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84"/>
  </p:notesMasterIdLst>
  <p:handoutMasterIdLst>
    <p:handoutMasterId r:id="rId85"/>
  </p:handoutMasterIdLst>
  <p:sldIdLst>
    <p:sldId id="882" r:id="rId2"/>
    <p:sldId id="920" r:id="rId3"/>
    <p:sldId id="793" r:id="rId4"/>
    <p:sldId id="794" r:id="rId5"/>
    <p:sldId id="795" r:id="rId6"/>
    <p:sldId id="798" r:id="rId7"/>
    <p:sldId id="796" r:id="rId8"/>
    <p:sldId id="797" r:id="rId9"/>
    <p:sldId id="872" r:id="rId10"/>
    <p:sldId id="887" r:id="rId11"/>
    <p:sldId id="888" r:id="rId12"/>
    <p:sldId id="799" r:id="rId13"/>
    <p:sldId id="802" r:id="rId14"/>
    <p:sldId id="921" r:id="rId15"/>
    <p:sldId id="922" r:id="rId16"/>
    <p:sldId id="885" r:id="rId17"/>
    <p:sldId id="886" r:id="rId18"/>
    <p:sldId id="923" r:id="rId19"/>
    <p:sldId id="924" r:id="rId20"/>
    <p:sldId id="925" r:id="rId21"/>
    <p:sldId id="803" r:id="rId22"/>
    <p:sldId id="804" r:id="rId23"/>
    <p:sldId id="805" r:id="rId24"/>
    <p:sldId id="811" r:id="rId25"/>
    <p:sldId id="806" r:id="rId26"/>
    <p:sldId id="807" r:id="rId27"/>
    <p:sldId id="808" r:id="rId28"/>
    <p:sldId id="810" r:id="rId29"/>
    <p:sldId id="926" r:id="rId30"/>
    <p:sldId id="927" r:id="rId31"/>
    <p:sldId id="928" r:id="rId32"/>
    <p:sldId id="812" r:id="rId33"/>
    <p:sldId id="813" r:id="rId34"/>
    <p:sldId id="814" r:id="rId35"/>
    <p:sldId id="815" r:id="rId36"/>
    <p:sldId id="816" r:id="rId37"/>
    <p:sldId id="817" r:id="rId38"/>
    <p:sldId id="818" r:id="rId39"/>
    <p:sldId id="929" r:id="rId40"/>
    <p:sldId id="892" r:id="rId41"/>
    <p:sldId id="893" r:id="rId42"/>
    <p:sldId id="894" r:id="rId43"/>
    <p:sldId id="895" r:id="rId44"/>
    <p:sldId id="896" r:id="rId45"/>
    <p:sldId id="897" r:id="rId46"/>
    <p:sldId id="931" r:id="rId47"/>
    <p:sldId id="932" r:id="rId48"/>
    <p:sldId id="934" r:id="rId49"/>
    <p:sldId id="891" r:id="rId50"/>
    <p:sldId id="935" r:id="rId51"/>
    <p:sldId id="822" r:id="rId52"/>
    <p:sldId id="823" r:id="rId53"/>
    <p:sldId id="825" r:id="rId54"/>
    <p:sldId id="899" r:id="rId55"/>
    <p:sldId id="900" r:id="rId56"/>
    <p:sldId id="936" r:id="rId57"/>
    <p:sldId id="942" r:id="rId58"/>
    <p:sldId id="901" r:id="rId59"/>
    <p:sldId id="830" r:id="rId60"/>
    <p:sldId id="831" r:id="rId61"/>
    <p:sldId id="832" r:id="rId62"/>
    <p:sldId id="833" r:id="rId63"/>
    <p:sldId id="905" r:id="rId64"/>
    <p:sldId id="906" r:id="rId65"/>
    <p:sldId id="837" r:id="rId66"/>
    <p:sldId id="840" r:id="rId67"/>
    <p:sldId id="841" r:id="rId68"/>
    <p:sldId id="937" r:id="rId69"/>
    <p:sldId id="843" r:id="rId70"/>
    <p:sldId id="909" r:id="rId71"/>
    <p:sldId id="848" r:id="rId72"/>
    <p:sldId id="911" r:id="rId73"/>
    <p:sldId id="849" r:id="rId74"/>
    <p:sldId id="850" r:id="rId75"/>
    <p:sldId id="912" r:id="rId76"/>
    <p:sldId id="940" r:id="rId77"/>
    <p:sldId id="938" r:id="rId78"/>
    <p:sldId id="939" r:id="rId79"/>
    <p:sldId id="941" r:id="rId80"/>
    <p:sldId id="917" r:id="rId81"/>
    <p:sldId id="918" r:id="rId82"/>
    <p:sldId id="919" r:id="rId83"/>
  </p:sldIdLst>
  <p:sldSz cx="9144000" cy="6858000" type="screen4x3"/>
  <p:notesSz cx="6858000" cy="9144000"/>
  <p:defaultTextStyle>
    <a:defPPr>
      <a:defRPr lang="zh-CN"/>
    </a:defPPr>
    <a:lvl1pPr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9900CC"/>
    <a:srgbClr val="FFFFFF"/>
    <a:srgbClr val="E02920"/>
    <a:srgbClr val="400800"/>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30" autoAdjust="0"/>
    <p:restoredTop sz="83429" autoAdjust="0"/>
  </p:normalViewPr>
  <p:slideViewPr>
    <p:cSldViewPr>
      <p:cViewPr varScale="1">
        <p:scale>
          <a:sx n="52" d="100"/>
          <a:sy n="52" d="100"/>
        </p:scale>
        <p:origin x="141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508"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2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200" b="0" smtClean="0">
                <a:ea typeface="宋体" charset="-122"/>
              </a:defRPr>
            </a:lvl1pPr>
          </a:lstStyle>
          <a:p>
            <a:pPr>
              <a:defRPr/>
            </a:pPr>
            <a:endParaRPr lang="en-US" altLang="zh-CN"/>
          </a:p>
        </p:txBody>
      </p:sp>
      <p:sp>
        <p:nvSpPr>
          <p:cNvPr id="30208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smtClean="0">
                <a:ea typeface="宋体" charset="-122"/>
              </a:defRPr>
            </a:lvl1pPr>
          </a:lstStyle>
          <a:p>
            <a:pPr>
              <a:defRPr/>
            </a:pPr>
            <a:endParaRPr lang="en-US" altLang="zh-CN"/>
          </a:p>
        </p:txBody>
      </p:sp>
      <p:sp>
        <p:nvSpPr>
          <p:cNvPr id="30208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1" sz="1200" b="0" smtClean="0">
                <a:ea typeface="宋体" charset="-122"/>
              </a:defRPr>
            </a:lvl1pPr>
          </a:lstStyle>
          <a:p>
            <a:pPr>
              <a:defRPr/>
            </a:pPr>
            <a:endParaRPr lang="en-US" altLang="zh-CN"/>
          </a:p>
        </p:txBody>
      </p:sp>
      <p:sp>
        <p:nvSpPr>
          <p:cNvPr id="30208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lvl1pPr>
          </a:lstStyle>
          <a:p>
            <a:fld id="{FE7C7B58-CCAA-4B9B-A534-DB92BEFA50E7}" type="slidenum">
              <a:rPr lang="en-US" altLang="zh-CN"/>
              <a:pPr/>
              <a:t>‹#›</a:t>
            </a:fld>
            <a:endParaRPr lang="en-US" altLang="zh-CN"/>
          </a:p>
        </p:txBody>
      </p:sp>
    </p:spTree>
    <p:extLst>
      <p:ext uri="{BB962C8B-B14F-4D97-AF65-F5344CB8AC3E}">
        <p14:creationId xmlns:p14="http://schemas.microsoft.com/office/powerpoint/2010/main" val="2149565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200" b="0" smtClean="0">
                <a:ea typeface="宋体" charset="-122"/>
              </a:defRPr>
            </a:lvl1pPr>
          </a:lstStyle>
          <a:p>
            <a:pPr>
              <a:defRPr/>
            </a:pPr>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smtClean="0">
                <a:ea typeface="宋体" charset="-122"/>
              </a:defRPr>
            </a:lvl1pPr>
          </a:lstStyle>
          <a:p>
            <a:pPr>
              <a:defRPr/>
            </a:pPr>
            <a:endParaRPr lang="en-US" altLang="zh-CN"/>
          </a:p>
        </p:txBody>
      </p:sp>
      <p:sp>
        <p:nvSpPr>
          <p:cNvPr id="849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1" sz="1200" b="0" smtClean="0">
                <a:ea typeface="宋体"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lvl1pPr>
          </a:lstStyle>
          <a:p>
            <a:fld id="{B511CE5C-6D4A-4D71-8658-D5E81EDB6916}" type="slidenum">
              <a:rPr lang="en-US" altLang="zh-CN"/>
              <a:pPr/>
              <a:t>‹#›</a:t>
            </a:fld>
            <a:endParaRPr lang="en-US" altLang="zh-CN"/>
          </a:p>
        </p:txBody>
      </p:sp>
    </p:spTree>
    <p:extLst>
      <p:ext uri="{BB962C8B-B14F-4D97-AF65-F5344CB8AC3E}">
        <p14:creationId xmlns:p14="http://schemas.microsoft.com/office/powerpoint/2010/main" val="4194535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Mysql</a:t>
            </a:r>
            <a:r>
              <a:rPr lang="zh-CN" altLang="en-US" dirty="0"/>
              <a:t>系统下改为：</a:t>
            </a:r>
            <a:endParaRPr lang="en-US" altLang="zh-CN" dirty="0"/>
          </a:p>
          <a:p>
            <a:pPr marL="389866" algn="l">
              <a:spcBef>
                <a:spcPts val="402"/>
              </a:spcBef>
            </a:pPr>
            <a:r>
              <a:rPr lang="en-US" altLang="zh-CN" sz="1200" spc="-4" dirty="0">
                <a:solidFill>
                  <a:srgbClr val="3333CC"/>
                </a:solidFill>
                <a:latin typeface="Arial"/>
                <a:cs typeface="Arial"/>
              </a:rPr>
              <a:t>Update</a:t>
            </a:r>
            <a:r>
              <a:rPr lang="en-US" altLang="zh-CN" sz="1200" spc="371" dirty="0">
                <a:solidFill>
                  <a:srgbClr val="3333CC"/>
                </a:solidFill>
                <a:latin typeface="Arial"/>
                <a:cs typeface="Arial"/>
              </a:rPr>
              <a:t> </a:t>
            </a:r>
            <a:r>
              <a:rPr lang="en-US" altLang="zh-CN" sz="1200" spc="-4" dirty="0">
                <a:solidFill>
                  <a:srgbClr val="FF0065"/>
                </a:solidFill>
                <a:latin typeface="Arial"/>
                <a:cs typeface="Arial"/>
              </a:rPr>
              <a:t>SC</a:t>
            </a:r>
            <a:endParaRPr lang="en-US" altLang="zh-CN" sz="1200" dirty="0">
              <a:latin typeface="Arial"/>
              <a:cs typeface="Arial"/>
            </a:endParaRPr>
          </a:p>
          <a:p>
            <a:pPr marL="389866" algn="l">
              <a:spcBef>
                <a:spcPts val="556"/>
              </a:spcBef>
              <a:tabLst>
                <a:tab pos="856836" algn="l"/>
              </a:tabLst>
            </a:pPr>
            <a:r>
              <a:rPr lang="en-US" altLang="zh-CN" sz="1200" spc="-4" dirty="0">
                <a:solidFill>
                  <a:srgbClr val="3333CC"/>
                </a:solidFill>
                <a:latin typeface="Arial"/>
                <a:cs typeface="Arial"/>
              </a:rPr>
              <a:t>Set	  </a:t>
            </a:r>
            <a:r>
              <a:rPr lang="en-US" altLang="zh-CN" sz="1200" spc="-4" dirty="0">
                <a:solidFill>
                  <a:srgbClr val="FF0065"/>
                </a:solidFill>
                <a:latin typeface="Arial"/>
                <a:cs typeface="Arial"/>
              </a:rPr>
              <a:t>Score </a:t>
            </a:r>
            <a:r>
              <a:rPr lang="en-US" altLang="zh-CN" sz="1200" dirty="0">
                <a:solidFill>
                  <a:srgbClr val="FF0065"/>
                </a:solidFill>
                <a:latin typeface="Arial"/>
                <a:cs typeface="Arial"/>
              </a:rPr>
              <a:t>= </a:t>
            </a:r>
            <a:r>
              <a:rPr lang="en-US" altLang="zh-CN" sz="1200" spc="-4" dirty="0">
                <a:solidFill>
                  <a:srgbClr val="FF0065"/>
                </a:solidFill>
                <a:latin typeface="Arial"/>
                <a:cs typeface="Arial"/>
              </a:rPr>
              <a:t>Score *</a:t>
            </a:r>
            <a:r>
              <a:rPr lang="en-US" altLang="zh-CN" sz="1200" spc="-9" dirty="0">
                <a:solidFill>
                  <a:srgbClr val="FF0065"/>
                </a:solidFill>
                <a:latin typeface="Arial"/>
                <a:cs typeface="Arial"/>
              </a:rPr>
              <a:t> </a:t>
            </a:r>
            <a:r>
              <a:rPr lang="en-US" altLang="zh-CN" sz="1200" spc="-4" dirty="0">
                <a:solidFill>
                  <a:srgbClr val="FF0065"/>
                </a:solidFill>
                <a:latin typeface="Arial"/>
                <a:cs typeface="Arial"/>
              </a:rPr>
              <a:t>1.05</a:t>
            </a:r>
            <a:endParaRPr lang="en-US" altLang="zh-CN" sz="1200" dirty="0">
              <a:latin typeface="Arial"/>
              <a:cs typeface="Arial"/>
            </a:endParaRPr>
          </a:p>
          <a:p>
            <a:pPr marL="390409" algn="l">
              <a:spcBef>
                <a:spcPts val="556"/>
              </a:spcBef>
              <a:tabLst>
                <a:tab pos="1150593" algn="l"/>
                <a:tab pos="2675847" algn="l"/>
              </a:tabLst>
            </a:pPr>
            <a:r>
              <a:rPr lang="en-US" altLang="zh-CN" sz="1200" spc="-4" dirty="0">
                <a:solidFill>
                  <a:srgbClr val="3333CC"/>
                </a:solidFill>
                <a:latin typeface="Arial"/>
                <a:cs typeface="Arial"/>
              </a:rPr>
              <a:t>Where </a:t>
            </a:r>
            <a:r>
              <a:rPr lang="en-US" altLang="zh-CN" sz="1200" spc="-4" dirty="0">
                <a:solidFill>
                  <a:srgbClr val="FF0065"/>
                </a:solidFill>
                <a:latin typeface="Arial"/>
                <a:cs typeface="Arial"/>
              </a:rPr>
              <a:t>C# </a:t>
            </a:r>
            <a:r>
              <a:rPr lang="en-US" altLang="zh-CN" sz="1200" dirty="0">
                <a:solidFill>
                  <a:srgbClr val="FF0065"/>
                </a:solidFill>
                <a:latin typeface="Arial"/>
                <a:cs typeface="Arial"/>
              </a:rPr>
              <a:t>=</a:t>
            </a:r>
            <a:r>
              <a:rPr lang="en-US" altLang="zh-CN" sz="1200" spc="-4" dirty="0">
                <a:solidFill>
                  <a:srgbClr val="FF0065"/>
                </a:solidFill>
                <a:latin typeface="Arial"/>
                <a:cs typeface="Arial"/>
              </a:rPr>
              <a:t> </a:t>
            </a:r>
            <a:r>
              <a:rPr lang="en-US" altLang="zh-CN" sz="1200" dirty="0">
                <a:solidFill>
                  <a:srgbClr val="FF0065"/>
                </a:solidFill>
                <a:latin typeface="Arial"/>
                <a:cs typeface="Arial"/>
              </a:rPr>
              <a:t>‘001’</a:t>
            </a:r>
            <a:r>
              <a:rPr lang="en-US" altLang="zh-CN" sz="1200" spc="423" dirty="0">
                <a:solidFill>
                  <a:srgbClr val="FF0065"/>
                </a:solidFill>
                <a:latin typeface="Arial"/>
                <a:cs typeface="Arial"/>
              </a:rPr>
              <a:t> </a:t>
            </a:r>
            <a:r>
              <a:rPr lang="en-US" altLang="zh-CN" sz="1200" dirty="0">
                <a:solidFill>
                  <a:srgbClr val="FF0065"/>
                </a:solidFill>
                <a:latin typeface="Arial"/>
                <a:cs typeface="Arial"/>
              </a:rPr>
              <a:t>and</a:t>
            </a:r>
            <a:r>
              <a:rPr lang="en-US" altLang="zh-CN" sz="1200" baseline="0" dirty="0">
                <a:solidFill>
                  <a:srgbClr val="FF0065"/>
                </a:solidFill>
                <a:latin typeface="Arial"/>
                <a:cs typeface="Arial"/>
              </a:rPr>
              <a:t>  </a:t>
            </a:r>
            <a:r>
              <a:rPr lang="en-US" altLang="zh-CN" sz="1200" spc="-4" dirty="0">
                <a:solidFill>
                  <a:srgbClr val="FF0065"/>
                </a:solidFill>
                <a:latin typeface="Arial"/>
                <a:cs typeface="Arial"/>
              </a:rPr>
              <a:t>Score </a:t>
            </a:r>
            <a:r>
              <a:rPr lang="en-US" altLang="zh-CN" sz="1200" dirty="0">
                <a:solidFill>
                  <a:srgbClr val="FF0065"/>
                </a:solidFill>
                <a:latin typeface="Arial"/>
                <a:cs typeface="Arial"/>
              </a:rPr>
              <a:t>&lt;</a:t>
            </a:r>
            <a:r>
              <a:rPr lang="en-US" altLang="zh-CN" sz="1200" spc="-9" dirty="0">
                <a:solidFill>
                  <a:srgbClr val="FF0065"/>
                </a:solidFill>
                <a:latin typeface="Arial"/>
                <a:cs typeface="Arial"/>
              </a:rPr>
              <a:t> </a:t>
            </a:r>
            <a:r>
              <a:rPr lang="en-US" altLang="zh-CN" sz="1200" spc="-4" dirty="0">
                <a:solidFill>
                  <a:srgbClr val="FF0065"/>
                </a:solidFill>
                <a:latin typeface="Arial"/>
                <a:cs typeface="Arial"/>
              </a:rPr>
              <a:t>some</a:t>
            </a:r>
            <a:endParaRPr lang="en-US" altLang="zh-CN" sz="1200" spc="0" dirty="0">
              <a:solidFill>
                <a:schemeClr val="tx1"/>
              </a:solidFill>
              <a:latin typeface="Arial"/>
              <a:cs typeface="Arial"/>
            </a:endParaRPr>
          </a:p>
          <a:p>
            <a:pPr marL="390409" algn="l">
              <a:spcBef>
                <a:spcPts val="556"/>
              </a:spcBef>
              <a:tabLst>
                <a:tab pos="1150593" algn="l"/>
                <a:tab pos="2675847" algn="l"/>
              </a:tabLst>
            </a:pPr>
            <a:r>
              <a:rPr lang="en-US" altLang="zh-CN" sz="1200" spc="0" baseline="0" dirty="0">
                <a:solidFill>
                  <a:schemeClr val="tx1"/>
                </a:solidFill>
                <a:latin typeface="Arial"/>
                <a:cs typeface="Arial"/>
              </a:rPr>
              <a:t> </a:t>
            </a:r>
            <a:r>
              <a:rPr lang="zh-CN" altLang="en-US" sz="1200" spc="0" baseline="0" dirty="0">
                <a:solidFill>
                  <a:schemeClr val="tx1"/>
                </a:solidFill>
                <a:latin typeface="Arial"/>
                <a:cs typeface="Arial"/>
              </a:rPr>
              <a:t>（</a:t>
            </a:r>
            <a:r>
              <a:rPr lang="en-US" altLang="zh-CN" sz="1200" spc="0" baseline="0" dirty="0">
                <a:solidFill>
                  <a:schemeClr val="tx1"/>
                </a:solidFill>
                <a:latin typeface="Arial"/>
                <a:cs typeface="Arial"/>
              </a:rPr>
              <a:t>Select </a:t>
            </a:r>
            <a:r>
              <a:rPr lang="zh-CN" altLang="en-US" sz="1200" spc="0" baseline="0" dirty="0">
                <a:solidFill>
                  <a:schemeClr val="tx1"/>
                </a:solidFill>
                <a:latin typeface="Arial"/>
                <a:cs typeface="Arial"/>
              </a:rPr>
              <a:t>* </a:t>
            </a:r>
            <a:r>
              <a:rPr lang="en-US" altLang="zh-CN" sz="1200" spc="0" baseline="0" dirty="0">
                <a:solidFill>
                  <a:schemeClr val="tx1"/>
                </a:solidFill>
                <a:latin typeface="Arial"/>
                <a:cs typeface="Arial"/>
              </a:rPr>
              <a:t>From    </a:t>
            </a:r>
            <a:r>
              <a:rPr lang="en-US" altLang="zh-CN" sz="1200" dirty="0">
                <a:solidFill>
                  <a:srgbClr val="FF0065"/>
                </a:solidFill>
                <a:latin typeface="Arial"/>
                <a:cs typeface="Arial"/>
              </a:rPr>
              <a:t>( </a:t>
            </a:r>
            <a:r>
              <a:rPr lang="en-US" altLang="zh-CN" sz="1200" spc="-4" dirty="0">
                <a:solidFill>
                  <a:srgbClr val="3333CC"/>
                </a:solidFill>
                <a:latin typeface="Arial"/>
                <a:cs typeface="Arial"/>
              </a:rPr>
              <a:t>Select</a:t>
            </a:r>
            <a:r>
              <a:rPr lang="en-US" altLang="zh-CN" sz="1200" spc="-4" baseline="0" dirty="0">
                <a:solidFill>
                  <a:srgbClr val="3333CC"/>
                </a:solidFill>
                <a:latin typeface="Arial"/>
                <a:cs typeface="Arial"/>
              </a:rPr>
              <a:t>  </a:t>
            </a:r>
            <a:r>
              <a:rPr lang="en-US" altLang="zh-CN" sz="1200" spc="-4" dirty="0">
                <a:solidFill>
                  <a:srgbClr val="3333CC"/>
                </a:solidFill>
                <a:latin typeface="Arial"/>
                <a:cs typeface="Arial"/>
              </a:rPr>
              <a:t> </a:t>
            </a:r>
            <a:r>
              <a:rPr lang="en-US" altLang="zh-CN" sz="1200" dirty="0">
                <a:solidFill>
                  <a:srgbClr val="FF0065"/>
                </a:solidFill>
                <a:latin typeface="Arial"/>
                <a:cs typeface="Arial"/>
              </a:rPr>
              <a:t>AVG(Score) </a:t>
            </a:r>
            <a:r>
              <a:rPr lang="en-US" altLang="zh-CN" sz="1200" dirty="0">
                <a:solidFill>
                  <a:srgbClr val="3333CC"/>
                </a:solidFill>
                <a:latin typeface="Arial"/>
                <a:cs typeface="Arial"/>
              </a:rPr>
              <a:t>From</a:t>
            </a:r>
            <a:r>
              <a:rPr lang="en-US" altLang="zh-CN" sz="1200" spc="-13" dirty="0">
                <a:solidFill>
                  <a:srgbClr val="3333CC"/>
                </a:solidFill>
                <a:latin typeface="Arial"/>
                <a:cs typeface="Arial"/>
              </a:rPr>
              <a:t> </a:t>
            </a:r>
            <a:r>
              <a:rPr lang="en-US" altLang="zh-CN" sz="1200" dirty="0">
                <a:solidFill>
                  <a:srgbClr val="FF0065"/>
                </a:solidFill>
                <a:latin typeface="Arial"/>
                <a:cs typeface="Arial"/>
              </a:rPr>
              <a:t>SC  </a:t>
            </a:r>
            <a:r>
              <a:rPr lang="en-US" altLang="zh-CN" sz="1200" spc="-4" dirty="0">
                <a:solidFill>
                  <a:srgbClr val="3333CC"/>
                </a:solidFill>
                <a:latin typeface="Arial"/>
                <a:cs typeface="Arial"/>
              </a:rPr>
              <a:t>Where </a:t>
            </a:r>
            <a:r>
              <a:rPr lang="en-US" altLang="zh-CN" sz="1200" spc="-4" dirty="0">
                <a:solidFill>
                  <a:srgbClr val="FF0065"/>
                </a:solidFill>
                <a:latin typeface="Arial"/>
                <a:cs typeface="Arial"/>
              </a:rPr>
              <a:t>C# </a:t>
            </a:r>
            <a:r>
              <a:rPr lang="en-US" altLang="zh-CN" sz="1200" dirty="0">
                <a:solidFill>
                  <a:srgbClr val="FF0065"/>
                </a:solidFill>
                <a:latin typeface="Arial"/>
                <a:cs typeface="Arial"/>
              </a:rPr>
              <a:t>= ‘001’ ) as  a)</a:t>
            </a:r>
            <a:r>
              <a:rPr lang="en-US" altLang="zh-CN" sz="1200" spc="-30" dirty="0">
                <a:solidFill>
                  <a:srgbClr val="FF0065"/>
                </a:solidFill>
                <a:latin typeface="Arial"/>
                <a:cs typeface="Arial"/>
              </a:rPr>
              <a:t> </a:t>
            </a:r>
            <a:r>
              <a:rPr lang="en-US" altLang="zh-CN" sz="1200" dirty="0">
                <a:solidFill>
                  <a:srgbClr val="3333CC"/>
                </a:solidFill>
                <a:latin typeface="Arial"/>
                <a:cs typeface="Arial"/>
              </a:rPr>
              <a:t>;</a:t>
            </a:r>
            <a:endParaRPr lang="en-US" altLang="zh-CN" sz="1200" dirty="0">
              <a:latin typeface="Arial"/>
              <a:cs typeface="Arial"/>
            </a:endParaRPr>
          </a:p>
          <a:p>
            <a:endParaRPr lang="zh-CN" altLang="en-US" dirty="0"/>
          </a:p>
        </p:txBody>
      </p:sp>
      <p:sp>
        <p:nvSpPr>
          <p:cNvPr id="4" name="灯片编号占位符 3"/>
          <p:cNvSpPr>
            <a:spLocks noGrp="1"/>
          </p:cNvSpPr>
          <p:nvPr>
            <p:ph type="sldNum" sz="quarter" idx="10"/>
          </p:nvPr>
        </p:nvSpPr>
        <p:spPr/>
        <p:txBody>
          <a:bodyPr/>
          <a:lstStyle/>
          <a:p>
            <a:fld id="{B511CE5C-6D4A-4D71-8658-D5E81EDB6916}" type="slidenum">
              <a:rPr lang="en-US" altLang="zh-CN" smtClean="0"/>
              <a:pPr/>
              <a:t>30</a:t>
            </a:fld>
            <a:endParaRPr lang="en-US" altLang="zh-CN"/>
          </a:p>
        </p:txBody>
      </p:sp>
    </p:spTree>
    <p:extLst>
      <p:ext uri="{BB962C8B-B14F-4D97-AF65-F5344CB8AC3E}">
        <p14:creationId xmlns:p14="http://schemas.microsoft.com/office/powerpoint/2010/main" val="196151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11CE5C-6D4A-4D71-8658-D5E81EDB6916}" type="slidenum">
              <a:rPr lang="en-US" altLang="zh-CN" smtClean="0"/>
              <a:pPr/>
              <a:t>39</a:t>
            </a:fld>
            <a:endParaRPr lang="en-US" altLang="zh-CN"/>
          </a:p>
        </p:txBody>
      </p:sp>
    </p:spTree>
    <p:extLst>
      <p:ext uri="{BB962C8B-B14F-4D97-AF65-F5344CB8AC3E}">
        <p14:creationId xmlns:p14="http://schemas.microsoft.com/office/powerpoint/2010/main" val="500131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若表中已有某列，则不允许再次</a:t>
            </a:r>
            <a:r>
              <a:rPr lang="en-US" altLang="zh-CN" dirty="0"/>
              <a:t>add</a:t>
            </a:r>
            <a:r>
              <a:rPr lang="zh-CN" altLang="en-US" dirty="0"/>
              <a:t>，否则如上</a:t>
            </a:r>
            <a:r>
              <a:rPr lang="en-US" altLang="zh-CN" dirty="0"/>
              <a:t>2</a:t>
            </a:r>
            <a:r>
              <a:rPr lang="zh-CN" altLang="en-US" dirty="0"/>
              <a:t>问题都可以实现</a:t>
            </a:r>
          </a:p>
        </p:txBody>
      </p:sp>
      <p:sp>
        <p:nvSpPr>
          <p:cNvPr id="4" name="灯片编号占位符 3"/>
          <p:cNvSpPr>
            <a:spLocks noGrp="1"/>
          </p:cNvSpPr>
          <p:nvPr>
            <p:ph type="sldNum" sz="quarter" idx="10"/>
          </p:nvPr>
        </p:nvSpPr>
        <p:spPr/>
        <p:txBody>
          <a:bodyPr/>
          <a:lstStyle/>
          <a:p>
            <a:fld id="{B511CE5C-6D4A-4D71-8658-D5E81EDB6916}" type="slidenum">
              <a:rPr lang="en-US" altLang="zh-CN" smtClean="0"/>
              <a:pPr/>
              <a:t>47</a:t>
            </a:fld>
            <a:endParaRPr lang="en-US" altLang="zh-CN"/>
          </a:p>
        </p:txBody>
      </p:sp>
    </p:spTree>
    <p:extLst>
      <p:ext uri="{BB962C8B-B14F-4D97-AF65-F5344CB8AC3E}">
        <p14:creationId xmlns:p14="http://schemas.microsoft.com/office/powerpoint/2010/main" val="1743775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panose="02010600030101010101" pitchFamily="2" charset="-122"/>
              </a:rPr>
              <a:t>如何执行视图的查询后面</a:t>
            </a:r>
            <a:r>
              <a:rPr lang="en-US" altLang="zh-CN" dirty="0">
                <a:ea typeface="宋体" panose="02010600030101010101" pitchFamily="2" charset="-122"/>
              </a:rPr>
              <a:t>3.5.2</a:t>
            </a:r>
            <a:r>
              <a:rPr lang="zh-CN" altLang="en-US" dirty="0">
                <a:ea typeface="宋体" panose="02010600030101010101" pitchFamily="2" charset="-122"/>
              </a:rPr>
              <a:t>节介绍</a:t>
            </a:r>
          </a:p>
        </p:txBody>
      </p:sp>
      <p:sp>
        <p:nvSpPr>
          <p:cNvPr id="860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D3AEAB59-2E69-40B6-856E-F040E6934398}" type="slidenum">
              <a:rPr lang="en-US" altLang="zh-CN" b="0">
                <a:latin typeface="Arial" panose="020B0604020202020204" pitchFamily="34" charset="0"/>
              </a:rPr>
              <a:pPr eaLnBrk="1" hangingPunct="1"/>
              <a:t>58</a:t>
            </a:fld>
            <a:endParaRPr lang="en-US" altLang="zh-CN" b="0">
              <a:latin typeface="Arial" panose="020B0604020202020204" pitchFamily="34" charset="0"/>
            </a:endParaRPr>
          </a:p>
        </p:txBody>
      </p:sp>
    </p:spTree>
    <p:extLst>
      <p:ext uri="{BB962C8B-B14F-4D97-AF65-F5344CB8AC3E}">
        <p14:creationId xmlns:p14="http://schemas.microsoft.com/office/powerpoint/2010/main" val="2716179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11CE5C-6D4A-4D71-8658-D5E81EDB6916}" type="slidenum">
              <a:rPr lang="en-US" altLang="zh-CN" smtClean="0"/>
              <a:pPr/>
              <a:t>75</a:t>
            </a:fld>
            <a:endParaRPr lang="en-US" altLang="zh-CN"/>
          </a:p>
        </p:txBody>
      </p:sp>
    </p:spTree>
    <p:extLst>
      <p:ext uri="{BB962C8B-B14F-4D97-AF65-F5344CB8AC3E}">
        <p14:creationId xmlns:p14="http://schemas.microsoft.com/office/powerpoint/2010/main" val="3806801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不可以</a:t>
            </a:r>
          </a:p>
        </p:txBody>
      </p:sp>
      <p:sp>
        <p:nvSpPr>
          <p:cNvPr id="4" name="灯片编号占位符 3"/>
          <p:cNvSpPr>
            <a:spLocks noGrp="1"/>
          </p:cNvSpPr>
          <p:nvPr>
            <p:ph type="sldNum" sz="quarter" idx="10"/>
          </p:nvPr>
        </p:nvSpPr>
        <p:spPr/>
        <p:txBody>
          <a:bodyPr/>
          <a:lstStyle/>
          <a:p>
            <a:fld id="{B511CE5C-6D4A-4D71-8658-D5E81EDB6916}" type="slidenum">
              <a:rPr lang="en-US" altLang="zh-CN" smtClean="0"/>
              <a:pPr/>
              <a:t>77</a:t>
            </a:fld>
            <a:endParaRPr lang="en-US" altLang="zh-CN"/>
          </a:p>
        </p:txBody>
      </p:sp>
    </p:spTree>
    <p:extLst>
      <p:ext uri="{BB962C8B-B14F-4D97-AF65-F5344CB8AC3E}">
        <p14:creationId xmlns:p14="http://schemas.microsoft.com/office/powerpoint/2010/main" val="3353773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gray">
          <a:xfrm>
            <a:off x="-9525" y="1447800"/>
            <a:ext cx="9164638" cy="3832225"/>
          </a:xfrm>
          <a:custGeom>
            <a:avLst/>
            <a:gdLst>
              <a:gd name="T0" fmla="*/ 19050 w 5773"/>
              <a:gd name="T1" fmla="*/ 196850 h 2414"/>
              <a:gd name="T2" fmla="*/ 2192338 w 5773"/>
              <a:gd name="T3" fmla="*/ 19050 h 2414"/>
              <a:gd name="T4" fmla="*/ 6451600 w 5773"/>
              <a:gd name="T5" fmla="*/ 922338 h 2414"/>
              <a:gd name="T6" fmla="*/ 9164638 w 5773"/>
              <a:gd name="T7" fmla="*/ 187325 h 2414"/>
              <a:gd name="T8" fmla="*/ 9153525 w 5773"/>
              <a:gd name="T9" fmla="*/ 3414713 h 2414"/>
              <a:gd name="T10" fmla="*/ 6296025 w 5773"/>
              <a:gd name="T11" fmla="*/ 3592513 h 2414"/>
              <a:gd name="T12" fmla="*/ 3116263 w 5773"/>
              <a:gd name="T13" fmla="*/ 3011488 h 2414"/>
              <a:gd name="T14" fmla="*/ 9525 w 5773"/>
              <a:gd name="T15" fmla="*/ 3821113 h 2414"/>
              <a:gd name="T16" fmla="*/ 19050 w 5773"/>
              <a:gd name="T17" fmla="*/ 196850 h 2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Freeform 3"/>
          <p:cNvSpPr>
            <a:spLocks/>
          </p:cNvSpPr>
          <p:nvPr/>
        </p:nvSpPr>
        <p:spPr bwMode="gray">
          <a:xfrm>
            <a:off x="-9525" y="1730375"/>
            <a:ext cx="9150350" cy="3265488"/>
          </a:xfrm>
          <a:custGeom>
            <a:avLst/>
            <a:gdLst>
              <a:gd name="T0" fmla="*/ 9525 w 5764"/>
              <a:gd name="T1" fmla="*/ 431800 h 2057"/>
              <a:gd name="T2" fmla="*/ 2306638 w 5764"/>
              <a:gd name="T3" fmla="*/ 15875 h 2057"/>
              <a:gd name="T4" fmla="*/ 6638925 w 5764"/>
              <a:gd name="T5" fmla="*/ 765175 h 2057"/>
              <a:gd name="T6" fmla="*/ 9150350 w 5764"/>
              <a:gd name="T7" fmla="*/ 244475 h 2057"/>
              <a:gd name="T8" fmla="*/ 9150350 w 5764"/>
              <a:gd name="T9" fmla="*/ 2867025 h 2057"/>
              <a:gd name="T10" fmla="*/ 6357938 w 5764"/>
              <a:gd name="T11" fmla="*/ 3165475 h 2057"/>
              <a:gd name="T12" fmla="*/ 3001963 w 5764"/>
              <a:gd name="T13" fmla="*/ 2416175 h 2057"/>
              <a:gd name="T14" fmla="*/ 9525 w 5764"/>
              <a:gd name="T15" fmla="*/ 3122613 h 2057"/>
              <a:gd name="T16" fmla="*/ 9525 w 5764"/>
              <a:gd name="T17" fmla="*/ 431800 h 2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 name="Group 4"/>
          <p:cNvGrpSpPr>
            <a:grpSpLocks/>
          </p:cNvGrpSpPr>
          <p:nvPr/>
        </p:nvGrpSpPr>
        <p:grpSpPr bwMode="auto">
          <a:xfrm>
            <a:off x="7086600" y="1947863"/>
            <a:ext cx="533400" cy="533400"/>
            <a:chOff x="4752" y="1200"/>
            <a:chExt cx="288" cy="288"/>
          </a:xfrm>
        </p:grpSpPr>
        <p:sp>
          <p:nvSpPr>
            <p:cNvPr id="7" name="Oval 5"/>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sp>
          <p:nvSpPr>
            <p:cNvPr id="8" name="Oval 6"/>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grpSp>
      <p:grpSp>
        <p:nvGrpSpPr>
          <p:cNvPr id="9" name="Group 7"/>
          <p:cNvGrpSpPr>
            <a:grpSpLocks/>
          </p:cNvGrpSpPr>
          <p:nvPr/>
        </p:nvGrpSpPr>
        <p:grpSpPr bwMode="auto">
          <a:xfrm>
            <a:off x="7620000" y="1371600"/>
            <a:ext cx="914400" cy="914400"/>
            <a:chOff x="4992" y="816"/>
            <a:chExt cx="576" cy="576"/>
          </a:xfrm>
        </p:grpSpPr>
        <p:sp>
          <p:nvSpPr>
            <p:cNvPr id="10" name="Oval 8"/>
            <p:cNvSpPr>
              <a:spLocks noChangeArrowheads="1"/>
            </p:cNvSpPr>
            <p:nvPr userDrawn="1"/>
          </p:nvSpPr>
          <p:spPr bwMode="gray">
            <a:xfrm>
              <a:off x="4992" y="816"/>
              <a:ext cx="576" cy="576"/>
            </a:xfrm>
            <a:prstGeom prst="ellipse">
              <a:avLst/>
            </a:prstGeom>
            <a:solidFill>
              <a:schemeClr val="accent1">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Oval 9"/>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grpSp>
      <p:grpSp>
        <p:nvGrpSpPr>
          <p:cNvPr id="12" name="Group 10"/>
          <p:cNvGrpSpPr>
            <a:grpSpLocks/>
          </p:cNvGrpSpPr>
          <p:nvPr/>
        </p:nvGrpSpPr>
        <p:grpSpPr bwMode="auto">
          <a:xfrm>
            <a:off x="304800" y="3429000"/>
            <a:ext cx="1295400" cy="1371600"/>
            <a:chOff x="4992" y="816"/>
            <a:chExt cx="576" cy="576"/>
          </a:xfrm>
        </p:grpSpPr>
        <p:sp>
          <p:nvSpPr>
            <p:cNvPr id="13" name="Oval 11"/>
            <p:cNvSpPr>
              <a:spLocks noChangeArrowheads="1"/>
            </p:cNvSpPr>
            <p:nvPr userDrawn="1"/>
          </p:nvSpPr>
          <p:spPr bwMode="gray">
            <a:xfrm>
              <a:off x="4992" y="816"/>
              <a:ext cx="576" cy="576"/>
            </a:xfrm>
            <a:prstGeom prst="ellipse">
              <a:avLst/>
            </a:prstGeom>
            <a:solidFill>
              <a:schemeClr val="tx2">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Oval 12"/>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grpSp>
      <p:pic>
        <p:nvPicPr>
          <p:cNvPr id="15" name="Picture 17" descr="zjnu校标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5288" y="260350"/>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0431" name="Rectangle 15"/>
          <p:cNvSpPr>
            <a:spLocks noGrp="1" noChangeArrowheads="1"/>
          </p:cNvSpPr>
          <p:nvPr>
            <p:ph type="ctrTitle"/>
          </p:nvPr>
        </p:nvSpPr>
        <p:spPr>
          <a:xfrm>
            <a:off x="1143000" y="2590800"/>
            <a:ext cx="7086600" cy="1012825"/>
          </a:xfrm>
          <a:effectLst>
            <a:outerShdw dist="53882" dir="2700000" algn="ctr" rotWithShape="0">
              <a:schemeClr val="tx1"/>
            </a:outerShdw>
          </a:effectLst>
        </p:spPr>
        <p:txBody>
          <a:bodyPr/>
          <a:lstStyle>
            <a:lvl1pPr>
              <a:defRPr sz="4800"/>
            </a:lvl1pPr>
          </a:lstStyle>
          <a:p>
            <a:pPr lvl="0"/>
            <a:r>
              <a:rPr lang="zh-CN" altLang="en-US" noProof="0"/>
              <a:t>单击此处编辑母版标题样式</a:t>
            </a:r>
          </a:p>
        </p:txBody>
      </p:sp>
      <p:sp>
        <p:nvSpPr>
          <p:cNvPr id="700432" name="Rectangle 16"/>
          <p:cNvSpPr>
            <a:spLocks noGrp="1" noChangeArrowheads="1"/>
          </p:cNvSpPr>
          <p:nvPr>
            <p:ph type="subTitle" idx="1"/>
          </p:nvPr>
        </p:nvSpPr>
        <p:spPr bwMode="white">
          <a:xfrm>
            <a:off x="1295400" y="3581400"/>
            <a:ext cx="6705600" cy="381000"/>
          </a:xfrm>
        </p:spPr>
        <p:txBody>
          <a:bodyPr/>
          <a:lstStyle>
            <a:lvl1pPr marL="0" indent="0" algn="ctr">
              <a:buFont typeface="Wingdings" pitchFamily="2" charset="2"/>
              <a:buNone/>
              <a:defRPr sz="2000"/>
            </a:lvl1pPr>
          </a:lstStyle>
          <a:p>
            <a:pPr lvl="0"/>
            <a:r>
              <a:rPr lang="zh-CN" altLang="en-US" noProof="0"/>
              <a:t>单击此处编辑母版副标题样式</a:t>
            </a:r>
          </a:p>
        </p:txBody>
      </p:sp>
      <p:sp>
        <p:nvSpPr>
          <p:cNvPr id="16" name="Rectangle 13"/>
          <p:cNvSpPr>
            <a:spLocks noGrp="1" noChangeArrowheads="1"/>
          </p:cNvSpPr>
          <p:nvPr>
            <p:ph type="dt" sz="half" idx="10"/>
          </p:nvPr>
        </p:nvSpPr>
        <p:spPr>
          <a:xfrm>
            <a:off x="457200" y="6477000"/>
            <a:ext cx="2133600" cy="244475"/>
          </a:xfrm>
        </p:spPr>
        <p:txBody>
          <a:bodyPr/>
          <a:lstStyle>
            <a:lvl1pPr>
              <a:defRPr sz="1200" smtClean="0"/>
            </a:lvl1pPr>
          </a:lstStyle>
          <a:p>
            <a:pPr>
              <a:defRPr/>
            </a:pPr>
            <a:endParaRPr lang="en-US" altLang="zh-CN"/>
          </a:p>
        </p:txBody>
      </p:sp>
      <p:sp>
        <p:nvSpPr>
          <p:cNvPr id="17" name="Rectangle 14"/>
          <p:cNvSpPr>
            <a:spLocks noGrp="1" noChangeArrowheads="1"/>
          </p:cNvSpPr>
          <p:nvPr>
            <p:ph type="ftr" sz="quarter" idx="11"/>
          </p:nvPr>
        </p:nvSpPr>
        <p:spPr>
          <a:xfrm>
            <a:off x="5364163" y="6381750"/>
            <a:ext cx="3529012" cy="287338"/>
          </a:xfrm>
        </p:spPr>
        <p:txBody>
          <a:bodyPr/>
          <a:lstStyle>
            <a:lvl1pPr>
              <a:defRPr smtClean="0">
                <a:solidFill>
                  <a:srgbClr val="FF3300"/>
                </a:solidFill>
              </a:defRPr>
            </a:lvl1pPr>
          </a:lstStyle>
          <a:p>
            <a:pPr>
              <a:defRPr/>
            </a:pPr>
            <a:endParaRPr lang="en-US" altLang="zh-CN"/>
          </a:p>
        </p:txBody>
      </p:sp>
    </p:spTree>
    <p:extLst>
      <p:ext uri="{BB962C8B-B14F-4D97-AF65-F5344CB8AC3E}">
        <p14:creationId xmlns:p14="http://schemas.microsoft.com/office/powerpoint/2010/main" val="162068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fld id="{AB05CBB1-E3E1-4C1E-90B8-14208C4E402F}" type="slidenum">
              <a:rPr lang="en-US" altLang="zh-CN"/>
              <a:pPr/>
              <a:t>‹#›</a:t>
            </a:fld>
            <a:endParaRPr lang="en-US" altLang="zh-CN"/>
          </a:p>
        </p:txBody>
      </p:sp>
    </p:spTree>
    <p:extLst>
      <p:ext uri="{BB962C8B-B14F-4D97-AF65-F5344CB8AC3E}">
        <p14:creationId xmlns:p14="http://schemas.microsoft.com/office/powerpoint/2010/main" val="555814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fld id="{17F6EB56-01B5-45C1-85E6-B2835E76EFFA}" type="slidenum">
              <a:rPr lang="en-US" altLang="zh-CN"/>
              <a:pPr/>
              <a:t>‹#›</a:t>
            </a:fld>
            <a:endParaRPr lang="en-US" altLang="zh-CN"/>
          </a:p>
        </p:txBody>
      </p:sp>
    </p:spTree>
    <p:extLst>
      <p:ext uri="{BB962C8B-B14F-4D97-AF65-F5344CB8AC3E}">
        <p14:creationId xmlns:p14="http://schemas.microsoft.com/office/powerpoint/2010/main" val="343534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name="Image" r:id="rId2" imgW="9561905" imgH="1600000" progId="Photoshop.Image.6">
                  <p:embed/>
                </p:oleObj>
              </mc:Choice>
              <mc:Fallback>
                <p:oleObj name="Image" r:id="rId2" imgW="9561905" imgH="1600000" progId="Photoshop.Image.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white">
                      <a:xfrm>
                        <a:off x="0" y="0"/>
                        <a:ext cx="9144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Freeform 3"/>
          <p:cNvSpPr>
            <a:spLocks/>
          </p:cNvSpPr>
          <p:nvPr/>
        </p:nvSpPr>
        <p:spPr bwMode="gray">
          <a:xfrm>
            <a:off x="-11113" y="280988"/>
            <a:ext cx="9155113" cy="1620837"/>
          </a:xfrm>
          <a:custGeom>
            <a:avLst/>
            <a:gdLst>
              <a:gd name="T0" fmla="*/ 9525 w 5767"/>
              <a:gd name="T1" fmla="*/ 173037 h 1021"/>
              <a:gd name="T2" fmla="*/ 2265363 w 5767"/>
              <a:gd name="T3" fmla="*/ 73025 h 1021"/>
              <a:gd name="T4" fmla="*/ 6400800 w 5767"/>
              <a:gd name="T5" fmla="*/ 404812 h 1021"/>
              <a:gd name="T6" fmla="*/ 9155113 w 5767"/>
              <a:gd name="T7" fmla="*/ 0 h 1021"/>
              <a:gd name="T8" fmla="*/ 9155113 w 5767"/>
              <a:gd name="T9" fmla="*/ 1231900 h 1021"/>
              <a:gd name="T10" fmla="*/ 6453188 w 5767"/>
              <a:gd name="T11" fmla="*/ 1319212 h 1021"/>
              <a:gd name="T12" fmla="*/ 3149600 w 5767"/>
              <a:gd name="T13" fmla="*/ 1069975 h 1021"/>
              <a:gd name="T14" fmla="*/ 22225 w 5767"/>
              <a:gd name="T15" fmla="*/ 1579562 h 1021"/>
              <a:gd name="T16" fmla="*/ 9525 w 5767"/>
              <a:gd name="T17" fmla="*/ 17303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Freeform 4"/>
          <p:cNvSpPr>
            <a:spLocks/>
          </p:cNvSpPr>
          <p:nvPr/>
        </p:nvSpPr>
        <p:spPr bwMode="gray">
          <a:xfrm>
            <a:off x="-20638" y="533400"/>
            <a:ext cx="9161463" cy="1006475"/>
          </a:xfrm>
          <a:custGeom>
            <a:avLst/>
            <a:gdLst>
              <a:gd name="T0" fmla="*/ 31750 w 5771"/>
              <a:gd name="T1" fmla="*/ 173038 h 634"/>
              <a:gd name="T2" fmla="*/ 2289175 w 5771"/>
              <a:gd name="T3" fmla="*/ 4763 h 634"/>
              <a:gd name="T4" fmla="*/ 6588125 w 5771"/>
              <a:gd name="T5" fmla="*/ 234950 h 634"/>
              <a:gd name="T6" fmla="*/ 9161463 w 5771"/>
              <a:gd name="T7" fmla="*/ 58738 h 634"/>
              <a:gd name="T8" fmla="*/ 9161463 w 5771"/>
              <a:gd name="T9" fmla="*/ 884238 h 634"/>
              <a:gd name="T10" fmla="*/ 6257925 w 5771"/>
              <a:gd name="T11" fmla="*/ 939800 h 634"/>
              <a:gd name="T12" fmla="*/ 2919413 w 5771"/>
              <a:gd name="T13" fmla="*/ 723900 h 634"/>
              <a:gd name="T14" fmla="*/ 9525 w 5771"/>
              <a:gd name="T15" fmla="*/ 984250 h 634"/>
              <a:gd name="T16" fmla="*/ 31750 w 5771"/>
              <a:gd name="T17" fmla="*/ 173038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 name="Group 5"/>
          <p:cNvGrpSpPr>
            <a:grpSpLocks/>
          </p:cNvGrpSpPr>
          <p:nvPr/>
        </p:nvGrpSpPr>
        <p:grpSpPr bwMode="auto">
          <a:xfrm>
            <a:off x="7740650" y="347663"/>
            <a:ext cx="387350" cy="366712"/>
            <a:chOff x="4752" y="1200"/>
            <a:chExt cx="288" cy="288"/>
          </a:xfrm>
        </p:grpSpPr>
        <p:sp>
          <p:nvSpPr>
            <p:cNvPr id="8" name="Oval 6"/>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sp>
          <p:nvSpPr>
            <p:cNvPr id="9" name="Oval 7"/>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grpSp>
      <p:grpSp>
        <p:nvGrpSpPr>
          <p:cNvPr id="10" name="Group 8"/>
          <p:cNvGrpSpPr>
            <a:grpSpLocks/>
          </p:cNvGrpSpPr>
          <p:nvPr/>
        </p:nvGrpSpPr>
        <p:grpSpPr bwMode="auto">
          <a:xfrm>
            <a:off x="8153400" y="53975"/>
            <a:ext cx="609600" cy="592138"/>
            <a:chOff x="4992" y="816"/>
            <a:chExt cx="576" cy="576"/>
          </a:xfrm>
        </p:grpSpPr>
        <p:sp>
          <p:nvSpPr>
            <p:cNvPr id="11" name="Oval 9"/>
            <p:cNvSpPr>
              <a:spLocks noChangeArrowheads="1"/>
            </p:cNvSpPr>
            <p:nvPr userDrawn="1"/>
          </p:nvSpPr>
          <p:spPr bwMode="gray">
            <a:xfrm>
              <a:off x="4992" y="816"/>
              <a:ext cx="576" cy="576"/>
            </a:xfrm>
            <a:prstGeom prst="ellipse">
              <a:avLst/>
            </a:prstGeom>
            <a:solidFill>
              <a:schemeClr val="accent1">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Oval 10"/>
            <p:cNvSpPr>
              <a:spLocks noChangeArrowheads="1"/>
            </p:cNvSpPr>
            <p:nvPr userDrawn="1"/>
          </p:nvSpPr>
          <p:spPr bwMode="gray">
            <a:xfrm>
              <a:off x="4992" y="912"/>
              <a:ext cx="480" cy="385"/>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grpSp>
      <p:grpSp>
        <p:nvGrpSpPr>
          <p:cNvPr id="13" name="Group 11"/>
          <p:cNvGrpSpPr>
            <a:grpSpLocks/>
          </p:cNvGrpSpPr>
          <p:nvPr/>
        </p:nvGrpSpPr>
        <p:grpSpPr bwMode="auto">
          <a:xfrm>
            <a:off x="171450" y="819150"/>
            <a:ext cx="720725" cy="762000"/>
            <a:chOff x="4992" y="816"/>
            <a:chExt cx="576" cy="576"/>
          </a:xfrm>
        </p:grpSpPr>
        <p:sp>
          <p:nvSpPr>
            <p:cNvPr id="14" name="Oval 12"/>
            <p:cNvSpPr>
              <a:spLocks noChangeArrowheads="1"/>
            </p:cNvSpPr>
            <p:nvPr userDrawn="1"/>
          </p:nvSpPr>
          <p:spPr bwMode="gray">
            <a:xfrm>
              <a:off x="4992" y="816"/>
              <a:ext cx="576" cy="576"/>
            </a:xfrm>
            <a:prstGeom prst="ellipse">
              <a:avLst/>
            </a:prstGeom>
            <a:solidFill>
              <a:schemeClr val="tx2">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Oval 13"/>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grpSp>
      <p:pic>
        <p:nvPicPr>
          <p:cNvPr id="16" name="Picture 18" descr="zjnu校标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461375" y="765175"/>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动作按钮: 后退或前一项 16">
            <a:hlinkClick r:id="" action="ppaction://hlinkshowjump?jump=previousslide" highlightClick="1"/>
          </p:cNvPr>
          <p:cNvSpPr>
            <a:spLocks noChangeArrowheads="1"/>
          </p:cNvSpPr>
          <p:nvPr userDrawn="1"/>
        </p:nvSpPr>
        <p:spPr bwMode="auto">
          <a:xfrm>
            <a:off x="7380288" y="6380163"/>
            <a:ext cx="538162" cy="288925"/>
          </a:xfrm>
          <a:prstGeom prst="actionButtonBackPrevious">
            <a:avLst/>
          </a:prstGeom>
          <a:solidFill>
            <a:srgbClr val="3399FF"/>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anchor="ctr"/>
          <a:lstStyle>
            <a:lvl1pPr marL="342900" indent="-342900"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18" name="动作按钮: 前进或下一项 17">
            <a:hlinkClick r:id="" action="ppaction://hlinkshowjump?jump=nextslide" highlightClick="1"/>
          </p:cNvPr>
          <p:cNvSpPr>
            <a:spLocks noChangeArrowheads="1"/>
          </p:cNvSpPr>
          <p:nvPr userDrawn="1"/>
        </p:nvSpPr>
        <p:spPr bwMode="auto">
          <a:xfrm>
            <a:off x="8027988" y="6380163"/>
            <a:ext cx="504825" cy="288925"/>
          </a:xfrm>
          <a:prstGeom prst="actionButtonForwardNext">
            <a:avLst/>
          </a:prstGeom>
          <a:solidFill>
            <a:srgbClr val="3399FF"/>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anchor="ctr"/>
          <a:lstStyle>
            <a:lvl1pPr marL="342900" indent="-342900"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19" name="动作按钮: 后退或前一项 18">
            <a:hlinkClick r:id="" action="ppaction://hlinkshowjump?jump=previousslide" highlightClick="1"/>
          </p:cNvPr>
          <p:cNvSpPr>
            <a:spLocks noChangeArrowheads="1"/>
          </p:cNvSpPr>
          <p:nvPr userDrawn="1"/>
        </p:nvSpPr>
        <p:spPr bwMode="auto">
          <a:xfrm>
            <a:off x="7380288" y="6380163"/>
            <a:ext cx="538162" cy="288925"/>
          </a:xfrm>
          <a:prstGeom prst="actionButtonBackPrevious">
            <a:avLst/>
          </a:prstGeom>
          <a:solidFill>
            <a:srgbClr val="3399FF"/>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anchor="ctr"/>
          <a:lstStyle>
            <a:lvl1pPr marL="342900" indent="-342900"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20" name="动作按钮: 前进或下一项 19">
            <a:hlinkClick r:id="" action="ppaction://hlinkshowjump?jump=nextslide" highlightClick="1"/>
          </p:cNvPr>
          <p:cNvSpPr>
            <a:spLocks noChangeArrowheads="1"/>
          </p:cNvSpPr>
          <p:nvPr userDrawn="1"/>
        </p:nvSpPr>
        <p:spPr bwMode="auto">
          <a:xfrm>
            <a:off x="8027988" y="6380163"/>
            <a:ext cx="504825" cy="288925"/>
          </a:xfrm>
          <a:prstGeom prst="actionButtonForwardNext">
            <a:avLst/>
          </a:prstGeom>
          <a:solidFill>
            <a:srgbClr val="3399FF"/>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anchor="ctr"/>
          <a:lstStyle>
            <a:lvl1pPr marL="342900" indent="-342900"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 name="日期占位符 3"/>
          <p:cNvSpPr>
            <a:spLocks noGrp="1"/>
          </p:cNvSpPr>
          <p:nvPr>
            <p:ph type="dt" sz="half" idx="10"/>
          </p:nvPr>
        </p:nvSpPr>
        <p:spPr/>
        <p:txBody>
          <a:bodyPr/>
          <a:lstStyle>
            <a:lvl1pPr>
              <a:defRPr smtClean="0"/>
            </a:lvl1pPr>
          </a:lstStyle>
          <a:p>
            <a:pPr>
              <a:defRPr/>
            </a:pPr>
            <a:endParaRPr lang="en-US" altLang="zh-CN"/>
          </a:p>
        </p:txBody>
      </p:sp>
      <p:sp>
        <p:nvSpPr>
          <p:cNvPr id="22" name="灯片编号占位符 5"/>
          <p:cNvSpPr>
            <a:spLocks noGrp="1"/>
          </p:cNvSpPr>
          <p:nvPr>
            <p:ph type="sldNum" sz="quarter" idx="11"/>
          </p:nvPr>
        </p:nvSpPr>
        <p:spPr/>
        <p:txBody>
          <a:bodyPr/>
          <a:lstStyle>
            <a:lvl1pPr>
              <a:defRPr/>
            </a:lvl1pPr>
          </a:lstStyle>
          <a:p>
            <a:fld id="{AB38D8F3-D4D0-41F6-9150-8A218219F0BE}" type="slidenum">
              <a:rPr lang="en-US" altLang="zh-CN"/>
              <a:pPr/>
              <a:t>‹#›</a:t>
            </a:fld>
            <a:endParaRPr lang="en-US" altLang="zh-CN"/>
          </a:p>
        </p:txBody>
      </p:sp>
    </p:spTree>
    <p:extLst>
      <p:ext uri="{BB962C8B-B14F-4D97-AF65-F5344CB8AC3E}">
        <p14:creationId xmlns:p14="http://schemas.microsoft.com/office/powerpoint/2010/main" val="54871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fld id="{9B948F14-9FFE-4389-B52C-3C3531340D27}" type="slidenum">
              <a:rPr lang="en-US" altLang="zh-CN"/>
              <a:pPr/>
              <a:t>‹#›</a:t>
            </a:fld>
            <a:endParaRPr lang="en-US" altLang="zh-CN"/>
          </a:p>
        </p:txBody>
      </p:sp>
    </p:spTree>
    <p:extLst>
      <p:ext uri="{BB962C8B-B14F-4D97-AF65-F5344CB8AC3E}">
        <p14:creationId xmlns:p14="http://schemas.microsoft.com/office/powerpoint/2010/main" val="2733252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fld id="{9676C2F0-4F79-4D5D-A3F8-C0165C7532E0}" type="slidenum">
              <a:rPr lang="en-US" altLang="zh-CN"/>
              <a:pPr/>
              <a:t>‹#›</a:t>
            </a:fld>
            <a:endParaRPr lang="en-US" altLang="zh-CN"/>
          </a:p>
        </p:txBody>
      </p:sp>
    </p:spTree>
    <p:extLst>
      <p:ext uri="{BB962C8B-B14F-4D97-AF65-F5344CB8AC3E}">
        <p14:creationId xmlns:p14="http://schemas.microsoft.com/office/powerpoint/2010/main" val="332301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9"/>
          <p:cNvSpPr>
            <a:spLocks noGrp="1" noChangeArrowheads="1"/>
          </p:cNvSpPr>
          <p:nvPr>
            <p:ph type="sldNum" sz="quarter" idx="12"/>
          </p:nvPr>
        </p:nvSpPr>
        <p:spPr>
          <a:ln/>
        </p:spPr>
        <p:txBody>
          <a:bodyPr/>
          <a:lstStyle>
            <a:lvl1pPr>
              <a:defRPr/>
            </a:lvl1pPr>
          </a:lstStyle>
          <a:p>
            <a:fld id="{B4C3C481-ECA5-4E63-80BF-DA279549F670}" type="slidenum">
              <a:rPr lang="en-US" altLang="zh-CN"/>
              <a:pPr/>
              <a:t>‹#›</a:t>
            </a:fld>
            <a:endParaRPr lang="en-US" altLang="zh-CN"/>
          </a:p>
        </p:txBody>
      </p:sp>
    </p:spTree>
    <p:extLst>
      <p:ext uri="{BB962C8B-B14F-4D97-AF65-F5344CB8AC3E}">
        <p14:creationId xmlns:p14="http://schemas.microsoft.com/office/powerpoint/2010/main" val="109477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9"/>
          <p:cNvSpPr>
            <a:spLocks noGrp="1" noChangeArrowheads="1"/>
          </p:cNvSpPr>
          <p:nvPr>
            <p:ph type="sldNum" sz="quarter" idx="12"/>
          </p:nvPr>
        </p:nvSpPr>
        <p:spPr>
          <a:ln/>
        </p:spPr>
        <p:txBody>
          <a:bodyPr/>
          <a:lstStyle>
            <a:lvl1pPr>
              <a:defRPr/>
            </a:lvl1pPr>
          </a:lstStyle>
          <a:p>
            <a:fld id="{5F3A55C1-DDDB-494B-A046-CF411D6CFECF}" type="slidenum">
              <a:rPr lang="en-US" altLang="zh-CN"/>
              <a:pPr/>
              <a:t>‹#›</a:t>
            </a:fld>
            <a:endParaRPr lang="en-US" altLang="zh-CN"/>
          </a:p>
        </p:txBody>
      </p:sp>
    </p:spTree>
    <p:extLst>
      <p:ext uri="{BB962C8B-B14F-4D97-AF65-F5344CB8AC3E}">
        <p14:creationId xmlns:p14="http://schemas.microsoft.com/office/powerpoint/2010/main" val="18009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9"/>
          <p:cNvSpPr>
            <a:spLocks noGrp="1" noChangeArrowheads="1"/>
          </p:cNvSpPr>
          <p:nvPr>
            <p:ph type="sldNum" sz="quarter" idx="12"/>
          </p:nvPr>
        </p:nvSpPr>
        <p:spPr>
          <a:ln/>
        </p:spPr>
        <p:txBody>
          <a:bodyPr/>
          <a:lstStyle>
            <a:lvl1pPr>
              <a:defRPr/>
            </a:lvl1pPr>
          </a:lstStyle>
          <a:p>
            <a:fld id="{A0538802-C5DB-41D1-9510-9072E72A3A9C}" type="slidenum">
              <a:rPr lang="en-US" altLang="zh-CN"/>
              <a:pPr/>
              <a:t>‹#›</a:t>
            </a:fld>
            <a:endParaRPr lang="en-US" altLang="zh-CN"/>
          </a:p>
        </p:txBody>
      </p:sp>
    </p:spTree>
    <p:extLst>
      <p:ext uri="{BB962C8B-B14F-4D97-AF65-F5344CB8AC3E}">
        <p14:creationId xmlns:p14="http://schemas.microsoft.com/office/powerpoint/2010/main" val="498748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fld id="{35DDD273-814D-4E47-8E44-9A907093B91A}" type="slidenum">
              <a:rPr lang="en-US" altLang="zh-CN"/>
              <a:pPr/>
              <a:t>‹#›</a:t>
            </a:fld>
            <a:endParaRPr lang="en-US" altLang="zh-CN"/>
          </a:p>
        </p:txBody>
      </p:sp>
    </p:spTree>
    <p:extLst>
      <p:ext uri="{BB962C8B-B14F-4D97-AF65-F5344CB8AC3E}">
        <p14:creationId xmlns:p14="http://schemas.microsoft.com/office/powerpoint/2010/main" val="28448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fld id="{449E0291-EFAA-4A1A-92AE-077076C1A1A8}" type="slidenum">
              <a:rPr lang="en-US" altLang="zh-CN"/>
              <a:pPr/>
              <a:t>‹#›</a:t>
            </a:fld>
            <a:endParaRPr lang="en-US" altLang="zh-CN"/>
          </a:p>
        </p:txBody>
      </p:sp>
    </p:spTree>
    <p:extLst>
      <p:ext uri="{BB962C8B-B14F-4D97-AF65-F5344CB8AC3E}">
        <p14:creationId xmlns:p14="http://schemas.microsoft.com/office/powerpoint/2010/main" val="4284054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name="Image" r:id="rId13" imgW="9561905" imgH="1600000" progId="Photoshop.Image.6">
                  <p:embed/>
                </p:oleObj>
              </mc:Choice>
              <mc:Fallback>
                <p:oleObj name="Image" r:id="rId13" imgW="9561905" imgH="1600000" progId="Photoshop.Image.6">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white">
                      <a:xfrm>
                        <a:off x="0" y="0"/>
                        <a:ext cx="9144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Freeform 3"/>
          <p:cNvSpPr>
            <a:spLocks/>
          </p:cNvSpPr>
          <p:nvPr/>
        </p:nvSpPr>
        <p:spPr bwMode="gray">
          <a:xfrm>
            <a:off x="-11113" y="280988"/>
            <a:ext cx="9155113" cy="1620837"/>
          </a:xfrm>
          <a:custGeom>
            <a:avLst/>
            <a:gdLst>
              <a:gd name="T0" fmla="*/ 9525 w 5767"/>
              <a:gd name="T1" fmla="*/ 173037 h 1021"/>
              <a:gd name="T2" fmla="*/ 2265363 w 5767"/>
              <a:gd name="T3" fmla="*/ 73025 h 1021"/>
              <a:gd name="T4" fmla="*/ 6400800 w 5767"/>
              <a:gd name="T5" fmla="*/ 404812 h 1021"/>
              <a:gd name="T6" fmla="*/ 9155113 w 5767"/>
              <a:gd name="T7" fmla="*/ 0 h 1021"/>
              <a:gd name="T8" fmla="*/ 9155113 w 5767"/>
              <a:gd name="T9" fmla="*/ 1231900 h 1021"/>
              <a:gd name="T10" fmla="*/ 6453188 w 5767"/>
              <a:gd name="T11" fmla="*/ 1319212 h 1021"/>
              <a:gd name="T12" fmla="*/ 3149600 w 5767"/>
              <a:gd name="T13" fmla="*/ 1069975 h 1021"/>
              <a:gd name="T14" fmla="*/ 22225 w 5767"/>
              <a:gd name="T15" fmla="*/ 1579562 h 1021"/>
              <a:gd name="T16" fmla="*/ 9525 w 5767"/>
              <a:gd name="T17" fmla="*/ 17303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 name="Freeform 4"/>
          <p:cNvSpPr>
            <a:spLocks/>
          </p:cNvSpPr>
          <p:nvPr/>
        </p:nvSpPr>
        <p:spPr bwMode="gray">
          <a:xfrm>
            <a:off x="-20638" y="533400"/>
            <a:ext cx="9161463" cy="1006475"/>
          </a:xfrm>
          <a:custGeom>
            <a:avLst/>
            <a:gdLst>
              <a:gd name="T0" fmla="*/ 31750 w 5771"/>
              <a:gd name="T1" fmla="*/ 173038 h 634"/>
              <a:gd name="T2" fmla="*/ 2289175 w 5771"/>
              <a:gd name="T3" fmla="*/ 4763 h 634"/>
              <a:gd name="T4" fmla="*/ 6588125 w 5771"/>
              <a:gd name="T5" fmla="*/ 234950 h 634"/>
              <a:gd name="T6" fmla="*/ 9161463 w 5771"/>
              <a:gd name="T7" fmla="*/ 58738 h 634"/>
              <a:gd name="T8" fmla="*/ 9161463 w 5771"/>
              <a:gd name="T9" fmla="*/ 884238 h 634"/>
              <a:gd name="T10" fmla="*/ 6257925 w 5771"/>
              <a:gd name="T11" fmla="*/ 939800 h 634"/>
              <a:gd name="T12" fmla="*/ 2919413 w 5771"/>
              <a:gd name="T13" fmla="*/ 723900 h 634"/>
              <a:gd name="T14" fmla="*/ 9525 w 5771"/>
              <a:gd name="T15" fmla="*/ 984250 h 634"/>
              <a:gd name="T16" fmla="*/ 31750 w 5771"/>
              <a:gd name="T17" fmla="*/ 173038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29" name="Group 5"/>
          <p:cNvGrpSpPr>
            <a:grpSpLocks/>
          </p:cNvGrpSpPr>
          <p:nvPr/>
        </p:nvGrpSpPr>
        <p:grpSpPr bwMode="auto">
          <a:xfrm>
            <a:off x="7740650" y="347663"/>
            <a:ext cx="387350" cy="366712"/>
            <a:chOff x="4752" y="1200"/>
            <a:chExt cx="288" cy="288"/>
          </a:xfrm>
        </p:grpSpPr>
        <p:sp>
          <p:nvSpPr>
            <p:cNvPr id="699398" name="Oval 6"/>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sp>
          <p:nvSpPr>
            <p:cNvPr id="699399" name="Oval 7"/>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grpSp>
      <p:grpSp>
        <p:nvGrpSpPr>
          <p:cNvPr id="1030" name="Group 8"/>
          <p:cNvGrpSpPr>
            <a:grpSpLocks/>
          </p:cNvGrpSpPr>
          <p:nvPr/>
        </p:nvGrpSpPr>
        <p:grpSpPr bwMode="auto">
          <a:xfrm>
            <a:off x="8153400" y="53975"/>
            <a:ext cx="609600" cy="592138"/>
            <a:chOff x="4992" y="816"/>
            <a:chExt cx="576" cy="576"/>
          </a:xfrm>
        </p:grpSpPr>
        <p:sp>
          <p:nvSpPr>
            <p:cNvPr id="1040" name="Oval 9"/>
            <p:cNvSpPr>
              <a:spLocks noChangeArrowheads="1"/>
            </p:cNvSpPr>
            <p:nvPr userDrawn="1"/>
          </p:nvSpPr>
          <p:spPr bwMode="gray">
            <a:xfrm>
              <a:off x="4992" y="816"/>
              <a:ext cx="576" cy="576"/>
            </a:xfrm>
            <a:prstGeom prst="ellipse">
              <a:avLst/>
            </a:prstGeom>
            <a:solidFill>
              <a:schemeClr val="accent1">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9402" name="Oval 10"/>
            <p:cNvSpPr>
              <a:spLocks noChangeArrowheads="1"/>
            </p:cNvSpPr>
            <p:nvPr userDrawn="1"/>
          </p:nvSpPr>
          <p:spPr bwMode="gray">
            <a:xfrm>
              <a:off x="4992" y="912"/>
              <a:ext cx="480" cy="385"/>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grpSp>
      <p:grpSp>
        <p:nvGrpSpPr>
          <p:cNvPr id="1031" name="Group 11"/>
          <p:cNvGrpSpPr>
            <a:grpSpLocks/>
          </p:cNvGrpSpPr>
          <p:nvPr/>
        </p:nvGrpSpPr>
        <p:grpSpPr bwMode="auto">
          <a:xfrm>
            <a:off x="171450" y="819150"/>
            <a:ext cx="720725" cy="762000"/>
            <a:chOff x="4992" y="816"/>
            <a:chExt cx="576" cy="576"/>
          </a:xfrm>
        </p:grpSpPr>
        <p:sp>
          <p:nvSpPr>
            <p:cNvPr id="1038" name="Oval 12"/>
            <p:cNvSpPr>
              <a:spLocks noChangeArrowheads="1"/>
            </p:cNvSpPr>
            <p:nvPr userDrawn="1"/>
          </p:nvSpPr>
          <p:spPr bwMode="gray">
            <a:xfrm>
              <a:off x="4992" y="816"/>
              <a:ext cx="576" cy="576"/>
            </a:xfrm>
            <a:prstGeom prst="ellipse">
              <a:avLst/>
            </a:prstGeom>
            <a:solidFill>
              <a:schemeClr val="tx2">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9405" name="Oval 13"/>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grpSp>
      <p:sp>
        <p:nvSpPr>
          <p:cNvPr id="1032" name="Rectangle 14"/>
          <p:cNvSpPr>
            <a:spLocks noGrp="1" noChangeArrowheads="1"/>
          </p:cNvSpPr>
          <p:nvPr>
            <p:ph type="body" idx="1"/>
          </p:nvPr>
        </p:nvSpPr>
        <p:spPr bwMode="auto">
          <a:xfrm>
            <a:off x="457200" y="18288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99407" name="Rectangle 15"/>
          <p:cNvSpPr>
            <a:spLocks noGrp="1" noChangeArrowheads="1"/>
          </p:cNvSpPr>
          <p:nvPr>
            <p:ph type="dt" sz="half" idx="2"/>
          </p:nvPr>
        </p:nvSpPr>
        <p:spPr bwMode="auto">
          <a:xfrm>
            <a:off x="900113" y="63087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smtClean="0">
                <a:latin typeface="+mn-lt"/>
                <a:ea typeface="宋体" charset="-122"/>
              </a:defRPr>
            </a:lvl1pPr>
          </a:lstStyle>
          <a:p>
            <a:pPr>
              <a:defRPr/>
            </a:pPr>
            <a:endParaRPr lang="en-US" altLang="zh-CN"/>
          </a:p>
        </p:txBody>
      </p:sp>
      <p:sp>
        <p:nvSpPr>
          <p:cNvPr id="699408" name="Rectangle 16"/>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solidFill>
                  <a:srgbClr val="F03628"/>
                </a:solidFill>
                <a:latin typeface="+mn-lt"/>
                <a:ea typeface="宋体" charset="-122"/>
              </a:defRPr>
            </a:lvl1pPr>
          </a:lstStyle>
          <a:p>
            <a:pPr>
              <a:defRPr/>
            </a:pPr>
            <a:endParaRPr lang="en-US" altLang="zh-CN"/>
          </a:p>
        </p:txBody>
      </p:sp>
      <p:sp>
        <p:nvSpPr>
          <p:cNvPr id="1035" name="Rectangle 17"/>
          <p:cNvSpPr>
            <a:spLocks noGrp="1" noChangeArrowheads="1"/>
          </p:cNvSpPr>
          <p:nvPr>
            <p:ph type="title"/>
          </p:nvPr>
        </p:nvSpPr>
        <p:spPr bwMode="white">
          <a:xfrm>
            <a:off x="914400" y="6858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1036" name="Picture 18" descr="zjnu校标2"/>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461375" y="765175"/>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9411" name="Rectangle 19"/>
          <p:cNvSpPr>
            <a:spLocks noGrp="1" noChangeArrowheads="1"/>
          </p:cNvSpPr>
          <p:nvPr>
            <p:ph type="sldNum" sz="quarter" idx="4"/>
          </p:nvPr>
        </p:nvSpPr>
        <p:spPr bwMode="auto">
          <a:xfrm>
            <a:off x="250825" y="6237288"/>
            <a:ext cx="58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0">
                <a:latin typeface="Tahoma" panose="020B0604030504040204" pitchFamily="34" charset="0"/>
              </a:defRPr>
            </a:lvl1pPr>
          </a:lstStyle>
          <a:p>
            <a:fld id="{6DEA4E7F-5CA7-43D7-8CBC-85C6C68B56C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charset="0"/>
          <a:ea typeface="宋体" charset="-122"/>
        </a:defRPr>
      </a:lvl2pPr>
      <a:lvl3pPr algn="ctr" rtl="0" eaLnBrk="0" fontAlgn="base" hangingPunct="0">
        <a:spcBef>
          <a:spcPct val="0"/>
        </a:spcBef>
        <a:spcAft>
          <a:spcPct val="0"/>
        </a:spcAft>
        <a:defRPr sz="3600" b="1">
          <a:solidFill>
            <a:schemeClr val="bg1"/>
          </a:solidFill>
          <a:latin typeface="Arial" charset="0"/>
          <a:ea typeface="宋体" charset="-122"/>
        </a:defRPr>
      </a:lvl3pPr>
      <a:lvl4pPr algn="ctr" rtl="0" eaLnBrk="0" fontAlgn="base" hangingPunct="0">
        <a:spcBef>
          <a:spcPct val="0"/>
        </a:spcBef>
        <a:spcAft>
          <a:spcPct val="0"/>
        </a:spcAft>
        <a:defRPr sz="3600" b="1">
          <a:solidFill>
            <a:schemeClr val="bg1"/>
          </a:solidFill>
          <a:latin typeface="Arial" charset="0"/>
          <a:ea typeface="宋体" charset="-122"/>
        </a:defRPr>
      </a:lvl4pPr>
      <a:lvl5pPr algn="ctr" rtl="0" eaLnBrk="0" fontAlgn="base" hangingPunct="0">
        <a:spcBef>
          <a:spcPct val="0"/>
        </a:spcBef>
        <a:spcAft>
          <a:spcPct val="0"/>
        </a:spcAft>
        <a:defRPr sz="3600" b="1">
          <a:solidFill>
            <a:schemeClr val="bg1"/>
          </a:solidFill>
          <a:latin typeface="Arial" charset="0"/>
          <a:ea typeface="宋体" charset="-122"/>
        </a:defRPr>
      </a:lvl5pPr>
      <a:lvl6pPr marL="457200" algn="ctr" rtl="0" fontAlgn="base">
        <a:spcBef>
          <a:spcPct val="0"/>
        </a:spcBef>
        <a:spcAft>
          <a:spcPct val="0"/>
        </a:spcAft>
        <a:defRPr sz="3600" b="1">
          <a:solidFill>
            <a:schemeClr val="bg1"/>
          </a:solidFill>
          <a:latin typeface="Arial" charset="0"/>
          <a:ea typeface="宋体" charset="-122"/>
        </a:defRPr>
      </a:lvl6pPr>
      <a:lvl7pPr marL="914400" algn="ctr" rtl="0" fontAlgn="base">
        <a:spcBef>
          <a:spcPct val="0"/>
        </a:spcBef>
        <a:spcAft>
          <a:spcPct val="0"/>
        </a:spcAft>
        <a:defRPr sz="3600" b="1">
          <a:solidFill>
            <a:schemeClr val="bg1"/>
          </a:solidFill>
          <a:latin typeface="Arial" charset="0"/>
          <a:ea typeface="宋体" charset="-122"/>
        </a:defRPr>
      </a:lvl7pPr>
      <a:lvl8pPr marL="1371600" algn="ctr" rtl="0" fontAlgn="base">
        <a:spcBef>
          <a:spcPct val="0"/>
        </a:spcBef>
        <a:spcAft>
          <a:spcPct val="0"/>
        </a:spcAft>
        <a:defRPr sz="3600" b="1">
          <a:solidFill>
            <a:schemeClr val="bg1"/>
          </a:solidFill>
          <a:latin typeface="Arial" charset="0"/>
          <a:ea typeface="宋体" charset="-122"/>
        </a:defRPr>
      </a:lvl8pPr>
      <a:lvl9pPr marL="1828800" algn="ctr" rtl="0" fontAlgn="base">
        <a:spcBef>
          <a:spcPct val="0"/>
        </a:spcBef>
        <a:spcAft>
          <a:spcPct val="0"/>
        </a:spcAft>
        <a:defRPr sz="3600" b="1">
          <a:solidFill>
            <a:schemeClr val="bg1"/>
          </a:solidFill>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1"/>
          </p:nvPr>
        </p:nvSpPr>
        <p:spPr>
          <a:noFill/>
        </p:spPr>
        <p:txBody>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FontTx/>
              <a:buNone/>
            </a:pPr>
            <a:fld id="{623F32A2-6B6D-4EE4-B590-21CBA344E2FF}" type="slidenum">
              <a:rPr lang="en-US" altLang="zh-CN" sz="1400">
                <a:latin typeface="Tahoma" panose="020B0604030504040204" pitchFamily="34" charset="0"/>
              </a:rPr>
              <a:pPr algn="r" eaLnBrk="1" hangingPunct="1">
                <a:spcBef>
                  <a:spcPct val="0"/>
                </a:spcBef>
                <a:buClrTx/>
                <a:buFontTx/>
                <a:buNone/>
              </a:pPr>
              <a:t>1</a:t>
            </a:fld>
            <a:endParaRPr lang="en-US" altLang="zh-CN" sz="1400">
              <a:latin typeface="Tahoma" panose="020B0604030504040204" pitchFamily="34" charset="0"/>
            </a:endParaRPr>
          </a:p>
        </p:txBody>
      </p:sp>
      <p:sp>
        <p:nvSpPr>
          <p:cNvPr id="4099" name="Rectangle 2"/>
          <p:cNvSpPr>
            <a:spLocks noGrp="1" noChangeArrowheads="1"/>
          </p:cNvSpPr>
          <p:nvPr>
            <p:ph type="title"/>
          </p:nvPr>
        </p:nvSpPr>
        <p:spPr/>
        <p:txBody>
          <a:bodyPr/>
          <a:lstStyle/>
          <a:p>
            <a:pPr eaLnBrk="1" hangingPunct="1"/>
            <a:r>
              <a:rPr lang="zh-CN" altLang="en-US" sz="3200"/>
              <a:t>第三章</a:t>
            </a:r>
            <a:r>
              <a:rPr lang="zh-CN" altLang="en-US" sz="3200">
                <a:ea typeface="黑体" panose="02010609060101010101" pitchFamily="49" charset="-122"/>
              </a:rPr>
              <a:t>  </a:t>
            </a:r>
            <a:r>
              <a:rPr lang="zh-CN" altLang="en-US" sz="3200"/>
              <a:t>关系数据库标准语言</a:t>
            </a:r>
            <a:r>
              <a:rPr lang="en-US" altLang="zh-CN" sz="3200">
                <a:ea typeface="黑体" panose="02010609060101010101" pitchFamily="49" charset="-122"/>
              </a:rPr>
              <a:t>SQL</a:t>
            </a:r>
          </a:p>
        </p:txBody>
      </p:sp>
      <p:sp>
        <p:nvSpPr>
          <p:cNvPr id="4100" name="Rectangle 3"/>
          <p:cNvSpPr>
            <a:spLocks noGrp="1" noChangeArrowheads="1"/>
          </p:cNvSpPr>
          <p:nvPr>
            <p:ph type="body" idx="1"/>
          </p:nvPr>
        </p:nvSpPr>
        <p:spPr>
          <a:xfrm>
            <a:off x="971550" y="1628775"/>
            <a:ext cx="6508750" cy="4191000"/>
          </a:xfrm>
        </p:spPr>
        <p:txBody>
          <a:bodyPr/>
          <a:lstStyle/>
          <a:p>
            <a:pPr algn="just" eaLnBrk="1" hangingPunct="1">
              <a:lnSpc>
                <a:spcPct val="130000"/>
              </a:lnSpc>
              <a:buFont typeface="Wingdings" panose="05000000000000000000" pitchFamily="2" charset="2"/>
              <a:buNone/>
            </a:pPr>
            <a:r>
              <a:rPr lang="en-US" altLang="zh-CN" b="1"/>
              <a:t>3.1 SQL</a:t>
            </a:r>
            <a:r>
              <a:rPr lang="zh-CN" altLang="en-US" b="1"/>
              <a:t>概述</a:t>
            </a:r>
          </a:p>
          <a:p>
            <a:pPr algn="just" eaLnBrk="1" hangingPunct="1">
              <a:lnSpc>
                <a:spcPct val="130000"/>
              </a:lnSpc>
              <a:buFont typeface="Wingdings" panose="05000000000000000000" pitchFamily="2" charset="2"/>
              <a:buNone/>
            </a:pPr>
            <a:r>
              <a:rPr lang="en-US" altLang="zh-CN" b="1"/>
              <a:t>3.2 </a:t>
            </a:r>
            <a:r>
              <a:rPr lang="zh-CN" altLang="en-US" b="1"/>
              <a:t>数据定义语句</a:t>
            </a:r>
          </a:p>
          <a:p>
            <a:pPr algn="just" eaLnBrk="1" hangingPunct="1">
              <a:lnSpc>
                <a:spcPct val="130000"/>
              </a:lnSpc>
              <a:buFont typeface="Wingdings" panose="05000000000000000000" pitchFamily="2" charset="2"/>
              <a:buNone/>
            </a:pPr>
            <a:r>
              <a:rPr lang="en-US" altLang="zh-CN" b="1"/>
              <a:t>3.3 </a:t>
            </a:r>
            <a:r>
              <a:rPr lang="zh-CN" altLang="en-US" b="1"/>
              <a:t>数据查询</a:t>
            </a:r>
          </a:p>
          <a:p>
            <a:pPr algn="just" eaLnBrk="1" hangingPunct="1">
              <a:lnSpc>
                <a:spcPct val="130000"/>
              </a:lnSpc>
              <a:buFont typeface="Wingdings" panose="05000000000000000000" pitchFamily="2" charset="2"/>
              <a:buNone/>
            </a:pPr>
            <a:r>
              <a:rPr lang="en-US" altLang="zh-CN" b="1">
                <a:solidFill>
                  <a:schemeClr val="tx2"/>
                </a:solidFill>
              </a:rPr>
              <a:t>3.4 </a:t>
            </a:r>
            <a:r>
              <a:rPr lang="zh-CN" altLang="en-US" b="1">
                <a:solidFill>
                  <a:schemeClr val="tx2"/>
                </a:solidFill>
              </a:rPr>
              <a:t>数据更新</a:t>
            </a:r>
          </a:p>
          <a:p>
            <a:pPr algn="just" eaLnBrk="1" hangingPunct="1">
              <a:lnSpc>
                <a:spcPct val="130000"/>
              </a:lnSpc>
              <a:buFont typeface="Wingdings" panose="05000000000000000000" pitchFamily="2" charset="2"/>
              <a:buNone/>
            </a:pPr>
            <a:r>
              <a:rPr lang="en-US" altLang="zh-CN" b="1"/>
              <a:t>3.5 </a:t>
            </a:r>
            <a:r>
              <a:rPr lang="zh-CN" altLang="en-US" b="1"/>
              <a:t>视图</a:t>
            </a:r>
          </a:p>
          <a:p>
            <a:pPr algn="just" eaLnBrk="1" hangingPunct="1">
              <a:lnSpc>
                <a:spcPct val="130000"/>
              </a:lnSpc>
              <a:buFont typeface="Wingdings" panose="05000000000000000000" pitchFamily="2" charset="2"/>
              <a:buNone/>
            </a:pPr>
            <a:r>
              <a:rPr lang="zh-CN" altLang="en-US" b="1"/>
              <a:t>  小结</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52C8EC71-C81F-4BEA-8773-64E546792C85}" type="slidenum">
              <a:rPr lang="en-US" altLang="zh-CN" b="0">
                <a:latin typeface="Tahoma" panose="020B0604030504040204" pitchFamily="34" charset="0"/>
              </a:rPr>
              <a:pPr eaLnBrk="1" hangingPunct="1"/>
              <a:t>10</a:t>
            </a:fld>
            <a:endParaRPr lang="en-US" altLang="zh-CN" b="0">
              <a:latin typeface="Tahoma" panose="020B0604030504040204" pitchFamily="34" charset="0"/>
            </a:endParaRPr>
          </a:p>
        </p:txBody>
      </p:sp>
      <p:sp>
        <p:nvSpPr>
          <p:cNvPr id="14339" name="Rectangle 2"/>
          <p:cNvSpPr>
            <a:spLocks noGrp="1" noChangeArrowheads="1"/>
          </p:cNvSpPr>
          <p:nvPr>
            <p:ph type="title"/>
          </p:nvPr>
        </p:nvSpPr>
        <p:spPr/>
        <p:txBody>
          <a:bodyPr/>
          <a:lstStyle/>
          <a:p>
            <a:pPr eaLnBrk="1" hangingPunct="1"/>
            <a:r>
              <a:rPr lang="zh-CN" altLang="en-US"/>
              <a:t>二、插入多行元组</a:t>
            </a:r>
          </a:p>
        </p:txBody>
      </p:sp>
      <p:sp>
        <p:nvSpPr>
          <p:cNvPr id="14340" name="Rectangle 3"/>
          <p:cNvSpPr>
            <a:spLocks noGrp="1" noChangeArrowheads="1"/>
          </p:cNvSpPr>
          <p:nvPr>
            <p:ph type="body" idx="1"/>
          </p:nvPr>
        </p:nvSpPr>
        <p:spPr>
          <a:xfrm>
            <a:off x="611188" y="1700213"/>
            <a:ext cx="8229600" cy="4495800"/>
          </a:xfrm>
        </p:spPr>
        <p:txBody>
          <a:bodyPr/>
          <a:lstStyle/>
          <a:p>
            <a:pPr marL="609600" indent="-609600" eaLnBrk="1" hangingPunct="1">
              <a:lnSpc>
                <a:spcPct val="130000"/>
              </a:lnSpc>
            </a:pPr>
            <a:r>
              <a:rPr lang="zh-CN" altLang="en-US" dirty="0">
                <a:solidFill>
                  <a:srgbClr val="400800"/>
                </a:solidFill>
              </a:rPr>
              <a:t>语句格式</a:t>
            </a:r>
          </a:p>
          <a:p>
            <a:pPr marL="609600" indent="-609600" eaLnBrk="1" hangingPunct="1">
              <a:lnSpc>
                <a:spcPct val="130000"/>
              </a:lnSpc>
              <a:buFont typeface="Wingdings" panose="05000000000000000000" pitchFamily="2" charset="2"/>
              <a:buNone/>
            </a:pPr>
            <a:r>
              <a:rPr lang="zh-CN" altLang="en-US" sz="2400" dirty="0"/>
              <a:t>	</a:t>
            </a:r>
            <a:r>
              <a:rPr lang="en-US" altLang="zh-CN" sz="2400" dirty="0">
                <a:latin typeface="仿宋_GB2312" pitchFamily="49" charset="-122"/>
                <a:ea typeface="仿宋_GB2312" pitchFamily="49" charset="-122"/>
              </a:rPr>
              <a:t>INSERT</a:t>
            </a:r>
          </a:p>
          <a:p>
            <a:pPr marL="609600" indent="-609600" eaLnBrk="1" hangingPunct="1">
              <a:lnSpc>
                <a:spcPct val="130000"/>
              </a:lnSpc>
              <a:buFont typeface="Wingdings" panose="05000000000000000000" pitchFamily="2" charset="2"/>
              <a:buNone/>
            </a:pPr>
            <a:r>
              <a:rPr lang="en-US" altLang="zh-CN" sz="2400" dirty="0">
                <a:latin typeface="仿宋_GB2312" pitchFamily="49" charset="-122"/>
                <a:ea typeface="仿宋_GB2312" pitchFamily="49" charset="-122"/>
              </a:rPr>
              <a:t>	INTO &lt;</a:t>
            </a:r>
            <a:r>
              <a:rPr lang="zh-CN" altLang="en-US" sz="2400" dirty="0">
                <a:latin typeface="仿宋_GB2312" pitchFamily="49" charset="-122"/>
                <a:ea typeface="仿宋_GB2312" pitchFamily="49" charset="-122"/>
              </a:rPr>
              <a:t>表名</a:t>
            </a:r>
            <a:r>
              <a:rPr lang="en-US" altLang="zh-CN" sz="2400" dirty="0">
                <a:latin typeface="仿宋_GB2312" pitchFamily="49" charset="-122"/>
                <a:ea typeface="仿宋_GB2312" pitchFamily="49" charset="-122"/>
              </a:rPr>
              <a:t>&gt; [(&lt;</a:t>
            </a:r>
            <a:r>
              <a:rPr lang="zh-CN" altLang="en-US" sz="2400" dirty="0">
                <a:latin typeface="仿宋_GB2312" pitchFamily="49" charset="-122"/>
                <a:ea typeface="仿宋_GB2312" pitchFamily="49" charset="-122"/>
              </a:rPr>
              <a:t>属性列</a:t>
            </a:r>
            <a:r>
              <a:rPr lang="en-US" altLang="zh-CN" sz="2400" dirty="0">
                <a:latin typeface="仿宋_GB2312" pitchFamily="49" charset="-122"/>
                <a:ea typeface="仿宋_GB2312" pitchFamily="49" charset="-122"/>
              </a:rPr>
              <a:t>1&gt;[</a:t>
            </a:r>
            <a:r>
              <a:rPr lang="zh-CN" altLang="en-US" sz="2400" dirty="0">
                <a:latin typeface="仿宋_GB2312" pitchFamily="49" charset="-122"/>
                <a:ea typeface="仿宋_GB2312" pitchFamily="49" charset="-122"/>
              </a:rPr>
              <a:t>，</a:t>
            </a:r>
            <a:r>
              <a:rPr lang="en-US" altLang="zh-CN" sz="2400" dirty="0">
                <a:latin typeface="仿宋_GB2312" pitchFamily="49" charset="-122"/>
                <a:ea typeface="仿宋_GB2312" pitchFamily="49" charset="-122"/>
              </a:rPr>
              <a:t>&lt;</a:t>
            </a:r>
            <a:r>
              <a:rPr lang="zh-CN" altLang="en-US" sz="2400" dirty="0">
                <a:latin typeface="仿宋_GB2312" pitchFamily="49" charset="-122"/>
                <a:ea typeface="仿宋_GB2312" pitchFamily="49" charset="-122"/>
              </a:rPr>
              <a:t>属性列</a:t>
            </a:r>
            <a:r>
              <a:rPr lang="en-US" altLang="zh-CN" sz="2400" dirty="0">
                <a:latin typeface="仿宋_GB2312" pitchFamily="49" charset="-122"/>
                <a:ea typeface="仿宋_GB2312" pitchFamily="49" charset="-122"/>
              </a:rPr>
              <a:t>2 &gt;</a:t>
            </a:r>
            <a:r>
              <a:rPr lang="en-US" altLang="zh-CN" sz="2400" dirty="0">
                <a:ea typeface="仿宋_GB2312" pitchFamily="49" charset="-122"/>
              </a:rPr>
              <a:t>…</a:t>
            </a:r>
            <a:r>
              <a:rPr lang="en-US" altLang="zh-CN" sz="2400" dirty="0">
                <a:latin typeface="仿宋_GB2312" pitchFamily="49" charset="-122"/>
                <a:ea typeface="仿宋_GB2312" pitchFamily="49" charset="-122"/>
              </a:rPr>
              <a:t>)]</a:t>
            </a:r>
          </a:p>
          <a:p>
            <a:pPr marL="609600" indent="-609600" eaLnBrk="1" hangingPunct="1">
              <a:lnSpc>
                <a:spcPct val="130000"/>
              </a:lnSpc>
              <a:buFont typeface="Wingdings" panose="05000000000000000000" pitchFamily="2" charset="2"/>
              <a:buNone/>
            </a:pPr>
            <a:r>
              <a:rPr lang="en-US" altLang="zh-CN" sz="2400" dirty="0">
                <a:latin typeface="仿宋_GB2312" pitchFamily="49" charset="-122"/>
                <a:ea typeface="仿宋_GB2312" pitchFamily="49" charset="-122"/>
              </a:rPr>
              <a:t>	VALUES (&lt;</a:t>
            </a:r>
            <a:r>
              <a:rPr lang="zh-CN" altLang="en-US" sz="2400" dirty="0">
                <a:latin typeface="仿宋_GB2312" pitchFamily="49" charset="-122"/>
                <a:ea typeface="仿宋_GB2312" pitchFamily="49" charset="-122"/>
              </a:rPr>
              <a:t>常量</a:t>
            </a:r>
            <a:r>
              <a:rPr lang="en-US" altLang="zh-CN" sz="2400" dirty="0">
                <a:latin typeface="仿宋_GB2312" pitchFamily="49" charset="-122"/>
                <a:ea typeface="仿宋_GB2312" pitchFamily="49" charset="-122"/>
              </a:rPr>
              <a:t>1-1&gt; [</a:t>
            </a:r>
            <a:r>
              <a:rPr lang="zh-CN" altLang="en-US" sz="2400" dirty="0">
                <a:latin typeface="仿宋_GB2312" pitchFamily="49" charset="-122"/>
                <a:ea typeface="仿宋_GB2312" pitchFamily="49" charset="-122"/>
              </a:rPr>
              <a:t>，</a:t>
            </a:r>
            <a:r>
              <a:rPr lang="en-US" altLang="zh-CN" sz="2400" dirty="0">
                <a:latin typeface="仿宋_GB2312" pitchFamily="49" charset="-122"/>
                <a:ea typeface="仿宋_GB2312" pitchFamily="49" charset="-122"/>
              </a:rPr>
              <a:t>&lt;</a:t>
            </a:r>
            <a:r>
              <a:rPr lang="zh-CN" altLang="en-US" sz="2400" dirty="0">
                <a:latin typeface="仿宋_GB2312" pitchFamily="49" charset="-122"/>
                <a:ea typeface="仿宋_GB2312" pitchFamily="49" charset="-122"/>
              </a:rPr>
              <a:t>常量</a:t>
            </a:r>
            <a:r>
              <a:rPr lang="en-US" altLang="zh-CN" sz="2400" dirty="0">
                <a:latin typeface="仿宋_GB2312" pitchFamily="49" charset="-122"/>
                <a:ea typeface="仿宋_GB2312" pitchFamily="49" charset="-122"/>
              </a:rPr>
              <a:t>1-2&gt;]    </a:t>
            </a:r>
            <a:r>
              <a:rPr lang="en-US" altLang="zh-CN" sz="2400" dirty="0">
                <a:ea typeface="仿宋_GB2312" pitchFamily="49" charset="-122"/>
              </a:rPr>
              <a:t>…</a:t>
            </a:r>
            <a:r>
              <a:rPr lang="en-US" altLang="zh-CN" sz="2400" dirty="0">
                <a:latin typeface="仿宋_GB2312" pitchFamily="49" charset="-122"/>
                <a:ea typeface="仿宋_GB2312" pitchFamily="49" charset="-122"/>
              </a:rPr>
              <a:t> )</a:t>
            </a:r>
            <a:r>
              <a:rPr lang="zh-CN" altLang="en-US" sz="2400" dirty="0">
                <a:solidFill>
                  <a:srgbClr val="FF0000"/>
                </a:solidFill>
                <a:latin typeface="仿宋_GB2312" pitchFamily="49" charset="-122"/>
                <a:ea typeface="仿宋_GB2312" pitchFamily="49" charset="-122"/>
              </a:rPr>
              <a:t>，</a:t>
            </a:r>
            <a:r>
              <a:rPr lang="en-US" altLang="zh-CN" sz="2400" dirty="0">
                <a:latin typeface="仿宋_GB2312" pitchFamily="49" charset="-122"/>
                <a:ea typeface="仿宋_GB2312" pitchFamily="49" charset="-122"/>
              </a:rPr>
              <a:t>          </a:t>
            </a:r>
          </a:p>
          <a:p>
            <a:pPr marL="609600" indent="-609600" eaLnBrk="1" hangingPunct="1">
              <a:lnSpc>
                <a:spcPct val="130000"/>
              </a:lnSpc>
              <a:buFont typeface="Wingdings" panose="05000000000000000000" pitchFamily="2" charset="2"/>
              <a:buNone/>
            </a:pPr>
            <a:r>
              <a:rPr lang="en-US" altLang="zh-CN" sz="2400" dirty="0">
                <a:latin typeface="仿宋_GB2312" pitchFamily="49" charset="-122"/>
                <a:ea typeface="仿宋_GB2312" pitchFamily="49" charset="-122"/>
              </a:rPr>
              <a:t>            (&lt;</a:t>
            </a:r>
            <a:r>
              <a:rPr lang="zh-CN" altLang="en-US" sz="2400" dirty="0">
                <a:latin typeface="仿宋_GB2312" pitchFamily="49" charset="-122"/>
                <a:ea typeface="仿宋_GB2312" pitchFamily="49" charset="-122"/>
              </a:rPr>
              <a:t>常量</a:t>
            </a:r>
            <a:r>
              <a:rPr lang="en-US" altLang="zh-CN" sz="2400" dirty="0">
                <a:latin typeface="仿宋_GB2312" pitchFamily="49" charset="-122"/>
                <a:ea typeface="仿宋_GB2312" pitchFamily="49" charset="-122"/>
              </a:rPr>
              <a:t>2-1&gt; [</a:t>
            </a:r>
            <a:r>
              <a:rPr lang="zh-CN" altLang="en-US" sz="2400" dirty="0">
                <a:latin typeface="仿宋_GB2312" pitchFamily="49" charset="-122"/>
                <a:ea typeface="仿宋_GB2312" pitchFamily="49" charset="-122"/>
              </a:rPr>
              <a:t>，</a:t>
            </a:r>
            <a:r>
              <a:rPr lang="en-US" altLang="zh-CN" sz="2400" dirty="0">
                <a:latin typeface="仿宋_GB2312" pitchFamily="49" charset="-122"/>
                <a:ea typeface="仿宋_GB2312" pitchFamily="49" charset="-122"/>
              </a:rPr>
              <a:t>&lt;</a:t>
            </a:r>
            <a:r>
              <a:rPr lang="zh-CN" altLang="en-US" sz="2400" dirty="0">
                <a:latin typeface="仿宋_GB2312" pitchFamily="49" charset="-122"/>
                <a:ea typeface="仿宋_GB2312" pitchFamily="49" charset="-122"/>
              </a:rPr>
              <a:t>常量</a:t>
            </a:r>
            <a:r>
              <a:rPr lang="en-US" altLang="zh-CN" sz="2400" dirty="0">
                <a:latin typeface="仿宋_GB2312" pitchFamily="49" charset="-122"/>
                <a:ea typeface="仿宋_GB2312" pitchFamily="49" charset="-122"/>
              </a:rPr>
              <a:t>2-2&gt;]    </a:t>
            </a:r>
            <a:r>
              <a:rPr lang="en-US" altLang="zh-CN" sz="2400" dirty="0">
                <a:ea typeface="仿宋_GB2312" pitchFamily="49" charset="-122"/>
              </a:rPr>
              <a:t>…</a:t>
            </a:r>
            <a:r>
              <a:rPr lang="en-US" altLang="zh-CN" sz="2400" dirty="0">
                <a:latin typeface="仿宋_GB2312" pitchFamily="49" charset="-122"/>
                <a:ea typeface="仿宋_GB2312" pitchFamily="49" charset="-122"/>
              </a:rPr>
              <a:t>)</a:t>
            </a:r>
            <a:r>
              <a:rPr lang="zh-CN" altLang="en-US" sz="2400" dirty="0">
                <a:latin typeface="仿宋_GB2312" pitchFamily="49" charset="-122"/>
                <a:ea typeface="仿宋_GB2312" pitchFamily="49" charset="-122"/>
              </a:rPr>
              <a:t>，</a:t>
            </a:r>
            <a:endParaRPr lang="en-US" altLang="zh-CN" sz="2400" dirty="0">
              <a:latin typeface="仿宋_GB2312" pitchFamily="49" charset="-122"/>
              <a:ea typeface="仿宋_GB2312" pitchFamily="49" charset="-122"/>
            </a:endParaRPr>
          </a:p>
          <a:p>
            <a:pPr marL="609600" indent="-609600" eaLnBrk="1" hangingPunct="1">
              <a:lnSpc>
                <a:spcPct val="130000"/>
              </a:lnSpc>
              <a:buFont typeface="Wingdings" panose="05000000000000000000" pitchFamily="2" charset="2"/>
              <a:buNone/>
            </a:pPr>
            <a:r>
              <a:rPr lang="en-US" altLang="zh-CN" sz="2400" dirty="0">
                <a:latin typeface="仿宋_GB2312" pitchFamily="49" charset="-122"/>
                <a:ea typeface="仿宋_GB2312" pitchFamily="49" charset="-122"/>
              </a:rPr>
              <a:t>            </a:t>
            </a:r>
            <a:r>
              <a:rPr lang="en-US" altLang="zh-CN" sz="2400" dirty="0">
                <a:ea typeface="仿宋_GB2312" pitchFamily="49" charset="-122"/>
              </a:rPr>
              <a:t>…</a:t>
            </a:r>
            <a:r>
              <a:rPr lang="en-US" altLang="zh-CN" sz="2400" dirty="0">
                <a:latin typeface="仿宋_GB2312" pitchFamily="49" charset="-122"/>
                <a:ea typeface="仿宋_GB2312" pitchFamily="49" charset="-122"/>
              </a:rPr>
              <a:t> )</a:t>
            </a:r>
            <a:r>
              <a:rPr lang="zh-CN" altLang="en-US" sz="2400" dirty="0">
                <a:latin typeface="仿宋_GB2312" pitchFamily="49" charset="-122"/>
                <a:ea typeface="仿宋_GB2312" pitchFamily="49" charset="-122"/>
              </a:rPr>
              <a:t>；</a:t>
            </a:r>
            <a:endParaRPr lang="en-US" altLang="zh-CN" dirty="0">
              <a:latin typeface="仿宋_GB2312" pitchFamily="49" charset="-122"/>
              <a:ea typeface="仿宋_GB2312" pitchFamily="49" charset="-122"/>
            </a:endParaRPr>
          </a:p>
          <a:p>
            <a:pPr marL="990600" lvl="1" indent="-533400" eaLnBrk="1" hangingPunct="1">
              <a:buFont typeface="Wingdings" panose="05000000000000000000" pitchFamily="2" charset="2"/>
              <a:buNone/>
            </a:pP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zh-CN" altLang="en-US"/>
              <a:t>二、插入多行元组（续）</a:t>
            </a:r>
          </a:p>
        </p:txBody>
      </p:sp>
      <p:sp>
        <p:nvSpPr>
          <p:cNvPr id="15363" name="内容占位符 2"/>
          <p:cNvSpPr>
            <a:spLocks noGrp="1"/>
          </p:cNvSpPr>
          <p:nvPr>
            <p:ph idx="1"/>
          </p:nvPr>
        </p:nvSpPr>
        <p:spPr>
          <a:xfrm>
            <a:off x="179388" y="1700213"/>
            <a:ext cx="8686800" cy="2808287"/>
          </a:xfrm>
        </p:spPr>
        <p:txBody>
          <a:bodyPr/>
          <a:lstStyle/>
          <a:p>
            <a:pPr marL="0" indent="0" eaLnBrk="1" hangingPunct="1">
              <a:buFont typeface="Wingdings" panose="05000000000000000000" pitchFamily="2" charset="2"/>
              <a:buNone/>
            </a:pPr>
            <a:r>
              <a:rPr lang="en-US" altLang="zh-CN" dirty="0"/>
              <a:t>【</a:t>
            </a:r>
            <a:r>
              <a:rPr lang="zh-CN" altLang="en-US" dirty="0"/>
              <a:t>例</a:t>
            </a:r>
            <a:r>
              <a:rPr lang="en-US" altLang="zh-CN" dirty="0"/>
              <a:t>】</a:t>
            </a:r>
            <a:r>
              <a:rPr lang="zh-CN" altLang="en-US" dirty="0"/>
              <a:t>将多行数据记录插入领料出库表</a:t>
            </a:r>
            <a:r>
              <a:rPr lang="en-US" altLang="zh-CN" dirty="0" err="1"/>
              <a:t>Out_Stock</a:t>
            </a:r>
            <a:r>
              <a:rPr lang="zh-CN" altLang="en-US" dirty="0"/>
              <a:t>中。</a:t>
            </a:r>
            <a:endParaRPr lang="en-US" altLang="zh-CN" dirty="0"/>
          </a:p>
          <a:p>
            <a:pPr marL="0" indent="0" eaLnBrk="1" hangingPunct="1">
              <a:buFont typeface="Wingdings" panose="05000000000000000000" pitchFamily="2" charset="2"/>
              <a:buNone/>
            </a:pPr>
            <a:r>
              <a:rPr lang="en-US" altLang="zh-CN" dirty="0"/>
              <a:t>   SELECT  </a:t>
            </a:r>
          </a:p>
          <a:p>
            <a:pPr marL="0" indent="0" eaLnBrk="1" hangingPunct="1">
              <a:buFont typeface="Wingdings" panose="05000000000000000000" pitchFamily="2" charset="2"/>
              <a:buNone/>
            </a:pPr>
            <a:r>
              <a:rPr lang="en-US" altLang="zh-CN" dirty="0"/>
              <a:t>   INTO  </a:t>
            </a:r>
            <a:r>
              <a:rPr lang="en-US" altLang="zh-CN" dirty="0" err="1"/>
              <a:t>Out_stock</a:t>
            </a:r>
            <a:endParaRPr lang="en-US" altLang="zh-CN" dirty="0"/>
          </a:p>
          <a:p>
            <a:pPr marL="0" indent="0" eaLnBrk="1" hangingPunct="1">
              <a:buFont typeface="Wingdings" panose="05000000000000000000" pitchFamily="2" charset="2"/>
              <a:buNone/>
            </a:pPr>
            <a:r>
              <a:rPr lang="en-US" altLang="zh-CN" dirty="0"/>
              <a:t>   VALUES  (‘2011006’,’m001’,2,’2011-3-9’,’</a:t>
            </a:r>
            <a:r>
              <a:rPr lang="zh-CN" altLang="en-US" dirty="0"/>
              <a:t>工程</a:t>
            </a:r>
            <a:r>
              <a:rPr lang="en-US" altLang="zh-CN" dirty="0"/>
              <a:t>4</a:t>
            </a:r>
            <a:r>
              <a:rPr lang="zh-CN" altLang="en-US" dirty="0"/>
              <a:t>部</a:t>
            </a:r>
            <a:r>
              <a:rPr lang="en-US" altLang="zh-CN" dirty="0"/>
              <a:t>’)</a:t>
            </a:r>
            <a:r>
              <a:rPr lang="zh-CN" altLang="en-US" dirty="0">
                <a:solidFill>
                  <a:srgbClr val="FF0000"/>
                </a:solidFill>
              </a:rPr>
              <a:t>，</a:t>
            </a:r>
            <a:br>
              <a:rPr lang="en-US" altLang="zh-CN" dirty="0"/>
            </a:br>
            <a:r>
              <a:rPr lang="en-US" altLang="zh-CN" dirty="0"/>
              <a:t>                   (‘2011006’,’m002’,3,’2011-3-9’,’</a:t>
            </a:r>
            <a:r>
              <a:rPr lang="zh-CN" altLang="en-US" dirty="0"/>
              <a:t>工程</a:t>
            </a:r>
            <a:r>
              <a:rPr lang="en-US" altLang="zh-CN" dirty="0"/>
              <a:t>4</a:t>
            </a:r>
            <a:r>
              <a:rPr lang="zh-CN" altLang="en-US" dirty="0"/>
              <a:t>部</a:t>
            </a:r>
            <a:r>
              <a:rPr lang="en-US" altLang="zh-CN" dirty="0"/>
              <a:t>’)</a:t>
            </a:r>
            <a:r>
              <a:rPr lang="zh-CN" altLang="en-US" dirty="0"/>
              <a:t>；</a:t>
            </a:r>
          </a:p>
        </p:txBody>
      </p:sp>
      <p:sp>
        <p:nvSpPr>
          <p:cNvPr id="15364" name="灯片编号占位符 3"/>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49F6D3C1-FD3C-4EC6-99D9-C037B27F4DDE}" type="slidenum">
              <a:rPr lang="en-US" altLang="zh-CN" b="0">
                <a:latin typeface="Tahoma" panose="020B0604030504040204" pitchFamily="34" charset="0"/>
              </a:rPr>
              <a:pPr eaLnBrk="1" hangingPunct="1"/>
              <a:t>11</a:t>
            </a:fld>
            <a:endParaRPr lang="en-US" altLang="zh-CN" b="0">
              <a:latin typeface="Tahoma" panose="020B060403050404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D586FFD2-4B71-465C-9630-30C0E6763C18}" type="slidenum">
              <a:rPr lang="en-US" altLang="zh-CN" b="0">
                <a:latin typeface="Tahoma" panose="020B0604030504040204" pitchFamily="34" charset="0"/>
              </a:rPr>
              <a:pPr eaLnBrk="1" hangingPunct="1"/>
              <a:t>12</a:t>
            </a:fld>
            <a:endParaRPr lang="en-US" altLang="zh-CN" b="0">
              <a:latin typeface="Tahoma" panose="020B0604030504040204" pitchFamily="34" charset="0"/>
            </a:endParaRPr>
          </a:p>
        </p:txBody>
      </p:sp>
      <p:sp>
        <p:nvSpPr>
          <p:cNvPr id="16387" name="Rectangle 2"/>
          <p:cNvSpPr>
            <a:spLocks noGrp="1" noChangeArrowheads="1"/>
          </p:cNvSpPr>
          <p:nvPr>
            <p:ph type="title"/>
          </p:nvPr>
        </p:nvSpPr>
        <p:spPr/>
        <p:txBody>
          <a:bodyPr/>
          <a:lstStyle/>
          <a:p>
            <a:pPr eaLnBrk="1" hangingPunct="1"/>
            <a:r>
              <a:rPr lang="zh-CN" altLang="en-US"/>
              <a:t>三、插入子查询结果</a:t>
            </a:r>
          </a:p>
        </p:txBody>
      </p:sp>
      <p:sp>
        <p:nvSpPr>
          <p:cNvPr id="16388" name="Rectangle 3"/>
          <p:cNvSpPr>
            <a:spLocks noGrp="1" noChangeArrowheads="1"/>
          </p:cNvSpPr>
          <p:nvPr>
            <p:ph type="body" idx="1"/>
          </p:nvPr>
        </p:nvSpPr>
        <p:spPr>
          <a:xfrm>
            <a:off x="457200" y="1828800"/>
            <a:ext cx="8229600" cy="3400425"/>
          </a:xfrm>
        </p:spPr>
        <p:txBody>
          <a:bodyPr/>
          <a:lstStyle/>
          <a:p>
            <a:pPr eaLnBrk="1" hangingPunct="1"/>
            <a:r>
              <a:rPr lang="zh-CN" altLang="en-US">
                <a:solidFill>
                  <a:srgbClr val="400800"/>
                </a:solidFill>
              </a:rPr>
              <a:t>语句格式</a:t>
            </a:r>
          </a:p>
          <a:p>
            <a:pPr eaLnBrk="1" hangingPunct="1">
              <a:buFont typeface="Wingdings" panose="05000000000000000000" pitchFamily="2" charset="2"/>
              <a:buNone/>
            </a:pPr>
            <a:r>
              <a:rPr lang="zh-CN" altLang="en-US"/>
              <a:t>    </a:t>
            </a:r>
            <a:r>
              <a:rPr lang="en-US" altLang="zh-CN">
                <a:latin typeface="仿宋_GB2312" pitchFamily="49" charset="-122"/>
                <a:ea typeface="仿宋_GB2312" pitchFamily="49" charset="-122"/>
              </a:rPr>
              <a:t>INSERT </a:t>
            </a:r>
          </a:p>
          <a:p>
            <a:pPr eaLnBrk="1" hangingPunct="1">
              <a:buFont typeface="Wingdings" panose="05000000000000000000" pitchFamily="2" charset="2"/>
              <a:buNone/>
            </a:pPr>
            <a:r>
              <a:rPr lang="en-US" altLang="zh-CN">
                <a:latin typeface="仿宋_GB2312" pitchFamily="49" charset="-122"/>
                <a:ea typeface="仿宋_GB2312" pitchFamily="49" charset="-122"/>
              </a:rPr>
              <a:t>    INTO </a:t>
            </a:r>
            <a:r>
              <a:rPr lang="en-US" altLang="zh-CN" sz="2000">
                <a:latin typeface="仿宋_GB2312" pitchFamily="49" charset="-122"/>
                <a:ea typeface="仿宋_GB2312" pitchFamily="49" charset="-122"/>
              </a:rPr>
              <a:t>&lt;</a:t>
            </a:r>
            <a:r>
              <a:rPr lang="zh-CN" altLang="en-US" sz="2000">
                <a:latin typeface="仿宋_GB2312" pitchFamily="49" charset="-122"/>
                <a:ea typeface="仿宋_GB2312" pitchFamily="49" charset="-122"/>
              </a:rPr>
              <a:t>表名</a:t>
            </a:r>
            <a:r>
              <a:rPr lang="en-US" altLang="zh-CN" sz="2000">
                <a:latin typeface="仿宋_GB2312" pitchFamily="49" charset="-122"/>
                <a:ea typeface="仿宋_GB2312" pitchFamily="49" charset="-122"/>
              </a:rPr>
              <a:t>&gt;  [(&lt;</a:t>
            </a:r>
            <a:r>
              <a:rPr lang="zh-CN" altLang="en-US" sz="2000">
                <a:latin typeface="仿宋_GB2312" pitchFamily="49" charset="-122"/>
                <a:ea typeface="仿宋_GB2312" pitchFamily="49" charset="-122"/>
              </a:rPr>
              <a:t>属性列</a:t>
            </a:r>
            <a:r>
              <a:rPr lang="en-US" altLang="zh-CN" sz="2000">
                <a:latin typeface="仿宋_GB2312" pitchFamily="49" charset="-122"/>
                <a:ea typeface="仿宋_GB2312" pitchFamily="49" charset="-122"/>
              </a:rPr>
              <a:t>1&gt; [</a:t>
            </a:r>
            <a:r>
              <a:rPr lang="zh-CN" altLang="en-US" sz="2000">
                <a:latin typeface="仿宋_GB2312" pitchFamily="49" charset="-122"/>
                <a:ea typeface="仿宋_GB2312" pitchFamily="49" charset="-122"/>
              </a:rPr>
              <a:t>，</a:t>
            </a:r>
            <a:r>
              <a:rPr lang="en-US" altLang="zh-CN" sz="2000">
                <a:latin typeface="仿宋_GB2312" pitchFamily="49" charset="-122"/>
                <a:ea typeface="仿宋_GB2312" pitchFamily="49" charset="-122"/>
              </a:rPr>
              <a:t>&lt;</a:t>
            </a:r>
            <a:r>
              <a:rPr lang="zh-CN" altLang="en-US" sz="2000">
                <a:latin typeface="仿宋_GB2312" pitchFamily="49" charset="-122"/>
                <a:ea typeface="仿宋_GB2312" pitchFamily="49" charset="-122"/>
              </a:rPr>
              <a:t>属性列</a:t>
            </a:r>
            <a:r>
              <a:rPr lang="en-US" altLang="zh-CN" sz="2000">
                <a:latin typeface="仿宋_GB2312" pitchFamily="49" charset="-122"/>
                <a:ea typeface="仿宋_GB2312" pitchFamily="49" charset="-122"/>
              </a:rPr>
              <a:t>2&gt;</a:t>
            </a:r>
            <a:r>
              <a:rPr lang="en-US" altLang="zh-CN" sz="2000">
                <a:ea typeface="仿宋_GB2312" pitchFamily="49" charset="-122"/>
              </a:rPr>
              <a:t>…</a:t>
            </a:r>
            <a:r>
              <a:rPr lang="en-US" altLang="zh-CN" sz="2000">
                <a:latin typeface="仿宋_GB2312" pitchFamily="49" charset="-122"/>
                <a:ea typeface="仿宋_GB2312" pitchFamily="49" charset="-122"/>
              </a:rPr>
              <a:t>  )]</a:t>
            </a:r>
          </a:p>
          <a:p>
            <a:pPr eaLnBrk="1" hangingPunct="1">
              <a:buFont typeface="Wingdings" panose="05000000000000000000" pitchFamily="2" charset="2"/>
              <a:buNone/>
            </a:pPr>
            <a:r>
              <a:rPr lang="en-US" altLang="zh-CN">
                <a:latin typeface="仿宋_GB2312" pitchFamily="49" charset="-122"/>
                <a:ea typeface="仿宋_GB2312" pitchFamily="49" charset="-122"/>
              </a:rPr>
              <a:t>    </a:t>
            </a:r>
            <a:r>
              <a:rPr lang="zh-CN" altLang="en-US">
                <a:latin typeface="仿宋_GB2312" pitchFamily="49" charset="-122"/>
                <a:ea typeface="仿宋_GB2312" pitchFamily="49" charset="-122"/>
              </a:rPr>
              <a:t>子查询；</a:t>
            </a:r>
          </a:p>
          <a:p>
            <a:pPr eaLnBrk="1" hangingPunct="1"/>
            <a:r>
              <a:rPr lang="zh-CN" altLang="en-US">
                <a:solidFill>
                  <a:srgbClr val="400800"/>
                </a:solidFill>
              </a:rPr>
              <a:t>功能</a:t>
            </a:r>
          </a:p>
          <a:p>
            <a:pPr eaLnBrk="1" hangingPunct="1">
              <a:buFont typeface="Wingdings" panose="05000000000000000000" pitchFamily="2" charset="2"/>
              <a:buNone/>
            </a:pPr>
            <a:r>
              <a:rPr lang="zh-CN" altLang="en-US"/>
              <a:t>    将子查询结果插入指定表中</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FBFA011B-7F1F-43F3-9FDD-47B6B0670DCE}" type="slidenum">
              <a:rPr lang="en-US" altLang="zh-CN" b="0">
                <a:latin typeface="Tahoma" panose="020B0604030504040204" pitchFamily="34" charset="0"/>
              </a:rPr>
              <a:pPr eaLnBrk="1" hangingPunct="1"/>
              <a:t>13</a:t>
            </a:fld>
            <a:endParaRPr lang="en-US" altLang="zh-CN" b="0">
              <a:latin typeface="Tahoma" panose="020B0604030504040204" pitchFamily="34" charset="0"/>
            </a:endParaRPr>
          </a:p>
        </p:txBody>
      </p:sp>
      <p:sp>
        <p:nvSpPr>
          <p:cNvPr id="17411" name="Rectangle 2"/>
          <p:cNvSpPr>
            <a:spLocks noGrp="1" noChangeArrowheads="1"/>
          </p:cNvSpPr>
          <p:nvPr>
            <p:ph type="title"/>
          </p:nvPr>
        </p:nvSpPr>
        <p:spPr/>
        <p:txBody>
          <a:bodyPr/>
          <a:lstStyle/>
          <a:p>
            <a:pPr eaLnBrk="1" hangingPunct="1"/>
            <a:r>
              <a:rPr lang="zh-CN" altLang="en-US"/>
              <a:t>插入子查询结果（续）</a:t>
            </a:r>
          </a:p>
        </p:txBody>
      </p:sp>
      <p:sp>
        <p:nvSpPr>
          <p:cNvPr id="17412" name="Rectangle 3"/>
          <p:cNvSpPr>
            <a:spLocks noGrp="1" noChangeArrowheads="1"/>
          </p:cNvSpPr>
          <p:nvPr>
            <p:ph type="body" idx="1"/>
          </p:nvPr>
        </p:nvSpPr>
        <p:spPr/>
        <p:txBody>
          <a:bodyPr/>
          <a:lstStyle/>
          <a:p>
            <a:pPr eaLnBrk="1" hangingPunct="1">
              <a:lnSpc>
                <a:spcPct val="90000"/>
              </a:lnSpc>
            </a:pPr>
            <a:r>
              <a:rPr lang="en-US" altLang="zh-CN" sz="2400"/>
              <a:t> INTO</a:t>
            </a:r>
            <a:r>
              <a:rPr lang="zh-CN" altLang="en-US" sz="2400"/>
              <a:t>子句</a:t>
            </a:r>
            <a:r>
              <a:rPr lang="en-US" altLang="zh-CN" sz="2400"/>
              <a:t>(</a:t>
            </a:r>
            <a:r>
              <a:rPr lang="zh-CN" altLang="en-US" sz="2400"/>
              <a:t>与插入元组类似</a:t>
            </a:r>
            <a:r>
              <a:rPr lang="en-US" altLang="zh-CN" sz="2400"/>
              <a:t>)</a:t>
            </a:r>
          </a:p>
          <a:p>
            <a:pPr eaLnBrk="1" hangingPunct="1">
              <a:lnSpc>
                <a:spcPct val="90000"/>
              </a:lnSpc>
            </a:pPr>
            <a:endParaRPr lang="en-US" altLang="zh-CN"/>
          </a:p>
          <a:p>
            <a:pPr eaLnBrk="1" hangingPunct="1">
              <a:lnSpc>
                <a:spcPct val="90000"/>
              </a:lnSpc>
            </a:pPr>
            <a:r>
              <a:rPr lang="en-US" altLang="zh-CN" sz="2400"/>
              <a:t> </a:t>
            </a:r>
            <a:r>
              <a:rPr lang="zh-CN" altLang="en-US" sz="2400"/>
              <a:t>子查询</a:t>
            </a:r>
          </a:p>
          <a:p>
            <a:pPr lvl="1" eaLnBrk="1" hangingPunct="1">
              <a:lnSpc>
                <a:spcPct val="90000"/>
              </a:lnSpc>
              <a:buSzPct val="75000"/>
              <a:buFont typeface="Wingdings" panose="05000000000000000000" pitchFamily="2" charset="2"/>
              <a:buChar char="n"/>
            </a:pPr>
            <a:r>
              <a:rPr lang="en-US" altLang="zh-CN"/>
              <a:t>SELECT</a:t>
            </a:r>
            <a:r>
              <a:rPr lang="zh-CN" altLang="en-US"/>
              <a:t>子句目标列必须与</a:t>
            </a:r>
            <a:r>
              <a:rPr lang="en-US" altLang="zh-CN"/>
              <a:t>INTO</a:t>
            </a:r>
            <a:r>
              <a:rPr lang="zh-CN" altLang="en-US"/>
              <a:t>子句匹配</a:t>
            </a:r>
          </a:p>
          <a:p>
            <a:pPr lvl="2" eaLnBrk="1" hangingPunct="1">
              <a:lnSpc>
                <a:spcPct val="90000"/>
              </a:lnSpc>
              <a:buFont typeface="Wingdings" panose="05000000000000000000" pitchFamily="2" charset="2"/>
              <a:buChar char="Ø"/>
            </a:pPr>
            <a:r>
              <a:rPr lang="zh-CN" altLang="en-US" sz="2600"/>
              <a:t>值的个数</a:t>
            </a:r>
          </a:p>
          <a:p>
            <a:pPr lvl="2" eaLnBrk="1" hangingPunct="1">
              <a:lnSpc>
                <a:spcPct val="90000"/>
              </a:lnSpc>
              <a:buFont typeface="Wingdings" panose="05000000000000000000" pitchFamily="2" charset="2"/>
              <a:buChar char="Ø"/>
            </a:pPr>
            <a:r>
              <a:rPr lang="zh-CN" altLang="en-US" sz="2600"/>
              <a:t>值的类型</a:t>
            </a:r>
            <a:endParaRPr lang="zh-C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8AFA3EF3-C00C-4951-B07C-B9D8F42C5E7E}" type="slidenum">
              <a:rPr lang="en-US" altLang="zh-CN" b="0">
                <a:latin typeface="Tahoma" panose="020B0604030504040204" pitchFamily="34" charset="0"/>
              </a:rPr>
              <a:pPr eaLnBrk="1" hangingPunct="1"/>
              <a:t>14</a:t>
            </a:fld>
            <a:endParaRPr lang="en-US" altLang="zh-CN" b="0">
              <a:latin typeface="Tahoma" panose="020B0604030504040204" pitchFamily="34" charset="0"/>
            </a:endParaRPr>
          </a:p>
        </p:txBody>
      </p:sp>
      <p:sp>
        <p:nvSpPr>
          <p:cNvPr id="20483" name="Rectangle 2"/>
          <p:cNvSpPr>
            <a:spLocks noGrp="1" noChangeArrowheads="1"/>
          </p:cNvSpPr>
          <p:nvPr>
            <p:ph type="title"/>
          </p:nvPr>
        </p:nvSpPr>
        <p:spPr/>
        <p:txBody>
          <a:bodyPr/>
          <a:lstStyle/>
          <a:p>
            <a:pPr eaLnBrk="1" hangingPunct="1"/>
            <a:r>
              <a:rPr lang="zh-CN" altLang="en-US"/>
              <a:t>插入子查询结果（例）</a:t>
            </a:r>
          </a:p>
        </p:txBody>
      </p:sp>
      <p:sp>
        <p:nvSpPr>
          <p:cNvPr id="20484"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CN" b="1" dirty="0">
                <a:solidFill>
                  <a:srgbClr val="0000FF"/>
                </a:solidFill>
              </a:rPr>
              <a:t>[</a:t>
            </a:r>
            <a:r>
              <a:rPr lang="zh-CN" altLang="en-US" b="1" dirty="0">
                <a:solidFill>
                  <a:srgbClr val="0000FF"/>
                </a:solidFill>
              </a:rPr>
              <a:t>例</a:t>
            </a:r>
            <a:r>
              <a:rPr lang="en-US" altLang="zh-CN" b="1" dirty="0">
                <a:solidFill>
                  <a:srgbClr val="0000FF"/>
                </a:solidFill>
              </a:rPr>
              <a:t>]  </a:t>
            </a:r>
            <a:r>
              <a:rPr lang="zh-CN" altLang="en-US" b="1" dirty="0">
                <a:solidFill>
                  <a:srgbClr val="0000FF"/>
                </a:solidFill>
              </a:rPr>
              <a:t>对每一个系，求学生的平均年龄，并把结果存入数据库。</a:t>
            </a:r>
          </a:p>
          <a:p>
            <a:pPr eaLnBrk="1" hangingPunct="1">
              <a:lnSpc>
                <a:spcPct val="90000"/>
              </a:lnSpc>
              <a:buFont typeface="Wingdings" panose="05000000000000000000" pitchFamily="2" charset="2"/>
              <a:buNone/>
            </a:pPr>
            <a:endParaRPr lang="zh-CN" altLang="en-US" dirty="0"/>
          </a:p>
          <a:p>
            <a:pPr eaLnBrk="1" hangingPunct="1">
              <a:lnSpc>
                <a:spcPct val="90000"/>
              </a:lnSpc>
              <a:buFont typeface="Wingdings" panose="05000000000000000000" pitchFamily="2" charset="2"/>
              <a:buNone/>
            </a:pPr>
            <a:r>
              <a:rPr lang="zh-CN" altLang="en-US" b="1" dirty="0">
                <a:solidFill>
                  <a:srgbClr val="00B050"/>
                </a:solidFill>
              </a:rPr>
              <a:t>第一步：建表</a:t>
            </a:r>
          </a:p>
          <a:p>
            <a:pPr eaLnBrk="1" hangingPunct="1">
              <a:lnSpc>
                <a:spcPct val="90000"/>
              </a:lnSpc>
              <a:buFont typeface="Wingdings" panose="05000000000000000000" pitchFamily="2" charset="2"/>
              <a:buNone/>
            </a:pPr>
            <a:r>
              <a:rPr lang="zh-CN" altLang="en-US" sz="2400" dirty="0"/>
              <a:t>      </a:t>
            </a:r>
            <a:r>
              <a:rPr lang="en-US" altLang="zh-CN" sz="2400" dirty="0"/>
              <a:t>CREATE  TABLE  </a:t>
            </a:r>
            <a:r>
              <a:rPr lang="en-US" altLang="zh-CN" sz="2400" dirty="0" err="1"/>
              <a:t>Dept_age</a:t>
            </a:r>
            <a:endParaRPr lang="en-US" altLang="zh-CN" sz="2400" dirty="0"/>
          </a:p>
          <a:p>
            <a:pPr eaLnBrk="1" hangingPunct="1">
              <a:lnSpc>
                <a:spcPct val="90000"/>
              </a:lnSpc>
              <a:buFont typeface="Wingdings" panose="05000000000000000000" pitchFamily="2" charset="2"/>
              <a:buNone/>
            </a:pPr>
            <a:r>
              <a:rPr lang="en-US" altLang="zh-CN" sz="2400" dirty="0"/>
              <a:t>          (</a:t>
            </a:r>
            <a:r>
              <a:rPr lang="en-US" altLang="zh-CN" sz="2400" dirty="0" err="1"/>
              <a:t>Sdept</a:t>
            </a:r>
            <a:r>
              <a:rPr lang="en-US" altLang="zh-CN" sz="2400" dirty="0"/>
              <a:t>  CHAR(15)       PRIMARY KEY     /* </a:t>
            </a:r>
            <a:r>
              <a:rPr lang="zh-CN" altLang="en-US" sz="2400" dirty="0"/>
              <a:t>系名*</a:t>
            </a:r>
            <a:r>
              <a:rPr lang="en-US" altLang="zh-CN" sz="2400" dirty="0"/>
              <a:t>/</a:t>
            </a:r>
          </a:p>
          <a:p>
            <a:pPr eaLnBrk="1" hangingPunct="1">
              <a:lnSpc>
                <a:spcPct val="90000"/>
              </a:lnSpc>
              <a:buFont typeface="Wingdings" panose="05000000000000000000" pitchFamily="2" charset="2"/>
              <a:buNone/>
            </a:pPr>
            <a:r>
              <a:rPr lang="en-US" altLang="zh-CN" sz="2400" dirty="0"/>
              <a:t>           </a:t>
            </a:r>
            <a:r>
              <a:rPr lang="en-US" altLang="zh-CN" sz="2400" dirty="0" err="1"/>
              <a:t>Avg_age</a:t>
            </a:r>
            <a:r>
              <a:rPr lang="en-US" altLang="zh-CN" sz="2400" dirty="0"/>
              <a:t> SMALLINT)</a:t>
            </a:r>
            <a:r>
              <a:rPr lang="zh-CN" altLang="en-US" sz="2400" dirty="0"/>
              <a:t>；         	  </a:t>
            </a:r>
            <a:r>
              <a:rPr lang="en-US" altLang="zh-CN" sz="2400" dirty="0"/>
              <a:t>/*</a:t>
            </a:r>
            <a:r>
              <a:rPr lang="zh-CN" altLang="en-US" sz="2400" dirty="0"/>
              <a:t>学生平均年龄*</a:t>
            </a:r>
            <a:r>
              <a:rPr lang="en-US" altLang="zh-CN" sz="2400" dirty="0"/>
              <a:t>/</a:t>
            </a:r>
          </a:p>
          <a:p>
            <a:pPr eaLnBrk="1" hangingPunct="1">
              <a:lnSpc>
                <a:spcPct val="90000"/>
              </a:lnSpc>
              <a:buFont typeface="Wingdings" panose="05000000000000000000" pitchFamily="2" charset="2"/>
              <a:buNone/>
            </a:pPr>
            <a:r>
              <a:rPr lang="en-US" altLang="zh-CN" sz="2400" dirty="0"/>
              <a:t>                                         </a:t>
            </a:r>
          </a:p>
        </p:txBody>
      </p:sp>
    </p:spTree>
    <p:extLst>
      <p:ext uri="{BB962C8B-B14F-4D97-AF65-F5344CB8AC3E}">
        <p14:creationId xmlns:p14="http://schemas.microsoft.com/office/powerpoint/2010/main" val="1046403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49D01E8C-04BB-4B3F-973C-6F84F8F1AA4B}" type="slidenum">
              <a:rPr lang="en-US" altLang="zh-CN" b="0">
                <a:latin typeface="Tahoma" panose="020B0604030504040204" pitchFamily="34" charset="0"/>
              </a:rPr>
              <a:pPr eaLnBrk="1" hangingPunct="1"/>
              <a:t>15</a:t>
            </a:fld>
            <a:endParaRPr lang="en-US" altLang="zh-CN" b="0">
              <a:latin typeface="Tahoma" panose="020B0604030504040204" pitchFamily="34" charset="0"/>
            </a:endParaRPr>
          </a:p>
        </p:txBody>
      </p:sp>
      <p:sp>
        <p:nvSpPr>
          <p:cNvPr id="21507" name="Rectangle 2"/>
          <p:cNvSpPr>
            <a:spLocks noGrp="1" noChangeArrowheads="1"/>
          </p:cNvSpPr>
          <p:nvPr>
            <p:ph type="title"/>
          </p:nvPr>
        </p:nvSpPr>
        <p:spPr/>
        <p:txBody>
          <a:bodyPr/>
          <a:lstStyle/>
          <a:p>
            <a:pPr eaLnBrk="1" hangingPunct="1"/>
            <a:r>
              <a:rPr lang="zh-CN" altLang="en-US"/>
              <a:t>插入子查询结果（续）</a:t>
            </a:r>
          </a:p>
        </p:txBody>
      </p:sp>
      <p:sp>
        <p:nvSpPr>
          <p:cNvPr id="21508"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b="1" dirty="0">
                <a:solidFill>
                  <a:srgbClr val="00B050"/>
                </a:solidFill>
              </a:rPr>
              <a:t>第二步：插入数据</a:t>
            </a:r>
          </a:p>
          <a:p>
            <a:pPr eaLnBrk="1" hangingPunct="1">
              <a:buFont typeface="Wingdings" panose="05000000000000000000" pitchFamily="2" charset="2"/>
              <a:buNone/>
            </a:pPr>
            <a:r>
              <a:rPr lang="zh-CN" altLang="en-US" dirty="0"/>
              <a:t>        </a:t>
            </a:r>
            <a:r>
              <a:rPr lang="en-US" altLang="zh-CN" sz="2400" dirty="0"/>
              <a:t>INSERT</a:t>
            </a:r>
          </a:p>
          <a:p>
            <a:pPr eaLnBrk="1" hangingPunct="1">
              <a:buFont typeface="Wingdings" panose="05000000000000000000" pitchFamily="2" charset="2"/>
              <a:buNone/>
            </a:pPr>
            <a:r>
              <a:rPr lang="en-US" altLang="zh-CN" sz="2400" dirty="0"/>
              <a:t>         INTO  </a:t>
            </a:r>
            <a:r>
              <a:rPr lang="en-US" altLang="zh-CN" sz="2400" dirty="0" err="1"/>
              <a:t>Dept_age</a:t>
            </a:r>
            <a:r>
              <a:rPr lang="en-US" altLang="zh-CN" sz="2400" dirty="0"/>
              <a:t>(</a:t>
            </a:r>
            <a:r>
              <a:rPr lang="en-US" altLang="zh-CN" sz="2400" dirty="0" err="1"/>
              <a:t>Sdept</a:t>
            </a:r>
            <a:r>
              <a:rPr lang="zh-CN" altLang="en-US" sz="2400" dirty="0"/>
              <a:t>，</a:t>
            </a:r>
            <a:r>
              <a:rPr lang="en-US" altLang="zh-CN" sz="2400" dirty="0" err="1"/>
              <a:t>Avg_age</a:t>
            </a:r>
            <a:r>
              <a:rPr lang="en-US" altLang="zh-CN" sz="2400" dirty="0"/>
              <a:t>)</a:t>
            </a:r>
          </a:p>
          <a:p>
            <a:pPr eaLnBrk="1" hangingPunct="1">
              <a:buFont typeface="Wingdings" panose="05000000000000000000" pitchFamily="2" charset="2"/>
              <a:buNone/>
            </a:pPr>
            <a:r>
              <a:rPr lang="en-US" altLang="zh-CN" sz="2400" dirty="0"/>
              <a:t>              SELECT  </a:t>
            </a:r>
            <a:r>
              <a:rPr lang="en-US" altLang="zh-CN" sz="2400" dirty="0" err="1"/>
              <a:t>Sdept</a:t>
            </a:r>
            <a:r>
              <a:rPr lang="zh-CN" altLang="en-US" sz="2400" dirty="0"/>
              <a:t>，</a:t>
            </a:r>
            <a:r>
              <a:rPr lang="en-US" altLang="zh-CN" sz="2400" dirty="0"/>
              <a:t>AVG(Sage)</a:t>
            </a:r>
          </a:p>
          <a:p>
            <a:pPr eaLnBrk="1" hangingPunct="1">
              <a:buFont typeface="Wingdings" panose="05000000000000000000" pitchFamily="2" charset="2"/>
              <a:buNone/>
            </a:pPr>
            <a:r>
              <a:rPr lang="en-US" altLang="zh-CN" sz="2400" dirty="0"/>
              <a:t>              FROM  Student</a:t>
            </a:r>
          </a:p>
          <a:p>
            <a:pPr eaLnBrk="1" hangingPunct="1">
              <a:buFont typeface="Wingdings" panose="05000000000000000000" pitchFamily="2" charset="2"/>
              <a:buNone/>
            </a:pPr>
            <a:r>
              <a:rPr lang="en-US" altLang="zh-CN" sz="2400" dirty="0"/>
              <a:t>              GROUP BY </a:t>
            </a:r>
            <a:r>
              <a:rPr lang="en-US" altLang="zh-CN" sz="2400" dirty="0" err="1"/>
              <a:t>Sdept</a:t>
            </a:r>
            <a:r>
              <a:rPr lang="zh-CN" altLang="en-US" sz="2400" dirty="0"/>
              <a:t>；</a:t>
            </a:r>
          </a:p>
        </p:txBody>
      </p:sp>
    </p:spTree>
    <p:extLst>
      <p:ext uri="{BB962C8B-B14F-4D97-AF65-F5344CB8AC3E}">
        <p14:creationId xmlns:p14="http://schemas.microsoft.com/office/powerpoint/2010/main" val="857635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76250" y="620713"/>
            <a:ext cx="7772400" cy="609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sz="3200"/>
              <a:t>插入子查询结果（续）</a:t>
            </a:r>
            <a:endParaRPr lang="zh-CN" altLang="en-US" sz="3200" b="0">
              <a:solidFill>
                <a:srgbClr val="000066"/>
              </a:solidFill>
            </a:endParaRPr>
          </a:p>
        </p:txBody>
      </p:sp>
      <p:sp>
        <p:nvSpPr>
          <p:cNvPr id="19459" name="Rectangle 3"/>
          <p:cNvSpPr>
            <a:spLocks noGrp="1" noChangeArrowheads="1"/>
          </p:cNvSpPr>
          <p:nvPr>
            <p:ph type="body" idx="1"/>
          </p:nvPr>
        </p:nvSpPr>
        <p:spPr>
          <a:xfrm>
            <a:off x="250825" y="1700213"/>
            <a:ext cx="8610600" cy="914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Tx/>
              <a:buNone/>
            </a:pPr>
            <a:r>
              <a:rPr lang="en-US" altLang="zh-CN" b="1" dirty="0">
                <a:solidFill>
                  <a:srgbClr val="0000FF"/>
                </a:solidFill>
                <a:latin typeface="楷体_GB2312" pitchFamily="49" charset="-122"/>
                <a:ea typeface="楷体_GB2312" pitchFamily="49" charset="-122"/>
              </a:rPr>
              <a:t>【</a:t>
            </a:r>
            <a:r>
              <a:rPr lang="zh-CN" altLang="en-US" b="1" dirty="0">
                <a:solidFill>
                  <a:srgbClr val="0000FF"/>
                </a:solidFill>
                <a:latin typeface="楷体_GB2312" pitchFamily="49" charset="-122"/>
                <a:ea typeface="楷体_GB2312" pitchFamily="49" charset="-122"/>
              </a:rPr>
              <a:t>例</a:t>
            </a:r>
            <a:r>
              <a:rPr lang="en-US" altLang="zh-CN" b="1" dirty="0">
                <a:solidFill>
                  <a:srgbClr val="0000FF"/>
                </a:solidFill>
                <a:latin typeface="楷体_GB2312" pitchFamily="49" charset="-122"/>
                <a:ea typeface="楷体_GB2312" pitchFamily="49" charset="-122"/>
              </a:rPr>
              <a:t>】</a:t>
            </a:r>
            <a:r>
              <a:rPr lang="zh-CN" altLang="en-US" b="1" dirty="0">
                <a:solidFill>
                  <a:srgbClr val="0000FF"/>
                </a:solidFill>
                <a:latin typeface="楷体_GB2312" pitchFamily="49" charset="-122"/>
                <a:ea typeface="楷体_GB2312" pitchFamily="49" charset="-122"/>
              </a:rPr>
              <a:t>对每一抢修工程项目，求其所用物资的总费用，并把结果存入数据库。</a:t>
            </a:r>
          </a:p>
        </p:txBody>
      </p:sp>
      <p:sp>
        <p:nvSpPr>
          <p:cNvPr id="293892" name="Rectangle 4"/>
          <p:cNvSpPr>
            <a:spLocks noChangeArrowheads="1"/>
          </p:cNvSpPr>
          <p:nvPr/>
        </p:nvSpPr>
        <p:spPr bwMode="auto">
          <a:xfrm>
            <a:off x="468313" y="2690813"/>
            <a:ext cx="7632700"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folHlink"/>
              </a:buClr>
              <a:buSzPct val="60000"/>
              <a:buFont typeface="Wingdings" panose="05000000000000000000" pitchFamily="2" charset="2"/>
              <a:buNone/>
            </a:pPr>
            <a:r>
              <a:rPr kumimoji="1" lang="zh-CN" altLang="en-US" sz="3200" dirty="0">
                <a:solidFill>
                  <a:srgbClr val="669900"/>
                </a:solidFill>
                <a:latin typeface="Tahoma" panose="020B0604030504040204" pitchFamily="34" charset="0"/>
              </a:rPr>
              <a:t>第一步：建表</a:t>
            </a:r>
          </a:p>
          <a:p>
            <a:pPr eaLnBrk="1" hangingPunct="1">
              <a:lnSpc>
                <a:spcPct val="90000"/>
              </a:lnSpc>
              <a:buClr>
                <a:schemeClr val="folHlink"/>
              </a:buClr>
              <a:buSzPct val="60000"/>
              <a:buFont typeface="Wingdings" panose="05000000000000000000" pitchFamily="2" charset="2"/>
              <a:buNone/>
            </a:pPr>
            <a:endParaRPr kumimoji="1" lang="zh-CN" altLang="en-US" sz="3200" dirty="0">
              <a:solidFill>
                <a:srgbClr val="669900"/>
              </a:solidFill>
              <a:latin typeface="Tahoma" panose="020B0604030504040204" pitchFamily="34" charset="0"/>
            </a:endParaRPr>
          </a:p>
          <a:p>
            <a:pPr eaLnBrk="1" hangingPunct="1">
              <a:spcBef>
                <a:spcPct val="0"/>
              </a:spcBef>
              <a:buClrTx/>
              <a:buFontTx/>
              <a:buNone/>
            </a:pPr>
            <a:r>
              <a:rPr lang="en-US" altLang="zh-CN" dirty="0">
                <a:solidFill>
                  <a:srgbClr val="FF3300"/>
                </a:solidFill>
                <a:ea typeface="楷体_GB2312" pitchFamily="49" charset="-122"/>
              </a:rPr>
              <a:t>CREATE TABLE </a:t>
            </a:r>
            <a:r>
              <a:rPr lang="en-US" altLang="zh-CN" dirty="0" err="1">
                <a:solidFill>
                  <a:srgbClr val="FF3300"/>
                </a:solidFill>
                <a:ea typeface="楷体_GB2312" pitchFamily="49" charset="-122"/>
              </a:rPr>
              <a:t>prj_cost</a:t>
            </a:r>
            <a:endParaRPr lang="en-US" altLang="zh-CN" dirty="0">
              <a:solidFill>
                <a:srgbClr val="FF3300"/>
              </a:solidFill>
              <a:ea typeface="楷体_GB2312" pitchFamily="49" charset="-122"/>
            </a:endParaRPr>
          </a:p>
          <a:p>
            <a:pPr eaLnBrk="1" hangingPunct="1">
              <a:spcBef>
                <a:spcPct val="0"/>
              </a:spcBef>
              <a:buClrTx/>
              <a:buFontTx/>
              <a:buNone/>
            </a:pPr>
            <a:r>
              <a:rPr lang="en-US" altLang="zh-CN" dirty="0">
                <a:solidFill>
                  <a:srgbClr val="FF3300"/>
                </a:solidFill>
                <a:ea typeface="楷体_GB2312" pitchFamily="49" charset="-122"/>
              </a:rPr>
              <a:t>(    </a:t>
            </a:r>
            <a:r>
              <a:rPr lang="en-US" altLang="zh-CN" dirty="0" err="1">
                <a:solidFill>
                  <a:srgbClr val="FF3300"/>
                </a:solidFill>
                <a:ea typeface="楷体_GB2312" pitchFamily="49" charset="-122"/>
              </a:rPr>
              <a:t>prj_num</a:t>
            </a:r>
            <a:r>
              <a:rPr lang="en-US" altLang="zh-CN" dirty="0">
                <a:solidFill>
                  <a:srgbClr val="FF3300"/>
                </a:solidFill>
                <a:ea typeface="楷体_GB2312" pitchFamily="49" charset="-122"/>
              </a:rPr>
              <a:t> char(8)  PRIMARY KEY ,    	 </a:t>
            </a:r>
          </a:p>
          <a:p>
            <a:pPr eaLnBrk="1" hangingPunct="1">
              <a:spcBef>
                <a:spcPct val="0"/>
              </a:spcBef>
              <a:buClrTx/>
              <a:buFontTx/>
              <a:buNone/>
            </a:pPr>
            <a:r>
              <a:rPr lang="en-US" altLang="zh-CN" dirty="0">
                <a:solidFill>
                  <a:srgbClr val="FF3300"/>
                </a:solidFill>
                <a:ea typeface="楷体_GB2312" pitchFamily="49" charset="-122"/>
              </a:rPr>
              <a:t>     cost decimal(18, 2),</a:t>
            </a:r>
          </a:p>
          <a:p>
            <a:pPr eaLnBrk="1" hangingPunct="1">
              <a:spcBef>
                <a:spcPct val="0"/>
              </a:spcBef>
              <a:buClrTx/>
              <a:buFontTx/>
              <a:buNone/>
            </a:pPr>
            <a:r>
              <a:rPr lang="en-US" altLang="zh-CN" dirty="0">
                <a:solidFill>
                  <a:srgbClr val="FF3300"/>
                </a:solidFill>
                <a:ea typeface="楷体_GB2312" pitchFamily="49" charset="-122"/>
              </a:rPr>
              <a:t>);</a:t>
            </a:r>
          </a:p>
        </p:txBody>
      </p:sp>
      <p:sp>
        <p:nvSpPr>
          <p:cNvPr id="19461" name="灯片编号占位符 1"/>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1D09F604-4A47-48E1-98E7-2D232B4D2B57}" type="slidenum">
              <a:rPr lang="en-US" altLang="zh-CN" b="0">
                <a:latin typeface="Tahoma" panose="020B0604030504040204" pitchFamily="34" charset="0"/>
              </a:rPr>
              <a:pPr eaLnBrk="1" hangingPunct="1"/>
              <a:t>16</a:t>
            </a:fld>
            <a:endParaRPr lang="en-US" altLang="zh-CN" b="0">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93892"/>
                                        </p:tgtEl>
                                        <p:attrNameLst>
                                          <p:attrName>style.visibility</p:attrName>
                                        </p:attrNameLst>
                                      </p:cBhvr>
                                      <p:to>
                                        <p:strVal val="visible"/>
                                      </p:to>
                                    </p:set>
                                    <p:anim calcmode="lin" valueType="num">
                                      <p:cBhvr>
                                        <p:cTn id="7" dur="500" fill="hold"/>
                                        <p:tgtEl>
                                          <p:spTgt spid="293892"/>
                                        </p:tgtEl>
                                        <p:attrNameLst>
                                          <p:attrName>ppt_w</p:attrName>
                                        </p:attrNameLst>
                                      </p:cBhvr>
                                      <p:tavLst>
                                        <p:tav tm="0">
                                          <p:val>
                                            <p:fltVal val="0"/>
                                          </p:val>
                                        </p:tav>
                                        <p:tav tm="100000">
                                          <p:val>
                                            <p:strVal val="#ppt_w"/>
                                          </p:val>
                                        </p:tav>
                                      </p:tavLst>
                                    </p:anim>
                                    <p:anim calcmode="lin" valueType="num">
                                      <p:cBhvr>
                                        <p:cTn id="8" dur="500" fill="hold"/>
                                        <p:tgtEl>
                                          <p:spTgt spid="2938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684213" y="620713"/>
            <a:ext cx="7772400" cy="609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sz="3200" dirty="0"/>
              <a:t>插入子查询结果（续）</a:t>
            </a:r>
            <a:endParaRPr lang="zh-CN" altLang="en-US" sz="3200" dirty="0">
              <a:solidFill>
                <a:srgbClr val="000066"/>
              </a:solidFill>
            </a:endParaRPr>
          </a:p>
        </p:txBody>
      </p:sp>
      <p:sp>
        <p:nvSpPr>
          <p:cNvPr id="18435" name="Rectangle 3"/>
          <p:cNvSpPr>
            <a:spLocks noGrp="1" noChangeArrowheads="1"/>
          </p:cNvSpPr>
          <p:nvPr>
            <p:ph type="body" idx="1"/>
          </p:nvPr>
        </p:nvSpPr>
        <p:spPr>
          <a:xfrm>
            <a:off x="504825" y="1628775"/>
            <a:ext cx="8610600" cy="4032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zh-CN" altLang="en-US" b="1">
                <a:solidFill>
                  <a:srgbClr val="669900"/>
                </a:solidFill>
              </a:rPr>
              <a:t>第二步：插入数据</a:t>
            </a:r>
          </a:p>
          <a:p>
            <a:pPr eaLnBrk="1" hangingPunct="1">
              <a:buFontTx/>
              <a:buNone/>
            </a:pPr>
            <a:endParaRPr lang="zh-CN" altLang="en-US" b="1">
              <a:solidFill>
                <a:srgbClr val="669900"/>
              </a:solidFill>
            </a:endParaRPr>
          </a:p>
          <a:p>
            <a:pPr eaLnBrk="1" hangingPunct="1">
              <a:buFontTx/>
              <a:buNone/>
            </a:pPr>
            <a:r>
              <a:rPr lang="en-US" altLang="zh-CN" b="1">
                <a:solidFill>
                  <a:srgbClr val="FF3300"/>
                </a:solidFill>
              </a:rPr>
              <a:t>INSERT</a:t>
            </a:r>
          </a:p>
          <a:p>
            <a:pPr eaLnBrk="1" hangingPunct="1">
              <a:buFontTx/>
              <a:buNone/>
            </a:pPr>
            <a:r>
              <a:rPr lang="en-US" altLang="zh-CN" b="1">
                <a:solidFill>
                  <a:srgbClr val="FF3300"/>
                </a:solidFill>
              </a:rPr>
              <a:t>INTO prj_cost</a:t>
            </a:r>
          </a:p>
          <a:p>
            <a:pPr eaLnBrk="1" hangingPunct="1">
              <a:buFontTx/>
              <a:buNone/>
            </a:pPr>
            <a:r>
              <a:rPr lang="en-US" altLang="zh-CN" b="1">
                <a:solidFill>
                  <a:srgbClr val="FF3300"/>
                </a:solidFill>
              </a:rPr>
              <a:t>  SELECT prj_num, SUM (out_stock.amount*unit)</a:t>
            </a:r>
          </a:p>
          <a:p>
            <a:pPr eaLnBrk="1" hangingPunct="1">
              <a:buFontTx/>
              <a:buNone/>
            </a:pPr>
            <a:r>
              <a:rPr lang="en-US" altLang="zh-CN" b="1">
                <a:solidFill>
                  <a:srgbClr val="FF3300"/>
                </a:solidFill>
              </a:rPr>
              <a:t>  FROM out_stock,stock</a:t>
            </a:r>
          </a:p>
          <a:p>
            <a:pPr eaLnBrk="1" hangingPunct="1">
              <a:buFontTx/>
              <a:buNone/>
            </a:pPr>
            <a:r>
              <a:rPr lang="en-US" altLang="zh-CN" b="1">
                <a:solidFill>
                  <a:srgbClr val="FF3300"/>
                </a:solidFill>
              </a:rPr>
              <a:t>  WHERE out_stock.mat_num=stock.mat_num </a:t>
            </a:r>
          </a:p>
          <a:p>
            <a:pPr eaLnBrk="1" hangingPunct="1">
              <a:buFontTx/>
              <a:buNone/>
            </a:pPr>
            <a:r>
              <a:rPr lang="en-US" altLang="zh-CN" b="1">
                <a:solidFill>
                  <a:srgbClr val="FF3300"/>
                </a:solidFill>
              </a:rPr>
              <a:t>  GROUP BY prj_num</a:t>
            </a:r>
          </a:p>
        </p:txBody>
      </p:sp>
      <p:sp>
        <p:nvSpPr>
          <p:cNvPr id="18436" name="灯片编号占位符 1"/>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FA9B9E2D-3745-4154-8D04-DB1D92BF766D}" type="slidenum">
              <a:rPr lang="en-US" altLang="zh-CN" b="0">
                <a:latin typeface="Tahoma" panose="020B0604030504040204" pitchFamily="34" charset="0"/>
              </a:rPr>
              <a:pPr eaLnBrk="1" hangingPunct="1"/>
              <a:t>17</a:t>
            </a:fld>
            <a:endParaRPr lang="en-US" altLang="zh-CN" b="0">
              <a:latin typeface="Tahoma" panose="020B0604030504040204" pitchFamily="3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95536" y="1700808"/>
            <a:ext cx="8496944" cy="3384915"/>
          </a:xfrm>
          <a:prstGeom prst="rect">
            <a:avLst/>
          </a:prstGeom>
        </p:spPr>
        <p:txBody>
          <a:bodyPr vert="horz" wrap="square" lIns="0" tIns="108599" rIns="0" bIns="0" rtlCol="0">
            <a:spAutoFit/>
          </a:bodyPr>
          <a:lstStyle/>
          <a:p>
            <a:pPr marL="10860" algn="l">
              <a:spcBef>
                <a:spcPts val="637"/>
              </a:spcBef>
            </a:pPr>
            <a:r>
              <a:rPr sz="2200" spc="-4" dirty="0" err="1">
                <a:latin typeface="Microsoft YaHei"/>
                <a:cs typeface="Microsoft YaHei"/>
              </a:rPr>
              <a:t>新建立Table</a:t>
            </a:r>
            <a:r>
              <a:rPr sz="2200" spc="-4" dirty="0">
                <a:latin typeface="Microsoft YaHei"/>
                <a:cs typeface="Microsoft YaHei"/>
              </a:rPr>
              <a:t>:</a:t>
            </a:r>
            <a:r>
              <a:rPr sz="2200" dirty="0">
                <a:latin typeface="Microsoft YaHei"/>
                <a:cs typeface="Microsoft YaHei"/>
              </a:rPr>
              <a:t> </a:t>
            </a:r>
            <a:r>
              <a:rPr sz="2200" spc="-4" dirty="0">
                <a:solidFill>
                  <a:srgbClr val="FF0065"/>
                </a:solidFill>
                <a:latin typeface="Microsoft YaHei"/>
                <a:cs typeface="Microsoft YaHei"/>
              </a:rPr>
              <a:t>St(S#,</a:t>
            </a:r>
            <a:r>
              <a:rPr sz="2200" spc="9" dirty="0">
                <a:solidFill>
                  <a:srgbClr val="FF0065"/>
                </a:solidFill>
                <a:latin typeface="Microsoft YaHei"/>
                <a:cs typeface="Microsoft YaHei"/>
              </a:rPr>
              <a:t> </a:t>
            </a:r>
            <a:r>
              <a:rPr sz="2200" spc="-4" dirty="0">
                <a:solidFill>
                  <a:srgbClr val="FF0065"/>
                </a:solidFill>
                <a:latin typeface="Microsoft YaHei"/>
                <a:cs typeface="Microsoft YaHei"/>
              </a:rPr>
              <a:t>Sname)</a:t>
            </a:r>
            <a:r>
              <a:rPr sz="2200" spc="-4" dirty="0">
                <a:latin typeface="Microsoft YaHei"/>
                <a:cs typeface="Microsoft YaHei"/>
              </a:rPr>
              <a:t>,</a:t>
            </a:r>
            <a:r>
              <a:rPr sz="2200" spc="4" dirty="0">
                <a:latin typeface="Microsoft YaHei"/>
                <a:cs typeface="Microsoft YaHei"/>
              </a:rPr>
              <a:t> </a:t>
            </a:r>
            <a:r>
              <a:rPr sz="2200" spc="-4" dirty="0">
                <a:latin typeface="Microsoft YaHei"/>
                <a:cs typeface="Microsoft YaHei"/>
              </a:rPr>
              <a:t>将检索到的满足条件的同学新增到该表中</a:t>
            </a:r>
            <a:endParaRPr sz="2200" dirty="0">
              <a:latin typeface="Microsoft YaHei"/>
              <a:cs typeface="Microsoft YaHei"/>
            </a:endParaRPr>
          </a:p>
          <a:p>
            <a:pPr marL="390409" algn="l">
              <a:spcBef>
                <a:spcPts val="599"/>
              </a:spcBef>
              <a:tabLst>
                <a:tab pos="1498104" algn="l"/>
                <a:tab pos="1802722" algn="l"/>
              </a:tabLst>
            </a:pPr>
            <a:r>
              <a:rPr sz="2200" dirty="0">
                <a:solidFill>
                  <a:srgbClr val="3333CC"/>
                </a:solidFill>
                <a:latin typeface="Arial"/>
                <a:cs typeface="Arial"/>
              </a:rPr>
              <a:t>Insert</a:t>
            </a:r>
            <a:r>
              <a:rPr sz="2200" spc="423" dirty="0">
                <a:solidFill>
                  <a:srgbClr val="3333CC"/>
                </a:solidFill>
                <a:latin typeface="Arial"/>
                <a:cs typeface="Arial"/>
              </a:rPr>
              <a:t> </a:t>
            </a:r>
            <a:r>
              <a:rPr lang="en-US" sz="2200" spc="423" dirty="0">
                <a:solidFill>
                  <a:srgbClr val="3333CC"/>
                </a:solidFill>
                <a:latin typeface="Arial"/>
                <a:cs typeface="Arial"/>
              </a:rPr>
              <a:t> </a:t>
            </a:r>
            <a:r>
              <a:rPr sz="2200" dirty="0">
                <a:solidFill>
                  <a:srgbClr val="3333CC"/>
                </a:solidFill>
                <a:latin typeface="Arial"/>
                <a:cs typeface="Arial"/>
              </a:rPr>
              <a:t>Int</a:t>
            </a:r>
            <a:r>
              <a:rPr lang="en-US" altLang="zh-CN" sz="2200" dirty="0">
                <a:solidFill>
                  <a:srgbClr val="3333CC"/>
                </a:solidFill>
                <a:latin typeface="Arial"/>
                <a:cs typeface="Arial"/>
              </a:rPr>
              <a:t>o  </a:t>
            </a:r>
            <a:r>
              <a:rPr sz="2200" dirty="0">
                <a:solidFill>
                  <a:srgbClr val="FF0065"/>
                </a:solidFill>
                <a:latin typeface="Arial"/>
                <a:cs typeface="Arial"/>
              </a:rPr>
              <a:t>St(S#,</a:t>
            </a:r>
            <a:r>
              <a:rPr sz="2200" spc="-9" dirty="0">
                <a:solidFill>
                  <a:srgbClr val="FF0065"/>
                </a:solidFill>
                <a:latin typeface="Arial"/>
                <a:cs typeface="Arial"/>
              </a:rPr>
              <a:t> </a:t>
            </a:r>
            <a:r>
              <a:rPr sz="2200" dirty="0">
                <a:solidFill>
                  <a:srgbClr val="FF0065"/>
                </a:solidFill>
                <a:latin typeface="Arial"/>
                <a:cs typeface="Arial"/>
              </a:rPr>
              <a:t>Sname)</a:t>
            </a:r>
            <a:endParaRPr sz="2200" dirty="0">
              <a:latin typeface="Arial"/>
              <a:cs typeface="Arial"/>
            </a:endParaRPr>
          </a:p>
          <a:p>
            <a:pPr marL="824257" marR="3195487" algn="l">
              <a:lnSpc>
                <a:spcPts val="2403"/>
              </a:lnSpc>
              <a:spcBef>
                <a:spcPts val="171"/>
              </a:spcBef>
            </a:pPr>
            <a:r>
              <a:rPr sz="2200" spc="-4" dirty="0">
                <a:solidFill>
                  <a:srgbClr val="3333CC"/>
                </a:solidFill>
                <a:latin typeface="Arial"/>
                <a:cs typeface="Arial"/>
              </a:rPr>
              <a:t>Select </a:t>
            </a:r>
            <a:r>
              <a:rPr sz="2200" spc="-4" dirty="0">
                <a:solidFill>
                  <a:srgbClr val="FF0065"/>
                </a:solidFill>
                <a:latin typeface="Arial"/>
                <a:cs typeface="Arial"/>
              </a:rPr>
              <a:t>S#, Sname </a:t>
            </a:r>
            <a:r>
              <a:rPr sz="2200" dirty="0">
                <a:solidFill>
                  <a:srgbClr val="3333CC"/>
                </a:solidFill>
                <a:latin typeface="Arial"/>
                <a:cs typeface="Arial"/>
              </a:rPr>
              <a:t>From </a:t>
            </a:r>
            <a:r>
              <a:rPr sz="2200" dirty="0">
                <a:solidFill>
                  <a:srgbClr val="FF0065"/>
                </a:solidFill>
                <a:latin typeface="Arial"/>
                <a:cs typeface="Arial"/>
              </a:rPr>
              <a:t>Student  </a:t>
            </a:r>
            <a:r>
              <a:rPr sz="2200" dirty="0">
                <a:solidFill>
                  <a:srgbClr val="3333CC"/>
                </a:solidFill>
                <a:latin typeface="Arial"/>
                <a:cs typeface="Arial"/>
              </a:rPr>
              <a:t>Where</a:t>
            </a:r>
            <a:r>
              <a:rPr sz="2200" spc="414" dirty="0">
                <a:solidFill>
                  <a:srgbClr val="3333CC"/>
                </a:solidFill>
                <a:latin typeface="Arial"/>
                <a:cs typeface="Arial"/>
              </a:rPr>
              <a:t> </a:t>
            </a:r>
            <a:r>
              <a:rPr sz="2200" spc="-4" dirty="0">
                <a:solidFill>
                  <a:srgbClr val="FF0065"/>
                </a:solidFill>
                <a:latin typeface="Arial"/>
                <a:cs typeface="Arial"/>
              </a:rPr>
              <a:t>Sname</a:t>
            </a:r>
            <a:r>
              <a:rPr sz="2200" spc="-9" dirty="0">
                <a:solidFill>
                  <a:srgbClr val="FF0065"/>
                </a:solidFill>
                <a:latin typeface="Arial"/>
                <a:cs typeface="Arial"/>
              </a:rPr>
              <a:t> </a:t>
            </a:r>
            <a:r>
              <a:rPr sz="2200" spc="-4" dirty="0">
                <a:solidFill>
                  <a:srgbClr val="FF0065"/>
                </a:solidFill>
                <a:latin typeface="Arial"/>
                <a:cs typeface="Arial"/>
              </a:rPr>
              <a:t>like</a:t>
            </a:r>
            <a:r>
              <a:rPr sz="2200" spc="-9" dirty="0">
                <a:solidFill>
                  <a:srgbClr val="FF0065"/>
                </a:solidFill>
                <a:latin typeface="Arial"/>
                <a:cs typeface="Arial"/>
              </a:rPr>
              <a:t> </a:t>
            </a:r>
            <a:r>
              <a:rPr sz="2200" spc="-4" dirty="0">
                <a:solidFill>
                  <a:srgbClr val="FF0065"/>
                </a:solidFill>
                <a:latin typeface="Arial"/>
                <a:cs typeface="Arial"/>
              </a:rPr>
              <a:t>‘%</a:t>
            </a:r>
            <a:r>
              <a:rPr sz="2200" spc="-9" dirty="0">
                <a:solidFill>
                  <a:srgbClr val="FF0065"/>
                </a:solidFill>
                <a:latin typeface="NSimSun"/>
                <a:cs typeface="NSimSun"/>
              </a:rPr>
              <a:t>伟</a:t>
            </a:r>
            <a:r>
              <a:rPr sz="2200" spc="-350" dirty="0">
                <a:solidFill>
                  <a:srgbClr val="FF0065"/>
                </a:solidFill>
                <a:latin typeface="NSimSun"/>
                <a:cs typeface="NSimSun"/>
              </a:rPr>
              <a:t> </a:t>
            </a:r>
            <a:r>
              <a:rPr sz="2200" dirty="0">
                <a:solidFill>
                  <a:srgbClr val="FF0065"/>
                </a:solidFill>
                <a:latin typeface="Arial"/>
                <a:cs typeface="Arial"/>
              </a:rPr>
              <a:t>’</a:t>
            </a:r>
            <a:r>
              <a:rPr sz="2200" spc="-9" dirty="0">
                <a:solidFill>
                  <a:srgbClr val="FF0065"/>
                </a:solidFill>
                <a:latin typeface="Arial"/>
                <a:cs typeface="Arial"/>
              </a:rPr>
              <a:t> </a:t>
            </a:r>
            <a:r>
              <a:rPr sz="2200" dirty="0">
                <a:solidFill>
                  <a:srgbClr val="3333CC"/>
                </a:solidFill>
                <a:latin typeface="Arial"/>
                <a:cs typeface="Arial"/>
              </a:rPr>
              <a:t>;</a:t>
            </a:r>
            <a:endParaRPr sz="2200" dirty="0">
              <a:latin typeface="Arial"/>
              <a:cs typeface="Arial"/>
            </a:endParaRPr>
          </a:p>
          <a:p>
            <a:pPr algn="l">
              <a:lnSpc>
                <a:spcPct val="100000"/>
              </a:lnSpc>
            </a:pPr>
            <a:endParaRPr sz="2200" dirty="0">
              <a:latin typeface="Times New Roman"/>
              <a:cs typeface="Times New Roman"/>
            </a:endParaRPr>
          </a:p>
          <a:p>
            <a:pPr marL="390409" algn="l">
              <a:spcBef>
                <a:spcPts val="1099"/>
              </a:spcBef>
            </a:pPr>
            <a:r>
              <a:rPr sz="2200" dirty="0">
                <a:solidFill>
                  <a:srgbClr val="3333CC"/>
                </a:solidFill>
                <a:latin typeface="Arial"/>
                <a:cs typeface="Arial"/>
              </a:rPr>
              <a:t>Insert Into </a:t>
            </a:r>
            <a:r>
              <a:rPr sz="2200" dirty="0">
                <a:solidFill>
                  <a:srgbClr val="FF0065"/>
                </a:solidFill>
                <a:latin typeface="Arial"/>
                <a:cs typeface="Arial"/>
              </a:rPr>
              <a:t>St (S#,</a:t>
            </a:r>
            <a:r>
              <a:rPr sz="2200" spc="-17" dirty="0">
                <a:solidFill>
                  <a:srgbClr val="FF0065"/>
                </a:solidFill>
                <a:latin typeface="Arial"/>
                <a:cs typeface="Arial"/>
              </a:rPr>
              <a:t> </a:t>
            </a:r>
            <a:r>
              <a:rPr sz="2200" dirty="0">
                <a:solidFill>
                  <a:srgbClr val="FF0065"/>
                </a:solidFill>
                <a:latin typeface="Arial"/>
                <a:cs typeface="Arial"/>
              </a:rPr>
              <a:t>Sname)</a:t>
            </a:r>
            <a:endParaRPr sz="2200" dirty="0">
              <a:latin typeface="Arial"/>
              <a:cs typeface="Arial"/>
            </a:endParaRPr>
          </a:p>
          <a:p>
            <a:pPr marL="846519" algn="l">
              <a:spcBef>
                <a:spcPts val="552"/>
              </a:spcBef>
            </a:pPr>
            <a:r>
              <a:rPr sz="2200" spc="-4" dirty="0">
                <a:solidFill>
                  <a:srgbClr val="3333CC"/>
                </a:solidFill>
                <a:latin typeface="Arial"/>
                <a:cs typeface="Arial"/>
              </a:rPr>
              <a:t>Select </a:t>
            </a:r>
            <a:r>
              <a:rPr sz="2200" dirty="0">
                <a:solidFill>
                  <a:srgbClr val="FF0065"/>
                </a:solidFill>
                <a:latin typeface="Arial"/>
                <a:cs typeface="Arial"/>
              </a:rPr>
              <a:t>S#, Sname </a:t>
            </a:r>
            <a:r>
              <a:rPr sz="2200" spc="-4" dirty="0">
                <a:solidFill>
                  <a:srgbClr val="3333CC"/>
                </a:solidFill>
                <a:latin typeface="Arial"/>
                <a:cs typeface="Arial"/>
              </a:rPr>
              <a:t>From </a:t>
            </a:r>
            <a:r>
              <a:rPr sz="2200" dirty="0">
                <a:solidFill>
                  <a:srgbClr val="FF0065"/>
                </a:solidFill>
                <a:latin typeface="Arial"/>
                <a:cs typeface="Arial"/>
              </a:rPr>
              <a:t>Student </a:t>
            </a:r>
            <a:r>
              <a:rPr sz="2200" dirty="0">
                <a:solidFill>
                  <a:srgbClr val="3333CC"/>
                </a:solidFill>
                <a:latin typeface="Arial"/>
                <a:cs typeface="Arial"/>
              </a:rPr>
              <a:t>Order </a:t>
            </a:r>
            <a:r>
              <a:rPr sz="2200" spc="-4" dirty="0">
                <a:solidFill>
                  <a:srgbClr val="3333CC"/>
                </a:solidFill>
                <a:latin typeface="Arial"/>
                <a:cs typeface="Arial"/>
              </a:rPr>
              <a:t>By</a:t>
            </a:r>
            <a:r>
              <a:rPr sz="2200" spc="-26" dirty="0">
                <a:solidFill>
                  <a:srgbClr val="3333CC"/>
                </a:solidFill>
                <a:latin typeface="Arial"/>
                <a:cs typeface="Arial"/>
              </a:rPr>
              <a:t> </a:t>
            </a:r>
            <a:r>
              <a:rPr sz="2200" dirty="0">
                <a:solidFill>
                  <a:srgbClr val="FF0065"/>
                </a:solidFill>
                <a:latin typeface="Arial"/>
                <a:cs typeface="Arial"/>
              </a:rPr>
              <a:t>Sname</a:t>
            </a:r>
            <a:r>
              <a:rPr sz="2200" dirty="0">
                <a:solidFill>
                  <a:srgbClr val="3333CC"/>
                </a:solidFill>
                <a:latin typeface="Arial"/>
                <a:cs typeface="Arial"/>
              </a:rPr>
              <a:t>;</a:t>
            </a:r>
            <a:endParaRPr sz="2200" dirty="0">
              <a:latin typeface="Arial"/>
              <a:cs typeface="Arial"/>
            </a:endParaRPr>
          </a:p>
          <a:p>
            <a:pPr>
              <a:spcBef>
                <a:spcPts val="9"/>
              </a:spcBef>
            </a:pPr>
            <a:endParaRPr sz="2000" dirty="0">
              <a:latin typeface="Times New Roman"/>
              <a:cs typeface="Times New Roman"/>
            </a:endParaRPr>
          </a:p>
        </p:txBody>
      </p:sp>
      <p:sp>
        <p:nvSpPr>
          <p:cNvPr id="6" name="标题 5"/>
          <p:cNvSpPr>
            <a:spLocks noGrp="1"/>
          </p:cNvSpPr>
          <p:nvPr>
            <p:ph type="title"/>
          </p:nvPr>
        </p:nvSpPr>
        <p:spPr/>
        <p:txBody>
          <a:bodyPr/>
          <a:lstStyle/>
          <a:p>
            <a:r>
              <a:rPr lang="zh-CN" altLang="en-US" sz="3200" dirty="0"/>
              <a:t>插入子查询结果（续）</a:t>
            </a:r>
          </a:p>
        </p:txBody>
      </p:sp>
      <p:sp>
        <p:nvSpPr>
          <p:cNvPr id="7" name="灯片编号占位符 6"/>
          <p:cNvSpPr>
            <a:spLocks noGrp="1"/>
          </p:cNvSpPr>
          <p:nvPr>
            <p:ph type="sldNum" sz="quarter" idx="11"/>
          </p:nvPr>
        </p:nvSpPr>
        <p:spPr/>
        <p:txBody>
          <a:bodyPr/>
          <a:lstStyle/>
          <a:p>
            <a:fld id="{AB38D8F3-D4D0-41F6-9150-8A218219F0BE}" type="slidenum">
              <a:rPr lang="en-US" altLang="zh-CN" smtClean="0"/>
              <a:pPr/>
              <a:t>18</a:t>
            </a:fld>
            <a:endParaRPr lang="en-US" altLang="zh-CN"/>
          </a:p>
        </p:txBody>
      </p:sp>
    </p:spTree>
    <p:extLst>
      <p:ext uri="{BB962C8B-B14F-4D97-AF65-F5344CB8AC3E}">
        <p14:creationId xmlns:p14="http://schemas.microsoft.com/office/powerpoint/2010/main" val="1444470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9640" y="1556792"/>
            <a:ext cx="8280920" cy="4337279"/>
          </a:xfrm>
          <a:prstGeom prst="rect">
            <a:avLst/>
          </a:prstGeom>
        </p:spPr>
        <p:txBody>
          <a:bodyPr vert="horz" wrap="square" lIns="0" tIns="10860" rIns="0" bIns="0" rtlCol="0">
            <a:spAutoFit/>
          </a:bodyPr>
          <a:lstStyle/>
          <a:p>
            <a:pPr marL="10860" marR="4344" algn="l">
              <a:lnSpc>
                <a:spcPct val="130300"/>
              </a:lnSpc>
              <a:spcBef>
                <a:spcPts val="86"/>
              </a:spcBef>
            </a:pPr>
            <a:r>
              <a:rPr sz="2200" spc="-4" dirty="0">
                <a:latin typeface="Microsoft YaHei"/>
                <a:cs typeface="Microsoft YaHei"/>
              </a:rPr>
              <a:t>示例：新建Table:</a:t>
            </a:r>
            <a:r>
              <a:rPr sz="2200" spc="9" dirty="0">
                <a:latin typeface="Microsoft YaHei"/>
                <a:cs typeface="Microsoft YaHei"/>
              </a:rPr>
              <a:t> </a:t>
            </a:r>
            <a:r>
              <a:rPr sz="2200" spc="-4" dirty="0">
                <a:solidFill>
                  <a:srgbClr val="FF0065"/>
                </a:solidFill>
                <a:latin typeface="Microsoft YaHei"/>
                <a:cs typeface="Microsoft YaHei"/>
              </a:rPr>
              <a:t>SCt(S#,</a:t>
            </a:r>
            <a:r>
              <a:rPr sz="2200" spc="13" dirty="0">
                <a:solidFill>
                  <a:srgbClr val="FF0065"/>
                </a:solidFill>
                <a:latin typeface="Microsoft YaHei"/>
                <a:cs typeface="Microsoft YaHei"/>
              </a:rPr>
              <a:t> </a:t>
            </a:r>
            <a:r>
              <a:rPr sz="2200" spc="-4" dirty="0">
                <a:solidFill>
                  <a:srgbClr val="FF0065"/>
                </a:solidFill>
                <a:latin typeface="Microsoft YaHei"/>
                <a:cs typeface="Microsoft YaHei"/>
              </a:rPr>
              <a:t>C#,</a:t>
            </a:r>
            <a:r>
              <a:rPr sz="2200" spc="13" dirty="0">
                <a:solidFill>
                  <a:srgbClr val="FF0065"/>
                </a:solidFill>
                <a:latin typeface="Microsoft YaHei"/>
                <a:cs typeface="Microsoft YaHei"/>
              </a:rPr>
              <a:t> </a:t>
            </a:r>
            <a:r>
              <a:rPr sz="2200" spc="-4" dirty="0">
                <a:solidFill>
                  <a:srgbClr val="FF0065"/>
                </a:solidFill>
                <a:latin typeface="Microsoft YaHei"/>
                <a:cs typeface="Microsoft YaHei"/>
              </a:rPr>
              <a:t>Score)</a:t>
            </a:r>
            <a:r>
              <a:rPr sz="2200" spc="-4" dirty="0">
                <a:latin typeface="Microsoft YaHei"/>
                <a:cs typeface="Microsoft YaHei"/>
              </a:rPr>
              <a:t>,</a:t>
            </a:r>
            <a:r>
              <a:rPr sz="2200" spc="4" dirty="0">
                <a:latin typeface="Microsoft YaHei"/>
                <a:cs typeface="Microsoft YaHei"/>
              </a:rPr>
              <a:t> </a:t>
            </a:r>
            <a:r>
              <a:rPr sz="2200" dirty="0">
                <a:latin typeface="Microsoft YaHei"/>
                <a:cs typeface="Microsoft YaHei"/>
              </a:rPr>
              <a:t>将</a:t>
            </a:r>
            <a:r>
              <a:rPr sz="2200" spc="-4" dirty="0">
                <a:latin typeface="Microsoft YaHei"/>
                <a:cs typeface="Microsoft YaHei"/>
              </a:rPr>
              <a:t>检索到的成绩及格同学的记录新 增到该表中</a:t>
            </a:r>
            <a:endParaRPr sz="2200" dirty="0">
              <a:latin typeface="Microsoft YaHei"/>
              <a:cs typeface="Microsoft YaHei"/>
            </a:endParaRPr>
          </a:p>
          <a:p>
            <a:pPr marL="824257" marR="3480013" indent="-434391">
              <a:lnSpc>
                <a:spcPct val="130300"/>
              </a:lnSpc>
              <a:spcBef>
                <a:spcPts val="30"/>
              </a:spcBef>
              <a:tabLst>
                <a:tab pos="1498104" algn="l"/>
                <a:tab pos="1943356" algn="l"/>
              </a:tabLst>
            </a:pPr>
            <a:r>
              <a:rPr sz="2200" dirty="0">
                <a:solidFill>
                  <a:srgbClr val="3333CC"/>
                </a:solidFill>
                <a:latin typeface="Arial"/>
                <a:cs typeface="Arial"/>
              </a:rPr>
              <a:t>Insert</a:t>
            </a:r>
            <a:r>
              <a:rPr sz="2200" spc="423" dirty="0">
                <a:solidFill>
                  <a:srgbClr val="3333CC"/>
                </a:solidFill>
                <a:latin typeface="Arial"/>
                <a:cs typeface="Arial"/>
              </a:rPr>
              <a:t> </a:t>
            </a:r>
            <a:r>
              <a:rPr sz="2200" dirty="0">
                <a:solidFill>
                  <a:srgbClr val="3333CC"/>
                </a:solidFill>
                <a:latin typeface="Arial"/>
                <a:cs typeface="Arial"/>
              </a:rPr>
              <a:t>Into	</a:t>
            </a:r>
            <a:r>
              <a:rPr sz="2200" spc="-4" dirty="0">
                <a:solidFill>
                  <a:srgbClr val="FF0065"/>
                </a:solidFill>
                <a:latin typeface="Arial"/>
                <a:cs typeface="Arial"/>
              </a:rPr>
              <a:t>SCt	(S#, C#, Score)  </a:t>
            </a:r>
            <a:r>
              <a:rPr sz="2200" dirty="0">
                <a:solidFill>
                  <a:srgbClr val="3333CC"/>
                </a:solidFill>
                <a:latin typeface="Arial"/>
                <a:cs typeface="Arial"/>
              </a:rPr>
              <a:t>Select </a:t>
            </a:r>
            <a:r>
              <a:rPr sz="2200" spc="-4" dirty="0">
                <a:solidFill>
                  <a:srgbClr val="FF0065"/>
                </a:solidFill>
                <a:latin typeface="Arial"/>
                <a:cs typeface="Arial"/>
              </a:rPr>
              <a:t>S#, C#, Score </a:t>
            </a:r>
            <a:r>
              <a:rPr sz="2200" dirty="0">
                <a:solidFill>
                  <a:srgbClr val="3333CC"/>
                </a:solidFill>
                <a:latin typeface="Arial"/>
                <a:cs typeface="Arial"/>
              </a:rPr>
              <a:t>From</a:t>
            </a:r>
            <a:r>
              <a:rPr sz="2200" spc="-51" dirty="0">
                <a:solidFill>
                  <a:srgbClr val="3333CC"/>
                </a:solidFill>
                <a:latin typeface="Arial"/>
                <a:cs typeface="Arial"/>
              </a:rPr>
              <a:t> </a:t>
            </a:r>
            <a:r>
              <a:rPr sz="2200" spc="-9" dirty="0">
                <a:solidFill>
                  <a:srgbClr val="FF0065"/>
                </a:solidFill>
                <a:latin typeface="Arial"/>
                <a:cs typeface="Arial"/>
              </a:rPr>
              <a:t>SC  </a:t>
            </a:r>
            <a:r>
              <a:rPr sz="2200" spc="-4" dirty="0">
                <a:solidFill>
                  <a:srgbClr val="3333CC"/>
                </a:solidFill>
                <a:latin typeface="Arial"/>
                <a:cs typeface="Arial"/>
              </a:rPr>
              <a:t>Where </a:t>
            </a:r>
            <a:r>
              <a:rPr sz="2200" spc="-4" dirty="0">
                <a:solidFill>
                  <a:srgbClr val="FF0065"/>
                </a:solidFill>
                <a:latin typeface="Arial"/>
                <a:cs typeface="Arial"/>
              </a:rPr>
              <a:t>Score&gt;=60</a:t>
            </a:r>
            <a:r>
              <a:rPr sz="2200" spc="-9" dirty="0">
                <a:solidFill>
                  <a:srgbClr val="FF0065"/>
                </a:solidFill>
                <a:latin typeface="Arial"/>
                <a:cs typeface="Arial"/>
              </a:rPr>
              <a:t> </a:t>
            </a:r>
            <a:r>
              <a:rPr sz="2200" dirty="0">
                <a:solidFill>
                  <a:srgbClr val="3333CC"/>
                </a:solidFill>
                <a:latin typeface="Arial"/>
                <a:cs typeface="Arial"/>
              </a:rPr>
              <a:t>;</a:t>
            </a:r>
            <a:endParaRPr sz="2200" dirty="0">
              <a:latin typeface="Arial"/>
              <a:cs typeface="Arial"/>
            </a:endParaRPr>
          </a:p>
          <a:p>
            <a:pPr>
              <a:lnSpc>
                <a:spcPct val="100000"/>
              </a:lnSpc>
            </a:pPr>
            <a:endParaRPr sz="2200" dirty="0">
              <a:latin typeface="Times New Roman"/>
              <a:cs typeface="Times New Roman"/>
            </a:endParaRPr>
          </a:p>
          <a:p>
            <a:pPr marL="10860" algn="l">
              <a:spcBef>
                <a:spcPts val="1018"/>
              </a:spcBef>
            </a:pPr>
            <a:r>
              <a:rPr sz="2200" spc="-4" dirty="0">
                <a:latin typeface="Microsoft YaHei"/>
                <a:cs typeface="Microsoft YaHei"/>
              </a:rPr>
              <a:t>示例：追加成绩优秀同学的记录</a:t>
            </a:r>
            <a:endParaRPr sz="2200" dirty="0">
              <a:latin typeface="Microsoft YaHei"/>
              <a:cs typeface="Microsoft YaHei"/>
            </a:endParaRPr>
          </a:p>
          <a:p>
            <a:pPr marL="824257" marR="3480013" indent="-434391">
              <a:lnSpc>
                <a:spcPct val="130300"/>
              </a:lnSpc>
              <a:spcBef>
                <a:spcPts val="38"/>
              </a:spcBef>
              <a:tabLst>
                <a:tab pos="1498104" algn="l"/>
                <a:tab pos="1943356" algn="l"/>
              </a:tabLst>
            </a:pPr>
            <a:r>
              <a:rPr sz="2200" dirty="0">
                <a:solidFill>
                  <a:srgbClr val="3333CC"/>
                </a:solidFill>
                <a:latin typeface="Arial"/>
                <a:cs typeface="Arial"/>
              </a:rPr>
              <a:t>Insert</a:t>
            </a:r>
            <a:r>
              <a:rPr sz="2200" spc="423" dirty="0">
                <a:solidFill>
                  <a:srgbClr val="3333CC"/>
                </a:solidFill>
                <a:latin typeface="Arial"/>
                <a:cs typeface="Arial"/>
              </a:rPr>
              <a:t> </a:t>
            </a:r>
            <a:r>
              <a:rPr sz="2200" dirty="0">
                <a:solidFill>
                  <a:srgbClr val="3333CC"/>
                </a:solidFill>
                <a:latin typeface="Arial"/>
                <a:cs typeface="Arial"/>
              </a:rPr>
              <a:t>Into	</a:t>
            </a:r>
            <a:r>
              <a:rPr sz="2200" spc="-4" dirty="0">
                <a:solidFill>
                  <a:srgbClr val="FF0065"/>
                </a:solidFill>
                <a:latin typeface="Arial"/>
                <a:cs typeface="Arial"/>
              </a:rPr>
              <a:t>SCt	(S#, C#, Score)  </a:t>
            </a:r>
            <a:r>
              <a:rPr sz="2200" dirty="0">
                <a:solidFill>
                  <a:srgbClr val="3333CC"/>
                </a:solidFill>
                <a:latin typeface="Arial"/>
                <a:cs typeface="Arial"/>
              </a:rPr>
              <a:t>Select </a:t>
            </a:r>
            <a:r>
              <a:rPr sz="2200" spc="-4" dirty="0">
                <a:solidFill>
                  <a:srgbClr val="FF0065"/>
                </a:solidFill>
                <a:latin typeface="Arial"/>
                <a:cs typeface="Arial"/>
              </a:rPr>
              <a:t>S#, C#, Score </a:t>
            </a:r>
            <a:r>
              <a:rPr sz="2200" dirty="0">
                <a:solidFill>
                  <a:srgbClr val="3333CC"/>
                </a:solidFill>
                <a:latin typeface="Arial"/>
                <a:cs typeface="Arial"/>
              </a:rPr>
              <a:t>From</a:t>
            </a:r>
            <a:r>
              <a:rPr sz="2200" spc="-56" dirty="0">
                <a:solidFill>
                  <a:srgbClr val="3333CC"/>
                </a:solidFill>
                <a:latin typeface="Arial"/>
                <a:cs typeface="Arial"/>
              </a:rPr>
              <a:t> </a:t>
            </a:r>
            <a:r>
              <a:rPr sz="2200" spc="-9" dirty="0">
                <a:solidFill>
                  <a:srgbClr val="FF0065"/>
                </a:solidFill>
                <a:latin typeface="Arial"/>
                <a:cs typeface="Arial"/>
              </a:rPr>
              <a:t>SC  </a:t>
            </a:r>
            <a:r>
              <a:rPr sz="2200" spc="-4" dirty="0">
                <a:solidFill>
                  <a:srgbClr val="3333CC"/>
                </a:solidFill>
                <a:latin typeface="Arial"/>
                <a:cs typeface="Arial"/>
              </a:rPr>
              <a:t>Where </a:t>
            </a:r>
            <a:r>
              <a:rPr sz="2200" spc="-4" dirty="0">
                <a:solidFill>
                  <a:srgbClr val="FF0065"/>
                </a:solidFill>
                <a:latin typeface="Arial"/>
                <a:cs typeface="Arial"/>
              </a:rPr>
              <a:t>Score&gt;=90</a:t>
            </a:r>
            <a:r>
              <a:rPr sz="2200" spc="-9" dirty="0">
                <a:solidFill>
                  <a:srgbClr val="FF0065"/>
                </a:solidFill>
                <a:latin typeface="Arial"/>
                <a:cs typeface="Arial"/>
              </a:rPr>
              <a:t> </a:t>
            </a:r>
            <a:r>
              <a:rPr sz="2200" dirty="0">
                <a:solidFill>
                  <a:srgbClr val="3333CC"/>
                </a:solidFill>
                <a:latin typeface="Arial"/>
                <a:cs typeface="Arial"/>
              </a:rPr>
              <a:t>;</a:t>
            </a:r>
            <a:endParaRPr sz="2200" dirty="0">
              <a:latin typeface="Arial"/>
              <a:cs typeface="Arial"/>
            </a:endParaRPr>
          </a:p>
        </p:txBody>
      </p:sp>
      <p:sp>
        <p:nvSpPr>
          <p:cNvPr id="6" name="标题 5"/>
          <p:cNvSpPr>
            <a:spLocks noGrp="1"/>
          </p:cNvSpPr>
          <p:nvPr>
            <p:ph type="title"/>
          </p:nvPr>
        </p:nvSpPr>
        <p:spPr/>
        <p:txBody>
          <a:bodyPr/>
          <a:lstStyle/>
          <a:p>
            <a:r>
              <a:rPr lang="zh-CN" altLang="en-US" sz="3200" dirty="0"/>
              <a:t>插入子查询结果（续）</a:t>
            </a:r>
          </a:p>
        </p:txBody>
      </p:sp>
      <p:sp>
        <p:nvSpPr>
          <p:cNvPr id="7" name="灯片编号占位符 6"/>
          <p:cNvSpPr>
            <a:spLocks noGrp="1"/>
          </p:cNvSpPr>
          <p:nvPr>
            <p:ph type="sldNum" sz="quarter" idx="11"/>
          </p:nvPr>
        </p:nvSpPr>
        <p:spPr/>
        <p:txBody>
          <a:bodyPr/>
          <a:lstStyle/>
          <a:p>
            <a:fld id="{AB38D8F3-D4D0-41F6-9150-8A218219F0BE}" type="slidenum">
              <a:rPr lang="en-US" altLang="zh-CN" smtClean="0"/>
              <a:pPr/>
              <a:t>19</a:t>
            </a:fld>
            <a:endParaRPr lang="en-US" altLang="zh-CN"/>
          </a:p>
        </p:txBody>
      </p:sp>
    </p:spTree>
    <p:extLst>
      <p:ext uri="{BB962C8B-B14F-4D97-AF65-F5344CB8AC3E}">
        <p14:creationId xmlns:p14="http://schemas.microsoft.com/office/powerpoint/2010/main" val="3899488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7544" y="1556792"/>
            <a:ext cx="8280920" cy="3178494"/>
          </a:xfrm>
          <a:prstGeom prst="rect">
            <a:avLst/>
          </a:prstGeom>
        </p:spPr>
        <p:txBody>
          <a:bodyPr vert="horz" wrap="square" lIns="0" tIns="89594" rIns="0" bIns="0" rtlCol="0">
            <a:spAutoFit/>
          </a:bodyPr>
          <a:lstStyle/>
          <a:p>
            <a:pPr marL="10860" algn="l">
              <a:spcBef>
                <a:spcPts val="705"/>
              </a:spcBef>
              <a:buFont typeface="Wingdings"/>
              <a:buChar char=""/>
              <a:tabLst>
                <a:tab pos="248146" algn="l"/>
              </a:tabLst>
            </a:pPr>
            <a:r>
              <a:rPr sz="2400" spc="-4" dirty="0">
                <a:latin typeface="Microsoft YaHei"/>
                <a:cs typeface="Microsoft YaHei"/>
              </a:rPr>
              <a:t>元组新增Insert：新增一个或</a:t>
            </a:r>
            <a:r>
              <a:rPr sz="2400" dirty="0">
                <a:solidFill>
                  <a:srgbClr val="FF0065"/>
                </a:solidFill>
                <a:latin typeface="Microsoft YaHei"/>
                <a:cs typeface="Microsoft YaHei"/>
              </a:rPr>
              <a:t>一</a:t>
            </a:r>
            <a:r>
              <a:rPr sz="2400" spc="-4" dirty="0">
                <a:solidFill>
                  <a:srgbClr val="FF0065"/>
                </a:solidFill>
                <a:latin typeface="Microsoft YaHei"/>
                <a:cs typeface="Microsoft YaHei"/>
              </a:rPr>
              <a:t>些</a:t>
            </a:r>
            <a:r>
              <a:rPr sz="2400" spc="-4" dirty="0">
                <a:latin typeface="Microsoft YaHei"/>
                <a:cs typeface="Microsoft YaHei"/>
              </a:rPr>
              <a:t>元组到数据库的Table中</a:t>
            </a:r>
            <a:endParaRPr sz="2400" dirty="0">
              <a:latin typeface="Microsoft YaHei"/>
              <a:cs typeface="Microsoft YaHei"/>
            </a:endParaRPr>
          </a:p>
          <a:p>
            <a:pPr marL="10860" algn="l">
              <a:spcBef>
                <a:spcPts val="620"/>
              </a:spcBef>
              <a:buFont typeface="Wingdings"/>
              <a:buChar char=""/>
              <a:tabLst>
                <a:tab pos="248146" algn="l"/>
              </a:tabLst>
            </a:pPr>
            <a:r>
              <a:rPr sz="2400" spc="-4" dirty="0">
                <a:latin typeface="Microsoft YaHei"/>
                <a:cs typeface="Microsoft YaHei"/>
              </a:rPr>
              <a:t>元组更新Update: </a:t>
            </a:r>
            <a:r>
              <a:rPr sz="2400" spc="-9" dirty="0">
                <a:latin typeface="Microsoft YaHei"/>
                <a:cs typeface="Microsoft YaHei"/>
              </a:rPr>
              <a:t>对</a:t>
            </a:r>
            <a:r>
              <a:rPr sz="2400" spc="-4" dirty="0">
                <a:solidFill>
                  <a:srgbClr val="FF0065"/>
                </a:solidFill>
                <a:latin typeface="Microsoft YaHei"/>
                <a:cs typeface="Microsoft YaHei"/>
              </a:rPr>
              <a:t>某些元</a:t>
            </a:r>
            <a:r>
              <a:rPr sz="2400" dirty="0">
                <a:solidFill>
                  <a:srgbClr val="FF0065"/>
                </a:solidFill>
                <a:latin typeface="Microsoft YaHei"/>
                <a:cs typeface="Microsoft YaHei"/>
              </a:rPr>
              <a:t>组</a:t>
            </a:r>
            <a:r>
              <a:rPr sz="2400" spc="-4" dirty="0">
                <a:latin typeface="Microsoft YaHei"/>
                <a:cs typeface="Microsoft YaHei"/>
              </a:rPr>
              <a:t>中的</a:t>
            </a:r>
            <a:r>
              <a:rPr sz="2400" spc="-4" dirty="0">
                <a:solidFill>
                  <a:srgbClr val="FF0065"/>
                </a:solidFill>
                <a:latin typeface="Microsoft YaHei"/>
                <a:cs typeface="Microsoft YaHei"/>
              </a:rPr>
              <a:t>某些属性值</a:t>
            </a:r>
            <a:r>
              <a:rPr sz="2400" spc="-4" dirty="0">
                <a:latin typeface="Microsoft YaHei"/>
                <a:cs typeface="Microsoft YaHei"/>
              </a:rPr>
              <a:t>进行重新设定</a:t>
            </a:r>
            <a:endParaRPr sz="2400" dirty="0">
              <a:latin typeface="Microsoft YaHei"/>
              <a:cs typeface="Microsoft YaHei"/>
            </a:endParaRPr>
          </a:p>
          <a:p>
            <a:pPr marL="10860" algn="l">
              <a:spcBef>
                <a:spcPts val="620"/>
              </a:spcBef>
              <a:buFont typeface="Wingdings"/>
              <a:buChar char=""/>
              <a:tabLst>
                <a:tab pos="248146" algn="l"/>
              </a:tabLst>
            </a:pPr>
            <a:r>
              <a:rPr sz="2400" spc="-4" dirty="0">
                <a:latin typeface="Microsoft YaHei"/>
                <a:cs typeface="Microsoft YaHei"/>
              </a:rPr>
              <a:t>元组删除Delete：删</a:t>
            </a:r>
            <a:r>
              <a:rPr sz="2400" dirty="0">
                <a:latin typeface="Microsoft YaHei"/>
                <a:cs typeface="Microsoft YaHei"/>
              </a:rPr>
              <a:t>除</a:t>
            </a:r>
            <a:r>
              <a:rPr sz="2400" spc="-4" dirty="0">
                <a:solidFill>
                  <a:srgbClr val="FF0065"/>
                </a:solidFill>
                <a:latin typeface="Microsoft YaHei"/>
                <a:cs typeface="Microsoft YaHei"/>
              </a:rPr>
              <a:t>某些元组</a:t>
            </a:r>
            <a:endParaRPr sz="2400" dirty="0">
              <a:latin typeface="Microsoft YaHei"/>
              <a:cs typeface="Microsoft YaHei"/>
            </a:endParaRPr>
          </a:p>
          <a:p>
            <a:pPr algn="l">
              <a:spcBef>
                <a:spcPts val="43"/>
              </a:spcBef>
              <a:buChar char=""/>
            </a:pPr>
            <a:endParaRPr sz="2400" dirty="0">
              <a:latin typeface="Times New Roman"/>
              <a:cs typeface="Times New Roman"/>
            </a:endParaRPr>
          </a:p>
          <a:p>
            <a:pPr marL="10860" algn="l">
              <a:spcBef>
                <a:spcPts val="4"/>
              </a:spcBef>
              <a:buFont typeface="Wingdings"/>
              <a:buChar char=""/>
              <a:tabLst>
                <a:tab pos="248146" algn="l"/>
              </a:tabLst>
            </a:pPr>
            <a:r>
              <a:rPr sz="2400" spc="-4" dirty="0">
                <a:solidFill>
                  <a:srgbClr val="FF0065"/>
                </a:solidFill>
                <a:latin typeface="Microsoft YaHei"/>
                <a:cs typeface="Microsoft YaHei"/>
              </a:rPr>
              <a:t>SQL-DML既能单一记录操作，也能对记录集合进行批更新操作</a:t>
            </a:r>
            <a:endParaRPr sz="2400" dirty="0">
              <a:latin typeface="Microsoft YaHei"/>
              <a:cs typeface="Microsoft YaHei"/>
            </a:endParaRPr>
          </a:p>
          <a:p>
            <a:pPr marL="10860" marR="4344" algn="l">
              <a:lnSpc>
                <a:spcPts val="2676"/>
              </a:lnSpc>
              <a:spcBef>
                <a:spcPts val="188"/>
              </a:spcBef>
              <a:buFont typeface="Wingdings"/>
              <a:buChar char=""/>
              <a:tabLst>
                <a:tab pos="248146" algn="l"/>
              </a:tabLst>
            </a:pPr>
            <a:r>
              <a:rPr sz="2400" spc="-4" dirty="0">
                <a:solidFill>
                  <a:srgbClr val="FF0065"/>
                </a:solidFill>
                <a:latin typeface="Microsoft YaHei"/>
                <a:cs typeface="Microsoft YaHei"/>
              </a:rPr>
              <a:t>SQL-DML之更新操作需要利用前面介绍的子查询(Subquery)的概 念，以便处理“一些”、“某些”等。</a:t>
            </a:r>
            <a:endParaRPr sz="2400" dirty="0">
              <a:latin typeface="Microsoft YaHei"/>
              <a:cs typeface="Microsoft YaHei"/>
            </a:endParaRPr>
          </a:p>
        </p:txBody>
      </p:sp>
      <p:sp>
        <p:nvSpPr>
          <p:cNvPr id="5" name="object 5"/>
          <p:cNvSpPr txBox="1"/>
          <p:nvPr/>
        </p:nvSpPr>
        <p:spPr>
          <a:xfrm>
            <a:off x="601761" y="764704"/>
            <a:ext cx="3528392" cy="441305"/>
          </a:xfrm>
          <a:prstGeom prst="rect">
            <a:avLst/>
          </a:prstGeom>
        </p:spPr>
        <p:txBody>
          <a:bodyPr vert="horz" wrap="square" lIns="0" tIns="10317" rIns="0" bIns="0" rtlCol="0">
            <a:spAutoFit/>
          </a:bodyPr>
          <a:lstStyle/>
          <a:p>
            <a:pPr marL="10860">
              <a:spcBef>
                <a:spcPts val="81"/>
              </a:spcBef>
            </a:pPr>
            <a:r>
              <a:rPr sz="2800" spc="-4" dirty="0">
                <a:solidFill>
                  <a:srgbClr val="FFFFFF"/>
                </a:solidFill>
                <a:latin typeface="Arial"/>
                <a:cs typeface="Arial"/>
              </a:rPr>
              <a:t>SQL-</a:t>
            </a:r>
            <a:r>
              <a:rPr sz="2800" spc="-4" dirty="0">
                <a:solidFill>
                  <a:srgbClr val="FFFFFF"/>
                </a:solidFill>
                <a:latin typeface="STZhongsong"/>
                <a:cs typeface="STZhongsong"/>
              </a:rPr>
              <a:t>之更新操作</a:t>
            </a:r>
            <a:endParaRPr sz="2800" dirty="0">
              <a:latin typeface="STZhongsong"/>
              <a:cs typeface="STZhongsong"/>
            </a:endParaRPr>
          </a:p>
        </p:txBody>
      </p:sp>
      <p:sp>
        <p:nvSpPr>
          <p:cNvPr id="7" name="灯片编号占位符 6"/>
          <p:cNvSpPr>
            <a:spLocks noGrp="1"/>
          </p:cNvSpPr>
          <p:nvPr>
            <p:ph type="sldNum" sz="quarter" idx="11"/>
          </p:nvPr>
        </p:nvSpPr>
        <p:spPr/>
        <p:txBody>
          <a:bodyPr/>
          <a:lstStyle/>
          <a:p>
            <a:fld id="{AB38D8F3-D4D0-41F6-9150-8A218219F0BE}" type="slidenum">
              <a:rPr lang="en-US" altLang="zh-CN" smtClean="0"/>
              <a:pPr/>
              <a:t>2</a:t>
            </a:fld>
            <a:endParaRPr lang="en-US" altLang="zh-CN"/>
          </a:p>
        </p:txBody>
      </p:sp>
    </p:spTree>
    <p:extLst>
      <p:ext uri="{BB962C8B-B14F-4D97-AF65-F5344CB8AC3E}">
        <p14:creationId xmlns:p14="http://schemas.microsoft.com/office/powerpoint/2010/main" val="4238294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95536" y="1628800"/>
            <a:ext cx="8640960" cy="3922806"/>
          </a:xfrm>
          <a:prstGeom prst="rect">
            <a:avLst/>
          </a:prstGeom>
        </p:spPr>
        <p:txBody>
          <a:bodyPr vert="horz" wrap="square" lIns="0" tIns="10860" rIns="0" bIns="0" rtlCol="0">
            <a:spAutoFit/>
          </a:bodyPr>
          <a:lstStyle/>
          <a:p>
            <a:pPr marL="10860" marR="49412" algn="l">
              <a:lnSpc>
                <a:spcPct val="130300"/>
              </a:lnSpc>
              <a:spcBef>
                <a:spcPts val="86"/>
              </a:spcBef>
              <a:buSzPct val="95000"/>
              <a:buFont typeface="Wingdings"/>
              <a:buChar char=""/>
              <a:tabLst>
                <a:tab pos="184073" algn="l"/>
              </a:tabLst>
            </a:pPr>
            <a:r>
              <a:rPr sz="2200" spc="-4" dirty="0">
                <a:latin typeface="Microsoft YaHei"/>
                <a:cs typeface="Microsoft YaHei"/>
              </a:rPr>
              <a:t>还可以有更复杂的“查询后插入到新表</a:t>
            </a:r>
            <a:r>
              <a:rPr sz="2200" dirty="0">
                <a:latin typeface="Microsoft YaHei"/>
                <a:cs typeface="Microsoft YaHei"/>
              </a:rPr>
              <a:t>中</a:t>
            </a:r>
            <a:r>
              <a:rPr sz="2200" spc="-4" dirty="0">
                <a:latin typeface="Microsoft YaHei"/>
                <a:cs typeface="Microsoft YaHei"/>
              </a:rPr>
              <a:t>”的语句，例如可以将中间结果 存储成表---这很有用！</a:t>
            </a:r>
            <a:endParaRPr sz="2200" dirty="0">
              <a:latin typeface="Microsoft YaHei"/>
              <a:cs typeface="Microsoft YaHei"/>
            </a:endParaRPr>
          </a:p>
          <a:p>
            <a:pPr marL="10860" marR="4344" indent="60272" algn="l">
              <a:lnSpc>
                <a:spcPct val="130000"/>
              </a:lnSpc>
              <a:spcBef>
                <a:spcPts val="4"/>
              </a:spcBef>
              <a:tabLst>
                <a:tab pos="2010686" algn="l"/>
              </a:tabLst>
            </a:pPr>
            <a:r>
              <a:rPr sz="2200" spc="-4" dirty="0" err="1">
                <a:latin typeface="Microsoft YaHei"/>
                <a:cs typeface="Microsoft YaHei"/>
              </a:rPr>
              <a:t>示例：新建Table</a:t>
            </a:r>
            <a:r>
              <a:rPr sz="2200" spc="-4" dirty="0">
                <a:latin typeface="Microsoft YaHei"/>
                <a:cs typeface="Microsoft YaHei"/>
              </a:rPr>
              <a:t>:</a:t>
            </a:r>
            <a:r>
              <a:rPr lang="en-US" sz="2200" spc="-4" dirty="0">
                <a:latin typeface="Microsoft YaHei"/>
                <a:cs typeface="Microsoft YaHei"/>
              </a:rPr>
              <a:t> </a:t>
            </a:r>
            <a:r>
              <a:rPr sz="2200" spc="-4" dirty="0">
                <a:solidFill>
                  <a:srgbClr val="FF0065"/>
                </a:solidFill>
                <a:latin typeface="Microsoft YaHei"/>
                <a:cs typeface="Microsoft YaHei"/>
              </a:rPr>
              <a:t>St(S#,</a:t>
            </a:r>
            <a:r>
              <a:rPr sz="2200" dirty="0">
                <a:solidFill>
                  <a:srgbClr val="FF0065"/>
                </a:solidFill>
                <a:latin typeface="Microsoft YaHei"/>
                <a:cs typeface="Microsoft YaHei"/>
              </a:rPr>
              <a:t> </a:t>
            </a:r>
            <a:r>
              <a:rPr sz="2200" spc="-4" dirty="0">
                <a:solidFill>
                  <a:srgbClr val="FF0065"/>
                </a:solidFill>
                <a:latin typeface="Microsoft YaHei"/>
                <a:cs typeface="Microsoft YaHei"/>
              </a:rPr>
              <a:t>Sname,</a:t>
            </a:r>
            <a:r>
              <a:rPr sz="2200" dirty="0">
                <a:solidFill>
                  <a:srgbClr val="FF0065"/>
                </a:solidFill>
                <a:latin typeface="Microsoft YaHei"/>
                <a:cs typeface="Microsoft YaHei"/>
              </a:rPr>
              <a:t> </a:t>
            </a:r>
            <a:r>
              <a:rPr sz="2200" spc="-4" dirty="0">
                <a:solidFill>
                  <a:srgbClr val="FF0065"/>
                </a:solidFill>
                <a:latin typeface="Microsoft YaHei"/>
                <a:cs typeface="Microsoft YaHei"/>
              </a:rPr>
              <a:t>avgScore)</a:t>
            </a:r>
            <a:r>
              <a:rPr sz="2200" spc="-4" dirty="0">
                <a:latin typeface="Microsoft YaHei"/>
                <a:cs typeface="Microsoft YaHei"/>
              </a:rPr>
              <a:t>,</a:t>
            </a:r>
            <a:r>
              <a:rPr sz="2200" dirty="0">
                <a:latin typeface="Microsoft YaHei"/>
                <a:cs typeface="Microsoft YaHei"/>
              </a:rPr>
              <a:t> </a:t>
            </a:r>
            <a:r>
              <a:rPr sz="2200" spc="-4" dirty="0">
                <a:latin typeface="Microsoft YaHei"/>
                <a:cs typeface="Microsoft YaHei"/>
              </a:rPr>
              <a:t>将检索到的同学的平均成 绩新增到该表中</a:t>
            </a:r>
            <a:endParaRPr sz="2200" dirty="0">
              <a:latin typeface="Microsoft YaHei"/>
              <a:cs typeface="Microsoft YaHei"/>
            </a:endParaRPr>
          </a:p>
          <a:p>
            <a:pPr marL="390409" algn="l">
              <a:spcBef>
                <a:spcPts val="594"/>
              </a:spcBef>
              <a:tabLst>
                <a:tab pos="1498104" algn="l"/>
                <a:tab pos="1802722" algn="l"/>
              </a:tabLst>
            </a:pPr>
            <a:r>
              <a:rPr sz="2200" dirty="0">
                <a:solidFill>
                  <a:srgbClr val="3333CC"/>
                </a:solidFill>
                <a:latin typeface="Arial"/>
                <a:cs typeface="Arial"/>
              </a:rPr>
              <a:t>Insert</a:t>
            </a:r>
            <a:r>
              <a:rPr sz="2200" spc="423" dirty="0">
                <a:solidFill>
                  <a:srgbClr val="3333CC"/>
                </a:solidFill>
                <a:latin typeface="Arial"/>
                <a:cs typeface="Arial"/>
              </a:rPr>
              <a:t> </a:t>
            </a:r>
            <a:r>
              <a:rPr sz="2200" dirty="0">
                <a:solidFill>
                  <a:srgbClr val="3333CC"/>
                </a:solidFill>
                <a:latin typeface="Arial"/>
                <a:cs typeface="Arial"/>
              </a:rPr>
              <a:t>Into	</a:t>
            </a:r>
            <a:r>
              <a:rPr lang="en-US" sz="2200" dirty="0">
                <a:solidFill>
                  <a:srgbClr val="3333CC"/>
                </a:solidFill>
                <a:latin typeface="Arial"/>
                <a:cs typeface="Arial"/>
              </a:rPr>
              <a:t> </a:t>
            </a:r>
            <a:r>
              <a:rPr sz="2200" dirty="0">
                <a:solidFill>
                  <a:srgbClr val="FF0065"/>
                </a:solidFill>
                <a:latin typeface="Arial"/>
                <a:cs typeface="Arial"/>
              </a:rPr>
              <a:t>St(S#, Sname,</a:t>
            </a:r>
            <a:r>
              <a:rPr sz="2200" spc="-13" dirty="0">
                <a:solidFill>
                  <a:srgbClr val="FF0065"/>
                </a:solidFill>
                <a:latin typeface="Arial"/>
                <a:cs typeface="Arial"/>
              </a:rPr>
              <a:t> </a:t>
            </a:r>
            <a:r>
              <a:rPr sz="2200" dirty="0">
                <a:solidFill>
                  <a:srgbClr val="FF0065"/>
                </a:solidFill>
                <a:latin typeface="Arial"/>
                <a:cs typeface="Arial"/>
              </a:rPr>
              <a:t>avgScore)</a:t>
            </a:r>
            <a:endParaRPr sz="2200" dirty="0">
              <a:latin typeface="Arial"/>
              <a:cs typeface="Arial"/>
            </a:endParaRPr>
          </a:p>
          <a:p>
            <a:pPr marL="824257" marR="1720730">
              <a:lnSpc>
                <a:spcPct val="130300"/>
              </a:lnSpc>
              <a:tabLst>
                <a:tab pos="4354768" algn="l"/>
              </a:tabLst>
            </a:pPr>
            <a:r>
              <a:rPr sz="2200" spc="-4" dirty="0">
                <a:solidFill>
                  <a:srgbClr val="3333CC"/>
                </a:solidFill>
                <a:latin typeface="Arial"/>
                <a:cs typeface="Arial"/>
              </a:rPr>
              <a:t>Select  </a:t>
            </a:r>
            <a:r>
              <a:rPr sz="2200" spc="-4" dirty="0">
                <a:solidFill>
                  <a:srgbClr val="FF0065"/>
                </a:solidFill>
                <a:latin typeface="Arial"/>
                <a:cs typeface="Arial"/>
              </a:rPr>
              <a:t>S#, Sname,</a:t>
            </a:r>
            <a:r>
              <a:rPr sz="2200" spc="30" dirty="0">
                <a:solidFill>
                  <a:srgbClr val="FF0065"/>
                </a:solidFill>
                <a:latin typeface="Arial"/>
                <a:cs typeface="Arial"/>
              </a:rPr>
              <a:t> </a:t>
            </a:r>
            <a:r>
              <a:rPr sz="2200" spc="-4" dirty="0">
                <a:solidFill>
                  <a:srgbClr val="FF0065"/>
                </a:solidFill>
                <a:latin typeface="Arial"/>
                <a:cs typeface="Arial"/>
              </a:rPr>
              <a:t>Avg(Score) </a:t>
            </a:r>
            <a:endParaRPr lang="en-US" sz="2200" spc="13" dirty="0">
              <a:solidFill>
                <a:srgbClr val="FF0065"/>
              </a:solidFill>
              <a:latin typeface="Arial"/>
              <a:cs typeface="Arial"/>
            </a:endParaRPr>
          </a:p>
          <a:p>
            <a:pPr marL="824257" marR="1720730">
              <a:lnSpc>
                <a:spcPct val="130300"/>
              </a:lnSpc>
              <a:tabLst>
                <a:tab pos="4354768" algn="l"/>
              </a:tabLst>
            </a:pPr>
            <a:r>
              <a:rPr sz="2200" spc="-4" dirty="0">
                <a:solidFill>
                  <a:srgbClr val="3333CC"/>
                </a:solidFill>
                <a:latin typeface="Arial"/>
                <a:cs typeface="Arial"/>
              </a:rPr>
              <a:t>From</a:t>
            </a:r>
            <a:r>
              <a:rPr lang="en-US" sz="2200" spc="-4" dirty="0">
                <a:solidFill>
                  <a:srgbClr val="3333CC"/>
                </a:solidFill>
                <a:latin typeface="Arial"/>
                <a:cs typeface="Arial"/>
              </a:rPr>
              <a:t>  </a:t>
            </a:r>
            <a:r>
              <a:rPr sz="2200" spc="-4" dirty="0">
                <a:solidFill>
                  <a:srgbClr val="FF0065"/>
                </a:solidFill>
                <a:latin typeface="Arial"/>
                <a:cs typeface="Arial"/>
              </a:rPr>
              <a:t>Student,</a:t>
            </a:r>
            <a:r>
              <a:rPr sz="2200" spc="-68" dirty="0">
                <a:solidFill>
                  <a:srgbClr val="FF0065"/>
                </a:solidFill>
                <a:latin typeface="Arial"/>
                <a:cs typeface="Arial"/>
              </a:rPr>
              <a:t> </a:t>
            </a:r>
            <a:r>
              <a:rPr sz="2200" spc="-9" dirty="0">
                <a:solidFill>
                  <a:srgbClr val="FF0065"/>
                </a:solidFill>
                <a:latin typeface="Arial"/>
                <a:cs typeface="Arial"/>
              </a:rPr>
              <a:t>SC  </a:t>
            </a:r>
            <a:br>
              <a:rPr lang="en-US" sz="2200" spc="-9" dirty="0">
                <a:solidFill>
                  <a:srgbClr val="FF0065"/>
                </a:solidFill>
                <a:latin typeface="Arial"/>
                <a:cs typeface="Arial"/>
              </a:rPr>
            </a:br>
            <a:r>
              <a:rPr lang="en-US" sz="2200" spc="-9" dirty="0">
                <a:solidFill>
                  <a:srgbClr val="FF0065"/>
                </a:solidFill>
                <a:latin typeface="Arial"/>
                <a:cs typeface="Arial"/>
              </a:rPr>
              <a:t>                 </a:t>
            </a:r>
            <a:r>
              <a:rPr sz="2200" spc="-4" dirty="0">
                <a:solidFill>
                  <a:srgbClr val="3333CC"/>
                </a:solidFill>
                <a:latin typeface="Arial"/>
                <a:cs typeface="Arial"/>
              </a:rPr>
              <a:t>Where </a:t>
            </a:r>
            <a:r>
              <a:rPr sz="2200" spc="-4" dirty="0">
                <a:solidFill>
                  <a:srgbClr val="FF0065"/>
                </a:solidFill>
                <a:latin typeface="Arial"/>
                <a:cs typeface="Arial"/>
              </a:rPr>
              <a:t>Student.S# </a:t>
            </a:r>
            <a:r>
              <a:rPr sz="2200" dirty="0">
                <a:solidFill>
                  <a:srgbClr val="FF0065"/>
                </a:solidFill>
                <a:latin typeface="Arial"/>
                <a:cs typeface="Arial"/>
              </a:rPr>
              <a:t>=</a:t>
            </a:r>
            <a:r>
              <a:rPr sz="2200" spc="-9" dirty="0">
                <a:solidFill>
                  <a:srgbClr val="FF0065"/>
                </a:solidFill>
                <a:latin typeface="Arial"/>
                <a:cs typeface="Arial"/>
              </a:rPr>
              <a:t> </a:t>
            </a:r>
            <a:r>
              <a:rPr sz="2200" spc="-4" dirty="0">
                <a:solidFill>
                  <a:srgbClr val="FF0065"/>
                </a:solidFill>
                <a:latin typeface="Arial"/>
                <a:cs typeface="Arial"/>
              </a:rPr>
              <a:t>SC.S#</a:t>
            </a:r>
            <a:endParaRPr sz="2200" dirty="0">
              <a:latin typeface="Arial"/>
              <a:cs typeface="Arial"/>
            </a:endParaRPr>
          </a:p>
          <a:p>
            <a:pPr marL="792220">
              <a:spcBef>
                <a:spcPts val="556"/>
              </a:spcBef>
              <a:tabLst>
                <a:tab pos="1823355" algn="l"/>
              </a:tabLst>
            </a:pPr>
            <a:r>
              <a:rPr sz="2200" spc="-4" dirty="0">
                <a:solidFill>
                  <a:srgbClr val="3333CC"/>
                </a:solidFill>
                <a:latin typeface="Arial"/>
                <a:cs typeface="Arial"/>
              </a:rPr>
              <a:t>Group by</a:t>
            </a:r>
            <a:r>
              <a:rPr lang="en-US" sz="2200" spc="-4" dirty="0">
                <a:solidFill>
                  <a:srgbClr val="3333CC"/>
                </a:solidFill>
                <a:latin typeface="Arial"/>
                <a:cs typeface="Arial"/>
              </a:rPr>
              <a:t> </a:t>
            </a:r>
            <a:r>
              <a:rPr sz="2200" dirty="0" err="1">
                <a:solidFill>
                  <a:srgbClr val="FF0065"/>
                </a:solidFill>
                <a:latin typeface="Arial"/>
                <a:cs typeface="Arial"/>
              </a:rPr>
              <a:t>Student.S</a:t>
            </a:r>
            <a:r>
              <a:rPr sz="2200" dirty="0">
                <a:solidFill>
                  <a:srgbClr val="FF0065"/>
                </a:solidFill>
                <a:latin typeface="Arial"/>
                <a:cs typeface="Arial"/>
              </a:rPr>
              <a:t>#</a:t>
            </a:r>
            <a:r>
              <a:rPr sz="2200" spc="-4" dirty="0">
                <a:solidFill>
                  <a:srgbClr val="FF0065"/>
                </a:solidFill>
                <a:latin typeface="Arial"/>
                <a:cs typeface="Arial"/>
              </a:rPr>
              <a:t> </a:t>
            </a:r>
            <a:r>
              <a:rPr sz="2200" dirty="0">
                <a:solidFill>
                  <a:srgbClr val="3333CC"/>
                </a:solidFill>
                <a:latin typeface="Arial"/>
                <a:cs typeface="Arial"/>
              </a:rPr>
              <a:t>;</a:t>
            </a:r>
            <a:endParaRPr sz="2200" dirty="0">
              <a:latin typeface="Arial"/>
              <a:cs typeface="Arial"/>
            </a:endParaRPr>
          </a:p>
        </p:txBody>
      </p:sp>
      <p:sp>
        <p:nvSpPr>
          <p:cNvPr id="11" name="标题 10"/>
          <p:cNvSpPr>
            <a:spLocks noGrp="1"/>
          </p:cNvSpPr>
          <p:nvPr>
            <p:ph type="title"/>
          </p:nvPr>
        </p:nvSpPr>
        <p:spPr/>
        <p:txBody>
          <a:bodyPr/>
          <a:lstStyle/>
          <a:p>
            <a:r>
              <a:rPr lang="zh-CN" altLang="en-US" sz="3200" dirty="0"/>
              <a:t>插入子查询结果（续）</a:t>
            </a:r>
          </a:p>
        </p:txBody>
      </p:sp>
      <p:sp>
        <p:nvSpPr>
          <p:cNvPr id="12" name="灯片编号占位符 11"/>
          <p:cNvSpPr>
            <a:spLocks noGrp="1"/>
          </p:cNvSpPr>
          <p:nvPr>
            <p:ph type="sldNum" sz="quarter" idx="11"/>
          </p:nvPr>
        </p:nvSpPr>
        <p:spPr/>
        <p:txBody>
          <a:bodyPr/>
          <a:lstStyle/>
          <a:p>
            <a:fld id="{AB38D8F3-D4D0-41F6-9150-8A218219F0BE}" type="slidenum">
              <a:rPr lang="en-US" altLang="zh-CN" smtClean="0"/>
              <a:pPr/>
              <a:t>20</a:t>
            </a:fld>
            <a:endParaRPr lang="en-US" altLang="zh-CN"/>
          </a:p>
        </p:txBody>
      </p:sp>
    </p:spTree>
    <p:extLst>
      <p:ext uri="{BB962C8B-B14F-4D97-AF65-F5344CB8AC3E}">
        <p14:creationId xmlns:p14="http://schemas.microsoft.com/office/powerpoint/2010/main" val="721430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D6C6CD7D-606F-4A57-8F2A-4A74CEFDD77E}" type="slidenum">
              <a:rPr lang="en-US" altLang="zh-CN" b="0">
                <a:latin typeface="Tahoma" panose="020B0604030504040204" pitchFamily="34" charset="0"/>
              </a:rPr>
              <a:pPr eaLnBrk="1" hangingPunct="1"/>
              <a:t>21</a:t>
            </a:fld>
            <a:endParaRPr lang="en-US" altLang="zh-CN" b="0">
              <a:latin typeface="Tahoma" panose="020B0604030504040204" pitchFamily="34" charset="0"/>
            </a:endParaRPr>
          </a:p>
        </p:txBody>
      </p:sp>
      <p:sp>
        <p:nvSpPr>
          <p:cNvPr id="22531" name="Rectangle 2"/>
          <p:cNvSpPr>
            <a:spLocks noGrp="1" noChangeArrowheads="1"/>
          </p:cNvSpPr>
          <p:nvPr>
            <p:ph type="title"/>
          </p:nvPr>
        </p:nvSpPr>
        <p:spPr/>
        <p:txBody>
          <a:bodyPr/>
          <a:lstStyle/>
          <a:p>
            <a:pPr eaLnBrk="1" hangingPunct="1"/>
            <a:r>
              <a:rPr lang="zh-CN" altLang="en-US"/>
              <a:t>插入子查询结果（续）</a:t>
            </a:r>
          </a:p>
        </p:txBody>
      </p:sp>
      <p:sp>
        <p:nvSpPr>
          <p:cNvPr id="22532" name="Rectangle 3"/>
          <p:cNvSpPr>
            <a:spLocks noGrp="1" noChangeArrowheads="1"/>
          </p:cNvSpPr>
          <p:nvPr>
            <p:ph type="body" idx="1"/>
          </p:nvPr>
        </p:nvSpPr>
        <p:spPr>
          <a:xfrm>
            <a:off x="914400" y="1905000"/>
            <a:ext cx="7258050" cy="4114800"/>
          </a:xfrm>
        </p:spPr>
        <p:txBody>
          <a:bodyPr/>
          <a:lstStyle/>
          <a:p>
            <a:pPr eaLnBrk="1" hangingPunct="1">
              <a:lnSpc>
                <a:spcPct val="110000"/>
              </a:lnSpc>
              <a:buFont typeface="Wingdings" panose="05000000000000000000" pitchFamily="2" charset="2"/>
              <a:buNone/>
            </a:pPr>
            <a:r>
              <a:rPr lang="en-US" altLang="zh-CN" sz="2400">
                <a:latin typeface="隶书" panose="02010509060101010101" pitchFamily="49" charset="-122"/>
                <a:ea typeface="隶书" panose="02010509060101010101" pitchFamily="49" charset="-122"/>
              </a:rPr>
              <a:t>RDBMS</a:t>
            </a:r>
            <a:r>
              <a:rPr lang="zh-CN" altLang="en-US" sz="2400">
                <a:latin typeface="隶书" panose="02010509060101010101" pitchFamily="49" charset="-122"/>
                <a:ea typeface="隶书" panose="02010509060101010101" pitchFamily="49" charset="-122"/>
              </a:rPr>
              <a:t>在执行插入语句时会检查所插元组是否破坏表上已定义的完整性规则</a:t>
            </a:r>
          </a:p>
          <a:p>
            <a:pPr lvl="1" eaLnBrk="1" hangingPunct="1">
              <a:lnSpc>
                <a:spcPct val="110000"/>
              </a:lnSpc>
            </a:pPr>
            <a:r>
              <a:rPr lang="zh-CN" altLang="en-US" sz="2000"/>
              <a:t>实体完整性</a:t>
            </a:r>
          </a:p>
          <a:p>
            <a:pPr lvl="1" eaLnBrk="1" hangingPunct="1">
              <a:lnSpc>
                <a:spcPct val="110000"/>
              </a:lnSpc>
            </a:pPr>
            <a:r>
              <a:rPr lang="zh-CN" altLang="en-US" sz="2000"/>
              <a:t>参照完整性</a:t>
            </a:r>
          </a:p>
          <a:p>
            <a:pPr lvl="1" eaLnBrk="1" hangingPunct="1">
              <a:lnSpc>
                <a:spcPct val="110000"/>
              </a:lnSpc>
            </a:pPr>
            <a:r>
              <a:rPr lang="zh-CN" altLang="en-US" sz="2000"/>
              <a:t>用户定义的完整性</a:t>
            </a:r>
          </a:p>
          <a:p>
            <a:pPr lvl="2" eaLnBrk="1" hangingPunct="1">
              <a:lnSpc>
                <a:spcPct val="110000"/>
              </a:lnSpc>
              <a:buFont typeface="Wingdings" panose="05000000000000000000" pitchFamily="2" charset="2"/>
              <a:buChar char="Ø"/>
            </a:pPr>
            <a:r>
              <a:rPr lang="en-US" altLang="zh-CN" sz="2000"/>
              <a:t>NOT NULL</a:t>
            </a:r>
            <a:r>
              <a:rPr lang="zh-CN" altLang="en-US" sz="2000"/>
              <a:t>约束</a:t>
            </a:r>
          </a:p>
          <a:p>
            <a:pPr lvl="2" eaLnBrk="1" hangingPunct="1">
              <a:lnSpc>
                <a:spcPct val="110000"/>
              </a:lnSpc>
              <a:buFont typeface="Wingdings" panose="05000000000000000000" pitchFamily="2" charset="2"/>
              <a:buChar char="Ø"/>
            </a:pPr>
            <a:r>
              <a:rPr lang="en-US" altLang="zh-CN" sz="2000"/>
              <a:t>UNIQUE</a:t>
            </a:r>
            <a:r>
              <a:rPr lang="zh-CN" altLang="en-US" sz="2000"/>
              <a:t>约束</a:t>
            </a:r>
          </a:p>
          <a:p>
            <a:pPr lvl="2" eaLnBrk="1" hangingPunct="1">
              <a:lnSpc>
                <a:spcPct val="110000"/>
              </a:lnSpc>
              <a:buFont typeface="Wingdings" panose="05000000000000000000" pitchFamily="2" charset="2"/>
              <a:buChar char="Ø"/>
            </a:pPr>
            <a:r>
              <a:rPr lang="zh-CN" altLang="en-US" sz="2000"/>
              <a:t>值域约束</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350436CD-94B1-4E44-9272-BD6DB3DA9AB2}" type="slidenum">
              <a:rPr lang="en-US" altLang="zh-CN" b="0">
                <a:latin typeface="Tahoma" panose="020B0604030504040204" pitchFamily="34" charset="0"/>
              </a:rPr>
              <a:pPr eaLnBrk="1" hangingPunct="1"/>
              <a:t>22</a:t>
            </a:fld>
            <a:endParaRPr lang="en-US" altLang="zh-CN" b="0">
              <a:latin typeface="Tahoma" panose="020B0604030504040204" pitchFamily="34" charset="0"/>
            </a:endParaRPr>
          </a:p>
        </p:txBody>
      </p:sp>
      <p:sp>
        <p:nvSpPr>
          <p:cNvPr id="23555" name="Rectangle 2"/>
          <p:cNvSpPr>
            <a:spLocks noGrp="1" noChangeArrowheads="1"/>
          </p:cNvSpPr>
          <p:nvPr>
            <p:ph type="title"/>
          </p:nvPr>
        </p:nvSpPr>
        <p:spPr/>
        <p:txBody>
          <a:bodyPr/>
          <a:lstStyle/>
          <a:p>
            <a:pPr eaLnBrk="1" hangingPunct="1"/>
            <a:r>
              <a:rPr lang="en-US" altLang="zh-CN"/>
              <a:t>3.4  </a:t>
            </a:r>
            <a:r>
              <a:rPr lang="zh-CN" altLang="en-US"/>
              <a:t>数 据 更 新 </a:t>
            </a:r>
          </a:p>
        </p:txBody>
      </p:sp>
      <p:sp>
        <p:nvSpPr>
          <p:cNvPr id="23556" name="Rectangle 3"/>
          <p:cNvSpPr>
            <a:spLocks noGrp="1" noChangeArrowheads="1"/>
          </p:cNvSpPr>
          <p:nvPr>
            <p:ph type="body" idx="1"/>
          </p:nvPr>
        </p:nvSpPr>
        <p:spPr/>
        <p:txBody>
          <a:bodyPr/>
          <a:lstStyle/>
          <a:p>
            <a:pPr algn="just" eaLnBrk="1" hangingPunct="1">
              <a:lnSpc>
                <a:spcPct val="180000"/>
              </a:lnSpc>
              <a:buFont typeface="Wingdings" panose="05000000000000000000" pitchFamily="2" charset="2"/>
              <a:buNone/>
            </a:pPr>
            <a:r>
              <a:rPr lang="en-US" altLang="zh-CN" b="1"/>
              <a:t>3.4.1  </a:t>
            </a:r>
            <a:r>
              <a:rPr lang="zh-CN" altLang="en-US" b="1"/>
              <a:t>插入数据</a:t>
            </a:r>
          </a:p>
          <a:p>
            <a:pPr algn="just" eaLnBrk="1" hangingPunct="1">
              <a:lnSpc>
                <a:spcPct val="180000"/>
              </a:lnSpc>
              <a:buFont typeface="Wingdings" panose="05000000000000000000" pitchFamily="2" charset="2"/>
              <a:buNone/>
            </a:pPr>
            <a:r>
              <a:rPr lang="en-US" altLang="zh-CN" b="1">
                <a:solidFill>
                  <a:srgbClr val="0033CC"/>
                </a:solidFill>
              </a:rPr>
              <a:t>3.4.2  </a:t>
            </a:r>
            <a:r>
              <a:rPr lang="zh-CN" altLang="en-US" b="1">
                <a:solidFill>
                  <a:srgbClr val="0033CC"/>
                </a:solidFill>
              </a:rPr>
              <a:t>修改数据</a:t>
            </a:r>
          </a:p>
          <a:p>
            <a:pPr eaLnBrk="1" hangingPunct="1">
              <a:lnSpc>
                <a:spcPct val="180000"/>
              </a:lnSpc>
              <a:buFont typeface="Wingdings" panose="05000000000000000000" pitchFamily="2" charset="2"/>
              <a:buNone/>
            </a:pPr>
            <a:r>
              <a:rPr lang="en-US" altLang="zh-CN" b="1"/>
              <a:t>3.4.3  </a:t>
            </a:r>
            <a:r>
              <a:rPr lang="zh-CN" altLang="en-US" b="1"/>
              <a:t>删除数据</a:t>
            </a:r>
            <a:r>
              <a:rPr lang="zh-CN" altLang="en-US"/>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435DB624-0E8E-4284-ADF0-2C6D453B3865}" type="slidenum">
              <a:rPr lang="en-US" altLang="zh-CN" b="0">
                <a:latin typeface="Tahoma" panose="020B0604030504040204" pitchFamily="34" charset="0"/>
              </a:rPr>
              <a:pPr eaLnBrk="1" hangingPunct="1"/>
              <a:t>23</a:t>
            </a:fld>
            <a:endParaRPr lang="en-US" altLang="zh-CN" b="0">
              <a:latin typeface="Tahoma" panose="020B0604030504040204" pitchFamily="34" charset="0"/>
            </a:endParaRPr>
          </a:p>
        </p:txBody>
      </p:sp>
      <p:sp>
        <p:nvSpPr>
          <p:cNvPr id="24579" name="Rectangle 2"/>
          <p:cNvSpPr>
            <a:spLocks noGrp="1" noChangeArrowheads="1"/>
          </p:cNvSpPr>
          <p:nvPr>
            <p:ph type="title"/>
          </p:nvPr>
        </p:nvSpPr>
        <p:spPr/>
        <p:txBody>
          <a:bodyPr/>
          <a:lstStyle/>
          <a:p>
            <a:pPr eaLnBrk="1" hangingPunct="1"/>
            <a:r>
              <a:rPr lang="en-US" altLang="zh-CN"/>
              <a:t>3.4.2  </a:t>
            </a:r>
            <a:r>
              <a:rPr lang="zh-CN" altLang="en-US"/>
              <a:t>修改数据</a:t>
            </a:r>
          </a:p>
        </p:txBody>
      </p:sp>
      <p:sp>
        <p:nvSpPr>
          <p:cNvPr id="24580" name="Rectangle 3"/>
          <p:cNvSpPr>
            <a:spLocks noGrp="1" noChangeArrowheads="1"/>
          </p:cNvSpPr>
          <p:nvPr>
            <p:ph type="body" idx="1"/>
          </p:nvPr>
        </p:nvSpPr>
        <p:spPr>
          <a:xfrm>
            <a:off x="762000" y="1828800"/>
            <a:ext cx="8153400" cy="4114800"/>
          </a:xfrm>
        </p:spPr>
        <p:txBody>
          <a:bodyPr/>
          <a:lstStyle/>
          <a:p>
            <a:pPr eaLnBrk="1" hangingPunct="1">
              <a:lnSpc>
                <a:spcPct val="90000"/>
              </a:lnSpc>
            </a:pPr>
            <a:r>
              <a:rPr lang="zh-CN" altLang="en-US">
                <a:solidFill>
                  <a:srgbClr val="400800"/>
                </a:solidFill>
              </a:rPr>
              <a:t>语句格式</a:t>
            </a:r>
          </a:p>
          <a:p>
            <a:pPr eaLnBrk="1" hangingPunct="1">
              <a:lnSpc>
                <a:spcPct val="90000"/>
              </a:lnSpc>
              <a:buFont typeface="Wingdings" panose="05000000000000000000" pitchFamily="2" charset="2"/>
              <a:buNone/>
            </a:pPr>
            <a:r>
              <a:rPr lang="zh-CN" altLang="en-US"/>
              <a:t>   </a:t>
            </a:r>
            <a:r>
              <a:rPr lang="en-US" altLang="zh-CN" sz="2400">
                <a:latin typeface="仿宋_GB2312" pitchFamily="49" charset="-122"/>
                <a:ea typeface="仿宋_GB2312" pitchFamily="49" charset="-122"/>
              </a:rPr>
              <a:t>UPDATE  &lt;</a:t>
            </a:r>
            <a:r>
              <a:rPr lang="zh-CN" altLang="en-US" sz="2400">
                <a:latin typeface="仿宋_GB2312" pitchFamily="49" charset="-122"/>
                <a:ea typeface="仿宋_GB2312" pitchFamily="49" charset="-122"/>
              </a:rPr>
              <a:t>表名</a:t>
            </a:r>
            <a:r>
              <a:rPr lang="en-US" altLang="zh-CN" sz="2400">
                <a:latin typeface="仿宋_GB2312" pitchFamily="49" charset="-122"/>
                <a:ea typeface="仿宋_GB2312" pitchFamily="49" charset="-122"/>
              </a:rPr>
              <a:t>&gt;</a:t>
            </a:r>
          </a:p>
          <a:p>
            <a:pPr eaLnBrk="1" hangingPunct="1">
              <a:lnSpc>
                <a:spcPct val="90000"/>
              </a:lnSpc>
              <a:buFont typeface="Wingdings" panose="05000000000000000000" pitchFamily="2" charset="2"/>
              <a:buNone/>
            </a:pPr>
            <a:r>
              <a:rPr lang="en-US" altLang="zh-CN" sz="2400">
                <a:latin typeface="仿宋_GB2312" pitchFamily="49" charset="-122"/>
                <a:ea typeface="仿宋_GB2312" pitchFamily="49" charset="-122"/>
              </a:rPr>
              <a:t>    SET  &lt;</a:t>
            </a:r>
            <a:r>
              <a:rPr lang="zh-CN" altLang="en-US" sz="2400">
                <a:latin typeface="仿宋_GB2312" pitchFamily="49" charset="-122"/>
                <a:ea typeface="仿宋_GB2312" pitchFamily="49" charset="-122"/>
              </a:rPr>
              <a:t>列名</a:t>
            </a:r>
            <a:r>
              <a:rPr lang="en-US" altLang="zh-CN" sz="2400">
                <a:latin typeface="仿宋_GB2312" pitchFamily="49" charset="-122"/>
                <a:ea typeface="仿宋_GB2312" pitchFamily="49" charset="-122"/>
              </a:rPr>
              <a:t>&gt;=&lt;</a:t>
            </a:r>
            <a:r>
              <a:rPr lang="zh-CN" altLang="en-US" sz="2400">
                <a:latin typeface="仿宋_GB2312" pitchFamily="49" charset="-122"/>
                <a:ea typeface="仿宋_GB2312" pitchFamily="49" charset="-122"/>
              </a:rPr>
              <a:t>表达式</a:t>
            </a:r>
            <a:r>
              <a:rPr lang="en-US" altLang="zh-CN" sz="2400">
                <a:latin typeface="仿宋_GB2312" pitchFamily="49" charset="-122"/>
                <a:ea typeface="仿宋_GB2312" pitchFamily="49" charset="-122"/>
              </a:rPr>
              <a:t>&gt;[</a:t>
            </a:r>
            <a:r>
              <a:rPr lang="zh-CN" altLang="en-US" sz="2400">
                <a:latin typeface="仿宋_GB2312" pitchFamily="49" charset="-122"/>
                <a:ea typeface="仿宋_GB2312" pitchFamily="49" charset="-122"/>
              </a:rPr>
              <a:t>，</a:t>
            </a:r>
            <a:r>
              <a:rPr lang="en-US" altLang="zh-CN" sz="2400">
                <a:latin typeface="仿宋_GB2312" pitchFamily="49" charset="-122"/>
                <a:ea typeface="仿宋_GB2312" pitchFamily="49" charset="-122"/>
              </a:rPr>
              <a:t>&lt;</a:t>
            </a:r>
            <a:r>
              <a:rPr lang="zh-CN" altLang="en-US" sz="2400">
                <a:latin typeface="仿宋_GB2312" pitchFamily="49" charset="-122"/>
                <a:ea typeface="仿宋_GB2312" pitchFamily="49" charset="-122"/>
              </a:rPr>
              <a:t>列名</a:t>
            </a:r>
            <a:r>
              <a:rPr lang="en-US" altLang="zh-CN" sz="2400">
                <a:latin typeface="仿宋_GB2312" pitchFamily="49" charset="-122"/>
                <a:ea typeface="仿宋_GB2312" pitchFamily="49" charset="-122"/>
              </a:rPr>
              <a:t>&gt;=&lt;</a:t>
            </a:r>
            <a:r>
              <a:rPr lang="zh-CN" altLang="en-US" sz="2400">
                <a:latin typeface="仿宋_GB2312" pitchFamily="49" charset="-122"/>
                <a:ea typeface="仿宋_GB2312" pitchFamily="49" charset="-122"/>
              </a:rPr>
              <a:t>表达式</a:t>
            </a:r>
            <a:r>
              <a:rPr lang="en-US" altLang="zh-CN" sz="2400">
                <a:latin typeface="仿宋_GB2312" pitchFamily="49" charset="-122"/>
                <a:ea typeface="仿宋_GB2312" pitchFamily="49" charset="-122"/>
              </a:rPr>
              <a:t>&gt;]</a:t>
            </a:r>
            <a:r>
              <a:rPr lang="en-US" altLang="zh-CN" sz="2400">
                <a:ea typeface="仿宋_GB2312" pitchFamily="49" charset="-122"/>
              </a:rPr>
              <a:t>…</a:t>
            </a:r>
            <a:endParaRPr lang="en-US" altLang="zh-CN" sz="2400">
              <a:latin typeface="仿宋_GB2312" pitchFamily="49" charset="-122"/>
              <a:ea typeface="仿宋_GB2312" pitchFamily="49" charset="-122"/>
            </a:endParaRPr>
          </a:p>
          <a:p>
            <a:pPr eaLnBrk="1" hangingPunct="1">
              <a:lnSpc>
                <a:spcPct val="90000"/>
              </a:lnSpc>
              <a:buFont typeface="Wingdings" panose="05000000000000000000" pitchFamily="2" charset="2"/>
              <a:buNone/>
            </a:pPr>
            <a:r>
              <a:rPr lang="en-US" altLang="zh-CN" sz="2400">
                <a:latin typeface="仿宋_GB2312" pitchFamily="49" charset="-122"/>
                <a:ea typeface="仿宋_GB2312" pitchFamily="49" charset="-122"/>
              </a:rPr>
              <a:t>    [WHERE &lt;</a:t>
            </a:r>
            <a:r>
              <a:rPr lang="zh-CN" altLang="en-US" sz="2400">
                <a:latin typeface="仿宋_GB2312" pitchFamily="49" charset="-122"/>
                <a:ea typeface="仿宋_GB2312" pitchFamily="49" charset="-122"/>
              </a:rPr>
              <a:t>条件</a:t>
            </a:r>
            <a:r>
              <a:rPr lang="en-US" altLang="zh-CN" sz="2400">
                <a:latin typeface="仿宋_GB2312" pitchFamily="49" charset="-122"/>
                <a:ea typeface="仿宋_GB2312" pitchFamily="49" charset="-122"/>
              </a:rPr>
              <a:t>&gt;]</a:t>
            </a:r>
            <a:r>
              <a:rPr lang="zh-CN" altLang="en-US" sz="2400">
                <a:latin typeface="仿宋_GB2312" pitchFamily="49" charset="-122"/>
                <a:ea typeface="仿宋_GB2312" pitchFamily="49" charset="-122"/>
              </a:rPr>
              <a:t>；</a:t>
            </a:r>
          </a:p>
          <a:p>
            <a:pPr lvl="1" eaLnBrk="1" hangingPunct="1">
              <a:lnSpc>
                <a:spcPct val="90000"/>
              </a:lnSpc>
              <a:buFont typeface="Wingdings" panose="05000000000000000000" pitchFamily="2" charset="2"/>
              <a:buNone/>
            </a:pPr>
            <a:endParaRPr lang="zh-CN" altLang="en-US"/>
          </a:p>
          <a:p>
            <a:pPr eaLnBrk="1" hangingPunct="1">
              <a:lnSpc>
                <a:spcPct val="90000"/>
              </a:lnSpc>
            </a:pPr>
            <a:r>
              <a:rPr lang="zh-CN" altLang="en-US">
                <a:solidFill>
                  <a:srgbClr val="400800"/>
                </a:solidFill>
              </a:rPr>
              <a:t>功能</a:t>
            </a:r>
          </a:p>
          <a:p>
            <a:pPr lvl="1" eaLnBrk="1" hangingPunct="1">
              <a:lnSpc>
                <a:spcPct val="110000"/>
              </a:lnSpc>
              <a:buSzPct val="75000"/>
              <a:buFont typeface="Wingdings" panose="05000000000000000000" pitchFamily="2" charset="2"/>
              <a:buChar char="n"/>
            </a:pPr>
            <a:r>
              <a:rPr lang="zh-CN" altLang="en-US"/>
              <a:t>修改指定表中满足</a:t>
            </a:r>
            <a:r>
              <a:rPr lang="en-US" altLang="zh-CN"/>
              <a:t>WHERE</a:t>
            </a:r>
            <a:r>
              <a:rPr lang="zh-CN" altLang="en-US"/>
              <a:t>子句条件的元组</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46BCA223-1BFE-43A5-B659-2F5B995F921B}" type="slidenum">
              <a:rPr lang="en-US" altLang="zh-CN" b="0">
                <a:latin typeface="Tahoma" panose="020B0604030504040204" pitchFamily="34" charset="0"/>
              </a:rPr>
              <a:pPr eaLnBrk="1" hangingPunct="1"/>
              <a:t>24</a:t>
            </a:fld>
            <a:endParaRPr lang="en-US" altLang="zh-CN" b="0">
              <a:latin typeface="Tahoma" panose="020B0604030504040204" pitchFamily="34" charset="0"/>
            </a:endParaRPr>
          </a:p>
        </p:txBody>
      </p:sp>
      <p:sp>
        <p:nvSpPr>
          <p:cNvPr id="25603" name="Rectangle 2"/>
          <p:cNvSpPr>
            <a:spLocks noGrp="1" noChangeArrowheads="1"/>
          </p:cNvSpPr>
          <p:nvPr>
            <p:ph type="title"/>
          </p:nvPr>
        </p:nvSpPr>
        <p:spPr/>
        <p:txBody>
          <a:bodyPr/>
          <a:lstStyle/>
          <a:p>
            <a:pPr eaLnBrk="1" hangingPunct="1"/>
            <a:r>
              <a:rPr lang="zh-CN" altLang="en-US"/>
              <a:t>修改数据（续）</a:t>
            </a:r>
          </a:p>
        </p:txBody>
      </p:sp>
      <p:sp>
        <p:nvSpPr>
          <p:cNvPr id="25604" name="Rectangle 3"/>
          <p:cNvSpPr>
            <a:spLocks noGrp="1" noChangeArrowheads="1"/>
          </p:cNvSpPr>
          <p:nvPr>
            <p:ph type="body" idx="1"/>
          </p:nvPr>
        </p:nvSpPr>
        <p:spPr/>
        <p:txBody>
          <a:bodyPr/>
          <a:lstStyle/>
          <a:p>
            <a:pPr lvl="1" eaLnBrk="1" hangingPunct="1">
              <a:lnSpc>
                <a:spcPct val="120000"/>
              </a:lnSpc>
              <a:buSzPct val="75000"/>
              <a:buFont typeface="Wingdings" panose="05000000000000000000" pitchFamily="2" charset="2"/>
              <a:buChar char="n"/>
            </a:pPr>
            <a:r>
              <a:rPr lang="en-US" altLang="zh-CN" dirty="0"/>
              <a:t>SET</a:t>
            </a:r>
            <a:r>
              <a:rPr lang="zh-CN" altLang="en-US" dirty="0"/>
              <a:t>子句</a:t>
            </a:r>
          </a:p>
          <a:p>
            <a:pPr lvl="2" eaLnBrk="1" hangingPunct="1">
              <a:lnSpc>
                <a:spcPct val="120000"/>
              </a:lnSpc>
              <a:buFont typeface="Wingdings" panose="05000000000000000000" pitchFamily="2" charset="2"/>
              <a:buChar char="Ø"/>
            </a:pPr>
            <a:r>
              <a:rPr lang="zh-CN" altLang="en-US" dirty="0"/>
              <a:t>指定修改方式</a:t>
            </a:r>
          </a:p>
          <a:p>
            <a:pPr lvl="2" eaLnBrk="1" hangingPunct="1">
              <a:lnSpc>
                <a:spcPct val="120000"/>
              </a:lnSpc>
              <a:buFont typeface="Wingdings" panose="05000000000000000000" pitchFamily="2" charset="2"/>
              <a:buChar char="Ø"/>
            </a:pPr>
            <a:r>
              <a:rPr lang="zh-CN" altLang="en-US" dirty="0"/>
              <a:t>要修改的列</a:t>
            </a:r>
          </a:p>
          <a:p>
            <a:pPr lvl="2" eaLnBrk="1" hangingPunct="1">
              <a:lnSpc>
                <a:spcPct val="120000"/>
              </a:lnSpc>
              <a:buFont typeface="Wingdings" panose="05000000000000000000" pitchFamily="2" charset="2"/>
              <a:buChar char="Ø"/>
            </a:pPr>
            <a:r>
              <a:rPr lang="zh-CN" altLang="en-US" dirty="0"/>
              <a:t>修改后取值</a:t>
            </a:r>
            <a:endParaRPr lang="zh-CN" altLang="en-US" sz="3100" dirty="0"/>
          </a:p>
          <a:p>
            <a:pPr lvl="1" eaLnBrk="1" hangingPunct="1">
              <a:lnSpc>
                <a:spcPct val="160000"/>
              </a:lnSpc>
              <a:buSzPct val="75000"/>
              <a:buFont typeface="Wingdings" panose="05000000000000000000" pitchFamily="2" charset="2"/>
              <a:buChar char="n"/>
            </a:pPr>
            <a:r>
              <a:rPr lang="en-US" altLang="zh-CN" dirty="0"/>
              <a:t>WHERE</a:t>
            </a:r>
            <a:r>
              <a:rPr lang="zh-CN" altLang="en-US" dirty="0"/>
              <a:t>子句</a:t>
            </a:r>
          </a:p>
          <a:p>
            <a:pPr lvl="2" eaLnBrk="1" hangingPunct="1">
              <a:lnSpc>
                <a:spcPct val="120000"/>
              </a:lnSpc>
              <a:buFont typeface="Wingdings" panose="05000000000000000000" pitchFamily="2" charset="2"/>
              <a:buChar char="Ø"/>
            </a:pPr>
            <a:r>
              <a:rPr lang="zh-CN" altLang="en-US" dirty="0"/>
              <a:t>指定要修改的元组</a:t>
            </a:r>
          </a:p>
          <a:p>
            <a:pPr lvl="2" eaLnBrk="1" hangingPunct="1">
              <a:lnSpc>
                <a:spcPct val="120000"/>
              </a:lnSpc>
              <a:buFont typeface="Wingdings" panose="05000000000000000000" pitchFamily="2" charset="2"/>
              <a:buChar char="Ø"/>
            </a:pPr>
            <a:r>
              <a:rPr lang="zh-CN" altLang="en-US" dirty="0">
                <a:solidFill>
                  <a:srgbClr val="E02920"/>
                </a:solidFill>
              </a:rPr>
              <a:t>缺省表示要修改表中的所有元组</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CD0FACAB-8EF7-4851-AA40-9917BFFE235D}" type="slidenum">
              <a:rPr lang="en-US" altLang="zh-CN" b="0">
                <a:latin typeface="Tahoma" panose="020B0604030504040204" pitchFamily="34" charset="0"/>
              </a:rPr>
              <a:pPr eaLnBrk="1" hangingPunct="1"/>
              <a:t>25</a:t>
            </a:fld>
            <a:endParaRPr lang="en-US" altLang="zh-CN" b="0">
              <a:latin typeface="Tahoma" panose="020B0604030504040204" pitchFamily="34" charset="0"/>
            </a:endParaRPr>
          </a:p>
        </p:txBody>
      </p:sp>
      <p:sp>
        <p:nvSpPr>
          <p:cNvPr id="26627" name="Rectangle 2"/>
          <p:cNvSpPr>
            <a:spLocks noGrp="1" noChangeArrowheads="1"/>
          </p:cNvSpPr>
          <p:nvPr>
            <p:ph type="title"/>
          </p:nvPr>
        </p:nvSpPr>
        <p:spPr/>
        <p:txBody>
          <a:bodyPr/>
          <a:lstStyle/>
          <a:p>
            <a:pPr eaLnBrk="1" hangingPunct="1"/>
            <a:r>
              <a:rPr lang="zh-CN" altLang="en-US"/>
              <a:t>修改数据（续）</a:t>
            </a:r>
          </a:p>
        </p:txBody>
      </p:sp>
      <p:sp>
        <p:nvSpPr>
          <p:cNvPr id="26628" name="Rectangle 3"/>
          <p:cNvSpPr>
            <a:spLocks noGrp="1" noChangeArrowheads="1"/>
          </p:cNvSpPr>
          <p:nvPr>
            <p:ph type="body" idx="1"/>
          </p:nvPr>
        </p:nvSpPr>
        <p:spPr/>
        <p:txBody>
          <a:bodyPr/>
          <a:lstStyle/>
          <a:p>
            <a:pPr eaLnBrk="1" hangingPunct="1">
              <a:lnSpc>
                <a:spcPct val="120000"/>
              </a:lnSpc>
            </a:pPr>
            <a:r>
              <a:rPr lang="zh-CN" altLang="en-US" sz="3200"/>
              <a:t>三种修改方式</a:t>
            </a:r>
          </a:p>
          <a:p>
            <a:pPr lvl="1" eaLnBrk="1" hangingPunct="1">
              <a:lnSpc>
                <a:spcPct val="120000"/>
              </a:lnSpc>
              <a:buFont typeface="Wingdings" panose="05000000000000000000" pitchFamily="2" charset="2"/>
              <a:buNone/>
            </a:pPr>
            <a:r>
              <a:rPr lang="en-US" altLang="zh-CN" sz="2800"/>
              <a:t>1. </a:t>
            </a:r>
            <a:r>
              <a:rPr lang="zh-CN" altLang="en-US" sz="2800"/>
              <a:t>修改某一个元组的值</a:t>
            </a:r>
          </a:p>
          <a:p>
            <a:pPr lvl="1" eaLnBrk="1" hangingPunct="1">
              <a:lnSpc>
                <a:spcPct val="120000"/>
              </a:lnSpc>
              <a:buFont typeface="Wingdings" panose="05000000000000000000" pitchFamily="2" charset="2"/>
              <a:buNone/>
            </a:pPr>
            <a:r>
              <a:rPr lang="en-US" altLang="zh-CN" sz="2800"/>
              <a:t>2. </a:t>
            </a:r>
            <a:r>
              <a:rPr lang="zh-CN" altLang="en-US" sz="2800"/>
              <a:t>修改多个元组的值</a:t>
            </a:r>
          </a:p>
          <a:p>
            <a:pPr lvl="1" eaLnBrk="1" hangingPunct="1">
              <a:lnSpc>
                <a:spcPct val="120000"/>
              </a:lnSpc>
              <a:buFont typeface="Wingdings" panose="05000000000000000000" pitchFamily="2" charset="2"/>
              <a:buNone/>
            </a:pPr>
            <a:r>
              <a:rPr lang="en-US" altLang="zh-CN" sz="2800"/>
              <a:t>3. </a:t>
            </a:r>
            <a:r>
              <a:rPr lang="zh-CN" altLang="en-US" sz="2800"/>
              <a:t>带子查询的修改语句</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77738F6B-816E-40A4-8E2D-063E3755F602}" type="slidenum">
              <a:rPr lang="en-US" altLang="zh-CN" b="0">
                <a:latin typeface="Tahoma" panose="020B0604030504040204" pitchFamily="34" charset="0"/>
              </a:rPr>
              <a:pPr eaLnBrk="1" hangingPunct="1"/>
              <a:t>26</a:t>
            </a:fld>
            <a:endParaRPr lang="en-US" altLang="zh-CN" b="0">
              <a:latin typeface="Tahoma" panose="020B0604030504040204" pitchFamily="34" charset="0"/>
            </a:endParaRPr>
          </a:p>
        </p:txBody>
      </p:sp>
      <p:sp>
        <p:nvSpPr>
          <p:cNvPr id="27651" name="Rectangle 2"/>
          <p:cNvSpPr>
            <a:spLocks noGrp="1" noChangeArrowheads="1"/>
          </p:cNvSpPr>
          <p:nvPr>
            <p:ph type="title"/>
          </p:nvPr>
        </p:nvSpPr>
        <p:spPr/>
        <p:txBody>
          <a:bodyPr/>
          <a:lstStyle/>
          <a:p>
            <a:pPr eaLnBrk="1" hangingPunct="1"/>
            <a:r>
              <a:rPr lang="en-US" altLang="zh-CN"/>
              <a:t>1. </a:t>
            </a:r>
            <a:r>
              <a:rPr lang="zh-CN" altLang="en-US"/>
              <a:t>修改某一个元组的值</a:t>
            </a:r>
          </a:p>
        </p:txBody>
      </p:sp>
      <p:sp>
        <p:nvSpPr>
          <p:cNvPr id="27652" name="Rectangle 3"/>
          <p:cNvSpPr>
            <a:spLocks noGrp="1" noChangeArrowheads="1"/>
          </p:cNvSpPr>
          <p:nvPr>
            <p:ph type="body" idx="1"/>
          </p:nvPr>
        </p:nvSpPr>
        <p:spPr/>
        <p:txBody>
          <a:bodyPr/>
          <a:lstStyle/>
          <a:p>
            <a:pPr algn="just" eaLnBrk="1" hangingPunct="1">
              <a:lnSpc>
                <a:spcPct val="150000"/>
              </a:lnSpc>
              <a:buFont typeface="Wingdings" panose="05000000000000000000" pitchFamily="2" charset="2"/>
              <a:buNone/>
            </a:pPr>
            <a:r>
              <a:rPr lang="en-US" altLang="zh-CN"/>
              <a:t>[</a:t>
            </a:r>
            <a:r>
              <a:rPr lang="zh-CN" altLang="en-US">
                <a:ea typeface="黑体" panose="02010609060101010101" pitchFamily="49" charset="-122"/>
              </a:rPr>
              <a:t>例</a:t>
            </a:r>
            <a:r>
              <a:rPr lang="en-US" altLang="zh-CN"/>
              <a:t>1]  </a:t>
            </a:r>
            <a:r>
              <a:rPr lang="zh-CN" altLang="en-US"/>
              <a:t>将学生</a:t>
            </a:r>
            <a:r>
              <a:rPr lang="en-US" altLang="zh-CN"/>
              <a:t>200215121</a:t>
            </a:r>
            <a:r>
              <a:rPr lang="zh-CN" altLang="en-US"/>
              <a:t>的年龄改为</a:t>
            </a:r>
            <a:r>
              <a:rPr lang="en-US" altLang="zh-CN"/>
              <a:t>22</a:t>
            </a:r>
            <a:r>
              <a:rPr lang="zh-CN" altLang="en-US"/>
              <a:t>岁</a:t>
            </a:r>
          </a:p>
          <a:p>
            <a:pPr algn="just" eaLnBrk="1" hangingPunct="1">
              <a:lnSpc>
                <a:spcPct val="150000"/>
              </a:lnSpc>
              <a:buFont typeface="Wingdings" panose="05000000000000000000" pitchFamily="2" charset="2"/>
              <a:buNone/>
            </a:pPr>
            <a:r>
              <a:rPr lang="zh-CN" altLang="en-US" sz="2400"/>
              <a:t>         </a:t>
            </a:r>
            <a:r>
              <a:rPr lang="en-US" altLang="zh-CN" sz="2400"/>
              <a:t>UPDATE  Student</a:t>
            </a:r>
          </a:p>
          <a:p>
            <a:pPr algn="just" eaLnBrk="1" hangingPunct="1">
              <a:lnSpc>
                <a:spcPct val="150000"/>
              </a:lnSpc>
              <a:buFont typeface="Wingdings" panose="05000000000000000000" pitchFamily="2" charset="2"/>
              <a:buNone/>
            </a:pPr>
            <a:r>
              <a:rPr lang="en-US" altLang="zh-CN" sz="2400"/>
              <a:t>         SET Sage=22</a:t>
            </a:r>
          </a:p>
          <a:p>
            <a:pPr algn="just" eaLnBrk="1" hangingPunct="1">
              <a:lnSpc>
                <a:spcPct val="150000"/>
              </a:lnSpc>
              <a:buFont typeface="Wingdings" panose="05000000000000000000" pitchFamily="2" charset="2"/>
              <a:buNone/>
            </a:pPr>
            <a:r>
              <a:rPr lang="en-US" altLang="zh-CN" sz="2400"/>
              <a:t>         WHERE  Sno=' 200215121 '</a:t>
            </a:r>
            <a:r>
              <a:rPr lang="zh-CN" altLang="en-US" sz="2400"/>
              <a:t>；</a:t>
            </a:r>
            <a:r>
              <a:rPr lang="zh-CN" altLang="en-US"/>
              <a:t> </a:t>
            </a:r>
          </a:p>
          <a:p>
            <a:pPr eaLnBrk="1" hangingPunct="1">
              <a:lnSpc>
                <a:spcPct val="120000"/>
              </a:lnSpc>
            </a:pPr>
            <a:endParaRPr lang="en-US" altLang="zh-CN" sz="3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F3B10E8D-BD6F-482C-B834-7C5045D69998}" type="slidenum">
              <a:rPr lang="en-US" altLang="zh-CN" b="0">
                <a:latin typeface="Tahoma" panose="020B0604030504040204" pitchFamily="34" charset="0"/>
              </a:rPr>
              <a:pPr eaLnBrk="1" hangingPunct="1"/>
              <a:t>27</a:t>
            </a:fld>
            <a:endParaRPr lang="en-US" altLang="zh-CN" b="0">
              <a:latin typeface="Tahoma" panose="020B0604030504040204" pitchFamily="34" charset="0"/>
            </a:endParaRPr>
          </a:p>
        </p:txBody>
      </p:sp>
      <p:sp>
        <p:nvSpPr>
          <p:cNvPr id="28675" name="Rectangle 2"/>
          <p:cNvSpPr>
            <a:spLocks noGrp="1" noChangeArrowheads="1"/>
          </p:cNvSpPr>
          <p:nvPr>
            <p:ph type="title"/>
          </p:nvPr>
        </p:nvSpPr>
        <p:spPr/>
        <p:txBody>
          <a:bodyPr/>
          <a:lstStyle/>
          <a:p>
            <a:pPr eaLnBrk="1" hangingPunct="1"/>
            <a:r>
              <a:rPr lang="en-US" altLang="zh-CN" sz="3200" dirty="0"/>
              <a:t>2. </a:t>
            </a:r>
            <a:r>
              <a:rPr lang="zh-CN" altLang="en-US" sz="3200" dirty="0"/>
              <a:t>修改多个元组的值</a:t>
            </a:r>
          </a:p>
        </p:txBody>
      </p:sp>
      <p:sp>
        <p:nvSpPr>
          <p:cNvPr id="28676" name="Rectangle 3"/>
          <p:cNvSpPr>
            <a:spLocks noGrp="1" noChangeArrowheads="1"/>
          </p:cNvSpPr>
          <p:nvPr>
            <p:ph type="body" idx="1"/>
          </p:nvPr>
        </p:nvSpPr>
        <p:spPr>
          <a:xfrm>
            <a:off x="457200" y="1828800"/>
            <a:ext cx="8229600" cy="3400400"/>
          </a:xfrm>
        </p:spPr>
        <p:txBody>
          <a:bodyPr/>
          <a:lstStyle/>
          <a:p>
            <a:pPr algn="just" eaLnBrk="1" hangingPunct="1">
              <a:buFont typeface="Wingdings" panose="05000000000000000000" pitchFamily="2" charset="2"/>
              <a:buNone/>
            </a:pPr>
            <a:r>
              <a:rPr lang="en-US" altLang="zh-CN" sz="2400" dirty="0"/>
              <a:t>[</a:t>
            </a:r>
            <a:r>
              <a:rPr lang="zh-CN" altLang="en-US" sz="2400" dirty="0">
                <a:ea typeface="黑体" panose="02010609060101010101" pitchFamily="49" charset="-122"/>
              </a:rPr>
              <a:t>例</a:t>
            </a:r>
            <a:r>
              <a:rPr lang="en-US" altLang="zh-CN" sz="2400" dirty="0"/>
              <a:t>2]  </a:t>
            </a:r>
            <a:r>
              <a:rPr lang="zh-CN" altLang="en-US" sz="2400" dirty="0"/>
              <a:t>将所有学生的年龄增加</a:t>
            </a:r>
            <a:r>
              <a:rPr lang="en-US" altLang="zh-CN" sz="2400" dirty="0"/>
              <a:t>1</a:t>
            </a:r>
            <a:r>
              <a:rPr lang="zh-CN" altLang="en-US" sz="2400" dirty="0"/>
              <a:t>岁</a:t>
            </a:r>
          </a:p>
          <a:p>
            <a:pPr algn="just" eaLnBrk="1" hangingPunct="1">
              <a:lnSpc>
                <a:spcPct val="170000"/>
              </a:lnSpc>
              <a:buFont typeface="Wingdings" panose="05000000000000000000" pitchFamily="2" charset="2"/>
              <a:buNone/>
            </a:pPr>
            <a:r>
              <a:rPr lang="zh-CN" altLang="en-US" sz="2200" dirty="0"/>
              <a:t>         </a:t>
            </a:r>
            <a:r>
              <a:rPr lang="en-US" altLang="zh-CN" sz="2200" dirty="0"/>
              <a:t>UPDATE Student</a:t>
            </a:r>
          </a:p>
          <a:p>
            <a:pPr algn="just" eaLnBrk="1" hangingPunct="1">
              <a:lnSpc>
                <a:spcPct val="170000"/>
              </a:lnSpc>
              <a:buFont typeface="Wingdings" panose="05000000000000000000" pitchFamily="2" charset="2"/>
              <a:buNone/>
            </a:pPr>
            <a:r>
              <a:rPr lang="en-US" altLang="zh-CN" sz="2200" dirty="0"/>
              <a:t>         SET Sage= Sage+1</a:t>
            </a:r>
            <a:r>
              <a:rPr lang="zh-CN" altLang="en-US" sz="2200" dirty="0"/>
              <a:t>；</a:t>
            </a:r>
            <a:endParaRPr lang="en-US" altLang="zh-CN" sz="2200" dirty="0"/>
          </a:p>
          <a:p>
            <a:pPr marL="0" indent="0">
              <a:lnSpc>
                <a:spcPct val="100000"/>
              </a:lnSpc>
              <a:spcBef>
                <a:spcPts val="1340"/>
              </a:spcBef>
              <a:buNone/>
            </a:pPr>
            <a:r>
              <a:rPr lang="en-US" altLang="zh-CN" sz="2400" dirty="0"/>
              <a:t>[</a:t>
            </a:r>
            <a:r>
              <a:rPr lang="zh-CN" altLang="en-US" sz="2400" dirty="0">
                <a:ea typeface="黑体" panose="02010609060101010101" pitchFamily="49" charset="-122"/>
              </a:rPr>
              <a:t>例</a:t>
            </a:r>
            <a:r>
              <a:rPr lang="en-US" altLang="zh-CN" sz="2400" dirty="0"/>
              <a:t>3] </a:t>
            </a:r>
            <a:r>
              <a:rPr lang="zh-CN" altLang="en-US" sz="2400" b="1" spc="-5" dirty="0">
                <a:latin typeface="Microsoft YaHei"/>
                <a:cs typeface="Microsoft YaHei"/>
              </a:rPr>
              <a:t>将所有教师工资上调</a:t>
            </a:r>
            <a:r>
              <a:rPr lang="en-US" altLang="zh-CN" sz="2400" b="1" spc="-5" dirty="0">
                <a:latin typeface="Microsoft YaHei"/>
                <a:cs typeface="Microsoft YaHei"/>
              </a:rPr>
              <a:t>5%</a:t>
            </a:r>
            <a:endParaRPr lang="zh-CN" altLang="en-US" sz="2400" dirty="0">
              <a:latin typeface="Microsoft YaHei"/>
              <a:cs typeface="Microsoft YaHei"/>
            </a:endParaRPr>
          </a:p>
          <a:p>
            <a:pPr marL="117475" indent="0">
              <a:lnSpc>
                <a:spcPct val="100000"/>
              </a:lnSpc>
              <a:spcBef>
                <a:spcPts val="464"/>
              </a:spcBef>
              <a:buNone/>
            </a:pPr>
            <a:r>
              <a:rPr lang="en-US" altLang="zh-CN" sz="2400" b="1" spc="-5" dirty="0">
                <a:solidFill>
                  <a:srgbClr val="3333CC"/>
                </a:solidFill>
                <a:cs typeface="Arial"/>
              </a:rPr>
              <a:t>     Update</a:t>
            </a:r>
            <a:r>
              <a:rPr lang="en-US" altLang="zh-CN" sz="2400" b="1" dirty="0">
                <a:solidFill>
                  <a:srgbClr val="3333CC"/>
                </a:solidFill>
                <a:cs typeface="Arial"/>
              </a:rPr>
              <a:t> </a:t>
            </a:r>
            <a:r>
              <a:rPr lang="en-US" altLang="zh-CN" sz="2400" b="1" dirty="0">
                <a:solidFill>
                  <a:srgbClr val="FF0065"/>
                </a:solidFill>
                <a:cs typeface="Arial"/>
              </a:rPr>
              <a:t>Teacher</a:t>
            </a:r>
            <a:endParaRPr lang="en-US" altLang="zh-CN" sz="2400" dirty="0">
              <a:cs typeface="Arial"/>
            </a:endParaRPr>
          </a:p>
          <a:p>
            <a:pPr marL="117475" indent="0">
              <a:lnSpc>
                <a:spcPct val="100000"/>
              </a:lnSpc>
              <a:spcBef>
                <a:spcPts val="440"/>
              </a:spcBef>
              <a:buNone/>
              <a:tabLst>
                <a:tab pos="1006475" algn="l"/>
                <a:tab pos="3489960" algn="l"/>
              </a:tabLst>
            </a:pPr>
            <a:r>
              <a:rPr lang="en-US" altLang="zh-CN" sz="2400" b="1" spc="-5" dirty="0">
                <a:solidFill>
                  <a:srgbClr val="3333CC"/>
                </a:solidFill>
                <a:cs typeface="Arial"/>
              </a:rPr>
              <a:t>          Set  </a:t>
            </a:r>
            <a:r>
              <a:rPr lang="en-US" altLang="zh-CN" sz="2400" b="1" spc="-5" dirty="0">
                <a:solidFill>
                  <a:srgbClr val="FF0065"/>
                </a:solidFill>
                <a:cs typeface="Arial"/>
              </a:rPr>
              <a:t>Salary  </a:t>
            </a:r>
            <a:r>
              <a:rPr lang="en-US" altLang="zh-CN" sz="2400" b="1" dirty="0">
                <a:solidFill>
                  <a:srgbClr val="FF0065"/>
                </a:solidFill>
                <a:cs typeface="Arial"/>
              </a:rPr>
              <a:t>= </a:t>
            </a:r>
            <a:r>
              <a:rPr lang="en-US" altLang="zh-CN" sz="2400" b="1" spc="-5" dirty="0">
                <a:solidFill>
                  <a:srgbClr val="FF0065"/>
                </a:solidFill>
                <a:cs typeface="Arial"/>
              </a:rPr>
              <a:t>Salary</a:t>
            </a:r>
            <a:r>
              <a:rPr lang="en-US" altLang="zh-CN" sz="2400" b="1" spc="35" dirty="0">
                <a:solidFill>
                  <a:srgbClr val="FF0065"/>
                </a:solidFill>
                <a:cs typeface="Arial"/>
              </a:rPr>
              <a:t> </a:t>
            </a:r>
            <a:r>
              <a:rPr lang="en-US" altLang="zh-CN" sz="2400" b="1" spc="-5" dirty="0">
                <a:solidFill>
                  <a:srgbClr val="FF0065"/>
                </a:solidFill>
                <a:cs typeface="Arial"/>
              </a:rPr>
              <a:t>*</a:t>
            </a:r>
            <a:r>
              <a:rPr lang="en-US" altLang="zh-CN" sz="2400" b="1" spc="5" dirty="0">
                <a:solidFill>
                  <a:srgbClr val="FF0065"/>
                </a:solidFill>
                <a:cs typeface="Arial"/>
              </a:rPr>
              <a:t> </a:t>
            </a:r>
            <a:r>
              <a:rPr lang="en-US" altLang="zh-CN" sz="2400" b="1" spc="-5" dirty="0">
                <a:solidFill>
                  <a:srgbClr val="FF0065"/>
                </a:solidFill>
                <a:cs typeface="Arial"/>
              </a:rPr>
              <a:t>1.05	</a:t>
            </a:r>
            <a:r>
              <a:rPr lang="en-US" altLang="zh-CN" sz="2400" b="1" dirty="0">
                <a:solidFill>
                  <a:srgbClr val="3333CC"/>
                </a:solidFill>
                <a:cs typeface="Arial"/>
              </a:rPr>
              <a:t>;</a:t>
            </a:r>
            <a:endParaRPr lang="en-US" altLang="zh-CN" sz="2400" dirty="0">
              <a:cs typeface="Arial"/>
            </a:endParaRPr>
          </a:p>
          <a:p>
            <a:pPr algn="just" eaLnBrk="1" hangingPunct="1">
              <a:lnSpc>
                <a:spcPct val="170000"/>
              </a:lnSpc>
              <a:buFont typeface="Wingdings" panose="05000000000000000000" pitchFamily="2" charset="2"/>
              <a:buNone/>
            </a:pPr>
            <a:endParaRPr lang="zh-CN" altLang="en-US" sz="2200" dirty="0"/>
          </a:p>
          <a:p>
            <a:pPr marL="863600">
              <a:lnSpc>
                <a:spcPct val="100000"/>
              </a:lnSpc>
              <a:spcBef>
                <a:spcPts val="440"/>
              </a:spcBef>
              <a:tabLst>
                <a:tab pos="1866900" algn="l"/>
              </a:tabLst>
            </a:pPr>
            <a:endParaRPr lang="en-US" altLang="zh-CN" sz="2000" dirty="0">
              <a:cs typeface="Arial"/>
            </a:endParaRPr>
          </a:p>
          <a:p>
            <a:pPr marL="117475" indent="0">
              <a:lnSpc>
                <a:spcPct val="100000"/>
              </a:lnSpc>
              <a:spcBef>
                <a:spcPts val="470"/>
              </a:spcBef>
              <a:buNone/>
            </a:pPr>
            <a:endParaRPr lang="en-US" altLang="zh-CN" sz="2000" dirty="0">
              <a:cs typeface="Arial"/>
            </a:endParaRPr>
          </a:p>
          <a:p>
            <a:pPr algn="just" eaLnBrk="1" hangingPunct="1">
              <a:buFont typeface="Wingdings" panose="05000000000000000000" pitchFamily="2" charset="2"/>
              <a:buNone/>
            </a:pPr>
            <a:endParaRPr lang="zh-CN" altLang="en-US" sz="2400" dirty="0"/>
          </a:p>
          <a:p>
            <a:pPr algn="just" eaLnBrk="1" hangingPunct="1">
              <a:buFont typeface="Wingdings" panose="05000000000000000000" pitchFamily="2" charset="2"/>
              <a:buNone/>
            </a:pP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DC5DC28F-E18D-4246-A3E9-3D90E5F8994C}" type="slidenum">
              <a:rPr lang="en-US" altLang="zh-CN" b="0">
                <a:latin typeface="Tahoma" panose="020B0604030504040204" pitchFamily="34" charset="0"/>
              </a:rPr>
              <a:pPr eaLnBrk="1" hangingPunct="1"/>
              <a:t>28</a:t>
            </a:fld>
            <a:endParaRPr lang="en-US" altLang="zh-CN" b="0">
              <a:latin typeface="Tahoma" panose="020B0604030504040204" pitchFamily="34" charset="0"/>
            </a:endParaRPr>
          </a:p>
        </p:txBody>
      </p:sp>
      <p:sp>
        <p:nvSpPr>
          <p:cNvPr id="29699" name="Rectangle 2"/>
          <p:cNvSpPr>
            <a:spLocks noGrp="1" noChangeArrowheads="1"/>
          </p:cNvSpPr>
          <p:nvPr>
            <p:ph type="title"/>
          </p:nvPr>
        </p:nvSpPr>
        <p:spPr/>
        <p:txBody>
          <a:bodyPr/>
          <a:lstStyle/>
          <a:p>
            <a:pPr eaLnBrk="1" hangingPunct="1"/>
            <a:r>
              <a:rPr lang="en-US" altLang="zh-CN" sz="3200" dirty="0"/>
              <a:t>3. </a:t>
            </a:r>
            <a:r>
              <a:rPr lang="zh-CN" altLang="en-US" sz="3200" dirty="0"/>
              <a:t>带子查询的修改语句</a:t>
            </a:r>
          </a:p>
        </p:txBody>
      </p:sp>
      <p:sp>
        <p:nvSpPr>
          <p:cNvPr id="29700" name="Rectangle 3"/>
          <p:cNvSpPr>
            <a:spLocks noGrp="1" noChangeArrowheads="1"/>
          </p:cNvSpPr>
          <p:nvPr>
            <p:ph type="body" idx="1"/>
          </p:nvPr>
        </p:nvSpPr>
        <p:spPr>
          <a:xfrm>
            <a:off x="914400" y="1524000"/>
            <a:ext cx="7772400" cy="4114800"/>
          </a:xfrm>
        </p:spPr>
        <p:txBody>
          <a:bodyPr/>
          <a:lstStyle/>
          <a:p>
            <a:pPr lvl="3" eaLnBrk="1" hangingPunct="1">
              <a:spcBef>
                <a:spcPts val="900"/>
              </a:spcBef>
              <a:spcAft>
                <a:spcPts val="850"/>
              </a:spcAft>
            </a:pPr>
            <a:endParaRPr lang="en-US" altLang="zh-CN" dirty="0">
              <a:ea typeface="黑体" panose="02010609060101010101" pitchFamily="49" charset="-122"/>
            </a:endParaRPr>
          </a:p>
          <a:p>
            <a:pPr algn="just" eaLnBrk="1" hangingPunct="1">
              <a:buFont typeface="Wingdings" panose="05000000000000000000" pitchFamily="2" charset="2"/>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4</a:t>
            </a:r>
            <a:r>
              <a:rPr lang="en-US" altLang="zh-CN" sz="2400" dirty="0"/>
              <a:t>]  </a:t>
            </a:r>
            <a:r>
              <a:rPr lang="zh-CN" altLang="en-US" sz="2400" dirty="0"/>
              <a:t>将计算机科学系全体学生的成绩置零。</a:t>
            </a:r>
          </a:p>
          <a:p>
            <a:pPr algn="just" eaLnBrk="1" hangingPunct="1">
              <a:buFont typeface="Wingdings" panose="05000000000000000000" pitchFamily="2" charset="2"/>
              <a:buNone/>
            </a:pPr>
            <a:r>
              <a:rPr lang="zh-CN" altLang="en-US" sz="2400" dirty="0"/>
              <a:t>        </a:t>
            </a:r>
            <a:r>
              <a:rPr lang="en-US" altLang="zh-CN" sz="2400" dirty="0"/>
              <a:t>UPDATE SC</a:t>
            </a:r>
          </a:p>
          <a:p>
            <a:pPr algn="just" eaLnBrk="1" hangingPunct="1">
              <a:buFont typeface="Wingdings" panose="05000000000000000000" pitchFamily="2" charset="2"/>
              <a:buNone/>
            </a:pPr>
            <a:r>
              <a:rPr lang="en-US" altLang="zh-CN" sz="2400" dirty="0"/>
              <a:t>        SET  Grade=0</a:t>
            </a:r>
          </a:p>
          <a:p>
            <a:pPr algn="just" eaLnBrk="1" hangingPunct="1">
              <a:buFont typeface="Wingdings" panose="05000000000000000000" pitchFamily="2" charset="2"/>
              <a:buNone/>
            </a:pPr>
            <a:r>
              <a:rPr lang="en-US" altLang="zh-CN" sz="2400" dirty="0"/>
              <a:t>        WHERE  'CS'=</a:t>
            </a:r>
          </a:p>
          <a:p>
            <a:pPr algn="just" eaLnBrk="1" hangingPunct="1">
              <a:buFont typeface="Wingdings" panose="05000000000000000000" pitchFamily="2" charset="2"/>
              <a:buNone/>
            </a:pPr>
            <a:r>
              <a:rPr lang="en-US" altLang="zh-CN" sz="2400" dirty="0"/>
              <a:t>                       (SELETE </a:t>
            </a:r>
            <a:r>
              <a:rPr lang="en-US" altLang="zh-CN" sz="2400" dirty="0" err="1"/>
              <a:t>Sdept</a:t>
            </a:r>
            <a:endParaRPr lang="en-US" altLang="zh-CN" sz="2400" dirty="0"/>
          </a:p>
          <a:p>
            <a:pPr algn="just" eaLnBrk="1" hangingPunct="1">
              <a:buFont typeface="Wingdings" panose="05000000000000000000" pitchFamily="2" charset="2"/>
              <a:buNone/>
            </a:pPr>
            <a:r>
              <a:rPr lang="en-US" altLang="zh-CN" sz="2400" dirty="0"/>
              <a:t>                        FROM  Student</a:t>
            </a:r>
          </a:p>
          <a:p>
            <a:pPr algn="just" eaLnBrk="1" hangingPunct="1">
              <a:buFont typeface="Wingdings" panose="05000000000000000000" pitchFamily="2" charset="2"/>
              <a:buNone/>
            </a:pPr>
            <a:r>
              <a:rPr lang="en-US" altLang="zh-CN" sz="2400" dirty="0"/>
              <a:t>                        WHERE  </a:t>
            </a:r>
            <a:r>
              <a:rPr lang="en-US" altLang="zh-CN" sz="2400" dirty="0" err="1"/>
              <a:t>Student.Sno</a:t>
            </a:r>
            <a:r>
              <a:rPr lang="en-US" altLang="zh-CN" sz="2400" dirty="0"/>
              <a:t> = </a:t>
            </a:r>
            <a:r>
              <a:rPr lang="en-US" altLang="zh-CN" sz="2400" dirty="0" err="1"/>
              <a:t>SC.Sno</a:t>
            </a:r>
            <a:r>
              <a:rPr lang="en-US" altLang="zh-CN" sz="2400" dirty="0"/>
              <a:t>)</a:t>
            </a:r>
            <a:r>
              <a:rPr lang="zh-CN" altLang="en-US" sz="2400" dirty="0"/>
              <a:t>；</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00000"/>
              </a:lnSpc>
              <a:buNone/>
            </a:pPr>
            <a:r>
              <a:rPr lang="en-US" altLang="zh-CN" sz="2400" b="1" spc="-5" dirty="0">
                <a:latin typeface="Microsoft YaHei"/>
                <a:cs typeface="Microsoft YaHei"/>
              </a:rPr>
              <a:t>[</a:t>
            </a:r>
            <a:r>
              <a:rPr lang="zh-CN" altLang="en-US" sz="2400" b="1" spc="-5" dirty="0">
                <a:latin typeface="Microsoft YaHei"/>
                <a:cs typeface="Microsoft YaHei"/>
              </a:rPr>
              <a:t>例</a:t>
            </a:r>
            <a:r>
              <a:rPr lang="en-US" altLang="zh-CN" sz="2400" b="1" spc="-5" dirty="0">
                <a:latin typeface="Microsoft YaHei"/>
                <a:cs typeface="Microsoft YaHei"/>
              </a:rPr>
              <a:t>5]</a:t>
            </a:r>
            <a:r>
              <a:rPr lang="zh-CN" altLang="en-US" sz="2400" b="1" spc="-5" dirty="0">
                <a:latin typeface="Microsoft YaHei"/>
                <a:cs typeface="Microsoft YaHei"/>
              </a:rPr>
              <a:t>：将所有计算机系的教师工资上调</a:t>
            </a:r>
            <a:r>
              <a:rPr lang="en-US" altLang="zh-CN" sz="2400" b="1" spc="-5" dirty="0">
                <a:latin typeface="Microsoft YaHei"/>
                <a:cs typeface="Microsoft YaHei"/>
              </a:rPr>
              <a:t>10%</a:t>
            </a:r>
            <a:endParaRPr lang="zh-CN" altLang="en-US" sz="2400" dirty="0">
              <a:latin typeface="Microsoft YaHei"/>
              <a:cs typeface="Microsoft YaHei"/>
            </a:endParaRPr>
          </a:p>
          <a:p>
            <a:pPr marL="117475" indent="0">
              <a:lnSpc>
                <a:spcPct val="100000"/>
              </a:lnSpc>
              <a:spcBef>
                <a:spcPts val="470"/>
              </a:spcBef>
              <a:buNone/>
            </a:pPr>
            <a:r>
              <a:rPr lang="en-US" altLang="zh-CN" sz="2200" b="1" spc="-5" dirty="0">
                <a:solidFill>
                  <a:srgbClr val="3333CC"/>
                </a:solidFill>
                <a:cs typeface="Arial"/>
              </a:rPr>
              <a:t>    Update</a:t>
            </a:r>
            <a:r>
              <a:rPr lang="en-US" altLang="zh-CN" sz="2200" b="1" dirty="0">
                <a:solidFill>
                  <a:srgbClr val="3333CC"/>
                </a:solidFill>
                <a:cs typeface="Arial"/>
              </a:rPr>
              <a:t> </a:t>
            </a:r>
            <a:r>
              <a:rPr lang="en-US" altLang="zh-CN" sz="2200" b="1" dirty="0">
                <a:solidFill>
                  <a:srgbClr val="FF0065"/>
                </a:solidFill>
                <a:cs typeface="Arial"/>
              </a:rPr>
              <a:t>Teacher</a:t>
            </a:r>
          </a:p>
          <a:p>
            <a:pPr marL="12065" marR="709295" indent="0">
              <a:lnSpc>
                <a:spcPct val="120300"/>
              </a:lnSpc>
              <a:spcBef>
                <a:spcPts val="100"/>
              </a:spcBef>
              <a:buNone/>
              <a:tabLst>
                <a:tab pos="558800" algn="l"/>
              </a:tabLst>
            </a:pPr>
            <a:r>
              <a:rPr lang="en-US" altLang="zh-CN" sz="2200" b="1" spc="-5" dirty="0">
                <a:solidFill>
                  <a:srgbClr val="3333CC"/>
                </a:solidFill>
                <a:cs typeface="Arial"/>
              </a:rPr>
              <a:t>        Set   </a:t>
            </a:r>
            <a:r>
              <a:rPr lang="en-US" altLang="zh-CN" sz="2200" b="1" spc="-5" dirty="0">
                <a:solidFill>
                  <a:srgbClr val="FF0065"/>
                </a:solidFill>
                <a:cs typeface="Arial"/>
              </a:rPr>
              <a:t>Salary </a:t>
            </a:r>
            <a:r>
              <a:rPr lang="en-US" altLang="zh-CN" sz="2200" b="1" dirty="0">
                <a:solidFill>
                  <a:srgbClr val="FF0065"/>
                </a:solidFill>
                <a:cs typeface="Arial"/>
              </a:rPr>
              <a:t>= </a:t>
            </a:r>
            <a:r>
              <a:rPr lang="en-US" altLang="zh-CN" sz="2200" b="1" spc="-5" dirty="0">
                <a:solidFill>
                  <a:srgbClr val="FF0065"/>
                </a:solidFill>
                <a:cs typeface="Arial"/>
              </a:rPr>
              <a:t>Salary *</a:t>
            </a:r>
            <a:r>
              <a:rPr lang="en-US" altLang="zh-CN" sz="2200" b="1" spc="-50" dirty="0">
                <a:solidFill>
                  <a:srgbClr val="FF0065"/>
                </a:solidFill>
                <a:cs typeface="Arial"/>
              </a:rPr>
              <a:t> </a:t>
            </a:r>
            <a:r>
              <a:rPr lang="en-US" altLang="zh-CN" sz="2200" b="1" dirty="0">
                <a:solidFill>
                  <a:srgbClr val="FF0065"/>
                </a:solidFill>
                <a:cs typeface="Arial"/>
              </a:rPr>
              <a:t>1.1  </a:t>
            </a:r>
            <a:r>
              <a:rPr lang="en-US" altLang="zh-CN" sz="2200" b="1" dirty="0">
                <a:solidFill>
                  <a:srgbClr val="3333CC"/>
                </a:solidFill>
                <a:cs typeface="Arial"/>
              </a:rPr>
              <a:t>Where </a:t>
            </a:r>
            <a:r>
              <a:rPr lang="en-US" altLang="zh-CN" sz="2200" b="1" spc="-5" dirty="0">
                <a:solidFill>
                  <a:srgbClr val="FF0065"/>
                </a:solidFill>
                <a:cs typeface="Arial"/>
              </a:rPr>
              <a:t>D#</a:t>
            </a:r>
            <a:r>
              <a:rPr lang="en-US" altLang="zh-CN" sz="2200" b="1" spc="475" dirty="0">
                <a:solidFill>
                  <a:srgbClr val="FF0065"/>
                </a:solidFill>
                <a:cs typeface="Arial"/>
              </a:rPr>
              <a:t> </a:t>
            </a:r>
            <a:r>
              <a:rPr lang="en-US" altLang="zh-CN" sz="2200" b="1" spc="-5" dirty="0">
                <a:solidFill>
                  <a:srgbClr val="3333CC"/>
                </a:solidFill>
                <a:cs typeface="Arial"/>
              </a:rPr>
              <a:t>in</a:t>
            </a:r>
            <a:endParaRPr lang="en-US" altLang="zh-CN" sz="2200" dirty="0">
              <a:cs typeface="Arial"/>
            </a:endParaRPr>
          </a:p>
          <a:p>
            <a:pPr marL="520700" indent="0">
              <a:spcBef>
                <a:spcPts val="440"/>
              </a:spcBef>
              <a:buNone/>
              <a:tabLst>
                <a:tab pos="1866900" algn="l"/>
              </a:tabLst>
            </a:pPr>
            <a:r>
              <a:rPr lang="en-US" altLang="zh-CN" sz="2200" b="1" dirty="0">
                <a:solidFill>
                  <a:srgbClr val="FF0065"/>
                </a:solidFill>
                <a:cs typeface="Arial"/>
              </a:rPr>
              <a:t>    (</a:t>
            </a:r>
            <a:r>
              <a:rPr lang="en-US" altLang="zh-CN" sz="2200" b="1" spc="-5" dirty="0">
                <a:solidFill>
                  <a:srgbClr val="FF0065"/>
                </a:solidFill>
                <a:cs typeface="Arial"/>
              </a:rPr>
              <a:t> </a:t>
            </a:r>
            <a:r>
              <a:rPr lang="en-US" altLang="zh-CN" sz="2200" b="1" dirty="0">
                <a:solidFill>
                  <a:srgbClr val="3333CC"/>
                </a:solidFill>
                <a:cs typeface="Arial"/>
              </a:rPr>
              <a:t>Select	</a:t>
            </a:r>
            <a:r>
              <a:rPr lang="en-US" altLang="zh-CN" sz="2200" b="1" spc="-5" dirty="0">
                <a:solidFill>
                  <a:srgbClr val="FF0065"/>
                </a:solidFill>
                <a:cs typeface="Arial"/>
              </a:rPr>
              <a:t>D#  </a:t>
            </a:r>
            <a:r>
              <a:rPr lang="en-US" altLang="zh-CN" sz="2200" b="1" spc="-5" dirty="0">
                <a:solidFill>
                  <a:srgbClr val="3333CC"/>
                </a:solidFill>
                <a:cs typeface="Arial"/>
              </a:rPr>
              <a:t>From</a:t>
            </a:r>
            <a:r>
              <a:rPr lang="en-US" altLang="zh-CN" sz="2200" b="1" spc="415" dirty="0">
                <a:solidFill>
                  <a:srgbClr val="3333CC"/>
                </a:solidFill>
                <a:cs typeface="Arial"/>
              </a:rPr>
              <a:t> </a:t>
            </a:r>
            <a:r>
              <a:rPr lang="en-US" altLang="zh-CN" sz="2200" b="1" dirty="0" err="1">
                <a:solidFill>
                  <a:srgbClr val="FF0065"/>
                </a:solidFill>
                <a:cs typeface="Arial"/>
              </a:rPr>
              <a:t>Dept</a:t>
            </a:r>
            <a:r>
              <a:rPr lang="en-US" altLang="zh-CN" sz="2200" b="1" dirty="0">
                <a:solidFill>
                  <a:srgbClr val="FF0065"/>
                </a:solidFill>
                <a:cs typeface="Arial"/>
              </a:rPr>
              <a:t>  </a:t>
            </a:r>
            <a:r>
              <a:rPr lang="en-US" altLang="zh-CN" sz="2200" b="1" spc="-5" dirty="0">
                <a:solidFill>
                  <a:srgbClr val="3333CC"/>
                </a:solidFill>
                <a:cs typeface="Arial"/>
              </a:rPr>
              <a:t>Where</a:t>
            </a:r>
            <a:r>
              <a:rPr lang="en-US" altLang="zh-CN" sz="2200" b="1" spc="480" dirty="0">
                <a:solidFill>
                  <a:srgbClr val="3333CC"/>
                </a:solidFill>
                <a:cs typeface="Arial"/>
              </a:rPr>
              <a:t> </a:t>
            </a:r>
            <a:r>
              <a:rPr lang="en-US" altLang="zh-CN" sz="2200" b="1" spc="-5" dirty="0" err="1">
                <a:solidFill>
                  <a:srgbClr val="FF0065"/>
                </a:solidFill>
                <a:cs typeface="Arial"/>
              </a:rPr>
              <a:t>Dname</a:t>
            </a:r>
            <a:r>
              <a:rPr lang="en-US" altLang="zh-CN" sz="2200" b="1" spc="-10" dirty="0">
                <a:solidFill>
                  <a:srgbClr val="FF0065"/>
                </a:solidFill>
                <a:cs typeface="Arial"/>
              </a:rPr>
              <a:t> </a:t>
            </a:r>
            <a:r>
              <a:rPr lang="en-US" altLang="zh-CN" sz="2200" b="1" spc="-5" dirty="0">
                <a:solidFill>
                  <a:srgbClr val="FF0065"/>
                </a:solidFill>
                <a:cs typeface="Arial"/>
              </a:rPr>
              <a:t>=</a:t>
            </a:r>
            <a:r>
              <a:rPr lang="en-US" altLang="zh-CN" sz="2200" b="1" spc="-10" dirty="0">
                <a:solidFill>
                  <a:srgbClr val="FF0065"/>
                </a:solidFill>
                <a:cs typeface="Arial"/>
              </a:rPr>
              <a:t> </a:t>
            </a:r>
            <a:r>
              <a:rPr lang="en-US" altLang="zh-CN" sz="2200" b="1" dirty="0">
                <a:solidFill>
                  <a:srgbClr val="FF0065"/>
                </a:solidFill>
                <a:cs typeface="Arial"/>
              </a:rPr>
              <a:t>‘</a:t>
            </a:r>
            <a:r>
              <a:rPr lang="zh-CN" altLang="en-US" sz="2200" b="1" spc="-10" dirty="0">
                <a:solidFill>
                  <a:srgbClr val="FF0065"/>
                </a:solidFill>
                <a:latin typeface="NSimSun"/>
                <a:cs typeface="NSimSun"/>
              </a:rPr>
              <a:t>计算机</a:t>
            </a:r>
            <a:r>
              <a:rPr lang="zh-CN" altLang="en-US" sz="2200" b="1" spc="-5" dirty="0">
                <a:solidFill>
                  <a:srgbClr val="FF0065"/>
                </a:solidFill>
                <a:cs typeface="Arial"/>
              </a:rPr>
              <a:t>’</a:t>
            </a:r>
            <a:r>
              <a:rPr lang="en-US" altLang="zh-CN" sz="2200" b="1" spc="-5" dirty="0">
                <a:solidFill>
                  <a:srgbClr val="FF0065"/>
                </a:solidFill>
                <a:cs typeface="Arial"/>
              </a:rPr>
              <a:t>)</a:t>
            </a:r>
            <a:r>
              <a:rPr lang="en-US" altLang="zh-CN" sz="2200" b="1" spc="-5" dirty="0">
                <a:solidFill>
                  <a:srgbClr val="3333CC"/>
                </a:solidFill>
                <a:cs typeface="Arial"/>
              </a:rPr>
              <a:t>;</a:t>
            </a:r>
            <a:endParaRPr lang="zh-CN" altLang="en-US" sz="2200" dirty="0">
              <a:cs typeface="Arial"/>
            </a:endParaRPr>
          </a:p>
          <a:p>
            <a:pPr marL="0" indent="0">
              <a:buNone/>
            </a:pPr>
            <a:endParaRPr lang="zh-CN" altLang="en-US" dirty="0"/>
          </a:p>
        </p:txBody>
      </p:sp>
      <p:sp>
        <p:nvSpPr>
          <p:cNvPr id="4" name="灯片编号占位符 3"/>
          <p:cNvSpPr>
            <a:spLocks noGrp="1"/>
          </p:cNvSpPr>
          <p:nvPr>
            <p:ph type="sldNum" sz="quarter" idx="11"/>
          </p:nvPr>
        </p:nvSpPr>
        <p:spPr/>
        <p:txBody>
          <a:bodyPr/>
          <a:lstStyle/>
          <a:p>
            <a:fld id="{AB38D8F3-D4D0-41F6-9150-8A218219F0BE}" type="slidenum">
              <a:rPr lang="en-US" altLang="zh-CN" smtClean="0"/>
              <a:pPr/>
              <a:t>29</a:t>
            </a:fld>
            <a:endParaRPr lang="en-US" altLang="zh-CN"/>
          </a:p>
        </p:txBody>
      </p:sp>
      <p:sp>
        <p:nvSpPr>
          <p:cNvPr id="5" name="Rectangle 2"/>
          <p:cNvSpPr txBox="1">
            <a:spLocks noChangeArrowheads="1"/>
          </p:cNvSpPr>
          <p:nvPr/>
        </p:nvSpPr>
        <p:spPr bwMode="white">
          <a:xfrm>
            <a:off x="1043608" y="692696"/>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charset="0"/>
                <a:ea typeface="宋体" charset="-122"/>
              </a:defRPr>
            </a:lvl2pPr>
            <a:lvl3pPr algn="ctr" rtl="0" eaLnBrk="0" fontAlgn="base" hangingPunct="0">
              <a:spcBef>
                <a:spcPct val="0"/>
              </a:spcBef>
              <a:spcAft>
                <a:spcPct val="0"/>
              </a:spcAft>
              <a:defRPr sz="3600" b="1">
                <a:solidFill>
                  <a:schemeClr val="bg1"/>
                </a:solidFill>
                <a:latin typeface="Arial" charset="0"/>
                <a:ea typeface="宋体" charset="-122"/>
              </a:defRPr>
            </a:lvl3pPr>
            <a:lvl4pPr algn="ctr" rtl="0" eaLnBrk="0" fontAlgn="base" hangingPunct="0">
              <a:spcBef>
                <a:spcPct val="0"/>
              </a:spcBef>
              <a:spcAft>
                <a:spcPct val="0"/>
              </a:spcAft>
              <a:defRPr sz="3600" b="1">
                <a:solidFill>
                  <a:schemeClr val="bg1"/>
                </a:solidFill>
                <a:latin typeface="Arial" charset="0"/>
                <a:ea typeface="宋体" charset="-122"/>
              </a:defRPr>
            </a:lvl4pPr>
            <a:lvl5pPr algn="ctr" rtl="0" eaLnBrk="0" fontAlgn="base" hangingPunct="0">
              <a:spcBef>
                <a:spcPct val="0"/>
              </a:spcBef>
              <a:spcAft>
                <a:spcPct val="0"/>
              </a:spcAft>
              <a:defRPr sz="3600" b="1">
                <a:solidFill>
                  <a:schemeClr val="bg1"/>
                </a:solidFill>
                <a:latin typeface="Arial" charset="0"/>
                <a:ea typeface="宋体" charset="-122"/>
              </a:defRPr>
            </a:lvl5pPr>
            <a:lvl6pPr marL="457200" algn="ctr" rtl="0" fontAlgn="base">
              <a:spcBef>
                <a:spcPct val="0"/>
              </a:spcBef>
              <a:spcAft>
                <a:spcPct val="0"/>
              </a:spcAft>
              <a:defRPr sz="3600" b="1">
                <a:solidFill>
                  <a:schemeClr val="bg1"/>
                </a:solidFill>
                <a:latin typeface="Arial" charset="0"/>
                <a:ea typeface="宋体" charset="-122"/>
              </a:defRPr>
            </a:lvl6pPr>
            <a:lvl7pPr marL="914400" algn="ctr" rtl="0" fontAlgn="base">
              <a:spcBef>
                <a:spcPct val="0"/>
              </a:spcBef>
              <a:spcAft>
                <a:spcPct val="0"/>
              </a:spcAft>
              <a:defRPr sz="3600" b="1">
                <a:solidFill>
                  <a:schemeClr val="bg1"/>
                </a:solidFill>
                <a:latin typeface="Arial" charset="0"/>
                <a:ea typeface="宋体" charset="-122"/>
              </a:defRPr>
            </a:lvl7pPr>
            <a:lvl8pPr marL="1371600" algn="ctr" rtl="0" fontAlgn="base">
              <a:spcBef>
                <a:spcPct val="0"/>
              </a:spcBef>
              <a:spcAft>
                <a:spcPct val="0"/>
              </a:spcAft>
              <a:defRPr sz="3600" b="1">
                <a:solidFill>
                  <a:schemeClr val="bg1"/>
                </a:solidFill>
                <a:latin typeface="Arial" charset="0"/>
                <a:ea typeface="宋体" charset="-122"/>
              </a:defRPr>
            </a:lvl8pPr>
            <a:lvl9pPr marL="1828800" algn="ctr" rtl="0" fontAlgn="base">
              <a:spcBef>
                <a:spcPct val="0"/>
              </a:spcBef>
              <a:spcAft>
                <a:spcPct val="0"/>
              </a:spcAft>
              <a:defRPr sz="3600" b="1">
                <a:solidFill>
                  <a:schemeClr val="bg1"/>
                </a:solidFill>
                <a:latin typeface="Arial" charset="0"/>
                <a:ea typeface="宋体" charset="-122"/>
              </a:defRPr>
            </a:lvl9pPr>
          </a:lstStyle>
          <a:p>
            <a:pPr eaLnBrk="1" hangingPunct="1"/>
            <a:r>
              <a:rPr lang="en-US" altLang="zh-CN" sz="3200" kern="0" dirty="0"/>
              <a:t>3. </a:t>
            </a:r>
            <a:r>
              <a:rPr lang="zh-CN" altLang="en-US" sz="3200" kern="0" dirty="0"/>
              <a:t>带子查询的修改语句</a:t>
            </a:r>
          </a:p>
        </p:txBody>
      </p:sp>
    </p:spTree>
    <p:extLst>
      <p:ext uri="{BB962C8B-B14F-4D97-AF65-F5344CB8AC3E}">
        <p14:creationId xmlns:p14="http://schemas.microsoft.com/office/powerpoint/2010/main" val="1738258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00F4BE05-145E-43E6-8D71-02374790BA13}" type="slidenum">
              <a:rPr lang="en-US" altLang="zh-CN" b="0">
                <a:latin typeface="Tahoma" panose="020B0604030504040204" pitchFamily="34" charset="0"/>
              </a:rPr>
              <a:pPr eaLnBrk="1" hangingPunct="1"/>
              <a:t>3</a:t>
            </a:fld>
            <a:endParaRPr lang="en-US" altLang="zh-CN" b="0">
              <a:latin typeface="Tahoma" panose="020B0604030504040204" pitchFamily="34" charset="0"/>
            </a:endParaRPr>
          </a:p>
        </p:txBody>
      </p:sp>
      <p:sp>
        <p:nvSpPr>
          <p:cNvPr id="5123" name="Rectangle 2"/>
          <p:cNvSpPr>
            <a:spLocks noGrp="1" noChangeArrowheads="1"/>
          </p:cNvSpPr>
          <p:nvPr>
            <p:ph type="title"/>
          </p:nvPr>
        </p:nvSpPr>
        <p:spPr/>
        <p:txBody>
          <a:bodyPr/>
          <a:lstStyle/>
          <a:p>
            <a:pPr eaLnBrk="1" hangingPunct="1"/>
            <a:r>
              <a:rPr lang="en-US" altLang="zh-CN"/>
              <a:t>3.4  </a:t>
            </a:r>
            <a:r>
              <a:rPr lang="zh-CN" altLang="en-US"/>
              <a:t>数 据 更 新 </a:t>
            </a:r>
          </a:p>
        </p:txBody>
      </p:sp>
      <p:sp>
        <p:nvSpPr>
          <p:cNvPr id="5124" name="Rectangle 3"/>
          <p:cNvSpPr>
            <a:spLocks noGrp="1" noChangeArrowheads="1"/>
          </p:cNvSpPr>
          <p:nvPr>
            <p:ph type="body" idx="1"/>
          </p:nvPr>
        </p:nvSpPr>
        <p:spPr>
          <a:xfrm>
            <a:off x="827088" y="1844675"/>
            <a:ext cx="7427912" cy="4495800"/>
          </a:xfrm>
        </p:spPr>
        <p:txBody>
          <a:bodyPr/>
          <a:lstStyle/>
          <a:p>
            <a:pPr algn="just" eaLnBrk="1" hangingPunct="1">
              <a:lnSpc>
                <a:spcPct val="180000"/>
              </a:lnSpc>
              <a:buFont typeface="Wingdings" panose="05000000000000000000" pitchFamily="2" charset="2"/>
              <a:buNone/>
            </a:pPr>
            <a:r>
              <a:rPr lang="en-US" altLang="zh-CN" b="1">
                <a:solidFill>
                  <a:srgbClr val="0033CC"/>
                </a:solidFill>
              </a:rPr>
              <a:t>3.4.1  </a:t>
            </a:r>
            <a:r>
              <a:rPr lang="zh-CN" altLang="en-US" b="1">
                <a:solidFill>
                  <a:srgbClr val="0033CC"/>
                </a:solidFill>
              </a:rPr>
              <a:t>插入数据</a:t>
            </a:r>
          </a:p>
          <a:p>
            <a:pPr algn="just" eaLnBrk="1" hangingPunct="1">
              <a:lnSpc>
                <a:spcPct val="180000"/>
              </a:lnSpc>
              <a:buFont typeface="Wingdings" panose="05000000000000000000" pitchFamily="2" charset="2"/>
              <a:buNone/>
            </a:pPr>
            <a:r>
              <a:rPr lang="en-US" altLang="zh-CN" b="1"/>
              <a:t>3.4.2  </a:t>
            </a:r>
            <a:r>
              <a:rPr lang="zh-CN" altLang="en-US" b="1"/>
              <a:t>修改数据</a:t>
            </a:r>
          </a:p>
          <a:p>
            <a:pPr eaLnBrk="1" hangingPunct="1">
              <a:lnSpc>
                <a:spcPct val="180000"/>
              </a:lnSpc>
              <a:buFont typeface="Wingdings" panose="05000000000000000000" pitchFamily="2" charset="2"/>
              <a:buNone/>
            </a:pPr>
            <a:r>
              <a:rPr lang="en-US" altLang="zh-CN" b="1"/>
              <a:t>3.4.3  </a:t>
            </a:r>
            <a:r>
              <a:rPr lang="zh-CN" altLang="en-US" b="1"/>
              <a:t>删除数据</a:t>
            </a:r>
            <a:r>
              <a:rPr lang="zh-CN" altLang="en-US"/>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61628" y="1484784"/>
            <a:ext cx="8496944" cy="2810453"/>
          </a:xfrm>
          <a:prstGeom prst="rect">
            <a:avLst/>
          </a:prstGeom>
        </p:spPr>
        <p:txBody>
          <a:bodyPr vert="horz" wrap="square" lIns="0" tIns="85793" rIns="0" bIns="0" rtlCol="0">
            <a:spAutoFit/>
          </a:bodyPr>
          <a:lstStyle/>
          <a:p>
            <a:pPr marL="243259" indent="-232399" algn="l">
              <a:spcBef>
                <a:spcPts val="676"/>
              </a:spcBef>
              <a:buFont typeface="Wingdings"/>
              <a:buChar char=""/>
              <a:tabLst>
                <a:tab pos="243802" algn="l"/>
              </a:tabLst>
            </a:pPr>
            <a:r>
              <a:rPr sz="2400" spc="-9" dirty="0">
                <a:latin typeface="NSimSun"/>
                <a:cs typeface="NSimSun"/>
              </a:rPr>
              <a:t>还可以有更复杂的</a:t>
            </a:r>
            <a:r>
              <a:rPr sz="2400" spc="-9" dirty="0">
                <a:latin typeface="Arial"/>
                <a:cs typeface="Arial"/>
              </a:rPr>
              <a:t>“</a:t>
            </a:r>
            <a:r>
              <a:rPr sz="2400" spc="-9" dirty="0">
                <a:latin typeface="NSimSun"/>
                <a:cs typeface="NSimSun"/>
              </a:rPr>
              <a:t>条件控制的更</a:t>
            </a:r>
            <a:r>
              <a:rPr sz="2400" spc="-4" dirty="0">
                <a:latin typeface="NSimSun"/>
                <a:cs typeface="NSimSun"/>
              </a:rPr>
              <a:t>新</a:t>
            </a:r>
            <a:r>
              <a:rPr sz="2400" spc="-4" dirty="0">
                <a:latin typeface="Arial"/>
                <a:cs typeface="Arial"/>
              </a:rPr>
              <a:t>”</a:t>
            </a:r>
            <a:r>
              <a:rPr sz="2400" spc="-17" dirty="0">
                <a:latin typeface="Arial"/>
                <a:cs typeface="Arial"/>
              </a:rPr>
              <a:t> </a:t>
            </a:r>
            <a:r>
              <a:rPr sz="2400" spc="-9" dirty="0">
                <a:latin typeface="NSimSun"/>
                <a:cs typeface="NSimSun"/>
              </a:rPr>
              <a:t>语句，</a:t>
            </a:r>
            <a:r>
              <a:rPr sz="2400" spc="-9" dirty="0">
                <a:latin typeface="Arial"/>
                <a:cs typeface="Arial"/>
              </a:rPr>
              <a:t>---</a:t>
            </a:r>
            <a:r>
              <a:rPr sz="2400" spc="-9" dirty="0">
                <a:latin typeface="NSimSun"/>
                <a:cs typeface="NSimSun"/>
              </a:rPr>
              <a:t>这很有用！</a:t>
            </a:r>
            <a:endParaRPr sz="2400" dirty="0">
              <a:latin typeface="NSimSun"/>
              <a:cs typeface="NSimSun"/>
            </a:endParaRPr>
          </a:p>
          <a:p>
            <a:pPr marL="10860" marR="4344" algn="l">
              <a:lnSpc>
                <a:spcPts val="2676"/>
              </a:lnSpc>
              <a:spcBef>
                <a:spcPts val="158"/>
              </a:spcBef>
            </a:pPr>
            <a:r>
              <a:rPr sz="2400" spc="-4" dirty="0">
                <a:latin typeface="Microsoft YaHei"/>
                <a:cs typeface="Microsoft YaHei"/>
              </a:rPr>
              <a:t>示例：当某同学001号课的成绩低于该课程平均成绩时，将该同学该门课成绩提高5%</a:t>
            </a:r>
            <a:endParaRPr sz="2400" dirty="0">
              <a:latin typeface="Microsoft YaHei"/>
              <a:cs typeface="Microsoft YaHei"/>
            </a:endParaRPr>
          </a:p>
          <a:p>
            <a:pPr marL="389866" algn="l">
              <a:spcBef>
                <a:spcPts val="402"/>
              </a:spcBef>
            </a:pPr>
            <a:r>
              <a:rPr sz="2200" spc="-4" dirty="0">
                <a:solidFill>
                  <a:srgbClr val="3333CC"/>
                </a:solidFill>
                <a:latin typeface="Arial"/>
                <a:cs typeface="Arial"/>
              </a:rPr>
              <a:t>Update</a:t>
            </a:r>
            <a:r>
              <a:rPr sz="2200" spc="371" dirty="0">
                <a:solidFill>
                  <a:srgbClr val="3333CC"/>
                </a:solidFill>
                <a:latin typeface="Arial"/>
                <a:cs typeface="Arial"/>
              </a:rPr>
              <a:t> </a:t>
            </a:r>
            <a:r>
              <a:rPr sz="2200" spc="-4" dirty="0">
                <a:solidFill>
                  <a:srgbClr val="FF0065"/>
                </a:solidFill>
                <a:latin typeface="Arial"/>
                <a:cs typeface="Arial"/>
              </a:rPr>
              <a:t>SC</a:t>
            </a:r>
            <a:endParaRPr sz="2200" dirty="0">
              <a:latin typeface="Arial"/>
              <a:cs typeface="Arial"/>
            </a:endParaRPr>
          </a:p>
          <a:p>
            <a:pPr marL="389866" algn="l">
              <a:spcBef>
                <a:spcPts val="556"/>
              </a:spcBef>
              <a:tabLst>
                <a:tab pos="856836" algn="l"/>
              </a:tabLst>
            </a:pPr>
            <a:r>
              <a:rPr sz="2200" spc="-4" dirty="0">
                <a:solidFill>
                  <a:srgbClr val="3333CC"/>
                </a:solidFill>
                <a:latin typeface="Arial"/>
                <a:cs typeface="Arial"/>
              </a:rPr>
              <a:t>Set	</a:t>
            </a:r>
            <a:r>
              <a:rPr lang="en-US" sz="2200" spc="-4" dirty="0">
                <a:solidFill>
                  <a:srgbClr val="3333CC"/>
                </a:solidFill>
                <a:latin typeface="Arial"/>
                <a:cs typeface="Arial"/>
              </a:rPr>
              <a:t>  </a:t>
            </a:r>
            <a:r>
              <a:rPr sz="2200" spc="-4" dirty="0">
                <a:solidFill>
                  <a:srgbClr val="FF0065"/>
                </a:solidFill>
                <a:latin typeface="Arial"/>
                <a:cs typeface="Arial"/>
              </a:rPr>
              <a:t>Score </a:t>
            </a:r>
            <a:r>
              <a:rPr sz="2200" dirty="0">
                <a:solidFill>
                  <a:srgbClr val="FF0065"/>
                </a:solidFill>
                <a:latin typeface="Arial"/>
                <a:cs typeface="Arial"/>
              </a:rPr>
              <a:t>= </a:t>
            </a:r>
            <a:r>
              <a:rPr sz="2200" spc="-4" dirty="0">
                <a:solidFill>
                  <a:srgbClr val="FF0065"/>
                </a:solidFill>
                <a:latin typeface="Arial"/>
                <a:cs typeface="Arial"/>
              </a:rPr>
              <a:t>Score *</a:t>
            </a:r>
            <a:r>
              <a:rPr sz="2200" spc="-9" dirty="0">
                <a:solidFill>
                  <a:srgbClr val="FF0065"/>
                </a:solidFill>
                <a:latin typeface="Arial"/>
                <a:cs typeface="Arial"/>
              </a:rPr>
              <a:t> </a:t>
            </a:r>
            <a:r>
              <a:rPr sz="2200" spc="-4" dirty="0">
                <a:solidFill>
                  <a:srgbClr val="FF0065"/>
                </a:solidFill>
                <a:latin typeface="Arial"/>
                <a:cs typeface="Arial"/>
              </a:rPr>
              <a:t>1.05</a:t>
            </a:r>
            <a:endParaRPr sz="2200" dirty="0">
              <a:latin typeface="Arial"/>
              <a:cs typeface="Arial"/>
            </a:endParaRPr>
          </a:p>
          <a:p>
            <a:pPr marL="390409" algn="l">
              <a:spcBef>
                <a:spcPts val="556"/>
              </a:spcBef>
              <a:tabLst>
                <a:tab pos="1150593" algn="l"/>
                <a:tab pos="2675847" algn="l"/>
              </a:tabLst>
            </a:pPr>
            <a:r>
              <a:rPr sz="2200" spc="-4" dirty="0">
                <a:solidFill>
                  <a:srgbClr val="3333CC"/>
                </a:solidFill>
                <a:latin typeface="Arial"/>
                <a:cs typeface="Arial"/>
              </a:rPr>
              <a:t>Where</a:t>
            </a:r>
            <a:r>
              <a:rPr lang="en-US" sz="2200" spc="-4" dirty="0">
                <a:solidFill>
                  <a:srgbClr val="3333CC"/>
                </a:solidFill>
                <a:latin typeface="Arial"/>
                <a:cs typeface="Arial"/>
              </a:rPr>
              <a:t> </a:t>
            </a:r>
            <a:r>
              <a:rPr sz="2200" spc="-4" dirty="0">
                <a:solidFill>
                  <a:srgbClr val="FF0065"/>
                </a:solidFill>
                <a:latin typeface="Arial"/>
                <a:cs typeface="Arial"/>
              </a:rPr>
              <a:t>C# </a:t>
            </a:r>
            <a:r>
              <a:rPr sz="2200" dirty="0">
                <a:solidFill>
                  <a:srgbClr val="FF0065"/>
                </a:solidFill>
                <a:latin typeface="Arial"/>
                <a:cs typeface="Arial"/>
              </a:rPr>
              <a:t>=</a:t>
            </a:r>
            <a:r>
              <a:rPr sz="2200" spc="-4" dirty="0">
                <a:solidFill>
                  <a:srgbClr val="FF0065"/>
                </a:solidFill>
                <a:latin typeface="Arial"/>
                <a:cs typeface="Arial"/>
              </a:rPr>
              <a:t> </a:t>
            </a:r>
            <a:r>
              <a:rPr sz="2200" dirty="0">
                <a:solidFill>
                  <a:srgbClr val="FF0065"/>
                </a:solidFill>
                <a:latin typeface="Arial"/>
                <a:cs typeface="Arial"/>
              </a:rPr>
              <a:t>‘001’</a:t>
            </a:r>
            <a:r>
              <a:rPr sz="2200" spc="423" dirty="0">
                <a:solidFill>
                  <a:srgbClr val="FF0065"/>
                </a:solidFill>
                <a:latin typeface="Arial"/>
                <a:cs typeface="Arial"/>
              </a:rPr>
              <a:t> </a:t>
            </a:r>
            <a:r>
              <a:rPr sz="2200" dirty="0">
                <a:solidFill>
                  <a:srgbClr val="FF0065"/>
                </a:solidFill>
                <a:latin typeface="Arial"/>
                <a:cs typeface="Arial"/>
              </a:rPr>
              <a:t>and	</a:t>
            </a:r>
            <a:r>
              <a:rPr sz="2200" spc="-4" dirty="0">
                <a:solidFill>
                  <a:srgbClr val="FF0065"/>
                </a:solidFill>
                <a:latin typeface="Arial"/>
                <a:cs typeface="Arial"/>
              </a:rPr>
              <a:t>Score </a:t>
            </a:r>
            <a:r>
              <a:rPr sz="2200" dirty="0">
                <a:solidFill>
                  <a:srgbClr val="FF0065"/>
                </a:solidFill>
                <a:latin typeface="Arial"/>
                <a:cs typeface="Arial"/>
              </a:rPr>
              <a:t>&lt;</a:t>
            </a:r>
            <a:r>
              <a:rPr sz="2200" spc="-9" dirty="0">
                <a:solidFill>
                  <a:srgbClr val="FF0065"/>
                </a:solidFill>
                <a:latin typeface="Arial"/>
                <a:cs typeface="Arial"/>
              </a:rPr>
              <a:t> </a:t>
            </a:r>
            <a:r>
              <a:rPr sz="2200" spc="-4" dirty="0">
                <a:solidFill>
                  <a:srgbClr val="FF0065"/>
                </a:solidFill>
                <a:latin typeface="Arial"/>
                <a:cs typeface="Arial"/>
              </a:rPr>
              <a:t>some</a:t>
            </a:r>
            <a:endParaRPr sz="2200" dirty="0">
              <a:latin typeface="Arial"/>
              <a:cs typeface="Arial"/>
            </a:endParaRPr>
          </a:p>
          <a:p>
            <a:pPr marL="1747879" algn="l">
              <a:spcBef>
                <a:spcPts val="560"/>
              </a:spcBef>
              <a:tabLst>
                <a:tab pos="2605802" algn="l"/>
              </a:tabLst>
            </a:pPr>
            <a:r>
              <a:rPr sz="2200" dirty="0">
                <a:solidFill>
                  <a:srgbClr val="FF0065"/>
                </a:solidFill>
                <a:latin typeface="Arial"/>
                <a:cs typeface="Arial"/>
              </a:rPr>
              <a:t>( </a:t>
            </a:r>
            <a:r>
              <a:rPr sz="2200" spc="-4" dirty="0">
                <a:solidFill>
                  <a:srgbClr val="3333CC"/>
                </a:solidFill>
                <a:latin typeface="Arial"/>
                <a:cs typeface="Arial"/>
              </a:rPr>
              <a:t>Select	</a:t>
            </a:r>
            <a:r>
              <a:rPr lang="en-US" sz="2200" spc="-4" dirty="0">
                <a:solidFill>
                  <a:srgbClr val="3333CC"/>
                </a:solidFill>
                <a:latin typeface="Arial"/>
                <a:cs typeface="Arial"/>
              </a:rPr>
              <a:t>   </a:t>
            </a:r>
            <a:r>
              <a:rPr sz="2200" dirty="0">
                <a:solidFill>
                  <a:srgbClr val="FF0065"/>
                </a:solidFill>
                <a:latin typeface="Arial"/>
                <a:cs typeface="Arial"/>
              </a:rPr>
              <a:t>AVG(Score) </a:t>
            </a:r>
            <a:r>
              <a:rPr sz="2200" dirty="0">
                <a:solidFill>
                  <a:srgbClr val="3333CC"/>
                </a:solidFill>
                <a:latin typeface="Arial"/>
                <a:cs typeface="Arial"/>
              </a:rPr>
              <a:t>From</a:t>
            </a:r>
            <a:r>
              <a:rPr sz="2200" spc="-13" dirty="0">
                <a:solidFill>
                  <a:srgbClr val="3333CC"/>
                </a:solidFill>
                <a:latin typeface="Arial"/>
                <a:cs typeface="Arial"/>
              </a:rPr>
              <a:t> </a:t>
            </a:r>
            <a:r>
              <a:rPr sz="2200" dirty="0">
                <a:solidFill>
                  <a:srgbClr val="FF0065"/>
                </a:solidFill>
                <a:latin typeface="Arial"/>
                <a:cs typeface="Arial"/>
              </a:rPr>
              <a:t>SC</a:t>
            </a:r>
            <a:r>
              <a:rPr lang="en-US" sz="2200" dirty="0">
                <a:solidFill>
                  <a:srgbClr val="FF0065"/>
                </a:solidFill>
                <a:latin typeface="Arial"/>
                <a:cs typeface="Arial"/>
              </a:rPr>
              <a:t>  </a:t>
            </a:r>
            <a:r>
              <a:rPr lang="en-US" altLang="zh-CN" sz="2200" spc="-4" dirty="0">
                <a:solidFill>
                  <a:srgbClr val="3333CC"/>
                </a:solidFill>
                <a:latin typeface="Arial"/>
                <a:cs typeface="Arial"/>
              </a:rPr>
              <a:t>Where </a:t>
            </a:r>
            <a:r>
              <a:rPr lang="en-US" altLang="zh-CN" sz="2200" spc="-4" dirty="0">
                <a:solidFill>
                  <a:srgbClr val="FF0065"/>
                </a:solidFill>
                <a:latin typeface="Arial"/>
                <a:cs typeface="Arial"/>
              </a:rPr>
              <a:t>C# </a:t>
            </a:r>
            <a:r>
              <a:rPr lang="en-US" altLang="zh-CN" sz="2200" dirty="0">
                <a:solidFill>
                  <a:srgbClr val="FF0065"/>
                </a:solidFill>
                <a:latin typeface="Arial"/>
                <a:cs typeface="Arial"/>
              </a:rPr>
              <a:t>= ‘001’ )</a:t>
            </a:r>
            <a:r>
              <a:rPr lang="en-US" altLang="zh-CN" sz="2200" spc="-30" dirty="0">
                <a:solidFill>
                  <a:srgbClr val="FF0065"/>
                </a:solidFill>
                <a:latin typeface="Arial"/>
                <a:cs typeface="Arial"/>
              </a:rPr>
              <a:t> </a:t>
            </a:r>
            <a:r>
              <a:rPr lang="en-US" altLang="zh-CN" sz="2200" dirty="0">
                <a:solidFill>
                  <a:srgbClr val="3333CC"/>
                </a:solidFill>
                <a:latin typeface="Arial"/>
                <a:cs typeface="Arial"/>
              </a:rPr>
              <a:t>;</a:t>
            </a:r>
            <a:endParaRPr lang="en-US" altLang="zh-CN" sz="2200" dirty="0">
              <a:latin typeface="Arial"/>
              <a:cs typeface="Arial"/>
            </a:endParaRPr>
          </a:p>
        </p:txBody>
      </p:sp>
      <p:sp>
        <p:nvSpPr>
          <p:cNvPr id="11" name="标题 10"/>
          <p:cNvSpPr>
            <a:spLocks noGrp="1"/>
          </p:cNvSpPr>
          <p:nvPr>
            <p:ph type="title"/>
          </p:nvPr>
        </p:nvSpPr>
        <p:spPr/>
        <p:txBody>
          <a:bodyPr/>
          <a:lstStyle/>
          <a:p>
            <a:r>
              <a:rPr lang="en-US" altLang="zh-CN" sz="3200" kern="0" dirty="0"/>
              <a:t>3. </a:t>
            </a:r>
            <a:r>
              <a:rPr lang="zh-CN" altLang="en-US" sz="3200" kern="0" dirty="0"/>
              <a:t>带子查询的修改语句</a:t>
            </a:r>
            <a:endParaRPr lang="zh-CN" altLang="en-US" sz="3200" dirty="0"/>
          </a:p>
        </p:txBody>
      </p:sp>
      <p:sp>
        <p:nvSpPr>
          <p:cNvPr id="12" name="灯片编号占位符 11"/>
          <p:cNvSpPr>
            <a:spLocks noGrp="1"/>
          </p:cNvSpPr>
          <p:nvPr>
            <p:ph type="sldNum" sz="quarter" idx="11"/>
          </p:nvPr>
        </p:nvSpPr>
        <p:spPr/>
        <p:txBody>
          <a:bodyPr/>
          <a:lstStyle/>
          <a:p>
            <a:fld id="{AB38D8F3-D4D0-41F6-9150-8A218219F0BE}" type="slidenum">
              <a:rPr lang="en-US" altLang="zh-CN" smtClean="0"/>
              <a:pPr/>
              <a:t>30</a:t>
            </a:fld>
            <a:endParaRPr lang="en-US" altLang="zh-CN"/>
          </a:p>
        </p:txBody>
      </p:sp>
    </p:spTree>
    <p:extLst>
      <p:ext uri="{BB962C8B-B14F-4D97-AF65-F5344CB8AC3E}">
        <p14:creationId xmlns:p14="http://schemas.microsoft.com/office/powerpoint/2010/main" val="4269291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5644" y="1484784"/>
            <a:ext cx="8208912" cy="4305786"/>
          </a:xfrm>
          <a:prstGeom prst="rect">
            <a:avLst/>
          </a:prstGeom>
        </p:spPr>
        <p:txBody>
          <a:bodyPr vert="horz" wrap="square" lIns="0" tIns="94480" rIns="0" bIns="0" rtlCol="0">
            <a:spAutoFit/>
          </a:bodyPr>
          <a:lstStyle/>
          <a:p>
            <a:pPr marL="10860" algn="l">
              <a:spcBef>
                <a:spcPts val="743"/>
              </a:spcBef>
            </a:pPr>
            <a:r>
              <a:rPr sz="2400" spc="-4" dirty="0">
                <a:latin typeface="Microsoft YaHei"/>
                <a:cs typeface="Microsoft YaHei"/>
              </a:rPr>
              <a:t>示例：将张三同学001号课的成绩置为其班级该门课的平均成绩</a:t>
            </a:r>
            <a:r>
              <a:rPr lang="zh-CN" altLang="en-US" sz="2400" spc="-4" dirty="0">
                <a:latin typeface="Microsoft YaHei"/>
                <a:cs typeface="Microsoft YaHei"/>
              </a:rPr>
              <a:t>。</a:t>
            </a:r>
            <a:endParaRPr sz="2400" dirty="0">
              <a:latin typeface="Microsoft YaHei"/>
              <a:cs typeface="Microsoft YaHei"/>
            </a:endParaRPr>
          </a:p>
          <a:p>
            <a:pPr marL="389866" algn="l">
              <a:spcBef>
                <a:spcPts val="599"/>
              </a:spcBef>
            </a:pPr>
            <a:r>
              <a:rPr sz="2200" spc="-4" dirty="0">
                <a:solidFill>
                  <a:srgbClr val="3333CC"/>
                </a:solidFill>
                <a:latin typeface="Arial"/>
                <a:cs typeface="Arial"/>
              </a:rPr>
              <a:t>Update</a:t>
            </a:r>
            <a:r>
              <a:rPr sz="2200" dirty="0">
                <a:solidFill>
                  <a:srgbClr val="3333CC"/>
                </a:solidFill>
                <a:latin typeface="Arial"/>
                <a:cs typeface="Arial"/>
              </a:rPr>
              <a:t> </a:t>
            </a:r>
            <a:r>
              <a:rPr sz="2200" spc="-4" dirty="0">
                <a:solidFill>
                  <a:srgbClr val="FF0065"/>
                </a:solidFill>
                <a:latin typeface="Arial"/>
                <a:cs typeface="Arial"/>
              </a:rPr>
              <a:t>SC</a:t>
            </a:r>
            <a:endParaRPr sz="2200" dirty="0">
              <a:latin typeface="Arial"/>
              <a:cs typeface="Arial"/>
            </a:endParaRPr>
          </a:p>
          <a:p>
            <a:pPr marL="389866" algn="l">
              <a:spcBef>
                <a:spcPts val="560"/>
              </a:spcBef>
              <a:tabLst>
                <a:tab pos="856836" algn="l"/>
                <a:tab pos="2535213" algn="l"/>
              </a:tabLst>
            </a:pPr>
            <a:r>
              <a:rPr sz="2200" spc="-4" dirty="0">
                <a:solidFill>
                  <a:srgbClr val="3333CC"/>
                </a:solidFill>
                <a:latin typeface="Arial"/>
                <a:cs typeface="Arial"/>
              </a:rPr>
              <a:t>Set	</a:t>
            </a:r>
            <a:r>
              <a:rPr lang="en-US" sz="2200" spc="-4" dirty="0">
                <a:solidFill>
                  <a:srgbClr val="3333CC"/>
                </a:solidFill>
                <a:latin typeface="Arial"/>
                <a:cs typeface="Arial"/>
              </a:rPr>
              <a:t>   </a:t>
            </a:r>
            <a:r>
              <a:rPr sz="2200" spc="-4" dirty="0">
                <a:solidFill>
                  <a:srgbClr val="FF0065"/>
                </a:solidFill>
                <a:latin typeface="Arial"/>
                <a:cs typeface="Arial"/>
              </a:rPr>
              <a:t>Score  </a:t>
            </a:r>
            <a:r>
              <a:rPr sz="2200" dirty="0">
                <a:solidFill>
                  <a:srgbClr val="FF0065"/>
                </a:solidFill>
                <a:latin typeface="Arial"/>
                <a:cs typeface="Arial"/>
              </a:rPr>
              <a:t>=</a:t>
            </a:r>
            <a:r>
              <a:rPr sz="2200" spc="9" dirty="0">
                <a:solidFill>
                  <a:srgbClr val="FF0065"/>
                </a:solidFill>
                <a:latin typeface="Arial"/>
                <a:cs typeface="Arial"/>
              </a:rPr>
              <a:t> </a:t>
            </a:r>
            <a:r>
              <a:rPr sz="2200" dirty="0">
                <a:solidFill>
                  <a:srgbClr val="FF0065"/>
                </a:solidFill>
                <a:latin typeface="Arial"/>
                <a:cs typeface="Arial"/>
              </a:rPr>
              <a:t>(</a:t>
            </a:r>
            <a:r>
              <a:rPr sz="2200" spc="4" dirty="0">
                <a:solidFill>
                  <a:srgbClr val="FF0065"/>
                </a:solidFill>
                <a:latin typeface="Arial"/>
                <a:cs typeface="Arial"/>
              </a:rPr>
              <a:t> </a:t>
            </a:r>
            <a:r>
              <a:rPr sz="2200" dirty="0">
                <a:solidFill>
                  <a:srgbClr val="3333CC"/>
                </a:solidFill>
                <a:latin typeface="Arial"/>
                <a:cs typeface="Arial"/>
              </a:rPr>
              <a:t>Select	</a:t>
            </a:r>
            <a:r>
              <a:rPr sz="2200" dirty="0">
                <a:solidFill>
                  <a:srgbClr val="FF0065"/>
                </a:solidFill>
                <a:latin typeface="Arial"/>
                <a:cs typeface="Arial"/>
              </a:rPr>
              <a:t>AVG(SC2.Score)</a:t>
            </a:r>
            <a:endParaRPr sz="2200" dirty="0">
              <a:latin typeface="Arial"/>
              <a:cs typeface="Arial"/>
            </a:endParaRPr>
          </a:p>
          <a:p>
            <a:pPr marL="1823898" marR="12488" indent="21177" algn="l">
              <a:lnSpc>
                <a:spcPct val="130000"/>
              </a:lnSpc>
              <a:spcBef>
                <a:spcPts val="4"/>
              </a:spcBef>
            </a:pPr>
            <a:r>
              <a:rPr sz="2200" dirty="0">
                <a:solidFill>
                  <a:srgbClr val="3333CC"/>
                </a:solidFill>
                <a:latin typeface="Arial"/>
                <a:cs typeface="Arial"/>
              </a:rPr>
              <a:t>From </a:t>
            </a:r>
            <a:r>
              <a:rPr sz="2200" spc="-4" dirty="0">
                <a:solidFill>
                  <a:srgbClr val="FF0065"/>
                </a:solidFill>
                <a:latin typeface="Arial"/>
                <a:cs typeface="Arial"/>
              </a:rPr>
              <a:t>SC SC1, Student S1, SC SC2, Student </a:t>
            </a:r>
            <a:r>
              <a:rPr sz="2200" spc="-9" dirty="0">
                <a:solidFill>
                  <a:srgbClr val="FF0065"/>
                </a:solidFill>
                <a:latin typeface="Arial"/>
                <a:cs typeface="Arial"/>
              </a:rPr>
              <a:t>S2  </a:t>
            </a:r>
            <a:r>
              <a:rPr sz="2200" spc="-4" dirty="0">
                <a:solidFill>
                  <a:srgbClr val="3333CC"/>
                </a:solidFill>
                <a:latin typeface="Arial"/>
                <a:cs typeface="Arial"/>
              </a:rPr>
              <a:t>Where </a:t>
            </a:r>
            <a:r>
              <a:rPr sz="2200" spc="-4" dirty="0">
                <a:solidFill>
                  <a:srgbClr val="FF0065"/>
                </a:solidFill>
                <a:latin typeface="Arial"/>
                <a:cs typeface="Arial"/>
              </a:rPr>
              <a:t>S1.Sclass </a:t>
            </a:r>
            <a:r>
              <a:rPr sz="2200" dirty="0">
                <a:solidFill>
                  <a:srgbClr val="FF0065"/>
                </a:solidFill>
                <a:latin typeface="Arial"/>
                <a:cs typeface="Arial"/>
              </a:rPr>
              <a:t>= </a:t>
            </a:r>
            <a:r>
              <a:rPr sz="2200" spc="-4" dirty="0">
                <a:solidFill>
                  <a:srgbClr val="FF0065"/>
                </a:solidFill>
                <a:latin typeface="Arial"/>
                <a:cs typeface="Arial"/>
              </a:rPr>
              <a:t>S2.Sclass</a:t>
            </a:r>
            <a:r>
              <a:rPr lang="en-US" sz="2200" spc="-4" dirty="0">
                <a:solidFill>
                  <a:srgbClr val="FF0065"/>
                </a:solidFill>
                <a:latin typeface="Arial"/>
                <a:cs typeface="Arial"/>
              </a:rPr>
              <a:t> </a:t>
            </a:r>
            <a:r>
              <a:rPr sz="2200" spc="-4" dirty="0">
                <a:solidFill>
                  <a:srgbClr val="FF0065"/>
                </a:solidFill>
                <a:latin typeface="Arial"/>
                <a:cs typeface="Arial"/>
              </a:rPr>
              <a:t> and SC1.S# </a:t>
            </a:r>
            <a:r>
              <a:rPr sz="2200" dirty="0">
                <a:solidFill>
                  <a:srgbClr val="FF0065"/>
                </a:solidFill>
                <a:latin typeface="Arial"/>
                <a:cs typeface="Arial"/>
              </a:rPr>
              <a:t>=</a:t>
            </a:r>
            <a:r>
              <a:rPr sz="2200" spc="-43" dirty="0">
                <a:solidFill>
                  <a:srgbClr val="FF0065"/>
                </a:solidFill>
                <a:latin typeface="Arial"/>
                <a:cs typeface="Arial"/>
              </a:rPr>
              <a:t> </a:t>
            </a:r>
            <a:r>
              <a:rPr sz="2200" spc="-4" dirty="0">
                <a:solidFill>
                  <a:srgbClr val="FF0065"/>
                </a:solidFill>
                <a:latin typeface="Arial"/>
                <a:cs typeface="Arial"/>
              </a:rPr>
              <a:t>S1.S#</a:t>
            </a:r>
            <a:r>
              <a:rPr lang="en-US" sz="2200" dirty="0">
                <a:latin typeface="Arial"/>
                <a:cs typeface="Arial"/>
              </a:rPr>
              <a:t>   </a:t>
            </a:r>
            <a:r>
              <a:rPr sz="2200" spc="-4" dirty="0">
                <a:solidFill>
                  <a:srgbClr val="FF0065"/>
                </a:solidFill>
                <a:latin typeface="Arial"/>
                <a:cs typeface="Arial"/>
              </a:rPr>
              <a:t>and</a:t>
            </a:r>
            <a:r>
              <a:rPr sz="2200" spc="-9" dirty="0">
                <a:solidFill>
                  <a:srgbClr val="FF0065"/>
                </a:solidFill>
                <a:latin typeface="Arial"/>
                <a:cs typeface="Arial"/>
              </a:rPr>
              <a:t> </a:t>
            </a:r>
            <a:r>
              <a:rPr sz="2200" spc="-4" dirty="0">
                <a:solidFill>
                  <a:srgbClr val="FF0065"/>
                </a:solidFill>
                <a:latin typeface="Arial"/>
                <a:cs typeface="Arial"/>
              </a:rPr>
              <a:t>SC2.S#</a:t>
            </a:r>
            <a:r>
              <a:rPr sz="2200" spc="-13" dirty="0">
                <a:solidFill>
                  <a:srgbClr val="FF0065"/>
                </a:solidFill>
                <a:latin typeface="Arial"/>
                <a:cs typeface="Arial"/>
              </a:rPr>
              <a:t> </a:t>
            </a:r>
            <a:r>
              <a:rPr sz="2200" dirty="0">
                <a:solidFill>
                  <a:srgbClr val="FF0065"/>
                </a:solidFill>
                <a:latin typeface="Arial"/>
                <a:cs typeface="Arial"/>
              </a:rPr>
              <a:t>=</a:t>
            </a:r>
            <a:r>
              <a:rPr sz="2200" spc="-9" dirty="0">
                <a:solidFill>
                  <a:srgbClr val="FF0065"/>
                </a:solidFill>
                <a:latin typeface="Arial"/>
                <a:cs typeface="Arial"/>
              </a:rPr>
              <a:t> </a:t>
            </a:r>
            <a:r>
              <a:rPr sz="2200" spc="-4" dirty="0">
                <a:solidFill>
                  <a:srgbClr val="FF0065"/>
                </a:solidFill>
                <a:latin typeface="Arial"/>
                <a:cs typeface="Arial"/>
              </a:rPr>
              <a:t>S2.S#</a:t>
            </a:r>
            <a:r>
              <a:rPr sz="2200" spc="414" dirty="0">
                <a:solidFill>
                  <a:srgbClr val="FF0065"/>
                </a:solidFill>
                <a:latin typeface="Arial"/>
                <a:cs typeface="Arial"/>
              </a:rPr>
              <a:t> </a:t>
            </a:r>
            <a:r>
              <a:rPr sz="2200" spc="-4" dirty="0">
                <a:solidFill>
                  <a:srgbClr val="FF0065"/>
                </a:solidFill>
                <a:latin typeface="Arial"/>
                <a:cs typeface="Arial"/>
              </a:rPr>
              <a:t>and</a:t>
            </a:r>
            <a:r>
              <a:rPr sz="2200" spc="414" dirty="0">
                <a:solidFill>
                  <a:srgbClr val="FF0065"/>
                </a:solidFill>
                <a:latin typeface="Arial"/>
                <a:cs typeface="Arial"/>
              </a:rPr>
              <a:t> </a:t>
            </a:r>
            <a:r>
              <a:rPr sz="2200" spc="-4" dirty="0">
                <a:solidFill>
                  <a:srgbClr val="FF0065"/>
                </a:solidFill>
                <a:latin typeface="Arial"/>
                <a:cs typeface="Arial"/>
              </a:rPr>
              <a:t>S1.Sname=‘</a:t>
            </a:r>
            <a:r>
              <a:rPr sz="2200" spc="-9" dirty="0">
                <a:solidFill>
                  <a:srgbClr val="FF0065"/>
                </a:solidFill>
                <a:latin typeface="NSimSun"/>
                <a:cs typeface="NSimSun"/>
              </a:rPr>
              <a:t>张</a:t>
            </a:r>
            <a:r>
              <a:rPr sz="2200" spc="-4" dirty="0">
                <a:solidFill>
                  <a:srgbClr val="FF0065"/>
                </a:solidFill>
                <a:latin typeface="NSimSun"/>
                <a:cs typeface="NSimSun"/>
              </a:rPr>
              <a:t>三</a:t>
            </a:r>
            <a:r>
              <a:rPr sz="2200" dirty="0">
                <a:solidFill>
                  <a:srgbClr val="FF0065"/>
                </a:solidFill>
                <a:latin typeface="Arial"/>
                <a:cs typeface="Arial"/>
              </a:rPr>
              <a:t>’  and </a:t>
            </a:r>
            <a:r>
              <a:rPr sz="2200" spc="-4" dirty="0">
                <a:solidFill>
                  <a:srgbClr val="FF0065"/>
                </a:solidFill>
                <a:latin typeface="Arial"/>
                <a:cs typeface="Arial"/>
              </a:rPr>
              <a:t>SC1.C# </a:t>
            </a:r>
            <a:r>
              <a:rPr sz="2200" dirty="0">
                <a:solidFill>
                  <a:srgbClr val="FF0065"/>
                </a:solidFill>
                <a:latin typeface="Arial"/>
                <a:cs typeface="Arial"/>
              </a:rPr>
              <a:t>= ‘001’ and </a:t>
            </a:r>
            <a:r>
              <a:rPr sz="2200" spc="-4" dirty="0">
                <a:solidFill>
                  <a:srgbClr val="FF0065"/>
                </a:solidFill>
                <a:latin typeface="Arial"/>
                <a:cs typeface="Arial"/>
              </a:rPr>
              <a:t>SC1.C# </a:t>
            </a:r>
            <a:r>
              <a:rPr sz="2200" dirty="0">
                <a:solidFill>
                  <a:srgbClr val="FF0065"/>
                </a:solidFill>
                <a:latin typeface="Arial"/>
                <a:cs typeface="Arial"/>
              </a:rPr>
              <a:t>= </a:t>
            </a:r>
            <a:r>
              <a:rPr sz="2200" spc="-4" dirty="0">
                <a:solidFill>
                  <a:srgbClr val="FF0065"/>
                </a:solidFill>
                <a:latin typeface="Arial"/>
                <a:cs typeface="Arial"/>
              </a:rPr>
              <a:t>SC2.C#</a:t>
            </a:r>
            <a:r>
              <a:rPr sz="2200" spc="385" dirty="0">
                <a:solidFill>
                  <a:srgbClr val="FF0065"/>
                </a:solidFill>
                <a:latin typeface="Arial"/>
                <a:cs typeface="Arial"/>
              </a:rPr>
              <a:t> </a:t>
            </a:r>
            <a:r>
              <a:rPr sz="2200" dirty="0">
                <a:solidFill>
                  <a:srgbClr val="FF0065"/>
                </a:solidFill>
                <a:latin typeface="Arial"/>
                <a:cs typeface="Arial"/>
              </a:rPr>
              <a:t>)</a:t>
            </a:r>
            <a:endParaRPr sz="2200" dirty="0">
              <a:latin typeface="Arial"/>
              <a:cs typeface="Arial"/>
            </a:endParaRPr>
          </a:p>
          <a:p>
            <a:pPr marL="1823898" marR="800365" indent="-1433490" algn="l">
              <a:lnSpc>
                <a:spcPct val="130000"/>
              </a:lnSpc>
              <a:spcBef>
                <a:spcPts val="4"/>
              </a:spcBef>
              <a:tabLst>
                <a:tab pos="1150593" algn="l"/>
                <a:tab pos="2675847" algn="l"/>
                <a:tab pos="3023903" algn="l"/>
                <a:tab pos="4109880" algn="l"/>
              </a:tabLst>
            </a:pPr>
            <a:r>
              <a:rPr sz="2200" spc="-4" dirty="0">
                <a:solidFill>
                  <a:srgbClr val="3333CC"/>
                </a:solidFill>
                <a:latin typeface="Arial"/>
                <a:cs typeface="Arial"/>
              </a:rPr>
              <a:t>Where</a:t>
            </a:r>
            <a:r>
              <a:rPr lang="en-US" sz="2200" spc="-4" dirty="0">
                <a:solidFill>
                  <a:srgbClr val="3333CC"/>
                </a:solidFill>
                <a:latin typeface="Arial"/>
                <a:cs typeface="Arial"/>
              </a:rPr>
              <a:t>  </a:t>
            </a:r>
            <a:r>
              <a:rPr sz="2200" spc="-4" dirty="0">
                <a:solidFill>
                  <a:srgbClr val="FF0065"/>
                </a:solidFill>
                <a:latin typeface="Arial"/>
                <a:cs typeface="Arial"/>
              </a:rPr>
              <a:t>C# </a:t>
            </a:r>
            <a:r>
              <a:rPr sz="2200" dirty="0">
                <a:solidFill>
                  <a:srgbClr val="FF0065"/>
                </a:solidFill>
                <a:latin typeface="Arial"/>
                <a:cs typeface="Arial"/>
              </a:rPr>
              <a:t>=</a:t>
            </a:r>
            <a:r>
              <a:rPr sz="2200" spc="-4" dirty="0">
                <a:solidFill>
                  <a:srgbClr val="FF0065"/>
                </a:solidFill>
                <a:latin typeface="Arial"/>
                <a:cs typeface="Arial"/>
              </a:rPr>
              <a:t> </a:t>
            </a:r>
            <a:r>
              <a:rPr sz="2200" dirty="0">
                <a:solidFill>
                  <a:srgbClr val="FF0065"/>
                </a:solidFill>
                <a:latin typeface="Arial"/>
                <a:cs typeface="Arial"/>
              </a:rPr>
              <a:t>‘001’</a:t>
            </a:r>
            <a:r>
              <a:rPr sz="2200" spc="423" dirty="0">
                <a:solidFill>
                  <a:srgbClr val="FF0065"/>
                </a:solidFill>
                <a:latin typeface="Arial"/>
                <a:cs typeface="Arial"/>
              </a:rPr>
              <a:t> </a:t>
            </a:r>
            <a:r>
              <a:rPr sz="2200" dirty="0">
                <a:solidFill>
                  <a:srgbClr val="FF0065"/>
                </a:solidFill>
                <a:latin typeface="Arial"/>
                <a:cs typeface="Arial"/>
              </a:rPr>
              <a:t>and</a:t>
            </a:r>
            <a:r>
              <a:rPr lang="en-US" sz="2200" dirty="0">
                <a:solidFill>
                  <a:srgbClr val="FF0065"/>
                </a:solidFill>
                <a:latin typeface="Arial"/>
                <a:cs typeface="Arial"/>
              </a:rPr>
              <a:t>  </a:t>
            </a:r>
            <a:r>
              <a:rPr sz="2200" spc="-4" dirty="0">
                <a:solidFill>
                  <a:srgbClr val="FF0065"/>
                </a:solidFill>
                <a:latin typeface="Arial"/>
                <a:cs typeface="Arial"/>
              </a:rPr>
              <a:t>S#	</a:t>
            </a:r>
            <a:r>
              <a:rPr sz="2200" spc="-4" dirty="0">
                <a:solidFill>
                  <a:srgbClr val="3333CC"/>
                </a:solidFill>
                <a:latin typeface="Arial"/>
                <a:cs typeface="Arial"/>
              </a:rPr>
              <a:t>in </a:t>
            </a:r>
            <a:r>
              <a:rPr sz="2200" dirty="0">
                <a:solidFill>
                  <a:srgbClr val="FF0065"/>
                </a:solidFill>
                <a:latin typeface="Arial"/>
                <a:cs typeface="Arial"/>
              </a:rPr>
              <a:t>(</a:t>
            </a:r>
            <a:r>
              <a:rPr sz="2200" spc="-4" dirty="0">
                <a:solidFill>
                  <a:srgbClr val="FF0065"/>
                </a:solidFill>
                <a:latin typeface="Arial"/>
                <a:cs typeface="Arial"/>
              </a:rPr>
              <a:t> </a:t>
            </a:r>
            <a:r>
              <a:rPr sz="2200" dirty="0">
                <a:solidFill>
                  <a:srgbClr val="3333CC"/>
                </a:solidFill>
                <a:latin typeface="Arial"/>
                <a:cs typeface="Arial"/>
              </a:rPr>
              <a:t>Select	</a:t>
            </a:r>
            <a:r>
              <a:rPr sz="2200" spc="-4" dirty="0">
                <a:solidFill>
                  <a:srgbClr val="FF0065"/>
                </a:solidFill>
                <a:latin typeface="Arial"/>
                <a:cs typeface="Arial"/>
              </a:rPr>
              <a:t>S# </a:t>
            </a:r>
            <a:r>
              <a:rPr sz="2200" dirty="0">
                <a:solidFill>
                  <a:srgbClr val="3333CC"/>
                </a:solidFill>
                <a:latin typeface="Arial"/>
                <a:cs typeface="Arial"/>
              </a:rPr>
              <a:t>From </a:t>
            </a:r>
            <a:r>
              <a:rPr sz="2200" dirty="0">
                <a:solidFill>
                  <a:srgbClr val="FF0065"/>
                </a:solidFill>
                <a:latin typeface="Arial"/>
                <a:cs typeface="Arial"/>
              </a:rPr>
              <a:t>Student  </a:t>
            </a:r>
            <a:r>
              <a:rPr sz="2200" dirty="0">
                <a:solidFill>
                  <a:srgbClr val="3333CC"/>
                </a:solidFill>
                <a:latin typeface="Arial"/>
                <a:cs typeface="Arial"/>
              </a:rPr>
              <a:t>Where</a:t>
            </a:r>
            <a:r>
              <a:rPr sz="2200" spc="419" dirty="0">
                <a:solidFill>
                  <a:srgbClr val="3333CC"/>
                </a:solidFill>
                <a:latin typeface="Arial"/>
                <a:cs typeface="Arial"/>
              </a:rPr>
              <a:t> </a:t>
            </a:r>
            <a:r>
              <a:rPr sz="2200" spc="-4" dirty="0">
                <a:solidFill>
                  <a:srgbClr val="FF0065"/>
                </a:solidFill>
                <a:latin typeface="Arial"/>
                <a:cs typeface="Arial"/>
              </a:rPr>
              <a:t>Sname</a:t>
            </a:r>
            <a:r>
              <a:rPr sz="2200" spc="-9" dirty="0">
                <a:solidFill>
                  <a:srgbClr val="FF0065"/>
                </a:solidFill>
                <a:latin typeface="Arial"/>
                <a:cs typeface="Arial"/>
              </a:rPr>
              <a:t> </a:t>
            </a:r>
            <a:r>
              <a:rPr sz="2200" dirty="0">
                <a:solidFill>
                  <a:srgbClr val="FF0065"/>
                </a:solidFill>
                <a:latin typeface="Arial"/>
                <a:cs typeface="Arial"/>
              </a:rPr>
              <a:t>=</a:t>
            </a:r>
            <a:r>
              <a:rPr sz="2200" spc="-4" dirty="0">
                <a:solidFill>
                  <a:srgbClr val="FF0065"/>
                </a:solidFill>
                <a:latin typeface="Arial"/>
                <a:cs typeface="Arial"/>
              </a:rPr>
              <a:t> ‘</a:t>
            </a:r>
            <a:r>
              <a:rPr sz="2200" spc="-4" dirty="0">
                <a:solidFill>
                  <a:srgbClr val="FF0065"/>
                </a:solidFill>
                <a:latin typeface="NSimSun"/>
                <a:cs typeface="NSimSun"/>
              </a:rPr>
              <a:t>张</a:t>
            </a:r>
            <a:r>
              <a:rPr sz="2200" spc="-9" dirty="0">
                <a:solidFill>
                  <a:srgbClr val="FF0065"/>
                </a:solidFill>
                <a:latin typeface="NSimSun"/>
                <a:cs typeface="NSimSun"/>
              </a:rPr>
              <a:t>三</a:t>
            </a:r>
            <a:r>
              <a:rPr sz="2200" spc="209" dirty="0">
                <a:solidFill>
                  <a:srgbClr val="FF0065"/>
                </a:solidFill>
                <a:latin typeface="Arial"/>
                <a:cs typeface="Arial"/>
              </a:rPr>
              <a:t>’)</a:t>
            </a:r>
            <a:r>
              <a:rPr sz="2200" spc="-9" dirty="0">
                <a:solidFill>
                  <a:srgbClr val="FF0065"/>
                </a:solidFill>
                <a:latin typeface="Arial"/>
                <a:cs typeface="Arial"/>
              </a:rPr>
              <a:t> </a:t>
            </a:r>
            <a:r>
              <a:rPr sz="2200" dirty="0">
                <a:solidFill>
                  <a:srgbClr val="3333CC"/>
                </a:solidFill>
                <a:latin typeface="Arial"/>
                <a:cs typeface="Arial"/>
              </a:rPr>
              <a:t>;</a:t>
            </a:r>
            <a:endParaRPr sz="2200" dirty="0">
              <a:latin typeface="Arial"/>
              <a:cs typeface="Arial"/>
            </a:endParaRPr>
          </a:p>
        </p:txBody>
      </p:sp>
      <p:sp>
        <p:nvSpPr>
          <p:cNvPr id="6" name="标题 5"/>
          <p:cNvSpPr>
            <a:spLocks noGrp="1"/>
          </p:cNvSpPr>
          <p:nvPr>
            <p:ph type="title"/>
          </p:nvPr>
        </p:nvSpPr>
        <p:spPr/>
        <p:txBody>
          <a:bodyPr/>
          <a:lstStyle/>
          <a:p>
            <a:r>
              <a:rPr lang="en-US" altLang="zh-CN" sz="3200" kern="0" dirty="0"/>
              <a:t>3. </a:t>
            </a:r>
            <a:r>
              <a:rPr lang="zh-CN" altLang="en-US" sz="3200" kern="0" dirty="0"/>
              <a:t>带子查询的修改语句</a:t>
            </a:r>
            <a:endParaRPr lang="zh-CN" altLang="en-US" sz="3200" dirty="0"/>
          </a:p>
        </p:txBody>
      </p:sp>
      <p:sp>
        <p:nvSpPr>
          <p:cNvPr id="7" name="灯片编号占位符 6"/>
          <p:cNvSpPr>
            <a:spLocks noGrp="1"/>
          </p:cNvSpPr>
          <p:nvPr>
            <p:ph type="sldNum" sz="quarter" idx="11"/>
          </p:nvPr>
        </p:nvSpPr>
        <p:spPr/>
        <p:txBody>
          <a:bodyPr/>
          <a:lstStyle/>
          <a:p>
            <a:fld id="{AB38D8F3-D4D0-41F6-9150-8A218219F0BE}" type="slidenum">
              <a:rPr lang="en-US" altLang="zh-CN" smtClean="0"/>
              <a:pPr/>
              <a:t>31</a:t>
            </a:fld>
            <a:endParaRPr lang="en-US" altLang="zh-CN"/>
          </a:p>
        </p:txBody>
      </p:sp>
    </p:spTree>
    <p:extLst>
      <p:ext uri="{BB962C8B-B14F-4D97-AF65-F5344CB8AC3E}">
        <p14:creationId xmlns:p14="http://schemas.microsoft.com/office/powerpoint/2010/main" val="2548192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C15B2D4D-0950-43AA-979B-C33811A2A252}" type="slidenum">
              <a:rPr lang="en-US" altLang="zh-CN" b="0">
                <a:latin typeface="Tahoma" panose="020B0604030504040204" pitchFamily="34" charset="0"/>
              </a:rPr>
              <a:pPr eaLnBrk="1" hangingPunct="1"/>
              <a:t>32</a:t>
            </a:fld>
            <a:endParaRPr lang="en-US" altLang="zh-CN" b="0">
              <a:latin typeface="Tahoma" panose="020B0604030504040204" pitchFamily="34" charset="0"/>
            </a:endParaRPr>
          </a:p>
        </p:txBody>
      </p:sp>
      <p:sp>
        <p:nvSpPr>
          <p:cNvPr id="30723" name="Rectangle 2"/>
          <p:cNvSpPr>
            <a:spLocks noGrp="1" noChangeArrowheads="1"/>
          </p:cNvSpPr>
          <p:nvPr>
            <p:ph type="title"/>
          </p:nvPr>
        </p:nvSpPr>
        <p:spPr/>
        <p:txBody>
          <a:bodyPr/>
          <a:lstStyle/>
          <a:p>
            <a:pPr eaLnBrk="1" hangingPunct="1"/>
            <a:r>
              <a:rPr lang="zh-CN" altLang="en-US"/>
              <a:t>修改数据（续）</a:t>
            </a:r>
          </a:p>
        </p:txBody>
      </p:sp>
      <p:sp>
        <p:nvSpPr>
          <p:cNvPr id="30724" name="Rectangle 3"/>
          <p:cNvSpPr>
            <a:spLocks noGrp="1" noChangeArrowheads="1"/>
          </p:cNvSpPr>
          <p:nvPr>
            <p:ph type="body" idx="1"/>
          </p:nvPr>
        </p:nvSpPr>
        <p:spPr>
          <a:xfrm>
            <a:off x="755650" y="1628775"/>
            <a:ext cx="7570788" cy="4495800"/>
          </a:xfrm>
        </p:spPr>
        <p:txBody>
          <a:bodyPr/>
          <a:lstStyle/>
          <a:p>
            <a:pPr eaLnBrk="1" hangingPunct="1">
              <a:lnSpc>
                <a:spcPct val="130000"/>
              </a:lnSpc>
              <a:buFont typeface="Wingdings" panose="05000000000000000000" pitchFamily="2" charset="2"/>
              <a:buNone/>
            </a:pPr>
            <a:r>
              <a:rPr lang="en-US" altLang="zh-CN"/>
              <a:t>RDBMS</a:t>
            </a:r>
            <a:r>
              <a:rPr lang="zh-CN" altLang="en-US"/>
              <a:t>在执行修改语句时会检查修改操作</a:t>
            </a:r>
          </a:p>
          <a:p>
            <a:pPr eaLnBrk="1" hangingPunct="1">
              <a:lnSpc>
                <a:spcPct val="130000"/>
              </a:lnSpc>
              <a:buFont typeface="Wingdings" panose="05000000000000000000" pitchFamily="2" charset="2"/>
              <a:buNone/>
            </a:pPr>
            <a:r>
              <a:rPr lang="zh-CN" altLang="en-US"/>
              <a:t>是否破坏表上已定义的完整性规则</a:t>
            </a:r>
            <a:endParaRPr lang="zh-CN" altLang="en-US" sz="3200"/>
          </a:p>
          <a:p>
            <a:pPr lvl="1" eaLnBrk="1" hangingPunct="1">
              <a:lnSpc>
                <a:spcPct val="130000"/>
              </a:lnSpc>
              <a:buSzPct val="75000"/>
              <a:buFont typeface="Wingdings" panose="05000000000000000000" pitchFamily="2" charset="2"/>
              <a:buChar char="n"/>
            </a:pPr>
            <a:r>
              <a:rPr lang="zh-CN" altLang="en-US"/>
              <a:t>实体完整性</a:t>
            </a:r>
          </a:p>
          <a:p>
            <a:pPr lvl="1" eaLnBrk="1" hangingPunct="1">
              <a:lnSpc>
                <a:spcPct val="130000"/>
              </a:lnSpc>
              <a:buSzPct val="75000"/>
              <a:buFont typeface="Wingdings" panose="05000000000000000000" pitchFamily="2" charset="2"/>
              <a:buChar char="n"/>
            </a:pPr>
            <a:r>
              <a:rPr lang="zh-CN" altLang="en-US"/>
              <a:t>主码不允许修改</a:t>
            </a:r>
          </a:p>
          <a:p>
            <a:pPr lvl="1" eaLnBrk="1" hangingPunct="1">
              <a:lnSpc>
                <a:spcPct val="130000"/>
              </a:lnSpc>
              <a:buSzPct val="75000"/>
              <a:buFont typeface="Wingdings" panose="05000000000000000000" pitchFamily="2" charset="2"/>
              <a:buChar char="n"/>
            </a:pPr>
            <a:r>
              <a:rPr lang="zh-CN" altLang="en-US"/>
              <a:t>用户定义的完整性</a:t>
            </a:r>
          </a:p>
          <a:p>
            <a:pPr lvl="2" eaLnBrk="1" hangingPunct="1">
              <a:lnSpc>
                <a:spcPct val="130000"/>
              </a:lnSpc>
              <a:buFont typeface="Wingdings" panose="05000000000000000000" pitchFamily="2" charset="2"/>
              <a:buChar char="Ø"/>
            </a:pPr>
            <a:r>
              <a:rPr lang="zh-CN" altLang="en-US"/>
              <a:t> </a:t>
            </a:r>
            <a:r>
              <a:rPr lang="en-US" altLang="zh-CN"/>
              <a:t>NOT NULL</a:t>
            </a:r>
            <a:r>
              <a:rPr lang="zh-CN" altLang="en-US"/>
              <a:t>约束</a:t>
            </a:r>
          </a:p>
          <a:p>
            <a:pPr lvl="2" eaLnBrk="1" hangingPunct="1">
              <a:lnSpc>
                <a:spcPct val="130000"/>
              </a:lnSpc>
              <a:buFont typeface="Wingdings" panose="05000000000000000000" pitchFamily="2" charset="2"/>
              <a:buChar char="Ø"/>
            </a:pPr>
            <a:r>
              <a:rPr lang="zh-CN" altLang="en-US"/>
              <a:t> </a:t>
            </a:r>
            <a:r>
              <a:rPr lang="en-US" altLang="zh-CN"/>
              <a:t>UNIQUE</a:t>
            </a:r>
            <a:r>
              <a:rPr lang="zh-CN" altLang="en-US"/>
              <a:t>约束</a:t>
            </a:r>
          </a:p>
          <a:p>
            <a:pPr lvl="2" eaLnBrk="1" hangingPunct="1">
              <a:lnSpc>
                <a:spcPct val="130000"/>
              </a:lnSpc>
              <a:buFont typeface="Wingdings" panose="05000000000000000000" pitchFamily="2" charset="2"/>
              <a:buChar char="Ø"/>
            </a:pPr>
            <a:r>
              <a:rPr lang="zh-CN" altLang="en-US"/>
              <a:t> 值域约束</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875E3F43-7B79-41B9-B45B-27667EE11FDE}" type="slidenum">
              <a:rPr lang="en-US" altLang="zh-CN" b="0">
                <a:latin typeface="Tahoma" panose="020B0604030504040204" pitchFamily="34" charset="0"/>
              </a:rPr>
              <a:pPr eaLnBrk="1" hangingPunct="1"/>
              <a:t>33</a:t>
            </a:fld>
            <a:endParaRPr lang="en-US" altLang="zh-CN" b="0">
              <a:latin typeface="Tahoma" panose="020B0604030504040204" pitchFamily="34" charset="0"/>
            </a:endParaRPr>
          </a:p>
        </p:txBody>
      </p:sp>
      <p:sp>
        <p:nvSpPr>
          <p:cNvPr id="31747" name="Rectangle 2"/>
          <p:cNvSpPr>
            <a:spLocks noGrp="1" noChangeArrowheads="1"/>
          </p:cNvSpPr>
          <p:nvPr>
            <p:ph type="title"/>
          </p:nvPr>
        </p:nvSpPr>
        <p:spPr/>
        <p:txBody>
          <a:bodyPr/>
          <a:lstStyle/>
          <a:p>
            <a:pPr eaLnBrk="1" hangingPunct="1"/>
            <a:r>
              <a:rPr lang="en-US" altLang="zh-CN"/>
              <a:t>3.4  </a:t>
            </a:r>
            <a:r>
              <a:rPr lang="zh-CN" altLang="en-US"/>
              <a:t>数 据 更 新 </a:t>
            </a:r>
          </a:p>
        </p:txBody>
      </p:sp>
      <p:sp>
        <p:nvSpPr>
          <p:cNvPr id="31748" name="Rectangle 3"/>
          <p:cNvSpPr>
            <a:spLocks noGrp="1" noChangeArrowheads="1"/>
          </p:cNvSpPr>
          <p:nvPr>
            <p:ph type="body" idx="1"/>
          </p:nvPr>
        </p:nvSpPr>
        <p:spPr>
          <a:xfrm>
            <a:off x="539750" y="1773238"/>
            <a:ext cx="7570788" cy="4495800"/>
          </a:xfrm>
        </p:spPr>
        <p:txBody>
          <a:bodyPr/>
          <a:lstStyle/>
          <a:p>
            <a:pPr algn="just" eaLnBrk="1" hangingPunct="1">
              <a:lnSpc>
                <a:spcPct val="200000"/>
              </a:lnSpc>
              <a:buFont typeface="Wingdings" panose="05000000000000000000" pitchFamily="2" charset="2"/>
              <a:buNone/>
            </a:pPr>
            <a:r>
              <a:rPr lang="en-US" altLang="zh-CN" b="1"/>
              <a:t>3.4.1  </a:t>
            </a:r>
            <a:r>
              <a:rPr lang="zh-CN" altLang="en-US" b="1"/>
              <a:t>插入数据</a:t>
            </a:r>
          </a:p>
          <a:p>
            <a:pPr algn="just" eaLnBrk="1" hangingPunct="1">
              <a:lnSpc>
                <a:spcPct val="200000"/>
              </a:lnSpc>
              <a:buFont typeface="Wingdings" panose="05000000000000000000" pitchFamily="2" charset="2"/>
              <a:buNone/>
            </a:pPr>
            <a:r>
              <a:rPr lang="en-US" altLang="zh-CN" b="1"/>
              <a:t>3.4.2  </a:t>
            </a:r>
            <a:r>
              <a:rPr lang="zh-CN" altLang="en-US" b="1"/>
              <a:t>修改数据</a:t>
            </a:r>
          </a:p>
          <a:p>
            <a:pPr eaLnBrk="1" hangingPunct="1">
              <a:lnSpc>
                <a:spcPct val="200000"/>
              </a:lnSpc>
              <a:buFont typeface="Wingdings" panose="05000000000000000000" pitchFamily="2" charset="2"/>
              <a:buNone/>
            </a:pPr>
            <a:r>
              <a:rPr lang="en-US" altLang="zh-CN" b="1">
                <a:solidFill>
                  <a:srgbClr val="0033CC"/>
                </a:solidFill>
              </a:rPr>
              <a:t>3.4.3  </a:t>
            </a:r>
            <a:r>
              <a:rPr lang="zh-CN" altLang="en-US" b="1">
                <a:solidFill>
                  <a:srgbClr val="0033CC"/>
                </a:solidFill>
              </a:rPr>
              <a:t>删除数据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28478035-544D-4167-9707-BA6A8DAB9053}" type="slidenum">
              <a:rPr lang="en-US" altLang="zh-CN" b="0">
                <a:latin typeface="Tahoma" panose="020B0604030504040204" pitchFamily="34" charset="0"/>
              </a:rPr>
              <a:pPr eaLnBrk="1" hangingPunct="1"/>
              <a:t>34</a:t>
            </a:fld>
            <a:endParaRPr lang="en-US" altLang="zh-CN" b="0">
              <a:latin typeface="Tahoma" panose="020B0604030504040204" pitchFamily="34" charset="0"/>
            </a:endParaRPr>
          </a:p>
        </p:txBody>
      </p:sp>
      <p:sp>
        <p:nvSpPr>
          <p:cNvPr id="32771" name="Rectangle 2"/>
          <p:cNvSpPr>
            <a:spLocks noGrp="1" noChangeArrowheads="1"/>
          </p:cNvSpPr>
          <p:nvPr>
            <p:ph type="title"/>
          </p:nvPr>
        </p:nvSpPr>
        <p:spPr/>
        <p:txBody>
          <a:bodyPr/>
          <a:lstStyle/>
          <a:p>
            <a:pPr eaLnBrk="1" hangingPunct="1"/>
            <a:r>
              <a:rPr lang="en-US" altLang="zh-CN">
                <a:ea typeface="黑体" panose="02010609060101010101" pitchFamily="49" charset="-122"/>
              </a:rPr>
              <a:t>3.4.3  </a:t>
            </a:r>
            <a:r>
              <a:rPr lang="zh-CN" altLang="en-US"/>
              <a:t>删除数据</a:t>
            </a:r>
          </a:p>
        </p:txBody>
      </p:sp>
      <p:sp>
        <p:nvSpPr>
          <p:cNvPr id="32772" name="Rectangle 3"/>
          <p:cNvSpPr>
            <a:spLocks noGrp="1" noChangeArrowheads="1"/>
          </p:cNvSpPr>
          <p:nvPr>
            <p:ph type="body" idx="1"/>
          </p:nvPr>
        </p:nvSpPr>
        <p:spPr>
          <a:xfrm>
            <a:off x="755650" y="1628775"/>
            <a:ext cx="7772400" cy="4114800"/>
          </a:xfrm>
        </p:spPr>
        <p:txBody>
          <a:bodyPr/>
          <a:lstStyle/>
          <a:p>
            <a:pPr algn="just" eaLnBrk="1" hangingPunct="1">
              <a:lnSpc>
                <a:spcPct val="110000"/>
              </a:lnSpc>
            </a:pPr>
            <a:r>
              <a:rPr lang="zh-CN" altLang="en-US" sz="2400">
                <a:solidFill>
                  <a:srgbClr val="400800"/>
                </a:solidFill>
              </a:rPr>
              <a:t>语句格式</a:t>
            </a:r>
          </a:p>
          <a:p>
            <a:pPr algn="just" eaLnBrk="1" hangingPunct="1">
              <a:lnSpc>
                <a:spcPct val="110000"/>
              </a:lnSpc>
              <a:buFont typeface="Wingdings" panose="05000000000000000000" pitchFamily="2" charset="2"/>
              <a:buNone/>
            </a:pPr>
            <a:r>
              <a:rPr lang="zh-CN" altLang="en-US" sz="2200"/>
              <a:t>       </a:t>
            </a:r>
            <a:r>
              <a:rPr lang="en-US" altLang="zh-CN" sz="2200">
                <a:latin typeface="仿宋_GB2312" pitchFamily="49" charset="-122"/>
                <a:ea typeface="仿宋_GB2312" pitchFamily="49" charset="-122"/>
              </a:rPr>
              <a:t>DELETE</a:t>
            </a:r>
          </a:p>
          <a:p>
            <a:pPr algn="just" eaLnBrk="1" hangingPunct="1">
              <a:lnSpc>
                <a:spcPct val="110000"/>
              </a:lnSpc>
              <a:buFont typeface="Wingdings" panose="05000000000000000000" pitchFamily="2" charset="2"/>
              <a:buNone/>
            </a:pPr>
            <a:r>
              <a:rPr lang="en-US" altLang="zh-CN" sz="2200">
                <a:latin typeface="仿宋_GB2312" pitchFamily="49" charset="-122"/>
                <a:ea typeface="仿宋_GB2312" pitchFamily="49" charset="-122"/>
              </a:rPr>
              <a:t>       FROM     &lt;</a:t>
            </a:r>
            <a:r>
              <a:rPr lang="zh-CN" altLang="en-US" sz="2200">
                <a:latin typeface="仿宋_GB2312" pitchFamily="49" charset="-122"/>
                <a:ea typeface="仿宋_GB2312" pitchFamily="49" charset="-122"/>
              </a:rPr>
              <a:t>表名</a:t>
            </a:r>
            <a:r>
              <a:rPr lang="en-US" altLang="zh-CN" sz="2200">
                <a:latin typeface="仿宋_GB2312" pitchFamily="49" charset="-122"/>
                <a:ea typeface="仿宋_GB2312" pitchFamily="49" charset="-122"/>
              </a:rPr>
              <a:t>&gt;</a:t>
            </a:r>
          </a:p>
          <a:p>
            <a:pPr algn="just" eaLnBrk="1" hangingPunct="1">
              <a:lnSpc>
                <a:spcPct val="110000"/>
              </a:lnSpc>
              <a:buFont typeface="Wingdings" panose="05000000000000000000" pitchFamily="2" charset="2"/>
              <a:buNone/>
            </a:pPr>
            <a:r>
              <a:rPr lang="en-US" altLang="zh-CN" sz="2200">
                <a:latin typeface="仿宋_GB2312" pitchFamily="49" charset="-122"/>
                <a:ea typeface="仿宋_GB2312" pitchFamily="49" charset="-122"/>
              </a:rPr>
              <a:t>       [WHERE &lt;</a:t>
            </a:r>
            <a:r>
              <a:rPr lang="zh-CN" altLang="en-US" sz="2200">
                <a:latin typeface="仿宋_GB2312" pitchFamily="49" charset="-122"/>
                <a:ea typeface="仿宋_GB2312" pitchFamily="49" charset="-122"/>
              </a:rPr>
              <a:t>条件</a:t>
            </a:r>
            <a:r>
              <a:rPr lang="en-US" altLang="zh-CN" sz="2200">
                <a:latin typeface="仿宋_GB2312" pitchFamily="49" charset="-122"/>
                <a:ea typeface="仿宋_GB2312" pitchFamily="49" charset="-122"/>
              </a:rPr>
              <a:t>&gt;]</a:t>
            </a:r>
            <a:r>
              <a:rPr lang="zh-CN" altLang="en-US" sz="2200">
                <a:latin typeface="仿宋_GB2312" pitchFamily="49" charset="-122"/>
                <a:ea typeface="仿宋_GB2312" pitchFamily="49" charset="-122"/>
              </a:rPr>
              <a:t>；</a:t>
            </a:r>
          </a:p>
          <a:p>
            <a:pPr algn="just" eaLnBrk="1" hangingPunct="1">
              <a:lnSpc>
                <a:spcPct val="110000"/>
              </a:lnSpc>
            </a:pPr>
            <a:r>
              <a:rPr lang="zh-CN" altLang="en-US" sz="2400">
                <a:solidFill>
                  <a:srgbClr val="400800"/>
                </a:solidFill>
              </a:rPr>
              <a:t>功能</a:t>
            </a:r>
          </a:p>
          <a:p>
            <a:pPr lvl="1" algn="just" eaLnBrk="1" hangingPunct="1">
              <a:lnSpc>
                <a:spcPct val="110000"/>
              </a:lnSpc>
              <a:buSzPct val="75000"/>
              <a:buFont typeface="Wingdings" panose="05000000000000000000" pitchFamily="2" charset="2"/>
              <a:buChar char="n"/>
            </a:pPr>
            <a:r>
              <a:rPr lang="zh-CN" altLang="en-US" sz="2200"/>
              <a:t>删除指定表中满足</a:t>
            </a:r>
            <a:r>
              <a:rPr lang="en-US" altLang="zh-CN" sz="2200"/>
              <a:t>WHERE</a:t>
            </a:r>
            <a:r>
              <a:rPr lang="zh-CN" altLang="en-US" sz="2200"/>
              <a:t>子句条件的元组</a:t>
            </a:r>
          </a:p>
          <a:p>
            <a:pPr algn="just" eaLnBrk="1" hangingPunct="1">
              <a:lnSpc>
                <a:spcPct val="110000"/>
              </a:lnSpc>
            </a:pPr>
            <a:r>
              <a:rPr lang="en-US" altLang="zh-CN" sz="2400"/>
              <a:t>WHERE</a:t>
            </a:r>
            <a:r>
              <a:rPr lang="zh-CN" altLang="en-US" sz="2400"/>
              <a:t>子句</a:t>
            </a:r>
          </a:p>
          <a:p>
            <a:pPr lvl="1" algn="just" eaLnBrk="1" hangingPunct="1">
              <a:lnSpc>
                <a:spcPct val="110000"/>
              </a:lnSpc>
              <a:buSzPct val="75000"/>
              <a:buFont typeface="Wingdings" panose="05000000000000000000" pitchFamily="2" charset="2"/>
              <a:buChar char="n"/>
            </a:pPr>
            <a:r>
              <a:rPr lang="zh-CN" altLang="en-US" sz="2200"/>
              <a:t>指定要删除的元组</a:t>
            </a:r>
          </a:p>
          <a:p>
            <a:pPr lvl="1" algn="just" eaLnBrk="1" hangingPunct="1">
              <a:lnSpc>
                <a:spcPct val="110000"/>
              </a:lnSpc>
              <a:buSzPct val="75000"/>
              <a:buFont typeface="Wingdings" panose="05000000000000000000" pitchFamily="2" charset="2"/>
              <a:buChar char="n"/>
            </a:pPr>
            <a:r>
              <a:rPr lang="zh-CN" altLang="en-US" sz="2200">
                <a:solidFill>
                  <a:srgbClr val="E02920"/>
                </a:solidFill>
              </a:rPr>
              <a:t>缺省表示要删除表中的全部元组，表的定义仍在字典中</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5F1F287C-239B-4395-8B8E-FBDC81E66BAD}" type="slidenum">
              <a:rPr lang="en-US" altLang="zh-CN" b="0">
                <a:latin typeface="Tahoma" panose="020B0604030504040204" pitchFamily="34" charset="0"/>
              </a:rPr>
              <a:pPr eaLnBrk="1" hangingPunct="1"/>
              <a:t>35</a:t>
            </a:fld>
            <a:endParaRPr lang="en-US" altLang="zh-CN" b="0">
              <a:latin typeface="Tahoma" panose="020B0604030504040204" pitchFamily="34" charset="0"/>
            </a:endParaRPr>
          </a:p>
        </p:txBody>
      </p:sp>
      <p:sp>
        <p:nvSpPr>
          <p:cNvPr id="33795" name="Rectangle 2"/>
          <p:cNvSpPr>
            <a:spLocks noGrp="1" noChangeArrowheads="1"/>
          </p:cNvSpPr>
          <p:nvPr>
            <p:ph type="title"/>
          </p:nvPr>
        </p:nvSpPr>
        <p:spPr/>
        <p:txBody>
          <a:bodyPr/>
          <a:lstStyle/>
          <a:p>
            <a:pPr eaLnBrk="1" hangingPunct="1"/>
            <a:r>
              <a:rPr lang="zh-CN" altLang="en-US"/>
              <a:t>删除数据（续）</a:t>
            </a:r>
          </a:p>
        </p:txBody>
      </p:sp>
      <p:sp>
        <p:nvSpPr>
          <p:cNvPr id="33796" name="Rectangle 3"/>
          <p:cNvSpPr>
            <a:spLocks noGrp="1" noChangeArrowheads="1"/>
          </p:cNvSpPr>
          <p:nvPr>
            <p:ph type="body" idx="1"/>
          </p:nvPr>
        </p:nvSpPr>
        <p:spPr/>
        <p:txBody>
          <a:bodyPr/>
          <a:lstStyle/>
          <a:p>
            <a:pPr eaLnBrk="1" hangingPunct="1">
              <a:lnSpc>
                <a:spcPct val="120000"/>
              </a:lnSpc>
            </a:pPr>
            <a:r>
              <a:rPr lang="zh-CN" altLang="en-US"/>
              <a:t>三种删除方式</a:t>
            </a:r>
          </a:p>
          <a:p>
            <a:pPr lvl="1" eaLnBrk="1" hangingPunct="1">
              <a:lnSpc>
                <a:spcPct val="170000"/>
              </a:lnSpc>
              <a:buFont typeface="Wingdings" panose="05000000000000000000" pitchFamily="2" charset="2"/>
              <a:buNone/>
            </a:pPr>
            <a:r>
              <a:rPr lang="en-US" altLang="zh-CN"/>
              <a:t>1. </a:t>
            </a:r>
            <a:r>
              <a:rPr lang="zh-CN" altLang="en-US"/>
              <a:t>删除某一个元组的值</a:t>
            </a:r>
          </a:p>
          <a:p>
            <a:pPr lvl="1" eaLnBrk="1" hangingPunct="1">
              <a:lnSpc>
                <a:spcPct val="170000"/>
              </a:lnSpc>
              <a:buFont typeface="Wingdings" panose="05000000000000000000" pitchFamily="2" charset="2"/>
              <a:buNone/>
            </a:pPr>
            <a:r>
              <a:rPr lang="en-US" altLang="zh-CN"/>
              <a:t>2. </a:t>
            </a:r>
            <a:r>
              <a:rPr lang="zh-CN" altLang="en-US"/>
              <a:t>删除多个元组的值</a:t>
            </a:r>
          </a:p>
          <a:p>
            <a:pPr lvl="1" eaLnBrk="1" hangingPunct="1">
              <a:lnSpc>
                <a:spcPct val="170000"/>
              </a:lnSpc>
              <a:buFont typeface="Wingdings" panose="05000000000000000000" pitchFamily="2" charset="2"/>
              <a:buNone/>
            </a:pPr>
            <a:r>
              <a:rPr lang="en-US" altLang="zh-CN"/>
              <a:t>3. </a:t>
            </a:r>
            <a:r>
              <a:rPr lang="zh-CN" altLang="en-US"/>
              <a:t>带子查询的删除语句</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8F8D7DF6-9B87-4C14-8392-04D7291881FA}" type="slidenum">
              <a:rPr lang="en-US" altLang="zh-CN" b="0">
                <a:latin typeface="Tahoma" panose="020B0604030504040204" pitchFamily="34" charset="0"/>
              </a:rPr>
              <a:pPr eaLnBrk="1" hangingPunct="1"/>
              <a:t>36</a:t>
            </a:fld>
            <a:endParaRPr lang="en-US" altLang="zh-CN" b="0">
              <a:latin typeface="Tahoma" panose="020B0604030504040204" pitchFamily="34" charset="0"/>
            </a:endParaRPr>
          </a:p>
        </p:txBody>
      </p:sp>
      <p:sp>
        <p:nvSpPr>
          <p:cNvPr id="34819" name="Rectangle 2"/>
          <p:cNvSpPr>
            <a:spLocks noGrp="1" noChangeArrowheads="1"/>
          </p:cNvSpPr>
          <p:nvPr>
            <p:ph type="title"/>
          </p:nvPr>
        </p:nvSpPr>
        <p:spPr/>
        <p:txBody>
          <a:bodyPr/>
          <a:lstStyle/>
          <a:p>
            <a:pPr eaLnBrk="1" hangingPunct="1"/>
            <a:r>
              <a:rPr lang="en-US" altLang="zh-CN" sz="3200"/>
              <a:t>1. </a:t>
            </a:r>
            <a:r>
              <a:rPr lang="zh-CN" altLang="en-US" sz="3200"/>
              <a:t>删除某一个元组的值</a:t>
            </a:r>
          </a:p>
        </p:txBody>
      </p:sp>
      <p:sp>
        <p:nvSpPr>
          <p:cNvPr id="34820" name="Rectangle 3"/>
          <p:cNvSpPr>
            <a:spLocks noGrp="1" noChangeArrowheads="1"/>
          </p:cNvSpPr>
          <p:nvPr>
            <p:ph type="body" idx="1"/>
          </p:nvPr>
        </p:nvSpPr>
        <p:spPr>
          <a:xfrm>
            <a:off x="683568" y="1700808"/>
            <a:ext cx="8029575" cy="2232025"/>
          </a:xfrm>
        </p:spPr>
        <p:txBody>
          <a:bodyPr/>
          <a:lstStyle/>
          <a:p>
            <a:pPr eaLnBrk="1" hangingPunct="1">
              <a:buFont typeface="Wingdings" panose="05000000000000000000" pitchFamily="2" charset="2"/>
              <a:buNone/>
            </a:pPr>
            <a:r>
              <a:rPr lang="en-US" altLang="zh-CN" dirty="0">
                <a:solidFill>
                  <a:srgbClr val="0000FF"/>
                </a:solidFill>
              </a:rPr>
              <a:t>[</a:t>
            </a:r>
            <a:r>
              <a:rPr lang="zh-CN" altLang="en-US" dirty="0">
                <a:solidFill>
                  <a:srgbClr val="0000FF"/>
                </a:solidFill>
              </a:rPr>
              <a:t>例</a:t>
            </a:r>
            <a:r>
              <a:rPr lang="en-US" altLang="zh-CN" dirty="0">
                <a:solidFill>
                  <a:srgbClr val="0000FF"/>
                </a:solidFill>
              </a:rPr>
              <a:t>1]  </a:t>
            </a:r>
            <a:r>
              <a:rPr lang="zh-CN" altLang="en-US" dirty="0">
                <a:solidFill>
                  <a:srgbClr val="0000FF"/>
                </a:solidFill>
              </a:rPr>
              <a:t>删除学号为</a:t>
            </a:r>
            <a:r>
              <a:rPr lang="en-US" altLang="zh-CN" dirty="0">
                <a:solidFill>
                  <a:srgbClr val="0000FF"/>
                </a:solidFill>
              </a:rPr>
              <a:t>200215128</a:t>
            </a:r>
            <a:r>
              <a:rPr lang="zh-CN" altLang="en-US" dirty="0">
                <a:solidFill>
                  <a:srgbClr val="0000FF"/>
                </a:solidFill>
              </a:rPr>
              <a:t>的学生记录。</a:t>
            </a:r>
          </a:p>
          <a:p>
            <a:pPr eaLnBrk="1" hangingPunct="1">
              <a:lnSpc>
                <a:spcPct val="130000"/>
              </a:lnSpc>
              <a:buFont typeface="Wingdings" panose="05000000000000000000" pitchFamily="2" charset="2"/>
              <a:buNone/>
            </a:pPr>
            <a:r>
              <a:rPr lang="zh-CN" altLang="en-US" dirty="0"/>
              <a:t>        </a:t>
            </a:r>
            <a:r>
              <a:rPr lang="en-US" altLang="zh-CN" sz="2400" dirty="0">
                <a:solidFill>
                  <a:srgbClr val="FF0000"/>
                </a:solidFill>
              </a:rPr>
              <a:t>DELETE</a:t>
            </a:r>
          </a:p>
          <a:p>
            <a:pPr eaLnBrk="1" hangingPunct="1">
              <a:lnSpc>
                <a:spcPct val="130000"/>
              </a:lnSpc>
              <a:buFont typeface="Wingdings" panose="05000000000000000000" pitchFamily="2" charset="2"/>
              <a:buNone/>
            </a:pPr>
            <a:r>
              <a:rPr lang="en-US" altLang="zh-CN" sz="2400" dirty="0"/>
              <a:t>         FROM Student</a:t>
            </a:r>
          </a:p>
          <a:p>
            <a:pPr eaLnBrk="1" hangingPunct="1">
              <a:lnSpc>
                <a:spcPct val="130000"/>
              </a:lnSpc>
              <a:buFont typeface="Wingdings" panose="05000000000000000000" pitchFamily="2" charset="2"/>
              <a:buNone/>
            </a:pPr>
            <a:r>
              <a:rPr lang="en-US" altLang="zh-CN" sz="2400" dirty="0"/>
              <a:t>         WHERE </a:t>
            </a:r>
            <a:r>
              <a:rPr lang="en-US" altLang="zh-CN" sz="2400" dirty="0" err="1"/>
              <a:t>Sno</a:t>
            </a:r>
            <a:r>
              <a:rPr lang="en-US" altLang="zh-CN" sz="2400" dirty="0"/>
              <a:t>= 200215128 '</a:t>
            </a:r>
            <a:r>
              <a:rPr lang="zh-CN" altLang="en-US" sz="2400" dirty="0"/>
              <a:t>；</a:t>
            </a:r>
          </a:p>
          <a:p>
            <a:pPr eaLnBrk="1" hangingPunct="1">
              <a:buFont typeface="Wingdings" panose="05000000000000000000" pitchFamily="2" charset="2"/>
              <a:buNone/>
            </a:pP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3E6296CE-67FD-4E16-A4D9-14AC859D630A}" type="slidenum">
              <a:rPr lang="en-US" altLang="zh-CN" b="0">
                <a:latin typeface="Tahoma" panose="020B0604030504040204" pitchFamily="34" charset="0"/>
              </a:rPr>
              <a:pPr eaLnBrk="1" hangingPunct="1"/>
              <a:t>37</a:t>
            </a:fld>
            <a:endParaRPr lang="en-US" altLang="zh-CN" b="0">
              <a:latin typeface="Tahoma" panose="020B0604030504040204" pitchFamily="34" charset="0"/>
            </a:endParaRPr>
          </a:p>
        </p:txBody>
      </p:sp>
      <p:sp>
        <p:nvSpPr>
          <p:cNvPr id="35843" name="Rectangle 2"/>
          <p:cNvSpPr>
            <a:spLocks noGrp="1" noChangeArrowheads="1"/>
          </p:cNvSpPr>
          <p:nvPr>
            <p:ph type="title"/>
          </p:nvPr>
        </p:nvSpPr>
        <p:spPr/>
        <p:txBody>
          <a:bodyPr/>
          <a:lstStyle/>
          <a:p>
            <a:pPr eaLnBrk="1" hangingPunct="1"/>
            <a:r>
              <a:rPr lang="en-US" altLang="zh-CN" sz="3200"/>
              <a:t>2. </a:t>
            </a:r>
            <a:r>
              <a:rPr lang="zh-CN" altLang="en-US" sz="3200"/>
              <a:t>删除多个元组的值</a:t>
            </a:r>
          </a:p>
        </p:txBody>
      </p:sp>
      <p:sp>
        <p:nvSpPr>
          <p:cNvPr id="35844" name="Rectangle 3"/>
          <p:cNvSpPr>
            <a:spLocks noGrp="1" noChangeArrowheads="1"/>
          </p:cNvSpPr>
          <p:nvPr>
            <p:ph type="body" idx="1"/>
          </p:nvPr>
        </p:nvSpPr>
        <p:spPr>
          <a:xfrm>
            <a:off x="543719" y="1916832"/>
            <a:ext cx="8229600" cy="2105025"/>
          </a:xfrm>
        </p:spPr>
        <p:txBody>
          <a:bodyPr/>
          <a:lstStyle/>
          <a:p>
            <a:pPr eaLnBrk="1" hangingPunct="1">
              <a:buFont typeface="Wingdings" panose="05000000000000000000" pitchFamily="2" charset="2"/>
              <a:buNone/>
            </a:pPr>
            <a:r>
              <a:rPr lang="en-US" altLang="zh-CN" dirty="0">
                <a:solidFill>
                  <a:srgbClr val="0000FF"/>
                </a:solidFill>
              </a:rPr>
              <a:t>[</a:t>
            </a:r>
            <a:r>
              <a:rPr lang="zh-CN" altLang="en-US" dirty="0">
                <a:solidFill>
                  <a:srgbClr val="0000FF"/>
                </a:solidFill>
              </a:rPr>
              <a:t>例</a:t>
            </a:r>
            <a:r>
              <a:rPr lang="en-US" altLang="zh-CN" dirty="0">
                <a:solidFill>
                  <a:srgbClr val="0000FF"/>
                </a:solidFill>
              </a:rPr>
              <a:t>2]  </a:t>
            </a:r>
            <a:r>
              <a:rPr lang="zh-CN" altLang="en-US" dirty="0">
                <a:solidFill>
                  <a:srgbClr val="0000FF"/>
                </a:solidFill>
              </a:rPr>
              <a:t>删除所有的学生选课记录。</a:t>
            </a:r>
          </a:p>
          <a:p>
            <a:pPr eaLnBrk="1" hangingPunct="1">
              <a:lnSpc>
                <a:spcPct val="140000"/>
              </a:lnSpc>
              <a:buFont typeface="Wingdings" panose="05000000000000000000" pitchFamily="2" charset="2"/>
              <a:buNone/>
            </a:pPr>
            <a:r>
              <a:rPr lang="zh-CN" altLang="en-US" sz="2400" dirty="0"/>
              <a:t>        </a:t>
            </a:r>
            <a:r>
              <a:rPr lang="en-US" altLang="zh-CN" sz="2400" dirty="0"/>
              <a:t>DELETE</a:t>
            </a:r>
          </a:p>
          <a:p>
            <a:pPr eaLnBrk="1" hangingPunct="1">
              <a:lnSpc>
                <a:spcPct val="140000"/>
              </a:lnSpc>
              <a:buFont typeface="Wingdings" panose="05000000000000000000" pitchFamily="2" charset="2"/>
              <a:buNone/>
            </a:pPr>
            <a:r>
              <a:rPr lang="en-US" altLang="zh-CN" sz="2400" dirty="0"/>
              <a:t>        FROM SC</a:t>
            </a:r>
            <a:r>
              <a:rPr lang="zh-CN" altLang="en-US" sz="2400"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C8F281BC-FD6B-47D9-9962-BA6399266A01}" type="slidenum">
              <a:rPr lang="en-US" altLang="zh-CN" b="0">
                <a:latin typeface="Tahoma" panose="020B0604030504040204" pitchFamily="34" charset="0"/>
              </a:rPr>
              <a:pPr eaLnBrk="1" hangingPunct="1"/>
              <a:t>38</a:t>
            </a:fld>
            <a:endParaRPr lang="en-US" altLang="zh-CN" b="0">
              <a:latin typeface="Tahoma" panose="020B0604030504040204" pitchFamily="34" charset="0"/>
            </a:endParaRPr>
          </a:p>
        </p:txBody>
      </p:sp>
      <p:sp>
        <p:nvSpPr>
          <p:cNvPr id="37891" name="Rectangle 2"/>
          <p:cNvSpPr>
            <a:spLocks noGrp="1" noChangeArrowheads="1"/>
          </p:cNvSpPr>
          <p:nvPr>
            <p:ph type="title"/>
          </p:nvPr>
        </p:nvSpPr>
        <p:spPr/>
        <p:txBody>
          <a:bodyPr/>
          <a:lstStyle/>
          <a:p>
            <a:pPr eaLnBrk="1" hangingPunct="1"/>
            <a:r>
              <a:rPr lang="en-US" altLang="zh-CN" sz="3200" dirty="0"/>
              <a:t>3. </a:t>
            </a:r>
            <a:r>
              <a:rPr lang="zh-CN" altLang="en-US" sz="3200" dirty="0"/>
              <a:t>带子查询的删除语句</a:t>
            </a:r>
          </a:p>
        </p:txBody>
      </p:sp>
      <p:sp>
        <p:nvSpPr>
          <p:cNvPr id="37892" name="Rectangle 3"/>
          <p:cNvSpPr>
            <a:spLocks noGrp="1" noChangeArrowheads="1"/>
          </p:cNvSpPr>
          <p:nvPr>
            <p:ph type="body" idx="1"/>
          </p:nvPr>
        </p:nvSpPr>
        <p:spPr>
          <a:xfrm>
            <a:off x="0" y="1563122"/>
            <a:ext cx="6337399" cy="3255963"/>
          </a:xfrm>
        </p:spPr>
        <p:txBody>
          <a:bodyPr/>
          <a:lstStyle/>
          <a:p>
            <a:pPr eaLnBrk="1" hangingPunct="1">
              <a:buFont typeface="Wingdings" panose="05000000000000000000" pitchFamily="2" charset="2"/>
              <a:buNone/>
            </a:pPr>
            <a:r>
              <a:rPr lang="en-US" altLang="zh-CN" sz="2400" b="1" dirty="0">
                <a:solidFill>
                  <a:srgbClr val="0000FF"/>
                </a:solidFill>
              </a:rPr>
              <a:t>[</a:t>
            </a:r>
            <a:r>
              <a:rPr lang="zh-CN" altLang="en-US" sz="2400" b="1" dirty="0">
                <a:solidFill>
                  <a:srgbClr val="0000FF"/>
                </a:solidFill>
              </a:rPr>
              <a:t>例</a:t>
            </a:r>
            <a:r>
              <a:rPr lang="en-US" altLang="zh-CN" sz="2400" b="1" dirty="0">
                <a:solidFill>
                  <a:srgbClr val="0000FF"/>
                </a:solidFill>
              </a:rPr>
              <a:t>3]  </a:t>
            </a:r>
            <a:r>
              <a:rPr lang="zh-CN" altLang="en-US" sz="2400" b="1" dirty="0">
                <a:solidFill>
                  <a:srgbClr val="0000FF"/>
                </a:solidFill>
              </a:rPr>
              <a:t>删除计算机科学系所有学生的选课记录</a:t>
            </a:r>
            <a:r>
              <a:rPr lang="zh-CN" altLang="en-US" sz="2400" dirty="0"/>
              <a:t>。</a:t>
            </a:r>
          </a:p>
          <a:p>
            <a:pPr eaLnBrk="1" hangingPunct="1">
              <a:buFont typeface="Wingdings" panose="05000000000000000000" pitchFamily="2" charset="2"/>
              <a:buNone/>
            </a:pPr>
            <a:r>
              <a:rPr lang="zh-CN" altLang="en-US" sz="2400" dirty="0"/>
              <a:t>        </a:t>
            </a:r>
            <a:r>
              <a:rPr lang="en-US" altLang="zh-CN" sz="2400" dirty="0">
                <a:solidFill>
                  <a:srgbClr val="FF0000"/>
                </a:solidFill>
              </a:rPr>
              <a:t>DELETE</a:t>
            </a:r>
          </a:p>
          <a:p>
            <a:pPr eaLnBrk="1" hangingPunct="1">
              <a:buFont typeface="Wingdings" panose="05000000000000000000" pitchFamily="2" charset="2"/>
              <a:buNone/>
            </a:pPr>
            <a:r>
              <a:rPr lang="en-US" altLang="zh-CN" sz="2400" dirty="0">
                <a:solidFill>
                  <a:srgbClr val="FF0000"/>
                </a:solidFill>
              </a:rPr>
              <a:t>        FROM SC</a:t>
            </a:r>
          </a:p>
          <a:p>
            <a:pPr eaLnBrk="1" hangingPunct="1">
              <a:buFont typeface="Wingdings" panose="05000000000000000000" pitchFamily="2" charset="2"/>
              <a:buNone/>
            </a:pPr>
            <a:r>
              <a:rPr lang="en-US" altLang="zh-CN" sz="2400" dirty="0">
                <a:solidFill>
                  <a:srgbClr val="FF0000"/>
                </a:solidFill>
              </a:rPr>
              <a:t>        WHERE  'CS'=</a:t>
            </a:r>
          </a:p>
          <a:p>
            <a:pPr eaLnBrk="1" hangingPunct="1">
              <a:buFont typeface="Wingdings" panose="05000000000000000000" pitchFamily="2" charset="2"/>
              <a:buNone/>
            </a:pPr>
            <a:r>
              <a:rPr lang="en-US" altLang="zh-CN" sz="2400" dirty="0">
                <a:solidFill>
                  <a:srgbClr val="FF0000"/>
                </a:solidFill>
              </a:rPr>
              <a:t>                (SELETE </a:t>
            </a:r>
            <a:r>
              <a:rPr lang="en-US" altLang="zh-CN" sz="2400" dirty="0" err="1">
                <a:solidFill>
                  <a:srgbClr val="FF0000"/>
                </a:solidFill>
              </a:rPr>
              <a:t>Sdept</a:t>
            </a:r>
            <a:endParaRPr lang="en-US" altLang="zh-CN" sz="2400" dirty="0">
              <a:solidFill>
                <a:srgbClr val="FF0000"/>
              </a:solidFill>
            </a:endParaRPr>
          </a:p>
          <a:p>
            <a:pPr eaLnBrk="1" hangingPunct="1">
              <a:buFont typeface="Wingdings" panose="05000000000000000000" pitchFamily="2" charset="2"/>
              <a:buNone/>
            </a:pPr>
            <a:r>
              <a:rPr lang="en-US" altLang="zh-CN" sz="2400" dirty="0">
                <a:solidFill>
                  <a:srgbClr val="FF0000"/>
                </a:solidFill>
              </a:rPr>
              <a:t>                  FROM Student</a:t>
            </a:r>
          </a:p>
          <a:p>
            <a:pPr eaLnBrk="1" hangingPunct="1">
              <a:buFont typeface="Wingdings" panose="05000000000000000000" pitchFamily="2" charset="2"/>
              <a:buNone/>
            </a:pPr>
            <a:r>
              <a:rPr lang="en-US" altLang="zh-CN" sz="2400" dirty="0">
                <a:solidFill>
                  <a:srgbClr val="FF0000"/>
                </a:solidFill>
              </a:rPr>
              <a:t>                   WHERE </a:t>
            </a:r>
            <a:r>
              <a:rPr lang="en-US" altLang="zh-CN" sz="2400" dirty="0" err="1">
                <a:solidFill>
                  <a:srgbClr val="FF0000"/>
                </a:solidFill>
              </a:rPr>
              <a:t>Student.Sno</a:t>
            </a:r>
            <a:r>
              <a:rPr lang="en-US" altLang="zh-CN" sz="2400" dirty="0">
                <a:solidFill>
                  <a:srgbClr val="FF0000"/>
                </a:solidFill>
              </a:rPr>
              <a:t>=</a:t>
            </a:r>
            <a:r>
              <a:rPr lang="en-US" altLang="zh-CN" sz="2400" dirty="0" err="1">
                <a:solidFill>
                  <a:srgbClr val="FF0000"/>
                </a:solidFill>
              </a:rPr>
              <a:t>SC.Sno</a:t>
            </a:r>
            <a:r>
              <a:rPr lang="en-US" altLang="zh-CN" sz="2400" dirty="0">
                <a:solidFill>
                  <a:srgbClr val="FF0000"/>
                </a:solidFill>
              </a:rPr>
              <a:t>)</a:t>
            </a:r>
            <a:r>
              <a:rPr lang="zh-CN" altLang="en-US" sz="2400" dirty="0">
                <a:solidFill>
                  <a:srgbClr val="FF0000"/>
                </a:solidFill>
              </a:rPr>
              <a:t>；</a:t>
            </a:r>
          </a:p>
        </p:txBody>
      </p:sp>
      <p:sp>
        <p:nvSpPr>
          <p:cNvPr id="5" name="Rectangle 7"/>
          <p:cNvSpPr>
            <a:spLocks noChangeArrowheads="1"/>
          </p:cNvSpPr>
          <p:nvPr/>
        </p:nvSpPr>
        <p:spPr bwMode="auto">
          <a:xfrm>
            <a:off x="719931" y="5056163"/>
            <a:ext cx="7704137" cy="1015663"/>
          </a:xfrm>
          <a:prstGeom prst="rect">
            <a:avLst/>
          </a:prstGeom>
          <a:noFill/>
          <a:ln w="222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en-US" altLang="zh-CN" sz="2000" dirty="0">
                <a:solidFill>
                  <a:schemeClr val="tx2"/>
                </a:solidFill>
              </a:rPr>
              <a:t>delete </a:t>
            </a:r>
          </a:p>
          <a:p>
            <a:pPr eaLnBrk="1" hangingPunct="1">
              <a:spcBef>
                <a:spcPct val="0"/>
              </a:spcBef>
              <a:buClrTx/>
              <a:buFontTx/>
              <a:buNone/>
            </a:pPr>
            <a:r>
              <a:rPr kumimoji="1" lang="en-US" altLang="zh-CN" sz="2000" dirty="0">
                <a:solidFill>
                  <a:schemeClr val="tx2"/>
                </a:solidFill>
              </a:rPr>
              <a:t> From </a:t>
            </a:r>
            <a:r>
              <a:rPr lang="en-US" altLang="zh-CN" sz="2000" dirty="0">
                <a:solidFill>
                  <a:schemeClr val="tx2"/>
                </a:solidFill>
                <a:ea typeface="楷体_GB2312" pitchFamily="49" charset="-122"/>
              </a:rPr>
              <a:t>SC</a:t>
            </a:r>
            <a:r>
              <a:rPr kumimoji="1" lang="en-US" altLang="zh-CN" sz="2000" dirty="0">
                <a:solidFill>
                  <a:schemeClr val="tx2"/>
                </a:solidFill>
              </a:rPr>
              <a:t>, </a:t>
            </a:r>
            <a:r>
              <a:rPr lang="en-US" altLang="zh-CN" sz="2000" dirty="0">
                <a:solidFill>
                  <a:schemeClr val="tx2"/>
                </a:solidFill>
                <a:ea typeface="楷体_GB2312" pitchFamily="49" charset="-122"/>
              </a:rPr>
              <a:t>Student</a:t>
            </a:r>
            <a:r>
              <a:rPr kumimoji="1" lang="en-US" altLang="zh-CN" sz="2000" dirty="0">
                <a:solidFill>
                  <a:schemeClr val="tx2"/>
                </a:solidFill>
              </a:rPr>
              <a:t> </a:t>
            </a:r>
            <a:br>
              <a:rPr kumimoji="1" lang="en-US" altLang="zh-CN" sz="2000" dirty="0">
                <a:solidFill>
                  <a:schemeClr val="tx2"/>
                </a:solidFill>
              </a:rPr>
            </a:br>
            <a:r>
              <a:rPr kumimoji="1" lang="en-US" altLang="zh-CN" sz="2000" dirty="0">
                <a:solidFill>
                  <a:schemeClr val="tx2"/>
                </a:solidFill>
              </a:rPr>
              <a:t>  Where </a:t>
            </a:r>
            <a:r>
              <a:rPr lang="en-US" altLang="zh-CN" sz="2000" dirty="0" err="1">
                <a:solidFill>
                  <a:schemeClr val="tx2"/>
                </a:solidFill>
                <a:ea typeface="楷体_GB2312" pitchFamily="49" charset="-122"/>
              </a:rPr>
              <a:t>Student.Sno</a:t>
            </a:r>
            <a:r>
              <a:rPr lang="en-US" altLang="zh-CN" sz="2000" dirty="0">
                <a:solidFill>
                  <a:schemeClr val="tx2"/>
                </a:solidFill>
                <a:ea typeface="楷体_GB2312" pitchFamily="49" charset="-122"/>
              </a:rPr>
              <a:t>=</a:t>
            </a:r>
            <a:r>
              <a:rPr lang="en-US" altLang="zh-CN" sz="2000" dirty="0" err="1">
                <a:solidFill>
                  <a:schemeClr val="tx2"/>
                </a:solidFill>
                <a:ea typeface="楷体_GB2312" pitchFamily="49" charset="-122"/>
              </a:rPr>
              <a:t>SC.Sno</a:t>
            </a:r>
            <a:r>
              <a:rPr lang="en-US" altLang="zh-CN" sz="2000" dirty="0">
                <a:solidFill>
                  <a:schemeClr val="tx2"/>
                </a:solidFill>
                <a:ea typeface="楷体_GB2312" pitchFamily="49" charset="-122"/>
              </a:rPr>
              <a:t> </a:t>
            </a:r>
            <a:r>
              <a:rPr kumimoji="1" lang="en-US" altLang="zh-CN" sz="2000" dirty="0">
                <a:solidFill>
                  <a:schemeClr val="tx2"/>
                </a:solidFill>
              </a:rPr>
              <a:t>and </a:t>
            </a:r>
            <a:r>
              <a:rPr lang="en-US" altLang="zh-CN" sz="2000" dirty="0" err="1">
                <a:solidFill>
                  <a:schemeClr val="tx2"/>
                </a:solidFill>
                <a:ea typeface="楷体_GB2312" pitchFamily="49" charset="-122"/>
              </a:rPr>
              <a:t>Sdept</a:t>
            </a:r>
            <a:r>
              <a:rPr lang="en-US" altLang="zh-CN" sz="2000" dirty="0">
                <a:solidFill>
                  <a:schemeClr val="tx2"/>
                </a:solidFill>
                <a:ea typeface="楷体_GB2312" pitchFamily="49" charset="-122"/>
              </a:rPr>
              <a:t> =‘CS';  </a:t>
            </a:r>
          </a:p>
        </p:txBody>
      </p:sp>
      <p:sp>
        <p:nvSpPr>
          <p:cNvPr id="6" name="Rectangle 8"/>
          <p:cNvSpPr>
            <a:spLocks noChangeArrowheads="1"/>
          </p:cNvSpPr>
          <p:nvPr/>
        </p:nvSpPr>
        <p:spPr bwMode="auto">
          <a:xfrm>
            <a:off x="5436096" y="5264150"/>
            <a:ext cx="1008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zh-CN" altLang="en-US" sz="2000" dirty="0">
                <a:solidFill>
                  <a:srgbClr val="CC3300"/>
                </a:solidFill>
                <a:latin typeface="Times New Roman" panose="02020603050405020304" pitchFamily="18" charset="0"/>
              </a:rPr>
              <a:t>错误！</a:t>
            </a:r>
          </a:p>
        </p:txBody>
      </p:sp>
      <p:sp>
        <p:nvSpPr>
          <p:cNvPr id="7" name="Rectangle 6"/>
          <p:cNvSpPr txBox="1">
            <a:spLocks noChangeArrowheads="1"/>
          </p:cNvSpPr>
          <p:nvPr/>
        </p:nvSpPr>
        <p:spPr bwMode="auto">
          <a:xfrm>
            <a:off x="5652120" y="2059925"/>
            <a:ext cx="3924300" cy="295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zh-CN" altLang="en-US" sz="2400" b="1" kern="0" dirty="0"/>
              <a:t>或：</a:t>
            </a:r>
          </a:p>
          <a:p>
            <a:pPr eaLnBrk="1" hangingPunct="1">
              <a:lnSpc>
                <a:spcPct val="80000"/>
              </a:lnSpc>
              <a:buFontTx/>
              <a:buNone/>
            </a:pPr>
            <a:r>
              <a:rPr lang="en-US" altLang="zh-CN" sz="2400" b="1" kern="0" dirty="0"/>
              <a:t>Delete  </a:t>
            </a:r>
          </a:p>
          <a:p>
            <a:pPr eaLnBrk="1" hangingPunct="1">
              <a:lnSpc>
                <a:spcPct val="80000"/>
              </a:lnSpc>
              <a:buFontTx/>
              <a:buNone/>
            </a:pPr>
            <a:r>
              <a:rPr lang="en-US" altLang="zh-CN" sz="2400" b="1" kern="0" dirty="0"/>
              <a:t>From SC</a:t>
            </a:r>
          </a:p>
          <a:p>
            <a:pPr eaLnBrk="1" hangingPunct="1">
              <a:lnSpc>
                <a:spcPct val="80000"/>
              </a:lnSpc>
              <a:buFontTx/>
              <a:buNone/>
            </a:pPr>
            <a:r>
              <a:rPr lang="en-US" altLang="zh-CN" sz="2400" b="1" kern="0" dirty="0"/>
              <a:t>Where </a:t>
            </a:r>
            <a:r>
              <a:rPr lang="en-US" altLang="zh-CN" sz="2400" b="1" kern="0" dirty="0" err="1"/>
              <a:t>Sno</a:t>
            </a:r>
            <a:r>
              <a:rPr lang="en-US" altLang="zh-CN" sz="2400" b="1" kern="0" dirty="0"/>
              <a:t> in</a:t>
            </a:r>
          </a:p>
          <a:p>
            <a:pPr eaLnBrk="1" hangingPunct="1">
              <a:lnSpc>
                <a:spcPct val="80000"/>
              </a:lnSpc>
              <a:buFontTx/>
              <a:buNone/>
            </a:pPr>
            <a:r>
              <a:rPr lang="en-US" altLang="zh-CN" sz="2400" b="1" kern="0" dirty="0"/>
              <a:t>  ( select </a:t>
            </a:r>
            <a:r>
              <a:rPr lang="en-US" altLang="zh-CN" sz="2400" b="1" kern="0" dirty="0" err="1"/>
              <a:t>Sno</a:t>
            </a:r>
            <a:r>
              <a:rPr lang="en-US" altLang="zh-CN" sz="2400" b="1" kern="0" dirty="0"/>
              <a:t> </a:t>
            </a:r>
          </a:p>
          <a:p>
            <a:pPr eaLnBrk="1" hangingPunct="1">
              <a:lnSpc>
                <a:spcPct val="80000"/>
              </a:lnSpc>
              <a:buFontTx/>
              <a:buNone/>
            </a:pPr>
            <a:r>
              <a:rPr lang="en-US" altLang="zh-CN" sz="2400" b="1" kern="0" dirty="0"/>
              <a:t>      from Student</a:t>
            </a:r>
          </a:p>
          <a:p>
            <a:pPr eaLnBrk="1" hangingPunct="1">
              <a:lnSpc>
                <a:spcPct val="80000"/>
              </a:lnSpc>
              <a:buFontTx/>
              <a:buNone/>
            </a:pPr>
            <a:r>
              <a:rPr lang="en-US" altLang="zh-CN" sz="2400" b="1" kern="0" dirty="0"/>
              <a:t>      where </a:t>
            </a:r>
            <a:r>
              <a:rPr lang="en-US" altLang="zh-CN" sz="2400" b="1" kern="0" dirty="0" err="1"/>
              <a:t>Sdept</a:t>
            </a:r>
            <a:r>
              <a:rPr lang="en-US" altLang="zh-CN" sz="2400" b="1" kern="0" dirty="0"/>
              <a:t> =‘CS');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6" presetClass="emph" presetSubtype="0" fill="hold" grpId="1" nodeType="withEffect">
                                  <p:stCondLst>
                                    <p:cond delay="0"/>
                                  </p:stCondLst>
                                  <p:childTnLst>
                                    <p:animScale>
                                      <p:cBhvr>
                                        <p:cTn id="19"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6" grpId="1"/>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128" y="1542160"/>
            <a:ext cx="8611943" cy="1625514"/>
          </a:xfrm>
          <a:prstGeom prst="rect">
            <a:avLst/>
          </a:prstGeom>
        </p:spPr>
        <p:txBody>
          <a:bodyPr vert="horz" wrap="square" lIns="0" tIns="85793" rIns="0" bIns="0" rtlCol="0">
            <a:spAutoFit/>
          </a:bodyPr>
          <a:lstStyle/>
          <a:p>
            <a:pPr marL="183529" indent="-172670" algn="l">
              <a:spcBef>
                <a:spcPts val="676"/>
              </a:spcBef>
              <a:buSzPct val="95000"/>
              <a:buFont typeface="Wingdings"/>
              <a:buChar char=""/>
              <a:tabLst>
                <a:tab pos="184073" algn="l"/>
              </a:tabLst>
            </a:pPr>
            <a:r>
              <a:rPr sz="2200" spc="-9" dirty="0">
                <a:latin typeface="NSimSun"/>
                <a:cs typeface="NSimSun"/>
              </a:rPr>
              <a:t>还可以有更复杂</a:t>
            </a:r>
            <a:r>
              <a:rPr sz="2200" spc="-4" dirty="0">
                <a:latin typeface="NSimSun"/>
                <a:cs typeface="NSimSun"/>
              </a:rPr>
              <a:t>的</a:t>
            </a:r>
            <a:r>
              <a:rPr sz="2200" spc="-13" dirty="0">
                <a:latin typeface="Arial"/>
                <a:cs typeface="Arial"/>
              </a:rPr>
              <a:t>“</a:t>
            </a:r>
            <a:r>
              <a:rPr sz="2200" spc="-9" dirty="0">
                <a:latin typeface="NSimSun"/>
                <a:cs typeface="NSimSun"/>
              </a:rPr>
              <a:t>条件控制的删</a:t>
            </a:r>
            <a:r>
              <a:rPr sz="2200" spc="-4" dirty="0">
                <a:latin typeface="NSimSun"/>
                <a:cs typeface="NSimSun"/>
              </a:rPr>
              <a:t>除</a:t>
            </a:r>
            <a:r>
              <a:rPr sz="2200" spc="-4" dirty="0">
                <a:latin typeface="Arial"/>
                <a:cs typeface="Arial"/>
              </a:rPr>
              <a:t>”</a:t>
            </a:r>
            <a:r>
              <a:rPr sz="2200" spc="-64" dirty="0">
                <a:latin typeface="Arial"/>
                <a:cs typeface="Arial"/>
              </a:rPr>
              <a:t> </a:t>
            </a:r>
            <a:r>
              <a:rPr sz="2200" spc="-9" dirty="0">
                <a:latin typeface="NSimSun"/>
                <a:cs typeface="NSimSun"/>
              </a:rPr>
              <a:t>语句，</a:t>
            </a:r>
            <a:r>
              <a:rPr sz="2200" spc="-9" dirty="0">
                <a:latin typeface="Arial"/>
                <a:cs typeface="Arial"/>
              </a:rPr>
              <a:t>---</a:t>
            </a:r>
            <a:r>
              <a:rPr sz="2200" spc="-9" dirty="0">
                <a:latin typeface="NSimSun"/>
                <a:cs typeface="NSimSun"/>
              </a:rPr>
              <a:t>这很有用！</a:t>
            </a:r>
            <a:endParaRPr sz="2200" dirty="0">
              <a:latin typeface="NSimSun"/>
              <a:cs typeface="NSimSun"/>
            </a:endParaRPr>
          </a:p>
          <a:p>
            <a:pPr marL="74932" algn="l">
              <a:spcBef>
                <a:spcPts val="590"/>
              </a:spcBef>
            </a:pPr>
            <a:r>
              <a:rPr sz="2400" spc="-4" dirty="0">
                <a:latin typeface="Microsoft YaHei"/>
                <a:cs typeface="Microsoft YaHei"/>
              </a:rPr>
              <a:t>示例：删除有四门不及格课程的所有同学</a:t>
            </a:r>
            <a:endParaRPr sz="2400" dirty="0">
              <a:latin typeface="Microsoft YaHei"/>
              <a:cs typeface="Microsoft YaHei"/>
            </a:endParaRPr>
          </a:p>
          <a:p>
            <a:pPr marL="389866" algn="l">
              <a:spcBef>
                <a:spcPts val="594"/>
              </a:spcBef>
              <a:tabLst>
                <a:tab pos="1682721" algn="l"/>
                <a:tab pos="2573223" algn="l"/>
              </a:tabLst>
            </a:pPr>
            <a:r>
              <a:rPr sz="2200" spc="-4" dirty="0">
                <a:solidFill>
                  <a:srgbClr val="3333CC"/>
                </a:solidFill>
                <a:latin typeface="Arial"/>
                <a:cs typeface="Arial"/>
              </a:rPr>
              <a:t>Delete </a:t>
            </a:r>
            <a:r>
              <a:rPr sz="2200" spc="9" dirty="0">
                <a:solidFill>
                  <a:srgbClr val="3333CC"/>
                </a:solidFill>
                <a:latin typeface="Arial"/>
                <a:cs typeface="Arial"/>
              </a:rPr>
              <a:t> </a:t>
            </a:r>
            <a:r>
              <a:rPr sz="2200" dirty="0">
                <a:solidFill>
                  <a:srgbClr val="3333CC"/>
                </a:solidFill>
                <a:latin typeface="Arial"/>
                <a:cs typeface="Arial"/>
              </a:rPr>
              <a:t>From</a:t>
            </a:r>
            <a:r>
              <a:rPr lang="en-US" sz="2200" dirty="0">
                <a:solidFill>
                  <a:srgbClr val="3333CC"/>
                </a:solidFill>
                <a:latin typeface="Arial"/>
                <a:cs typeface="Arial"/>
              </a:rPr>
              <a:t>  </a:t>
            </a:r>
            <a:r>
              <a:rPr sz="2200" dirty="0">
                <a:solidFill>
                  <a:srgbClr val="FF0065"/>
                </a:solidFill>
                <a:latin typeface="Arial"/>
                <a:cs typeface="Arial"/>
              </a:rPr>
              <a:t>Student	</a:t>
            </a:r>
            <a:br>
              <a:rPr lang="en-US" sz="2200" dirty="0">
                <a:solidFill>
                  <a:srgbClr val="FF0065"/>
                </a:solidFill>
                <a:latin typeface="Arial"/>
                <a:cs typeface="Arial"/>
              </a:rPr>
            </a:br>
            <a:r>
              <a:rPr lang="en-US" sz="2200" dirty="0">
                <a:solidFill>
                  <a:srgbClr val="FF0065"/>
                </a:solidFill>
                <a:latin typeface="Arial"/>
                <a:cs typeface="Arial"/>
              </a:rPr>
              <a:t>     </a:t>
            </a:r>
            <a:r>
              <a:rPr sz="2200" dirty="0">
                <a:solidFill>
                  <a:srgbClr val="3333CC"/>
                </a:solidFill>
                <a:latin typeface="Arial"/>
                <a:cs typeface="Arial"/>
              </a:rPr>
              <a:t>Where </a:t>
            </a:r>
            <a:r>
              <a:rPr lang="en-US" sz="2200" dirty="0">
                <a:solidFill>
                  <a:srgbClr val="3333CC"/>
                </a:solidFill>
                <a:latin typeface="Arial"/>
                <a:cs typeface="Arial"/>
              </a:rPr>
              <a:t> </a:t>
            </a:r>
            <a:r>
              <a:rPr sz="2200" spc="-4" dirty="0">
                <a:solidFill>
                  <a:srgbClr val="FF0065"/>
                </a:solidFill>
                <a:latin typeface="Arial"/>
                <a:cs typeface="Arial"/>
              </a:rPr>
              <a:t>S#</a:t>
            </a:r>
            <a:r>
              <a:rPr sz="2200" spc="410" dirty="0">
                <a:solidFill>
                  <a:srgbClr val="FF0065"/>
                </a:solidFill>
                <a:latin typeface="Arial"/>
                <a:cs typeface="Arial"/>
              </a:rPr>
              <a:t> </a:t>
            </a:r>
            <a:r>
              <a:rPr sz="2200" dirty="0">
                <a:solidFill>
                  <a:srgbClr val="3333CC"/>
                </a:solidFill>
                <a:latin typeface="Arial"/>
                <a:cs typeface="Arial"/>
              </a:rPr>
              <a:t>in</a:t>
            </a:r>
            <a:endParaRPr sz="2200" dirty="0">
              <a:latin typeface="Arial"/>
              <a:cs typeface="Arial"/>
            </a:endParaRPr>
          </a:p>
        </p:txBody>
      </p:sp>
      <p:sp>
        <p:nvSpPr>
          <p:cNvPr id="4" name="object 4"/>
          <p:cNvSpPr txBox="1"/>
          <p:nvPr/>
        </p:nvSpPr>
        <p:spPr>
          <a:xfrm>
            <a:off x="1691680" y="3215254"/>
            <a:ext cx="2952328" cy="357761"/>
          </a:xfrm>
          <a:prstGeom prst="rect">
            <a:avLst/>
          </a:prstGeom>
        </p:spPr>
        <p:txBody>
          <a:bodyPr vert="horz" wrap="square" lIns="0" tIns="10860" rIns="0" bIns="0" rtlCol="0">
            <a:spAutoFit/>
          </a:bodyPr>
          <a:lstStyle/>
          <a:p>
            <a:pPr marL="10860" algn="l">
              <a:spcBef>
                <a:spcPts val="86"/>
              </a:spcBef>
              <a:tabLst>
                <a:tab pos="868782" algn="l"/>
              </a:tabLst>
            </a:pPr>
            <a:r>
              <a:rPr sz="2200" dirty="0">
                <a:solidFill>
                  <a:srgbClr val="FF0065"/>
                </a:solidFill>
                <a:latin typeface="Arial"/>
                <a:cs typeface="Arial"/>
              </a:rPr>
              <a:t>(</a:t>
            </a:r>
            <a:r>
              <a:rPr sz="2200" spc="-4" dirty="0">
                <a:solidFill>
                  <a:srgbClr val="FF0065"/>
                </a:solidFill>
                <a:latin typeface="Arial"/>
                <a:cs typeface="Arial"/>
              </a:rPr>
              <a:t> </a:t>
            </a:r>
            <a:r>
              <a:rPr sz="2200" dirty="0">
                <a:solidFill>
                  <a:srgbClr val="3333CC"/>
                </a:solidFill>
                <a:latin typeface="Arial"/>
                <a:cs typeface="Arial"/>
              </a:rPr>
              <a:t>Select</a:t>
            </a:r>
            <a:r>
              <a:rPr lang="en-US" sz="2200" dirty="0">
                <a:solidFill>
                  <a:srgbClr val="3333CC"/>
                </a:solidFill>
                <a:latin typeface="Arial"/>
                <a:cs typeface="Arial"/>
              </a:rPr>
              <a:t>  </a:t>
            </a:r>
            <a:r>
              <a:rPr sz="2200" spc="-4" dirty="0">
                <a:solidFill>
                  <a:srgbClr val="FF0065"/>
                </a:solidFill>
                <a:latin typeface="Arial"/>
                <a:cs typeface="Arial"/>
              </a:rPr>
              <a:t>S#</a:t>
            </a:r>
            <a:r>
              <a:rPr lang="en-US" sz="2200" spc="-4" dirty="0">
                <a:solidFill>
                  <a:srgbClr val="FF0065"/>
                </a:solidFill>
                <a:latin typeface="Arial"/>
                <a:cs typeface="Arial"/>
              </a:rPr>
              <a:t> </a:t>
            </a:r>
            <a:r>
              <a:rPr sz="2200" spc="-4" dirty="0">
                <a:solidFill>
                  <a:srgbClr val="FF0065"/>
                </a:solidFill>
                <a:latin typeface="Arial"/>
                <a:cs typeface="Arial"/>
              </a:rPr>
              <a:t> </a:t>
            </a:r>
            <a:r>
              <a:rPr sz="2200" dirty="0">
                <a:solidFill>
                  <a:srgbClr val="3333CC"/>
                </a:solidFill>
                <a:latin typeface="Arial"/>
                <a:cs typeface="Arial"/>
              </a:rPr>
              <a:t>From</a:t>
            </a:r>
            <a:r>
              <a:rPr sz="2200" spc="350" dirty="0">
                <a:solidFill>
                  <a:srgbClr val="3333CC"/>
                </a:solidFill>
                <a:latin typeface="Arial"/>
                <a:cs typeface="Arial"/>
              </a:rPr>
              <a:t> </a:t>
            </a:r>
            <a:r>
              <a:rPr sz="2200" dirty="0">
                <a:solidFill>
                  <a:srgbClr val="FF0065"/>
                </a:solidFill>
                <a:latin typeface="Arial"/>
                <a:cs typeface="Arial"/>
              </a:rPr>
              <a:t>SC</a:t>
            </a:r>
            <a:endParaRPr sz="2200" dirty="0">
              <a:latin typeface="Arial"/>
              <a:cs typeface="Arial"/>
            </a:endParaRPr>
          </a:p>
        </p:txBody>
      </p:sp>
      <p:sp>
        <p:nvSpPr>
          <p:cNvPr id="5" name="object 5"/>
          <p:cNvSpPr txBox="1"/>
          <p:nvPr/>
        </p:nvSpPr>
        <p:spPr>
          <a:xfrm>
            <a:off x="2015716" y="3678909"/>
            <a:ext cx="5400600" cy="700899"/>
          </a:xfrm>
          <a:prstGeom prst="rect">
            <a:avLst/>
          </a:prstGeom>
        </p:spPr>
        <p:txBody>
          <a:bodyPr vert="horz" wrap="square" lIns="0" tIns="10860" rIns="0" bIns="0" rtlCol="0">
            <a:spAutoFit/>
          </a:bodyPr>
          <a:lstStyle/>
          <a:p>
            <a:pPr marL="10860">
              <a:spcBef>
                <a:spcPts val="86"/>
              </a:spcBef>
              <a:tabLst>
                <a:tab pos="1041995" algn="l"/>
                <a:tab pos="1444892" algn="l"/>
              </a:tabLst>
            </a:pPr>
            <a:r>
              <a:rPr sz="2200" spc="-4" dirty="0">
                <a:solidFill>
                  <a:srgbClr val="3333CC"/>
                </a:solidFill>
                <a:latin typeface="Arial"/>
                <a:cs typeface="Arial"/>
              </a:rPr>
              <a:t>Grou</a:t>
            </a:r>
            <a:r>
              <a:rPr sz="2200" dirty="0">
                <a:solidFill>
                  <a:srgbClr val="3333CC"/>
                </a:solidFill>
                <a:latin typeface="Arial"/>
                <a:cs typeface="Arial"/>
              </a:rPr>
              <a:t>p</a:t>
            </a:r>
            <a:r>
              <a:rPr sz="2200" spc="-4" dirty="0">
                <a:solidFill>
                  <a:srgbClr val="3333CC"/>
                </a:solidFill>
                <a:latin typeface="Arial"/>
                <a:cs typeface="Arial"/>
              </a:rPr>
              <a:t> b</a:t>
            </a:r>
            <a:r>
              <a:rPr sz="2200" dirty="0">
                <a:solidFill>
                  <a:srgbClr val="3333CC"/>
                </a:solidFill>
                <a:latin typeface="Arial"/>
                <a:cs typeface="Arial"/>
              </a:rPr>
              <a:t>y	</a:t>
            </a:r>
            <a:r>
              <a:rPr sz="2200" spc="-9" dirty="0">
                <a:solidFill>
                  <a:srgbClr val="FF0065"/>
                </a:solidFill>
                <a:latin typeface="Arial"/>
                <a:cs typeface="Arial"/>
              </a:rPr>
              <a:t>S</a:t>
            </a:r>
            <a:r>
              <a:rPr sz="2200" spc="-4" dirty="0">
                <a:solidFill>
                  <a:srgbClr val="FF0065"/>
                </a:solidFill>
                <a:latin typeface="Arial"/>
                <a:cs typeface="Arial"/>
              </a:rPr>
              <a:t>#</a:t>
            </a:r>
            <a:r>
              <a:rPr sz="2200" dirty="0">
                <a:solidFill>
                  <a:srgbClr val="FF0065"/>
                </a:solidFill>
                <a:latin typeface="Arial"/>
                <a:cs typeface="Arial"/>
              </a:rPr>
              <a:t>	</a:t>
            </a:r>
            <a:r>
              <a:rPr lang="en-US" sz="2200" dirty="0">
                <a:solidFill>
                  <a:srgbClr val="FF0065"/>
                </a:solidFill>
                <a:latin typeface="Arial"/>
                <a:cs typeface="Arial"/>
              </a:rPr>
              <a:t>  </a:t>
            </a:r>
            <a:r>
              <a:rPr sz="2200" spc="-4" dirty="0">
                <a:solidFill>
                  <a:srgbClr val="3333CC"/>
                </a:solidFill>
                <a:latin typeface="Arial"/>
                <a:cs typeface="Arial"/>
              </a:rPr>
              <a:t>Having</a:t>
            </a:r>
            <a:r>
              <a:rPr lang="en-US" sz="2200" spc="-4" dirty="0">
                <a:solidFill>
                  <a:srgbClr val="3333CC"/>
                </a:solidFill>
                <a:latin typeface="Arial"/>
                <a:cs typeface="Arial"/>
              </a:rPr>
              <a:t>   </a:t>
            </a:r>
            <a:r>
              <a:rPr lang="en-US" altLang="zh-CN" sz="2200" dirty="0">
                <a:solidFill>
                  <a:srgbClr val="FF0065"/>
                </a:solidFill>
                <a:latin typeface="Arial"/>
                <a:cs typeface="Arial"/>
              </a:rPr>
              <a:t>Count(*)&gt;= </a:t>
            </a:r>
            <a:r>
              <a:rPr lang="en-US" altLang="zh-CN" sz="2200" spc="-4" dirty="0">
                <a:solidFill>
                  <a:srgbClr val="FF0065"/>
                </a:solidFill>
                <a:latin typeface="Arial"/>
                <a:cs typeface="Arial"/>
              </a:rPr>
              <a:t>4</a:t>
            </a:r>
            <a:r>
              <a:rPr lang="en-US" altLang="zh-CN" sz="2200" spc="-43" dirty="0">
                <a:solidFill>
                  <a:srgbClr val="FF0065"/>
                </a:solidFill>
                <a:latin typeface="Arial"/>
                <a:cs typeface="Arial"/>
              </a:rPr>
              <a:t> </a:t>
            </a:r>
            <a:r>
              <a:rPr lang="en-US" altLang="zh-CN" sz="2200" dirty="0">
                <a:solidFill>
                  <a:srgbClr val="FF0065"/>
                </a:solidFill>
                <a:latin typeface="Arial"/>
                <a:cs typeface="Arial"/>
              </a:rPr>
              <a:t>)</a:t>
            </a:r>
            <a:r>
              <a:rPr lang="en-US" altLang="zh-CN" sz="2200" dirty="0">
                <a:solidFill>
                  <a:srgbClr val="3333CC"/>
                </a:solidFill>
                <a:latin typeface="Arial"/>
                <a:cs typeface="Arial"/>
              </a:rPr>
              <a:t>;</a:t>
            </a:r>
            <a:endParaRPr lang="en-US" altLang="zh-CN" sz="2200" dirty="0">
              <a:latin typeface="Arial"/>
              <a:cs typeface="Arial"/>
            </a:endParaRPr>
          </a:p>
          <a:p>
            <a:pPr marL="10860">
              <a:spcBef>
                <a:spcPts val="86"/>
              </a:spcBef>
              <a:tabLst>
                <a:tab pos="1041995" algn="l"/>
                <a:tab pos="1444892" algn="l"/>
              </a:tabLst>
            </a:pPr>
            <a:endParaRPr sz="2200" dirty="0">
              <a:latin typeface="Arial"/>
              <a:cs typeface="Arial"/>
            </a:endParaRPr>
          </a:p>
        </p:txBody>
      </p:sp>
      <p:sp>
        <p:nvSpPr>
          <p:cNvPr id="6" name="object 6"/>
          <p:cNvSpPr txBox="1"/>
          <p:nvPr/>
        </p:nvSpPr>
        <p:spPr>
          <a:xfrm>
            <a:off x="4716016" y="3171382"/>
            <a:ext cx="3672408" cy="496196"/>
          </a:xfrm>
          <a:prstGeom prst="rect">
            <a:avLst/>
          </a:prstGeom>
        </p:spPr>
        <p:txBody>
          <a:bodyPr vert="horz" wrap="square" lIns="0" tIns="10860" rIns="0" bIns="0" rtlCol="0">
            <a:spAutoFit/>
          </a:bodyPr>
          <a:lstStyle/>
          <a:p>
            <a:pPr marL="184073" marR="4344" indent="-173756" algn="l">
              <a:lnSpc>
                <a:spcPct val="130300"/>
              </a:lnSpc>
              <a:spcBef>
                <a:spcPts val="86"/>
              </a:spcBef>
            </a:pPr>
            <a:r>
              <a:rPr sz="2200" spc="-4" dirty="0">
                <a:solidFill>
                  <a:srgbClr val="3333CC"/>
                </a:solidFill>
                <a:latin typeface="Arial"/>
                <a:cs typeface="Arial"/>
              </a:rPr>
              <a:t>Where </a:t>
            </a:r>
            <a:r>
              <a:rPr sz="2200" spc="-4" dirty="0">
                <a:solidFill>
                  <a:srgbClr val="FF0065"/>
                </a:solidFill>
                <a:latin typeface="Arial"/>
                <a:cs typeface="Arial"/>
              </a:rPr>
              <a:t>Score &lt;</a:t>
            </a:r>
            <a:r>
              <a:rPr sz="2200" spc="-34" dirty="0">
                <a:solidFill>
                  <a:srgbClr val="FF0065"/>
                </a:solidFill>
                <a:latin typeface="Arial"/>
                <a:cs typeface="Arial"/>
              </a:rPr>
              <a:t> </a:t>
            </a:r>
            <a:r>
              <a:rPr sz="2200" spc="-4" dirty="0">
                <a:solidFill>
                  <a:srgbClr val="FF0065"/>
                </a:solidFill>
                <a:latin typeface="Arial"/>
                <a:cs typeface="Arial"/>
              </a:rPr>
              <a:t>60</a:t>
            </a:r>
            <a:endParaRPr sz="2200" dirty="0">
              <a:latin typeface="Arial"/>
              <a:cs typeface="Arial"/>
            </a:endParaRPr>
          </a:p>
        </p:txBody>
      </p:sp>
      <p:sp>
        <p:nvSpPr>
          <p:cNvPr id="13" name="标题 12"/>
          <p:cNvSpPr>
            <a:spLocks noGrp="1"/>
          </p:cNvSpPr>
          <p:nvPr>
            <p:ph type="title"/>
          </p:nvPr>
        </p:nvSpPr>
        <p:spPr/>
        <p:txBody>
          <a:bodyPr/>
          <a:lstStyle/>
          <a:p>
            <a:r>
              <a:rPr lang="en-US" altLang="zh-CN" sz="3200" dirty="0"/>
              <a:t>3. </a:t>
            </a:r>
            <a:r>
              <a:rPr lang="zh-CN" altLang="en-US" sz="3200" dirty="0"/>
              <a:t>带子查询的删除语句</a:t>
            </a:r>
          </a:p>
        </p:txBody>
      </p:sp>
      <p:sp>
        <p:nvSpPr>
          <p:cNvPr id="14" name="灯片编号占位符 13"/>
          <p:cNvSpPr>
            <a:spLocks noGrp="1"/>
          </p:cNvSpPr>
          <p:nvPr>
            <p:ph type="sldNum" sz="quarter" idx="11"/>
          </p:nvPr>
        </p:nvSpPr>
        <p:spPr/>
        <p:txBody>
          <a:bodyPr/>
          <a:lstStyle/>
          <a:p>
            <a:fld id="{AB38D8F3-D4D0-41F6-9150-8A218219F0BE}" type="slidenum">
              <a:rPr lang="en-US" altLang="zh-CN" smtClean="0"/>
              <a:pPr/>
              <a:t>39</a:t>
            </a:fld>
            <a:endParaRPr lang="en-US" altLang="zh-CN"/>
          </a:p>
        </p:txBody>
      </p:sp>
    </p:spTree>
    <p:extLst>
      <p:ext uri="{BB962C8B-B14F-4D97-AF65-F5344CB8AC3E}">
        <p14:creationId xmlns:p14="http://schemas.microsoft.com/office/powerpoint/2010/main" val="3028065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6AB5A92C-4D27-42D8-8D52-C3629574346A}" type="slidenum">
              <a:rPr lang="en-US" altLang="zh-CN" b="0">
                <a:latin typeface="Tahoma" panose="020B0604030504040204" pitchFamily="34" charset="0"/>
              </a:rPr>
              <a:pPr eaLnBrk="1" hangingPunct="1"/>
              <a:t>4</a:t>
            </a:fld>
            <a:endParaRPr lang="en-US" altLang="zh-CN" b="0">
              <a:latin typeface="Tahoma" panose="020B0604030504040204" pitchFamily="34" charset="0"/>
            </a:endParaRPr>
          </a:p>
        </p:txBody>
      </p:sp>
      <p:sp>
        <p:nvSpPr>
          <p:cNvPr id="6147" name="Rectangle 2"/>
          <p:cNvSpPr>
            <a:spLocks noGrp="1" noChangeArrowheads="1"/>
          </p:cNvSpPr>
          <p:nvPr>
            <p:ph type="title"/>
          </p:nvPr>
        </p:nvSpPr>
        <p:spPr/>
        <p:txBody>
          <a:bodyPr/>
          <a:lstStyle/>
          <a:p>
            <a:pPr eaLnBrk="1" hangingPunct="1"/>
            <a:r>
              <a:rPr lang="en-US" altLang="zh-CN"/>
              <a:t>3.4.1  </a:t>
            </a:r>
            <a:r>
              <a:rPr lang="zh-CN" altLang="en-US"/>
              <a:t>插入数据</a:t>
            </a:r>
          </a:p>
        </p:txBody>
      </p:sp>
      <p:sp>
        <p:nvSpPr>
          <p:cNvPr id="6148" name="Rectangle 3"/>
          <p:cNvSpPr>
            <a:spLocks noGrp="1" noChangeArrowheads="1"/>
          </p:cNvSpPr>
          <p:nvPr>
            <p:ph type="body" idx="1"/>
          </p:nvPr>
        </p:nvSpPr>
        <p:spPr/>
        <p:txBody>
          <a:bodyPr/>
          <a:lstStyle/>
          <a:p>
            <a:pPr eaLnBrk="1" hangingPunct="1">
              <a:lnSpc>
                <a:spcPct val="140000"/>
              </a:lnSpc>
            </a:pPr>
            <a:r>
              <a:rPr lang="zh-CN" altLang="en-US"/>
              <a:t>两种插入数据方式</a:t>
            </a:r>
          </a:p>
          <a:p>
            <a:pPr lvl="1" eaLnBrk="1" hangingPunct="1">
              <a:lnSpc>
                <a:spcPct val="140000"/>
              </a:lnSpc>
              <a:buFont typeface="Wingdings" panose="05000000000000000000" pitchFamily="2" charset="2"/>
              <a:buNone/>
            </a:pPr>
            <a:r>
              <a:rPr lang="en-US" altLang="zh-CN" sz="2800"/>
              <a:t>1. </a:t>
            </a:r>
            <a:r>
              <a:rPr lang="zh-CN" altLang="en-US" sz="2800"/>
              <a:t>插入元组</a:t>
            </a:r>
          </a:p>
          <a:p>
            <a:pPr lvl="1" eaLnBrk="1" hangingPunct="1">
              <a:lnSpc>
                <a:spcPct val="140000"/>
              </a:lnSpc>
              <a:buFont typeface="Wingdings" panose="05000000000000000000" pitchFamily="2" charset="2"/>
              <a:buNone/>
            </a:pPr>
            <a:r>
              <a:rPr lang="en-US" altLang="zh-CN" sz="2800"/>
              <a:t>2. </a:t>
            </a:r>
            <a:r>
              <a:rPr lang="zh-CN" altLang="en-US" sz="2800"/>
              <a:t>插入子查询结果</a:t>
            </a:r>
          </a:p>
          <a:p>
            <a:pPr lvl="1" eaLnBrk="1" hangingPunct="1">
              <a:lnSpc>
                <a:spcPct val="140000"/>
              </a:lnSpc>
              <a:buFont typeface="Wingdings" panose="05000000000000000000" pitchFamily="2" charset="2"/>
              <a:buChar char="Ø"/>
            </a:pPr>
            <a:r>
              <a:rPr lang="zh-CN" altLang="en-US"/>
              <a:t>可以一次插入多个元组 </a:t>
            </a:r>
            <a:endParaRPr lang="zh-CN" altLang="en-US" sz="2800"/>
          </a:p>
          <a:p>
            <a:pPr eaLnBrk="1" hangingPunct="1">
              <a:lnSpc>
                <a:spcPct val="140000"/>
              </a:lnSpc>
            </a:pP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539750" y="620713"/>
            <a:ext cx="7772400" cy="609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sz="3200">
                <a:solidFill>
                  <a:srgbClr val="0000FF"/>
                </a:solidFill>
              </a:rPr>
              <a:t>3. 4 </a:t>
            </a:r>
            <a:r>
              <a:rPr lang="zh-CN" altLang="en-US" sz="3200">
                <a:solidFill>
                  <a:srgbClr val="0000FF"/>
                </a:solidFill>
              </a:rPr>
              <a:t>数据操纵－练习</a:t>
            </a:r>
          </a:p>
        </p:txBody>
      </p:sp>
      <p:sp>
        <p:nvSpPr>
          <p:cNvPr id="38915" name="Rectangle 3"/>
          <p:cNvSpPr>
            <a:spLocks noGrp="1" noChangeArrowheads="1"/>
          </p:cNvSpPr>
          <p:nvPr>
            <p:ph type="body" idx="1"/>
          </p:nvPr>
        </p:nvSpPr>
        <p:spPr>
          <a:xfrm>
            <a:off x="323850" y="1700213"/>
            <a:ext cx="86106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FontTx/>
              <a:buNone/>
            </a:pPr>
            <a:r>
              <a:rPr lang="zh-CN" altLang="en-US" sz="3600" b="1" dirty="0">
                <a:solidFill>
                  <a:srgbClr val="000066"/>
                </a:solidFill>
                <a:latin typeface="Times New Roman" panose="02020603050405020304" pitchFamily="18" charset="0"/>
                <a:ea typeface="楷体_GB2312" pitchFamily="49" charset="-122"/>
              </a:rPr>
              <a:t>练习：</a:t>
            </a:r>
            <a:r>
              <a:rPr lang="en-US" altLang="zh-CN" sz="3600" b="1" dirty="0">
                <a:solidFill>
                  <a:srgbClr val="000066"/>
                </a:solidFill>
                <a:latin typeface="Times New Roman" panose="02020603050405020304" pitchFamily="18" charset="0"/>
                <a:ea typeface="楷体_GB2312" pitchFamily="49" charset="-122"/>
              </a:rPr>
              <a:t>4</a:t>
            </a:r>
            <a:r>
              <a:rPr lang="zh-CN" altLang="en-US" sz="3600" b="1" dirty="0">
                <a:solidFill>
                  <a:srgbClr val="000066"/>
                </a:solidFill>
                <a:latin typeface="Times New Roman" panose="02020603050405020304" pitchFamily="18" charset="0"/>
                <a:ea typeface="楷体_GB2312" pitchFamily="49" charset="-122"/>
              </a:rPr>
              <a:t>个表</a:t>
            </a:r>
            <a:r>
              <a:rPr lang="en-US" altLang="zh-CN" sz="3600" b="1" dirty="0">
                <a:solidFill>
                  <a:srgbClr val="000066"/>
                </a:solidFill>
                <a:latin typeface="Times New Roman" panose="02020603050405020304" pitchFamily="18" charset="0"/>
                <a:ea typeface="楷体_GB2312" pitchFamily="49" charset="-122"/>
              </a:rPr>
              <a:t>:</a:t>
            </a:r>
          </a:p>
          <a:p>
            <a:pPr eaLnBrk="1" hangingPunct="1">
              <a:spcBef>
                <a:spcPct val="50000"/>
              </a:spcBef>
              <a:buFontTx/>
              <a:buNone/>
            </a:pPr>
            <a:r>
              <a:rPr lang="en-US" altLang="zh-CN" b="1" dirty="0">
                <a:solidFill>
                  <a:srgbClr val="000066"/>
                </a:solidFill>
                <a:latin typeface="Times New Roman" panose="02020603050405020304" pitchFamily="18" charset="0"/>
                <a:ea typeface="楷体_GB2312" pitchFamily="49" charset="-122"/>
              </a:rPr>
              <a:t>  Student(</a:t>
            </a:r>
            <a:r>
              <a:rPr lang="en-US" altLang="zh-CN" b="1" u="sng" dirty="0" err="1">
                <a:solidFill>
                  <a:srgbClr val="000066"/>
                </a:solidFill>
                <a:latin typeface="Times New Roman" panose="02020603050405020304" pitchFamily="18" charset="0"/>
                <a:ea typeface="楷体_GB2312" pitchFamily="49" charset="-122"/>
              </a:rPr>
              <a:t>Sno</a:t>
            </a:r>
            <a:r>
              <a:rPr lang="en-US" altLang="zh-CN" b="1" dirty="0">
                <a:solidFill>
                  <a:srgbClr val="000066"/>
                </a:solidFill>
                <a:latin typeface="Times New Roman" panose="02020603050405020304" pitchFamily="18" charset="0"/>
                <a:ea typeface="楷体_GB2312" pitchFamily="49" charset="-122"/>
              </a:rPr>
              <a:t> , </a:t>
            </a:r>
            <a:r>
              <a:rPr lang="en-US" altLang="zh-CN" b="1" dirty="0" err="1">
                <a:solidFill>
                  <a:srgbClr val="000066"/>
                </a:solidFill>
                <a:latin typeface="Times New Roman" panose="02020603050405020304" pitchFamily="18" charset="0"/>
                <a:ea typeface="楷体_GB2312" pitchFamily="49" charset="-122"/>
              </a:rPr>
              <a:t>Sname</a:t>
            </a:r>
            <a:r>
              <a:rPr lang="en-US" altLang="zh-CN" b="1" dirty="0">
                <a:solidFill>
                  <a:srgbClr val="000066"/>
                </a:solidFill>
                <a:latin typeface="Times New Roman" panose="02020603050405020304" pitchFamily="18" charset="0"/>
                <a:ea typeface="楷体_GB2312" pitchFamily="49" charset="-122"/>
              </a:rPr>
              <a:t> , </a:t>
            </a:r>
            <a:r>
              <a:rPr lang="en-US" altLang="zh-CN" b="1" dirty="0" err="1">
                <a:solidFill>
                  <a:srgbClr val="000066"/>
                </a:solidFill>
                <a:latin typeface="Times New Roman" panose="02020603050405020304" pitchFamily="18" charset="0"/>
                <a:ea typeface="楷体_GB2312" pitchFamily="49" charset="-122"/>
              </a:rPr>
              <a:t>Ssex</a:t>
            </a:r>
            <a:r>
              <a:rPr lang="en-US" altLang="zh-CN" b="1" dirty="0">
                <a:solidFill>
                  <a:srgbClr val="000066"/>
                </a:solidFill>
                <a:latin typeface="Times New Roman" panose="02020603050405020304" pitchFamily="18" charset="0"/>
                <a:ea typeface="楷体_GB2312" pitchFamily="49" charset="-122"/>
              </a:rPr>
              <a:t> , Sage , </a:t>
            </a:r>
            <a:r>
              <a:rPr lang="en-US" altLang="zh-CN" b="1" dirty="0" err="1">
                <a:solidFill>
                  <a:srgbClr val="000066"/>
                </a:solidFill>
                <a:latin typeface="Times New Roman" panose="02020603050405020304" pitchFamily="18" charset="0"/>
                <a:ea typeface="楷体_GB2312" pitchFamily="49" charset="-122"/>
              </a:rPr>
              <a:t>Sclass</a:t>
            </a:r>
            <a:r>
              <a:rPr lang="en-US" altLang="zh-CN" b="1" dirty="0">
                <a:solidFill>
                  <a:srgbClr val="000066"/>
                </a:solidFill>
                <a:latin typeface="Times New Roman" panose="02020603050405020304" pitchFamily="18" charset="0"/>
                <a:ea typeface="楷体_GB2312" pitchFamily="49" charset="-122"/>
              </a:rPr>
              <a:t>)</a:t>
            </a:r>
          </a:p>
          <a:p>
            <a:pPr eaLnBrk="1" hangingPunct="1">
              <a:spcBef>
                <a:spcPct val="50000"/>
              </a:spcBef>
              <a:buFontTx/>
              <a:buNone/>
            </a:pPr>
            <a:r>
              <a:rPr lang="en-US" altLang="zh-CN" b="1" dirty="0">
                <a:solidFill>
                  <a:srgbClr val="000066"/>
                </a:solidFill>
                <a:latin typeface="Times New Roman" panose="02020603050405020304" pitchFamily="18" charset="0"/>
                <a:ea typeface="楷体_GB2312" pitchFamily="49" charset="-122"/>
              </a:rPr>
              <a:t>  Teacher(</a:t>
            </a:r>
            <a:r>
              <a:rPr lang="en-US" altLang="zh-CN" b="1" u="sng" dirty="0" err="1">
                <a:solidFill>
                  <a:srgbClr val="000066"/>
                </a:solidFill>
                <a:latin typeface="Times New Roman" panose="02020603050405020304" pitchFamily="18" charset="0"/>
                <a:ea typeface="楷体_GB2312" pitchFamily="49" charset="-122"/>
              </a:rPr>
              <a:t>Tno</a:t>
            </a:r>
            <a:r>
              <a:rPr lang="en-US" altLang="zh-CN" b="1" dirty="0" err="1">
                <a:solidFill>
                  <a:srgbClr val="000066"/>
                </a:solidFill>
                <a:latin typeface="Times New Roman" panose="02020603050405020304" pitchFamily="18" charset="0"/>
                <a:ea typeface="楷体_GB2312" pitchFamily="49" charset="-122"/>
              </a:rPr>
              <a:t>,Tname,Tsex,Tage</a:t>
            </a:r>
            <a:r>
              <a:rPr lang="en-US" altLang="zh-CN" b="1" dirty="0">
                <a:solidFill>
                  <a:srgbClr val="000066"/>
                </a:solidFill>
                <a:latin typeface="Times New Roman" panose="02020603050405020304" pitchFamily="18" charset="0"/>
                <a:ea typeface="楷体_GB2312" pitchFamily="49" charset="-122"/>
              </a:rPr>
              <a:t>, </a:t>
            </a:r>
            <a:r>
              <a:rPr lang="en-US" altLang="zh-CN" b="1" dirty="0" err="1">
                <a:solidFill>
                  <a:srgbClr val="000066"/>
                </a:solidFill>
                <a:latin typeface="Times New Roman" panose="02020603050405020304" pitchFamily="18" charset="0"/>
                <a:ea typeface="楷体_GB2312" pitchFamily="49" charset="-122"/>
              </a:rPr>
              <a:t>Tprof</a:t>
            </a:r>
            <a:r>
              <a:rPr lang="en-US" altLang="zh-CN" b="1" dirty="0">
                <a:solidFill>
                  <a:srgbClr val="000066"/>
                </a:solidFill>
                <a:latin typeface="Times New Roman" panose="02020603050405020304" pitchFamily="18" charset="0"/>
                <a:ea typeface="楷体_GB2312" pitchFamily="49" charset="-122"/>
              </a:rPr>
              <a:t>, </a:t>
            </a:r>
            <a:r>
              <a:rPr lang="en-US" altLang="zh-CN" b="1" dirty="0" err="1">
                <a:solidFill>
                  <a:srgbClr val="000066"/>
                </a:solidFill>
                <a:latin typeface="Times New Roman" panose="02020603050405020304" pitchFamily="18" charset="0"/>
                <a:ea typeface="楷体_GB2312" pitchFamily="49" charset="-122"/>
              </a:rPr>
              <a:t>Tdept</a:t>
            </a:r>
            <a:r>
              <a:rPr lang="en-US" altLang="zh-CN" b="1" dirty="0">
                <a:solidFill>
                  <a:srgbClr val="000066"/>
                </a:solidFill>
                <a:latin typeface="Times New Roman" panose="02020603050405020304" pitchFamily="18" charset="0"/>
                <a:ea typeface="楷体_GB2312" pitchFamily="49" charset="-122"/>
              </a:rPr>
              <a:t>)</a:t>
            </a:r>
          </a:p>
          <a:p>
            <a:pPr eaLnBrk="1" hangingPunct="1">
              <a:spcBef>
                <a:spcPct val="50000"/>
              </a:spcBef>
              <a:buFontTx/>
              <a:buNone/>
            </a:pPr>
            <a:r>
              <a:rPr lang="en-US" altLang="zh-CN" b="1" dirty="0">
                <a:solidFill>
                  <a:srgbClr val="000066"/>
                </a:solidFill>
                <a:latin typeface="Times New Roman" panose="02020603050405020304" pitchFamily="18" charset="0"/>
                <a:ea typeface="楷体_GB2312" pitchFamily="49" charset="-122"/>
              </a:rPr>
              <a:t>  Course(</a:t>
            </a:r>
            <a:r>
              <a:rPr lang="en-US" altLang="zh-CN" b="1" u="sng" dirty="0" err="1">
                <a:solidFill>
                  <a:srgbClr val="000066"/>
                </a:solidFill>
                <a:latin typeface="Times New Roman" panose="02020603050405020304" pitchFamily="18" charset="0"/>
                <a:ea typeface="楷体_GB2312" pitchFamily="49" charset="-122"/>
              </a:rPr>
              <a:t>Cno</a:t>
            </a:r>
            <a:r>
              <a:rPr lang="en-US" altLang="zh-CN" b="1" dirty="0">
                <a:solidFill>
                  <a:srgbClr val="000066"/>
                </a:solidFill>
                <a:latin typeface="Times New Roman" panose="02020603050405020304" pitchFamily="18" charset="0"/>
                <a:ea typeface="楷体_GB2312" pitchFamily="49" charset="-122"/>
              </a:rPr>
              <a:t> , </a:t>
            </a:r>
            <a:r>
              <a:rPr lang="en-US" altLang="zh-CN" b="1" dirty="0" err="1">
                <a:solidFill>
                  <a:srgbClr val="000066"/>
                </a:solidFill>
                <a:latin typeface="Times New Roman" panose="02020603050405020304" pitchFamily="18" charset="0"/>
                <a:ea typeface="楷体_GB2312" pitchFamily="49" charset="-122"/>
              </a:rPr>
              <a:t>Cname</a:t>
            </a:r>
            <a:r>
              <a:rPr lang="en-US" altLang="zh-CN" b="1" dirty="0">
                <a:solidFill>
                  <a:srgbClr val="000066"/>
                </a:solidFill>
                <a:latin typeface="Times New Roman" panose="02020603050405020304" pitchFamily="18" charset="0"/>
                <a:ea typeface="楷体_GB2312" pitchFamily="49" charset="-122"/>
              </a:rPr>
              <a:t> ,</a:t>
            </a:r>
            <a:r>
              <a:rPr lang="en-US" altLang="zh-CN" b="1" dirty="0" err="1">
                <a:solidFill>
                  <a:srgbClr val="000066"/>
                </a:solidFill>
                <a:latin typeface="Times New Roman" panose="02020603050405020304" pitchFamily="18" charset="0"/>
                <a:ea typeface="楷体_GB2312" pitchFamily="49" charset="-122"/>
              </a:rPr>
              <a:t>Tno</a:t>
            </a:r>
            <a:r>
              <a:rPr lang="en-US" altLang="zh-CN" b="1" dirty="0">
                <a:solidFill>
                  <a:srgbClr val="000066"/>
                </a:solidFill>
                <a:latin typeface="Times New Roman" panose="02020603050405020304" pitchFamily="18" charset="0"/>
                <a:ea typeface="楷体_GB2312" pitchFamily="49" charset="-122"/>
              </a:rPr>
              <a:t>)</a:t>
            </a:r>
          </a:p>
          <a:p>
            <a:pPr eaLnBrk="1" hangingPunct="1">
              <a:spcBef>
                <a:spcPct val="50000"/>
              </a:spcBef>
              <a:buFontTx/>
              <a:buNone/>
            </a:pPr>
            <a:r>
              <a:rPr lang="en-US" altLang="zh-CN" b="1" dirty="0">
                <a:solidFill>
                  <a:srgbClr val="000066"/>
                </a:solidFill>
                <a:latin typeface="Times New Roman" panose="02020603050405020304" pitchFamily="18" charset="0"/>
                <a:ea typeface="楷体_GB2312" pitchFamily="49" charset="-122"/>
              </a:rPr>
              <a:t>  SC(</a:t>
            </a:r>
            <a:r>
              <a:rPr lang="en-US" altLang="zh-CN" b="1" u="sng" dirty="0" err="1">
                <a:solidFill>
                  <a:srgbClr val="000066"/>
                </a:solidFill>
                <a:latin typeface="Times New Roman" panose="02020603050405020304" pitchFamily="18" charset="0"/>
                <a:ea typeface="楷体_GB2312" pitchFamily="49" charset="-122"/>
              </a:rPr>
              <a:t>Sno</a:t>
            </a:r>
            <a:r>
              <a:rPr lang="en-US" altLang="zh-CN" b="1" u="sng" dirty="0">
                <a:solidFill>
                  <a:srgbClr val="000066"/>
                </a:solidFill>
                <a:latin typeface="Times New Roman" panose="02020603050405020304" pitchFamily="18" charset="0"/>
                <a:ea typeface="楷体_GB2312" pitchFamily="49" charset="-122"/>
              </a:rPr>
              <a:t> , </a:t>
            </a:r>
            <a:r>
              <a:rPr lang="en-US" altLang="zh-CN" b="1" u="sng" dirty="0" err="1">
                <a:solidFill>
                  <a:srgbClr val="000066"/>
                </a:solidFill>
                <a:latin typeface="Times New Roman" panose="02020603050405020304" pitchFamily="18" charset="0"/>
                <a:ea typeface="楷体_GB2312" pitchFamily="49" charset="-122"/>
              </a:rPr>
              <a:t>Cno</a:t>
            </a:r>
            <a:r>
              <a:rPr lang="en-US" altLang="zh-CN" b="1" u="sng" dirty="0">
                <a:solidFill>
                  <a:srgbClr val="000066"/>
                </a:solidFill>
                <a:latin typeface="Times New Roman" panose="02020603050405020304" pitchFamily="18" charset="0"/>
                <a:ea typeface="楷体_GB2312" pitchFamily="49" charset="-122"/>
              </a:rPr>
              <a:t> </a:t>
            </a:r>
            <a:r>
              <a:rPr lang="en-US" altLang="zh-CN" b="1" dirty="0">
                <a:solidFill>
                  <a:srgbClr val="000066"/>
                </a:solidFill>
                <a:latin typeface="Times New Roman" panose="02020603050405020304" pitchFamily="18" charset="0"/>
                <a:ea typeface="楷体_GB2312" pitchFamily="49" charset="-122"/>
              </a:rPr>
              <a:t>, Grade)</a:t>
            </a:r>
            <a:endParaRPr lang="en-US" altLang="zh-CN" dirty="0">
              <a:solidFill>
                <a:srgbClr val="000066"/>
              </a:solidFill>
            </a:endParaRPr>
          </a:p>
        </p:txBody>
      </p:sp>
      <p:sp>
        <p:nvSpPr>
          <p:cNvPr id="38916" name="灯片编号占位符 1"/>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D0253816-9776-459C-B6FF-59F03A4FBFAA}" type="slidenum">
              <a:rPr lang="en-US" altLang="zh-CN" b="0">
                <a:latin typeface="Tahoma" panose="020B0604030504040204" pitchFamily="34" charset="0"/>
              </a:rPr>
              <a:pPr eaLnBrk="1" hangingPunct="1"/>
              <a:t>40</a:t>
            </a:fld>
            <a:endParaRPr lang="en-US" altLang="zh-CN" b="0">
              <a:latin typeface="Tahoma" panose="020B0604030504040204" pitchFamily="34"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bwMode="auto">
          <a:xfrm>
            <a:off x="609600" y="620688"/>
            <a:ext cx="4538464" cy="609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defRPr/>
            </a:pPr>
            <a:r>
              <a:rPr lang="en-US" altLang="zh-CN" sz="3200" dirty="0">
                <a:solidFill>
                  <a:schemeClr val="accent3"/>
                </a:solidFill>
              </a:rPr>
              <a:t>3.4 </a:t>
            </a:r>
            <a:r>
              <a:rPr lang="zh-CN" altLang="en-US" sz="3200" dirty="0">
                <a:solidFill>
                  <a:schemeClr val="accent3"/>
                </a:solidFill>
              </a:rPr>
              <a:t>数据操纵－练习</a:t>
            </a:r>
          </a:p>
        </p:txBody>
      </p:sp>
      <p:sp>
        <p:nvSpPr>
          <p:cNvPr id="39939" name="Rectangle 3"/>
          <p:cNvSpPr>
            <a:spLocks noGrp="1" noChangeArrowheads="1"/>
          </p:cNvSpPr>
          <p:nvPr>
            <p:ph type="body" idx="1"/>
          </p:nvPr>
        </p:nvSpPr>
        <p:spPr>
          <a:xfrm>
            <a:off x="342900" y="1700213"/>
            <a:ext cx="8534400" cy="762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Tx/>
              <a:buNone/>
            </a:pPr>
            <a:r>
              <a:rPr lang="en-US" altLang="zh-CN" sz="2400" b="1">
                <a:solidFill>
                  <a:srgbClr val="000066"/>
                </a:solidFill>
              </a:rPr>
              <a:t>1.</a:t>
            </a:r>
            <a:r>
              <a:rPr lang="zh-CN" altLang="en-US" b="1">
                <a:solidFill>
                  <a:srgbClr val="000066"/>
                </a:solidFill>
                <a:latin typeface="宋体" panose="02010600030101010101" pitchFamily="2" charset="-122"/>
              </a:rPr>
              <a:t>将姓名为王娜，女，</a:t>
            </a:r>
            <a:r>
              <a:rPr lang="en-US" altLang="zh-CN" b="1">
                <a:solidFill>
                  <a:srgbClr val="000066"/>
                </a:solidFill>
                <a:latin typeface="宋体" panose="02010600030101010101" pitchFamily="2" charset="-122"/>
              </a:rPr>
              <a:t>20</a:t>
            </a:r>
            <a:r>
              <a:rPr lang="zh-CN" altLang="en-US" b="1">
                <a:solidFill>
                  <a:srgbClr val="000066"/>
                </a:solidFill>
                <a:latin typeface="宋体" panose="02010600030101010101" pitchFamily="2" charset="-122"/>
              </a:rPr>
              <a:t>岁，学号为</a:t>
            </a:r>
            <a:r>
              <a:rPr lang="en-US" altLang="zh-CN" b="1">
                <a:solidFill>
                  <a:srgbClr val="000066"/>
                </a:solidFill>
                <a:latin typeface="宋体" panose="02010600030101010101" pitchFamily="2" charset="-122"/>
              </a:rPr>
              <a:t>200</a:t>
            </a:r>
            <a:r>
              <a:rPr lang="zh-CN" altLang="en-US" b="1">
                <a:solidFill>
                  <a:srgbClr val="000066"/>
                </a:solidFill>
                <a:latin typeface="宋体" panose="02010600030101010101" pitchFamily="2" charset="-122"/>
              </a:rPr>
              <a:t>，班级为</a:t>
            </a:r>
            <a:r>
              <a:rPr lang="en-US" altLang="zh-CN" b="1">
                <a:solidFill>
                  <a:srgbClr val="000066"/>
                </a:solidFill>
                <a:latin typeface="宋体" panose="02010600030101010101" pitchFamily="2" charset="-122"/>
              </a:rPr>
              <a:t>96100</a:t>
            </a:r>
            <a:r>
              <a:rPr lang="zh-CN" altLang="en-US" b="1">
                <a:solidFill>
                  <a:srgbClr val="000066"/>
                </a:solidFill>
                <a:latin typeface="宋体" panose="02010600030101010101" pitchFamily="2" charset="-122"/>
              </a:rPr>
              <a:t>的学生记录加入</a:t>
            </a:r>
            <a:r>
              <a:rPr lang="en-US" altLang="zh-CN" b="1">
                <a:solidFill>
                  <a:srgbClr val="000066"/>
                </a:solidFill>
                <a:latin typeface="宋体" panose="02010600030101010101" pitchFamily="2" charset="-122"/>
              </a:rPr>
              <a:t>Student</a:t>
            </a:r>
            <a:r>
              <a:rPr lang="zh-CN" altLang="en-US" b="1">
                <a:solidFill>
                  <a:srgbClr val="000066"/>
                </a:solidFill>
                <a:latin typeface="宋体" panose="02010600030101010101" pitchFamily="2" charset="-122"/>
              </a:rPr>
              <a:t>表中。</a:t>
            </a:r>
          </a:p>
        </p:txBody>
      </p:sp>
      <p:sp>
        <p:nvSpPr>
          <p:cNvPr id="305156" name="Rectangle 4"/>
          <p:cNvSpPr>
            <a:spLocks noChangeArrowheads="1"/>
          </p:cNvSpPr>
          <p:nvPr/>
        </p:nvSpPr>
        <p:spPr bwMode="auto">
          <a:xfrm>
            <a:off x="838200" y="2578100"/>
            <a:ext cx="75438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1"/>
              </a:buClr>
              <a:buFontTx/>
              <a:buNone/>
            </a:pPr>
            <a:r>
              <a:rPr kumimoji="1" lang="en-US" altLang="zh-CN">
                <a:solidFill>
                  <a:srgbClr val="CC3300"/>
                </a:solidFill>
                <a:latin typeface="Tahoma" panose="020B0604030504040204" pitchFamily="34" charset="0"/>
              </a:rPr>
              <a:t>Insert   </a:t>
            </a:r>
          </a:p>
          <a:p>
            <a:pPr eaLnBrk="1" hangingPunct="1">
              <a:buClr>
                <a:schemeClr val="accent1"/>
              </a:buClr>
              <a:buFontTx/>
              <a:buNone/>
            </a:pPr>
            <a:r>
              <a:rPr kumimoji="1" lang="en-US" altLang="zh-CN">
                <a:solidFill>
                  <a:srgbClr val="CC3300"/>
                </a:solidFill>
                <a:latin typeface="Tahoma" panose="020B0604030504040204" pitchFamily="34" charset="0"/>
              </a:rPr>
              <a:t>Into  Student</a:t>
            </a:r>
          </a:p>
          <a:p>
            <a:pPr eaLnBrk="1" hangingPunct="1">
              <a:buClr>
                <a:schemeClr val="accent1"/>
              </a:buClr>
              <a:buFontTx/>
              <a:buNone/>
            </a:pPr>
            <a:r>
              <a:rPr kumimoji="1" lang="en-US" altLang="zh-CN">
                <a:solidFill>
                  <a:srgbClr val="CC3300"/>
                </a:solidFill>
                <a:latin typeface="Tahoma" panose="020B0604030504040204" pitchFamily="34" charset="0"/>
              </a:rPr>
              <a:t>Values  ('200', '</a:t>
            </a:r>
            <a:r>
              <a:rPr kumimoji="1" lang="zh-CN" altLang="en-US">
                <a:solidFill>
                  <a:srgbClr val="CC3300"/>
                </a:solidFill>
                <a:latin typeface="Tahoma" panose="020B0604030504040204" pitchFamily="34" charset="0"/>
              </a:rPr>
              <a:t>王娜</a:t>
            </a:r>
            <a:r>
              <a:rPr kumimoji="1" lang="en-US" altLang="zh-CN">
                <a:solidFill>
                  <a:srgbClr val="CC3300"/>
                </a:solidFill>
                <a:latin typeface="Tahoma" panose="020B0604030504040204" pitchFamily="34" charset="0"/>
              </a:rPr>
              <a:t>', '</a:t>
            </a:r>
            <a:r>
              <a:rPr kumimoji="1" lang="zh-CN" altLang="en-US">
                <a:solidFill>
                  <a:srgbClr val="CC3300"/>
                </a:solidFill>
                <a:latin typeface="Tahoma" panose="020B0604030504040204" pitchFamily="34" charset="0"/>
              </a:rPr>
              <a:t>女</a:t>
            </a:r>
            <a:r>
              <a:rPr kumimoji="1" lang="en-US" altLang="zh-CN">
                <a:solidFill>
                  <a:srgbClr val="CC3300"/>
                </a:solidFill>
                <a:latin typeface="Tahoma" panose="020B0604030504040204" pitchFamily="34" charset="0"/>
              </a:rPr>
              <a:t>', 20 , '96100');</a:t>
            </a:r>
          </a:p>
        </p:txBody>
      </p:sp>
      <p:sp>
        <p:nvSpPr>
          <p:cNvPr id="305157" name="Rectangle 5"/>
          <p:cNvSpPr>
            <a:spLocks noChangeArrowheads="1"/>
          </p:cNvSpPr>
          <p:nvPr/>
        </p:nvSpPr>
        <p:spPr bwMode="auto">
          <a:xfrm>
            <a:off x="609600" y="4724400"/>
            <a:ext cx="7488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zh-CN" altLang="en-US">
                <a:solidFill>
                  <a:srgbClr val="000066"/>
                </a:solidFill>
                <a:latin typeface="Tahoma" panose="020B0604030504040204" pitchFamily="34" charset="0"/>
              </a:rPr>
              <a:t>注：</a:t>
            </a:r>
            <a:r>
              <a:rPr kumimoji="1" lang="en-US" altLang="zh-CN">
                <a:solidFill>
                  <a:srgbClr val="000066"/>
                </a:solidFill>
                <a:latin typeface="Tahoma" panose="020B0604030504040204" pitchFamily="34" charset="0"/>
              </a:rPr>
              <a:t>Into</a:t>
            </a:r>
            <a:r>
              <a:rPr kumimoji="1" lang="zh-CN" altLang="en-US">
                <a:solidFill>
                  <a:srgbClr val="000066"/>
                </a:solidFill>
                <a:latin typeface="Tahoma" panose="020B0604030504040204" pitchFamily="34" charset="0"/>
              </a:rPr>
              <a:t>语句与</a:t>
            </a:r>
            <a:r>
              <a:rPr kumimoji="1" lang="en-US" altLang="zh-CN">
                <a:solidFill>
                  <a:srgbClr val="000066"/>
                </a:solidFill>
                <a:latin typeface="Tahoma" panose="020B0604030504040204" pitchFamily="34" charset="0"/>
              </a:rPr>
              <a:t>Values</a:t>
            </a:r>
            <a:r>
              <a:rPr kumimoji="1" lang="zh-CN" altLang="en-US">
                <a:solidFill>
                  <a:srgbClr val="000066"/>
                </a:solidFill>
                <a:latin typeface="Tahoma" panose="020B0604030504040204" pitchFamily="34" charset="0"/>
              </a:rPr>
              <a:t>语句的顺序必须一致。</a:t>
            </a:r>
          </a:p>
        </p:txBody>
      </p:sp>
      <p:sp>
        <p:nvSpPr>
          <p:cNvPr id="39942" name="灯片编号占位符 1"/>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813D3A2F-296D-4898-B53E-40EEB7AED8E0}" type="slidenum">
              <a:rPr lang="en-US" altLang="zh-CN" b="0">
                <a:latin typeface="Tahoma" panose="020B0604030504040204" pitchFamily="34" charset="0"/>
              </a:rPr>
              <a:pPr eaLnBrk="1" hangingPunct="1"/>
              <a:t>41</a:t>
            </a:fld>
            <a:endParaRPr lang="en-US" altLang="zh-CN" b="0">
              <a:latin typeface="Tahoma" panose="020B0604030504040204" pitchFamily="34" charset="0"/>
            </a:endParaRPr>
          </a:p>
        </p:txBody>
      </p:sp>
      <p:sp>
        <p:nvSpPr>
          <p:cNvPr id="3" name="文本框 2">
            <a:extLst>
              <a:ext uri="{FF2B5EF4-FFF2-40B4-BE49-F238E27FC236}">
                <a16:creationId xmlns:a16="http://schemas.microsoft.com/office/drawing/2014/main" id="{766600AC-2E59-587A-6E26-7F57152A8AE7}"/>
              </a:ext>
            </a:extLst>
          </p:cNvPr>
          <p:cNvSpPr txBox="1"/>
          <p:nvPr/>
        </p:nvSpPr>
        <p:spPr>
          <a:xfrm>
            <a:off x="4913814" y="116632"/>
            <a:ext cx="4338706" cy="1446550"/>
          </a:xfrm>
          <a:prstGeom prst="rect">
            <a:avLst/>
          </a:prstGeom>
          <a:solidFill>
            <a:schemeClr val="accent3">
              <a:lumMod val="95000"/>
            </a:schemeClr>
          </a:solidFill>
        </p:spPr>
        <p:txBody>
          <a:bodyPr wrap="square">
            <a:spAutoFit/>
          </a:bodyPr>
          <a:lstStyle/>
          <a:p>
            <a:pPr algn="l" eaLnBrk="1" hangingPunct="1">
              <a:spcBef>
                <a:spcPct val="50000"/>
              </a:spcBef>
              <a:buFontTx/>
              <a:buNone/>
            </a:pPr>
            <a:r>
              <a:rPr lang="en-US" altLang="zh-CN" sz="1600" b="1" dirty="0">
                <a:solidFill>
                  <a:srgbClr val="000066"/>
                </a:solidFill>
                <a:latin typeface="Times New Roman" panose="02020603050405020304" pitchFamily="18" charset="0"/>
                <a:ea typeface="楷体_GB2312" pitchFamily="49" charset="-122"/>
              </a:rPr>
              <a:t> Student(</a:t>
            </a:r>
            <a:r>
              <a:rPr lang="en-US" altLang="zh-CN" sz="1600" b="1" u="sng" dirty="0" err="1">
                <a:solidFill>
                  <a:srgbClr val="000066"/>
                </a:solidFill>
                <a:latin typeface="Times New Roman" panose="02020603050405020304" pitchFamily="18" charset="0"/>
                <a:ea typeface="楷体_GB2312" pitchFamily="49" charset="-122"/>
              </a:rPr>
              <a:t>Sno</a:t>
            </a:r>
            <a:r>
              <a:rPr lang="en-US" altLang="zh-CN" sz="1600" b="1" dirty="0">
                <a:solidFill>
                  <a:srgbClr val="000066"/>
                </a:solidFill>
                <a:latin typeface="Times New Roman" panose="02020603050405020304" pitchFamily="18" charset="0"/>
                <a:ea typeface="楷体_GB2312" pitchFamily="49" charset="-122"/>
              </a:rPr>
              <a:t> , </a:t>
            </a:r>
            <a:r>
              <a:rPr lang="en-US" altLang="zh-CN" sz="1600" b="1" dirty="0" err="1">
                <a:solidFill>
                  <a:srgbClr val="000066"/>
                </a:solidFill>
                <a:latin typeface="Times New Roman" panose="02020603050405020304" pitchFamily="18" charset="0"/>
                <a:ea typeface="楷体_GB2312" pitchFamily="49" charset="-122"/>
              </a:rPr>
              <a:t>Sname</a:t>
            </a:r>
            <a:r>
              <a:rPr lang="en-US" altLang="zh-CN" sz="1600" b="1" dirty="0">
                <a:solidFill>
                  <a:srgbClr val="000066"/>
                </a:solidFill>
                <a:latin typeface="Times New Roman" panose="02020603050405020304" pitchFamily="18" charset="0"/>
                <a:ea typeface="楷体_GB2312" pitchFamily="49" charset="-122"/>
              </a:rPr>
              <a:t> , </a:t>
            </a:r>
            <a:r>
              <a:rPr lang="en-US" altLang="zh-CN" sz="1600" b="1" dirty="0" err="1">
                <a:solidFill>
                  <a:srgbClr val="000066"/>
                </a:solidFill>
                <a:latin typeface="Times New Roman" panose="02020603050405020304" pitchFamily="18" charset="0"/>
                <a:ea typeface="楷体_GB2312" pitchFamily="49" charset="-122"/>
              </a:rPr>
              <a:t>Ssex</a:t>
            </a:r>
            <a:r>
              <a:rPr lang="en-US" altLang="zh-CN" sz="1600" b="1" dirty="0">
                <a:solidFill>
                  <a:srgbClr val="000066"/>
                </a:solidFill>
                <a:latin typeface="Times New Roman" panose="02020603050405020304" pitchFamily="18" charset="0"/>
                <a:ea typeface="楷体_GB2312" pitchFamily="49" charset="-122"/>
              </a:rPr>
              <a:t> , Sage , </a:t>
            </a:r>
            <a:r>
              <a:rPr lang="en-US" altLang="zh-CN" sz="1600" b="1" dirty="0" err="1">
                <a:solidFill>
                  <a:srgbClr val="000066"/>
                </a:solidFill>
                <a:latin typeface="Times New Roman" panose="02020603050405020304" pitchFamily="18" charset="0"/>
                <a:ea typeface="楷体_GB2312" pitchFamily="49" charset="-122"/>
              </a:rPr>
              <a:t>Sclass</a:t>
            </a:r>
            <a:r>
              <a:rPr lang="en-US" altLang="zh-CN" sz="1600" b="1" dirty="0">
                <a:solidFill>
                  <a:srgbClr val="000066"/>
                </a:solidFill>
                <a:latin typeface="Times New Roman" panose="02020603050405020304" pitchFamily="18" charset="0"/>
                <a:ea typeface="楷体_GB2312" pitchFamily="49" charset="-122"/>
              </a:rPr>
              <a:t>)</a:t>
            </a:r>
          </a:p>
          <a:p>
            <a:pPr algn="l" eaLnBrk="1" hangingPunct="1">
              <a:spcBef>
                <a:spcPct val="50000"/>
              </a:spcBef>
              <a:buFontTx/>
              <a:buNone/>
            </a:pPr>
            <a:r>
              <a:rPr lang="en-US" altLang="zh-CN" sz="1600" b="1" dirty="0">
                <a:solidFill>
                  <a:srgbClr val="000066"/>
                </a:solidFill>
                <a:latin typeface="Times New Roman" panose="02020603050405020304" pitchFamily="18" charset="0"/>
                <a:ea typeface="楷体_GB2312" pitchFamily="49" charset="-122"/>
              </a:rPr>
              <a:t>  Teacher(</a:t>
            </a:r>
            <a:r>
              <a:rPr lang="en-US" altLang="zh-CN" sz="1600" b="1" u="sng" dirty="0" err="1">
                <a:solidFill>
                  <a:srgbClr val="000066"/>
                </a:solidFill>
                <a:latin typeface="Times New Roman" panose="02020603050405020304" pitchFamily="18" charset="0"/>
                <a:ea typeface="楷体_GB2312" pitchFamily="49" charset="-122"/>
              </a:rPr>
              <a:t>Tno</a:t>
            </a:r>
            <a:r>
              <a:rPr lang="en-US" altLang="zh-CN" sz="1600" b="1" dirty="0" err="1">
                <a:solidFill>
                  <a:srgbClr val="000066"/>
                </a:solidFill>
                <a:latin typeface="Times New Roman" panose="02020603050405020304" pitchFamily="18" charset="0"/>
                <a:ea typeface="楷体_GB2312" pitchFamily="49" charset="-122"/>
              </a:rPr>
              <a:t>,Tname,Tsex,Tage</a:t>
            </a:r>
            <a:r>
              <a:rPr lang="en-US" altLang="zh-CN" sz="1600" b="1" dirty="0">
                <a:solidFill>
                  <a:srgbClr val="000066"/>
                </a:solidFill>
                <a:latin typeface="Times New Roman" panose="02020603050405020304" pitchFamily="18" charset="0"/>
                <a:ea typeface="楷体_GB2312" pitchFamily="49" charset="-122"/>
              </a:rPr>
              <a:t>, </a:t>
            </a:r>
            <a:r>
              <a:rPr lang="en-US" altLang="zh-CN" sz="1600" b="1" dirty="0" err="1">
                <a:solidFill>
                  <a:srgbClr val="000066"/>
                </a:solidFill>
                <a:latin typeface="Times New Roman" panose="02020603050405020304" pitchFamily="18" charset="0"/>
                <a:ea typeface="楷体_GB2312" pitchFamily="49" charset="-122"/>
              </a:rPr>
              <a:t>Tprof</a:t>
            </a:r>
            <a:r>
              <a:rPr lang="en-US" altLang="zh-CN" sz="1600" b="1" dirty="0">
                <a:solidFill>
                  <a:srgbClr val="000066"/>
                </a:solidFill>
                <a:latin typeface="Times New Roman" panose="02020603050405020304" pitchFamily="18" charset="0"/>
                <a:ea typeface="楷体_GB2312" pitchFamily="49" charset="-122"/>
              </a:rPr>
              <a:t>, </a:t>
            </a:r>
            <a:r>
              <a:rPr lang="en-US" altLang="zh-CN" sz="1600" b="1" dirty="0" err="1">
                <a:solidFill>
                  <a:srgbClr val="000066"/>
                </a:solidFill>
                <a:latin typeface="Times New Roman" panose="02020603050405020304" pitchFamily="18" charset="0"/>
                <a:ea typeface="楷体_GB2312" pitchFamily="49" charset="-122"/>
              </a:rPr>
              <a:t>Tdept</a:t>
            </a:r>
            <a:r>
              <a:rPr lang="en-US" altLang="zh-CN" sz="1600" b="1" dirty="0">
                <a:solidFill>
                  <a:srgbClr val="000066"/>
                </a:solidFill>
                <a:latin typeface="Times New Roman" panose="02020603050405020304" pitchFamily="18" charset="0"/>
                <a:ea typeface="楷体_GB2312" pitchFamily="49" charset="-122"/>
              </a:rPr>
              <a:t>)</a:t>
            </a:r>
          </a:p>
          <a:p>
            <a:pPr algn="l" eaLnBrk="1" hangingPunct="1">
              <a:spcBef>
                <a:spcPct val="50000"/>
              </a:spcBef>
              <a:buFontTx/>
              <a:buNone/>
            </a:pPr>
            <a:r>
              <a:rPr lang="en-US" altLang="zh-CN" sz="1600" b="1" dirty="0">
                <a:solidFill>
                  <a:srgbClr val="000066"/>
                </a:solidFill>
                <a:latin typeface="Times New Roman" panose="02020603050405020304" pitchFamily="18" charset="0"/>
                <a:ea typeface="楷体_GB2312" pitchFamily="49" charset="-122"/>
              </a:rPr>
              <a:t>  Course(</a:t>
            </a:r>
            <a:r>
              <a:rPr lang="en-US" altLang="zh-CN" sz="1600" b="1" u="sng" dirty="0" err="1">
                <a:solidFill>
                  <a:srgbClr val="000066"/>
                </a:solidFill>
                <a:latin typeface="Times New Roman" panose="02020603050405020304" pitchFamily="18" charset="0"/>
                <a:ea typeface="楷体_GB2312" pitchFamily="49" charset="-122"/>
              </a:rPr>
              <a:t>Cno</a:t>
            </a:r>
            <a:r>
              <a:rPr lang="en-US" altLang="zh-CN" sz="1600" b="1" dirty="0">
                <a:solidFill>
                  <a:srgbClr val="000066"/>
                </a:solidFill>
                <a:latin typeface="Times New Roman" panose="02020603050405020304" pitchFamily="18" charset="0"/>
                <a:ea typeface="楷体_GB2312" pitchFamily="49" charset="-122"/>
              </a:rPr>
              <a:t> , </a:t>
            </a:r>
            <a:r>
              <a:rPr lang="en-US" altLang="zh-CN" sz="1600" b="1" dirty="0" err="1">
                <a:solidFill>
                  <a:srgbClr val="000066"/>
                </a:solidFill>
                <a:latin typeface="Times New Roman" panose="02020603050405020304" pitchFamily="18" charset="0"/>
                <a:ea typeface="楷体_GB2312" pitchFamily="49" charset="-122"/>
              </a:rPr>
              <a:t>Cname</a:t>
            </a:r>
            <a:r>
              <a:rPr lang="en-US" altLang="zh-CN" sz="1600" b="1" dirty="0">
                <a:solidFill>
                  <a:srgbClr val="000066"/>
                </a:solidFill>
                <a:latin typeface="Times New Roman" panose="02020603050405020304" pitchFamily="18" charset="0"/>
                <a:ea typeface="楷体_GB2312" pitchFamily="49" charset="-122"/>
              </a:rPr>
              <a:t> ,</a:t>
            </a:r>
            <a:r>
              <a:rPr lang="en-US" altLang="zh-CN" sz="1600" b="1" dirty="0" err="1">
                <a:solidFill>
                  <a:srgbClr val="000066"/>
                </a:solidFill>
                <a:latin typeface="Times New Roman" panose="02020603050405020304" pitchFamily="18" charset="0"/>
                <a:ea typeface="楷体_GB2312" pitchFamily="49" charset="-122"/>
              </a:rPr>
              <a:t>Tno</a:t>
            </a:r>
            <a:r>
              <a:rPr lang="en-US" altLang="zh-CN" sz="1600" b="1" dirty="0">
                <a:solidFill>
                  <a:srgbClr val="000066"/>
                </a:solidFill>
                <a:latin typeface="Times New Roman" panose="02020603050405020304" pitchFamily="18" charset="0"/>
                <a:ea typeface="楷体_GB2312" pitchFamily="49" charset="-122"/>
              </a:rPr>
              <a:t>)</a:t>
            </a:r>
          </a:p>
          <a:p>
            <a:pPr algn="l" eaLnBrk="1" hangingPunct="1">
              <a:spcBef>
                <a:spcPct val="50000"/>
              </a:spcBef>
              <a:buFontTx/>
              <a:buNone/>
            </a:pPr>
            <a:r>
              <a:rPr lang="en-US" altLang="zh-CN" sz="1600" b="1" dirty="0">
                <a:solidFill>
                  <a:srgbClr val="000066"/>
                </a:solidFill>
                <a:latin typeface="Times New Roman" panose="02020603050405020304" pitchFamily="18" charset="0"/>
                <a:ea typeface="楷体_GB2312" pitchFamily="49" charset="-122"/>
              </a:rPr>
              <a:t>  SC(</a:t>
            </a:r>
            <a:r>
              <a:rPr lang="en-US" altLang="zh-CN" sz="1600" b="1" u="sng" dirty="0" err="1">
                <a:solidFill>
                  <a:srgbClr val="000066"/>
                </a:solidFill>
                <a:latin typeface="Times New Roman" panose="02020603050405020304" pitchFamily="18" charset="0"/>
                <a:ea typeface="楷体_GB2312" pitchFamily="49" charset="-122"/>
              </a:rPr>
              <a:t>Sno</a:t>
            </a:r>
            <a:r>
              <a:rPr lang="en-US" altLang="zh-CN" sz="1600" b="1" u="sng" dirty="0">
                <a:solidFill>
                  <a:srgbClr val="000066"/>
                </a:solidFill>
                <a:latin typeface="Times New Roman" panose="02020603050405020304" pitchFamily="18" charset="0"/>
                <a:ea typeface="楷体_GB2312" pitchFamily="49" charset="-122"/>
              </a:rPr>
              <a:t> , </a:t>
            </a:r>
            <a:r>
              <a:rPr lang="en-US" altLang="zh-CN" sz="1600" b="1" u="sng" dirty="0" err="1">
                <a:solidFill>
                  <a:srgbClr val="000066"/>
                </a:solidFill>
                <a:latin typeface="Times New Roman" panose="02020603050405020304" pitchFamily="18" charset="0"/>
                <a:ea typeface="楷体_GB2312" pitchFamily="49" charset="-122"/>
              </a:rPr>
              <a:t>Cno</a:t>
            </a:r>
            <a:r>
              <a:rPr lang="en-US" altLang="zh-CN" sz="1600" b="1" u="sng" dirty="0">
                <a:solidFill>
                  <a:srgbClr val="000066"/>
                </a:solidFill>
                <a:latin typeface="Times New Roman" panose="02020603050405020304" pitchFamily="18" charset="0"/>
                <a:ea typeface="楷体_GB2312" pitchFamily="49" charset="-122"/>
              </a:rPr>
              <a:t> </a:t>
            </a:r>
            <a:r>
              <a:rPr lang="en-US" altLang="zh-CN" sz="1600" b="1" dirty="0">
                <a:solidFill>
                  <a:srgbClr val="000066"/>
                </a:solidFill>
                <a:latin typeface="Times New Roman" panose="02020603050405020304" pitchFamily="18" charset="0"/>
                <a:ea typeface="楷体_GB2312" pitchFamily="49" charset="-122"/>
              </a:rPr>
              <a:t>, Grade)</a:t>
            </a:r>
            <a:endParaRPr lang="zh-CN" altLang="en-US"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05156"/>
                                        </p:tgtEl>
                                        <p:attrNameLst>
                                          <p:attrName>style.visibility</p:attrName>
                                        </p:attrNameLst>
                                      </p:cBhvr>
                                      <p:to>
                                        <p:strVal val="visible"/>
                                      </p:to>
                                    </p:set>
                                    <p:anim calcmode="lin" valueType="num">
                                      <p:cBhvr>
                                        <p:cTn id="7" dur="500" fill="hold"/>
                                        <p:tgtEl>
                                          <p:spTgt spid="305156"/>
                                        </p:tgtEl>
                                        <p:attrNameLst>
                                          <p:attrName>ppt_w</p:attrName>
                                        </p:attrNameLst>
                                      </p:cBhvr>
                                      <p:tavLst>
                                        <p:tav tm="0">
                                          <p:val>
                                            <p:fltVal val="0"/>
                                          </p:val>
                                        </p:tav>
                                        <p:tav tm="100000">
                                          <p:val>
                                            <p:strVal val="#ppt_w"/>
                                          </p:val>
                                        </p:tav>
                                      </p:tavLst>
                                    </p:anim>
                                    <p:anim calcmode="lin" valueType="num">
                                      <p:cBhvr>
                                        <p:cTn id="8" dur="500" fill="hold"/>
                                        <p:tgtEl>
                                          <p:spTgt spid="30515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05157"/>
                                        </p:tgtEl>
                                        <p:attrNameLst>
                                          <p:attrName>style.visibility</p:attrName>
                                        </p:attrNameLst>
                                      </p:cBhvr>
                                      <p:to>
                                        <p:strVal val="visible"/>
                                      </p:to>
                                    </p:set>
                                    <p:animEffect transition="in" filter="checkerboard(across)">
                                      <p:cBhvr>
                                        <p:cTn id="13" dur="500"/>
                                        <p:tgtEl>
                                          <p:spTgt spid="305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6" grpId="0" autoUpdateAnimBg="0"/>
      <p:bldP spid="30515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bwMode="auto">
          <a:xfrm>
            <a:off x="539750" y="692150"/>
            <a:ext cx="4752330" cy="685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defRPr/>
            </a:pPr>
            <a:r>
              <a:rPr lang="en-US" altLang="zh-CN" sz="3200" dirty="0">
                <a:solidFill>
                  <a:schemeClr val="accent3"/>
                </a:solidFill>
              </a:rPr>
              <a:t>3.4 </a:t>
            </a:r>
            <a:r>
              <a:rPr lang="zh-CN" altLang="en-US" sz="3200" dirty="0">
                <a:solidFill>
                  <a:schemeClr val="accent3"/>
                </a:solidFill>
              </a:rPr>
              <a:t>数据操纵－练习</a:t>
            </a:r>
          </a:p>
        </p:txBody>
      </p:sp>
      <p:sp>
        <p:nvSpPr>
          <p:cNvPr id="40963" name="Rectangle 3"/>
          <p:cNvSpPr>
            <a:spLocks noGrp="1" noChangeArrowheads="1"/>
          </p:cNvSpPr>
          <p:nvPr>
            <p:ph type="body" idx="1"/>
          </p:nvPr>
        </p:nvSpPr>
        <p:spPr>
          <a:xfrm>
            <a:off x="381000" y="1570038"/>
            <a:ext cx="8534400" cy="762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Tx/>
              <a:buNone/>
            </a:pPr>
            <a:r>
              <a:rPr lang="en-US" altLang="zh-CN" sz="2400" b="1">
                <a:solidFill>
                  <a:srgbClr val="000066"/>
                </a:solidFill>
              </a:rPr>
              <a:t>2.</a:t>
            </a:r>
            <a:r>
              <a:rPr lang="zh-CN" altLang="en-US" b="1">
                <a:solidFill>
                  <a:srgbClr val="000066"/>
                </a:solidFill>
                <a:latin typeface="宋体" panose="02010600030101010101" pitchFamily="2" charset="-122"/>
              </a:rPr>
              <a:t>把平均成绩大于</a:t>
            </a:r>
            <a:r>
              <a:rPr lang="en-US" altLang="zh-CN" b="1">
                <a:solidFill>
                  <a:srgbClr val="000066"/>
                </a:solidFill>
                <a:latin typeface="宋体" panose="02010600030101010101" pitchFamily="2" charset="-122"/>
              </a:rPr>
              <a:t>80</a:t>
            </a:r>
            <a:r>
              <a:rPr lang="zh-CN" altLang="en-US" b="1">
                <a:solidFill>
                  <a:srgbClr val="000066"/>
                </a:solidFill>
                <a:latin typeface="宋体" panose="02010600030101010101" pitchFamily="2" charset="-122"/>
              </a:rPr>
              <a:t>的所有男学生的学号和平均成绩存入另一个基本表</a:t>
            </a:r>
            <a:r>
              <a:rPr lang="en-US" altLang="zh-CN" b="1">
                <a:solidFill>
                  <a:srgbClr val="000066"/>
                </a:solidFill>
                <a:latin typeface="宋体" panose="02010600030101010101" pitchFamily="2" charset="-122"/>
              </a:rPr>
              <a:t>M_Grade(Sno,Avg_Grade) </a:t>
            </a:r>
            <a:r>
              <a:rPr lang="zh-CN" altLang="en-US" b="1">
                <a:solidFill>
                  <a:srgbClr val="000066"/>
                </a:solidFill>
                <a:latin typeface="宋体" panose="02010600030101010101" pitchFamily="2" charset="-122"/>
              </a:rPr>
              <a:t>中</a:t>
            </a:r>
            <a:r>
              <a:rPr lang="en-US" altLang="zh-CN" b="1">
                <a:solidFill>
                  <a:srgbClr val="000066"/>
                </a:solidFill>
                <a:latin typeface="宋体" panose="02010600030101010101" pitchFamily="2" charset="-122"/>
              </a:rPr>
              <a:t>.</a:t>
            </a:r>
          </a:p>
        </p:txBody>
      </p:sp>
      <p:sp>
        <p:nvSpPr>
          <p:cNvPr id="306180" name="Rectangle 4"/>
          <p:cNvSpPr>
            <a:spLocks noChangeArrowheads="1"/>
          </p:cNvSpPr>
          <p:nvPr/>
        </p:nvSpPr>
        <p:spPr bwMode="auto">
          <a:xfrm>
            <a:off x="107950" y="2541588"/>
            <a:ext cx="423862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zh-CN" altLang="en-US" sz="2000">
                <a:solidFill>
                  <a:srgbClr val="669900"/>
                </a:solidFill>
                <a:latin typeface="Tahoma" panose="020B0604030504040204" pitchFamily="34" charset="0"/>
                <a:ea typeface="楷体_GB2312" pitchFamily="49" charset="-122"/>
              </a:rPr>
              <a:t>第一步：建表</a:t>
            </a:r>
          </a:p>
          <a:p>
            <a:pPr eaLnBrk="1" hangingPunct="1">
              <a:spcBef>
                <a:spcPct val="0"/>
              </a:spcBef>
              <a:buClrTx/>
              <a:buFontTx/>
              <a:buNone/>
            </a:pPr>
            <a:r>
              <a:rPr kumimoji="1" lang="en-US" altLang="zh-CN" sz="2000">
                <a:solidFill>
                  <a:srgbClr val="CC3300"/>
                </a:solidFill>
                <a:latin typeface="Tahoma" panose="020B0604030504040204" pitchFamily="34" charset="0"/>
                <a:ea typeface="楷体_GB2312" pitchFamily="49" charset="-122"/>
              </a:rPr>
              <a:t>CREATE TABLE M_Grade</a:t>
            </a:r>
          </a:p>
          <a:p>
            <a:pPr eaLnBrk="1" hangingPunct="1">
              <a:spcBef>
                <a:spcPct val="0"/>
              </a:spcBef>
              <a:buClrTx/>
              <a:buFontTx/>
              <a:buNone/>
            </a:pPr>
            <a:r>
              <a:rPr kumimoji="1" lang="en-US" altLang="zh-CN" sz="2000">
                <a:solidFill>
                  <a:srgbClr val="CC3300"/>
                </a:solidFill>
                <a:latin typeface="Tahoma" panose="020B0604030504040204" pitchFamily="34" charset="0"/>
                <a:ea typeface="楷体_GB2312" pitchFamily="49" charset="-122"/>
              </a:rPr>
              <a:t>( Sno CHAR(10)   primary key, </a:t>
            </a:r>
          </a:p>
          <a:p>
            <a:pPr eaLnBrk="1" hangingPunct="1">
              <a:spcBef>
                <a:spcPct val="0"/>
              </a:spcBef>
              <a:buClrTx/>
              <a:buFontTx/>
              <a:buNone/>
            </a:pPr>
            <a:r>
              <a:rPr kumimoji="1" lang="en-US" altLang="zh-CN" sz="2000">
                <a:solidFill>
                  <a:srgbClr val="CC3300"/>
                </a:solidFill>
                <a:latin typeface="Tahoma" panose="020B0604030504040204" pitchFamily="34" charset="0"/>
                <a:ea typeface="楷体_GB2312" pitchFamily="49" charset="-122"/>
              </a:rPr>
              <a:t>    Avg_Grade SMALLINT</a:t>
            </a:r>
          </a:p>
          <a:p>
            <a:pPr eaLnBrk="1" hangingPunct="1">
              <a:spcBef>
                <a:spcPct val="0"/>
              </a:spcBef>
              <a:buClrTx/>
              <a:buFontTx/>
              <a:buNone/>
            </a:pPr>
            <a:r>
              <a:rPr kumimoji="1" lang="en-US" altLang="zh-CN" sz="2000">
                <a:solidFill>
                  <a:srgbClr val="CC3300"/>
                </a:solidFill>
                <a:latin typeface="Tahoma" panose="020B0604030504040204" pitchFamily="34" charset="0"/>
                <a:ea typeface="楷体_GB2312" pitchFamily="49" charset="-122"/>
              </a:rPr>
              <a:t>);</a:t>
            </a:r>
          </a:p>
        </p:txBody>
      </p:sp>
      <p:sp>
        <p:nvSpPr>
          <p:cNvPr id="5" name="Rectangle 3"/>
          <p:cNvSpPr>
            <a:spLocks noChangeArrowheads="1"/>
          </p:cNvSpPr>
          <p:nvPr/>
        </p:nvSpPr>
        <p:spPr bwMode="auto">
          <a:xfrm>
            <a:off x="4240213" y="2541588"/>
            <a:ext cx="4613275"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zh-CN" altLang="en-US" sz="2000">
                <a:solidFill>
                  <a:srgbClr val="669900"/>
                </a:solidFill>
                <a:latin typeface="Tahoma" panose="020B0604030504040204" pitchFamily="34" charset="0"/>
                <a:ea typeface="楷体_GB2312" pitchFamily="49" charset="-122"/>
              </a:rPr>
              <a:t>第二步：插入数据</a:t>
            </a:r>
          </a:p>
          <a:p>
            <a:pPr eaLnBrk="1" hangingPunct="1">
              <a:buClr>
                <a:schemeClr val="folHlink"/>
              </a:buClr>
              <a:buSzPct val="60000"/>
              <a:buFont typeface="Wingdings" panose="05000000000000000000" pitchFamily="2" charset="2"/>
              <a:buNone/>
            </a:pPr>
            <a:r>
              <a:rPr kumimoji="1" lang="en-US" altLang="zh-CN" sz="2000">
                <a:solidFill>
                  <a:srgbClr val="CC3300"/>
                </a:solidFill>
                <a:latin typeface="Tahoma" panose="020B0604030504040204" pitchFamily="34" charset="0"/>
              </a:rPr>
              <a:t>INSERT </a:t>
            </a:r>
          </a:p>
          <a:p>
            <a:pPr eaLnBrk="1" hangingPunct="1">
              <a:buClr>
                <a:schemeClr val="folHlink"/>
              </a:buClr>
              <a:buSzPct val="60000"/>
              <a:buFont typeface="Wingdings" panose="05000000000000000000" pitchFamily="2" charset="2"/>
              <a:buNone/>
            </a:pPr>
            <a:r>
              <a:rPr kumimoji="1" lang="en-US" altLang="zh-CN" sz="2000">
                <a:solidFill>
                  <a:srgbClr val="CC3300"/>
                </a:solidFill>
                <a:latin typeface="Tahoma" panose="020B0604030504040204" pitchFamily="34" charset="0"/>
              </a:rPr>
              <a:t>INTO   M_Grade(Sno,Avg_Grade)</a:t>
            </a:r>
          </a:p>
          <a:p>
            <a:pPr eaLnBrk="1" hangingPunct="1">
              <a:buClr>
                <a:schemeClr val="folHlink"/>
              </a:buClr>
              <a:buSzPct val="60000"/>
              <a:buFont typeface="Wingdings" panose="05000000000000000000" pitchFamily="2" charset="2"/>
              <a:buNone/>
            </a:pPr>
            <a:r>
              <a:rPr kumimoji="1" lang="en-US" altLang="zh-CN" sz="2000">
                <a:solidFill>
                  <a:srgbClr val="CC3300"/>
                </a:solidFill>
                <a:latin typeface="Tahoma" panose="020B0604030504040204" pitchFamily="34" charset="0"/>
              </a:rPr>
              <a:t>   SELECT SC.Sno, avg(Grade)</a:t>
            </a:r>
          </a:p>
          <a:p>
            <a:pPr eaLnBrk="1" hangingPunct="1">
              <a:buClr>
                <a:schemeClr val="folHlink"/>
              </a:buClr>
              <a:buSzPct val="60000"/>
              <a:buFont typeface="Wingdings" panose="05000000000000000000" pitchFamily="2" charset="2"/>
              <a:buNone/>
            </a:pPr>
            <a:r>
              <a:rPr kumimoji="1" lang="en-US" altLang="zh-CN" sz="2000">
                <a:solidFill>
                  <a:srgbClr val="CC3300"/>
                </a:solidFill>
                <a:latin typeface="Tahoma" panose="020B0604030504040204" pitchFamily="34" charset="0"/>
              </a:rPr>
              <a:t>   FROM SC, Student </a:t>
            </a:r>
          </a:p>
          <a:p>
            <a:pPr eaLnBrk="1" hangingPunct="1">
              <a:buClr>
                <a:schemeClr val="folHlink"/>
              </a:buClr>
              <a:buSzPct val="60000"/>
              <a:buFont typeface="Wingdings" panose="05000000000000000000" pitchFamily="2" charset="2"/>
              <a:buNone/>
            </a:pPr>
            <a:r>
              <a:rPr kumimoji="1" lang="en-US" altLang="zh-CN" sz="2000">
                <a:solidFill>
                  <a:srgbClr val="CC3300"/>
                </a:solidFill>
                <a:latin typeface="Tahoma" panose="020B0604030504040204" pitchFamily="34" charset="0"/>
              </a:rPr>
              <a:t>   WHERE SC.Sno=Student.Sno </a:t>
            </a:r>
          </a:p>
          <a:p>
            <a:pPr eaLnBrk="1" hangingPunct="1">
              <a:buClr>
                <a:schemeClr val="folHlink"/>
              </a:buClr>
              <a:buSzPct val="60000"/>
              <a:buFont typeface="Wingdings" panose="05000000000000000000" pitchFamily="2" charset="2"/>
              <a:buNone/>
            </a:pPr>
            <a:r>
              <a:rPr kumimoji="1" lang="en-US" altLang="zh-CN" sz="2000">
                <a:solidFill>
                  <a:srgbClr val="CC3300"/>
                </a:solidFill>
                <a:latin typeface="Tahoma" panose="020B0604030504040204" pitchFamily="34" charset="0"/>
              </a:rPr>
              <a:t>         and Ssex='</a:t>
            </a:r>
            <a:r>
              <a:rPr kumimoji="1" lang="zh-CN" altLang="en-US" sz="2000">
                <a:solidFill>
                  <a:srgbClr val="CC3300"/>
                </a:solidFill>
                <a:latin typeface="Tahoma" panose="020B0604030504040204" pitchFamily="34" charset="0"/>
              </a:rPr>
              <a:t>男</a:t>
            </a:r>
            <a:r>
              <a:rPr kumimoji="1" lang="en-US" altLang="zh-CN" sz="2000">
                <a:solidFill>
                  <a:srgbClr val="CC3300"/>
                </a:solidFill>
                <a:latin typeface="Tahoma" panose="020B0604030504040204" pitchFamily="34" charset="0"/>
              </a:rPr>
              <a:t>'</a:t>
            </a:r>
          </a:p>
          <a:p>
            <a:pPr eaLnBrk="1" hangingPunct="1">
              <a:buClr>
                <a:schemeClr val="folHlink"/>
              </a:buClr>
              <a:buSzPct val="60000"/>
              <a:buFont typeface="Wingdings" panose="05000000000000000000" pitchFamily="2" charset="2"/>
              <a:buNone/>
            </a:pPr>
            <a:r>
              <a:rPr kumimoji="1" lang="en-US" altLang="zh-CN" sz="2000">
                <a:solidFill>
                  <a:srgbClr val="CC3300"/>
                </a:solidFill>
                <a:latin typeface="Tahoma" panose="020B0604030504040204" pitchFamily="34" charset="0"/>
              </a:rPr>
              <a:t>   Group BY SC.Sno </a:t>
            </a:r>
          </a:p>
          <a:p>
            <a:pPr eaLnBrk="1" hangingPunct="1">
              <a:buClr>
                <a:schemeClr val="folHlink"/>
              </a:buClr>
              <a:buSzPct val="60000"/>
              <a:buFont typeface="Wingdings" panose="05000000000000000000" pitchFamily="2" charset="2"/>
              <a:buNone/>
            </a:pPr>
            <a:r>
              <a:rPr kumimoji="1" lang="en-US" altLang="zh-CN" sz="2000">
                <a:solidFill>
                  <a:srgbClr val="CC3300"/>
                </a:solidFill>
                <a:latin typeface="Tahoma" panose="020B0604030504040204" pitchFamily="34" charset="0"/>
              </a:rPr>
              <a:t>   Having avg(Grade)&gt;80;</a:t>
            </a:r>
          </a:p>
        </p:txBody>
      </p:sp>
      <p:sp>
        <p:nvSpPr>
          <p:cNvPr id="40966" name="灯片编号占位符 1"/>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61B601EE-ECEB-462B-BBAF-47B4F5BD2355}" type="slidenum">
              <a:rPr lang="en-US" altLang="zh-CN" b="0">
                <a:latin typeface="Tahoma" panose="020B0604030504040204" pitchFamily="34" charset="0"/>
              </a:rPr>
              <a:pPr eaLnBrk="1" hangingPunct="1"/>
              <a:t>42</a:t>
            </a:fld>
            <a:endParaRPr lang="en-US" altLang="zh-CN" b="0">
              <a:latin typeface="Tahoma" panose="020B0604030504040204" pitchFamily="34" charset="0"/>
            </a:endParaRPr>
          </a:p>
        </p:txBody>
      </p:sp>
      <p:sp>
        <p:nvSpPr>
          <p:cNvPr id="2" name="文本框 1">
            <a:extLst>
              <a:ext uri="{FF2B5EF4-FFF2-40B4-BE49-F238E27FC236}">
                <a16:creationId xmlns:a16="http://schemas.microsoft.com/office/drawing/2014/main" id="{D9A12DC0-0518-0F9D-C547-4E3A2FE8816A}"/>
              </a:ext>
            </a:extLst>
          </p:cNvPr>
          <p:cNvSpPr txBox="1"/>
          <p:nvPr/>
        </p:nvSpPr>
        <p:spPr>
          <a:xfrm>
            <a:off x="4913814" y="116632"/>
            <a:ext cx="4338706" cy="1446550"/>
          </a:xfrm>
          <a:prstGeom prst="rect">
            <a:avLst/>
          </a:prstGeom>
          <a:solidFill>
            <a:schemeClr val="accent3">
              <a:lumMod val="95000"/>
            </a:schemeClr>
          </a:solidFill>
        </p:spPr>
        <p:txBody>
          <a:bodyPr wrap="square">
            <a:spAutoFit/>
          </a:bodyPr>
          <a:lstStyle/>
          <a:p>
            <a:pPr algn="l" eaLnBrk="1" hangingPunct="1">
              <a:spcBef>
                <a:spcPct val="50000"/>
              </a:spcBef>
              <a:buFontTx/>
              <a:buNone/>
            </a:pPr>
            <a:r>
              <a:rPr lang="en-US" altLang="zh-CN" sz="1600" b="1" dirty="0">
                <a:solidFill>
                  <a:srgbClr val="000066"/>
                </a:solidFill>
                <a:latin typeface="Times New Roman" panose="02020603050405020304" pitchFamily="18" charset="0"/>
                <a:ea typeface="楷体_GB2312" pitchFamily="49" charset="-122"/>
              </a:rPr>
              <a:t> Student(</a:t>
            </a:r>
            <a:r>
              <a:rPr lang="en-US" altLang="zh-CN" sz="1600" b="1" u="sng" dirty="0" err="1">
                <a:solidFill>
                  <a:srgbClr val="000066"/>
                </a:solidFill>
                <a:latin typeface="Times New Roman" panose="02020603050405020304" pitchFamily="18" charset="0"/>
                <a:ea typeface="楷体_GB2312" pitchFamily="49" charset="-122"/>
              </a:rPr>
              <a:t>Sno</a:t>
            </a:r>
            <a:r>
              <a:rPr lang="en-US" altLang="zh-CN" sz="1600" b="1" dirty="0">
                <a:solidFill>
                  <a:srgbClr val="000066"/>
                </a:solidFill>
                <a:latin typeface="Times New Roman" panose="02020603050405020304" pitchFamily="18" charset="0"/>
                <a:ea typeface="楷体_GB2312" pitchFamily="49" charset="-122"/>
              </a:rPr>
              <a:t> , </a:t>
            </a:r>
            <a:r>
              <a:rPr lang="en-US" altLang="zh-CN" sz="1600" b="1" dirty="0" err="1">
                <a:solidFill>
                  <a:srgbClr val="000066"/>
                </a:solidFill>
                <a:latin typeface="Times New Roman" panose="02020603050405020304" pitchFamily="18" charset="0"/>
                <a:ea typeface="楷体_GB2312" pitchFamily="49" charset="-122"/>
              </a:rPr>
              <a:t>Sname</a:t>
            </a:r>
            <a:r>
              <a:rPr lang="en-US" altLang="zh-CN" sz="1600" b="1" dirty="0">
                <a:solidFill>
                  <a:srgbClr val="000066"/>
                </a:solidFill>
                <a:latin typeface="Times New Roman" panose="02020603050405020304" pitchFamily="18" charset="0"/>
                <a:ea typeface="楷体_GB2312" pitchFamily="49" charset="-122"/>
              </a:rPr>
              <a:t> , </a:t>
            </a:r>
            <a:r>
              <a:rPr lang="en-US" altLang="zh-CN" sz="1600" b="1" dirty="0" err="1">
                <a:solidFill>
                  <a:srgbClr val="000066"/>
                </a:solidFill>
                <a:latin typeface="Times New Roman" panose="02020603050405020304" pitchFamily="18" charset="0"/>
                <a:ea typeface="楷体_GB2312" pitchFamily="49" charset="-122"/>
              </a:rPr>
              <a:t>Ssex</a:t>
            </a:r>
            <a:r>
              <a:rPr lang="en-US" altLang="zh-CN" sz="1600" b="1" dirty="0">
                <a:solidFill>
                  <a:srgbClr val="000066"/>
                </a:solidFill>
                <a:latin typeface="Times New Roman" panose="02020603050405020304" pitchFamily="18" charset="0"/>
                <a:ea typeface="楷体_GB2312" pitchFamily="49" charset="-122"/>
              </a:rPr>
              <a:t> , Sage , </a:t>
            </a:r>
            <a:r>
              <a:rPr lang="en-US" altLang="zh-CN" sz="1600" b="1" dirty="0" err="1">
                <a:solidFill>
                  <a:srgbClr val="000066"/>
                </a:solidFill>
                <a:latin typeface="Times New Roman" panose="02020603050405020304" pitchFamily="18" charset="0"/>
                <a:ea typeface="楷体_GB2312" pitchFamily="49" charset="-122"/>
              </a:rPr>
              <a:t>Sclass</a:t>
            </a:r>
            <a:r>
              <a:rPr lang="en-US" altLang="zh-CN" sz="1600" b="1" dirty="0">
                <a:solidFill>
                  <a:srgbClr val="000066"/>
                </a:solidFill>
                <a:latin typeface="Times New Roman" panose="02020603050405020304" pitchFamily="18" charset="0"/>
                <a:ea typeface="楷体_GB2312" pitchFamily="49" charset="-122"/>
              </a:rPr>
              <a:t>)</a:t>
            </a:r>
          </a:p>
          <a:p>
            <a:pPr algn="l" eaLnBrk="1" hangingPunct="1">
              <a:spcBef>
                <a:spcPct val="50000"/>
              </a:spcBef>
              <a:buFontTx/>
              <a:buNone/>
            </a:pPr>
            <a:r>
              <a:rPr lang="en-US" altLang="zh-CN" sz="1600" b="1" dirty="0">
                <a:solidFill>
                  <a:srgbClr val="000066"/>
                </a:solidFill>
                <a:latin typeface="Times New Roman" panose="02020603050405020304" pitchFamily="18" charset="0"/>
                <a:ea typeface="楷体_GB2312" pitchFamily="49" charset="-122"/>
              </a:rPr>
              <a:t>  Teacher(</a:t>
            </a:r>
            <a:r>
              <a:rPr lang="en-US" altLang="zh-CN" sz="1600" b="1" u="sng" dirty="0" err="1">
                <a:solidFill>
                  <a:srgbClr val="000066"/>
                </a:solidFill>
                <a:latin typeface="Times New Roman" panose="02020603050405020304" pitchFamily="18" charset="0"/>
                <a:ea typeface="楷体_GB2312" pitchFamily="49" charset="-122"/>
              </a:rPr>
              <a:t>Tno</a:t>
            </a:r>
            <a:r>
              <a:rPr lang="en-US" altLang="zh-CN" sz="1600" b="1" dirty="0" err="1">
                <a:solidFill>
                  <a:srgbClr val="000066"/>
                </a:solidFill>
                <a:latin typeface="Times New Roman" panose="02020603050405020304" pitchFamily="18" charset="0"/>
                <a:ea typeface="楷体_GB2312" pitchFamily="49" charset="-122"/>
              </a:rPr>
              <a:t>,Tname,Tsex,Tage</a:t>
            </a:r>
            <a:r>
              <a:rPr lang="en-US" altLang="zh-CN" sz="1600" b="1" dirty="0">
                <a:solidFill>
                  <a:srgbClr val="000066"/>
                </a:solidFill>
                <a:latin typeface="Times New Roman" panose="02020603050405020304" pitchFamily="18" charset="0"/>
                <a:ea typeface="楷体_GB2312" pitchFamily="49" charset="-122"/>
              </a:rPr>
              <a:t>, </a:t>
            </a:r>
            <a:r>
              <a:rPr lang="en-US" altLang="zh-CN" sz="1600" b="1" dirty="0" err="1">
                <a:solidFill>
                  <a:srgbClr val="000066"/>
                </a:solidFill>
                <a:latin typeface="Times New Roman" panose="02020603050405020304" pitchFamily="18" charset="0"/>
                <a:ea typeface="楷体_GB2312" pitchFamily="49" charset="-122"/>
              </a:rPr>
              <a:t>Tprof</a:t>
            </a:r>
            <a:r>
              <a:rPr lang="en-US" altLang="zh-CN" sz="1600" b="1" dirty="0">
                <a:solidFill>
                  <a:srgbClr val="000066"/>
                </a:solidFill>
                <a:latin typeface="Times New Roman" panose="02020603050405020304" pitchFamily="18" charset="0"/>
                <a:ea typeface="楷体_GB2312" pitchFamily="49" charset="-122"/>
              </a:rPr>
              <a:t>, </a:t>
            </a:r>
            <a:r>
              <a:rPr lang="en-US" altLang="zh-CN" sz="1600" b="1" dirty="0" err="1">
                <a:solidFill>
                  <a:srgbClr val="000066"/>
                </a:solidFill>
                <a:latin typeface="Times New Roman" panose="02020603050405020304" pitchFamily="18" charset="0"/>
                <a:ea typeface="楷体_GB2312" pitchFamily="49" charset="-122"/>
              </a:rPr>
              <a:t>Tdept</a:t>
            </a:r>
            <a:r>
              <a:rPr lang="en-US" altLang="zh-CN" sz="1600" b="1" dirty="0">
                <a:solidFill>
                  <a:srgbClr val="000066"/>
                </a:solidFill>
                <a:latin typeface="Times New Roman" panose="02020603050405020304" pitchFamily="18" charset="0"/>
                <a:ea typeface="楷体_GB2312" pitchFamily="49" charset="-122"/>
              </a:rPr>
              <a:t>)</a:t>
            </a:r>
          </a:p>
          <a:p>
            <a:pPr algn="l" eaLnBrk="1" hangingPunct="1">
              <a:spcBef>
                <a:spcPct val="50000"/>
              </a:spcBef>
              <a:buFontTx/>
              <a:buNone/>
            </a:pPr>
            <a:r>
              <a:rPr lang="en-US" altLang="zh-CN" sz="1600" b="1" dirty="0">
                <a:solidFill>
                  <a:srgbClr val="000066"/>
                </a:solidFill>
                <a:latin typeface="Times New Roman" panose="02020603050405020304" pitchFamily="18" charset="0"/>
                <a:ea typeface="楷体_GB2312" pitchFamily="49" charset="-122"/>
              </a:rPr>
              <a:t>  Course(</a:t>
            </a:r>
            <a:r>
              <a:rPr lang="en-US" altLang="zh-CN" sz="1600" b="1" u="sng" dirty="0" err="1">
                <a:solidFill>
                  <a:srgbClr val="000066"/>
                </a:solidFill>
                <a:latin typeface="Times New Roman" panose="02020603050405020304" pitchFamily="18" charset="0"/>
                <a:ea typeface="楷体_GB2312" pitchFamily="49" charset="-122"/>
              </a:rPr>
              <a:t>Cno</a:t>
            </a:r>
            <a:r>
              <a:rPr lang="en-US" altLang="zh-CN" sz="1600" b="1" dirty="0">
                <a:solidFill>
                  <a:srgbClr val="000066"/>
                </a:solidFill>
                <a:latin typeface="Times New Roman" panose="02020603050405020304" pitchFamily="18" charset="0"/>
                <a:ea typeface="楷体_GB2312" pitchFamily="49" charset="-122"/>
              </a:rPr>
              <a:t> , </a:t>
            </a:r>
            <a:r>
              <a:rPr lang="en-US" altLang="zh-CN" sz="1600" b="1" dirty="0" err="1">
                <a:solidFill>
                  <a:srgbClr val="000066"/>
                </a:solidFill>
                <a:latin typeface="Times New Roman" panose="02020603050405020304" pitchFamily="18" charset="0"/>
                <a:ea typeface="楷体_GB2312" pitchFamily="49" charset="-122"/>
              </a:rPr>
              <a:t>Cname</a:t>
            </a:r>
            <a:r>
              <a:rPr lang="en-US" altLang="zh-CN" sz="1600" b="1" dirty="0">
                <a:solidFill>
                  <a:srgbClr val="000066"/>
                </a:solidFill>
                <a:latin typeface="Times New Roman" panose="02020603050405020304" pitchFamily="18" charset="0"/>
                <a:ea typeface="楷体_GB2312" pitchFamily="49" charset="-122"/>
              </a:rPr>
              <a:t> ,</a:t>
            </a:r>
            <a:r>
              <a:rPr lang="en-US" altLang="zh-CN" sz="1600" b="1" dirty="0" err="1">
                <a:solidFill>
                  <a:srgbClr val="000066"/>
                </a:solidFill>
                <a:latin typeface="Times New Roman" panose="02020603050405020304" pitchFamily="18" charset="0"/>
                <a:ea typeface="楷体_GB2312" pitchFamily="49" charset="-122"/>
              </a:rPr>
              <a:t>Tno</a:t>
            </a:r>
            <a:r>
              <a:rPr lang="en-US" altLang="zh-CN" sz="1600" b="1" dirty="0">
                <a:solidFill>
                  <a:srgbClr val="000066"/>
                </a:solidFill>
                <a:latin typeface="Times New Roman" panose="02020603050405020304" pitchFamily="18" charset="0"/>
                <a:ea typeface="楷体_GB2312" pitchFamily="49" charset="-122"/>
              </a:rPr>
              <a:t>)</a:t>
            </a:r>
          </a:p>
          <a:p>
            <a:pPr algn="l" eaLnBrk="1" hangingPunct="1">
              <a:spcBef>
                <a:spcPct val="50000"/>
              </a:spcBef>
              <a:buFontTx/>
              <a:buNone/>
            </a:pPr>
            <a:r>
              <a:rPr lang="en-US" altLang="zh-CN" sz="1600" b="1" dirty="0">
                <a:solidFill>
                  <a:srgbClr val="000066"/>
                </a:solidFill>
                <a:latin typeface="Times New Roman" panose="02020603050405020304" pitchFamily="18" charset="0"/>
                <a:ea typeface="楷体_GB2312" pitchFamily="49" charset="-122"/>
              </a:rPr>
              <a:t>  SC(</a:t>
            </a:r>
            <a:r>
              <a:rPr lang="en-US" altLang="zh-CN" sz="1600" b="1" u="sng" dirty="0" err="1">
                <a:solidFill>
                  <a:srgbClr val="000066"/>
                </a:solidFill>
                <a:latin typeface="Times New Roman" panose="02020603050405020304" pitchFamily="18" charset="0"/>
                <a:ea typeface="楷体_GB2312" pitchFamily="49" charset="-122"/>
              </a:rPr>
              <a:t>Sno</a:t>
            </a:r>
            <a:r>
              <a:rPr lang="en-US" altLang="zh-CN" sz="1600" b="1" u="sng" dirty="0">
                <a:solidFill>
                  <a:srgbClr val="000066"/>
                </a:solidFill>
                <a:latin typeface="Times New Roman" panose="02020603050405020304" pitchFamily="18" charset="0"/>
                <a:ea typeface="楷体_GB2312" pitchFamily="49" charset="-122"/>
              </a:rPr>
              <a:t> , </a:t>
            </a:r>
            <a:r>
              <a:rPr lang="en-US" altLang="zh-CN" sz="1600" b="1" u="sng" dirty="0" err="1">
                <a:solidFill>
                  <a:srgbClr val="000066"/>
                </a:solidFill>
                <a:latin typeface="Times New Roman" panose="02020603050405020304" pitchFamily="18" charset="0"/>
                <a:ea typeface="楷体_GB2312" pitchFamily="49" charset="-122"/>
              </a:rPr>
              <a:t>Cno</a:t>
            </a:r>
            <a:r>
              <a:rPr lang="en-US" altLang="zh-CN" sz="1600" b="1" u="sng" dirty="0">
                <a:solidFill>
                  <a:srgbClr val="000066"/>
                </a:solidFill>
                <a:latin typeface="Times New Roman" panose="02020603050405020304" pitchFamily="18" charset="0"/>
                <a:ea typeface="楷体_GB2312" pitchFamily="49" charset="-122"/>
              </a:rPr>
              <a:t> </a:t>
            </a:r>
            <a:r>
              <a:rPr lang="en-US" altLang="zh-CN" sz="1600" b="1" dirty="0">
                <a:solidFill>
                  <a:srgbClr val="000066"/>
                </a:solidFill>
                <a:latin typeface="Times New Roman" panose="02020603050405020304" pitchFamily="18" charset="0"/>
                <a:ea typeface="楷体_GB2312" pitchFamily="49" charset="-122"/>
              </a:rPr>
              <a:t>, Grade)</a:t>
            </a:r>
            <a:endParaRPr lang="zh-CN" altLang="en-US"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06180"/>
                                        </p:tgtEl>
                                        <p:attrNameLst>
                                          <p:attrName>style.visibility</p:attrName>
                                        </p:attrNameLst>
                                      </p:cBhvr>
                                      <p:to>
                                        <p:strVal val="visible"/>
                                      </p:to>
                                    </p:set>
                                    <p:anim calcmode="lin" valueType="num">
                                      <p:cBhvr>
                                        <p:cTn id="7" dur="500" fill="hold"/>
                                        <p:tgtEl>
                                          <p:spTgt spid="306180"/>
                                        </p:tgtEl>
                                        <p:attrNameLst>
                                          <p:attrName>ppt_w</p:attrName>
                                        </p:attrNameLst>
                                      </p:cBhvr>
                                      <p:tavLst>
                                        <p:tav tm="0">
                                          <p:val>
                                            <p:fltVal val="0"/>
                                          </p:val>
                                        </p:tav>
                                        <p:tav tm="100000">
                                          <p:val>
                                            <p:strVal val="#ppt_w"/>
                                          </p:val>
                                        </p:tav>
                                      </p:tavLst>
                                    </p:anim>
                                    <p:anim calcmode="lin" valueType="num">
                                      <p:cBhvr>
                                        <p:cTn id="8" dur="500" fill="hold"/>
                                        <p:tgtEl>
                                          <p:spTgt spid="306180"/>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0" grpId="0" autoUpdateAnimBg="0"/>
      <p:bldP spid="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bwMode="auto">
          <a:xfrm>
            <a:off x="468313" y="692150"/>
            <a:ext cx="5111799" cy="609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defRPr/>
            </a:pPr>
            <a:r>
              <a:rPr lang="en-US" altLang="zh-CN" sz="3200" dirty="0">
                <a:solidFill>
                  <a:schemeClr val="accent3"/>
                </a:solidFill>
              </a:rPr>
              <a:t>3.4 </a:t>
            </a:r>
            <a:r>
              <a:rPr lang="zh-CN" altLang="en-US" sz="3200" dirty="0">
                <a:solidFill>
                  <a:schemeClr val="accent3"/>
                </a:solidFill>
              </a:rPr>
              <a:t>数据操纵－练习</a:t>
            </a:r>
          </a:p>
        </p:txBody>
      </p:sp>
      <p:sp>
        <p:nvSpPr>
          <p:cNvPr id="41987" name="Rectangle 3"/>
          <p:cNvSpPr>
            <a:spLocks noChangeArrowheads="1"/>
          </p:cNvSpPr>
          <p:nvPr/>
        </p:nvSpPr>
        <p:spPr bwMode="auto">
          <a:xfrm>
            <a:off x="250825" y="1773238"/>
            <a:ext cx="853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accent1"/>
              </a:buClr>
              <a:buFontTx/>
              <a:buNone/>
            </a:pPr>
            <a:r>
              <a:rPr kumimoji="1" lang="en-US" altLang="zh-CN" sz="2400">
                <a:solidFill>
                  <a:srgbClr val="000066"/>
                </a:solidFill>
                <a:latin typeface="Tahoma" panose="020B0604030504040204" pitchFamily="34" charset="0"/>
              </a:rPr>
              <a:t>3.</a:t>
            </a:r>
            <a:r>
              <a:rPr kumimoji="1" lang="zh-CN" altLang="en-US">
                <a:solidFill>
                  <a:srgbClr val="000066"/>
                </a:solidFill>
                <a:latin typeface="Tahoma" panose="020B0604030504040204" pitchFamily="34" charset="0"/>
              </a:rPr>
              <a:t>将选修</a:t>
            </a:r>
            <a:r>
              <a:rPr kumimoji="1" lang="zh-CN" altLang="en-US">
                <a:solidFill>
                  <a:srgbClr val="000066"/>
                </a:solidFill>
                <a:latin typeface="Times New Roman" panose="02020603050405020304" pitchFamily="18" charset="0"/>
              </a:rPr>
              <a:t>”</a:t>
            </a:r>
            <a:r>
              <a:rPr kumimoji="1" lang="en-US" altLang="zh-CN">
                <a:solidFill>
                  <a:srgbClr val="000066"/>
                </a:solidFill>
                <a:latin typeface="Tahoma" panose="020B0604030504040204" pitchFamily="34" charset="0"/>
              </a:rPr>
              <a:t>3-105</a:t>
            </a:r>
            <a:r>
              <a:rPr kumimoji="1" lang="en-US" altLang="zh-CN">
                <a:solidFill>
                  <a:srgbClr val="000066"/>
                </a:solidFill>
                <a:latin typeface="Times New Roman" panose="02020603050405020304" pitchFamily="18" charset="0"/>
              </a:rPr>
              <a:t>”</a:t>
            </a:r>
            <a:r>
              <a:rPr kumimoji="1" lang="zh-CN" altLang="en-US">
                <a:solidFill>
                  <a:srgbClr val="000066"/>
                </a:solidFill>
                <a:latin typeface="Tahoma" panose="020B0604030504040204" pitchFamily="34" charset="0"/>
              </a:rPr>
              <a:t>课程的学生成绩增加</a:t>
            </a:r>
            <a:r>
              <a:rPr kumimoji="1" lang="en-US" altLang="zh-CN">
                <a:solidFill>
                  <a:srgbClr val="000066"/>
                </a:solidFill>
                <a:latin typeface="Tahoma" panose="020B0604030504040204" pitchFamily="34" charset="0"/>
              </a:rPr>
              <a:t>5</a:t>
            </a:r>
            <a:r>
              <a:rPr kumimoji="1" lang="zh-CN" altLang="en-US">
                <a:solidFill>
                  <a:srgbClr val="000066"/>
                </a:solidFill>
                <a:latin typeface="Tahoma" panose="020B0604030504040204" pitchFamily="34" charset="0"/>
              </a:rPr>
              <a:t>分</a:t>
            </a:r>
            <a:r>
              <a:rPr kumimoji="1" lang="en-US" altLang="zh-CN">
                <a:solidFill>
                  <a:srgbClr val="000066"/>
                </a:solidFill>
                <a:latin typeface="宋体" panose="02010600030101010101" pitchFamily="2" charset="-122"/>
              </a:rPr>
              <a:t>.</a:t>
            </a:r>
          </a:p>
        </p:txBody>
      </p:sp>
      <p:sp>
        <p:nvSpPr>
          <p:cNvPr id="308228" name="Rectangle 4"/>
          <p:cNvSpPr>
            <a:spLocks noChangeArrowheads="1"/>
          </p:cNvSpPr>
          <p:nvPr/>
        </p:nvSpPr>
        <p:spPr bwMode="auto">
          <a:xfrm>
            <a:off x="838200" y="2362200"/>
            <a:ext cx="7543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buClr>
                <a:schemeClr val="hlink"/>
              </a:buClr>
              <a:buSzPct val="55000"/>
              <a:buFont typeface="Wingdings" panose="05000000000000000000" pitchFamily="2" charset="2"/>
              <a:buNone/>
            </a:pPr>
            <a:r>
              <a:rPr kumimoji="1" lang="en-US" altLang="zh-CN" sz="2800">
                <a:solidFill>
                  <a:srgbClr val="CC3300"/>
                </a:solidFill>
                <a:latin typeface="Tahoma" panose="020B0604030504040204" pitchFamily="34" charset="0"/>
              </a:rPr>
              <a:t>Update SC</a:t>
            </a:r>
          </a:p>
          <a:p>
            <a:pPr lvl="1" eaLnBrk="1" hangingPunct="1">
              <a:buClr>
                <a:schemeClr val="hlink"/>
              </a:buClr>
              <a:buSzPct val="55000"/>
              <a:buFont typeface="Wingdings" panose="05000000000000000000" pitchFamily="2" charset="2"/>
              <a:buNone/>
            </a:pPr>
            <a:r>
              <a:rPr kumimoji="1" lang="en-US" altLang="zh-CN" sz="2800">
                <a:solidFill>
                  <a:srgbClr val="CC3300"/>
                </a:solidFill>
                <a:latin typeface="Tahoma" panose="020B0604030504040204" pitchFamily="34" charset="0"/>
              </a:rPr>
              <a:t>Set Grade=Grade+5</a:t>
            </a:r>
          </a:p>
          <a:p>
            <a:pPr lvl="1" eaLnBrk="1" hangingPunct="1">
              <a:buClr>
                <a:schemeClr val="hlink"/>
              </a:buClr>
              <a:buSzPct val="55000"/>
              <a:buFont typeface="Wingdings" panose="05000000000000000000" pitchFamily="2" charset="2"/>
              <a:buNone/>
            </a:pPr>
            <a:r>
              <a:rPr kumimoji="1" lang="en-US" altLang="zh-CN" sz="2800">
                <a:solidFill>
                  <a:srgbClr val="CC3300"/>
                </a:solidFill>
                <a:latin typeface="Tahoma" panose="020B0604030504040204" pitchFamily="34" charset="0"/>
              </a:rPr>
              <a:t>Where Cno = '3-105';</a:t>
            </a:r>
          </a:p>
        </p:txBody>
      </p:sp>
      <p:sp>
        <p:nvSpPr>
          <p:cNvPr id="41989" name="灯片编号占位符 1"/>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12ACE8D9-EB7E-4859-96E3-639727E175DA}" type="slidenum">
              <a:rPr lang="en-US" altLang="zh-CN" b="0">
                <a:latin typeface="Tahoma" panose="020B0604030504040204" pitchFamily="34" charset="0"/>
              </a:rPr>
              <a:pPr eaLnBrk="1" hangingPunct="1"/>
              <a:t>43</a:t>
            </a:fld>
            <a:endParaRPr lang="en-US" altLang="zh-CN" b="0">
              <a:latin typeface="Tahoma" panose="020B0604030504040204" pitchFamily="34" charset="0"/>
            </a:endParaRPr>
          </a:p>
        </p:txBody>
      </p:sp>
      <p:sp>
        <p:nvSpPr>
          <p:cNvPr id="2" name="文本框 1">
            <a:extLst>
              <a:ext uri="{FF2B5EF4-FFF2-40B4-BE49-F238E27FC236}">
                <a16:creationId xmlns:a16="http://schemas.microsoft.com/office/drawing/2014/main" id="{45ACBA4A-8FA8-0D00-5CDB-70F989AB6F73}"/>
              </a:ext>
            </a:extLst>
          </p:cNvPr>
          <p:cNvSpPr txBox="1"/>
          <p:nvPr/>
        </p:nvSpPr>
        <p:spPr>
          <a:xfrm>
            <a:off x="4913814" y="116632"/>
            <a:ext cx="4338706" cy="1446550"/>
          </a:xfrm>
          <a:prstGeom prst="rect">
            <a:avLst/>
          </a:prstGeom>
          <a:solidFill>
            <a:schemeClr val="accent3">
              <a:lumMod val="95000"/>
            </a:schemeClr>
          </a:solidFill>
        </p:spPr>
        <p:txBody>
          <a:bodyPr wrap="square">
            <a:spAutoFit/>
          </a:bodyPr>
          <a:lstStyle/>
          <a:p>
            <a:pPr algn="l" eaLnBrk="1" hangingPunct="1">
              <a:spcBef>
                <a:spcPct val="50000"/>
              </a:spcBef>
              <a:buFontTx/>
              <a:buNone/>
            </a:pPr>
            <a:r>
              <a:rPr lang="en-US" altLang="zh-CN" sz="1600" b="1" dirty="0">
                <a:solidFill>
                  <a:srgbClr val="000066"/>
                </a:solidFill>
                <a:latin typeface="Times New Roman" panose="02020603050405020304" pitchFamily="18" charset="0"/>
                <a:ea typeface="楷体_GB2312" pitchFamily="49" charset="-122"/>
              </a:rPr>
              <a:t> Student(</a:t>
            </a:r>
            <a:r>
              <a:rPr lang="en-US" altLang="zh-CN" sz="1600" b="1" u="sng" dirty="0" err="1">
                <a:solidFill>
                  <a:srgbClr val="000066"/>
                </a:solidFill>
                <a:latin typeface="Times New Roman" panose="02020603050405020304" pitchFamily="18" charset="0"/>
                <a:ea typeface="楷体_GB2312" pitchFamily="49" charset="-122"/>
              </a:rPr>
              <a:t>Sno</a:t>
            </a:r>
            <a:r>
              <a:rPr lang="en-US" altLang="zh-CN" sz="1600" b="1" dirty="0">
                <a:solidFill>
                  <a:srgbClr val="000066"/>
                </a:solidFill>
                <a:latin typeface="Times New Roman" panose="02020603050405020304" pitchFamily="18" charset="0"/>
                <a:ea typeface="楷体_GB2312" pitchFamily="49" charset="-122"/>
              </a:rPr>
              <a:t> , </a:t>
            </a:r>
            <a:r>
              <a:rPr lang="en-US" altLang="zh-CN" sz="1600" b="1" dirty="0" err="1">
                <a:solidFill>
                  <a:srgbClr val="000066"/>
                </a:solidFill>
                <a:latin typeface="Times New Roman" panose="02020603050405020304" pitchFamily="18" charset="0"/>
                <a:ea typeface="楷体_GB2312" pitchFamily="49" charset="-122"/>
              </a:rPr>
              <a:t>Sname</a:t>
            </a:r>
            <a:r>
              <a:rPr lang="en-US" altLang="zh-CN" sz="1600" b="1" dirty="0">
                <a:solidFill>
                  <a:srgbClr val="000066"/>
                </a:solidFill>
                <a:latin typeface="Times New Roman" panose="02020603050405020304" pitchFamily="18" charset="0"/>
                <a:ea typeface="楷体_GB2312" pitchFamily="49" charset="-122"/>
              </a:rPr>
              <a:t> , </a:t>
            </a:r>
            <a:r>
              <a:rPr lang="en-US" altLang="zh-CN" sz="1600" b="1" dirty="0" err="1">
                <a:solidFill>
                  <a:srgbClr val="000066"/>
                </a:solidFill>
                <a:latin typeface="Times New Roman" panose="02020603050405020304" pitchFamily="18" charset="0"/>
                <a:ea typeface="楷体_GB2312" pitchFamily="49" charset="-122"/>
              </a:rPr>
              <a:t>Ssex</a:t>
            </a:r>
            <a:r>
              <a:rPr lang="en-US" altLang="zh-CN" sz="1600" b="1" dirty="0">
                <a:solidFill>
                  <a:srgbClr val="000066"/>
                </a:solidFill>
                <a:latin typeface="Times New Roman" panose="02020603050405020304" pitchFamily="18" charset="0"/>
                <a:ea typeface="楷体_GB2312" pitchFamily="49" charset="-122"/>
              </a:rPr>
              <a:t> , Sage , </a:t>
            </a:r>
            <a:r>
              <a:rPr lang="en-US" altLang="zh-CN" sz="1600" b="1" dirty="0" err="1">
                <a:solidFill>
                  <a:srgbClr val="000066"/>
                </a:solidFill>
                <a:latin typeface="Times New Roman" panose="02020603050405020304" pitchFamily="18" charset="0"/>
                <a:ea typeface="楷体_GB2312" pitchFamily="49" charset="-122"/>
              </a:rPr>
              <a:t>Sclass</a:t>
            </a:r>
            <a:r>
              <a:rPr lang="en-US" altLang="zh-CN" sz="1600" b="1" dirty="0">
                <a:solidFill>
                  <a:srgbClr val="000066"/>
                </a:solidFill>
                <a:latin typeface="Times New Roman" panose="02020603050405020304" pitchFamily="18" charset="0"/>
                <a:ea typeface="楷体_GB2312" pitchFamily="49" charset="-122"/>
              </a:rPr>
              <a:t>)</a:t>
            </a:r>
          </a:p>
          <a:p>
            <a:pPr algn="l" eaLnBrk="1" hangingPunct="1">
              <a:spcBef>
                <a:spcPct val="50000"/>
              </a:spcBef>
              <a:buFontTx/>
              <a:buNone/>
            </a:pPr>
            <a:r>
              <a:rPr lang="en-US" altLang="zh-CN" sz="1600" b="1" dirty="0">
                <a:solidFill>
                  <a:srgbClr val="000066"/>
                </a:solidFill>
                <a:latin typeface="Times New Roman" panose="02020603050405020304" pitchFamily="18" charset="0"/>
                <a:ea typeface="楷体_GB2312" pitchFamily="49" charset="-122"/>
              </a:rPr>
              <a:t>  Teacher(</a:t>
            </a:r>
            <a:r>
              <a:rPr lang="en-US" altLang="zh-CN" sz="1600" b="1" u="sng" dirty="0" err="1">
                <a:solidFill>
                  <a:srgbClr val="000066"/>
                </a:solidFill>
                <a:latin typeface="Times New Roman" panose="02020603050405020304" pitchFamily="18" charset="0"/>
                <a:ea typeface="楷体_GB2312" pitchFamily="49" charset="-122"/>
              </a:rPr>
              <a:t>Tno</a:t>
            </a:r>
            <a:r>
              <a:rPr lang="en-US" altLang="zh-CN" sz="1600" b="1" dirty="0" err="1">
                <a:solidFill>
                  <a:srgbClr val="000066"/>
                </a:solidFill>
                <a:latin typeface="Times New Roman" panose="02020603050405020304" pitchFamily="18" charset="0"/>
                <a:ea typeface="楷体_GB2312" pitchFamily="49" charset="-122"/>
              </a:rPr>
              <a:t>,Tname,Tsex,Tage</a:t>
            </a:r>
            <a:r>
              <a:rPr lang="en-US" altLang="zh-CN" sz="1600" b="1" dirty="0">
                <a:solidFill>
                  <a:srgbClr val="000066"/>
                </a:solidFill>
                <a:latin typeface="Times New Roman" panose="02020603050405020304" pitchFamily="18" charset="0"/>
                <a:ea typeface="楷体_GB2312" pitchFamily="49" charset="-122"/>
              </a:rPr>
              <a:t>, </a:t>
            </a:r>
            <a:r>
              <a:rPr lang="en-US" altLang="zh-CN" sz="1600" b="1" dirty="0" err="1">
                <a:solidFill>
                  <a:srgbClr val="000066"/>
                </a:solidFill>
                <a:latin typeface="Times New Roman" panose="02020603050405020304" pitchFamily="18" charset="0"/>
                <a:ea typeface="楷体_GB2312" pitchFamily="49" charset="-122"/>
              </a:rPr>
              <a:t>Tprof</a:t>
            </a:r>
            <a:r>
              <a:rPr lang="en-US" altLang="zh-CN" sz="1600" b="1" dirty="0">
                <a:solidFill>
                  <a:srgbClr val="000066"/>
                </a:solidFill>
                <a:latin typeface="Times New Roman" panose="02020603050405020304" pitchFamily="18" charset="0"/>
                <a:ea typeface="楷体_GB2312" pitchFamily="49" charset="-122"/>
              </a:rPr>
              <a:t>, </a:t>
            </a:r>
            <a:r>
              <a:rPr lang="en-US" altLang="zh-CN" sz="1600" b="1" dirty="0" err="1">
                <a:solidFill>
                  <a:srgbClr val="000066"/>
                </a:solidFill>
                <a:latin typeface="Times New Roman" panose="02020603050405020304" pitchFamily="18" charset="0"/>
                <a:ea typeface="楷体_GB2312" pitchFamily="49" charset="-122"/>
              </a:rPr>
              <a:t>Tdept</a:t>
            </a:r>
            <a:r>
              <a:rPr lang="en-US" altLang="zh-CN" sz="1600" b="1" dirty="0">
                <a:solidFill>
                  <a:srgbClr val="000066"/>
                </a:solidFill>
                <a:latin typeface="Times New Roman" panose="02020603050405020304" pitchFamily="18" charset="0"/>
                <a:ea typeface="楷体_GB2312" pitchFamily="49" charset="-122"/>
              </a:rPr>
              <a:t>)</a:t>
            </a:r>
          </a:p>
          <a:p>
            <a:pPr algn="l" eaLnBrk="1" hangingPunct="1">
              <a:spcBef>
                <a:spcPct val="50000"/>
              </a:spcBef>
              <a:buFontTx/>
              <a:buNone/>
            </a:pPr>
            <a:r>
              <a:rPr lang="en-US" altLang="zh-CN" sz="1600" b="1" dirty="0">
                <a:solidFill>
                  <a:srgbClr val="000066"/>
                </a:solidFill>
                <a:latin typeface="Times New Roman" panose="02020603050405020304" pitchFamily="18" charset="0"/>
                <a:ea typeface="楷体_GB2312" pitchFamily="49" charset="-122"/>
              </a:rPr>
              <a:t>  Course(</a:t>
            </a:r>
            <a:r>
              <a:rPr lang="en-US" altLang="zh-CN" sz="1600" b="1" u="sng" dirty="0" err="1">
                <a:solidFill>
                  <a:srgbClr val="000066"/>
                </a:solidFill>
                <a:latin typeface="Times New Roman" panose="02020603050405020304" pitchFamily="18" charset="0"/>
                <a:ea typeface="楷体_GB2312" pitchFamily="49" charset="-122"/>
              </a:rPr>
              <a:t>Cno</a:t>
            </a:r>
            <a:r>
              <a:rPr lang="en-US" altLang="zh-CN" sz="1600" b="1" dirty="0">
                <a:solidFill>
                  <a:srgbClr val="000066"/>
                </a:solidFill>
                <a:latin typeface="Times New Roman" panose="02020603050405020304" pitchFamily="18" charset="0"/>
                <a:ea typeface="楷体_GB2312" pitchFamily="49" charset="-122"/>
              </a:rPr>
              <a:t> , </a:t>
            </a:r>
            <a:r>
              <a:rPr lang="en-US" altLang="zh-CN" sz="1600" b="1" dirty="0" err="1">
                <a:solidFill>
                  <a:srgbClr val="000066"/>
                </a:solidFill>
                <a:latin typeface="Times New Roman" panose="02020603050405020304" pitchFamily="18" charset="0"/>
                <a:ea typeface="楷体_GB2312" pitchFamily="49" charset="-122"/>
              </a:rPr>
              <a:t>Cname</a:t>
            </a:r>
            <a:r>
              <a:rPr lang="en-US" altLang="zh-CN" sz="1600" b="1" dirty="0">
                <a:solidFill>
                  <a:srgbClr val="000066"/>
                </a:solidFill>
                <a:latin typeface="Times New Roman" panose="02020603050405020304" pitchFamily="18" charset="0"/>
                <a:ea typeface="楷体_GB2312" pitchFamily="49" charset="-122"/>
              </a:rPr>
              <a:t> ,</a:t>
            </a:r>
            <a:r>
              <a:rPr lang="en-US" altLang="zh-CN" sz="1600" b="1" dirty="0" err="1">
                <a:solidFill>
                  <a:srgbClr val="000066"/>
                </a:solidFill>
                <a:latin typeface="Times New Roman" panose="02020603050405020304" pitchFamily="18" charset="0"/>
                <a:ea typeface="楷体_GB2312" pitchFamily="49" charset="-122"/>
              </a:rPr>
              <a:t>Tno</a:t>
            </a:r>
            <a:r>
              <a:rPr lang="en-US" altLang="zh-CN" sz="1600" b="1" dirty="0">
                <a:solidFill>
                  <a:srgbClr val="000066"/>
                </a:solidFill>
                <a:latin typeface="Times New Roman" panose="02020603050405020304" pitchFamily="18" charset="0"/>
                <a:ea typeface="楷体_GB2312" pitchFamily="49" charset="-122"/>
              </a:rPr>
              <a:t>)</a:t>
            </a:r>
          </a:p>
          <a:p>
            <a:pPr algn="l" eaLnBrk="1" hangingPunct="1">
              <a:spcBef>
                <a:spcPct val="50000"/>
              </a:spcBef>
              <a:buFontTx/>
              <a:buNone/>
            </a:pPr>
            <a:r>
              <a:rPr lang="en-US" altLang="zh-CN" sz="1600" b="1" dirty="0">
                <a:solidFill>
                  <a:srgbClr val="000066"/>
                </a:solidFill>
                <a:latin typeface="Times New Roman" panose="02020603050405020304" pitchFamily="18" charset="0"/>
                <a:ea typeface="楷体_GB2312" pitchFamily="49" charset="-122"/>
              </a:rPr>
              <a:t>  SC(</a:t>
            </a:r>
            <a:r>
              <a:rPr lang="en-US" altLang="zh-CN" sz="1600" b="1" u="sng" dirty="0" err="1">
                <a:solidFill>
                  <a:srgbClr val="000066"/>
                </a:solidFill>
                <a:latin typeface="Times New Roman" panose="02020603050405020304" pitchFamily="18" charset="0"/>
                <a:ea typeface="楷体_GB2312" pitchFamily="49" charset="-122"/>
              </a:rPr>
              <a:t>Sno</a:t>
            </a:r>
            <a:r>
              <a:rPr lang="en-US" altLang="zh-CN" sz="1600" b="1" u="sng" dirty="0">
                <a:solidFill>
                  <a:srgbClr val="000066"/>
                </a:solidFill>
                <a:latin typeface="Times New Roman" panose="02020603050405020304" pitchFamily="18" charset="0"/>
                <a:ea typeface="楷体_GB2312" pitchFamily="49" charset="-122"/>
              </a:rPr>
              <a:t> , </a:t>
            </a:r>
            <a:r>
              <a:rPr lang="en-US" altLang="zh-CN" sz="1600" b="1" u="sng" dirty="0" err="1">
                <a:solidFill>
                  <a:srgbClr val="000066"/>
                </a:solidFill>
                <a:latin typeface="Times New Roman" panose="02020603050405020304" pitchFamily="18" charset="0"/>
                <a:ea typeface="楷体_GB2312" pitchFamily="49" charset="-122"/>
              </a:rPr>
              <a:t>Cno</a:t>
            </a:r>
            <a:r>
              <a:rPr lang="en-US" altLang="zh-CN" sz="1600" b="1" u="sng" dirty="0">
                <a:solidFill>
                  <a:srgbClr val="000066"/>
                </a:solidFill>
                <a:latin typeface="Times New Roman" panose="02020603050405020304" pitchFamily="18" charset="0"/>
                <a:ea typeface="楷体_GB2312" pitchFamily="49" charset="-122"/>
              </a:rPr>
              <a:t> </a:t>
            </a:r>
            <a:r>
              <a:rPr lang="en-US" altLang="zh-CN" sz="1600" b="1" dirty="0">
                <a:solidFill>
                  <a:srgbClr val="000066"/>
                </a:solidFill>
                <a:latin typeface="Times New Roman" panose="02020603050405020304" pitchFamily="18" charset="0"/>
                <a:ea typeface="楷体_GB2312" pitchFamily="49" charset="-122"/>
              </a:rPr>
              <a:t>, Grade)</a:t>
            </a:r>
            <a:endParaRPr lang="zh-CN" altLang="en-US"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08228"/>
                                        </p:tgtEl>
                                        <p:attrNameLst>
                                          <p:attrName>style.visibility</p:attrName>
                                        </p:attrNameLst>
                                      </p:cBhvr>
                                      <p:to>
                                        <p:strVal val="visible"/>
                                      </p:to>
                                    </p:set>
                                    <p:anim calcmode="lin" valueType="num">
                                      <p:cBhvr>
                                        <p:cTn id="7" dur="500" fill="hold"/>
                                        <p:tgtEl>
                                          <p:spTgt spid="308228"/>
                                        </p:tgtEl>
                                        <p:attrNameLst>
                                          <p:attrName>ppt_w</p:attrName>
                                        </p:attrNameLst>
                                      </p:cBhvr>
                                      <p:tavLst>
                                        <p:tav tm="0">
                                          <p:val>
                                            <p:fltVal val="0"/>
                                          </p:val>
                                        </p:tav>
                                        <p:tav tm="100000">
                                          <p:val>
                                            <p:strVal val="#ppt_w"/>
                                          </p:val>
                                        </p:tav>
                                      </p:tavLst>
                                    </p:anim>
                                    <p:anim calcmode="lin" valueType="num">
                                      <p:cBhvr>
                                        <p:cTn id="8" dur="500" fill="hold"/>
                                        <p:tgtEl>
                                          <p:spTgt spid="3082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bwMode="auto">
          <a:xfrm>
            <a:off x="539750" y="620688"/>
            <a:ext cx="4608314" cy="56517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defRPr/>
            </a:pPr>
            <a:r>
              <a:rPr lang="en-US" altLang="zh-CN" sz="3200" dirty="0">
                <a:solidFill>
                  <a:schemeClr val="accent3"/>
                </a:solidFill>
              </a:rPr>
              <a:t>3.4 </a:t>
            </a:r>
            <a:r>
              <a:rPr lang="zh-CN" altLang="en-US" sz="3200" dirty="0">
                <a:solidFill>
                  <a:schemeClr val="accent3"/>
                </a:solidFill>
              </a:rPr>
              <a:t>数据操纵－练习</a:t>
            </a:r>
          </a:p>
        </p:txBody>
      </p:sp>
      <p:sp>
        <p:nvSpPr>
          <p:cNvPr id="43011" name="Rectangle 3"/>
          <p:cNvSpPr>
            <a:spLocks noChangeArrowheads="1"/>
          </p:cNvSpPr>
          <p:nvPr/>
        </p:nvSpPr>
        <p:spPr bwMode="auto">
          <a:xfrm>
            <a:off x="457200" y="1557338"/>
            <a:ext cx="853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accent1"/>
              </a:buClr>
              <a:buFontTx/>
              <a:buNone/>
            </a:pPr>
            <a:r>
              <a:rPr kumimoji="1" lang="en-US" altLang="zh-CN" sz="2400">
                <a:solidFill>
                  <a:srgbClr val="000066"/>
                </a:solidFill>
                <a:latin typeface="Tahoma" panose="020B0604030504040204" pitchFamily="34" charset="0"/>
              </a:rPr>
              <a:t>3.</a:t>
            </a:r>
            <a:r>
              <a:rPr kumimoji="1" lang="zh-CN" altLang="en-US">
                <a:solidFill>
                  <a:srgbClr val="000066"/>
                </a:solidFill>
                <a:latin typeface="Tahoma" panose="020B0604030504040204" pitchFamily="34" charset="0"/>
              </a:rPr>
              <a:t>删除选修</a:t>
            </a:r>
            <a:r>
              <a:rPr kumimoji="1" lang="zh-CN" altLang="en-US">
                <a:solidFill>
                  <a:srgbClr val="000066"/>
                </a:solidFill>
                <a:latin typeface="Times New Roman" panose="02020603050405020304" pitchFamily="18" charset="0"/>
              </a:rPr>
              <a:t>“</a:t>
            </a:r>
            <a:r>
              <a:rPr kumimoji="1" lang="en-US" altLang="zh-CN">
                <a:solidFill>
                  <a:srgbClr val="000066"/>
                </a:solidFill>
                <a:latin typeface="Tahoma" panose="020B0604030504040204" pitchFamily="34" charset="0"/>
              </a:rPr>
              <a:t>3-105</a:t>
            </a:r>
            <a:r>
              <a:rPr kumimoji="1" lang="en-US" altLang="zh-CN">
                <a:solidFill>
                  <a:srgbClr val="000066"/>
                </a:solidFill>
                <a:latin typeface="Times New Roman" panose="02020603050405020304" pitchFamily="18" charset="0"/>
              </a:rPr>
              <a:t>”</a:t>
            </a:r>
            <a:r>
              <a:rPr kumimoji="1" lang="zh-CN" altLang="en-US">
                <a:solidFill>
                  <a:srgbClr val="000066"/>
                </a:solidFill>
                <a:latin typeface="Tahoma" panose="020B0604030504040204" pitchFamily="34" charset="0"/>
              </a:rPr>
              <a:t>课程中成绩低于该门课程平均成绩的选课记录</a:t>
            </a:r>
            <a:r>
              <a:rPr kumimoji="1" lang="en-US" altLang="zh-CN">
                <a:solidFill>
                  <a:srgbClr val="000066"/>
                </a:solidFill>
                <a:latin typeface="宋体" panose="02010600030101010101" pitchFamily="2" charset="-122"/>
              </a:rPr>
              <a:t>.</a:t>
            </a:r>
          </a:p>
        </p:txBody>
      </p:sp>
      <p:sp>
        <p:nvSpPr>
          <p:cNvPr id="309252" name="Rectangle 4"/>
          <p:cNvSpPr>
            <a:spLocks noChangeArrowheads="1"/>
          </p:cNvSpPr>
          <p:nvPr/>
        </p:nvSpPr>
        <p:spPr bwMode="auto">
          <a:xfrm>
            <a:off x="685800" y="2420938"/>
            <a:ext cx="80772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buClr>
                <a:schemeClr val="hlink"/>
              </a:buClr>
              <a:buSzPct val="55000"/>
              <a:buFont typeface="Wingdings" panose="05000000000000000000" pitchFamily="2" charset="2"/>
              <a:buNone/>
            </a:pPr>
            <a:r>
              <a:rPr kumimoji="1" lang="en-US" altLang="zh-CN" sz="2800">
                <a:solidFill>
                  <a:srgbClr val="CC3300"/>
                </a:solidFill>
                <a:latin typeface="Tahoma" panose="020B0604030504040204" pitchFamily="34" charset="0"/>
              </a:rPr>
              <a:t>delete   </a:t>
            </a:r>
          </a:p>
          <a:p>
            <a:pPr lvl="1" eaLnBrk="1" hangingPunct="1">
              <a:buClr>
                <a:schemeClr val="hlink"/>
              </a:buClr>
              <a:buSzPct val="55000"/>
              <a:buFont typeface="Wingdings" panose="05000000000000000000" pitchFamily="2" charset="2"/>
              <a:buNone/>
            </a:pPr>
            <a:r>
              <a:rPr kumimoji="1" lang="en-US" altLang="zh-CN" sz="2800">
                <a:solidFill>
                  <a:srgbClr val="CC3300"/>
                </a:solidFill>
                <a:latin typeface="Tahoma" panose="020B0604030504040204" pitchFamily="34" charset="0"/>
              </a:rPr>
              <a:t>from    SC</a:t>
            </a:r>
          </a:p>
          <a:p>
            <a:pPr lvl="1" eaLnBrk="1" hangingPunct="1">
              <a:buClr>
                <a:schemeClr val="hlink"/>
              </a:buClr>
              <a:buSzPct val="55000"/>
              <a:buFont typeface="Wingdings" panose="05000000000000000000" pitchFamily="2" charset="2"/>
              <a:buNone/>
            </a:pPr>
            <a:r>
              <a:rPr kumimoji="1" lang="en-US" altLang="zh-CN" sz="2800">
                <a:solidFill>
                  <a:srgbClr val="CC3300"/>
                </a:solidFill>
                <a:latin typeface="Tahoma" panose="020B0604030504040204" pitchFamily="34" charset="0"/>
              </a:rPr>
              <a:t>where Cno='3-105' </a:t>
            </a:r>
          </a:p>
          <a:p>
            <a:pPr lvl="1" eaLnBrk="1" hangingPunct="1">
              <a:buClr>
                <a:schemeClr val="hlink"/>
              </a:buClr>
              <a:buSzPct val="55000"/>
              <a:buFont typeface="Wingdings" panose="05000000000000000000" pitchFamily="2" charset="2"/>
              <a:buNone/>
            </a:pPr>
            <a:r>
              <a:rPr kumimoji="1" lang="en-US" altLang="zh-CN" sz="2800">
                <a:solidFill>
                  <a:srgbClr val="CC3300"/>
                </a:solidFill>
                <a:latin typeface="Tahoma" panose="020B0604030504040204" pitchFamily="34" charset="0"/>
              </a:rPr>
              <a:t>  and   Grade &lt;(select   avg(Grade) </a:t>
            </a:r>
          </a:p>
          <a:p>
            <a:pPr lvl="1" eaLnBrk="1" hangingPunct="1">
              <a:buClr>
                <a:schemeClr val="hlink"/>
              </a:buClr>
              <a:buSzPct val="55000"/>
              <a:buFont typeface="Wingdings" panose="05000000000000000000" pitchFamily="2" charset="2"/>
              <a:buNone/>
            </a:pPr>
            <a:r>
              <a:rPr kumimoji="1" lang="en-US" altLang="zh-CN" sz="2800">
                <a:solidFill>
                  <a:srgbClr val="CC3300"/>
                </a:solidFill>
                <a:latin typeface="Tahoma" panose="020B0604030504040204" pitchFamily="34" charset="0"/>
              </a:rPr>
              <a:t>				      from     SC </a:t>
            </a:r>
          </a:p>
          <a:p>
            <a:pPr lvl="1" eaLnBrk="1" hangingPunct="1">
              <a:buClr>
                <a:schemeClr val="hlink"/>
              </a:buClr>
              <a:buSzPct val="55000"/>
              <a:buFont typeface="Wingdings" panose="05000000000000000000" pitchFamily="2" charset="2"/>
              <a:buNone/>
            </a:pPr>
            <a:r>
              <a:rPr kumimoji="1" lang="en-US" altLang="zh-CN" sz="2800">
                <a:solidFill>
                  <a:srgbClr val="CC3300"/>
                </a:solidFill>
                <a:latin typeface="Tahoma" panose="020B0604030504040204" pitchFamily="34" charset="0"/>
              </a:rPr>
              <a:t>                            where Cno='3-105')</a:t>
            </a:r>
            <a:r>
              <a:rPr kumimoji="1" lang="zh-CN" altLang="en-US" sz="2800">
                <a:solidFill>
                  <a:srgbClr val="CC3300"/>
                </a:solidFill>
                <a:latin typeface="Tahoma" panose="020B0604030504040204" pitchFamily="34" charset="0"/>
              </a:rPr>
              <a:t>；</a:t>
            </a:r>
          </a:p>
        </p:txBody>
      </p:sp>
      <p:sp>
        <p:nvSpPr>
          <p:cNvPr id="43013" name="灯片编号占位符 1"/>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3F33D1AF-5587-4A1F-A755-5989366A855E}" type="slidenum">
              <a:rPr lang="en-US" altLang="zh-CN" b="0">
                <a:latin typeface="Tahoma" panose="020B0604030504040204" pitchFamily="34" charset="0"/>
              </a:rPr>
              <a:pPr eaLnBrk="1" hangingPunct="1"/>
              <a:t>44</a:t>
            </a:fld>
            <a:endParaRPr lang="en-US" altLang="zh-CN" b="0">
              <a:latin typeface="Tahoma" panose="020B0604030504040204" pitchFamily="34" charset="0"/>
            </a:endParaRPr>
          </a:p>
        </p:txBody>
      </p:sp>
      <p:sp>
        <p:nvSpPr>
          <p:cNvPr id="2" name="文本框 1">
            <a:extLst>
              <a:ext uri="{FF2B5EF4-FFF2-40B4-BE49-F238E27FC236}">
                <a16:creationId xmlns:a16="http://schemas.microsoft.com/office/drawing/2014/main" id="{BFAB8597-7E93-BA14-24B4-4968269FA7B2}"/>
              </a:ext>
            </a:extLst>
          </p:cNvPr>
          <p:cNvSpPr txBox="1"/>
          <p:nvPr/>
        </p:nvSpPr>
        <p:spPr>
          <a:xfrm>
            <a:off x="4913814" y="116632"/>
            <a:ext cx="4338706" cy="1446550"/>
          </a:xfrm>
          <a:prstGeom prst="rect">
            <a:avLst/>
          </a:prstGeom>
          <a:solidFill>
            <a:schemeClr val="accent3">
              <a:lumMod val="95000"/>
            </a:schemeClr>
          </a:solidFill>
        </p:spPr>
        <p:txBody>
          <a:bodyPr wrap="square">
            <a:spAutoFit/>
          </a:bodyPr>
          <a:lstStyle/>
          <a:p>
            <a:pPr algn="l" eaLnBrk="1" hangingPunct="1">
              <a:spcBef>
                <a:spcPct val="50000"/>
              </a:spcBef>
              <a:buFontTx/>
              <a:buNone/>
            </a:pPr>
            <a:r>
              <a:rPr lang="en-US" altLang="zh-CN" sz="1600" b="1" dirty="0">
                <a:solidFill>
                  <a:srgbClr val="000066"/>
                </a:solidFill>
                <a:latin typeface="Times New Roman" panose="02020603050405020304" pitchFamily="18" charset="0"/>
                <a:ea typeface="楷体_GB2312" pitchFamily="49" charset="-122"/>
              </a:rPr>
              <a:t> Student(</a:t>
            </a:r>
            <a:r>
              <a:rPr lang="en-US" altLang="zh-CN" sz="1600" b="1" u="sng" dirty="0" err="1">
                <a:solidFill>
                  <a:srgbClr val="000066"/>
                </a:solidFill>
                <a:latin typeface="Times New Roman" panose="02020603050405020304" pitchFamily="18" charset="0"/>
                <a:ea typeface="楷体_GB2312" pitchFamily="49" charset="-122"/>
              </a:rPr>
              <a:t>Sno</a:t>
            </a:r>
            <a:r>
              <a:rPr lang="en-US" altLang="zh-CN" sz="1600" b="1" dirty="0">
                <a:solidFill>
                  <a:srgbClr val="000066"/>
                </a:solidFill>
                <a:latin typeface="Times New Roman" panose="02020603050405020304" pitchFamily="18" charset="0"/>
                <a:ea typeface="楷体_GB2312" pitchFamily="49" charset="-122"/>
              </a:rPr>
              <a:t> , </a:t>
            </a:r>
            <a:r>
              <a:rPr lang="en-US" altLang="zh-CN" sz="1600" b="1" dirty="0" err="1">
                <a:solidFill>
                  <a:srgbClr val="000066"/>
                </a:solidFill>
                <a:latin typeface="Times New Roman" panose="02020603050405020304" pitchFamily="18" charset="0"/>
                <a:ea typeface="楷体_GB2312" pitchFamily="49" charset="-122"/>
              </a:rPr>
              <a:t>Sname</a:t>
            </a:r>
            <a:r>
              <a:rPr lang="en-US" altLang="zh-CN" sz="1600" b="1" dirty="0">
                <a:solidFill>
                  <a:srgbClr val="000066"/>
                </a:solidFill>
                <a:latin typeface="Times New Roman" panose="02020603050405020304" pitchFamily="18" charset="0"/>
                <a:ea typeface="楷体_GB2312" pitchFamily="49" charset="-122"/>
              </a:rPr>
              <a:t> , </a:t>
            </a:r>
            <a:r>
              <a:rPr lang="en-US" altLang="zh-CN" sz="1600" b="1" dirty="0" err="1">
                <a:solidFill>
                  <a:srgbClr val="000066"/>
                </a:solidFill>
                <a:latin typeface="Times New Roman" panose="02020603050405020304" pitchFamily="18" charset="0"/>
                <a:ea typeface="楷体_GB2312" pitchFamily="49" charset="-122"/>
              </a:rPr>
              <a:t>Ssex</a:t>
            </a:r>
            <a:r>
              <a:rPr lang="en-US" altLang="zh-CN" sz="1600" b="1" dirty="0">
                <a:solidFill>
                  <a:srgbClr val="000066"/>
                </a:solidFill>
                <a:latin typeface="Times New Roman" panose="02020603050405020304" pitchFamily="18" charset="0"/>
                <a:ea typeface="楷体_GB2312" pitchFamily="49" charset="-122"/>
              </a:rPr>
              <a:t> , Sage , </a:t>
            </a:r>
            <a:r>
              <a:rPr lang="en-US" altLang="zh-CN" sz="1600" b="1" dirty="0" err="1">
                <a:solidFill>
                  <a:srgbClr val="000066"/>
                </a:solidFill>
                <a:latin typeface="Times New Roman" panose="02020603050405020304" pitchFamily="18" charset="0"/>
                <a:ea typeface="楷体_GB2312" pitchFamily="49" charset="-122"/>
              </a:rPr>
              <a:t>Sclass</a:t>
            </a:r>
            <a:r>
              <a:rPr lang="en-US" altLang="zh-CN" sz="1600" b="1" dirty="0">
                <a:solidFill>
                  <a:srgbClr val="000066"/>
                </a:solidFill>
                <a:latin typeface="Times New Roman" panose="02020603050405020304" pitchFamily="18" charset="0"/>
                <a:ea typeface="楷体_GB2312" pitchFamily="49" charset="-122"/>
              </a:rPr>
              <a:t>)</a:t>
            </a:r>
          </a:p>
          <a:p>
            <a:pPr algn="l" eaLnBrk="1" hangingPunct="1">
              <a:spcBef>
                <a:spcPct val="50000"/>
              </a:spcBef>
              <a:buFontTx/>
              <a:buNone/>
            </a:pPr>
            <a:r>
              <a:rPr lang="en-US" altLang="zh-CN" sz="1600" b="1" dirty="0">
                <a:solidFill>
                  <a:srgbClr val="000066"/>
                </a:solidFill>
                <a:latin typeface="Times New Roman" panose="02020603050405020304" pitchFamily="18" charset="0"/>
                <a:ea typeface="楷体_GB2312" pitchFamily="49" charset="-122"/>
              </a:rPr>
              <a:t>  Teacher(</a:t>
            </a:r>
            <a:r>
              <a:rPr lang="en-US" altLang="zh-CN" sz="1600" b="1" u="sng" dirty="0" err="1">
                <a:solidFill>
                  <a:srgbClr val="000066"/>
                </a:solidFill>
                <a:latin typeface="Times New Roman" panose="02020603050405020304" pitchFamily="18" charset="0"/>
                <a:ea typeface="楷体_GB2312" pitchFamily="49" charset="-122"/>
              </a:rPr>
              <a:t>Tno</a:t>
            </a:r>
            <a:r>
              <a:rPr lang="en-US" altLang="zh-CN" sz="1600" b="1" dirty="0" err="1">
                <a:solidFill>
                  <a:srgbClr val="000066"/>
                </a:solidFill>
                <a:latin typeface="Times New Roman" panose="02020603050405020304" pitchFamily="18" charset="0"/>
                <a:ea typeface="楷体_GB2312" pitchFamily="49" charset="-122"/>
              </a:rPr>
              <a:t>,Tname,Tsex,Tage</a:t>
            </a:r>
            <a:r>
              <a:rPr lang="en-US" altLang="zh-CN" sz="1600" b="1" dirty="0">
                <a:solidFill>
                  <a:srgbClr val="000066"/>
                </a:solidFill>
                <a:latin typeface="Times New Roman" panose="02020603050405020304" pitchFamily="18" charset="0"/>
                <a:ea typeface="楷体_GB2312" pitchFamily="49" charset="-122"/>
              </a:rPr>
              <a:t>, </a:t>
            </a:r>
            <a:r>
              <a:rPr lang="en-US" altLang="zh-CN" sz="1600" b="1" dirty="0" err="1">
                <a:solidFill>
                  <a:srgbClr val="000066"/>
                </a:solidFill>
                <a:latin typeface="Times New Roman" panose="02020603050405020304" pitchFamily="18" charset="0"/>
                <a:ea typeface="楷体_GB2312" pitchFamily="49" charset="-122"/>
              </a:rPr>
              <a:t>Tprof</a:t>
            </a:r>
            <a:r>
              <a:rPr lang="en-US" altLang="zh-CN" sz="1600" b="1" dirty="0">
                <a:solidFill>
                  <a:srgbClr val="000066"/>
                </a:solidFill>
                <a:latin typeface="Times New Roman" panose="02020603050405020304" pitchFamily="18" charset="0"/>
                <a:ea typeface="楷体_GB2312" pitchFamily="49" charset="-122"/>
              </a:rPr>
              <a:t>, </a:t>
            </a:r>
            <a:r>
              <a:rPr lang="en-US" altLang="zh-CN" sz="1600" b="1" dirty="0" err="1">
                <a:solidFill>
                  <a:srgbClr val="000066"/>
                </a:solidFill>
                <a:latin typeface="Times New Roman" panose="02020603050405020304" pitchFamily="18" charset="0"/>
                <a:ea typeface="楷体_GB2312" pitchFamily="49" charset="-122"/>
              </a:rPr>
              <a:t>Tdept</a:t>
            </a:r>
            <a:r>
              <a:rPr lang="en-US" altLang="zh-CN" sz="1600" b="1" dirty="0">
                <a:solidFill>
                  <a:srgbClr val="000066"/>
                </a:solidFill>
                <a:latin typeface="Times New Roman" panose="02020603050405020304" pitchFamily="18" charset="0"/>
                <a:ea typeface="楷体_GB2312" pitchFamily="49" charset="-122"/>
              </a:rPr>
              <a:t>)</a:t>
            </a:r>
          </a:p>
          <a:p>
            <a:pPr algn="l" eaLnBrk="1" hangingPunct="1">
              <a:spcBef>
                <a:spcPct val="50000"/>
              </a:spcBef>
              <a:buFontTx/>
              <a:buNone/>
            </a:pPr>
            <a:r>
              <a:rPr lang="en-US" altLang="zh-CN" sz="1600" b="1" dirty="0">
                <a:solidFill>
                  <a:srgbClr val="000066"/>
                </a:solidFill>
                <a:latin typeface="Times New Roman" panose="02020603050405020304" pitchFamily="18" charset="0"/>
                <a:ea typeface="楷体_GB2312" pitchFamily="49" charset="-122"/>
              </a:rPr>
              <a:t>  Course(</a:t>
            </a:r>
            <a:r>
              <a:rPr lang="en-US" altLang="zh-CN" sz="1600" b="1" u="sng" dirty="0" err="1">
                <a:solidFill>
                  <a:srgbClr val="000066"/>
                </a:solidFill>
                <a:latin typeface="Times New Roman" panose="02020603050405020304" pitchFamily="18" charset="0"/>
                <a:ea typeface="楷体_GB2312" pitchFamily="49" charset="-122"/>
              </a:rPr>
              <a:t>Cno</a:t>
            </a:r>
            <a:r>
              <a:rPr lang="en-US" altLang="zh-CN" sz="1600" b="1" dirty="0">
                <a:solidFill>
                  <a:srgbClr val="000066"/>
                </a:solidFill>
                <a:latin typeface="Times New Roman" panose="02020603050405020304" pitchFamily="18" charset="0"/>
                <a:ea typeface="楷体_GB2312" pitchFamily="49" charset="-122"/>
              </a:rPr>
              <a:t> , </a:t>
            </a:r>
            <a:r>
              <a:rPr lang="en-US" altLang="zh-CN" sz="1600" b="1" dirty="0" err="1">
                <a:solidFill>
                  <a:srgbClr val="000066"/>
                </a:solidFill>
                <a:latin typeface="Times New Roman" panose="02020603050405020304" pitchFamily="18" charset="0"/>
                <a:ea typeface="楷体_GB2312" pitchFamily="49" charset="-122"/>
              </a:rPr>
              <a:t>Cname</a:t>
            </a:r>
            <a:r>
              <a:rPr lang="en-US" altLang="zh-CN" sz="1600" b="1" dirty="0">
                <a:solidFill>
                  <a:srgbClr val="000066"/>
                </a:solidFill>
                <a:latin typeface="Times New Roman" panose="02020603050405020304" pitchFamily="18" charset="0"/>
                <a:ea typeface="楷体_GB2312" pitchFamily="49" charset="-122"/>
              </a:rPr>
              <a:t> ,</a:t>
            </a:r>
            <a:r>
              <a:rPr lang="en-US" altLang="zh-CN" sz="1600" b="1" dirty="0" err="1">
                <a:solidFill>
                  <a:srgbClr val="000066"/>
                </a:solidFill>
                <a:latin typeface="Times New Roman" panose="02020603050405020304" pitchFamily="18" charset="0"/>
                <a:ea typeface="楷体_GB2312" pitchFamily="49" charset="-122"/>
              </a:rPr>
              <a:t>Tno</a:t>
            </a:r>
            <a:r>
              <a:rPr lang="en-US" altLang="zh-CN" sz="1600" b="1" dirty="0">
                <a:solidFill>
                  <a:srgbClr val="000066"/>
                </a:solidFill>
                <a:latin typeface="Times New Roman" panose="02020603050405020304" pitchFamily="18" charset="0"/>
                <a:ea typeface="楷体_GB2312" pitchFamily="49" charset="-122"/>
              </a:rPr>
              <a:t>)</a:t>
            </a:r>
          </a:p>
          <a:p>
            <a:pPr algn="l" eaLnBrk="1" hangingPunct="1">
              <a:spcBef>
                <a:spcPct val="50000"/>
              </a:spcBef>
              <a:buFontTx/>
              <a:buNone/>
            </a:pPr>
            <a:r>
              <a:rPr lang="en-US" altLang="zh-CN" sz="1600" b="1" dirty="0">
                <a:solidFill>
                  <a:srgbClr val="000066"/>
                </a:solidFill>
                <a:latin typeface="Times New Roman" panose="02020603050405020304" pitchFamily="18" charset="0"/>
                <a:ea typeface="楷体_GB2312" pitchFamily="49" charset="-122"/>
              </a:rPr>
              <a:t>  SC(</a:t>
            </a:r>
            <a:r>
              <a:rPr lang="en-US" altLang="zh-CN" sz="1600" b="1" u="sng" dirty="0" err="1">
                <a:solidFill>
                  <a:srgbClr val="000066"/>
                </a:solidFill>
                <a:latin typeface="Times New Roman" panose="02020603050405020304" pitchFamily="18" charset="0"/>
                <a:ea typeface="楷体_GB2312" pitchFamily="49" charset="-122"/>
              </a:rPr>
              <a:t>Sno</a:t>
            </a:r>
            <a:r>
              <a:rPr lang="en-US" altLang="zh-CN" sz="1600" b="1" u="sng" dirty="0">
                <a:solidFill>
                  <a:srgbClr val="000066"/>
                </a:solidFill>
                <a:latin typeface="Times New Roman" panose="02020603050405020304" pitchFamily="18" charset="0"/>
                <a:ea typeface="楷体_GB2312" pitchFamily="49" charset="-122"/>
              </a:rPr>
              <a:t> , </a:t>
            </a:r>
            <a:r>
              <a:rPr lang="en-US" altLang="zh-CN" sz="1600" b="1" u="sng" dirty="0" err="1">
                <a:solidFill>
                  <a:srgbClr val="000066"/>
                </a:solidFill>
                <a:latin typeface="Times New Roman" panose="02020603050405020304" pitchFamily="18" charset="0"/>
                <a:ea typeface="楷体_GB2312" pitchFamily="49" charset="-122"/>
              </a:rPr>
              <a:t>Cno</a:t>
            </a:r>
            <a:r>
              <a:rPr lang="en-US" altLang="zh-CN" sz="1600" b="1" u="sng" dirty="0">
                <a:solidFill>
                  <a:srgbClr val="000066"/>
                </a:solidFill>
                <a:latin typeface="Times New Roman" panose="02020603050405020304" pitchFamily="18" charset="0"/>
                <a:ea typeface="楷体_GB2312" pitchFamily="49" charset="-122"/>
              </a:rPr>
              <a:t> </a:t>
            </a:r>
            <a:r>
              <a:rPr lang="en-US" altLang="zh-CN" sz="1600" b="1" dirty="0">
                <a:solidFill>
                  <a:srgbClr val="000066"/>
                </a:solidFill>
                <a:latin typeface="Times New Roman" panose="02020603050405020304" pitchFamily="18" charset="0"/>
                <a:ea typeface="楷体_GB2312" pitchFamily="49" charset="-122"/>
              </a:rPr>
              <a:t>, Grade)</a:t>
            </a:r>
            <a:endParaRPr lang="zh-CN" altLang="en-US"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09252"/>
                                        </p:tgtEl>
                                        <p:attrNameLst>
                                          <p:attrName>style.visibility</p:attrName>
                                        </p:attrNameLst>
                                      </p:cBhvr>
                                      <p:to>
                                        <p:strVal val="visible"/>
                                      </p:to>
                                    </p:set>
                                    <p:anim calcmode="lin" valueType="num">
                                      <p:cBhvr>
                                        <p:cTn id="7" dur="500" fill="hold"/>
                                        <p:tgtEl>
                                          <p:spTgt spid="309252"/>
                                        </p:tgtEl>
                                        <p:attrNameLst>
                                          <p:attrName>ppt_w</p:attrName>
                                        </p:attrNameLst>
                                      </p:cBhvr>
                                      <p:tavLst>
                                        <p:tav tm="0">
                                          <p:val>
                                            <p:fltVal val="0"/>
                                          </p:val>
                                        </p:tav>
                                        <p:tav tm="100000">
                                          <p:val>
                                            <p:strVal val="#ppt_w"/>
                                          </p:val>
                                        </p:tav>
                                      </p:tavLst>
                                    </p:anim>
                                    <p:anim calcmode="lin" valueType="num">
                                      <p:cBhvr>
                                        <p:cTn id="8" dur="500" fill="hold"/>
                                        <p:tgtEl>
                                          <p:spTgt spid="30925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2"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bwMode="auto">
          <a:xfrm>
            <a:off x="611188" y="696913"/>
            <a:ext cx="4752900" cy="533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defRPr/>
            </a:pPr>
            <a:r>
              <a:rPr lang="en-US" altLang="zh-CN" sz="3200" dirty="0">
                <a:solidFill>
                  <a:schemeClr val="accent3"/>
                </a:solidFill>
              </a:rPr>
              <a:t>3.4 </a:t>
            </a:r>
            <a:r>
              <a:rPr lang="zh-CN" altLang="en-US" sz="3200" dirty="0">
                <a:solidFill>
                  <a:schemeClr val="accent3"/>
                </a:solidFill>
              </a:rPr>
              <a:t>数据操纵－练习</a:t>
            </a:r>
          </a:p>
        </p:txBody>
      </p:sp>
      <p:sp>
        <p:nvSpPr>
          <p:cNvPr id="44035" name="Rectangle 3"/>
          <p:cNvSpPr>
            <a:spLocks noChangeArrowheads="1"/>
          </p:cNvSpPr>
          <p:nvPr/>
        </p:nvSpPr>
        <p:spPr bwMode="auto">
          <a:xfrm>
            <a:off x="282575" y="1557338"/>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1"/>
              </a:buClr>
              <a:buFontTx/>
              <a:buNone/>
            </a:pPr>
            <a:r>
              <a:rPr kumimoji="1" lang="en-US" altLang="zh-CN">
                <a:solidFill>
                  <a:srgbClr val="000066"/>
                </a:solidFill>
                <a:latin typeface="Tahoma" panose="020B0604030504040204" pitchFamily="34" charset="0"/>
              </a:rPr>
              <a:t>5. </a:t>
            </a:r>
            <a:r>
              <a:rPr kumimoji="1" lang="zh-CN" altLang="en-US">
                <a:solidFill>
                  <a:srgbClr val="000066"/>
                </a:solidFill>
                <a:latin typeface="宋体" panose="02010600030101010101" pitchFamily="2" charset="-122"/>
              </a:rPr>
              <a:t>删除计算机导论这门课程以及对应的选课记录。 </a:t>
            </a:r>
          </a:p>
        </p:txBody>
      </p:sp>
      <p:sp>
        <p:nvSpPr>
          <p:cNvPr id="310276" name="Rectangle 4"/>
          <p:cNvSpPr>
            <a:spLocks noChangeArrowheads="1"/>
          </p:cNvSpPr>
          <p:nvPr/>
        </p:nvSpPr>
        <p:spPr bwMode="auto">
          <a:xfrm>
            <a:off x="854075" y="4221163"/>
            <a:ext cx="7467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1"/>
              </a:buClr>
              <a:buFontTx/>
              <a:buNone/>
            </a:pPr>
            <a:r>
              <a:rPr kumimoji="1" lang="en-US" altLang="zh-CN">
                <a:solidFill>
                  <a:srgbClr val="CC3300"/>
                </a:solidFill>
                <a:latin typeface="Tahoma" panose="020B0604030504040204" pitchFamily="34" charset="0"/>
              </a:rPr>
              <a:t>Delete    </a:t>
            </a:r>
          </a:p>
          <a:p>
            <a:pPr eaLnBrk="1" hangingPunct="1">
              <a:buClr>
                <a:schemeClr val="accent1"/>
              </a:buClr>
              <a:buFontTx/>
              <a:buNone/>
            </a:pPr>
            <a:r>
              <a:rPr kumimoji="1" lang="en-US" altLang="zh-CN">
                <a:solidFill>
                  <a:srgbClr val="CC3300"/>
                </a:solidFill>
                <a:latin typeface="Tahoma" panose="020B0604030504040204" pitchFamily="34" charset="0"/>
              </a:rPr>
              <a:t>From Course</a:t>
            </a:r>
          </a:p>
          <a:p>
            <a:pPr eaLnBrk="1" hangingPunct="1">
              <a:buClr>
                <a:schemeClr val="accent1"/>
              </a:buClr>
              <a:buFontTx/>
              <a:buNone/>
            </a:pPr>
            <a:r>
              <a:rPr kumimoji="1" lang="en-US" altLang="zh-CN">
                <a:solidFill>
                  <a:srgbClr val="CC3300"/>
                </a:solidFill>
                <a:latin typeface="Tahoma" panose="020B0604030504040204" pitchFamily="34" charset="0"/>
              </a:rPr>
              <a:t>Where Cname= '</a:t>
            </a:r>
            <a:r>
              <a:rPr kumimoji="1" lang="zh-CN" altLang="en-US">
                <a:solidFill>
                  <a:srgbClr val="CC3300"/>
                </a:solidFill>
                <a:latin typeface="宋体" panose="02010600030101010101" pitchFamily="2" charset="-122"/>
              </a:rPr>
              <a:t>计算机导论</a:t>
            </a:r>
            <a:r>
              <a:rPr kumimoji="1" lang="en-US" altLang="zh-CN">
                <a:solidFill>
                  <a:srgbClr val="CC3300"/>
                </a:solidFill>
                <a:latin typeface="Tahoma" panose="020B0604030504040204" pitchFamily="34" charset="0"/>
              </a:rPr>
              <a:t>';             </a:t>
            </a:r>
          </a:p>
        </p:txBody>
      </p:sp>
      <p:sp>
        <p:nvSpPr>
          <p:cNvPr id="310277" name="Rectangle 5"/>
          <p:cNvSpPr>
            <a:spLocks noChangeArrowheads="1"/>
          </p:cNvSpPr>
          <p:nvPr/>
        </p:nvSpPr>
        <p:spPr bwMode="auto">
          <a:xfrm>
            <a:off x="838200" y="2127250"/>
            <a:ext cx="805497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1"/>
              </a:buClr>
              <a:buFontTx/>
              <a:buNone/>
            </a:pPr>
            <a:r>
              <a:rPr kumimoji="1" lang="en-US" altLang="zh-CN">
                <a:solidFill>
                  <a:srgbClr val="CC3300"/>
                </a:solidFill>
                <a:latin typeface="Tahoma" panose="020B0604030504040204" pitchFamily="34" charset="0"/>
              </a:rPr>
              <a:t>Delete    </a:t>
            </a:r>
          </a:p>
          <a:p>
            <a:pPr eaLnBrk="1" hangingPunct="1">
              <a:buClr>
                <a:schemeClr val="accent1"/>
              </a:buClr>
              <a:buFontTx/>
              <a:buNone/>
            </a:pPr>
            <a:r>
              <a:rPr kumimoji="1" lang="en-US" altLang="zh-CN">
                <a:solidFill>
                  <a:srgbClr val="CC3300"/>
                </a:solidFill>
                <a:latin typeface="Tahoma" panose="020B0604030504040204" pitchFamily="34" charset="0"/>
              </a:rPr>
              <a:t>From SC</a:t>
            </a:r>
          </a:p>
          <a:p>
            <a:pPr eaLnBrk="1" hangingPunct="1">
              <a:buClr>
                <a:schemeClr val="accent1"/>
              </a:buClr>
              <a:buFontTx/>
              <a:buNone/>
            </a:pPr>
            <a:r>
              <a:rPr kumimoji="1" lang="en-US" altLang="zh-CN">
                <a:solidFill>
                  <a:srgbClr val="CC3300"/>
                </a:solidFill>
                <a:latin typeface="Tahoma" panose="020B0604030504040204" pitchFamily="34" charset="0"/>
              </a:rPr>
              <a:t>Where Cno =(Select Cno From Course                      </a:t>
            </a:r>
          </a:p>
          <a:p>
            <a:pPr eaLnBrk="1" hangingPunct="1">
              <a:buClr>
                <a:schemeClr val="accent1"/>
              </a:buClr>
              <a:buFontTx/>
              <a:buNone/>
            </a:pPr>
            <a:r>
              <a:rPr kumimoji="1" lang="en-US" altLang="zh-CN">
                <a:solidFill>
                  <a:srgbClr val="CC3300"/>
                </a:solidFill>
                <a:latin typeface="Tahoma" panose="020B0604030504040204" pitchFamily="34" charset="0"/>
              </a:rPr>
              <a:t>                        Where Cname= '</a:t>
            </a:r>
            <a:r>
              <a:rPr kumimoji="1" lang="zh-CN" altLang="en-US">
                <a:solidFill>
                  <a:srgbClr val="CC3300"/>
                </a:solidFill>
                <a:latin typeface="宋体" panose="02010600030101010101" pitchFamily="2" charset="-122"/>
              </a:rPr>
              <a:t>计算机导论</a:t>
            </a:r>
            <a:r>
              <a:rPr kumimoji="1" lang="en-US" altLang="zh-CN">
                <a:solidFill>
                  <a:srgbClr val="CC3300"/>
                </a:solidFill>
                <a:latin typeface="Tahoma" panose="020B0604030504040204" pitchFamily="34" charset="0"/>
              </a:rPr>
              <a:t>');             </a:t>
            </a:r>
          </a:p>
        </p:txBody>
      </p:sp>
      <p:sp>
        <p:nvSpPr>
          <p:cNvPr id="44038" name="灯片编号占位符 1"/>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D7BC2236-2E3F-470A-9525-1DE78D993A03}" type="slidenum">
              <a:rPr lang="en-US" altLang="zh-CN" b="0">
                <a:latin typeface="Tahoma" panose="020B0604030504040204" pitchFamily="34" charset="0"/>
              </a:rPr>
              <a:pPr eaLnBrk="1" hangingPunct="1"/>
              <a:t>45</a:t>
            </a:fld>
            <a:endParaRPr lang="en-US" altLang="zh-CN" b="0">
              <a:latin typeface="Tahoma" panose="020B0604030504040204" pitchFamily="34" charset="0"/>
            </a:endParaRPr>
          </a:p>
        </p:txBody>
      </p:sp>
      <p:sp>
        <p:nvSpPr>
          <p:cNvPr id="2" name="文本框 1">
            <a:extLst>
              <a:ext uri="{FF2B5EF4-FFF2-40B4-BE49-F238E27FC236}">
                <a16:creationId xmlns:a16="http://schemas.microsoft.com/office/drawing/2014/main" id="{776D4526-5A22-B4F5-91B2-5DF3A9A49791}"/>
              </a:ext>
            </a:extLst>
          </p:cNvPr>
          <p:cNvSpPr txBox="1"/>
          <p:nvPr/>
        </p:nvSpPr>
        <p:spPr>
          <a:xfrm>
            <a:off x="4913814" y="116632"/>
            <a:ext cx="4338706" cy="1446550"/>
          </a:xfrm>
          <a:prstGeom prst="rect">
            <a:avLst/>
          </a:prstGeom>
          <a:solidFill>
            <a:schemeClr val="accent3">
              <a:lumMod val="95000"/>
            </a:schemeClr>
          </a:solidFill>
        </p:spPr>
        <p:txBody>
          <a:bodyPr wrap="square">
            <a:spAutoFit/>
          </a:bodyPr>
          <a:lstStyle/>
          <a:p>
            <a:pPr algn="l" eaLnBrk="1" hangingPunct="1">
              <a:spcBef>
                <a:spcPct val="50000"/>
              </a:spcBef>
              <a:buFontTx/>
              <a:buNone/>
            </a:pPr>
            <a:r>
              <a:rPr lang="en-US" altLang="zh-CN" sz="1600" b="1" dirty="0">
                <a:solidFill>
                  <a:srgbClr val="000066"/>
                </a:solidFill>
                <a:latin typeface="Times New Roman" panose="02020603050405020304" pitchFamily="18" charset="0"/>
                <a:ea typeface="楷体_GB2312" pitchFamily="49" charset="-122"/>
              </a:rPr>
              <a:t> Student(</a:t>
            </a:r>
            <a:r>
              <a:rPr lang="en-US" altLang="zh-CN" sz="1600" b="1" u="sng" dirty="0" err="1">
                <a:solidFill>
                  <a:srgbClr val="000066"/>
                </a:solidFill>
                <a:latin typeface="Times New Roman" panose="02020603050405020304" pitchFamily="18" charset="0"/>
                <a:ea typeface="楷体_GB2312" pitchFamily="49" charset="-122"/>
              </a:rPr>
              <a:t>Sno</a:t>
            </a:r>
            <a:r>
              <a:rPr lang="en-US" altLang="zh-CN" sz="1600" b="1" dirty="0">
                <a:solidFill>
                  <a:srgbClr val="000066"/>
                </a:solidFill>
                <a:latin typeface="Times New Roman" panose="02020603050405020304" pitchFamily="18" charset="0"/>
                <a:ea typeface="楷体_GB2312" pitchFamily="49" charset="-122"/>
              </a:rPr>
              <a:t> , </a:t>
            </a:r>
            <a:r>
              <a:rPr lang="en-US" altLang="zh-CN" sz="1600" b="1" dirty="0" err="1">
                <a:solidFill>
                  <a:srgbClr val="000066"/>
                </a:solidFill>
                <a:latin typeface="Times New Roman" panose="02020603050405020304" pitchFamily="18" charset="0"/>
                <a:ea typeface="楷体_GB2312" pitchFamily="49" charset="-122"/>
              </a:rPr>
              <a:t>Sname</a:t>
            </a:r>
            <a:r>
              <a:rPr lang="en-US" altLang="zh-CN" sz="1600" b="1" dirty="0">
                <a:solidFill>
                  <a:srgbClr val="000066"/>
                </a:solidFill>
                <a:latin typeface="Times New Roman" panose="02020603050405020304" pitchFamily="18" charset="0"/>
                <a:ea typeface="楷体_GB2312" pitchFamily="49" charset="-122"/>
              </a:rPr>
              <a:t> , </a:t>
            </a:r>
            <a:r>
              <a:rPr lang="en-US" altLang="zh-CN" sz="1600" b="1" dirty="0" err="1">
                <a:solidFill>
                  <a:srgbClr val="000066"/>
                </a:solidFill>
                <a:latin typeface="Times New Roman" panose="02020603050405020304" pitchFamily="18" charset="0"/>
                <a:ea typeface="楷体_GB2312" pitchFamily="49" charset="-122"/>
              </a:rPr>
              <a:t>Ssex</a:t>
            </a:r>
            <a:r>
              <a:rPr lang="en-US" altLang="zh-CN" sz="1600" b="1" dirty="0">
                <a:solidFill>
                  <a:srgbClr val="000066"/>
                </a:solidFill>
                <a:latin typeface="Times New Roman" panose="02020603050405020304" pitchFamily="18" charset="0"/>
                <a:ea typeface="楷体_GB2312" pitchFamily="49" charset="-122"/>
              </a:rPr>
              <a:t> , Sage , </a:t>
            </a:r>
            <a:r>
              <a:rPr lang="en-US" altLang="zh-CN" sz="1600" b="1" dirty="0" err="1">
                <a:solidFill>
                  <a:srgbClr val="000066"/>
                </a:solidFill>
                <a:latin typeface="Times New Roman" panose="02020603050405020304" pitchFamily="18" charset="0"/>
                <a:ea typeface="楷体_GB2312" pitchFamily="49" charset="-122"/>
              </a:rPr>
              <a:t>Sclass</a:t>
            </a:r>
            <a:r>
              <a:rPr lang="en-US" altLang="zh-CN" sz="1600" b="1" dirty="0">
                <a:solidFill>
                  <a:srgbClr val="000066"/>
                </a:solidFill>
                <a:latin typeface="Times New Roman" panose="02020603050405020304" pitchFamily="18" charset="0"/>
                <a:ea typeface="楷体_GB2312" pitchFamily="49" charset="-122"/>
              </a:rPr>
              <a:t>)</a:t>
            </a:r>
          </a:p>
          <a:p>
            <a:pPr algn="l" eaLnBrk="1" hangingPunct="1">
              <a:spcBef>
                <a:spcPct val="50000"/>
              </a:spcBef>
              <a:buFontTx/>
              <a:buNone/>
            </a:pPr>
            <a:r>
              <a:rPr lang="en-US" altLang="zh-CN" sz="1600" b="1" dirty="0">
                <a:solidFill>
                  <a:srgbClr val="000066"/>
                </a:solidFill>
                <a:latin typeface="Times New Roman" panose="02020603050405020304" pitchFamily="18" charset="0"/>
                <a:ea typeface="楷体_GB2312" pitchFamily="49" charset="-122"/>
              </a:rPr>
              <a:t>  Teacher(</a:t>
            </a:r>
            <a:r>
              <a:rPr lang="en-US" altLang="zh-CN" sz="1600" b="1" u="sng" dirty="0" err="1">
                <a:solidFill>
                  <a:srgbClr val="000066"/>
                </a:solidFill>
                <a:latin typeface="Times New Roman" panose="02020603050405020304" pitchFamily="18" charset="0"/>
                <a:ea typeface="楷体_GB2312" pitchFamily="49" charset="-122"/>
              </a:rPr>
              <a:t>Tno</a:t>
            </a:r>
            <a:r>
              <a:rPr lang="en-US" altLang="zh-CN" sz="1600" b="1" dirty="0" err="1">
                <a:solidFill>
                  <a:srgbClr val="000066"/>
                </a:solidFill>
                <a:latin typeface="Times New Roman" panose="02020603050405020304" pitchFamily="18" charset="0"/>
                <a:ea typeface="楷体_GB2312" pitchFamily="49" charset="-122"/>
              </a:rPr>
              <a:t>,Tname,Tsex,Tage</a:t>
            </a:r>
            <a:r>
              <a:rPr lang="en-US" altLang="zh-CN" sz="1600" b="1" dirty="0">
                <a:solidFill>
                  <a:srgbClr val="000066"/>
                </a:solidFill>
                <a:latin typeface="Times New Roman" panose="02020603050405020304" pitchFamily="18" charset="0"/>
                <a:ea typeface="楷体_GB2312" pitchFamily="49" charset="-122"/>
              </a:rPr>
              <a:t>, </a:t>
            </a:r>
            <a:r>
              <a:rPr lang="en-US" altLang="zh-CN" sz="1600" b="1" dirty="0" err="1">
                <a:solidFill>
                  <a:srgbClr val="000066"/>
                </a:solidFill>
                <a:latin typeface="Times New Roman" panose="02020603050405020304" pitchFamily="18" charset="0"/>
                <a:ea typeface="楷体_GB2312" pitchFamily="49" charset="-122"/>
              </a:rPr>
              <a:t>Tprof</a:t>
            </a:r>
            <a:r>
              <a:rPr lang="en-US" altLang="zh-CN" sz="1600" b="1" dirty="0">
                <a:solidFill>
                  <a:srgbClr val="000066"/>
                </a:solidFill>
                <a:latin typeface="Times New Roman" panose="02020603050405020304" pitchFamily="18" charset="0"/>
                <a:ea typeface="楷体_GB2312" pitchFamily="49" charset="-122"/>
              </a:rPr>
              <a:t>, </a:t>
            </a:r>
            <a:r>
              <a:rPr lang="en-US" altLang="zh-CN" sz="1600" b="1" dirty="0" err="1">
                <a:solidFill>
                  <a:srgbClr val="000066"/>
                </a:solidFill>
                <a:latin typeface="Times New Roman" panose="02020603050405020304" pitchFamily="18" charset="0"/>
                <a:ea typeface="楷体_GB2312" pitchFamily="49" charset="-122"/>
              </a:rPr>
              <a:t>Tdept</a:t>
            </a:r>
            <a:r>
              <a:rPr lang="en-US" altLang="zh-CN" sz="1600" b="1" dirty="0">
                <a:solidFill>
                  <a:srgbClr val="000066"/>
                </a:solidFill>
                <a:latin typeface="Times New Roman" panose="02020603050405020304" pitchFamily="18" charset="0"/>
                <a:ea typeface="楷体_GB2312" pitchFamily="49" charset="-122"/>
              </a:rPr>
              <a:t>)</a:t>
            </a:r>
          </a:p>
          <a:p>
            <a:pPr algn="l" eaLnBrk="1" hangingPunct="1">
              <a:spcBef>
                <a:spcPct val="50000"/>
              </a:spcBef>
              <a:buFontTx/>
              <a:buNone/>
            </a:pPr>
            <a:r>
              <a:rPr lang="en-US" altLang="zh-CN" sz="1600" b="1" dirty="0">
                <a:solidFill>
                  <a:srgbClr val="000066"/>
                </a:solidFill>
                <a:latin typeface="Times New Roman" panose="02020603050405020304" pitchFamily="18" charset="0"/>
                <a:ea typeface="楷体_GB2312" pitchFamily="49" charset="-122"/>
              </a:rPr>
              <a:t>  Course(</a:t>
            </a:r>
            <a:r>
              <a:rPr lang="en-US" altLang="zh-CN" sz="1600" b="1" u="sng" dirty="0" err="1">
                <a:solidFill>
                  <a:srgbClr val="000066"/>
                </a:solidFill>
                <a:latin typeface="Times New Roman" panose="02020603050405020304" pitchFamily="18" charset="0"/>
                <a:ea typeface="楷体_GB2312" pitchFamily="49" charset="-122"/>
              </a:rPr>
              <a:t>Cno</a:t>
            </a:r>
            <a:r>
              <a:rPr lang="en-US" altLang="zh-CN" sz="1600" b="1" dirty="0">
                <a:solidFill>
                  <a:srgbClr val="000066"/>
                </a:solidFill>
                <a:latin typeface="Times New Roman" panose="02020603050405020304" pitchFamily="18" charset="0"/>
                <a:ea typeface="楷体_GB2312" pitchFamily="49" charset="-122"/>
              </a:rPr>
              <a:t> , </a:t>
            </a:r>
            <a:r>
              <a:rPr lang="en-US" altLang="zh-CN" sz="1600" b="1" dirty="0" err="1">
                <a:solidFill>
                  <a:srgbClr val="000066"/>
                </a:solidFill>
                <a:latin typeface="Times New Roman" panose="02020603050405020304" pitchFamily="18" charset="0"/>
                <a:ea typeface="楷体_GB2312" pitchFamily="49" charset="-122"/>
              </a:rPr>
              <a:t>Cname</a:t>
            </a:r>
            <a:r>
              <a:rPr lang="en-US" altLang="zh-CN" sz="1600" b="1" dirty="0">
                <a:solidFill>
                  <a:srgbClr val="000066"/>
                </a:solidFill>
                <a:latin typeface="Times New Roman" panose="02020603050405020304" pitchFamily="18" charset="0"/>
                <a:ea typeface="楷体_GB2312" pitchFamily="49" charset="-122"/>
              </a:rPr>
              <a:t> ,</a:t>
            </a:r>
            <a:r>
              <a:rPr lang="en-US" altLang="zh-CN" sz="1600" b="1" dirty="0" err="1">
                <a:solidFill>
                  <a:srgbClr val="000066"/>
                </a:solidFill>
                <a:latin typeface="Times New Roman" panose="02020603050405020304" pitchFamily="18" charset="0"/>
                <a:ea typeface="楷体_GB2312" pitchFamily="49" charset="-122"/>
              </a:rPr>
              <a:t>Tno</a:t>
            </a:r>
            <a:r>
              <a:rPr lang="en-US" altLang="zh-CN" sz="1600" b="1" dirty="0">
                <a:solidFill>
                  <a:srgbClr val="000066"/>
                </a:solidFill>
                <a:latin typeface="Times New Roman" panose="02020603050405020304" pitchFamily="18" charset="0"/>
                <a:ea typeface="楷体_GB2312" pitchFamily="49" charset="-122"/>
              </a:rPr>
              <a:t>)</a:t>
            </a:r>
          </a:p>
          <a:p>
            <a:pPr algn="l" eaLnBrk="1" hangingPunct="1">
              <a:spcBef>
                <a:spcPct val="50000"/>
              </a:spcBef>
              <a:buFontTx/>
              <a:buNone/>
            </a:pPr>
            <a:r>
              <a:rPr lang="en-US" altLang="zh-CN" sz="1600" b="1" dirty="0">
                <a:solidFill>
                  <a:srgbClr val="000066"/>
                </a:solidFill>
                <a:latin typeface="Times New Roman" panose="02020603050405020304" pitchFamily="18" charset="0"/>
                <a:ea typeface="楷体_GB2312" pitchFamily="49" charset="-122"/>
              </a:rPr>
              <a:t>  SC(</a:t>
            </a:r>
            <a:r>
              <a:rPr lang="en-US" altLang="zh-CN" sz="1600" b="1" u="sng" dirty="0" err="1">
                <a:solidFill>
                  <a:srgbClr val="000066"/>
                </a:solidFill>
                <a:latin typeface="Times New Roman" panose="02020603050405020304" pitchFamily="18" charset="0"/>
                <a:ea typeface="楷体_GB2312" pitchFamily="49" charset="-122"/>
              </a:rPr>
              <a:t>Sno</a:t>
            </a:r>
            <a:r>
              <a:rPr lang="en-US" altLang="zh-CN" sz="1600" b="1" u="sng" dirty="0">
                <a:solidFill>
                  <a:srgbClr val="000066"/>
                </a:solidFill>
                <a:latin typeface="Times New Roman" panose="02020603050405020304" pitchFamily="18" charset="0"/>
                <a:ea typeface="楷体_GB2312" pitchFamily="49" charset="-122"/>
              </a:rPr>
              <a:t> , </a:t>
            </a:r>
            <a:r>
              <a:rPr lang="en-US" altLang="zh-CN" sz="1600" b="1" u="sng" dirty="0" err="1">
                <a:solidFill>
                  <a:srgbClr val="000066"/>
                </a:solidFill>
                <a:latin typeface="Times New Roman" panose="02020603050405020304" pitchFamily="18" charset="0"/>
                <a:ea typeface="楷体_GB2312" pitchFamily="49" charset="-122"/>
              </a:rPr>
              <a:t>Cno</a:t>
            </a:r>
            <a:r>
              <a:rPr lang="en-US" altLang="zh-CN" sz="1600" b="1" u="sng" dirty="0">
                <a:solidFill>
                  <a:srgbClr val="000066"/>
                </a:solidFill>
                <a:latin typeface="Times New Roman" panose="02020603050405020304" pitchFamily="18" charset="0"/>
                <a:ea typeface="楷体_GB2312" pitchFamily="49" charset="-122"/>
              </a:rPr>
              <a:t> </a:t>
            </a:r>
            <a:r>
              <a:rPr lang="en-US" altLang="zh-CN" sz="1600" b="1" dirty="0">
                <a:solidFill>
                  <a:srgbClr val="000066"/>
                </a:solidFill>
                <a:latin typeface="Times New Roman" panose="02020603050405020304" pitchFamily="18" charset="0"/>
                <a:ea typeface="楷体_GB2312" pitchFamily="49" charset="-122"/>
              </a:rPr>
              <a:t>, Grade)</a:t>
            </a:r>
            <a:endParaRPr lang="zh-CN" altLang="en-US"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10277"/>
                                        </p:tgtEl>
                                        <p:attrNameLst>
                                          <p:attrName>style.visibility</p:attrName>
                                        </p:attrNameLst>
                                      </p:cBhvr>
                                      <p:to>
                                        <p:strVal val="visible"/>
                                      </p:to>
                                    </p:set>
                                    <p:anim calcmode="lin" valueType="num">
                                      <p:cBhvr>
                                        <p:cTn id="7" dur="500" fill="hold"/>
                                        <p:tgtEl>
                                          <p:spTgt spid="310277"/>
                                        </p:tgtEl>
                                        <p:attrNameLst>
                                          <p:attrName>ppt_w</p:attrName>
                                        </p:attrNameLst>
                                      </p:cBhvr>
                                      <p:tavLst>
                                        <p:tav tm="0">
                                          <p:val>
                                            <p:fltVal val="0"/>
                                          </p:val>
                                        </p:tav>
                                        <p:tav tm="100000">
                                          <p:val>
                                            <p:strVal val="#ppt_w"/>
                                          </p:val>
                                        </p:tav>
                                      </p:tavLst>
                                    </p:anim>
                                    <p:anim calcmode="lin" valueType="num">
                                      <p:cBhvr>
                                        <p:cTn id="8" dur="500" fill="hold"/>
                                        <p:tgtEl>
                                          <p:spTgt spid="310277"/>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310276"/>
                                        </p:tgtEl>
                                        <p:attrNameLst>
                                          <p:attrName>style.visibility</p:attrName>
                                        </p:attrNameLst>
                                      </p:cBhvr>
                                      <p:to>
                                        <p:strVal val="visible"/>
                                      </p:to>
                                    </p:set>
                                    <p:anim calcmode="lin" valueType="num">
                                      <p:cBhvr>
                                        <p:cTn id="12" dur="500" fill="hold"/>
                                        <p:tgtEl>
                                          <p:spTgt spid="310276"/>
                                        </p:tgtEl>
                                        <p:attrNameLst>
                                          <p:attrName>ppt_w</p:attrName>
                                        </p:attrNameLst>
                                      </p:cBhvr>
                                      <p:tavLst>
                                        <p:tav tm="0">
                                          <p:val>
                                            <p:fltVal val="0"/>
                                          </p:val>
                                        </p:tav>
                                        <p:tav tm="100000">
                                          <p:val>
                                            <p:strVal val="#ppt_w"/>
                                          </p:val>
                                        </p:tav>
                                      </p:tavLst>
                                    </p:anim>
                                    <p:anim calcmode="lin" valueType="num">
                                      <p:cBhvr>
                                        <p:cTn id="13" dur="500" fill="hold"/>
                                        <p:tgtEl>
                                          <p:spTgt spid="31027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6" grpId="0" autoUpdateAnimBg="0"/>
      <p:bldP spid="310277"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4294967295"/>
          </p:nvPr>
        </p:nvSpPr>
        <p:spPr>
          <a:xfrm>
            <a:off x="250825" y="6237288"/>
            <a:ext cx="585788" cy="457200"/>
          </a:xfrm>
          <a:prstGeom prst="rect">
            <a:avLst/>
          </a:prstGeom>
          <a:noFill/>
        </p:spPr>
        <p:txBody>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FontTx/>
              <a:buNone/>
            </a:pPr>
            <a:fld id="{AA0D01CF-2E10-4464-B995-D72CCD84A66C}" type="slidenum">
              <a:rPr lang="en-US" altLang="zh-CN" sz="1400">
                <a:latin typeface="Tahoma" panose="020B0604030504040204" pitchFamily="34" charset="0"/>
              </a:rPr>
              <a:pPr algn="r" eaLnBrk="1" hangingPunct="1">
                <a:spcBef>
                  <a:spcPct val="0"/>
                </a:spcBef>
                <a:buClrTx/>
                <a:buFontTx/>
                <a:buNone/>
              </a:pPr>
              <a:t>46</a:t>
            </a:fld>
            <a:endParaRPr lang="en-US" altLang="zh-CN" sz="1400">
              <a:latin typeface="Tahoma" panose="020B0604030504040204" pitchFamily="34" charset="0"/>
            </a:endParaRPr>
          </a:p>
        </p:txBody>
      </p:sp>
      <p:sp>
        <p:nvSpPr>
          <p:cNvPr id="39939" name="Rectangle 2"/>
          <p:cNvSpPr>
            <a:spLocks noGrp="1" noChangeArrowheads="1"/>
          </p:cNvSpPr>
          <p:nvPr>
            <p:ph type="title"/>
          </p:nvPr>
        </p:nvSpPr>
        <p:spPr>
          <a:xfrm>
            <a:off x="1187624" y="685800"/>
            <a:ext cx="7118176" cy="563563"/>
          </a:xfrm>
        </p:spPr>
        <p:txBody>
          <a:bodyPr/>
          <a:lstStyle/>
          <a:p>
            <a:pPr algn="l" eaLnBrk="1" hangingPunct="1"/>
            <a:r>
              <a:rPr lang="zh-CN" altLang="en-US" sz="3200" dirty="0">
                <a:solidFill>
                  <a:srgbClr val="FFFF00"/>
                </a:solidFill>
              </a:rPr>
              <a:t>修改基本表</a:t>
            </a:r>
          </a:p>
        </p:txBody>
      </p:sp>
      <p:sp>
        <p:nvSpPr>
          <p:cNvPr id="39940" name="Rectangle 3"/>
          <p:cNvSpPr>
            <a:spLocks noGrp="1" noChangeArrowheads="1"/>
          </p:cNvSpPr>
          <p:nvPr>
            <p:ph type="body" idx="1"/>
          </p:nvPr>
        </p:nvSpPr>
        <p:spPr>
          <a:xfrm>
            <a:off x="395536" y="1628800"/>
            <a:ext cx="8424936" cy="4114800"/>
          </a:xfrm>
        </p:spPr>
        <p:txBody>
          <a:bodyPr/>
          <a:lstStyle/>
          <a:p>
            <a:pPr algn="just" eaLnBrk="1" hangingPunct="1">
              <a:lnSpc>
                <a:spcPct val="120000"/>
              </a:lnSpc>
              <a:buFont typeface="Wingdings" panose="05000000000000000000" pitchFamily="2" charset="2"/>
              <a:buNone/>
            </a:pPr>
            <a:r>
              <a:rPr lang="en-US" altLang="zh-CN" sz="2400" dirty="0">
                <a:solidFill>
                  <a:srgbClr val="FF3300"/>
                </a:solidFill>
              </a:rPr>
              <a:t>ALTER </a:t>
            </a:r>
            <a:r>
              <a:rPr lang="en-US" altLang="zh-CN" sz="2400" dirty="0"/>
              <a:t>TABLE &lt;</a:t>
            </a:r>
            <a:r>
              <a:rPr lang="zh-CN" altLang="en-US" sz="2400" dirty="0"/>
              <a:t>表名</a:t>
            </a:r>
            <a:r>
              <a:rPr lang="en-US" altLang="zh-CN" sz="2400" dirty="0"/>
              <a:t>&gt;</a:t>
            </a:r>
          </a:p>
          <a:p>
            <a:pPr lvl="2" algn="just" eaLnBrk="1" hangingPunct="1">
              <a:lnSpc>
                <a:spcPct val="120000"/>
              </a:lnSpc>
              <a:buFontTx/>
              <a:buNone/>
            </a:pPr>
            <a:r>
              <a:rPr lang="en-US" altLang="zh-CN" dirty="0"/>
              <a:t>[ ADD [COLUMN] &lt;</a:t>
            </a:r>
            <a:r>
              <a:rPr lang="zh-CN" altLang="en-US" dirty="0"/>
              <a:t>新列名</a:t>
            </a:r>
            <a:r>
              <a:rPr lang="en-US" altLang="zh-CN" dirty="0"/>
              <a:t>&gt; &lt;</a:t>
            </a:r>
            <a:r>
              <a:rPr lang="zh-CN" altLang="en-US" dirty="0"/>
              <a:t>数据类型</a:t>
            </a:r>
            <a:r>
              <a:rPr lang="en-US" altLang="zh-CN" dirty="0"/>
              <a:t>&gt; [ </a:t>
            </a:r>
            <a:r>
              <a:rPr lang="zh-CN" altLang="en-US" dirty="0"/>
              <a:t>完整性约束 </a:t>
            </a:r>
            <a:r>
              <a:rPr lang="en-US" altLang="zh-CN" dirty="0"/>
              <a:t>] ]</a:t>
            </a:r>
          </a:p>
          <a:p>
            <a:pPr lvl="2" algn="just" eaLnBrk="1" hangingPunct="1">
              <a:lnSpc>
                <a:spcPct val="120000"/>
              </a:lnSpc>
              <a:buNone/>
            </a:pPr>
            <a:r>
              <a:rPr lang="en-US" altLang="zh-CN" dirty="0"/>
              <a:t>[ ADD &lt;</a:t>
            </a:r>
            <a:r>
              <a:rPr lang="zh-CN" altLang="en-US" dirty="0"/>
              <a:t>表级完整性约束</a:t>
            </a:r>
            <a:r>
              <a:rPr lang="en-US" altLang="zh-CN" dirty="0"/>
              <a:t>&gt;]</a:t>
            </a:r>
          </a:p>
          <a:p>
            <a:pPr lvl="2" algn="just" eaLnBrk="1" hangingPunct="1">
              <a:lnSpc>
                <a:spcPct val="120000"/>
              </a:lnSpc>
              <a:buFontTx/>
              <a:buNone/>
            </a:pPr>
            <a:r>
              <a:rPr lang="en-US" altLang="zh-CN" dirty="0"/>
              <a:t>[ DROP [COLUMN] &lt;</a:t>
            </a:r>
            <a:r>
              <a:rPr lang="zh-CN" altLang="en-US" dirty="0"/>
              <a:t>列名</a:t>
            </a:r>
            <a:r>
              <a:rPr lang="en-US" altLang="zh-CN" dirty="0"/>
              <a:t>&gt; [ CASCADE| RESTICT ] ]</a:t>
            </a:r>
          </a:p>
          <a:p>
            <a:pPr lvl="2" algn="just" eaLnBrk="1" hangingPunct="1">
              <a:lnSpc>
                <a:spcPct val="120000"/>
              </a:lnSpc>
              <a:buFontTx/>
              <a:buNone/>
            </a:pPr>
            <a:r>
              <a:rPr lang="en-US" altLang="zh-CN" dirty="0"/>
              <a:t>[DROP CONSTRAINT&lt;</a:t>
            </a:r>
            <a:r>
              <a:rPr lang="zh-CN" altLang="en-US" dirty="0"/>
              <a:t>完整性约束名</a:t>
            </a:r>
            <a:r>
              <a:rPr lang="en-US" altLang="zh-CN" dirty="0"/>
              <a:t>&gt;] [ CASCADE| RESTICT ] ]</a:t>
            </a:r>
          </a:p>
          <a:p>
            <a:pPr lvl="2" algn="just" eaLnBrk="1" hangingPunct="1">
              <a:lnSpc>
                <a:spcPct val="120000"/>
              </a:lnSpc>
              <a:buFontTx/>
              <a:buNone/>
            </a:pPr>
            <a:r>
              <a:rPr lang="en-US" altLang="zh-CN" dirty="0"/>
              <a:t>[ MODIFY &lt;</a:t>
            </a:r>
            <a:r>
              <a:rPr lang="zh-CN" altLang="en-US" dirty="0"/>
              <a:t>列名</a:t>
            </a:r>
            <a:r>
              <a:rPr lang="en-US" altLang="zh-CN" dirty="0"/>
              <a:t>&gt; &lt;</a:t>
            </a:r>
            <a:r>
              <a:rPr lang="zh-CN" altLang="en-US" dirty="0"/>
              <a:t>数据类型</a:t>
            </a:r>
            <a:r>
              <a:rPr lang="en-US" altLang="zh-CN" dirty="0"/>
              <a:t>&gt; ]</a:t>
            </a:r>
            <a:r>
              <a:rPr lang="zh-CN" altLang="en-US" dirty="0"/>
              <a:t>；</a:t>
            </a:r>
          </a:p>
          <a:p>
            <a:pPr lvl="1" algn="just" eaLnBrk="1" hangingPunct="1">
              <a:lnSpc>
                <a:spcPct val="120000"/>
              </a:lnSpc>
              <a:buNone/>
            </a:pPr>
            <a:r>
              <a:rPr lang="zh-CN" altLang="en-US" dirty="0">
                <a:solidFill>
                  <a:srgbClr val="0000FF"/>
                </a:solidFill>
                <a:latin typeface="黑体" panose="02010609060101010101" pitchFamily="49" charset="-122"/>
                <a:ea typeface="黑体" panose="02010609060101010101" pitchFamily="49" charset="-122"/>
              </a:rPr>
              <a:t>说明：</a:t>
            </a:r>
            <a:r>
              <a:rPr lang="en-US" altLang="zh-CN" dirty="0">
                <a:solidFill>
                  <a:srgbClr val="0000FF"/>
                </a:solidFill>
                <a:latin typeface="黑体" panose="02010609060101010101" pitchFamily="49" charset="-122"/>
                <a:ea typeface="黑体" panose="02010609060101010101" pitchFamily="49" charset="-122"/>
              </a:rPr>
              <a:t>ADD</a:t>
            </a:r>
            <a:r>
              <a:rPr lang="zh-CN" altLang="en-US" dirty="0">
                <a:solidFill>
                  <a:srgbClr val="0000FF"/>
                </a:solidFill>
                <a:latin typeface="黑体" panose="02010609060101010101" pitchFamily="49" charset="-122"/>
                <a:ea typeface="黑体" panose="02010609060101010101" pitchFamily="49" charset="-122"/>
              </a:rPr>
              <a:t>子句用于增加新的属性列或新的完整性约束，</a:t>
            </a:r>
            <a:r>
              <a:rPr lang="en-US" altLang="zh-CN" dirty="0">
                <a:solidFill>
                  <a:srgbClr val="0000FF"/>
                </a:solidFill>
                <a:latin typeface="黑体" panose="02010609060101010101" pitchFamily="49" charset="-122"/>
                <a:ea typeface="黑体" panose="02010609060101010101" pitchFamily="49" charset="-122"/>
              </a:rPr>
              <a:t>DROP</a:t>
            </a:r>
            <a:r>
              <a:rPr lang="zh-CN" altLang="en-US" dirty="0">
                <a:solidFill>
                  <a:srgbClr val="0000FF"/>
                </a:solidFill>
                <a:latin typeface="黑体" panose="02010609060101010101" pitchFamily="49" charset="-122"/>
                <a:ea typeface="黑体" panose="02010609060101010101" pitchFamily="49" charset="-122"/>
              </a:rPr>
              <a:t>子句用来删除表中原有的完整性约束，</a:t>
            </a:r>
            <a:r>
              <a:rPr lang="en-US" altLang="zh-CN" dirty="0">
                <a:solidFill>
                  <a:srgbClr val="0000FF"/>
                </a:solidFill>
                <a:latin typeface="黑体" panose="02010609060101010101" pitchFamily="49" charset="-122"/>
                <a:ea typeface="黑体" panose="02010609060101010101" pitchFamily="49" charset="-122"/>
              </a:rPr>
              <a:t>MODIFY</a:t>
            </a:r>
            <a:r>
              <a:rPr lang="zh-CN" altLang="en-US" dirty="0">
                <a:solidFill>
                  <a:srgbClr val="0000FF"/>
                </a:solidFill>
                <a:latin typeface="黑体" panose="02010609060101010101" pitchFamily="49" charset="-122"/>
                <a:ea typeface="黑体" panose="02010609060101010101" pitchFamily="49" charset="-122"/>
              </a:rPr>
              <a:t>子句用来修改原有的列的定义。</a:t>
            </a:r>
          </a:p>
        </p:txBody>
      </p:sp>
    </p:spTree>
    <p:extLst>
      <p:ext uri="{BB962C8B-B14F-4D97-AF65-F5344CB8AC3E}">
        <p14:creationId xmlns:p14="http://schemas.microsoft.com/office/powerpoint/2010/main" val="17774205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4294967295"/>
          </p:nvPr>
        </p:nvSpPr>
        <p:spPr>
          <a:xfrm>
            <a:off x="250825" y="6237288"/>
            <a:ext cx="585788" cy="457200"/>
          </a:xfrm>
          <a:prstGeom prst="rect">
            <a:avLst/>
          </a:prstGeom>
          <a:noFill/>
        </p:spPr>
        <p:txBody>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FontTx/>
              <a:buNone/>
            </a:pPr>
            <a:fld id="{47E67221-6E1C-419C-996F-D4CE66597F9C}" type="slidenum">
              <a:rPr lang="en-US" altLang="zh-CN" sz="1400">
                <a:latin typeface="Tahoma" panose="020B0604030504040204" pitchFamily="34" charset="0"/>
              </a:rPr>
              <a:pPr algn="r" eaLnBrk="1" hangingPunct="1">
                <a:spcBef>
                  <a:spcPct val="0"/>
                </a:spcBef>
                <a:buClrTx/>
                <a:buFontTx/>
                <a:buNone/>
              </a:pPr>
              <a:t>47</a:t>
            </a:fld>
            <a:endParaRPr lang="en-US" altLang="zh-CN" sz="1400">
              <a:latin typeface="Tahoma" panose="020B0604030504040204" pitchFamily="34" charset="0"/>
            </a:endParaRPr>
          </a:p>
        </p:txBody>
      </p:sp>
      <p:sp>
        <p:nvSpPr>
          <p:cNvPr id="40963" name="Rectangle 2"/>
          <p:cNvSpPr>
            <a:spLocks noGrp="1" noChangeArrowheads="1"/>
          </p:cNvSpPr>
          <p:nvPr>
            <p:ph type="title"/>
          </p:nvPr>
        </p:nvSpPr>
        <p:spPr/>
        <p:txBody>
          <a:bodyPr/>
          <a:lstStyle/>
          <a:p>
            <a:pPr eaLnBrk="1" hangingPunct="1"/>
            <a:r>
              <a:rPr lang="zh-CN" altLang="en-US" sz="2800" dirty="0"/>
              <a:t>修改基本表（续）</a:t>
            </a:r>
          </a:p>
        </p:txBody>
      </p:sp>
      <p:sp>
        <p:nvSpPr>
          <p:cNvPr id="40964" name="Rectangle 3"/>
          <p:cNvSpPr>
            <a:spLocks noGrp="1" noChangeArrowheads="1"/>
          </p:cNvSpPr>
          <p:nvPr>
            <p:ph type="body" idx="1"/>
          </p:nvPr>
        </p:nvSpPr>
        <p:spPr>
          <a:xfrm>
            <a:off x="359896" y="1485901"/>
            <a:ext cx="8748712" cy="4751387"/>
          </a:xfrm>
        </p:spPr>
        <p:txBody>
          <a:bodyPr/>
          <a:lstStyle/>
          <a:p>
            <a:pPr algn="just" eaLnBrk="1" hangingPunct="1">
              <a:lnSpc>
                <a:spcPct val="140000"/>
              </a:lnSpc>
              <a:buFont typeface="Wingdings" panose="05000000000000000000" pitchFamily="2" charset="2"/>
              <a:buNone/>
            </a:pPr>
            <a:r>
              <a:rPr lang="en-US" altLang="zh-CN" sz="2000" dirty="0"/>
              <a:t>[</a:t>
            </a:r>
            <a:r>
              <a:rPr lang="zh-CN" altLang="en-US" sz="2000" dirty="0"/>
              <a:t>例</a:t>
            </a:r>
            <a:r>
              <a:rPr lang="en-US" altLang="zh-CN" sz="2000" dirty="0"/>
              <a:t>1]</a:t>
            </a:r>
            <a:r>
              <a:rPr lang="zh-CN" altLang="en-US" sz="2000" dirty="0"/>
              <a:t>向</a:t>
            </a:r>
            <a:r>
              <a:rPr lang="en-US" altLang="zh-CN" sz="2000" dirty="0"/>
              <a:t>Student</a:t>
            </a:r>
            <a:r>
              <a:rPr lang="zh-CN" altLang="en-US" sz="2000" dirty="0"/>
              <a:t>表增加</a:t>
            </a:r>
            <a:r>
              <a:rPr lang="zh-CN" altLang="en-US" sz="2000" dirty="0">
                <a:latin typeface="Courier New" panose="02070309020205020404" pitchFamily="49" charset="0"/>
              </a:rPr>
              <a:t>“</a:t>
            </a:r>
            <a:r>
              <a:rPr lang="zh-CN" altLang="en-US" sz="2000" dirty="0"/>
              <a:t>入学时间</a:t>
            </a:r>
            <a:r>
              <a:rPr lang="zh-CN" altLang="en-US" sz="2000" dirty="0">
                <a:latin typeface="Courier New" panose="02070309020205020404" pitchFamily="49" charset="0"/>
              </a:rPr>
              <a:t>”</a:t>
            </a:r>
            <a:r>
              <a:rPr lang="zh-CN" altLang="en-US" sz="2000" dirty="0"/>
              <a:t>列，其数据类型为日期型。</a:t>
            </a:r>
          </a:p>
          <a:p>
            <a:pPr lvl="1" algn="just" eaLnBrk="1" hangingPunct="1">
              <a:lnSpc>
                <a:spcPct val="140000"/>
              </a:lnSpc>
              <a:buFont typeface="Wingdings" panose="05000000000000000000" pitchFamily="2" charset="2"/>
              <a:buNone/>
            </a:pPr>
            <a:r>
              <a:rPr lang="zh-CN" altLang="en-US" sz="2000" dirty="0"/>
              <a:t>     </a:t>
            </a:r>
            <a:r>
              <a:rPr lang="en-US" altLang="zh-CN" sz="2000" dirty="0">
                <a:solidFill>
                  <a:srgbClr val="0000FF"/>
                </a:solidFill>
              </a:rPr>
              <a:t>ALTER TABLE </a:t>
            </a:r>
            <a:r>
              <a:rPr lang="en-US" altLang="zh-CN" sz="2000" dirty="0">
                <a:solidFill>
                  <a:srgbClr val="FF0000"/>
                </a:solidFill>
              </a:rPr>
              <a:t>Student </a:t>
            </a:r>
            <a:r>
              <a:rPr lang="en-US" altLang="zh-CN" sz="2000" dirty="0">
                <a:solidFill>
                  <a:srgbClr val="0000FF"/>
                </a:solidFill>
              </a:rPr>
              <a:t>ADD</a:t>
            </a:r>
            <a:r>
              <a:rPr lang="en-US" altLang="zh-CN" sz="2000" dirty="0"/>
              <a:t> </a:t>
            </a:r>
            <a:r>
              <a:rPr lang="en-US" altLang="zh-CN" sz="2000" dirty="0" err="1">
                <a:solidFill>
                  <a:srgbClr val="FF0000"/>
                </a:solidFill>
              </a:rPr>
              <a:t>S_entrance</a:t>
            </a:r>
            <a:r>
              <a:rPr lang="en-US" altLang="zh-CN" sz="2000" dirty="0">
                <a:solidFill>
                  <a:srgbClr val="FF0000"/>
                </a:solidFill>
              </a:rPr>
              <a:t> DATE</a:t>
            </a:r>
            <a:r>
              <a:rPr lang="zh-CN" altLang="en-US" sz="2000" dirty="0"/>
              <a:t>；</a:t>
            </a:r>
          </a:p>
          <a:p>
            <a:pPr lvl="1" algn="just" eaLnBrk="1" hangingPunct="1">
              <a:lnSpc>
                <a:spcPct val="140000"/>
              </a:lnSpc>
            </a:pPr>
            <a:r>
              <a:rPr lang="zh-CN" altLang="en-US" sz="2000" dirty="0">
                <a:solidFill>
                  <a:srgbClr val="660066"/>
                </a:solidFill>
                <a:ea typeface="黑体" panose="02010609060101010101" pitchFamily="49" charset="-122"/>
              </a:rPr>
              <a:t>不论基本表中原来是否已有数据，新增加的列一律为空值。</a:t>
            </a:r>
            <a:r>
              <a:rPr lang="zh-CN" altLang="en-US" sz="2000" dirty="0">
                <a:latin typeface="Courier New" panose="02070309020205020404" pitchFamily="49" charset="0"/>
              </a:rPr>
              <a:t> </a:t>
            </a:r>
            <a:endParaRPr lang="zh-CN" altLang="en-US" sz="2000" dirty="0"/>
          </a:p>
          <a:p>
            <a:pPr eaLnBrk="1" hangingPunct="1">
              <a:lnSpc>
                <a:spcPct val="140000"/>
              </a:lnSpc>
              <a:buFont typeface="Wingdings" panose="05000000000000000000" pitchFamily="2" charset="2"/>
              <a:buNone/>
            </a:pPr>
            <a:r>
              <a:rPr lang="en-US" altLang="zh-CN" sz="2000" dirty="0"/>
              <a:t>[</a:t>
            </a:r>
            <a:r>
              <a:rPr lang="zh-CN" altLang="en-US" sz="2000" dirty="0"/>
              <a:t>例</a:t>
            </a:r>
            <a:r>
              <a:rPr lang="en-US" altLang="zh-CN" sz="2000" dirty="0"/>
              <a:t>2]</a:t>
            </a:r>
            <a:r>
              <a:rPr lang="zh-CN" altLang="en-US" sz="2000" dirty="0"/>
              <a:t>将年龄的数据类型由字符型（假设原来的数据类型是字符型）改为整数。</a:t>
            </a:r>
          </a:p>
          <a:p>
            <a:pPr eaLnBrk="1" hangingPunct="1">
              <a:lnSpc>
                <a:spcPct val="140000"/>
              </a:lnSpc>
              <a:buFont typeface="Wingdings" panose="05000000000000000000" pitchFamily="2" charset="2"/>
              <a:buNone/>
            </a:pPr>
            <a:r>
              <a:rPr lang="zh-CN" altLang="en-US" sz="2000" dirty="0"/>
              <a:t>    		</a:t>
            </a:r>
            <a:r>
              <a:rPr lang="en-US" altLang="zh-CN" sz="2000" dirty="0">
                <a:solidFill>
                  <a:srgbClr val="0000FF"/>
                </a:solidFill>
              </a:rPr>
              <a:t>ALTER TABLE</a:t>
            </a:r>
            <a:r>
              <a:rPr lang="en-US" altLang="zh-CN" sz="2000" dirty="0"/>
              <a:t> </a:t>
            </a:r>
            <a:r>
              <a:rPr lang="en-US" altLang="zh-CN" sz="2000" dirty="0">
                <a:solidFill>
                  <a:srgbClr val="FF0000"/>
                </a:solidFill>
              </a:rPr>
              <a:t>Student</a:t>
            </a:r>
            <a:r>
              <a:rPr lang="en-US" altLang="zh-CN" sz="2000" dirty="0"/>
              <a:t> </a:t>
            </a:r>
            <a:r>
              <a:rPr lang="en-US" altLang="zh-CN" sz="2000" dirty="0">
                <a:solidFill>
                  <a:srgbClr val="0000FF"/>
                </a:solidFill>
              </a:rPr>
              <a:t>MODIFY </a:t>
            </a:r>
            <a:r>
              <a:rPr lang="en-US" altLang="zh-CN" sz="2000" dirty="0">
                <a:solidFill>
                  <a:srgbClr val="FF0000"/>
                </a:solidFill>
              </a:rPr>
              <a:t>Sage INT</a:t>
            </a:r>
            <a:r>
              <a:rPr lang="zh-CN" altLang="en-US" sz="2000" dirty="0"/>
              <a:t>；</a:t>
            </a:r>
          </a:p>
          <a:p>
            <a:pPr eaLnBrk="1" hangingPunct="1">
              <a:lnSpc>
                <a:spcPct val="140000"/>
              </a:lnSpc>
              <a:buFont typeface="Wingdings" panose="05000000000000000000" pitchFamily="2" charset="2"/>
              <a:buNone/>
            </a:pPr>
            <a:r>
              <a:rPr lang="en-US" altLang="zh-CN" sz="2000" dirty="0"/>
              <a:t>[</a:t>
            </a:r>
            <a:r>
              <a:rPr lang="zh-CN" altLang="en-US" sz="2000" dirty="0"/>
              <a:t>例</a:t>
            </a:r>
            <a:r>
              <a:rPr lang="en-US" altLang="zh-CN" sz="2000" dirty="0"/>
              <a:t>3]</a:t>
            </a:r>
            <a:r>
              <a:rPr lang="zh-CN" altLang="en-US" sz="2000" dirty="0"/>
              <a:t>增加课程名称必须取唯一值的约束条件。</a:t>
            </a:r>
          </a:p>
          <a:p>
            <a:pPr eaLnBrk="1" hangingPunct="1">
              <a:lnSpc>
                <a:spcPct val="140000"/>
              </a:lnSpc>
              <a:buFont typeface="Wingdings" panose="05000000000000000000" pitchFamily="2" charset="2"/>
              <a:buNone/>
            </a:pPr>
            <a:r>
              <a:rPr lang="zh-CN" altLang="en-US" sz="2000" dirty="0"/>
              <a:t>    		</a:t>
            </a:r>
            <a:r>
              <a:rPr lang="en-US" altLang="zh-CN" sz="2000" dirty="0">
                <a:solidFill>
                  <a:srgbClr val="0000FF"/>
                </a:solidFill>
              </a:rPr>
              <a:t>ALTER TABLE </a:t>
            </a:r>
            <a:r>
              <a:rPr lang="en-US" altLang="zh-CN" sz="2000" dirty="0">
                <a:solidFill>
                  <a:srgbClr val="FF0000"/>
                </a:solidFill>
              </a:rPr>
              <a:t>Course</a:t>
            </a:r>
            <a:r>
              <a:rPr lang="en-US" altLang="zh-CN" sz="2000" dirty="0"/>
              <a:t> </a:t>
            </a:r>
            <a:r>
              <a:rPr lang="en-US" altLang="zh-CN" sz="2000" dirty="0">
                <a:solidFill>
                  <a:srgbClr val="0000FF"/>
                </a:solidFill>
              </a:rPr>
              <a:t>ADD</a:t>
            </a:r>
            <a:r>
              <a:rPr lang="en-US" altLang="zh-CN" sz="2000" dirty="0"/>
              <a:t> </a:t>
            </a:r>
            <a:r>
              <a:rPr lang="en-US" altLang="zh-CN" sz="2000" dirty="0">
                <a:solidFill>
                  <a:srgbClr val="FF0000"/>
                </a:solidFill>
              </a:rPr>
              <a:t>UNIQUE(</a:t>
            </a:r>
            <a:r>
              <a:rPr lang="en-US" altLang="zh-CN" sz="2000" dirty="0" err="1">
                <a:solidFill>
                  <a:srgbClr val="FF0000"/>
                </a:solidFill>
              </a:rPr>
              <a:t>Cname</a:t>
            </a:r>
            <a:r>
              <a:rPr lang="en-US" altLang="zh-CN" sz="2000" dirty="0">
                <a:solidFill>
                  <a:srgbClr val="FF0000"/>
                </a:solidFill>
              </a:rPr>
              <a:t>)</a:t>
            </a:r>
            <a:r>
              <a:rPr lang="en-US" altLang="zh-CN" sz="2000" dirty="0"/>
              <a:t>; </a:t>
            </a:r>
          </a:p>
          <a:p>
            <a:pPr eaLnBrk="1" hangingPunct="1">
              <a:lnSpc>
                <a:spcPct val="140000"/>
              </a:lnSpc>
              <a:buFont typeface="Wingdings" panose="05000000000000000000" pitchFamily="2" charset="2"/>
              <a:buNone/>
            </a:pPr>
            <a:r>
              <a:rPr lang="en-US" altLang="zh-CN" sz="2000" dirty="0"/>
              <a:t>[</a:t>
            </a:r>
            <a:r>
              <a:rPr lang="zh-CN" altLang="en-US" sz="2000" dirty="0"/>
              <a:t>例</a:t>
            </a:r>
            <a:r>
              <a:rPr lang="en-US" altLang="zh-CN" sz="2000" dirty="0"/>
              <a:t>4] </a:t>
            </a:r>
            <a:r>
              <a:rPr lang="zh-CN" altLang="en-US" sz="2000" dirty="0"/>
              <a:t>把学生表中的</a:t>
            </a:r>
            <a:r>
              <a:rPr lang="en-US" altLang="zh-CN" sz="2000" dirty="0" err="1"/>
              <a:t>Sdept</a:t>
            </a:r>
            <a:r>
              <a:rPr lang="zh-CN" altLang="en-US" sz="2000" dirty="0"/>
              <a:t>列删除，并且把引用</a:t>
            </a:r>
            <a:r>
              <a:rPr lang="en-US" altLang="zh-CN" sz="2000" dirty="0" err="1"/>
              <a:t>Sdept</a:t>
            </a:r>
            <a:r>
              <a:rPr lang="zh-CN" altLang="en-US" sz="2000" dirty="0"/>
              <a:t>列的所有视图和约束也一起删除。</a:t>
            </a:r>
          </a:p>
          <a:p>
            <a:pPr eaLnBrk="1" hangingPunct="1">
              <a:lnSpc>
                <a:spcPct val="140000"/>
              </a:lnSpc>
              <a:buFont typeface="Wingdings" panose="05000000000000000000" pitchFamily="2" charset="2"/>
              <a:buNone/>
            </a:pPr>
            <a:r>
              <a:rPr lang="zh-CN" altLang="en-US" sz="2000" dirty="0"/>
              <a:t>            </a:t>
            </a:r>
            <a:r>
              <a:rPr lang="en-US" altLang="zh-CN" sz="2000" dirty="0">
                <a:solidFill>
                  <a:srgbClr val="0000FF"/>
                </a:solidFill>
              </a:rPr>
              <a:t>ALTER TABLE </a:t>
            </a:r>
            <a:r>
              <a:rPr lang="en-US" altLang="zh-CN" sz="2000" dirty="0">
                <a:solidFill>
                  <a:srgbClr val="FF0000"/>
                </a:solidFill>
              </a:rPr>
              <a:t>Student</a:t>
            </a:r>
            <a:r>
              <a:rPr lang="en-US" altLang="zh-CN" sz="2000" dirty="0"/>
              <a:t> </a:t>
            </a:r>
            <a:r>
              <a:rPr lang="en-US" altLang="zh-CN" sz="2000" dirty="0">
                <a:solidFill>
                  <a:srgbClr val="0000FF"/>
                </a:solidFill>
              </a:rPr>
              <a:t>DROP</a:t>
            </a:r>
            <a:r>
              <a:rPr lang="en-US" altLang="zh-CN" sz="2000" dirty="0"/>
              <a:t> </a:t>
            </a:r>
            <a:r>
              <a:rPr lang="en-US" altLang="zh-CN" sz="2000" dirty="0" err="1">
                <a:solidFill>
                  <a:srgbClr val="FF0000"/>
                </a:solidFill>
              </a:rPr>
              <a:t>Sdept</a:t>
            </a:r>
            <a:r>
              <a:rPr lang="en-US" altLang="zh-CN" sz="2000" dirty="0">
                <a:solidFill>
                  <a:srgbClr val="FF0000"/>
                </a:solidFill>
              </a:rPr>
              <a:t>  CASCADE</a:t>
            </a:r>
          </a:p>
        </p:txBody>
      </p:sp>
      <p:sp>
        <p:nvSpPr>
          <p:cNvPr id="5" name="AutoShape 12"/>
          <p:cNvSpPr>
            <a:spLocks noChangeArrowheads="1"/>
          </p:cNvSpPr>
          <p:nvPr/>
        </p:nvSpPr>
        <p:spPr bwMode="auto">
          <a:xfrm>
            <a:off x="-180975" y="2492375"/>
            <a:ext cx="9324975" cy="1439863"/>
          </a:xfrm>
          <a:prstGeom prst="cloudCallout">
            <a:avLst>
              <a:gd name="adj1" fmla="val -20856"/>
              <a:gd name="adj2" fmla="val 40519"/>
            </a:avLst>
          </a:prstGeom>
          <a:solidFill>
            <a:schemeClr val="accent1"/>
          </a:solidFill>
          <a:ln w="9525">
            <a:solidFill>
              <a:schemeClr val="tx1"/>
            </a:solidFill>
            <a:round/>
            <a:headEnd/>
            <a:tailEnd/>
          </a:ln>
        </p:spPr>
        <p:txBody>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dirty="0">
                <a:ea typeface="楷体_GB2312" pitchFamily="49" charset="-122"/>
              </a:rPr>
              <a:t>问题：若表</a:t>
            </a:r>
            <a:r>
              <a:rPr lang="en-US" altLang="zh-CN" sz="1800" dirty="0">
                <a:ea typeface="楷体_GB2312" pitchFamily="49" charset="-122"/>
              </a:rPr>
              <a:t>Student</a:t>
            </a:r>
            <a:r>
              <a:rPr lang="zh-CN" altLang="en-US" sz="1800" dirty="0">
                <a:ea typeface="楷体_GB2312" pitchFamily="49" charset="-122"/>
              </a:rPr>
              <a:t>中已有若干记录，再执行如下命令：</a:t>
            </a:r>
          </a:p>
          <a:p>
            <a:pPr algn="ctr" eaLnBrk="1" hangingPunct="1">
              <a:spcBef>
                <a:spcPct val="0"/>
              </a:spcBef>
              <a:buClrTx/>
              <a:buFontTx/>
              <a:buNone/>
            </a:pPr>
            <a:r>
              <a:rPr lang="en-US" altLang="zh-CN" sz="1800" dirty="0">
                <a:solidFill>
                  <a:srgbClr val="0000FF"/>
                </a:solidFill>
                <a:ea typeface="楷体_GB2312" pitchFamily="49" charset="-122"/>
              </a:rPr>
              <a:t>ALTER TABLE Student</a:t>
            </a:r>
            <a:r>
              <a:rPr lang="en-US" altLang="zh-CN" sz="1800" dirty="0">
                <a:solidFill>
                  <a:srgbClr val="FF3300"/>
                </a:solidFill>
                <a:ea typeface="楷体_GB2312" pitchFamily="49" charset="-122"/>
              </a:rPr>
              <a:t>   ADD </a:t>
            </a:r>
            <a:r>
              <a:rPr lang="en-US" altLang="zh-CN" sz="1800" dirty="0" err="1">
                <a:solidFill>
                  <a:srgbClr val="FF3300"/>
                </a:solidFill>
                <a:ea typeface="楷体_GB2312" pitchFamily="49" charset="-122"/>
              </a:rPr>
              <a:t>S_entrance</a:t>
            </a:r>
            <a:r>
              <a:rPr lang="en-US" altLang="zh-CN" sz="1800" dirty="0">
                <a:solidFill>
                  <a:srgbClr val="FF3300"/>
                </a:solidFill>
                <a:ea typeface="楷体_GB2312" pitchFamily="49" charset="-122"/>
              </a:rPr>
              <a:t>  DATE  not null;        </a:t>
            </a:r>
            <a:r>
              <a:rPr lang="zh-CN" altLang="en-US" sz="1800" dirty="0">
                <a:solidFill>
                  <a:srgbClr val="FF3300"/>
                </a:solidFill>
                <a:ea typeface="楷体_GB2312" pitchFamily="49" charset="-122"/>
              </a:rPr>
              <a:t>会成功吗？</a:t>
            </a:r>
          </a:p>
        </p:txBody>
      </p:sp>
      <p:sp>
        <p:nvSpPr>
          <p:cNvPr id="6" name="AutoShape 13"/>
          <p:cNvSpPr>
            <a:spLocks noChangeArrowheads="1"/>
          </p:cNvSpPr>
          <p:nvPr/>
        </p:nvSpPr>
        <p:spPr bwMode="auto">
          <a:xfrm>
            <a:off x="0" y="4221163"/>
            <a:ext cx="9144000" cy="1439862"/>
          </a:xfrm>
          <a:prstGeom prst="wedgeEllipseCallout">
            <a:avLst>
              <a:gd name="adj1" fmla="val -23454"/>
              <a:gd name="adj2" fmla="val 37653"/>
            </a:avLst>
          </a:prstGeom>
          <a:solidFill>
            <a:schemeClr val="accent1"/>
          </a:solidFill>
          <a:ln w="9525">
            <a:solidFill>
              <a:schemeClr val="tx1"/>
            </a:solidFill>
            <a:miter lim="800000"/>
            <a:headEnd/>
            <a:tailEnd/>
          </a:ln>
        </p:spPr>
        <p:txBody>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1800" dirty="0">
                <a:ea typeface="楷体_GB2312" pitchFamily="49" charset="-122"/>
              </a:rPr>
              <a:t>问题：若表</a:t>
            </a:r>
            <a:r>
              <a:rPr lang="en-US" altLang="zh-CN" sz="1800" dirty="0">
                <a:ea typeface="楷体_GB2312" pitchFamily="49" charset="-122"/>
              </a:rPr>
              <a:t>student</a:t>
            </a:r>
            <a:r>
              <a:rPr lang="zh-CN" altLang="en-US" sz="1800" dirty="0">
                <a:ea typeface="楷体_GB2312" pitchFamily="49" charset="-122"/>
              </a:rPr>
              <a:t>中已有若干记录，再执行如下命令：</a:t>
            </a:r>
          </a:p>
          <a:p>
            <a:pPr algn="ctr" eaLnBrk="1" hangingPunct="1">
              <a:spcBef>
                <a:spcPct val="0"/>
              </a:spcBef>
              <a:buClrTx/>
              <a:buFontTx/>
              <a:buNone/>
            </a:pPr>
            <a:r>
              <a:rPr lang="en-US" altLang="zh-CN" sz="1800" dirty="0">
                <a:solidFill>
                  <a:srgbClr val="0000FF"/>
                </a:solidFill>
                <a:ea typeface="楷体_GB2312" pitchFamily="49" charset="-122"/>
              </a:rPr>
              <a:t>ALTER TABLE Student</a:t>
            </a:r>
            <a:r>
              <a:rPr lang="en-US" altLang="zh-CN" sz="1800" dirty="0">
                <a:solidFill>
                  <a:srgbClr val="FF3300"/>
                </a:solidFill>
                <a:ea typeface="楷体_GB2312" pitchFamily="49" charset="-122"/>
              </a:rPr>
              <a:t>  ADD </a:t>
            </a:r>
            <a:r>
              <a:rPr lang="en-US" altLang="zh-CN" sz="1800" dirty="0" err="1">
                <a:solidFill>
                  <a:srgbClr val="FF3300"/>
                </a:solidFill>
                <a:ea typeface="楷体_GB2312" pitchFamily="49" charset="-122"/>
              </a:rPr>
              <a:t>S_entrance</a:t>
            </a:r>
            <a:r>
              <a:rPr lang="en-US" altLang="zh-CN" sz="1800" dirty="0">
                <a:solidFill>
                  <a:srgbClr val="FF3300"/>
                </a:solidFill>
                <a:ea typeface="楷体_GB2312" pitchFamily="49" charset="-122"/>
              </a:rPr>
              <a:t>  DATE  not null  default   ‘2019’;        </a:t>
            </a:r>
            <a:r>
              <a:rPr lang="zh-CN" altLang="en-US" sz="1800" dirty="0">
                <a:solidFill>
                  <a:srgbClr val="FF3300"/>
                </a:solidFill>
                <a:ea typeface="楷体_GB2312" pitchFamily="49" charset="-122"/>
              </a:rPr>
              <a:t>会成功吗？</a:t>
            </a:r>
          </a:p>
        </p:txBody>
      </p:sp>
    </p:spTree>
    <p:extLst>
      <p:ext uri="{BB962C8B-B14F-4D97-AF65-F5344CB8AC3E}">
        <p14:creationId xmlns:p14="http://schemas.microsoft.com/office/powerpoint/2010/main" val="245848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4294967295"/>
          </p:nvPr>
        </p:nvSpPr>
        <p:spPr>
          <a:xfrm>
            <a:off x="250825" y="6237288"/>
            <a:ext cx="585788" cy="457200"/>
          </a:xfrm>
          <a:prstGeom prst="rect">
            <a:avLst/>
          </a:prstGeom>
          <a:noFill/>
        </p:spPr>
        <p:txBody>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FontTx/>
              <a:buNone/>
            </a:pPr>
            <a:fld id="{04AE4F5B-586F-4C09-A92D-B9F008D493A3}" type="slidenum">
              <a:rPr lang="en-US" altLang="zh-CN" sz="1400">
                <a:latin typeface="Tahoma" panose="020B0604030504040204" pitchFamily="34" charset="0"/>
              </a:rPr>
              <a:pPr algn="r" eaLnBrk="1" hangingPunct="1">
                <a:spcBef>
                  <a:spcPct val="0"/>
                </a:spcBef>
                <a:buClrTx/>
                <a:buFontTx/>
                <a:buNone/>
              </a:pPr>
              <a:t>48</a:t>
            </a:fld>
            <a:endParaRPr lang="en-US" altLang="zh-CN" sz="1400">
              <a:latin typeface="Tahoma" panose="020B0604030504040204" pitchFamily="34" charset="0"/>
            </a:endParaRPr>
          </a:p>
        </p:txBody>
      </p:sp>
      <p:sp>
        <p:nvSpPr>
          <p:cNvPr id="43011" name="Rectangle 2"/>
          <p:cNvSpPr>
            <a:spLocks noGrp="1" noChangeArrowheads="1"/>
          </p:cNvSpPr>
          <p:nvPr>
            <p:ph type="title"/>
          </p:nvPr>
        </p:nvSpPr>
        <p:spPr>
          <a:xfrm>
            <a:off x="1043608" y="685800"/>
            <a:ext cx="7262192" cy="563563"/>
          </a:xfrm>
        </p:spPr>
        <p:txBody>
          <a:bodyPr/>
          <a:lstStyle/>
          <a:p>
            <a:pPr algn="l" eaLnBrk="1" hangingPunct="1"/>
            <a:r>
              <a:rPr lang="zh-CN" altLang="en-US" sz="2800" dirty="0"/>
              <a:t>删除基本表 </a:t>
            </a:r>
          </a:p>
        </p:txBody>
      </p:sp>
      <p:sp>
        <p:nvSpPr>
          <p:cNvPr id="43012" name="Rectangle 3"/>
          <p:cNvSpPr>
            <a:spLocks noGrp="1" noChangeArrowheads="1"/>
          </p:cNvSpPr>
          <p:nvPr>
            <p:ph type="body" idx="1"/>
          </p:nvPr>
        </p:nvSpPr>
        <p:spPr>
          <a:xfrm>
            <a:off x="519759" y="1741488"/>
            <a:ext cx="8534400" cy="4495800"/>
          </a:xfrm>
        </p:spPr>
        <p:txBody>
          <a:bodyPr/>
          <a:lstStyle/>
          <a:p>
            <a:pPr eaLnBrk="1" hangingPunct="1">
              <a:buFont typeface="Wingdings" panose="05000000000000000000" pitchFamily="2" charset="2"/>
              <a:buNone/>
            </a:pPr>
            <a:r>
              <a:rPr lang="en-US" altLang="zh-CN" sz="2500" dirty="0">
                <a:solidFill>
                  <a:srgbClr val="0000FF"/>
                </a:solidFill>
              </a:rPr>
              <a:t>DROP TABLE &lt;</a:t>
            </a:r>
            <a:r>
              <a:rPr lang="zh-CN" altLang="en-US" sz="2500" dirty="0">
                <a:solidFill>
                  <a:srgbClr val="0000FF"/>
                </a:solidFill>
              </a:rPr>
              <a:t>表名</a:t>
            </a:r>
            <a:r>
              <a:rPr lang="en-US" altLang="zh-CN" sz="2500" dirty="0">
                <a:solidFill>
                  <a:srgbClr val="0000FF"/>
                </a:solidFill>
              </a:rPr>
              <a:t>&gt;</a:t>
            </a:r>
            <a:r>
              <a:rPr lang="zh-CN" altLang="en-US" sz="2500" dirty="0">
                <a:solidFill>
                  <a:srgbClr val="0000FF"/>
                </a:solidFill>
              </a:rPr>
              <a:t>［</a:t>
            </a:r>
            <a:r>
              <a:rPr lang="en-US" altLang="zh-CN" sz="2500" dirty="0">
                <a:solidFill>
                  <a:srgbClr val="0000FF"/>
                </a:solidFill>
              </a:rPr>
              <a:t>RESTRICT| CASCADE</a:t>
            </a:r>
            <a:r>
              <a:rPr lang="zh-CN" altLang="en-US" sz="2500" dirty="0">
                <a:solidFill>
                  <a:srgbClr val="0000FF"/>
                </a:solidFill>
              </a:rPr>
              <a:t>］；</a:t>
            </a:r>
          </a:p>
          <a:p>
            <a:pPr eaLnBrk="1" hangingPunct="1">
              <a:buFont typeface="Wingdings" panose="05000000000000000000" pitchFamily="2" charset="2"/>
              <a:buChar char="n"/>
            </a:pPr>
            <a:r>
              <a:rPr lang="en-US" altLang="zh-CN" sz="2500" dirty="0"/>
              <a:t>RESTRICT</a:t>
            </a:r>
            <a:r>
              <a:rPr lang="zh-CN" altLang="en-US" sz="2500" dirty="0"/>
              <a:t>：删除表是有限制的。</a:t>
            </a:r>
          </a:p>
          <a:p>
            <a:pPr lvl="1" eaLnBrk="1" hangingPunct="1">
              <a:lnSpc>
                <a:spcPct val="150000"/>
              </a:lnSpc>
              <a:buFont typeface="Wingdings" panose="05000000000000000000" pitchFamily="2" charset="2"/>
              <a:buChar char="Ø"/>
            </a:pPr>
            <a:r>
              <a:rPr lang="zh-CN" altLang="en-US" sz="2200" dirty="0"/>
              <a:t>欲删除的基本表不能被其他表的约束所引用</a:t>
            </a:r>
          </a:p>
          <a:p>
            <a:pPr lvl="1" eaLnBrk="1" hangingPunct="1">
              <a:lnSpc>
                <a:spcPct val="150000"/>
              </a:lnSpc>
              <a:buFont typeface="Wingdings" panose="05000000000000000000" pitchFamily="2" charset="2"/>
              <a:buChar char="Ø"/>
            </a:pPr>
            <a:r>
              <a:rPr lang="zh-CN" altLang="en-US" sz="2200" dirty="0"/>
              <a:t>如果存在依赖该表的对象，则此表不能被删除</a:t>
            </a:r>
          </a:p>
          <a:p>
            <a:pPr eaLnBrk="1" hangingPunct="1">
              <a:lnSpc>
                <a:spcPct val="150000"/>
              </a:lnSpc>
              <a:buFont typeface="Wingdings" panose="05000000000000000000" pitchFamily="2" charset="2"/>
              <a:buChar char="n"/>
            </a:pPr>
            <a:r>
              <a:rPr lang="en-US" altLang="zh-CN" sz="2500" dirty="0"/>
              <a:t>CASCADE</a:t>
            </a:r>
            <a:r>
              <a:rPr lang="zh-CN" altLang="en-US" sz="2500" dirty="0"/>
              <a:t>：删除该表没有限制。</a:t>
            </a:r>
          </a:p>
          <a:p>
            <a:pPr lvl="1" eaLnBrk="1" hangingPunct="1">
              <a:lnSpc>
                <a:spcPct val="150000"/>
              </a:lnSpc>
              <a:buFont typeface="Wingdings" panose="05000000000000000000" pitchFamily="2" charset="2"/>
              <a:buChar char="Ø"/>
            </a:pPr>
            <a:r>
              <a:rPr lang="zh-CN" altLang="en-US" sz="2200" dirty="0"/>
              <a:t>在删除基本表的同时，相关的依赖对象一起删除 </a:t>
            </a:r>
          </a:p>
        </p:txBody>
      </p:sp>
    </p:spTree>
    <p:extLst>
      <p:ext uri="{BB962C8B-B14F-4D97-AF65-F5344CB8AC3E}">
        <p14:creationId xmlns:p14="http://schemas.microsoft.com/office/powerpoint/2010/main" val="676312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1"/>
          </p:nvPr>
        </p:nvSpPr>
        <p:spPr>
          <a:noFill/>
        </p:spPr>
        <p:txBody>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FontTx/>
              <a:buNone/>
            </a:pPr>
            <a:fld id="{E244AA0B-A097-48E8-B6C6-5235514CF862}" type="slidenum">
              <a:rPr lang="en-US" altLang="zh-CN" sz="1400">
                <a:latin typeface="Tahoma" panose="020B0604030504040204" pitchFamily="34" charset="0"/>
              </a:rPr>
              <a:pPr algn="r" eaLnBrk="1" hangingPunct="1">
                <a:spcBef>
                  <a:spcPct val="0"/>
                </a:spcBef>
                <a:buClrTx/>
                <a:buFontTx/>
                <a:buNone/>
              </a:pPr>
              <a:t>49</a:t>
            </a:fld>
            <a:endParaRPr lang="en-US" altLang="zh-CN" sz="1400">
              <a:latin typeface="Tahoma" panose="020B0604030504040204" pitchFamily="34" charset="0"/>
            </a:endParaRPr>
          </a:p>
        </p:txBody>
      </p:sp>
      <p:sp>
        <p:nvSpPr>
          <p:cNvPr id="45059" name="Rectangle 2"/>
          <p:cNvSpPr>
            <a:spLocks noGrp="1" noChangeArrowheads="1"/>
          </p:cNvSpPr>
          <p:nvPr>
            <p:ph type="title"/>
          </p:nvPr>
        </p:nvSpPr>
        <p:spPr/>
        <p:txBody>
          <a:bodyPr/>
          <a:lstStyle/>
          <a:p>
            <a:pPr eaLnBrk="1" hangingPunct="1"/>
            <a:r>
              <a:rPr lang="zh-CN" altLang="en-US" sz="3200"/>
              <a:t>第三章</a:t>
            </a:r>
            <a:r>
              <a:rPr lang="zh-CN" altLang="en-US" sz="3200">
                <a:ea typeface="黑体" panose="02010609060101010101" pitchFamily="49" charset="-122"/>
              </a:rPr>
              <a:t>  </a:t>
            </a:r>
            <a:r>
              <a:rPr lang="zh-CN" altLang="en-US" sz="3200"/>
              <a:t>关系数据库标准语言</a:t>
            </a:r>
            <a:r>
              <a:rPr lang="en-US" altLang="zh-CN" sz="3200">
                <a:ea typeface="黑体" panose="02010609060101010101" pitchFamily="49" charset="-122"/>
              </a:rPr>
              <a:t>SQL</a:t>
            </a:r>
          </a:p>
        </p:txBody>
      </p:sp>
      <p:sp>
        <p:nvSpPr>
          <p:cNvPr id="45060" name="Rectangle 3"/>
          <p:cNvSpPr>
            <a:spLocks noGrp="1" noChangeArrowheads="1"/>
          </p:cNvSpPr>
          <p:nvPr>
            <p:ph type="body" idx="1"/>
          </p:nvPr>
        </p:nvSpPr>
        <p:spPr>
          <a:xfrm>
            <a:off x="971550" y="1628775"/>
            <a:ext cx="6508750" cy="4191000"/>
          </a:xfrm>
        </p:spPr>
        <p:txBody>
          <a:bodyPr/>
          <a:lstStyle/>
          <a:p>
            <a:pPr algn="just" eaLnBrk="1" hangingPunct="1">
              <a:lnSpc>
                <a:spcPct val="130000"/>
              </a:lnSpc>
              <a:buFont typeface="Wingdings" panose="05000000000000000000" pitchFamily="2" charset="2"/>
              <a:buNone/>
            </a:pPr>
            <a:r>
              <a:rPr lang="en-US" altLang="zh-CN" b="1"/>
              <a:t>3.1 SQL</a:t>
            </a:r>
            <a:r>
              <a:rPr lang="zh-CN" altLang="en-US" b="1"/>
              <a:t>概述</a:t>
            </a:r>
          </a:p>
          <a:p>
            <a:pPr algn="just" eaLnBrk="1" hangingPunct="1">
              <a:lnSpc>
                <a:spcPct val="130000"/>
              </a:lnSpc>
              <a:buFont typeface="Wingdings" panose="05000000000000000000" pitchFamily="2" charset="2"/>
              <a:buNone/>
            </a:pPr>
            <a:r>
              <a:rPr lang="en-US" altLang="zh-CN" b="1"/>
              <a:t>3.2 </a:t>
            </a:r>
            <a:r>
              <a:rPr lang="zh-CN" altLang="en-US" b="1"/>
              <a:t>数据定义语句</a:t>
            </a:r>
          </a:p>
          <a:p>
            <a:pPr algn="just" eaLnBrk="1" hangingPunct="1">
              <a:lnSpc>
                <a:spcPct val="130000"/>
              </a:lnSpc>
              <a:buFont typeface="Wingdings" panose="05000000000000000000" pitchFamily="2" charset="2"/>
              <a:buNone/>
            </a:pPr>
            <a:r>
              <a:rPr lang="en-US" altLang="zh-CN" b="1"/>
              <a:t>3.3 </a:t>
            </a:r>
            <a:r>
              <a:rPr lang="zh-CN" altLang="en-US" b="1"/>
              <a:t>数据查询</a:t>
            </a:r>
          </a:p>
          <a:p>
            <a:pPr algn="just" eaLnBrk="1" hangingPunct="1">
              <a:lnSpc>
                <a:spcPct val="130000"/>
              </a:lnSpc>
              <a:buFont typeface="Wingdings" panose="05000000000000000000" pitchFamily="2" charset="2"/>
              <a:buNone/>
            </a:pPr>
            <a:r>
              <a:rPr lang="en-US" altLang="zh-CN" b="1"/>
              <a:t>3.4 </a:t>
            </a:r>
            <a:r>
              <a:rPr lang="zh-CN" altLang="en-US" b="1"/>
              <a:t>数据更新</a:t>
            </a:r>
          </a:p>
          <a:p>
            <a:pPr algn="just" eaLnBrk="1" hangingPunct="1">
              <a:lnSpc>
                <a:spcPct val="130000"/>
              </a:lnSpc>
              <a:buFont typeface="Wingdings" panose="05000000000000000000" pitchFamily="2" charset="2"/>
              <a:buNone/>
            </a:pPr>
            <a:r>
              <a:rPr lang="en-US" altLang="zh-CN" b="1">
                <a:solidFill>
                  <a:schemeClr val="tx2"/>
                </a:solidFill>
              </a:rPr>
              <a:t>3.5 </a:t>
            </a:r>
            <a:r>
              <a:rPr lang="zh-CN" altLang="en-US" b="1">
                <a:solidFill>
                  <a:schemeClr val="tx2"/>
                </a:solidFill>
              </a:rPr>
              <a:t>视图</a:t>
            </a:r>
          </a:p>
          <a:p>
            <a:pPr algn="just" eaLnBrk="1" hangingPunct="1">
              <a:lnSpc>
                <a:spcPct val="130000"/>
              </a:lnSpc>
              <a:buFont typeface="Wingdings" panose="05000000000000000000" pitchFamily="2" charset="2"/>
              <a:buNone/>
            </a:pPr>
            <a:r>
              <a:rPr lang="zh-CN" altLang="en-US" b="1"/>
              <a:t>  小结</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AD4E143E-AF4D-429A-AEC0-F12993942742}" type="slidenum">
              <a:rPr lang="en-US" altLang="zh-CN" b="0">
                <a:latin typeface="Tahoma" panose="020B0604030504040204" pitchFamily="34" charset="0"/>
              </a:rPr>
              <a:pPr eaLnBrk="1" hangingPunct="1"/>
              <a:t>5</a:t>
            </a:fld>
            <a:endParaRPr lang="en-US" altLang="zh-CN" b="0">
              <a:latin typeface="Tahoma" panose="020B0604030504040204" pitchFamily="34" charset="0"/>
            </a:endParaRPr>
          </a:p>
        </p:txBody>
      </p:sp>
      <p:sp>
        <p:nvSpPr>
          <p:cNvPr id="7171" name="Rectangle 2"/>
          <p:cNvSpPr>
            <a:spLocks noGrp="1" noChangeArrowheads="1"/>
          </p:cNvSpPr>
          <p:nvPr>
            <p:ph type="title"/>
          </p:nvPr>
        </p:nvSpPr>
        <p:spPr/>
        <p:txBody>
          <a:bodyPr/>
          <a:lstStyle/>
          <a:p>
            <a:pPr eaLnBrk="1" hangingPunct="1"/>
            <a:r>
              <a:rPr lang="zh-CN" altLang="en-US"/>
              <a:t>一、插入元组</a:t>
            </a:r>
          </a:p>
        </p:txBody>
      </p:sp>
      <p:sp>
        <p:nvSpPr>
          <p:cNvPr id="7172" name="Rectangle 3"/>
          <p:cNvSpPr>
            <a:spLocks noGrp="1" noChangeArrowheads="1"/>
          </p:cNvSpPr>
          <p:nvPr>
            <p:ph type="body" idx="1"/>
          </p:nvPr>
        </p:nvSpPr>
        <p:spPr/>
        <p:txBody>
          <a:bodyPr/>
          <a:lstStyle/>
          <a:p>
            <a:pPr marL="609600" indent="-609600" eaLnBrk="1" hangingPunct="1">
              <a:lnSpc>
                <a:spcPct val="130000"/>
              </a:lnSpc>
            </a:pPr>
            <a:r>
              <a:rPr lang="zh-CN" altLang="en-US">
                <a:solidFill>
                  <a:srgbClr val="400800"/>
                </a:solidFill>
              </a:rPr>
              <a:t>语句格式</a:t>
            </a:r>
          </a:p>
          <a:p>
            <a:pPr marL="609600" indent="-609600" eaLnBrk="1" hangingPunct="1">
              <a:lnSpc>
                <a:spcPct val="130000"/>
              </a:lnSpc>
              <a:buFont typeface="Wingdings" panose="05000000000000000000" pitchFamily="2" charset="2"/>
              <a:buNone/>
            </a:pPr>
            <a:r>
              <a:rPr lang="zh-CN" altLang="en-US" sz="2400"/>
              <a:t>	</a:t>
            </a:r>
            <a:r>
              <a:rPr lang="en-US" altLang="zh-CN" sz="2400">
                <a:latin typeface="仿宋_GB2312" pitchFamily="49" charset="-122"/>
                <a:ea typeface="仿宋_GB2312" pitchFamily="49" charset="-122"/>
              </a:rPr>
              <a:t>INSERT</a:t>
            </a:r>
          </a:p>
          <a:p>
            <a:pPr marL="609600" indent="-609600" eaLnBrk="1" hangingPunct="1">
              <a:lnSpc>
                <a:spcPct val="130000"/>
              </a:lnSpc>
              <a:buFont typeface="Wingdings" panose="05000000000000000000" pitchFamily="2" charset="2"/>
              <a:buNone/>
            </a:pPr>
            <a:r>
              <a:rPr lang="en-US" altLang="zh-CN" sz="2400">
                <a:latin typeface="仿宋_GB2312" pitchFamily="49" charset="-122"/>
                <a:ea typeface="仿宋_GB2312" pitchFamily="49" charset="-122"/>
              </a:rPr>
              <a:t>	INTO &lt;</a:t>
            </a:r>
            <a:r>
              <a:rPr lang="zh-CN" altLang="en-US" sz="2400">
                <a:latin typeface="仿宋_GB2312" pitchFamily="49" charset="-122"/>
                <a:ea typeface="仿宋_GB2312" pitchFamily="49" charset="-122"/>
              </a:rPr>
              <a:t>表名</a:t>
            </a:r>
            <a:r>
              <a:rPr lang="en-US" altLang="zh-CN" sz="2400">
                <a:latin typeface="仿宋_GB2312" pitchFamily="49" charset="-122"/>
                <a:ea typeface="仿宋_GB2312" pitchFamily="49" charset="-122"/>
              </a:rPr>
              <a:t>&gt; [(&lt;</a:t>
            </a:r>
            <a:r>
              <a:rPr lang="zh-CN" altLang="en-US" sz="2400">
                <a:latin typeface="仿宋_GB2312" pitchFamily="49" charset="-122"/>
                <a:ea typeface="仿宋_GB2312" pitchFamily="49" charset="-122"/>
              </a:rPr>
              <a:t>属性列</a:t>
            </a:r>
            <a:r>
              <a:rPr lang="en-US" altLang="zh-CN" sz="2400">
                <a:latin typeface="仿宋_GB2312" pitchFamily="49" charset="-122"/>
                <a:ea typeface="仿宋_GB2312" pitchFamily="49" charset="-122"/>
              </a:rPr>
              <a:t>1&gt;[</a:t>
            </a:r>
            <a:r>
              <a:rPr lang="zh-CN" altLang="en-US" sz="2400">
                <a:latin typeface="仿宋_GB2312" pitchFamily="49" charset="-122"/>
                <a:ea typeface="仿宋_GB2312" pitchFamily="49" charset="-122"/>
              </a:rPr>
              <a:t>，</a:t>
            </a:r>
            <a:r>
              <a:rPr lang="en-US" altLang="zh-CN" sz="2400">
                <a:latin typeface="仿宋_GB2312" pitchFamily="49" charset="-122"/>
                <a:ea typeface="仿宋_GB2312" pitchFamily="49" charset="-122"/>
              </a:rPr>
              <a:t>&lt;</a:t>
            </a:r>
            <a:r>
              <a:rPr lang="zh-CN" altLang="en-US" sz="2400">
                <a:latin typeface="仿宋_GB2312" pitchFamily="49" charset="-122"/>
                <a:ea typeface="仿宋_GB2312" pitchFamily="49" charset="-122"/>
              </a:rPr>
              <a:t>属性列</a:t>
            </a:r>
            <a:r>
              <a:rPr lang="en-US" altLang="zh-CN" sz="2400">
                <a:latin typeface="仿宋_GB2312" pitchFamily="49" charset="-122"/>
                <a:ea typeface="仿宋_GB2312" pitchFamily="49" charset="-122"/>
              </a:rPr>
              <a:t>2 &gt;</a:t>
            </a:r>
            <a:r>
              <a:rPr lang="en-US" altLang="zh-CN" sz="2400">
                <a:ea typeface="仿宋_GB2312" pitchFamily="49" charset="-122"/>
              </a:rPr>
              <a:t>…</a:t>
            </a:r>
            <a:r>
              <a:rPr lang="en-US" altLang="zh-CN" sz="2400">
                <a:latin typeface="仿宋_GB2312" pitchFamily="49" charset="-122"/>
                <a:ea typeface="仿宋_GB2312" pitchFamily="49" charset="-122"/>
              </a:rPr>
              <a:t>)]</a:t>
            </a:r>
          </a:p>
          <a:p>
            <a:pPr marL="609600" indent="-609600" eaLnBrk="1" hangingPunct="1">
              <a:lnSpc>
                <a:spcPct val="130000"/>
              </a:lnSpc>
              <a:buFont typeface="Wingdings" panose="05000000000000000000" pitchFamily="2" charset="2"/>
              <a:buNone/>
            </a:pPr>
            <a:r>
              <a:rPr lang="en-US" altLang="zh-CN" sz="2400">
                <a:latin typeface="仿宋_GB2312" pitchFamily="49" charset="-122"/>
                <a:ea typeface="仿宋_GB2312" pitchFamily="49" charset="-122"/>
              </a:rPr>
              <a:t>	VALUES (&lt;</a:t>
            </a:r>
            <a:r>
              <a:rPr lang="zh-CN" altLang="en-US" sz="2400">
                <a:latin typeface="仿宋_GB2312" pitchFamily="49" charset="-122"/>
                <a:ea typeface="仿宋_GB2312" pitchFamily="49" charset="-122"/>
              </a:rPr>
              <a:t>常量</a:t>
            </a:r>
            <a:r>
              <a:rPr lang="en-US" altLang="zh-CN" sz="2400">
                <a:latin typeface="仿宋_GB2312" pitchFamily="49" charset="-122"/>
                <a:ea typeface="仿宋_GB2312" pitchFamily="49" charset="-122"/>
              </a:rPr>
              <a:t>1&gt; [</a:t>
            </a:r>
            <a:r>
              <a:rPr lang="zh-CN" altLang="en-US" sz="2400">
                <a:latin typeface="仿宋_GB2312" pitchFamily="49" charset="-122"/>
                <a:ea typeface="仿宋_GB2312" pitchFamily="49" charset="-122"/>
              </a:rPr>
              <a:t>，</a:t>
            </a:r>
            <a:r>
              <a:rPr lang="en-US" altLang="zh-CN" sz="2400">
                <a:latin typeface="仿宋_GB2312" pitchFamily="49" charset="-122"/>
                <a:ea typeface="仿宋_GB2312" pitchFamily="49" charset="-122"/>
              </a:rPr>
              <a:t>&lt;</a:t>
            </a:r>
            <a:r>
              <a:rPr lang="zh-CN" altLang="en-US" sz="2400">
                <a:latin typeface="仿宋_GB2312" pitchFamily="49" charset="-122"/>
                <a:ea typeface="仿宋_GB2312" pitchFamily="49" charset="-122"/>
              </a:rPr>
              <a:t>常量</a:t>
            </a:r>
            <a:r>
              <a:rPr lang="en-US" altLang="zh-CN" sz="2400">
                <a:latin typeface="仿宋_GB2312" pitchFamily="49" charset="-122"/>
                <a:ea typeface="仿宋_GB2312" pitchFamily="49" charset="-122"/>
              </a:rPr>
              <a:t>2&gt;]    </a:t>
            </a:r>
            <a:r>
              <a:rPr lang="en-US" altLang="zh-CN" sz="2400">
                <a:ea typeface="仿宋_GB2312" pitchFamily="49" charset="-122"/>
              </a:rPr>
              <a:t>…</a:t>
            </a:r>
            <a:r>
              <a:rPr lang="en-US" altLang="zh-CN" sz="2400">
                <a:latin typeface="仿宋_GB2312" pitchFamily="49" charset="-122"/>
                <a:ea typeface="仿宋_GB2312" pitchFamily="49" charset="-122"/>
              </a:rPr>
              <a:t>           )</a:t>
            </a:r>
            <a:endParaRPr lang="en-US" altLang="zh-CN">
              <a:latin typeface="仿宋_GB2312" pitchFamily="49" charset="-122"/>
              <a:ea typeface="仿宋_GB2312" pitchFamily="49" charset="-122"/>
            </a:endParaRPr>
          </a:p>
          <a:p>
            <a:pPr marL="609600" indent="-609600" eaLnBrk="1" hangingPunct="1">
              <a:lnSpc>
                <a:spcPct val="130000"/>
              </a:lnSpc>
            </a:pPr>
            <a:r>
              <a:rPr lang="zh-CN" altLang="en-US">
                <a:solidFill>
                  <a:srgbClr val="400800"/>
                </a:solidFill>
              </a:rPr>
              <a:t>功能</a:t>
            </a:r>
          </a:p>
          <a:p>
            <a:pPr marL="990600" lvl="1" indent="-533400" eaLnBrk="1" hangingPunct="1">
              <a:lnSpc>
                <a:spcPct val="130000"/>
              </a:lnSpc>
              <a:buFont typeface="Wingdings" panose="05000000000000000000" pitchFamily="2" charset="2"/>
              <a:buChar char="n"/>
            </a:pPr>
            <a:r>
              <a:rPr lang="zh-CN" altLang="en-US"/>
              <a:t>将新元组插入指定表中</a:t>
            </a:r>
          </a:p>
          <a:p>
            <a:pPr marL="990600" lvl="1" indent="-533400" eaLnBrk="1" hangingPunct="1">
              <a:buFont typeface="Wingdings" panose="05000000000000000000" pitchFamily="2" charset="2"/>
              <a:buNone/>
            </a:pPr>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018725" y="3068996"/>
            <a:ext cx="4967082" cy="2941935"/>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467544" y="1371165"/>
            <a:ext cx="8280920" cy="1434320"/>
          </a:xfrm>
          <a:prstGeom prst="rect">
            <a:avLst/>
          </a:prstGeom>
        </p:spPr>
        <p:txBody>
          <a:bodyPr vert="horz" wrap="square" lIns="0" tIns="103712" rIns="0" bIns="0" rtlCol="0">
            <a:spAutoFit/>
          </a:bodyPr>
          <a:lstStyle/>
          <a:p>
            <a:pPr marL="10860" algn="l">
              <a:spcBef>
                <a:spcPts val="817"/>
              </a:spcBef>
            </a:pPr>
            <a:r>
              <a:rPr sz="2400" dirty="0">
                <a:latin typeface="Microsoft YaHei"/>
                <a:cs typeface="Microsoft YaHei"/>
              </a:rPr>
              <a:t>回顾：三级模式两层映像结构</a:t>
            </a:r>
          </a:p>
          <a:p>
            <a:pPr marL="10860" marR="4344" algn="l">
              <a:lnSpc>
                <a:spcPct val="129800"/>
              </a:lnSpc>
              <a:buFont typeface="Wingdings"/>
              <a:buChar char=""/>
              <a:tabLst>
                <a:tab pos="248146" algn="l"/>
              </a:tabLst>
            </a:pPr>
            <a:r>
              <a:rPr sz="2000" spc="-4" dirty="0">
                <a:latin typeface="Microsoft YaHei"/>
                <a:cs typeface="Microsoft YaHei"/>
              </a:rPr>
              <a:t>对应概念模式的数据在SQL中被称</a:t>
            </a:r>
            <a:r>
              <a:rPr sz="2000" dirty="0">
                <a:latin typeface="Microsoft YaHei"/>
                <a:cs typeface="Microsoft YaHei"/>
              </a:rPr>
              <a:t>为</a:t>
            </a:r>
            <a:r>
              <a:rPr sz="2400" dirty="0">
                <a:solidFill>
                  <a:srgbClr val="0000FF"/>
                </a:solidFill>
                <a:latin typeface="Microsoft YaHei"/>
                <a:cs typeface="Microsoft YaHei"/>
              </a:rPr>
              <a:t>基本表(Table)</a:t>
            </a:r>
            <a:r>
              <a:rPr sz="1710" dirty="0">
                <a:latin typeface="Microsoft YaHei"/>
                <a:cs typeface="Microsoft YaHei"/>
              </a:rPr>
              <a:t>,</a:t>
            </a:r>
            <a:r>
              <a:rPr sz="1710" spc="-17" dirty="0">
                <a:latin typeface="Microsoft YaHei"/>
                <a:cs typeface="Microsoft YaHei"/>
              </a:rPr>
              <a:t> </a:t>
            </a:r>
            <a:r>
              <a:rPr sz="2000" spc="-4" dirty="0">
                <a:latin typeface="Microsoft YaHei"/>
                <a:cs typeface="Microsoft YaHei"/>
              </a:rPr>
              <a:t>而对应外模式的 数据称</a:t>
            </a:r>
            <a:r>
              <a:rPr sz="2000" spc="-9" dirty="0">
                <a:latin typeface="Microsoft YaHei"/>
                <a:cs typeface="Microsoft YaHei"/>
              </a:rPr>
              <a:t>为</a:t>
            </a:r>
            <a:r>
              <a:rPr sz="2400" dirty="0">
                <a:solidFill>
                  <a:srgbClr val="0000FF"/>
                </a:solidFill>
                <a:latin typeface="Microsoft YaHei"/>
                <a:cs typeface="Microsoft YaHei"/>
              </a:rPr>
              <a:t>视图(View)</a:t>
            </a:r>
            <a:r>
              <a:rPr sz="1710" spc="-4" dirty="0">
                <a:latin typeface="Microsoft YaHei"/>
                <a:cs typeface="Microsoft YaHei"/>
              </a:rPr>
              <a:t>。</a:t>
            </a:r>
            <a:r>
              <a:rPr sz="1900" spc="-4" dirty="0">
                <a:latin typeface="Microsoft YaHei"/>
                <a:cs typeface="Microsoft YaHei"/>
              </a:rPr>
              <a:t>视图不仅包含外模式，而且包含其E-C映像。</a:t>
            </a:r>
            <a:endParaRPr sz="1900" dirty="0">
              <a:latin typeface="Microsoft YaHei"/>
              <a:cs typeface="Microsoft YaHei"/>
            </a:endParaRPr>
          </a:p>
        </p:txBody>
      </p:sp>
      <p:sp>
        <p:nvSpPr>
          <p:cNvPr id="7" name="object 7"/>
          <p:cNvSpPr txBox="1"/>
          <p:nvPr/>
        </p:nvSpPr>
        <p:spPr>
          <a:xfrm>
            <a:off x="1399733" y="3762506"/>
            <a:ext cx="3209631" cy="1320299"/>
          </a:xfrm>
          <a:prstGeom prst="rect">
            <a:avLst/>
          </a:prstGeom>
        </p:spPr>
        <p:txBody>
          <a:bodyPr vert="horz" wrap="square" lIns="0" tIns="10860" rIns="0" bIns="0" rtlCol="0">
            <a:spAutoFit/>
          </a:bodyPr>
          <a:lstStyle/>
          <a:p>
            <a:pPr marL="45611" algn="l">
              <a:spcBef>
                <a:spcPts val="86"/>
              </a:spcBef>
            </a:pPr>
            <a:r>
              <a:rPr lang="en-US" sz="2052" spc="-4" dirty="0">
                <a:latin typeface="Arial"/>
                <a:cs typeface="Arial"/>
              </a:rPr>
              <a:t> </a:t>
            </a:r>
            <a:r>
              <a:rPr sz="2052" spc="-4" dirty="0">
                <a:latin typeface="Arial"/>
                <a:cs typeface="Arial"/>
              </a:rPr>
              <a:t>View</a:t>
            </a:r>
            <a:endParaRPr sz="2052" dirty="0">
              <a:latin typeface="Arial"/>
              <a:cs typeface="Arial"/>
            </a:endParaRPr>
          </a:p>
          <a:p>
            <a:pPr>
              <a:lnSpc>
                <a:spcPct val="100000"/>
              </a:lnSpc>
            </a:pPr>
            <a:endParaRPr sz="2309" dirty="0">
              <a:latin typeface="Times New Roman"/>
              <a:cs typeface="Times New Roman"/>
            </a:endParaRPr>
          </a:p>
          <a:p>
            <a:pPr>
              <a:spcBef>
                <a:spcPts val="9"/>
              </a:spcBef>
            </a:pPr>
            <a:endParaRPr sz="2095" dirty="0">
              <a:latin typeface="Times New Roman"/>
              <a:cs typeface="Times New Roman"/>
            </a:endParaRPr>
          </a:p>
          <a:p>
            <a:pPr marL="10860">
              <a:tabLst>
                <a:tab pos="3198202" algn="l"/>
              </a:tabLst>
            </a:pPr>
            <a:r>
              <a:rPr sz="2052" spc="-4" dirty="0">
                <a:latin typeface="Arial"/>
                <a:cs typeface="Arial"/>
              </a:rPr>
              <a:t>Base</a:t>
            </a:r>
            <a:r>
              <a:rPr sz="2052" spc="-77" dirty="0">
                <a:latin typeface="Arial"/>
                <a:cs typeface="Arial"/>
              </a:rPr>
              <a:t> </a:t>
            </a:r>
            <a:r>
              <a:rPr sz="2052" dirty="0">
                <a:latin typeface="Arial"/>
                <a:cs typeface="Arial"/>
              </a:rPr>
              <a:t>Tabl</a:t>
            </a:r>
            <a:r>
              <a:rPr sz="2052" strike="sngStrike" dirty="0">
                <a:latin typeface="Arial"/>
                <a:cs typeface="Arial"/>
              </a:rPr>
              <a:t>e	</a:t>
            </a:r>
            <a:endParaRPr sz="2052" dirty="0">
              <a:latin typeface="Arial"/>
              <a:cs typeface="Arial"/>
            </a:endParaRPr>
          </a:p>
        </p:txBody>
      </p:sp>
      <p:sp>
        <p:nvSpPr>
          <p:cNvPr id="8" name="object 8"/>
          <p:cNvSpPr/>
          <p:nvPr/>
        </p:nvSpPr>
        <p:spPr>
          <a:xfrm>
            <a:off x="2101284" y="3973405"/>
            <a:ext cx="1808166" cy="0"/>
          </a:xfrm>
          <a:custGeom>
            <a:avLst/>
            <a:gdLst/>
            <a:ahLst/>
            <a:cxnLst/>
            <a:rect l="l" t="t" r="r" b="b"/>
            <a:pathLst>
              <a:path w="2114550">
                <a:moveTo>
                  <a:pt x="0" y="0"/>
                </a:moveTo>
                <a:lnTo>
                  <a:pt x="2114550" y="0"/>
                </a:lnTo>
              </a:path>
            </a:pathLst>
          </a:custGeom>
          <a:ln w="9525">
            <a:solidFill>
              <a:srgbClr val="FF0066"/>
            </a:solidFill>
          </a:ln>
        </p:spPr>
        <p:txBody>
          <a:bodyPr wrap="square" lIns="0" tIns="0" rIns="0" bIns="0" rtlCol="0"/>
          <a:lstStyle/>
          <a:p>
            <a:endParaRPr/>
          </a:p>
        </p:txBody>
      </p:sp>
      <p:sp>
        <p:nvSpPr>
          <p:cNvPr id="15" name="标题 14"/>
          <p:cNvSpPr>
            <a:spLocks noGrp="1"/>
          </p:cNvSpPr>
          <p:nvPr>
            <p:ph type="title"/>
          </p:nvPr>
        </p:nvSpPr>
        <p:spPr/>
        <p:txBody>
          <a:bodyPr/>
          <a:lstStyle/>
          <a:p>
            <a:endParaRPr lang="zh-CN" altLang="en-US"/>
          </a:p>
        </p:txBody>
      </p:sp>
      <p:sp>
        <p:nvSpPr>
          <p:cNvPr id="2" name="灯片编号占位符 1"/>
          <p:cNvSpPr>
            <a:spLocks noGrp="1"/>
          </p:cNvSpPr>
          <p:nvPr>
            <p:ph type="sldNum" sz="quarter" idx="11"/>
          </p:nvPr>
        </p:nvSpPr>
        <p:spPr/>
        <p:txBody>
          <a:bodyPr/>
          <a:lstStyle/>
          <a:p>
            <a:fld id="{AB38D8F3-D4D0-41F6-9150-8A218219F0BE}" type="slidenum">
              <a:rPr lang="en-US" altLang="zh-CN" smtClean="0"/>
              <a:pPr/>
              <a:t>50</a:t>
            </a:fld>
            <a:endParaRPr lang="en-US" altLang="zh-CN"/>
          </a:p>
        </p:txBody>
      </p:sp>
    </p:spTree>
    <p:extLst>
      <p:ext uri="{BB962C8B-B14F-4D97-AF65-F5344CB8AC3E}">
        <p14:creationId xmlns:p14="http://schemas.microsoft.com/office/powerpoint/2010/main" val="20252517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A388A7E8-E16C-446E-9FA6-9F21008EA40B}" type="slidenum">
              <a:rPr lang="en-US" altLang="zh-CN" b="0">
                <a:latin typeface="Tahoma" panose="020B0604030504040204" pitchFamily="34" charset="0"/>
              </a:rPr>
              <a:pPr eaLnBrk="1" hangingPunct="1"/>
              <a:t>51</a:t>
            </a:fld>
            <a:endParaRPr lang="en-US" altLang="zh-CN" b="0">
              <a:latin typeface="Tahoma" panose="020B0604030504040204" pitchFamily="34" charset="0"/>
            </a:endParaRPr>
          </a:p>
        </p:txBody>
      </p:sp>
      <p:sp>
        <p:nvSpPr>
          <p:cNvPr id="46083" name="Rectangle 2"/>
          <p:cNvSpPr>
            <a:spLocks noGrp="1" noChangeArrowheads="1"/>
          </p:cNvSpPr>
          <p:nvPr>
            <p:ph type="title"/>
          </p:nvPr>
        </p:nvSpPr>
        <p:spPr/>
        <p:txBody>
          <a:bodyPr/>
          <a:lstStyle/>
          <a:p>
            <a:pPr eaLnBrk="1" hangingPunct="1"/>
            <a:r>
              <a:rPr lang="en-US" altLang="zh-CN" sz="3200" dirty="0"/>
              <a:t>3.5  </a:t>
            </a:r>
            <a:r>
              <a:rPr lang="zh-CN" altLang="en-US" sz="3200" dirty="0"/>
              <a:t>视  图</a:t>
            </a:r>
            <a:endParaRPr lang="zh-CN" altLang="en-US" dirty="0"/>
          </a:p>
        </p:txBody>
      </p:sp>
      <p:sp>
        <p:nvSpPr>
          <p:cNvPr id="46084" name="Rectangle 3"/>
          <p:cNvSpPr>
            <a:spLocks noGrp="1" noChangeArrowheads="1"/>
          </p:cNvSpPr>
          <p:nvPr>
            <p:ph type="body" idx="1"/>
          </p:nvPr>
        </p:nvSpPr>
        <p:spPr>
          <a:xfrm>
            <a:off x="827088" y="1484313"/>
            <a:ext cx="7772400" cy="4114800"/>
          </a:xfrm>
        </p:spPr>
        <p:txBody>
          <a:bodyPr/>
          <a:lstStyle/>
          <a:p>
            <a:pPr eaLnBrk="1" hangingPunct="1">
              <a:lnSpc>
                <a:spcPct val="120000"/>
              </a:lnSpc>
              <a:buFont typeface="Wingdings" panose="05000000000000000000" pitchFamily="2" charset="2"/>
              <a:buNone/>
            </a:pPr>
            <a:r>
              <a:rPr lang="zh-CN" altLang="en-US">
                <a:ea typeface="黑体" panose="02010609060101010101" pitchFamily="49" charset="-122"/>
              </a:rPr>
              <a:t>视图的特点</a:t>
            </a:r>
          </a:p>
          <a:p>
            <a:pPr eaLnBrk="1" hangingPunct="1">
              <a:lnSpc>
                <a:spcPct val="120000"/>
              </a:lnSpc>
              <a:buClr>
                <a:schemeClr val="accent1"/>
              </a:buClr>
              <a:buFontTx/>
              <a:buChar char="•"/>
            </a:pPr>
            <a:r>
              <a:rPr kumimoji="1" lang="zh-CN" altLang="en-US" sz="2400" b="1">
                <a:solidFill>
                  <a:srgbClr val="FF0000"/>
                </a:solidFill>
                <a:latin typeface="楷体_GB2312" pitchFamily="49" charset="-122"/>
              </a:rPr>
              <a:t>虚表</a:t>
            </a:r>
            <a:r>
              <a:rPr kumimoji="1" lang="zh-CN" altLang="en-US" sz="2400" b="1">
                <a:solidFill>
                  <a:schemeClr val="tx2"/>
                </a:solidFill>
                <a:latin typeface="楷体_GB2312" pitchFamily="49" charset="-122"/>
              </a:rPr>
              <a:t>，是从一个或几个基本表（或视图）导出的表；</a:t>
            </a:r>
          </a:p>
          <a:p>
            <a:pPr eaLnBrk="1" hangingPunct="1">
              <a:lnSpc>
                <a:spcPct val="120000"/>
              </a:lnSpc>
              <a:spcBef>
                <a:spcPct val="40000"/>
              </a:spcBef>
              <a:buClr>
                <a:schemeClr val="accent1"/>
              </a:buClr>
              <a:buFontTx/>
              <a:buChar char="•"/>
            </a:pPr>
            <a:r>
              <a:rPr kumimoji="1" lang="zh-CN" altLang="en-US" sz="2400" b="1">
                <a:solidFill>
                  <a:schemeClr val="tx2"/>
                </a:solidFill>
                <a:latin typeface="楷体_GB2312" pitchFamily="49" charset="-122"/>
              </a:rPr>
              <a:t>只存放视图定义，不存放数据，因此不会出现数据冗余；</a:t>
            </a:r>
          </a:p>
          <a:p>
            <a:pPr eaLnBrk="1" hangingPunct="1">
              <a:lnSpc>
                <a:spcPct val="120000"/>
              </a:lnSpc>
              <a:spcBef>
                <a:spcPct val="40000"/>
              </a:spcBef>
              <a:buClr>
                <a:schemeClr val="accent1"/>
              </a:buClr>
              <a:buFontTx/>
              <a:buChar char="•"/>
            </a:pPr>
            <a:r>
              <a:rPr kumimoji="1" lang="zh-CN" altLang="en-US" sz="2400" b="1">
                <a:solidFill>
                  <a:schemeClr val="tx2"/>
                </a:solidFill>
                <a:latin typeface="楷体_GB2312" pitchFamily="49" charset="-122"/>
              </a:rPr>
              <a:t>基表中的数据一旦发生变化，从视图中查询出的数据也随之改变；</a:t>
            </a:r>
          </a:p>
          <a:p>
            <a:pPr eaLnBrk="1" hangingPunct="1">
              <a:lnSpc>
                <a:spcPct val="120000"/>
              </a:lnSpc>
              <a:spcBef>
                <a:spcPct val="40000"/>
              </a:spcBef>
              <a:buClr>
                <a:schemeClr val="accent1"/>
              </a:buClr>
              <a:buFontTx/>
              <a:buChar char="•"/>
            </a:pPr>
            <a:r>
              <a:rPr kumimoji="1" lang="zh-CN" altLang="en-US" sz="2400" b="1">
                <a:solidFill>
                  <a:schemeClr val="tx2"/>
                </a:solidFill>
                <a:latin typeface="楷体_GB2312" pitchFamily="49" charset="-122"/>
              </a:rPr>
              <a:t>用户可通过视图这样的窗口，看到数据库中感兴趣的数据。</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806A393A-33FD-410B-B681-C588CFCBCCAD}" type="slidenum">
              <a:rPr lang="en-US" altLang="zh-CN" b="0">
                <a:latin typeface="Tahoma" panose="020B0604030504040204" pitchFamily="34" charset="0"/>
              </a:rPr>
              <a:pPr eaLnBrk="1" hangingPunct="1"/>
              <a:t>52</a:t>
            </a:fld>
            <a:endParaRPr lang="en-US" altLang="zh-CN" b="0">
              <a:latin typeface="Tahoma" panose="020B0604030504040204" pitchFamily="34" charset="0"/>
            </a:endParaRPr>
          </a:p>
        </p:txBody>
      </p:sp>
      <p:sp>
        <p:nvSpPr>
          <p:cNvPr id="47107" name="Rectangle 2"/>
          <p:cNvSpPr>
            <a:spLocks noGrp="1" noChangeArrowheads="1"/>
          </p:cNvSpPr>
          <p:nvPr>
            <p:ph type="title"/>
          </p:nvPr>
        </p:nvSpPr>
        <p:spPr/>
        <p:txBody>
          <a:bodyPr/>
          <a:lstStyle/>
          <a:p>
            <a:pPr eaLnBrk="1" hangingPunct="1"/>
            <a:r>
              <a:rPr lang="en-US" altLang="zh-CN" sz="3200"/>
              <a:t>3.5  </a:t>
            </a:r>
            <a:r>
              <a:rPr lang="zh-CN" altLang="en-US" sz="3200"/>
              <a:t>视    图</a:t>
            </a:r>
            <a:endParaRPr lang="zh-CN" altLang="en-US"/>
          </a:p>
        </p:txBody>
      </p:sp>
      <p:sp>
        <p:nvSpPr>
          <p:cNvPr id="47108" name="Rectangle 3"/>
          <p:cNvSpPr>
            <a:spLocks noGrp="1" noChangeArrowheads="1"/>
          </p:cNvSpPr>
          <p:nvPr>
            <p:ph type="body" idx="1"/>
          </p:nvPr>
        </p:nvSpPr>
        <p:spPr>
          <a:xfrm>
            <a:off x="838200" y="1905000"/>
            <a:ext cx="7772400" cy="4114800"/>
          </a:xfrm>
        </p:spPr>
        <p:txBody>
          <a:bodyPr/>
          <a:lstStyle/>
          <a:p>
            <a:pPr eaLnBrk="1" hangingPunct="1">
              <a:lnSpc>
                <a:spcPct val="90000"/>
              </a:lnSpc>
              <a:buFont typeface="Wingdings" panose="05000000000000000000" pitchFamily="2" charset="2"/>
              <a:buNone/>
            </a:pPr>
            <a:r>
              <a:rPr lang="zh-CN" altLang="en-US"/>
              <a:t>基于视图的操作</a:t>
            </a:r>
            <a:endParaRPr lang="zh-CN" altLang="en-US" sz="2400"/>
          </a:p>
          <a:p>
            <a:pPr eaLnBrk="1" hangingPunct="1">
              <a:lnSpc>
                <a:spcPct val="120000"/>
              </a:lnSpc>
            </a:pPr>
            <a:r>
              <a:rPr lang="zh-CN" altLang="en-US" sz="2400"/>
              <a:t> </a:t>
            </a:r>
            <a:r>
              <a:rPr lang="zh-CN" altLang="en-US"/>
              <a:t>查询</a:t>
            </a:r>
          </a:p>
          <a:p>
            <a:pPr eaLnBrk="1" hangingPunct="1">
              <a:lnSpc>
                <a:spcPct val="120000"/>
              </a:lnSpc>
            </a:pPr>
            <a:r>
              <a:rPr lang="zh-CN" altLang="en-US"/>
              <a:t> 删除</a:t>
            </a:r>
          </a:p>
          <a:p>
            <a:pPr eaLnBrk="1" hangingPunct="1">
              <a:lnSpc>
                <a:spcPct val="120000"/>
              </a:lnSpc>
            </a:pPr>
            <a:r>
              <a:rPr lang="zh-CN" altLang="en-US"/>
              <a:t> 受限更新</a:t>
            </a:r>
          </a:p>
          <a:p>
            <a:pPr eaLnBrk="1" hangingPunct="1">
              <a:lnSpc>
                <a:spcPct val="120000"/>
              </a:lnSpc>
            </a:pPr>
            <a:r>
              <a:rPr lang="zh-CN" altLang="en-US"/>
              <a:t> 定义基于该视图的新视图</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BFE46FC4-091C-4A5F-B3EF-79A3D1E9EAEE}" type="slidenum">
              <a:rPr lang="en-US" altLang="zh-CN" b="0">
                <a:latin typeface="Tahoma" panose="020B0604030504040204" pitchFamily="34" charset="0"/>
              </a:rPr>
              <a:pPr eaLnBrk="1" hangingPunct="1"/>
              <a:t>53</a:t>
            </a:fld>
            <a:endParaRPr lang="en-US" altLang="zh-CN" b="0">
              <a:latin typeface="Tahoma" panose="020B0604030504040204" pitchFamily="34" charset="0"/>
            </a:endParaRPr>
          </a:p>
        </p:txBody>
      </p:sp>
      <p:sp>
        <p:nvSpPr>
          <p:cNvPr id="48131" name="Rectangle 2"/>
          <p:cNvSpPr>
            <a:spLocks noGrp="1" noChangeArrowheads="1"/>
          </p:cNvSpPr>
          <p:nvPr>
            <p:ph type="title"/>
          </p:nvPr>
        </p:nvSpPr>
        <p:spPr/>
        <p:txBody>
          <a:bodyPr/>
          <a:lstStyle/>
          <a:p>
            <a:pPr eaLnBrk="1" hangingPunct="1"/>
            <a:r>
              <a:rPr lang="en-US" altLang="zh-CN" sz="3200" dirty="0"/>
              <a:t>3.5.1  </a:t>
            </a:r>
            <a:r>
              <a:rPr lang="zh-CN" altLang="en-US" sz="3200" dirty="0"/>
              <a:t>视图的定义和删除</a:t>
            </a:r>
          </a:p>
        </p:txBody>
      </p:sp>
      <p:sp>
        <p:nvSpPr>
          <p:cNvPr id="633859" name="Rectangle 3"/>
          <p:cNvSpPr>
            <a:spLocks noGrp="1" noChangeArrowheads="1"/>
          </p:cNvSpPr>
          <p:nvPr>
            <p:ph type="body" idx="1"/>
          </p:nvPr>
        </p:nvSpPr>
        <p:spPr>
          <a:xfrm>
            <a:off x="467544" y="1412776"/>
            <a:ext cx="8496944" cy="3960440"/>
          </a:xfrm>
        </p:spPr>
        <p:txBody>
          <a:bodyPr/>
          <a:lstStyle/>
          <a:p>
            <a:pPr eaLnBrk="1" hangingPunct="1">
              <a:buFont typeface="Wingdings" panose="05000000000000000000" pitchFamily="2" charset="2"/>
              <a:buChar char="Ø"/>
              <a:defRPr/>
            </a:pPr>
            <a:r>
              <a:rPr lang="zh-CN" altLang="en-US" sz="2400" b="1" dirty="0">
                <a:solidFill>
                  <a:srgbClr val="0000FF"/>
                </a:solidFill>
              </a:rPr>
              <a:t>视图需要“先定义，再使用”</a:t>
            </a:r>
            <a:endParaRPr lang="en-US" altLang="zh-CN" sz="2400" b="1" dirty="0">
              <a:solidFill>
                <a:srgbClr val="0000FF"/>
              </a:solidFill>
            </a:endParaRPr>
          </a:p>
          <a:p>
            <a:pPr marL="0" indent="0" eaLnBrk="1" hangingPunct="1">
              <a:buFont typeface="Wingdings" panose="05000000000000000000" pitchFamily="2" charset="2"/>
              <a:buNone/>
              <a:defRPr/>
            </a:pPr>
            <a:r>
              <a:rPr lang="zh-CN" altLang="en-US" sz="2400" b="1" dirty="0">
                <a:solidFill>
                  <a:srgbClr val="0000FF"/>
                </a:solidFill>
              </a:rPr>
              <a:t>一、建立视图</a:t>
            </a:r>
            <a:endParaRPr lang="en-US" altLang="zh-CN" sz="2400" b="1" dirty="0">
              <a:solidFill>
                <a:srgbClr val="0000FF"/>
              </a:solidFill>
            </a:endParaRPr>
          </a:p>
          <a:p>
            <a:pPr eaLnBrk="1" hangingPunct="1">
              <a:defRPr/>
            </a:pPr>
            <a:r>
              <a:rPr lang="zh-CN" altLang="en-US" sz="2400" dirty="0"/>
              <a:t>语句格式</a:t>
            </a:r>
          </a:p>
          <a:p>
            <a:pPr eaLnBrk="1" hangingPunct="1">
              <a:lnSpc>
                <a:spcPct val="120000"/>
              </a:lnSpc>
              <a:buFont typeface="Wingdings" panose="05000000000000000000" pitchFamily="2" charset="2"/>
              <a:buNone/>
              <a:defRPr/>
            </a:pPr>
            <a:r>
              <a:rPr lang="zh-CN" altLang="en-US" sz="2400" dirty="0"/>
              <a:t>       </a:t>
            </a:r>
            <a:r>
              <a:rPr lang="en-US" altLang="zh-CN" sz="2200" dirty="0">
                <a:solidFill>
                  <a:srgbClr val="FF3399"/>
                </a:solidFill>
              </a:rPr>
              <a:t>CREATE  VIEW</a:t>
            </a:r>
            <a:r>
              <a:rPr lang="en-US" altLang="zh-CN" sz="2200" dirty="0"/>
              <a:t> </a:t>
            </a:r>
          </a:p>
          <a:p>
            <a:pPr eaLnBrk="1" hangingPunct="1">
              <a:lnSpc>
                <a:spcPct val="120000"/>
              </a:lnSpc>
              <a:buFont typeface="Wingdings" panose="05000000000000000000" pitchFamily="2" charset="2"/>
              <a:buNone/>
              <a:defRPr/>
            </a:pPr>
            <a:r>
              <a:rPr lang="en-US" altLang="zh-CN" sz="2200" dirty="0"/>
              <a:t>             &lt;</a:t>
            </a:r>
            <a:r>
              <a:rPr lang="zh-CN" altLang="en-US" sz="2200" dirty="0"/>
              <a:t>视图名</a:t>
            </a:r>
            <a:r>
              <a:rPr lang="en-US" altLang="zh-CN" sz="2200" dirty="0"/>
              <a:t>&gt;  [(&lt;</a:t>
            </a:r>
            <a:r>
              <a:rPr lang="zh-CN" altLang="en-US" sz="2200" dirty="0"/>
              <a:t>列名</a:t>
            </a:r>
            <a:r>
              <a:rPr lang="en-US" altLang="zh-CN" sz="2200" dirty="0"/>
              <a:t>&gt;  [</a:t>
            </a:r>
            <a:r>
              <a:rPr lang="zh-CN" altLang="en-US" sz="2200" dirty="0"/>
              <a:t>，</a:t>
            </a:r>
            <a:r>
              <a:rPr lang="en-US" altLang="zh-CN" sz="2200" dirty="0"/>
              <a:t>&lt;</a:t>
            </a:r>
            <a:r>
              <a:rPr lang="zh-CN" altLang="en-US" sz="2200" dirty="0"/>
              <a:t>列名</a:t>
            </a:r>
            <a:r>
              <a:rPr lang="en-US" altLang="zh-CN" sz="2200" dirty="0"/>
              <a:t>&gt;]…)]</a:t>
            </a:r>
          </a:p>
          <a:p>
            <a:pPr eaLnBrk="1" hangingPunct="1">
              <a:lnSpc>
                <a:spcPct val="120000"/>
              </a:lnSpc>
              <a:buFont typeface="Wingdings" panose="05000000000000000000" pitchFamily="2" charset="2"/>
              <a:buNone/>
              <a:defRPr/>
            </a:pPr>
            <a:r>
              <a:rPr lang="en-US" altLang="zh-CN" sz="2200" dirty="0">
                <a:solidFill>
                  <a:srgbClr val="FF3399"/>
                </a:solidFill>
              </a:rPr>
              <a:t>       AS</a:t>
            </a:r>
            <a:r>
              <a:rPr lang="en-US" altLang="zh-CN" sz="2200" dirty="0"/>
              <a:t>  &lt;</a:t>
            </a:r>
            <a:r>
              <a:rPr lang="zh-CN" altLang="en-US" sz="2200" dirty="0"/>
              <a:t>子查询</a:t>
            </a:r>
            <a:r>
              <a:rPr lang="en-US" altLang="zh-CN" sz="2200" dirty="0"/>
              <a:t>&gt;</a:t>
            </a:r>
          </a:p>
          <a:p>
            <a:pPr eaLnBrk="1" hangingPunct="1">
              <a:lnSpc>
                <a:spcPct val="120000"/>
              </a:lnSpc>
              <a:buFont typeface="Wingdings" panose="05000000000000000000" pitchFamily="2" charset="2"/>
              <a:buNone/>
              <a:defRPr/>
            </a:pPr>
            <a:r>
              <a:rPr lang="en-US" altLang="zh-CN" sz="2200" dirty="0"/>
              <a:t>       [</a:t>
            </a:r>
            <a:r>
              <a:rPr lang="en-US" altLang="zh-CN" sz="2200" dirty="0">
                <a:solidFill>
                  <a:srgbClr val="FF3399"/>
                </a:solidFill>
              </a:rPr>
              <a:t>WITH  CHECK  OPTION</a:t>
            </a:r>
            <a:r>
              <a:rPr lang="en-US" altLang="zh-CN" sz="2200" dirty="0"/>
              <a:t>]</a:t>
            </a:r>
            <a:r>
              <a:rPr lang="zh-CN" altLang="en-US" sz="2200" dirty="0"/>
              <a:t>；</a:t>
            </a:r>
          </a:p>
          <a:p>
            <a:pPr eaLnBrk="1" hangingPunct="1">
              <a:lnSpc>
                <a:spcPct val="120000"/>
              </a:lnSpc>
              <a:defRPr/>
            </a:pPr>
            <a:r>
              <a:rPr lang="zh-CN" altLang="en-US" dirty="0">
                <a:latin typeface="隶书" pitchFamily="49" charset="-122"/>
                <a:ea typeface="隶书" pitchFamily="49" charset="-122"/>
              </a:rPr>
              <a:t>注：</a:t>
            </a:r>
            <a:r>
              <a:rPr lang="zh-CN" altLang="en-US" sz="2200" dirty="0">
                <a:latin typeface="隶书" pitchFamily="49" charset="-122"/>
                <a:ea typeface="隶书" pitchFamily="49" charset="-122"/>
              </a:rPr>
              <a:t>视图是用一个查询块的结果定义的，但子查询中通常不允许含有</a:t>
            </a:r>
            <a:r>
              <a:rPr lang="en-US" altLang="zh-CN" sz="2200" dirty="0">
                <a:latin typeface="隶书" pitchFamily="49" charset="-122"/>
                <a:ea typeface="隶书" pitchFamily="49" charset="-122"/>
              </a:rPr>
              <a:t>Order by</a:t>
            </a:r>
            <a:r>
              <a:rPr lang="zh-CN" altLang="en-US" sz="2200" dirty="0">
                <a:latin typeface="隶书" pitchFamily="49" charset="-122"/>
                <a:ea typeface="隶书" pitchFamily="49" charset="-122"/>
              </a:rPr>
              <a:t>子句和</a:t>
            </a:r>
            <a:r>
              <a:rPr lang="en-US" altLang="zh-CN" sz="2200" dirty="0">
                <a:latin typeface="隶书" pitchFamily="49" charset="-122"/>
                <a:ea typeface="隶书" pitchFamily="49" charset="-122"/>
              </a:rPr>
              <a:t>Distinct</a:t>
            </a:r>
            <a:r>
              <a:rPr lang="zh-CN" altLang="en-US" sz="2200" dirty="0">
                <a:latin typeface="隶书" pitchFamily="49" charset="-122"/>
                <a:ea typeface="隶书" pitchFamily="49" charset="-122"/>
              </a:rPr>
              <a:t>短语。</a:t>
            </a:r>
            <a:endParaRPr lang="en-US" altLang="zh-CN" sz="2200" dirty="0">
              <a:latin typeface="隶书" pitchFamily="49" charset="-122"/>
              <a:ea typeface="隶书"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bwMode="auto">
          <a:xfrm>
            <a:off x="684213" y="692150"/>
            <a:ext cx="7772400" cy="609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sz="2800"/>
              <a:t>3.5.1  </a:t>
            </a:r>
            <a:r>
              <a:rPr lang="zh-CN" altLang="en-US" sz="2800"/>
              <a:t>视图的定义和删除</a:t>
            </a:r>
            <a:endParaRPr lang="zh-CN" altLang="en-US" sz="2800">
              <a:solidFill>
                <a:srgbClr val="000066"/>
              </a:solidFill>
            </a:endParaRPr>
          </a:p>
        </p:txBody>
      </p:sp>
      <p:sp>
        <p:nvSpPr>
          <p:cNvPr id="49155" name="Rectangle 3"/>
          <p:cNvSpPr>
            <a:spLocks noGrp="1" noChangeArrowheads="1"/>
          </p:cNvSpPr>
          <p:nvPr>
            <p:ph type="body" idx="1"/>
          </p:nvPr>
        </p:nvSpPr>
        <p:spPr>
          <a:xfrm>
            <a:off x="250825" y="1591691"/>
            <a:ext cx="7905750" cy="609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400" b="1" dirty="0">
                <a:solidFill>
                  <a:srgbClr val="000066"/>
                </a:solidFill>
                <a:latin typeface="楷体_GB2312" pitchFamily="49" charset="-122"/>
                <a:ea typeface="楷体_GB2312" pitchFamily="49" charset="-122"/>
              </a:rPr>
              <a:t>组成视图的属性列名：</a:t>
            </a:r>
          </a:p>
        </p:txBody>
      </p:sp>
      <p:sp>
        <p:nvSpPr>
          <p:cNvPr id="335876" name="Rectangle 4"/>
          <p:cNvSpPr>
            <a:spLocks noChangeArrowheads="1"/>
          </p:cNvSpPr>
          <p:nvPr/>
        </p:nvSpPr>
        <p:spPr bwMode="auto">
          <a:xfrm>
            <a:off x="317500" y="2276475"/>
            <a:ext cx="86042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kumimoji="1" lang="en-US" altLang="zh-CN" sz="2400">
                <a:solidFill>
                  <a:srgbClr val="000066"/>
                </a:solidFill>
                <a:latin typeface="楷体_GB2312" pitchFamily="49" charset="-122"/>
                <a:ea typeface="楷体_GB2312" pitchFamily="49" charset="-122"/>
              </a:rPr>
              <a:t> </a:t>
            </a:r>
            <a:r>
              <a:rPr kumimoji="1" lang="zh-CN" altLang="en-US" sz="2400">
                <a:solidFill>
                  <a:srgbClr val="CC3300"/>
                </a:solidFill>
                <a:latin typeface="楷体_GB2312" pitchFamily="49" charset="-122"/>
                <a:ea typeface="楷体_GB2312" pitchFamily="49" charset="-122"/>
              </a:rPr>
              <a:t>全部省略：</a:t>
            </a:r>
            <a:r>
              <a:rPr kumimoji="1" lang="zh-CN" altLang="en-US" sz="2400">
                <a:solidFill>
                  <a:srgbClr val="000066"/>
                </a:solidFill>
                <a:latin typeface="楷体_GB2312" pitchFamily="49" charset="-122"/>
                <a:ea typeface="楷体_GB2312" pitchFamily="49" charset="-122"/>
              </a:rPr>
              <a:t>由子查询中</a:t>
            </a:r>
            <a:r>
              <a:rPr kumimoji="1" lang="en-US" altLang="zh-CN" sz="2400">
                <a:solidFill>
                  <a:srgbClr val="000066"/>
                </a:solidFill>
                <a:latin typeface="楷体_GB2312" pitchFamily="49" charset="-122"/>
                <a:ea typeface="楷体_GB2312" pitchFamily="49" charset="-122"/>
              </a:rPr>
              <a:t>SELECT</a:t>
            </a:r>
            <a:r>
              <a:rPr kumimoji="1" lang="zh-CN" altLang="en-US" sz="2400">
                <a:solidFill>
                  <a:srgbClr val="000066"/>
                </a:solidFill>
                <a:latin typeface="楷体_GB2312" pitchFamily="49" charset="-122"/>
                <a:ea typeface="楷体_GB2312" pitchFamily="49" charset="-122"/>
              </a:rPr>
              <a:t>目标列中的各个字段组成。</a:t>
            </a:r>
          </a:p>
        </p:txBody>
      </p:sp>
      <p:sp>
        <p:nvSpPr>
          <p:cNvPr id="335877" name="Rectangle 5"/>
          <p:cNvSpPr>
            <a:spLocks noChangeArrowheads="1"/>
          </p:cNvSpPr>
          <p:nvPr/>
        </p:nvSpPr>
        <p:spPr bwMode="auto">
          <a:xfrm>
            <a:off x="684213" y="3036444"/>
            <a:ext cx="8526462" cy="185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sz="2400" dirty="0">
                <a:solidFill>
                  <a:srgbClr val="CC3300"/>
                </a:solidFill>
                <a:latin typeface="楷体_GB2312" pitchFamily="49" charset="-122"/>
                <a:ea typeface="楷体_GB2312" pitchFamily="49" charset="-122"/>
              </a:rPr>
              <a:t>全部指定：</a:t>
            </a:r>
            <a:r>
              <a:rPr kumimoji="1" lang="zh-CN" altLang="en-US" sz="2400" dirty="0">
                <a:solidFill>
                  <a:srgbClr val="000066"/>
                </a:solidFill>
                <a:latin typeface="楷体_GB2312" pitchFamily="49" charset="-122"/>
                <a:ea typeface="楷体_GB2312" pitchFamily="49" charset="-122"/>
              </a:rPr>
              <a:t>以下情况必须明确指定视图的所有列名</a:t>
            </a:r>
            <a:r>
              <a:rPr kumimoji="1" lang="en-US" altLang="zh-CN" sz="2400" dirty="0">
                <a:solidFill>
                  <a:srgbClr val="000066"/>
                </a:solidFill>
                <a:latin typeface="楷体_GB2312" pitchFamily="49" charset="-122"/>
                <a:ea typeface="楷体_GB2312" pitchFamily="49" charset="-122"/>
              </a:rPr>
              <a:t>:</a:t>
            </a:r>
          </a:p>
          <a:p>
            <a:pPr eaLnBrk="1" hangingPunct="1">
              <a:lnSpc>
                <a:spcPct val="130000"/>
              </a:lnSpc>
              <a:spcBef>
                <a:spcPct val="0"/>
              </a:spcBef>
              <a:buClrTx/>
              <a:buFontTx/>
              <a:buNone/>
            </a:pPr>
            <a:r>
              <a:rPr kumimoji="1" lang="en-US" altLang="zh-CN" sz="2400" dirty="0">
                <a:solidFill>
                  <a:srgbClr val="000066"/>
                </a:solidFill>
                <a:latin typeface="楷体_GB2312" pitchFamily="49" charset="-122"/>
                <a:ea typeface="楷体_GB2312" pitchFamily="49" charset="-122"/>
              </a:rPr>
              <a:t>   (1) </a:t>
            </a:r>
            <a:r>
              <a:rPr kumimoji="1" lang="zh-CN" altLang="en-US" sz="2400" dirty="0">
                <a:solidFill>
                  <a:srgbClr val="000066"/>
                </a:solidFill>
                <a:latin typeface="楷体_GB2312" pitchFamily="49" charset="-122"/>
                <a:ea typeface="楷体_GB2312" pitchFamily="49" charset="-122"/>
              </a:rPr>
              <a:t>某个目标列是聚集函数或列表达式；</a:t>
            </a:r>
          </a:p>
          <a:p>
            <a:pPr eaLnBrk="1" hangingPunct="1">
              <a:lnSpc>
                <a:spcPct val="130000"/>
              </a:lnSpc>
              <a:spcBef>
                <a:spcPct val="0"/>
              </a:spcBef>
              <a:buClrTx/>
              <a:buFontTx/>
              <a:buNone/>
            </a:pPr>
            <a:r>
              <a:rPr kumimoji="1" lang="zh-CN" altLang="en-US" sz="2400" dirty="0">
                <a:solidFill>
                  <a:srgbClr val="000066"/>
                </a:solidFill>
                <a:latin typeface="楷体_GB2312" pitchFamily="49" charset="-122"/>
                <a:ea typeface="楷体_GB2312" pitchFamily="49" charset="-122"/>
              </a:rPr>
              <a:t>   </a:t>
            </a:r>
            <a:r>
              <a:rPr kumimoji="1" lang="en-US" altLang="zh-CN" sz="2400" dirty="0">
                <a:solidFill>
                  <a:srgbClr val="000066"/>
                </a:solidFill>
                <a:latin typeface="楷体_GB2312" pitchFamily="49" charset="-122"/>
                <a:ea typeface="楷体_GB2312" pitchFamily="49" charset="-122"/>
              </a:rPr>
              <a:t>(2) </a:t>
            </a:r>
            <a:r>
              <a:rPr kumimoji="1" lang="zh-CN" altLang="en-US" sz="2400" dirty="0">
                <a:solidFill>
                  <a:srgbClr val="000066"/>
                </a:solidFill>
                <a:latin typeface="楷体_GB2312" pitchFamily="49" charset="-122"/>
                <a:ea typeface="楷体_GB2312" pitchFamily="49" charset="-122"/>
              </a:rPr>
              <a:t>多表连接时选出了几个同名列作为视图的属性名；</a:t>
            </a:r>
          </a:p>
          <a:p>
            <a:pPr eaLnBrk="1" hangingPunct="1">
              <a:lnSpc>
                <a:spcPct val="130000"/>
              </a:lnSpc>
              <a:spcBef>
                <a:spcPct val="0"/>
              </a:spcBef>
              <a:buClrTx/>
              <a:buFontTx/>
              <a:buNone/>
            </a:pPr>
            <a:r>
              <a:rPr kumimoji="1" lang="zh-CN" altLang="en-US" sz="2400" dirty="0">
                <a:solidFill>
                  <a:srgbClr val="000066"/>
                </a:solidFill>
                <a:latin typeface="楷体_GB2312" pitchFamily="49" charset="-122"/>
                <a:ea typeface="楷体_GB2312" pitchFamily="49" charset="-122"/>
              </a:rPr>
              <a:t>   </a:t>
            </a:r>
            <a:r>
              <a:rPr kumimoji="1" lang="en-US" altLang="zh-CN" sz="2400" dirty="0">
                <a:solidFill>
                  <a:srgbClr val="000066"/>
                </a:solidFill>
                <a:latin typeface="楷体_GB2312" pitchFamily="49" charset="-122"/>
                <a:ea typeface="楷体_GB2312" pitchFamily="49" charset="-122"/>
              </a:rPr>
              <a:t>(3) </a:t>
            </a:r>
            <a:r>
              <a:rPr kumimoji="1" lang="zh-CN" altLang="en-US" sz="2400" dirty="0">
                <a:solidFill>
                  <a:srgbClr val="000066"/>
                </a:solidFill>
                <a:latin typeface="楷体_GB2312" pitchFamily="49" charset="-122"/>
                <a:ea typeface="楷体_GB2312" pitchFamily="49" charset="-122"/>
              </a:rPr>
              <a:t>需要在视图中为某个列启用新的更合适的名字。</a:t>
            </a:r>
          </a:p>
        </p:txBody>
      </p:sp>
      <p:sp>
        <p:nvSpPr>
          <p:cNvPr id="49158" name="灯片编号占位符 1"/>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78CF6449-40A4-4626-B510-700A124A4F24}" type="slidenum">
              <a:rPr lang="en-US" altLang="zh-CN" b="0">
                <a:latin typeface="Tahoma" panose="020B0604030504040204" pitchFamily="34" charset="0"/>
              </a:rPr>
              <a:pPr eaLnBrk="1" hangingPunct="1"/>
              <a:t>54</a:t>
            </a:fld>
            <a:endParaRPr lang="en-US" altLang="zh-CN" b="0">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5876"/>
                                        </p:tgtEl>
                                        <p:attrNameLst>
                                          <p:attrName>style.visibility</p:attrName>
                                        </p:attrNameLst>
                                      </p:cBhvr>
                                      <p:to>
                                        <p:strVal val="visible"/>
                                      </p:to>
                                    </p:set>
                                    <p:animEffect transition="in" filter="box(in)">
                                      <p:cBhvr>
                                        <p:cTn id="7" dur="500"/>
                                        <p:tgtEl>
                                          <p:spTgt spid="335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5877"/>
                                        </p:tgtEl>
                                        <p:attrNameLst>
                                          <p:attrName>style.visibility</p:attrName>
                                        </p:attrNameLst>
                                      </p:cBhvr>
                                      <p:to>
                                        <p:strVal val="visible"/>
                                      </p:to>
                                    </p:set>
                                    <p:animEffect transition="in" filter="box(in)">
                                      <p:cBhvr>
                                        <p:cTn id="12" dur="500"/>
                                        <p:tgtEl>
                                          <p:spTgt spid="335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6" grpId="0" autoUpdateAnimBg="0"/>
      <p:bldP spid="335877"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bwMode="auto">
          <a:xfrm>
            <a:off x="468313" y="703263"/>
            <a:ext cx="7772400" cy="609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defRPr/>
            </a:pPr>
            <a:r>
              <a:rPr lang="en-US" altLang="zh-CN" sz="2800" dirty="0">
                <a:solidFill>
                  <a:schemeClr val="accent3"/>
                </a:solidFill>
              </a:rPr>
              <a:t>3.5.1 </a:t>
            </a:r>
            <a:r>
              <a:rPr lang="zh-CN" altLang="en-US" sz="2800" dirty="0">
                <a:solidFill>
                  <a:schemeClr val="accent3"/>
                </a:solidFill>
              </a:rPr>
              <a:t>视图的定义和删除</a:t>
            </a:r>
          </a:p>
        </p:txBody>
      </p:sp>
      <p:sp>
        <p:nvSpPr>
          <p:cNvPr id="50181" name="Rectangle 5"/>
          <p:cNvSpPr>
            <a:spLocks noChangeArrowheads="1"/>
          </p:cNvSpPr>
          <p:nvPr/>
        </p:nvSpPr>
        <p:spPr bwMode="auto">
          <a:xfrm>
            <a:off x="0" y="2055822"/>
            <a:ext cx="88201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914400" indent="-45720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ctr" eaLnBrk="1" hangingPunct="1">
              <a:spcBef>
                <a:spcPct val="50000"/>
              </a:spcBef>
              <a:buClr>
                <a:schemeClr val="hlink"/>
              </a:buClr>
              <a:buSzPct val="55000"/>
              <a:buFont typeface="Wingdings" panose="05000000000000000000" pitchFamily="2" charset="2"/>
              <a:buNone/>
            </a:pPr>
            <a:r>
              <a:rPr kumimoji="1" lang="zh-CN" altLang="en-US" dirty="0">
                <a:solidFill>
                  <a:srgbClr val="CC3300"/>
                </a:solidFill>
                <a:latin typeface="华文细黑" panose="02010600040101010101" pitchFamily="2" charset="-122"/>
                <a:ea typeface="华文细黑" panose="02010600040101010101" pitchFamily="2" charset="-122"/>
              </a:rPr>
              <a:t>行列子集视图：</a:t>
            </a:r>
            <a:r>
              <a:rPr kumimoji="1" lang="zh-CN" altLang="en-US" dirty="0">
                <a:solidFill>
                  <a:srgbClr val="000066"/>
                </a:solidFill>
                <a:latin typeface="华文细黑" panose="02010600040101010101" pitchFamily="2" charset="-122"/>
                <a:ea typeface="华文细黑" panose="02010600040101010101" pitchFamily="2" charset="-122"/>
              </a:rPr>
              <a:t> </a:t>
            </a:r>
            <a:r>
              <a:rPr kumimoji="1" lang="zh-CN" altLang="en-US" dirty="0">
                <a:solidFill>
                  <a:schemeClr val="tx2"/>
                </a:solidFill>
                <a:latin typeface="华文细黑" panose="02010600040101010101" pitchFamily="2" charset="-122"/>
                <a:ea typeface="华文细黑" panose="02010600040101010101" pitchFamily="2" charset="-122"/>
              </a:rPr>
              <a:t>从单个基本表导出的，只是去掉了基本表的某些行和某些列，但保留了码的视图。</a:t>
            </a:r>
          </a:p>
        </p:txBody>
      </p:sp>
      <p:sp>
        <p:nvSpPr>
          <p:cNvPr id="50182" name="Rectangle 6"/>
          <p:cNvSpPr>
            <a:spLocks noGrp="1" noChangeArrowheads="1"/>
          </p:cNvSpPr>
          <p:nvPr>
            <p:ph type="body" idx="1"/>
          </p:nvPr>
        </p:nvSpPr>
        <p:spPr>
          <a:xfrm>
            <a:off x="347850" y="1405836"/>
            <a:ext cx="7772400" cy="609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9900CC"/>
              </a:buClr>
            </a:pPr>
            <a:r>
              <a:rPr lang="zh-CN" altLang="en-US" sz="2400" b="1" dirty="0">
                <a:solidFill>
                  <a:srgbClr val="7030A0"/>
                </a:solidFill>
                <a:latin typeface="楷体_GB2312" pitchFamily="49" charset="-122"/>
                <a:ea typeface="楷体_GB2312" pitchFamily="49" charset="-122"/>
              </a:rPr>
              <a:t>建立在单个基本表上的视图</a:t>
            </a:r>
            <a:endParaRPr lang="zh-CN" altLang="en-US" sz="2400" b="1" dirty="0">
              <a:solidFill>
                <a:srgbClr val="7030A0"/>
              </a:solidFill>
            </a:endParaRPr>
          </a:p>
        </p:txBody>
      </p:sp>
      <p:sp>
        <p:nvSpPr>
          <p:cNvPr id="50183" name="灯片编号占位符 1"/>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57EB3F3C-AFAB-48E9-A93D-A3EB6C5366A6}" type="slidenum">
              <a:rPr lang="en-US" altLang="zh-CN" b="0">
                <a:latin typeface="Tahoma" panose="020B0604030504040204" pitchFamily="34" charset="0"/>
              </a:rPr>
              <a:pPr eaLnBrk="1" hangingPunct="1"/>
              <a:t>55</a:t>
            </a:fld>
            <a:endParaRPr lang="en-US" altLang="zh-CN" b="0">
              <a:latin typeface="Tahoma" panose="020B0604030504040204" pitchFamily="34" charset="0"/>
            </a:endParaRPr>
          </a:p>
        </p:txBody>
      </p:sp>
      <p:sp>
        <p:nvSpPr>
          <p:cNvPr id="3" name="矩形 2"/>
          <p:cNvSpPr/>
          <p:nvPr/>
        </p:nvSpPr>
        <p:spPr>
          <a:xfrm>
            <a:off x="544887" y="3140968"/>
            <a:ext cx="8311895" cy="2308324"/>
          </a:xfrm>
          <a:prstGeom prst="rect">
            <a:avLst/>
          </a:prstGeom>
        </p:spPr>
        <p:txBody>
          <a:bodyPr wrap="square">
            <a:spAutoFit/>
          </a:bodyPr>
          <a:lstStyle/>
          <a:p>
            <a:pPr marL="10860" marR="4344" algn="l">
              <a:lnSpc>
                <a:spcPct val="130300"/>
              </a:lnSpc>
              <a:spcBef>
                <a:spcPts val="86"/>
              </a:spcBef>
            </a:pPr>
            <a:r>
              <a:rPr lang="zh-CN" altLang="en-US" sz="2000" spc="-4" dirty="0">
                <a:latin typeface="Microsoft YaHei"/>
                <a:cs typeface="Microsoft YaHei"/>
              </a:rPr>
              <a:t>示例：定义一个视图</a:t>
            </a:r>
            <a:r>
              <a:rPr lang="zh-CN" altLang="en-US" sz="2000" spc="9" dirty="0">
                <a:latin typeface="Microsoft YaHei"/>
                <a:cs typeface="Microsoft YaHei"/>
              </a:rPr>
              <a:t> </a:t>
            </a:r>
            <a:r>
              <a:rPr lang="en-US" altLang="zh-CN" sz="2000" spc="-4" dirty="0" err="1">
                <a:latin typeface="Microsoft YaHei"/>
                <a:cs typeface="Microsoft YaHei"/>
              </a:rPr>
              <a:t>CompStud</a:t>
            </a:r>
            <a:r>
              <a:rPr lang="en-US" altLang="zh-CN" sz="2000" dirty="0">
                <a:latin typeface="Microsoft YaHei"/>
                <a:cs typeface="Microsoft YaHei"/>
              </a:rPr>
              <a:t> </a:t>
            </a:r>
            <a:r>
              <a:rPr lang="zh-CN" altLang="en-US" sz="2000" spc="-4" dirty="0">
                <a:latin typeface="Microsoft YaHei"/>
                <a:cs typeface="Microsoft YaHei"/>
              </a:rPr>
              <a:t>为计算机系的学生，通过该视图可以 将</a:t>
            </a:r>
            <a:r>
              <a:rPr lang="en-US" altLang="zh-CN" sz="2000" spc="-4" dirty="0">
                <a:latin typeface="Microsoft YaHei"/>
                <a:cs typeface="Microsoft YaHei"/>
              </a:rPr>
              <a:t>Student</a:t>
            </a:r>
            <a:r>
              <a:rPr lang="zh-CN" altLang="en-US" sz="2000" spc="-4" dirty="0">
                <a:latin typeface="Microsoft YaHei"/>
                <a:cs typeface="Microsoft YaHei"/>
              </a:rPr>
              <a:t>表中其他系的学生屏蔽掉</a:t>
            </a:r>
            <a:endParaRPr lang="zh-CN" altLang="en-US" sz="2000" dirty="0">
              <a:latin typeface="Microsoft YaHei"/>
              <a:cs typeface="Microsoft YaHei"/>
            </a:endParaRPr>
          </a:p>
          <a:p>
            <a:pPr marL="389866" algn="l">
              <a:spcBef>
                <a:spcPts val="594"/>
              </a:spcBef>
              <a:tabLst>
                <a:tab pos="1661001" algn="l"/>
              </a:tabLst>
            </a:pPr>
            <a:r>
              <a:rPr lang="en-US" altLang="zh-CN" spc="-4" dirty="0">
                <a:solidFill>
                  <a:srgbClr val="3333CC"/>
                </a:solidFill>
                <a:latin typeface="Arial"/>
                <a:cs typeface="Arial"/>
              </a:rPr>
              <a:t>Create </a:t>
            </a:r>
            <a:r>
              <a:rPr lang="en-US" altLang="zh-CN" spc="9" dirty="0">
                <a:solidFill>
                  <a:srgbClr val="3333CC"/>
                </a:solidFill>
                <a:latin typeface="Arial"/>
                <a:cs typeface="Arial"/>
              </a:rPr>
              <a:t> </a:t>
            </a:r>
            <a:r>
              <a:rPr lang="en-US" altLang="zh-CN" dirty="0">
                <a:solidFill>
                  <a:srgbClr val="3333CC"/>
                </a:solidFill>
                <a:latin typeface="Arial"/>
                <a:cs typeface="Arial"/>
              </a:rPr>
              <a:t>View   </a:t>
            </a:r>
            <a:r>
              <a:rPr lang="en-US" altLang="zh-CN" spc="-4" dirty="0" err="1">
                <a:solidFill>
                  <a:srgbClr val="FF0065"/>
                </a:solidFill>
                <a:latin typeface="Arial"/>
                <a:cs typeface="Arial"/>
              </a:rPr>
              <a:t>CompStud</a:t>
            </a:r>
            <a:r>
              <a:rPr lang="en-US" altLang="zh-CN" spc="-4" dirty="0">
                <a:solidFill>
                  <a:srgbClr val="FF0065"/>
                </a:solidFill>
                <a:latin typeface="Arial"/>
                <a:cs typeface="Arial"/>
              </a:rPr>
              <a:t>  </a:t>
            </a:r>
            <a:r>
              <a:rPr lang="en-US" altLang="zh-CN" spc="-4" dirty="0">
                <a:solidFill>
                  <a:srgbClr val="3333CC"/>
                </a:solidFill>
                <a:latin typeface="Arial"/>
                <a:cs typeface="Arial"/>
              </a:rPr>
              <a:t>AS</a:t>
            </a:r>
            <a:endParaRPr lang="en-US" altLang="zh-CN" dirty="0">
              <a:latin typeface="Arial"/>
              <a:cs typeface="Arial"/>
            </a:endParaRPr>
          </a:p>
          <a:p>
            <a:pPr marL="1171769" algn="l">
              <a:spcBef>
                <a:spcPts val="556"/>
              </a:spcBef>
              <a:tabLst>
                <a:tab pos="2030234" algn="l"/>
                <a:tab pos="2269149" algn="l"/>
              </a:tabLst>
            </a:pPr>
            <a:r>
              <a:rPr lang="en-US" altLang="zh-CN" dirty="0">
                <a:solidFill>
                  <a:srgbClr val="FF0065"/>
                </a:solidFill>
                <a:latin typeface="Arial"/>
                <a:cs typeface="Arial"/>
              </a:rPr>
              <a:t>( </a:t>
            </a:r>
            <a:r>
              <a:rPr lang="en-US" altLang="zh-CN" dirty="0">
                <a:solidFill>
                  <a:srgbClr val="3333CC"/>
                </a:solidFill>
                <a:latin typeface="Arial"/>
                <a:cs typeface="Arial"/>
              </a:rPr>
              <a:t>Select	</a:t>
            </a:r>
            <a:r>
              <a:rPr lang="en-US" altLang="zh-CN" spc="-4" dirty="0">
                <a:solidFill>
                  <a:srgbClr val="FF0065"/>
                </a:solidFill>
                <a:latin typeface="Arial"/>
                <a:cs typeface="Arial"/>
              </a:rPr>
              <a:t>*	</a:t>
            </a:r>
            <a:r>
              <a:rPr lang="en-US" altLang="zh-CN" dirty="0">
                <a:solidFill>
                  <a:srgbClr val="3333CC"/>
                </a:solidFill>
                <a:latin typeface="Arial"/>
                <a:cs typeface="Arial"/>
              </a:rPr>
              <a:t>From</a:t>
            </a:r>
            <a:r>
              <a:rPr lang="en-US" altLang="zh-CN" spc="419" dirty="0">
                <a:solidFill>
                  <a:srgbClr val="3333CC"/>
                </a:solidFill>
                <a:latin typeface="Arial"/>
                <a:cs typeface="Arial"/>
              </a:rPr>
              <a:t> </a:t>
            </a:r>
            <a:r>
              <a:rPr lang="en-US" altLang="zh-CN" dirty="0">
                <a:solidFill>
                  <a:srgbClr val="FF0065"/>
                </a:solidFill>
                <a:latin typeface="Arial"/>
                <a:cs typeface="Arial"/>
              </a:rPr>
              <a:t>Student</a:t>
            </a:r>
            <a:endParaRPr lang="en-US" altLang="zh-CN" dirty="0">
              <a:latin typeface="Arial"/>
              <a:cs typeface="Arial"/>
            </a:endParaRPr>
          </a:p>
          <a:p>
            <a:pPr marL="1314032" algn="l">
              <a:spcBef>
                <a:spcPts val="560"/>
              </a:spcBef>
              <a:tabLst>
                <a:tab pos="3463180" algn="l"/>
                <a:tab pos="3822096" algn="l"/>
                <a:tab pos="4419926" algn="l"/>
              </a:tabLst>
            </a:pPr>
            <a:r>
              <a:rPr lang="en-US" altLang="zh-CN" spc="-4" dirty="0">
                <a:solidFill>
                  <a:srgbClr val="3333CC"/>
                </a:solidFill>
                <a:latin typeface="Arial"/>
                <a:cs typeface="Arial"/>
              </a:rPr>
              <a:t>Where  </a:t>
            </a:r>
            <a:r>
              <a:rPr lang="en-US" altLang="zh-CN" spc="-4" dirty="0" err="1">
                <a:solidFill>
                  <a:srgbClr val="FF0065"/>
                </a:solidFill>
                <a:latin typeface="Arial"/>
                <a:cs typeface="Arial"/>
              </a:rPr>
              <a:t>Dno</a:t>
            </a:r>
            <a:r>
              <a:rPr lang="en-US" altLang="zh-CN" spc="-4" dirty="0">
                <a:solidFill>
                  <a:srgbClr val="FF0065"/>
                </a:solidFill>
                <a:latin typeface="Arial"/>
                <a:cs typeface="Arial"/>
              </a:rPr>
              <a:t> </a:t>
            </a:r>
            <a:r>
              <a:rPr lang="en-US" altLang="zh-CN" spc="-4" dirty="0">
                <a:solidFill>
                  <a:srgbClr val="3333CC"/>
                </a:solidFill>
                <a:latin typeface="Arial"/>
                <a:cs typeface="Arial"/>
              </a:rPr>
              <a:t>in</a:t>
            </a:r>
            <a:r>
              <a:rPr lang="en-US" altLang="zh-CN" spc="30" dirty="0">
                <a:solidFill>
                  <a:srgbClr val="3333CC"/>
                </a:solidFill>
                <a:latin typeface="Arial"/>
                <a:cs typeface="Arial"/>
              </a:rPr>
              <a:t> </a:t>
            </a:r>
            <a:r>
              <a:rPr lang="en-US" altLang="zh-CN" dirty="0">
                <a:solidFill>
                  <a:srgbClr val="FF0065"/>
                </a:solidFill>
                <a:latin typeface="Arial"/>
                <a:cs typeface="Arial"/>
              </a:rPr>
              <a:t>( </a:t>
            </a:r>
            <a:r>
              <a:rPr lang="en-US" altLang="zh-CN" spc="-4" dirty="0">
                <a:solidFill>
                  <a:srgbClr val="3333CC"/>
                </a:solidFill>
                <a:latin typeface="Arial"/>
                <a:cs typeface="Arial"/>
              </a:rPr>
              <a:t>Select	</a:t>
            </a:r>
            <a:r>
              <a:rPr lang="en-US" altLang="zh-CN" spc="-4" dirty="0" err="1">
                <a:solidFill>
                  <a:srgbClr val="FF0065"/>
                </a:solidFill>
                <a:latin typeface="Arial"/>
                <a:cs typeface="Arial"/>
              </a:rPr>
              <a:t>Dno</a:t>
            </a:r>
            <a:r>
              <a:rPr lang="en-US" altLang="zh-CN" spc="-4" dirty="0">
                <a:solidFill>
                  <a:srgbClr val="FF0065"/>
                </a:solidFill>
                <a:latin typeface="Arial"/>
                <a:cs typeface="Arial"/>
              </a:rPr>
              <a:t>	</a:t>
            </a:r>
            <a:r>
              <a:rPr lang="en-US" altLang="zh-CN" spc="-4" dirty="0">
                <a:solidFill>
                  <a:srgbClr val="3333CC"/>
                </a:solidFill>
                <a:latin typeface="Arial"/>
                <a:cs typeface="Arial"/>
              </a:rPr>
              <a:t>From	</a:t>
            </a:r>
            <a:r>
              <a:rPr lang="en-US" altLang="zh-CN" dirty="0">
                <a:solidFill>
                  <a:srgbClr val="FF0065"/>
                </a:solidFill>
                <a:latin typeface="Arial"/>
                <a:cs typeface="Arial"/>
              </a:rPr>
              <a:t>Dept</a:t>
            </a:r>
            <a:endParaRPr lang="en-US" altLang="zh-CN" dirty="0">
              <a:latin typeface="Arial"/>
              <a:cs typeface="Arial"/>
            </a:endParaRPr>
          </a:p>
          <a:p>
            <a:pPr marL="2714943" algn="l">
              <a:spcBef>
                <a:spcPts val="556"/>
              </a:spcBef>
            </a:pPr>
            <a:r>
              <a:rPr lang="en-US" altLang="zh-CN" spc="-4" dirty="0">
                <a:solidFill>
                  <a:srgbClr val="3333CC"/>
                </a:solidFill>
                <a:latin typeface="Arial"/>
                <a:cs typeface="Arial"/>
              </a:rPr>
              <a:t>Where </a:t>
            </a:r>
            <a:r>
              <a:rPr lang="en-US" altLang="zh-CN" spc="-4" dirty="0" err="1">
                <a:solidFill>
                  <a:srgbClr val="FF0065"/>
                </a:solidFill>
                <a:latin typeface="Arial"/>
                <a:cs typeface="Arial"/>
              </a:rPr>
              <a:t>Dname</a:t>
            </a:r>
            <a:r>
              <a:rPr lang="en-US" altLang="zh-CN" spc="-4" dirty="0">
                <a:solidFill>
                  <a:srgbClr val="FF0065"/>
                </a:solidFill>
                <a:latin typeface="Arial"/>
                <a:cs typeface="Arial"/>
              </a:rPr>
              <a:t> = </a:t>
            </a:r>
            <a:r>
              <a:rPr lang="en-US" altLang="zh-CN" dirty="0">
                <a:solidFill>
                  <a:srgbClr val="FF0065"/>
                </a:solidFill>
                <a:latin typeface="Arial"/>
                <a:cs typeface="Arial"/>
              </a:rPr>
              <a:t>‘</a:t>
            </a:r>
            <a:r>
              <a:rPr lang="zh-CN" altLang="en-US" spc="-9" dirty="0">
                <a:solidFill>
                  <a:srgbClr val="FF0065"/>
                </a:solidFill>
                <a:latin typeface="NSimSun"/>
                <a:cs typeface="NSimSun"/>
              </a:rPr>
              <a:t>计算</a:t>
            </a:r>
            <a:r>
              <a:rPr lang="zh-CN" altLang="en-US" spc="-4" dirty="0">
                <a:solidFill>
                  <a:srgbClr val="FF0065"/>
                </a:solidFill>
                <a:latin typeface="NSimSun"/>
                <a:cs typeface="NSimSun"/>
              </a:rPr>
              <a:t>机</a:t>
            </a:r>
            <a:r>
              <a:rPr lang="zh-CN" altLang="en-US" spc="209" dirty="0">
                <a:solidFill>
                  <a:srgbClr val="FF0065"/>
                </a:solidFill>
                <a:latin typeface="Arial"/>
                <a:cs typeface="Arial"/>
              </a:rPr>
              <a:t>’</a:t>
            </a:r>
            <a:r>
              <a:rPr lang="en-US" altLang="zh-CN" spc="209" dirty="0">
                <a:solidFill>
                  <a:srgbClr val="FF0065"/>
                </a:solidFill>
                <a:latin typeface="Arial"/>
                <a:cs typeface="Arial"/>
              </a:rPr>
              <a:t>)</a:t>
            </a:r>
            <a:r>
              <a:rPr lang="zh-CN" altLang="en-US" spc="-4" dirty="0">
                <a:solidFill>
                  <a:srgbClr val="FF0065"/>
                </a:solidFill>
                <a:latin typeface="Arial"/>
                <a:cs typeface="Arial"/>
              </a:rPr>
              <a:t> </a:t>
            </a:r>
            <a:r>
              <a:rPr lang="en-US" altLang="zh-CN" dirty="0">
                <a:solidFill>
                  <a:srgbClr val="FF0065"/>
                </a:solidFill>
                <a:latin typeface="Arial"/>
                <a:cs typeface="Arial"/>
              </a:rPr>
              <a:t>)</a:t>
            </a:r>
            <a:r>
              <a:rPr lang="en-US" altLang="zh-CN" dirty="0">
                <a:solidFill>
                  <a:srgbClr val="3333CC"/>
                </a:solidFill>
                <a:latin typeface="Arial"/>
                <a:cs typeface="Arial"/>
              </a:rPr>
              <a:t>;</a:t>
            </a:r>
            <a:endParaRPr lang="zh-CN" altLang="en-US" dirty="0">
              <a:latin typeface="Arial"/>
              <a:cs typeface="Arial"/>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19572" y="1772816"/>
            <a:ext cx="8208912" cy="1026629"/>
          </a:xfrm>
          <a:prstGeom prst="rect">
            <a:avLst/>
          </a:prstGeom>
        </p:spPr>
        <p:txBody>
          <a:bodyPr vert="horz" wrap="square" lIns="0" tIns="10860" rIns="0" bIns="0" rtlCol="0">
            <a:spAutoFit/>
          </a:bodyPr>
          <a:lstStyle/>
          <a:p>
            <a:pPr marL="10860" marR="4344" algn="l">
              <a:lnSpc>
                <a:spcPts val="2676"/>
              </a:lnSpc>
              <a:spcBef>
                <a:spcPts val="154"/>
              </a:spcBef>
            </a:pPr>
            <a:r>
              <a:rPr sz="2200" spc="-4" dirty="0" err="1">
                <a:latin typeface="Microsoft YaHei"/>
                <a:cs typeface="Microsoft YaHei"/>
              </a:rPr>
              <a:t>示例：定义一个视图Teach为教师任课</a:t>
            </a:r>
            <a:r>
              <a:rPr sz="2200" dirty="0" err="1">
                <a:latin typeface="Microsoft YaHei"/>
                <a:cs typeface="Microsoft YaHei"/>
              </a:rPr>
              <a:t>的</a:t>
            </a:r>
            <a:r>
              <a:rPr sz="2200" spc="-4" dirty="0" err="1">
                <a:latin typeface="Microsoft YaHei"/>
                <a:cs typeface="Microsoft YaHei"/>
              </a:rPr>
              <a:t>情况，把Teacher表中的个人</a:t>
            </a:r>
            <a:r>
              <a:rPr sz="2200" spc="-4" dirty="0">
                <a:latin typeface="Microsoft YaHei"/>
                <a:cs typeface="Microsoft YaHei"/>
              </a:rPr>
              <a:t> </a:t>
            </a:r>
            <a:r>
              <a:rPr sz="2200" spc="-4" dirty="0" err="1">
                <a:latin typeface="Microsoft YaHei"/>
                <a:cs typeface="Microsoft YaHei"/>
              </a:rPr>
              <a:t>隐私方面的信息，如工资等屏蔽掉，仅反映其教哪门课及其学分等</a:t>
            </a:r>
            <a:r>
              <a:rPr sz="2200" spc="-4" dirty="0">
                <a:latin typeface="Microsoft YaHei"/>
                <a:cs typeface="Microsoft YaHei"/>
              </a:rPr>
              <a:t>。</a:t>
            </a:r>
            <a:endParaRPr sz="2200" dirty="0">
              <a:latin typeface="Microsoft YaHei"/>
              <a:cs typeface="Microsoft YaHei"/>
            </a:endParaRPr>
          </a:p>
        </p:txBody>
      </p:sp>
      <p:sp>
        <p:nvSpPr>
          <p:cNvPr id="6" name="object 6"/>
          <p:cNvSpPr txBox="1"/>
          <p:nvPr/>
        </p:nvSpPr>
        <p:spPr>
          <a:xfrm>
            <a:off x="1223628" y="3140968"/>
            <a:ext cx="7704856" cy="1208730"/>
          </a:xfrm>
          <a:prstGeom prst="rect">
            <a:avLst/>
          </a:prstGeom>
        </p:spPr>
        <p:txBody>
          <a:bodyPr vert="horz" wrap="square" lIns="0" tIns="10860" rIns="0" bIns="0" rtlCol="0">
            <a:spAutoFit/>
          </a:bodyPr>
          <a:lstStyle/>
          <a:p>
            <a:pPr marL="282897" marR="4344" indent="-272580" algn="l">
              <a:lnSpc>
                <a:spcPct val="130300"/>
              </a:lnSpc>
              <a:spcBef>
                <a:spcPts val="86"/>
              </a:spcBef>
              <a:tabLst>
                <a:tab pos="869325" algn="l"/>
              </a:tabLst>
            </a:pPr>
            <a:r>
              <a:rPr lang="en-US" altLang="zh-CN" sz="2000" spc="-4" dirty="0">
                <a:solidFill>
                  <a:srgbClr val="3333CC"/>
                </a:solidFill>
                <a:latin typeface="Arial"/>
                <a:cs typeface="Arial"/>
              </a:rPr>
              <a:t>Create </a:t>
            </a:r>
            <a:r>
              <a:rPr lang="en-US" altLang="zh-CN" sz="2000" spc="9" dirty="0">
                <a:solidFill>
                  <a:srgbClr val="3333CC"/>
                </a:solidFill>
                <a:latin typeface="Arial"/>
                <a:cs typeface="Arial"/>
              </a:rPr>
              <a:t> </a:t>
            </a:r>
            <a:r>
              <a:rPr lang="en-US" altLang="zh-CN" sz="2000" dirty="0">
                <a:solidFill>
                  <a:srgbClr val="3333CC"/>
                </a:solidFill>
                <a:latin typeface="Arial"/>
                <a:cs typeface="Arial"/>
              </a:rPr>
              <a:t>View	</a:t>
            </a:r>
            <a:r>
              <a:rPr lang="en-US" altLang="zh-CN" sz="2000" dirty="0">
                <a:solidFill>
                  <a:srgbClr val="FF0065"/>
                </a:solidFill>
                <a:latin typeface="Arial"/>
                <a:cs typeface="Arial"/>
              </a:rPr>
              <a:t>Teach</a:t>
            </a:r>
            <a:r>
              <a:rPr lang="en-US" altLang="zh-CN" sz="2000" spc="423" dirty="0">
                <a:solidFill>
                  <a:srgbClr val="FF0065"/>
                </a:solidFill>
                <a:latin typeface="Arial"/>
                <a:cs typeface="Arial"/>
              </a:rPr>
              <a:t> </a:t>
            </a:r>
            <a:r>
              <a:rPr lang="en-US" altLang="zh-CN" sz="2000" spc="-4" dirty="0">
                <a:solidFill>
                  <a:srgbClr val="3333CC"/>
                </a:solidFill>
                <a:latin typeface="Arial"/>
                <a:cs typeface="Arial"/>
              </a:rPr>
              <a:t>AS</a:t>
            </a:r>
            <a:endParaRPr lang="en-US" altLang="zh-CN" sz="2000" dirty="0">
              <a:latin typeface="Arial"/>
              <a:cs typeface="Arial"/>
            </a:endParaRPr>
          </a:p>
          <a:p>
            <a:pPr marL="282897" marR="4344" indent="-272580" algn="l">
              <a:lnSpc>
                <a:spcPct val="130300"/>
              </a:lnSpc>
              <a:spcBef>
                <a:spcPts val="86"/>
              </a:spcBef>
              <a:tabLst>
                <a:tab pos="869325" algn="l"/>
              </a:tabLst>
            </a:pPr>
            <a:r>
              <a:rPr sz="2000" dirty="0">
                <a:solidFill>
                  <a:srgbClr val="FF0065"/>
                </a:solidFill>
                <a:latin typeface="Arial"/>
                <a:cs typeface="Arial"/>
              </a:rPr>
              <a:t>( </a:t>
            </a:r>
            <a:r>
              <a:rPr sz="2000" dirty="0">
                <a:solidFill>
                  <a:srgbClr val="3333CC"/>
                </a:solidFill>
                <a:latin typeface="Arial"/>
                <a:cs typeface="Arial"/>
              </a:rPr>
              <a:t>Select	</a:t>
            </a:r>
            <a:r>
              <a:rPr lang="en-US" sz="2000" dirty="0">
                <a:solidFill>
                  <a:srgbClr val="3333CC"/>
                </a:solidFill>
                <a:latin typeface="Arial"/>
                <a:cs typeface="Arial"/>
              </a:rPr>
              <a:t> </a:t>
            </a:r>
            <a:r>
              <a:rPr sz="2000" spc="-4" dirty="0" err="1">
                <a:solidFill>
                  <a:srgbClr val="FF0065"/>
                </a:solidFill>
                <a:latin typeface="Arial"/>
                <a:cs typeface="Arial"/>
              </a:rPr>
              <a:t>T.Tname</a:t>
            </a:r>
            <a:r>
              <a:rPr sz="2000" spc="-4" dirty="0">
                <a:solidFill>
                  <a:srgbClr val="FF0065"/>
                </a:solidFill>
                <a:latin typeface="Arial"/>
                <a:cs typeface="Arial"/>
              </a:rPr>
              <a:t>, C.Cname, </a:t>
            </a:r>
            <a:r>
              <a:rPr sz="2000" spc="-9" dirty="0">
                <a:solidFill>
                  <a:srgbClr val="FF0065"/>
                </a:solidFill>
                <a:latin typeface="Arial"/>
                <a:cs typeface="Arial"/>
              </a:rPr>
              <a:t>Credit  </a:t>
            </a:r>
            <a:r>
              <a:rPr sz="2000" spc="-4" dirty="0">
                <a:solidFill>
                  <a:srgbClr val="3333CC"/>
                </a:solidFill>
                <a:latin typeface="Arial"/>
                <a:cs typeface="Arial"/>
              </a:rPr>
              <a:t>From</a:t>
            </a:r>
            <a:r>
              <a:rPr lang="en-US" sz="2000" spc="-4" dirty="0">
                <a:solidFill>
                  <a:srgbClr val="3333CC"/>
                </a:solidFill>
                <a:latin typeface="Arial"/>
                <a:cs typeface="Arial"/>
              </a:rPr>
              <a:t> </a:t>
            </a:r>
            <a:r>
              <a:rPr sz="2000" dirty="0">
                <a:solidFill>
                  <a:srgbClr val="FF0065"/>
                </a:solidFill>
                <a:latin typeface="Arial"/>
                <a:cs typeface="Arial"/>
              </a:rPr>
              <a:t>Teacher T, Course</a:t>
            </a:r>
            <a:r>
              <a:rPr sz="2000" spc="381" dirty="0">
                <a:solidFill>
                  <a:srgbClr val="FF0065"/>
                </a:solidFill>
                <a:latin typeface="Arial"/>
                <a:cs typeface="Arial"/>
              </a:rPr>
              <a:t> </a:t>
            </a:r>
            <a:r>
              <a:rPr sz="2000" spc="-4" dirty="0">
                <a:solidFill>
                  <a:srgbClr val="FF0065"/>
                </a:solidFill>
                <a:latin typeface="Arial"/>
                <a:cs typeface="Arial"/>
              </a:rPr>
              <a:t>C</a:t>
            </a:r>
            <a:endParaRPr sz="2000" dirty="0">
              <a:latin typeface="Arial"/>
              <a:cs typeface="Arial"/>
            </a:endParaRPr>
          </a:p>
          <a:p>
            <a:pPr marL="152580" algn="l">
              <a:spcBef>
                <a:spcPts val="556"/>
              </a:spcBef>
            </a:pPr>
            <a:r>
              <a:rPr sz="2000" spc="-4" dirty="0">
                <a:solidFill>
                  <a:srgbClr val="3333CC"/>
                </a:solidFill>
                <a:latin typeface="Arial"/>
                <a:cs typeface="Arial"/>
              </a:rPr>
              <a:t>Where </a:t>
            </a:r>
            <a:r>
              <a:rPr sz="2000" dirty="0" err="1">
                <a:solidFill>
                  <a:srgbClr val="FF0065"/>
                </a:solidFill>
                <a:latin typeface="Arial"/>
                <a:cs typeface="Arial"/>
              </a:rPr>
              <a:t>T.T</a:t>
            </a:r>
            <a:r>
              <a:rPr lang="en-US" altLang="zh-CN" sz="2000" dirty="0" err="1">
                <a:solidFill>
                  <a:srgbClr val="FF0065"/>
                </a:solidFill>
                <a:latin typeface="Arial"/>
                <a:cs typeface="Arial"/>
              </a:rPr>
              <a:t>no</a:t>
            </a:r>
            <a:r>
              <a:rPr sz="2000" dirty="0">
                <a:solidFill>
                  <a:srgbClr val="FF0065"/>
                </a:solidFill>
                <a:latin typeface="Arial"/>
                <a:cs typeface="Arial"/>
              </a:rPr>
              <a:t> = </a:t>
            </a:r>
            <a:r>
              <a:rPr sz="2000" dirty="0" err="1">
                <a:solidFill>
                  <a:srgbClr val="FF0065"/>
                </a:solidFill>
                <a:latin typeface="Arial"/>
                <a:cs typeface="Arial"/>
              </a:rPr>
              <a:t>C.T</a:t>
            </a:r>
            <a:r>
              <a:rPr lang="en-US" sz="2000" dirty="0" err="1">
                <a:solidFill>
                  <a:srgbClr val="FF0065"/>
                </a:solidFill>
                <a:latin typeface="Arial"/>
                <a:cs typeface="Arial"/>
              </a:rPr>
              <a:t>no</a:t>
            </a:r>
            <a:r>
              <a:rPr sz="2000" dirty="0">
                <a:solidFill>
                  <a:srgbClr val="FF0065"/>
                </a:solidFill>
                <a:latin typeface="Arial"/>
                <a:cs typeface="Arial"/>
              </a:rPr>
              <a:t>)</a:t>
            </a:r>
            <a:r>
              <a:rPr sz="2000" spc="-26" dirty="0">
                <a:solidFill>
                  <a:srgbClr val="FF0065"/>
                </a:solidFill>
                <a:latin typeface="Arial"/>
                <a:cs typeface="Arial"/>
              </a:rPr>
              <a:t> </a:t>
            </a:r>
            <a:r>
              <a:rPr sz="2000" dirty="0">
                <a:solidFill>
                  <a:srgbClr val="3333CC"/>
                </a:solidFill>
                <a:latin typeface="Arial"/>
                <a:cs typeface="Arial"/>
              </a:rPr>
              <a:t>;</a:t>
            </a:r>
            <a:endParaRPr sz="2000" dirty="0">
              <a:latin typeface="Arial"/>
              <a:cs typeface="Arial"/>
            </a:endParaRPr>
          </a:p>
        </p:txBody>
      </p:sp>
      <p:sp>
        <p:nvSpPr>
          <p:cNvPr id="17" name="标题 16"/>
          <p:cNvSpPr>
            <a:spLocks noGrp="1"/>
          </p:cNvSpPr>
          <p:nvPr>
            <p:ph type="title"/>
          </p:nvPr>
        </p:nvSpPr>
        <p:spPr>
          <a:xfrm>
            <a:off x="971600" y="685800"/>
            <a:ext cx="5454509" cy="563563"/>
          </a:xfrm>
        </p:spPr>
        <p:txBody>
          <a:bodyPr/>
          <a:lstStyle/>
          <a:p>
            <a:pPr algn="l"/>
            <a:r>
              <a:rPr lang="zh-CN" altLang="en-US" sz="2800" spc="-4" dirty="0">
                <a:solidFill>
                  <a:srgbClr val="FFFFFF"/>
                </a:solidFill>
                <a:latin typeface="STZhongsong"/>
                <a:cs typeface="STZhongsong"/>
              </a:rPr>
              <a:t>视图的定义</a:t>
            </a:r>
            <a:endParaRPr lang="zh-CN" altLang="en-US" sz="2800" dirty="0"/>
          </a:p>
        </p:txBody>
      </p:sp>
      <p:sp>
        <p:nvSpPr>
          <p:cNvPr id="2" name="灯片编号占位符 1"/>
          <p:cNvSpPr>
            <a:spLocks noGrp="1"/>
          </p:cNvSpPr>
          <p:nvPr>
            <p:ph type="sldNum" sz="quarter" idx="11"/>
          </p:nvPr>
        </p:nvSpPr>
        <p:spPr/>
        <p:txBody>
          <a:bodyPr/>
          <a:lstStyle/>
          <a:p>
            <a:fld id="{AB38D8F3-D4D0-41F6-9150-8A218219F0BE}" type="slidenum">
              <a:rPr lang="en-US" altLang="zh-CN" smtClean="0"/>
              <a:pPr/>
              <a:t>56</a:t>
            </a:fld>
            <a:endParaRPr lang="en-US" altLang="zh-CN"/>
          </a:p>
        </p:txBody>
      </p:sp>
    </p:spTree>
    <p:extLst>
      <p:ext uri="{BB962C8B-B14F-4D97-AF65-F5344CB8AC3E}">
        <p14:creationId xmlns:p14="http://schemas.microsoft.com/office/powerpoint/2010/main" val="11228493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C42D3AB-C4D8-9B18-2809-432DC473AA75}"/>
              </a:ext>
            </a:extLst>
          </p:cNvPr>
          <p:cNvPicPr>
            <a:picLocks noChangeAspect="1"/>
          </p:cNvPicPr>
          <p:nvPr/>
        </p:nvPicPr>
        <p:blipFill>
          <a:blip r:embed="rId2"/>
          <a:stretch>
            <a:fillRect/>
          </a:stretch>
        </p:blipFill>
        <p:spPr>
          <a:xfrm>
            <a:off x="4788024" y="5270485"/>
            <a:ext cx="3600400" cy="1009966"/>
          </a:xfrm>
          <a:prstGeom prst="rect">
            <a:avLst/>
          </a:prstGeom>
        </p:spPr>
      </p:pic>
      <p:pic>
        <p:nvPicPr>
          <p:cNvPr id="3" name="图片 2">
            <a:extLst>
              <a:ext uri="{FF2B5EF4-FFF2-40B4-BE49-F238E27FC236}">
                <a16:creationId xmlns:a16="http://schemas.microsoft.com/office/drawing/2014/main" id="{77DB1645-3190-746B-04F4-92A5B6D8C8A7}"/>
              </a:ext>
            </a:extLst>
          </p:cNvPr>
          <p:cNvPicPr>
            <a:picLocks noChangeAspect="1"/>
          </p:cNvPicPr>
          <p:nvPr/>
        </p:nvPicPr>
        <p:blipFill>
          <a:blip r:embed="rId3"/>
          <a:stretch>
            <a:fillRect/>
          </a:stretch>
        </p:blipFill>
        <p:spPr>
          <a:xfrm>
            <a:off x="4616712" y="4302615"/>
            <a:ext cx="3969042" cy="910829"/>
          </a:xfrm>
          <a:prstGeom prst="rect">
            <a:avLst/>
          </a:prstGeom>
          <a:noFill/>
        </p:spPr>
      </p:pic>
      <p:sp>
        <p:nvSpPr>
          <p:cNvPr id="5" name="object 5"/>
          <p:cNvSpPr txBox="1"/>
          <p:nvPr/>
        </p:nvSpPr>
        <p:spPr>
          <a:xfrm>
            <a:off x="251520" y="1505484"/>
            <a:ext cx="8640960" cy="3373951"/>
          </a:xfrm>
          <a:prstGeom prst="rect">
            <a:avLst/>
          </a:prstGeom>
        </p:spPr>
        <p:txBody>
          <a:bodyPr vert="horz" wrap="square" lIns="0" tIns="108599" rIns="0" bIns="0" rtlCol="0">
            <a:spAutoFit/>
          </a:bodyPr>
          <a:lstStyle/>
          <a:p>
            <a:pPr marL="10860">
              <a:spcBef>
                <a:spcPts val="855"/>
              </a:spcBef>
            </a:pPr>
            <a:r>
              <a:rPr sz="2052" dirty="0" err="1">
                <a:latin typeface="Microsoft YaHei"/>
                <a:cs typeface="Microsoft YaHei"/>
              </a:rPr>
              <a:t>使用视图</a:t>
            </a:r>
            <a:r>
              <a:rPr sz="1710" spc="-4" dirty="0" err="1">
                <a:latin typeface="Microsoft YaHei"/>
                <a:cs typeface="Microsoft YaHei"/>
              </a:rPr>
              <a:t>：</a:t>
            </a:r>
            <a:r>
              <a:rPr sz="2000" spc="-4" dirty="0" err="1">
                <a:latin typeface="Microsoft YaHei"/>
                <a:cs typeface="Microsoft YaHei"/>
              </a:rPr>
              <a:t>定义好的视图，可以像Table一样，在SQL各种语句中使用</a:t>
            </a:r>
            <a:r>
              <a:rPr lang="zh-CN" altLang="en-US" sz="2000" spc="-4" dirty="0">
                <a:latin typeface="Microsoft YaHei"/>
                <a:cs typeface="Microsoft YaHei"/>
              </a:rPr>
              <a:t>。</a:t>
            </a:r>
            <a:endParaRPr sz="2000" dirty="0">
              <a:latin typeface="Microsoft YaHei"/>
              <a:cs typeface="Microsoft YaHei"/>
            </a:endParaRPr>
          </a:p>
          <a:p>
            <a:pPr marL="10860" algn="l">
              <a:spcBef>
                <a:spcPts val="637"/>
              </a:spcBef>
            </a:pPr>
            <a:r>
              <a:rPr lang="en-US" sz="2000" spc="-4" dirty="0">
                <a:latin typeface="Microsoft YaHei"/>
                <a:cs typeface="Microsoft YaHei"/>
              </a:rPr>
              <a:t>         </a:t>
            </a:r>
            <a:r>
              <a:rPr sz="2000" spc="-4" dirty="0" err="1">
                <a:latin typeface="Microsoft YaHei"/>
                <a:cs typeface="Microsoft YaHei"/>
              </a:rPr>
              <a:t>示例：检索主讲数据库课程的教师姓名，我们可使用Teach</a:t>
            </a:r>
            <a:endParaRPr sz="2000" dirty="0">
              <a:latin typeface="Microsoft YaHei"/>
              <a:cs typeface="Microsoft YaHei"/>
            </a:endParaRPr>
          </a:p>
          <a:p>
            <a:pPr marL="390409" marR="3381732" indent="-1086">
              <a:lnSpc>
                <a:spcPct val="130000"/>
              </a:lnSpc>
              <a:spcBef>
                <a:spcPts val="43"/>
              </a:spcBef>
              <a:tabLst>
                <a:tab pos="1128873" algn="l"/>
                <a:tab pos="1150593" algn="l"/>
                <a:tab pos="2094850" algn="l"/>
              </a:tabLst>
            </a:pPr>
            <a:r>
              <a:rPr spc="-4" dirty="0">
                <a:solidFill>
                  <a:srgbClr val="3333CC"/>
                </a:solidFill>
                <a:latin typeface="Arial"/>
                <a:cs typeface="Arial"/>
              </a:rPr>
              <a:t>Select	</a:t>
            </a:r>
            <a:r>
              <a:rPr dirty="0">
                <a:solidFill>
                  <a:srgbClr val="FF0065"/>
                </a:solidFill>
                <a:latin typeface="Arial"/>
                <a:cs typeface="Arial"/>
              </a:rPr>
              <a:t>T.Tname	</a:t>
            </a:r>
            <a:r>
              <a:rPr dirty="0">
                <a:solidFill>
                  <a:srgbClr val="3333CC"/>
                </a:solidFill>
                <a:latin typeface="Arial"/>
                <a:cs typeface="Arial"/>
              </a:rPr>
              <a:t>From </a:t>
            </a:r>
            <a:r>
              <a:rPr spc="-4" dirty="0">
                <a:solidFill>
                  <a:srgbClr val="FF0065"/>
                </a:solidFill>
                <a:latin typeface="Arial"/>
                <a:cs typeface="Arial"/>
              </a:rPr>
              <a:t>Teach </a:t>
            </a:r>
            <a:r>
              <a:rPr dirty="0">
                <a:solidFill>
                  <a:srgbClr val="FF0065"/>
                </a:solidFill>
                <a:latin typeface="Arial"/>
                <a:cs typeface="Arial"/>
              </a:rPr>
              <a:t>T  </a:t>
            </a:r>
            <a:r>
              <a:rPr spc="-4" dirty="0">
                <a:solidFill>
                  <a:srgbClr val="3333CC"/>
                </a:solidFill>
                <a:latin typeface="Arial"/>
                <a:cs typeface="Arial"/>
              </a:rPr>
              <a:t>Where		</a:t>
            </a:r>
            <a:r>
              <a:rPr spc="-4" dirty="0">
                <a:solidFill>
                  <a:srgbClr val="FF0065"/>
                </a:solidFill>
                <a:latin typeface="Arial"/>
                <a:cs typeface="Arial"/>
              </a:rPr>
              <a:t>T.Cname</a:t>
            </a:r>
            <a:r>
              <a:rPr spc="-13" dirty="0">
                <a:solidFill>
                  <a:srgbClr val="FF0065"/>
                </a:solidFill>
                <a:latin typeface="Arial"/>
                <a:cs typeface="Arial"/>
              </a:rPr>
              <a:t> </a:t>
            </a:r>
            <a:r>
              <a:rPr spc="-4" dirty="0">
                <a:solidFill>
                  <a:srgbClr val="FF0065"/>
                </a:solidFill>
                <a:latin typeface="Arial"/>
                <a:cs typeface="Arial"/>
              </a:rPr>
              <a:t>=</a:t>
            </a:r>
            <a:r>
              <a:rPr spc="-9" dirty="0">
                <a:solidFill>
                  <a:srgbClr val="FF0065"/>
                </a:solidFill>
                <a:latin typeface="Arial"/>
                <a:cs typeface="Arial"/>
              </a:rPr>
              <a:t> </a:t>
            </a:r>
            <a:r>
              <a:rPr spc="-4" dirty="0">
                <a:solidFill>
                  <a:srgbClr val="FF0065"/>
                </a:solidFill>
                <a:latin typeface="Arial"/>
                <a:cs typeface="Arial"/>
              </a:rPr>
              <a:t>‘</a:t>
            </a:r>
            <a:r>
              <a:rPr spc="-9" dirty="0">
                <a:solidFill>
                  <a:srgbClr val="FF0065"/>
                </a:solidFill>
                <a:latin typeface="NSimSun"/>
                <a:cs typeface="NSimSun"/>
              </a:rPr>
              <a:t>数据</a:t>
            </a:r>
            <a:r>
              <a:rPr spc="-4" dirty="0">
                <a:solidFill>
                  <a:srgbClr val="FF0065"/>
                </a:solidFill>
                <a:latin typeface="NSimSun"/>
                <a:cs typeface="NSimSun"/>
              </a:rPr>
              <a:t>库</a:t>
            </a:r>
            <a:r>
              <a:rPr dirty="0">
                <a:solidFill>
                  <a:srgbClr val="FF0065"/>
                </a:solidFill>
                <a:latin typeface="Arial"/>
                <a:cs typeface="Arial"/>
              </a:rPr>
              <a:t>’</a:t>
            </a:r>
            <a:r>
              <a:rPr spc="402" dirty="0">
                <a:solidFill>
                  <a:srgbClr val="FF0065"/>
                </a:solidFill>
                <a:latin typeface="Arial"/>
                <a:cs typeface="Arial"/>
              </a:rPr>
              <a:t> </a:t>
            </a:r>
            <a:r>
              <a:rPr dirty="0">
                <a:solidFill>
                  <a:srgbClr val="3333CC"/>
                </a:solidFill>
                <a:latin typeface="Arial"/>
                <a:cs typeface="Arial"/>
              </a:rPr>
              <a:t>;</a:t>
            </a:r>
            <a:endParaRPr dirty="0">
              <a:latin typeface="Arial"/>
              <a:cs typeface="Arial"/>
            </a:endParaRPr>
          </a:p>
          <a:p>
            <a:pPr marL="10860" algn="l">
              <a:spcBef>
                <a:spcPts val="586"/>
              </a:spcBef>
            </a:pPr>
            <a:r>
              <a:rPr lang="en-US" sz="2000" spc="-4" dirty="0">
                <a:latin typeface="Microsoft YaHei"/>
                <a:cs typeface="Microsoft YaHei"/>
              </a:rPr>
              <a:t>           </a:t>
            </a:r>
            <a:r>
              <a:rPr sz="2000" spc="-4" dirty="0" err="1">
                <a:latin typeface="Microsoft YaHei"/>
                <a:cs typeface="Microsoft YaHei"/>
              </a:rPr>
              <a:t>示例：检索计算机系的所有学生，我们可使用CompStud</a:t>
            </a:r>
            <a:endParaRPr lang="en-US" sz="2000" dirty="0">
              <a:latin typeface="Microsoft YaHei"/>
              <a:cs typeface="Microsoft YaHei"/>
            </a:endParaRPr>
          </a:p>
          <a:p>
            <a:pPr marL="10860">
              <a:spcBef>
                <a:spcPts val="586"/>
              </a:spcBef>
            </a:pPr>
            <a:r>
              <a:rPr spc="-4" dirty="0">
                <a:solidFill>
                  <a:srgbClr val="3333CC"/>
                </a:solidFill>
                <a:latin typeface="Arial"/>
                <a:cs typeface="Arial"/>
              </a:rPr>
              <a:t>Select	</a:t>
            </a:r>
            <a:r>
              <a:rPr spc="-4" dirty="0">
                <a:solidFill>
                  <a:srgbClr val="FF0065"/>
                </a:solidFill>
                <a:latin typeface="Arial"/>
                <a:cs typeface="Arial"/>
              </a:rPr>
              <a:t>*</a:t>
            </a:r>
            <a:r>
              <a:rPr lang="en-US" spc="-4" dirty="0">
                <a:solidFill>
                  <a:srgbClr val="FF0065"/>
                </a:solidFill>
                <a:latin typeface="Arial"/>
                <a:cs typeface="Arial"/>
              </a:rPr>
              <a:t>    </a:t>
            </a:r>
            <a:r>
              <a:rPr dirty="0">
                <a:solidFill>
                  <a:srgbClr val="3333CC"/>
                </a:solidFill>
                <a:latin typeface="Arial"/>
                <a:cs typeface="Arial"/>
              </a:rPr>
              <a:t>From</a:t>
            </a:r>
            <a:r>
              <a:rPr spc="419" dirty="0">
                <a:solidFill>
                  <a:srgbClr val="3333CC"/>
                </a:solidFill>
                <a:latin typeface="Arial"/>
                <a:cs typeface="Arial"/>
              </a:rPr>
              <a:t> </a:t>
            </a:r>
            <a:r>
              <a:rPr spc="-4" dirty="0">
                <a:solidFill>
                  <a:srgbClr val="FF0065"/>
                </a:solidFill>
                <a:latin typeface="Arial"/>
                <a:cs typeface="Arial"/>
              </a:rPr>
              <a:t>CompStud</a:t>
            </a:r>
            <a:r>
              <a:rPr spc="-4" dirty="0">
                <a:solidFill>
                  <a:srgbClr val="3333CC"/>
                </a:solidFill>
                <a:latin typeface="Arial"/>
                <a:cs typeface="Arial"/>
              </a:rPr>
              <a:t>;</a:t>
            </a:r>
            <a:endParaRPr dirty="0">
              <a:latin typeface="Arial"/>
              <a:cs typeface="Arial"/>
            </a:endParaRPr>
          </a:p>
          <a:p>
            <a:pPr marL="10860">
              <a:spcBef>
                <a:spcPts val="586"/>
              </a:spcBef>
            </a:pPr>
            <a:r>
              <a:rPr sz="2000" spc="-4" dirty="0">
                <a:latin typeface="Microsoft YaHei"/>
                <a:cs typeface="Microsoft YaHei"/>
              </a:rPr>
              <a:t>示例：检索计算机系的年龄小于20的所有学生，我们可使用CompStud</a:t>
            </a:r>
            <a:endParaRPr sz="2000" dirty="0">
              <a:latin typeface="Microsoft YaHei"/>
              <a:cs typeface="Microsoft YaHei"/>
            </a:endParaRPr>
          </a:p>
          <a:p>
            <a:pPr marL="390409" marR="3913318" indent="-1086">
              <a:lnSpc>
                <a:spcPct val="130000"/>
              </a:lnSpc>
              <a:spcBef>
                <a:spcPts val="43"/>
              </a:spcBef>
              <a:tabLst>
                <a:tab pos="1128873" algn="l"/>
                <a:tab pos="1150593" algn="l"/>
                <a:tab pos="1367788" algn="l"/>
              </a:tabLst>
            </a:pPr>
            <a:r>
              <a:rPr spc="-4" dirty="0">
                <a:solidFill>
                  <a:srgbClr val="3333CC"/>
                </a:solidFill>
                <a:latin typeface="Arial"/>
                <a:cs typeface="Arial"/>
              </a:rPr>
              <a:t>Select	</a:t>
            </a:r>
            <a:r>
              <a:rPr spc="-4" dirty="0">
                <a:solidFill>
                  <a:srgbClr val="FF0065"/>
                </a:solidFill>
                <a:latin typeface="Arial"/>
                <a:cs typeface="Arial"/>
              </a:rPr>
              <a:t>*	</a:t>
            </a:r>
            <a:r>
              <a:rPr dirty="0">
                <a:solidFill>
                  <a:srgbClr val="3333CC"/>
                </a:solidFill>
                <a:latin typeface="Arial"/>
                <a:cs typeface="Arial"/>
              </a:rPr>
              <a:t>From </a:t>
            </a:r>
            <a:r>
              <a:rPr spc="-4" dirty="0">
                <a:solidFill>
                  <a:srgbClr val="FF0065"/>
                </a:solidFill>
                <a:latin typeface="Arial"/>
                <a:cs typeface="Arial"/>
              </a:rPr>
              <a:t>CompStud  </a:t>
            </a:r>
            <a:r>
              <a:rPr dirty="0">
                <a:solidFill>
                  <a:srgbClr val="3333CC"/>
                </a:solidFill>
                <a:latin typeface="Arial"/>
                <a:cs typeface="Arial"/>
              </a:rPr>
              <a:t>Where		</a:t>
            </a:r>
            <a:r>
              <a:rPr spc="-4" dirty="0">
                <a:solidFill>
                  <a:srgbClr val="FF0065"/>
                </a:solidFill>
                <a:latin typeface="Arial"/>
                <a:cs typeface="Arial"/>
              </a:rPr>
              <a:t>Sage </a:t>
            </a:r>
            <a:r>
              <a:rPr dirty="0">
                <a:solidFill>
                  <a:srgbClr val="FF0065"/>
                </a:solidFill>
                <a:latin typeface="Arial"/>
                <a:cs typeface="Arial"/>
              </a:rPr>
              <a:t>&lt; </a:t>
            </a:r>
            <a:r>
              <a:rPr spc="-4" dirty="0">
                <a:solidFill>
                  <a:srgbClr val="FF0065"/>
                </a:solidFill>
                <a:latin typeface="Arial"/>
                <a:cs typeface="Arial"/>
              </a:rPr>
              <a:t>20</a:t>
            </a:r>
            <a:r>
              <a:rPr spc="-26" dirty="0">
                <a:solidFill>
                  <a:srgbClr val="FF0065"/>
                </a:solidFill>
                <a:latin typeface="Arial"/>
                <a:cs typeface="Arial"/>
              </a:rPr>
              <a:t> </a:t>
            </a:r>
            <a:r>
              <a:rPr dirty="0">
                <a:solidFill>
                  <a:srgbClr val="3333CC"/>
                </a:solidFill>
                <a:latin typeface="Arial"/>
                <a:cs typeface="Arial"/>
              </a:rPr>
              <a:t>;</a:t>
            </a:r>
            <a:endParaRPr dirty="0">
              <a:latin typeface="Arial"/>
              <a:cs typeface="Arial"/>
            </a:endParaRPr>
          </a:p>
        </p:txBody>
      </p:sp>
      <p:sp>
        <p:nvSpPr>
          <p:cNvPr id="9" name="object 9"/>
          <p:cNvSpPr/>
          <p:nvPr/>
        </p:nvSpPr>
        <p:spPr>
          <a:xfrm>
            <a:off x="4663406" y="5270484"/>
            <a:ext cx="3941042" cy="960011"/>
          </a:xfrm>
          <a:custGeom>
            <a:avLst/>
            <a:gdLst/>
            <a:ahLst/>
            <a:cxnLst/>
            <a:rect l="l" t="t" r="r" b="b"/>
            <a:pathLst>
              <a:path w="4608830" h="1122679">
                <a:moveTo>
                  <a:pt x="0" y="1122426"/>
                </a:moveTo>
                <a:lnTo>
                  <a:pt x="0" y="0"/>
                </a:lnTo>
                <a:lnTo>
                  <a:pt x="4608575" y="0"/>
                </a:lnTo>
                <a:lnTo>
                  <a:pt x="4608575" y="1122426"/>
                </a:lnTo>
                <a:lnTo>
                  <a:pt x="0" y="1122426"/>
                </a:lnTo>
                <a:close/>
              </a:path>
            </a:pathLst>
          </a:custGeom>
          <a:ln w="9524">
            <a:solidFill>
              <a:srgbClr val="3333CC"/>
            </a:solidFill>
          </a:ln>
        </p:spPr>
        <p:txBody>
          <a:bodyPr wrap="square" lIns="0" tIns="0" rIns="0" bIns="0" rtlCol="0"/>
          <a:lstStyle/>
          <a:p>
            <a:endParaRPr/>
          </a:p>
        </p:txBody>
      </p:sp>
      <p:sp>
        <p:nvSpPr>
          <p:cNvPr id="11" name="object 11"/>
          <p:cNvSpPr/>
          <p:nvPr/>
        </p:nvSpPr>
        <p:spPr>
          <a:xfrm>
            <a:off x="4662103" y="4293096"/>
            <a:ext cx="3938870" cy="927432"/>
          </a:xfrm>
          <a:custGeom>
            <a:avLst/>
            <a:gdLst/>
            <a:ahLst/>
            <a:cxnLst/>
            <a:rect l="l" t="t" r="r" b="b"/>
            <a:pathLst>
              <a:path w="4606290" h="1084579">
                <a:moveTo>
                  <a:pt x="0" y="1084326"/>
                </a:moveTo>
                <a:lnTo>
                  <a:pt x="0" y="0"/>
                </a:lnTo>
                <a:lnTo>
                  <a:pt x="4606290" y="0"/>
                </a:lnTo>
                <a:lnTo>
                  <a:pt x="4606290" y="1084326"/>
                </a:lnTo>
                <a:lnTo>
                  <a:pt x="0" y="1084326"/>
                </a:lnTo>
                <a:close/>
              </a:path>
            </a:pathLst>
          </a:custGeom>
          <a:ln w="9525">
            <a:solidFill>
              <a:srgbClr val="3333CC"/>
            </a:solidFill>
          </a:ln>
        </p:spPr>
        <p:txBody>
          <a:bodyPr wrap="square" lIns="0" tIns="0" rIns="0" bIns="0" rtlCol="0"/>
          <a:lstStyle/>
          <a:p>
            <a:endParaRPr/>
          </a:p>
        </p:txBody>
      </p:sp>
      <p:sp>
        <p:nvSpPr>
          <p:cNvPr id="17" name="Rectangle 2"/>
          <p:cNvSpPr>
            <a:spLocks noGrp="1" noChangeArrowheads="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defRPr/>
            </a:pPr>
            <a:r>
              <a:rPr lang="en-US" altLang="zh-CN" sz="2800" dirty="0">
                <a:solidFill>
                  <a:schemeClr val="accent3"/>
                </a:solidFill>
              </a:rPr>
              <a:t>3.5.1 </a:t>
            </a:r>
            <a:r>
              <a:rPr lang="zh-CN" altLang="en-US" sz="2800" dirty="0">
                <a:solidFill>
                  <a:schemeClr val="accent3"/>
                </a:solidFill>
              </a:rPr>
              <a:t>视图的定义和删除</a:t>
            </a:r>
          </a:p>
        </p:txBody>
      </p:sp>
    </p:spTree>
    <p:extLst>
      <p:ext uri="{BB962C8B-B14F-4D97-AF65-F5344CB8AC3E}">
        <p14:creationId xmlns:p14="http://schemas.microsoft.com/office/powerpoint/2010/main" val="6436366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bwMode="auto">
          <a:xfrm>
            <a:off x="609600" y="699645"/>
            <a:ext cx="7772400" cy="685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defRPr/>
            </a:pPr>
            <a:r>
              <a:rPr lang="en-US" altLang="zh-CN" sz="2800" dirty="0">
                <a:solidFill>
                  <a:schemeClr val="accent3"/>
                </a:solidFill>
              </a:rPr>
              <a:t>3.5.1 </a:t>
            </a:r>
            <a:r>
              <a:rPr lang="zh-CN" altLang="en-US" sz="2800" dirty="0">
                <a:solidFill>
                  <a:schemeClr val="accent3"/>
                </a:solidFill>
              </a:rPr>
              <a:t>视图的定义和删除</a:t>
            </a:r>
          </a:p>
        </p:txBody>
      </p:sp>
      <p:sp>
        <p:nvSpPr>
          <p:cNvPr id="51203" name="Text Box 4"/>
          <p:cNvSpPr txBox="1">
            <a:spLocks noChangeArrowheads="1"/>
          </p:cNvSpPr>
          <p:nvPr/>
        </p:nvSpPr>
        <p:spPr bwMode="auto">
          <a:xfrm>
            <a:off x="468313" y="4163297"/>
            <a:ext cx="83058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1"/>
              </a:buClr>
              <a:buFontTx/>
              <a:buNone/>
            </a:pPr>
            <a:r>
              <a:rPr kumimoji="1" lang="zh-CN" altLang="en-US" sz="2200" dirty="0">
                <a:solidFill>
                  <a:srgbClr val="000066"/>
                </a:solidFill>
                <a:latin typeface="楷体_GB2312" pitchFamily="49" charset="-122"/>
                <a:ea typeface="楷体_GB2312" pitchFamily="49" charset="-122"/>
              </a:rPr>
              <a:t>注：</a:t>
            </a:r>
            <a:r>
              <a:rPr kumimoji="1" lang="en-US" altLang="zh-CN" sz="2200" dirty="0">
                <a:solidFill>
                  <a:srgbClr val="000066"/>
                </a:solidFill>
                <a:latin typeface="楷体_GB2312" pitchFamily="49" charset="-122"/>
                <a:ea typeface="楷体_GB2312" pitchFamily="49" charset="-122"/>
              </a:rPr>
              <a:t>DBMS</a:t>
            </a:r>
            <a:r>
              <a:rPr kumimoji="1" lang="zh-CN" altLang="en-US" sz="2200" dirty="0">
                <a:solidFill>
                  <a:srgbClr val="000066"/>
                </a:solidFill>
                <a:latin typeface="楷体_GB2312" pitchFamily="49" charset="-122"/>
                <a:ea typeface="楷体_GB2312" pitchFamily="49" charset="-122"/>
              </a:rPr>
              <a:t>执行</a:t>
            </a:r>
            <a:r>
              <a:rPr kumimoji="1" lang="en-US" altLang="zh-CN" sz="2200" dirty="0">
                <a:solidFill>
                  <a:srgbClr val="000066"/>
                </a:solidFill>
                <a:latin typeface="楷体_GB2312" pitchFamily="49" charset="-122"/>
                <a:ea typeface="楷体_GB2312" pitchFamily="49" charset="-122"/>
              </a:rPr>
              <a:t>CREATE VIEW</a:t>
            </a:r>
            <a:r>
              <a:rPr kumimoji="1" lang="zh-CN" altLang="en-US" sz="2200" dirty="0">
                <a:solidFill>
                  <a:srgbClr val="000066"/>
                </a:solidFill>
                <a:latin typeface="楷体_GB2312" pitchFamily="49" charset="-122"/>
                <a:ea typeface="楷体_GB2312" pitchFamily="49" charset="-122"/>
              </a:rPr>
              <a:t>语句时只是把视图的定义存入数据字典，并不执行其中的</a:t>
            </a:r>
            <a:r>
              <a:rPr kumimoji="1" lang="en-US" altLang="zh-CN" sz="2200" dirty="0">
                <a:solidFill>
                  <a:srgbClr val="000066"/>
                </a:solidFill>
                <a:latin typeface="楷体_GB2312" pitchFamily="49" charset="-122"/>
                <a:ea typeface="楷体_GB2312" pitchFamily="49" charset="-122"/>
              </a:rPr>
              <a:t>SELECT</a:t>
            </a:r>
            <a:r>
              <a:rPr kumimoji="1" lang="zh-CN" altLang="en-US" sz="2200" dirty="0">
                <a:solidFill>
                  <a:srgbClr val="000066"/>
                </a:solidFill>
                <a:latin typeface="楷体_GB2312" pitchFamily="49" charset="-122"/>
                <a:ea typeface="楷体_GB2312" pitchFamily="49" charset="-122"/>
              </a:rPr>
              <a:t>语句。只是在对视图进行查询时，才按视图的定义从基本表中将数据查出。</a:t>
            </a:r>
          </a:p>
        </p:txBody>
      </p:sp>
      <p:sp>
        <p:nvSpPr>
          <p:cNvPr id="3" name="矩形 2"/>
          <p:cNvSpPr>
            <a:spLocks noChangeArrowheads="1"/>
          </p:cNvSpPr>
          <p:nvPr/>
        </p:nvSpPr>
        <p:spPr bwMode="auto">
          <a:xfrm>
            <a:off x="732453" y="5356094"/>
            <a:ext cx="38719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dirty="0">
                <a:solidFill>
                  <a:srgbClr val="FF0000"/>
                </a:solidFill>
                <a:ea typeface="楷体_GB2312" pitchFamily="49" charset="-122"/>
              </a:rPr>
              <a:t>SELECT * FROM s1_stock</a:t>
            </a:r>
            <a:endParaRPr lang="zh-CN" altLang="zh-CN" sz="2400" dirty="0">
              <a:solidFill>
                <a:srgbClr val="FF0000"/>
              </a:solidFill>
              <a:ea typeface="楷体_GB2312" pitchFamily="49" charset="-122"/>
            </a:endParaRPr>
          </a:p>
        </p:txBody>
      </p:sp>
      <p:pic>
        <p:nvPicPr>
          <p:cNvPr id="3379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4908" y="5022957"/>
            <a:ext cx="3854492" cy="958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灯片编号占位符 1"/>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40F8BEE8-74A2-4278-A8D0-13BBBC4E7D0E}" type="slidenum">
              <a:rPr lang="en-US" altLang="zh-CN" b="0">
                <a:latin typeface="Tahoma" panose="020B0604030504040204" pitchFamily="34" charset="0"/>
              </a:rPr>
              <a:pPr eaLnBrk="1" hangingPunct="1"/>
              <a:t>58</a:t>
            </a:fld>
            <a:endParaRPr lang="en-US" altLang="zh-CN" b="0">
              <a:latin typeface="Tahoma" panose="020B0604030504040204" pitchFamily="34" charset="0"/>
            </a:endParaRPr>
          </a:p>
        </p:txBody>
      </p:sp>
      <p:sp>
        <p:nvSpPr>
          <p:cNvPr id="7" name="Rectangle 3"/>
          <p:cNvSpPr>
            <a:spLocks noChangeArrowheads="1"/>
          </p:cNvSpPr>
          <p:nvPr/>
        </p:nvSpPr>
        <p:spPr bwMode="auto">
          <a:xfrm>
            <a:off x="250825" y="1460895"/>
            <a:ext cx="882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1"/>
              </a:buClr>
              <a:buFontTx/>
              <a:buNone/>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例</a:t>
            </a: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建立供电局</a:t>
            </a:r>
            <a:r>
              <a:rPr lang="en-US" altLang="zh-CN" sz="2400" dirty="0">
                <a:solidFill>
                  <a:srgbClr val="0000FF"/>
                </a:solidFill>
                <a:ea typeface="楷体_GB2312" pitchFamily="49" charset="-122"/>
              </a:rPr>
              <a:t>1#</a:t>
            </a:r>
            <a:r>
              <a:rPr lang="zh-CN" altLang="en-US" sz="2400" dirty="0">
                <a:solidFill>
                  <a:srgbClr val="0000FF"/>
                </a:solidFill>
                <a:ea typeface="楷体_GB2312" pitchFamily="49" charset="-122"/>
              </a:rPr>
              <a:t>仓库所存放物资的视图。</a:t>
            </a:r>
          </a:p>
        </p:txBody>
      </p:sp>
      <p:sp>
        <p:nvSpPr>
          <p:cNvPr id="8" name="Rectangle 4"/>
          <p:cNvSpPr>
            <a:spLocks noChangeArrowheads="1"/>
          </p:cNvSpPr>
          <p:nvPr/>
        </p:nvSpPr>
        <p:spPr bwMode="auto">
          <a:xfrm>
            <a:off x="561767" y="1959291"/>
            <a:ext cx="8534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400" dirty="0">
                <a:solidFill>
                  <a:srgbClr val="FF3300"/>
                </a:solidFill>
                <a:ea typeface="楷体_GB2312" pitchFamily="49" charset="-122"/>
              </a:rPr>
              <a:t>CREATE VIEW s1_stock</a:t>
            </a:r>
          </a:p>
          <a:p>
            <a:pPr eaLnBrk="1" hangingPunct="1">
              <a:spcBef>
                <a:spcPct val="0"/>
              </a:spcBef>
              <a:buClrTx/>
              <a:buFontTx/>
              <a:buNone/>
            </a:pPr>
            <a:r>
              <a:rPr lang="en-US" altLang="zh-CN" sz="2400" dirty="0">
                <a:solidFill>
                  <a:srgbClr val="FF3300"/>
                </a:solidFill>
                <a:ea typeface="楷体_GB2312" pitchFamily="49" charset="-122"/>
              </a:rPr>
              <a:t>AS</a:t>
            </a:r>
          </a:p>
          <a:p>
            <a:pPr eaLnBrk="1" hangingPunct="1">
              <a:spcBef>
                <a:spcPct val="0"/>
              </a:spcBef>
              <a:buClrTx/>
              <a:buFontTx/>
              <a:buNone/>
            </a:pPr>
            <a:r>
              <a:rPr lang="en-US" altLang="zh-CN" sz="2400" dirty="0">
                <a:solidFill>
                  <a:srgbClr val="FF3300"/>
                </a:solidFill>
                <a:ea typeface="楷体_GB2312" pitchFamily="49" charset="-122"/>
              </a:rPr>
              <a:t> SELECT </a:t>
            </a:r>
            <a:r>
              <a:rPr lang="en-US" altLang="zh-CN" sz="2400" dirty="0" err="1">
                <a:solidFill>
                  <a:srgbClr val="FF3300"/>
                </a:solidFill>
                <a:ea typeface="楷体_GB2312" pitchFamily="49" charset="-122"/>
              </a:rPr>
              <a:t>mat_num,mat_name,speci,amount,unit</a:t>
            </a:r>
            <a:endParaRPr lang="en-US" altLang="zh-CN" sz="2400" dirty="0">
              <a:solidFill>
                <a:srgbClr val="FF3300"/>
              </a:solidFill>
              <a:ea typeface="楷体_GB2312" pitchFamily="49" charset="-122"/>
            </a:endParaRPr>
          </a:p>
          <a:p>
            <a:pPr eaLnBrk="1" hangingPunct="1">
              <a:spcBef>
                <a:spcPct val="0"/>
              </a:spcBef>
              <a:buClrTx/>
              <a:buFontTx/>
              <a:buNone/>
            </a:pPr>
            <a:r>
              <a:rPr lang="en-US" altLang="zh-CN" sz="2400" dirty="0">
                <a:solidFill>
                  <a:srgbClr val="FF3300"/>
                </a:solidFill>
                <a:ea typeface="楷体_GB2312" pitchFamily="49" charset="-122"/>
              </a:rPr>
              <a:t> FROM stock</a:t>
            </a:r>
          </a:p>
          <a:p>
            <a:pPr eaLnBrk="1" hangingPunct="1">
              <a:spcBef>
                <a:spcPct val="0"/>
              </a:spcBef>
              <a:buClrTx/>
              <a:buFontTx/>
              <a:buNone/>
            </a:pPr>
            <a:r>
              <a:rPr lang="en-US" altLang="zh-CN" sz="2400" dirty="0">
                <a:solidFill>
                  <a:srgbClr val="FF3300"/>
                </a:solidFill>
                <a:ea typeface="楷体_GB2312" pitchFamily="49" charset="-122"/>
              </a:rPr>
              <a:t> WHERE warehouse ='</a:t>
            </a:r>
            <a:r>
              <a:rPr lang="zh-CN" altLang="en-US" sz="2400" dirty="0">
                <a:solidFill>
                  <a:srgbClr val="FF3300"/>
                </a:solidFill>
                <a:ea typeface="楷体_GB2312" pitchFamily="49" charset="-122"/>
              </a:rPr>
              <a:t>供电局</a:t>
            </a:r>
            <a:r>
              <a:rPr lang="en-US" altLang="zh-CN" sz="2400" dirty="0">
                <a:solidFill>
                  <a:srgbClr val="FF3300"/>
                </a:solidFill>
                <a:ea typeface="楷体_GB2312" pitchFamily="49" charset="-122"/>
              </a:rPr>
              <a:t>1#</a:t>
            </a:r>
            <a:r>
              <a:rPr lang="zh-CN" altLang="en-US" sz="2400" dirty="0">
                <a:solidFill>
                  <a:srgbClr val="FF3300"/>
                </a:solidFill>
                <a:ea typeface="楷体_GB2312" pitchFamily="49" charset="-122"/>
              </a:rPr>
              <a:t>仓库</a:t>
            </a:r>
            <a:r>
              <a:rPr lang="en-US" altLang="zh-CN" sz="2400" dirty="0">
                <a:solidFill>
                  <a:srgbClr val="FF3300"/>
                </a:solidFill>
                <a:ea typeface="楷体_GB2312" pitchFamily="49" charset="-122"/>
              </a:rPr>
              <a:t>';</a:t>
            </a:r>
          </a:p>
        </p:txBody>
      </p:sp>
      <p:grpSp>
        <p:nvGrpSpPr>
          <p:cNvPr id="2" name="组合 1"/>
          <p:cNvGrpSpPr/>
          <p:nvPr/>
        </p:nvGrpSpPr>
        <p:grpSpPr>
          <a:xfrm>
            <a:off x="6948264" y="1552915"/>
            <a:ext cx="1967230" cy="943610"/>
            <a:chOff x="2504700" y="5741289"/>
            <a:chExt cx="1967230" cy="943610"/>
          </a:xfrm>
        </p:grpSpPr>
        <p:sp>
          <p:nvSpPr>
            <p:cNvPr id="9" name="object 12"/>
            <p:cNvSpPr/>
            <p:nvPr/>
          </p:nvSpPr>
          <p:spPr>
            <a:xfrm>
              <a:off x="2504700" y="5741289"/>
              <a:ext cx="1967230" cy="943610"/>
            </a:xfrm>
            <a:custGeom>
              <a:avLst/>
              <a:gdLst/>
              <a:ahLst/>
              <a:cxnLst/>
              <a:rect l="l" t="t" r="r" b="b"/>
              <a:pathLst>
                <a:path w="1967229" h="943609">
                  <a:moveTo>
                    <a:pt x="1966722" y="471677"/>
                  </a:moveTo>
                  <a:lnTo>
                    <a:pt x="1958438" y="410166"/>
                  </a:lnTo>
                  <a:lnTo>
                    <a:pt x="1934279" y="351053"/>
                  </a:lnTo>
                  <a:lnTo>
                    <a:pt x="1895281" y="294835"/>
                  </a:lnTo>
                  <a:lnTo>
                    <a:pt x="1842481" y="242007"/>
                  </a:lnTo>
                  <a:lnTo>
                    <a:pt x="1811229" y="217019"/>
                  </a:lnTo>
                  <a:lnTo>
                    <a:pt x="1776916" y="193066"/>
                  </a:lnTo>
                  <a:lnTo>
                    <a:pt x="1739671" y="170208"/>
                  </a:lnTo>
                  <a:lnTo>
                    <a:pt x="1699624" y="148508"/>
                  </a:lnTo>
                  <a:lnTo>
                    <a:pt x="1656904" y="128028"/>
                  </a:lnTo>
                  <a:lnTo>
                    <a:pt x="1611641" y="108830"/>
                  </a:lnTo>
                  <a:lnTo>
                    <a:pt x="1563965" y="90976"/>
                  </a:lnTo>
                  <a:lnTo>
                    <a:pt x="1514005" y="74528"/>
                  </a:lnTo>
                  <a:lnTo>
                    <a:pt x="1461890" y="59548"/>
                  </a:lnTo>
                  <a:lnTo>
                    <a:pt x="1407751" y="46098"/>
                  </a:lnTo>
                  <a:lnTo>
                    <a:pt x="1351717" y="34240"/>
                  </a:lnTo>
                  <a:lnTo>
                    <a:pt x="1293918" y="24036"/>
                  </a:lnTo>
                  <a:lnTo>
                    <a:pt x="1234483" y="15548"/>
                  </a:lnTo>
                  <a:lnTo>
                    <a:pt x="1173542" y="8839"/>
                  </a:lnTo>
                  <a:lnTo>
                    <a:pt x="1111225" y="3969"/>
                  </a:lnTo>
                  <a:lnTo>
                    <a:pt x="1047661" y="1002"/>
                  </a:lnTo>
                  <a:lnTo>
                    <a:pt x="982980" y="0"/>
                  </a:lnTo>
                  <a:lnTo>
                    <a:pt x="918386" y="1002"/>
                  </a:lnTo>
                  <a:lnTo>
                    <a:pt x="854903" y="3969"/>
                  </a:lnTo>
                  <a:lnTo>
                    <a:pt x="792659" y="8839"/>
                  </a:lnTo>
                  <a:lnTo>
                    <a:pt x="731786" y="15548"/>
                  </a:lnTo>
                  <a:lnTo>
                    <a:pt x="672413" y="24036"/>
                  </a:lnTo>
                  <a:lnTo>
                    <a:pt x="614669" y="34240"/>
                  </a:lnTo>
                  <a:lnTo>
                    <a:pt x="558685" y="46098"/>
                  </a:lnTo>
                  <a:lnTo>
                    <a:pt x="504591" y="59548"/>
                  </a:lnTo>
                  <a:lnTo>
                    <a:pt x="452517" y="74528"/>
                  </a:lnTo>
                  <a:lnTo>
                    <a:pt x="402592" y="90976"/>
                  </a:lnTo>
                  <a:lnTo>
                    <a:pt x="354946" y="108830"/>
                  </a:lnTo>
                  <a:lnTo>
                    <a:pt x="309710" y="128028"/>
                  </a:lnTo>
                  <a:lnTo>
                    <a:pt x="267012" y="148508"/>
                  </a:lnTo>
                  <a:lnTo>
                    <a:pt x="226985" y="170208"/>
                  </a:lnTo>
                  <a:lnTo>
                    <a:pt x="189756" y="193066"/>
                  </a:lnTo>
                  <a:lnTo>
                    <a:pt x="155456" y="217019"/>
                  </a:lnTo>
                  <a:lnTo>
                    <a:pt x="124215" y="242007"/>
                  </a:lnTo>
                  <a:lnTo>
                    <a:pt x="96163" y="267966"/>
                  </a:lnTo>
                  <a:lnTo>
                    <a:pt x="50145" y="322551"/>
                  </a:lnTo>
                  <a:lnTo>
                    <a:pt x="18442" y="380279"/>
                  </a:lnTo>
                  <a:lnTo>
                    <a:pt x="2092" y="440653"/>
                  </a:lnTo>
                  <a:lnTo>
                    <a:pt x="0" y="471677"/>
                  </a:lnTo>
                  <a:lnTo>
                    <a:pt x="2092" y="502702"/>
                  </a:lnTo>
                  <a:lnTo>
                    <a:pt x="18442" y="563076"/>
                  </a:lnTo>
                  <a:lnTo>
                    <a:pt x="50145" y="620804"/>
                  </a:lnTo>
                  <a:lnTo>
                    <a:pt x="96163" y="675389"/>
                  </a:lnTo>
                  <a:lnTo>
                    <a:pt x="124215" y="701348"/>
                  </a:lnTo>
                  <a:lnTo>
                    <a:pt x="155456" y="726336"/>
                  </a:lnTo>
                  <a:lnTo>
                    <a:pt x="174498" y="739633"/>
                  </a:lnTo>
                  <a:lnTo>
                    <a:pt x="174498" y="471677"/>
                  </a:lnTo>
                  <a:lnTo>
                    <a:pt x="176930" y="441378"/>
                  </a:lnTo>
                  <a:lnTo>
                    <a:pt x="195849" y="382772"/>
                  </a:lnTo>
                  <a:lnTo>
                    <a:pt x="232310" y="327401"/>
                  </a:lnTo>
                  <a:lnTo>
                    <a:pt x="284875" y="275956"/>
                  </a:lnTo>
                  <a:lnTo>
                    <a:pt x="316747" y="251922"/>
                  </a:lnTo>
                  <a:lnTo>
                    <a:pt x="352106" y="229128"/>
                  </a:lnTo>
                  <a:lnTo>
                    <a:pt x="390772" y="207661"/>
                  </a:lnTo>
                  <a:lnTo>
                    <a:pt x="432566" y="187608"/>
                  </a:lnTo>
                  <a:lnTo>
                    <a:pt x="477307" y="169055"/>
                  </a:lnTo>
                  <a:lnTo>
                    <a:pt x="524816" y="152087"/>
                  </a:lnTo>
                  <a:lnTo>
                    <a:pt x="574914" y="136793"/>
                  </a:lnTo>
                  <a:lnTo>
                    <a:pt x="627421" y="123257"/>
                  </a:lnTo>
                  <a:lnTo>
                    <a:pt x="682157" y="111567"/>
                  </a:lnTo>
                  <a:lnTo>
                    <a:pt x="738941" y="101808"/>
                  </a:lnTo>
                  <a:lnTo>
                    <a:pt x="797596" y="94068"/>
                  </a:lnTo>
                  <a:lnTo>
                    <a:pt x="857940" y="88432"/>
                  </a:lnTo>
                  <a:lnTo>
                    <a:pt x="919795" y="84987"/>
                  </a:lnTo>
                  <a:lnTo>
                    <a:pt x="982980" y="83819"/>
                  </a:lnTo>
                  <a:lnTo>
                    <a:pt x="1046268" y="84987"/>
                  </a:lnTo>
                  <a:lnTo>
                    <a:pt x="1108217" y="88432"/>
                  </a:lnTo>
                  <a:lnTo>
                    <a:pt x="1168645" y="94068"/>
                  </a:lnTo>
                  <a:lnTo>
                    <a:pt x="1227375" y="101808"/>
                  </a:lnTo>
                  <a:lnTo>
                    <a:pt x="1284227" y="111567"/>
                  </a:lnTo>
                  <a:lnTo>
                    <a:pt x="1339022" y="123257"/>
                  </a:lnTo>
                  <a:lnTo>
                    <a:pt x="1391581" y="136793"/>
                  </a:lnTo>
                  <a:lnTo>
                    <a:pt x="1441724" y="152087"/>
                  </a:lnTo>
                  <a:lnTo>
                    <a:pt x="1489272" y="169055"/>
                  </a:lnTo>
                  <a:lnTo>
                    <a:pt x="1534046" y="187608"/>
                  </a:lnTo>
                  <a:lnTo>
                    <a:pt x="1575867" y="207661"/>
                  </a:lnTo>
                  <a:lnTo>
                    <a:pt x="1614555" y="229128"/>
                  </a:lnTo>
                  <a:lnTo>
                    <a:pt x="1649932" y="251922"/>
                  </a:lnTo>
                  <a:lnTo>
                    <a:pt x="1681818" y="275956"/>
                  </a:lnTo>
                  <a:lnTo>
                    <a:pt x="1734401" y="327401"/>
                  </a:lnTo>
                  <a:lnTo>
                    <a:pt x="1770870" y="382772"/>
                  </a:lnTo>
                  <a:lnTo>
                    <a:pt x="1789791" y="441378"/>
                  </a:lnTo>
                  <a:lnTo>
                    <a:pt x="1792224" y="471677"/>
                  </a:lnTo>
                  <a:lnTo>
                    <a:pt x="1792224" y="739603"/>
                  </a:lnTo>
                  <a:lnTo>
                    <a:pt x="1811229" y="726336"/>
                  </a:lnTo>
                  <a:lnTo>
                    <a:pt x="1842481" y="701348"/>
                  </a:lnTo>
                  <a:lnTo>
                    <a:pt x="1870541" y="675389"/>
                  </a:lnTo>
                  <a:lnTo>
                    <a:pt x="1916570" y="620804"/>
                  </a:lnTo>
                  <a:lnTo>
                    <a:pt x="1948278" y="563076"/>
                  </a:lnTo>
                  <a:lnTo>
                    <a:pt x="1964629" y="502702"/>
                  </a:lnTo>
                  <a:lnTo>
                    <a:pt x="1966722" y="471677"/>
                  </a:lnTo>
                  <a:close/>
                </a:path>
                <a:path w="1967229" h="943609">
                  <a:moveTo>
                    <a:pt x="1792224" y="739603"/>
                  </a:moveTo>
                  <a:lnTo>
                    <a:pt x="1792224" y="471677"/>
                  </a:lnTo>
                  <a:lnTo>
                    <a:pt x="1789791" y="501977"/>
                  </a:lnTo>
                  <a:lnTo>
                    <a:pt x="1782613" y="531641"/>
                  </a:lnTo>
                  <a:lnTo>
                    <a:pt x="1754739" y="588716"/>
                  </a:lnTo>
                  <a:lnTo>
                    <a:pt x="1710034" y="642210"/>
                  </a:lnTo>
                  <a:lnTo>
                    <a:pt x="1649932" y="691433"/>
                  </a:lnTo>
                  <a:lnTo>
                    <a:pt x="1614555" y="714227"/>
                  </a:lnTo>
                  <a:lnTo>
                    <a:pt x="1575867" y="735694"/>
                  </a:lnTo>
                  <a:lnTo>
                    <a:pt x="1534046" y="755747"/>
                  </a:lnTo>
                  <a:lnTo>
                    <a:pt x="1489272" y="774300"/>
                  </a:lnTo>
                  <a:lnTo>
                    <a:pt x="1441724" y="791268"/>
                  </a:lnTo>
                  <a:lnTo>
                    <a:pt x="1391581" y="806562"/>
                  </a:lnTo>
                  <a:lnTo>
                    <a:pt x="1339022" y="820098"/>
                  </a:lnTo>
                  <a:lnTo>
                    <a:pt x="1284227" y="831788"/>
                  </a:lnTo>
                  <a:lnTo>
                    <a:pt x="1227375" y="841547"/>
                  </a:lnTo>
                  <a:lnTo>
                    <a:pt x="1168645" y="849287"/>
                  </a:lnTo>
                  <a:lnTo>
                    <a:pt x="1108217" y="854923"/>
                  </a:lnTo>
                  <a:lnTo>
                    <a:pt x="1046268" y="858368"/>
                  </a:lnTo>
                  <a:lnTo>
                    <a:pt x="982980" y="859535"/>
                  </a:lnTo>
                  <a:lnTo>
                    <a:pt x="919795" y="858368"/>
                  </a:lnTo>
                  <a:lnTo>
                    <a:pt x="857940" y="854923"/>
                  </a:lnTo>
                  <a:lnTo>
                    <a:pt x="797596" y="849287"/>
                  </a:lnTo>
                  <a:lnTo>
                    <a:pt x="738941" y="841547"/>
                  </a:lnTo>
                  <a:lnTo>
                    <a:pt x="682157" y="831788"/>
                  </a:lnTo>
                  <a:lnTo>
                    <a:pt x="627421" y="820098"/>
                  </a:lnTo>
                  <a:lnTo>
                    <a:pt x="574914" y="806562"/>
                  </a:lnTo>
                  <a:lnTo>
                    <a:pt x="524816" y="791268"/>
                  </a:lnTo>
                  <a:lnTo>
                    <a:pt x="477307" y="774300"/>
                  </a:lnTo>
                  <a:lnTo>
                    <a:pt x="432566" y="755747"/>
                  </a:lnTo>
                  <a:lnTo>
                    <a:pt x="390772" y="735694"/>
                  </a:lnTo>
                  <a:lnTo>
                    <a:pt x="352106" y="714227"/>
                  </a:lnTo>
                  <a:lnTo>
                    <a:pt x="316747" y="691433"/>
                  </a:lnTo>
                  <a:lnTo>
                    <a:pt x="284875" y="667399"/>
                  </a:lnTo>
                  <a:lnTo>
                    <a:pt x="232310" y="615954"/>
                  </a:lnTo>
                  <a:lnTo>
                    <a:pt x="195849" y="560583"/>
                  </a:lnTo>
                  <a:lnTo>
                    <a:pt x="176930" y="501977"/>
                  </a:lnTo>
                  <a:lnTo>
                    <a:pt x="174498" y="471677"/>
                  </a:lnTo>
                  <a:lnTo>
                    <a:pt x="174498" y="739633"/>
                  </a:lnTo>
                  <a:lnTo>
                    <a:pt x="226985" y="773147"/>
                  </a:lnTo>
                  <a:lnTo>
                    <a:pt x="267012" y="794847"/>
                  </a:lnTo>
                  <a:lnTo>
                    <a:pt x="309710" y="815327"/>
                  </a:lnTo>
                  <a:lnTo>
                    <a:pt x="354946" y="834525"/>
                  </a:lnTo>
                  <a:lnTo>
                    <a:pt x="402592" y="852379"/>
                  </a:lnTo>
                  <a:lnTo>
                    <a:pt x="452517" y="868827"/>
                  </a:lnTo>
                  <a:lnTo>
                    <a:pt x="504591" y="883807"/>
                  </a:lnTo>
                  <a:lnTo>
                    <a:pt x="558685" y="897257"/>
                  </a:lnTo>
                  <a:lnTo>
                    <a:pt x="614669" y="909115"/>
                  </a:lnTo>
                  <a:lnTo>
                    <a:pt x="672413" y="919319"/>
                  </a:lnTo>
                  <a:lnTo>
                    <a:pt x="731786" y="927807"/>
                  </a:lnTo>
                  <a:lnTo>
                    <a:pt x="792659" y="934516"/>
                  </a:lnTo>
                  <a:lnTo>
                    <a:pt x="854903" y="939386"/>
                  </a:lnTo>
                  <a:lnTo>
                    <a:pt x="918386" y="942353"/>
                  </a:lnTo>
                  <a:lnTo>
                    <a:pt x="982980" y="943355"/>
                  </a:lnTo>
                  <a:lnTo>
                    <a:pt x="1047661" y="942353"/>
                  </a:lnTo>
                  <a:lnTo>
                    <a:pt x="1111225" y="939386"/>
                  </a:lnTo>
                  <a:lnTo>
                    <a:pt x="1173542" y="934516"/>
                  </a:lnTo>
                  <a:lnTo>
                    <a:pt x="1234483" y="927807"/>
                  </a:lnTo>
                  <a:lnTo>
                    <a:pt x="1293918" y="919319"/>
                  </a:lnTo>
                  <a:lnTo>
                    <a:pt x="1351717" y="909115"/>
                  </a:lnTo>
                  <a:lnTo>
                    <a:pt x="1407751" y="897257"/>
                  </a:lnTo>
                  <a:lnTo>
                    <a:pt x="1461890" y="883807"/>
                  </a:lnTo>
                  <a:lnTo>
                    <a:pt x="1514005" y="868827"/>
                  </a:lnTo>
                  <a:lnTo>
                    <a:pt x="1563965" y="852379"/>
                  </a:lnTo>
                  <a:lnTo>
                    <a:pt x="1611641" y="834525"/>
                  </a:lnTo>
                  <a:lnTo>
                    <a:pt x="1656904" y="815327"/>
                  </a:lnTo>
                  <a:lnTo>
                    <a:pt x="1699624" y="794847"/>
                  </a:lnTo>
                  <a:lnTo>
                    <a:pt x="1739671" y="773147"/>
                  </a:lnTo>
                  <a:lnTo>
                    <a:pt x="1776916" y="750289"/>
                  </a:lnTo>
                  <a:lnTo>
                    <a:pt x="1792224" y="739603"/>
                  </a:lnTo>
                  <a:close/>
                </a:path>
              </a:pathLst>
            </a:custGeom>
            <a:solidFill>
              <a:srgbClr val="3333CC"/>
            </a:solidFill>
          </p:spPr>
          <p:txBody>
            <a:bodyPr wrap="square" lIns="0" tIns="0" rIns="0" bIns="0" rtlCol="0"/>
            <a:lstStyle/>
            <a:p>
              <a:endParaRPr/>
            </a:p>
          </p:txBody>
        </p:sp>
        <p:sp>
          <p:nvSpPr>
            <p:cNvPr id="10" name="object 13"/>
            <p:cNvSpPr/>
            <p:nvPr/>
          </p:nvSpPr>
          <p:spPr>
            <a:xfrm>
              <a:off x="2668409" y="5819394"/>
              <a:ext cx="1640205" cy="787400"/>
            </a:xfrm>
            <a:custGeom>
              <a:avLst/>
              <a:gdLst/>
              <a:ahLst/>
              <a:cxnLst/>
              <a:rect l="l" t="t" r="r" b="b"/>
              <a:pathLst>
                <a:path w="1640204" h="787400">
                  <a:moveTo>
                    <a:pt x="1639824" y="393953"/>
                  </a:moveTo>
                  <a:lnTo>
                    <a:pt x="1630092" y="332943"/>
                  </a:lnTo>
                  <a:lnTo>
                    <a:pt x="1601863" y="274909"/>
                  </a:lnTo>
                  <a:lnTo>
                    <a:pt x="1556586" y="220546"/>
                  </a:lnTo>
                  <a:lnTo>
                    <a:pt x="1528007" y="194959"/>
                  </a:lnTo>
                  <a:lnTo>
                    <a:pt x="1495710" y="170549"/>
                  </a:lnTo>
                  <a:lnTo>
                    <a:pt x="1459876" y="147405"/>
                  </a:lnTo>
                  <a:lnTo>
                    <a:pt x="1420686" y="125614"/>
                  </a:lnTo>
                  <a:lnTo>
                    <a:pt x="1378321" y="105261"/>
                  </a:lnTo>
                  <a:lnTo>
                    <a:pt x="1332962" y="86434"/>
                  </a:lnTo>
                  <a:lnTo>
                    <a:pt x="1284791" y="69220"/>
                  </a:lnTo>
                  <a:lnTo>
                    <a:pt x="1233988" y="53706"/>
                  </a:lnTo>
                  <a:lnTo>
                    <a:pt x="1180735" y="39979"/>
                  </a:lnTo>
                  <a:lnTo>
                    <a:pt x="1125213" y="28125"/>
                  </a:lnTo>
                  <a:lnTo>
                    <a:pt x="1067604" y="18232"/>
                  </a:lnTo>
                  <a:lnTo>
                    <a:pt x="1008088" y="10385"/>
                  </a:lnTo>
                  <a:lnTo>
                    <a:pt x="946846" y="4673"/>
                  </a:lnTo>
                  <a:lnTo>
                    <a:pt x="884060" y="1182"/>
                  </a:lnTo>
                  <a:lnTo>
                    <a:pt x="819912" y="0"/>
                  </a:lnTo>
                  <a:lnTo>
                    <a:pt x="755861" y="1182"/>
                  </a:lnTo>
                  <a:lnTo>
                    <a:pt x="693155" y="4673"/>
                  </a:lnTo>
                  <a:lnTo>
                    <a:pt x="631975" y="10385"/>
                  </a:lnTo>
                  <a:lnTo>
                    <a:pt x="572504" y="18232"/>
                  </a:lnTo>
                  <a:lnTo>
                    <a:pt x="514926" y="28125"/>
                  </a:lnTo>
                  <a:lnTo>
                    <a:pt x="459421" y="39979"/>
                  </a:lnTo>
                  <a:lnTo>
                    <a:pt x="406174" y="53706"/>
                  </a:lnTo>
                  <a:lnTo>
                    <a:pt x="355366" y="69220"/>
                  </a:lnTo>
                  <a:lnTo>
                    <a:pt x="307181" y="86434"/>
                  </a:lnTo>
                  <a:lnTo>
                    <a:pt x="261801" y="105261"/>
                  </a:lnTo>
                  <a:lnTo>
                    <a:pt x="219409" y="125614"/>
                  </a:lnTo>
                  <a:lnTo>
                    <a:pt x="180187" y="147405"/>
                  </a:lnTo>
                  <a:lnTo>
                    <a:pt x="144318" y="170549"/>
                  </a:lnTo>
                  <a:lnTo>
                    <a:pt x="111985" y="194959"/>
                  </a:lnTo>
                  <a:lnTo>
                    <a:pt x="83371" y="220546"/>
                  </a:lnTo>
                  <a:lnTo>
                    <a:pt x="38028" y="274909"/>
                  </a:lnTo>
                  <a:lnTo>
                    <a:pt x="9750" y="332943"/>
                  </a:lnTo>
                  <a:lnTo>
                    <a:pt x="0" y="393954"/>
                  </a:lnTo>
                  <a:lnTo>
                    <a:pt x="2468" y="424683"/>
                  </a:lnTo>
                  <a:lnTo>
                    <a:pt x="21664" y="484114"/>
                  </a:lnTo>
                  <a:lnTo>
                    <a:pt x="58657" y="540257"/>
                  </a:lnTo>
                  <a:lnTo>
                    <a:pt x="111985" y="592412"/>
                  </a:lnTo>
                  <a:lnTo>
                    <a:pt x="144318" y="616776"/>
                  </a:lnTo>
                  <a:lnTo>
                    <a:pt x="180187" y="639882"/>
                  </a:lnTo>
                  <a:lnTo>
                    <a:pt x="219409" y="661641"/>
                  </a:lnTo>
                  <a:lnTo>
                    <a:pt x="261801" y="681966"/>
                  </a:lnTo>
                  <a:lnTo>
                    <a:pt x="307181" y="700771"/>
                  </a:lnTo>
                  <a:lnTo>
                    <a:pt x="355366" y="717967"/>
                  </a:lnTo>
                  <a:lnTo>
                    <a:pt x="406174" y="733467"/>
                  </a:lnTo>
                  <a:lnTo>
                    <a:pt x="459421" y="747184"/>
                  </a:lnTo>
                  <a:lnTo>
                    <a:pt x="514926" y="759030"/>
                  </a:lnTo>
                  <a:lnTo>
                    <a:pt x="572504" y="768919"/>
                  </a:lnTo>
                  <a:lnTo>
                    <a:pt x="631975" y="776762"/>
                  </a:lnTo>
                  <a:lnTo>
                    <a:pt x="693155" y="782472"/>
                  </a:lnTo>
                  <a:lnTo>
                    <a:pt x="755861" y="785963"/>
                  </a:lnTo>
                  <a:lnTo>
                    <a:pt x="819912" y="787146"/>
                  </a:lnTo>
                  <a:lnTo>
                    <a:pt x="884060" y="785963"/>
                  </a:lnTo>
                  <a:lnTo>
                    <a:pt x="946846" y="782472"/>
                  </a:lnTo>
                  <a:lnTo>
                    <a:pt x="1008088" y="776762"/>
                  </a:lnTo>
                  <a:lnTo>
                    <a:pt x="1067604" y="768919"/>
                  </a:lnTo>
                  <a:lnTo>
                    <a:pt x="1125213" y="759030"/>
                  </a:lnTo>
                  <a:lnTo>
                    <a:pt x="1180735" y="747184"/>
                  </a:lnTo>
                  <a:lnTo>
                    <a:pt x="1233988" y="733467"/>
                  </a:lnTo>
                  <a:lnTo>
                    <a:pt x="1284791" y="717967"/>
                  </a:lnTo>
                  <a:lnTo>
                    <a:pt x="1332962" y="700771"/>
                  </a:lnTo>
                  <a:lnTo>
                    <a:pt x="1378321" y="681966"/>
                  </a:lnTo>
                  <a:lnTo>
                    <a:pt x="1420686" y="661641"/>
                  </a:lnTo>
                  <a:lnTo>
                    <a:pt x="1459876" y="639882"/>
                  </a:lnTo>
                  <a:lnTo>
                    <a:pt x="1495710" y="616776"/>
                  </a:lnTo>
                  <a:lnTo>
                    <a:pt x="1528007" y="592412"/>
                  </a:lnTo>
                  <a:lnTo>
                    <a:pt x="1556586" y="566876"/>
                  </a:lnTo>
                  <a:lnTo>
                    <a:pt x="1601863" y="512640"/>
                  </a:lnTo>
                  <a:lnTo>
                    <a:pt x="1630092" y="454766"/>
                  </a:lnTo>
                  <a:lnTo>
                    <a:pt x="1639824" y="393953"/>
                  </a:lnTo>
                  <a:close/>
                </a:path>
              </a:pathLst>
            </a:custGeom>
            <a:solidFill>
              <a:srgbClr val="666633"/>
            </a:solidFill>
          </p:spPr>
          <p:txBody>
            <a:bodyPr wrap="square" lIns="0" tIns="0" rIns="0" bIns="0" rtlCol="0"/>
            <a:lstStyle/>
            <a:p>
              <a:endParaRPr/>
            </a:p>
          </p:txBody>
        </p:sp>
        <p:sp>
          <p:nvSpPr>
            <p:cNvPr id="11" name="object 14"/>
            <p:cNvSpPr/>
            <p:nvPr/>
          </p:nvSpPr>
          <p:spPr>
            <a:xfrm>
              <a:off x="2668409" y="5819394"/>
              <a:ext cx="1640205" cy="787400"/>
            </a:xfrm>
            <a:custGeom>
              <a:avLst/>
              <a:gdLst/>
              <a:ahLst/>
              <a:cxnLst/>
              <a:rect l="l" t="t" r="r" b="b"/>
              <a:pathLst>
                <a:path w="1640204" h="787400">
                  <a:moveTo>
                    <a:pt x="819912" y="0"/>
                  </a:moveTo>
                  <a:lnTo>
                    <a:pt x="755861" y="1182"/>
                  </a:lnTo>
                  <a:lnTo>
                    <a:pt x="693155" y="4673"/>
                  </a:lnTo>
                  <a:lnTo>
                    <a:pt x="631975" y="10385"/>
                  </a:lnTo>
                  <a:lnTo>
                    <a:pt x="572504" y="18232"/>
                  </a:lnTo>
                  <a:lnTo>
                    <a:pt x="514926" y="28125"/>
                  </a:lnTo>
                  <a:lnTo>
                    <a:pt x="459421" y="39979"/>
                  </a:lnTo>
                  <a:lnTo>
                    <a:pt x="406174" y="53706"/>
                  </a:lnTo>
                  <a:lnTo>
                    <a:pt x="355366" y="69220"/>
                  </a:lnTo>
                  <a:lnTo>
                    <a:pt x="307181" y="86434"/>
                  </a:lnTo>
                  <a:lnTo>
                    <a:pt x="261801" y="105261"/>
                  </a:lnTo>
                  <a:lnTo>
                    <a:pt x="219409" y="125614"/>
                  </a:lnTo>
                  <a:lnTo>
                    <a:pt x="180187" y="147405"/>
                  </a:lnTo>
                  <a:lnTo>
                    <a:pt x="144318" y="170549"/>
                  </a:lnTo>
                  <a:lnTo>
                    <a:pt x="111985" y="194959"/>
                  </a:lnTo>
                  <a:lnTo>
                    <a:pt x="83371" y="220546"/>
                  </a:lnTo>
                  <a:lnTo>
                    <a:pt x="38028" y="274909"/>
                  </a:lnTo>
                  <a:lnTo>
                    <a:pt x="9750" y="332943"/>
                  </a:lnTo>
                  <a:lnTo>
                    <a:pt x="0" y="393954"/>
                  </a:lnTo>
                  <a:lnTo>
                    <a:pt x="2468" y="424683"/>
                  </a:lnTo>
                  <a:lnTo>
                    <a:pt x="21664" y="484114"/>
                  </a:lnTo>
                  <a:lnTo>
                    <a:pt x="58657" y="540257"/>
                  </a:lnTo>
                  <a:lnTo>
                    <a:pt x="111985" y="592412"/>
                  </a:lnTo>
                  <a:lnTo>
                    <a:pt x="144318" y="616776"/>
                  </a:lnTo>
                  <a:lnTo>
                    <a:pt x="180187" y="639882"/>
                  </a:lnTo>
                  <a:lnTo>
                    <a:pt x="219409" y="661641"/>
                  </a:lnTo>
                  <a:lnTo>
                    <a:pt x="261801" y="681966"/>
                  </a:lnTo>
                  <a:lnTo>
                    <a:pt x="307181" y="700771"/>
                  </a:lnTo>
                  <a:lnTo>
                    <a:pt x="355366" y="717967"/>
                  </a:lnTo>
                  <a:lnTo>
                    <a:pt x="406174" y="733467"/>
                  </a:lnTo>
                  <a:lnTo>
                    <a:pt x="459421" y="747184"/>
                  </a:lnTo>
                  <a:lnTo>
                    <a:pt x="514926" y="759030"/>
                  </a:lnTo>
                  <a:lnTo>
                    <a:pt x="572504" y="768919"/>
                  </a:lnTo>
                  <a:lnTo>
                    <a:pt x="631975" y="776762"/>
                  </a:lnTo>
                  <a:lnTo>
                    <a:pt x="693155" y="782472"/>
                  </a:lnTo>
                  <a:lnTo>
                    <a:pt x="755861" y="785963"/>
                  </a:lnTo>
                  <a:lnTo>
                    <a:pt x="819912" y="787146"/>
                  </a:lnTo>
                  <a:lnTo>
                    <a:pt x="884060" y="785963"/>
                  </a:lnTo>
                  <a:lnTo>
                    <a:pt x="946846" y="782472"/>
                  </a:lnTo>
                  <a:lnTo>
                    <a:pt x="1008088" y="776762"/>
                  </a:lnTo>
                  <a:lnTo>
                    <a:pt x="1067604" y="768919"/>
                  </a:lnTo>
                  <a:lnTo>
                    <a:pt x="1125213" y="759030"/>
                  </a:lnTo>
                  <a:lnTo>
                    <a:pt x="1180735" y="747184"/>
                  </a:lnTo>
                  <a:lnTo>
                    <a:pt x="1233988" y="733467"/>
                  </a:lnTo>
                  <a:lnTo>
                    <a:pt x="1284791" y="717967"/>
                  </a:lnTo>
                  <a:lnTo>
                    <a:pt x="1332962" y="700771"/>
                  </a:lnTo>
                  <a:lnTo>
                    <a:pt x="1378321" y="681966"/>
                  </a:lnTo>
                  <a:lnTo>
                    <a:pt x="1420686" y="661641"/>
                  </a:lnTo>
                  <a:lnTo>
                    <a:pt x="1459876" y="639882"/>
                  </a:lnTo>
                  <a:lnTo>
                    <a:pt x="1495710" y="616776"/>
                  </a:lnTo>
                  <a:lnTo>
                    <a:pt x="1528007" y="592412"/>
                  </a:lnTo>
                  <a:lnTo>
                    <a:pt x="1556586" y="566876"/>
                  </a:lnTo>
                  <a:lnTo>
                    <a:pt x="1601863" y="512640"/>
                  </a:lnTo>
                  <a:lnTo>
                    <a:pt x="1630092" y="454766"/>
                  </a:lnTo>
                  <a:lnTo>
                    <a:pt x="1639824" y="393953"/>
                  </a:lnTo>
                  <a:lnTo>
                    <a:pt x="1637360" y="363120"/>
                  </a:lnTo>
                  <a:lnTo>
                    <a:pt x="1618199" y="303511"/>
                  </a:lnTo>
                  <a:lnTo>
                    <a:pt x="1581264" y="247226"/>
                  </a:lnTo>
                  <a:lnTo>
                    <a:pt x="1528007" y="194959"/>
                  </a:lnTo>
                  <a:lnTo>
                    <a:pt x="1495710" y="170549"/>
                  </a:lnTo>
                  <a:lnTo>
                    <a:pt x="1459876" y="147405"/>
                  </a:lnTo>
                  <a:lnTo>
                    <a:pt x="1420686" y="125614"/>
                  </a:lnTo>
                  <a:lnTo>
                    <a:pt x="1378321" y="105261"/>
                  </a:lnTo>
                  <a:lnTo>
                    <a:pt x="1332962" y="86434"/>
                  </a:lnTo>
                  <a:lnTo>
                    <a:pt x="1284791" y="69220"/>
                  </a:lnTo>
                  <a:lnTo>
                    <a:pt x="1233988" y="53706"/>
                  </a:lnTo>
                  <a:lnTo>
                    <a:pt x="1180735" y="39979"/>
                  </a:lnTo>
                  <a:lnTo>
                    <a:pt x="1125213" y="28125"/>
                  </a:lnTo>
                  <a:lnTo>
                    <a:pt x="1067604" y="18232"/>
                  </a:lnTo>
                  <a:lnTo>
                    <a:pt x="1008088" y="10385"/>
                  </a:lnTo>
                  <a:lnTo>
                    <a:pt x="946846" y="4673"/>
                  </a:lnTo>
                  <a:lnTo>
                    <a:pt x="884060" y="1182"/>
                  </a:lnTo>
                  <a:lnTo>
                    <a:pt x="819912" y="0"/>
                  </a:lnTo>
                  <a:close/>
                </a:path>
              </a:pathLst>
            </a:custGeom>
            <a:ln w="28575">
              <a:solidFill>
                <a:srgbClr val="FFFFFF"/>
              </a:solidFill>
            </a:ln>
          </p:spPr>
          <p:txBody>
            <a:bodyPr wrap="square" lIns="0" tIns="0" rIns="0" bIns="0" rtlCol="0"/>
            <a:lstStyle/>
            <a:p>
              <a:endParaRPr/>
            </a:p>
          </p:txBody>
        </p:sp>
        <p:sp>
          <p:nvSpPr>
            <p:cNvPr id="12" name="object 15"/>
            <p:cNvSpPr txBox="1"/>
            <p:nvPr/>
          </p:nvSpPr>
          <p:spPr>
            <a:xfrm>
              <a:off x="2789815" y="5882894"/>
              <a:ext cx="1397000" cy="574040"/>
            </a:xfrm>
            <a:prstGeom prst="rect">
              <a:avLst/>
            </a:prstGeom>
          </p:spPr>
          <p:txBody>
            <a:bodyPr vert="horz" wrap="square" lIns="0" tIns="12700" rIns="0" bIns="0" rtlCol="0">
              <a:spAutoFit/>
            </a:bodyPr>
            <a:lstStyle/>
            <a:p>
              <a:pPr marL="56515" marR="5080" indent="-44450">
                <a:lnSpc>
                  <a:spcPct val="100000"/>
                </a:lnSpc>
                <a:spcBef>
                  <a:spcPts val="100"/>
                </a:spcBef>
              </a:pPr>
              <a:r>
                <a:rPr sz="1800" b="1" spc="-5" dirty="0">
                  <a:solidFill>
                    <a:srgbClr val="FFFFFF"/>
                  </a:solidFill>
                  <a:latin typeface="STZhongsong"/>
                  <a:cs typeface="STZhongsong"/>
                </a:rPr>
                <a:t>如何执行对视 图的查询</a:t>
              </a:r>
              <a:r>
                <a:rPr sz="1800" b="1" dirty="0">
                  <a:solidFill>
                    <a:srgbClr val="FFFFFF"/>
                  </a:solidFill>
                  <a:latin typeface="STZhongsong"/>
                  <a:cs typeface="STZhongsong"/>
                </a:rPr>
                <a:t>呢</a:t>
              </a:r>
              <a:r>
                <a:rPr sz="1800" b="1" dirty="0">
                  <a:solidFill>
                    <a:srgbClr val="FFFFFF"/>
                  </a:solidFill>
                  <a:latin typeface="Arial"/>
                  <a:cs typeface="Arial"/>
                </a:rPr>
                <a:t>?</a:t>
              </a:r>
              <a:endParaRPr sz="1800" dirty="0">
                <a:latin typeface="Arial"/>
                <a:cs typeface="Arial"/>
              </a:endParaRPr>
            </a:p>
          </p:txBody>
        </p:sp>
      </p:gr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D7803E80-29B4-4209-B4C6-4CFA23D328EA}" type="slidenum">
              <a:rPr lang="en-US" altLang="zh-CN" b="0">
                <a:latin typeface="Tahoma" panose="020B0604030504040204" pitchFamily="34" charset="0"/>
              </a:rPr>
              <a:pPr eaLnBrk="1" hangingPunct="1"/>
              <a:t>59</a:t>
            </a:fld>
            <a:endParaRPr lang="en-US" altLang="zh-CN" b="0">
              <a:latin typeface="Tahoma" panose="020B0604030504040204" pitchFamily="34" charset="0"/>
            </a:endParaRPr>
          </a:p>
        </p:txBody>
      </p:sp>
      <p:sp>
        <p:nvSpPr>
          <p:cNvPr id="638978" name="Rectangle 2"/>
          <p:cNvSpPr>
            <a:spLocks noGrp="1" noChangeArrowheads="1"/>
          </p:cNvSpPr>
          <p:nvPr>
            <p:ph type="title"/>
          </p:nvPr>
        </p:nvSpPr>
        <p:spPr/>
        <p:txBody>
          <a:bodyPr/>
          <a:lstStyle/>
          <a:p>
            <a:pPr eaLnBrk="1" hangingPunct="1">
              <a:defRPr/>
            </a:pPr>
            <a:r>
              <a:rPr lang="en-US" altLang="zh-CN" sz="3200" dirty="0">
                <a:solidFill>
                  <a:schemeClr val="accent3"/>
                </a:solidFill>
              </a:rPr>
              <a:t>3.5.1 </a:t>
            </a:r>
            <a:r>
              <a:rPr lang="zh-CN" altLang="en-US" sz="3200" dirty="0">
                <a:solidFill>
                  <a:schemeClr val="accent3"/>
                </a:solidFill>
              </a:rPr>
              <a:t>视图的定义和删除</a:t>
            </a:r>
            <a:endParaRPr lang="zh-CN" altLang="en-US" sz="3200" dirty="0"/>
          </a:p>
        </p:txBody>
      </p:sp>
      <p:sp>
        <p:nvSpPr>
          <p:cNvPr id="54276" name="Rectangle 3"/>
          <p:cNvSpPr>
            <a:spLocks noGrp="1" noChangeArrowheads="1"/>
          </p:cNvSpPr>
          <p:nvPr>
            <p:ph type="body" idx="1"/>
          </p:nvPr>
        </p:nvSpPr>
        <p:spPr>
          <a:xfrm>
            <a:off x="709060" y="1402798"/>
            <a:ext cx="7772400" cy="3528392"/>
          </a:xfrm>
        </p:spPr>
        <p:txBody>
          <a:bodyPr/>
          <a:lstStyle/>
          <a:p>
            <a:pPr eaLnBrk="1" hangingPunct="1">
              <a:lnSpc>
                <a:spcPct val="130000"/>
              </a:lnSpc>
              <a:buFont typeface="Wingdings" panose="05000000000000000000" pitchFamily="2" charset="2"/>
              <a:buNone/>
            </a:pPr>
            <a:r>
              <a:rPr lang="en-US" altLang="zh-CN" sz="2000" b="1" dirty="0"/>
              <a:t>[</a:t>
            </a:r>
            <a:r>
              <a:rPr lang="zh-CN" altLang="en-US" sz="2000" b="1" dirty="0"/>
              <a:t>例</a:t>
            </a:r>
            <a:r>
              <a:rPr lang="en-US" altLang="zh-CN" sz="2000" b="1" dirty="0"/>
              <a:t>] </a:t>
            </a:r>
            <a:r>
              <a:rPr lang="zh-CN" altLang="en-US" sz="2400" b="1" dirty="0"/>
              <a:t>建立信息系学生的视图，</a:t>
            </a:r>
            <a:r>
              <a:rPr lang="zh-CN" altLang="en-US" sz="2400" b="1" dirty="0">
                <a:solidFill>
                  <a:srgbClr val="0033CC"/>
                </a:solidFill>
              </a:rPr>
              <a:t>并要求进行修改和插入操作时仍需保证该视图只有信息系的学生 </a:t>
            </a:r>
            <a:r>
              <a:rPr lang="zh-CN" altLang="en-US" sz="2000" b="1" dirty="0"/>
              <a:t>。</a:t>
            </a:r>
          </a:p>
          <a:p>
            <a:pPr eaLnBrk="1" hangingPunct="1">
              <a:lnSpc>
                <a:spcPct val="130000"/>
              </a:lnSpc>
              <a:buFont typeface="Wingdings" panose="05000000000000000000" pitchFamily="2" charset="2"/>
              <a:buNone/>
            </a:pPr>
            <a:r>
              <a:rPr lang="zh-CN" altLang="en-US" sz="1800" b="1" dirty="0"/>
              <a:t>        </a:t>
            </a:r>
            <a:r>
              <a:rPr lang="en-US" altLang="zh-CN" sz="1800" b="1" dirty="0">
                <a:solidFill>
                  <a:srgbClr val="0000FF"/>
                </a:solidFill>
              </a:rPr>
              <a:t>CREATE VIEW </a:t>
            </a:r>
            <a:r>
              <a:rPr lang="en-US" altLang="zh-CN" sz="1800" b="1" dirty="0" err="1">
                <a:solidFill>
                  <a:srgbClr val="FF0000"/>
                </a:solidFill>
              </a:rPr>
              <a:t>IS_Student</a:t>
            </a:r>
            <a:endParaRPr lang="en-US" altLang="zh-CN" sz="1800" b="1" dirty="0">
              <a:solidFill>
                <a:srgbClr val="FF0000"/>
              </a:solidFill>
            </a:endParaRPr>
          </a:p>
          <a:p>
            <a:pPr eaLnBrk="1" hangingPunct="1">
              <a:lnSpc>
                <a:spcPct val="130000"/>
              </a:lnSpc>
              <a:buFont typeface="Wingdings" panose="05000000000000000000" pitchFamily="2" charset="2"/>
              <a:buNone/>
            </a:pPr>
            <a:r>
              <a:rPr lang="en-US" altLang="zh-CN" sz="1800" b="1" dirty="0"/>
              <a:t>        </a:t>
            </a:r>
            <a:r>
              <a:rPr lang="en-US" altLang="zh-CN" sz="1800" b="1" dirty="0">
                <a:solidFill>
                  <a:srgbClr val="0000FF"/>
                </a:solidFill>
              </a:rPr>
              <a:t>AS</a:t>
            </a:r>
            <a:r>
              <a:rPr lang="en-US" altLang="zh-CN" sz="1800" b="1" dirty="0"/>
              <a:t> </a:t>
            </a:r>
          </a:p>
          <a:p>
            <a:pPr eaLnBrk="1" hangingPunct="1">
              <a:lnSpc>
                <a:spcPct val="130000"/>
              </a:lnSpc>
              <a:buFont typeface="Wingdings" panose="05000000000000000000" pitchFamily="2" charset="2"/>
              <a:buNone/>
            </a:pPr>
            <a:r>
              <a:rPr lang="en-US" altLang="zh-CN" sz="1800" b="1" dirty="0"/>
              <a:t>       </a:t>
            </a:r>
            <a:r>
              <a:rPr lang="en-US" altLang="zh-CN" sz="1800" b="1" dirty="0">
                <a:solidFill>
                  <a:srgbClr val="0000FF"/>
                </a:solidFill>
              </a:rPr>
              <a:t> SELECT </a:t>
            </a:r>
            <a:r>
              <a:rPr lang="en-US" altLang="zh-CN" sz="1800" b="1" dirty="0" err="1">
                <a:solidFill>
                  <a:srgbClr val="FF0000"/>
                </a:solidFill>
              </a:rPr>
              <a:t>Sno</a:t>
            </a:r>
            <a:r>
              <a:rPr lang="zh-CN" altLang="en-US" sz="1800" b="1" dirty="0">
                <a:solidFill>
                  <a:srgbClr val="FF0000"/>
                </a:solidFill>
              </a:rPr>
              <a:t>，</a:t>
            </a:r>
            <a:r>
              <a:rPr lang="en-US" altLang="zh-CN" sz="1800" b="1" dirty="0" err="1">
                <a:solidFill>
                  <a:srgbClr val="FF0000"/>
                </a:solidFill>
              </a:rPr>
              <a:t>Sname</a:t>
            </a:r>
            <a:r>
              <a:rPr lang="zh-CN" altLang="en-US" sz="1800" b="1" dirty="0">
                <a:solidFill>
                  <a:srgbClr val="FF0000"/>
                </a:solidFill>
              </a:rPr>
              <a:t>，</a:t>
            </a:r>
            <a:r>
              <a:rPr lang="en-US" altLang="zh-CN" sz="1800" b="1" dirty="0">
                <a:solidFill>
                  <a:srgbClr val="FF0000"/>
                </a:solidFill>
              </a:rPr>
              <a:t>Sage</a:t>
            </a:r>
          </a:p>
          <a:p>
            <a:pPr eaLnBrk="1" hangingPunct="1">
              <a:lnSpc>
                <a:spcPct val="130000"/>
              </a:lnSpc>
              <a:buFont typeface="Wingdings" panose="05000000000000000000" pitchFamily="2" charset="2"/>
              <a:buNone/>
            </a:pPr>
            <a:r>
              <a:rPr lang="en-US" altLang="zh-CN" sz="1800" b="1" dirty="0"/>
              <a:t>        </a:t>
            </a:r>
            <a:r>
              <a:rPr lang="en-US" altLang="zh-CN" sz="1800" b="1" dirty="0">
                <a:solidFill>
                  <a:srgbClr val="0000FF"/>
                </a:solidFill>
              </a:rPr>
              <a:t>FROM</a:t>
            </a:r>
            <a:r>
              <a:rPr lang="en-US" altLang="zh-CN" sz="1800" b="1" dirty="0"/>
              <a:t>  </a:t>
            </a:r>
            <a:r>
              <a:rPr lang="en-US" altLang="zh-CN" sz="1800" b="1" dirty="0">
                <a:solidFill>
                  <a:srgbClr val="FF0000"/>
                </a:solidFill>
              </a:rPr>
              <a:t>Student</a:t>
            </a:r>
          </a:p>
          <a:p>
            <a:pPr eaLnBrk="1" hangingPunct="1">
              <a:lnSpc>
                <a:spcPct val="130000"/>
              </a:lnSpc>
              <a:buFont typeface="Wingdings" panose="05000000000000000000" pitchFamily="2" charset="2"/>
              <a:buNone/>
            </a:pPr>
            <a:r>
              <a:rPr lang="en-US" altLang="zh-CN" sz="1800" b="1" dirty="0"/>
              <a:t>        </a:t>
            </a:r>
            <a:r>
              <a:rPr lang="en-US" altLang="zh-CN" sz="1800" b="1" dirty="0">
                <a:solidFill>
                  <a:srgbClr val="0000FF"/>
                </a:solidFill>
              </a:rPr>
              <a:t>WHERE</a:t>
            </a:r>
            <a:r>
              <a:rPr lang="en-US" altLang="zh-CN" sz="1800" b="1" dirty="0"/>
              <a:t>  </a:t>
            </a:r>
            <a:r>
              <a:rPr lang="en-US" altLang="zh-CN" sz="1800" b="1" dirty="0" err="1">
                <a:solidFill>
                  <a:srgbClr val="FF0000"/>
                </a:solidFill>
              </a:rPr>
              <a:t>Sdept</a:t>
            </a:r>
            <a:r>
              <a:rPr lang="en-US" altLang="zh-CN" sz="1800" b="1" dirty="0">
                <a:solidFill>
                  <a:srgbClr val="FF0000"/>
                </a:solidFill>
              </a:rPr>
              <a:t>= 'IS'</a:t>
            </a:r>
          </a:p>
          <a:p>
            <a:pPr eaLnBrk="1" hangingPunct="1">
              <a:lnSpc>
                <a:spcPct val="130000"/>
              </a:lnSpc>
              <a:buFont typeface="Wingdings" panose="05000000000000000000" pitchFamily="2" charset="2"/>
              <a:buNone/>
            </a:pPr>
            <a:r>
              <a:rPr lang="en-US" altLang="zh-CN" sz="1800" b="1" dirty="0"/>
              <a:t>        </a:t>
            </a:r>
            <a:r>
              <a:rPr lang="en-US" altLang="zh-CN" sz="1800" b="1" dirty="0">
                <a:solidFill>
                  <a:srgbClr val="0000FF"/>
                </a:solidFill>
              </a:rPr>
              <a:t>WITH CHECK OPTION</a:t>
            </a:r>
            <a:r>
              <a:rPr lang="zh-CN" altLang="en-US" sz="1800" b="1" dirty="0"/>
              <a:t>；</a:t>
            </a:r>
          </a:p>
        </p:txBody>
      </p:sp>
      <p:sp>
        <p:nvSpPr>
          <p:cNvPr id="5" name="Rectangle 3"/>
          <p:cNvSpPr txBox="1">
            <a:spLocks noChangeArrowheads="1"/>
          </p:cNvSpPr>
          <p:nvPr/>
        </p:nvSpPr>
        <p:spPr bwMode="auto">
          <a:xfrm>
            <a:off x="929739" y="5080001"/>
            <a:ext cx="7560841"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FF66"/>
              </a:buClr>
              <a:buFontTx/>
              <a:buNone/>
            </a:pPr>
            <a:r>
              <a:rPr lang="zh-CN" altLang="en-US" sz="2200" dirty="0">
                <a:solidFill>
                  <a:srgbClr val="CC3300"/>
                </a:solidFill>
                <a:latin typeface="楷体_GB2312" pitchFamily="49" charset="-122"/>
                <a:ea typeface="楷体_GB2312" pitchFamily="49" charset="-122"/>
              </a:rPr>
              <a:t>注意：</a:t>
            </a:r>
            <a:r>
              <a:rPr lang="en-US" altLang="zh-CN" sz="2200" dirty="0">
                <a:solidFill>
                  <a:srgbClr val="CC3300"/>
                </a:solidFill>
                <a:latin typeface="楷体_GB2312" pitchFamily="49" charset="-122"/>
                <a:ea typeface="楷体_GB2312" pitchFamily="49" charset="-122"/>
              </a:rPr>
              <a:t>WITH CHECK OPTION  </a:t>
            </a:r>
            <a:r>
              <a:rPr lang="zh-CN" altLang="en-US" sz="2200" dirty="0">
                <a:solidFill>
                  <a:srgbClr val="000066"/>
                </a:solidFill>
                <a:latin typeface="楷体_GB2312" pitchFamily="49" charset="-122"/>
                <a:ea typeface="楷体_GB2312" pitchFamily="49" charset="-122"/>
              </a:rPr>
              <a:t>表示通过视图进行增、删、改操作时，不得破坏视图定义中的谓词条件（即子查询中的条件表达式）。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E76338C5-B503-4D9A-8E4B-77FA417D7905}" type="slidenum">
              <a:rPr lang="en-US" altLang="zh-CN" b="0">
                <a:latin typeface="Tahoma" panose="020B0604030504040204" pitchFamily="34" charset="0"/>
              </a:rPr>
              <a:pPr eaLnBrk="1" hangingPunct="1"/>
              <a:t>6</a:t>
            </a:fld>
            <a:endParaRPr lang="en-US" altLang="zh-CN" b="0">
              <a:latin typeface="Tahoma" panose="020B0604030504040204" pitchFamily="34" charset="0"/>
            </a:endParaRPr>
          </a:p>
        </p:txBody>
      </p:sp>
      <p:sp>
        <p:nvSpPr>
          <p:cNvPr id="8195" name="Rectangle 2"/>
          <p:cNvSpPr>
            <a:spLocks noGrp="1" noChangeArrowheads="1"/>
          </p:cNvSpPr>
          <p:nvPr>
            <p:ph type="title"/>
          </p:nvPr>
        </p:nvSpPr>
        <p:spPr/>
        <p:txBody>
          <a:bodyPr/>
          <a:lstStyle/>
          <a:p>
            <a:pPr eaLnBrk="1" hangingPunct="1"/>
            <a:r>
              <a:rPr lang="zh-CN" altLang="en-US"/>
              <a:t>插入元组（续）</a:t>
            </a:r>
          </a:p>
        </p:txBody>
      </p:sp>
      <p:sp>
        <p:nvSpPr>
          <p:cNvPr id="8196" name="Rectangle 3"/>
          <p:cNvSpPr>
            <a:spLocks noGrp="1" noChangeArrowheads="1"/>
          </p:cNvSpPr>
          <p:nvPr>
            <p:ph type="body" idx="1"/>
          </p:nvPr>
        </p:nvSpPr>
        <p:spPr>
          <a:xfrm>
            <a:off x="762000" y="1628775"/>
            <a:ext cx="7772400" cy="4314825"/>
          </a:xfrm>
        </p:spPr>
        <p:txBody>
          <a:bodyPr/>
          <a:lstStyle/>
          <a:p>
            <a:pPr eaLnBrk="1" hangingPunct="1">
              <a:lnSpc>
                <a:spcPct val="90000"/>
              </a:lnSpc>
            </a:pPr>
            <a:r>
              <a:rPr lang="en-US" altLang="zh-CN" sz="2000"/>
              <a:t> </a:t>
            </a:r>
            <a:r>
              <a:rPr lang="en-US" altLang="zh-CN" sz="2400"/>
              <a:t>INTO</a:t>
            </a:r>
            <a:r>
              <a:rPr lang="zh-CN" altLang="en-US" sz="2400"/>
              <a:t>子句</a:t>
            </a:r>
          </a:p>
          <a:p>
            <a:pPr lvl="1" eaLnBrk="1" hangingPunct="1">
              <a:lnSpc>
                <a:spcPct val="90000"/>
              </a:lnSpc>
              <a:buSzPct val="75000"/>
              <a:buFont typeface="Wingdings" panose="05000000000000000000" pitchFamily="2" charset="2"/>
              <a:buChar char="n"/>
            </a:pPr>
            <a:r>
              <a:rPr lang="zh-CN" altLang="en-US" sz="2200"/>
              <a:t>指定要插入数据的表名及属性列</a:t>
            </a:r>
          </a:p>
          <a:p>
            <a:pPr lvl="1" eaLnBrk="1" hangingPunct="1">
              <a:lnSpc>
                <a:spcPct val="90000"/>
              </a:lnSpc>
              <a:buSzPct val="75000"/>
              <a:buFont typeface="Wingdings" panose="05000000000000000000" pitchFamily="2" charset="2"/>
              <a:buChar char="n"/>
            </a:pPr>
            <a:r>
              <a:rPr lang="zh-CN" altLang="en-US" sz="2200"/>
              <a:t>指定属性列的顺序可与表定义中的顺序不一致</a:t>
            </a:r>
          </a:p>
          <a:p>
            <a:pPr lvl="1" eaLnBrk="1" hangingPunct="1">
              <a:lnSpc>
                <a:spcPct val="90000"/>
              </a:lnSpc>
              <a:buSzPct val="75000"/>
              <a:buFont typeface="Wingdings" panose="05000000000000000000" pitchFamily="2" charset="2"/>
              <a:buChar char="n"/>
            </a:pPr>
            <a:r>
              <a:rPr lang="zh-CN" altLang="en-US" sz="2200"/>
              <a:t>没有指定属性列：表示要插入的是一条完整的元组，且属性列属性与表定义中的顺序一致</a:t>
            </a:r>
          </a:p>
          <a:p>
            <a:pPr lvl="1" eaLnBrk="1" hangingPunct="1">
              <a:lnSpc>
                <a:spcPct val="90000"/>
              </a:lnSpc>
              <a:buSzPct val="75000"/>
              <a:buFont typeface="Wingdings" panose="05000000000000000000" pitchFamily="2" charset="2"/>
              <a:buChar char="n"/>
            </a:pPr>
            <a:r>
              <a:rPr lang="zh-CN" altLang="en-US" sz="2200"/>
              <a:t>指定部分属性列：插入的元组在其余属性列上取空值，要求非空的属性列必须指定，不能为空。</a:t>
            </a:r>
          </a:p>
          <a:p>
            <a:pPr eaLnBrk="1" hangingPunct="1">
              <a:lnSpc>
                <a:spcPct val="90000"/>
              </a:lnSpc>
            </a:pPr>
            <a:r>
              <a:rPr lang="zh-CN" altLang="en-US" sz="1800"/>
              <a:t> </a:t>
            </a:r>
            <a:r>
              <a:rPr lang="en-US" altLang="zh-CN" sz="2400"/>
              <a:t>VALUES</a:t>
            </a:r>
            <a:r>
              <a:rPr lang="zh-CN" altLang="en-US" sz="2400"/>
              <a:t>子句</a:t>
            </a:r>
            <a:endParaRPr lang="zh-CN" altLang="en-US" sz="1800"/>
          </a:p>
          <a:p>
            <a:pPr lvl="1" eaLnBrk="1" hangingPunct="1">
              <a:lnSpc>
                <a:spcPct val="90000"/>
              </a:lnSpc>
              <a:buSzPct val="75000"/>
              <a:buFont typeface="Wingdings" panose="05000000000000000000" pitchFamily="2" charset="2"/>
              <a:buChar char="n"/>
            </a:pPr>
            <a:r>
              <a:rPr lang="zh-CN" altLang="en-US" sz="1600"/>
              <a:t> </a:t>
            </a:r>
            <a:r>
              <a:rPr lang="zh-CN" altLang="en-US" sz="2200"/>
              <a:t>提供的值必须与</a:t>
            </a:r>
            <a:r>
              <a:rPr lang="en-US" altLang="zh-CN" sz="2200"/>
              <a:t>INTO</a:t>
            </a:r>
            <a:r>
              <a:rPr lang="zh-CN" altLang="en-US" sz="2200"/>
              <a:t>子句匹配</a:t>
            </a:r>
          </a:p>
          <a:p>
            <a:pPr lvl="2" eaLnBrk="1" hangingPunct="1">
              <a:lnSpc>
                <a:spcPct val="90000"/>
              </a:lnSpc>
              <a:buFont typeface="Wingdings" panose="05000000000000000000" pitchFamily="2" charset="2"/>
              <a:buChar char="Ø"/>
            </a:pPr>
            <a:r>
              <a:rPr lang="zh-CN" altLang="en-US"/>
              <a:t>值的个数</a:t>
            </a:r>
          </a:p>
          <a:p>
            <a:pPr lvl="2" eaLnBrk="1" hangingPunct="1">
              <a:lnSpc>
                <a:spcPct val="90000"/>
              </a:lnSpc>
              <a:buFont typeface="Wingdings" panose="05000000000000000000" pitchFamily="2" charset="2"/>
              <a:buChar char="Ø"/>
            </a:pPr>
            <a:r>
              <a:rPr lang="zh-CN" altLang="en-US"/>
              <a:t>值的类型</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B5713D4A-1592-45C7-ACB6-607C2109ABCF}" type="slidenum">
              <a:rPr lang="en-US" altLang="zh-CN" b="0">
                <a:latin typeface="Tahoma" panose="020B0604030504040204" pitchFamily="34" charset="0"/>
              </a:rPr>
              <a:pPr eaLnBrk="1" hangingPunct="1"/>
              <a:t>60</a:t>
            </a:fld>
            <a:endParaRPr lang="en-US" altLang="zh-CN" b="0">
              <a:latin typeface="Tahoma" panose="020B0604030504040204" pitchFamily="34" charset="0"/>
            </a:endParaRPr>
          </a:p>
        </p:txBody>
      </p:sp>
      <p:sp>
        <p:nvSpPr>
          <p:cNvPr id="640002" name="Rectangle 2"/>
          <p:cNvSpPr>
            <a:spLocks noGrp="1" noChangeArrowheads="1"/>
          </p:cNvSpPr>
          <p:nvPr>
            <p:ph type="title"/>
          </p:nvPr>
        </p:nvSpPr>
        <p:spPr/>
        <p:txBody>
          <a:bodyPr/>
          <a:lstStyle/>
          <a:p>
            <a:pPr eaLnBrk="1" hangingPunct="1">
              <a:defRPr/>
            </a:pPr>
            <a:r>
              <a:rPr lang="en-US" altLang="zh-CN" sz="2800" dirty="0">
                <a:solidFill>
                  <a:schemeClr val="accent3"/>
                </a:solidFill>
              </a:rPr>
              <a:t>3.5.1 </a:t>
            </a:r>
            <a:r>
              <a:rPr lang="zh-CN" altLang="en-US" sz="2800" dirty="0">
                <a:solidFill>
                  <a:schemeClr val="accent3"/>
                </a:solidFill>
              </a:rPr>
              <a:t>视图的定义和删除</a:t>
            </a:r>
            <a:endParaRPr lang="zh-CN" altLang="en-US" sz="2800" dirty="0"/>
          </a:p>
        </p:txBody>
      </p:sp>
      <p:sp>
        <p:nvSpPr>
          <p:cNvPr id="55300" name="Rectangle 3"/>
          <p:cNvSpPr>
            <a:spLocks noGrp="1" noChangeArrowheads="1"/>
          </p:cNvSpPr>
          <p:nvPr>
            <p:ph type="body" idx="1"/>
          </p:nvPr>
        </p:nvSpPr>
        <p:spPr>
          <a:xfrm>
            <a:off x="755576" y="1484784"/>
            <a:ext cx="8229600" cy="4114800"/>
          </a:xfrm>
        </p:spPr>
        <p:txBody>
          <a:bodyPr/>
          <a:lstStyle/>
          <a:p>
            <a:pPr eaLnBrk="1" hangingPunct="1">
              <a:lnSpc>
                <a:spcPct val="140000"/>
              </a:lnSpc>
              <a:buFont typeface="Wingdings" panose="05000000000000000000" pitchFamily="2" charset="2"/>
              <a:buNone/>
            </a:pPr>
            <a:r>
              <a:rPr lang="zh-CN" altLang="en-US" sz="2400" dirty="0"/>
              <a:t>对</a:t>
            </a:r>
            <a:r>
              <a:rPr lang="en-US" altLang="zh-CN" sz="2400" dirty="0" err="1"/>
              <a:t>IS_Student</a:t>
            </a:r>
            <a:r>
              <a:rPr lang="zh-CN" altLang="en-US" sz="2400" dirty="0"/>
              <a:t>视图的更新操作：</a:t>
            </a:r>
          </a:p>
          <a:p>
            <a:pPr eaLnBrk="1" hangingPunct="1">
              <a:lnSpc>
                <a:spcPct val="140000"/>
              </a:lnSpc>
            </a:pPr>
            <a:r>
              <a:rPr lang="zh-CN" altLang="en-US" sz="2400" dirty="0"/>
              <a:t>修改操作：自动加上</a:t>
            </a:r>
            <a:r>
              <a:rPr lang="en-US" altLang="zh-CN" sz="2400" dirty="0" err="1"/>
              <a:t>Sdept</a:t>
            </a:r>
            <a:r>
              <a:rPr lang="en-US" altLang="zh-CN" sz="2400" dirty="0"/>
              <a:t>= 'IS'</a:t>
            </a:r>
            <a:r>
              <a:rPr lang="zh-CN" altLang="en-US" sz="2400" dirty="0"/>
              <a:t>的条件</a:t>
            </a:r>
          </a:p>
          <a:p>
            <a:pPr eaLnBrk="1" hangingPunct="1">
              <a:lnSpc>
                <a:spcPct val="140000"/>
              </a:lnSpc>
            </a:pPr>
            <a:r>
              <a:rPr lang="zh-CN" altLang="en-US" sz="2400" dirty="0"/>
              <a:t>删除操作：自动加上</a:t>
            </a:r>
            <a:r>
              <a:rPr lang="en-US" altLang="zh-CN" sz="2400" dirty="0" err="1"/>
              <a:t>Sdept</a:t>
            </a:r>
            <a:r>
              <a:rPr lang="en-US" altLang="zh-CN" sz="2400" dirty="0"/>
              <a:t>= 'IS'</a:t>
            </a:r>
            <a:r>
              <a:rPr lang="zh-CN" altLang="en-US" sz="2400" dirty="0"/>
              <a:t>的条件</a:t>
            </a:r>
          </a:p>
          <a:p>
            <a:pPr eaLnBrk="1" hangingPunct="1">
              <a:lnSpc>
                <a:spcPct val="140000"/>
              </a:lnSpc>
            </a:pPr>
            <a:r>
              <a:rPr lang="zh-CN" altLang="en-US" sz="2400" dirty="0"/>
              <a:t>插入操作：自动检查</a:t>
            </a:r>
            <a:r>
              <a:rPr lang="en-US" altLang="zh-CN" sz="2400" dirty="0" err="1"/>
              <a:t>Sdept</a:t>
            </a:r>
            <a:r>
              <a:rPr lang="zh-CN" altLang="en-US" sz="2400" dirty="0"/>
              <a:t>属性值是否为</a:t>
            </a:r>
            <a:r>
              <a:rPr lang="en-US" altLang="zh-CN" sz="2400" dirty="0"/>
              <a:t>'IS' </a:t>
            </a:r>
          </a:p>
          <a:p>
            <a:pPr lvl="1" eaLnBrk="1" hangingPunct="1">
              <a:lnSpc>
                <a:spcPct val="140000"/>
              </a:lnSpc>
            </a:pPr>
            <a:r>
              <a:rPr lang="zh-CN" altLang="en-US" dirty="0"/>
              <a:t>如果不是，则拒绝该插入操作</a:t>
            </a:r>
          </a:p>
          <a:p>
            <a:pPr lvl="1" eaLnBrk="1" hangingPunct="1">
              <a:lnSpc>
                <a:spcPct val="140000"/>
              </a:lnSpc>
            </a:pPr>
            <a:r>
              <a:rPr lang="zh-CN" altLang="en-US" dirty="0"/>
              <a:t>如果没有提供</a:t>
            </a:r>
            <a:r>
              <a:rPr lang="en-US" altLang="zh-CN" dirty="0" err="1"/>
              <a:t>Sdept</a:t>
            </a:r>
            <a:r>
              <a:rPr lang="zh-CN" altLang="en-US" dirty="0"/>
              <a:t>属性值，则自动定义</a:t>
            </a:r>
            <a:r>
              <a:rPr lang="en-US" altLang="zh-CN" dirty="0" err="1"/>
              <a:t>Sdept</a:t>
            </a:r>
            <a:r>
              <a:rPr lang="zh-CN" altLang="en-US" dirty="0"/>
              <a:t>为</a:t>
            </a:r>
            <a:r>
              <a:rPr lang="en-US" altLang="zh-CN" dirty="0"/>
              <a:t>'IS'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608F3707-EEDB-4376-BE23-D4D514A08302}" type="slidenum">
              <a:rPr lang="en-US" altLang="zh-CN" b="0">
                <a:latin typeface="Tahoma" panose="020B0604030504040204" pitchFamily="34" charset="0"/>
              </a:rPr>
              <a:pPr eaLnBrk="1" hangingPunct="1"/>
              <a:t>61</a:t>
            </a:fld>
            <a:endParaRPr lang="en-US" altLang="zh-CN" b="0">
              <a:latin typeface="Tahoma" panose="020B0604030504040204" pitchFamily="34" charset="0"/>
            </a:endParaRPr>
          </a:p>
        </p:txBody>
      </p:sp>
      <p:sp>
        <p:nvSpPr>
          <p:cNvPr id="641026" name="Rectangle 2"/>
          <p:cNvSpPr>
            <a:spLocks noGrp="1" noChangeArrowheads="1"/>
          </p:cNvSpPr>
          <p:nvPr>
            <p:ph type="title"/>
          </p:nvPr>
        </p:nvSpPr>
        <p:spPr>
          <a:xfrm>
            <a:off x="899592" y="615155"/>
            <a:ext cx="7391400" cy="563563"/>
          </a:xfrm>
        </p:spPr>
        <p:txBody>
          <a:bodyPr/>
          <a:lstStyle/>
          <a:p>
            <a:pPr eaLnBrk="1" hangingPunct="1">
              <a:defRPr/>
            </a:pPr>
            <a:r>
              <a:rPr lang="en-US" altLang="zh-CN" sz="2800" dirty="0">
                <a:solidFill>
                  <a:schemeClr val="accent3"/>
                </a:solidFill>
              </a:rPr>
              <a:t>3.5.1 </a:t>
            </a:r>
            <a:r>
              <a:rPr lang="zh-CN" altLang="en-US" sz="2800" dirty="0">
                <a:solidFill>
                  <a:schemeClr val="accent3"/>
                </a:solidFill>
              </a:rPr>
              <a:t>视图的定义和删除</a:t>
            </a:r>
            <a:endParaRPr lang="zh-CN" altLang="en-US" sz="2800" dirty="0"/>
          </a:p>
        </p:txBody>
      </p:sp>
      <p:sp>
        <p:nvSpPr>
          <p:cNvPr id="57348" name="Rectangle 3"/>
          <p:cNvSpPr>
            <a:spLocks noGrp="1" noChangeArrowheads="1"/>
          </p:cNvSpPr>
          <p:nvPr>
            <p:ph type="body" idx="1"/>
          </p:nvPr>
        </p:nvSpPr>
        <p:spPr>
          <a:xfrm>
            <a:off x="853765" y="2053208"/>
            <a:ext cx="7772400" cy="3959225"/>
          </a:xfrm>
        </p:spPr>
        <p:txBody>
          <a:bodyPr/>
          <a:lstStyle/>
          <a:p>
            <a:pPr eaLnBrk="1" hangingPunct="1">
              <a:lnSpc>
                <a:spcPct val="110000"/>
              </a:lnSpc>
              <a:buFont typeface="Wingdings" panose="05000000000000000000" pitchFamily="2" charset="2"/>
              <a:buNone/>
            </a:pPr>
            <a:endParaRPr lang="zh-CN" altLang="en-US" sz="1200" b="1" dirty="0"/>
          </a:p>
          <a:p>
            <a:pPr eaLnBrk="1" hangingPunct="1">
              <a:lnSpc>
                <a:spcPct val="110000"/>
              </a:lnSpc>
              <a:buFont typeface="Wingdings" panose="05000000000000000000" pitchFamily="2" charset="2"/>
              <a:buNone/>
            </a:pPr>
            <a:r>
              <a:rPr lang="en-US" altLang="zh-CN" sz="2400" b="1" dirty="0"/>
              <a:t>[</a:t>
            </a:r>
            <a:r>
              <a:rPr lang="zh-CN" altLang="en-US" sz="2400" b="1" dirty="0"/>
              <a:t>例</a:t>
            </a:r>
            <a:r>
              <a:rPr lang="en-US" altLang="zh-CN" sz="2400" b="1" dirty="0"/>
              <a:t>]  </a:t>
            </a:r>
            <a:r>
              <a:rPr lang="zh-CN" altLang="en-US" sz="2400" b="1" dirty="0"/>
              <a:t>建立信息系选修了</a:t>
            </a:r>
            <a:r>
              <a:rPr lang="en-US" altLang="zh-CN" sz="2400" b="1" dirty="0"/>
              <a:t>1</a:t>
            </a:r>
            <a:r>
              <a:rPr lang="zh-CN" altLang="en-US" sz="2400" b="1" dirty="0"/>
              <a:t>号课程的学生视图。</a:t>
            </a:r>
          </a:p>
          <a:p>
            <a:pPr eaLnBrk="1" hangingPunct="1">
              <a:lnSpc>
                <a:spcPct val="110000"/>
              </a:lnSpc>
              <a:buFont typeface="Wingdings" panose="05000000000000000000" pitchFamily="2" charset="2"/>
              <a:buNone/>
            </a:pPr>
            <a:r>
              <a:rPr lang="zh-CN" altLang="en-US" sz="2200" b="1" dirty="0"/>
              <a:t>        </a:t>
            </a:r>
            <a:r>
              <a:rPr lang="en-US" altLang="zh-CN" sz="2200" b="1" dirty="0">
                <a:solidFill>
                  <a:srgbClr val="0000FF"/>
                </a:solidFill>
              </a:rPr>
              <a:t>CREATE VIEW </a:t>
            </a:r>
            <a:r>
              <a:rPr lang="en-US" altLang="zh-CN" sz="2200" b="1" dirty="0">
                <a:solidFill>
                  <a:srgbClr val="FF0000"/>
                </a:solidFill>
              </a:rPr>
              <a:t>IS_S1(</a:t>
            </a:r>
            <a:r>
              <a:rPr lang="en-US" altLang="zh-CN" sz="2200" b="1" dirty="0" err="1">
                <a:solidFill>
                  <a:srgbClr val="FF0000"/>
                </a:solidFill>
              </a:rPr>
              <a:t>Sno</a:t>
            </a:r>
            <a:r>
              <a:rPr lang="zh-CN" altLang="en-US" sz="2200" b="1" dirty="0">
                <a:solidFill>
                  <a:srgbClr val="FF0000"/>
                </a:solidFill>
              </a:rPr>
              <a:t>，</a:t>
            </a:r>
            <a:r>
              <a:rPr lang="en-US" altLang="zh-CN" sz="2200" b="1" dirty="0" err="1">
                <a:solidFill>
                  <a:srgbClr val="FF0000"/>
                </a:solidFill>
              </a:rPr>
              <a:t>Sname</a:t>
            </a:r>
            <a:r>
              <a:rPr lang="zh-CN" altLang="en-US" sz="2200" b="1" dirty="0">
                <a:solidFill>
                  <a:srgbClr val="FF0000"/>
                </a:solidFill>
              </a:rPr>
              <a:t>，</a:t>
            </a:r>
            <a:r>
              <a:rPr lang="en-US" altLang="zh-CN" sz="2200" b="1" dirty="0">
                <a:solidFill>
                  <a:srgbClr val="FF0000"/>
                </a:solidFill>
              </a:rPr>
              <a:t>Grade)</a:t>
            </a:r>
          </a:p>
          <a:p>
            <a:pPr eaLnBrk="1" hangingPunct="1">
              <a:lnSpc>
                <a:spcPct val="110000"/>
              </a:lnSpc>
              <a:buFont typeface="Wingdings" panose="05000000000000000000" pitchFamily="2" charset="2"/>
              <a:buNone/>
            </a:pPr>
            <a:r>
              <a:rPr lang="en-US" altLang="zh-CN" sz="2200" b="1" dirty="0"/>
              <a:t>        </a:t>
            </a:r>
            <a:r>
              <a:rPr lang="en-US" altLang="zh-CN" sz="2200" b="1" dirty="0">
                <a:solidFill>
                  <a:srgbClr val="0000FF"/>
                </a:solidFill>
              </a:rPr>
              <a:t>AS </a:t>
            </a:r>
          </a:p>
          <a:p>
            <a:pPr eaLnBrk="1" hangingPunct="1">
              <a:lnSpc>
                <a:spcPct val="110000"/>
              </a:lnSpc>
              <a:buFont typeface="Wingdings" panose="05000000000000000000" pitchFamily="2" charset="2"/>
              <a:buNone/>
            </a:pPr>
            <a:r>
              <a:rPr lang="en-US" altLang="zh-CN" sz="2200" b="1" dirty="0">
                <a:solidFill>
                  <a:srgbClr val="0000FF"/>
                </a:solidFill>
              </a:rPr>
              <a:t>        SELECT </a:t>
            </a:r>
            <a:r>
              <a:rPr lang="en-US" altLang="zh-CN" sz="2200" b="1" dirty="0" err="1">
                <a:solidFill>
                  <a:srgbClr val="FF0000"/>
                </a:solidFill>
              </a:rPr>
              <a:t>Student.Sno</a:t>
            </a:r>
            <a:r>
              <a:rPr lang="zh-CN" altLang="en-US" sz="2200" b="1" dirty="0">
                <a:solidFill>
                  <a:srgbClr val="FF0000"/>
                </a:solidFill>
              </a:rPr>
              <a:t>，</a:t>
            </a:r>
            <a:r>
              <a:rPr lang="en-US" altLang="zh-CN" sz="2200" b="1" dirty="0" err="1">
                <a:solidFill>
                  <a:srgbClr val="FF0000"/>
                </a:solidFill>
              </a:rPr>
              <a:t>Sname</a:t>
            </a:r>
            <a:r>
              <a:rPr lang="zh-CN" altLang="en-US" sz="2200" b="1" dirty="0">
                <a:solidFill>
                  <a:srgbClr val="FF0000"/>
                </a:solidFill>
              </a:rPr>
              <a:t>，</a:t>
            </a:r>
            <a:r>
              <a:rPr lang="en-US" altLang="zh-CN" sz="2200" b="1" dirty="0">
                <a:solidFill>
                  <a:srgbClr val="FF0000"/>
                </a:solidFill>
              </a:rPr>
              <a:t>Grade</a:t>
            </a:r>
          </a:p>
          <a:p>
            <a:pPr eaLnBrk="1" hangingPunct="1">
              <a:lnSpc>
                <a:spcPct val="110000"/>
              </a:lnSpc>
              <a:buFont typeface="Wingdings" panose="05000000000000000000" pitchFamily="2" charset="2"/>
              <a:buNone/>
            </a:pPr>
            <a:r>
              <a:rPr lang="en-US" altLang="zh-CN" sz="2200" b="1" dirty="0"/>
              <a:t>        </a:t>
            </a:r>
            <a:r>
              <a:rPr lang="en-US" altLang="zh-CN" sz="2200" b="1" dirty="0">
                <a:solidFill>
                  <a:srgbClr val="0000FF"/>
                </a:solidFill>
              </a:rPr>
              <a:t>FROM</a:t>
            </a:r>
            <a:r>
              <a:rPr lang="en-US" altLang="zh-CN" sz="2200" b="1" dirty="0"/>
              <a:t>  </a:t>
            </a:r>
            <a:r>
              <a:rPr lang="en-US" altLang="zh-CN" sz="2200" b="1" dirty="0">
                <a:solidFill>
                  <a:srgbClr val="FF0000"/>
                </a:solidFill>
              </a:rPr>
              <a:t>Student</a:t>
            </a:r>
            <a:r>
              <a:rPr lang="zh-CN" altLang="en-US" sz="2200" b="1" dirty="0">
                <a:solidFill>
                  <a:srgbClr val="FF0000"/>
                </a:solidFill>
              </a:rPr>
              <a:t>，</a:t>
            </a:r>
            <a:r>
              <a:rPr lang="en-US" altLang="zh-CN" sz="2200" b="1" dirty="0">
                <a:solidFill>
                  <a:srgbClr val="FF0000"/>
                </a:solidFill>
              </a:rPr>
              <a:t>SC</a:t>
            </a:r>
          </a:p>
          <a:p>
            <a:pPr eaLnBrk="1" hangingPunct="1">
              <a:lnSpc>
                <a:spcPct val="110000"/>
              </a:lnSpc>
              <a:buFont typeface="Wingdings" panose="05000000000000000000" pitchFamily="2" charset="2"/>
              <a:buNone/>
            </a:pPr>
            <a:r>
              <a:rPr lang="en-US" altLang="zh-CN" sz="2200" b="1" dirty="0"/>
              <a:t>        </a:t>
            </a:r>
            <a:r>
              <a:rPr lang="en-US" altLang="zh-CN" sz="2200" b="1" dirty="0">
                <a:solidFill>
                  <a:srgbClr val="0000FF"/>
                </a:solidFill>
              </a:rPr>
              <a:t>WHERE</a:t>
            </a:r>
            <a:r>
              <a:rPr lang="en-US" altLang="zh-CN" sz="2200" b="1" dirty="0"/>
              <a:t>  </a:t>
            </a:r>
            <a:r>
              <a:rPr lang="en-US" altLang="zh-CN" sz="2200" b="1" dirty="0" err="1">
                <a:solidFill>
                  <a:srgbClr val="FF0000"/>
                </a:solidFill>
              </a:rPr>
              <a:t>Sdept</a:t>
            </a:r>
            <a:r>
              <a:rPr lang="en-US" altLang="zh-CN" sz="2200" b="1" dirty="0">
                <a:solidFill>
                  <a:srgbClr val="FF0000"/>
                </a:solidFill>
              </a:rPr>
              <a:t>= 'IS' AND</a:t>
            </a:r>
          </a:p>
          <a:p>
            <a:pPr eaLnBrk="1" hangingPunct="1">
              <a:lnSpc>
                <a:spcPct val="110000"/>
              </a:lnSpc>
              <a:buFont typeface="Wingdings" panose="05000000000000000000" pitchFamily="2" charset="2"/>
              <a:buNone/>
            </a:pPr>
            <a:r>
              <a:rPr lang="en-US" altLang="zh-CN" sz="2200" b="1" dirty="0">
                <a:solidFill>
                  <a:srgbClr val="FF0000"/>
                </a:solidFill>
              </a:rPr>
              <a:t>                       </a:t>
            </a:r>
            <a:r>
              <a:rPr lang="en-US" altLang="zh-CN" sz="2200" b="1" dirty="0" err="1">
                <a:solidFill>
                  <a:srgbClr val="FF0000"/>
                </a:solidFill>
              </a:rPr>
              <a:t>Student.Sno</a:t>
            </a:r>
            <a:r>
              <a:rPr lang="en-US" altLang="zh-CN" sz="2200" b="1" dirty="0">
                <a:solidFill>
                  <a:srgbClr val="FF0000"/>
                </a:solidFill>
              </a:rPr>
              <a:t>=</a:t>
            </a:r>
            <a:r>
              <a:rPr lang="en-US" altLang="zh-CN" sz="2200" b="1" dirty="0" err="1">
                <a:solidFill>
                  <a:srgbClr val="FF0000"/>
                </a:solidFill>
              </a:rPr>
              <a:t>SC.Sno</a:t>
            </a:r>
            <a:r>
              <a:rPr lang="en-US" altLang="zh-CN" sz="2200" b="1" dirty="0">
                <a:solidFill>
                  <a:srgbClr val="FF0000"/>
                </a:solidFill>
              </a:rPr>
              <a:t> AND</a:t>
            </a:r>
          </a:p>
          <a:p>
            <a:pPr eaLnBrk="1" hangingPunct="1">
              <a:lnSpc>
                <a:spcPct val="110000"/>
              </a:lnSpc>
              <a:buFont typeface="Wingdings" panose="05000000000000000000" pitchFamily="2" charset="2"/>
              <a:buNone/>
            </a:pPr>
            <a:r>
              <a:rPr lang="en-US" altLang="zh-CN" sz="2200" b="1" dirty="0">
                <a:solidFill>
                  <a:srgbClr val="FF0000"/>
                </a:solidFill>
              </a:rPr>
              <a:t>                       </a:t>
            </a:r>
            <a:r>
              <a:rPr lang="en-US" altLang="zh-CN" sz="2200" b="1" dirty="0" err="1">
                <a:solidFill>
                  <a:srgbClr val="FF0000"/>
                </a:solidFill>
              </a:rPr>
              <a:t>SC.Cno</a:t>
            </a:r>
            <a:r>
              <a:rPr lang="en-US" altLang="zh-CN" sz="2200" b="1" dirty="0">
                <a:solidFill>
                  <a:srgbClr val="FF0000"/>
                </a:solidFill>
              </a:rPr>
              <a:t>= '1'</a:t>
            </a:r>
            <a:r>
              <a:rPr lang="zh-CN" altLang="en-US" sz="2200" b="1" dirty="0">
                <a:solidFill>
                  <a:srgbClr val="FF0000"/>
                </a:solidFill>
              </a:rPr>
              <a:t>；</a:t>
            </a:r>
          </a:p>
        </p:txBody>
      </p:sp>
      <p:sp>
        <p:nvSpPr>
          <p:cNvPr id="5" name="Rectangle 3"/>
          <p:cNvSpPr txBox="1">
            <a:spLocks noChangeArrowheads="1"/>
          </p:cNvSpPr>
          <p:nvPr/>
        </p:nvSpPr>
        <p:spPr bwMode="auto">
          <a:xfrm>
            <a:off x="218849" y="1556792"/>
            <a:ext cx="7772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10000"/>
              </a:lnSpc>
            </a:pPr>
            <a:r>
              <a:rPr lang="zh-CN" altLang="en-US" sz="2400" b="0" kern="0" dirty="0">
                <a:solidFill>
                  <a:srgbClr val="0033CC"/>
                </a:solidFill>
                <a:ea typeface="黑体" panose="02010609060101010101" pitchFamily="49" charset="-122"/>
              </a:rPr>
              <a:t>基于多个基表的视图</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6B02D2EE-B32F-4A11-88F5-0E19A48EC937}" type="slidenum">
              <a:rPr lang="en-US" altLang="zh-CN" b="0">
                <a:latin typeface="Tahoma" panose="020B0604030504040204" pitchFamily="34" charset="0"/>
              </a:rPr>
              <a:pPr eaLnBrk="1" hangingPunct="1"/>
              <a:t>62</a:t>
            </a:fld>
            <a:endParaRPr lang="en-US" altLang="zh-CN" b="0">
              <a:latin typeface="Tahoma" panose="020B0604030504040204" pitchFamily="34" charset="0"/>
            </a:endParaRPr>
          </a:p>
        </p:txBody>
      </p:sp>
      <p:sp>
        <p:nvSpPr>
          <p:cNvPr id="59395" name="Rectangle 2"/>
          <p:cNvSpPr>
            <a:spLocks noGrp="1" noChangeArrowheads="1"/>
          </p:cNvSpPr>
          <p:nvPr>
            <p:ph type="title"/>
          </p:nvPr>
        </p:nvSpPr>
        <p:spPr/>
        <p:txBody>
          <a:bodyPr/>
          <a:lstStyle/>
          <a:p>
            <a:pPr eaLnBrk="1" hangingPunct="1"/>
            <a:r>
              <a:rPr lang="en-US" altLang="zh-CN" sz="2800" dirty="0"/>
              <a:t>3.5.1 </a:t>
            </a:r>
            <a:r>
              <a:rPr lang="zh-CN" altLang="en-US" sz="2800" dirty="0"/>
              <a:t>视图的定义和删除（续）</a:t>
            </a:r>
          </a:p>
        </p:txBody>
      </p:sp>
      <p:sp>
        <p:nvSpPr>
          <p:cNvPr id="59396" name="Rectangle 3"/>
          <p:cNvSpPr>
            <a:spLocks noGrp="1" noChangeArrowheads="1"/>
          </p:cNvSpPr>
          <p:nvPr>
            <p:ph type="body" idx="1"/>
          </p:nvPr>
        </p:nvSpPr>
        <p:spPr>
          <a:xfrm>
            <a:off x="543719" y="2019011"/>
            <a:ext cx="8229600" cy="3816350"/>
          </a:xfrm>
        </p:spPr>
        <p:txBody>
          <a:bodyPr/>
          <a:lstStyle/>
          <a:p>
            <a:pPr eaLnBrk="1" hangingPunct="1">
              <a:lnSpc>
                <a:spcPct val="130000"/>
              </a:lnSpc>
              <a:buFont typeface="Wingdings" panose="05000000000000000000" pitchFamily="2" charset="2"/>
              <a:buNone/>
            </a:pPr>
            <a:r>
              <a:rPr lang="zh-CN" altLang="en-US" sz="2000" b="1" dirty="0"/>
              <a:t>	</a:t>
            </a:r>
            <a:r>
              <a:rPr lang="en-US" altLang="zh-CN" sz="2400" b="1" dirty="0"/>
              <a:t>[</a:t>
            </a:r>
            <a:r>
              <a:rPr lang="zh-CN" altLang="en-US" sz="2400" b="1" dirty="0"/>
              <a:t>例</a:t>
            </a:r>
            <a:r>
              <a:rPr lang="en-US" altLang="zh-CN" sz="2400" b="1" dirty="0"/>
              <a:t>]  </a:t>
            </a:r>
            <a:r>
              <a:rPr lang="zh-CN" altLang="en-US" sz="2400" b="1" dirty="0"/>
              <a:t>建立信息系选修了</a:t>
            </a:r>
            <a:r>
              <a:rPr lang="en-US" altLang="zh-CN" sz="2400" b="1" dirty="0"/>
              <a:t>1</a:t>
            </a:r>
            <a:r>
              <a:rPr lang="zh-CN" altLang="en-US" sz="2400" b="1" dirty="0"/>
              <a:t>号课程且成绩在</a:t>
            </a:r>
            <a:r>
              <a:rPr lang="en-US" altLang="zh-CN" sz="2400" b="1" dirty="0"/>
              <a:t>90</a:t>
            </a:r>
            <a:r>
              <a:rPr lang="zh-CN" altLang="en-US" sz="2400" b="1" dirty="0"/>
              <a:t>分以上的学生的视图。</a:t>
            </a:r>
            <a:endParaRPr lang="zh-CN" altLang="en-US" sz="2000" b="1" dirty="0"/>
          </a:p>
          <a:p>
            <a:pPr eaLnBrk="1" hangingPunct="1">
              <a:lnSpc>
                <a:spcPct val="130000"/>
              </a:lnSpc>
              <a:buFont typeface="Wingdings" panose="05000000000000000000" pitchFamily="2" charset="2"/>
              <a:buNone/>
            </a:pPr>
            <a:r>
              <a:rPr lang="zh-CN" altLang="en-US" sz="2200" b="1" dirty="0"/>
              <a:t>        </a:t>
            </a:r>
            <a:r>
              <a:rPr lang="en-US" altLang="zh-CN" sz="2200" b="1" dirty="0">
                <a:solidFill>
                  <a:srgbClr val="0000FF"/>
                </a:solidFill>
              </a:rPr>
              <a:t>CREATE VIEW </a:t>
            </a:r>
            <a:r>
              <a:rPr lang="en-US" altLang="zh-CN" sz="2200" b="1" dirty="0">
                <a:solidFill>
                  <a:srgbClr val="FF0000"/>
                </a:solidFill>
              </a:rPr>
              <a:t>IS_S2</a:t>
            </a:r>
          </a:p>
          <a:p>
            <a:pPr eaLnBrk="1" hangingPunct="1">
              <a:lnSpc>
                <a:spcPct val="130000"/>
              </a:lnSpc>
              <a:buFont typeface="Wingdings" panose="05000000000000000000" pitchFamily="2" charset="2"/>
              <a:buNone/>
            </a:pPr>
            <a:r>
              <a:rPr lang="en-US" altLang="zh-CN" sz="2200" b="1" dirty="0"/>
              <a:t>        </a:t>
            </a:r>
            <a:r>
              <a:rPr lang="en-US" altLang="zh-CN" sz="2200" b="1" dirty="0">
                <a:solidFill>
                  <a:srgbClr val="0000FF"/>
                </a:solidFill>
              </a:rPr>
              <a:t>AS</a:t>
            </a:r>
          </a:p>
          <a:p>
            <a:pPr eaLnBrk="1" hangingPunct="1">
              <a:lnSpc>
                <a:spcPct val="130000"/>
              </a:lnSpc>
              <a:buFont typeface="Wingdings" panose="05000000000000000000" pitchFamily="2" charset="2"/>
              <a:buNone/>
            </a:pPr>
            <a:r>
              <a:rPr lang="en-US" altLang="zh-CN" sz="2200" b="1" dirty="0"/>
              <a:t>        </a:t>
            </a:r>
            <a:r>
              <a:rPr lang="en-US" altLang="zh-CN" sz="2200" b="1" dirty="0">
                <a:solidFill>
                  <a:srgbClr val="0000FF"/>
                </a:solidFill>
              </a:rPr>
              <a:t>SELECT</a:t>
            </a:r>
            <a:r>
              <a:rPr lang="en-US" altLang="zh-CN" sz="2200" b="1" dirty="0"/>
              <a:t> </a:t>
            </a:r>
            <a:r>
              <a:rPr lang="en-US" altLang="zh-CN" sz="2200" b="1" dirty="0" err="1">
                <a:solidFill>
                  <a:srgbClr val="FF0000"/>
                </a:solidFill>
              </a:rPr>
              <a:t>Sno</a:t>
            </a:r>
            <a:r>
              <a:rPr lang="zh-CN" altLang="en-US" sz="2200" b="1" dirty="0">
                <a:solidFill>
                  <a:srgbClr val="FF0000"/>
                </a:solidFill>
              </a:rPr>
              <a:t>，</a:t>
            </a:r>
            <a:r>
              <a:rPr lang="en-US" altLang="zh-CN" sz="2200" b="1" dirty="0" err="1">
                <a:solidFill>
                  <a:srgbClr val="FF0000"/>
                </a:solidFill>
              </a:rPr>
              <a:t>Sname</a:t>
            </a:r>
            <a:r>
              <a:rPr lang="zh-CN" altLang="en-US" sz="2200" b="1" dirty="0">
                <a:solidFill>
                  <a:srgbClr val="FF0000"/>
                </a:solidFill>
              </a:rPr>
              <a:t>，</a:t>
            </a:r>
            <a:r>
              <a:rPr lang="en-US" altLang="zh-CN" sz="2200" b="1" dirty="0">
                <a:solidFill>
                  <a:srgbClr val="FF0000"/>
                </a:solidFill>
              </a:rPr>
              <a:t>Grade</a:t>
            </a:r>
          </a:p>
          <a:p>
            <a:pPr eaLnBrk="1" hangingPunct="1">
              <a:lnSpc>
                <a:spcPct val="130000"/>
              </a:lnSpc>
              <a:buFont typeface="Wingdings" panose="05000000000000000000" pitchFamily="2" charset="2"/>
              <a:buNone/>
            </a:pPr>
            <a:r>
              <a:rPr lang="en-US" altLang="zh-CN" sz="2200" b="1" dirty="0"/>
              <a:t>        </a:t>
            </a:r>
            <a:r>
              <a:rPr lang="en-US" altLang="zh-CN" sz="2200" b="1" dirty="0">
                <a:solidFill>
                  <a:srgbClr val="0000FF"/>
                </a:solidFill>
              </a:rPr>
              <a:t>FROM</a:t>
            </a:r>
            <a:r>
              <a:rPr lang="en-US" altLang="zh-CN" sz="2200" b="1" dirty="0"/>
              <a:t> </a:t>
            </a:r>
            <a:r>
              <a:rPr lang="en-US" altLang="zh-CN" sz="2200" b="1" dirty="0">
                <a:solidFill>
                  <a:srgbClr val="9900CC"/>
                </a:solidFill>
              </a:rPr>
              <a:t> IS_S1</a:t>
            </a:r>
          </a:p>
          <a:p>
            <a:pPr eaLnBrk="1" hangingPunct="1">
              <a:lnSpc>
                <a:spcPct val="130000"/>
              </a:lnSpc>
              <a:buFont typeface="Wingdings" panose="05000000000000000000" pitchFamily="2" charset="2"/>
              <a:buNone/>
            </a:pPr>
            <a:r>
              <a:rPr lang="en-US" altLang="zh-CN" sz="2200" b="1" dirty="0"/>
              <a:t>        </a:t>
            </a:r>
            <a:r>
              <a:rPr lang="en-US" altLang="zh-CN" sz="2200" b="1" dirty="0">
                <a:solidFill>
                  <a:srgbClr val="0000FF"/>
                </a:solidFill>
              </a:rPr>
              <a:t>WHERE</a:t>
            </a:r>
            <a:r>
              <a:rPr lang="en-US" altLang="zh-CN" sz="2200" b="1" dirty="0"/>
              <a:t>  </a:t>
            </a:r>
            <a:r>
              <a:rPr lang="en-US" altLang="zh-CN" sz="2200" b="1" dirty="0">
                <a:solidFill>
                  <a:srgbClr val="FF0000"/>
                </a:solidFill>
              </a:rPr>
              <a:t>Grade&gt;=90</a:t>
            </a:r>
            <a:r>
              <a:rPr lang="zh-CN" altLang="en-US" sz="2200" b="1" dirty="0">
                <a:solidFill>
                  <a:srgbClr val="FF0000"/>
                </a:solidFill>
              </a:rPr>
              <a:t>；</a:t>
            </a:r>
          </a:p>
        </p:txBody>
      </p:sp>
      <p:sp>
        <p:nvSpPr>
          <p:cNvPr id="5" name="Rectangle 3"/>
          <p:cNvSpPr txBox="1">
            <a:spLocks noChangeArrowheads="1"/>
          </p:cNvSpPr>
          <p:nvPr/>
        </p:nvSpPr>
        <p:spPr bwMode="auto">
          <a:xfrm>
            <a:off x="250825" y="1412875"/>
            <a:ext cx="7772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30000"/>
              </a:lnSpc>
            </a:pPr>
            <a:r>
              <a:rPr lang="zh-CN" altLang="en-US" sz="2600" b="0" kern="0" dirty="0">
                <a:solidFill>
                  <a:srgbClr val="0033CC"/>
                </a:solidFill>
                <a:ea typeface="黑体" panose="02010609060101010101" pitchFamily="49" charset="-122"/>
              </a:rPr>
              <a:t> 基于视图的视图</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bwMode="auto">
          <a:xfrm>
            <a:off x="476250" y="620713"/>
            <a:ext cx="7772400" cy="685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sz="2800" dirty="0"/>
              <a:t>3.5.1 </a:t>
            </a:r>
            <a:r>
              <a:rPr lang="zh-CN" altLang="en-US" sz="2800" dirty="0"/>
              <a:t>视图的定义和删除</a:t>
            </a:r>
          </a:p>
        </p:txBody>
      </p:sp>
      <p:sp>
        <p:nvSpPr>
          <p:cNvPr id="60419" name="Rectangle 3"/>
          <p:cNvSpPr>
            <a:spLocks noGrp="1" noChangeArrowheads="1"/>
          </p:cNvSpPr>
          <p:nvPr>
            <p:ph type="body" idx="1"/>
          </p:nvPr>
        </p:nvSpPr>
        <p:spPr>
          <a:xfrm>
            <a:off x="250825" y="1420019"/>
            <a:ext cx="7772400" cy="609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600" dirty="0">
                <a:solidFill>
                  <a:srgbClr val="0033CC"/>
                </a:solidFill>
                <a:ea typeface="黑体" panose="02010609060101010101" pitchFamily="49" charset="-122"/>
              </a:rPr>
              <a:t> 带表达式的视图</a:t>
            </a:r>
          </a:p>
        </p:txBody>
      </p:sp>
      <p:sp>
        <p:nvSpPr>
          <p:cNvPr id="342021" name="Rectangle 5"/>
          <p:cNvSpPr>
            <a:spLocks noChangeArrowheads="1"/>
          </p:cNvSpPr>
          <p:nvPr/>
        </p:nvSpPr>
        <p:spPr bwMode="auto">
          <a:xfrm>
            <a:off x="476250" y="2561352"/>
            <a:ext cx="7704534"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None/>
            </a:pPr>
            <a:r>
              <a:rPr lang="en-US" altLang="zh-CN" sz="2400" dirty="0"/>
              <a:t>[</a:t>
            </a:r>
            <a:r>
              <a:rPr lang="zh-CN" altLang="en-US" sz="2400" dirty="0"/>
              <a:t>例</a:t>
            </a:r>
            <a:r>
              <a:rPr lang="en-US" altLang="zh-CN" sz="2400" dirty="0"/>
              <a:t>]  </a:t>
            </a:r>
            <a:r>
              <a:rPr lang="zh-CN" altLang="en-US" sz="2400" dirty="0"/>
              <a:t>定义一个反映学生出生年份的视图。</a:t>
            </a:r>
          </a:p>
          <a:p>
            <a:pPr lvl="1" eaLnBrk="1" hangingPunct="1">
              <a:lnSpc>
                <a:spcPct val="130000"/>
              </a:lnSpc>
              <a:buNone/>
            </a:pPr>
            <a:r>
              <a:rPr lang="zh-CN" altLang="en-US" sz="2200" dirty="0"/>
              <a:t>        </a:t>
            </a:r>
            <a:r>
              <a:rPr lang="en-US" altLang="zh-CN" sz="2200" dirty="0">
                <a:solidFill>
                  <a:srgbClr val="0000FF"/>
                </a:solidFill>
              </a:rPr>
              <a:t>CREATE  VIEW  </a:t>
            </a:r>
            <a:r>
              <a:rPr lang="en-US" altLang="zh-CN" sz="2200" dirty="0"/>
              <a:t>BT_S(</a:t>
            </a:r>
            <a:r>
              <a:rPr lang="en-US" altLang="zh-CN" sz="2200" dirty="0" err="1"/>
              <a:t>Sno</a:t>
            </a:r>
            <a:r>
              <a:rPr lang="zh-CN" altLang="en-US" sz="2200" dirty="0"/>
              <a:t>，</a:t>
            </a:r>
            <a:r>
              <a:rPr lang="en-US" altLang="zh-CN" sz="2200" dirty="0" err="1"/>
              <a:t>Sname</a:t>
            </a:r>
            <a:r>
              <a:rPr lang="zh-CN" altLang="en-US" sz="2200" dirty="0"/>
              <a:t>，</a:t>
            </a:r>
            <a:r>
              <a:rPr lang="en-US" altLang="zh-CN" sz="2200" dirty="0" err="1">
                <a:solidFill>
                  <a:srgbClr val="FF3399"/>
                </a:solidFill>
              </a:rPr>
              <a:t>Sbirth</a:t>
            </a:r>
            <a:r>
              <a:rPr lang="en-US" altLang="zh-CN" sz="2200" dirty="0"/>
              <a:t>)</a:t>
            </a:r>
          </a:p>
          <a:p>
            <a:pPr lvl="1" eaLnBrk="1" hangingPunct="1">
              <a:lnSpc>
                <a:spcPct val="130000"/>
              </a:lnSpc>
              <a:buNone/>
            </a:pPr>
            <a:r>
              <a:rPr lang="en-US" altLang="zh-CN" sz="2200" dirty="0"/>
              <a:t>        </a:t>
            </a:r>
            <a:r>
              <a:rPr lang="en-US" altLang="zh-CN" sz="2200" dirty="0">
                <a:solidFill>
                  <a:srgbClr val="0000FF"/>
                </a:solidFill>
              </a:rPr>
              <a:t>AS</a:t>
            </a:r>
            <a:r>
              <a:rPr lang="en-US" altLang="zh-CN" sz="2200" dirty="0"/>
              <a:t> </a:t>
            </a:r>
          </a:p>
          <a:p>
            <a:pPr lvl="1" eaLnBrk="1" hangingPunct="1">
              <a:lnSpc>
                <a:spcPct val="130000"/>
              </a:lnSpc>
              <a:buNone/>
            </a:pPr>
            <a:r>
              <a:rPr lang="en-US" altLang="zh-CN" sz="2200" dirty="0"/>
              <a:t>        </a:t>
            </a:r>
            <a:r>
              <a:rPr lang="en-US" altLang="zh-CN" sz="2200" dirty="0">
                <a:solidFill>
                  <a:srgbClr val="0000FF"/>
                </a:solidFill>
              </a:rPr>
              <a:t>SELECT</a:t>
            </a:r>
            <a:r>
              <a:rPr lang="en-US" altLang="zh-CN" sz="2200" dirty="0"/>
              <a:t> </a:t>
            </a:r>
            <a:r>
              <a:rPr lang="en-US" altLang="zh-CN" sz="2200" dirty="0" err="1"/>
              <a:t>Sno</a:t>
            </a:r>
            <a:r>
              <a:rPr lang="zh-CN" altLang="en-US" sz="2200" dirty="0"/>
              <a:t>，</a:t>
            </a:r>
            <a:r>
              <a:rPr lang="en-US" altLang="zh-CN" sz="2200" dirty="0" err="1"/>
              <a:t>Sname</a:t>
            </a:r>
            <a:r>
              <a:rPr lang="zh-CN" altLang="en-US" sz="2200" dirty="0"/>
              <a:t>，</a:t>
            </a:r>
            <a:r>
              <a:rPr lang="en-US" altLang="zh-CN" sz="2200" dirty="0">
                <a:solidFill>
                  <a:srgbClr val="FF3399"/>
                </a:solidFill>
              </a:rPr>
              <a:t>2016-Sage</a:t>
            </a:r>
          </a:p>
          <a:p>
            <a:pPr lvl="1" eaLnBrk="1" hangingPunct="1">
              <a:lnSpc>
                <a:spcPct val="130000"/>
              </a:lnSpc>
              <a:buNone/>
            </a:pPr>
            <a:r>
              <a:rPr lang="en-US" altLang="zh-CN" sz="2200" dirty="0"/>
              <a:t>       </a:t>
            </a:r>
            <a:r>
              <a:rPr lang="en-US" altLang="zh-CN" sz="2200" dirty="0">
                <a:solidFill>
                  <a:srgbClr val="0000FF"/>
                </a:solidFill>
              </a:rPr>
              <a:t> FROM  </a:t>
            </a:r>
            <a:r>
              <a:rPr lang="en-US" altLang="zh-CN" sz="2200" dirty="0"/>
              <a:t>Student</a:t>
            </a:r>
            <a:r>
              <a:rPr lang="zh-CN" altLang="en-US" sz="2200" dirty="0"/>
              <a:t>；</a:t>
            </a:r>
          </a:p>
        </p:txBody>
      </p:sp>
      <p:sp>
        <p:nvSpPr>
          <p:cNvPr id="60422" name="Rectangle 6"/>
          <p:cNvSpPr>
            <a:spLocks noChangeArrowheads="1"/>
          </p:cNvSpPr>
          <p:nvPr/>
        </p:nvSpPr>
        <p:spPr bwMode="auto">
          <a:xfrm>
            <a:off x="95250" y="1882775"/>
            <a:ext cx="8915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914400" indent="-45720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ctr" eaLnBrk="1" hangingPunct="1">
              <a:spcBef>
                <a:spcPct val="50000"/>
              </a:spcBef>
              <a:buClr>
                <a:schemeClr val="hlink"/>
              </a:buClr>
              <a:buSzPct val="55000"/>
              <a:buFont typeface="Wingdings" panose="05000000000000000000" pitchFamily="2" charset="2"/>
              <a:buNone/>
            </a:pPr>
            <a:r>
              <a:rPr kumimoji="1" lang="zh-CN" altLang="en-US" sz="2600" dirty="0">
                <a:solidFill>
                  <a:srgbClr val="000066"/>
                </a:solidFill>
                <a:latin typeface="Tahoma" panose="020B0604030504040204" pitchFamily="34" charset="0"/>
              </a:rPr>
              <a:t>－</a:t>
            </a:r>
            <a:r>
              <a:rPr kumimoji="1" lang="zh-CN" altLang="en-US" dirty="0">
                <a:solidFill>
                  <a:srgbClr val="000066"/>
                </a:solidFill>
                <a:latin typeface="Tahoma" panose="020B0604030504040204" pitchFamily="34" charset="0"/>
              </a:rPr>
              <a:t>带虚拟列（基本表上并不实际存在的列）的视图。</a:t>
            </a:r>
          </a:p>
        </p:txBody>
      </p:sp>
      <p:sp>
        <p:nvSpPr>
          <p:cNvPr id="7" name="矩形 6"/>
          <p:cNvSpPr>
            <a:spLocks noChangeArrowheads="1"/>
          </p:cNvSpPr>
          <p:nvPr/>
        </p:nvSpPr>
        <p:spPr bwMode="auto">
          <a:xfrm>
            <a:off x="543719" y="4914106"/>
            <a:ext cx="82502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zh-CN" sz="2400" dirty="0">
                <a:solidFill>
                  <a:srgbClr val="002060"/>
                </a:solidFill>
                <a:latin typeface="隶书" panose="02010509060101010101" pitchFamily="49" charset="-122"/>
                <a:ea typeface="隶书" panose="02010509060101010101" pitchFamily="49" charset="-122"/>
              </a:rPr>
              <a:t>注意：本例中由于</a:t>
            </a:r>
            <a:r>
              <a:rPr lang="en-US" altLang="zh-CN" sz="2400" dirty="0">
                <a:solidFill>
                  <a:srgbClr val="002060"/>
                </a:solidFill>
                <a:latin typeface="隶书" panose="02010509060101010101" pitchFamily="49" charset="-122"/>
                <a:ea typeface="隶书" panose="02010509060101010101" pitchFamily="49" charset="-122"/>
              </a:rPr>
              <a:t>SELECT</a:t>
            </a:r>
            <a:r>
              <a:rPr lang="zh-CN" altLang="zh-CN" sz="2400" dirty="0">
                <a:solidFill>
                  <a:srgbClr val="002060"/>
                </a:solidFill>
                <a:latin typeface="隶书" panose="02010509060101010101" pitchFamily="49" charset="-122"/>
                <a:ea typeface="隶书" panose="02010509060101010101" pitchFamily="49" charset="-122"/>
              </a:rPr>
              <a:t>子句的目标列中含有表达式，因此必须在</a:t>
            </a:r>
            <a:r>
              <a:rPr lang="en-US" altLang="zh-CN" sz="2400" dirty="0">
                <a:solidFill>
                  <a:srgbClr val="002060"/>
                </a:solidFill>
                <a:latin typeface="隶书" panose="02010509060101010101" pitchFamily="49" charset="-122"/>
                <a:ea typeface="隶书" panose="02010509060101010101" pitchFamily="49" charset="-122"/>
              </a:rPr>
              <a:t>CREATE VIEW</a:t>
            </a:r>
            <a:r>
              <a:rPr lang="zh-CN" altLang="zh-CN" sz="2400" dirty="0">
                <a:solidFill>
                  <a:srgbClr val="002060"/>
                </a:solidFill>
                <a:latin typeface="隶书" panose="02010509060101010101" pitchFamily="49" charset="-122"/>
                <a:ea typeface="隶书" panose="02010509060101010101" pitchFamily="49" charset="-122"/>
              </a:rPr>
              <a:t>的视图名后面明确说明视图的各个属性列名。</a:t>
            </a:r>
            <a:endParaRPr lang="zh-CN" altLang="en-US" sz="2400" dirty="0">
              <a:solidFill>
                <a:srgbClr val="002060"/>
              </a:solidFill>
              <a:latin typeface="隶书" panose="02010509060101010101" pitchFamily="49" charset="-122"/>
              <a:ea typeface="隶书" panose="02010509060101010101" pitchFamily="49" charset="-122"/>
            </a:endParaRPr>
          </a:p>
        </p:txBody>
      </p:sp>
      <p:sp>
        <p:nvSpPr>
          <p:cNvPr id="60424" name="灯片编号占位符 1"/>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22004F34-D73F-4FA1-9899-EF8E37436681}" type="slidenum">
              <a:rPr lang="en-US" altLang="zh-CN" b="0">
                <a:latin typeface="Tahoma" panose="020B0604030504040204" pitchFamily="34" charset="0"/>
              </a:rPr>
              <a:pPr eaLnBrk="1" hangingPunct="1"/>
              <a:t>63</a:t>
            </a:fld>
            <a:endParaRPr lang="en-US" altLang="zh-CN" b="0">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42021"/>
                                        </p:tgtEl>
                                        <p:attrNameLst>
                                          <p:attrName>style.visibility</p:attrName>
                                        </p:attrNameLst>
                                      </p:cBhvr>
                                      <p:to>
                                        <p:strVal val="visible"/>
                                      </p:to>
                                    </p:set>
                                    <p:anim calcmode="lin" valueType="num">
                                      <p:cBhvr>
                                        <p:cTn id="7" dur="500" fill="hold"/>
                                        <p:tgtEl>
                                          <p:spTgt spid="342021"/>
                                        </p:tgtEl>
                                        <p:attrNameLst>
                                          <p:attrName>ppt_w</p:attrName>
                                        </p:attrNameLst>
                                      </p:cBhvr>
                                      <p:tavLst>
                                        <p:tav tm="0">
                                          <p:val>
                                            <p:fltVal val="0"/>
                                          </p:val>
                                        </p:tav>
                                        <p:tav tm="100000">
                                          <p:val>
                                            <p:strVal val="#ppt_w"/>
                                          </p:val>
                                        </p:tav>
                                      </p:tavLst>
                                    </p:anim>
                                    <p:anim calcmode="lin" valueType="num">
                                      <p:cBhvr>
                                        <p:cTn id="8" dur="500" fill="hold"/>
                                        <p:tgtEl>
                                          <p:spTgt spid="34202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1" grpId="0" autoUpdateAnimBg="0"/>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xfrm>
            <a:off x="468313" y="620713"/>
            <a:ext cx="7772400" cy="609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sz="2800" dirty="0"/>
              <a:t>3.5.1 </a:t>
            </a:r>
            <a:r>
              <a:rPr lang="zh-CN" altLang="en-US" sz="2800" dirty="0"/>
              <a:t>视图的定义和删除</a:t>
            </a:r>
          </a:p>
        </p:txBody>
      </p:sp>
      <p:sp>
        <p:nvSpPr>
          <p:cNvPr id="62467" name="Rectangle 3"/>
          <p:cNvSpPr>
            <a:spLocks noGrp="1" noChangeArrowheads="1"/>
          </p:cNvSpPr>
          <p:nvPr>
            <p:ph type="body" idx="1"/>
          </p:nvPr>
        </p:nvSpPr>
        <p:spPr>
          <a:xfrm>
            <a:off x="533400" y="1508125"/>
            <a:ext cx="7772400" cy="609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600" dirty="0">
                <a:solidFill>
                  <a:srgbClr val="0033CC"/>
                </a:solidFill>
                <a:ea typeface="黑体" panose="02010609060101010101" pitchFamily="49" charset="-122"/>
              </a:rPr>
              <a:t> 分组视图</a:t>
            </a:r>
          </a:p>
        </p:txBody>
      </p:sp>
      <p:sp>
        <p:nvSpPr>
          <p:cNvPr id="62468" name="Rectangle 4"/>
          <p:cNvSpPr>
            <a:spLocks noChangeArrowheads="1"/>
          </p:cNvSpPr>
          <p:nvPr/>
        </p:nvSpPr>
        <p:spPr bwMode="auto">
          <a:xfrm>
            <a:off x="533400" y="2041525"/>
            <a:ext cx="8610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914400" indent="-45720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
                <a:schemeClr val="hlink"/>
              </a:buClr>
              <a:buSzPct val="55000"/>
              <a:buFont typeface="Wingdings" panose="05000000000000000000" pitchFamily="2" charset="2"/>
              <a:buNone/>
            </a:pPr>
            <a:r>
              <a:rPr kumimoji="1" lang="en-US" altLang="zh-CN" dirty="0">
                <a:solidFill>
                  <a:srgbClr val="000066"/>
                </a:solidFill>
                <a:latin typeface="Tahoma" panose="020B0604030504040204" pitchFamily="34" charset="0"/>
              </a:rPr>
              <a:t>——</a:t>
            </a:r>
            <a:r>
              <a:rPr kumimoji="1" lang="zh-CN" altLang="en-US" dirty="0">
                <a:solidFill>
                  <a:srgbClr val="000066"/>
                </a:solidFill>
                <a:latin typeface="Tahoma" panose="020B0604030504040204" pitchFamily="34" charset="0"/>
              </a:rPr>
              <a:t>用带聚集函数和</a:t>
            </a:r>
            <a:r>
              <a:rPr kumimoji="1" lang="en-US" altLang="zh-CN" dirty="0">
                <a:solidFill>
                  <a:srgbClr val="000066"/>
                </a:solidFill>
                <a:latin typeface="Tahoma" panose="020B0604030504040204" pitchFamily="34" charset="0"/>
              </a:rPr>
              <a:t>Group by</a:t>
            </a:r>
            <a:r>
              <a:rPr kumimoji="1" lang="zh-CN" altLang="en-US" dirty="0">
                <a:solidFill>
                  <a:srgbClr val="000066"/>
                </a:solidFill>
                <a:latin typeface="Tahoma" panose="020B0604030504040204" pitchFamily="34" charset="0"/>
              </a:rPr>
              <a:t>子句的查询来定义的视图。</a:t>
            </a:r>
          </a:p>
        </p:txBody>
      </p:sp>
      <p:sp>
        <p:nvSpPr>
          <p:cNvPr id="343046" name="Rectangle 6"/>
          <p:cNvSpPr>
            <a:spLocks noChangeArrowheads="1"/>
          </p:cNvSpPr>
          <p:nvPr/>
        </p:nvSpPr>
        <p:spPr bwMode="auto">
          <a:xfrm>
            <a:off x="512856" y="2651124"/>
            <a:ext cx="7981950"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None/>
            </a:pPr>
            <a:r>
              <a:rPr lang="en-US" altLang="zh-CN" sz="2400" dirty="0"/>
              <a:t>[</a:t>
            </a:r>
            <a:r>
              <a:rPr lang="zh-CN" altLang="en-US" sz="2400" dirty="0"/>
              <a:t>例</a:t>
            </a:r>
            <a:r>
              <a:rPr lang="en-US" altLang="zh-CN" sz="2400" dirty="0"/>
              <a:t>]  </a:t>
            </a:r>
            <a:r>
              <a:rPr lang="zh-CN" altLang="en-US" sz="2400" dirty="0"/>
              <a:t>将学生的学号及他的平均成绩定义为一个视图。</a:t>
            </a:r>
          </a:p>
          <a:p>
            <a:pPr eaLnBrk="1" hangingPunct="1">
              <a:lnSpc>
                <a:spcPct val="120000"/>
              </a:lnSpc>
              <a:buNone/>
            </a:pPr>
            <a:r>
              <a:rPr lang="zh-CN" altLang="en-US" sz="2400" dirty="0"/>
              <a:t>	    假设</a:t>
            </a:r>
            <a:r>
              <a:rPr lang="en-US" altLang="zh-CN" sz="2400" dirty="0"/>
              <a:t>SC</a:t>
            </a:r>
            <a:r>
              <a:rPr lang="zh-CN" altLang="en-US" sz="2400" dirty="0"/>
              <a:t>表中“成绩”列</a:t>
            </a:r>
            <a:r>
              <a:rPr lang="en-US" altLang="zh-CN" sz="2400" dirty="0"/>
              <a:t>Grade</a:t>
            </a:r>
            <a:r>
              <a:rPr lang="zh-CN" altLang="en-US" sz="2400" dirty="0"/>
              <a:t>为数字型</a:t>
            </a:r>
          </a:p>
          <a:p>
            <a:pPr eaLnBrk="1" hangingPunct="1">
              <a:lnSpc>
                <a:spcPct val="120000"/>
              </a:lnSpc>
              <a:buNone/>
            </a:pPr>
            <a:r>
              <a:rPr lang="zh-CN" altLang="en-US" sz="2400" dirty="0"/>
              <a:t>            </a:t>
            </a:r>
            <a:r>
              <a:rPr lang="en-US" altLang="zh-CN" sz="2400" dirty="0">
                <a:solidFill>
                  <a:srgbClr val="0000FF"/>
                </a:solidFill>
              </a:rPr>
              <a:t>CREAT  VIEW  </a:t>
            </a:r>
            <a:r>
              <a:rPr lang="en-US" altLang="zh-CN" sz="2400" dirty="0"/>
              <a:t>S_G(</a:t>
            </a:r>
            <a:r>
              <a:rPr lang="en-US" altLang="zh-CN" sz="2400" dirty="0" err="1"/>
              <a:t>Sno</a:t>
            </a:r>
            <a:r>
              <a:rPr lang="zh-CN" altLang="en-US" sz="2400" dirty="0"/>
              <a:t>，</a:t>
            </a:r>
            <a:r>
              <a:rPr lang="en-US" altLang="zh-CN" sz="2400" dirty="0" err="1">
                <a:solidFill>
                  <a:srgbClr val="FF3399"/>
                </a:solidFill>
              </a:rPr>
              <a:t>Gavg</a:t>
            </a:r>
            <a:r>
              <a:rPr lang="en-US" altLang="zh-CN" sz="2400" dirty="0"/>
              <a:t>)</a:t>
            </a:r>
          </a:p>
          <a:p>
            <a:pPr eaLnBrk="1" hangingPunct="1">
              <a:lnSpc>
                <a:spcPct val="120000"/>
              </a:lnSpc>
              <a:buNone/>
            </a:pPr>
            <a:r>
              <a:rPr lang="en-US" altLang="zh-CN" sz="2400" dirty="0"/>
              <a:t>            </a:t>
            </a:r>
            <a:r>
              <a:rPr lang="en-US" altLang="zh-CN" sz="2400" dirty="0">
                <a:solidFill>
                  <a:srgbClr val="0000FF"/>
                </a:solidFill>
              </a:rPr>
              <a:t> AS  </a:t>
            </a:r>
          </a:p>
          <a:p>
            <a:pPr eaLnBrk="1" hangingPunct="1">
              <a:lnSpc>
                <a:spcPct val="120000"/>
              </a:lnSpc>
              <a:buNone/>
            </a:pPr>
            <a:r>
              <a:rPr lang="en-US" altLang="zh-CN" sz="2400" dirty="0"/>
              <a:t>             </a:t>
            </a:r>
            <a:r>
              <a:rPr lang="en-US" altLang="zh-CN" sz="2400" dirty="0">
                <a:solidFill>
                  <a:srgbClr val="0000FF"/>
                </a:solidFill>
              </a:rPr>
              <a:t>SELECT</a:t>
            </a:r>
            <a:r>
              <a:rPr lang="en-US" altLang="zh-CN" sz="2400" dirty="0"/>
              <a:t>  </a:t>
            </a:r>
            <a:r>
              <a:rPr lang="en-US" altLang="zh-CN" sz="2400" dirty="0" err="1"/>
              <a:t>Sno</a:t>
            </a:r>
            <a:r>
              <a:rPr lang="zh-CN" altLang="en-US" sz="2400" dirty="0"/>
              <a:t>，</a:t>
            </a:r>
            <a:r>
              <a:rPr lang="en-US" altLang="zh-CN" sz="2400" dirty="0">
                <a:solidFill>
                  <a:srgbClr val="FF3399"/>
                </a:solidFill>
              </a:rPr>
              <a:t>AVG(Grade)</a:t>
            </a:r>
          </a:p>
          <a:p>
            <a:pPr eaLnBrk="1" hangingPunct="1">
              <a:lnSpc>
                <a:spcPct val="120000"/>
              </a:lnSpc>
              <a:buNone/>
            </a:pPr>
            <a:r>
              <a:rPr lang="en-US" altLang="zh-CN" sz="2400" dirty="0"/>
              <a:t>            </a:t>
            </a:r>
            <a:r>
              <a:rPr lang="en-US" altLang="zh-CN" sz="2400" dirty="0">
                <a:solidFill>
                  <a:srgbClr val="0000FF"/>
                </a:solidFill>
              </a:rPr>
              <a:t> FROM   </a:t>
            </a:r>
            <a:r>
              <a:rPr lang="en-US" altLang="zh-CN" sz="2400" dirty="0"/>
              <a:t>SC</a:t>
            </a:r>
          </a:p>
          <a:p>
            <a:pPr eaLnBrk="1" hangingPunct="1">
              <a:lnSpc>
                <a:spcPct val="120000"/>
              </a:lnSpc>
              <a:buNone/>
            </a:pPr>
            <a:r>
              <a:rPr lang="en-US" altLang="zh-CN" sz="2400" dirty="0">
                <a:solidFill>
                  <a:srgbClr val="FF3399"/>
                </a:solidFill>
              </a:rPr>
              <a:t>             GROUP BY </a:t>
            </a:r>
            <a:r>
              <a:rPr lang="en-US" altLang="zh-CN" sz="2400" dirty="0" err="1">
                <a:solidFill>
                  <a:srgbClr val="FF3399"/>
                </a:solidFill>
              </a:rPr>
              <a:t>Sno</a:t>
            </a:r>
            <a:r>
              <a:rPr lang="zh-CN" altLang="en-US" sz="2400" dirty="0">
                <a:solidFill>
                  <a:srgbClr val="FF3399"/>
                </a:solidFill>
              </a:rPr>
              <a:t>；</a:t>
            </a:r>
          </a:p>
        </p:txBody>
      </p:sp>
      <p:sp>
        <p:nvSpPr>
          <p:cNvPr id="62471" name="灯片编号占位符 1"/>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9AFD6E2E-9AC0-478C-A26B-24A0D5089041}" type="slidenum">
              <a:rPr lang="en-US" altLang="zh-CN" b="0">
                <a:latin typeface="Tahoma" panose="020B0604030504040204" pitchFamily="34" charset="0"/>
              </a:rPr>
              <a:pPr eaLnBrk="1" hangingPunct="1"/>
              <a:t>64</a:t>
            </a:fld>
            <a:endParaRPr lang="en-US" altLang="zh-CN" b="0">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43046"/>
                                        </p:tgtEl>
                                        <p:attrNameLst>
                                          <p:attrName>style.visibility</p:attrName>
                                        </p:attrNameLst>
                                      </p:cBhvr>
                                      <p:to>
                                        <p:strVal val="visible"/>
                                      </p:to>
                                    </p:set>
                                    <p:anim calcmode="lin" valueType="num">
                                      <p:cBhvr>
                                        <p:cTn id="7" dur="500" fill="hold"/>
                                        <p:tgtEl>
                                          <p:spTgt spid="343046"/>
                                        </p:tgtEl>
                                        <p:attrNameLst>
                                          <p:attrName>ppt_w</p:attrName>
                                        </p:attrNameLst>
                                      </p:cBhvr>
                                      <p:tavLst>
                                        <p:tav tm="0">
                                          <p:val>
                                            <p:fltVal val="0"/>
                                          </p:val>
                                        </p:tav>
                                        <p:tav tm="100000">
                                          <p:val>
                                            <p:strVal val="#ppt_w"/>
                                          </p:val>
                                        </p:tav>
                                      </p:tavLst>
                                    </p:anim>
                                    <p:anim calcmode="lin" valueType="num">
                                      <p:cBhvr>
                                        <p:cTn id="8" dur="500" fill="hold"/>
                                        <p:tgtEl>
                                          <p:spTgt spid="3430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6"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7DED4692-3F08-488B-A7C4-4F411987BA5A}" type="slidenum">
              <a:rPr lang="en-US" altLang="zh-CN" b="0">
                <a:latin typeface="Tahoma" panose="020B0604030504040204" pitchFamily="34" charset="0"/>
              </a:rPr>
              <a:pPr eaLnBrk="1" hangingPunct="1"/>
              <a:t>65</a:t>
            </a:fld>
            <a:endParaRPr lang="en-US" altLang="zh-CN" b="0">
              <a:latin typeface="Tahoma" panose="020B0604030504040204" pitchFamily="34" charset="0"/>
            </a:endParaRPr>
          </a:p>
        </p:txBody>
      </p:sp>
      <p:sp>
        <p:nvSpPr>
          <p:cNvPr id="64515" name="Rectangle 2"/>
          <p:cNvSpPr>
            <a:spLocks noGrp="1" noChangeArrowheads="1"/>
          </p:cNvSpPr>
          <p:nvPr>
            <p:ph type="title"/>
          </p:nvPr>
        </p:nvSpPr>
        <p:spPr/>
        <p:txBody>
          <a:bodyPr/>
          <a:lstStyle/>
          <a:p>
            <a:pPr eaLnBrk="1" hangingPunct="1"/>
            <a:r>
              <a:rPr lang="en-US" altLang="zh-CN" sz="3200"/>
              <a:t>3.5.1 </a:t>
            </a:r>
            <a:r>
              <a:rPr lang="zh-CN" altLang="en-US" sz="3200"/>
              <a:t>视图的定义和删除（续）</a:t>
            </a:r>
          </a:p>
        </p:txBody>
      </p:sp>
      <p:sp>
        <p:nvSpPr>
          <p:cNvPr id="64516" name="Rectangle 3"/>
          <p:cNvSpPr>
            <a:spLocks noGrp="1" noChangeArrowheads="1"/>
          </p:cNvSpPr>
          <p:nvPr>
            <p:ph type="body" idx="1"/>
          </p:nvPr>
        </p:nvSpPr>
        <p:spPr>
          <a:xfrm>
            <a:off x="424656" y="1379538"/>
            <a:ext cx="8370887" cy="4857750"/>
          </a:xfrm>
        </p:spPr>
        <p:txBody>
          <a:bodyPr/>
          <a:lstStyle/>
          <a:p>
            <a:pPr algn="just" eaLnBrk="1" hangingPunct="1">
              <a:lnSpc>
                <a:spcPct val="120000"/>
              </a:lnSpc>
            </a:pPr>
            <a:r>
              <a:rPr lang="zh-CN" altLang="en-US" sz="2600" dirty="0">
                <a:solidFill>
                  <a:srgbClr val="0033CC"/>
                </a:solidFill>
                <a:ea typeface="黑体" panose="02010609060101010101" pitchFamily="49" charset="-122"/>
              </a:rPr>
              <a:t>不指定属性列</a:t>
            </a:r>
          </a:p>
          <a:p>
            <a:pPr algn="just" eaLnBrk="1" hangingPunct="1">
              <a:lnSpc>
                <a:spcPct val="120000"/>
              </a:lnSpc>
              <a:buFont typeface="Wingdings" panose="05000000000000000000" pitchFamily="2" charset="2"/>
              <a:buNone/>
            </a:pPr>
            <a:r>
              <a:rPr lang="en-US" altLang="zh-CN" sz="2200" b="1" dirty="0">
                <a:ea typeface="黑体" panose="02010609060101010101" pitchFamily="49" charset="-122"/>
              </a:rPr>
              <a:t>[</a:t>
            </a:r>
            <a:r>
              <a:rPr lang="zh-CN" altLang="en-US" sz="2200" b="1" dirty="0">
                <a:ea typeface="黑体" panose="02010609060101010101" pitchFamily="49" charset="-122"/>
              </a:rPr>
              <a:t>例</a:t>
            </a:r>
            <a:r>
              <a:rPr lang="en-US" altLang="zh-CN" sz="2200" b="1" dirty="0"/>
              <a:t>]</a:t>
            </a:r>
            <a:r>
              <a:rPr lang="zh-CN" altLang="en-US" sz="2200" b="1" dirty="0"/>
              <a:t>将</a:t>
            </a:r>
            <a:r>
              <a:rPr lang="en-US" altLang="zh-CN" sz="2200" b="1" dirty="0"/>
              <a:t>Student</a:t>
            </a:r>
            <a:r>
              <a:rPr lang="zh-CN" altLang="en-US" sz="2200" b="1" dirty="0"/>
              <a:t>表中所有女生记录定义为一个视图。</a:t>
            </a:r>
          </a:p>
          <a:p>
            <a:pPr algn="just" eaLnBrk="1" hangingPunct="1">
              <a:lnSpc>
                <a:spcPct val="120000"/>
              </a:lnSpc>
              <a:buFont typeface="Wingdings" panose="05000000000000000000" pitchFamily="2" charset="2"/>
              <a:buNone/>
            </a:pPr>
            <a:r>
              <a:rPr lang="zh-CN" altLang="en-US" sz="2000" b="1" dirty="0"/>
              <a:t>      </a:t>
            </a:r>
            <a:r>
              <a:rPr lang="en-US" altLang="zh-CN" sz="2000" b="1" dirty="0">
                <a:solidFill>
                  <a:srgbClr val="0000FF"/>
                </a:solidFill>
              </a:rPr>
              <a:t>CREATE VIEW </a:t>
            </a:r>
            <a:r>
              <a:rPr lang="en-US" altLang="zh-CN" sz="2000" b="1" dirty="0" err="1"/>
              <a:t>F_Student</a:t>
            </a:r>
            <a:r>
              <a:rPr lang="en-US" altLang="zh-CN" sz="2000" b="1" dirty="0"/>
              <a:t>(</a:t>
            </a:r>
            <a:r>
              <a:rPr lang="en-US" altLang="zh-CN" sz="2000" b="1" dirty="0" err="1"/>
              <a:t>F_Sno</a:t>
            </a:r>
            <a:r>
              <a:rPr lang="zh-CN" altLang="en-US" sz="2000" b="1" dirty="0"/>
              <a:t>，</a:t>
            </a:r>
            <a:r>
              <a:rPr lang="en-US" altLang="zh-CN" sz="2000" b="1" dirty="0"/>
              <a:t>name</a:t>
            </a:r>
            <a:r>
              <a:rPr lang="zh-CN" altLang="en-US" sz="2000" b="1" dirty="0"/>
              <a:t>，</a:t>
            </a:r>
            <a:r>
              <a:rPr lang="en-US" altLang="zh-CN" sz="2000" b="1" dirty="0"/>
              <a:t>sex</a:t>
            </a:r>
            <a:r>
              <a:rPr lang="zh-CN" altLang="en-US" sz="2000" b="1" dirty="0"/>
              <a:t>，</a:t>
            </a:r>
            <a:r>
              <a:rPr lang="en-US" altLang="zh-CN" sz="2000" b="1" dirty="0"/>
              <a:t>age</a:t>
            </a:r>
            <a:r>
              <a:rPr lang="zh-CN" altLang="en-US" sz="2000" b="1" dirty="0"/>
              <a:t>，</a:t>
            </a:r>
            <a:r>
              <a:rPr lang="en-US" altLang="zh-CN" sz="2000" b="1" dirty="0" err="1"/>
              <a:t>dept</a:t>
            </a:r>
            <a:r>
              <a:rPr lang="en-US" altLang="zh-CN" sz="2000" b="1" dirty="0"/>
              <a:t>)</a:t>
            </a:r>
          </a:p>
          <a:p>
            <a:pPr algn="just" eaLnBrk="1" hangingPunct="1">
              <a:lnSpc>
                <a:spcPct val="120000"/>
              </a:lnSpc>
              <a:buFont typeface="Wingdings" panose="05000000000000000000" pitchFamily="2" charset="2"/>
              <a:buNone/>
            </a:pPr>
            <a:r>
              <a:rPr lang="en-US" altLang="zh-CN" sz="2000" b="1" dirty="0"/>
              <a:t>      </a:t>
            </a:r>
            <a:r>
              <a:rPr lang="en-US" altLang="zh-CN" sz="2000" b="1" dirty="0">
                <a:solidFill>
                  <a:srgbClr val="0000FF"/>
                </a:solidFill>
              </a:rPr>
              <a:t>AS</a:t>
            </a:r>
          </a:p>
          <a:p>
            <a:pPr algn="just" eaLnBrk="1" hangingPunct="1">
              <a:lnSpc>
                <a:spcPct val="120000"/>
              </a:lnSpc>
              <a:buFont typeface="Wingdings" panose="05000000000000000000" pitchFamily="2" charset="2"/>
              <a:buNone/>
            </a:pPr>
            <a:r>
              <a:rPr lang="en-US" altLang="zh-CN" sz="2000" b="1" dirty="0"/>
              <a:t>      </a:t>
            </a:r>
            <a:r>
              <a:rPr lang="en-US" altLang="zh-CN" sz="2000" b="1" dirty="0">
                <a:solidFill>
                  <a:srgbClr val="FF3399"/>
                </a:solidFill>
              </a:rPr>
              <a:t>SELECT *</a:t>
            </a:r>
          </a:p>
          <a:p>
            <a:pPr algn="just" eaLnBrk="1" hangingPunct="1">
              <a:lnSpc>
                <a:spcPct val="120000"/>
              </a:lnSpc>
              <a:buFont typeface="Wingdings" panose="05000000000000000000" pitchFamily="2" charset="2"/>
              <a:buNone/>
            </a:pPr>
            <a:r>
              <a:rPr lang="en-US" altLang="zh-CN" sz="2000" b="1" dirty="0"/>
              <a:t>      </a:t>
            </a:r>
            <a:r>
              <a:rPr lang="en-US" altLang="zh-CN" sz="2000" b="1" dirty="0">
                <a:solidFill>
                  <a:srgbClr val="0000FF"/>
                </a:solidFill>
              </a:rPr>
              <a:t>FROM</a:t>
            </a:r>
            <a:r>
              <a:rPr lang="en-US" altLang="zh-CN" sz="2000" b="1" dirty="0"/>
              <a:t>  Student</a:t>
            </a:r>
          </a:p>
          <a:p>
            <a:pPr algn="just" eaLnBrk="1" hangingPunct="1">
              <a:lnSpc>
                <a:spcPct val="120000"/>
              </a:lnSpc>
              <a:buFont typeface="Wingdings" panose="05000000000000000000" pitchFamily="2" charset="2"/>
              <a:buNone/>
            </a:pPr>
            <a:r>
              <a:rPr lang="en-US" altLang="zh-CN" sz="2000" b="1" dirty="0"/>
              <a:t>      </a:t>
            </a:r>
            <a:r>
              <a:rPr lang="en-US" altLang="zh-CN" sz="2000" b="1" dirty="0">
                <a:solidFill>
                  <a:srgbClr val="0000FF"/>
                </a:solidFill>
              </a:rPr>
              <a:t>WHERE</a:t>
            </a:r>
            <a:r>
              <a:rPr lang="en-US" altLang="zh-CN" sz="2000" b="1" dirty="0"/>
              <a:t> </a:t>
            </a:r>
            <a:r>
              <a:rPr lang="en-US" altLang="zh-CN" sz="2000" b="1" dirty="0" err="1"/>
              <a:t>Ssex</a:t>
            </a:r>
            <a:r>
              <a:rPr lang="en-US" altLang="zh-CN" sz="2000" b="1" dirty="0"/>
              <a:t>=‘</a:t>
            </a:r>
            <a:r>
              <a:rPr lang="zh-CN" altLang="en-US" sz="2000" b="1" dirty="0"/>
              <a:t>女’；</a:t>
            </a:r>
          </a:p>
          <a:p>
            <a:pPr algn="just" eaLnBrk="1" hangingPunct="1">
              <a:lnSpc>
                <a:spcPct val="120000"/>
              </a:lnSpc>
              <a:buFont typeface="Wingdings" panose="05000000000000000000" pitchFamily="2" charset="2"/>
              <a:buNone/>
            </a:pPr>
            <a:endParaRPr lang="zh-CN" altLang="en-US" sz="1000" dirty="0"/>
          </a:p>
          <a:p>
            <a:pPr algn="just" eaLnBrk="1" hangingPunct="1">
              <a:lnSpc>
                <a:spcPct val="150000"/>
              </a:lnSpc>
              <a:buFont typeface="Wingdings" panose="05000000000000000000" pitchFamily="2" charset="2"/>
              <a:buNone/>
            </a:pPr>
            <a:r>
              <a:rPr lang="zh-CN" altLang="en-US" sz="2000" b="1" dirty="0"/>
              <a:t>     缺点：</a:t>
            </a:r>
          </a:p>
          <a:p>
            <a:pPr eaLnBrk="1" hangingPunct="1">
              <a:lnSpc>
                <a:spcPct val="150000"/>
              </a:lnSpc>
              <a:buFont typeface="Wingdings" panose="05000000000000000000" pitchFamily="2" charset="2"/>
              <a:buNone/>
            </a:pPr>
            <a:r>
              <a:rPr lang="zh-CN" altLang="en-US" sz="2000" b="1" dirty="0"/>
              <a:t>     修改基表</a:t>
            </a:r>
            <a:r>
              <a:rPr lang="en-US" altLang="zh-CN" sz="2000" b="1" dirty="0"/>
              <a:t>Student</a:t>
            </a:r>
            <a:r>
              <a:rPr lang="zh-CN" altLang="en-US" sz="2000" b="1" dirty="0"/>
              <a:t>的结构后，</a:t>
            </a:r>
            <a:r>
              <a:rPr lang="en-US" altLang="zh-CN" sz="2000" b="1" dirty="0"/>
              <a:t>Student</a:t>
            </a:r>
            <a:r>
              <a:rPr lang="zh-CN" altLang="en-US" sz="2000" b="1" dirty="0"/>
              <a:t>表与</a:t>
            </a:r>
            <a:r>
              <a:rPr lang="en-US" altLang="zh-CN" sz="2000" b="1" dirty="0" err="1"/>
              <a:t>F_Student</a:t>
            </a:r>
            <a:r>
              <a:rPr lang="zh-CN" altLang="en-US" sz="2000" b="1" dirty="0"/>
              <a:t>视图的映象关系被破坏，导致该视图不能正确工作。</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644A860A-D950-4100-AB2C-33940FCB7527}" type="slidenum">
              <a:rPr lang="en-US" altLang="zh-CN" b="0">
                <a:latin typeface="Tahoma" panose="020B0604030504040204" pitchFamily="34" charset="0"/>
              </a:rPr>
              <a:pPr eaLnBrk="1" hangingPunct="1"/>
              <a:t>66</a:t>
            </a:fld>
            <a:endParaRPr lang="en-US" altLang="zh-CN" b="0">
              <a:latin typeface="Tahoma" panose="020B0604030504040204" pitchFamily="34" charset="0"/>
            </a:endParaRPr>
          </a:p>
        </p:txBody>
      </p:sp>
      <p:sp>
        <p:nvSpPr>
          <p:cNvPr id="66563" name="Rectangle 2"/>
          <p:cNvSpPr>
            <a:spLocks noGrp="1" noChangeArrowheads="1"/>
          </p:cNvSpPr>
          <p:nvPr>
            <p:ph type="title"/>
          </p:nvPr>
        </p:nvSpPr>
        <p:spPr/>
        <p:txBody>
          <a:bodyPr/>
          <a:lstStyle/>
          <a:p>
            <a:pPr eaLnBrk="1" hangingPunct="1"/>
            <a:r>
              <a:rPr lang="zh-CN" altLang="en-US" sz="3200" dirty="0"/>
              <a:t>二、删除视图</a:t>
            </a:r>
          </a:p>
        </p:txBody>
      </p:sp>
      <p:sp>
        <p:nvSpPr>
          <p:cNvPr id="66564" name="Rectangle 3"/>
          <p:cNvSpPr>
            <a:spLocks noGrp="1" noChangeArrowheads="1"/>
          </p:cNvSpPr>
          <p:nvPr>
            <p:ph type="body" idx="1"/>
          </p:nvPr>
        </p:nvSpPr>
        <p:spPr/>
        <p:txBody>
          <a:bodyPr/>
          <a:lstStyle/>
          <a:p>
            <a:pPr eaLnBrk="1" hangingPunct="1"/>
            <a:r>
              <a:rPr lang="zh-CN" altLang="en-US">
                <a:solidFill>
                  <a:srgbClr val="9900CC"/>
                </a:solidFill>
              </a:rPr>
              <a:t>语句的格式：</a:t>
            </a:r>
          </a:p>
          <a:p>
            <a:pPr eaLnBrk="1" hangingPunct="1">
              <a:buFont typeface="Wingdings" panose="05000000000000000000" pitchFamily="2" charset="2"/>
              <a:buNone/>
            </a:pPr>
            <a:r>
              <a:rPr lang="zh-CN" altLang="en-US"/>
              <a:t>		</a:t>
            </a:r>
            <a:r>
              <a:rPr lang="en-US" altLang="zh-CN">
                <a:latin typeface="仿宋_GB2312" pitchFamily="49" charset="-122"/>
                <a:ea typeface="仿宋_GB2312" pitchFamily="49" charset="-122"/>
              </a:rPr>
              <a:t>DROP  VIEW  &lt;</a:t>
            </a:r>
            <a:r>
              <a:rPr lang="zh-CN" altLang="en-US">
                <a:latin typeface="仿宋_GB2312" pitchFamily="49" charset="-122"/>
                <a:ea typeface="仿宋_GB2312" pitchFamily="49" charset="-122"/>
              </a:rPr>
              <a:t>视图名</a:t>
            </a:r>
            <a:r>
              <a:rPr lang="en-US" altLang="zh-CN">
                <a:latin typeface="仿宋_GB2312" pitchFamily="49" charset="-122"/>
                <a:ea typeface="仿宋_GB2312" pitchFamily="49" charset="-122"/>
              </a:rPr>
              <a:t>&gt;</a:t>
            </a:r>
            <a:r>
              <a:rPr lang="zh-CN" altLang="en-US">
                <a:latin typeface="仿宋_GB2312" pitchFamily="49" charset="-122"/>
                <a:ea typeface="仿宋_GB2312" pitchFamily="49" charset="-122"/>
              </a:rPr>
              <a:t>；</a:t>
            </a:r>
          </a:p>
          <a:p>
            <a:pPr lvl="1" eaLnBrk="1" hangingPunct="1">
              <a:lnSpc>
                <a:spcPct val="130000"/>
              </a:lnSpc>
            </a:pPr>
            <a:r>
              <a:rPr lang="zh-CN" altLang="en-US"/>
              <a:t>该语句从数据字典中删除指定的视图定义</a:t>
            </a:r>
          </a:p>
          <a:p>
            <a:pPr lvl="1" eaLnBrk="1" hangingPunct="1">
              <a:lnSpc>
                <a:spcPct val="130000"/>
              </a:lnSpc>
            </a:pPr>
            <a:r>
              <a:rPr lang="zh-CN" altLang="en-US"/>
              <a:t>如果该视图上还导出了其他视图，使用</a:t>
            </a:r>
            <a:r>
              <a:rPr lang="en-US" altLang="zh-CN"/>
              <a:t>CASCADE</a:t>
            </a:r>
            <a:r>
              <a:rPr lang="zh-CN" altLang="en-US"/>
              <a:t>级联删除语句，把该视图和由它导出的所有视图一起删除 </a:t>
            </a:r>
          </a:p>
          <a:p>
            <a:pPr lvl="1" eaLnBrk="1" hangingPunct="1">
              <a:lnSpc>
                <a:spcPct val="130000"/>
              </a:lnSpc>
            </a:pPr>
            <a:r>
              <a:rPr lang="zh-CN" altLang="en-US"/>
              <a:t>删除基表时，由该基表导出的所有视图定义都必须显式地使用</a:t>
            </a:r>
            <a:r>
              <a:rPr lang="en-US" altLang="zh-CN"/>
              <a:t>DROP VIEW</a:t>
            </a:r>
            <a:r>
              <a:rPr lang="zh-CN" altLang="en-US"/>
              <a:t>语句删除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47327D36-5708-418E-8104-9250160AD0D3}" type="slidenum">
              <a:rPr lang="en-US" altLang="zh-CN" b="0">
                <a:latin typeface="Tahoma" panose="020B0604030504040204" pitchFamily="34" charset="0"/>
              </a:rPr>
              <a:pPr eaLnBrk="1" hangingPunct="1"/>
              <a:t>67</a:t>
            </a:fld>
            <a:endParaRPr lang="en-US" altLang="zh-CN" b="0">
              <a:latin typeface="Tahoma" panose="020B0604030504040204" pitchFamily="34" charset="0"/>
            </a:endParaRPr>
          </a:p>
        </p:txBody>
      </p:sp>
      <p:sp>
        <p:nvSpPr>
          <p:cNvPr id="67587" name="Rectangle 2"/>
          <p:cNvSpPr>
            <a:spLocks noGrp="1" noChangeArrowheads="1"/>
          </p:cNvSpPr>
          <p:nvPr>
            <p:ph type="title"/>
          </p:nvPr>
        </p:nvSpPr>
        <p:spPr/>
        <p:txBody>
          <a:bodyPr/>
          <a:lstStyle/>
          <a:p>
            <a:pPr eaLnBrk="1" hangingPunct="1"/>
            <a:r>
              <a:rPr lang="zh-CN" altLang="en-US" sz="3200"/>
              <a:t>删除视图</a:t>
            </a:r>
            <a:r>
              <a:rPr lang="en-US" altLang="zh-CN" sz="3200"/>
              <a:t>(</a:t>
            </a:r>
            <a:r>
              <a:rPr lang="zh-CN" altLang="en-US" sz="3200"/>
              <a:t>续）</a:t>
            </a:r>
          </a:p>
        </p:txBody>
      </p:sp>
      <p:sp>
        <p:nvSpPr>
          <p:cNvPr id="67588" name="Rectangle 3"/>
          <p:cNvSpPr>
            <a:spLocks noGrp="1" noChangeArrowheads="1"/>
          </p:cNvSpPr>
          <p:nvPr>
            <p:ph type="body" idx="1"/>
          </p:nvPr>
        </p:nvSpPr>
        <p:spPr>
          <a:xfrm>
            <a:off x="457200" y="1828800"/>
            <a:ext cx="8579296" cy="3328392"/>
          </a:xfrm>
        </p:spPr>
        <p:txBody>
          <a:bodyPr/>
          <a:lstStyle/>
          <a:p>
            <a:pPr eaLnBrk="1" hangingPunct="1">
              <a:lnSpc>
                <a:spcPct val="110000"/>
              </a:lnSpc>
              <a:buNone/>
            </a:pPr>
            <a:r>
              <a:rPr lang="zh-CN" altLang="zh-CN" sz="2400" b="1" dirty="0"/>
              <a:t>［例</a:t>
            </a:r>
            <a:r>
              <a:rPr lang="zh-CN" altLang="en-US" sz="2400" b="1" dirty="0"/>
              <a:t>］  删除视图</a:t>
            </a:r>
            <a:r>
              <a:rPr lang="en-US" altLang="zh-CN" sz="2400" b="1" dirty="0"/>
              <a:t>BT_S</a:t>
            </a:r>
            <a:r>
              <a:rPr lang="zh-CN" altLang="en-US" sz="2400" b="1" dirty="0"/>
              <a:t>： </a:t>
            </a:r>
            <a:r>
              <a:rPr lang="en-US" altLang="zh-CN" sz="2400" b="1" dirty="0"/>
              <a:t>DROP VIEW </a:t>
            </a:r>
            <a:r>
              <a:rPr lang="en-US" altLang="zh-CN" sz="2400" b="1" dirty="0" err="1"/>
              <a:t>IS_Student</a:t>
            </a:r>
            <a:r>
              <a:rPr lang="zh-CN" altLang="en-US" sz="2400" b="1" dirty="0"/>
              <a:t>；</a:t>
            </a:r>
          </a:p>
          <a:p>
            <a:pPr eaLnBrk="1" hangingPunct="1">
              <a:lnSpc>
                <a:spcPct val="110000"/>
              </a:lnSpc>
              <a:buFont typeface="Wingdings" panose="05000000000000000000" pitchFamily="2" charset="2"/>
              <a:buNone/>
            </a:pPr>
            <a:r>
              <a:rPr lang="zh-CN" altLang="en-US" sz="2400" b="1" dirty="0"/>
              <a:t>               </a:t>
            </a:r>
          </a:p>
          <a:p>
            <a:pPr eaLnBrk="1" hangingPunct="1">
              <a:lnSpc>
                <a:spcPct val="130000"/>
              </a:lnSpc>
              <a:buFont typeface="Wingdings" panose="05000000000000000000" pitchFamily="2" charset="2"/>
              <a:buNone/>
            </a:pPr>
            <a:r>
              <a:rPr lang="zh-CN" altLang="en-US" sz="2400" b="1" dirty="0"/>
              <a:t>              删除视图</a:t>
            </a:r>
            <a:r>
              <a:rPr lang="en-US" altLang="zh-CN" sz="2400" b="1" dirty="0"/>
              <a:t>IS_S1</a:t>
            </a:r>
            <a:r>
              <a:rPr lang="zh-CN" altLang="en-US" sz="2400" b="1" dirty="0"/>
              <a:t>：</a:t>
            </a:r>
            <a:r>
              <a:rPr lang="en-US" altLang="zh-CN" sz="2400" b="1" dirty="0"/>
              <a:t>DROP VIEW IS_S1</a:t>
            </a:r>
            <a:r>
              <a:rPr lang="zh-CN" altLang="en-US" sz="2400" b="1" dirty="0"/>
              <a:t>；</a:t>
            </a:r>
          </a:p>
          <a:p>
            <a:pPr lvl="3" algn="just" eaLnBrk="1" hangingPunct="1">
              <a:lnSpc>
                <a:spcPct val="130000"/>
              </a:lnSpc>
              <a:buFont typeface="Wingdings" panose="05000000000000000000" pitchFamily="2" charset="2"/>
              <a:buChar char="Ø"/>
            </a:pPr>
            <a:r>
              <a:rPr lang="zh-CN" altLang="en-US" sz="2400" b="1" dirty="0"/>
              <a:t>拒绝执行</a:t>
            </a:r>
          </a:p>
          <a:p>
            <a:pPr lvl="3" algn="just" eaLnBrk="1" hangingPunct="1">
              <a:lnSpc>
                <a:spcPct val="130000"/>
              </a:lnSpc>
              <a:buFont typeface="Wingdings" panose="05000000000000000000" pitchFamily="2" charset="2"/>
              <a:buChar char="Ø"/>
            </a:pPr>
            <a:r>
              <a:rPr lang="zh-CN" altLang="en-US" sz="2400" b="1" dirty="0"/>
              <a:t>级联删除：</a:t>
            </a:r>
          </a:p>
          <a:p>
            <a:pPr eaLnBrk="1" hangingPunct="1">
              <a:lnSpc>
                <a:spcPct val="130000"/>
              </a:lnSpc>
              <a:buFont typeface="Wingdings" panose="05000000000000000000" pitchFamily="2" charset="2"/>
              <a:buNone/>
            </a:pPr>
            <a:r>
              <a:rPr lang="zh-CN" altLang="en-US" sz="2400" b="1" dirty="0"/>
              <a:t>                     </a:t>
            </a:r>
            <a:r>
              <a:rPr lang="en-US" altLang="zh-CN" sz="2400" b="1" dirty="0"/>
              <a:t>DROP VIEW IS_S1 CASCADE;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23528" y="1484784"/>
            <a:ext cx="8640960" cy="3983293"/>
          </a:xfrm>
          <a:prstGeom prst="rect">
            <a:avLst/>
          </a:prstGeom>
        </p:spPr>
        <p:txBody>
          <a:bodyPr vert="horz" wrap="square" lIns="0" tIns="89050" rIns="0" bIns="0" rtlCol="0">
            <a:spAutoFit/>
          </a:bodyPr>
          <a:lstStyle/>
          <a:p>
            <a:pPr marL="247603" indent="-236743" algn="l">
              <a:spcBef>
                <a:spcPts val="700"/>
              </a:spcBef>
              <a:buFont typeface="Wingdings"/>
              <a:buChar char=""/>
              <a:tabLst>
                <a:tab pos="248146" algn="l"/>
              </a:tabLst>
            </a:pPr>
            <a:r>
              <a:rPr sz="2200" spc="-4" dirty="0" err="1">
                <a:latin typeface="Microsoft YaHei"/>
                <a:cs typeface="Microsoft YaHei"/>
              </a:rPr>
              <a:t>定义视图，有时可方便用户进行检索操作</a:t>
            </a:r>
            <a:r>
              <a:rPr sz="2200" spc="-4" dirty="0">
                <a:latin typeface="Microsoft YaHei"/>
                <a:cs typeface="Microsoft YaHei"/>
              </a:rPr>
              <a:t>。</a:t>
            </a:r>
            <a:endParaRPr sz="2200" dirty="0">
              <a:latin typeface="Microsoft YaHei"/>
              <a:cs typeface="Microsoft YaHei"/>
            </a:endParaRPr>
          </a:p>
          <a:p>
            <a:pPr marL="10860" algn="l">
              <a:spcBef>
                <a:spcPts val="616"/>
              </a:spcBef>
            </a:pPr>
            <a:endParaRPr lang="en-US" sz="800" spc="-4" dirty="0">
              <a:latin typeface="Microsoft YaHei"/>
              <a:cs typeface="Microsoft YaHei"/>
            </a:endParaRPr>
          </a:p>
          <a:p>
            <a:pPr marL="10860" algn="l">
              <a:spcBef>
                <a:spcPts val="616"/>
              </a:spcBef>
            </a:pPr>
            <a:r>
              <a:rPr sz="2400" spc="-4" dirty="0" err="1">
                <a:latin typeface="Microsoft YaHei"/>
                <a:cs typeface="Microsoft YaHei"/>
              </a:rPr>
              <a:t>示例：定义视图StudStat</a:t>
            </a:r>
            <a:r>
              <a:rPr sz="2400" spc="-4" dirty="0">
                <a:latin typeface="Microsoft YaHei"/>
                <a:cs typeface="Microsoft YaHei"/>
              </a:rPr>
              <a:t>,</a:t>
            </a:r>
            <a:r>
              <a:rPr sz="2400" spc="4" dirty="0">
                <a:latin typeface="Microsoft YaHei"/>
                <a:cs typeface="Microsoft YaHei"/>
              </a:rPr>
              <a:t> </a:t>
            </a:r>
            <a:r>
              <a:rPr sz="2400" spc="-4" dirty="0" err="1">
                <a:latin typeface="Microsoft YaHei"/>
                <a:cs typeface="Microsoft YaHei"/>
              </a:rPr>
              <a:t>描述学生的平均成绩、最高成绩，最低成绩等</a:t>
            </a:r>
            <a:endParaRPr sz="2400" dirty="0">
              <a:latin typeface="Microsoft YaHei"/>
              <a:cs typeface="Microsoft YaHei"/>
            </a:endParaRPr>
          </a:p>
          <a:p>
            <a:pPr marL="389866" algn="l">
              <a:spcBef>
                <a:spcPts val="594"/>
              </a:spcBef>
              <a:tabLst>
                <a:tab pos="1715300" algn="l"/>
              </a:tabLst>
            </a:pPr>
            <a:r>
              <a:rPr sz="1900" spc="-4" dirty="0">
                <a:solidFill>
                  <a:srgbClr val="3333CC"/>
                </a:solidFill>
                <a:latin typeface="Arial"/>
                <a:cs typeface="Arial"/>
              </a:rPr>
              <a:t>Create </a:t>
            </a:r>
            <a:r>
              <a:rPr sz="1900" spc="9" dirty="0">
                <a:solidFill>
                  <a:srgbClr val="3333CC"/>
                </a:solidFill>
                <a:latin typeface="Arial"/>
                <a:cs typeface="Arial"/>
              </a:rPr>
              <a:t> </a:t>
            </a:r>
            <a:r>
              <a:rPr sz="1900" dirty="0">
                <a:solidFill>
                  <a:srgbClr val="3333CC"/>
                </a:solidFill>
                <a:latin typeface="Arial"/>
                <a:cs typeface="Arial"/>
              </a:rPr>
              <a:t>View</a:t>
            </a:r>
            <a:r>
              <a:rPr lang="en-US" sz="1900" dirty="0">
                <a:solidFill>
                  <a:srgbClr val="3333CC"/>
                </a:solidFill>
                <a:latin typeface="Arial"/>
                <a:cs typeface="Arial"/>
              </a:rPr>
              <a:t> </a:t>
            </a:r>
            <a:r>
              <a:rPr sz="1900" spc="-4" dirty="0" err="1">
                <a:solidFill>
                  <a:srgbClr val="FF0065"/>
                </a:solidFill>
                <a:latin typeface="Arial"/>
                <a:cs typeface="Arial"/>
              </a:rPr>
              <a:t>StudStat</a:t>
            </a:r>
            <a:r>
              <a:rPr sz="1900" spc="-4" dirty="0">
                <a:solidFill>
                  <a:srgbClr val="FF0065"/>
                </a:solidFill>
                <a:latin typeface="Arial"/>
                <a:cs typeface="Arial"/>
              </a:rPr>
              <a:t>(S#, Sname, AvgS, MinS, MaxS,</a:t>
            </a:r>
            <a:r>
              <a:rPr sz="1900" spc="-17" dirty="0">
                <a:solidFill>
                  <a:srgbClr val="FF0065"/>
                </a:solidFill>
                <a:latin typeface="Arial"/>
                <a:cs typeface="Arial"/>
              </a:rPr>
              <a:t> </a:t>
            </a:r>
            <a:r>
              <a:rPr sz="1900" spc="-4" dirty="0">
                <a:solidFill>
                  <a:srgbClr val="FF0065"/>
                </a:solidFill>
                <a:latin typeface="Arial"/>
                <a:cs typeface="Arial"/>
              </a:rPr>
              <a:t>CNT)</a:t>
            </a:r>
            <a:endParaRPr sz="1900" dirty="0">
              <a:latin typeface="Arial"/>
              <a:cs typeface="Arial"/>
            </a:endParaRPr>
          </a:p>
          <a:p>
            <a:pPr marL="987153" marR="4344" indent="-597830" algn="l">
              <a:lnSpc>
                <a:spcPct val="130300"/>
              </a:lnSpc>
              <a:tabLst>
                <a:tab pos="716202" algn="l"/>
                <a:tab pos="1628422" algn="l"/>
                <a:tab pos="3094491" algn="l"/>
                <a:tab pos="3854132" algn="l"/>
              </a:tabLst>
            </a:pPr>
            <a:r>
              <a:rPr sz="1900" spc="-4" dirty="0">
                <a:solidFill>
                  <a:srgbClr val="3333CC"/>
                </a:solidFill>
                <a:latin typeface="Arial"/>
                <a:cs typeface="Arial"/>
              </a:rPr>
              <a:t>as	</a:t>
            </a:r>
            <a:r>
              <a:rPr sz="1900" dirty="0">
                <a:solidFill>
                  <a:srgbClr val="FF0065"/>
                </a:solidFill>
                <a:latin typeface="Arial"/>
                <a:cs typeface="Arial"/>
              </a:rPr>
              <a:t>(</a:t>
            </a:r>
            <a:r>
              <a:rPr sz="1900" spc="423" dirty="0">
                <a:solidFill>
                  <a:srgbClr val="FF0065"/>
                </a:solidFill>
                <a:latin typeface="Arial"/>
                <a:cs typeface="Arial"/>
              </a:rPr>
              <a:t> </a:t>
            </a:r>
            <a:r>
              <a:rPr sz="1900" dirty="0">
                <a:solidFill>
                  <a:srgbClr val="3333CC"/>
                </a:solidFill>
                <a:latin typeface="Arial"/>
                <a:cs typeface="Arial"/>
              </a:rPr>
              <a:t>Select</a:t>
            </a:r>
            <a:r>
              <a:rPr lang="en-US" sz="1900" dirty="0">
                <a:solidFill>
                  <a:srgbClr val="3333CC"/>
                </a:solidFill>
                <a:latin typeface="Arial"/>
                <a:cs typeface="Arial"/>
              </a:rPr>
              <a:t> </a:t>
            </a:r>
            <a:r>
              <a:rPr sz="1900" dirty="0">
                <a:solidFill>
                  <a:srgbClr val="FF0065"/>
                </a:solidFill>
                <a:latin typeface="Arial"/>
                <a:cs typeface="Arial"/>
              </a:rPr>
              <a:t>S#, Sname, AVG(Score), MIN(Score), Max(Score),</a:t>
            </a:r>
            <a:r>
              <a:rPr sz="1900" spc="-107" dirty="0">
                <a:solidFill>
                  <a:srgbClr val="FF0065"/>
                </a:solidFill>
                <a:latin typeface="Arial"/>
                <a:cs typeface="Arial"/>
              </a:rPr>
              <a:t> </a:t>
            </a:r>
            <a:r>
              <a:rPr sz="1900" dirty="0">
                <a:solidFill>
                  <a:srgbClr val="FF0065"/>
                </a:solidFill>
                <a:latin typeface="Arial"/>
                <a:cs typeface="Arial"/>
              </a:rPr>
              <a:t>Count(*)  </a:t>
            </a:r>
            <a:r>
              <a:rPr sz="1900" dirty="0">
                <a:solidFill>
                  <a:srgbClr val="3333CC"/>
                </a:solidFill>
                <a:latin typeface="Arial"/>
                <a:cs typeface="Arial"/>
              </a:rPr>
              <a:t>From  </a:t>
            </a:r>
            <a:r>
              <a:rPr sz="1900" dirty="0">
                <a:solidFill>
                  <a:srgbClr val="FF0065"/>
                </a:solidFill>
                <a:latin typeface="Arial"/>
                <a:cs typeface="Arial"/>
              </a:rPr>
              <a:t>Student</a:t>
            </a:r>
            <a:r>
              <a:rPr sz="1900" spc="423" dirty="0">
                <a:solidFill>
                  <a:srgbClr val="FF0065"/>
                </a:solidFill>
                <a:latin typeface="Arial"/>
                <a:cs typeface="Arial"/>
              </a:rPr>
              <a:t> </a:t>
            </a:r>
            <a:r>
              <a:rPr sz="1900" dirty="0">
                <a:solidFill>
                  <a:srgbClr val="FF0065"/>
                </a:solidFill>
                <a:latin typeface="Arial"/>
                <a:cs typeface="Arial"/>
              </a:rPr>
              <a:t>S, </a:t>
            </a:r>
            <a:r>
              <a:rPr sz="1900" spc="-4" dirty="0">
                <a:solidFill>
                  <a:srgbClr val="FF0065"/>
                </a:solidFill>
                <a:latin typeface="Arial"/>
                <a:cs typeface="Arial"/>
              </a:rPr>
              <a:t>SC	</a:t>
            </a:r>
            <a:r>
              <a:rPr sz="1900" dirty="0">
                <a:solidFill>
                  <a:srgbClr val="3333CC"/>
                </a:solidFill>
                <a:latin typeface="Arial"/>
                <a:cs typeface="Arial"/>
              </a:rPr>
              <a:t>Where	</a:t>
            </a:r>
            <a:r>
              <a:rPr sz="1900" spc="-4" dirty="0">
                <a:solidFill>
                  <a:srgbClr val="FF0065"/>
                </a:solidFill>
                <a:latin typeface="Arial"/>
                <a:cs typeface="Arial"/>
              </a:rPr>
              <a:t>S.S# </a:t>
            </a:r>
            <a:r>
              <a:rPr sz="1900" dirty="0">
                <a:solidFill>
                  <a:srgbClr val="FF0065"/>
                </a:solidFill>
                <a:latin typeface="Arial"/>
                <a:cs typeface="Arial"/>
              </a:rPr>
              <a:t>= </a:t>
            </a:r>
            <a:r>
              <a:rPr sz="1900" spc="-4" dirty="0">
                <a:solidFill>
                  <a:srgbClr val="FF0065"/>
                </a:solidFill>
                <a:latin typeface="Arial"/>
                <a:cs typeface="Arial"/>
              </a:rPr>
              <a:t>SC.S#</a:t>
            </a:r>
            <a:endParaRPr sz="1900" dirty="0">
              <a:latin typeface="Arial"/>
              <a:cs typeface="Arial"/>
            </a:endParaRPr>
          </a:p>
          <a:p>
            <a:pPr marL="900818" algn="l">
              <a:spcBef>
                <a:spcPts val="556"/>
              </a:spcBef>
            </a:pPr>
            <a:r>
              <a:rPr sz="1900" spc="-4" dirty="0">
                <a:solidFill>
                  <a:srgbClr val="3333CC"/>
                </a:solidFill>
                <a:latin typeface="Arial"/>
                <a:cs typeface="Arial"/>
              </a:rPr>
              <a:t>Group by </a:t>
            </a:r>
            <a:r>
              <a:rPr sz="1900" dirty="0">
                <a:solidFill>
                  <a:srgbClr val="FF0065"/>
                </a:solidFill>
                <a:latin typeface="Arial"/>
                <a:cs typeface="Arial"/>
              </a:rPr>
              <a:t>S.S# )</a:t>
            </a:r>
            <a:r>
              <a:rPr sz="1900" spc="-9" dirty="0">
                <a:solidFill>
                  <a:srgbClr val="FF0065"/>
                </a:solidFill>
                <a:latin typeface="Arial"/>
                <a:cs typeface="Arial"/>
              </a:rPr>
              <a:t> </a:t>
            </a:r>
            <a:r>
              <a:rPr sz="1900" dirty="0">
                <a:solidFill>
                  <a:srgbClr val="3333CC"/>
                </a:solidFill>
                <a:latin typeface="Arial"/>
                <a:cs typeface="Arial"/>
              </a:rPr>
              <a:t>;</a:t>
            </a:r>
            <a:endParaRPr sz="1900" dirty="0">
              <a:latin typeface="Arial"/>
              <a:cs typeface="Arial"/>
            </a:endParaRPr>
          </a:p>
          <a:p>
            <a:pPr marL="10860" algn="l">
              <a:spcBef>
                <a:spcPts val="581"/>
              </a:spcBef>
            </a:pPr>
            <a:endParaRPr lang="en-US" sz="400" spc="-4" dirty="0">
              <a:latin typeface="Microsoft YaHei"/>
              <a:cs typeface="Microsoft YaHei"/>
            </a:endParaRPr>
          </a:p>
          <a:p>
            <a:pPr marL="10860" algn="l">
              <a:spcBef>
                <a:spcPts val="581"/>
              </a:spcBef>
            </a:pPr>
            <a:r>
              <a:rPr sz="2400" spc="-4" dirty="0" err="1">
                <a:latin typeface="Microsoft YaHei"/>
                <a:cs typeface="Microsoft YaHei"/>
              </a:rPr>
              <a:t>示例：基于视图StudStat检索某一学生平均成绩</a:t>
            </a:r>
            <a:endParaRPr sz="2400" dirty="0">
              <a:latin typeface="Microsoft YaHei"/>
              <a:cs typeface="Microsoft YaHei"/>
            </a:endParaRPr>
          </a:p>
          <a:p>
            <a:pPr marL="389866" algn="l">
              <a:spcBef>
                <a:spcPts val="599"/>
              </a:spcBef>
              <a:tabLst>
                <a:tab pos="1128873" algn="l"/>
                <a:tab pos="2541186" algn="l"/>
                <a:tab pos="3139017" algn="l"/>
              </a:tabLst>
            </a:pPr>
            <a:r>
              <a:rPr sz="2000" spc="-4" dirty="0">
                <a:solidFill>
                  <a:srgbClr val="3333CC"/>
                </a:solidFill>
                <a:latin typeface="Arial"/>
                <a:cs typeface="Arial"/>
              </a:rPr>
              <a:t>Select</a:t>
            </a:r>
            <a:r>
              <a:rPr lang="en-US" sz="2000" spc="-4" dirty="0">
                <a:solidFill>
                  <a:srgbClr val="3333CC"/>
                </a:solidFill>
                <a:latin typeface="Arial"/>
                <a:cs typeface="Arial"/>
              </a:rPr>
              <a:t> </a:t>
            </a:r>
            <a:r>
              <a:rPr sz="2000" dirty="0" err="1">
                <a:solidFill>
                  <a:srgbClr val="FF0065"/>
                </a:solidFill>
                <a:latin typeface="Arial"/>
                <a:cs typeface="Arial"/>
              </a:rPr>
              <a:t>Sname</a:t>
            </a:r>
            <a:r>
              <a:rPr sz="2000" dirty="0">
                <a:solidFill>
                  <a:srgbClr val="FF0065"/>
                </a:solidFill>
                <a:latin typeface="Arial"/>
                <a:cs typeface="Arial"/>
              </a:rPr>
              <a:t>,</a:t>
            </a:r>
            <a:r>
              <a:rPr sz="2000" spc="-4" dirty="0">
                <a:solidFill>
                  <a:srgbClr val="FF0065"/>
                </a:solidFill>
                <a:latin typeface="Arial"/>
                <a:cs typeface="Arial"/>
              </a:rPr>
              <a:t> </a:t>
            </a:r>
            <a:r>
              <a:rPr sz="2000" dirty="0">
                <a:solidFill>
                  <a:srgbClr val="FF0065"/>
                </a:solidFill>
                <a:latin typeface="Arial"/>
                <a:cs typeface="Arial"/>
              </a:rPr>
              <a:t>AvgS	</a:t>
            </a:r>
            <a:r>
              <a:rPr sz="2000" spc="-4" dirty="0">
                <a:solidFill>
                  <a:srgbClr val="3333CC"/>
                </a:solidFill>
                <a:latin typeface="Arial"/>
                <a:cs typeface="Arial"/>
              </a:rPr>
              <a:t>From</a:t>
            </a:r>
            <a:r>
              <a:rPr lang="en-US" sz="2000" spc="-4" dirty="0">
                <a:solidFill>
                  <a:srgbClr val="3333CC"/>
                </a:solidFill>
                <a:latin typeface="Arial"/>
                <a:cs typeface="Arial"/>
              </a:rPr>
              <a:t> </a:t>
            </a:r>
            <a:r>
              <a:rPr sz="2000" dirty="0" err="1">
                <a:solidFill>
                  <a:srgbClr val="FF0065"/>
                </a:solidFill>
                <a:latin typeface="Arial"/>
                <a:cs typeface="Arial"/>
              </a:rPr>
              <a:t>StudStat</a:t>
            </a:r>
            <a:r>
              <a:rPr sz="2000" spc="414" dirty="0">
                <a:solidFill>
                  <a:srgbClr val="FF0065"/>
                </a:solidFill>
                <a:latin typeface="Arial"/>
                <a:cs typeface="Arial"/>
              </a:rPr>
              <a:t> </a:t>
            </a:r>
            <a:r>
              <a:rPr sz="2000" dirty="0">
                <a:solidFill>
                  <a:srgbClr val="3333CC"/>
                </a:solidFill>
                <a:latin typeface="Arial"/>
                <a:cs typeface="Arial"/>
              </a:rPr>
              <a:t>Where</a:t>
            </a:r>
            <a:r>
              <a:rPr sz="2000" spc="414" dirty="0">
                <a:solidFill>
                  <a:srgbClr val="3333CC"/>
                </a:solidFill>
                <a:latin typeface="Arial"/>
                <a:cs typeface="Arial"/>
              </a:rPr>
              <a:t> </a:t>
            </a:r>
            <a:r>
              <a:rPr sz="2000" spc="-4" dirty="0">
                <a:solidFill>
                  <a:srgbClr val="FF0065"/>
                </a:solidFill>
                <a:latin typeface="Arial"/>
                <a:cs typeface="Arial"/>
              </a:rPr>
              <a:t>Sname</a:t>
            </a:r>
            <a:r>
              <a:rPr sz="2000" spc="-9" dirty="0">
                <a:solidFill>
                  <a:srgbClr val="FF0065"/>
                </a:solidFill>
                <a:latin typeface="Arial"/>
                <a:cs typeface="Arial"/>
              </a:rPr>
              <a:t> </a:t>
            </a:r>
            <a:r>
              <a:rPr sz="2000" dirty="0">
                <a:solidFill>
                  <a:srgbClr val="FF0065"/>
                </a:solidFill>
                <a:latin typeface="Arial"/>
                <a:cs typeface="Arial"/>
              </a:rPr>
              <a:t>=</a:t>
            </a:r>
            <a:r>
              <a:rPr sz="2000" spc="-4" dirty="0">
                <a:solidFill>
                  <a:srgbClr val="FF0065"/>
                </a:solidFill>
                <a:latin typeface="Arial"/>
                <a:cs typeface="Arial"/>
              </a:rPr>
              <a:t> ‘</a:t>
            </a:r>
            <a:r>
              <a:rPr sz="2000" spc="-9" dirty="0">
                <a:solidFill>
                  <a:srgbClr val="FF0065"/>
                </a:solidFill>
                <a:latin typeface="NSimSun"/>
                <a:cs typeface="NSimSun"/>
              </a:rPr>
              <a:t>张</a:t>
            </a:r>
            <a:r>
              <a:rPr sz="2000" spc="-4" dirty="0">
                <a:solidFill>
                  <a:srgbClr val="FF0065"/>
                </a:solidFill>
                <a:latin typeface="NSimSun"/>
                <a:cs typeface="NSimSun"/>
              </a:rPr>
              <a:t>三</a:t>
            </a:r>
            <a:r>
              <a:rPr sz="2000" dirty="0">
                <a:solidFill>
                  <a:srgbClr val="FF0065"/>
                </a:solidFill>
                <a:latin typeface="Arial"/>
                <a:cs typeface="Arial"/>
              </a:rPr>
              <a:t>’</a:t>
            </a:r>
            <a:r>
              <a:rPr sz="2000" spc="-9" dirty="0">
                <a:solidFill>
                  <a:srgbClr val="FF0065"/>
                </a:solidFill>
                <a:latin typeface="Arial"/>
                <a:cs typeface="Arial"/>
              </a:rPr>
              <a:t> </a:t>
            </a:r>
            <a:r>
              <a:rPr sz="2000" dirty="0">
                <a:solidFill>
                  <a:srgbClr val="3333CC"/>
                </a:solidFill>
                <a:latin typeface="Arial"/>
                <a:cs typeface="Arial"/>
              </a:rPr>
              <a:t>;</a:t>
            </a:r>
            <a:endParaRPr sz="2000" dirty="0">
              <a:latin typeface="Arial"/>
              <a:cs typeface="Arial"/>
            </a:endParaRPr>
          </a:p>
        </p:txBody>
      </p:sp>
      <p:sp>
        <p:nvSpPr>
          <p:cNvPr id="12" name="标题 11"/>
          <p:cNvSpPr>
            <a:spLocks noGrp="1"/>
          </p:cNvSpPr>
          <p:nvPr>
            <p:ph type="title"/>
          </p:nvPr>
        </p:nvSpPr>
        <p:spPr>
          <a:xfrm>
            <a:off x="971600" y="685800"/>
            <a:ext cx="7334200" cy="563563"/>
          </a:xfrm>
        </p:spPr>
        <p:txBody>
          <a:bodyPr/>
          <a:lstStyle/>
          <a:p>
            <a:pPr algn="l"/>
            <a:r>
              <a:rPr lang="zh-CN" altLang="en-US" sz="3200" spc="-4" dirty="0">
                <a:solidFill>
                  <a:srgbClr val="FFFFFF"/>
                </a:solidFill>
                <a:latin typeface="STZhongsong"/>
                <a:cs typeface="STZhongsong"/>
              </a:rPr>
              <a:t>视图的使用</a:t>
            </a:r>
            <a:r>
              <a:rPr lang="en-US" altLang="zh-CN" sz="3200" spc="-4" dirty="0">
                <a:solidFill>
                  <a:srgbClr val="FFFFFF"/>
                </a:solidFill>
                <a:latin typeface="STZhongsong"/>
                <a:cs typeface="STZhongsong"/>
              </a:rPr>
              <a:t>——</a:t>
            </a:r>
            <a:r>
              <a:rPr lang="zh-CN" altLang="en-US" sz="3200" spc="-4" dirty="0">
                <a:solidFill>
                  <a:srgbClr val="FFFFFF"/>
                </a:solidFill>
                <a:latin typeface="STZhongsong"/>
                <a:cs typeface="STZhongsong"/>
              </a:rPr>
              <a:t>查询视图</a:t>
            </a:r>
            <a:endParaRPr lang="zh-CN" altLang="en-US" sz="3200" dirty="0"/>
          </a:p>
        </p:txBody>
      </p:sp>
      <p:sp>
        <p:nvSpPr>
          <p:cNvPr id="2" name="灯片编号占位符 1"/>
          <p:cNvSpPr>
            <a:spLocks noGrp="1"/>
          </p:cNvSpPr>
          <p:nvPr>
            <p:ph type="sldNum" sz="quarter" idx="11"/>
          </p:nvPr>
        </p:nvSpPr>
        <p:spPr/>
        <p:txBody>
          <a:bodyPr/>
          <a:lstStyle/>
          <a:p>
            <a:fld id="{AB38D8F3-D4D0-41F6-9150-8A218219F0BE}" type="slidenum">
              <a:rPr lang="en-US" altLang="zh-CN" smtClean="0"/>
              <a:pPr/>
              <a:t>68</a:t>
            </a:fld>
            <a:endParaRPr lang="en-US" altLang="zh-CN"/>
          </a:p>
        </p:txBody>
      </p:sp>
    </p:spTree>
    <p:extLst>
      <p:ext uri="{BB962C8B-B14F-4D97-AF65-F5344CB8AC3E}">
        <p14:creationId xmlns:p14="http://schemas.microsoft.com/office/powerpoint/2010/main" val="19244429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98C23352-3740-4EF2-8EE2-189B27F8D404}" type="slidenum">
              <a:rPr lang="en-US" altLang="zh-CN" b="0">
                <a:latin typeface="Tahoma" panose="020B0604030504040204" pitchFamily="34" charset="0"/>
              </a:rPr>
              <a:pPr eaLnBrk="1" hangingPunct="1"/>
              <a:t>69</a:t>
            </a:fld>
            <a:endParaRPr lang="en-US" altLang="zh-CN" b="0">
              <a:latin typeface="Tahoma" panose="020B0604030504040204" pitchFamily="34" charset="0"/>
            </a:endParaRPr>
          </a:p>
        </p:txBody>
      </p:sp>
      <p:sp>
        <p:nvSpPr>
          <p:cNvPr id="68611" name="Rectangle 2"/>
          <p:cNvSpPr>
            <a:spLocks noGrp="1" noChangeArrowheads="1"/>
          </p:cNvSpPr>
          <p:nvPr>
            <p:ph type="title"/>
          </p:nvPr>
        </p:nvSpPr>
        <p:spPr/>
        <p:txBody>
          <a:bodyPr/>
          <a:lstStyle/>
          <a:p>
            <a:pPr eaLnBrk="1" hangingPunct="1"/>
            <a:r>
              <a:rPr lang="en-US" altLang="zh-CN" sz="3200" dirty="0"/>
              <a:t>3.5.2  </a:t>
            </a:r>
            <a:r>
              <a:rPr lang="zh-CN" altLang="en-US" sz="3200" dirty="0"/>
              <a:t>查询视图</a:t>
            </a:r>
          </a:p>
        </p:txBody>
      </p:sp>
      <p:sp>
        <p:nvSpPr>
          <p:cNvPr id="68612" name="Rectangle 3"/>
          <p:cNvSpPr>
            <a:spLocks noGrp="1" noChangeArrowheads="1"/>
          </p:cNvSpPr>
          <p:nvPr>
            <p:ph type="body" idx="1"/>
          </p:nvPr>
        </p:nvSpPr>
        <p:spPr>
          <a:xfrm>
            <a:off x="611188" y="1628775"/>
            <a:ext cx="8229600" cy="4495800"/>
          </a:xfrm>
        </p:spPr>
        <p:txBody>
          <a:bodyPr/>
          <a:lstStyle/>
          <a:p>
            <a:pPr eaLnBrk="1" hangingPunct="1">
              <a:lnSpc>
                <a:spcPct val="130000"/>
              </a:lnSpc>
              <a:spcAft>
                <a:spcPct val="30000"/>
              </a:spcAft>
            </a:pPr>
            <a:r>
              <a:rPr lang="zh-CN" altLang="en-US" sz="2400" dirty="0"/>
              <a:t>用户角度：查询视图与查询基本表相同</a:t>
            </a:r>
          </a:p>
          <a:p>
            <a:pPr eaLnBrk="1" hangingPunct="1">
              <a:lnSpc>
                <a:spcPct val="130000"/>
              </a:lnSpc>
            </a:pPr>
            <a:r>
              <a:rPr lang="en-US" altLang="zh-CN" sz="2400" dirty="0"/>
              <a:t>RDBMS</a:t>
            </a:r>
            <a:r>
              <a:rPr lang="zh-CN" altLang="en-US" sz="2400" dirty="0"/>
              <a:t>实现视图查询的方法</a:t>
            </a:r>
          </a:p>
          <a:p>
            <a:pPr lvl="1" eaLnBrk="1" hangingPunct="1">
              <a:lnSpc>
                <a:spcPct val="170000"/>
              </a:lnSpc>
            </a:pPr>
            <a:r>
              <a:rPr lang="zh-CN" altLang="en-US" dirty="0"/>
              <a:t>视图消解法（</a:t>
            </a:r>
            <a:r>
              <a:rPr lang="en-US" altLang="zh-CN" dirty="0"/>
              <a:t>View Resolution</a:t>
            </a:r>
            <a:r>
              <a:rPr lang="zh-CN" altLang="en-US" dirty="0"/>
              <a:t>）</a:t>
            </a:r>
          </a:p>
          <a:p>
            <a:pPr lvl="2" eaLnBrk="1" hangingPunct="1">
              <a:lnSpc>
                <a:spcPct val="170000"/>
              </a:lnSpc>
            </a:pPr>
            <a:r>
              <a:rPr lang="zh-CN" altLang="en-US" sz="2400" dirty="0"/>
              <a:t>进行有效性检查</a:t>
            </a:r>
          </a:p>
          <a:p>
            <a:pPr lvl="2" eaLnBrk="1" hangingPunct="1">
              <a:lnSpc>
                <a:spcPct val="170000"/>
              </a:lnSpc>
            </a:pPr>
            <a:r>
              <a:rPr lang="zh-CN" altLang="en-US" sz="2400" dirty="0"/>
              <a:t>转换成等价的对基本表的查询</a:t>
            </a:r>
          </a:p>
          <a:p>
            <a:pPr lvl="2" eaLnBrk="1" hangingPunct="1">
              <a:lnSpc>
                <a:spcPct val="170000"/>
              </a:lnSpc>
            </a:pPr>
            <a:r>
              <a:rPr lang="zh-CN" altLang="en-US" sz="2400" dirty="0"/>
              <a:t>执行</a:t>
            </a:r>
            <a:r>
              <a:rPr lang="zh-CN" altLang="en-US" sz="2400" dirty="0">
                <a:solidFill>
                  <a:srgbClr val="D32DB7"/>
                </a:solidFill>
              </a:rPr>
              <a:t>修正</a:t>
            </a:r>
            <a:r>
              <a:rPr lang="zh-CN" altLang="en-US" sz="2400" dirty="0"/>
              <a:t>后的查询</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D939DB49-4C5F-4FCF-AC7D-35DD1EF0FB1A}" type="slidenum">
              <a:rPr lang="en-US" altLang="zh-CN" b="0">
                <a:latin typeface="Tahoma" panose="020B0604030504040204" pitchFamily="34" charset="0"/>
              </a:rPr>
              <a:pPr eaLnBrk="1" hangingPunct="1"/>
              <a:t>7</a:t>
            </a:fld>
            <a:endParaRPr lang="en-US" altLang="zh-CN" b="0">
              <a:latin typeface="Tahoma" panose="020B0604030504040204" pitchFamily="34" charset="0"/>
            </a:endParaRPr>
          </a:p>
        </p:txBody>
      </p:sp>
      <p:sp>
        <p:nvSpPr>
          <p:cNvPr id="11267" name="Rectangle 2"/>
          <p:cNvSpPr>
            <a:spLocks noGrp="1" noChangeArrowheads="1"/>
          </p:cNvSpPr>
          <p:nvPr>
            <p:ph type="title"/>
          </p:nvPr>
        </p:nvSpPr>
        <p:spPr/>
        <p:txBody>
          <a:bodyPr/>
          <a:lstStyle/>
          <a:p>
            <a:pPr eaLnBrk="1" hangingPunct="1"/>
            <a:r>
              <a:rPr lang="zh-CN" altLang="en-US"/>
              <a:t>插入元组（续）</a:t>
            </a:r>
          </a:p>
        </p:txBody>
      </p:sp>
      <p:sp>
        <p:nvSpPr>
          <p:cNvPr id="11268" name="Rectangle 3"/>
          <p:cNvSpPr>
            <a:spLocks noGrp="1" noChangeArrowheads="1"/>
          </p:cNvSpPr>
          <p:nvPr>
            <p:ph type="body" idx="1"/>
          </p:nvPr>
        </p:nvSpPr>
        <p:spPr>
          <a:xfrm>
            <a:off x="457200" y="1828800"/>
            <a:ext cx="8229600" cy="4048125"/>
          </a:xfrm>
        </p:spPr>
        <p:txBody>
          <a:bodyPr/>
          <a:lstStyle/>
          <a:p>
            <a:pPr eaLnBrk="1" hangingPunct="1">
              <a:buFont typeface="Wingdings" panose="05000000000000000000" pitchFamily="2" charset="2"/>
              <a:buNone/>
            </a:pPr>
            <a:r>
              <a:rPr lang="zh-CN" altLang="en-US" sz="2400"/>
              <a:t>［例</a:t>
            </a:r>
            <a:r>
              <a:rPr lang="en-US" altLang="zh-CN" sz="2400"/>
              <a:t>1</a:t>
            </a:r>
            <a:r>
              <a:rPr lang="zh-CN" altLang="en-US" sz="2400"/>
              <a:t>］  将一个新学生元组（学号：</a:t>
            </a:r>
            <a:r>
              <a:rPr lang="en-US" altLang="zh-CN" sz="2400"/>
              <a:t>200215128</a:t>
            </a:r>
            <a:r>
              <a:rPr lang="zh-CN" altLang="en-US" sz="2400"/>
              <a:t>；姓名：陈冬；性别：男；所在系：</a:t>
            </a:r>
            <a:r>
              <a:rPr lang="en-US" altLang="zh-CN" sz="2400"/>
              <a:t>IS</a:t>
            </a:r>
            <a:r>
              <a:rPr lang="zh-CN" altLang="en-US" sz="2400"/>
              <a:t>；年龄：</a:t>
            </a:r>
            <a:r>
              <a:rPr lang="en-US" altLang="zh-CN" sz="2400"/>
              <a:t>18</a:t>
            </a:r>
            <a:r>
              <a:rPr lang="zh-CN" altLang="en-US" sz="2400"/>
              <a:t>岁）插入到</a:t>
            </a:r>
            <a:r>
              <a:rPr lang="en-US" altLang="zh-CN" sz="2400"/>
              <a:t>Student</a:t>
            </a:r>
            <a:r>
              <a:rPr lang="zh-CN" altLang="en-US" sz="2400"/>
              <a:t>表中。</a:t>
            </a:r>
          </a:p>
          <a:p>
            <a:pPr eaLnBrk="1" hangingPunct="1">
              <a:buFont typeface="Wingdings" panose="05000000000000000000" pitchFamily="2" charset="2"/>
              <a:buNone/>
            </a:pPr>
            <a:endParaRPr lang="zh-CN" altLang="en-US" sz="2400"/>
          </a:p>
          <a:p>
            <a:pPr eaLnBrk="1" hangingPunct="1">
              <a:buFont typeface="Wingdings" panose="05000000000000000000" pitchFamily="2" charset="2"/>
              <a:buNone/>
            </a:pPr>
            <a:r>
              <a:rPr lang="zh-CN" altLang="en-US" sz="2400"/>
              <a:t>    </a:t>
            </a:r>
            <a:r>
              <a:rPr lang="en-US" altLang="zh-CN" sz="2400"/>
              <a:t>INSERT</a:t>
            </a:r>
          </a:p>
          <a:p>
            <a:pPr eaLnBrk="1" hangingPunct="1">
              <a:buFont typeface="Wingdings" panose="05000000000000000000" pitchFamily="2" charset="2"/>
              <a:buNone/>
            </a:pPr>
            <a:r>
              <a:rPr lang="en-US" altLang="zh-CN" sz="2400"/>
              <a:t>    INTO  Student (Sno</a:t>
            </a:r>
            <a:r>
              <a:rPr lang="zh-CN" altLang="en-US" sz="2400"/>
              <a:t>，</a:t>
            </a:r>
            <a:r>
              <a:rPr lang="en-US" altLang="zh-CN" sz="2400"/>
              <a:t>Sname</a:t>
            </a:r>
            <a:r>
              <a:rPr lang="zh-CN" altLang="en-US" sz="2400"/>
              <a:t>，</a:t>
            </a:r>
            <a:r>
              <a:rPr lang="en-US" altLang="zh-CN" sz="2400"/>
              <a:t>Ssex</a:t>
            </a:r>
            <a:r>
              <a:rPr lang="zh-CN" altLang="en-US" sz="2400"/>
              <a:t>，</a:t>
            </a:r>
            <a:r>
              <a:rPr lang="en-US" altLang="zh-CN" sz="2400"/>
              <a:t>Sdept</a:t>
            </a:r>
            <a:r>
              <a:rPr lang="zh-CN" altLang="en-US" sz="2400"/>
              <a:t>，</a:t>
            </a:r>
            <a:r>
              <a:rPr lang="en-US" altLang="zh-CN" sz="2400"/>
              <a:t>Sage)</a:t>
            </a:r>
          </a:p>
          <a:p>
            <a:pPr eaLnBrk="1" hangingPunct="1">
              <a:buFont typeface="Wingdings" panose="05000000000000000000" pitchFamily="2" charset="2"/>
              <a:buNone/>
            </a:pPr>
            <a:r>
              <a:rPr lang="en-US" altLang="zh-CN" sz="2400"/>
              <a:t>    VALUES ('200215128'</a:t>
            </a:r>
            <a:r>
              <a:rPr lang="zh-CN" altLang="en-US" sz="2400"/>
              <a:t>，</a:t>
            </a:r>
            <a:r>
              <a:rPr lang="en-US" altLang="zh-CN" sz="2400"/>
              <a:t>'</a:t>
            </a:r>
            <a:r>
              <a:rPr lang="zh-CN" altLang="en-US" sz="2400"/>
              <a:t>陈冬</a:t>
            </a:r>
            <a:r>
              <a:rPr lang="en-US" altLang="zh-CN" sz="2400"/>
              <a:t>'</a:t>
            </a:r>
            <a:r>
              <a:rPr lang="zh-CN" altLang="en-US" sz="2400"/>
              <a:t>，</a:t>
            </a:r>
            <a:r>
              <a:rPr lang="en-US" altLang="zh-CN" sz="2400"/>
              <a:t>'</a:t>
            </a:r>
            <a:r>
              <a:rPr lang="zh-CN" altLang="en-US" sz="2400"/>
              <a:t>男</a:t>
            </a:r>
            <a:r>
              <a:rPr lang="en-US" altLang="zh-CN" sz="2400"/>
              <a:t>'</a:t>
            </a:r>
            <a:r>
              <a:rPr lang="zh-CN" altLang="en-US" sz="2400"/>
              <a:t>，</a:t>
            </a:r>
            <a:r>
              <a:rPr lang="en-US" altLang="zh-CN" sz="2400"/>
              <a:t>'IS'</a:t>
            </a:r>
            <a:r>
              <a:rPr lang="zh-CN" altLang="en-US" sz="2400"/>
              <a:t>，</a:t>
            </a:r>
            <a:r>
              <a:rPr lang="en-US" altLang="zh-CN" sz="2400"/>
              <a:t>18)</a:t>
            </a:r>
            <a:r>
              <a:rPr lang="zh-CN" altLang="en-US" sz="2400"/>
              <a:t>；</a:t>
            </a:r>
          </a:p>
          <a:p>
            <a:pPr eaLnBrk="1" hangingPunct="1">
              <a:buFont typeface="Wingdings" panose="05000000000000000000" pitchFamily="2" charset="2"/>
              <a:buNone/>
            </a:pPr>
            <a:endParaRPr lang="en-US" altLang="zh-CN"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bwMode="auto">
          <a:xfrm>
            <a:off x="427038" y="692150"/>
            <a:ext cx="7772400" cy="685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sz="2800" dirty="0"/>
              <a:t>3.5.2 </a:t>
            </a:r>
            <a:r>
              <a:rPr lang="zh-CN" altLang="en-US" sz="2800" dirty="0"/>
              <a:t>查询视图</a:t>
            </a:r>
          </a:p>
        </p:txBody>
      </p:sp>
      <p:sp>
        <p:nvSpPr>
          <p:cNvPr id="69635" name="Rectangle 3"/>
          <p:cNvSpPr>
            <a:spLocks noChangeArrowheads="1"/>
          </p:cNvSpPr>
          <p:nvPr/>
        </p:nvSpPr>
        <p:spPr bwMode="auto">
          <a:xfrm>
            <a:off x="457200" y="1546225"/>
            <a:ext cx="8153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1"/>
              </a:buClr>
              <a:buFontTx/>
              <a:buNone/>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例</a:t>
            </a: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在供电局</a:t>
            </a:r>
            <a:r>
              <a:rPr lang="en-US" altLang="zh-CN" sz="2400" dirty="0">
                <a:solidFill>
                  <a:srgbClr val="0000FF"/>
                </a:solidFill>
                <a:ea typeface="楷体_GB2312" pitchFamily="49" charset="-122"/>
              </a:rPr>
              <a:t>1#</a:t>
            </a:r>
            <a:r>
              <a:rPr lang="zh-CN" altLang="en-US" sz="2400" dirty="0">
                <a:solidFill>
                  <a:srgbClr val="0000FF"/>
                </a:solidFill>
                <a:ea typeface="楷体_GB2312" pitchFamily="49" charset="-122"/>
              </a:rPr>
              <a:t>仓库的物资视图</a:t>
            </a:r>
            <a:r>
              <a:rPr lang="en-US" altLang="zh-CN" sz="2400" dirty="0">
                <a:solidFill>
                  <a:srgbClr val="0000FF"/>
                </a:solidFill>
                <a:ea typeface="楷体_GB2312" pitchFamily="49" charset="-122"/>
              </a:rPr>
              <a:t>s1_stock</a:t>
            </a:r>
            <a:r>
              <a:rPr lang="zh-CN" altLang="en-US" sz="2400" dirty="0">
                <a:solidFill>
                  <a:srgbClr val="0000FF"/>
                </a:solidFill>
                <a:ea typeface="楷体_GB2312" pitchFamily="49" charset="-122"/>
              </a:rPr>
              <a:t>中找出单价小于</a:t>
            </a:r>
            <a:r>
              <a:rPr lang="en-US" altLang="zh-CN" sz="2400" dirty="0">
                <a:solidFill>
                  <a:srgbClr val="0000FF"/>
                </a:solidFill>
                <a:ea typeface="楷体_GB2312" pitchFamily="49" charset="-122"/>
              </a:rPr>
              <a:t>20</a:t>
            </a:r>
            <a:r>
              <a:rPr lang="zh-CN" altLang="en-US" sz="2400" dirty="0">
                <a:solidFill>
                  <a:srgbClr val="0000FF"/>
                </a:solidFill>
                <a:ea typeface="楷体_GB2312" pitchFamily="49" charset="-122"/>
              </a:rPr>
              <a:t>的物资名称、规格和单价。</a:t>
            </a:r>
          </a:p>
        </p:txBody>
      </p:sp>
      <p:sp>
        <p:nvSpPr>
          <p:cNvPr id="351236" name="Rectangle 4"/>
          <p:cNvSpPr>
            <a:spLocks noChangeArrowheads="1"/>
          </p:cNvSpPr>
          <p:nvPr/>
        </p:nvSpPr>
        <p:spPr bwMode="auto">
          <a:xfrm>
            <a:off x="867501" y="2492896"/>
            <a:ext cx="5328592"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200" dirty="0">
                <a:solidFill>
                  <a:srgbClr val="FF3300"/>
                </a:solidFill>
                <a:ea typeface="楷体_GB2312" pitchFamily="49" charset="-122"/>
              </a:rPr>
              <a:t>SELECT </a:t>
            </a:r>
            <a:r>
              <a:rPr lang="en-US" altLang="zh-CN" sz="2200" dirty="0" err="1">
                <a:solidFill>
                  <a:srgbClr val="FF3300"/>
                </a:solidFill>
                <a:ea typeface="楷体_GB2312" pitchFamily="49" charset="-122"/>
              </a:rPr>
              <a:t>mat_name,speci</a:t>
            </a:r>
            <a:r>
              <a:rPr lang="en-US" altLang="zh-CN" sz="2200" dirty="0">
                <a:solidFill>
                  <a:srgbClr val="FF3300"/>
                </a:solidFill>
                <a:ea typeface="楷体_GB2312" pitchFamily="49" charset="-122"/>
              </a:rPr>
              <a:t>, unit</a:t>
            </a:r>
          </a:p>
          <a:p>
            <a:pPr eaLnBrk="1" hangingPunct="1">
              <a:spcBef>
                <a:spcPct val="0"/>
              </a:spcBef>
              <a:buClrTx/>
              <a:buFontTx/>
              <a:buNone/>
            </a:pPr>
            <a:r>
              <a:rPr lang="en-US" altLang="zh-CN" sz="2200" dirty="0">
                <a:solidFill>
                  <a:srgbClr val="FF3300"/>
                </a:solidFill>
                <a:ea typeface="楷体_GB2312" pitchFamily="49" charset="-122"/>
              </a:rPr>
              <a:t>FROM s1_stock</a:t>
            </a:r>
          </a:p>
          <a:p>
            <a:pPr eaLnBrk="1" hangingPunct="1">
              <a:spcBef>
                <a:spcPct val="0"/>
              </a:spcBef>
              <a:buClrTx/>
              <a:buFontTx/>
              <a:buNone/>
            </a:pPr>
            <a:r>
              <a:rPr lang="en-US" altLang="zh-CN" sz="2200" dirty="0">
                <a:solidFill>
                  <a:srgbClr val="FF3300"/>
                </a:solidFill>
                <a:ea typeface="楷体_GB2312" pitchFamily="49" charset="-122"/>
              </a:rPr>
              <a:t>WHERE unit&lt;20;</a:t>
            </a:r>
          </a:p>
        </p:txBody>
      </p:sp>
      <p:sp>
        <p:nvSpPr>
          <p:cNvPr id="351237" name="Rectangle 5"/>
          <p:cNvSpPr>
            <a:spLocks noChangeArrowheads="1"/>
          </p:cNvSpPr>
          <p:nvPr/>
        </p:nvSpPr>
        <p:spPr bwMode="auto">
          <a:xfrm>
            <a:off x="457934" y="3789040"/>
            <a:ext cx="8153400"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85000"/>
              </a:lnSpc>
              <a:spcBef>
                <a:spcPct val="50000"/>
              </a:spcBef>
              <a:buClr>
                <a:schemeClr val="hlink"/>
              </a:buClr>
              <a:buSzPct val="55000"/>
              <a:buFont typeface="Wingdings" panose="05000000000000000000" pitchFamily="2" charset="2"/>
              <a:buNone/>
            </a:pPr>
            <a:r>
              <a:rPr kumimoji="1" lang="zh-CN" altLang="en-US" dirty="0">
                <a:solidFill>
                  <a:schemeClr val="tx2"/>
                </a:solidFill>
              </a:rPr>
              <a:t>转换后的查询语句为：</a:t>
            </a:r>
          </a:p>
          <a:p>
            <a:pPr eaLnBrk="1" hangingPunct="1">
              <a:spcBef>
                <a:spcPct val="0"/>
              </a:spcBef>
              <a:buClrTx/>
              <a:buFontTx/>
              <a:buNone/>
            </a:pPr>
            <a:r>
              <a:rPr lang="zh-CN" altLang="en-US" sz="2400" dirty="0">
                <a:solidFill>
                  <a:schemeClr val="tx2"/>
                </a:solidFill>
                <a:ea typeface="楷体_GB2312" pitchFamily="49" charset="-122"/>
              </a:rPr>
              <a:t>   </a:t>
            </a:r>
            <a:r>
              <a:rPr lang="en-US" altLang="zh-CN" sz="2400" dirty="0">
                <a:solidFill>
                  <a:schemeClr val="tx2"/>
                </a:solidFill>
                <a:ea typeface="楷体_GB2312" pitchFamily="49" charset="-122"/>
              </a:rPr>
              <a:t>SELECT </a:t>
            </a:r>
            <a:r>
              <a:rPr lang="en-US" altLang="zh-CN" sz="2400" dirty="0" err="1">
                <a:solidFill>
                  <a:schemeClr val="tx2"/>
                </a:solidFill>
                <a:ea typeface="楷体_GB2312" pitchFamily="49" charset="-122"/>
              </a:rPr>
              <a:t>mat_name,speci</a:t>
            </a:r>
            <a:r>
              <a:rPr lang="en-US" altLang="zh-CN" sz="2400" dirty="0">
                <a:solidFill>
                  <a:schemeClr val="tx2"/>
                </a:solidFill>
                <a:ea typeface="楷体_GB2312" pitchFamily="49" charset="-122"/>
              </a:rPr>
              <a:t>, unit</a:t>
            </a:r>
          </a:p>
          <a:p>
            <a:pPr eaLnBrk="1" hangingPunct="1">
              <a:spcBef>
                <a:spcPct val="0"/>
              </a:spcBef>
              <a:buClrTx/>
              <a:buFontTx/>
              <a:buNone/>
            </a:pPr>
            <a:r>
              <a:rPr lang="en-US" altLang="zh-CN" sz="2400" dirty="0">
                <a:solidFill>
                  <a:schemeClr val="tx2"/>
                </a:solidFill>
                <a:ea typeface="楷体_GB2312" pitchFamily="49" charset="-122"/>
              </a:rPr>
              <a:t>   FROM  stock</a:t>
            </a:r>
          </a:p>
          <a:p>
            <a:pPr eaLnBrk="1" hangingPunct="1">
              <a:spcBef>
                <a:spcPct val="0"/>
              </a:spcBef>
              <a:buClrTx/>
              <a:buFontTx/>
              <a:buNone/>
            </a:pPr>
            <a:r>
              <a:rPr lang="en-US" altLang="zh-CN" sz="2400" dirty="0">
                <a:solidFill>
                  <a:schemeClr val="tx2"/>
                </a:solidFill>
                <a:ea typeface="楷体_GB2312" pitchFamily="49" charset="-122"/>
              </a:rPr>
              <a:t>   WHERE warehouse ='</a:t>
            </a:r>
            <a:r>
              <a:rPr lang="zh-CN" altLang="en-US" sz="2400" dirty="0">
                <a:solidFill>
                  <a:schemeClr val="tx2"/>
                </a:solidFill>
                <a:ea typeface="楷体_GB2312" pitchFamily="49" charset="-122"/>
              </a:rPr>
              <a:t>供电局</a:t>
            </a:r>
            <a:r>
              <a:rPr lang="en-US" altLang="zh-CN" sz="2400" dirty="0">
                <a:solidFill>
                  <a:schemeClr val="tx2"/>
                </a:solidFill>
                <a:ea typeface="楷体_GB2312" pitchFamily="49" charset="-122"/>
              </a:rPr>
              <a:t>1#</a:t>
            </a:r>
            <a:r>
              <a:rPr lang="zh-CN" altLang="en-US" sz="2400" dirty="0">
                <a:solidFill>
                  <a:schemeClr val="tx2"/>
                </a:solidFill>
                <a:ea typeface="楷体_GB2312" pitchFamily="49" charset="-122"/>
              </a:rPr>
              <a:t>仓库</a:t>
            </a:r>
            <a:r>
              <a:rPr lang="en-US" altLang="zh-CN" sz="2400" dirty="0">
                <a:solidFill>
                  <a:schemeClr val="tx2"/>
                </a:solidFill>
                <a:ea typeface="楷体_GB2312" pitchFamily="49" charset="-122"/>
              </a:rPr>
              <a:t>' </a:t>
            </a:r>
          </a:p>
          <a:p>
            <a:pPr eaLnBrk="1" hangingPunct="1">
              <a:spcBef>
                <a:spcPct val="0"/>
              </a:spcBef>
              <a:buClrTx/>
              <a:buFontTx/>
              <a:buNone/>
            </a:pPr>
            <a:r>
              <a:rPr lang="en-US" altLang="zh-CN" sz="2400" dirty="0">
                <a:solidFill>
                  <a:schemeClr val="tx2"/>
                </a:solidFill>
                <a:ea typeface="楷体_GB2312" pitchFamily="49" charset="-122"/>
              </a:rPr>
              <a:t>      AND    unit&lt;20;</a:t>
            </a:r>
          </a:p>
        </p:txBody>
      </p:sp>
      <p:sp>
        <p:nvSpPr>
          <p:cNvPr id="69638" name="灯片编号占位符 1"/>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8F007DF8-0594-4FE7-9DF7-C2A5DDF5DE96}" type="slidenum">
              <a:rPr lang="en-US" altLang="zh-CN" b="0">
                <a:latin typeface="Tahoma" panose="020B0604030504040204" pitchFamily="34" charset="0"/>
              </a:rPr>
              <a:pPr eaLnBrk="1" hangingPunct="1"/>
              <a:t>70</a:t>
            </a:fld>
            <a:endParaRPr lang="en-US" altLang="zh-CN" b="0">
              <a:latin typeface="Tahoma" panose="020B0604030504040204" pitchFamily="34" charset="0"/>
            </a:endParaRPr>
          </a:p>
        </p:txBody>
      </p:sp>
      <p:sp>
        <p:nvSpPr>
          <p:cNvPr id="2" name="矩形 1"/>
          <p:cNvSpPr/>
          <p:nvPr/>
        </p:nvSpPr>
        <p:spPr>
          <a:xfrm>
            <a:off x="253081" y="2864961"/>
            <a:ext cx="385390" cy="1631216"/>
          </a:xfrm>
          <a:prstGeom prst="rect">
            <a:avLst/>
          </a:prstGeom>
        </p:spPr>
        <p:txBody>
          <a:bodyPr wrap="square">
            <a:spAutoFit/>
          </a:bodyPr>
          <a:lstStyle/>
          <a:p>
            <a:r>
              <a:rPr lang="zh-CN" altLang="en-US" sz="2000" dirty="0"/>
              <a:t>视图消解法</a:t>
            </a:r>
          </a:p>
        </p:txBody>
      </p:sp>
      <p:sp>
        <p:nvSpPr>
          <p:cNvPr id="3" name="矩形 2"/>
          <p:cNvSpPr/>
          <p:nvPr/>
        </p:nvSpPr>
        <p:spPr>
          <a:xfrm>
            <a:off x="5682993" y="2209491"/>
            <a:ext cx="3386514" cy="2031325"/>
          </a:xfrm>
          <a:prstGeom prst="rect">
            <a:avLst/>
          </a:prstGeom>
          <a:ln>
            <a:solidFill>
              <a:schemeClr val="tx1"/>
            </a:solidFill>
          </a:ln>
        </p:spPr>
        <p:txBody>
          <a:bodyPr wrap="square">
            <a:spAutoFit/>
          </a:bodyPr>
          <a:lstStyle/>
          <a:p>
            <a:pPr algn="l"/>
            <a:r>
              <a:rPr lang="en-US" altLang="zh-CN" dirty="0">
                <a:solidFill>
                  <a:srgbClr val="FF3300"/>
                </a:solidFill>
                <a:ea typeface="楷体_GB2312" pitchFamily="49" charset="-122"/>
              </a:rPr>
              <a:t>CREATE VIEW s1_stock</a:t>
            </a:r>
          </a:p>
          <a:p>
            <a:pPr algn="l"/>
            <a:r>
              <a:rPr lang="en-US" altLang="zh-CN" dirty="0">
                <a:solidFill>
                  <a:srgbClr val="FF3300"/>
                </a:solidFill>
                <a:ea typeface="楷体_GB2312" pitchFamily="49" charset="-122"/>
              </a:rPr>
              <a:t>AS</a:t>
            </a:r>
          </a:p>
          <a:p>
            <a:pPr algn="l"/>
            <a:r>
              <a:rPr lang="en-US" altLang="zh-CN" dirty="0">
                <a:solidFill>
                  <a:srgbClr val="FF3300"/>
                </a:solidFill>
                <a:ea typeface="楷体_GB2312" pitchFamily="49" charset="-122"/>
              </a:rPr>
              <a:t> SELECT </a:t>
            </a:r>
            <a:r>
              <a:rPr lang="en-US" altLang="zh-CN" dirty="0" err="1">
                <a:solidFill>
                  <a:srgbClr val="FF3300"/>
                </a:solidFill>
                <a:ea typeface="楷体_GB2312" pitchFamily="49" charset="-122"/>
              </a:rPr>
              <a:t>mat_num,mat_name</a:t>
            </a:r>
            <a:r>
              <a:rPr lang="en-US" altLang="zh-CN" dirty="0">
                <a:solidFill>
                  <a:srgbClr val="FF3300"/>
                </a:solidFill>
                <a:ea typeface="楷体_GB2312" pitchFamily="49" charset="-122"/>
              </a:rPr>
              <a:t>, </a:t>
            </a:r>
            <a:r>
              <a:rPr lang="en-US" altLang="zh-CN" dirty="0" err="1">
                <a:solidFill>
                  <a:srgbClr val="FF3300"/>
                </a:solidFill>
                <a:ea typeface="楷体_GB2312" pitchFamily="49" charset="-122"/>
              </a:rPr>
              <a:t>speci</a:t>
            </a:r>
            <a:r>
              <a:rPr lang="en-US" altLang="zh-CN" dirty="0">
                <a:solidFill>
                  <a:srgbClr val="FF3300"/>
                </a:solidFill>
                <a:ea typeface="楷体_GB2312" pitchFamily="49" charset="-122"/>
              </a:rPr>
              <a:t>, amount, unit</a:t>
            </a:r>
          </a:p>
          <a:p>
            <a:pPr algn="l"/>
            <a:r>
              <a:rPr lang="en-US" altLang="zh-CN" dirty="0">
                <a:solidFill>
                  <a:srgbClr val="FF3300"/>
                </a:solidFill>
                <a:ea typeface="楷体_GB2312" pitchFamily="49" charset="-122"/>
              </a:rPr>
              <a:t> FROM stock</a:t>
            </a:r>
          </a:p>
          <a:p>
            <a:pPr algn="l"/>
            <a:r>
              <a:rPr lang="en-US" altLang="zh-CN" dirty="0">
                <a:solidFill>
                  <a:srgbClr val="FF3300"/>
                </a:solidFill>
                <a:ea typeface="楷体_GB2312" pitchFamily="49" charset="-122"/>
              </a:rPr>
              <a:t> WHERE warehouse ='</a:t>
            </a:r>
            <a:r>
              <a:rPr lang="zh-CN" altLang="en-US" dirty="0">
                <a:solidFill>
                  <a:srgbClr val="FF3300"/>
                </a:solidFill>
                <a:ea typeface="楷体_GB2312" pitchFamily="49" charset="-122"/>
              </a:rPr>
              <a:t>供电局</a:t>
            </a:r>
            <a:r>
              <a:rPr lang="en-US" altLang="zh-CN" dirty="0">
                <a:solidFill>
                  <a:srgbClr val="FF3300"/>
                </a:solidFill>
                <a:ea typeface="楷体_GB2312" pitchFamily="49" charset="-122"/>
              </a:rPr>
              <a:t>1#</a:t>
            </a:r>
            <a:r>
              <a:rPr lang="zh-CN" altLang="en-US" dirty="0">
                <a:solidFill>
                  <a:srgbClr val="FF3300"/>
                </a:solidFill>
                <a:ea typeface="楷体_GB2312" pitchFamily="49" charset="-122"/>
              </a:rPr>
              <a:t>仓库</a:t>
            </a:r>
            <a:r>
              <a:rPr lang="en-US" altLang="zh-CN" dirty="0">
                <a:solidFill>
                  <a:srgbClr val="FF3300"/>
                </a:solidFill>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p:cTn id="7" dur="500" fill="hold"/>
                                        <p:tgtEl>
                                          <p:spTgt spid="351236"/>
                                        </p:tgtEl>
                                        <p:attrNameLst>
                                          <p:attrName>ppt_w</p:attrName>
                                        </p:attrNameLst>
                                      </p:cBhvr>
                                      <p:tavLst>
                                        <p:tav tm="0">
                                          <p:val>
                                            <p:fltVal val="0"/>
                                          </p:val>
                                        </p:tav>
                                        <p:tav tm="100000">
                                          <p:val>
                                            <p:strVal val="#ppt_w"/>
                                          </p:val>
                                        </p:tav>
                                      </p:tavLst>
                                    </p:anim>
                                    <p:anim calcmode="lin" valueType="num">
                                      <p:cBhvr>
                                        <p:cTn id="8" dur="500" fill="hold"/>
                                        <p:tgtEl>
                                          <p:spTgt spid="35123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1237"/>
                                        </p:tgtEl>
                                        <p:attrNameLst>
                                          <p:attrName>style.visibility</p:attrName>
                                        </p:attrNameLst>
                                      </p:cBhvr>
                                      <p:to>
                                        <p:strVal val="visible"/>
                                      </p:to>
                                    </p:set>
                                    <p:animEffect transition="in" filter="blinds(horizontal)">
                                      <p:cBhvr>
                                        <p:cTn id="17" dur="500"/>
                                        <p:tgtEl>
                                          <p:spTgt spid="351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autoUpdateAnimBg="0"/>
      <p:bldP spid="351237" grpId="0" autoUpdateAnimBg="0"/>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B9F1BB65-FA36-468D-886E-511AF98E92CD}" type="slidenum">
              <a:rPr lang="en-US" altLang="zh-CN" b="0">
                <a:latin typeface="Tahoma" panose="020B0604030504040204" pitchFamily="34" charset="0"/>
              </a:rPr>
              <a:pPr eaLnBrk="1" hangingPunct="1"/>
              <a:t>71</a:t>
            </a:fld>
            <a:endParaRPr lang="en-US" altLang="zh-CN" b="0">
              <a:latin typeface="Tahoma" panose="020B0604030504040204" pitchFamily="34" charset="0"/>
            </a:endParaRPr>
          </a:p>
        </p:txBody>
      </p:sp>
      <p:sp>
        <p:nvSpPr>
          <p:cNvPr id="71683" name="Rectangle 2"/>
          <p:cNvSpPr>
            <a:spLocks noGrp="1" noChangeArrowheads="1"/>
          </p:cNvSpPr>
          <p:nvPr>
            <p:ph type="title"/>
          </p:nvPr>
        </p:nvSpPr>
        <p:spPr/>
        <p:txBody>
          <a:bodyPr/>
          <a:lstStyle/>
          <a:p>
            <a:pPr eaLnBrk="1" hangingPunct="1"/>
            <a:r>
              <a:rPr lang="zh-CN" altLang="en-US"/>
              <a:t>查询视图（续）</a:t>
            </a:r>
          </a:p>
        </p:txBody>
      </p:sp>
      <p:sp>
        <p:nvSpPr>
          <p:cNvPr id="71684" name="Rectangle 3"/>
          <p:cNvSpPr>
            <a:spLocks noGrp="1" noChangeArrowheads="1"/>
          </p:cNvSpPr>
          <p:nvPr>
            <p:ph type="body" idx="1"/>
          </p:nvPr>
        </p:nvSpPr>
        <p:spPr/>
        <p:txBody>
          <a:bodyPr/>
          <a:lstStyle/>
          <a:p>
            <a:pPr eaLnBrk="1" hangingPunct="1">
              <a:lnSpc>
                <a:spcPct val="170000"/>
              </a:lnSpc>
            </a:pPr>
            <a:r>
              <a:rPr lang="zh-CN" altLang="en-US"/>
              <a:t>视图消解法的局限</a:t>
            </a:r>
          </a:p>
          <a:p>
            <a:pPr lvl="1" eaLnBrk="1" hangingPunct="1">
              <a:lnSpc>
                <a:spcPct val="170000"/>
              </a:lnSpc>
            </a:pPr>
            <a:r>
              <a:rPr lang="zh-CN" altLang="en-US"/>
              <a:t>有些情况下，视图消解法不能生成正确查询。</a:t>
            </a:r>
            <a:endParaRPr lang="zh-CN" altLang="en-US" sz="2000"/>
          </a:p>
          <a:p>
            <a:pPr eaLnBrk="1" hangingPunct="1">
              <a:buFont typeface="Wingdings" panose="05000000000000000000" pitchFamily="2" charset="2"/>
              <a:buNone/>
            </a:pPr>
            <a:r>
              <a:rPr lang="zh-CN" altLang="en-US" sz="2000">
                <a:latin typeface="宋体" panose="02010600030101010101" pitchFamily="2" charset="-122"/>
              </a:rPr>
              <a:t>	</a:t>
            </a:r>
            <a:endParaRPr lang="zh-CN" altLang="en-US">
              <a:latin typeface="宋体" panose="02010600030101010101" pitchFamily="2" charset="-122"/>
            </a:endParaRPr>
          </a:p>
        </p:txBody>
      </p:sp>
      <p:sp>
        <p:nvSpPr>
          <p:cNvPr id="5" name="Rectangle 5"/>
          <p:cNvSpPr>
            <a:spLocks noChangeArrowheads="1"/>
          </p:cNvSpPr>
          <p:nvPr/>
        </p:nvSpPr>
        <p:spPr bwMode="auto">
          <a:xfrm>
            <a:off x="255587" y="3501008"/>
            <a:ext cx="84312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ClrTx/>
              <a:buFontTx/>
              <a:buNone/>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例</a:t>
            </a: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假设存在 将仓库名称与其仓库内所存放物资的种类定义为一个视图</a:t>
            </a:r>
            <a:r>
              <a:rPr lang="en-US" altLang="zh-CN" sz="2400" dirty="0">
                <a:solidFill>
                  <a:srgbClr val="0000FF"/>
                </a:solidFill>
                <a:ea typeface="楷体_GB2312" pitchFamily="49" charset="-122"/>
              </a:rPr>
              <a:t>s2_stock</a:t>
            </a:r>
            <a:r>
              <a:rPr lang="zh-CN" altLang="en-US" sz="2400" dirty="0">
                <a:solidFill>
                  <a:srgbClr val="0000FF"/>
                </a:solidFill>
                <a:ea typeface="楷体_GB2312" pitchFamily="49" charset="-122"/>
              </a:rPr>
              <a:t>。</a:t>
            </a:r>
          </a:p>
          <a:p>
            <a:pPr eaLnBrk="1" hangingPunct="1">
              <a:lnSpc>
                <a:spcPct val="80000"/>
              </a:lnSpc>
              <a:buClrTx/>
              <a:buFontTx/>
              <a:buNone/>
            </a:pPr>
            <a:endParaRPr kumimoji="1" lang="en-US" altLang="zh-CN" sz="2400" dirty="0">
              <a:solidFill>
                <a:srgbClr val="0000FF"/>
              </a:solidFill>
            </a:endParaRPr>
          </a:p>
        </p:txBody>
      </p:sp>
      <p:sp>
        <p:nvSpPr>
          <p:cNvPr id="6" name="Rectangle 6"/>
          <p:cNvSpPr>
            <a:spLocks noChangeArrowheads="1"/>
          </p:cNvSpPr>
          <p:nvPr/>
        </p:nvSpPr>
        <p:spPr bwMode="auto">
          <a:xfrm>
            <a:off x="903287" y="4221733"/>
            <a:ext cx="79819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400" dirty="0">
                <a:solidFill>
                  <a:srgbClr val="FF3300"/>
                </a:solidFill>
                <a:ea typeface="楷体_GB2312" pitchFamily="49" charset="-122"/>
              </a:rPr>
              <a:t>CREATE VIEW s2_stock(</a:t>
            </a:r>
            <a:r>
              <a:rPr lang="en-US" altLang="zh-CN" sz="2400" dirty="0" err="1">
                <a:solidFill>
                  <a:srgbClr val="FF3300"/>
                </a:solidFill>
                <a:ea typeface="楷体_GB2312" pitchFamily="49" charset="-122"/>
              </a:rPr>
              <a:t>warehouse,counts</a:t>
            </a:r>
            <a:r>
              <a:rPr lang="en-US" altLang="zh-CN" sz="2400" dirty="0">
                <a:solidFill>
                  <a:srgbClr val="FF3300"/>
                </a:solidFill>
                <a:ea typeface="楷体_GB2312" pitchFamily="49" charset="-122"/>
              </a:rPr>
              <a:t>)</a:t>
            </a:r>
          </a:p>
          <a:p>
            <a:pPr eaLnBrk="1" hangingPunct="1">
              <a:spcBef>
                <a:spcPct val="0"/>
              </a:spcBef>
              <a:buClrTx/>
              <a:buFontTx/>
              <a:buNone/>
            </a:pPr>
            <a:r>
              <a:rPr lang="en-US" altLang="zh-CN" sz="2400" dirty="0">
                <a:solidFill>
                  <a:srgbClr val="FF3300"/>
                </a:solidFill>
                <a:ea typeface="楷体_GB2312" pitchFamily="49" charset="-122"/>
              </a:rPr>
              <a:t>AS</a:t>
            </a:r>
          </a:p>
          <a:p>
            <a:pPr eaLnBrk="1" hangingPunct="1">
              <a:spcBef>
                <a:spcPct val="0"/>
              </a:spcBef>
              <a:buClrTx/>
              <a:buFontTx/>
              <a:buNone/>
            </a:pPr>
            <a:r>
              <a:rPr lang="en-US" altLang="zh-CN" sz="2400" dirty="0">
                <a:solidFill>
                  <a:srgbClr val="FF3300"/>
                </a:solidFill>
                <a:ea typeface="楷体_GB2312" pitchFamily="49" charset="-122"/>
              </a:rPr>
              <a:t>  SELECT warehouse, COUNT(</a:t>
            </a:r>
            <a:r>
              <a:rPr lang="en-US" altLang="zh-CN" sz="2400" dirty="0" err="1">
                <a:solidFill>
                  <a:srgbClr val="FF3300"/>
                </a:solidFill>
                <a:ea typeface="楷体_GB2312" pitchFamily="49" charset="-122"/>
              </a:rPr>
              <a:t>mat_num</a:t>
            </a:r>
            <a:r>
              <a:rPr lang="en-US" altLang="zh-CN" sz="2400" dirty="0">
                <a:solidFill>
                  <a:srgbClr val="FF3300"/>
                </a:solidFill>
                <a:ea typeface="楷体_GB2312" pitchFamily="49" charset="-122"/>
              </a:rPr>
              <a:t>) </a:t>
            </a:r>
          </a:p>
          <a:p>
            <a:pPr eaLnBrk="1" hangingPunct="1">
              <a:spcBef>
                <a:spcPct val="0"/>
              </a:spcBef>
              <a:buClrTx/>
              <a:buFontTx/>
              <a:buNone/>
            </a:pPr>
            <a:r>
              <a:rPr lang="en-US" altLang="zh-CN" sz="2400" dirty="0">
                <a:solidFill>
                  <a:srgbClr val="FF3300"/>
                </a:solidFill>
                <a:ea typeface="楷体_GB2312" pitchFamily="49" charset="-122"/>
              </a:rPr>
              <a:t>  FROM stock</a:t>
            </a:r>
          </a:p>
          <a:p>
            <a:pPr eaLnBrk="1" hangingPunct="1">
              <a:spcBef>
                <a:spcPct val="0"/>
              </a:spcBef>
              <a:buClrTx/>
              <a:buFontTx/>
              <a:buNone/>
            </a:pPr>
            <a:r>
              <a:rPr lang="en-US" altLang="zh-CN" sz="2400" dirty="0">
                <a:solidFill>
                  <a:srgbClr val="FF3300"/>
                </a:solidFill>
                <a:ea typeface="楷体_GB2312" pitchFamily="49" charset="-122"/>
              </a:rPr>
              <a:t>  GROUP BY warehouse;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bwMode="auto">
          <a:xfrm>
            <a:off x="468313" y="620713"/>
            <a:ext cx="7772400" cy="609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sz="3200"/>
              <a:t>3.5.2 </a:t>
            </a:r>
            <a:r>
              <a:rPr lang="zh-CN" altLang="en-US" sz="3200"/>
              <a:t>查询视图</a:t>
            </a:r>
          </a:p>
        </p:txBody>
      </p:sp>
      <p:sp>
        <p:nvSpPr>
          <p:cNvPr id="353284" name="Rectangle 4"/>
          <p:cNvSpPr>
            <a:spLocks noChangeArrowheads="1"/>
          </p:cNvSpPr>
          <p:nvPr/>
        </p:nvSpPr>
        <p:spPr bwMode="auto">
          <a:xfrm>
            <a:off x="250825" y="1557338"/>
            <a:ext cx="81534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1"/>
              </a:buClr>
              <a:buFontTx/>
              <a:buNone/>
            </a:pP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例</a:t>
            </a: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查询所存物资种类大于</a:t>
            </a:r>
            <a:r>
              <a:rPr lang="en-US" altLang="zh-CN" sz="2400" dirty="0">
                <a:solidFill>
                  <a:srgbClr val="0000FF"/>
                </a:solidFill>
                <a:ea typeface="楷体_GB2312" pitchFamily="49" charset="-122"/>
              </a:rPr>
              <a:t>2</a:t>
            </a:r>
            <a:r>
              <a:rPr lang="zh-CN" altLang="en-US" sz="2400" dirty="0">
                <a:solidFill>
                  <a:srgbClr val="0000FF"/>
                </a:solidFill>
                <a:ea typeface="楷体_GB2312" pitchFamily="49" charset="-122"/>
              </a:rPr>
              <a:t>的仓库名称。</a:t>
            </a:r>
          </a:p>
        </p:txBody>
      </p:sp>
      <p:sp>
        <p:nvSpPr>
          <p:cNvPr id="353285" name="Rectangle 5"/>
          <p:cNvSpPr>
            <a:spLocks noChangeArrowheads="1"/>
          </p:cNvSpPr>
          <p:nvPr/>
        </p:nvSpPr>
        <p:spPr bwMode="auto">
          <a:xfrm>
            <a:off x="543719" y="2151063"/>
            <a:ext cx="367221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400" dirty="0">
                <a:solidFill>
                  <a:srgbClr val="FF3300"/>
                </a:solidFill>
                <a:ea typeface="楷体_GB2312" pitchFamily="49" charset="-122"/>
              </a:rPr>
              <a:t>SELECT warehouse</a:t>
            </a:r>
          </a:p>
          <a:p>
            <a:pPr eaLnBrk="1" hangingPunct="1">
              <a:spcBef>
                <a:spcPct val="0"/>
              </a:spcBef>
              <a:buClrTx/>
              <a:buFontTx/>
              <a:buNone/>
            </a:pPr>
            <a:r>
              <a:rPr lang="en-US" altLang="zh-CN" sz="2400" dirty="0">
                <a:solidFill>
                  <a:srgbClr val="FF3300"/>
                </a:solidFill>
                <a:ea typeface="楷体_GB2312" pitchFamily="49" charset="-122"/>
              </a:rPr>
              <a:t>   FROM s2_stock</a:t>
            </a:r>
          </a:p>
          <a:p>
            <a:pPr eaLnBrk="1" hangingPunct="1">
              <a:spcBef>
                <a:spcPct val="0"/>
              </a:spcBef>
              <a:buClrTx/>
              <a:buFontTx/>
              <a:buNone/>
            </a:pPr>
            <a:r>
              <a:rPr lang="en-US" altLang="zh-CN" sz="2400" dirty="0">
                <a:solidFill>
                  <a:srgbClr val="FF3300"/>
                </a:solidFill>
                <a:ea typeface="楷体_GB2312" pitchFamily="49" charset="-122"/>
              </a:rPr>
              <a:t>   WHERE counts&gt;2;</a:t>
            </a:r>
          </a:p>
          <a:p>
            <a:pPr eaLnBrk="1" hangingPunct="1">
              <a:lnSpc>
                <a:spcPct val="80000"/>
              </a:lnSpc>
              <a:buClrTx/>
              <a:buFontTx/>
              <a:buNone/>
            </a:pPr>
            <a:endParaRPr kumimoji="1" lang="en-US" altLang="zh-CN" sz="2400" dirty="0">
              <a:solidFill>
                <a:srgbClr val="FF3300"/>
              </a:solidFill>
            </a:endParaRPr>
          </a:p>
        </p:txBody>
      </p:sp>
      <p:sp>
        <p:nvSpPr>
          <p:cNvPr id="6" name="Rectangle 3"/>
          <p:cNvSpPr>
            <a:spLocks noChangeArrowheads="1"/>
          </p:cNvSpPr>
          <p:nvPr/>
        </p:nvSpPr>
        <p:spPr bwMode="auto">
          <a:xfrm>
            <a:off x="195263" y="3625406"/>
            <a:ext cx="4808537"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85000"/>
              </a:lnSpc>
              <a:spcBef>
                <a:spcPct val="50000"/>
              </a:spcBef>
              <a:buClr>
                <a:schemeClr val="hlink"/>
              </a:buClr>
              <a:buSzPct val="55000"/>
              <a:buFont typeface="Wingdings" panose="05000000000000000000" pitchFamily="2" charset="2"/>
              <a:buNone/>
            </a:pPr>
            <a:r>
              <a:rPr kumimoji="1" lang="zh-CN" altLang="en-US" dirty="0">
                <a:solidFill>
                  <a:srgbClr val="000066"/>
                </a:solidFill>
                <a:latin typeface="Tahoma" panose="020B0604030504040204" pitchFamily="34" charset="0"/>
              </a:rPr>
              <a:t>转换后的查询语句为：</a:t>
            </a:r>
          </a:p>
          <a:p>
            <a:pPr eaLnBrk="1" hangingPunct="1">
              <a:spcBef>
                <a:spcPct val="0"/>
              </a:spcBef>
              <a:buClrTx/>
              <a:buFontTx/>
              <a:buNone/>
            </a:pPr>
            <a:r>
              <a:rPr kumimoji="1" lang="en-US" altLang="zh-CN" sz="2400" dirty="0">
                <a:solidFill>
                  <a:schemeClr val="tx2"/>
                </a:solidFill>
                <a:latin typeface="Tahoma" panose="020B0604030504040204" pitchFamily="34" charset="0"/>
              </a:rPr>
              <a:t>SELECT warehouse</a:t>
            </a:r>
          </a:p>
          <a:p>
            <a:pPr eaLnBrk="1" hangingPunct="1">
              <a:spcBef>
                <a:spcPct val="0"/>
              </a:spcBef>
              <a:buClrTx/>
              <a:buFontTx/>
              <a:buNone/>
            </a:pPr>
            <a:r>
              <a:rPr kumimoji="1" lang="en-US" altLang="zh-CN" sz="2400" dirty="0">
                <a:solidFill>
                  <a:schemeClr val="tx2"/>
                </a:solidFill>
                <a:latin typeface="Tahoma" panose="020B0604030504040204" pitchFamily="34" charset="0"/>
              </a:rPr>
              <a:t>FROM stock</a:t>
            </a:r>
          </a:p>
          <a:p>
            <a:pPr eaLnBrk="1" hangingPunct="1">
              <a:spcBef>
                <a:spcPct val="0"/>
              </a:spcBef>
              <a:buClrTx/>
              <a:buFontTx/>
              <a:buNone/>
            </a:pPr>
            <a:r>
              <a:rPr kumimoji="1" lang="en-US" altLang="zh-CN" sz="2400" dirty="0">
                <a:solidFill>
                  <a:schemeClr val="tx2"/>
                </a:solidFill>
                <a:latin typeface="Tahoma" panose="020B0604030504040204" pitchFamily="34" charset="0"/>
              </a:rPr>
              <a:t>WHERE COUNT(</a:t>
            </a:r>
            <a:r>
              <a:rPr kumimoji="1" lang="en-US" altLang="zh-CN" sz="2400" dirty="0" err="1">
                <a:solidFill>
                  <a:schemeClr val="tx2"/>
                </a:solidFill>
                <a:latin typeface="Tahoma" panose="020B0604030504040204" pitchFamily="34" charset="0"/>
              </a:rPr>
              <a:t>mat_num</a:t>
            </a:r>
            <a:r>
              <a:rPr kumimoji="1" lang="en-US" altLang="zh-CN" sz="2400" dirty="0">
                <a:solidFill>
                  <a:schemeClr val="tx2"/>
                </a:solidFill>
                <a:latin typeface="Tahoma" panose="020B0604030504040204" pitchFamily="34" charset="0"/>
              </a:rPr>
              <a:t>) &gt;2</a:t>
            </a:r>
          </a:p>
          <a:p>
            <a:pPr eaLnBrk="1" hangingPunct="1">
              <a:spcBef>
                <a:spcPct val="0"/>
              </a:spcBef>
              <a:buClrTx/>
              <a:buFontTx/>
              <a:buNone/>
            </a:pPr>
            <a:r>
              <a:rPr kumimoji="1" lang="en-US" altLang="zh-CN" sz="2400" dirty="0">
                <a:solidFill>
                  <a:schemeClr val="tx2"/>
                </a:solidFill>
                <a:latin typeface="Tahoma" panose="020B0604030504040204" pitchFamily="34" charset="0"/>
              </a:rPr>
              <a:t>GROUP BY warehouse;</a:t>
            </a:r>
          </a:p>
        </p:txBody>
      </p:sp>
      <p:sp>
        <p:nvSpPr>
          <p:cNvPr id="7" name="Rectangle 4"/>
          <p:cNvSpPr>
            <a:spLocks noChangeArrowheads="1"/>
          </p:cNvSpPr>
          <p:nvPr/>
        </p:nvSpPr>
        <p:spPr bwMode="auto">
          <a:xfrm>
            <a:off x="4284663" y="2516188"/>
            <a:ext cx="4979987"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folHlink"/>
              </a:buClr>
              <a:buSzPct val="60000"/>
              <a:buFont typeface="Wingdings" panose="05000000000000000000" pitchFamily="2" charset="2"/>
              <a:buNone/>
            </a:pPr>
            <a:r>
              <a:rPr kumimoji="1" lang="zh-CN" altLang="en-US" sz="2400" dirty="0">
                <a:solidFill>
                  <a:srgbClr val="000066"/>
                </a:solidFill>
                <a:latin typeface="Tahoma" panose="020B0604030504040204" pitchFamily="34" charset="0"/>
              </a:rPr>
              <a:t>正确：</a:t>
            </a:r>
          </a:p>
          <a:p>
            <a:pPr eaLnBrk="1" hangingPunct="1">
              <a:spcBef>
                <a:spcPct val="0"/>
              </a:spcBef>
              <a:buClrTx/>
              <a:buFontTx/>
              <a:buNone/>
            </a:pPr>
            <a:r>
              <a:rPr kumimoji="1" lang="en-US" altLang="zh-CN" sz="2400" dirty="0">
                <a:solidFill>
                  <a:srgbClr val="FF3300"/>
                </a:solidFill>
                <a:latin typeface="Tahoma" panose="020B0604030504040204" pitchFamily="34" charset="0"/>
              </a:rPr>
              <a:t>SELECT warehouse</a:t>
            </a:r>
          </a:p>
          <a:p>
            <a:pPr eaLnBrk="1" hangingPunct="1">
              <a:spcBef>
                <a:spcPct val="0"/>
              </a:spcBef>
              <a:buClrTx/>
              <a:buFontTx/>
              <a:buNone/>
            </a:pPr>
            <a:r>
              <a:rPr kumimoji="1" lang="en-US" altLang="zh-CN" sz="2400" dirty="0">
                <a:solidFill>
                  <a:srgbClr val="FF3300"/>
                </a:solidFill>
                <a:latin typeface="Tahoma" panose="020B0604030504040204" pitchFamily="34" charset="0"/>
              </a:rPr>
              <a:t>FROM stock</a:t>
            </a:r>
          </a:p>
          <a:p>
            <a:pPr eaLnBrk="1" hangingPunct="1">
              <a:spcBef>
                <a:spcPct val="0"/>
              </a:spcBef>
              <a:buClrTx/>
              <a:buFontTx/>
              <a:buNone/>
            </a:pPr>
            <a:r>
              <a:rPr kumimoji="1" lang="en-US" altLang="zh-CN" sz="2400" dirty="0">
                <a:solidFill>
                  <a:srgbClr val="FF3300"/>
                </a:solidFill>
                <a:latin typeface="Tahoma" panose="020B0604030504040204" pitchFamily="34" charset="0"/>
              </a:rPr>
              <a:t>GROUP BY warehouse </a:t>
            </a:r>
          </a:p>
          <a:p>
            <a:pPr eaLnBrk="1" hangingPunct="1">
              <a:spcBef>
                <a:spcPct val="0"/>
              </a:spcBef>
              <a:buClrTx/>
              <a:buFontTx/>
              <a:buNone/>
            </a:pPr>
            <a:r>
              <a:rPr kumimoji="1" lang="en-US" altLang="zh-CN" sz="2400" dirty="0">
                <a:solidFill>
                  <a:srgbClr val="FF3300"/>
                </a:solidFill>
                <a:latin typeface="Tahoma" panose="020B0604030504040204" pitchFamily="34" charset="0"/>
              </a:rPr>
              <a:t>HAVING COUNT(</a:t>
            </a:r>
            <a:r>
              <a:rPr kumimoji="1" lang="en-US" altLang="zh-CN" sz="2400" dirty="0" err="1">
                <a:solidFill>
                  <a:srgbClr val="FF3300"/>
                </a:solidFill>
                <a:latin typeface="Tahoma" panose="020B0604030504040204" pitchFamily="34" charset="0"/>
              </a:rPr>
              <a:t>mat_num</a:t>
            </a:r>
            <a:r>
              <a:rPr kumimoji="1" lang="en-US" altLang="zh-CN" sz="2400" dirty="0">
                <a:solidFill>
                  <a:srgbClr val="FF3300"/>
                </a:solidFill>
                <a:latin typeface="Tahoma" panose="020B0604030504040204" pitchFamily="34" charset="0"/>
              </a:rPr>
              <a:t>) &gt;2;</a:t>
            </a:r>
          </a:p>
        </p:txBody>
      </p:sp>
      <p:sp>
        <p:nvSpPr>
          <p:cNvPr id="8" name="Text Box 5"/>
          <p:cNvSpPr txBox="1">
            <a:spLocks noChangeArrowheads="1"/>
          </p:cNvSpPr>
          <p:nvPr/>
        </p:nvSpPr>
        <p:spPr bwMode="auto">
          <a:xfrm>
            <a:off x="3556000" y="5554663"/>
            <a:ext cx="1447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chemeClr val="accent1"/>
              </a:buClr>
              <a:buFontTx/>
              <a:buNone/>
            </a:pPr>
            <a:r>
              <a:rPr kumimoji="1" lang="zh-CN" altLang="en-US">
                <a:solidFill>
                  <a:srgbClr val="CC3300"/>
                </a:solidFill>
                <a:latin typeface="Tahoma" panose="020B0604030504040204" pitchFamily="34" charset="0"/>
              </a:rPr>
              <a:t>错误！</a:t>
            </a:r>
            <a:endParaRPr kumimoji="1" lang="zh-CN" altLang="en-US" sz="2400">
              <a:solidFill>
                <a:srgbClr val="CC3300"/>
              </a:solidFill>
              <a:latin typeface="Times New Roman" panose="02020603050405020304" pitchFamily="18" charset="0"/>
            </a:endParaRPr>
          </a:p>
        </p:txBody>
      </p:sp>
      <p:sp>
        <p:nvSpPr>
          <p:cNvPr id="72712" name="灯片编号占位符 1"/>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5FD4A322-E8EB-4CFE-B08F-434A21CB4117}" type="slidenum">
              <a:rPr lang="en-US" altLang="zh-CN" b="0">
                <a:latin typeface="Tahoma" panose="020B0604030504040204" pitchFamily="34" charset="0"/>
              </a:rPr>
              <a:pPr eaLnBrk="1" hangingPunct="1"/>
              <a:t>72</a:t>
            </a:fld>
            <a:endParaRPr lang="en-US" altLang="zh-CN" b="0">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utoUpdateAnimBg="0"/>
      <p:bldP spid="8"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38F4C159-0EE4-4695-BE31-5732C33C4E19}" type="slidenum">
              <a:rPr lang="en-US" altLang="zh-CN" b="0">
                <a:latin typeface="Tahoma" panose="020B0604030504040204" pitchFamily="34" charset="0"/>
              </a:rPr>
              <a:pPr eaLnBrk="1" hangingPunct="1"/>
              <a:t>73</a:t>
            </a:fld>
            <a:endParaRPr lang="en-US" altLang="zh-CN" b="0">
              <a:latin typeface="Tahoma" panose="020B0604030504040204" pitchFamily="34" charset="0"/>
            </a:endParaRPr>
          </a:p>
        </p:txBody>
      </p:sp>
      <p:sp>
        <p:nvSpPr>
          <p:cNvPr id="73731" name="Rectangle 2"/>
          <p:cNvSpPr>
            <a:spLocks noGrp="1" noChangeArrowheads="1"/>
          </p:cNvSpPr>
          <p:nvPr>
            <p:ph type="title"/>
          </p:nvPr>
        </p:nvSpPr>
        <p:spPr/>
        <p:txBody>
          <a:bodyPr/>
          <a:lstStyle/>
          <a:p>
            <a:pPr eaLnBrk="1" hangingPunct="1"/>
            <a:r>
              <a:rPr lang="zh-CN" altLang="en-US" sz="2800" dirty="0"/>
              <a:t>查询视图（续）</a:t>
            </a:r>
          </a:p>
        </p:txBody>
      </p:sp>
      <p:sp>
        <p:nvSpPr>
          <p:cNvPr id="73732" name="Rectangle 3"/>
          <p:cNvSpPr>
            <a:spLocks noGrp="1" noChangeArrowheads="1"/>
          </p:cNvSpPr>
          <p:nvPr>
            <p:ph type="body" idx="1"/>
          </p:nvPr>
        </p:nvSpPr>
        <p:spPr>
          <a:xfrm>
            <a:off x="755650" y="1484313"/>
            <a:ext cx="7772400" cy="4392612"/>
          </a:xfrm>
        </p:spPr>
        <p:txBody>
          <a:bodyPr/>
          <a:lstStyle/>
          <a:p>
            <a:pPr eaLnBrk="1" hangingPunct="1">
              <a:lnSpc>
                <a:spcPct val="90000"/>
              </a:lnSpc>
              <a:buFont typeface="Wingdings" panose="05000000000000000000" pitchFamily="2" charset="2"/>
              <a:buNone/>
            </a:pPr>
            <a:r>
              <a:rPr lang="en-US" altLang="zh-CN" sz="2200" dirty="0"/>
              <a:t>[</a:t>
            </a:r>
            <a:r>
              <a:rPr lang="zh-CN" altLang="en-US" sz="2200" dirty="0"/>
              <a:t>例</a:t>
            </a:r>
            <a:r>
              <a:rPr lang="en-US" altLang="zh-CN" sz="2200" dirty="0"/>
              <a:t>] </a:t>
            </a:r>
            <a:r>
              <a:rPr lang="zh-CN" altLang="en-US" sz="2200" dirty="0"/>
              <a:t>在</a:t>
            </a:r>
            <a:r>
              <a:rPr lang="en-US" altLang="zh-CN" sz="2200" dirty="0"/>
              <a:t>S_G</a:t>
            </a:r>
            <a:r>
              <a:rPr lang="zh-CN" altLang="en-US" sz="2200" dirty="0"/>
              <a:t>视图中查询平均成绩在</a:t>
            </a:r>
            <a:r>
              <a:rPr lang="en-US" altLang="zh-CN" sz="2200" dirty="0"/>
              <a:t>90</a:t>
            </a:r>
            <a:r>
              <a:rPr lang="zh-CN" altLang="en-US" sz="2200" dirty="0"/>
              <a:t>分以上的学生学号和平均成绩</a:t>
            </a:r>
          </a:p>
          <a:p>
            <a:pPr lvl="2" eaLnBrk="1" hangingPunct="1">
              <a:lnSpc>
                <a:spcPct val="90000"/>
              </a:lnSpc>
              <a:buFontTx/>
              <a:buNone/>
            </a:pPr>
            <a:r>
              <a:rPr lang="en-US" altLang="zh-CN" dirty="0"/>
              <a:t>SELECT *</a:t>
            </a:r>
          </a:p>
          <a:p>
            <a:pPr lvl="2" eaLnBrk="1" hangingPunct="1">
              <a:lnSpc>
                <a:spcPct val="90000"/>
              </a:lnSpc>
              <a:buFontTx/>
              <a:buNone/>
            </a:pPr>
            <a:r>
              <a:rPr lang="en-US" altLang="zh-CN" dirty="0"/>
              <a:t>FROM   </a:t>
            </a:r>
            <a:r>
              <a:rPr lang="en-US" altLang="zh-CN" dirty="0">
                <a:solidFill>
                  <a:srgbClr val="D32DB7"/>
                </a:solidFill>
              </a:rPr>
              <a:t>S_G</a:t>
            </a:r>
            <a:endParaRPr lang="en-US" altLang="zh-CN" dirty="0"/>
          </a:p>
          <a:p>
            <a:pPr lvl="2" eaLnBrk="1" hangingPunct="1">
              <a:lnSpc>
                <a:spcPct val="90000"/>
              </a:lnSpc>
              <a:buFontTx/>
              <a:buNone/>
            </a:pPr>
            <a:r>
              <a:rPr lang="en-US" altLang="zh-CN" dirty="0"/>
              <a:t>WHERE  </a:t>
            </a:r>
            <a:r>
              <a:rPr lang="en-US" altLang="zh-CN" dirty="0" err="1"/>
              <a:t>Gavg</a:t>
            </a:r>
            <a:r>
              <a:rPr lang="en-US" altLang="zh-CN" dirty="0"/>
              <a:t>&gt;=90</a:t>
            </a:r>
            <a:r>
              <a:rPr lang="zh-CN" altLang="en-US" dirty="0"/>
              <a:t>；</a:t>
            </a:r>
          </a:p>
          <a:p>
            <a:pPr lvl="2" eaLnBrk="1" hangingPunct="1">
              <a:lnSpc>
                <a:spcPct val="90000"/>
              </a:lnSpc>
              <a:buFontTx/>
              <a:buNone/>
            </a:pPr>
            <a:endParaRPr lang="zh-CN" altLang="en-US" dirty="0"/>
          </a:p>
          <a:p>
            <a:pPr eaLnBrk="1" hangingPunct="1">
              <a:lnSpc>
                <a:spcPct val="90000"/>
              </a:lnSpc>
              <a:buFont typeface="Wingdings" panose="05000000000000000000" pitchFamily="2" charset="2"/>
              <a:buNone/>
            </a:pPr>
            <a:r>
              <a:rPr lang="zh-CN" altLang="en-US" sz="2200" dirty="0">
                <a:solidFill>
                  <a:srgbClr val="D32DB7"/>
                </a:solidFill>
              </a:rPr>
              <a:t>       </a:t>
            </a:r>
            <a:r>
              <a:rPr lang="en-US" altLang="zh-CN" sz="2200" dirty="0">
                <a:solidFill>
                  <a:srgbClr val="D32DB7"/>
                </a:solidFill>
              </a:rPr>
              <a:t>S_G</a:t>
            </a:r>
            <a:r>
              <a:rPr lang="zh-CN" altLang="en-US" sz="2200" dirty="0"/>
              <a:t>视图的子查询定义： </a:t>
            </a:r>
          </a:p>
          <a:p>
            <a:pPr eaLnBrk="1" hangingPunct="1">
              <a:lnSpc>
                <a:spcPct val="90000"/>
              </a:lnSpc>
              <a:buFont typeface="Wingdings" panose="05000000000000000000" pitchFamily="2" charset="2"/>
              <a:buNone/>
            </a:pPr>
            <a:r>
              <a:rPr lang="zh-CN" altLang="en-US" sz="2200" dirty="0"/>
              <a:t>         </a:t>
            </a:r>
            <a:r>
              <a:rPr lang="en-US" altLang="zh-CN" sz="2200" dirty="0"/>
              <a:t>CREATE VIEW S_G (</a:t>
            </a:r>
            <a:r>
              <a:rPr lang="en-US" altLang="zh-CN" sz="2200" dirty="0" err="1"/>
              <a:t>Sno</a:t>
            </a:r>
            <a:r>
              <a:rPr lang="zh-CN" altLang="en-US" sz="2200" dirty="0"/>
              <a:t>，</a:t>
            </a:r>
            <a:r>
              <a:rPr lang="en-US" altLang="zh-CN" sz="2200" dirty="0" err="1"/>
              <a:t>Gavg</a:t>
            </a:r>
            <a:r>
              <a:rPr lang="en-US" altLang="zh-CN" sz="2200" dirty="0"/>
              <a:t>)</a:t>
            </a:r>
          </a:p>
          <a:p>
            <a:pPr eaLnBrk="1" hangingPunct="1">
              <a:lnSpc>
                <a:spcPct val="90000"/>
              </a:lnSpc>
              <a:buFont typeface="Wingdings" panose="05000000000000000000" pitchFamily="2" charset="2"/>
              <a:buNone/>
            </a:pPr>
            <a:r>
              <a:rPr lang="en-US" altLang="zh-CN" sz="2200" dirty="0"/>
              <a:t>         AS </a:t>
            </a:r>
          </a:p>
          <a:p>
            <a:pPr lvl="2" eaLnBrk="1" hangingPunct="1">
              <a:lnSpc>
                <a:spcPct val="90000"/>
              </a:lnSpc>
              <a:buFontTx/>
              <a:buNone/>
            </a:pPr>
            <a:r>
              <a:rPr lang="en-US" altLang="zh-CN" dirty="0"/>
              <a:t>SELECT  </a:t>
            </a:r>
            <a:r>
              <a:rPr lang="en-US" altLang="zh-CN" dirty="0" err="1"/>
              <a:t>Sno</a:t>
            </a:r>
            <a:r>
              <a:rPr lang="zh-CN" altLang="en-US" dirty="0"/>
              <a:t>，</a:t>
            </a:r>
            <a:r>
              <a:rPr lang="en-US" altLang="zh-CN" dirty="0"/>
              <a:t>AVG(Grade)</a:t>
            </a:r>
          </a:p>
          <a:p>
            <a:pPr lvl="2" eaLnBrk="1" hangingPunct="1">
              <a:lnSpc>
                <a:spcPct val="90000"/>
              </a:lnSpc>
              <a:buFontTx/>
              <a:buNone/>
            </a:pPr>
            <a:r>
              <a:rPr lang="en-US" altLang="zh-CN" dirty="0"/>
              <a:t>FROM  SC</a:t>
            </a:r>
          </a:p>
          <a:p>
            <a:pPr lvl="2" eaLnBrk="1" hangingPunct="1">
              <a:lnSpc>
                <a:spcPct val="90000"/>
              </a:lnSpc>
              <a:buFontTx/>
              <a:buNone/>
            </a:pPr>
            <a:r>
              <a:rPr lang="en-US" altLang="zh-CN" dirty="0">
                <a:solidFill>
                  <a:srgbClr val="D32DB7"/>
                </a:solidFill>
              </a:rPr>
              <a:t>GROUP BY </a:t>
            </a:r>
            <a:r>
              <a:rPr lang="en-US" altLang="zh-CN" dirty="0" err="1">
                <a:solidFill>
                  <a:srgbClr val="D32DB7"/>
                </a:solidFill>
              </a:rPr>
              <a:t>Sno</a:t>
            </a:r>
            <a:r>
              <a:rPr lang="zh-CN" altLang="en-US" dirty="0">
                <a:solidFill>
                  <a:srgbClr val="D32DB7"/>
                </a:solidFill>
              </a:rPr>
              <a:t>；</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183A0A30-9B48-4090-9A3D-4B45C00043F6}" type="slidenum">
              <a:rPr lang="en-US" altLang="zh-CN" b="0">
                <a:latin typeface="Tahoma" panose="020B0604030504040204" pitchFamily="34" charset="0"/>
              </a:rPr>
              <a:pPr eaLnBrk="1" hangingPunct="1"/>
              <a:t>74</a:t>
            </a:fld>
            <a:endParaRPr lang="en-US" altLang="zh-CN" b="0">
              <a:latin typeface="Tahoma" panose="020B0604030504040204" pitchFamily="34" charset="0"/>
            </a:endParaRPr>
          </a:p>
        </p:txBody>
      </p:sp>
      <p:sp>
        <p:nvSpPr>
          <p:cNvPr id="74755" name="Rectangle 2"/>
          <p:cNvSpPr>
            <a:spLocks noGrp="1" noChangeArrowheads="1"/>
          </p:cNvSpPr>
          <p:nvPr>
            <p:ph type="title"/>
          </p:nvPr>
        </p:nvSpPr>
        <p:spPr/>
        <p:txBody>
          <a:bodyPr/>
          <a:lstStyle/>
          <a:p>
            <a:pPr eaLnBrk="1" hangingPunct="1"/>
            <a:r>
              <a:rPr lang="zh-CN" altLang="en-US"/>
              <a:t>查询转换</a:t>
            </a:r>
          </a:p>
        </p:txBody>
      </p:sp>
      <p:sp>
        <p:nvSpPr>
          <p:cNvPr id="74756" name="Rectangle 3"/>
          <p:cNvSpPr>
            <a:spLocks noGrp="1" noChangeArrowheads="1"/>
          </p:cNvSpPr>
          <p:nvPr>
            <p:ph type="body" idx="1"/>
          </p:nvPr>
        </p:nvSpPr>
        <p:spPr>
          <a:xfrm>
            <a:off x="838200" y="1828800"/>
            <a:ext cx="7772400" cy="4114800"/>
          </a:xfrm>
        </p:spPr>
        <p:txBody>
          <a:bodyPr/>
          <a:lstStyle/>
          <a:p>
            <a:pPr eaLnBrk="1" hangingPunct="1">
              <a:lnSpc>
                <a:spcPct val="90000"/>
              </a:lnSpc>
              <a:buFont typeface="Wingdings" panose="05000000000000000000" pitchFamily="2" charset="2"/>
              <a:buNone/>
            </a:pPr>
            <a:r>
              <a:rPr lang="zh-CN" altLang="en-US" sz="2400"/>
              <a:t>错误：</a:t>
            </a:r>
          </a:p>
          <a:p>
            <a:pPr lvl="1" eaLnBrk="1" hangingPunct="1">
              <a:lnSpc>
                <a:spcPct val="90000"/>
              </a:lnSpc>
              <a:buFont typeface="Wingdings" panose="05000000000000000000" pitchFamily="2" charset="2"/>
              <a:buNone/>
            </a:pPr>
            <a:r>
              <a:rPr lang="en-US" altLang="zh-CN" sz="2000"/>
              <a:t>SELECT Sno</a:t>
            </a:r>
            <a:r>
              <a:rPr lang="zh-CN" altLang="en-US" sz="2000"/>
              <a:t>，</a:t>
            </a:r>
            <a:r>
              <a:rPr lang="en-US" altLang="zh-CN" sz="2000"/>
              <a:t>AVG(Grade)</a:t>
            </a:r>
          </a:p>
          <a:p>
            <a:pPr lvl="1" eaLnBrk="1" hangingPunct="1">
              <a:lnSpc>
                <a:spcPct val="90000"/>
              </a:lnSpc>
              <a:buFont typeface="Wingdings" panose="05000000000000000000" pitchFamily="2" charset="2"/>
              <a:buNone/>
            </a:pPr>
            <a:r>
              <a:rPr lang="en-US" altLang="zh-CN" sz="2000"/>
              <a:t>FROM     SC</a:t>
            </a:r>
          </a:p>
          <a:p>
            <a:pPr lvl="1" eaLnBrk="1" hangingPunct="1">
              <a:lnSpc>
                <a:spcPct val="90000"/>
              </a:lnSpc>
              <a:buFont typeface="Wingdings" panose="05000000000000000000" pitchFamily="2" charset="2"/>
              <a:buNone/>
            </a:pPr>
            <a:r>
              <a:rPr lang="en-US" altLang="zh-CN" sz="2000"/>
              <a:t>WHERE  </a:t>
            </a:r>
            <a:r>
              <a:rPr lang="en-US" altLang="zh-CN" sz="2000">
                <a:solidFill>
                  <a:srgbClr val="D32DB7"/>
                </a:solidFill>
              </a:rPr>
              <a:t>AVG(Grade)&gt;=90</a:t>
            </a:r>
          </a:p>
          <a:p>
            <a:pPr lvl="1" eaLnBrk="1" hangingPunct="1">
              <a:lnSpc>
                <a:spcPct val="90000"/>
              </a:lnSpc>
              <a:buFont typeface="Wingdings" panose="05000000000000000000" pitchFamily="2" charset="2"/>
              <a:buNone/>
            </a:pPr>
            <a:r>
              <a:rPr lang="en-US" altLang="zh-CN" sz="2000"/>
              <a:t>GROUP BY Sno</a:t>
            </a:r>
            <a:r>
              <a:rPr lang="zh-CN" altLang="en-US" sz="2000"/>
              <a:t>；</a:t>
            </a:r>
          </a:p>
          <a:p>
            <a:pPr lvl="1" eaLnBrk="1" hangingPunct="1">
              <a:lnSpc>
                <a:spcPct val="90000"/>
              </a:lnSpc>
              <a:buFont typeface="Wingdings" panose="05000000000000000000" pitchFamily="2" charset="2"/>
              <a:buNone/>
            </a:pPr>
            <a:endParaRPr lang="zh-CN" altLang="en-US" sz="2000"/>
          </a:p>
          <a:p>
            <a:pPr eaLnBrk="1" hangingPunct="1">
              <a:lnSpc>
                <a:spcPct val="90000"/>
              </a:lnSpc>
              <a:buFont typeface="Wingdings" panose="05000000000000000000" pitchFamily="2" charset="2"/>
              <a:buNone/>
            </a:pPr>
            <a:r>
              <a:rPr lang="zh-CN" altLang="en-US" sz="2400"/>
              <a:t>正确：</a:t>
            </a:r>
          </a:p>
          <a:p>
            <a:pPr lvl="1" eaLnBrk="1" hangingPunct="1">
              <a:lnSpc>
                <a:spcPct val="90000"/>
              </a:lnSpc>
              <a:buFont typeface="Wingdings" panose="05000000000000000000" pitchFamily="2" charset="2"/>
              <a:buNone/>
            </a:pPr>
            <a:r>
              <a:rPr lang="en-US" altLang="zh-CN" sz="2000"/>
              <a:t>SELECT  Sno</a:t>
            </a:r>
            <a:r>
              <a:rPr lang="zh-CN" altLang="en-US" sz="2000"/>
              <a:t>，</a:t>
            </a:r>
            <a:r>
              <a:rPr lang="en-US" altLang="zh-CN" sz="2000"/>
              <a:t>AVG(Grade)</a:t>
            </a:r>
          </a:p>
          <a:p>
            <a:pPr lvl="1" eaLnBrk="1" hangingPunct="1">
              <a:lnSpc>
                <a:spcPct val="90000"/>
              </a:lnSpc>
              <a:buFont typeface="Wingdings" panose="05000000000000000000" pitchFamily="2" charset="2"/>
              <a:buNone/>
            </a:pPr>
            <a:r>
              <a:rPr lang="en-US" altLang="zh-CN" sz="2000"/>
              <a:t>FROM  SC</a:t>
            </a:r>
          </a:p>
          <a:p>
            <a:pPr lvl="1" eaLnBrk="1" hangingPunct="1">
              <a:lnSpc>
                <a:spcPct val="90000"/>
              </a:lnSpc>
              <a:buFont typeface="Wingdings" panose="05000000000000000000" pitchFamily="2" charset="2"/>
              <a:buNone/>
            </a:pPr>
            <a:r>
              <a:rPr lang="en-US" altLang="zh-CN" sz="2000"/>
              <a:t>GROUP BY Sno</a:t>
            </a:r>
          </a:p>
          <a:p>
            <a:pPr lvl="1" eaLnBrk="1" hangingPunct="1">
              <a:lnSpc>
                <a:spcPct val="90000"/>
              </a:lnSpc>
              <a:buFont typeface="Wingdings" panose="05000000000000000000" pitchFamily="2" charset="2"/>
              <a:buNone/>
            </a:pPr>
            <a:r>
              <a:rPr lang="en-US" altLang="zh-CN" sz="2000">
                <a:solidFill>
                  <a:srgbClr val="D32DB7"/>
                </a:solidFill>
              </a:rPr>
              <a:t>HAVING AVG(Grade)&gt;=90</a:t>
            </a:r>
            <a:r>
              <a:rPr lang="zh-CN" altLang="en-US" sz="2000">
                <a:solidFill>
                  <a:srgbClr val="D32DB7"/>
                </a:solidFill>
              </a:rPr>
              <a:t>；</a:t>
            </a:r>
            <a:endParaRPr lang="zh-CN" altLang="en-US" sz="20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900113" y="733425"/>
            <a:ext cx="6889750" cy="609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sz="3200" dirty="0"/>
              <a:t>3.5.3 </a:t>
            </a:r>
            <a:r>
              <a:rPr lang="zh-CN" altLang="en-US" sz="3200" dirty="0"/>
              <a:t>更新视图</a:t>
            </a:r>
          </a:p>
        </p:txBody>
      </p:sp>
      <p:sp>
        <p:nvSpPr>
          <p:cNvPr id="355331" name="Rectangle 3"/>
          <p:cNvSpPr>
            <a:spLocks noGrp="1" noChangeArrowheads="1"/>
          </p:cNvSpPr>
          <p:nvPr>
            <p:ph type="body" idx="1"/>
          </p:nvPr>
        </p:nvSpPr>
        <p:spPr>
          <a:xfrm>
            <a:off x="533400" y="1571625"/>
            <a:ext cx="7924800" cy="44497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40000"/>
              </a:lnSpc>
              <a:buClr>
                <a:srgbClr val="0000FF"/>
              </a:buClr>
            </a:pPr>
            <a:r>
              <a:rPr lang="zh-CN" altLang="en-US" b="1">
                <a:solidFill>
                  <a:srgbClr val="CC3300"/>
                </a:solidFill>
                <a:latin typeface="楷体_GB2312" pitchFamily="49" charset="-122"/>
                <a:ea typeface="楷体_GB2312" pitchFamily="49" charset="-122"/>
              </a:rPr>
              <a:t>用户角度：</a:t>
            </a:r>
            <a:r>
              <a:rPr lang="zh-CN" altLang="en-US" b="1">
                <a:solidFill>
                  <a:srgbClr val="000066"/>
                </a:solidFill>
                <a:latin typeface="楷体_GB2312" pitchFamily="49" charset="-122"/>
                <a:ea typeface="楷体_GB2312" pitchFamily="49" charset="-122"/>
              </a:rPr>
              <a:t>更新视图与更新基本表相同</a:t>
            </a:r>
          </a:p>
          <a:p>
            <a:pPr eaLnBrk="1" hangingPunct="1">
              <a:lnSpc>
                <a:spcPct val="140000"/>
              </a:lnSpc>
              <a:buClr>
                <a:srgbClr val="0000FF"/>
              </a:buClr>
            </a:pPr>
            <a:r>
              <a:rPr lang="en-US" altLang="zh-CN" b="1">
                <a:solidFill>
                  <a:srgbClr val="000066"/>
                </a:solidFill>
                <a:latin typeface="楷体_GB2312" pitchFamily="49" charset="-122"/>
                <a:ea typeface="楷体_GB2312" pitchFamily="49" charset="-122"/>
              </a:rPr>
              <a:t>DBMS</a:t>
            </a:r>
            <a:r>
              <a:rPr lang="zh-CN" altLang="en-US" b="1">
                <a:solidFill>
                  <a:srgbClr val="000066"/>
                </a:solidFill>
                <a:latin typeface="楷体_GB2312" pitchFamily="49" charset="-122"/>
                <a:ea typeface="楷体_GB2312" pitchFamily="49" charset="-122"/>
              </a:rPr>
              <a:t>实现视图更新的方法：</a:t>
            </a:r>
          </a:p>
          <a:p>
            <a:pPr lvl="1" eaLnBrk="1" hangingPunct="1">
              <a:lnSpc>
                <a:spcPct val="140000"/>
              </a:lnSpc>
              <a:buClr>
                <a:srgbClr val="0000FF"/>
              </a:buClr>
            </a:pPr>
            <a:r>
              <a:rPr lang="zh-CN" altLang="en-US" b="1">
                <a:solidFill>
                  <a:srgbClr val="CC3300"/>
                </a:solidFill>
                <a:latin typeface="楷体_GB2312" pitchFamily="49" charset="-122"/>
                <a:ea typeface="楷体_GB2312" pitchFamily="49" charset="-122"/>
              </a:rPr>
              <a:t>视图消解法</a:t>
            </a:r>
            <a:r>
              <a:rPr lang="zh-CN" altLang="en-US" b="1">
                <a:solidFill>
                  <a:srgbClr val="000066"/>
                </a:solidFill>
                <a:latin typeface="楷体_GB2312" pitchFamily="49" charset="-122"/>
                <a:ea typeface="楷体_GB2312" pitchFamily="49" charset="-122"/>
              </a:rPr>
              <a:t>（</a:t>
            </a:r>
            <a:r>
              <a:rPr lang="en-US" altLang="zh-CN" b="1">
                <a:solidFill>
                  <a:srgbClr val="000066"/>
                </a:solidFill>
                <a:latin typeface="楷体_GB2312" pitchFamily="49" charset="-122"/>
                <a:ea typeface="楷体_GB2312" pitchFamily="49" charset="-122"/>
              </a:rPr>
              <a:t>View Resolution</a:t>
            </a:r>
            <a:r>
              <a:rPr lang="zh-CN" altLang="en-US" b="1">
                <a:solidFill>
                  <a:srgbClr val="000066"/>
                </a:solidFill>
                <a:latin typeface="楷体_GB2312" pitchFamily="49" charset="-122"/>
                <a:ea typeface="楷体_GB2312" pitchFamily="49" charset="-122"/>
              </a:rPr>
              <a:t>）</a:t>
            </a:r>
          </a:p>
          <a:p>
            <a:pPr eaLnBrk="1" hangingPunct="1">
              <a:lnSpc>
                <a:spcPct val="140000"/>
              </a:lnSpc>
              <a:buClr>
                <a:srgbClr val="0000FF"/>
              </a:buClr>
            </a:pPr>
            <a:r>
              <a:rPr lang="zh-CN" altLang="en-US" b="1">
                <a:solidFill>
                  <a:srgbClr val="000066"/>
                </a:solidFill>
                <a:latin typeface="楷体_GB2312" pitchFamily="49" charset="-122"/>
                <a:ea typeface="楷体_GB2312" pitchFamily="49" charset="-122"/>
              </a:rPr>
              <a:t>指定</a:t>
            </a:r>
            <a:r>
              <a:rPr lang="en-US" altLang="zh-CN" b="1">
                <a:solidFill>
                  <a:srgbClr val="FF0000"/>
                </a:solidFill>
                <a:latin typeface="楷体_GB2312" pitchFamily="49" charset="-122"/>
                <a:ea typeface="楷体_GB2312" pitchFamily="49" charset="-122"/>
              </a:rPr>
              <a:t>WITH CHECK OPTION</a:t>
            </a:r>
            <a:r>
              <a:rPr lang="zh-CN" altLang="en-US" b="1">
                <a:solidFill>
                  <a:srgbClr val="000066"/>
                </a:solidFill>
                <a:latin typeface="楷体_GB2312" pitchFamily="49" charset="-122"/>
                <a:ea typeface="楷体_GB2312" pitchFamily="49" charset="-122"/>
              </a:rPr>
              <a:t>子句后</a:t>
            </a:r>
          </a:p>
          <a:p>
            <a:pPr eaLnBrk="1" hangingPunct="1">
              <a:lnSpc>
                <a:spcPct val="135000"/>
              </a:lnSpc>
              <a:buClr>
                <a:srgbClr val="0000FF"/>
              </a:buClr>
              <a:buFontTx/>
              <a:buNone/>
            </a:pPr>
            <a:r>
              <a:rPr lang="zh-CN" altLang="en-US" b="1">
                <a:solidFill>
                  <a:srgbClr val="000066"/>
                </a:solidFill>
                <a:latin typeface="楷体_GB2312" pitchFamily="49" charset="-122"/>
                <a:ea typeface="楷体_GB2312" pitchFamily="49" charset="-122"/>
              </a:rPr>
              <a:t>      </a:t>
            </a:r>
            <a:r>
              <a:rPr lang="en-US" altLang="zh-CN" b="1">
                <a:solidFill>
                  <a:srgbClr val="000066"/>
                </a:solidFill>
                <a:latin typeface="楷体_GB2312" pitchFamily="49" charset="-122"/>
                <a:ea typeface="楷体_GB2312" pitchFamily="49" charset="-122"/>
              </a:rPr>
              <a:t>DBMS</a:t>
            </a:r>
            <a:r>
              <a:rPr lang="zh-CN" altLang="en-US" b="1">
                <a:solidFill>
                  <a:srgbClr val="000066"/>
                </a:solidFill>
                <a:latin typeface="楷体_GB2312" pitchFamily="49" charset="-122"/>
                <a:ea typeface="楷体_GB2312" pitchFamily="49" charset="-122"/>
              </a:rPr>
              <a:t>在更新视图时会进行检查，防止用户通过视图对不属于视图范围内的基本表数据进行更新。</a:t>
            </a:r>
          </a:p>
        </p:txBody>
      </p:sp>
      <p:sp>
        <p:nvSpPr>
          <p:cNvPr id="75780" name="灯片编号占位符 1"/>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557A971F-2534-4485-B4E1-6F15B4B048CF}" type="slidenum">
              <a:rPr lang="en-US" altLang="zh-CN" b="0">
                <a:latin typeface="Tahoma" panose="020B0604030504040204" pitchFamily="34" charset="0"/>
              </a:rPr>
              <a:pPr eaLnBrk="1" hangingPunct="1"/>
              <a:t>75</a:t>
            </a:fld>
            <a:endParaRPr lang="en-US" altLang="zh-CN" b="0">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 calcmode="lin" valueType="num">
                                      <p:cBhvr>
                                        <p:cTn id="7" dur="500" fill="hold"/>
                                        <p:tgtEl>
                                          <p:spTgt spid="35533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5533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55331">
                                            <p:txEl>
                                              <p:pRg st="1" end="1"/>
                                            </p:txEl>
                                          </p:spTgt>
                                        </p:tgtEl>
                                        <p:attrNameLst>
                                          <p:attrName>style.visibility</p:attrName>
                                        </p:attrNameLst>
                                      </p:cBhvr>
                                      <p:to>
                                        <p:strVal val="visible"/>
                                      </p:to>
                                    </p:set>
                                    <p:anim calcmode="lin" valueType="num">
                                      <p:cBhvr>
                                        <p:cTn id="13" dur="500" fill="hold"/>
                                        <p:tgtEl>
                                          <p:spTgt spid="355331">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55331">
                                            <p:txEl>
                                              <p:pRg st="1" end="1"/>
                                            </p:txEl>
                                          </p:spTgt>
                                        </p:tgtEl>
                                        <p:attrNameLst>
                                          <p:attrName>ppt_h</p:attrName>
                                        </p:attrNameLst>
                                      </p:cBhvr>
                                      <p:tavLst>
                                        <p:tav tm="0">
                                          <p:val>
                                            <p:strVal val="#ppt_h"/>
                                          </p:val>
                                        </p:tav>
                                        <p:tav tm="100000">
                                          <p:val>
                                            <p:strVal val="#ppt_h"/>
                                          </p:val>
                                        </p:tav>
                                      </p:tavLst>
                                    </p:anim>
                                  </p:childTnLst>
                                </p:cTn>
                              </p:par>
                              <p:par>
                                <p:cTn id="15" presetID="17" presetClass="entr" presetSubtype="10" fill="hold" grpId="0" nodeType="withEffect">
                                  <p:stCondLst>
                                    <p:cond delay="0"/>
                                  </p:stCondLst>
                                  <p:childTnLst>
                                    <p:set>
                                      <p:cBhvr>
                                        <p:cTn id="16" dur="1" fill="hold">
                                          <p:stCondLst>
                                            <p:cond delay="0"/>
                                          </p:stCondLst>
                                        </p:cTn>
                                        <p:tgtEl>
                                          <p:spTgt spid="355331">
                                            <p:txEl>
                                              <p:pRg st="2" end="2"/>
                                            </p:txEl>
                                          </p:spTgt>
                                        </p:tgtEl>
                                        <p:attrNameLst>
                                          <p:attrName>style.visibility</p:attrName>
                                        </p:attrNameLst>
                                      </p:cBhvr>
                                      <p:to>
                                        <p:strVal val="visible"/>
                                      </p:to>
                                    </p:set>
                                    <p:anim calcmode="lin" valueType="num">
                                      <p:cBhvr>
                                        <p:cTn id="17" dur="500" fill="hold"/>
                                        <p:tgtEl>
                                          <p:spTgt spid="355331">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55331">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355331">
                                            <p:txEl>
                                              <p:pRg st="3" end="3"/>
                                            </p:txEl>
                                          </p:spTgt>
                                        </p:tgtEl>
                                        <p:attrNameLst>
                                          <p:attrName>style.visibility</p:attrName>
                                        </p:attrNameLst>
                                      </p:cBhvr>
                                      <p:to>
                                        <p:strVal val="visible"/>
                                      </p:to>
                                    </p:set>
                                    <p:anim calcmode="lin" valueType="num">
                                      <p:cBhvr>
                                        <p:cTn id="23" dur="500" fill="hold"/>
                                        <p:tgtEl>
                                          <p:spTgt spid="355331">
                                            <p:txEl>
                                              <p:pRg st="3" end="3"/>
                                            </p:txEl>
                                          </p:spTgt>
                                        </p:tgtEl>
                                        <p:attrNameLst>
                                          <p:attrName>ppt_w</p:attrName>
                                        </p:attrNameLst>
                                      </p:cBhvr>
                                      <p:tavLst>
                                        <p:tav tm="0">
                                          <p:val>
                                            <p:fltVal val="0"/>
                                          </p:val>
                                        </p:tav>
                                        <p:tav tm="100000">
                                          <p:val>
                                            <p:strVal val="#ppt_w"/>
                                          </p:val>
                                        </p:tav>
                                      </p:tavLst>
                                    </p:anim>
                                    <p:anim calcmode="lin" valueType="num">
                                      <p:cBhvr>
                                        <p:cTn id="24" dur="500" fill="hold"/>
                                        <p:tgtEl>
                                          <p:spTgt spid="355331">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355331">
                                            <p:txEl>
                                              <p:pRg st="4" end="4"/>
                                            </p:txEl>
                                          </p:spTgt>
                                        </p:tgtEl>
                                        <p:attrNameLst>
                                          <p:attrName>style.visibility</p:attrName>
                                        </p:attrNameLst>
                                      </p:cBhvr>
                                      <p:to>
                                        <p:strVal val="visible"/>
                                      </p:to>
                                    </p:set>
                                    <p:anim calcmode="lin" valueType="num">
                                      <p:cBhvr>
                                        <p:cTn id="29" dur="500" fill="hold"/>
                                        <p:tgtEl>
                                          <p:spTgt spid="355331">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55331">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bwMode="auto">
          <a:xfrm>
            <a:off x="381000" y="742950"/>
            <a:ext cx="7772400" cy="685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sz="2800">
                <a:solidFill>
                  <a:srgbClr val="000066"/>
                </a:solidFill>
              </a:rPr>
              <a:t>3.5.3 </a:t>
            </a:r>
            <a:r>
              <a:rPr lang="zh-CN" altLang="en-US" sz="2800">
                <a:solidFill>
                  <a:srgbClr val="000066"/>
                </a:solidFill>
              </a:rPr>
              <a:t>更新视图</a:t>
            </a:r>
          </a:p>
        </p:txBody>
      </p:sp>
      <p:sp>
        <p:nvSpPr>
          <p:cNvPr id="356355" name="Rectangle 3"/>
          <p:cNvSpPr>
            <a:spLocks noChangeArrowheads="1"/>
          </p:cNvSpPr>
          <p:nvPr/>
        </p:nvSpPr>
        <p:spPr bwMode="auto">
          <a:xfrm>
            <a:off x="457200" y="1504950"/>
            <a:ext cx="821848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1"/>
              </a:buClr>
              <a:buFontTx/>
              <a:buNone/>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例</a:t>
            </a: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将供电局</a:t>
            </a:r>
            <a:r>
              <a:rPr lang="en-US" altLang="zh-CN" sz="2400" dirty="0">
                <a:solidFill>
                  <a:srgbClr val="0000FF"/>
                </a:solidFill>
                <a:ea typeface="楷体_GB2312" pitchFamily="49" charset="-122"/>
              </a:rPr>
              <a:t>1#</a:t>
            </a:r>
            <a:r>
              <a:rPr lang="zh-CN" altLang="en-US" sz="2400" dirty="0">
                <a:solidFill>
                  <a:srgbClr val="0000FF"/>
                </a:solidFill>
                <a:ea typeface="楷体_GB2312" pitchFamily="49" charset="-122"/>
              </a:rPr>
              <a:t>仓库的物资视图</a:t>
            </a:r>
            <a:r>
              <a:rPr lang="en-US" altLang="zh-CN" sz="2400" dirty="0">
                <a:solidFill>
                  <a:srgbClr val="0000FF"/>
                </a:solidFill>
                <a:ea typeface="楷体_GB2312" pitchFamily="49" charset="-122"/>
              </a:rPr>
              <a:t>s1_stock</a:t>
            </a:r>
            <a:r>
              <a:rPr lang="zh-CN" altLang="en-US" sz="2400" dirty="0">
                <a:solidFill>
                  <a:srgbClr val="0000FF"/>
                </a:solidFill>
                <a:ea typeface="楷体_GB2312" pitchFamily="49" charset="-122"/>
              </a:rPr>
              <a:t>中编号为</a:t>
            </a:r>
            <a:r>
              <a:rPr lang="en-US" altLang="zh-CN" sz="2400" dirty="0">
                <a:solidFill>
                  <a:srgbClr val="0000FF"/>
                </a:solidFill>
                <a:ea typeface="楷体_GB2312" pitchFamily="49" charset="-122"/>
              </a:rPr>
              <a:t>m001</a:t>
            </a:r>
            <a:r>
              <a:rPr lang="zh-CN" altLang="en-US" sz="2400" dirty="0">
                <a:solidFill>
                  <a:srgbClr val="0000FF"/>
                </a:solidFill>
                <a:ea typeface="楷体_GB2312" pitchFamily="49" charset="-122"/>
              </a:rPr>
              <a:t>的物资库存量改为</a:t>
            </a:r>
            <a:r>
              <a:rPr lang="en-US" altLang="zh-CN" sz="2400" dirty="0">
                <a:solidFill>
                  <a:srgbClr val="0000FF"/>
                </a:solidFill>
                <a:ea typeface="楷体_GB2312" pitchFamily="49" charset="-122"/>
              </a:rPr>
              <a:t>100</a:t>
            </a:r>
            <a:r>
              <a:rPr lang="zh-CN" altLang="en-US" sz="2400" dirty="0">
                <a:solidFill>
                  <a:srgbClr val="0000FF"/>
                </a:solidFill>
                <a:ea typeface="楷体_GB2312" pitchFamily="49" charset="-122"/>
              </a:rPr>
              <a:t>。</a:t>
            </a:r>
          </a:p>
        </p:txBody>
      </p:sp>
      <p:sp>
        <p:nvSpPr>
          <p:cNvPr id="356356" name="Rectangle 4"/>
          <p:cNvSpPr>
            <a:spLocks noChangeArrowheads="1"/>
          </p:cNvSpPr>
          <p:nvPr/>
        </p:nvSpPr>
        <p:spPr bwMode="auto">
          <a:xfrm>
            <a:off x="1043608" y="2420938"/>
            <a:ext cx="4885928" cy="1145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en-US" altLang="zh-CN" sz="2200" dirty="0">
                <a:solidFill>
                  <a:srgbClr val="CC3300"/>
                </a:solidFill>
                <a:latin typeface="Tahoma" panose="020B0604030504040204" pitchFamily="34" charset="0"/>
              </a:rPr>
              <a:t>UPDATE  s1_stock</a:t>
            </a:r>
          </a:p>
          <a:p>
            <a:pPr eaLnBrk="1" hangingPunct="1">
              <a:spcBef>
                <a:spcPct val="0"/>
              </a:spcBef>
              <a:buClrTx/>
              <a:buFontTx/>
              <a:buNone/>
            </a:pPr>
            <a:r>
              <a:rPr kumimoji="1" lang="en-US" altLang="zh-CN" sz="2200" dirty="0">
                <a:solidFill>
                  <a:srgbClr val="CC3300"/>
                </a:solidFill>
                <a:latin typeface="Tahoma" panose="020B0604030504040204" pitchFamily="34" charset="0"/>
              </a:rPr>
              <a:t>SET amount =100</a:t>
            </a:r>
          </a:p>
          <a:p>
            <a:pPr eaLnBrk="1" hangingPunct="1">
              <a:spcBef>
                <a:spcPct val="0"/>
              </a:spcBef>
              <a:buClrTx/>
              <a:buFontTx/>
              <a:buNone/>
            </a:pPr>
            <a:r>
              <a:rPr kumimoji="1" lang="en-US" altLang="zh-CN" sz="2200" dirty="0">
                <a:solidFill>
                  <a:srgbClr val="CC3300"/>
                </a:solidFill>
                <a:latin typeface="Tahoma" panose="020B0604030504040204" pitchFamily="34" charset="0"/>
              </a:rPr>
              <a:t>WHERE </a:t>
            </a:r>
            <a:r>
              <a:rPr kumimoji="1" lang="en-US" altLang="zh-CN" sz="2200" dirty="0" err="1">
                <a:solidFill>
                  <a:srgbClr val="CC3300"/>
                </a:solidFill>
                <a:latin typeface="Tahoma" panose="020B0604030504040204" pitchFamily="34" charset="0"/>
              </a:rPr>
              <a:t>mat_num</a:t>
            </a:r>
            <a:r>
              <a:rPr kumimoji="1" lang="en-US" altLang="zh-CN" sz="2200" dirty="0">
                <a:solidFill>
                  <a:srgbClr val="CC3300"/>
                </a:solidFill>
                <a:latin typeface="Tahoma" panose="020B0604030504040204" pitchFamily="34" charset="0"/>
              </a:rPr>
              <a:t> = 'm001';</a:t>
            </a:r>
          </a:p>
        </p:txBody>
      </p:sp>
      <p:sp>
        <p:nvSpPr>
          <p:cNvPr id="356357" name="Rectangle 5"/>
          <p:cNvSpPr>
            <a:spLocks noChangeArrowheads="1"/>
          </p:cNvSpPr>
          <p:nvPr/>
        </p:nvSpPr>
        <p:spPr bwMode="auto">
          <a:xfrm>
            <a:off x="543719" y="3717032"/>
            <a:ext cx="6404545"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30000"/>
              </a:lnSpc>
              <a:buClr>
                <a:schemeClr val="hlink"/>
              </a:buClr>
              <a:buSzPct val="55000"/>
              <a:buFont typeface="Wingdings" panose="05000000000000000000" pitchFamily="2" charset="2"/>
              <a:buNone/>
            </a:pPr>
            <a:r>
              <a:rPr kumimoji="1" lang="zh-CN" altLang="en-US" sz="2200" dirty="0">
                <a:solidFill>
                  <a:srgbClr val="000066"/>
                </a:solidFill>
                <a:latin typeface="Tahoma" panose="020B0604030504040204" pitchFamily="34" charset="0"/>
              </a:rPr>
              <a:t>转换后的语句：</a:t>
            </a:r>
          </a:p>
          <a:p>
            <a:pPr eaLnBrk="1" hangingPunct="1">
              <a:spcBef>
                <a:spcPct val="0"/>
              </a:spcBef>
              <a:buClrTx/>
              <a:buFontTx/>
              <a:buNone/>
            </a:pPr>
            <a:r>
              <a:rPr kumimoji="1" lang="zh-CN" altLang="en-US" sz="2200" dirty="0">
                <a:solidFill>
                  <a:srgbClr val="CC3300"/>
                </a:solidFill>
                <a:latin typeface="Tahoma" panose="020B0604030504040204" pitchFamily="34" charset="0"/>
              </a:rPr>
              <a:t>      </a:t>
            </a:r>
            <a:r>
              <a:rPr kumimoji="1" lang="en-US" altLang="zh-CN" sz="2200" dirty="0">
                <a:solidFill>
                  <a:srgbClr val="CC3300"/>
                </a:solidFill>
                <a:latin typeface="Tahoma" panose="020B0604030504040204" pitchFamily="34" charset="0"/>
              </a:rPr>
              <a:t>UPDATE stock</a:t>
            </a:r>
          </a:p>
          <a:p>
            <a:pPr eaLnBrk="1" hangingPunct="1">
              <a:spcBef>
                <a:spcPct val="0"/>
              </a:spcBef>
              <a:buClrTx/>
              <a:buFontTx/>
              <a:buNone/>
            </a:pPr>
            <a:r>
              <a:rPr kumimoji="1" lang="en-US" altLang="zh-CN" sz="2200" dirty="0">
                <a:solidFill>
                  <a:srgbClr val="CC3300"/>
                </a:solidFill>
                <a:latin typeface="Tahoma" panose="020B0604030504040204" pitchFamily="34" charset="0"/>
              </a:rPr>
              <a:t>      SET amount =100</a:t>
            </a:r>
          </a:p>
          <a:p>
            <a:pPr eaLnBrk="1" hangingPunct="1">
              <a:spcBef>
                <a:spcPct val="0"/>
              </a:spcBef>
              <a:buClrTx/>
              <a:buFontTx/>
              <a:buNone/>
            </a:pPr>
            <a:r>
              <a:rPr kumimoji="1" lang="en-US" altLang="zh-CN" sz="2200" dirty="0">
                <a:solidFill>
                  <a:srgbClr val="CC3300"/>
                </a:solidFill>
                <a:latin typeface="Tahoma" panose="020B0604030504040204" pitchFamily="34" charset="0"/>
              </a:rPr>
              <a:t>      WHERE warehouse ='</a:t>
            </a:r>
            <a:r>
              <a:rPr kumimoji="1" lang="zh-CN" altLang="en-US" sz="2200" dirty="0">
                <a:solidFill>
                  <a:srgbClr val="CC3300"/>
                </a:solidFill>
                <a:latin typeface="Tahoma" panose="020B0604030504040204" pitchFamily="34" charset="0"/>
              </a:rPr>
              <a:t>供电局</a:t>
            </a:r>
            <a:r>
              <a:rPr kumimoji="1" lang="en-US" altLang="zh-CN" sz="2200" dirty="0">
                <a:solidFill>
                  <a:srgbClr val="CC3300"/>
                </a:solidFill>
                <a:latin typeface="Tahoma" panose="020B0604030504040204" pitchFamily="34" charset="0"/>
              </a:rPr>
              <a:t>1#</a:t>
            </a:r>
            <a:r>
              <a:rPr kumimoji="1" lang="zh-CN" altLang="en-US" sz="2200" dirty="0">
                <a:solidFill>
                  <a:srgbClr val="CC3300"/>
                </a:solidFill>
                <a:latin typeface="Tahoma" panose="020B0604030504040204" pitchFamily="34" charset="0"/>
              </a:rPr>
              <a:t>仓库</a:t>
            </a:r>
            <a:r>
              <a:rPr kumimoji="1" lang="en-US" altLang="zh-CN" sz="2200" dirty="0">
                <a:solidFill>
                  <a:srgbClr val="CC3300"/>
                </a:solidFill>
                <a:latin typeface="Tahoma" panose="020B0604030504040204" pitchFamily="34" charset="0"/>
              </a:rPr>
              <a:t>' </a:t>
            </a:r>
          </a:p>
          <a:p>
            <a:pPr eaLnBrk="1" hangingPunct="1">
              <a:spcBef>
                <a:spcPct val="0"/>
              </a:spcBef>
              <a:buClrTx/>
              <a:buFontTx/>
              <a:buNone/>
            </a:pPr>
            <a:r>
              <a:rPr kumimoji="1" lang="en-US" altLang="zh-CN" sz="2200" dirty="0">
                <a:solidFill>
                  <a:srgbClr val="CC3300"/>
                </a:solidFill>
                <a:latin typeface="Tahoma" panose="020B0604030504040204" pitchFamily="34" charset="0"/>
              </a:rPr>
              <a:t>            AND </a:t>
            </a:r>
            <a:r>
              <a:rPr kumimoji="1" lang="en-US" altLang="zh-CN" sz="2200" dirty="0" err="1">
                <a:solidFill>
                  <a:srgbClr val="CC3300"/>
                </a:solidFill>
                <a:latin typeface="Tahoma" panose="020B0604030504040204" pitchFamily="34" charset="0"/>
              </a:rPr>
              <a:t>mat_num</a:t>
            </a:r>
            <a:r>
              <a:rPr kumimoji="1" lang="en-US" altLang="zh-CN" sz="2200" dirty="0">
                <a:solidFill>
                  <a:srgbClr val="CC3300"/>
                </a:solidFill>
                <a:latin typeface="Tahoma" panose="020B0604030504040204" pitchFamily="34" charset="0"/>
              </a:rPr>
              <a:t> = 'm001';</a:t>
            </a:r>
          </a:p>
          <a:p>
            <a:pPr eaLnBrk="1" hangingPunct="1">
              <a:spcBef>
                <a:spcPct val="0"/>
              </a:spcBef>
              <a:buClrTx/>
              <a:buFontTx/>
              <a:buNone/>
            </a:pPr>
            <a:endParaRPr kumimoji="1" lang="en-US" altLang="zh-CN" sz="2200" dirty="0">
              <a:solidFill>
                <a:srgbClr val="CC3300"/>
              </a:solidFill>
              <a:latin typeface="Tahoma" panose="020B0604030504040204" pitchFamily="34" charset="0"/>
            </a:endParaRPr>
          </a:p>
        </p:txBody>
      </p:sp>
      <p:sp>
        <p:nvSpPr>
          <p:cNvPr id="76806" name="灯片编号占位符 1"/>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0658A96B-6863-42FD-AB2C-689F3B2610C6}" type="slidenum">
              <a:rPr lang="en-US" altLang="zh-CN" b="0">
                <a:latin typeface="Tahoma" panose="020B0604030504040204" pitchFamily="34" charset="0"/>
              </a:rPr>
              <a:pPr eaLnBrk="1" hangingPunct="1"/>
              <a:t>76</a:t>
            </a:fld>
            <a:endParaRPr lang="en-US" altLang="zh-CN" b="0">
              <a:latin typeface="Tahoma" panose="020B0604030504040204" pitchFamily="34" charset="0"/>
            </a:endParaRPr>
          </a:p>
        </p:txBody>
      </p:sp>
    </p:spTree>
    <p:extLst>
      <p:ext uri="{BB962C8B-B14F-4D97-AF65-F5344CB8AC3E}">
        <p14:creationId xmlns:p14="http://schemas.microsoft.com/office/powerpoint/2010/main" val="113656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56355"/>
                                        </p:tgtEl>
                                        <p:attrNameLst>
                                          <p:attrName>style.visibility</p:attrName>
                                        </p:attrNameLst>
                                      </p:cBhvr>
                                      <p:to>
                                        <p:strVal val="visible"/>
                                      </p:to>
                                    </p:set>
                                    <p:anim calcmode="lin" valueType="num">
                                      <p:cBhvr>
                                        <p:cTn id="7" dur="500" fill="hold"/>
                                        <p:tgtEl>
                                          <p:spTgt spid="356355"/>
                                        </p:tgtEl>
                                        <p:attrNameLst>
                                          <p:attrName>ppt_w</p:attrName>
                                        </p:attrNameLst>
                                      </p:cBhvr>
                                      <p:tavLst>
                                        <p:tav tm="0">
                                          <p:val>
                                            <p:fltVal val="0"/>
                                          </p:val>
                                        </p:tav>
                                        <p:tav tm="100000">
                                          <p:val>
                                            <p:strVal val="#ppt_w"/>
                                          </p:val>
                                        </p:tav>
                                      </p:tavLst>
                                    </p:anim>
                                    <p:anim calcmode="lin" valueType="num">
                                      <p:cBhvr>
                                        <p:cTn id="8" dur="500" fill="hold"/>
                                        <p:tgtEl>
                                          <p:spTgt spid="35635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56356"/>
                                        </p:tgtEl>
                                        <p:attrNameLst>
                                          <p:attrName>style.visibility</p:attrName>
                                        </p:attrNameLst>
                                      </p:cBhvr>
                                      <p:to>
                                        <p:strVal val="visible"/>
                                      </p:to>
                                    </p:set>
                                    <p:anim calcmode="lin" valueType="num">
                                      <p:cBhvr>
                                        <p:cTn id="13" dur="500" fill="hold"/>
                                        <p:tgtEl>
                                          <p:spTgt spid="356356"/>
                                        </p:tgtEl>
                                        <p:attrNameLst>
                                          <p:attrName>ppt_w</p:attrName>
                                        </p:attrNameLst>
                                      </p:cBhvr>
                                      <p:tavLst>
                                        <p:tav tm="0">
                                          <p:val>
                                            <p:fltVal val="0"/>
                                          </p:val>
                                        </p:tav>
                                        <p:tav tm="100000">
                                          <p:val>
                                            <p:strVal val="#ppt_w"/>
                                          </p:val>
                                        </p:tav>
                                      </p:tavLst>
                                    </p:anim>
                                    <p:anim calcmode="lin" valueType="num">
                                      <p:cBhvr>
                                        <p:cTn id="14" dur="500" fill="hold"/>
                                        <p:tgtEl>
                                          <p:spTgt spid="356356"/>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56357"/>
                                        </p:tgtEl>
                                        <p:attrNameLst>
                                          <p:attrName>style.visibility</p:attrName>
                                        </p:attrNameLst>
                                      </p:cBhvr>
                                      <p:to>
                                        <p:strVal val="visible"/>
                                      </p:to>
                                    </p:set>
                                    <p:anim calcmode="lin" valueType="num">
                                      <p:cBhvr>
                                        <p:cTn id="19" dur="500" fill="hold"/>
                                        <p:tgtEl>
                                          <p:spTgt spid="356357"/>
                                        </p:tgtEl>
                                        <p:attrNameLst>
                                          <p:attrName>ppt_w</p:attrName>
                                        </p:attrNameLst>
                                      </p:cBhvr>
                                      <p:tavLst>
                                        <p:tav tm="0">
                                          <p:val>
                                            <p:fltVal val="0"/>
                                          </p:val>
                                        </p:tav>
                                        <p:tav tm="100000">
                                          <p:val>
                                            <p:strVal val="#ppt_w"/>
                                          </p:val>
                                        </p:tav>
                                      </p:tavLst>
                                    </p:anim>
                                    <p:anim calcmode="lin" valueType="num">
                                      <p:cBhvr>
                                        <p:cTn id="20" dur="500" fill="hold"/>
                                        <p:tgtEl>
                                          <p:spTgt spid="35635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autoUpdateAnimBg="0"/>
      <p:bldP spid="356356" grpId="0" autoUpdateAnimBg="0"/>
      <p:bldP spid="356357"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467544" y="1452791"/>
            <a:ext cx="8424936" cy="2400123"/>
          </a:xfrm>
          <a:prstGeom prst="rect">
            <a:avLst/>
          </a:prstGeom>
        </p:spPr>
        <p:txBody>
          <a:bodyPr vert="horz" wrap="square" lIns="0" tIns="39095" rIns="0" bIns="0" rtlCol="0">
            <a:spAutoFit/>
          </a:bodyPr>
          <a:lstStyle/>
          <a:p>
            <a:pPr marL="10860" marR="4344" indent="60272" algn="l">
              <a:lnSpc>
                <a:spcPct val="129700"/>
              </a:lnSpc>
              <a:spcBef>
                <a:spcPts val="308"/>
              </a:spcBef>
            </a:pPr>
            <a:r>
              <a:rPr sz="2400" dirty="0">
                <a:latin typeface="Microsoft YaHei"/>
                <a:cs typeface="Microsoft YaHei"/>
              </a:rPr>
              <a:t>SQL视图更</a:t>
            </a:r>
            <a:r>
              <a:rPr sz="2400" spc="-9" dirty="0">
                <a:latin typeface="Microsoft YaHei"/>
                <a:cs typeface="Microsoft YaHei"/>
              </a:rPr>
              <a:t>新</a:t>
            </a:r>
            <a:r>
              <a:rPr sz="1710" spc="-9" dirty="0">
                <a:latin typeface="NSimSun"/>
                <a:cs typeface="NSimSun"/>
              </a:rPr>
              <a:t>：</a:t>
            </a:r>
            <a:r>
              <a:rPr sz="2000" spc="-9" dirty="0">
                <a:latin typeface="NSimSun"/>
                <a:cs typeface="NSimSun"/>
              </a:rPr>
              <a:t>是比较复杂的问题，因视图不保存数据，对视图的更新 最终要反映到对基本表的更新上，</a:t>
            </a:r>
            <a:r>
              <a:rPr sz="2000" spc="-4" dirty="0">
                <a:latin typeface="NSimSun"/>
                <a:cs typeface="NSimSun"/>
              </a:rPr>
              <a:t>而</a:t>
            </a:r>
            <a:r>
              <a:rPr sz="2000" spc="-9" dirty="0">
                <a:latin typeface="NSimSun"/>
                <a:cs typeface="NSimSun"/>
              </a:rPr>
              <a:t>有时，视图定义的映射不是可逆的。 </a:t>
            </a:r>
            <a:r>
              <a:rPr sz="2400" dirty="0">
                <a:latin typeface="Microsoft YaHei"/>
                <a:cs typeface="Microsoft YaHei"/>
              </a:rPr>
              <a:t>示例：</a:t>
            </a:r>
          </a:p>
          <a:p>
            <a:pPr marL="401811" algn="l">
              <a:lnSpc>
                <a:spcPct val="150000"/>
              </a:lnSpc>
              <a:spcBef>
                <a:spcPts val="577"/>
              </a:spcBef>
              <a:tabLst>
                <a:tab pos="1159823" algn="l"/>
                <a:tab pos="1750052" algn="l"/>
              </a:tabLst>
            </a:pPr>
            <a:r>
              <a:rPr sz="2000" spc="-9" dirty="0">
                <a:solidFill>
                  <a:srgbClr val="3333CC"/>
                </a:solidFill>
                <a:latin typeface="Arial"/>
                <a:cs typeface="Arial"/>
              </a:rPr>
              <a:t>create	</a:t>
            </a:r>
            <a:r>
              <a:rPr lang="en-US" sz="2000" spc="-9" dirty="0">
                <a:solidFill>
                  <a:srgbClr val="3333CC"/>
                </a:solidFill>
                <a:latin typeface="Arial"/>
                <a:cs typeface="Arial"/>
              </a:rPr>
              <a:t> </a:t>
            </a:r>
            <a:r>
              <a:rPr sz="2000" spc="-4" dirty="0">
                <a:solidFill>
                  <a:srgbClr val="3333CC"/>
                </a:solidFill>
                <a:latin typeface="Arial"/>
                <a:cs typeface="Arial"/>
              </a:rPr>
              <a:t>view	</a:t>
            </a:r>
            <a:r>
              <a:rPr sz="2000" spc="-4" dirty="0">
                <a:solidFill>
                  <a:srgbClr val="FF0065"/>
                </a:solidFill>
                <a:latin typeface="Arial"/>
                <a:cs typeface="Arial"/>
              </a:rPr>
              <a:t>S_G(S#, </a:t>
            </a:r>
            <a:r>
              <a:rPr sz="2000" spc="-4" dirty="0" err="1">
                <a:solidFill>
                  <a:srgbClr val="FF0065"/>
                </a:solidFill>
                <a:latin typeface="Arial"/>
                <a:cs typeface="Arial"/>
              </a:rPr>
              <a:t>Savg</a:t>
            </a:r>
            <a:r>
              <a:rPr sz="2000" spc="-4" dirty="0">
                <a:solidFill>
                  <a:srgbClr val="FF0065"/>
                </a:solidFill>
                <a:latin typeface="Arial"/>
                <a:cs typeface="Arial"/>
              </a:rPr>
              <a:t> )</a:t>
            </a:r>
            <a:r>
              <a:rPr lang="en-US" altLang="zh-CN" sz="2000" spc="-4" dirty="0">
                <a:solidFill>
                  <a:srgbClr val="3333CC"/>
                </a:solidFill>
                <a:latin typeface="Arial"/>
                <a:cs typeface="Arial"/>
              </a:rPr>
              <a:t>   from	</a:t>
            </a:r>
            <a:r>
              <a:rPr lang="en-US" altLang="zh-CN" sz="2000" spc="-9" dirty="0">
                <a:solidFill>
                  <a:srgbClr val="FF0065"/>
                </a:solidFill>
                <a:latin typeface="Arial"/>
                <a:cs typeface="Arial"/>
              </a:rPr>
              <a:t>SC	</a:t>
            </a:r>
            <a:br>
              <a:rPr lang="en-US" altLang="zh-CN" sz="2000" spc="-9" dirty="0">
                <a:solidFill>
                  <a:srgbClr val="FF0065"/>
                </a:solidFill>
                <a:latin typeface="Arial"/>
                <a:cs typeface="Arial"/>
              </a:rPr>
            </a:br>
            <a:r>
              <a:rPr lang="en-US" altLang="zh-CN" sz="2000" spc="-9" dirty="0">
                <a:solidFill>
                  <a:srgbClr val="FF0065"/>
                </a:solidFill>
                <a:latin typeface="Arial"/>
                <a:cs typeface="Arial"/>
              </a:rPr>
              <a:t>  </a:t>
            </a:r>
            <a:r>
              <a:rPr sz="2000" spc="-4" dirty="0">
                <a:solidFill>
                  <a:srgbClr val="3333CC"/>
                </a:solidFill>
                <a:latin typeface="Arial"/>
                <a:cs typeface="Arial"/>
              </a:rPr>
              <a:t>as</a:t>
            </a:r>
            <a:r>
              <a:rPr lang="en-US" sz="2000" spc="-4" dirty="0">
                <a:solidFill>
                  <a:srgbClr val="3333CC"/>
                </a:solidFill>
                <a:latin typeface="Arial"/>
                <a:cs typeface="Arial"/>
              </a:rPr>
              <a:t> </a:t>
            </a:r>
            <a:r>
              <a:rPr sz="2000" spc="-4" dirty="0">
                <a:solidFill>
                  <a:srgbClr val="3333CC"/>
                </a:solidFill>
                <a:latin typeface="Arial"/>
                <a:cs typeface="Arial"/>
              </a:rPr>
              <a:t>(</a:t>
            </a:r>
            <a:r>
              <a:rPr sz="2000" spc="4" dirty="0">
                <a:solidFill>
                  <a:srgbClr val="3333CC"/>
                </a:solidFill>
                <a:latin typeface="Arial"/>
                <a:cs typeface="Arial"/>
              </a:rPr>
              <a:t> </a:t>
            </a:r>
            <a:r>
              <a:rPr sz="2000" spc="-9" dirty="0">
                <a:solidFill>
                  <a:srgbClr val="3333CC"/>
                </a:solidFill>
                <a:latin typeface="Arial"/>
                <a:cs typeface="Arial"/>
              </a:rPr>
              <a:t>select	</a:t>
            </a:r>
            <a:r>
              <a:rPr sz="2000" spc="-4" dirty="0">
                <a:solidFill>
                  <a:srgbClr val="FF0065"/>
                </a:solidFill>
                <a:latin typeface="Arial"/>
                <a:cs typeface="Arial"/>
              </a:rPr>
              <a:t>S#,</a:t>
            </a:r>
            <a:r>
              <a:rPr sz="2000" dirty="0">
                <a:solidFill>
                  <a:srgbClr val="FF0065"/>
                </a:solidFill>
                <a:latin typeface="Arial"/>
                <a:cs typeface="Arial"/>
              </a:rPr>
              <a:t> </a:t>
            </a:r>
            <a:r>
              <a:rPr sz="2000" spc="-4" dirty="0">
                <a:solidFill>
                  <a:srgbClr val="FF0065"/>
                </a:solidFill>
                <a:latin typeface="Arial"/>
                <a:cs typeface="Arial"/>
              </a:rPr>
              <a:t>AVG(Score)</a:t>
            </a:r>
            <a:r>
              <a:rPr lang="en-US" altLang="zh-CN" sz="2000" spc="-4" dirty="0">
                <a:solidFill>
                  <a:srgbClr val="3333CC"/>
                </a:solidFill>
                <a:latin typeface="Arial"/>
                <a:cs typeface="Arial"/>
              </a:rPr>
              <a:t> group	by </a:t>
            </a:r>
            <a:r>
              <a:rPr lang="en-US" altLang="zh-CN" sz="2000" spc="-4" dirty="0">
                <a:solidFill>
                  <a:srgbClr val="FF0065"/>
                </a:solidFill>
                <a:latin typeface="Arial"/>
                <a:cs typeface="Arial"/>
              </a:rPr>
              <a:t>S#</a:t>
            </a:r>
            <a:r>
              <a:rPr lang="en-US" altLang="zh-CN" sz="2000" spc="-77" dirty="0">
                <a:solidFill>
                  <a:srgbClr val="FF0065"/>
                </a:solidFill>
                <a:latin typeface="Arial"/>
                <a:cs typeface="Arial"/>
              </a:rPr>
              <a:t> </a:t>
            </a:r>
            <a:r>
              <a:rPr lang="en-US" altLang="zh-CN" sz="2000" spc="-4" dirty="0">
                <a:solidFill>
                  <a:srgbClr val="3333CC"/>
                </a:solidFill>
                <a:latin typeface="Arial"/>
                <a:cs typeface="Arial"/>
              </a:rPr>
              <a:t>);</a:t>
            </a:r>
            <a:endParaRPr sz="2000" dirty="0">
              <a:latin typeface="Arial"/>
              <a:cs typeface="Arial"/>
            </a:endParaRPr>
          </a:p>
        </p:txBody>
      </p:sp>
      <p:sp>
        <p:nvSpPr>
          <p:cNvPr id="6" name="object 6"/>
          <p:cNvSpPr txBox="1"/>
          <p:nvPr/>
        </p:nvSpPr>
        <p:spPr>
          <a:xfrm>
            <a:off x="755576" y="3928030"/>
            <a:ext cx="4824536" cy="1824898"/>
          </a:xfrm>
          <a:prstGeom prst="rect">
            <a:avLst/>
          </a:prstGeom>
        </p:spPr>
        <p:txBody>
          <a:bodyPr vert="horz" wrap="square" lIns="0" tIns="59729" rIns="0" bIns="0" rtlCol="0">
            <a:spAutoFit/>
          </a:bodyPr>
          <a:lstStyle/>
          <a:p>
            <a:pPr marL="10860" algn="l">
              <a:spcBef>
                <a:spcPts val="385"/>
              </a:spcBef>
            </a:pPr>
            <a:r>
              <a:rPr sz="2000" spc="-4" dirty="0" err="1">
                <a:latin typeface="Microsoft YaHei"/>
                <a:cs typeface="Microsoft YaHei"/>
              </a:rPr>
              <a:t>如要进行下述更新操作</a:t>
            </a:r>
            <a:r>
              <a:rPr sz="2000" spc="-4" dirty="0">
                <a:latin typeface="Microsoft YaHei"/>
                <a:cs typeface="Microsoft YaHei"/>
              </a:rPr>
              <a:t>？</a:t>
            </a:r>
            <a:endParaRPr sz="2000" dirty="0">
              <a:latin typeface="Microsoft YaHei"/>
              <a:cs typeface="Microsoft YaHei"/>
            </a:endParaRPr>
          </a:p>
          <a:p>
            <a:pPr marL="10860" marR="2638924">
              <a:lnSpc>
                <a:spcPct val="119700"/>
              </a:lnSpc>
              <a:spcBef>
                <a:spcPts val="21"/>
              </a:spcBef>
              <a:tabLst>
                <a:tab pos="504436" algn="l"/>
                <a:tab pos="902990" algn="l"/>
                <a:tab pos="1142991" algn="l"/>
              </a:tabLst>
            </a:pPr>
            <a:r>
              <a:rPr sz="2000" spc="-4" dirty="0">
                <a:solidFill>
                  <a:srgbClr val="3333CC"/>
                </a:solidFill>
                <a:latin typeface="Arial"/>
                <a:cs typeface="Arial"/>
              </a:rPr>
              <a:t>update	</a:t>
            </a:r>
            <a:r>
              <a:rPr sz="2000" spc="-9" dirty="0">
                <a:solidFill>
                  <a:srgbClr val="FF0065"/>
                </a:solidFill>
                <a:latin typeface="Arial"/>
                <a:cs typeface="Arial"/>
              </a:rPr>
              <a:t>S_G  </a:t>
            </a:r>
            <a:r>
              <a:rPr sz="2000" spc="-4" dirty="0">
                <a:solidFill>
                  <a:srgbClr val="3333CC"/>
                </a:solidFill>
                <a:latin typeface="Arial"/>
                <a:cs typeface="Arial"/>
              </a:rPr>
              <a:t>set	</a:t>
            </a:r>
            <a:r>
              <a:rPr sz="2000" spc="-4" dirty="0">
                <a:solidFill>
                  <a:srgbClr val="FF0065"/>
                </a:solidFill>
                <a:latin typeface="Arial"/>
                <a:cs typeface="Arial"/>
              </a:rPr>
              <a:t>Savg	=</a:t>
            </a:r>
            <a:r>
              <a:rPr sz="2000" spc="-81" dirty="0">
                <a:solidFill>
                  <a:srgbClr val="FF0065"/>
                </a:solidFill>
                <a:latin typeface="Arial"/>
                <a:cs typeface="Arial"/>
              </a:rPr>
              <a:t> </a:t>
            </a:r>
            <a:r>
              <a:rPr sz="2000" spc="-9" dirty="0">
                <a:solidFill>
                  <a:srgbClr val="FF0065"/>
                </a:solidFill>
                <a:latin typeface="Arial"/>
                <a:cs typeface="Arial"/>
              </a:rPr>
              <a:t>85</a:t>
            </a:r>
            <a:endParaRPr sz="2000" dirty="0">
              <a:latin typeface="Arial"/>
              <a:cs typeface="Arial"/>
            </a:endParaRPr>
          </a:p>
          <a:p>
            <a:pPr marL="10860">
              <a:spcBef>
                <a:spcPts val="410"/>
              </a:spcBef>
              <a:tabLst>
                <a:tab pos="758554" algn="l"/>
              </a:tabLst>
            </a:pPr>
            <a:r>
              <a:rPr sz="2000" spc="-4" dirty="0">
                <a:solidFill>
                  <a:srgbClr val="3333CC"/>
                </a:solidFill>
                <a:latin typeface="Arial"/>
                <a:cs typeface="Arial"/>
              </a:rPr>
              <a:t>where	</a:t>
            </a:r>
            <a:r>
              <a:rPr sz="2000" spc="-4" dirty="0">
                <a:solidFill>
                  <a:srgbClr val="FF0065"/>
                </a:solidFill>
                <a:latin typeface="Arial"/>
                <a:cs typeface="Arial"/>
              </a:rPr>
              <a:t>S# = </a:t>
            </a:r>
            <a:r>
              <a:rPr sz="2000" spc="-9" dirty="0">
                <a:solidFill>
                  <a:srgbClr val="FF0065"/>
                </a:solidFill>
                <a:latin typeface="Arial"/>
                <a:cs typeface="Arial"/>
              </a:rPr>
              <a:t>‘98030101’</a:t>
            </a:r>
            <a:r>
              <a:rPr sz="2000" spc="-4" dirty="0">
                <a:solidFill>
                  <a:srgbClr val="FF0065"/>
                </a:solidFill>
                <a:latin typeface="Arial"/>
                <a:cs typeface="Arial"/>
              </a:rPr>
              <a:t> </a:t>
            </a:r>
            <a:r>
              <a:rPr sz="2000" spc="-4" dirty="0">
                <a:solidFill>
                  <a:srgbClr val="3333CC"/>
                </a:solidFill>
                <a:latin typeface="Arial"/>
                <a:cs typeface="Arial"/>
              </a:rPr>
              <a:t>;</a:t>
            </a:r>
            <a:endParaRPr sz="2000" dirty="0">
              <a:latin typeface="Arial"/>
              <a:cs typeface="Arial"/>
            </a:endParaRPr>
          </a:p>
          <a:p>
            <a:pPr marL="10860">
              <a:spcBef>
                <a:spcPts val="385"/>
              </a:spcBef>
            </a:pPr>
            <a:r>
              <a:rPr sz="2000" spc="-4" dirty="0">
                <a:latin typeface="Microsoft YaHei"/>
                <a:cs typeface="Microsoft YaHei"/>
              </a:rPr>
              <a:t>能否由视图S_G的更新，而更新SC呢?</a:t>
            </a:r>
            <a:endParaRPr sz="2000" dirty="0">
              <a:latin typeface="Microsoft YaHei"/>
              <a:cs typeface="Microsoft YaHei"/>
            </a:endParaRPr>
          </a:p>
        </p:txBody>
      </p:sp>
      <p:sp>
        <p:nvSpPr>
          <p:cNvPr id="9" name="object 9"/>
          <p:cNvSpPr/>
          <p:nvPr/>
        </p:nvSpPr>
        <p:spPr>
          <a:xfrm>
            <a:off x="6516216" y="3933056"/>
            <a:ext cx="2139164" cy="1516253"/>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6775761" y="4049256"/>
            <a:ext cx="1585539" cy="721545"/>
          </a:xfrm>
          <a:prstGeom prst="rect">
            <a:avLst/>
          </a:prstGeom>
        </p:spPr>
        <p:txBody>
          <a:bodyPr vert="horz" wrap="square" lIns="0" tIns="10860" rIns="0" bIns="0" rtlCol="0">
            <a:spAutoFit/>
          </a:bodyPr>
          <a:lstStyle/>
          <a:p>
            <a:pPr marL="243802" marR="4344" indent="-233485">
              <a:spcBef>
                <a:spcPts val="86"/>
              </a:spcBef>
            </a:pPr>
            <a:r>
              <a:rPr sz="1539" spc="-4" dirty="0">
                <a:solidFill>
                  <a:srgbClr val="FFFFFF"/>
                </a:solidFill>
                <a:latin typeface="STZhongsong"/>
                <a:cs typeface="STZhongsong"/>
              </a:rPr>
              <a:t>哪些类型的视图是 不可更新</a:t>
            </a:r>
            <a:r>
              <a:rPr sz="1539" dirty="0">
                <a:solidFill>
                  <a:srgbClr val="FFFFFF"/>
                </a:solidFill>
                <a:latin typeface="STZhongsong"/>
                <a:cs typeface="STZhongsong"/>
              </a:rPr>
              <a:t>的</a:t>
            </a:r>
            <a:r>
              <a:rPr sz="1539" dirty="0">
                <a:solidFill>
                  <a:srgbClr val="FFFFFF"/>
                </a:solidFill>
                <a:latin typeface="Arial"/>
                <a:cs typeface="Arial"/>
              </a:rPr>
              <a:t>?</a:t>
            </a:r>
            <a:endParaRPr sz="1539">
              <a:latin typeface="Arial"/>
              <a:cs typeface="Arial"/>
            </a:endParaRPr>
          </a:p>
        </p:txBody>
      </p:sp>
      <p:sp>
        <p:nvSpPr>
          <p:cNvPr id="11" name="object 11"/>
          <p:cNvSpPr txBox="1"/>
          <p:nvPr/>
        </p:nvSpPr>
        <p:spPr>
          <a:xfrm>
            <a:off x="6807038" y="4797284"/>
            <a:ext cx="1585539" cy="721545"/>
          </a:xfrm>
          <a:prstGeom prst="rect">
            <a:avLst/>
          </a:prstGeom>
        </p:spPr>
        <p:txBody>
          <a:bodyPr vert="horz" wrap="square" lIns="0" tIns="10860" rIns="0" bIns="0" rtlCol="0">
            <a:spAutoFit/>
          </a:bodyPr>
          <a:lstStyle/>
          <a:p>
            <a:pPr marL="243802" marR="4344" indent="-233485">
              <a:spcBef>
                <a:spcPts val="86"/>
              </a:spcBef>
            </a:pPr>
            <a:r>
              <a:rPr sz="1539" spc="-4" dirty="0">
                <a:solidFill>
                  <a:srgbClr val="FFFFFF"/>
                </a:solidFill>
                <a:latin typeface="STZhongsong"/>
                <a:cs typeface="STZhongsong"/>
              </a:rPr>
              <a:t>哪些类型的视图又 是可更新</a:t>
            </a:r>
            <a:r>
              <a:rPr sz="1539" dirty="0">
                <a:solidFill>
                  <a:srgbClr val="FFFFFF"/>
                </a:solidFill>
                <a:latin typeface="STZhongsong"/>
                <a:cs typeface="STZhongsong"/>
              </a:rPr>
              <a:t>的</a:t>
            </a:r>
            <a:r>
              <a:rPr sz="1539" dirty="0">
                <a:solidFill>
                  <a:srgbClr val="FFFFFF"/>
                </a:solidFill>
                <a:latin typeface="Arial"/>
                <a:cs typeface="Arial"/>
              </a:rPr>
              <a:t>?</a:t>
            </a:r>
            <a:endParaRPr sz="1539">
              <a:latin typeface="Arial"/>
              <a:cs typeface="Arial"/>
            </a:endParaRPr>
          </a:p>
        </p:txBody>
      </p:sp>
      <p:sp>
        <p:nvSpPr>
          <p:cNvPr id="12" name="标题 11"/>
          <p:cNvSpPr>
            <a:spLocks noGrp="1"/>
          </p:cNvSpPr>
          <p:nvPr>
            <p:ph type="title"/>
          </p:nvPr>
        </p:nvSpPr>
        <p:spPr/>
        <p:txBody>
          <a:bodyPr/>
          <a:lstStyle/>
          <a:p>
            <a:r>
              <a:rPr lang="en-US" altLang="zh-CN" sz="3200" dirty="0"/>
              <a:t>3.5.3 </a:t>
            </a:r>
            <a:r>
              <a:rPr lang="zh-CN" altLang="en-US" sz="3200" dirty="0"/>
              <a:t>更新视图</a:t>
            </a:r>
          </a:p>
        </p:txBody>
      </p:sp>
      <p:sp>
        <p:nvSpPr>
          <p:cNvPr id="2" name="灯片编号占位符 1"/>
          <p:cNvSpPr>
            <a:spLocks noGrp="1"/>
          </p:cNvSpPr>
          <p:nvPr>
            <p:ph type="sldNum" sz="quarter" idx="11"/>
          </p:nvPr>
        </p:nvSpPr>
        <p:spPr/>
        <p:txBody>
          <a:bodyPr/>
          <a:lstStyle/>
          <a:p>
            <a:fld id="{AB38D8F3-D4D0-41F6-9150-8A218219F0BE}" type="slidenum">
              <a:rPr lang="en-US" altLang="zh-CN" smtClean="0"/>
              <a:pPr/>
              <a:t>77</a:t>
            </a:fld>
            <a:endParaRPr lang="en-US" altLang="zh-CN"/>
          </a:p>
        </p:txBody>
      </p:sp>
    </p:spTree>
    <p:extLst>
      <p:ext uri="{BB962C8B-B14F-4D97-AF65-F5344CB8AC3E}">
        <p14:creationId xmlns:p14="http://schemas.microsoft.com/office/powerpoint/2010/main" val="37205647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646189" y="1628800"/>
            <a:ext cx="7683635" cy="3149604"/>
          </a:xfrm>
          <a:prstGeom prst="rect">
            <a:avLst/>
          </a:prstGeom>
        </p:spPr>
        <p:txBody>
          <a:bodyPr vert="horz" wrap="square" lIns="0" tIns="142264" rIns="0" bIns="0" rtlCol="0">
            <a:spAutoFit/>
          </a:bodyPr>
          <a:lstStyle/>
          <a:p>
            <a:pPr marL="10860" algn="l">
              <a:spcBef>
                <a:spcPts val="1120"/>
              </a:spcBef>
            </a:pPr>
            <a:r>
              <a:rPr sz="2400" dirty="0">
                <a:latin typeface="Microsoft YaHei"/>
                <a:cs typeface="Microsoft YaHei"/>
              </a:rPr>
              <a:t>示例</a:t>
            </a:r>
          </a:p>
          <a:p>
            <a:pPr marL="1330865" marR="930139" indent="-929596" algn="l">
              <a:lnSpc>
                <a:spcPct val="139500"/>
              </a:lnSpc>
              <a:spcBef>
                <a:spcPts val="47"/>
              </a:spcBef>
              <a:tabLst>
                <a:tab pos="1159823" algn="l"/>
                <a:tab pos="1691409" algn="l"/>
                <a:tab pos="1750052" algn="l"/>
                <a:tab pos="2616662" algn="l"/>
              </a:tabLst>
            </a:pPr>
            <a:r>
              <a:rPr sz="2000" spc="-9" dirty="0">
                <a:solidFill>
                  <a:srgbClr val="3333CC"/>
                </a:solidFill>
                <a:latin typeface="Arial"/>
                <a:cs typeface="Arial"/>
              </a:rPr>
              <a:t>create	</a:t>
            </a:r>
            <a:r>
              <a:rPr lang="en-US" sz="2000" spc="-9" dirty="0">
                <a:solidFill>
                  <a:srgbClr val="3333CC"/>
                </a:solidFill>
                <a:latin typeface="Arial"/>
                <a:cs typeface="Arial"/>
              </a:rPr>
              <a:t> </a:t>
            </a:r>
            <a:r>
              <a:rPr sz="2000" spc="-4" dirty="0">
                <a:solidFill>
                  <a:srgbClr val="3333CC"/>
                </a:solidFill>
                <a:latin typeface="Arial"/>
                <a:cs typeface="Arial"/>
              </a:rPr>
              <a:t>view</a:t>
            </a:r>
            <a:r>
              <a:rPr lang="en-US" sz="2000" spc="-4" dirty="0">
                <a:solidFill>
                  <a:srgbClr val="3333CC"/>
                </a:solidFill>
                <a:latin typeface="Arial"/>
                <a:cs typeface="Arial"/>
              </a:rPr>
              <a:t>  </a:t>
            </a:r>
            <a:r>
              <a:rPr sz="2000" spc="-4" dirty="0" err="1">
                <a:solidFill>
                  <a:srgbClr val="FF0065"/>
                </a:solidFill>
                <a:latin typeface="Arial"/>
                <a:cs typeface="Arial"/>
              </a:rPr>
              <a:t>ClassStud</a:t>
            </a:r>
            <a:r>
              <a:rPr lang="en-US" sz="2000" spc="-4" dirty="0">
                <a:solidFill>
                  <a:srgbClr val="FF0065"/>
                </a:solidFill>
                <a:latin typeface="Arial"/>
                <a:cs typeface="Arial"/>
              </a:rPr>
              <a:t> </a:t>
            </a:r>
            <a:r>
              <a:rPr sz="2000" spc="-4" dirty="0">
                <a:solidFill>
                  <a:srgbClr val="FF0065"/>
                </a:solidFill>
                <a:latin typeface="Arial"/>
                <a:cs typeface="Arial"/>
              </a:rPr>
              <a:t>(</a:t>
            </a:r>
            <a:r>
              <a:rPr sz="2000" spc="-4" dirty="0" err="1">
                <a:solidFill>
                  <a:srgbClr val="FF0065"/>
                </a:solidFill>
                <a:latin typeface="Arial"/>
                <a:cs typeface="Arial"/>
              </a:rPr>
              <a:t>Sname</a:t>
            </a:r>
            <a:r>
              <a:rPr sz="2000" spc="-4" dirty="0">
                <a:solidFill>
                  <a:srgbClr val="FF0065"/>
                </a:solidFill>
                <a:latin typeface="Arial"/>
                <a:cs typeface="Arial"/>
              </a:rPr>
              <a:t>, Sclass)  </a:t>
            </a:r>
            <a:br>
              <a:rPr lang="en-US" sz="2000" spc="-4" dirty="0">
                <a:solidFill>
                  <a:srgbClr val="FF0065"/>
                </a:solidFill>
                <a:latin typeface="Arial"/>
                <a:cs typeface="Arial"/>
              </a:rPr>
            </a:br>
            <a:r>
              <a:rPr sz="2000" spc="-4" dirty="0">
                <a:solidFill>
                  <a:srgbClr val="3333CC"/>
                </a:solidFill>
                <a:latin typeface="Arial"/>
                <a:cs typeface="Arial"/>
              </a:rPr>
              <a:t>as	(</a:t>
            </a:r>
            <a:r>
              <a:rPr sz="2000" spc="17" dirty="0">
                <a:solidFill>
                  <a:srgbClr val="3333CC"/>
                </a:solidFill>
                <a:latin typeface="Arial"/>
                <a:cs typeface="Arial"/>
              </a:rPr>
              <a:t> </a:t>
            </a:r>
            <a:r>
              <a:rPr sz="2000" spc="-9" dirty="0">
                <a:solidFill>
                  <a:srgbClr val="3333CC"/>
                </a:solidFill>
                <a:latin typeface="Arial"/>
                <a:cs typeface="Arial"/>
              </a:rPr>
              <a:t>select	</a:t>
            </a:r>
            <a:r>
              <a:rPr sz="2000" spc="-9" dirty="0">
                <a:solidFill>
                  <a:srgbClr val="FF0065"/>
                </a:solidFill>
                <a:latin typeface="Arial"/>
                <a:cs typeface="Arial"/>
              </a:rPr>
              <a:t>Sname, </a:t>
            </a:r>
            <a:r>
              <a:rPr sz="2000" spc="-9" dirty="0" err="1">
                <a:solidFill>
                  <a:srgbClr val="FF0065"/>
                </a:solidFill>
                <a:latin typeface="Arial"/>
                <a:cs typeface="Arial"/>
              </a:rPr>
              <a:t>Sclass</a:t>
            </a:r>
            <a:r>
              <a:rPr lang="en-US" sz="2000" spc="-9" dirty="0">
                <a:solidFill>
                  <a:srgbClr val="FF0065"/>
                </a:solidFill>
                <a:latin typeface="Arial"/>
                <a:cs typeface="Arial"/>
              </a:rPr>
              <a:t>    </a:t>
            </a:r>
            <a:r>
              <a:rPr sz="2000" spc="-4" dirty="0">
                <a:solidFill>
                  <a:srgbClr val="3333CC"/>
                </a:solidFill>
                <a:latin typeface="Arial"/>
                <a:cs typeface="Arial"/>
              </a:rPr>
              <a:t>from</a:t>
            </a:r>
            <a:r>
              <a:rPr lang="en-US" sz="2000" spc="-4" dirty="0">
                <a:solidFill>
                  <a:srgbClr val="3333CC"/>
                </a:solidFill>
                <a:latin typeface="Arial"/>
                <a:cs typeface="Arial"/>
              </a:rPr>
              <a:t> </a:t>
            </a:r>
            <a:r>
              <a:rPr sz="2000" spc="-4" dirty="0">
                <a:solidFill>
                  <a:srgbClr val="FF0065"/>
                </a:solidFill>
                <a:latin typeface="Arial"/>
                <a:cs typeface="Arial"/>
              </a:rPr>
              <a:t>Student</a:t>
            </a:r>
            <a:r>
              <a:rPr sz="2000" spc="-9" dirty="0">
                <a:solidFill>
                  <a:srgbClr val="FF0065"/>
                </a:solidFill>
                <a:latin typeface="Arial"/>
                <a:cs typeface="Arial"/>
              </a:rPr>
              <a:t> </a:t>
            </a:r>
            <a:r>
              <a:rPr sz="2000" spc="-4" dirty="0">
                <a:solidFill>
                  <a:srgbClr val="3333CC"/>
                </a:solidFill>
                <a:latin typeface="Arial"/>
                <a:cs typeface="Arial"/>
              </a:rPr>
              <a:t>);</a:t>
            </a:r>
            <a:endParaRPr sz="2000" dirty="0">
              <a:latin typeface="Arial"/>
              <a:cs typeface="Arial"/>
            </a:endParaRPr>
          </a:p>
          <a:p>
            <a:pPr marL="183529" indent="-172670" algn="l">
              <a:spcBef>
                <a:spcPts val="791"/>
              </a:spcBef>
              <a:buSzPct val="95000"/>
              <a:buFont typeface="Wingdings"/>
              <a:buChar char=""/>
              <a:tabLst>
                <a:tab pos="184073" algn="l"/>
              </a:tabLst>
            </a:pPr>
            <a:r>
              <a:rPr sz="2400" spc="-4" dirty="0">
                <a:latin typeface="Microsoft YaHei"/>
                <a:cs typeface="Microsoft YaHei"/>
              </a:rPr>
              <a:t>如要进行下述更新操作？</a:t>
            </a:r>
            <a:endParaRPr sz="2400" dirty="0">
              <a:latin typeface="Microsoft YaHei"/>
              <a:cs typeface="Microsoft YaHei"/>
            </a:endParaRPr>
          </a:p>
          <a:p>
            <a:pPr marL="401811" marR="2330507">
              <a:lnSpc>
                <a:spcPct val="139800"/>
              </a:lnSpc>
              <a:spcBef>
                <a:spcPts val="13"/>
              </a:spcBef>
              <a:tabLst>
                <a:tab pos="1111497" algn="l"/>
                <a:tab pos="1220095" algn="l"/>
                <a:tab pos="1688150" algn="l"/>
              </a:tabLst>
            </a:pPr>
            <a:r>
              <a:rPr sz="2000" spc="-9" dirty="0">
                <a:solidFill>
                  <a:srgbClr val="3333CC"/>
                </a:solidFill>
                <a:latin typeface="Arial"/>
                <a:cs typeface="Arial"/>
              </a:rPr>
              <a:t>Insert	</a:t>
            </a:r>
            <a:r>
              <a:rPr lang="en-US" sz="2000" spc="-9" dirty="0">
                <a:solidFill>
                  <a:srgbClr val="3333CC"/>
                </a:solidFill>
                <a:latin typeface="Arial"/>
                <a:cs typeface="Arial"/>
              </a:rPr>
              <a:t> </a:t>
            </a:r>
            <a:r>
              <a:rPr sz="2000" spc="-4" dirty="0">
                <a:solidFill>
                  <a:srgbClr val="3333CC"/>
                </a:solidFill>
                <a:latin typeface="Arial"/>
                <a:cs typeface="Arial"/>
              </a:rPr>
              <a:t>into</a:t>
            </a:r>
            <a:r>
              <a:rPr lang="en-US" sz="2000" spc="-4" dirty="0">
                <a:solidFill>
                  <a:srgbClr val="3333CC"/>
                </a:solidFill>
                <a:latin typeface="Arial"/>
                <a:cs typeface="Arial"/>
              </a:rPr>
              <a:t> </a:t>
            </a:r>
            <a:r>
              <a:rPr sz="2000" spc="-4" dirty="0">
                <a:solidFill>
                  <a:srgbClr val="3333CC"/>
                </a:solidFill>
                <a:latin typeface="Arial"/>
                <a:cs typeface="Arial"/>
              </a:rPr>
              <a:t>	</a:t>
            </a:r>
            <a:r>
              <a:rPr sz="2000" spc="-4" dirty="0">
                <a:solidFill>
                  <a:srgbClr val="FF0065"/>
                </a:solidFill>
                <a:latin typeface="Arial"/>
                <a:cs typeface="Arial"/>
              </a:rPr>
              <a:t>ClassStud  </a:t>
            </a:r>
            <a:r>
              <a:rPr sz="2000" spc="-9" dirty="0">
                <a:solidFill>
                  <a:srgbClr val="3333CC"/>
                </a:solidFill>
                <a:latin typeface="Arial"/>
                <a:cs typeface="Arial"/>
              </a:rPr>
              <a:t>Values		</a:t>
            </a:r>
            <a:r>
              <a:rPr sz="2000" spc="-4" dirty="0">
                <a:solidFill>
                  <a:srgbClr val="3333CC"/>
                </a:solidFill>
                <a:latin typeface="Arial"/>
                <a:cs typeface="Arial"/>
              </a:rPr>
              <a:t>(</a:t>
            </a:r>
            <a:r>
              <a:rPr sz="2000" spc="-9" dirty="0">
                <a:solidFill>
                  <a:srgbClr val="3333CC"/>
                </a:solidFill>
                <a:latin typeface="Arial"/>
                <a:cs typeface="Arial"/>
              </a:rPr>
              <a:t> </a:t>
            </a:r>
            <a:r>
              <a:rPr sz="2000" spc="-9" dirty="0">
                <a:solidFill>
                  <a:srgbClr val="FF0065"/>
                </a:solidFill>
                <a:latin typeface="Arial"/>
                <a:cs typeface="Arial"/>
              </a:rPr>
              <a:t>‘</a:t>
            </a:r>
            <a:r>
              <a:rPr sz="2000" spc="-9" dirty="0">
                <a:solidFill>
                  <a:srgbClr val="FF0065"/>
                </a:solidFill>
                <a:latin typeface="NSimSun"/>
                <a:cs typeface="NSimSun"/>
              </a:rPr>
              <a:t>张</a:t>
            </a:r>
            <a:r>
              <a:rPr sz="2000" spc="-4" dirty="0">
                <a:solidFill>
                  <a:srgbClr val="FF0065"/>
                </a:solidFill>
                <a:latin typeface="NSimSun"/>
                <a:cs typeface="NSimSun"/>
              </a:rPr>
              <a:t>三</a:t>
            </a:r>
            <a:r>
              <a:rPr sz="2000" spc="-4" dirty="0">
                <a:solidFill>
                  <a:srgbClr val="FF0065"/>
                </a:solidFill>
                <a:latin typeface="Arial"/>
                <a:cs typeface="Arial"/>
              </a:rPr>
              <a:t>’,</a:t>
            </a:r>
            <a:r>
              <a:rPr sz="2000" spc="-21" dirty="0">
                <a:solidFill>
                  <a:srgbClr val="FF0065"/>
                </a:solidFill>
                <a:latin typeface="Arial"/>
                <a:cs typeface="Arial"/>
              </a:rPr>
              <a:t> </a:t>
            </a:r>
            <a:r>
              <a:rPr sz="2000" spc="-9" dirty="0">
                <a:solidFill>
                  <a:srgbClr val="FF0065"/>
                </a:solidFill>
                <a:latin typeface="Arial"/>
                <a:cs typeface="Arial"/>
              </a:rPr>
              <a:t>‘980301’</a:t>
            </a:r>
            <a:r>
              <a:rPr sz="2000" spc="-13" dirty="0">
                <a:solidFill>
                  <a:srgbClr val="FF0065"/>
                </a:solidFill>
                <a:latin typeface="Arial"/>
                <a:cs typeface="Arial"/>
              </a:rPr>
              <a:t> </a:t>
            </a:r>
            <a:r>
              <a:rPr sz="2000" spc="-4" dirty="0">
                <a:solidFill>
                  <a:srgbClr val="3333CC"/>
                </a:solidFill>
                <a:latin typeface="Arial"/>
                <a:cs typeface="Arial"/>
              </a:rPr>
              <a:t>);</a:t>
            </a:r>
            <a:endParaRPr sz="2000" dirty="0">
              <a:latin typeface="Arial"/>
              <a:cs typeface="Arial"/>
            </a:endParaRPr>
          </a:p>
          <a:p>
            <a:pPr marL="183529" indent="-172670" algn="l">
              <a:spcBef>
                <a:spcPts val="791"/>
              </a:spcBef>
              <a:buSzPct val="95000"/>
              <a:buFont typeface="Wingdings"/>
              <a:buChar char=""/>
              <a:tabLst>
                <a:tab pos="184073" algn="l"/>
              </a:tabLst>
            </a:pPr>
            <a:r>
              <a:rPr sz="2200" spc="-4" dirty="0" err="1">
                <a:latin typeface="Microsoft YaHei"/>
                <a:cs typeface="Microsoft YaHei"/>
              </a:rPr>
              <a:t>能否由视图ClassStud的更新，而更新</a:t>
            </a:r>
            <a:r>
              <a:rPr sz="2200" dirty="0" err="1">
                <a:latin typeface="Microsoft YaHei"/>
                <a:cs typeface="Microsoft YaHei"/>
              </a:rPr>
              <a:t>Student</a:t>
            </a:r>
            <a:r>
              <a:rPr sz="2200" spc="-4" dirty="0" err="1">
                <a:latin typeface="Microsoft YaHei"/>
                <a:cs typeface="Microsoft YaHei"/>
              </a:rPr>
              <a:t>呢</a:t>
            </a:r>
            <a:r>
              <a:rPr sz="2200" spc="-4" dirty="0">
                <a:latin typeface="Microsoft YaHei"/>
                <a:cs typeface="Microsoft YaHei"/>
              </a:rPr>
              <a:t>?</a:t>
            </a:r>
            <a:endParaRPr sz="2200" dirty="0">
              <a:latin typeface="Microsoft YaHei"/>
              <a:cs typeface="Microsoft YaHei"/>
            </a:endParaRPr>
          </a:p>
        </p:txBody>
      </p:sp>
      <p:sp>
        <p:nvSpPr>
          <p:cNvPr id="8" name="标题 7"/>
          <p:cNvSpPr>
            <a:spLocks noGrp="1"/>
          </p:cNvSpPr>
          <p:nvPr>
            <p:ph type="title"/>
          </p:nvPr>
        </p:nvSpPr>
        <p:spPr/>
        <p:txBody>
          <a:bodyPr/>
          <a:lstStyle/>
          <a:p>
            <a:r>
              <a:rPr lang="zh-CN" altLang="en-US" sz="2800" spc="-4" dirty="0">
                <a:solidFill>
                  <a:srgbClr val="FFFFFF"/>
                </a:solidFill>
                <a:latin typeface="STZhongsong"/>
                <a:cs typeface="STZhongsong"/>
              </a:rPr>
              <a:t>视图的更新问题</a:t>
            </a:r>
            <a:endParaRPr lang="zh-CN" altLang="en-US" sz="2800" dirty="0"/>
          </a:p>
        </p:txBody>
      </p:sp>
      <p:sp>
        <p:nvSpPr>
          <p:cNvPr id="2" name="灯片编号占位符 1"/>
          <p:cNvSpPr>
            <a:spLocks noGrp="1"/>
          </p:cNvSpPr>
          <p:nvPr>
            <p:ph type="sldNum" sz="quarter" idx="11"/>
          </p:nvPr>
        </p:nvSpPr>
        <p:spPr/>
        <p:txBody>
          <a:bodyPr/>
          <a:lstStyle/>
          <a:p>
            <a:fld id="{AB38D8F3-D4D0-41F6-9150-8A218219F0BE}" type="slidenum">
              <a:rPr lang="en-US" altLang="zh-CN" smtClean="0"/>
              <a:pPr/>
              <a:t>78</a:t>
            </a:fld>
            <a:endParaRPr lang="en-US" altLang="zh-CN"/>
          </a:p>
        </p:txBody>
      </p:sp>
      <p:sp>
        <p:nvSpPr>
          <p:cNvPr id="7" name="文本框 6">
            <a:extLst>
              <a:ext uri="{FF2B5EF4-FFF2-40B4-BE49-F238E27FC236}">
                <a16:creationId xmlns:a16="http://schemas.microsoft.com/office/drawing/2014/main" id="{EC5C608D-FDFF-7905-A4C9-D3670EC3A982}"/>
              </a:ext>
            </a:extLst>
          </p:cNvPr>
          <p:cNvSpPr txBox="1"/>
          <p:nvPr/>
        </p:nvSpPr>
        <p:spPr>
          <a:xfrm>
            <a:off x="543718" y="4844479"/>
            <a:ext cx="7988722" cy="430887"/>
          </a:xfrm>
          <a:prstGeom prst="rect">
            <a:avLst/>
          </a:prstGeom>
          <a:noFill/>
        </p:spPr>
        <p:txBody>
          <a:bodyPr wrap="square">
            <a:spAutoFit/>
          </a:bodyPr>
          <a:lstStyle/>
          <a:p>
            <a:pPr marL="183529" marR="0" lvl="0" indent="-172670" algn="l" defTabSz="914400" rtl="0" eaLnBrk="1" fontAlgn="base" latinLnBrk="0" hangingPunct="1">
              <a:lnSpc>
                <a:spcPct val="100000"/>
              </a:lnSpc>
              <a:spcBef>
                <a:spcPts val="812"/>
              </a:spcBef>
              <a:spcAft>
                <a:spcPct val="0"/>
              </a:spcAft>
              <a:buClrTx/>
              <a:buSzPct val="95000"/>
              <a:buFont typeface="Wingdings"/>
              <a:buChar char=""/>
              <a:tabLst>
                <a:tab pos="184073" algn="l"/>
              </a:tabLst>
              <a:defRPr/>
            </a:pPr>
            <a:r>
              <a:rPr kumimoji="0" lang="zh-CN" altLang="en-US" sz="2200" b="1" i="0" u="none" strike="noStrike" kern="1200" cap="none" spc="-4" normalizeH="0" baseline="0" noProof="0" dirty="0">
                <a:ln>
                  <a:noFill/>
                </a:ln>
                <a:solidFill>
                  <a:srgbClr val="000000"/>
                </a:solidFill>
                <a:effectLst/>
                <a:uLnTx/>
                <a:uFillTx/>
                <a:latin typeface="Microsoft YaHei"/>
                <a:ea typeface="宋体" panose="02010600030101010101" pitchFamily="2" charset="-122"/>
                <a:cs typeface="Microsoft YaHei"/>
              </a:rPr>
              <a:t>回答是：不能，因为缺少</a:t>
            </a:r>
            <a:r>
              <a:rPr kumimoji="0" lang="en-US" altLang="zh-CN" sz="2200" b="1" i="0" u="none" strike="noStrike" kern="1200" cap="none" spc="-4" normalizeH="0" baseline="0" noProof="0" dirty="0" err="1">
                <a:ln>
                  <a:noFill/>
                </a:ln>
                <a:solidFill>
                  <a:srgbClr val="000000"/>
                </a:solidFill>
                <a:effectLst/>
                <a:uLnTx/>
                <a:uFillTx/>
                <a:latin typeface="Microsoft YaHei"/>
                <a:ea typeface="宋体" panose="02010600030101010101" pitchFamily="2" charset="-122"/>
                <a:cs typeface="Microsoft YaHei"/>
              </a:rPr>
              <a:t>Sno</a:t>
            </a:r>
            <a:r>
              <a:rPr kumimoji="0" lang="en-US" altLang="zh-CN" sz="2200" b="1" i="0" u="none" strike="noStrike" kern="1200" cap="none" spc="-13" normalizeH="0" baseline="0" noProof="0" dirty="0">
                <a:ln>
                  <a:noFill/>
                </a:ln>
                <a:solidFill>
                  <a:srgbClr val="000000"/>
                </a:solidFill>
                <a:effectLst/>
                <a:uLnTx/>
                <a:uFillTx/>
                <a:latin typeface="Microsoft YaHei"/>
                <a:ea typeface="宋体" panose="02010600030101010101" pitchFamily="2" charset="-122"/>
                <a:cs typeface="Microsoft YaHei"/>
              </a:rPr>
              <a:t> </a:t>
            </a:r>
            <a:r>
              <a:rPr kumimoji="0" lang="en-US" altLang="zh-CN" sz="2200" b="1" i="0" u="none" strike="noStrike" kern="1200" cap="none" spc="-4" normalizeH="0" baseline="0" noProof="0" dirty="0">
                <a:ln>
                  <a:noFill/>
                </a:ln>
                <a:solidFill>
                  <a:srgbClr val="000000"/>
                </a:solidFill>
                <a:effectLst/>
                <a:uLnTx/>
                <a:uFillTx/>
                <a:latin typeface="Microsoft YaHei"/>
                <a:ea typeface="宋体" panose="02010600030101010101" pitchFamily="2" charset="-122"/>
                <a:cs typeface="Microsoft YaHei"/>
              </a:rPr>
              <a:t>,</a:t>
            </a:r>
            <a:r>
              <a:rPr kumimoji="0" lang="en-US" altLang="zh-CN" sz="2200" b="1" i="0" u="none" strike="noStrike" kern="1200" cap="none" spc="-9" normalizeH="0" baseline="0" noProof="0" dirty="0">
                <a:ln>
                  <a:noFill/>
                </a:ln>
                <a:solidFill>
                  <a:srgbClr val="000000"/>
                </a:solidFill>
                <a:effectLst/>
                <a:uLnTx/>
                <a:uFillTx/>
                <a:latin typeface="Microsoft YaHei"/>
                <a:ea typeface="宋体" panose="02010600030101010101" pitchFamily="2" charset="-122"/>
                <a:cs typeface="Microsoft YaHei"/>
              </a:rPr>
              <a:t> </a:t>
            </a:r>
            <a:r>
              <a:rPr kumimoji="0" lang="zh-CN" altLang="en-US" sz="2200" b="1" i="0" u="none" strike="noStrike" kern="1200" cap="none" spc="-4" normalizeH="0" baseline="0" noProof="0" dirty="0">
                <a:ln>
                  <a:noFill/>
                </a:ln>
                <a:solidFill>
                  <a:srgbClr val="000000"/>
                </a:solidFill>
                <a:effectLst/>
                <a:uLnTx/>
                <a:uFillTx/>
                <a:latin typeface="Microsoft YaHei"/>
                <a:ea typeface="宋体" panose="02010600030101010101" pitchFamily="2" charset="-122"/>
                <a:cs typeface="Microsoft YaHei"/>
              </a:rPr>
              <a:t>而</a:t>
            </a:r>
            <a:r>
              <a:rPr kumimoji="0" lang="en-US" altLang="zh-CN" sz="2200" b="1" i="0" u="none" strike="noStrike" kern="1200" cap="none" spc="-4" normalizeH="0" baseline="0" noProof="0" dirty="0" err="1">
                <a:ln>
                  <a:noFill/>
                </a:ln>
                <a:solidFill>
                  <a:srgbClr val="000000"/>
                </a:solidFill>
                <a:effectLst/>
                <a:uLnTx/>
                <a:uFillTx/>
                <a:latin typeface="Microsoft YaHei"/>
                <a:ea typeface="宋体" panose="02010600030101010101" pitchFamily="2" charset="-122"/>
                <a:cs typeface="Microsoft YaHei"/>
              </a:rPr>
              <a:t>Sno</a:t>
            </a:r>
            <a:r>
              <a:rPr kumimoji="0" lang="zh-CN" altLang="en-US" sz="2200" b="1" i="0" u="none" strike="noStrike" kern="1200" cap="none" spc="-4" normalizeH="0" baseline="0" noProof="0" dirty="0">
                <a:ln>
                  <a:noFill/>
                </a:ln>
                <a:solidFill>
                  <a:srgbClr val="000000"/>
                </a:solidFill>
                <a:effectLst/>
                <a:uLnTx/>
                <a:uFillTx/>
                <a:latin typeface="Microsoft YaHei"/>
                <a:ea typeface="宋体" panose="02010600030101010101" pitchFamily="2" charset="-122"/>
                <a:cs typeface="Microsoft YaHei"/>
              </a:rPr>
              <a:t>是</a:t>
            </a:r>
            <a:r>
              <a:rPr kumimoji="0" lang="en-US" altLang="zh-CN" sz="2200" b="1" i="0" u="none" strike="noStrike" kern="1200" cap="none" spc="0" normalizeH="0" baseline="0" noProof="0" dirty="0">
                <a:ln>
                  <a:noFill/>
                </a:ln>
                <a:solidFill>
                  <a:srgbClr val="000000"/>
                </a:solidFill>
                <a:effectLst/>
                <a:uLnTx/>
                <a:uFillTx/>
                <a:latin typeface="Microsoft YaHei"/>
                <a:ea typeface="宋体" panose="02010600030101010101" pitchFamily="2" charset="-122"/>
                <a:cs typeface="Microsoft YaHei"/>
              </a:rPr>
              <a:t>Student</a:t>
            </a:r>
            <a:r>
              <a:rPr kumimoji="0" lang="zh-CN" altLang="en-US" sz="2200" b="1" i="0" u="none" strike="noStrike" kern="1200" cap="none" spc="-4" normalizeH="0" baseline="0" noProof="0" dirty="0">
                <a:ln>
                  <a:noFill/>
                </a:ln>
                <a:solidFill>
                  <a:srgbClr val="000000"/>
                </a:solidFill>
                <a:effectLst/>
                <a:uLnTx/>
                <a:uFillTx/>
                <a:latin typeface="Microsoft YaHei"/>
                <a:ea typeface="宋体" panose="02010600030101010101" pitchFamily="2" charset="-122"/>
                <a:cs typeface="Microsoft YaHei"/>
              </a:rPr>
              <a:t>的主键。</a:t>
            </a:r>
            <a:endParaRPr kumimoji="0" lang="zh-CN" altLang="en-US" sz="2200" b="1" i="0" u="none" strike="noStrike" kern="1200" cap="none" spc="0" normalizeH="0" baseline="0" noProof="0" dirty="0">
              <a:ln>
                <a:noFill/>
              </a:ln>
              <a:solidFill>
                <a:srgbClr val="000000"/>
              </a:solidFill>
              <a:effectLst/>
              <a:uLnTx/>
              <a:uFillTx/>
              <a:latin typeface="Microsoft YaHei"/>
              <a:ea typeface="宋体" panose="02010600030101010101" pitchFamily="2" charset="-122"/>
              <a:cs typeface="Microsoft YaHei"/>
            </a:endParaRPr>
          </a:p>
        </p:txBody>
      </p:sp>
    </p:spTree>
    <p:extLst>
      <p:ext uri="{BB962C8B-B14F-4D97-AF65-F5344CB8AC3E}">
        <p14:creationId xmlns:p14="http://schemas.microsoft.com/office/powerpoint/2010/main" val="369306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469640" y="1412776"/>
            <a:ext cx="8280920" cy="3902473"/>
          </a:xfrm>
          <a:prstGeom prst="rect">
            <a:avLst/>
          </a:prstGeom>
        </p:spPr>
        <p:txBody>
          <a:bodyPr vert="horz" wrap="square" lIns="0" tIns="131947" rIns="0" bIns="0" rtlCol="0">
            <a:spAutoFit/>
          </a:bodyPr>
          <a:lstStyle/>
          <a:p>
            <a:pPr marL="10860" algn="l">
              <a:spcBef>
                <a:spcPts val="1039"/>
              </a:spcBef>
            </a:pPr>
            <a:r>
              <a:rPr sz="2600" dirty="0">
                <a:latin typeface="Microsoft YaHei"/>
                <a:cs typeface="Microsoft YaHei"/>
              </a:rPr>
              <a:t>SQL视图更新的可执行性</a:t>
            </a:r>
          </a:p>
          <a:p>
            <a:pPr marL="10860" algn="l">
              <a:spcBef>
                <a:spcPts val="795"/>
              </a:spcBef>
            </a:pPr>
            <a:r>
              <a:rPr sz="1710" spc="-4" dirty="0">
                <a:solidFill>
                  <a:srgbClr val="FF0065"/>
                </a:solidFill>
                <a:latin typeface="Wingdings"/>
                <a:cs typeface="Wingdings"/>
              </a:rPr>
              <a:t></a:t>
            </a:r>
            <a:r>
              <a:rPr sz="1710" spc="51" dirty="0">
                <a:solidFill>
                  <a:srgbClr val="FF0065"/>
                </a:solidFill>
                <a:latin typeface="Times New Roman"/>
                <a:cs typeface="Times New Roman"/>
              </a:rPr>
              <a:t> </a:t>
            </a:r>
            <a:r>
              <a:rPr sz="2200" spc="-4" dirty="0">
                <a:solidFill>
                  <a:srgbClr val="FF0065"/>
                </a:solidFill>
                <a:latin typeface="Microsoft YaHei"/>
                <a:cs typeface="Microsoft YaHei"/>
              </a:rPr>
              <a:t>如果视图的select目标列包含聚集函数，则不能更新</a:t>
            </a:r>
            <a:endParaRPr sz="2200" dirty="0">
              <a:latin typeface="Microsoft YaHei"/>
              <a:cs typeface="Microsoft YaHei"/>
            </a:endParaRPr>
          </a:p>
          <a:p>
            <a:pPr marL="10860" algn="l">
              <a:spcBef>
                <a:spcPts val="1338"/>
              </a:spcBef>
            </a:pPr>
            <a:r>
              <a:rPr sz="2200" spc="-4" dirty="0">
                <a:solidFill>
                  <a:srgbClr val="FF0065"/>
                </a:solidFill>
                <a:latin typeface="Wingdings"/>
                <a:cs typeface="Wingdings"/>
              </a:rPr>
              <a:t></a:t>
            </a:r>
            <a:r>
              <a:rPr sz="2200" spc="86" dirty="0">
                <a:solidFill>
                  <a:srgbClr val="FF0065"/>
                </a:solidFill>
                <a:latin typeface="Times New Roman"/>
                <a:cs typeface="Times New Roman"/>
              </a:rPr>
              <a:t> </a:t>
            </a:r>
            <a:r>
              <a:rPr sz="2200" spc="-4" dirty="0">
                <a:solidFill>
                  <a:srgbClr val="FF0065"/>
                </a:solidFill>
                <a:latin typeface="Microsoft YaHei"/>
                <a:cs typeface="Microsoft YaHei"/>
              </a:rPr>
              <a:t>如果视图的select子句使用了unique或distinct，则不能更新</a:t>
            </a:r>
            <a:endParaRPr sz="2200" dirty="0">
              <a:latin typeface="Microsoft YaHei"/>
              <a:cs typeface="Microsoft YaHei"/>
            </a:endParaRPr>
          </a:p>
          <a:p>
            <a:pPr marL="10860" algn="l">
              <a:spcBef>
                <a:spcPts val="1334"/>
              </a:spcBef>
            </a:pPr>
            <a:r>
              <a:rPr sz="2200" spc="-4" dirty="0">
                <a:solidFill>
                  <a:srgbClr val="FF0065"/>
                </a:solidFill>
                <a:latin typeface="Wingdings"/>
                <a:cs typeface="Wingdings"/>
              </a:rPr>
              <a:t></a:t>
            </a:r>
            <a:r>
              <a:rPr sz="2200" spc="81" dirty="0">
                <a:solidFill>
                  <a:srgbClr val="FF0065"/>
                </a:solidFill>
                <a:latin typeface="Times New Roman"/>
                <a:cs typeface="Times New Roman"/>
              </a:rPr>
              <a:t> </a:t>
            </a:r>
            <a:r>
              <a:rPr sz="2200" spc="-4" dirty="0">
                <a:solidFill>
                  <a:srgbClr val="FF0065"/>
                </a:solidFill>
                <a:latin typeface="Microsoft YaHei"/>
                <a:cs typeface="Microsoft YaHei"/>
              </a:rPr>
              <a:t>如果视图中包括了group</a:t>
            </a:r>
            <a:r>
              <a:rPr sz="2200" dirty="0">
                <a:solidFill>
                  <a:srgbClr val="FF0065"/>
                </a:solidFill>
                <a:latin typeface="Microsoft YaHei"/>
                <a:cs typeface="Microsoft YaHei"/>
              </a:rPr>
              <a:t> </a:t>
            </a:r>
            <a:r>
              <a:rPr sz="2200" spc="-4" dirty="0">
                <a:solidFill>
                  <a:srgbClr val="FF0065"/>
                </a:solidFill>
                <a:latin typeface="Microsoft YaHei"/>
                <a:cs typeface="Microsoft YaHei"/>
              </a:rPr>
              <a:t>by子句，则不能更新</a:t>
            </a:r>
            <a:endParaRPr sz="2200" dirty="0">
              <a:latin typeface="Microsoft YaHei"/>
              <a:cs typeface="Microsoft YaHei"/>
            </a:endParaRPr>
          </a:p>
          <a:p>
            <a:pPr marL="10860" algn="l">
              <a:spcBef>
                <a:spcPts val="1334"/>
              </a:spcBef>
            </a:pPr>
            <a:r>
              <a:rPr sz="2200" spc="-4" dirty="0">
                <a:solidFill>
                  <a:srgbClr val="FF0065"/>
                </a:solidFill>
                <a:latin typeface="Wingdings"/>
                <a:cs typeface="Wingdings"/>
              </a:rPr>
              <a:t></a:t>
            </a:r>
            <a:r>
              <a:rPr sz="2200" spc="81" dirty="0">
                <a:solidFill>
                  <a:srgbClr val="FF0065"/>
                </a:solidFill>
                <a:latin typeface="Times New Roman"/>
                <a:cs typeface="Times New Roman"/>
              </a:rPr>
              <a:t> </a:t>
            </a:r>
            <a:r>
              <a:rPr sz="2200" spc="-4" dirty="0">
                <a:solidFill>
                  <a:srgbClr val="FF0065"/>
                </a:solidFill>
                <a:latin typeface="Microsoft YaHei"/>
                <a:cs typeface="Microsoft YaHei"/>
              </a:rPr>
              <a:t>如果视图中包括经算术表达式计算出来的列，则不能更新</a:t>
            </a:r>
            <a:endParaRPr sz="2200" dirty="0">
              <a:latin typeface="Microsoft YaHei"/>
              <a:cs typeface="Microsoft YaHei"/>
            </a:endParaRPr>
          </a:p>
          <a:p>
            <a:pPr marL="10860" algn="l">
              <a:spcBef>
                <a:spcPts val="1338"/>
              </a:spcBef>
            </a:pPr>
            <a:r>
              <a:rPr sz="2200" spc="-4" dirty="0">
                <a:solidFill>
                  <a:srgbClr val="FF0065"/>
                </a:solidFill>
                <a:latin typeface="Wingdings"/>
                <a:cs typeface="Wingdings"/>
              </a:rPr>
              <a:t></a:t>
            </a:r>
            <a:r>
              <a:rPr sz="2200" spc="81" dirty="0">
                <a:solidFill>
                  <a:srgbClr val="FF0065"/>
                </a:solidFill>
                <a:latin typeface="Times New Roman"/>
                <a:cs typeface="Times New Roman"/>
              </a:rPr>
              <a:t> </a:t>
            </a:r>
            <a:r>
              <a:rPr sz="2200" spc="-4" dirty="0">
                <a:solidFill>
                  <a:srgbClr val="FF0065"/>
                </a:solidFill>
                <a:latin typeface="Microsoft YaHei"/>
                <a:cs typeface="Microsoft YaHei"/>
              </a:rPr>
              <a:t>如果视图是由单个表的列构成，但并没有包括主键，则不能更新</a:t>
            </a:r>
            <a:endParaRPr sz="2200" dirty="0">
              <a:latin typeface="Microsoft YaHei"/>
              <a:cs typeface="Microsoft YaHei"/>
            </a:endParaRPr>
          </a:p>
          <a:p>
            <a:pPr marL="10860" marR="4344" algn="l">
              <a:lnSpc>
                <a:spcPct val="115300"/>
              </a:lnSpc>
              <a:spcBef>
                <a:spcPts val="1022"/>
              </a:spcBef>
              <a:buFont typeface="Wingdings"/>
              <a:buChar char=""/>
              <a:tabLst>
                <a:tab pos="248146" algn="l"/>
              </a:tabLst>
            </a:pPr>
            <a:r>
              <a:rPr sz="2200" spc="-4" dirty="0">
                <a:latin typeface="Microsoft YaHei"/>
                <a:cs typeface="Microsoft YaHei"/>
              </a:rPr>
              <a:t>对于由单一Table子集构成的视图，即如果视图是从单个基本表使用选 择、投影操作导出的，并且包含了基本表的主键，则可以更新</a:t>
            </a:r>
            <a:endParaRPr sz="2200" dirty="0">
              <a:latin typeface="Microsoft YaHei"/>
              <a:cs typeface="Microsoft YaHei"/>
            </a:endParaRPr>
          </a:p>
        </p:txBody>
      </p:sp>
      <p:sp>
        <p:nvSpPr>
          <p:cNvPr id="8" name="标题 7"/>
          <p:cNvSpPr>
            <a:spLocks noGrp="1"/>
          </p:cNvSpPr>
          <p:nvPr>
            <p:ph type="title"/>
          </p:nvPr>
        </p:nvSpPr>
        <p:spPr/>
        <p:txBody>
          <a:bodyPr/>
          <a:lstStyle/>
          <a:p>
            <a:r>
              <a:rPr lang="zh-CN" altLang="en-US" sz="2800" spc="-4" dirty="0">
                <a:solidFill>
                  <a:srgbClr val="FFFFFF"/>
                </a:solidFill>
                <a:latin typeface="STZhongsong"/>
                <a:cs typeface="STZhongsong"/>
              </a:rPr>
              <a:t>视图的更新问题</a:t>
            </a:r>
            <a:endParaRPr lang="zh-CN" altLang="en-US" sz="2800" dirty="0"/>
          </a:p>
        </p:txBody>
      </p:sp>
      <p:sp>
        <p:nvSpPr>
          <p:cNvPr id="2" name="灯片编号占位符 1"/>
          <p:cNvSpPr>
            <a:spLocks noGrp="1"/>
          </p:cNvSpPr>
          <p:nvPr>
            <p:ph type="sldNum" sz="quarter" idx="11"/>
          </p:nvPr>
        </p:nvSpPr>
        <p:spPr/>
        <p:txBody>
          <a:bodyPr/>
          <a:lstStyle/>
          <a:p>
            <a:fld id="{AB38D8F3-D4D0-41F6-9150-8A218219F0BE}" type="slidenum">
              <a:rPr lang="en-US" altLang="zh-CN" smtClean="0"/>
              <a:pPr/>
              <a:t>79</a:t>
            </a:fld>
            <a:endParaRPr lang="en-US" altLang="zh-CN"/>
          </a:p>
        </p:txBody>
      </p:sp>
    </p:spTree>
    <p:extLst>
      <p:ext uri="{BB962C8B-B14F-4D97-AF65-F5344CB8AC3E}">
        <p14:creationId xmlns:p14="http://schemas.microsoft.com/office/powerpoint/2010/main" val="189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8A7924E0-DD0E-47B6-8B9A-D3D4C91336C5}" type="slidenum">
              <a:rPr lang="en-US" altLang="zh-CN" b="0">
                <a:latin typeface="Tahoma" panose="020B0604030504040204" pitchFamily="34" charset="0"/>
              </a:rPr>
              <a:pPr eaLnBrk="1" hangingPunct="1"/>
              <a:t>8</a:t>
            </a:fld>
            <a:endParaRPr lang="en-US" altLang="zh-CN" b="0">
              <a:latin typeface="Tahoma" panose="020B0604030504040204" pitchFamily="34" charset="0"/>
            </a:endParaRPr>
          </a:p>
        </p:txBody>
      </p:sp>
      <p:sp>
        <p:nvSpPr>
          <p:cNvPr id="12291" name="Rectangle 2"/>
          <p:cNvSpPr>
            <a:spLocks noGrp="1" noChangeArrowheads="1"/>
          </p:cNvSpPr>
          <p:nvPr>
            <p:ph type="title"/>
          </p:nvPr>
        </p:nvSpPr>
        <p:spPr/>
        <p:txBody>
          <a:bodyPr/>
          <a:lstStyle/>
          <a:p>
            <a:pPr eaLnBrk="1" hangingPunct="1"/>
            <a:r>
              <a:rPr lang="zh-CN" altLang="en-US"/>
              <a:t>插入元组（续）</a:t>
            </a:r>
          </a:p>
        </p:txBody>
      </p:sp>
      <p:sp>
        <p:nvSpPr>
          <p:cNvPr id="12292" name="Rectangle 3"/>
          <p:cNvSpPr>
            <a:spLocks noGrp="1" noChangeArrowheads="1"/>
          </p:cNvSpPr>
          <p:nvPr>
            <p:ph type="body" idx="1"/>
          </p:nvPr>
        </p:nvSpPr>
        <p:spPr>
          <a:xfrm>
            <a:off x="457200" y="1828800"/>
            <a:ext cx="8362950" cy="4495800"/>
          </a:xfrm>
        </p:spPr>
        <p:txBody>
          <a:bodyPr/>
          <a:lstStyle/>
          <a:p>
            <a:pPr eaLnBrk="1" hangingPunct="1">
              <a:buFont typeface="Wingdings" panose="05000000000000000000" pitchFamily="2" charset="2"/>
              <a:buNone/>
            </a:pPr>
            <a:r>
              <a:rPr lang="zh-CN" altLang="en-US"/>
              <a:t>［例</a:t>
            </a:r>
            <a:r>
              <a:rPr lang="en-US" altLang="zh-CN"/>
              <a:t>2</a:t>
            </a:r>
            <a:r>
              <a:rPr lang="zh-CN" altLang="en-US"/>
              <a:t>］  将学生张成民的信息插入到</a:t>
            </a:r>
            <a:r>
              <a:rPr lang="en-US" altLang="zh-CN"/>
              <a:t>Student</a:t>
            </a:r>
            <a:r>
              <a:rPr lang="zh-CN" altLang="en-US"/>
              <a:t>表中。</a:t>
            </a:r>
          </a:p>
          <a:p>
            <a:pPr eaLnBrk="1" hangingPunct="1">
              <a:buFont typeface="Wingdings" panose="05000000000000000000" pitchFamily="2" charset="2"/>
              <a:buNone/>
            </a:pPr>
            <a:endParaRPr lang="zh-CN" altLang="en-US"/>
          </a:p>
          <a:p>
            <a:pPr eaLnBrk="1" hangingPunct="1">
              <a:buFont typeface="Wingdings" panose="05000000000000000000" pitchFamily="2" charset="2"/>
              <a:buNone/>
            </a:pPr>
            <a:r>
              <a:rPr lang="zh-CN" altLang="en-US"/>
              <a:t>    	</a:t>
            </a:r>
            <a:r>
              <a:rPr lang="en-US" altLang="zh-CN" sz="2400"/>
              <a:t>INSERT</a:t>
            </a:r>
          </a:p>
          <a:p>
            <a:pPr eaLnBrk="1" hangingPunct="1">
              <a:buFont typeface="Wingdings" panose="05000000000000000000" pitchFamily="2" charset="2"/>
              <a:buNone/>
            </a:pPr>
            <a:r>
              <a:rPr lang="en-US" altLang="zh-CN" sz="2400"/>
              <a:t>    		INTO  Student</a:t>
            </a:r>
          </a:p>
          <a:p>
            <a:pPr eaLnBrk="1" hangingPunct="1">
              <a:buFont typeface="Wingdings" panose="05000000000000000000" pitchFamily="2" charset="2"/>
              <a:buNone/>
            </a:pPr>
            <a:r>
              <a:rPr lang="en-US" altLang="zh-CN" sz="2400"/>
              <a:t>    		VALUES (‘200215126’</a:t>
            </a:r>
            <a:r>
              <a:rPr lang="zh-CN" altLang="en-US" sz="2400"/>
              <a:t>， ‘张成民’， ‘男’，</a:t>
            </a:r>
            <a:r>
              <a:rPr lang="en-US" altLang="zh-CN" sz="2400"/>
              <a:t>18</a:t>
            </a:r>
            <a:r>
              <a:rPr lang="zh-CN" altLang="en-US" sz="2400"/>
              <a:t>，</a:t>
            </a:r>
            <a:r>
              <a:rPr lang="en-US" altLang="zh-CN" sz="2400"/>
              <a:t>'CS');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304800" y="696913"/>
            <a:ext cx="7772400" cy="533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sz="2800" dirty="0"/>
              <a:t>3.5.4 </a:t>
            </a:r>
            <a:r>
              <a:rPr lang="zh-CN" altLang="en-US" sz="2800" dirty="0"/>
              <a:t>视图的作用</a:t>
            </a:r>
          </a:p>
        </p:txBody>
      </p:sp>
      <p:sp>
        <p:nvSpPr>
          <p:cNvPr id="81923" name="Rectangle 3"/>
          <p:cNvSpPr>
            <a:spLocks noChangeArrowheads="1"/>
          </p:cNvSpPr>
          <p:nvPr/>
        </p:nvSpPr>
        <p:spPr bwMode="auto">
          <a:xfrm>
            <a:off x="349250" y="1484313"/>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FF66"/>
              </a:buClr>
              <a:buFontTx/>
              <a:buNone/>
            </a:pPr>
            <a:r>
              <a:rPr kumimoji="1" lang="en-US" altLang="zh-CN" sz="2400" dirty="0">
                <a:solidFill>
                  <a:srgbClr val="CC3300"/>
                </a:solidFill>
                <a:latin typeface="楷体_GB2312" pitchFamily="49" charset="-122"/>
                <a:ea typeface="楷体_GB2312" pitchFamily="49" charset="-122"/>
              </a:rPr>
              <a:t>1. </a:t>
            </a:r>
            <a:r>
              <a:rPr kumimoji="1" lang="zh-CN" altLang="en-US" sz="2400" dirty="0">
                <a:solidFill>
                  <a:srgbClr val="CC3300"/>
                </a:solidFill>
                <a:latin typeface="楷体_GB2312" pitchFamily="49" charset="-122"/>
                <a:ea typeface="楷体_GB2312" pitchFamily="49" charset="-122"/>
              </a:rPr>
              <a:t>能够简化用户的操作</a:t>
            </a:r>
          </a:p>
        </p:txBody>
      </p:sp>
      <p:sp>
        <p:nvSpPr>
          <p:cNvPr id="360452" name="Rectangle 4"/>
          <p:cNvSpPr>
            <a:spLocks noChangeArrowheads="1"/>
          </p:cNvSpPr>
          <p:nvPr/>
        </p:nvSpPr>
        <p:spPr bwMode="auto">
          <a:xfrm>
            <a:off x="509588" y="2017713"/>
            <a:ext cx="81534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folHlink"/>
              </a:buClr>
              <a:buSzPct val="60000"/>
              <a:buFont typeface="Wingdings" panose="05000000000000000000" pitchFamily="2" charset="2"/>
              <a:buNone/>
            </a:pPr>
            <a:r>
              <a:rPr kumimoji="1" lang="en-US" altLang="zh-CN" sz="2200" dirty="0">
                <a:solidFill>
                  <a:srgbClr val="000066"/>
                </a:solidFill>
                <a:latin typeface="楷体_GB2312" pitchFamily="49" charset="-122"/>
                <a:ea typeface="楷体_GB2312" pitchFamily="49" charset="-122"/>
              </a:rPr>
              <a:t>   </a:t>
            </a:r>
            <a:r>
              <a:rPr kumimoji="1" lang="zh-CN" altLang="en-US" sz="2200" dirty="0">
                <a:solidFill>
                  <a:srgbClr val="000066"/>
                </a:solidFill>
                <a:latin typeface="楷体_GB2312" pitchFamily="49" charset="-122"/>
                <a:ea typeface="楷体_GB2312" pitchFamily="49" charset="-122"/>
              </a:rPr>
              <a:t>当视图中的数据不是直接来自某个基本表，而是基于多张表的连接而形成的视图，定义视图能够简化用户的数据查询操作。</a:t>
            </a:r>
          </a:p>
        </p:txBody>
      </p:sp>
      <p:sp>
        <p:nvSpPr>
          <p:cNvPr id="360453" name="Rectangle 5"/>
          <p:cNvSpPr>
            <a:spLocks noChangeArrowheads="1"/>
          </p:cNvSpPr>
          <p:nvPr/>
        </p:nvSpPr>
        <p:spPr bwMode="auto">
          <a:xfrm>
            <a:off x="365125" y="2909888"/>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FF66"/>
              </a:buClr>
              <a:buFontTx/>
              <a:buNone/>
            </a:pPr>
            <a:r>
              <a:rPr kumimoji="1" lang="en-US" altLang="zh-CN" sz="2400" dirty="0">
                <a:solidFill>
                  <a:srgbClr val="CC3300"/>
                </a:solidFill>
                <a:latin typeface="楷体_GB2312" pitchFamily="49" charset="-122"/>
                <a:ea typeface="楷体_GB2312" pitchFamily="49" charset="-122"/>
              </a:rPr>
              <a:t>2. </a:t>
            </a:r>
            <a:r>
              <a:rPr kumimoji="1" lang="zh-CN" altLang="en-US" sz="2400" dirty="0">
                <a:solidFill>
                  <a:srgbClr val="CC3300"/>
                </a:solidFill>
                <a:latin typeface="楷体_GB2312" pitchFamily="49" charset="-122"/>
                <a:ea typeface="楷体_GB2312" pitchFamily="49" charset="-122"/>
              </a:rPr>
              <a:t>能够使用户以多种角度看待同一数据</a:t>
            </a:r>
          </a:p>
        </p:txBody>
      </p:sp>
      <p:sp>
        <p:nvSpPr>
          <p:cNvPr id="360454" name="Rectangle 6"/>
          <p:cNvSpPr>
            <a:spLocks noChangeArrowheads="1"/>
          </p:cNvSpPr>
          <p:nvPr/>
        </p:nvSpPr>
        <p:spPr bwMode="auto">
          <a:xfrm>
            <a:off x="509588" y="3443288"/>
            <a:ext cx="81534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1" lang="en-US" altLang="zh-CN" sz="2200" dirty="0">
                <a:solidFill>
                  <a:srgbClr val="000066"/>
                </a:solidFill>
                <a:latin typeface="楷体_GB2312" pitchFamily="49" charset="-122"/>
                <a:ea typeface="楷体_GB2312" pitchFamily="49" charset="-122"/>
              </a:rPr>
              <a:t>   </a:t>
            </a:r>
            <a:r>
              <a:rPr kumimoji="1" lang="zh-CN" altLang="en-US" sz="2200" dirty="0">
                <a:solidFill>
                  <a:srgbClr val="000066"/>
                </a:solidFill>
                <a:latin typeface="楷体_GB2312" pitchFamily="49" charset="-122"/>
                <a:ea typeface="楷体_GB2312" pitchFamily="49" charset="-122"/>
              </a:rPr>
              <a:t>视图机制能使不同用户以不同方式看待同一数据，适应数据库共享的需要。</a:t>
            </a:r>
          </a:p>
        </p:txBody>
      </p:sp>
      <p:sp>
        <p:nvSpPr>
          <p:cNvPr id="360455" name="Rectangle 7"/>
          <p:cNvSpPr>
            <a:spLocks noChangeArrowheads="1"/>
          </p:cNvSpPr>
          <p:nvPr/>
        </p:nvSpPr>
        <p:spPr bwMode="auto">
          <a:xfrm>
            <a:off x="365125" y="4264025"/>
            <a:ext cx="83820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FF66"/>
              </a:buClr>
              <a:buFontTx/>
              <a:buNone/>
            </a:pPr>
            <a:r>
              <a:rPr kumimoji="1" lang="en-US" altLang="zh-CN" sz="2400">
                <a:solidFill>
                  <a:srgbClr val="CC3300"/>
                </a:solidFill>
                <a:latin typeface="楷体_GB2312" pitchFamily="49" charset="-122"/>
                <a:ea typeface="楷体_GB2312" pitchFamily="49" charset="-122"/>
              </a:rPr>
              <a:t>3. </a:t>
            </a:r>
            <a:r>
              <a:rPr kumimoji="1" lang="zh-CN" altLang="en-US" sz="2400">
                <a:solidFill>
                  <a:srgbClr val="CC3300"/>
                </a:solidFill>
                <a:latin typeface="楷体_GB2312" pitchFamily="49" charset="-122"/>
                <a:ea typeface="楷体_GB2312" pitchFamily="49" charset="-122"/>
              </a:rPr>
              <a:t>能够对机密数据提供安全保护</a:t>
            </a:r>
          </a:p>
        </p:txBody>
      </p:sp>
      <p:sp>
        <p:nvSpPr>
          <p:cNvPr id="360456" name="Rectangle 8"/>
          <p:cNvSpPr>
            <a:spLocks noChangeArrowheads="1"/>
          </p:cNvSpPr>
          <p:nvPr/>
        </p:nvSpPr>
        <p:spPr bwMode="auto">
          <a:xfrm>
            <a:off x="539750" y="4811713"/>
            <a:ext cx="8001000" cy="73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Clr>
                <a:schemeClr val="folHlink"/>
              </a:buClr>
              <a:buSzPct val="60000"/>
              <a:buFont typeface="Wingdings" panose="05000000000000000000" pitchFamily="2" charset="2"/>
              <a:buNone/>
            </a:pPr>
            <a:r>
              <a:rPr kumimoji="1" lang="en-US" altLang="zh-CN" sz="2200" dirty="0">
                <a:solidFill>
                  <a:srgbClr val="000066"/>
                </a:solidFill>
                <a:latin typeface="楷体_GB2312" pitchFamily="49" charset="-122"/>
                <a:ea typeface="楷体_GB2312" pitchFamily="49" charset="-122"/>
              </a:rPr>
              <a:t>    </a:t>
            </a:r>
            <a:r>
              <a:rPr kumimoji="1" lang="zh-CN" altLang="en-US" sz="2200" dirty="0">
                <a:solidFill>
                  <a:srgbClr val="000066"/>
                </a:solidFill>
                <a:latin typeface="楷体_GB2312" pitchFamily="49" charset="-122"/>
                <a:ea typeface="楷体_GB2312" pitchFamily="49" charset="-122"/>
              </a:rPr>
              <a:t>对不同用户定义不同视图，使每个用户只能看到他有权看到的数据；</a:t>
            </a:r>
          </a:p>
        </p:txBody>
      </p:sp>
      <p:sp>
        <p:nvSpPr>
          <p:cNvPr id="81929" name="灯片编号占位符 1"/>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588BF771-238C-4B08-85EC-B4E45F162BCC}" type="slidenum">
              <a:rPr lang="en-US" altLang="zh-CN" b="0">
                <a:latin typeface="Tahoma" panose="020B0604030504040204" pitchFamily="34" charset="0"/>
              </a:rPr>
              <a:pPr eaLnBrk="1" hangingPunct="1"/>
              <a:t>80</a:t>
            </a:fld>
            <a:endParaRPr lang="en-US" altLang="zh-CN" b="0">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0452"/>
                                        </p:tgtEl>
                                        <p:attrNameLst>
                                          <p:attrName>style.visibility</p:attrName>
                                        </p:attrNameLst>
                                      </p:cBhvr>
                                      <p:to>
                                        <p:strVal val="visible"/>
                                      </p:to>
                                    </p:set>
                                    <p:animEffect transition="in" filter="blinds(horizontal)">
                                      <p:cBhvr>
                                        <p:cTn id="7" dur="500"/>
                                        <p:tgtEl>
                                          <p:spTgt spid="360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60453"/>
                                        </p:tgtEl>
                                        <p:attrNameLst>
                                          <p:attrName>style.visibility</p:attrName>
                                        </p:attrNameLst>
                                      </p:cBhvr>
                                      <p:to>
                                        <p:strVal val="visible"/>
                                      </p:to>
                                    </p:set>
                                    <p:anim calcmode="lin" valueType="num">
                                      <p:cBhvr additive="base">
                                        <p:cTn id="12" dur="500" fill="hold"/>
                                        <p:tgtEl>
                                          <p:spTgt spid="360453"/>
                                        </p:tgtEl>
                                        <p:attrNameLst>
                                          <p:attrName>ppt_x</p:attrName>
                                        </p:attrNameLst>
                                      </p:cBhvr>
                                      <p:tavLst>
                                        <p:tav tm="0">
                                          <p:val>
                                            <p:strVal val="0-#ppt_w/2"/>
                                          </p:val>
                                        </p:tav>
                                        <p:tav tm="100000">
                                          <p:val>
                                            <p:strVal val="#ppt_x"/>
                                          </p:val>
                                        </p:tav>
                                      </p:tavLst>
                                    </p:anim>
                                    <p:anim calcmode="lin" valueType="num">
                                      <p:cBhvr additive="base">
                                        <p:cTn id="13" dur="500" fill="hold"/>
                                        <p:tgtEl>
                                          <p:spTgt spid="36045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0454"/>
                                        </p:tgtEl>
                                        <p:attrNameLst>
                                          <p:attrName>style.visibility</p:attrName>
                                        </p:attrNameLst>
                                      </p:cBhvr>
                                      <p:to>
                                        <p:strVal val="visible"/>
                                      </p:to>
                                    </p:set>
                                    <p:animEffect transition="in" filter="blinds(horizontal)">
                                      <p:cBhvr>
                                        <p:cTn id="18" dur="500"/>
                                        <p:tgtEl>
                                          <p:spTgt spid="36045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60455"/>
                                        </p:tgtEl>
                                        <p:attrNameLst>
                                          <p:attrName>style.visibility</p:attrName>
                                        </p:attrNameLst>
                                      </p:cBhvr>
                                      <p:to>
                                        <p:strVal val="visible"/>
                                      </p:to>
                                    </p:set>
                                    <p:animEffect transition="in" filter="blinds(horizontal)">
                                      <p:cBhvr>
                                        <p:cTn id="23" dur="500"/>
                                        <p:tgtEl>
                                          <p:spTgt spid="3604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60456"/>
                                        </p:tgtEl>
                                        <p:attrNameLst>
                                          <p:attrName>style.visibility</p:attrName>
                                        </p:attrNameLst>
                                      </p:cBhvr>
                                      <p:to>
                                        <p:strVal val="visible"/>
                                      </p:to>
                                    </p:set>
                                    <p:animEffect transition="in" filter="blinds(horizontal)">
                                      <p:cBhvr>
                                        <p:cTn id="28" dur="500"/>
                                        <p:tgtEl>
                                          <p:spTgt spid="360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autoUpdateAnimBg="0"/>
      <p:bldP spid="360453" grpId="0" autoUpdateAnimBg="0"/>
      <p:bldP spid="360454" grpId="0" autoUpdateAnimBg="0"/>
      <p:bldP spid="360455" grpId="0"/>
      <p:bldP spid="360456"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385763" y="692150"/>
            <a:ext cx="7772400" cy="609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sz="2800" dirty="0"/>
              <a:t>3.5.4 </a:t>
            </a:r>
            <a:r>
              <a:rPr lang="zh-CN" altLang="en-US" sz="2800" dirty="0"/>
              <a:t>视图的作用</a:t>
            </a:r>
          </a:p>
        </p:txBody>
      </p:sp>
      <p:sp>
        <p:nvSpPr>
          <p:cNvPr id="82947" name="Rectangle 3"/>
          <p:cNvSpPr>
            <a:spLocks noChangeArrowheads="1"/>
          </p:cNvSpPr>
          <p:nvPr/>
        </p:nvSpPr>
        <p:spPr bwMode="auto">
          <a:xfrm>
            <a:off x="419100" y="1577181"/>
            <a:ext cx="83820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FF66"/>
              </a:buClr>
              <a:buFontTx/>
              <a:buNone/>
            </a:pPr>
            <a:r>
              <a:rPr kumimoji="1" lang="en-US" altLang="zh-CN" sz="2400">
                <a:solidFill>
                  <a:srgbClr val="CC3300"/>
                </a:solidFill>
                <a:latin typeface="楷体_GB2312" pitchFamily="49" charset="-122"/>
                <a:ea typeface="楷体_GB2312" pitchFamily="49" charset="-122"/>
              </a:rPr>
              <a:t>3. </a:t>
            </a:r>
            <a:r>
              <a:rPr kumimoji="1" lang="zh-CN" altLang="en-US" sz="2400">
                <a:solidFill>
                  <a:srgbClr val="CC3300"/>
                </a:solidFill>
                <a:latin typeface="楷体_GB2312" pitchFamily="49" charset="-122"/>
                <a:ea typeface="楷体_GB2312" pitchFamily="49" charset="-122"/>
              </a:rPr>
              <a:t>对数据库的重构提供了一定程度的逻辑独立性</a:t>
            </a:r>
          </a:p>
        </p:txBody>
      </p:sp>
      <p:sp>
        <p:nvSpPr>
          <p:cNvPr id="361476" name="Rectangle 4"/>
          <p:cNvSpPr>
            <a:spLocks noChangeArrowheads="1"/>
          </p:cNvSpPr>
          <p:nvPr/>
        </p:nvSpPr>
        <p:spPr bwMode="auto">
          <a:xfrm>
            <a:off x="683568" y="2239169"/>
            <a:ext cx="8001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lgn="l" eaLnBrk="0" hangingPunct="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folHlink"/>
              </a:buClr>
              <a:buSzPct val="60000"/>
              <a:buFont typeface="Wingdings" panose="05000000000000000000" pitchFamily="2" charset="2"/>
              <a:buNone/>
            </a:pPr>
            <a:r>
              <a:rPr kumimoji="1" lang="zh-CN" altLang="en-US" sz="2400" dirty="0">
                <a:solidFill>
                  <a:srgbClr val="000066"/>
                </a:solidFill>
              </a:rPr>
              <a:t>例：</a:t>
            </a:r>
            <a:r>
              <a:rPr kumimoji="1" lang="zh-CN" altLang="en-US" sz="2400" dirty="0">
                <a:ea typeface="楷体_GB2312" pitchFamily="49" charset="-122"/>
              </a:rPr>
              <a:t>配电物资库存记录表 </a:t>
            </a:r>
            <a:r>
              <a:rPr kumimoji="1" lang="en-US" altLang="zh-CN" sz="2400" dirty="0">
                <a:ea typeface="楷体_GB2312" pitchFamily="49" charset="-122"/>
              </a:rPr>
              <a:t>stock(</a:t>
            </a:r>
            <a:r>
              <a:rPr kumimoji="1" lang="en-US" altLang="zh-CN" sz="2400" dirty="0" err="1">
                <a:ea typeface="楷体_GB2312" pitchFamily="49" charset="-122"/>
              </a:rPr>
              <a:t>mat_num,mat_name,speci,warehouse</a:t>
            </a:r>
            <a:r>
              <a:rPr kumimoji="1" lang="en-US" altLang="zh-CN" sz="2400" dirty="0">
                <a:ea typeface="楷体_GB2312" pitchFamily="49" charset="-122"/>
              </a:rPr>
              <a:t>, </a:t>
            </a:r>
            <a:r>
              <a:rPr kumimoji="1" lang="en-US" altLang="zh-CN" sz="2400" dirty="0" err="1">
                <a:ea typeface="楷体_GB2312" pitchFamily="49" charset="-122"/>
              </a:rPr>
              <a:t>amount,unit,total</a:t>
            </a:r>
            <a:r>
              <a:rPr kumimoji="1" lang="en-US" altLang="zh-CN" sz="2400" dirty="0">
                <a:ea typeface="楷体_GB2312" pitchFamily="49" charset="-122"/>
              </a:rPr>
              <a:t>),  </a:t>
            </a:r>
            <a:r>
              <a:rPr kumimoji="1" lang="en-US" altLang="zh-CN" sz="2400" dirty="0">
                <a:solidFill>
                  <a:srgbClr val="000066"/>
                </a:solidFill>
              </a:rPr>
              <a:t>“</a:t>
            </a:r>
            <a:r>
              <a:rPr kumimoji="1" lang="zh-CN" altLang="en-US" sz="2400" dirty="0">
                <a:solidFill>
                  <a:srgbClr val="000066"/>
                </a:solidFill>
              </a:rPr>
              <a:t>垂直”地分成两个基本表：</a:t>
            </a:r>
          </a:p>
          <a:p>
            <a:pPr eaLnBrk="1" hangingPunct="1">
              <a:buClr>
                <a:schemeClr val="folHlink"/>
              </a:buClr>
              <a:buSzPct val="60000"/>
              <a:buFont typeface="Wingdings" panose="05000000000000000000" pitchFamily="2" charset="2"/>
              <a:buNone/>
            </a:pPr>
            <a:r>
              <a:rPr kumimoji="1" lang="zh-CN" altLang="en-US" sz="2400" dirty="0">
                <a:ea typeface="楷体_GB2312" pitchFamily="49" charset="-122"/>
              </a:rPr>
              <a:t>   </a:t>
            </a:r>
            <a:r>
              <a:rPr kumimoji="1" lang="en-US" altLang="zh-CN" sz="2400" dirty="0">
                <a:ea typeface="楷体_GB2312" pitchFamily="49" charset="-122"/>
              </a:rPr>
              <a:t>s1(</a:t>
            </a:r>
            <a:r>
              <a:rPr kumimoji="1" lang="en-US" altLang="zh-CN" sz="2400" dirty="0" err="1">
                <a:ea typeface="楷体_GB2312" pitchFamily="49" charset="-122"/>
              </a:rPr>
              <a:t>mat_num,mat_name,speci,warehouse</a:t>
            </a:r>
            <a:r>
              <a:rPr kumimoji="1" lang="en-US" altLang="zh-CN" sz="2400" dirty="0">
                <a:ea typeface="楷体_GB2312" pitchFamily="49" charset="-122"/>
              </a:rPr>
              <a:t>)</a:t>
            </a:r>
          </a:p>
          <a:p>
            <a:pPr eaLnBrk="1" hangingPunct="1">
              <a:buClr>
                <a:schemeClr val="folHlink"/>
              </a:buClr>
              <a:buSzPct val="60000"/>
              <a:buFont typeface="Wingdings" panose="05000000000000000000" pitchFamily="2" charset="2"/>
              <a:buNone/>
            </a:pPr>
            <a:r>
              <a:rPr kumimoji="1" lang="en-US" altLang="zh-CN" sz="2400" dirty="0">
                <a:ea typeface="楷体_GB2312" pitchFamily="49" charset="-122"/>
              </a:rPr>
              <a:t>   s2(</a:t>
            </a:r>
            <a:r>
              <a:rPr kumimoji="1" lang="en-US" altLang="zh-CN" sz="2400" dirty="0" err="1">
                <a:ea typeface="楷体_GB2312" pitchFamily="49" charset="-122"/>
              </a:rPr>
              <a:t>mat_num,amount,unit</a:t>
            </a:r>
            <a:r>
              <a:rPr kumimoji="1" lang="en-US" altLang="zh-CN" sz="2400" dirty="0">
                <a:ea typeface="楷体_GB2312" pitchFamily="49" charset="-122"/>
              </a:rPr>
              <a:t>, total ) </a:t>
            </a:r>
            <a:endParaRPr kumimoji="1" lang="en-US" altLang="zh-CN" sz="2400" dirty="0">
              <a:solidFill>
                <a:srgbClr val="000066"/>
              </a:solidFill>
            </a:endParaRPr>
          </a:p>
          <a:p>
            <a:pPr eaLnBrk="1" hangingPunct="1">
              <a:buClr>
                <a:schemeClr val="folHlink"/>
              </a:buClr>
              <a:buSzPct val="60000"/>
              <a:buFont typeface="Wingdings" panose="05000000000000000000" pitchFamily="2" charset="2"/>
              <a:buNone/>
            </a:pPr>
            <a:endParaRPr kumimoji="1" lang="en-US" altLang="zh-CN" sz="2400" dirty="0">
              <a:solidFill>
                <a:srgbClr val="000066"/>
              </a:solidFill>
            </a:endParaRPr>
          </a:p>
        </p:txBody>
      </p:sp>
      <p:sp>
        <p:nvSpPr>
          <p:cNvPr id="82949" name="灯片编号占位符 1"/>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CC7E21B3-FC46-4E1C-8DCF-B8806F78A138}" type="slidenum">
              <a:rPr lang="en-US" altLang="zh-CN" b="0">
                <a:latin typeface="Tahoma" panose="020B0604030504040204" pitchFamily="34" charset="0"/>
              </a:rPr>
              <a:pPr eaLnBrk="1" hangingPunct="1"/>
              <a:t>81</a:t>
            </a:fld>
            <a:endParaRPr lang="en-US" altLang="zh-CN" b="0">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1476"/>
                                        </p:tgtEl>
                                        <p:attrNameLst>
                                          <p:attrName>style.visibility</p:attrName>
                                        </p:attrNameLst>
                                      </p:cBhvr>
                                      <p:to>
                                        <p:strVal val="visible"/>
                                      </p:to>
                                    </p:set>
                                    <p:animEffect transition="in" filter="blinds(horizontal)">
                                      <p:cBhvr>
                                        <p:cTn id="7" dur="500"/>
                                        <p:tgtEl>
                                          <p:spTgt spid="361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6"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395288" y="620713"/>
            <a:ext cx="7772400" cy="609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sz="2800" dirty="0"/>
              <a:t>3.5.4 </a:t>
            </a:r>
            <a:r>
              <a:rPr lang="zh-CN" altLang="en-US" sz="2800" dirty="0"/>
              <a:t>视图的作用</a:t>
            </a:r>
          </a:p>
        </p:txBody>
      </p:sp>
      <p:sp>
        <p:nvSpPr>
          <p:cNvPr id="83971" name="Rectangle 3"/>
          <p:cNvSpPr>
            <a:spLocks noGrp="1" noChangeArrowheads="1"/>
          </p:cNvSpPr>
          <p:nvPr>
            <p:ph type="body" idx="1"/>
          </p:nvPr>
        </p:nvSpPr>
        <p:spPr>
          <a:xfrm>
            <a:off x="395288" y="1628775"/>
            <a:ext cx="8353176" cy="45370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0000"/>
              </a:lnSpc>
              <a:buFontTx/>
              <a:buNone/>
            </a:pPr>
            <a:r>
              <a:rPr lang="zh-CN" altLang="en-US" sz="2400" b="1" dirty="0">
                <a:solidFill>
                  <a:srgbClr val="CC3300"/>
                </a:solidFill>
              </a:rPr>
              <a:t>通过建立一个视图</a:t>
            </a:r>
            <a:r>
              <a:rPr lang="en-US" altLang="zh-CN" sz="2400" b="1" dirty="0">
                <a:solidFill>
                  <a:srgbClr val="CC3300"/>
                </a:solidFill>
              </a:rPr>
              <a:t>stock</a:t>
            </a:r>
            <a:r>
              <a:rPr lang="zh-CN" altLang="en-US" sz="2400" b="1" dirty="0">
                <a:solidFill>
                  <a:srgbClr val="CC3300"/>
                </a:solidFill>
              </a:rPr>
              <a:t>：</a:t>
            </a:r>
          </a:p>
          <a:p>
            <a:pPr lvl="1" eaLnBrk="1" hangingPunct="1">
              <a:lnSpc>
                <a:spcPct val="80000"/>
              </a:lnSpc>
              <a:buFontTx/>
              <a:buNone/>
            </a:pPr>
            <a:r>
              <a:rPr lang="en-US" altLang="zh-CN" sz="2300" b="1" dirty="0"/>
              <a:t>CREATE VIEW stock(</a:t>
            </a:r>
            <a:r>
              <a:rPr lang="en-US" altLang="zh-CN" sz="2300" b="1" dirty="0" err="1"/>
              <a:t>mat_num,mat_name,speci</a:t>
            </a:r>
            <a:r>
              <a:rPr lang="en-US" altLang="zh-CN" sz="2300" b="1" dirty="0"/>
              <a:t>, warehouse, </a:t>
            </a:r>
            <a:r>
              <a:rPr lang="en-US" altLang="zh-CN" sz="2300" b="1" dirty="0" err="1"/>
              <a:t>amount,unit,total</a:t>
            </a:r>
            <a:r>
              <a:rPr lang="en-US" altLang="zh-CN" sz="2300" b="1" dirty="0"/>
              <a:t>)</a:t>
            </a:r>
          </a:p>
          <a:p>
            <a:pPr lvl="1" eaLnBrk="1" hangingPunct="1">
              <a:lnSpc>
                <a:spcPct val="80000"/>
              </a:lnSpc>
              <a:buFontTx/>
              <a:buNone/>
            </a:pPr>
            <a:r>
              <a:rPr lang="en-US" altLang="zh-CN" sz="2300" b="1" dirty="0"/>
              <a:t>  AS</a:t>
            </a:r>
          </a:p>
          <a:p>
            <a:pPr lvl="1" eaLnBrk="1" hangingPunct="1">
              <a:lnSpc>
                <a:spcPct val="80000"/>
              </a:lnSpc>
              <a:buFontTx/>
              <a:buNone/>
            </a:pPr>
            <a:r>
              <a:rPr lang="en-US" altLang="zh-CN" sz="2300" b="1" dirty="0"/>
              <a:t>SELECT s1.mat_num, s1.mat_name, s1.speci, s1.warehouse, s2.amount, s2.unit, s2.total</a:t>
            </a:r>
          </a:p>
          <a:p>
            <a:pPr lvl="1" eaLnBrk="1" hangingPunct="1">
              <a:lnSpc>
                <a:spcPct val="80000"/>
              </a:lnSpc>
              <a:buFontTx/>
              <a:buNone/>
            </a:pPr>
            <a:r>
              <a:rPr lang="en-US" altLang="zh-CN" sz="2300" b="1" dirty="0"/>
              <a:t>FROM s1, s2</a:t>
            </a:r>
          </a:p>
          <a:p>
            <a:pPr lvl="1" eaLnBrk="1" hangingPunct="1">
              <a:lnSpc>
                <a:spcPct val="80000"/>
              </a:lnSpc>
              <a:buFontTx/>
              <a:buNone/>
            </a:pPr>
            <a:r>
              <a:rPr lang="en-US" altLang="zh-CN" sz="2300" b="1" dirty="0"/>
              <a:t>WHERE s1.mat_num =s2. </a:t>
            </a:r>
            <a:r>
              <a:rPr lang="en-US" altLang="zh-CN" sz="2300" b="1" dirty="0" err="1"/>
              <a:t>mat_num</a:t>
            </a:r>
            <a:r>
              <a:rPr lang="en-US" altLang="zh-CN" sz="2300" b="1" dirty="0"/>
              <a:t> </a:t>
            </a:r>
            <a:r>
              <a:rPr lang="en-US" altLang="zh-CN" sz="2300" b="1" dirty="0">
                <a:solidFill>
                  <a:srgbClr val="000066"/>
                </a:solidFill>
              </a:rPr>
              <a:t>   </a:t>
            </a:r>
          </a:p>
          <a:p>
            <a:pPr eaLnBrk="1" hangingPunct="1">
              <a:lnSpc>
                <a:spcPct val="120000"/>
              </a:lnSpc>
              <a:buFontTx/>
              <a:buNone/>
            </a:pPr>
            <a:r>
              <a:rPr lang="en-US" altLang="zh-CN" sz="1000" b="1" dirty="0">
                <a:solidFill>
                  <a:srgbClr val="000066"/>
                </a:solidFill>
              </a:rPr>
              <a:t>         </a:t>
            </a:r>
          </a:p>
          <a:p>
            <a:pPr eaLnBrk="1" hangingPunct="1">
              <a:lnSpc>
                <a:spcPct val="120000"/>
              </a:lnSpc>
              <a:buFontTx/>
              <a:buNone/>
            </a:pPr>
            <a:r>
              <a:rPr lang="zh-CN" altLang="en-US" b="1" dirty="0">
                <a:solidFill>
                  <a:srgbClr val="000066"/>
                </a:solidFill>
                <a:latin typeface="楷体_GB2312" pitchFamily="49" charset="-122"/>
                <a:ea typeface="楷体_GB2312" pitchFamily="49" charset="-122"/>
              </a:rPr>
              <a:t>   </a:t>
            </a:r>
            <a:r>
              <a:rPr lang="zh-CN" altLang="en-US" sz="2400" b="1" dirty="0">
                <a:solidFill>
                  <a:srgbClr val="000066"/>
                </a:solidFill>
                <a:latin typeface="楷体_GB2312" pitchFamily="49" charset="-122"/>
                <a:ea typeface="楷体_GB2312" pitchFamily="49" charset="-122"/>
              </a:rPr>
              <a:t>使用户的外模式保持不变，从而对原</a:t>
            </a:r>
            <a:r>
              <a:rPr lang="en-US" altLang="zh-CN" sz="2400" b="1" dirty="0">
                <a:solidFill>
                  <a:srgbClr val="000066"/>
                </a:solidFill>
                <a:latin typeface="楷体_GB2312" pitchFamily="49" charset="-122"/>
                <a:ea typeface="楷体_GB2312" pitchFamily="49" charset="-122"/>
              </a:rPr>
              <a:t>Stock</a:t>
            </a:r>
            <a:r>
              <a:rPr lang="zh-CN" altLang="en-US" sz="2400" b="1" dirty="0">
                <a:solidFill>
                  <a:srgbClr val="000066"/>
                </a:solidFill>
                <a:latin typeface="楷体_GB2312" pitchFamily="49" charset="-122"/>
                <a:ea typeface="楷体_GB2312" pitchFamily="49" charset="-122"/>
              </a:rPr>
              <a:t>表的查询程序不必修改。</a:t>
            </a:r>
          </a:p>
        </p:txBody>
      </p:sp>
      <p:sp>
        <p:nvSpPr>
          <p:cNvPr id="83972" name="灯片编号占位符 1"/>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FEE61001-65E3-424E-8734-DB836F190C5E}" type="slidenum">
              <a:rPr lang="en-US" altLang="zh-CN" b="0">
                <a:latin typeface="Tahoma" panose="020B0604030504040204" pitchFamily="34" charset="0"/>
              </a:rPr>
              <a:pPr eaLnBrk="1" hangingPunct="1"/>
              <a:t>82</a:t>
            </a:fld>
            <a:endParaRPr lang="en-US" altLang="zh-CN" b="0">
              <a:latin typeface="Tahoma" panose="020B0604030504040204"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1"/>
          </p:nvPr>
        </p:nvSpPr>
        <p:spPr>
          <a:noFill/>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3A261C77-E1AB-44CB-88EA-9BC5991CF12E}" type="slidenum">
              <a:rPr lang="en-US" altLang="zh-CN" b="0">
                <a:latin typeface="Tahoma" panose="020B0604030504040204" pitchFamily="34" charset="0"/>
              </a:rPr>
              <a:pPr eaLnBrk="1" hangingPunct="1"/>
              <a:t>9</a:t>
            </a:fld>
            <a:endParaRPr lang="en-US" altLang="zh-CN" b="0">
              <a:latin typeface="Tahoma" panose="020B0604030504040204" pitchFamily="34" charset="0"/>
            </a:endParaRPr>
          </a:p>
        </p:txBody>
      </p:sp>
      <p:sp>
        <p:nvSpPr>
          <p:cNvPr id="13315" name="Rectangle 2"/>
          <p:cNvSpPr>
            <a:spLocks noGrp="1" noChangeArrowheads="1"/>
          </p:cNvSpPr>
          <p:nvPr>
            <p:ph type="title"/>
          </p:nvPr>
        </p:nvSpPr>
        <p:spPr/>
        <p:txBody>
          <a:bodyPr/>
          <a:lstStyle/>
          <a:p>
            <a:pPr eaLnBrk="1" hangingPunct="1"/>
            <a:r>
              <a:rPr lang="zh-CN" altLang="en-US" sz="3200"/>
              <a:t>插入元组（续）</a:t>
            </a:r>
          </a:p>
        </p:txBody>
      </p:sp>
      <p:sp>
        <p:nvSpPr>
          <p:cNvPr id="13316"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2400"/>
              <a:t>［例</a:t>
            </a:r>
            <a:r>
              <a:rPr lang="en-US" altLang="zh-CN" sz="2400"/>
              <a:t>3</a:t>
            </a:r>
            <a:r>
              <a:rPr lang="zh-CN" altLang="en-US" sz="2400"/>
              <a:t>］  插入一条选课记录</a:t>
            </a:r>
            <a:r>
              <a:rPr lang="en-US" altLang="zh-CN" sz="2400"/>
              <a:t>( '200215128'</a:t>
            </a:r>
            <a:r>
              <a:rPr lang="zh-CN" altLang="en-US" sz="2400"/>
              <a:t>，</a:t>
            </a:r>
            <a:r>
              <a:rPr lang="en-US" altLang="zh-CN" sz="2400"/>
              <a:t>'1 ')</a:t>
            </a:r>
            <a:r>
              <a:rPr lang="zh-CN" altLang="en-US" sz="2400"/>
              <a:t>。</a:t>
            </a:r>
          </a:p>
          <a:p>
            <a:pPr eaLnBrk="1" hangingPunct="1">
              <a:buFont typeface="Wingdings" panose="05000000000000000000" pitchFamily="2" charset="2"/>
              <a:buNone/>
            </a:pPr>
            <a:r>
              <a:rPr lang="zh-CN" altLang="en-US" sz="2400"/>
              <a:t>    </a:t>
            </a:r>
            <a:r>
              <a:rPr lang="en-US" altLang="zh-CN" sz="2400"/>
              <a:t>INSERT</a:t>
            </a:r>
          </a:p>
          <a:p>
            <a:pPr eaLnBrk="1" hangingPunct="1">
              <a:buFont typeface="Wingdings" panose="05000000000000000000" pitchFamily="2" charset="2"/>
              <a:buNone/>
            </a:pPr>
            <a:r>
              <a:rPr lang="en-US" altLang="zh-CN" sz="2400"/>
              <a:t>    INTO SC(Sno</a:t>
            </a:r>
            <a:r>
              <a:rPr lang="zh-CN" altLang="en-US" sz="2400"/>
              <a:t>，</a:t>
            </a:r>
            <a:r>
              <a:rPr lang="en-US" altLang="zh-CN" sz="2400"/>
              <a:t>Cno)</a:t>
            </a:r>
          </a:p>
          <a:p>
            <a:pPr eaLnBrk="1" hangingPunct="1">
              <a:buFont typeface="Wingdings" panose="05000000000000000000" pitchFamily="2" charset="2"/>
              <a:buNone/>
            </a:pPr>
            <a:r>
              <a:rPr lang="en-US" altLang="zh-CN" sz="2400"/>
              <a:t>    VALUES (‘ 200215128 ’</a:t>
            </a:r>
            <a:r>
              <a:rPr lang="zh-CN" altLang="en-US" sz="2400"/>
              <a:t>，‘ </a:t>
            </a:r>
            <a:r>
              <a:rPr lang="en-US" altLang="zh-CN" sz="2400"/>
              <a:t>1 ’)</a:t>
            </a:r>
            <a:r>
              <a:rPr lang="zh-CN" altLang="en-US" sz="2400"/>
              <a:t>；</a:t>
            </a:r>
          </a:p>
          <a:p>
            <a:pPr eaLnBrk="1" hangingPunct="1">
              <a:buFont typeface="Wingdings" panose="05000000000000000000" pitchFamily="2" charset="2"/>
              <a:buNone/>
            </a:pPr>
            <a:r>
              <a:rPr lang="zh-CN" altLang="en-US" sz="2400"/>
              <a:t>   </a:t>
            </a:r>
            <a:r>
              <a:rPr lang="en-US" altLang="zh-CN" sz="2400">
                <a:solidFill>
                  <a:srgbClr val="400800"/>
                </a:solidFill>
                <a:latin typeface="隶书" panose="02010509060101010101" pitchFamily="49" charset="-122"/>
                <a:ea typeface="隶书" panose="02010509060101010101" pitchFamily="49" charset="-122"/>
              </a:rPr>
              <a:t>RDBMS</a:t>
            </a:r>
            <a:r>
              <a:rPr lang="zh-CN" altLang="en-US" sz="2400">
                <a:solidFill>
                  <a:srgbClr val="400800"/>
                </a:solidFill>
                <a:latin typeface="隶书" panose="02010509060101010101" pitchFamily="49" charset="-122"/>
                <a:ea typeface="隶书" panose="02010509060101010101" pitchFamily="49" charset="-122"/>
              </a:rPr>
              <a:t>将在新插入记录的</a:t>
            </a:r>
            <a:r>
              <a:rPr lang="en-US" altLang="zh-CN" sz="2400">
                <a:solidFill>
                  <a:srgbClr val="400800"/>
                </a:solidFill>
                <a:latin typeface="隶书" panose="02010509060101010101" pitchFamily="49" charset="-122"/>
                <a:ea typeface="隶书" panose="02010509060101010101" pitchFamily="49" charset="-122"/>
              </a:rPr>
              <a:t>Grade</a:t>
            </a:r>
            <a:r>
              <a:rPr lang="zh-CN" altLang="en-US" sz="2400">
                <a:solidFill>
                  <a:srgbClr val="400800"/>
                </a:solidFill>
                <a:latin typeface="隶书" panose="02010509060101010101" pitchFamily="49" charset="-122"/>
                <a:ea typeface="隶书" panose="02010509060101010101" pitchFamily="49" charset="-122"/>
              </a:rPr>
              <a:t>列上自动地赋空值。</a:t>
            </a:r>
          </a:p>
          <a:p>
            <a:pPr eaLnBrk="1" hangingPunct="1">
              <a:buFont typeface="Wingdings" panose="05000000000000000000" pitchFamily="2" charset="2"/>
              <a:buNone/>
            </a:pPr>
            <a:r>
              <a:rPr lang="zh-CN" altLang="en-US" sz="2400"/>
              <a:t>   或者：</a:t>
            </a:r>
          </a:p>
          <a:p>
            <a:pPr eaLnBrk="1" hangingPunct="1">
              <a:buFont typeface="Wingdings" panose="05000000000000000000" pitchFamily="2" charset="2"/>
              <a:buNone/>
            </a:pPr>
            <a:r>
              <a:rPr lang="zh-CN" altLang="en-US" sz="2400"/>
              <a:t>    </a:t>
            </a:r>
            <a:r>
              <a:rPr lang="en-US" altLang="zh-CN" sz="2400"/>
              <a:t>INSERT</a:t>
            </a:r>
          </a:p>
          <a:p>
            <a:pPr eaLnBrk="1" hangingPunct="1">
              <a:buFont typeface="Wingdings" panose="05000000000000000000" pitchFamily="2" charset="2"/>
              <a:buNone/>
            </a:pPr>
            <a:r>
              <a:rPr lang="en-US" altLang="zh-CN" sz="2400"/>
              <a:t>    INTO SC</a:t>
            </a:r>
          </a:p>
          <a:p>
            <a:pPr eaLnBrk="1" hangingPunct="1">
              <a:buFont typeface="Wingdings" panose="05000000000000000000" pitchFamily="2" charset="2"/>
              <a:buNone/>
            </a:pPr>
            <a:r>
              <a:rPr lang="en-US" altLang="zh-CN" sz="2400"/>
              <a:t>    VALUES (' 200215128 '</a:t>
            </a:r>
            <a:r>
              <a:rPr lang="zh-CN" altLang="en-US" sz="2400"/>
              <a:t>，</a:t>
            </a:r>
            <a:r>
              <a:rPr lang="en-US" altLang="zh-CN" sz="2400"/>
              <a:t>' 1 '</a:t>
            </a:r>
            <a:r>
              <a:rPr lang="zh-CN" altLang="en-US" sz="2400"/>
              <a:t>，</a:t>
            </a:r>
            <a:r>
              <a:rPr lang="en-US" altLang="zh-CN" sz="2400"/>
              <a:t>NULL)</a:t>
            </a:r>
            <a:r>
              <a:rPr lang="zh-CN" altLang="en-US" sz="2400"/>
              <a:t>；</a:t>
            </a:r>
          </a:p>
        </p:txBody>
      </p:sp>
    </p:spTree>
  </p:cSld>
  <p:clrMapOvr>
    <a:masterClrMapping/>
  </p:clrMapOvr>
</p:sld>
</file>

<file path=ppt/theme/theme1.xml><?xml version="1.0" encoding="utf-8"?>
<a:theme xmlns:a="http://schemas.openxmlformats.org/drawingml/2006/main" name="1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7339</TotalTime>
  <Words>5694</Words>
  <Application>Microsoft Office PowerPoint</Application>
  <PresentationFormat>全屏显示(4:3)</PresentationFormat>
  <Paragraphs>765</Paragraphs>
  <Slides>82</Slides>
  <Notes>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98" baseType="lpstr">
      <vt:lpstr>仿宋_GB2312</vt:lpstr>
      <vt:lpstr>黑体</vt:lpstr>
      <vt:lpstr>华文细黑</vt:lpstr>
      <vt:lpstr>STZhongsong</vt:lpstr>
      <vt:lpstr>楷体_GB2312</vt:lpstr>
      <vt:lpstr>隶书</vt:lpstr>
      <vt:lpstr>宋体</vt:lpstr>
      <vt:lpstr>Microsoft YaHei</vt:lpstr>
      <vt:lpstr>NSimSun</vt:lpstr>
      <vt:lpstr>Arial</vt:lpstr>
      <vt:lpstr>Courier New</vt:lpstr>
      <vt:lpstr>Tahoma</vt:lpstr>
      <vt:lpstr>Times New Roman</vt:lpstr>
      <vt:lpstr>Wingdings</vt:lpstr>
      <vt:lpstr>1_商务模板系列34</vt:lpstr>
      <vt:lpstr>Image</vt:lpstr>
      <vt:lpstr>第三章  关系数据库标准语言SQL</vt:lpstr>
      <vt:lpstr>PowerPoint 演示文稿</vt:lpstr>
      <vt:lpstr>3.4  数 据 更 新 </vt:lpstr>
      <vt:lpstr>3.4.1  插入数据</vt:lpstr>
      <vt:lpstr>一、插入元组</vt:lpstr>
      <vt:lpstr>插入元组（续）</vt:lpstr>
      <vt:lpstr>插入元组（续）</vt:lpstr>
      <vt:lpstr>插入元组（续）</vt:lpstr>
      <vt:lpstr>插入元组（续）</vt:lpstr>
      <vt:lpstr>二、插入多行元组</vt:lpstr>
      <vt:lpstr>二、插入多行元组（续）</vt:lpstr>
      <vt:lpstr>三、插入子查询结果</vt:lpstr>
      <vt:lpstr>插入子查询结果（续）</vt:lpstr>
      <vt:lpstr>插入子查询结果（例）</vt:lpstr>
      <vt:lpstr>插入子查询结果（续）</vt:lpstr>
      <vt:lpstr>插入子查询结果（续）</vt:lpstr>
      <vt:lpstr>插入子查询结果（续）</vt:lpstr>
      <vt:lpstr>插入子查询结果（续）</vt:lpstr>
      <vt:lpstr>插入子查询结果（续）</vt:lpstr>
      <vt:lpstr>插入子查询结果（续）</vt:lpstr>
      <vt:lpstr>插入子查询结果（续）</vt:lpstr>
      <vt:lpstr>3.4  数 据 更 新 </vt:lpstr>
      <vt:lpstr>3.4.2  修改数据</vt:lpstr>
      <vt:lpstr>修改数据（续）</vt:lpstr>
      <vt:lpstr>修改数据（续）</vt:lpstr>
      <vt:lpstr>1. 修改某一个元组的值</vt:lpstr>
      <vt:lpstr>2. 修改多个元组的值</vt:lpstr>
      <vt:lpstr>3. 带子查询的修改语句</vt:lpstr>
      <vt:lpstr>PowerPoint 演示文稿</vt:lpstr>
      <vt:lpstr>3. 带子查询的修改语句</vt:lpstr>
      <vt:lpstr>3. 带子查询的修改语句</vt:lpstr>
      <vt:lpstr>修改数据（续）</vt:lpstr>
      <vt:lpstr>3.4  数 据 更 新 </vt:lpstr>
      <vt:lpstr>3.4.3  删除数据</vt:lpstr>
      <vt:lpstr>删除数据（续）</vt:lpstr>
      <vt:lpstr>1. 删除某一个元组的值</vt:lpstr>
      <vt:lpstr>2. 删除多个元组的值</vt:lpstr>
      <vt:lpstr>3. 带子查询的删除语句</vt:lpstr>
      <vt:lpstr>3. 带子查询的删除语句</vt:lpstr>
      <vt:lpstr>3. 4 数据操纵－练习</vt:lpstr>
      <vt:lpstr>3.4 数据操纵－练习</vt:lpstr>
      <vt:lpstr>3.4 数据操纵－练习</vt:lpstr>
      <vt:lpstr>3.4 数据操纵－练习</vt:lpstr>
      <vt:lpstr>3.4 数据操纵－练习</vt:lpstr>
      <vt:lpstr>3.4 数据操纵－练习</vt:lpstr>
      <vt:lpstr>修改基本表</vt:lpstr>
      <vt:lpstr>修改基本表（续）</vt:lpstr>
      <vt:lpstr>删除基本表 </vt:lpstr>
      <vt:lpstr>第三章  关系数据库标准语言SQL</vt:lpstr>
      <vt:lpstr>PowerPoint 演示文稿</vt:lpstr>
      <vt:lpstr>3.5  视  图</vt:lpstr>
      <vt:lpstr>3.5  视    图</vt:lpstr>
      <vt:lpstr>3.5.1  视图的定义和删除</vt:lpstr>
      <vt:lpstr>3.5.1  视图的定义和删除</vt:lpstr>
      <vt:lpstr>3.5.1 视图的定义和删除</vt:lpstr>
      <vt:lpstr>视图的定义</vt:lpstr>
      <vt:lpstr>3.5.1 视图的定义和删除</vt:lpstr>
      <vt:lpstr>3.5.1 视图的定义和删除</vt:lpstr>
      <vt:lpstr>3.5.1 视图的定义和删除</vt:lpstr>
      <vt:lpstr>3.5.1 视图的定义和删除</vt:lpstr>
      <vt:lpstr>3.5.1 视图的定义和删除</vt:lpstr>
      <vt:lpstr>3.5.1 视图的定义和删除（续）</vt:lpstr>
      <vt:lpstr>3.5.1 视图的定义和删除</vt:lpstr>
      <vt:lpstr>3.5.1 视图的定义和删除</vt:lpstr>
      <vt:lpstr>3.5.1 视图的定义和删除（续）</vt:lpstr>
      <vt:lpstr>二、删除视图</vt:lpstr>
      <vt:lpstr>删除视图(续）</vt:lpstr>
      <vt:lpstr>视图的使用——查询视图</vt:lpstr>
      <vt:lpstr>3.5.2  查询视图</vt:lpstr>
      <vt:lpstr>3.5.2 查询视图</vt:lpstr>
      <vt:lpstr>查询视图（续）</vt:lpstr>
      <vt:lpstr>3.5.2 查询视图</vt:lpstr>
      <vt:lpstr>查询视图（续）</vt:lpstr>
      <vt:lpstr>查询转换</vt:lpstr>
      <vt:lpstr>3.5.3 更新视图</vt:lpstr>
      <vt:lpstr>3.5.3 更新视图</vt:lpstr>
      <vt:lpstr>3.5.3 更新视图</vt:lpstr>
      <vt:lpstr>视图的更新问题</vt:lpstr>
      <vt:lpstr>视图的更新问题</vt:lpstr>
      <vt:lpstr>3.5.4 视图的作用</vt:lpstr>
      <vt:lpstr>3.5.4 视图的作用</vt:lpstr>
      <vt:lpstr>3.5.4 视图的作用</vt:lpstr>
    </vt:vector>
  </TitlesOfParts>
  <Company>idke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RUC IDKE</dc:creator>
  <cp:lastModifiedBy>zhu xz</cp:lastModifiedBy>
  <cp:revision>477</cp:revision>
  <dcterms:created xsi:type="dcterms:W3CDTF">2000-08-09T08:19:19Z</dcterms:created>
  <dcterms:modified xsi:type="dcterms:W3CDTF">2022-10-25T01:40:27Z</dcterms:modified>
</cp:coreProperties>
</file>