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101"/>
  </p:notesMasterIdLst>
  <p:sldIdLst>
    <p:sldId id="541" r:id="rId2"/>
    <p:sldId id="542" r:id="rId3"/>
    <p:sldId id="545" r:id="rId4"/>
    <p:sldId id="547" r:id="rId5"/>
    <p:sldId id="549" r:id="rId6"/>
    <p:sldId id="552" r:id="rId7"/>
    <p:sldId id="556" r:id="rId8"/>
    <p:sldId id="557" r:id="rId9"/>
    <p:sldId id="681" r:id="rId10"/>
    <p:sldId id="735" r:id="rId11"/>
    <p:sldId id="560" r:id="rId12"/>
    <p:sldId id="564" r:id="rId13"/>
    <p:sldId id="565" r:id="rId14"/>
    <p:sldId id="736" r:id="rId15"/>
    <p:sldId id="576" r:id="rId16"/>
    <p:sldId id="682" r:id="rId17"/>
    <p:sldId id="683" r:id="rId18"/>
    <p:sldId id="687" r:id="rId19"/>
    <p:sldId id="579" r:id="rId20"/>
    <p:sldId id="581" r:id="rId21"/>
    <p:sldId id="688" r:id="rId22"/>
    <p:sldId id="584" r:id="rId23"/>
    <p:sldId id="585" r:id="rId24"/>
    <p:sldId id="586" r:id="rId25"/>
    <p:sldId id="588" r:id="rId26"/>
    <p:sldId id="737" r:id="rId27"/>
    <p:sldId id="589" r:id="rId28"/>
    <p:sldId id="590" r:id="rId29"/>
    <p:sldId id="592" r:id="rId30"/>
    <p:sldId id="595" r:id="rId31"/>
    <p:sldId id="596" r:id="rId32"/>
    <p:sldId id="601" r:id="rId33"/>
    <p:sldId id="609" r:id="rId34"/>
    <p:sldId id="690" r:id="rId35"/>
    <p:sldId id="734" r:id="rId36"/>
    <p:sldId id="716" r:id="rId37"/>
    <p:sldId id="694" r:id="rId38"/>
    <p:sldId id="695" r:id="rId39"/>
    <p:sldId id="696" r:id="rId40"/>
    <p:sldId id="697" r:id="rId41"/>
    <p:sldId id="698" r:id="rId42"/>
    <p:sldId id="699" r:id="rId43"/>
    <p:sldId id="717" r:id="rId44"/>
    <p:sldId id="702" r:id="rId45"/>
    <p:sldId id="703" r:id="rId46"/>
    <p:sldId id="704" r:id="rId47"/>
    <p:sldId id="705" r:id="rId48"/>
    <p:sldId id="706" r:id="rId49"/>
    <p:sldId id="721" r:id="rId50"/>
    <p:sldId id="314" r:id="rId51"/>
    <p:sldId id="315" r:id="rId52"/>
    <p:sldId id="316" r:id="rId53"/>
    <p:sldId id="708" r:id="rId54"/>
    <p:sldId id="719" r:id="rId55"/>
    <p:sldId id="709" r:id="rId56"/>
    <p:sldId id="727" r:id="rId57"/>
    <p:sldId id="710" r:id="rId58"/>
    <p:sldId id="729" r:id="rId59"/>
    <p:sldId id="711" r:id="rId60"/>
    <p:sldId id="730" r:id="rId61"/>
    <p:sldId id="712" r:id="rId62"/>
    <p:sldId id="713" r:id="rId63"/>
    <p:sldId id="714" r:id="rId64"/>
    <p:sldId id="733" r:id="rId65"/>
    <p:sldId id="610" r:id="rId66"/>
    <p:sldId id="611" r:id="rId67"/>
    <p:sldId id="612" r:id="rId68"/>
    <p:sldId id="614" r:id="rId69"/>
    <p:sldId id="616" r:id="rId70"/>
    <p:sldId id="318" r:id="rId71"/>
    <p:sldId id="319" r:id="rId72"/>
    <p:sldId id="738" r:id="rId73"/>
    <p:sldId id="618" r:id="rId74"/>
    <p:sldId id="619" r:id="rId75"/>
    <p:sldId id="715" r:id="rId76"/>
    <p:sldId id="304" r:id="rId77"/>
    <p:sldId id="305" r:id="rId78"/>
    <p:sldId id="621" r:id="rId79"/>
    <p:sldId id="623" r:id="rId80"/>
    <p:sldId id="624" r:id="rId81"/>
    <p:sldId id="745" r:id="rId82"/>
    <p:sldId id="625" r:id="rId83"/>
    <p:sldId id="626" r:id="rId84"/>
    <p:sldId id="722" r:id="rId85"/>
    <p:sldId id="739" r:id="rId86"/>
    <p:sldId id="740" r:id="rId87"/>
    <p:sldId id="723" r:id="rId88"/>
    <p:sldId id="724" r:id="rId89"/>
    <p:sldId id="629" r:id="rId90"/>
    <p:sldId id="630" r:id="rId91"/>
    <p:sldId id="741" r:id="rId92"/>
    <p:sldId id="742" r:id="rId93"/>
    <p:sldId id="634" r:id="rId94"/>
    <p:sldId id="635" r:id="rId95"/>
    <p:sldId id="743" r:id="rId96"/>
    <p:sldId id="744" r:id="rId97"/>
    <p:sldId id="676" r:id="rId98"/>
    <p:sldId id="677" r:id="rId99"/>
    <p:sldId id="679" r:id="rId100"/>
  </p:sldIdLst>
  <p:sldSz cx="9144000" cy="6858000" type="screen4x3"/>
  <p:notesSz cx="6858000" cy="9144000"/>
  <p:defaultTextStyle>
    <a:defPPr>
      <a:defRPr lang="zh-CN"/>
    </a:defPPr>
    <a:lvl1pPr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1pPr>
    <a:lvl2pPr marL="4572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66FF"/>
    <a:srgbClr val="3333FF"/>
    <a:srgbClr val="FF0000"/>
    <a:srgbClr val="FF00FF"/>
    <a:srgbClr val="130A36"/>
    <a:srgbClr val="79710F"/>
    <a:srgbClr val="EEE6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796" autoAdjust="0"/>
    <p:restoredTop sz="86355" autoAdjust="0"/>
  </p:normalViewPr>
  <p:slideViewPr>
    <p:cSldViewPr>
      <p:cViewPr varScale="1">
        <p:scale>
          <a:sx n="95" d="100"/>
          <a:sy n="95" d="100"/>
        </p:scale>
        <p:origin x="357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35" d="100"/>
          <a:sy n="35" d="100"/>
        </p:scale>
        <p:origin x="-151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kumimoji="1" sz="1200" b="0"/>
            </a:lvl1pPr>
          </a:lstStyle>
          <a:p>
            <a:endParaRPr lang="en-US" altLang="zh-CN"/>
          </a:p>
        </p:txBody>
      </p:sp>
      <p:sp>
        <p:nvSpPr>
          <p:cNvPr id="4608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lvl1pPr>
          </a:lstStyle>
          <a:p>
            <a:endParaRPr lang="en-US" altLang="zh-CN"/>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608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1" sz="1200" b="0"/>
            </a:lvl1pPr>
          </a:lstStyle>
          <a:p>
            <a:endParaRPr lang="en-US" altLang="zh-CN"/>
          </a:p>
        </p:txBody>
      </p:sp>
      <p:sp>
        <p:nvSpPr>
          <p:cNvPr id="4608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lvl1pPr>
          </a:lstStyle>
          <a:p>
            <a:fld id="{AB4B2EF3-A102-4899-90B2-2D310ABA06A4}" type="slidenum">
              <a:rPr lang="en-US" altLang="zh-CN"/>
              <a:pPr/>
              <a:t>‹#›</a:t>
            </a:fld>
            <a:endParaRPr lang="en-US" altLang="zh-CN"/>
          </a:p>
        </p:txBody>
      </p:sp>
    </p:spTree>
    <p:extLst>
      <p:ext uri="{BB962C8B-B14F-4D97-AF65-F5344CB8AC3E}">
        <p14:creationId xmlns:p14="http://schemas.microsoft.com/office/powerpoint/2010/main" val="37589546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1BB0F6-44EB-4FF2-96AF-DCD233200AEA}" type="slidenum">
              <a:rPr lang="en-US" altLang="zh-CN"/>
              <a:pPr/>
              <a:t>1</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07894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2001</a:t>
            </a:r>
            <a:r>
              <a:rPr lang="zh-CN" altLang="en-US" dirty="0"/>
              <a:t>年</a:t>
            </a:r>
            <a:r>
              <a:rPr lang="en-US" altLang="zh-CN" dirty="0"/>
              <a:t>CC V2.1</a:t>
            </a:r>
            <a:r>
              <a:rPr lang="zh-CN" altLang="en-US" dirty="0"/>
              <a:t>被我国采用为国家标准</a:t>
            </a:r>
          </a:p>
        </p:txBody>
      </p:sp>
      <p:sp>
        <p:nvSpPr>
          <p:cNvPr id="4" name="灯片编号占位符 3"/>
          <p:cNvSpPr>
            <a:spLocks noGrp="1"/>
          </p:cNvSpPr>
          <p:nvPr>
            <p:ph type="sldNum" sz="quarter" idx="10"/>
          </p:nvPr>
        </p:nvSpPr>
        <p:spPr/>
        <p:txBody>
          <a:bodyPr/>
          <a:lstStyle/>
          <a:p>
            <a:fld id="{AB4B2EF3-A102-4899-90B2-2D310ABA06A4}" type="slidenum">
              <a:rPr lang="en-US" altLang="zh-CN" smtClean="0"/>
              <a:pPr/>
              <a:t>9</a:t>
            </a:fld>
            <a:endParaRPr lang="en-US" altLang="zh-CN"/>
          </a:p>
        </p:txBody>
      </p:sp>
    </p:spTree>
    <p:extLst>
      <p:ext uri="{BB962C8B-B14F-4D97-AF65-F5344CB8AC3E}">
        <p14:creationId xmlns:p14="http://schemas.microsoft.com/office/powerpoint/2010/main" val="2697604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AB4B2EF3-A102-4899-90B2-2D310ABA06A4}" type="slidenum">
              <a:rPr lang="en-US" altLang="zh-CN" smtClean="0"/>
              <a:pPr/>
              <a:t>11</a:t>
            </a:fld>
            <a:endParaRPr lang="en-US" altLang="zh-CN"/>
          </a:p>
        </p:txBody>
      </p:sp>
    </p:spTree>
    <p:extLst>
      <p:ext uri="{BB962C8B-B14F-4D97-AF65-F5344CB8AC3E}">
        <p14:creationId xmlns:p14="http://schemas.microsoft.com/office/powerpoint/2010/main" val="2963459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b="1" dirty="0"/>
              <a:t>CC</a:t>
            </a:r>
            <a:r>
              <a:rPr lang="zh-CN" altLang="en-US" b="1" dirty="0"/>
              <a:t>文本由</a:t>
            </a:r>
            <a:r>
              <a:rPr lang="en-US" altLang="zh-CN" b="1" dirty="0"/>
              <a:t>3</a:t>
            </a:r>
            <a:r>
              <a:rPr lang="zh-CN" altLang="en-US" b="1" dirty="0"/>
              <a:t>个部分组成</a:t>
            </a:r>
          </a:p>
          <a:p>
            <a:endParaRPr lang="zh-CN" altLang="en-US" dirty="0"/>
          </a:p>
        </p:txBody>
      </p:sp>
      <p:sp>
        <p:nvSpPr>
          <p:cNvPr id="4" name="灯片编号占位符 3"/>
          <p:cNvSpPr>
            <a:spLocks noGrp="1"/>
          </p:cNvSpPr>
          <p:nvPr>
            <p:ph type="sldNum" sz="quarter" idx="5"/>
          </p:nvPr>
        </p:nvSpPr>
        <p:spPr/>
        <p:txBody>
          <a:bodyPr/>
          <a:lstStyle/>
          <a:p>
            <a:fld id="{AB4B2EF3-A102-4899-90B2-2D310ABA06A4}" type="slidenum">
              <a:rPr lang="en-US" altLang="zh-CN" smtClean="0"/>
              <a:pPr/>
              <a:t>17</a:t>
            </a:fld>
            <a:endParaRPr lang="en-US" altLang="zh-CN"/>
          </a:p>
        </p:txBody>
      </p:sp>
    </p:spTree>
    <p:extLst>
      <p:ext uri="{BB962C8B-B14F-4D97-AF65-F5344CB8AC3E}">
        <p14:creationId xmlns:p14="http://schemas.microsoft.com/office/powerpoint/2010/main" val="1243685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对于强力逼迫透露口令、盗窃物理存储设备等行为而采取的保安措施，例如出入机房登记、加锁等，不在讨论之列，只考虑与数据库有关的安全性。</a:t>
            </a:r>
          </a:p>
        </p:txBody>
      </p:sp>
      <p:sp>
        <p:nvSpPr>
          <p:cNvPr id="4" name="灯片编号占位符 3"/>
          <p:cNvSpPr>
            <a:spLocks noGrp="1"/>
          </p:cNvSpPr>
          <p:nvPr>
            <p:ph type="sldNum" sz="quarter" idx="10"/>
          </p:nvPr>
        </p:nvSpPr>
        <p:spPr/>
        <p:txBody>
          <a:bodyPr/>
          <a:lstStyle/>
          <a:p>
            <a:fld id="{AB4B2EF3-A102-4899-90B2-2D310ABA06A4}" type="slidenum">
              <a:rPr lang="en-US" altLang="zh-CN" smtClean="0"/>
              <a:pPr/>
              <a:t>22</a:t>
            </a:fld>
            <a:endParaRPr lang="en-US" altLang="zh-CN"/>
          </a:p>
        </p:txBody>
      </p:sp>
    </p:spTree>
    <p:extLst>
      <p:ext uri="{BB962C8B-B14F-4D97-AF65-F5344CB8AC3E}">
        <p14:creationId xmlns:p14="http://schemas.microsoft.com/office/powerpoint/2010/main" val="1597582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对于主体和客体，数据库管理系统为它们每个实例指派一个敏感度标记</a:t>
            </a:r>
          </a:p>
        </p:txBody>
      </p:sp>
      <p:sp>
        <p:nvSpPr>
          <p:cNvPr id="4" name="灯片编号占位符 3"/>
          <p:cNvSpPr>
            <a:spLocks noGrp="1"/>
          </p:cNvSpPr>
          <p:nvPr>
            <p:ph type="sldNum" sz="quarter" idx="5"/>
          </p:nvPr>
        </p:nvSpPr>
        <p:spPr/>
        <p:txBody>
          <a:bodyPr/>
          <a:lstStyle/>
          <a:p>
            <a:fld id="{AB4B2EF3-A102-4899-90B2-2D310ABA06A4}" type="slidenum">
              <a:rPr lang="en-US" altLang="zh-CN" smtClean="0"/>
              <a:pPr/>
              <a:t>67</a:t>
            </a:fld>
            <a:endParaRPr lang="en-US" altLang="zh-CN"/>
          </a:p>
        </p:txBody>
      </p:sp>
    </p:spTree>
    <p:extLst>
      <p:ext uri="{BB962C8B-B14F-4D97-AF65-F5344CB8AC3E}">
        <p14:creationId xmlns:p14="http://schemas.microsoft.com/office/powerpoint/2010/main" val="2501833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D848D2-6743-4E00-B9A1-951C8E2639E2}" type="slidenum">
              <a:rPr lang="en-US" altLang="zh-CN"/>
              <a:pPr/>
              <a:t>78</a:t>
            </a:fld>
            <a:endParaRPr lang="en-US" altLang="zh-CN"/>
          </a:p>
        </p:txBody>
      </p:sp>
      <p:sp>
        <p:nvSpPr>
          <p:cNvPr id="417794" name="Rectangle 2"/>
          <p:cNvSpPr>
            <a:spLocks noGrp="1" noRot="1" noChangeAspect="1" noChangeArrowheads="1" noTextEdit="1"/>
          </p:cNvSpPr>
          <p:nvPr>
            <p:ph type="sldImg"/>
          </p:nvPr>
        </p:nvSpPr>
        <p:spPr>
          <a:ln/>
        </p:spPr>
      </p:sp>
      <p:sp>
        <p:nvSpPr>
          <p:cNvPr id="4177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86364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4B2EF3-A102-4899-90B2-2D310ABA06A4}" type="slidenum">
              <a:rPr lang="en-US" altLang="zh-CN" smtClean="0"/>
              <a:pPr/>
              <a:t>87</a:t>
            </a:fld>
            <a:endParaRPr lang="en-US" altLang="zh-CN"/>
          </a:p>
        </p:txBody>
      </p:sp>
    </p:spTree>
    <p:extLst>
      <p:ext uri="{BB962C8B-B14F-4D97-AF65-F5344CB8AC3E}">
        <p14:creationId xmlns:p14="http://schemas.microsoft.com/office/powerpoint/2010/main" val="3162671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48866" name="Freeform 2"/>
          <p:cNvSpPr>
            <a:spLocks/>
          </p:cNvSpPr>
          <p:nvPr/>
        </p:nvSpPr>
        <p:spPr bwMode="gray">
          <a:xfrm>
            <a:off x="-9525" y="1447800"/>
            <a:ext cx="9164638" cy="3832225"/>
          </a:xfrm>
          <a:custGeom>
            <a:avLst/>
            <a:gdLst>
              <a:gd name="T0" fmla="*/ 12 w 5773"/>
              <a:gd name="T1" fmla="*/ 124 h 2414"/>
              <a:gd name="T2" fmla="*/ 1381 w 5773"/>
              <a:gd name="T3" fmla="*/ 12 h 2414"/>
              <a:gd name="T4" fmla="*/ 4064 w 5773"/>
              <a:gd name="T5" fmla="*/ 581 h 2414"/>
              <a:gd name="T6" fmla="*/ 5773 w 5773"/>
              <a:gd name="T7" fmla="*/ 118 h 2414"/>
              <a:gd name="T8" fmla="*/ 5766 w 5773"/>
              <a:gd name="T9" fmla="*/ 2151 h 2414"/>
              <a:gd name="T10" fmla="*/ 3966 w 5773"/>
              <a:gd name="T11" fmla="*/ 2263 h 2414"/>
              <a:gd name="T12" fmla="*/ 1963 w 5773"/>
              <a:gd name="T13" fmla="*/ 1897 h 2414"/>
              <a:gd name="T14" fmla="*/ 6 w 5773"/>
              <a:gd name="T15" fmla="*/ 2407 h 2414"/>
              <a:gd name="T16" fmla="*/ 12 w 5773"/>
              <a:gd name="T17" fmla="*/ 124 h 2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1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67" name="Freeform 3"/>
          <p:cNvSpPr>
            <a:spLocks/>
          </p:cNvSpPr>
          <p:nvPr/>
        </p:nvSpPr>
        <p:spPr bwMode="gray">
          <a:xfrm>
            <a:off x="-9525" y="1730375"/>
            <a:ext cx="9150350" cy="3265488"/>
          </a:xfrm>
          <a:custGeom>
            <a:avLst/>
            <a:gdLst>
              <a:gd name="T0" fmla="*/ 6 w 5764"/>
              <a:gd name="T1" fmla="*/ 272 h 2057"/>
              <a:gd name="T2" fmla="*/ 1453 w 5764"/>
              <a:gd name="T3" fmla="*/ 10 h 2057"/>
              <a:gd name="T4" fmla="*/ 4182 w 5764"/>
              <a:gd name="T5" fmla="*/ 482 h 2057"/>
              <a:gd name="T6" fmla="*/ 5764 w 5764"/>
              <a:gd name="T7" fmla="*/ 154 h 2057"/>
              <a:gd name="T8" fmla="*/ 5764 w 5764"/>
              <a:gd name="T9" fmla="*/ 1806 h 2057"/>
              <a:gd name="T10" fmla="*/ 4005 w 5764"/>
              <a:gd name="T11" fmla="*/ 1994 h 2057"/>
              <a:gd name="T12" fmla="*/ 1891 w 5764"/>
              <a:gd name="T13" fmla="*/ 1522 h 2057"/>
              <a:gd name="T14" fmla="*/ 6 w 5764"/>
              <a:gd name="T15" fmla="*/ 1967 h 2057"/>
              <a:gd name="T16" fmla="*/ 6 w 5764"/>
              <a:gd name="T17" fmla="*/ 272 h 2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48868" name="Group 4"/>
          <p:cNvGrpSpPr>
            <a:grpSpLocks/>
          </p:cNvGrpSpPr>
          <p:nvPr/>
        </p:nvGrpSpPr>
        <p:grpSpPr bwMode="auto">
          <a:xfrm>
            <a:off x="7086600" y="1947863"/>
            <a:ext cx="533400" cy="533400"/>
            <a:chOff x="4752" y="1200"/>
            <a:chExt cx="288" cy="288"/>
          </a:xfrm>
        </p:grpSpPr>
        <p:sp>
          <p:nvSpPr>
            <p:cNvPr id="548869" name="Oval 5"/>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8870" name="Oval 6"/>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48871" name="Group 7"/>
          <p:cNvGrpSpPr>
            <a:grpSpLocks/>
          </p:cNvGrpSpPr>
          <p:nvPr/>
        </p:nvGrpSpPr>
        <p:grpSpPr bwMode="auto">
          <a:xfrm>
            <a:off x="7620000" y="1371600"/>
            <a:ext cx="914400" cy="914400"/>
            <a:chOff x="4992" y="816"/>
            <a:chExt cx="576" cy="576"/>
          </a:xfrm>
        </p:grpSpPr>
        <p:sp>
          <p:nvSpPr>
            <p:cNvPr id="548872" name="Oval 8"/>
            <p:cNvSpPr>
              <a:spLocks noChangeArrowheads="1"/>
            </p:cNvSpPr>
            <p:nvPr userDrawn="1"/>
          </p:nvSpPr>
          <p:spPr bwMode="gray">
            <a:xfrm>
              <a:off x="4992" y="816"/>
              <a:ext cx="576" cy="576"/>
            </a:xfrm>
            <a:prstGeom prst="ellipse">
              <a:avLst/>
            </a:prstGeom>
            <a:solidFill>
              <a:schemeClr val="accent1">
                <a:alpha val="53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8873" name="Oval 9"/>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48874" name="Group 10"/>
          <p:cNvGrpSpPr>
            <a:grpSpLocks/>
          </p:cNvGrpSpPr>
          <p:nvPr/>
        </p:nvGrpSpPr>
        <p:grpSpPr bwMode="auto">
          <a:xfrm>
            <a:off x="304800" y="3429000"/>
            <a:ext cx="1295400" cy="1371600"/>
            <a:chOff x="4992" y="816"/>
            <a:chExt cx="576" cy="576"/>
          </a:xfrm>
        </p:grpSpPr>
        <p:sp>
          <p:nvSpPr>
            <p:cNvPr id="548875" name="Oval 11"/>
            <p:cNvSpPr>
              <a:spLocks noChangeArrowheads="1"/>
            </p:cNvSpPr>
            <p:nvPr userDrawn="1"/>
          </p:nvSpPr>
          <p:spPr bwMode="gray">
            <a:xfrm>
              <a:off x="4992" y="816"/>
              <a:ext cx="576" cy="576"/>
            </a:xfrm>
            <a:prstGeom prst="ellipse">
              <a:avLst/>
            </a:prstGeom>
            <a:solidFill>
              <a:schemeClr val="tx2">
                <a:alpha val="53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8876" name="Oval 12"/>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48877" name="Rectangle 13"/>
          <p:cNvSpPr>
            <a:spLocks noGrp="1" noChangeArrowheads="1"/>
          </p:cNvSpPr>
          <p:nvPr>
            <p:ph type="dt" sz="half" idx="2"/>
          </p:nvPr>
        </p:nvSpPr>
        <p:spPr>
          <a:xfrm>
            <a:off x="457200" y="6477000"/>
            <a:ext cx="2133600" cy="244475"/>
          </a:xfrm>
        </p:spPr>
        <p:txBody>
          <a:bodyPr/>
          <a:lstStyle>
            <a:lvl1pPr>
              <a:defRPr sz="1200"/>
            </a:lvl1pPr>
          </a:lstStyle>
          <a:p>
            <a:endParaRPr lang="en-US" altLang="zh-CN"/>
          </a:p>
        </p:txBody>
      </p:sp>
      <p:sp>
        <p:nvSpPr>
          <p:cNvPr id="548878" name="Rectangle 14"/>
          <p:cNvSpPr>
            <a:spLocks noGrp="1" noChangeArrowheads="1"/>
          </p:cNvSpPr>
          <p:nvPr>
            <p:ph type="ftr" sz="quarter" idx="3"/>
          </p:nvPr>
        </p:nvSpPr>
        <p:spPr>
          <a:xfrm>
            <a:off x="5364163" y="6381750"/>
            <a:ext cx="3529012" cy="287338"/>
          </a:xfrm>
        </p:spPr>
        <p:txBody>
          <a:bodyPr/>
          <a:lstStyle>
            <a:lvl1pPr>
              <a:defRPr>
                <a:solidFill>
                  <a:srgbClr val="FF3300"/>
                </a:solidFill>
              </a:defRPr>
            </a:lvl1pPr>
          </a:lstStyle>
          <a:p>
            <a:r>
              <a:rPr lang="en-US" altLang="zh-CN"/>
              <a:t>An Introduction to Database System</a:t>
            </a:r>
          </a:p>
        </p:txBody>
      </p:sp>
      <p:sp>
        <p:nvSpPr>
          <p:cNvPr id="548879" name="Rectangle 15"/>
          <p:cNvSpPr>
            <a:spLocks noGrp="1" noChangeArrowheads="1"/>
          </p:cNvSpPr>
          <p:nvPr>
            <p:ph type="ctrTitle"/>
          </p:nvPr>
        </p:nvSpPr>
        <p:spPr>
          <a:xfrm>
            <a:off x="1143000" y="2590800"/>
            <a:ext cx="7086600" cy="1012825"/>
          </a:xfrm>
          <a:effectLst>
            <a:outerShdw dist="53882" dir="2700000" algn="ctr" rotWithShape="0">
              <a:schemeClr val="tx1"/>
            </a:outerShdw>
          </a:effectLst>
        </p:spPr>
        <p:txBody>
          <a:bodyPr/>
          <a:lstStyle>
            <a:lvl1pPr>
              <a:defRPr sz="4800"/>
            </a:lvl1pPr>
          </a:lstStyle>
          <a:p>
            <a:pPr lvl="0"/>
            <a:r>
              <a:rPr lang="zh-CN" altLang="en-US" noProof="0"/>
              <a:t>单击此处编辑母版标题样式</a:t>
            </a:r>
          </a:p>
        </p:txBody>
      </p:sp>
      <p:sp>
        <p:nvSpPr>
          <p:cNvPr id="548880" name="Rectangle 16"/>
          <p:cNvSpPr>
            <a:spLocks noGrp="1" noChangeArrowheads="1"/>
          </p:cNvSpPr>
          <p:nvPr>
            <p:ph type="subTitle" idx="1"/>
          </p:nvPr>
        </p:nvSpPr>
        <p:spPr bwMode="white">
          <a:xfrm>
            <a:off x="1295400" y="3581400"/>
            <a:ext cx="6705600" cy="381000"/>
          </a:xfrm>
        </p:spPr>
        <p:txBody>
          <a:bodyPr/>
          <a:lstStyle>
            <a:lvl1pPr marL="0" indent="0" algn="ctr">
              <a:buFont typeface="Wingdings" panose="05000000000000000000" pitchFamily="2" charset="2"/>
              <a:buNone/>
              <a:defRPr sz="2000"/>
            </a:lvl1pPr>
          </a:lstStyle>
          <a:p>
            <a:pPr lvl="0"/>
            <a:r>
              <a:rPr lang="zh-CN" altLang="en-US" noProof="0"/>
              <a:t>单击此处编辑母版副标题样式</a:t>
            </a:r>
          </a:p>
        </p:txBody>
      </p:sp>
      <p:pic>
        <p:nvPicPr>
          <p:cNvPr id="548881" name="Picture 17" descr="zjnu校标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5288" y="260350"/>
            <a:ext cx="863600" cy="86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An Introduction to Database System</a:t>
            </a:r>
          </a:p>
        </p:txBody>
      </p:sp>
      <p:sp>
        <p:nvSpPr>
          <p:cNvPr id="6" name="灯片编号占位符 5"/>
          <p:cNvSpPr>
            <a:spLocks noGrp="1"/>
          </p:cNvSpPr>
          <p:nvPr>
            <p:ph type="sldNum" sz="quarter" idx="12"/>
          </p:nvPr>
        </p:nvSpPr>
        <p:spPr/>
        <p:txBody>
          <a:bodyPr/>
          <a:lstStyle>
            <a:lvl1pPr>
              <a:defRPr/>
            </a:lvl1pPr>
          </a:lstStyle>
          <a:p>
            <a:fld id="{B8178290-CB1E-40E8-9783-C2C3DD679174}" type="slidenum">
              <a:rPr lang="en-US" altLang="zh-CN"/>
              <a:pPr/>
              <a:t>‹#›</a:t>
            </a:fld>
            <a:endParaRPr lang="en-US" altLang="zh-CN"/>
          </a:p>
        </p:txBody>
      </p:sp>
    </p:spTree>
    <p:extLst>
      <p:ext uri="{BB962C8B-B14F-4D97-AF65-F5344CB8AC3E}">
        <p14:creationId xmlns:p14="http://schemas.microsoft.com/office/powerpoint/2010/main" val="496706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0"/>
            <a:ext cx="2057400" cy="5638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An Introduction to Database System</a:t>
            </a:r>
          </a:p>
        </p:txBody>
      </p:sp>
      <p:sp>
        <p:nvSpPr>
          <p:cNvPr id="6" name="灯片编号占位符 5"/>
          <p:cNvSpPr>
            <a:spLocks noGrp="1"/>
          </p:cNvSpPr>
          <p:nvPr>
            <p:ph type="sldNum" sz="quarter" idx="12"/>
          </p:nvPr>
        </p:nvSpPr>
        <p:spPr/>
        <p:txBody>
          <a:bodyPr/>
          <a:lstStyle>
            <a:lvl1pPr>
              <a:defRPr/>
            </a:lvl1pPr>
          </a:lstStyle>
          <a:p>
            <a:fld id="{771CB808-AD79-4284-A5DF-4DF06C218E63}" type="slidenum">
              <a:rPr lang="en-US" altLang="zh-CN"/>
              <a:pPr/>
              <a:t>‹#›</a:t>
            </a:fld>
            <a:endParaRPr lang="en-US" altLang="zh-CN"/>
          </a:p>
        </p:txBody>
      </p:sp>
    </p:spTree>
    <p:extLst>
      <p:ext uri="{BB962C8B-B14F-4D97-AF65-F5344CB8AC3E}">
        <p14:creationId xmlns:p14="http://schemas.microsoft.com/office/powerpoint/2010/main" val="799763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900113" y="6308725"/>
            <a:ext cx="2133600" cy="320675"/>
          </a:xfrm>
        </p:spPr>
        <p:txBody>
          <a:bodyPr/>
          <a:lstStyle>
            <a:lvl1pPr>
              <a:defRPr/>
            </a:lvl1pPr>
          </a:lstStyle>
          <a:p>
            <a:endParaRPr lang="en-US" altLang="zh-CN"/>
          </a:p>
        </p:txBody>
      </p:sp>
      <p:sp>
        <p:nvSpPr>
          <p:cNvPr id="6" name="页脚占位符 5"/>
          <p:cNvSpPr>
            <a:spLocks noGrp="1"/>
          </p:cNvSpPr>
          <p:nvPr>
            <p:ph type="ftr" sz="quarter" idx="11"/>
          </p:nvPr>
        </p:nvSpPr>
        <p:spPr>
          <a:xfrm>
            <a:off x="5219700" y="6381750"/>
            <a:ext cx="3600450" cy="320675"/>
          </a:xfrm>
        </p:spPr>
        <p:txBody>
          <a:bodyPr/>
          <a:lstStyle>
            <a:lvl1pPr>
              <a:defRPr/>
            </a:lvl1pPr>
          </a:lstStyle>
          <a:p>
            <a:r>
              <a:rPr lang="en-US" altLang="zh-CN"/>
              <a:t>An Introduction to Database System</a:t>
            </a:r>
          </a:p>
        </p:txBody>
      </p:sp>
      <p:sp>
        <p:nvSpPr>
          <p:cNvPr id="7" name="灯片编号占位符 6"/>
          <p:cNvSpPr>
            <a:spLocks noGrp="1"/>
          </p:cNvSpPr>
          <p:nvPr>
            <p:ph type="sldNum" sz="quarter" idx="12"/>
          </p:nvPr>
        </p:nvSpPr>
        <p:spPr>
          <a:xfrm>
            <a:off x="250825" y="6237288"/>
            <a:ext cx="585788" cy="457200"/>
          </a:xfrm>
        </p:spPr>
        <p:txBody>
          <a:bodyPr/>
          <a:lstStyle>
            <a:lvl1pPr>
              <a:defRPr/>
            </a:lvl1pPr>
          </a:lstStyle>
          <a:p>
            <a:fld id="{B8CFA9F7-B8CB-470B-8FF0-4307A6AA5AD3}" type="slidenum">
              <a:rPr lang="en-US" altLang="zh-CN"/>
              <a:pPr/>
              <a:t>‹#›</a:t>
            </a:fld>
            <a:endParaRPr lang="en-US" altLang="zh-CN"/>
          </a:p>
        </p:txBody>
      </p:sp>
    </p:spTree>
    <p:extLst>
      <p:ext uri="{BB962C8B-B14F-4D97-AF65-F5344CB8AC3E}">
        <p14:creationId xmlns:p14="http://schemas.microsoft.com/office/powerpoint/2010/main" val="228982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An Introduction to Database System</a:t>
            </a:r>
          </a:p>
        </p:txBody>
      </p:sp>
      <p:sp>
        <p:nvSpPr>
          <p:cNvPr id="6" name="灯片编号占位符 5"/>
          <p:cNvSpPr>
            <a:spLocks noGrp="1"/>
          </p:cNvSpPr>
          <p:nvPr>
            <p:ph type="sldNum" sz="quarter" idx="12"/>
          </p:nvPr>
        </p:nvSpPr>
        <p:spPr/>
        <p:txBody>
          <a:bodyPr/>
          <a:lstStyle>
            <a:lvl1pPr>
              <a:defRPr/>
            </a:lvl1pPr>
          </a:lstStyle>
          <a:p>
            <a:fld id="{C9AA6E6C-642A-43AA-A3E5-7F3DD19DBD82}" type="slidenum">
              <a:rPr lang="en-US" altLang="zh-CN"/>
              <a:pPr/>
              <a:t>‹#›</a:t>
            </a:fld>
            <a:endParaRPr lang="en-US" altLang="zh-CN"/>
          </a:p>
        </p:txBody>
      </p:sp>
    </p:spTree>
    <p:extLst>
      <p:ext uri="{BB962C8B-B14F-4D97-AF65-F5344CB8AC3E}">
        <p14:creationId xmlns:p14="http://schemas.microsoft.com/office/powerpoint/2010/main" val="847030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An Introduction to Database System</a:t>
            </a:r>
          </a:p>
        </p:txBody>
      </p:sp>
      <p:sp>
        <p:nvSpPr>
          <p:cNvPr id="6" name="灯片编号占位符 5"/>
          <p:cNvSpPr>
            <a:spLocks noGrp="1"/>
          </p:cNvSpPr>
          <p:nvPr>
            <p:ph type="sldNum" sz="quarter" idx="12"/>
          </p:nvPr>
        </p:nvSpPr>
        <p:spPr/>
        <p:txBody>
          <a:bodyPr/>
          <a:lstStyle>
            <a:lvl1pPr>
              <a:defRPr/>
            </a:lvl1pPr>
          </a:lstStyle>
          <a:p>
            <a:fld id="{4D81E3B3-BA90-4BD7-BD60-88B2C9D077A0}" type="slidenum">
              <a:rPr lang="en-US" altLang="zh-CN"/>
              <a:pPr/>
              <a:t>‹#›</a:t>
            </a:fld>
            <a:endParaRPr lang="en-US" altLang="zh-CN"/>
          </a:p>
        </p:txBody>
      </p:sp>
    </p:spTree>
    <p:extLst>
      <p:ext uri="{BB962C8B-B14F-4D97-AF65-F5344CB8AC3E}">
        <p14:creationId xmlns:p14="http://schemas.microsoft.com/office/powerpoint/2010/main" val="1124082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en-US" altLang="zh-CN"/>
              <a:t>An Introduction to Database System</a:t>
            </a:r>
          </a:p>
        </p:txBody>
      </p:sp>
      <p:sp>
        <p:nvSpPr>
          <p:cNvPr id="7" name="灯片编号占位符 6"/>
          <p:cNvSpPr>
            <a:spLocks noGrp="1"/>
          </p:cNvSpPr>
          <p:nvPr>
            <p:ph type="sldNum" sz="quarter" idx="12"/>
          </p:nvPr>
        </p:nvSpPr>
        <p:spPr/>
        <p:txBody>
          <a:bodyPr/>
          <a:lstStyle>
            <a:lvl1pPr>
              <a:defRPr/>
            </a:lvl1pPr>
          </a:lstStyle>
          <a:p>
            <a:fld id="{C4B96084-55EF-4B47-8C2A-C69E96D07766}" type="slidenum">
              <a:rPr lang="en-US" altLang="zh-CN"/>
              <a:pPr/>
              <a:t>‹#›</a:t>
            </a:fld>
            <a:endParaRPr lang="en-US" altLang="zh-CN"/>
          </a:p>
        </p:txBody>
      </p:sp>
    </p:spTree>
    <p:extLst>
      <p:ext uri="{BB962C8B-B14F-4D97-AF65-F5344CB8AC3E}">
        <p14:creationId xmlns:p14="http://schemas.microsoft.com/office/powerpoint/2010/main" val="3896269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r>
              <a:rPr lang="en-US" altLang="zh-CN"/>
              <a:t>An Introduction to Database System</a:t>
            </a:r>
          </a:p>
        </p:txBody>
      </p:sp>
      <p:sp>
        <p:nvSpPr>
          <p:cNvPr id="9" name="灯片编号占位符 8"/>
          <p:cNvSpPr>
            <a:spLocks noGrp="1"/>
          </p:cNvSpPr>
          <p:nvPr>
            <p:ph type="sldNum" sz="quarter" idx="12"/>
          </p:nvPr>
        </p:nvSpPr>
        <p:spPr/>
        <p:txBody>
          <a:bodyPr/>
          <a:lstStyle>
            <a:lvl1pPr>
              <a:defRPr/>
            </a:lvl1pPr>
          </a:lstStyle>
          <a:p>
            <a:fld id="{F151A392-8CA4-46B2-A90E-610358154BF8}" type="slidenum">
              <a:rPr lang="en-US" altLang="zh-CN"/>
              <a:pPr/>
              <a:t>‹#›</a:t>
            </a:fld>
            <a:endParaRPr lang="en-US" altLang="zh-CN"/>
          </a:p>
        </p:txBody>
      </p:sp>
    </p:spTree>
    <p:extLst>
      <p:ext uri="{BB962C8B-B14F-4D97-AF65-F5344CB8AC3E}">
        <p14:creationId xmlns:p14="http://schemas.microsoft.com/office/powerpoint/2010/main" val="4081790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r>
              <a:rPr lang="en-US" altLang="zh-CN"/>
              <a:t>An Introduction to Database System</a:t>
            </a:r>
          </a:p>
        </p:txBody>
      </p:sp>
      <p:sp>
        <p:nvSpPr>
          <p:cNvPr id="5" name="灯片编号占位符 4"/>
          <p:cNvSpPr>
            <a:spLocks noGrp="1"/>
          </p:cNvSpPr>
          <p:nvPr>
            <p:ph type="sldNum" sz="quarter" idx="12"/>
          </p:nvPr>
        </p:nvSpPr>
        <p:spPr/>
        <p:txBody>
          <a:bodyPr/>
          <a:lstStyle>
            <a:lvl1pPr>
              <a:defRPr/>
            </a:lvl1pPr>
          </a:lstStyle>
          <a:p>
            <a:fld id="{98CA275B-2226-4972-B1DC-15CAE43F834F}" type="slidenum">
              <a:rPr lang="en-US" altLang="zh-CN"/>
              <a:pPr/>
              <a:t>‹#›</a:t>
            </a:fld>
            <a:endParaRPr lang="en-US" altLang="zh-CN"/>
          </a:p>
        </p:txBody>
      </p:sp>
    </p:spTree>
    <p:extLst>
      <p:ext uri="{BB962C8B-B14F-4D97-AF65-F5344CB8AC3E}">
        <p14:creationId xmlns:p14="http://schemas.microsoft.com/office/powerpoint/2010/main" val="1061860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r>
              <a:rPr lang="en-US" altLang="zh-CN"/>
              <a:t>An Introduction to Database System</a:t>
            </a:r>
          </a:p>
        </p:txBody>
      </p:sp>
      <p:sp>
        <p:nvSpPr>
          <p:cNvPr id="4" name="灯片编号占位符 3"/>
          <p:cNvSpPr>
            <a:spLocks noGrp="1"/>
          </p:cNvSpPr>
          <p:nvPr>
            <p:ph type="sldNum" sz="quarter" idx="12"/>
          </p:nvPr>
        </p:nvSpPr>
        <p:spPr/>
        <p:txBody>
          <a:bodyPr/>
          <a:lstStyle>
            <a:lvl1pPr>
              <a:defRPr/>
            </a:lvl1pPr>
          </a:lstStyle>
          <a:p>
            <a:fld id="{358EE7A4-1A1A-466B-8744-199B1AF5CA7F}" type="slidenum">
              <a:rPr lang="en-US" altLang="zh-CN"/>
              <a:pPr/>
              <a:t>‹#›</a:t>
            </a:fld>
            <a:endParaRPr lang="en-US" altLang="zh-CN"/>
          </a:p>
        </p:txBody>
      </p:sp>
    </p:spTree>
    <p:extLst>
      <p:ext uri="{BB962C8B-B14F-4D97-AF65-F5344CB8AC3E}">
        <p14:creationId xmlns:p14="http://schemas.microsoft.com/office/powerpoint/2010/main" val="6987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en-US" altLang="zh-CN"/>
              <a:t>An Introduction to Database System</a:t>
            </a:r>
          </a:p>
        </p:txBody>
      </p:sp>
      <p:sp>
        <p:nvSpPr>
          <p:cNvPr id="7" name="灯片编号占位符 6"/>
          <p:cNvSpPr>
            <a:spLocks noGrp="1"/>
          </p:cNvSpPr>
          <p:nvPr>
            <p:ph type="sldNum" sz="quarter" idx="12"/>
          </p:nvPr>
        </p:nvSpPr>
        <p:spPr/>
        <p:txBody>
          <a:bodyPr/>
          <a:lstStyle>
            <a:lvl1pPr>
              <a:defRPr/>
            </a:lvl1pPr>
          </a:lstStyle>
          <a:p>
            <a:fld id="{E7242DF4-7A9F-4152-9F20-A61320322291}" type="slidenum">
              <a:rPr lang="en-US" altLang="zh-CN"/>
              <a:pPr/>
              <a:t>‹#›</a:t>
            </a:fld>
            <a:endParaRPr lang="en-US" altLang="zh-CN"/>
          </a:p>
        </p:txBody>
      </p:sp>
    </p:spTree>
    <p:extLst>
      <p:ext uri="{BB962C8B-B14F-4D97-AF65-F5344CB8AC3E}">
        <p14:creationId xmlns:p14="http://schemas.microsoft.com/office/powerpoint/2010/main" val="2735414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en-US" altLang="zh-CN"/>
              <a:t>An Introduction to Database System</a:t>
            </a:r>
          </a:p>
        </p:txBody>
      </p:sp>
      <p:sp>
        <p:nvSpPr>
          <p:cNvPr id="7" name="灯片编号占位符 6"/>
          <p:cNvSpPr>
            <a:spLocks noGrp="1"/>
          </p:cNvSpPr>
          <p:nvPr>
            <p:ph type="sldNum" sz="quarter" idx="12"/>
          </p:nvPr>
        </p:nvSpPr>
        <p:spPr/>
        <p:txBody>
          <a:bodyPr/>
          <a:lstStyle>
            <a:lvl1pPr>
              <a:defRPr/>
            </a:lvl1pPr>
          </a:lstStyle>
          <a:p>
            <a:fld id="{E8ABDAA5-92CD-4F66-9E44-9AEF636080C6}" type="slidenum">
              <a:rPr lang="en-US" altLang="zh-CN"/>
              <a:pPr/>
              <a:t>‹#›</a:t>
            </a:fld>
            <a:endParaRPr lang="en-US" altLang="zh-CN"/>
          </a:p>
        </p:txBody>
      </p:sp>
    </p:spTree>
    <p:extLst>
      <p:ext uri="{BB962C8B-B14F-4D97-AF65-F5344CB8AC3E}">
        <p14:creationId xmlns:p14="http://schemas.microsoft.com/office/powerpoint/2010/main" val="3435130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547842" name="Object 2"/>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name="Image" r:id="rId14" imgW="9561905" imgH="1600000" progId="Photoshop.Image.6">
                  <p:embed/>
                </p:oleObj>
              </mc:Choice>
              <mc:Fallback>
                <p:oleObj name="Image" r:id="rId14" imgW="9561905" imgH="1600000" progId="Photoshop.Image.6">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white">
                      <a:xfrm>
                        <a:off x="0" y="0"/>
                        <a:ext cx="91440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7843" name="Freeform 3"/>
          <p:cNvSpPr>
            <a:spLocks/>
          </p:cNvSpPr>
          <p:nvPr/>
        </p:nvSpPr>
        <p:spPr bwMode="gray">
          <a:xfrm>
            <a:off x="-11113" y="280988"/>
            <a:ext cx="9155113" cy="1620837"/>
          </a:xfrm>
          <a:custGeom>
            <a:avLst/>
            <a:gdLst>
              <a:gd name="T0" fmla="*/ 6 w 5767"/>
              <a:gd name="T1" fmla="*/ 109 h 1021"/>
              <a:gd name="T2" fmla="*/ 1427 w 5767"/>
              <a:gd name="T3" fmla="*/ 46 h 1021"/>
              <a:gd name="T4" fmla="*/ 4032 w 5767"/>
              <a:gd name="T5" fmla="*/ 255 h 1021"/>
              <a:gd name="T6" fmla="*/ 5767 w 5767"/>
              <a:gd name="T7" fmla="*/ 0 h 1021"/>
              <a:gd name="T8" fmla="*/ 5767 w 5767"/>
              <a:gd name="T9" fmla="*/ 776 h 1021"/>
              <a:gd name="T10" fmla="*/ 4065 w 5767"/>
              <a:gd name="T11" fmla="*/ 831 h 1021"/>
              <a:gd name="T12" fmla="*/ 1984 w 5767"/>
              <a:gd name="T13" fmla="*/ 674 h 1021"/>
              <a:gd name="T14" fmla="*/ 14 w 5767"/>
              <a:gd name="T15" fmla="*/ 995 h 1021"/>
              <a:gd name="T16" fmla="*/ 6 w 5767"/>
              <a:gd name="T17" fmla="*/ 10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44" name="Freeform 4"/>
          <p:cNvSpPr>
            <a:spLocks/>
          </p:cNvSpPr>
          <p:nvPr/>
        </p:nvSpPr>
        <p:spPr bwMode="gray">
          <a:xfrm>
            <a:off x="-20638" y="533400"/>
            <a:ext cx="9161463" cy="1006475"/>
          </a:xfrm>
          <a:custGeom>
            <a:avLst/>
            <a:gdLst>
              <a:gd name="T0" fmla="*/ 20 w 5771"/>
              <a:gd name="T1" fmla="*/ 109 h 634"/>
              <a:gd name="T2" fmla="*/ 1442 w 5771"/>
              <a:gd name="T3" fmla="*/ 3 h 634"/>
              <a:gd name="T4" fmla="*/ 4150 w 5771"/>
              <a:gd name="T5" fmla="*/ 148 h 634"/>
              <a:gd name="T6" fmla="*/ 5771 w 5771"/>
              <a:gd name="T7" fmla="*/ 37 h 634"/>
              <a:gd name="T8" fmla="*/ 5771 w 5771"/>
              <a:gd name="T9" fmla="*/ 557 h 634"/>
              <a:gd name="T10" fmla="*/ 3942 w 5771"/>
              <a:gd name="T11" fmla="*/ 592 h 634"/>
              <a:gd name="T12" fmla="*/ 1839 w 5771"/>
              <a:gd name="T13" fmla="*/ 456 h 634"/>
              <a:gd name="T14" fmla="*/ 6 w 5771"/>
              <a:gd name="T15" fmla="*/ 620 h 634"/>
              <a:gd name="T16" fmla="*/ 20 w 5771"/>
              <a:gd name="T17" fmla="*/ 109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47845" name="Group 5"/>
          <p:cNvGrpSpPr>
            <a:grpSpLocks/>
          </p:cNvGrpSpPr>
          <p:nvPr/>
        </p:nvGrpSpPr>
        <p:grpSpPr bwMode="auto">
          <a:xfrm>
            <a:off x="7740650" y="347663"/>
            <a:ext cx="387350" cy="366712"/>
            <a:chOff x="4752" y="1200"/>
            <a:chExt cx="288" cy="288"/>
          </a:xfrm>
        </p:grpSpPr>
        <p:sp>
          <p:nvSpPr>
            <p:cNvPr id="547846" name="Oval 6"/>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7847" name="Oval 7"/>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47848" name="Group 8"/>
          <p:cNvGrpSpPr>
            <a:grpSpLocks/>
          </p:cNvGrpSpPr>
          <p:nvPr/>
        </p:nvGrpSpPr>
        <p:grpSpPr bwMode="auto">
          <a:xfrm>
            <a:off x="8153400" y="53975"/>
            <a:ext cx="609600" cy="592138"/>
            <a:chOff x="4992" y="816"/>
            <a:chExt cx="576" cy="576"/>
          </a:xfrm>
        </p:grpSpPr>
        <p:sp>
          <p:nvSpPr>
            <p:cNvPr id="547849" name="Oval 9"/>
            <p:cNvSpPr>
              <a:spLocks noChangeArrowheads="1"/>
            </p:cNvSpPr>
            <p:nvPr userDrawn="1"/>
          </p:nvSpPr>
          <p:spPr bwMode="gray">
            <a:xfrm>
              <a:off x="4992" y="816"/>
              <a:ext cx="576" cy="576"/>
            </a:xfrm>
            <a:prstGeom prst="ellipse">
              <a:avLst/>
            </a:prstGeom>
            <a:solidFill>
              <a:schemeClr val="accent1">
                <a:alpha val="53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7850" name="Oval 10"/>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47851" name="Group 11"/>
          <p:cNvGrpSpPr>
            <a:grpSpLocks/>
          </p:cNvGrpSpPr>
          <p:nvPr/>
        </p:nvGrpSpPr>
        <p:grpSpPr bwMode="auto">
          <a:xfrm>
            <a:off x="171450" y="819150"/>
            <a:ext cx="720725" cy="762000"/>
            <a:chOff x="4992" y="816"/>
            <a:chExt cx="576" cy="576"/>
          </a:xfrm>
        </p:grpSpPr>
        <p:sp>
          <p:nvSpPr>
            <p:cNvPr id="547852" name="Oval 12"/>
            <p:cNvSpPr>
              <a:spLocks noChangeArrowheads="1"/>
            </p:cNvSpPr>
            <p:nvPr userDrawn="1"/>
          </p:nvSpPr>
          <p:spPr bwMode="gray">
            <a:xfrm>
              <a:off x="4992" y="816"/>
              <a:ext cx="576" cy="576"/>
            </a:xfrm>
            <a:prstGeom prst="ellipse">
              <a:avLst/>
            </a:prstGeom>
            <a:solidFill>
              <a:schemeClr val="tx2">
                <a:alpha val="53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7853" name="Oval 13"/>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47854" name="Rectangle 14"/>
          <p:cNvSpPr>
            <a:spLocks noGrp="1" noChangeArrowheads="1"/>
          </p:cNvSpPr>
          <p:nvPr>
            <p:ph type="body" idx="1"/>
          </p:nvPr>
        </p:nvSpPr>
        <p:spPr bwMode="auto">
          <a:xfrm>
            <a:off x="457200" y="1828800"/>
            <a:ext cx="8229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47855" name="Rectangle 15"/>
          <p:cNvSpPr>
            <a:spLocks noGrp="1" noChangeArrowheads="1"/>
          </p:cNvSpPr>
          <p:nvPr>
            <p:ph type="dt" sz="half" idx="2"/>
          </p:nvPr>
        </p:nvSpPr>
        <p:spPr bwMode="auto">
          <a:xfrm>
            <a:off x="900113" y="630872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b="0">
                <a:latin typeface="+mn-lt"/>
              </a:defRPr>
            </a:lvl1pPr>
          </a:lstStyle>
          <a:p>
            <a:endParaRPr lang="en-US" altLang="zh-CN"/>
          </a:p>
        </p:txBody>
      </p:sp>
      <p:sp>
        <p:nvSpPr>
          <p:cNvPr id="547856" name="Rectangle 16"/>
          <p:cNvSpPr>
            <a:spLocks noGrp="1" noChangeArrowheads="1"/>
          </p:cNvSpPr>
          <p:nvPr>
            <p:ph type="ftr" sz="quarter" idx="3"/>
          </p:nvPr>
        </p:nvSpPr>
        <p:spPr bwMode="auto">
          <a:xfrm>
            <a:off x="5219700" y="6381750"/>
            <a:ext cx="36004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rgbClr val="F03628"/>
                </a:solidFill>
                <a:latin typeface="+mn-lt"/>
              </a:defRPr>
            </a:lvl1pPr>
          </a:lstStyle>
          <a:p>
            <a:r>
              <a:rPr lang="en-US" altLang="zh-CN"/>
              <a:t>An Introduction to Database System</a:t>
            </a:r>
          </a:p>
        </p:txBody>
      </p:sp>
      <p:sp>
        <p:nvSpPr>
          <p:cNvPr id="547857" name="Rectangle 17"/>
          <p:cNvSpPr>
            <a:spLocks noGrp="1" noChangeArrowheads="1"/>
          </p:cNvSpPr>
          <p:nvPr>
            <p:ph type="title"/>
          </p:nvPr>
        </p:nvSpPr>
        <p:spPr bwMode="white">
          <a:xfrm>
            <a:off x="914400" y="685800"/>
            <a:ext cx="73914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tx1"/>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pic>
        <p:nvPicPr>
          <p:cNvPr id="547858" name="Picture 18" descr="zjnu校标2"/>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8461375" y="765175"/>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547859" name="Rectangle 19"/>
          <p:cNvSpPr>
            <a:spLocks noGrp="1" noChangeArrowheads="1"/>
          </p:cNvSpPr>
          <p:nvPr>
            <p:ph type="sldNum" sz="quarter" idx="4"/>
          </p:nvPr>
        </p:nvSpPr>
        <p:spPr bwMode="auto">
          <a:xfrm>
            <a:off x="250825" y="6237288"/>
            <a:ext cx="585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b="0">
                <a:latin typeface="Tahoma" panose="020B0604030504040204" pitchFamily="34" charset="0"/>
              </a:defRPr>
            </a:lvl1pPr>
          </a:lstStyle>
          <a:p>
            <a:fld id="{014AB59F-A224-4238-A28A-9C097A83A3F9}"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hf hdr="0" dt="0"/>
  <p:txStyles>
    <p:titleStyle>
      <a:lvl1pPr algn="ctr" rtl="0" fontAlgn="base">
        <a:spcBef>
          <a:spcPct val="0"/>
        </a:spcBef>
        <a:spcAft>
          <a:spcPct val="0"/>
        </a:spcAft>
        <a:defRPr sz="3600" b="1" kern="1200">
          <a:solidFill>
            <a:schemeClr val="bg1"/>
          </a:solidFill>
          <a:latin typeface="+mj-lt"/>
          <a:ea typeface="+mj-ea"/>
          <a:cs typeface="+mj-cs"/>
        </a:defRPr>
      </a:lvl1pPr>
      <a:lvl2pPr algn="ctr" rtl="0" fontAlgn="base">
        <a:spcBef>
          <a:spcPct val="0"/>
        </a:spcBef>
        <a:spcAft>
          <a:spcPct val="0"/>
        </a:spcAft>
        <a:defRPr sz="3600" b="1">
          <a:solidFill>
            <a:schemeClr val="bg1"/>
          </a:solidFill>
          <a:latin typeface="Arial" panose="020B0604020202020204" pitchFamily="34" charset="0"/>
          <a:ea typeface="宋体" panose="02010600030101010101" pitchFamily="2" charset="-122"/>
        </a:defRPr>
      </a:lvl2pPr>
      <a:lvl3pPr algn="ctr" rtl="0" fontAlgn="base">
        <a:spcBef>
          <a:spcPct val="0"/>
        </a:spcBef>
        <a:spcAft>
          <a:spcPct val="0"/>
        </a:spcAft>
        <a:defRPr sz="3600" b="1">
          <a:solidFill>
            <a:schemeClr val="bg1"/>
          </a:solidFill>
          <a:latin typeface="Arial" panose="020B0604020202020204" pitchFamily="34" charset="0"/>
          <a:ea typeface="宋体" panose="02010600030101010101" pitchFamily="2" charset="-122"/>
        </a:defRPr>
      </a:lvl3pPr>
      <a:lvl4pPr algn="ctr" rtl="0" fontAlgn="base">
        <a:spcBef>
          <a:spcPct val="0"/>
        </a:spcBef>
        <a:spcAft>
          <a:spcPct val="0"/>
        </a:spcAft>
        <a:defRPr sz="3600" b="1">
          <a:solidFill>
            <a:schemeClr val="bg1"/>
          </a:solidFill>
          <a:latin typeface="Arial" panose="020B0604020202020204" pitchFamily="34" charset="0"/>
          <a:ea typeface="宋体" panose="02010600030101010101" pitchFamily="2" charset="-122"/>
        </a:defRPr>
      </a:lvl4pPr>
      <a:lvl5pPr algn="ctr" rtl="0" fontAlgn="base">
        <a:spcBef>
          <a:spcPct val="0"/>
        </a:spcBef>
        <a:spcAft>
          <a:spcPct val="0"/>
        </a:spcAft>
        <a:defRPr sz="3600" b="1">
          <a:solidFill>
            <a:schemeClr val="bg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600" b="1">
          <a:solidFill>
            <a:schemeClr val="bg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600" b="1">
          <a:solidFill>
            <a:schemeClr val="bg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600" b="1">
          <a:solidFill>
            <a:schemeClr val="bg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600" b="1">
          <a:solidFill>
            <a:schemeClr val="bg1"/>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Font typeface="Wingdings" panose="05000000000000000000" pitchFamily="2" charset="2"/>
        <a:buChar char="v"/>
        <a:defRPr sz="28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anose="05000000000000000000" pitchFamily="2" charset="2"/>
        <a:buChar char="§"/>
        <a:defRPr sz="2400" kern="1200">
          <a:solidFill>
            <a:schemeClr val="tx1"/>
          </a:solidFill>
          <a:latin typeface="+mn-lt"/>
          <a:ea typeface="+mn-ea"/>
          <a:cs typeface="+mn-cs"/>
        </a:defRPr>
      </a:lvl2pPr>
      <a:lvl3pPr marL="1143000" indent="-228600" algn="l" rtl="0" fontAlgn="base">
        <a:spcBef>
          <a:spcPct val="20000"/>
        </a:spcBef>
        <a:spcAft>
          <a:spcPct val="0"/>
        </a:spcAft>
        <a:buClr>
          <a:schemeClr val="tx1"/>
        </a:buClr>
        <a:buChar char="•"/>
        <a:defRPr sz="22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14"/>
          <p:cNvSpPr>
            <a:spLocks noGrp="1" noChangeArrowheads="1"/>
          </p:cNvSpPr>
          <p:nvPr>
            <p:ph type="ftr" sz="quarter" idx="3"/>
          </p:nvPr>
        </p:nvSpPr>
        <p:spPr/>
        <p:txBody>
          <a:bodyPr/>
          <a:lstStyle/>
          <a:p>
            <a:r>
              <a:rPr lang="en-US" altLang="zh-CN"/>
              <a:t>An Introduction to Database System</a:t>
            </a:r>
          </a:p>
        </p:txBody>
      </p:sp>
      <p:sp>
        <p:nvSpPr>
          <p:cNvPr id="330755" name="Rectangle 3"/>
          <p:cNvSpPr>
            <a:spLocks noChangeArrowheads="1"/>
          </p:cNvSpPr>
          <p:nvPr/>
        </p:nvSpPr>
        <p:spPr bwMode="auto">
          <a:xfrm>
            <a:off x="1219200" y="2781300"/>
            <a:ext cx="72405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400" dirty="0">
                <a:solidFill>
                  <a:schemeClr val="bg1"/>
                </a:solidFill>
                <a:latin typeface="隶书" panose="02010509060101010101" pitchFamily="49" charset="-122"/>
                <a:ea typeface="隶书" panose="02010509060101010101" pitchFamily="49" charset="-122"/>
              </a:rPr>
              <a:t>第四章  数据库安全性</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安全标准简介（续）</a:t>
            </a:r>
          </a:p>
        </p:txBody>
      </p:sp>
      <p:sp>
        <p:nvSpPr>
          <p:cNvPr id="3" name="内容占位符 2"/>
          <p:cNvSpPr>
            <a:spLocks noGrp="1"/>
          </p:cNvSpPr>
          <p:nvPr>
            <p:ph idx="1"/>
          </p:nvPr>
        </p:nvSpPr>
        <p:spPr/>
        <p:txBody>
          <a:bodyPr/>
          <a:lstStyle/>
          <a:p>
            <a:pPr marL="0" indent="0">
              <a:buNone/>
            </a:pPr>
            <a:r>
              <a:rPr lang="en-US" altLang="zh-CN" sz="2500" b="1" dirty="0"/>
              <a:t>        TCSEC</a:t>
            </a:r>
            <a:r>
              <a:rPr lang="zh-CN" altLang="en-US" sz="2500" b="1" dirty="0"/>
              <a:t>又称桔皮书，</a:t>
            </a:r>
            <a:r>
              <a:rPr lang="en-US" altLang="zh-CN" sz="2500" b="1" dirty="0"/>
              <a:t>1991</a:t>
            </a:r>
            <a:r>
              <a:rPr lang="zh-CN" altLang="en-US" sz="2500" b="1" dirty="0"/>
              <a:t>年</a:t>
            </a:r>
            <a:r>
              <a:rPr lang="en-US" altLang="zh-CN" sz="2500" b="1" dirty="0"/>
              <a:t>4</a:t>
            </a:r>
            <a:r>
              <a:rPr lang="zh-CN" altLang="en-US" sz="2500" b="1" dirty="0"/>
              <a:t>月，美国国家计算机安全中心（</a:t>
            </a:r>
            <a:r>
              <a:rPr lang="en-US" altLang="zh-CN" sz="2500" b="1" dirty="0"/>
              <a:t>National</a:t>
            </a:r>
            <a:r>
              <a:rPr lang="en-US" altLang="zh-CN" sz="2500" b="1" baseline="0" dirty="0"/>
              <a:t> Computer Security </a:t>
            </a:r>
            <a:r>
              <a:rPr lang="en-US" altLang="zh-CN" sz="2500" b="1" baseline="0" dirty="0" err="1"/>
              <a:t>Center,NCSC</a:t>
            </a:r>
            <a:r>
              <a:rPr lang="zh-CN" altLang="en-US" sz="2500" b="1" dirty="0"/>
              <a:t>）颁布了</a:t>
            </a:r>
            <a:r>
              <a:rPr lang="en-US" altLang="zh-CN" sz="2500" b="1" dirty="0"/>
              <a:t>《</a:t>
            </a:r>
            <a:r>
              <a:rPr lang="zh-CN" altLang="en-US" sz="2500" b="1" dirty="0"/>
              <a:t>可信计算机系统评估准则关于可信数据库系统的解释</a:t>
            </a:r>
            <a:r>
              <a:rPr lang="en-US" altLang="zh-CN" sz="2500" b="1" dirty="0"/>
              <a:t>》</a:t>
            </a:r>
            <a:r>
              <a:rPr lang="zh-CN" altLang="en-US" sz="2500" b="1" dirty="0"/>
              <a:t>（</a:t>
            </a:r>
            <a:r>
              <a:rPr lang="en-US" altLang="zh-CN" sz="2500" b="1" dirty="0"/>
              <a:t>TCSEC/Trusted</a:t>
            </a:r>
            <a:r>
              <a:rPr lang="en-US" altLang="zh-CN" sz="2500" b="1" baseline="0" dirty="0"/>
              <a:t> Database Interpretation,</a:t>
            </a:r>
            <a:r>
              <a:rPr lang="en-US" altLang="zh-CN" sz="2500" b="1" dirty="0"/>
              <a:t> </a:t>
            </a:r>
            <a:r>
              <a:rPr lang="en-US" altLang="zh-CN" sz="2500" b="1" dirty="0">
                <a:solidFill>
                  <a:srgbClr val="FF0000"/>
                </a:solidFill>
              </a:rPr>
              <a:t>TCSEC/TDI</a:t>
            </a:r>
            <a:r>
              <a:rPr lang="en-US" altLang="zh-CN" sz="2500" b="1" dirty="0"/>
              <a:t>,</a:t>
            </a:r>
            <a:r>
              <a:rPr lang="zh-CN" altLang="en-US" sz="2500" b="1" dirty="0"/>
              <a:t>即紫皮书），将</a:t>
            </a:r>
            <a:r>
              <a:rPr lang="en-US" altLang="zh-CN" sz="2500" b="1" dirty="0"/>
              <a:t>TCSEC</a:t>
            </a:r>
            <a:r>
              <a:rPr lang="zh-CN" altLang="en-US" sz="2500" b="1" dirty="0"/>
              <a:t>扩展到数据库管理系统。</a:t>
            </a:r>
            <a:r>
              <a:rPr lang="en-US" altLang="zh-CN" sz="2500" b="1" dirty="0"/>
              <a:t>TCSEC/TDI</a:t>
            </a:r>
            <a:r>
              <a:rPr lang="zh-CN" altLang="en-US" sz="2500" b="1" dirty="0"/>
              <a:t>中定义了数据库管理系统的设计与实现中需满足和用以进行安全性级别评估的标准。</a:t>
            </a:r>
          </a:p>
          <a:p>
            <a:endParaRPr lang="zh-CN" altLang="en-US" dirty="0"/>
          </a:p>
        </p:txBody>
      </p:sp>
      <p:sp>
        <p:nvSpPr>
          <p:cNvPr id="4" name="页脚占位符 3"/>
          <p:cNvSpPr>
            <a:spLocks noGrp="1"/>
          </p:cNvSpPr>
          <p:nvPr>
            <p:ph type="ftr" sz="quarter" idx="11"/>
          </p:nvPr>
        </p:nvSpPr>
        <p:spPr/>
        <p:txBody>
          <a:bodyPr/>
          <a:lstStyle/>
          <a:p>
            <a:r>
              <a:rPr lang="en-US" altLang="zh-CN"/>
              <a:t>An Introduction to Database System</a:t>
            </a:r>
          </a:p>
        </p:txBody>
      </p:sp>
      <p:sp>
        <p:nvSpPr>
          <p:cNvPr id="5" name="灯片编号占位符 4"/>
          <p:cNvSpPr>
            <a:spLocks noGrp="1"/>
          </p:cNvSpPr>
          <p:nvPr>
            <p:ph type="sldNum" sz="quarter" idx="12"/>
          </p:nvPr>
        </p:nvSpPr>
        <p:spPr/>
        <p:txBody>
          <a:bodyPr/>
          <a:lstStyle/>
          <a:p>
            <a:fld id="{C9AA6E6C-642A-43AA-A3E5-7F3DD19DBD82}" type="slidenum">
              <a:rPr lang="en-US" altLang="zh-CN" smtClean="0"/>
              <a:pPr/>
              <a:t>10</a:t>
            </a:fld>
            <a:endParaRPr lang="en-US" altLang="zh-CN"/>
          </a:p>
        </p:txBody>
      </p:sp>
    </p:spTree>
    <p:extLst>
      <p:ext uri="{BB962C8B-B14F-4D97-AF65-F5344CB8AC3E}">
        <p14:creationId xmlns:p14="http://schemas.microsoft.com/office/powerpoint/2010/main" val="2369790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D8914F9E-5D12-46BD-AA12-9D9C6FABD47D}" type="slidenum">
              <a:rPr lang="en-US" altLang="zh-CN"/>
              <a:pPr/>
              <a:t>11</a:t>
            </a:fld>
            <a:endParaRPr lang="en-US" altLang="zh-CN"/>
          </a:p>
        </p:txBody>
      </p:sp>
      <p:sp>
        <p:nvSpPr>
          <p:cNvPr id="354306" name="Rectangle 2"/>
          <p:cNvSpPr>
            <a:spLocks noGrp="1" noChangeArrowheads="1"/>
          </p:cNvSpPr>
          <p:nvPr>
            <p:ph type="title"/>
          </p:nvPr>
        </p:nvSpPr>
        <p:spPr/>
        <p:txBody>
          <a:bodyPr/>
          <a:lstStyle/>
          <a:p>
            <a:r>
              <a:rPr lang="zh-CN" altLang="en-US" sz="3200"/>
              <a:t>安全标准简介（续）</a:t>
            </a:r>
          </a:p>
        </p:txBody>
      </p:sp>
      <p:sp>
        <p:nvSpPr>
          <p:cNvPr id="354307" name="Rectangle 3"/>
          <p:cNvSpPr>
            <a:spLocks noGrp="1" noChangeArrowheads="1"/>
          </p:cNvSpPr>
          <p:nvPr>
            <p:ph type="body" idx="1"/>
          </p:nvPr>
        </p:nvSpPr>
        <p:spPr>
          <a:xfrm>
            <a:off x="395288" y="1557338"/>
            <a:ext cx="8497887" cy="4751387"/>
          </a:xfrm>
        </p:spPr>
        <p:txBody>
          <a:bodyPr/>
          <a:lstStyle/>
          <a:p>
            <a:r>
              <a:rPr lang="en-US" altLang="zh-CN" sz="2400" dirty="0"/>
              <a:t>TCSEC/TDI</a:t>
            </a:r>
            <a:r>
              <a:rPr lang="zh-CN" altLang="en-US" sz="2400" dirty="0"/>
              <a:t>标准的基本内容</a:t>
            </a:r>
          </a:p>
          <a:p>
            <a:pPr lvl="1">
              <a:lnSpc>
                <a:spcPct val="110000"/>
              </a:lnSpc>
              <a:spcBef>
                <a:spcPct val="40000"/>
              </a:spcBef>
            </a:pPr>
            <a:r>
              <a:rPr lang="en-US" altLang="zh-CN" sz="2000" dirty="0"/>
              <a:t>TCSEC/TDI</a:t>
            </a:r>
            <a:r>
              <a:rPr lang="zh-CN" altLang="en-US" sz="2000" dirty="0"/>
              <a:t>，从</a:t>
            </a:r>
            <a:r>
              <a:rPr lang="zh-CN" altLang="en-US" sz="2000" i="1" u="sng" dirty="0"/>
              <a:t>四个方面</a:t>
            </a:r>
            <a:r>
              <a:rPr lang="zh-CN" altLang="en-US" sz="2000" dirty="0"/>
              <a:t>来描述安全性级别划分的指标</a:t>
            </a:r>
          </a:p>
          <a:p>
            <a:pPr lvl="2">
              <a:lnSpc>
                <a:spcPct val="90000"/>
              </a:lnSpc>
              <a:spcBef>
                <a:spcPct val="40000"/>
              </a:spcBef>
              <a:buFont typeface="Wingdings" panose="05000000000000000000" pitchFamily="2" charset="2"/>
              <a:buChar char="Ø"/>
            </a:pPr>
            <a:r>
              <a:rPr lang="zh-CN" altLang="en-US" sz="2400" dirty="0">
                <a:ea typeface="黑体" panose="02010609060101010101" pitchFamily="49" charset="-122"/>
              </a:rPr>
              <a:t>安全策略</a:t>
            </a:r>
          </a:p>
          <a:p>
            <a:pPr lvl="3">
              <a:lnSpc>
                <a:spcPct val="90000"/>
              </a:lnSpc>
              <a:spcBef>
                <a:spcPct val="40000"/>
              </a:spcBef>
              <a:buFontTx/>
              <a:buChar char="•"/>
            </a:pPr>
            <a:r>
              <a:rPr lang="zh-CN" altLang="en-US" dirty="0"/>
              <a:t>自主存取控制</a:t>
            </a:r>
            <a:r>
              <a:rPr lang="en-US" altLang="zh-CN" dirty="0"/>
              <a:t>DAC</a:t>
            </a:r>
            <a:r>
              <a:rPr lang="zh-CN" altLang="en-US" dirty="0"/>
              <a:t>、对象重用、标记、强制存取控制等</a:t>
            </a:r>
          </a:p>
          <a:p>
            <a:pPr lvl="2">
              <a:lnSpc>
                <a:spcPct val="90000"/>
              </a:lnSpc>
              <a:spcBef>
                <a:spcPct val="40000"/>
              </a:spcBef>
              <a:buFont typeface="Wingdings" panose="05000000000000000000" pitchFamily="2" charset="2"/>
              <a:buChar char="Ø"/>
            </a:pPr>
            <a:r>
              <a:rPr lang="zh-CN" altLang="en-US" sz="2400" dirty="0">
                <a:ea typeface="黑体" panose="02010609060101010101" pitchFamily="49" charset="-122"/>
              </a:rPr>
              <a:t>责任</a:t>
            </a:r>
          </a:p>
          <a:p>
            <a:pPr lvl="3">
              <a:lnSpc>
                <a:spcPct val="90000"/>
              </a:lnSpc>
              <a:spcBef>
                <a:spcPct val="40000"/>
              </a:spcBef>
              <a:buFontTx/>
              <a:buChar char="•"/>
            </a:pPr>
            <a:r>
              <a:rPr lang="zh-CN" altLang="en-US" dirty="0"/>
              <a:t>标识与鉴别、审计等</a:t>
            </a:r>
          </a:p>
          <a:p>
            <a:pPr lvl="2">
              <a:lnSpc>
                <a:spcPct val="90000"/>
              </a:lnSpc>
              <a:spcBef>
                <a:spcPct val="40000"/>
              </a:spcBef>
              <a:buFont typeface="Wingdings" panose="05000000000000000000" pitchFamily="2" charset="2"/>
              <a:buChar char="Ø"/>
            </a:pPr>
            <a:r>
              <a:rPr lang="zh-CN" altLang="en-US" sz="2400" dirty="0">
                <a:ea typeface="黑体" panose="02010609060101010101" pitchFamily="49" charset="-122"/>
              </a:rPr>
              <a:t>保证</a:t>
            </a:r>
          </a:p>
          <a:p>
            <a:pPr lvl="3">
              <a:lnSpc>
                <a:spcPct val="90000"/>
              </a:lnSpc>
              <a:spcBef>
                <a:spcPct val="40000"/>
              </a:spcBef>
              <a:buFontTx/>
              <a:buChar char="•"/>
            </a:pPr>
            <a:r>
              <a:rPr lang="zh-CN" altLang="en-US" dirty="0"/>
              <a:t>操作保证、生命周期保证等</a:t>
            </a:r>
          </a:p>
          <a:p>
            <a:pPr lvl="2">
              <a:lnSpc>
                <a:spcPct val="90000"/>
              </a:lnSpc>
              <a:spcBef>
                <a:spcPct val="40000"/>
              </a:spcBef>
              <a:buFont typeface="Wingdings" panose="05000000000000000000" pitchFamily="2" charset="2"/>
              <a:buChar char="Ø"/>
            </a:pPr>
            <a:r>
              <a:rPr lang="zh-CN" altLang="en-US" sz="2400" dirty="0">
                <a:ea typeface="黑体" panose="02010609060101010101" pitchFamily="49" charset="-122"/>
              </a:rPr>
              <a:t>文档</a:t>
            </a:r>
          </a:p>
          <a:p>
            <a:pPr lvl="3">
              <a:lnSpc>
                <a:spcPct val="90000"/>
              </a:lnSpc>
              <a:spcBef>
                <a:spcPct val="40000"/>
              </a:spcBef>
              <a:buFontTx/>
              <a:buChar char="•"/>
            </a:pPr>
            <a:r>
              <a:rPr lang="zh-CN" altLang="en-US" dirty="0"/>
              <a:t>安全特性用户指南、可信设施手册、测试文档、设计文档等</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页脚占位符 4"/>
          <p:cNvSpPr>
            <a:spLocks noGrp="1"/>
          </p:cNvSpPr>
          <p:nvPr>
            <p:ph type="ftr" sz="quarter" idx="11"/>
          </p:nvPr>
        </p:nvSpPr>
        <p:spPr/>
        <p:txBody>
          <a:bodyPr/>
          <a:lstStyle/>
          <a:p>
            <a:r>
              <a:rPr lang="en-US" altLang="zh-CN"/>
              <a:t>An Introduction to Database System</a:t>
            </a:r>
          </a:p>
        </p:txBody>
      </p:sp>
      <p:sp>
        <p:nvSpPr>
          <p:cNvPr id="57" name="灯片编号占位符 5"/>
          <p:cNvSpPr>
            <a:spLocks noGrp="1"/>
          </p:cNvSpPr>
          <p:nvPr>
            <p:ph type="sldNum" sz="quarter" idx="12"/>
          </p:nvPr>
        </p:nvSpPr>
        <p:spPr/>
        <p:txBody>
          <a:bodyPr/>
          <a:lstStyle/>
          <a:p>
            <a:fld id="{9314AC8E-F6B7-4BE9-A837-38A8718A12BF}" type="slidenum">
              <a:rPr lang="en-US" altLang="zh-CN"/>
              <a:pPr/>
              <a:t>12</a:t>
            </a:fld>
            <a:endParaRPr lang="en-US" altLang="zh-CN"/>
          </a:p>
        </p:txBody>
      </p:sp>
      <p:sp>
        <p:nvSpPr>
          <p:cNvPr id="358402" name="Rectangle 2"/>
          <p:cNvSpPr>
            <a:spLocks noGrp="1" noChangeArrowheads="1"/>
          </p:cNvSpPr>
          <p:nvPr>
            <p:ph type="title"/>
          </p:nvPr>
        </p:nvSpPr>
        <p:spPr/>
        <p:txBody>
          <a:bodyPr/>
          <a:lstStyle/>
          <a:p>
            <a:r>
              <a:rPr lang="en-US" altLang="zh-CN" sz="3200"/>
              <a:t>TCSEC/TDI</a:t>
            </a:r>
            <a:r>
              <a:rPr lang="zh-CN" altLang="en-US" sz="3200"/>
              <a:t>安全级别划分</a:t>
            </a:r>
          </a:p>
        </p:txBody>
      </p:sp>
      <p:sp>
        <p:nvSpPr>
          <p:cNvPr id="358403" name="Rectangle 3"/>
          <p:cNvSpPr>
            <a:spLocks noGrp="1" noChangeArrowheads="1"/>
          </p:cNvSpPr>
          <p:nvPr>
            <p:ph type="body" idx="1"/>
          </p:nvPr>
        </p:nvSpPr>
        <p:spPr>
          <a:xfrm>
            <a:off x="223014" y="1852551"/>
            <a:ext cx="8229600" cy="4495800"/>
          </a:xfrm>
        </p:spPr>
        <p:txBody>
          <a:bodyPr/>
          <a:lstStyle/>
          <a:p>
            <a:r>
              <a:rPr lang="en-US" altLang="zh-CN" sz="2600" dirty="0"/>
              <a:t>TCSEC/TDI</a:t>
            </a:r>
            <a:r>
              <a:rPr lang="zh-CN" altLang="en-US" sz="2600" dirty="0"/>
              <a:t>安全级别划分</a:t>
            </a:r>
          </a:p>
          <a:p>
            <a:pPr marL="0" indent="0">
              <a:buNone/>
            </a:pPr>
            <a:r>
              <a:rPr lang="zh-CN" altLang="en-US" sz="2000" dirty="0"/>
              <a:t>（根据计算机系统对各项指标的支持情况）</a:t>
            </a:r>
            <a:endParaRPr lang="en-US" altLang="zh-CN" sz="2000" dirty="0"/>
          </a:p>
        </p:txBody>
      </p:sp>
      <p:grpSp>
        <p:nvGrpSpPr>
          <p:cNvPr id="358404" name="Group 4"/>
          <p:cNvGrpSpPr>
            <a:grpSpLocks/>
          </p:cNvGrpSpPr>
          <p:nvPr/>
        </p:nvGrpSpPr>
        <p:grpSpPr bwMode="auto">
          <a:xfrm>
            <a:off x="1116013" y="2708275"/>
            <a:ext cx="7343775" cy="3429000"/>
            <a:chOff x="-3" y="-3"/>
            <a:chExt cx="3071" cy="3078"/>
          </a:xfrm>
        </p:grpSpPr>
        <p:grpSp>
          <p:nvGrpSpPr>
            <p:cNvPr id="358405" name="Group 5"/>
            <p:cNvGrpSpPr>
              <a:grpSpLocks/>
            </p:cNvGrpSpPr>
            <p:nvPr/>
          </p:nvGrpSpPr>
          <p:grpSpPr bwMode="auto">
            <a:xfrm>
              <a:off x="0" y="0"/>
              <a:ext cx="3065" cy="3072"/>
              <a:chOff x="0" y="0"/>
              <a:chExt cx="3065" cy="3072"/>
            </a:xfrm>
          </p:grpSpPr>
          <p:grpSp>
            <p:nvGrpSpPr>
              <p:cNvPr id="358406" name="Group 6"/>
              <p:cNvGrpSpPr>
                <a:grpSpLocks/>
              </p:cNvGrpSpPr>
              <p:nvPr/>
            </p:nvGrpSpPr>
            <p:grpSpPr bwMode="auto">
              <a:xfrm>
                <a:off x="0" y="0"/>
                <a:ext cx="709" cy="384"/>
                <a:chOff x="0" y="0"/>
                <a:chExt cx="709" cy="384"/>
              </a:xfrm>
            </p:grpSpPr>
            <p:sp>
              <p:nvSpPr>
                <p:cNvPr id="358407" name="Rectangle 7"/>
                <p:cNvSpPr>
                  <a:spLocks noChangeArrowheads="1"/>
                </p:cNvSpPr>
                <p:nvPr/>
              </p:nvSpPr>
              <p:spPr bwMode="auto">
                <a:xfrm>
                  <a:off x="43" y="0"/>
                  <a:ext cx="62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fontAlgn="b"/>
                  <a:r>
                    <a:rPr kumimoji="1" lang="zh-CN" altLang="en-US" sz="1600"/>
                    <a:t>安 全 级 别</a:t>
                  </a:r>
                  <a:endParaRPr kumimoji="1" lang="zh-CN" altLang="en-US" sz="1600" b="0"/>
                </a:p>
              </p:txBody>
            </p:sp>
            <p:sp>
              <p:nvSpPr>
                <p:cNvPr id="358408" name="Rectangle 8"/>
                <p:cNvSpPr>
                  <a:spLocks noChangeArrowheads="1"/>
                </p:cNvSpPr>
                <p:nvPr/>
              </p:nvSpPr>
              <p:spPr bwMode="auto">
                <a:xfrm>
                  <a:off x="0" y="0"/>
                  <a:ext cx="70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58409" name="Group 9"/>
              <p:cNvGrpSpPr>
                <a:grpSpLocks/>
              </p:cNvGrpSpPr>
              <p:nvPr/>
            </p:nvGrpSpPr>
            <p:grpSpPr bwMode="auto">
              <a:xfrm>
                <a:off x="709" y="0"/>
                <a:ext cx="2356" cy="384"/>
                <a:chOff x="709" y="0"/>
                <a:chExt cx="2356" cy="384"/>
              </a:xfrm>
            </p:grpSpPr>
            <p:sp>
              <p:nvSpPr>
                <p:cNvPr id="358410" name="Rectangle 10"/>
                <p:cNvSpPr>
                  <a:spLocks noChangeArrowheads="1"/>
                </p:cNvSpPr>
                <p:nvPr/>
              </p:nvSpPr>
              <p:spPr bwMode="auto">
                <a:xfrm>
                  <a:off x="752" y="0"/>
                  <a:ext cx="22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fontAlgn="b"/>
                  <a:r>
                    <a:rPr kumimoji="1" lang="en-US" altLang="zh-CN"/>
                    <a:t>       </a:t>
                  </a:r>
                  <a:r>
                    <a:rPr kumimoji="1" lang="zh-CN" altLang="en-US"/>
                    <a:t>定        义</a:t>
                  </a:r>
                  <a:endParaRPr kumimoji="1" lang="zh-CN" altLang="en-US" sz="2400" b="0"/>
                </a:p>
              </p:txBody>
            </p:sp>
            <p:sp>
              <p:nvSpPr>
                <p:cNvPr id="358411" name="Rectangle 11"/>
                <p:cNvSpPr>
                  <a:spLocks noChangeArrowheads="1"/>
                </p:cNvSpPr>
                <p:nvPr/>
              </p:nvSpPr>
              <p:spPr bwMode="auto">
                <a:xfrm>
                  <a:off x="709" y="0"/>
                  <a:ext cx="23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58412" name="Group 12"/>
              <p:cNvGrpSpPr>
                <a:grpSpLocks/>
              </p:cNvGrpSpPr>
              <p:nvPr/>
            </p:nvGrpSpPr>
            <p:grpSpPr bwMode="auto">
              <a:xfrm>
                <a:off x="0" y="384"/>
                <a:ext cx="709" cy="384"/>
                <a:chOff x="0" y="384"/>
                <a:chExt cx="709" cy="384"/>
              </a:xfrm>
            </p:grpSpPr>
            <p:sp>
              <p:nvSpPr>
                <p:cNvPr id="358413" name="Rectangle 13"/>
                <p:cNvSpPr>
                  <a:spLocks noChangeArrowheads="1"/>
                </p:cNvSpPr>
                <p:nvPr/>
              </p:nvSpPr>
              <p:spPr bwMode="auto">
                <a:xfrm>
                  <a:off x="43" y="384"/>
                  <a:ext cx="62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fontAlgn="b"/>
                  <a:r>
                    <a:rPr kumimoji="1" lang="en-US" altLang="zh-CN"/>
                    <a:t>     A1</a:t>
                  </a:r>
                  <a:endParaRPr kumimoji="1" lang="en-US" altLang="zh-CN" b="0"/>
                </a:p>
              </p:txBody>
            </p:sp>
            <p:sp>
              <p:nvSpPr>
                <p:cNvPr id="358414" name="Rectangle 14"/>
                <p:cNvSpPr>
                  <a:spLocks noChangeArrowheads="1"/>
                </p:cNvSpPr>
                <p:nvPr/>
              </p:nvSpPr>
              <p:spPr bwMode="auto">
                <a:xfrm>
                  <a:off x="0" y="384"/>
                  <a:ext cx="70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58415" name="Group 15"/>
              <p:cNvGrpSpPr>
                <a:grpSpLocks/>
              </p:cNvGrpSpPr>
              <p:nvPr/>
            </p:nvGrpSpPr>
            <p:grpSpPr bwMode="auto">
              <a:xfrm>
                <a:off x="709" y="384"/>
                <a:ext cx="2356" cy="384"/>
                <a:chOff x="709" y="384"/>
                <a:chExt cx="2356" cy="384"/>
              </a:xfrm>
            </p:grpSpPr>
            <p:sp>
              <p:nvSpPr>
                <p:cNvPr id="358416" name="Rectangle 16"/>
                <p:cNvSpPr>
                  <a:spLocks noChangeArrowheads="1"/>
                </p:cNvSpPr>
                <p:nvPr/>
              </p:nvSpPr>
              <p:spPr bwMode="auto">
                <a:xfrm>
                  <a:off x="752" y="384"/>
                  <a:ext cx="22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fontAlgn="b"/>
                  <a:r>
                    <a:rPr kumimoji="1" lang="zh-CN" altLang="en-US"/>
                    <a:t>验证设计（</a:t>
                  </a:r>
                  <a:r>
                    <a:rPr kumimoji="1" lang="en-US" altLang="zh-CN"/>
                    <a:t>Verified Design</a:t>
                  </a:r>
                  <a:r>
                    <a:rPr kumimoji="1" lang="zh-CN" altLang="en-US"/>
                    <a:t>）</a:t>
                  </a:r>
                  <a:endParaRPr kumimoji="1" lang="zh-CN" altLang="en-US" b="0"/>
                </a:p>
              </p:txBody>
            </p:sp>
            <p:sp>
              <p:nvSpPr>
                <p:cNvPr id="358417" name="Rectangle 17"/>
                <p:cNvSpPr>
                  <a:spLocks noChangeArrowheads="1"/>
                </p:cNvSpPr>
                <p:nvPr/>
              </p:nvSpPr>
              <p:spPr bwMode="auto">
                <a:xfrm>
                  <a:off x="709" y="384"/>
                  <a:ext cx="23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58418" name="Group 18"/>
              <p:cNvGrpSpPr>
                <a:grpSpLocks/>
              </p:cNvGrpSpPr>
              <p:nvPr/>
            </p:nvGrpSpPr>
            <p:grpSpPr bwMode="auto">
              <a:xfrm>
                <a:off x="0" y="768"/>
                <a:ext cx="709" cy="384"/>
                <a:chOff x="0" y="768"/>
                <a:chExt cx="709" cy="384"/>
              </a:xfrm>
            </p:grpSpPr>
            <p:sp>
              <p:nvSpPr>
                <p:cNvPr id="358419" name="Rectangle 19"/>
                <p:cNvSpPr>
                  <a:spLocks noChangeArrowheads="1"/>
                </p:cNvSpPr>
                <p:nvPr/>
              </p:nvSpPr>
              <p:spPr bwMode="auto">
                <a:xfrm>
                  <a:off x="43" y="768"/>
                  <a:ext cx="62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fontAlgn="b"/>
                  <a:r>
                    <a:rPr kumimoji="1" lang="en-US" altLang="zh-CN"/>
                    <a:t>     B3</a:t>
                  </a:r>
                  <a:endParaRPr kumimoji="1" lang="en-US" altLang="zh-CN" sz="2400" b="0"/>
                </a:p>
              </p:txBody>
            </p:sp>
            <p:sp>
              <p:nvSpPr>
                <p:cNvPr id="358420" name="Rectangle 20"/>
                <p:cNvSpPr>
                  <a:spLocks noChangeArrowheads="1"/>
                </p:cNvSpPr>
                <p:nvPr/>
              </p:nvSpPr>
              <p:spPr bwMode="auto">
                <a:xfrm>
                  <a:off x="0" y="768"/>
                  <a:ext cx="70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58421" name="Group 21"/>
              <p:cNvGrpSpPr>
                <a:grpSpLocks/>
              </p:cNvGrpSpPr>
              <p:nvPr/>
            </p:nvGrpSpPr>
            <p:grpSpPr bwMode="auto">
              <a:xfrm>
                <a:off x="709" y="768"/>
                <a:ext cx="2356" cy="384"/>
                <a:chOff x="709" y="768"/>
                <a:chExt cx="2356" cy="384"/>
              </a:xfrm>
            </p:grpSpPr>
            <p:sp>
              <p:nvSpPr>
                <p:cNvPr id="358422" name="Rectangle 22"/>
                <p:cNvSpPr>
                  <a:spLocks noChangeArrowheads="1"/>
                </p:cNvSpPr>
                <p:nvPr/>
              </p:nvSpPr>
              <p:spPr bwMode="auto">
                <a:xfrm>
                  <a:off x="752" y="768"/>
                  <a:ext cx="22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fontAlgn="b"/>
                  <a:r>
                    <a:rPr kumimoji="1" lang="zh-CN" altLang="en-US"/>
                    <a:t>安全域（</a:t>
                  </a:r>
                  <a:r>
                    <a:rPr kumimoji="1" lang="en-US" altLang="zh-CN"/>
                    <a:t>Security Domains</a:t>
                  </a:r>
                  <a:r>
                    <a:rPr kumimoji="1" lang="zh-CN" altLang="en-US"/>
                    <a:t>）</a:t>
                  </a:r>
                </a:p>
              </p:txBody>
            </p:sp>
            <p:sp>
              <p:nvSpPr>
                <p:cNvPr id="358423" name="Rectangle 23"/>
                <p:cNvSpPr>
                  <a:spLocks noChangeArrowheads="1"/>
                </p:cNvSpPr>
                <p:nvPr/>
              </p:nvSpPr>
              <p:spPr bwMode="auto">
                <a:xfrm>
                  <a:off x="709" y="768"/>
                  <a:ext cx="23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58424" name="Group 24"/>
              <p:cNvGrpSpPr>
                <a:grpSpLocks/>
              </p:cNvGrpSpPr>
              <p:nvPr/>
            </p:nvGrpSpPr>
            <p:grpSpPr bwMode="auto">
              <a:xfrm>
                <a:off x="0" y="1152"/>
                <a:ext cx="709" cy="384"/>
                <a:chOff x="0" y="1152"/>
                <a:chExt cx="709" cy="384"/>
              </a:xfrm>
            </p:grpSpPr>
            <p:sp>
              <p:nvSpPr>
                <p:cNvPr id="358425" name="Rectangle 25"/>
                <p:cNvSpPr>
                  <a:spLocks noChangeArrowheads="1"/>
                </p:cNvSpPr>
                <p:nvPr/>
              </p:nvSpPr>
              <p:spPr bwMode="auto">
                <a:xfrm>
                  <a:off x="43" y="1152"/>
                  <a:ext cx="62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fontAlgn="b"/>
                  <a:r>
                    <a:rPr kumimoji="1" lang="en-US" altLang="zh-CN" sz="1000"/>
                    <a:t>        </a:t>
                  </a:r>
                  <a:r>
                    <a:rPr kumimoji="1" lang="en-US" altLang="zh-CN"/>
                    <a:t>B2</a:t>
                  </a:r>
                  <a:endParaRPr kumimoji="1" lang="en-US" altLang="zh-CN" sz="2400" b="0"/>
                </a:p>
              </p:txBody>
            </p:sp>
            <p:sp>
              <p:nvSpPr>
                <p:cNvPr id="358426" name="Rectangle 26"/>
                <p:cNvSpPr>
                  <a:spLocks noChangeArrowheads="1"/>
                </p:cNvSpPr>
                <p:nvPr/>
              </p:nvSpPr>
              <p:spPr bwMode="auto">
                <a:xfrm>
                  <a:off x="0" y="1152"/>
                  <a:ext cx="70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58427" name="Group 27"/>
              <p:cNvGrpSpPr>
                <a:grpSpLocks/>
              </p:cNvGrpSpPr>
              <p:nvPr/>
            </p:nvGrpSpPr>
            <p:grpSpPr bwMode="auto">
              <a:xfrm>
                <a:off x="709" y="1152"/>
                <a:ext cx="2356" cy="384"/>
                <a:chOff x="709" y="1152"/>
                <a:chExt cx="2356" cy="384"/>
              </a:xfrm>
            </p:grpSpPr>
            <p:sp>
              <p:nvSpPr>
                <p:cNvPr id="358428" name="Rectangle 28"/>
                <p:cNvSpPr>
                  <a:spLocks noChangeArrowheads="1"/>
                </p:cNvSpPr>
                <p:nvPr/>
              </p:nvSpPr>
              <p:spPr bwMode="auto">
                <a:xfrm>
                  <a:off x="752" y="1152"/>
                  <a:ext cx="22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fontAlgn="b"/>
                  <a:r>
                    <a:rPr kumimoji="1" lang="zh-CN" altLang="en-US"/>
                    <a:t>结构化保护（</a:t>
                  </a:r>
                  <a:r>
                    <a:rPr kumimoji="1" lang="en-US" altLang="zh-CN"/>
                    <a:t>Structural Protection</a:t>
                  </a:r>
                  <a:r>
                    <a:rPr kumimoji="1" lang="zh-CN" altLang="en-US"/>
                    <a:t>）</a:t>
                  </a:r>
                </a:p>
              </p:txBody>
            </p:sp>
            <p:sp>
              <p:nvSpPr>
                <p:cNvPr id="358429" name="Rectangle 29"/>
                <p:cNvSpPr>
                  <a:spLocks noChangeArrowheads="1"/>
                </p:cNvSpPr>
                <p:nvPr/>
              </p:nvSpPr>
              <p:spPr bwMode="auto">
                <a:xfrm>
                  <a:off x="709" y="1152"/>
                  <a:ext cx="23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58430" name="Group 30"/>
              <p:cNvGrpSpPr>
                <a:grpSpLocks/>
              </p:cNvGrpSpPr>
              <p:nvPr/>
            </p:nvGrpSpPr>
            <p:grpSpPr bwMode="auto">
              <a:xfrm>
                <a:off x="0" y="1536"/>
                <a:ext cx="709" cy="384"/>
                <a:chOff x="0" y="1536"/>
                <a:chExt cx="709" cy="384"/>
              </a:xfrm>
            </p:grpSpPr>
            <p:sp>
              <p:nvSpPr>
                <p:cNvPr id="358431" name="Rectangle 31"/>
                <p:cNvSpPr>
                  <a:spLocks noChangeArrowheads="1"/>
                </p:cNvSpPr>
                <p:nvPr/>
              </p:nvSpPr>
              <p:spPr bwMode="auto">
                <a:xfrm>
                  <a:off x="43" y="1536"/>
                  <a:ext cx="62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fontAlgn="b"/>
                  <a:r>
                    <a:rPr kumimoji="1" lang="en-US" altLang="zh-CN" sz="1000"/>
                    <a:t>       </a:t>
                  </a:r>
                  <a:r>
                    <a:rPr kumimoji="1" lang="en-US" altLang="zh-CN"/>
                    <a:t>B1</a:t>
                  </a:r>
                  <a:endParaRPr kumimoji="1" lang="en-US" altLang="zh-CN" b="0"/>
                </a:p>
              </p:txBody>
            </p:sp>
            <p:sp>
              <p:nvSpPr>
                <p:cNvPr id="358432" name="Rectangle 32"/>
                <p:cNvSpPr>
                  <a:spLocks noChangeArrowheads="1"/>
                </p:cNvSpPr>
                <p:nvPr/>
              </p:nvSpPr>
              <p:spPr bwMode="auto">
                <a:xfrm>
                  <a:off x="0" y="1536"/>
                  <a:ext cx="70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58433" name="Group 33"/>
              <p:cNvGrpSpPr>
                <a:grpSpLocks/>
              </p:cNvGrpSpPr>
              <p:nvPr/>
            </p:nvGrpSpPr>
            <p:grpSpPr bwMode="auto">
              <a:xfrm>
                <a:off x="709" y="1536"/>
                <a:ext cx="2356" cy="384"/>
                <a:chOff x="709" y="1536"/>
                <a:chExt cx="2356" cy="384"/>
              </a:xfrm>
            </p:grpSpPr>
            <p:sp>
              <p:nvSpPr>
                <p:cNvPr id="358434" name="Rectangle 34"/>
                <p:cNvSpPr>
                  <a:spLocks noChangeArrowheads="1"/>
                </p:cNvSpPr>
                <p:nvPr/>
              </p:nvSpPr>
              <p:spPr bwMode="auto">
                <a:xfrm>
                  <a:off x="752" y="1536"/>
                  <a:ext cx="22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fontAlgn="b"/>
                  <a:r>
                    <a:rPr kumimoji="1" lang="zh-CN" altLang="en-US"/>
                    <a:t>标记安全保护（</a:t>
                  </a:r>
                  <a:r>
                    <a:rPr kumimoji="1" lang="en-US" altLang="zh-CN"/>
                    <a:t>Labeled Security Protection</a:t>
                  </a:r>
                  <a:r>
                    <a:rPr kumimoji="1" lang="zh-CN" altLang="en-US"/>
                    <a:t>）</a:t>
                  </a:r>
                </a:p>
              </p:txBody>
            </p:sp>
            <p:sp>
              <p:nvSpPr>
                <p:cNvPr id="358435" name="Rectangle 35"/>
                <p:cNvSpPr>
                  <a:spLocks noChangeArrowheads="1"/>
                </p:cNvSpPr>
                <p:nvPr/>
              </p:nvSpPr>
              <p:spPr bwMode="auto">
                <a:xfrm>
                  <a:off x="709" y="1536"/>
                  <a:ext cx="23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58436" name="Group 36"/>
              <p:cNvGrpSpPr>
                <a:grpSpLocks/>
              </p:cNvGrpSpPr>
              <p:nvPr/>
            </p:nvGrpSpPr>
            <p:grpSpPr bwMode="auto">
              <a:xfrm>
                <a:off x="0" y="1920"/>
                <a:ext cx="709" cy="384"/>
                <a:chOff x="0" y="1920"/>
                <a:chExt cx="709" cy="384"/>
              </a:xfrm>
            </p:grpSpPr>
            <p:sp>
              <p:nvSpPr>
                <p:cNvPr id="358437" name="Rectangle 37"/>
                <p:cNvSpPr>
                  <a:spLocks noChangeArrowheads="1"/>
                </p:cNvSpPr>
                <p:nvPr/>
              </p:nvSpPr>
              <p:spPr bwMode="auto">
                <a:xfrm>
                  <a:off x="43" y="1920"/>
                  <a:ext cx="62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fontAlgn="b"/>
                  <a:r>
                    <a:rPr kumimoji="1" lang="en-US" altLang="zh-CN" sz="1000"/>
                    <a:t>       </a:t>
                  </a:r>
                  <a:r>
                    <a:rPr kumimoji="1" lang="en-US" altLang="zh-CN"/>
                    <a:t>C2</a:t>
                  </a:r>
                  <a:endParaRPr kumimoji="1" lang="en-US" altLang="zh-CN" b="0"/>
                </a:p>
              </p:txBody>
            </p:sp>
            <p:sp>
              <p:nvSpPr>
                <p:cNvPr id="358438" name="Rectangle 38"/>
                <p:cNvSpPr>
                  <a:spLocks noChangeArrowheads="1"/>
                </p:cNvSpPr>
                <p:nvPr/>
              </p:nvSpPr>
              <p:spPr bwMode="auto">
                <a:xfrm>
                  <a:off x="0" y="1920"/>
                  <a:ext cx="70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58439" name="Group 39"/>
              <p:cNvGrpSpPr>
                <a:grpSpLocks/>
              </p:cNvGrpSpPr>
              <p:nvPr/>
            </p:nvGrpSpPr>
            <p:grpSpPr bwMode="auto">
              <a:xfrm>
                <a:off x="709" y="1920"/>
                <a:ext cx="2356" cy="384"/>
                <a:chOff x="709" y="1920"/>
                <a:chExt cx="2356" cy="384"/>
              </a:xfrm>
            </p:grpSpPr>
            <p:sp>
              <p:nvSpPr>
                <p:cNvPr id="358440" name="Rectangle 40"/>
                <p:cNvSpPr>
                  <a:spLocks noChangeArrowheads="1"/>
                </p:cNvSpPr>
                <p:nvPr/>
              </p:nvSpPr>
              <p:spPr bwMode="auto">
                <a:xfrm>
                  <a:off x="752" y="1920"/>
                  <a:ext cx="22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fontAlgn="b"/>
                  <a:r>
                    <a:rPr kumimoji="1" lang="zh-CN" altLang="en-US"/>
                    <a:t>受控的存取保护</a:t>
                  </a:r>
                  <a:r>
                    <a:rPr kumimoji="1" lang="zh-CN" altLang="en-US" sz="1600"/>
                    <a:t>（</a:t>
                  </a:r>
                  <a:r>
                    <a:rPr kumimoji="1" lang="en-US" altLang="zh-CN" sz="1600"/>
                    <a:t>Controlled Access Protection</a:t>
                  </a:r>
                  <a:r>
                    <a:rPr kumimoji="1" lang="zh-CN" altLang="en-US" sz="1600"/>
                    <a:t>）</a:t>
                  </a:r>
                  <a:endParaRPr kumimoji="1" lang="zh-CN" altLang="en-US" b="0"/>
                </a:p>
              </p:txBody>
            </p:sp>
            <p:sp>
              <p:nvSpPr>
                <p:cNvPr id="358441" name="Rectangle 41"/>
                <p:cNvSpPr>
                  <a:spLocks noChangeArrowheads="1"/>
                </p:cNvSpPr>
                <p:nvPr/>
              </p:nvSpPr>
              <p:spPr bwMode="auto">
                <a:xfrm>
                  <a:off x="709" y="1920"/>
                  <a:ext cx="23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58442" name="Group 42"/>
              <p:cNvGrpSpPr>
                <a:grpSpLocks/>
              </p:cNvGrpSpPr>
              <p:nvPr/>
            </p:nvGrpSpPr>
            <p:grpSpPr bwMode="auto">
              <a:xfrm>
                <a:off x="0" y="2304"/>
                <a:ext cx="709" cy="384"/>
                <a:chOff x="0" y="2304"/>
                <a:chExt cx="709" cy="384"/>
              </a:xfrm>
            </p:grpSpPr>
            <p:sp>
              <p:nvSpPr>
                <p:cNvPr id="358443" name="Rectangle 43"/>
                <p:cNvSpPr>
                  <a:spLocks noChangeArrowheads="1"/>
                </p:cNvSpPr>
                <p:nvPr/>
              </p:nvSpPr>
              <p:spPr bwMode="auto">
                <a:xfrm>
                  <a:off x="43" y="2304"/>
                  <a:ext cx="62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fontAlgn="b"/>
                  <a:r>
                    <a:rPr kumimoji="1" lang="en-US" altLang="zh-CN" sz="1000"/>
                    <a:t>       </a:t>
                  </a:r>
                  <a:r>
                    <a:rPr kumimoji="1" lang="en-US" altLang="zh-CN"/>
                    <a:t>C1</a:t>
                  </a:r>
                  <a:endParaRPr kumimoji="1" lang="en-US" altLang="zh-CN" b="0"/>
                </a:p>
              </p:txBody>
            </p:sp>
            <p:sp>
              <p:nvSpPr>
                <p:cNvPr id="358444" name="Rectangle 44"/>
                <p:cNvSpPr>
                  <a:spLocks noChangeArrowheads="1"/>
                </p:cNvSpPr>
                <p:nvPr/>
              </p:nvSpPr>
              <p:spPr bwMode="auto">
                <a:xfrm>
                  <a:off x="0" y="2304"/>
                  <a:ext cx="70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58445" name="Group 45"/>
              <p:cNvGrpSpPr>
                <a:grpSpLocks/>
              </p:cNvGrpSpPr>
              <p:nvPr/>
            </p:nvGrpSpPr>
            <p:grpSpPr bwMode="auto">
              <a:xfrm>
                <a:off x="709" y="2304"/>
                <a:ext cx="2356" cy="384"/>
                <a:chOff x="709" y="2304"/>
                <a:chExt cx="2356" cy="384"/>
              </a:xfrm>
            </p:grpSpPr>
            <p:sp>
              <p:nvSpPr>
                <p:cNvPr id="358446" name="Rectangle 46"/>
                <p:cNvSpPr>
                  <a:spLocks noChangeArrowheads="1"/>
                </p:cNvSpPr>
                <p:nvPr/>
              </p:nvSpPr>
              <p:spPr bwMode="auto">
                <a:xfrm>
                  <a:off x="752" y="2304"/>
                  <a:ext cx="22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fontAlgn="b"/>
                  <a:r>
                    <a:rPr kumimoji="1" lang="zh-CN" altLang="en-US"/>
                    <a:t>自主安全保护</a:t>
                  </a:r>
                  <a:r>
                    <a:rPr kumimoji="1" lang="zh-CN" altLang="en-US" sz="1600"/>
                    <a:t>（</a:t>
                  </a:r>
                  <a:r>
                    <a:rPr kumimoji="1" lang="en-US" altLang="zh-CN" sz="1600"/>
                    <a:t>Discretionary Security Protection</a:t>
                  </a:r>
                  <a:r>
                    <a:rPr kumimoji="1" lang="zh-CN" altLang="en-US" sz="1600"/>
                    <a:t>）</a:t>
                  </a:r>
                  <a:endParaRPr kumimoji="1" lang="zh-CN" altLang="en-US" sz="1600" b="0"/>
                </a:p>
              </p:txBody>
            </p:sp>
            <p:sp>
              <p:nvSpPr>
                <p:cNvPr id="358447" name="Rectangle 47"/>
                <p:cNvSpPr>
                  <a:spLocks noChangeArrowheads="1"/>
                </p:cNvSpPr>
                <p:nvPr/>
              </p:nvSpPr>
              <p:spPr bwMode="auto">
                <a:xfrm>
                  <a:off x="709" y="2304"/>
                  <a:ext cx="23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58448" name="Group 48"/>
              <p:cNvGrpSpPr>
                <a:grpSpLocks/>
              </p:cNvGrpSpPr>
              <p:nvPr/>
            </p:nvGrpSpPr>
            <p:grpSpPr bwMode="auto">
              <a:xfrm>
                <a:off x="0" y="2688"/>
                <a:ext cx="709" cy="384"/>
                <a:chOff x="0" y="2688"/>
                <a:chExt cx="709" cy="384"/>
              </a:xfrm>
            </p:grpSpPr>
            <p:sp>
              <p:nvSpPr>
                <p:cNvPr id="358449" name="Rectangle 49"/>
                <p:cNvSpPr>
                  <a:spLocks noChangeArrowheads="1"/>
                </p:cNvSpPr>
                <p:nvPr/>
              </p:nvSpPr>
              <p:spPr bwMode="auto">
                <a:xfrm>
                  <a:off x="43" y="2688"/>
                  <a:ext cx="62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fontAlgn="b"/>
                  <a:r>
                    <a:rPr kumimoji="1" lang="en-US" altLang="zh-CN"/>
                    <a:t>     D</a:t>
                  </a:r>
                  <a:endParaRPr kumimoji="1" lang="en-US" altLang="zh-CN" b="0"/>
                </a:p>
              </p:txBody>
            </p:sp>
            <p:sp>
              <p:nvSpPr>
                <p:cNvPr id="358450" name="Rectangle 50"/>
                <p:cNvSpPr>
                  <a:spLocks noChangeArrowheads="1"/>
                </p:cNvSpPr>
                <p:nvPr/>
              </p:nvSpPr>
              <p:spPr bwMode="auto">
                <a:xfrm>
                  <a:off x="0" y="2688"/>
                  <a:ext cx="70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58451" name="Group 51"/>
              <p:cNvGrpSpPr>
                <a:grpSpLocks/>
              </p:cNvGrpSpPr>
              <p:nvPr/>
            </p:nvGrpSpPr>
            <p:grpSpPr bwMode="auto">
              <a:xfrm>
                <a:off x="709" y="2688"/>
                <a:ext cx="2356" cy="384"/>
                <a:chOff x="709" y="2688"/>
                <a:chExt cx="2356" cy="384"/>
              </a:xfrm>
            </p:grpSpPr>
            <p:sp>
              <p:nvSpPr>
                <p:cNvPr id="358452" name="Rectangle 52"/>
                <p:cNvSpPr>
                  <a:spLocks noChangeArrowheads="1"/>
                </p:cNvSpPr>
                <p:nvPr/>
              </p:nvSpPr>
              <p:spPr bwMode="auto">
                <a:xfrm>
                  <a:off x="752" y="2688"/>
                  <a:ext cx="22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fontAlgn="b"/>
                  <a:r>
                    <a:rPr kumimoji="1" lang="zh-CN" altLang="en-US"/>
                    <a:t>最小保护（</a:t>
                  </a:r>
                  <a:r>
                    <a:rPr kumimoji="1" lang="en-US" altLang="zh-CN"/>
                    <a:t>Minimal Protection</a:t>
                  </a:r>
                  <a:r>
                    <a:rPr kumimoji="1" lang="zh-CN" altLang="en-US"/>
                    <a:t>）</a:t>
                  </a:r>
                </a:p>
              </p:txBody>
            </p:sp>
            <p:sp>
              <p:nvSpPr>
                <p:cNvPr id="358453" name="Rectangle 53"/>
                <p:cNvSpPr>
                  <a:spLocks noChangeArrowheads="1"/>
                </p:cNvSpPr>
                <p:nvPr/>
              </p:nvSpPr>
              <p:spPr bwMode="auto">
                <a:xfrm>
                  <a:off x="709" y="2688"/>
                  <a:ext cx="23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sp>
          <p:nvSpPr>
            <p:cNvPr id="358454" name="Rectangle 54"/>
            <p:cNvSpPr>
              <a:spLocks noChangeArrowheads="1"/>
            </p:cNvSpPr>
            <p:nvPr/>
          </p:nvSpPr>
          <p:spPr bwMode="auto">
            <a:xfrm>
              <a:off x="-3" y="-3"/>
              <a:ext cx="3071" cy="3078"/>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2" name="文本框 1"/>
          <p:cNvSpPr txBox="1"/>
          <p:nvPr/>
        </p:nvSpPr>
        <p:spPr>
          <a:xfrm>
            <a:off x="4983666" y="1511044"/>
            <a:ext cx="4176464" cy="769441"/>
          </a:xfrm>
          <a:prstGeom prst="rect">
            <a:avLst/>
          </a:prstGeom>
          <a:noFill/>
          <a:ln>
            <a:solidFill>
              <a:srgbClr val="3333FF"/>
            </a:solidFill>
          </a:ln>
        </p:spPr>
        <p:txBody>
          <a:bodyPr wrap="square" rtlCol="0">
            <a:spAutoFit/>
          </a:bodyPr>
          <a:lstStyle/>
          <a:p>
            <a:pPr marL="342900" indent="-342900" algn="l">
              <a:lnSpc>
                <a:spcPct val="110000"/>
              </a:lnSpc>
              <a:buFont typeface="Arial" panose="020B0604020202020204" pitchFamily="34" charset="0"/>
              <a:buChar char="•"/>
            </a:pPr>
            <a:r>
              <a:rPr lang="zh-CN" altLang="en-US" sz="2000" dirty="0"/>
              <a:t>按系统可靠或可信程度逐渐增高</a:t>
            </a:r>
          </a:p>
          <a:p>
            <a:pPr marL="342900" indent="-342900" algn="l">
              <a:lnSpc>
                <a:spcPct val="110000"/>
              </a:lnSpc>
              <a:buFont typeface="Arial" panose="020B0604020202020204" pitchFamily="34" charset="0"/>
              <a:buChar char="•"/>
            </a:pPr>
            <a:r>
              <a:rPr lang="zh-CN" altLang="en-US" sz="2000" dirty="0"/>
              <a:t>各安全级别之间：偏序向下兼容</a:t>
            </a:r>
          </a:p>
        </p:txBody>
      </p:sp>
      <p:cxnSp>
        <p:nvCxnSpPr>
          <p:cNvPr id="4" name="直接箭头连接符 3">
            <a:extLst>
              <a:ext uri="{FF2B5EF4-FFF2-40B4-BE49-F238E27FC236}">
                <a16:creationId xmlns:a16="http://schemas.microsoft.com/office/drawing/2014/main" id="{ACFE289C-A38A-45F0-AA32-656204F783DC}"/>
              </a:ext>
            </a:extLst>
          </p:cNvPr>
          <p:cNvCxnSpPr/>
          <p:nvPr/>
        </p:nvCxnSpPr>
        <p:spPr bwMode="auto">
          <a:xfrm flipV="1">
            <a:off x="2339752" y="3356992"/>
            <a:ext cx="0" cy="2592288"/>
          </a:xfrm>
          <a:prstGeom prst="straightConnector1">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a:xfrm>
            <a:off x="5364038" y="6492701"/>
            <a:ext cx="3600450" cy="320675"/>
          </a:xfrm>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884D8BE5-B822-41CB-907D-E39EA6314D14}" type="slidenum">
              <a:rPr lang="en-US" altLang="zh-CN"/>
              <a:pPr/>
              <a:t>13</a:t>
            </a:fld>
            <a:endParaRPr lang="en-US" altLang="zh-CN"/>
          </a:p>
        </p:txBody>
      </p:sp>
      <p:sp>
        <p:nvSpPr>
          <p:cNvPr id="359426" name="Rectangle 2"/>
          <p:cNvSpPr>
            <a:spLocks noGrp="1" noChangeArrowheads="1"/>
          </p:cNvSpPr>
          <p:nvPr>
            <p:ph type="title"/>
          </p:nvPr>
        </p:nvSpPr>
        <p:spPr/>
        <p:txBody>
          <a:bodyPr/>
          <a:lstStyle/>
          <a:p>
            <a:r>
              <a:rPr lang="en-US" altLang="zh-CN" sz="3200"/>
              <a:t>TCSEC/TDI</a:t>
            </a:r>
            <a:r>
              <a:rPr lang="zh-CN" altLang="en-US" sz="3200"/>
              <a:t>安全级别划分（续）</a:t>
            </a:r>
          </a:p>
        </p:txBody>
      </p:sp>
      <p:sp>
        <p:nvSpPr>
          <p:cNvPr id="359427" name="Rectangle 3"/>
          <p:cNvSpPr>
            <a:spLocks noGrp="1" noChangeArrowheads="1"/>
          </p:cNvSpPr>
          <p:nvPr>
            <p:ph type="body" idx="1"/>
          </p:nvPr>
        </p:nvSpPr>
        <p:spPr>
          <a:xfrm>
            <a:off x="219869" y="1412776"/>
            <a:ext cx="8600281" cy="4114800"/>
          </a:xfrm>
        </p:spPr>
        <p:txBody>
          <a:bodyPr/>
          <a:lstStyle/>
          <a:p>
            <a:pPr>
              <a:lnSpc>
                <a:spcPct val="110000"/>
              </a:lnSpc>
              <a:buSzPct val="80000"/>
              <a:buFont typeface="Wingdings" panose="05000000000000000000" pitchFamily="2" charset="2"/>
              <a:buChar char="l"/>
            </a:pPr>
            <a:r>
              <a:rPr lang="en-US" altLang="zh-CN" sz="2200" b="1" dirty="0">
                <a:solidFill>
                  <a:srgbClr val="FF0000"/>
                </a:solidFill>
              </a:rPr>
              <a:t>D</a:t>
            </a:r>
            <a:r>
              <a:rPr lang="zh-CN" altLang="en-US" sz="2200" b="1" dirty="0">
                <a:solidFill>
                  <a:srgbClr val="FF0000"/>
                </a:solidFill>
              </a:rPr>
              <a:t>级：</a:t>
            </a:r>
            <a:r>
              <a:rPr lang="zh-CN" altLang="en-US" sz="2200" b="1" dirty="0"/>
              <a:t>最低级别。保留</a:t>
            </a:r>
            <a:r>
              <a:rPr lang="en-US" altLang="zh-CN" sz="2200" b="1" dirty="0"/>
              <a:t>D</a:t>
            </a:r>
            <a:r>
              <a:rPr lang="zh-CN" altLang="en-US" sz="2200" b="1" dirty="0"/>
              <a:t>级的目的是为了将一切不符合更高标准的系统统统归于</a:t>
            </a:r>
            <a:r>
              <a:rPr lang="en-US" altLang="zh-CN" sz="2200" b="1" dirty="0"/>
              <a:t>D</a:t>
            </a:r>
            <a:r>
              <a:rPr lang="zh-CN" altLang="en-US" sz="2200" b="1" dirty="0"/>
              <a:t>组。如</a:t>
            </a:r>
            <a:r>
              <a:rPr lang="en-US" altLang="zh-CN" sz="2200" b="1" dirty="0"/>
              <a:t>DOS</a:t>
            </a:r>
            <a:r>
              <a:rPr lang="zh-CN" altLang="en-US" sz="2200" b="1" dirty="0"/>
              <a:t>就是操作系统中安全标准为</a:t>
            </a:r>
            <a:r>
              <a:rPr lang="en-US" altLang="zh-CN" sz="2200" b="1" dirty="0"/>
              <a:t>D</a:t>
            </a:r>
            <a:r>
              <a:rPr lang="zh-CN" altLang="en-US" sz="2200" b="1" dirty="0"/>
              <a:t>级的典型例子，它具有操作系统的基本功能，如文件系统、进程调度等，但在安全性方面几乎没有什么专门的机制来保障。</a:t>
            </a:r>
          </a:p>
          <a:p>
            <a:pPr>
              <a:lnSpc>
                <a:spcPct val="110000"/>
              </a:lnSpc>
              <a:buSzPct val="80000"/>
              <a:buFont typeface="Wingdings" panose="05000000000000000000" pitchFamily="2" charset="2"/>
              <a:buChar char="l"/>
            </a:pPr>
            <a:r>
              <a:rPr lang="en-US" altLang="zh-CN" sz="2200" b="1" dirty="0">
                <a:solidFill>
                  <a:srgbClr val="FF0000"/>
                </a:solidFill>
              </a:rPr>
              <a:t>C1</a:t>
            </a:r>
            <a:r>
              <a:rPr lang="zh-CN" altLang="en-US" sz="2200" b="1" dirty="0">
                <a:solidFill>
                  <a:srgbClr val="FF0000"/>
                </a:solidFill>
              </a:rPr>
              <a:t>级：</a:t>
            </a:r>
            <a:r>
              <a:rPr lang="zh-CN" altLang="en-US" sz="2200" b="1" dirty="0"/>
              <a:t>该级提供了非常初级的自主安全保护，能够实现对用户和数据的分离，进行自主存储控制（</a:t>
            </a:r>
            <a:r>
              <a:rPr lang="en-US" altLang="zh-CN" sz="2200" b="1" dirty="0"/>
              <a:t>DAC</a:t>
            </a:r>
            <a:r>
              <a:rPr lang="zh-CN" altLang="en-US" sz="2200" b="1" dirty="0"/>
              <a:t>），保护或限制用户权限的传播。现有的商业系统往往稍作改进即可满足要求。</a:t>
            </a:r>
            <a:endParaRPr lang="en-US" altLang="zh-CN" sz="2200" b="1" dirty="0"/>
          </a:p>
          <a:p>
            <a:pPr>
              <a:lnSpc>
                <a:spcPct val="110000"/>
              </a:lnSpc>
              <a:buSzPct val="80000"/>
              <a:buFont typeface="Wingdings" panose="05000000000000000000" pitchFamily="2" charset="2"/>
              <a:buChar char="l"/>
            </a:pPr>
            <a:r>
              <a:rPr lang="en-US" altLang="zh-CN" sz="2200" b="1" dirty="0">
                <a:solidFill>
                  <a:srgbClr val="FF0000"/>
                </a:solidFill>
              </a:rPr>
              <a:t>C2</a:t>
            </a:r>
            <a:r>
              <a:rPr lang="zh-CN" altLang="en-US" sz="2200" b="1" dirty="0">
                <a:solidFill>
                  <a:srgbClr val="FF0000"/>
                </a:solidFill>
              </a:rPr>
              <a:t>级：</a:t>
            </a:r>
            <a:r>
              <a:rPr lang="zh-CN" altLang="en-US" sz="2200" b="1" dirty="0"/>
              <a:t>该级实际上是安全产品的最低档，提供受控的存取保护，即将</a:t>
            </a:r>
            <a:r>
              <a:rPr lang="en-US" altLang="zh-CN" sz="2200" b="1" dirty="0"/>
              <a:t>C1</a:t>
            </a:r>
            <a:r>
              <a:rPr lang="zh-CN" altLang="en-US" sz="2200" b="1" dirty="0"/>
              <a:t>级的</a:t>
            </a:r>
            <a:r>
              <a:rPr lang="en-US" altLang="zh-CN" sz="2200" b="1" dirty="0"/>
              <a:t>DAC</a:t>
            </a:r>
            <a:r>
              <a:rPr lang="zh-CN" altLang="en-US" sz="2200" b="1" dirty="0"/>
              <a:t>进一步细化，以个人身份注册负责，并实施审计和资源隔离。如操作系统</a:t>
            </a:r>
            <a:r>
              <a:rPr lang="en-US" altLang="zh-CN" sz="2200" b="1" dirty="0"/>
              <a:t>win2000</a:t>
            </a:r>
            <a:r>
              <a:rPr lang="zh-CN" altLang="en-US" sz="2200" b="1" dirty="0"/>
              <a:t>，数据库系统</a:t>
            </a:r>
            <a:r>
              <a:rPr lang="en-US" altLang="zh-CN" sz="2200" b="1" dirty="0"/>
              <a:t>Oracle7</a:t>
            </a:r>
            <a:r>
              <a:rPr lang="zh-CN" altLang="en-US" sz="2200" b="1" dirty="0"/>
              <a:t>等。</a:t>
            </a:r>
            <a:endParaRPr lang="en-US" altLang="zh-CN" sz="2200" b="1" dirty="0"/>
          </a:p>
          <a:p>
            <a:pPr>
              <a:lnSpc>
                <a:spcPct val="110000"/>
              </a:lnSpc>
              <a:buSzPct val="80000"/>
              <a:buFont typeface="Wingdings" panose="05000000000000000000" pitchFamily="2" charset="2"/>
              <a:buChar char="l"/>
            </a:pPr>
            <a:r>
              <a:rPr lang="en-US" altLang="zh-CN" sz="2200" b="1" dirty="0">
                <a:solidFill>
                  <a:srgbClr val="FF0000"/>
                </a:solidFill>
              </a:rPr>
              <a:t>B1</a:t>
            </a:r>
            <a:r>
              <a:rPr lang="zh-CN" altLang="en-US" sz="2200" b="1" dirty="0">
                <a:solidFill>
                  <a:srgbClr val="FF0000"/>
                </a:solidFill>
              </a:rPr>
              <a:t>级：</a:t>
            </a:r>
            <a:r>
              <a:rPr lang="zh-CN" altLang="en-US" sz="2200" b="1" dirty="0"/>
              <a:t>标记安全保护。对系统的数据加以标记，并对标记的主体和客体实施强制存取控制（</a:t>
            </a:r>
            <a:r>
              <a:rPr lang="en-US" altLang="zh-CN" sz="2200" b="1" dirty="0"/>
              <a:t>MAC</a:t>
            </a:r>
            <a:r>
              <a:rPr lang="zh-CN" altLang="en-US" sz="2200" b="1" dirty="0"/>
              <a:t>）以及审计等安全机制。</a:t>
            </a:r>
            <a:r>
              <a:rPr lang="en-US" altLang="zh-CN" sz="2200" b="1" dirty="0"/>
              <a:t>B1</a:t>
            </a:r>
            <a:r>
              <a:rPr lang="zh-CN" altLang="en-US" sz="2200" b="1" dirty="0"/>
              <a:t>级的产品才被认为是真正意义上的安全产品。</a:t>
            </a:r>
            <a:endParaRPr lang="en-US" altLang="zh-CN" sz="26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75414" y="1532693"/>
            <a:ext cx="8544735" cy="4495800"/>
          </a:xfrm>
        </p:spPr>
        <p:txBody>
          <a:bodyPr/>
          <a:lstStyle/>
          <a:p>
            <a:pPr>
              <a:buFont typeface="Wingdings" panose="05000000000000000000" pitchFamily="2" charset="2"/>
              <a:buChar char="l"/>
            </a:pPr>
            <a:r>
              <a:rPr lang="en-US" altLang="zh-CN" sz="2200" b="1" dirty="0">
                <a:solidFill>
                  <a:srgbClr val="FF0000"/>
                </a:solidFill>
              </a:rPr>
              <a:t>B2</a:t>
            </a:r>
            <a:r>
              <a:rPr lang="zh-CN" altLang="en-US" sz="2200" b="1" dirty="0">
                <a:solidFill>
                  <a:srgbClr val="FF0000"/>
                </a:solidFill>
              </a:rPr>
              <a:t>级：</a:t>
            </a:r>
            <a:r>
              <a:rPr lang="zh-CN" altLang="en-US" sz="2200" b="1" dirty="0">
                <a:solidFill>
                  <a:srgbClr val="000000"/>
                </a:solidFill>
              </a:rPr>
              <a:t>结构化保护。建立形式化的安全策略模型，并对系统内的所有主体和客体实施</a:t>
            </a:r>
            <a:r>
              <a:rPr lang="en-US" altLang="zh-CN" sz="2200" b="1" dirty="0">
                <a:solidFill>
                  <a:srgbClr val="000000"/>
                </a:solidFill>
              </a:rPr>
              <a:t>DAC</a:t>
            </a:r>
            <a:r>
              <a:rPr lang="zh-CN" altLang="en-US" sz="2200" b="1" dirty="0">
                <a:solidFill>
                  <a:srgbClr val="000000"/>
                </a:solidFill>
              </a:rPr>
              <a:t>和</a:t>
            </a:r>
            <a:r>
              <a:rPr lang="en-US" altLang="zh-CN" sz="2200" b="1" dirty="0">
                <a:solidFill>
                  <a:srgbClr val="000000"/>
                </a:solidFill>
              </a:rPr>
              <a:t>MAC</a:t>
            </a:r>
          </a:p>
          <a:p>
            <a:pPr>
              <a:buFont typeface="Wingdings" panose="05000000000000000000" pitchFamily="2" charset="2"/>
              <a:buChar char="l"/>
            </a:pPr>
            <a:r>
              <a:rPr lang="en-US" altLang="zh-CN" sz="2200" b="1" dirty="0">
                <a:solidFill>
                  <a:srgbClr val="FF0000"/>
                </a:solidFill>
              </a:rPr>
              <a:t>B3</a:t>
            </a:r>
            <a:r>
              <a:rPr lang="zh-CN" altLang="en-US" sz="2200" b="1" dirty="0">
                <a:solidFill>
                  <a:srgbClr val="FF0000"/>
                </a:solidFill>
              </a:rPr>
              <a:t>级：</a:t>
            </a:r>
            <a:r>
              <a:rPr lang="zh-CN" altLang="en-US" sz="2200" b="1" dirty="0">
                <a:solidFill>
                  <a:srgbClr val="000000"/>
                </a:solidFill>
              </a:rPr>
              <a:t>安全域。该级的</a:t>
            </a:r>
            <a:r>
              <a:rPr lang="en-US" altLang="zh-CN" sz="2200" b="1" dirty="0">
                <a:solidFill>
                  <a:srgbClr val="000000"/>
                </a:solidFill>
              </a:rPr>
              <a:t>TCB</a:t>
            </a:r>
            <a:r>
              <a:rPr lang="zh-CN" altLang="en-US" sz="2200" b="1" dirty="0">
                <a:solidFill>
                  <a:srgbClr val="000000"/>
                </a:solidFill>
              </a:rPr>
              <a:t>（</a:t>
            </a:r>
            <a:r>
              <a:rPr lang="en-US" altLang="zh-CN" sz="2200" b="1" dirty="0">
                <a:solidFill>
                  <a:srgbClr val="000000"/>
                </a:solidFill>
              </a:rPr>
              <a:t>Trusted Computer Base</a:t>
            </a:r>
            <a:r>
              <a:rPr lang="zh-CN" altLang="en-US" sz="2200" b="1" dirty="0">
                <a:solidFill>
                  <a:srgbClr val="000000"/>
                </a:solidFill>
              </a:rPr>
              <a:t>）必须满足访问监控器的要求，审计跟踪能力更强，并提供系统恢复过程。</a:t>
            </a:r>
            <a:endParaRPr lang="en-US" altLang="zh-CN" sz="2200" b="1" dirty="0">
              <a:solidFill>
                <a:srgbClr val="000000"/>
              </a:solidFill>
            </a:endParaRPr>
          </a:p>
          <a:p>
            <a:pPr>
              <a:buFont typeface="Wingdings" panose="05000000000000000000" pitchFamily="2" charset="2"/>
              <a:buChar char="l"/>
            </a:pPr>
            <a:r>
              <a:rPr lang="en-US" altLang="zh-CN" sz="2200" b="1" dirty="0">
                <a:solidFill>
                  <a:srgbClr val="FF0000"/>
                </a:solidFill>
              </a:rPr>
              <a:t>A1</a:t>
            </a:r>
            <a:r>
              <a:rPr lang="zh-CN" altLang="en-US" sz="2200" b="1" dirty="0">
                <a:solidFill>
                  <a:srgbClr val="FF0000"/>
                </a:solidFill>
              </a:rPr>
              <a:t>级：</a:t>
            </a:r>
            <a:r>
              <a:rPr lang="zh-CN" altLang="en-US" sz="2200" b="1" dirty="0">
                <a:solidFill>
                  <a:srgbClr val="000000"/>
                </a:solidFill>
              </a:rPr>
              <a:t>验证设计。即提供</a:t>
            </a:r>
            <a:r>
              <a:rPr lang="en-US" altLang="zh-CN" sz="2200" b="1" dirty="0">
                <a:solidFill>
                  <a:srgbClr val="000000"/>
                </a:solidFill>
              </a:rPr>
              <a:t>B3</a:t>
            </a:r>
            <a:r>
              <a:rPr lang="zh-CN" altLang="en-US" sz="2200" b="1" dirty="0">
                <a:solidFill>
                  <a:srgbClr val="000000"/>
                </a:solidFill>
              </a:rPr>
              <a:t>级保护的同时给出系统的形式化设计说明和验证，以确信各安全保护真正实现。</a:t>
            </a:r>
            <a:endParaRPr lang="zh-CN" altLang="en-US" dirty="0"/>
          </a:p>
        </p:txBody>
      </p:sp>
      <p:sp>
        <p:nvSpPr>
          <p:cNvPr id="4" name="页脚占位符 3"/>
          <p:cNvSpPr>
            <a:spLocks noGrp="1"/>
          </p:cNvSpPr>
          <p:nvPr>
            <p:ph type="ftr" sz="quarter" idx="11"/>
          </p:nvPr>
        </p:nvSpPr>
        <p:spPr/>
        <p:txBody>
          <a:bodyPr/>
          <a:lstStyle/>
          <a:p>
            <a:r>
              <a:rPr lang="en-US" altLang="zh-CN"/>
              <a:t>An Introduction to Database System</a:t>
            </a:r>
          </a:p>
        </p:txBody>
      </p:sp>
      <p:sp>
        <p:nvSpPr>
          <p:cNvPr id="5" name="灯片编号占位符 4"/>
          <p:cNvSpPr>
            <a:spLocks noGrp="1"/>
          </p:cNvSpPr>
          <p:nvPr>
            <p:ph type="sldNum" sz="quarter" idx="12"/>
          </p:nvPr>
        </p:nvSpPr>
        <p:spPr/>
        <p:txBody>
          <a:bodyPr/>
          <a:lstStyle/>
          <a:p>
            <a:fld id="{C9AA6E6C-642A-43AA-A3E5-7F3DD19DBD82}" type="slidenum">
              <a:rPr lang="en-US" altLang="zh-CN" smtClean="0"/>
              <a:pPr/>
              <a:t>14</a:t>
            </a:fld>
            <a:endParaRPr lang="en-US" altLang="zh-CN"/>
          </a:p>
        </p:txBody>
      </p:sp>
    </p:spTree>
    <p:extLst>
      <p:ext uri="{BB962C8B-B14F-4D97-AF65-F5344CB8AC3E}">
        <p14:creationId xmlns:p14="http://schemas.microsoft.com/office/powerpoint/2010/main" val="3951441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E9FC932F-71DB-4240-98E7-6806FB1EDFA0}" type="slidenum">
              <a:rPr lang="en-US" altLang="zh-CN"/>
              <a:pPr/>
              <a:t>15</a:t>
            </a:fld>
            <a:endParaRPr lang="en-US" altLang="zh-CN"/>
          </a:p>
        </p:txBody>
      </p:sp>
      <p:sp>
        <p:nvSpPr>
          <p:cNvPr id="370690" name="Rectangle 2"/>
          <p:cNvSpPr>
            <a:spLocks noGrp="1" noChangeArrowheads="1"/>
          </p:cNvSpPr>
          <p:nvPr>
            <p:ph type="title"/>
          </p:nvPr>
        </p:nvSpPr>
        <p:spPr/>
        <p:txBody>
          <a:bodyPr/>
          <a:lstStyle/>
          <a:p>
            <a:r>
              <a:rPr lang="en-US" altLang="zh-CN" sz="3200"/>
              <a:t>TCSEC/TDI</a:t>
            </a:r>
            <a:r>
              <a:rPr lang="zh-CN" altLang="en-US" sz="3200"/>
              <a:t>安全级别划分（续）</a:t>
            </a:r>
          </a:p>
        </p:txBody>
      </p:sp>
      <p:sp>
        <p:nvSpPr>
          <p:cNvPr id="370691" name="Rectangle 3"/>
          <p:cNvSpPr>
            <a:spLocks noGrp="1" noChangeArrowheads="1"/>
          </p:cNvSpPr>
          <p:nvPr>
            <p:ph type="body" idx="1"/>
          </p:nvPr>
        </p:nvSpPr>
        <p:spPr/>
        <p:txBody>
          <a:bodyPr/>
          <a:lstStyle/>
          <a:p>
            <a:r>
              <a:rPr lang="en-US" altLang="zh-CN"/>
              <a:t>B2</a:t>
            </a:r>
            <a:r>
              <a:rPr lang="zh-CN" altLang="en-US"/>
              <a:t>以上的系统</a:t>
            </a:r>
          </a:p>
          <a:p>
            <a:pPr lvl="1">
              <a:lnSpc>
                <a:spcPct val="140000"/>
              </a:lnSpc>
              <a:spcBef>
                <a:spcPct val="60000"/>
              </a:spcBef>
            </a:pPr>
            <a:r>
              <a:rPr lang="zh-CN" altLang="en-US"/>
              <a:t>还处于理论研究阶段</a:t>
            </a:r>
          </a:p>
          <a:p>
            <a:pPr lvl="1">
              <a:lnSpc>
                <a:spcPct val="140000"/>
              </a:lnSpc>
              <a:spcBef>
                <a:spcPct val="60000"/>
              </a:spcBef>
            </a:pPr>
            <a:r>
              <a:rPr lang="zh-CN" altLang="en-US"/>
              <a:t>应用多限于一些特殊的部门，如军队等</a:t>
            </a:r>
          </a:p>
          <a:p>
            <a:pPr lvl="1">
              <a:lnSpc>
                <a:spcPct val="140000"/>
              </a:lnSpc>
              <a:spcBef>
                <a:spcPct val="60000"/>
              </a:spcBef>
            </a:pPr>
            <a:r>
              <a:rPr lang="zh-CN" altLang="en-US"/>
              <a:t>美国正在大力发展安全产品，试图将目前仅限于少数领域应用的</a:t>
            </a:r>
            <a:r>
              <a:rPr lang="en-US" altLang="zh-CN"/>
              <a:t>B2</a:t>
            </a:r>
            <a:r>
              <a:rPr lang="zh-CN" altLang="en-US"/>
              <a:t>安全级别下放到商业应用中来，并逐步成为新的商业标准</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26BF4510-F675-4912-BE25-EE7A05A4DBC3}" type="slidenum">
              <a:rPr lang="en-US" altLang="zh-CN"/>
              <a:pPr/>
              <a:t>16</a:t>
            </a:fld>
            <a:endParaRPr lang="en-US" altLang="zh-CN"/>
          </a:p>
        </p:txBody>
      </p:sp>
      <p:sp>
        <p:nvSpPr>
          <p:cNvPr id="485378" name="Rectangle 2"/>
          <p:cNvSpPr>
            <a:spLocks noGrp="1" noChangeArrowheads="1"/>
          </p:cNvSpPr>
          <p:nvPr>
            <p:ph type="title"/>
          </p:nvPr>
        </p:nvSpPr>
        <p:spPr>
          <a:xfrm>
            <a:off x="914400" y="685800"/>
            <a:ext cx="7978775" cy="563563"/>
          </a:xfrm>
        </p:spPr>
        <p:txBody>
          <a:bodyPr/>
          <a:lstStyle/>
          <a:p>
            <a:pPr algn="l"/>
            <a:r>
              <a:rPr lang="en-US" altLang="zh-CN"/>
              <a:t>                           CC</a:t>
            </a:r>
          </a:p>
        </p:txBody>
      </p:sp>
      <p:sp>
        <p:nvSpPr>
          <p:cNvPr id="485379" name="Rectangle 3"/>
          <p:cNvSpPr>
            <a:spLocks noGrp="1" noChangeArrowheads="1"/>
          </p:cNvSpPr>
          <p:nvPr>
            <p:ph type="body" idx="1"/>
          </p:nvPr>
        </p:nvSpPr>
        <p:spPr/>
        <p:txBody>
          <a:bodyPr/>
          <a:lstStyle/>
          <a:p>
            <a:r>
              <a:rPr lang="en-US" altLang="zh-CN" sz="3200" dirty="0"/>
              <a:t>  CC</a:t>
            </a:r>
          </a:p>
          <a:p>
            <a:pPr lvl="1">
              <a:lnSpc>
                <a:spcPct val="120000"/>
              </a:lnSpc>
              <a:spcBef>
                <a:spcPct val="60000"/>
              </a:spcBef>
            </a:pPr>
            <a:r>
              <a:rPr lang="zh-CN" altLang="en-US" dirty="0"/>
              <a:t>提出国际公认的表述信息技术安全性的结构</a:t>
            </a:r>
          </a:p>
          <a:p>
            <a:pPr lvl="1">
              <a:lnSpc>
                <a:spcPct val="120000"/>
              </a:lnSpc>
              <a:spcBef>
                <a:spcPct val="60000"/>
              </a:spcBef>
            </a:pPr>
            <a:r>
              <a:rPr lang="zh-CN" altLang="en-US" dirty="0"/>
              <a:t>把信息产品的安全要求分为</a:t>
            </a:r>
          </a:p>
          <a:p>
            <a:pPr lvl="2">
              <a:lnSpc>
                <a:spcPct val="110000"/>
              </a:lnSpc>
              <a:spcBef>
                <a:spcPct val="60000"/>
              </a:spcBef>
              <a:buFont typeface="Wingdings" panose="05000000000000000000" pitchFamily="2" charset="2"/>
              <a:buChar char="Ø"/>
            </a:pPr>
            <a:r>
              <a:rPr lang="zh-CN" altLang="en-US" dirty="0"/>
              <a:t>安全功能要求   规范产品和系统的安全行为</a:t>
            </a:r>
            <a:endParaRPr lang="en-US" altLang="zh-CN" dirty="0"/>
          </a:p>
          <a:p>
            <a:pPr lvl="2">
              <a:lnSpc>
                <a:spcPct val="110000"/>
              </a:lnSpc>
              <a:spcBef>
                <a:spcPct val="60000"/>
              </a:spcBef>
              <a:buFont typeface="Wingdings" panose="05000000000000000000" pitchFamily="2" charset="2"/>
              <a:buChar char="Ø"/>
            </a:pPr>
            <a:r>
              <a:rPr lang="zh-CN" altLang="en-US" dirty="0"/>
              <a:t>安全</a:t>
            </a:r>
            <a:r>
              <a:rPr lang="zh-CN" altLang="en-US"/>
              <a:t>保证要求   解决如何正确有效地实施这些功能</a:t>
            </a:r>
            <a:endParaRPr lang="zh-CN" altLang="en-US" sz="2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EC790BEF-7312-4602-98C9-FD358665BFA6}" type="slidenum">
              <a:rPr lang="en-US" altLang="zh-CN"/>
              <a:pPr/>
              <a:t>17</a:t>
            </a:fld>
            <a:endParaRPr lang="en-US" altLang="zh-CN"/>
          </a:p>
        </p:txBody>
      </p:sp>
      <p:sp>
        <p:nvSpPr>
          <p:cNvPr id="486402" name="Rectangle 2"/>
          <p:cNvSpPr>
            <a:spLocks noGrp="1" noChangeArrowheads="1"/>
          </p:cNvSpPr>
          <p:nvPr>
            <p:ph type="title"/>
          </p:nvPr>
        </p:nvSpPr>
        <p:spPr>
          <a:xfrm>
            <a:off x="914400" y="685800"/>
            <a:ext cx="7834313" cy="563563"/>
          </a:xfrm>
        </p:spPr>
        <p:txBody>
          <a:bodyPr/>
          <a:lstStyle/>
          <a:p>
            <a:r>
              <a:rPr lang="en-US" altLang="zh-CN"/>
              <a:t>CC</a:t>
            </a:r>
            <a:r>
              <a:rPr lang="zh-CN" altLang="en-US"/>
              <a:t>（续）</a:t>
            </a:r>
          </a:p>
        </p:txBody>
      </p:sp>
      <p:sp>
        <p:nvSpPr>
          <p:cNvPr id="486403" name="Rectangle 3"/>
          <p:cNvSpPr>
            <a:spLocks noGrp="1" noChangeArrowheads="1"/>
          </p:cNvSpPr>
          <p:nvPr>
            <p:ph type="body" idx="1"/>
          </p:nvPr>
        </p:nvSpPr>
        <p:spPr>
          <a:xfrm>
            <a:off x="519113" y="1423195"/>
            <a:ext cx="8301037" cy="4495800"/>
          </a:xfrm>
        </p:spPr>
        <p:txBody>
          <a:bodyPr/>
          <a:lstStyle/>
          <a:p>
            <a:r>
              <a:rPr lang="en-US" altLang="zh-CN" b="1" dirty="0"/>
              <a:t> CC</a:t>
            </a:r>
            <a:r>
              <a:rPr lang="zh-CN" altLang="en-US" b="1" dirty="0"/>
              <a:t>文本组成</a:t>
            </a:r>
          </a:p>
          <a:p>
            <a:pPr lvl="1">
              <a:spcBef>
                <a:spcPct val="60000"/>
              </a:spcBef>
            </a:pPr>
            <a:r>
              <a:rPr lang="zh-CN" altLang="en-US" b="1" dirty="0"/>
              <a:t>简介和一般模型</a:t>
            </a:r>
            <a:endParaRPr lang="en-US" altLang="zh-CN" b="1" dirty="0"/>
          </a:p>
          <a:p>
            <a:pPr lvl="2">
              <a:spcBef>
                <a:spcPct val="60000"/>
              </a:spcBef>
            </a:pPr>
            <a:r>
              <a:rPr lang="zh-CN" altLang="en-US" sz="2000" b="1" dirty="0"/>
              <a:t>介绍</a:t>
            </a:r>
            <a:r>
              <a:rPr lang="en-US" altLang="zh-CN" sz="2000" b="1" dirty="0"/>
              <a:t>CC</a:t>
            </a:r>
            <a:r>
              <a:rPr lang="zh-CN" altLang="en-US" sz="2000" b="1" dirty="0"/>
              <a:t>中的有关术语、基本概念和一般模型以及与评论有关的一些框架。</a:t>
            </a:r>
          </a:p>
          <a:p>
            <a:pPr lvl="1">
              <a:spcBef>
                <a:spcPct val="60000"/>
              </a:spcBef>
            </a:pPr>
            <a:r>
              <a:rPr lang="zh-CN" altLang="en-US" b="1" dirty="0"/>
              <a:t>安全功能要求</a:t>
            </a:r>
            <a:endParaRPr lang="en-US" altLang="zh-CN" b="1" dirty="0"/>
          </a:p>
          <a:p>
            <a:pPr lvl="2">
              <a:spcBef>
                <a:spcPct val="60000"/>
              </a:spcBef>
            </a:pPr>
            <a:r>
              <a:rPr lang="zh-CN" altLang="en-US" sz="2000" b="1" dirty="0"/>
              <a:t>列出了一系列类、子类和组件，由</a:t>
            </a:r>
            <a:r>
              <a:rPr lang="en-US" altLang="zh-CN" sz="2000" b="1" dirty="0"/>
              <a:t>11</a:t>
            </a:r>
            <a:r>
              <a:rPr lang="zh-CN" altLang="en-US" sz="2000" b="1" dirty="0"/>
              <a:t>大类、</a:t>
            </a:r>
            <a:r>
              <a:rPr lang="en-US" altLang="zh-CN" sz="2000" b="1" dirty="0"/>
              <a:t>66</a:t>
            </a:r>
            <a:r>
              <a:rPr lang="zh-CN" altLang="en-US" sz="2000" b="1" dirty="0"/>
              <a:t>个子类和</a:t>
            </a:r>
            <a:r>
              <a:rPr lang="en-US" altLang="zh-CN" sz="2000" b="1" dirty="0"/>
              <a:t>135</a:t>
            </a:r>
            <a:r>
              <a:rPr lang="zh-CN" altLang="en-US" sz="2000" b="1" dirty="0"/>
              <a:t>个组件构成。</a:t>
            </a:r>
          </a:p>
          <a:p>
            <a:pPr lvl="1">
              <a:spcBef>
                <a:spcPct val="60000"/>
              </a:spcBef>
            </a:pPr>
            <a:r>
              <a:rPr lang="zh-CN" altLang="en-US" b="1" dirty="0"/>
              <a:t>安全保证要求</a:t>
            </a:r>
            <a:endParaRPr lang="en-US" altLang="zh-CN" b="1" dirty="0"/>
          </a:p>
          <a:p>
            <a:pPr lvl="2">
              <a:spcBef>
                <a:spcPct val="60000"/>
              </a:spcBef>
            </a:pPr>
            <a:r>
              <a:rPr lang="zh-CN" altLang="en-US" sz="2000" b="1" dirty="0"/>
              <a:t>列出了一系列保证类、子类和组件，包括</a:t>
            </a:r>
            <a:r>
              <a:rPr lang="en-US" altLang="zh-CN" sz="2000" b="1" dirty="0"/>
              <a:t>7</a:t>
            </a:r>
            <a:r>
              <a:rPr lang="zh-CN" altLang="en-US" sz="2000" b="1" dirty="0"/>
              <a:t>大类、</a:t>
            </a:r>
            <a:r>
              <a:rPr lang="en-US" altLang="zh-CN" sz="2000" b="1" dirty="0"/>
              <a:t>26</a:t>
            </a:r>
            <a:r>
              <a:rPr lang="zh-CN" altLang="en-US" sz="2000" b="1" dirty="0"/>
              <a:t>个子类和</a:t>
            </a:r>
            <a:r>
              <a:rPr lang="en-US" altLang="zh-CN" sz="2000" b="1" dirty="0"/>
              <a:t>74</a:t>
            </a:r>
            <a:r>
              <a:rPr lang="zh-CN" altLang="en-US" sz="2000" b="1" dirty="0"/>
              <a:t>个组件</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页脚占位符 5"/>
          <p:cNvSpPr>
            <a:spLocks noGrp="1"/>
          </p:cNvSpPr>
          <p:nvPr>
            <p:ph type="ftr" sz="quarter" idx="11"/>
          </p:nvPr>
        </p:nvSpPr>
        <p:spPr/>
        <p:txBody>
          <a:bodyPr/>
          <a:lstStyle/>
          <a:p>
            <a:r>
              <a:rPr lang="en-US" altLang="zh-CN"/>
              <a:t>An Introduction to Database System</a:t>
            </a:r>
          </a:p>
        </p:txBody>
      </p:sp>
      <p:sp>
        <p:nvSpPr>
          <p:cNvPr id="57" name="灯片编号占位符 6"/>
          <p:cNvSpPr>
            <a:spLocks noGrp="1"/>
          </p:cNvSpPr>
          <p:nvPr>
            <p:ph type="sldNum" sz="quarter" idx="12"/>
          </p:nvPr>
        </p:nvSpPr>
        <p:spPr/>
        <p:txBody>
          <a:bodyPr/>
          <a:lstStyle/>
          <a:p>
            <a:fld id="{3DA92957-5C0B-4D8F-9C05-008B2AB1EB3C}" type="slidenum">
              <a:rPr lang="en-US" altLang="zh-CN"/>
              <a:pPr/>
              <a:t>18</a:t>
            </a:fld>
            <a:endParaRPr lang="en-US" altLang="zh-CN"/>
          </a:p>
        </p:txBody>
      </p:sp>
      <p:sp>
        <p:nvSpPr>
          <p:cNvPr id="490498" name="Rectangle 2"/>
          <p:cNvSpPr>
            <a:spLocks noGrp="1" noChangeArrowheads="1"/>
          </p:cNvSpPr>
          <p:nvPr>
            <p:ph type="title"/>
          </p:nvPr>
        </p:nvSpPr>
        <p:spPr>
          <a:xfrm>
            <a:off x="914400" y="685800"/>
            <a:ext cx="7905750" cy="563563"/>
          </a:xfrm>
        </p:spPr>
        <p:txBody>
          <a:bodyPr/>
          <a:lstStyle/>
          <a:p>
            <a:r>
              <a:rPr lang="en-US" altLang="zh-CN"/>
              <a:t>CC</a:t>
            </a:r>
            <a:r>
              <a:rPr lang="zh-CN" altLang="en-US"/>
              <a:t>（续）</a:t>
            </a:r>
          </a:p>
        </p:txBody>
      </p:sp>
      <p:sp>
        <p:nvSpPr>
          <p:cNvPr id="490499" name="Rectangle 3"/>
          <p:cNvSpPr>
            <a:spLocks noGrp="1" noChangeArrowheads="1"/>
          </p:cNvSpPr>
          <p:nvPr>
            <p:ph type="body" sz="half" idx="1"/>
          </p:nvPr>
        </p:nvSpPr>
        <p:spPr>
          <a:xfrm>
            <a:off x="457200" y="1412875"/>
            <a:ext cx="6994525" cy="663575"/>
          </a:xfrm>
        </p:spPr>
        <p:txBody>
          <a:bodyPr/>
          <a:lstStyle/>
          <a:p>
            <a:r>
              <a:rPr lang="en-US" altLang="zh-CN"/>
              <a:t>  CC</a:t>
            </a:r>
            <a:r>
              <a:rPr lang="zh-CN" altLang="en-US" sz="2400"/>
              <a:t>评估保证级划分 </a:t>
            </a:r>
            <a:endParaRPr lang="zh-CN" altLang="en-US"/>
          </a:p>
        </p:txBody>
      </p:sp>
      <p:graphicFrame>
        <p:nvGraphicFramePr>
          <p:cNvPr id="490780" name="Group 284"/>
          <p:cNvGraphicFramePr>
            <a:graphicFrameLocks noGrp="1"/>
          </p:cNvGraphicFramePr>
          <p:nvPr>
            <p:ph sz="half" idx="2"/>
            <p:extLst>
              <p:ext uri="{D42A27DB-BD31-4B8C-83A1-F6EECF244321}">
                <p14:modId xmlns:p14="http://schemas.microsoft.com/office/powerpoint/2010/main" val="3758701176"/>
              </p:ext>
            </p:extLst>
          </p:nvPr>
        </p:nvGraphicFramePr>
        <p:xfrm>
          <a:off x="323850" y="1989138"/>
          <a:ext cx="8569325" cy="4409440"/>
        </p:xfrm>
        <a:graphic>
          <a:graphicData uri="http://schemas.openxmlformats.org/drawingml/2006/table">
            <a:tbl>
              <a:tblPr/>
              <a:tblGrid>
                <a:gridCol w="1120775">
                  <a:extLst>
                    <a:ext uri="{9D8B030D-6E8A-4147-A177-3AD203B41FA5}">
                      <a16:colId xmlns:a16="http://schemas.microsoft.com/office/drawing/2014/main" val="20000"/>
                    </a:ext>
                  </a:extLst>
                </a:gridCol>
                <a:gridCol w="4884738">
                  <a:extLst>
                    <a:ext uri="{9D8B030D-6E8A-4147-A177-3AD203B41FA5}">
                      <a16:colId xmlns:a16="http://schemas.microsoft.com/office/drawing/2014/main" val="20001"/>
                    </a:ext>
                  </a:extLst>
                </a:gridCol>
                <a:gridCol w="2563812">
                  <a:extLst>
                    <a:ext uri="{9D8B030D-6E8A-4147-A177-3AD203B41FA5}">
                      <a16:colId xmlns:a16="http://schemas.microsoft.com/office/drawing/2014/main" val="20002"/>
                    </a:ext>
                  </a:extLst>
                </a:gridCol>
              </a:tblGrid>
              <a:tr h="406400">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Courier New" panose="02070309020205020404" pitchFamily="49" charset="0"/>
                        </a:rPr>
                        <a:t>评估保证级</a:t>
                      </a:r>
                    </a:p>
                  </a:txBody>
                  <a:tcPr horzOverflow="overflow">
                    <a:lnL cap="flat">
                      <a:noFill/>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定　　义</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TCSEC</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Courier New" panose="02070309020205020404" pitchFamily="49" charset="0"/>
                        </a:rPr>
                        <a:t>安全级别（近似相当）</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EAL1</a:t>
                      </a:r>
                    </a:p>
                  </a:txBody>
                  <a:tcPr horzOverflow="overflow">
                    <a:lnL cap="flat">
                      <a:noFill/>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功能测试（</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functionally tested</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44475">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EAL2</a:t>
                      </a:r>
                    </a:p>
                  </a:txBody>
                  <a:tcPr horzOverflow="overflow">
                    <a:lnL cap="flat">
                      <a:noFill/>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结构测试（</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structurally tested</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C1</a:t>
                      </a:r>
                    </a:p>
                  </a:txBody>
                  <a:tcPr horzOverflow="overflow">
                    <a:lnL w="28575"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76225">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EAL3</a:t>
                      </a:r>
                    </a:p>
                  </a:txBody>
                  <a:tcPr horzOverflow="overflow">
                    <a:lnL cap="flat">
                      <a:noFill/>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Courier New" panose="02070309020205020404" pitchFamily="49" charset="0"/>
                        </a:rPr>
                        <a:t>系统地测试和检查（</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methodically tested and checked</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Courier New" panose="02070309020205020404" pitchFamily="49" charset="0"/>
                        </a:rPr>
                        <a:t>）</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C2</a:t>
                      </a:r>
                    </a:p>
                  </a:txBody>
                  <a:tcPr horzOverflow="overflow">
                    <a:lnL w="28575"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06400">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EAL4</a:t>
                      </a:r>
                    </a:p>
                  </a:txBody>
                  <a:tcPr horzOverflow="overflow">
                    <a:lnL cap="flat">
                      <a:noFill/>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Courier New" panose="02070309020205020404" pitchFamily="49" charset="0"/>
                        </a:rPr>
                        <a:t>系统地设计、测试和复查（</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methodically designed</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Courier New" panose="02070309020205020404" pitchFamily="49" charset="0"/>
                        </a:rPr>
                        <a:t>，</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tested</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Courier New" panose="02070309020205020404" pitchFamily="49" charset="0"/>
                        </a:rPr>
                        <a:t>，</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and reviewed</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Courier New" panose="02070309020205020404" pitchFamily="49" charset="0"/>
                        </a:rPr>
                        <a:t>）</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B1</a:t>
                      </a:r>
                    </a:p>
                  </a:txBody>
                  <a:tcPr horzOverflow="overflow">
                    <a:lnL w="28575"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247650">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EAL5</a:t>
                      </a:r>
                    </a:p>
                  </a:txBody>
                  <a:tcPr horzOverflow="overflow">
                    <a:lnL cap="flat">
                      <a:noFill/>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Courier New" panose="02070309020205020404" pitchFamily="49" charset="0"/>
                        </a:rPr>
                        <a:t>半形式化设计和测试（</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semiformally designed and tested</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Courier New" panose="02070309020205020404" pitchFamily="49" charset="0"/>
                        </a:rPr>
                        <a:t>）</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B2</a:t>
                      </a:r>
                    </a:p>
                  </a:txBody>
                  <a:tcPr horzOverflow="overflow">
                    <a:lnL w="28575"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07988">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EAL6</a:t>
                      </a:r>
                    </a:p>
                  </a:txBody>
                  <a:tcPr horzOverflow="overflow">
                    <a:lnL cap="flat">
                      <a:noFill/>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Courier New" panose="02070309020205020404" pitchFamily="49" charset="0"/>
                        </a:rPr>
                        <a:t>半形式化验证的设计和测试（</a:t>
                      </a:r>
                      <a:r>
                        <a:rPr kumimoji="1"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semiformally</a:t>
                      </a: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verified design and </a:t>
                      </a:r>
                      <a:endPar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B3</a:t>
                      </a:r>
                    </a:p>
                  </a:txBody>
                  <a:tcPr horzOverflow="overflow">
                    <a:lnL w="28575"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508000">
                <a:tc>
                  <a:txBody>
                    <a:bodyPr/>
                    <a:lstStyle>
                      <a:lvl1pPr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tested</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Courier New" panose="02070309020205020404" pitchFamily="49" charset="0"/>
                        </a:rPr>
                        <a:t>）</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406400">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EAL7</a:t>
                      </a:r>
                    </a:p>
                  </a:txBody>
                  <a:tcPr horzOverflow="overflow">
                    <a:lnL cap="flat">
                      <a:noFill/>
                    </a:lnL>
                    <a:lnR w="28575"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Courier New" panose="02070309020205020404" pitchFamily="49" charset="0"/>
                        </a:rPr>
                        <a:t>形式化验证的设计和测试（</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formally verified design and tested</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Courier New" panose="02070309020205020404" pitchFamily="49" charset="0"/>
                        </a:rPr>
                        <a:t>）</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A1</a:t>
                      </a:r>
                    </a:p>
                  </a:txBody>
                  <a:tcPr horzOverflow="overflow">
                    <a:lnL w="28575" cap="flat" cmpd="sng" algn="ctr">
                      <a:solidFill>
                        <a:srgbClr val="000000"/>
                      </a:solidFill>
                      <a:prstDash val="solid"/>
                      <a:round/>
                      <a:headEnd type="none" w="med" len="med"/>
                      <a:tailEnd type="none" w="med" len="med"/>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B04212D3-E24E-4DB9-A8EC-CD56F22E154A}" type="slidenum">
              <a:rPr lang="en-US" altLang="zh-CN"/>
              <a:pPr/>
              <a:t>19</a:t>
            </a:fld>
            <a:endParaRPr lang="en-US" altLang="zh-CN"/>
          </a:p>
        </p:txBody>
      </p:sp>
      <p:sp>
        <p:nvSpPr>
          <p:cNvPr id="373762" name="Rectangle 2"/>
          <p:cNvSpPr>
            <a:spLocks noGrp="1" noChangeArrowheads="1"/>
          </p:cNvSpPr>
          <p:nvPr>
            <p:ph type="title"/>
          </p:nvPr>
        </p:nvSpPr>
        <p:spPr/>
        <p:txBody>
          <a:bodyPr/>
          <a:lstStyle/>
          <a:p>
            <a:r>
              <a:rPr lang="zh-CN" altLang="en-US" dirty="0"/>
              <a:t>第四章  数据库安全性</a:t>
            </a:r>
          </a:p>
        </p:txBody>
      </p:sp>
      <p:sp>
        <p:nvSpPr>
          <p:cNvPr id="373763" name="Rectangle 3"/>
          <p:cNvSpPr>
            <a:spLocks noGrp="1" noChangeArrowheads="1"/>
          </p:cNvSpPr>
          <p:nvPr>
            <p:ph type="body" idx="1"/>
          </p:nvPr>
        </p:nvSpPr>
        <p:spPr>
          <a:xfrm>
            <a:off x="1166813" y="1700213"/>
            <a:ext cx="6069012" cy="4495800"/>
          </a:xfrm>
        </p:spPr>
        <p:txBody>
          <a:bodyPr/>
          <a:lstStyle/>
          <a:p>
            <a:pPr algn="just">
              <a:lnSpc>
                <a:spcPct val="130000"/>
              </a:lnSpc>
              <a:buFont typeface="Wingdings" panose="05000000000000000000" pitchFamily="2" charset="2"/>
              <a:buNone/>
            </a:pPr>
            <a:r>
              <a:rPr lang="en-US" altLang="zh-CN" b="1" dirty="0"/>
              <a:t>4.1  </a:t>
            </a:r>
            <a:r>
              <a:rPr lang="zh-CN" altLang="en-US" b="1" dirty="0"/>
              <a:t>计算机安全性概述</a:t>
            </a:r>
          </a:p>
          <a:p>
            <a:pPr algn="just">
              <a:lnSpc>
                <a:spcPct val="130000"/>
              </a:lnSpc>
              <a:buFont typeface="Wingdings" panose="05000000000000000000" pitchFamily="2" charset="2"/>
              <a:buNone/>
            </a:pPr>
            <a:r>
              <a:rPr lang="en-US" altLang="zh-CN" b="1" dirty="0">
                <a:solidFill>
                  <a:schemeClr val="tx2"/>
                </a:solidFill>
              </a:rPr>
              <a:t>4.2  </a:t>
            </a:r>
            <a:r>
              <a:rPr lang="zh-CN" altLang="en-US" b="1" dirty="0">
                <a:solidFill>
                  <a:schemeClr val="tx2"/>
                </a:solidFill>
              </a:rPr>
              <a:t>数据库安全性控制</a:t>
            </a:r>
          </a:p>
          <a:p>
            <a:pPr algn="just">
              <a:lnSpc>
                <a:spcPct val="130000"/>
              </a:lnSpc>
              <a:buFont typeface="Wingdings" panose="05000000000000000000" pitchFamily="2" charset="2"/>
              <a:buNone/>
            </a:pPr>
            <a:r>
              <a:rPr lang="en-US" altLang="zh-CN" b="1" dirty="0"/>
              <a:t>4.3  </a:t>
            </a:r>
            <a:r>
              <a:rPr lang="zh-CN" altLang="en-US" b="1" dirty="0"/>
              <a:t>视图机制</a:t>
            </a:r>
          </a:p>
          <a:p>
            <a:pPr algn="just">
              <a:lnSpc>
                <a:spcPct val="130000"/>
              </a:lnSpc>
              <a:buFont typeface="Wingdings" panose="05000000000000000000" pitchFamily="2" charset="2"/>
              <a:buNone/>
            </a:pPr>
            <a:r>
              <a:rPr lang="en-US" altLang="zh-CN" b="1" dirty="0"/>
              <a:t>4.4  </a:t>
            </a:r>
            <a:r>
              <a:rPr lang="zh-CN" altLang="en-US" b="1" dirty="0"/>
              <a:t>审计（</a:t>
            </a:r>
            <a:r>
              <a:rPr lang="en-US" altLang="zh-CN" b="1" dirty="0"/>
              <a:t>Audit</a:t>
            </a:r>
            <a:r>
              <a:rPr lang="zh-CN" altLang="en-US" b="1" dirty="0"/>
              <a:t>） </a:t>
            </a:r>
          </a:p>
          <a:p>
            <a:pPr algn="just">
              <a:lnSpc>
                <a:spcPct val="130000"/>
              </a:lnSpc>
              <a:buFont typeface="Wingdings" panose="05000000000000000000" pitchFamily="2" charset="2"/>
              <a:buNone/>
            </a:pPr>
            <a:r>
              <a:rPr lang="en-US" altLang="zh-CN" b="1" dirty="0"/>
              <a:t>4.5  </a:t>
            </a:r>
            <a:r>
              <a:rPr lang="zh-CN" altLang="en-US" b="1" dirty="0"/>
              <a:t>数据加密</a:t>
            </a:r>
          </a:p>
          <a:p>
            <a:pPr algn="just">
              <a:lnSpc>
                <a:spcPct val="130000"/>
              </a:lnSpc>
              <a:buNone/>
            </a:pPr>
            <a:r>
              <a:rPr lang="en-US" altLang="zh-CN" b="1" dirty="0"/>
              <a:t>4.6   </a:t>
            </a:r>
            <a:r>
              <a:rPr lang="zh-CN" altLang="en-US" b="1" dirty="0"/>
              <a:t>其他安全性保护</a:t>
            </a:r>
            <a:endParaRPr lang="en-US" altLang="zh-CN" b="1" dirty="0"/>
          </a:p>
          <a:p>
            <a:pPr algn="just">
              <a:lnSpc>
                <a:spcPct val="130000"/>
              </a:lnSpc>
              <a:buNone/>
            </a:pPr>
            <a:r>
              <a:rPr lang="en-US" altLang="zh-CN" b="1" dirty="0"/>
              <a:t>4.7  </a:t>
            </a:r>
            <a:r>
              <a:rPr lang="zh-CN" altLang="en-US" b="1" dirty="0"/>
              <a:t>小结</a:t>
            </a:r>
          </a:p>
          <a:p>
            <a:pPr>
              <a:lnSpc>
                <a:spcPct val="130000"/>
              </a:lnSpc>
            </a:pP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4"/>
          <p:cNvSpPr>
            <a:spLocks noGrp="1"/>
          </p:cNvSpPr>
          <p:nvPr>
            <p:ph type="ftr" sz="quarter" idx="11"/>
          </p:nvPr>
        </p:nvSpPr>
        <p:spPr/>
        <p:txBody>
          <a:bodyPr/>
          <a:lstStyle/>
          <a:p>
            <a:r>
              <a:rPr lang="en-US" altLang="zh-CN"/>
              <a:t>An Introduction to Database System</a:t>
            </a:r>
          </a:p>
        </p:txBody>
      </p:sp>
      <p:sp>
        <p:nvSpPr>
          <p:cNvPr id="9" name="灯片编号占位符 5"/>
          <p:cNvSpPr>
            <a:spLocks noGrp="1"/>
          </p:cNvSpPr>
          <p:nvPr>
            <p:ph type="sldNum" sz="quarter" idx="12"/>
          </p:nvPr>
        </p:nvSpPr>
        <p:spPr/>
        <p:txBody>
          <a:bodyPr/>
          <a:lstStyle/>
          <a:p>
            <a:fld id="{7C85CF99-45FF-4AEF-889C-37CA4FD81B71}" type="slidenum">
              <a:rPr lang="en-US" altLang="zh-CN"/>
              <a:pPr/>
              <a:t>2</a:t>
            </a:fld>
            <a:endParaRPr lang="en-US" altLang="zh-CN"/>
          </a:p>
        </p:txBody>
      </p:sp>
      <p:sp>
        <p:nvSpPr>
          <p:cNvPr id="335874" name="Rectangle 2"/>
          <p:cNvSpPr>
            <a:spLocks noGrp="1" noChangeArrowheads="1"/>
          </p:cNvSpPr>
          <p:nvPr>
            <p:ph type="title"/>
          </p:nvPr>
        </p:nvSpPr>
        <p:spPr/>
        <p:txBody>
          <a:bodyPr/>
          <a:lstStyle/>
          <a:p>
            <a:r>
              <a:rPr lang="en-US" altLang="zh-CN">
                <a:latin typeface="宋体" panose="02010600030101010101" pitchFamily="2" charset="-122"/>
              </a:rPr>
              <a:t> </a:t>
            </a:r>
            <a:r>
              <a:rPr lang="zh-CN" altLang="en-US">
                <a:latin typeface="宋体" panose="02010600030101010101" pitchFamily="2" charset="-122"/>
              </a:rPr>
              <a:t>数据库安全性</a:t>
            </a:r>
            <a:endParaRPr lang="zh-CN" altLang="en-US">
              <a:ea typeface="黑体" panose="02010609060101010101" pitchFamily="49" charset="-122"/>
            </a:endParaRPr>
          </a:p>
        </p:txBody>
      </p:sp>
      <p:sp>
        <p:nvSpPr>
          <p:cNvPr id="335875" name="Rectangle 3"/>
          <p:cNvSpPr>
            <a:spLocks noGrp="1" noChangeArrowheads="1"/>
          </p:cNvSpPr>
          <p:nvPr>
            <p:ph type="body" idx="1"/>
          </p:nvPr>
        </p:nvSpPr>
        <p:spPr>
          <a:xfrm>
            <a:off x="684213" y="1989138"/>
            <a:ext cx="8208962" cy="3095625"/>
          </a:xfrm>
        </p:spPr>
        <p:txBody>
          <a:bodyPr/>
          <a:lstStyle/>
          <a:p>
            <a:pPr algn="just">
              <a:lnSpc>
                <a:spcPct val="80000"/>
              </a:lnSpc>
            </a:pPr>
            <a:r>
              <a:rPr lang="en-US" altLang="zh-CN" sz="2400"/>
              <a:t> </a:t>
            </a:r>
            <a:r>
              <a:rPr lang="zh-CN" altLang="en-US"/>
              <a:t>问题的提出</a:t>
            </a:r>
          </a:p>
          <a:p>
            <a:pPr lvl="1" algn="just">
              <a:lnSpc>
                <a:spcPct val="80000"/>
              </a:lnSpc>
            </a:pPr>
            <a:r>
              <a:rPr lang="zh-CN" altLang="en-US"/>
              <a:t>数据库的一大特点是数据可以共享</a:t>
            </a:r>
          </a:p>
          <a:p>
            <a:pPr lvl="1" algn="just">
              <a:lnSpc>
                <a:spcPct val="80000"/>
              </a:lnSpc>
              <a:spcBef>
                <a:spcPct val="60000"/>
              </a:spcBef>
            </a:pPr>
            <a:r>
              <a:rPr lang="zh-CN" altLang="en-US"/>
              <a:t>数据共享必然带来数据库的安全性问题</a:t>
            </a:r>
          </a:p>
          <a:p>
            <a:pPr lvl="1" algn="just">
              <a:lnSpc>
                <a:spcPct val="80000"/>
              </a:lnSpc>
              <a:spcBef>
                <a:spcPct val="60000"/>
              </a:spcBef>
            </a:pPr>
            <a:r>
              <a:rPr lang="zh-CN" altLang="en-US"/>
              <a:t>数据库系统中的数据共享不能是无条件的共享</a:t>
            </a:r>
          </a:p>
          <a:p>
            <a:pPr lvl="1" algn="just">
              <a:lnSpc>
                <a:spcPct val="80000"/>
              </a:lnSpc>
              <a:spcBef>
                <a:spcPct val="60000"/>
              </a:spcBef>
              <a:buFont typeface="Wingdings" panose="05000000000000000000" pitchFamily="2" charset="2"/>
              <a:buNone/>
            </a:pPr>
            <a:r>
              <a:rPr lang="zh-CN" altLang="en-US" sz="2000"/>
              <a:t>例： 军事秘密、国家机密、新产品实验数据、</a:t>
            </a:r>
          </a:p>
          <a:p>
            <a:pPr lvl="1" algn="just">
              <a:lnSpc>
                <a:spcPct val="80000"/>
              </a:lnSpc>
              <a:buFont typeface="Wingdings" panose="05000000000000000000" pitchFamily="2" charset="2"/>
              <a:buNone/>
            </a:pPr>
            <a:r>
              <a:rPr lang="zh-CN" altLang="en-US" sz="2000"/>
              <a:t>        市场需求分析、市场营销策略、销售计划、</a:t>
            </a:r>
          </a:p>
          <a:p>
            <a:pPr lvl="1" algn="just">
              <a:lnSpc>
                <a:spcPct val="80000"/>
              </a:lnSpc>
              <a:buFont typeface="Wingdings" panose="05000000000000000000" pitchFamily="2" charset="2"/>
              <a:buNone/>
            </a:pPr>
            <a:r>
              <a:rPr lang="zh-CN" altLang="en-US" sz="2000"/>
              <a:t>        客户档案、医疗档案、银行储蓄数据</a:t>
            </a:r>
          </a:p>
          <a:p>
            <a:pPr lvl="1" algn="just">
              <a:lnSpc>
                <a:spcPct val="80000"/>
              </a:lnSpc>
              <a:buFont typeface="Wingdings" panose="05000000000000000000" pitchFamily="2" charset="2"/>
              <a:buNone/>
            </a:pPr>
            <a:endParaRPr lang="en-US" altLang="zh-CN" sz="2800"/>
          </a:p>
        </p:txBody>
      </p:sp>
      <p:grpSp>
        <p:nvGrpSpPr>
          <p:cNvPr id="335878" name="Group 6"/>
          <p:cNvGrpSpPr>
            <a:grpSpLocks/>
          </p:cNvGrpSpPr>
          <p:nvPr/>
        </p:nvGrpSpPr>
        <p:grpSpPr bwMode="auto">
          <a:xfrm>
            <a:off x="1908175" y="5373688"/>
            <a:ext cx="4968875" cy="576262"/>
            <a:chOff x="1202" y="3385"/>
            <a:chExt cx="3130" cy="363"/>
          </a:xfrm>
        </p:grpSpPr>
        <p:sp>
          <p:nvSpPr>
            <p:cNvPr id="335876" name="AutoShape 4"/>
            <p:cNvSpPr>
              <a:spLocks noChangeArrowheads="1"/>
            </p:cNvSpPr>
            <p:nvPr/>
          </p:nvSpPr>
          <p:spPr bwMode="auto">
            <a:xfrm>
              <a:off x="1202" y="3475"/>
              <a:ext cx="1270" cy="227"/>
            </a:xfrm>
            <a:prstGeom prst="rightArrow">
              <a:avLst>
                <a:gd name="adj1" fmla="val 50000"/>
                <a:gd name="adj2" fmla="val 139868"/>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877" name="Rectangle 5"/>
            <p:cNvSpPr>
              <a:spLocks noChangeArrowheads="1"/>
            </p:cNvSpPr>
            <p:nvPr/>
          </p:nvSpPr>
          <p:spPr bwMode="auto">
            <a:xfrm>
              <a:off x="2608" y="3385"/>
              <a:ext cx="1724"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marL="342900" indent="-342900"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2800"/>
                <a:t>数据库安全性</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35878"/>
                                        </p:tgtEl>
                                        <p:attrNameLst>
                                          <p:attrName>style.visibility</p:attrName>
                                        </p:attrNameLst>
                                      </p:cBhvr>
                                      <p:to>
                                        <p:strVal val="visible"/>
                                      </p:to>
                                    </p:set>
                                    <p:animEffect transition="in" filter="slide(fromBottom)">
                                      <p:cBhvr>
                                        <p:cTn id="7" dur="500"/>
                                        <p:tgtEl>
                                          <p:spTgt spid="335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1C2836EE-5A53-4FA8-88AE-B391ACEFDAF5}" type="slidenum">
              <a:rPr lang="en-US" altLang="zh-CN"/>
              <a:pPr/>
              <a:t>20</a:t>
            </a:fld>
            <a:endParaRPr lang="en-US" altLang="zh-CN"/>
          </a:p>
        </p:txBody>
      </p:sp>
      <p:sp>
        <p:nvSpPr>
          <p:cNvPr id="375810" name="Rectangle 2"/>
          <p:cNvSpPr>
            <a:spLocks noGrp="1" noChangeArrowheads="1"/>
          </p:cNvSpPr>
          <p:nvPr>
            <p:ph type="title"/>
          </p:nvPr>
        </p:nvSpPr>
        <p:spPr/>
        <p:txBody>
          <a:bodyPr/>
          <a:lstStyle/>
          <a:p>
            <a:r>
              <a:rPr lang="en-US" altLang="zh-CN" dirty="0"/>
              <a:t>4.2  </a:t>
            </a:r>
            <a:r>
              <a:rPr lang="zh-CN" altLang="en-US" dirty="0"/>
              <a:t>数据库安全性控制概述</a:t>
            </a:r>
          </a:p>
        </p:txBody>
      </p:sp>
      <p:sp>
        <p:nvSpPr>
          <p:cNvPr id="375811" name="Rectangle 3"/>
          <p:cNvSpPr>
            <a:spLocks noGrp="1" noChangeArrowheads="1"/>
          </p:cNvSpPr>
          <p:nvPr>
            <p:ph type="body" idx="1"/>
          </p:nvPr>
        </p:nvSpPr>
        <p:spPr/>
        <p:txBody>
          <a:bodyPr/>
          <a:lstStyle/>
          <a:p>
            <a:pPr>
              <a:lnSpc>
                <a:spcPct val="140000"/>
              </a:lnSpc>
            </a:pPr>
            <a:r>
              <a:rPr lang="zh-CN" altLang="en-US"/>
              <a:t>非法使用数据库的情况</a:t>
            </a:r>
          </a:p>
          <a:p>
            <a:pPr lvl="1">
              <a:lnSpc>
                <a:spcPct val="140000"/>
              </a:lnSpc>
              <a:spcBef>
                <a:spcPct val="60000"/>
              </a:spcBef>
            </a:pPr>
            <a:r>
              <a:rPr lang="zh-CN" altLang="en-US"/>
              <a:t>编写合法程序绕过</a:t>
            </a:r>
            <a:r>
              <a:rPr lang="en-US" altLang="zh-CN"/>
              <a:t>DBMS</a:t>
            </a:r>
            <a:r>
              <a:rPr lang="zh-CN" altLang="en-US"/>
              <a:t>及其授权机制</a:t>
            </a:r>
          </a:p>
          <a:p>
            <a:pPr lvl="1">
              <a:lnSpc>
                <a:spcPct val="140000"/>
              </a:lnSpc>
              <a:spcBef>
                <a:spcPct val="60000"/>
              </a:spcBef>
            </a:pPr>
            <a:r>
              <a:rPr lang="zh-CN" altLang="en-US"/>
              <a:t>直接或编写应用程序执行非授权操作</a:t>
            </a:r>
          </a:p>
          <a:p>
            <a:pPr lvl="1">
              <a:lnSpc>
                <a:spcPct val="140000"/>
              </a:lnSpc>
              <a:spcBef>
                <a:spcPct val="60000"/>
              </a:spcBef>
            </a:pPr>
            <a:r>
              <a:rPr lang="zh-CN" altLang="en-US"/>
              <a:t>通过多次合法查询数据库从中推导出一些保密数据</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r>
              <a:rPr lang="en-US" altLang="zh-CN"/>
              <a:t>An Introduction to Database System</a:t>
            </a:r>
          </a:p>
        </p:txBody>
      </p:sp>
      <p:sp>
        <p:nvSpPr>
          <p:cNvPr id="8" name="灯片编号占位符 5"/>
          <p:cNvSpPr>
            <a:spLocks noGrp="1"/>
          </p:cNvSpPr>
          <p:nvPr>
            <p:ph type="sldNum" sz="quarter" idx="12"/>
          </p:nvPr>
        </p:nvSpPr>
        <p:spPr/>
        <p:txBody>
          <a:bodyPr/>
          <a:lstStyle/>
          <a:p>
            <a:fld id="{C6A1B5E2-39BE-4450-ADA5-B64C5FC5A1FF}" type="slidenum">
              <a:rPr lang="en-US" altLang="zh-CN"/>
              <a:pPr/>
              <a:t>21</a:t>
            </a:fld>
            <a:endParaRPr lang="en-US" altLang="zh-CN"/>
          </a:p>
        </p:txBody>
      </p:sp>
      <p:sp>
        <p:nvSpPr>
          <p:cNvPr id="492546" name="Rectangle 2"/>
          <p:cNvSpPr>
            <a:spLocks noGrp="1" noChangeArrowheads="1"/>
          </p:cNvSpPr>
          <p:nvPr>
            <p:ph type="title"/>
          </p:nvPr>
        </p:nvSpPr>
        <p:spPr/>
        <p:txBody>
          <a:bodyPr/>
          <a:lstStyle/>
          <a:p>
            <a:r>
              <a:rPr lang="zh-CN" altLang="en-US"/>
              <a:t>数据库安全性控制概述（续）</a:t>
            </a:r>
          </a:p>
        </p:txBody>
      </p:sp>
      <p:sp>
        <p:nvSpPr>
          <p:cNvPr id="492547" name="Rectangle 3"/>
          <p:cNvSpPr>
            <a:spLocks noGrp="1" noChangeArrowheads="1"/>
          </p:cNvSpPr>
          <p:nvPr>
            <p:ph type="body" idx="1"/>
          </p:nvPr>
        </p:nvSpPr>
        <p:spPr>
          <a:xfrm>
            <a:off x="539750" y="1916113"/>
            <a:ext cx="7772400" cy="4114800"/>
          </a:xfrm>
        </p:spPr>
        <p:txBody>
          <a:bodyPr/>
          <a:lstStyle/>
          <a:p>
            <a:pPr lvl="1">
              <a:lnSpc>
                <a:spcPct val="90000"/>
              </a:lnSpc>
            </a:pPr>
            <a:r>
              <a:rPr lang="zh-CN" altLang="en-US"/>
              <a:t>计算机系统中，安全措施是一级一级层层设置</a:t>
            </a:r>
            <a:r>
              <a:rPr lang="zh-CN" altLang="en-US" sz="2000"/>
              <a:t>		</a:t>
            </a:r>
          </a:p>
          <a:p>
            <a:pPr lvl="1">
              <a:lnSpc>
                <a:spcPct val="90000"/>
              </a:lnSpc>
              <a:buFont typeface="Wingdings" panose="05000000000000000000" pitchFamily="2" charset="2"/>
              <a:buNone/>
            </a:pPr>
            <a:endParaRPr lang="zh-CN" altLang="en-US" sz="2000"/>
          </a:p>
          <a:p>
            <a:pPr lvl="1">
              <a:lnSpc>
                <a:spcPct val="90000"/>
              </a:lnSpc>
              <a:buFont typeface="Wingdings" panose="05000000000000000000" pitchFamily="2" charset="2"/>
              <a:buNone/>
            </a:pPr>
            <a:endParaRPr lang="zh-CN" altLang="en-US" sz="2000"/>
          </a:p>
          <a:p>
            <a:pPr lvl="1">
              <a:lnSpc>
                <a:spcPct val="90000"/>
              </a:lnSpc>
              <a:buFont typeface="Wingdings" panose="05000000000000000000" pitchFamily="2" charset="2"/>
              <a:buNone/>
            </a:pPr>
            <a:endParaRPr lang="zh-CN" altLang="en-US" sz="2000"/>
          </a:p>
          <a:p>
            <a:pPr lvl="1">
              <a:lnSpc>
                <a:spcPct val="90000"/>
              </a:lnSpc>
              <a:buFont typeface="Wingdings" panose="05000000000000000000" pitchFamily="2" charset="2"/>
              <a:buNone/>
            </a:pPr>
            <a:endParaRPr lang="zh-CN" altLang="en-US" sz="2000"/>
          </a:p>
          <a:p>
            <a:pPr lvl="1">
              <a:lnSpc>
                <a:spcPct val="90000"/>
              </a:lnSpc>
              <a:buFont typeface="Wingdings" panose="05000000000000000000" pitchFamily="2" charset="2"/>
              <a:buNone/>
            </a:pPr>
            <a:endParaRPr lang="en-US" altLang="zh-CN" sz="2000"/>
          </a:p>
        </p:txBody>
      </p:sp>
      <p:pic>
        <p:nvPicPr>
          <p:cNvPr id="492561" name="Picture 17" descr="4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0" y="3357563"/>
            <a:ext cx="7058025"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562" name="Rectangle 18"/>
          <p:cNvSpPr>
            <a:spLocks noChangeArrowheads="1"/>
          </p:cNvSpPr>
          <p:nvPr/>
        </p:nvSpPr>
        <p:spPr bwMode="auto">
          <a:xfrm>
            <a:off x="3059113" y="5445125"/>
            <a:ext cx="2527300" cy="3667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1" lang="zh-CN" altLang="en-US" b="0"/>
              <a:t>计算机系统的安全模型</a:t>
            </a:r>
            <a:r>
              <a:rPr kumimoji="1" lang="zh-CN" altLang="en-US"/>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6D73B35B-1F12-490E-A502-29F853BB466E}" type="slidenum">
              <a:rPr lang="en-US" altLang="zh-CN"/>
              <a:pPr/>
              <a:t>22</a:t>
            </a:fld>
            <a:endParaRPr lang="en-US" altLang="zh-CN"/>
          </a:p>
        </p:txBody>
      </p:sp>
      <p:sp>
        <p:nvSpPr>
          <p:cNvPr id="378882" name="Rectangle 2"/>
          <p:cNvSpPr>
            <a:spLocks noGrp="1" noChangeArrowheads="1"/>
          </p:cNvSpPr>
          <p:nvPr>
            <p:ph type="title"/>
          </p:nvPr>
        </p:nvSpPr>
        <p:spPr/>
        <p:txBody>
          <a:bodyPr/>
          <a:lstStyle/>
          <a:p>
            <a:r>
              <a:rPr lang="zh-CN" altLang="en-US"/>
              <a:t>数据库安全性控制概述（续）</a:t>
            </a:r>
          </a:p>
        </p:txBody>
      </p:sp>
      <p:sp>
        <p:nvSpPr>
          <p:cNvPr id="378883" name="Rectangle 3"/>
          <p:cNvSpPr>
            <a:spLocks noGrp="1" noChangeArrowheads="1"/>
          </p:cNvSpPr>
          <p:nvPr>
            <p:ph type="body" idx="1"/>
          </p:nvPr>
        </p:nvSpPr>
        <p:spPr/>
        <p:txBody>
          <a:bodyPr/>
          <a:lstStyle/>
          <a:p>
            <a:r>
              <a:rPr lang="zh-CN" altLang="en-US" dirty="0"/>
              <a:t>数据库安全性控制的常用方法</a:t>
            </a:r>
          </a:p>
          <a:p>
            <a:pPr lvl="1">
              <a:lnSpc>
                <a:spcPct val="130000"/>
              </a:lnSpc>
            </a:pPr>
            <a:r>
              <a:rPr lang="zh-CN" altLang="en-US" dirty="0"/>
              <a:t>用户标识和鉴定</a:t>
            </a:r>
          </a:p>
          <a:p>
            <a:pPr lvl="1">
              <a:lnSpc>
                <a:spcPct val="130000"/>
              </a:lnSpc>
            </a:pPr>
            <a:r>
              <a:rPr lang="zh-CN" altLang="en-US" dirty="0"/>
              <a:t>存取控制</a:t>
            </a:r>
          </a:p>
          <a:p>
            <a:pPr lvl="1">
              <a:lnSpc>
                <a:spcPct val="130000"/>
              </a:lnSpc>
            </a:pPr>
            <a:r>
              <a:rPr lang="zh-CN" altLang="en-US" dirty="0"/>
              <a:t>视图</a:t>
            </a:r>
          </a:p>
          <a:p>
            <a:pPr lvl="1">
              <a:lnSpc>
                <a:spcPct val="130000"/>
              </a:lnSpc>
            </a:pPr>
            <a:r>
              <a:rPr lang="zh-CN" altLang="en-US" dirty="0"/>
              <a:t>审计</a:t>
            </a:r>
          </a:p>
          <a:p>
            <a:pPr lvl="1">
              <a:lnSpc>
                <a:spcPct val="120000"/>
              </a:lnSpc>
            </a:pPr>
            <a:r>
              <a:rPr lang="zh-CN" altLang="en-US" dirty="0"/>
              <a:t>密码存储</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E590F2E5-4266-4B96-8142-6C50060CEF52}" type="slidenum">
              <a:rPr lang="en-US" altLang="zh-CN"/>
              <a:pPr/>
              <a:t>23</a:t>
            </a:fld>
            <a:endParaRPr lang="en-US" altLang="zh-CN"/>
          </a:p>
        </p:txBody>
      </p:sp>
      <p:sp>
        <p:nvSpPr>
          <p:cNvPr id="379906" name="Rectangle 2"/>
          <p:cNvSpPr>
            <a:spLocks noGrp="1" noChangeArrowheads="1"/>
          </p:cNvSpPr>
          <p:nvPr>
            <p:ph type="title"/>
          </p:nvPr>
        </p:nvSpPr>
        <p:spPr/>
        <p:txBody>
          <a:bodyPr/>
          <a:lstStyle/>
          <a:p>
            <a:r>
              <a:rPr lang="en-US" altLang="zh-CN" dirty="0"/>
              <a:t>4.2  </a:t>
            </a:r>
            <a:r>
              <a:rPr lang="zh-CN" altLang="en-US" dirty="0"/>
              <a:t>数据库安全性控制</a:t>
            </a:r>
          </a:p>
        </p:txBody>
      </p:sp>
      <p:sp>
        <p:nvSpPr>
          <p:cNvPr id="379907" name="Rectangle 3"/>
          <p:cNvSpPr>
            <a:spLocks noGrp="1" noChangeArrowheads="1"/>
          </p:cNvSpPr>
          <p:nvPr>
            <p:ph type="body" idx="1"/>
          </p:nvPr>
        </p:nvSpPr>
        <p:spPr>
          <a:xfrm>
            <a:off x="914400" y="1844675"/>
            <a:ext cx="7473950" cy="4495800"/>
          </a:xfrm>
        </p:spPr>
        <p:txBody>
          <a:bodyPr/>
          <a:lstStyle/>
          <a:p>
            <a:pPr>
              <a:lnSpc>
                <a:spcPct val="170000"/>
              </a:lnSpc>
              <a:buFont typeface="Wingdings" panose="05000000000000000000" pitchFamily="2" charset="2"/>
              <a:buNone/>
            </a:pPr>
            <a:r>
              <a:rPr lang="en-US" altLang="zh-CN" sz="2400" b="1" dirty="0">
                <a:solidFill>
                  <a:srgbClr val="3333FF"/>
                </a:solidFill>
              </a:rPr>
              <a:t>4.2.1 </a:t>
            </a:r>
            <a:r>
              <a:rPr lang="zh-CN" altLang="en-US" sz="2400" b="1" dirty="0">
                <a:solidFill>
                  <a:srgbClr val="3333FF"/>
                </a:solidFill>
              </a:rPr>
              <a:t>用户标识与鉴别</a:t>
            </a:r>
          </a:p>
          <a:p>
            <a:pPr>
              <a:lnSpc>
                <a:spcPct val="170000"/>
              </a:lnSpc>
              <a:buFont typeface="Wingdings" panose="05000000000000000000" pitchFamily="2" charset="2"/>
              <a:buNone/>
            </a:pPr>
            <a:r>
              <a:rPr lang="en-US" altLang="zh-CN" sz="2400" b="1" dirty="0"/>
              <a:t>4.2.2 </a:t>
            </a:r>
            <a:r>
              <a:rPr lang="zh-CN" altLang="en-US" sz="2400" b="1" dirty="0"/>
              <a:t>存取控制</a:t>
            </a:r>
          </a:p>
          <a:p>
            <a:pPr>
              <a:lnSpc>
                <a:spcPct val="170000"/>
              </a:lnSpc>
              <a:buFont typeface="Wingdings" panose="05000000000000000000" pitchFamily="2" charset="2"/>
              <a:buNone/>
            </a:pPr>
            <a:r>
              <a:rPr lang="en-US" altLang="zh-CN" sz="2400" b="1" dirty="0"/>
              <a:t>4.2.3 </a:t>
            </a:r>
            <a:r>
              <a:rPr lang="zh-CN" altLang="en-US" sz="2400" b="1" dirty="0"/>
              <a:t>自主存取控制方法</a:t>
            </a:r>
          </a:p>
          <a:p>
            <a:pPr>
              <a:lnSpc>
                <a:spcPct val="170000"/>
              </a:lnSpc>
              <a:buFont typeface="Wingdings" panose="05000000000000000000" pitchFamily="2" charset="2"/>
              <a:buNone/>
            </a:pPr>
            <a:r>
              <a:rPr lang="en-US" altLang="zh-CN" sz="2400" b="1" dirty="0"/>
              <a:t>4.2.4 </a:t>
            </a:r>
            <a:r>
              <a:rPr lang="zh-CN" altLang="en-US" sz="2400" b="1" dirty="0"/>
              <a:t>授权与回收</a:t>
            </a:r>
          </a:p>
          <a:p>
            <a:pPr>
              <a:lnSpc>
                <a:spcPct val="170000"/>
              </a:lnSpc>
              <a:buFont typeface="Wingdings" panose="05000000000000000000" pitchFamily="2" charset="2"/>
              <a:buNone/>
            </a:pPr>
            <a:r>
              <a:rPr lang="en-US" altLang="zh-CN" sz="2400" b="1" dirty="0"/>
              <a:t>4.2.5 </a:t>
            </a:r>
            <a:r>
              <a:rPr lang="zh-CN" altLang="en-US" sz="2400" b="1" dirty="0"/>
              <a:t>数据库角色</a:t>
            </a:r>
          </a:p>
          <a:p>
            <a:pPr>
              <a:lnSpc>
                <a:spcPct val="170000"/>
              </a:lnSpc>
              <a:buFont typeface="Wingdings" panose="05000000000000000000" pitchFamily="2" charset="2"/>
              <a:buNone/>
            </a:pPr>
            <a:r>
              <a:rPr lang="en-US" altLang="zh-CN" sz="2400" b="1" dirty="0"/>
              <a:t>4.2.6 </a:t>
            </a:r>
            <a:r>
              <a:rPr lang="zh-CN" altLang="en-US" sz="2400" b="1" dirty="0"/>
              <a:t>强制存取控制方法</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0D554CA0-A68C-4B93-BDAC-A8C21082C638}" type="slidenum">
              <a:rPr lang="en-US" altLang="zh-CN"/>
              <a:pPr/>
              <a:t>24</a:t>
            </a:fld>
            <a:endParaRPr lang="en-US" altLang="zh-CN"/>
          </a:p>
        </p:txBody>
      </p:sp>
      <p:sp>
        <p:nvSpPr>
          <p:cNvPr id="380930" name="Rectangle 2"/>
          <p:cNvSpPr>
            <a:spLocks noGrp="1" noChangeArrowheads="1"/>
          </p:cNvSpPr>
          <p:nvPr>
            <p:ph type="title"/>
          </p:nvPr>
        </p:nvSpPr>
        <p:spPr/>
        <p:txBody>
          <a:bodyPr/>
          <a:lstStyle/>
          <a:p>
            <a:r>
              <a:rPr lang="en-US" altLang="zh-CN"/>
              <a:t>4.2.1  </a:t>
            </a:r>
            <a:r>
              <a:rPr lang="zh-CN" altLang="en-US"/>
              <a:t>用户标识与鉴别</a:t>
            </a:r>
          </a:p>
        </p:txBody>
      </p:sp>
      <p:sp>
        <p:nvSpPr>
          <p:cNvPr id="380931" name="Rectangle 3"/>
          <p:cNvSpPr>
            <a:spLocks noGrp="1" noChangeArrowheads="1"/>
          </p:cNvSpPr>
          <p:nvPr>
            <p:ph type="body" idx="1"/>
          </p:nvPr>
        </p:nvSpPr>
        <p:spPr>
          <a:xfrm>
            <a:off x="323528" y="1484784"/>
            <a:ext cx="8352928" cy="4114800"/>
          </a:xfrm>
        </p:spPr>
        <p:txBody>
          <a:bodyPr/>
          <a:lstStyle/>
          <a:p>
            <a:pPr>
              <a:spcBef>
                <a:spcPts val="600"/>
              </a:spcBef>
            </a:pPr>
            <a:r>
              <a:rPr lang="zh-CN" altLang="en-US" sz="2600" b="1" dirty="0">
                <a:solidFill>
                  <a:srgbClr val="FF0000"/>
                </a:solidFill>
              </a:rPr>
              <a:t>用户标识与鉴别</a:t>
            </a:r>
            <a:r>
              <a:rPr lang="zh-CN" altLang="en-US" sz="2600" b="1" dirty="0"/>
              <a:t>（</a:t>
            </a:r>
            <a:r>
              <a:rPr lang="en-US" altLang="zh-CN" sz="2600" b="1" dirty="0"/>
              <a:t>Identification &amp;  Authentication</a:t>
            </a:r>
            <a:r>
              <a:rPr lang="zh-CN" altLang="en-US" sz="2600" b="1" dirty="0"/>
              <a:t>）</a:t>
            </a:r>
          </a:p>
          <a:p>
            <a:pPr lvl="1">
              <a:spcBef>
                <a:spcPts val="600"/>
              </a:spcBef>
            </a:pPr>
            <a:r>
              <a:rPr lang="zh-CN" altLang="en-US" b="1" dirty="0"/>
              <a:t>系统提供的最外层安全保护措施</a:t>
            </a:r>
            <a:endParaRPr lang="en-US" altLang="zh-CN" b="1" dirty="0"/>
          </a:p>
          <a:p>
            <a:pPr lvl="1">
              <a:spcBef>
                <a:spcPts val="600"/>
              </a:spcBef>
            </a:pPr>
            <a:r>
              <a:rPr lang="zh-CN" altLang="en-US" b="1" dirty="0"/>
              <a:t>每个用户在系统中都有一个用户标识，由用户名（</a:t>
            </a:r>
            <a:r>
              <a:rPr lang="en-US" altLang="zh-CN" b="1" dirty="0"/>
              <a:t>user name</a:t>
            </a:r>
            <a:r>
              <a:rPr lang="zh-CN" altLang="en-US" b="1" dirty="0"/>
              <a:t>）和用户标识号（</a:t>
            </a:r>
            <a:r>
              <a:rPr lang="en-US" altLang="zh-CN" b="1" dirty="0"/>
              <a:t>UID</a:t>
            </a:r>
            <a:r>
              <a:rPr lang="zh-CN" altLang="en-US" b="1" dirty="0"/>
              <a:t>）两部分组成。</a:t>
            </a:r>
            <a:r>
              <a:rPr lang="en-US" altLang="zh-CN" b="1" dirty="0"/>
              <a:t>UID</a:t>
            </a:r>
            <a:r>
              <a:rPr lang="zh-CN" altLang="en-US" b="1" dirty="0"/>
              <a:t>在系统的整个生命周期内是唯一的。</a:t>
            </a:r>
            <a:endParaRPr lang="en-US" altLang="zh-CN" b="1" dirty="0"/>
          </a:p>
          <a:p>
            <a:pPr lvl="1">
              <a:spcBef>
                <a:spcPts val="600"/>
              </a:spcBef>
            </a:pPr>
            <a:r>
              <a:rPr lang="zh-CN" altLang="en-US" b="1" dirty="0"/>
              <a:t>系统内部记录着所有合法用户的标识，系统鉴别是指由系统提供一定的方式让用户标识自己的名字或身份。每次用户要求进入系统时，由系统进行核对，通过鉴定后才提供使用数据库管理系统的权限。</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A85BB4C1-ADD1-480F-89EE-E5E2D932C727}" type="slidenum">
              <a:rPr lang="en-US" altLang="zh-CN"/>
              <a:pPr/>
              <a:t>25</a:t>
            </a:fld>
            <a:endParaRPr lang="en-US" altLang="zh-CN"/>
          </a:p>
        </p:txBody>
      </p:sp>
      <p:sp>
        <p:nvSpPr>
          <p:cNvPr id="382978" name="Rectangle 2"/>
          <p:cNvSpPr>
            <a:spLocks noGrp="1" noChangeArrowheads="1"/>
          </p:cNvSpPr>
          <p:nvPr>
            <p:ph type="title"/>
          </p:nvPr>
        </p:nvSpPr>
        <p:spPr/>
        <p:txBody>
          <a:bodyPr/>
          <a:lstStyle/>
          <a:p>
            <a:r>
              <a:rPr lang="zh-CN" altLang="en-US" dirty="0"/>
              <a:t>用户标识与鉴别（续）</a:t>
            </a:r>
          </a:p>
        </p:txBody>
      </p:sp>
      <p:sp>
        <p:nvSpPr>
          <p:cNvPr id="382979" name="Rectangle 3"/>
          <p:cNvSpPr>
            <a:spLocks noGrp="1" noChangeArrowheads="1"/>
          </p:cNvSpPr>
          <p:nvPr>
            <p:ph type="body" idx="1"/>
          </p:nvPr>
        </p:nvSpPr>
        <p:spPr>
          <a:xfrm>
            <a:off x="283678" y="1249362"/>
            <a:ext cx="8608802" cy="4843933"/>
          </a:xfrm>
        </p:spPr>
        <p:txBody>
          <a:bodyPr/>
          <a:lstStyle/>
          <a:p>
            <a:pPr>
              <a:lnSpc>
                <a:spcPct val="130000"/>
              </a:lnSpc>
            </a:pPr>
            <a:r>
              <a:rPr lang="zh-CN" altLang="en-US" sz="2400" b="1" dirty="0">
                <a:solidFill>
                  <a:srgbClr val="0000FF"/>
                </a:solidFill>
              </a:rPr>
              <a:t>常用的身份鉴别方法：</a:t>
            </a:r>
          </a:p>
          <a:p>
            <a:pPr>
              <a:lnSpc>
                <a:spcPct val="130000"/>
              </a:lnSpc>
            </a:pPr>
            <a:r>
              <a:rPr lang="zh-CN" altLang="en-US" sz="2400" b="1" dirty="0">
                <a:solidFill>
                  <a:srgbClr val="0000FF"/>
                </a:solidFill>
              </a:rPr>
              <a:t>静态口令鉴别（常用鉴别方法）</a:t>
            </a:r>
          </a:p>
          <a:p>
            <a:pPr lvl="1">
              <a:lnSpc>
                <a:spcPct val="130000"/>
              </a:lnSpc>
            </a:pPr>
            <a:r>
              <a:rPr lang="zh-CN" altLang="en-US" sz="2000" b="1" dirty="0"/>
              <a:t>简单，但是容易被攻击，安全性较低；</a:t>
            </a:r>
            <a:endParaRPr lang="en-US" altLang="zh-CN" sz="2000" b="1" dirty="0"/>
          </a:p>
          <a:p>
            <a:pPr lvl="1">
              <a:lnSpc>
                <a:spcPct val="130000"/>
              </a:lnSpc>
            </a:pPr>
            <a:r>
              <a:rPr lang="en-US" altLang="zh-CN" sz="2000" b="1" dirty="0"/>
              <a:t>DBMS</a:t>
            </a:r>
            <a:r>
              <a:rPr lang="zh-CN" altLang="en-US" sz="2000" b="1" dirty="0"/>
              <a:t>可以从口令的复杂度、口令的管理、存储及传输等多方面来保障口令的安全可靠；根据需求灵活地设置口令的强度；存储和传输过程中口令信息不可见，均以密文方式存在。</a:t>
            </a:r>
          </a:p>
          <a:p>
            <a:pPr>
              <a:lnSpc>
                <a:spcPct val="140000"/>
              </a:lnSpc>
            </a:pPr>
            <a:r>
              <a:rPr lang="zh-CN" altLang="en-US" sz="2400" b="1" dirty="0">
                <a:solidFill>
                  <a:srgbClr val="0000FF"/>
                </a:solidFill>
              </a:rPr>
              <a:t>动态口令鉴别（较安全鉴别方法）</a:t>
            </a:r>
            <a:endParaRPr lang="en-US" altLang="zh-CN" sz="2400" b="1" dirty="0">
              <a:solidFill>
                <a:srgbClr val="0000FF"/>
              </a:solidFill>
            </a:endParaRPr>
          </a:p>
          <a:p>
            <a:pPr lvl="1">
              <a:lnSpc>
                <a:spcPct val="140000"/>
              </a:lnSpc>
            </a:pPr>
            <a:r>
              <a:rPr lang="zh-CN" altLang="en-US" sz="2000" b="1" dirty="0"/>
              <a:t>常用方式如短信密码和动态令牌方式，每次鉴别时要求用户使用通过短信或令牌等途径获取的新口令登录数据库管理系统。</a:t>
            </a:r>
            <a:endParaRPr lang="en-US" altLang="zh-CN" sz="2000" b="1" dirty="0"/>
          </a:p>
          <a:p>
            <a:pPr lvl="1">
              <a:lnSpc>
                <a:spcPct val="140000"/>
              </a:lnSpc>
            </a:pPr>
            <a:r>
              <a:rPr lang="zh-CN" altLang="en-US" sz="2000" b="1" dirty="0"/>
              <a:t>这种认证方式增加口令被窃取或破解的难度，安全性相对高一些。</a:t>
            </a:r>
            <a:endParaRPr lang="zh-CN" altLang="en-US" sz="2400" b="1" dirty="0">
              <a:solidFill>
                <a:srgbClr val="0000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96752"/>
            <a:ext cx="8305775" cy="4495800"/>
          </a:xfrm>
        </p:spPr>
        <p:txBody>
          <a:bodyPr/>
          <a:lstStyle/>
          <a:p>
            <a:pPr lvl="0">
              <a:lnSpc>
                <a:spcPct val="140000"/>
              </a:lnSpc>
              <a:buClr>
                <a:srgbClr val="7DA0D3"/>
              </a:buClr>
            </a:pPr>
            <a:r>
              <a:rPr lang="zh-CN" altLang="en-US" sz="2400" b="1" dirty="0">
                <a:solidFill>
                  <a:srgbClr val="0000FF"/>
                </a:solidFill>
              </a:rPr>
              <a:t>生物特征鉴别</a:t>
            </a:r>
            <a:endParaRPr lang="en-US" altLang="zh-CN" sz="2400" b="1" dirty="0">
              <a:solidFill>
                <a:srgbClr val="0000FF"/>
              </a:solidFill>
            </a:endParaRPr>
          </a:p>
          <a:p>
            <a:pPr lvl="1">
              <a:lnSpc>
                <a:spcPct val="140000"/>
              </a:lnSpc>
              <a:buClr>
                <a:srgbClr val="7DA0D3"/>
              </a:buClr>
            </a:pPr>
            <a:r>
              <a:rPr lang="zh-CN" altLang="en-US" sz="2000" b="1" dirty="0"/>
              <a:t>生物特征是生物体唯一具有的，可测量、识别和验证的稳定生物特征，如指纹、虹膜和掌纹等；</a:t>
            </a:r>
            <a:endParaRPr lang="en-US" altLang="zh-CN" sz="2000" b="1" dirty="0"/>
          </a:p>
          <a:p>
            <a:pPr lvl="1">
              <a:lnSpc>
                <a:spcPct val="140000"/>
              </a:lnSpc>
              <a:buClr>
                <a:srgbClr val="7DA0D3"/>
              </a:buClr>
            </a:pPr>
            <a:r>
              <a:rPr lang="zh-CN" altLang="en-US" sz="2000" b="1" dirty="0"/>
              <a:t>通过采用图像处理和模式识别等技术实现了基于生物特征的认证，与传统的口令鉴别相比，无疑产生了质的飞越。</a:t>
            </a:r>
            <a:endParaRPr lang="en-US" altLang="zh-CN" sz="2000" b="1" dirty="0"/>
          </a:p>
          <a:p>
            <a:pPr lvl="0">
              <a:lnSpc>
                <a:spcPct val="140000"/>
              </a:lnSpc>
              <a:buClr>
                <a:srgbClr val="7DA0D3"/>
              </a:buClr>
            </a:pPr>
            <a:r>
              <a:rPr lang="zh-CN" altLang="en-US" sz="2400" b="1" dirty="0">
                <a:solidFill>
                  <a:srgbClr val="0000FF"/>
                </a:solidFill>
              </a:rPr>
              <a:t>智能卡鉴别</a:t>
            </a:r>
            <a:endParaRPr lang="en-US" altLang="zh-CN" sz="2400" b="1" dirty="0">
              <a:solidFill>
                <a:srgbClr val="0000FF"/>
              </a:solidFill>
            </a:endParaRPr>
          </a:p>
          <a:p>
            <a:pPr lvl="1"/>
            <a:r>
              <a:rPr lang="zh-CN" altLang="en-US" sz="2000" b="1" dirty="0"/>
              <a:t>智能卡是一种不可复制的硬件，内置集成电路的芯片，具有硬件加密功能。智能卡由用户随身携带，登录数据库管理系统时用户将智能卡插入专用的读卡器进行身份验证。</a:t>
            </a:r>
            <a:endParaRPr lang="en-US" altLang="zh-CN" sz="2000" b="1" dirty="0"/>
          </a:p>
          <a:p>
            <a:pPr lvl="1"/>
            <a:r>
              <a:rPr lang="zh-CN" altLang="en-US" sz="2000" b="1" dirty="0"/>
              <a:t>由于每次从智能卡中读取的数据是静态的，通过内存扫描或网络监听等技术还是可能截取到用户的身份验证信息，存在安全隐患。因此，实际应用中一般采用个人身份识别码（</a:t>
            </a:r>
            <a:r>
              <a:rPr lang="en-US" altLang="zh-CN" sz="2000" b="1" dirty="0"/>
              <a:t>PIN</a:t>
            </a:r>
            <a:r>
              <a:rPr lang="zh-CN" altLang="en-US" sz="2000" b="1" dirty="0"/>
              <a:t>）和智能卡相结合方式。</a:t>
            </a:r>
          </a:p>
        </p:txBody>
      </p:sp>
      <p:sp>
        <p:nvSpPr>
          <p:cNvPr id="4" name="页脚占位符 3"/>
          <p:cNvSpPr>
            <a:spLocks noGrp="1"/>
          </p:cNvSpPr>
          <p:nvPr>
            <p:ph type="ftr" sz="quarter" idx="11"/>
          </p:nvPr>
        </p:nvSpPr>
        <p:spPr/>
        <p:txBody>
          <a:bodyPr/>
          <a:lstStyle/>
          <a:p>
            <a:r>
              <a:rPr lang="en-US" altLang="zh-CN"/>
              <a:t>An Introduction to Database System</a:t>
            </a:r>
          </a:p>
        </p:txBody>
      </p:sp>
      <p:sp>
        <p:nvSpPr>
          <p:cNvPr id="5" name="灯片编号占位符 4"/>
          <p:cNvSpPr>
            <a:spLocks noGrp="1"/>
          </p:cNvSpPr>
          <p:nvPr>
            <p:ph type="sldNum" sz="quarter" idx="12"/>
          </p:nvPr>
        </p:nvSpPr>
        <p:spPr/>
        <p:txBody>
          <a:bodyPr/>
          <a:lstStyle/>
          <a:p>
            <a:fld id="{C9AA6E6C-642A-43AA-A3E5-7F3DD19DBD82}" type="slidenum">
              <a:rPr lang="en-US" altLang="zh-CN" smtClean="0"/>
              <a:pPr/>
              <a:t>26</a:t>
            </a:fld>
            <a:endParaRPr lang="en-US" altLang="zh-CN"/>
          </a:p>
        </p:txBody>
      </p:sp>
    </p:spTree>
    <p:extLst>
      <p:ext uri="{BB962C8B-B14F-4D97-AF65-F5344CB8AC3E}">
        <p14:creationId xmlns:p14="http://schemas.microsoft.com/office/powerpoint/2010/main" val="752075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CA27E2FA-AA48-4B7E-9C0F-7B7BB42BB1EF}" type="slidenum">
              <a:rPr lang="en-US" altLang="zh-CN"/>
              <a:pPr/>
              <a:t>27</a:t>
            </a:fld>
            <a:endParaRPr lang="en-US" altLang="zh-CN"/>
          </a:p>
        </p:txBody>
      </p:sp>
      <p:sp>
        <p:nvSpPr>
          <p:cNvPr id="384002" name="Rectangle 2"/>
          <p:cNvSpPr>
            <a:spLocks noGrp="1" noChangeArrowheads="1"/>
          </p:cNvSpPr>
          <p:nvPr>
            <p:ph type="title"/>
          </p:nvPr>
        </p:nvSpPr>
        <p:spPr/>
        <p:txBody>
          <a:bodyPr/>
          <a:lstStyle/>
          <a:p>
            <a:r>
              <a:rPr lang="en-US" altLang="zh-CN" dirty="0"/>
              <a:t>4.2  </a:t>
            </a:r>
            <a:r>
              <a:rPr lang="zh-CN" altLang="en-US" dirty="0"/>
              <a:t>数据库安全性控制</a:t>
            </a:r>
          </a:p>
        </p:txBody>
      </p:sp>
      <p:sp>
        <p:nvSpPr>
          <p:cNvPr id="384003" name="Rectangle 3"/>
          <p:cNvSpPr>
            <a:spLocks noGrp="1" noChangeArrowheads="1"/>
          </p:cNvSpPr>
          <p:nvPr>
            <p:ph type="body" idx="1"/>
          </p:nvPr>
        </p:nvSpPr>
        <p:spPr>
          <a:xfrm>
            <a:off x="806450" y="1828800"/>
            <a:ext cx="7581900" cy="4495800"/>
          </a:xfrm>
        </p:spPr>
        <p:txBody>
          <a:bodyPr/>
          <a:lstStyle/>
          <a:p>
            <a:pPr>
              <a:lnSpc>
                <a:spcPct val="180000"/>
              </a:lnSpc>
              <a:buFont typeface="Wingdings" panose="05000000000000000000" pitchFamily="2" charset="2"/>
              <a:buNone/>
            </a:pPr>
            <a:r>
              <a:rPr lang="en-US" altLang="zh-CN" sz="2400" b="1" dirty="0"/>
              <a:t>4.2.1 </a:t>
            </a:r>
            <a:r>
              <a:rPr lang="zh-CN" altLang="en-US" sz="2400" b="1" dirty="0"/>
              <a:t>用户标识与鉴别</a:t>
            </a:r>
          </a:p>
          <a:p>
            <a:pPr>
              <a:lnSpc>
                <a:spcPct val="180000"/>
              </a:lnSpc>
              <a:buFont typeface="Wingdings" panose="05000000000000000000" pitchFamily="2" charset="2"/>
              <a:buNone/>
            </a:pPr>
            <a:r>
              <a:rPr lang="en-US" altLang="zh-CN" sz="2400" b="1" dirty="0">
                <a:solidFill>
                  <a:srgbClr val="3333FF"/>
                </a:solidFill>
              </a:rPr>
              <a:t>4.2.2 </a:t>
            </a:r>
            <a:r>
              <a:rPr lang="zh-CN" altLang="en-US" sz="2400" b="1" dirty="0">
                <a:solidFill>
                  <a:srgbClr val="3333FF"/>
                </a:solidFill>
              </a:rPr>
              <a:t>存取控制</a:t>
            </a:r>
          </a:p>
          <a:p>
            <a:pPr>
              <a:lnSpc>
                <a:spcPct val="180000"/>
              </a:lnSpc>
              <a:buFont typeface="Wingdings" panose="05000000000000000000" pitchFamily="2" charset="2"/>
              <a:buNone/>
            </a:pPr>
            <a:r>
              <a:rPr lang="en-US" altLang="zh-CN" sz="2400" b="1" dirty="0"/>
              <a:t>4.2.3 </a:t>
            </a:r>
            <a:r>
              <a:rPr lang="zh-CN" altLang="en-US" sz="2400" b="1" dirty="0"/>
              <a:t>自主存取控制方法</a:t>
            </a:r>
          </a:p>
          <a:p>
            <a:pPr>
              <a:lnSpc>
                <a:spcPct val="180000"/>
              </a:lnSpc>
              <a:buFont typeface="Wingdings" panose="05000000000000000000" pitchFamily="2" charset="2"/>
              <a:buNone/>
            </a:pPr>
            <a:r>
              <a:rPr lang="en-US" altLang="zh-CN" sz="2400" b="1" dirty="0"/>
              <a:t>4.2.4 </a:t>
            </a:r>
            <a:r>
              <a:rPr lang="zh-CN" altLang="en-US" sz="2400" b="1" dirty="0"/>
              <a:t>授权与回收</a:t>
            </a:r>
          </a:p>
          <a:p>
            <a:pPr>
              <a:lnSpc>
                <a:spcPct val="180000"/>
              </a:lnSpc>
              <a:buFont typeface="Wingdings" panose="05000000000000000000" pitchFamily="2" charset="2"/>
              <a:buNone/>
            </a:pPr>
            <a:r>
              <a:rPr lang="en-US" altLang="zh-CN" sz="2400" b="1" dirty="0"/>
              <a:t>4.2.5 </a:t>
            </a:r>
            <a:r>
              <a:rPr lang="zh-CN" altLang="en-US" sz="2400" b="1" dirty="0"/>
              <a:t>数据库角色</a:t>
            </a:r>
          </a:p>
          <a:p>
            <a:pPr>
              <a:lnSpc>
                <a:spcPct val="180000"/>
              </a:lnSpc>
              <a:buFont typeface="Wingdings" panose="05000000000000000000" pitchFamily="2" charset="2"/>
              <a:buNone/>
            </a:pPr>
            <a:r>
              <a:rPr lang="en-US" altLang="zh-CN" sz="2400" b="1" dirty="0"/>
              <a:t>4.2.6 </a:t>
            </a:r>
            <a:r>
              <a:rPr lang="zh-CN" altLang="en-US" sz="2400" b="1" dirty="0"/>
              <a:t>强制存取控制方法</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8B88260B-A3A0-4438-B238-1F2D7B85D2C4}" type="slidenum">
              <a:rPr lang="en-US" altLang="zh-CN"/>
              <a:pPr/>
              <a:t>28</a:t>
            </a:fld>
            <a:endParaRPr lang="en-US" altLang="zh-CN"/>
          </a:p>
        </p:txBody>
      </p:sp>
      <p:sp>
        <p:nvSpPr>
          <p:cNvPr id="385026" name="Rectangle 2"/>
          <p:cNvSpPr>
            <a:spLocks noGrp="1" noChangeArrowheads="1"/>
          </p:cNvSpPr>
          <p:nvPr>
            <p:ph type="title"/>
          </p:nvPr>
        </p:nvSpPr>
        <p:spPr/>
        <p:txBody>
          <a:bodyPr/>
          <a:lstStyle/>
          <a:p>
            <a:r>
              <a:rPr lang="en-US" altLang="zh-CN" dirty="0"/>
              <a:t>4.2.2  </a:t>
            </a:r>
            <a:r>
              <a:rPr lang="zh-CN" altLang="en-US" dirty="0"/>
              <a:t>存取控制</a:t>
            </a:r>
          </a:p>
        </p:txBody>
      </p:sp>
      <p:sp>
        <p:nvSpPr>
          <p:cNvPr id="385027" name="Rectangle 3"/>
          <p:cNvSpPr>
            <a:spLocks noGrp="1" noChangeArrowheads="1"/>
          </p:cNvSpPr>
          <p:nvPr>
            <p:ph type="body" idx="1"/>
          </p:nvPr>
        </p:nvSpPr>
        <p:spPr>
          <a:xfrm>
            <a:off x="457200" y="1628775"/>
            <a:ext cx="8229600" cy="4176713"/>
          </a:xfrm>
        </p:spPr>
        <p:txBody>
          <a:bodyPr/>
          <a:lstStyle/>
          <a:p>
            <a:pPr>
              <a:lnSpc>
                <a:spcPct val="140000"/>
              </a:lnSpc>
            </a:pPr>
            <a:r>
              <a:rPr lang="zh-CN" altLang="en-US" dirty="0"/>
              <a:t>存取控制机制组成</a:t>
            </a:r>
          </a:p>
          <a:p>
            <a:pPr lvl="1">
              <a:lnSpc>
                <a:spcPct val="140000"/>
              </a:lnSpc>
            </a:pPr>
            <a:r>
              <a:rPr lang="zh-CN" altLang="en-US" dirty="0"/>
              <a:t>定义用户权限，并将用户的权限登记到数据字典中</a:t>
            </a:r>
          </a:p>
          <a:p>
            <a:pPr lvl="1">
              <a:lnSpc>
                <a:spcPct val="140000"/>
              </a:lnSpc>
              <a:spcBef>
                <a:spcPct val="60000"/>
              </a:spcBef>
            </a:pPr>
            <a:r>
              <a:rPr lang="zh-CN" altLang="en-US" dirty="0"/>
              <a:t>合法权限检查 </a:t>
            </a:r>
          </a:p>
          <a:p>
            <a:pPr>
              <a:lnSpc>
                <a:spcPct val="140000"/>
              </a:lnSpc>
            </a:pPr>
            <a:r>
              <a:rPr lang="zh-CN" altLang="en-US" dirty="0"/>
              <a:t>用户权限定义和合法权限检查机制一起组成了  </a:t>
            </a:r>
            <a:r>
              <a:rPr lang="en-US" altLang="zh-CN" dirty="0"/>
              <a:t>DBMS</a:t>
            </a:r>
            <a:r>
              <a:rPr lang="zh-CN" altLang="en-US" dirty="0"/>
              <a:t>的安全子系统</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5CD24828-256D-4D66-A030-C07FDEE90DA1}" type="slidenum">
              <a:rPr lang="en-US" altLang="zh-CN"/>
              <a:pPr/>
              <a:t>29</a:t>
            </a:fld>
            <a:endParaRPr lang="en-US" altLang="zh-CN"/>
          </a:p>
        </p:txBody>
      </p:sp>
      <p:sp>
        <p:nvSpPr>
          <p:cNvPr id="387074" name="Rectangle 2"/>
          <p:cNvSpPr>
            <a:spLocks noGrp="1" noChangeArrowheads="1"/>
          </p:cNvSpPr>
          <p:nvPr>
            <p:ph type="title"/>
          </p:nvPr>
        </p:nvSpPr>
        <p:spPr/>
        <p:txBody>
          <a:bodyPr/>
          <a:lstStyle/>
          <a:p>
            <a:r>
              <a:rPr lang="zh-CN" altLang="en-US"/>
              <a:t>存取控制（续）</a:t>
            </a:r>
          </a:p>
        </p:txBody>
      </p:sp>
      <p:sp>
        <p:nvSpPr>
          <p:cNvPr id="387075" name="Rectangle 3"/>
          <p:cNvSpPr>
            <a:spLocks noGrp="1" noChangeArrowheads="1"/>
          </p:cNvSpPr>
          <p:nvPr>
            <p:ph type="body" idx="1"/>
          </p:nvPr>
        </p:nvSpPr>
        <p:spPr>
          <a:xfrm>
            <a:off x="154798" y="1395962"/>
            <a:ext cx="8640960" cy="4495800"/>
          </a:xfrm>
        </p:spPr>
        <p:txBody>
          <a:bodyPr/>
          <a:lstStyle/>
          <a:p>
            <a:r>
              <a:rPr lang="zh-CN" altLang="en-US" b="1" dirty="0"/>
              <a:t>常用存取控制方法</a:t>
            </a:r>
          </a:p>
          <a:p>
            <a:pPr lvl="1"/>
            <a:r>
              <a:rPr lang="zh-CN" altLang="en-US" b="1" dirty="0">
                <a:solidFill>
                  <a:srgbClr val="0000FF"/>
                </a:solidFill>
              </a:rPr>
              <a:t>自主存取控制</a:t>
            </a:r>
            <a:r>
              <a:rPr lang="zh-CN" altLang="en-US" b="1" dirty="0"/>
              <a:t>（</a:t>
            </a:r>
            <a:r>
              <a:rPr lang="en-US" altLang="zh-CN" b="1" dirty="0"/>
              <a:t>Discretionary Access Control </a:t>
            </a:r>
            <a:r>
              <a:rPr lang="zh-CN" altLang="en-US" b="1" dirty="0"/>
              <a:t>，简称</a:t>
            </a:r>
            <a:r>
              <a:rPr lang="en-US" altLang="zh-CN" b="1" dirty="0"/>
              <a:t>DAC</a:t>
            </a:r>
            <a:r>
              <a:rPr lang="zh-CN" altLang="en-US" b="1" dirty="0"/>
              <a:t>）</a:t>
            </a:r>
          </a:p>
          <a:p>
            <a:pPr lvl="2">
              <a:buFont typeface="Wingdings" panose="05000000000000000000" pitchFamily="2" charset="2"/>
              <a:buChar char="Ø"/>
            </a:pPr>
            <a:r>
              <a:rPr lang="zh-CN" altLang="en-US" b="1" dirty="0"/>
              <a:t> </a:t>
            </a:r>
            <a:r>
              <a:rPr lang="en-US" altLang="zh-CN" b="1" dirty="0"/>
              <a:t>C2</a:t>
            </a:r>
            <a:r>
              <a:rPr lang="zh-CN" altLang="en-US" b="1" dirty="0"/>
              <a:t>级</a:t>
            </a:r>
          </a:p>
          <a:p>
            <a:pPr lvl="2">
              <a:buFont typeface="Wingdings" panose="05000000000000000000" pitchFamily="2" charset="2"/>
              <a:buChar char="Ø"/>
            </a:pPr>
            <a:r>
              <a:rPr lang="zh-CN" altLang="en-US" b="1" dirty="0"/>
              <a:t> </a:t>
            </a:r>
            <a:r>
              <a:rPr lang="zh-CN" altLang="en-US" b="1" dirty="0">
                <a:solidFill>
                  <a:srgbClr val="C00000"/>
                </a:solidFill>
              </a:rPr>
              <a:t>灵活</a:t>
            </a:r>
            <a:r>
              <a:rPr lang="zh-CN" altLang="en-US" b="1" dirty="0"/>
              <a:t>：用户对于不同的数据对象有不同的存取权限，不同的用户对同一对象也有不同的权限，而且用户还可将其拥有的存取权限转授给其他用户</a:t>
            </a:r>
            <a:endParaRPr lang="zh-CN" altLang="en-US" b="1" dirty="0">
              <a:solidFill>
                <a:srgbClr val="C00000"/>
              </a:solidFill>
            </a:endParaRPr>
          </a:p>
          <a:p>
            <a:pPr lvl="1"/>
            <a:r>
              <a:rPr lang="zh-CN" altLang="en-US" b="1" dirty="0">
                <a:solidFill>
                  <a:srgbClr val="0000FF"/>
                </a:solidFill>
              </a:rPr>
              <a:t>强制存取控制</a:t>
            </a:r>
            <a:r>
              <a:rPr lang="zh-CN" altLang="en-US" b="1" dirty="0"/>
              <a:t>（</a:t>
            </a:r>
            <a:r>
              <a:rPr lang="en-US" altLang="zh-CN" b="1" dirty="0"/>
              <a:t>Mandatory Access Control</a:t>
            </a:r>
            <a:r>
              <a:rPr lang="zh-CN" altLang="en-US" b="1" dirty="0"/>
              <a:t>，简称 </a:t>
            </a:r>
            <a:r>
              <a:rPr lang="en-US" altLang="zh-CN" b="1" dirty="0"/>
              <a:t>MAC</a:t>
            </a:r>
            <a:r>
              <a:rPr lang="zh-CN" altLang="en-US" b="1" dirty="0"/>
              <a:t>）</a:t>
            </a:r>
          </a:p>
          <a:p>
            <a:pPr lvl="2">
              <a:buFont typeface="Wingdings" panose="05000000000000000000" pitchFamily="2" charset="2"/>
              <a:buChar char="Ø"/>
            </a:pPr>
            <a:r>
              <a:rPr lang="en-US" altLang="zh-CN" b="1" dirty="0"/>
              <a:t>B1</a:t>
            </a:r>
            <a:r>
              <a:rPr lang="zh-CN" altLang="en-US" b="1" dirty="0"/>
              <a:t>级</a:t>
            </a:r>
          </a:p>
          <a:p>
            <a:pPr lvl="2">
              <a:buFont typeface="Wingdings" panose="05000000000000000000" pitchFamily="2" charset="2"/>
              <a:buChar char="Ø"/>
            </a:pPr>
            <a:r>
              <a:rPr lang="zh-CN" altLang="en-US" b="1" dirty="0">
                <a:solidFill>
                  <a:srgbClr val="C00000"/>
                </a:solidFill>
              </a:rPr>
              <a:t>严格：</a:t>
            </a:r>
            <a:r>
              <a:rPr lang="zh-CN" altLang="en-US" b="1" dirty="0"/>
              <a:t>每一个数据库对象被标以一定的密级，每一个用户也被授予某一个级别的许可证。对于任意一个对象，只有具有合法许可证的用户才可以存取。</a:t>
            </a:r>
            <a:endParaRPr lang="zh-CN" altLang="en-US" b="1" dirty="0">
              <a:solidFill>
                <a:srgbClr val="C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234901D3-35CF-4C39-9F9F-044296798D3E}" type="slidenum">
              <a:rPr lang="en-US" altLang="zh-CN"/>
              <a:pPr/>
              <a:t>3</a:t>
            </a:fld>
            <a:endParaRPr lang="en-US" altLang="zh-CN"/>
          </a:p>
        </p:txBody>
      </p:sp>
      <p:sp>
        <p:nvSpPr>
          <p:cNvPr id="338946" name="Rectangle 2"/>
          <p:cNvSpPr>
            <a:spLocks noGrp="1" noChangeArrowheads="1"/>
          </p:cNvSpPr>
          <p:nvPr>
            <p:ph type="title"/>
          </p:nvPr>
        </p:nvSpPr>
        <p:spPr/>
        <p:txBody>
          <a:bodyPr/>
          <a:lstStyle/>
          <a:p>
            <a:r>
              <a:rPr lang="zh-CN" altLang="en-US" dirty="0"/>
              <a:t>第四章  数据库安全性</a:t>
            </a:r>
          </a:p>
        </p:txBody>
      </p:sp>
      <p:sp>
        <p:nvSpPr>
          <p:cNvPr id="338947" name="Rectangle 3"/>
          <p:cNvSpPr>
            <a:spLocks noGrp="1" noChangeArrowheads="1"/>
          </p:cNvSpPr>
          <p:nvPr>
            <p:ph type="body" idx="1"/>
          </p:nvPr>
        </p:nvSpPr>
        <p:spPr>
          <a:xfrm>
            <a:off x="971550" y="1628775"/>
            <a:ext cx="6923088" cy="4495800"/>
          </a:xfrm>
        </p:spPr>
        <p:txBody>
          <a:bodyPr/>
          <a:lstStyle/>
          <a:p>
            <a:pPr algn="just">
              <a:lnSpc>
                <a:spcPct val="130000"/>
              </a:lnSpc>
              <a:buFont typeface="Wingdings" panose="05000000000000000000" pitchFamily="2" charset="2"/>
              <a:buNone/>
            </a:pPr>
            <a:r>
              <a:rPr lang="en-US" altLang="zh-CN" b="1" dirty="0">
                <a:solidFill>
                  <a:schemeClr val="tx2"/>
                </a:solidFill>
              </a:rPr>
              <a:t>4.1  </a:t>
            </a:r>
            <a:r>
              <a:rPr lang="zh-CN" altLang="en-US" b="1" dirty="0">
                <a:solidFill>
                  <a:schemeClr val="tx2"/>
                </a:solidFill>
              </a:rPr>
              <a:t>计算机安全性概述</a:t>
            </a:r>
          </a:p>
          <a:p>
            <a:pPr algn="just">
              <a:lnSpc>
                <a:spcPct val="130000"/>
              </a:lnSpc>
              <a:buFont typeface="Wingdings" panose="05000000000000000000" pitchFamily="2" charset="2"/>
              <a:buNone/>
            </a:pPr>
            <a:r>
              <a:rPr lang="en-US" altLang="zh-CN" b="1" dirty="0"/>
              <a:t>4.2  </a:t>
            </a:r>
            <a:r>
              <a:rPr lang="zh-CN" altLang="en-US" b="1" dirty="0"/>
              <a:t>数据库安全性控制</a:t>
            </a:r>
          </a:p>
          <a:p>
            <a:pPr algn="just">
              <a:lnSpc>
                <a:spcPct val="130000"/>
              </a:lnSpc>
              <a:buFont typeface="Wingdings" panose="05000000000000000000" pitchFamily="2" charset="2"/>
              <a:buNone/>
            </a:pPr>
            <a:r>
              <a:rPr lang="en-US" altLang="zh-CN" b="1" dirty="0"/>
              <a:t>4.3  </a:t>
            </a:r>
            <a:r>
              <a:rPr lang="zh-CN" altLang="en-US" b="1" dirty="0"/>
              <a:t>视图机制</a:t>
            </a:r>
          </a:p>
          <a:p>
            <a:pPr algn="just">
              <a:lnSpc>
                <a:spcPct val="130000"/>
              </a:lnSpc>
              <a:buFont typeface="Wingdings" panose="05000000000000000000" pitchFamily="2" charset="2"/>
              <a:buNone/>
            </a:pPr>
            <a:r>
              <a:rPr lang="en-US" altLang="zh-CN" b="1" dirty="0"/>
              <a:t>4.4  </a:t>
            </a:r>
            <a:r>
              <a:rPr lang="zh-CN" altLang="en-US" b="1" dirty="0"/>
              <a:t>审计（</a:t>
            </a:r>
            <a:r>
              <a:rPr lang="en-US" altLang="zh-CN" b="1" dirty="0"/>
              <a:t>Audit</a:t>
            </a:r>
            <a:r>
              <a:rPr lang="zh-CN" altLang="en-US" b="1" dirty="0"/>
              <a:t>） </a:t>
            </a:r>
          </a:p>
          <a:p>
            <a:pPr algn="just">
              <a:lnSpc>
                <a:spcPct val="130000"/>
              </a:lnSpc>
              <a:buFont typeface="Wingdings" panose="05000000000000000000" pitchFamily="2" charset="2"/>
              <a:buNone/>
            </a:pPr>
            <a:r>
              <a:rPr lang="en-US" altLang="zh-CN" b="1" dirty="0"/>
              <a:t>4.5  </a:t>
            </a:r>
            <a:r>
              <a:rPr lang="zh-CN" altLang="en-US" b="1" dirty="0"/>
              <a:t>数据加密</a:t>
            </a:r>
          </a:p>
          <a:p>
            <a:pPr algn="just">
              <a:lnSpc>
                <a:spcPct val="130000"/>
              </a:lnSpc>
              <a:buNone/>
            </a:pPr>
            <a:r>
              <a:rPr lang="en-US" altLang="zh-CN" b="1" dirty="0"/>
              <a:t>4.6  </a:t>
            </a:r>
            <a:r>
              <a:rPr lang="zh-CN" altLang="en-US" b="1" dirty="0"/>
              <a:t>其他安全性保护</a:t>
            </a:r>
          </a:p>
          <a:p>
            <a:pPr algn="just">
              <a:lnSpc>
                <a:spcPct val="130000"/>
              </a:lnSpc>
              <a:buFont typeface="Wingdings" panose="05000000000000000000" pitchFamily="2" charset="2"/>
              <a:buNone/>
            </a:pPr>
            <a:r>
              <a:rPr lang="en-US" altLang="zh-CN" b="1" dirty="0"/>
              <a:t>4.7  </a:t>
            </a:r>
            <a:r>
              <a:rPr lang="zh-CN" altLang="en-US" b="1" dirty="0"/>
              <a:t>小结</a:t>
            </a:r>
          </a:p>
          <a:p>
            <a:endParaRPr lang="en-US" altLang="zh-CN"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90AFF143-2439-4DA3-8E41-CC39286BFDCD}" type="slidenum">
              <a:rPr lang="en-US" altLang="zh-CN"/>
              <a:pPr/>
              <a:t>30</a:t>
            </a:fld>
            <a:endParaRPr lang="en-US" altLang="zh-CN"/>
          </a:p>
        </p:txBody>
      </p:sp>
      <p:sp>
        <p:nvSpPr>
          <p:cNvPr id="390146" name="Rectangle 2"/>
          <p:cNvSpPr>
            <a:spLocks noGrp="1" noChangeArrowheads="1"/>
          </p:cNvSpPr>
          <p:nvPr>
            <p:ph type="title"/>
          </p:nvPr>
        </p:nvSpPr>
        <p:spPr/>
        <p:txBody>
          <a:bodyPr/>
          <a:lstStyle/>
          <a:p>
            <a:r>
              <a:rPr lang="en-US" altLang="zh-CN" dirty="0"/>
              <a:t>4.2  </a:t>
            </a:r>
            <a:r>
              <a:rPr lang="zh-CN" altLang="en-US" dirty="0"/>
              <a:t>数据库安全性控制</a:t>
            </a:r>
          </a:p>
        </p:txBody>
      </p:sp>
      <p:sp>
        <p:nvSpPr>
          <p:cNvPr id="390147" name="Rectangle 3"/>
          <p:cNvSpPr>
            <a:spLocks noGrp="1" noChangeArrowheads="1"/>
          </p:cNvSpPr>
          <p:nvPr>
            <p:ph type="body" idx="1"/>
          </p:nvPr>
        </p:nvSpPr>
        <p:spPr>
          <a:xfrm>
            <a:off x="1258888" y="1773238"/>
            <a:ext cx="6130925" cy="4495800"/>
          </a:xfrm>
        </p:spPr>
        <p:txBody>
          <a:bodyPr/>
          <a:lstStyle/>
          <a:p>
            <a:pPr>
              <a:lnSpc>
                <a:spcPct val="170000"/>
              </a:lnSpc>
              <a:buFont typeface="Wingdings" panose="05000000000000000000" pitchFamily="2" charset="2"/>
              <a:buNone/>
            </a:pPr>
            <a:r>
              <a:rPr lang="en-US" altLang="zh-CN" sz="2400" b="1" dirty="0"/>
              <a:t>4.2.1 </a:t>
            </a:r>
            <a:r>
              <a:rPr lang="zh-CN" altLang="en-US" sz="2400" b="1" dirty="0"/>
              <a:t>用户标识与鉴别</a:t>
            </a:r>
          </a:p>
          <a:p>
            <a:pPr>
              <a:lnSpc>
                <a:spcPct val="170000"/>
              </a:lnSpc>
              <a:buFont typeface="Wingdings" panose="05000000000000000000" pitchFamily="2" charset="2"/>
              <a:buNone/>
            </a:pPr>
            <a:r>
              <a:rPr lang="en-US" altLang="zh-CN" sz="2400" b="1" dirty="0"/>
              <a:t>4.2.2 </a:t>
            </a:r>
            <a:r>
              <a:rPr lang="zh-CN" altLang="en-US" sz="2400" b="1" dirty="0"/>
              <a:t>存取控制</a:t>
            </a:r>
          </a:p>
          <a:p>
            <a:pPr>
              <a:lnSpc>
                <a:spcPct val="170000"/>
              </a:lnSpc>
              <a:buFont typeface="Wingdings" panose="05000000000000000000" pitchFamily="2" charset="2"/>
              <a:buNone/>
            </a:pPr>
            <a:r>
              <a:rPr lang="en-US" altLang="zh-CN" sz="2400" b="1" dirty="0">
                <a:solidFill>
                  <a:srgbClr val="3333FF"/>
                </a:solidFill>
              </a:rPr>
              <a:t>4.2.3 </a:t>
            </a:r>
            <a:r>
              <a:rPr lang="zh-CN" altLang="en-US" sz="2400" b="1" dirty="0">
                <a:solidFill>
                  <a:srgbClr val="3333FF"/>
                </a:solidFill>
              </a:rPr>
              <a:t>自主存取控制方法</a:t>
            </a:r>
          </a:p>
          <a:p>
            <a:pPr>
              <a:lnSpc>
                <a:spcPct val="170000"/>
              </a:lnSpc>
              <a:buFont typeface="Wingdings" panose="05000000000000000000" pitchFamily="2" charset="2"/>
              <a:buNone/>
            </a:pPr>
            <a:r>
              <a:rPr lang="en-US" altLang="zh-CN" sz="2400" b="1" dirty="0"/>
              <a:t>4.2.4 </a:t>
            </a:r>
            <a:r>
              <a:rPr lang="zh-CN" altLang="en-US" sz="2400" b="1" dirty="0"/>
              <a:t>授权与回收</a:t>
            </a:r>
          </a:p>
          <a:p>
            <a:pPr>
              <a:lnSpc>
                <a:spcPct val="170000"/>
              </a:lnSpc>
              <a:buFont typeface="Wingdings" panose="05000000000000000000" pitchFamily="2" charset="2"/>
              <a:buNone/>
            </a:pPr>
            <a:r>
              <a:rPr lang="en-US" altLang="zh-CN" sz="2400" b="1" dirty="0"/>
              <a:t>4.2.5 </a:t>
            </a:r>
            <a:r>
              <a:rPr lang="zh-CN" altLang="en-US" sz="2400" b="1" dirty="0"/>
              <a:t>数据库角色</a:t>
            </a:r>
          </a:p>
          <a:p>
            <a:pPr>
              <a:lnSpc>
                <a:spcPct val="170000"/>
              </a:lnSpc>
              <a:buFont typeface="Wingdings" panose="05000000000000000000" pitchFamily="2" charset="2"/>
              <a:buNone/>
            </a:pPr>
            <a:r>
              <a:rPr lang="en-US" altLang="zh-CN" sz="2400" b="1" dirty="0"/>
              <a:t>4.2.6 </a:t>
            </a:r>
            <a:r>
              <a:rPr lang="zh-CN" altLang="en-US" sz="2400" b="1" dirty="0"/>
              <a:t>强制存取控制方法</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7A806A6B-DF83-437A-BCA2-CC5F1529ED94}" type="slidenum">
              <a:rPr lang="en-US" altLang="zh-CN"/>
              <a:pPr/>
              <a:t>31</a:t>
            </a:fld>
            <a:endParaRPr lang="en-US" altLang="zh-CN"/>
          </a:p>
        </p:txBody>
      </p:sp>
      <p:sp>
        <p:nvSpPr>
          <p:cNvPr id="391170" name="Rectangle 2"/>
          <p:cNvSpPr>
            <a:spLocks noGrp="1" noChangeArrowheads="1"/>
          </p:cNvSpPr>
          <p:nvPr>
            <p:ph type="title"/>
          </p:nvPr>
        </p:nvSpPr>
        <p:spPr/>
        <p:txBody>
          <a:bodyPr/>
          <a:lstStyle/>
          <a:p>
            <a:r>
              <a:rPr lang="en-US" altLang="zh-CN" dirty="0"/>
              <a:t>4.2.3  </a:t>
            </a:r>
            <a:r>
              <a:rPr lang="zh-CN" altLang="en-US" dirty="0"/>
              <a:t>自主存取控制方法</a:t>
            </a:r>
          </a:p>
        </p:txBody>
      </p:sp>
      <p:sp>
        <p:nvSpPr>
          <p:cNvPr id="391171" name="Rectangle 3"/>
          <p:cNvSpPr>
            <a:spLocks noGrp="1" noChangeArrowheads="1"/>
          </p:cNvSpPr>
          <p:nvPr>
            <p:ph type="body" idx="1"/>
          </p:nvPr>
        </p:nvSpPr>
        <p:spPr>
          <a:xfrm>
            <a:off x="468313" y="1628775"/>
            <a:ext cx="8229600" cy="4495800"/>
          </a:xfrm>
        </p:spPr>
        <p:txBody>
          <a:bodyPr/>
          <a:lstStyle/>
          <a:p>
            <a:pPr>
              <a:lnSpc>
                <a:spcPct val="150000"/>
              </a:lnSpc>
              <a:spcBef>
                <a:spcPct val="0"/>
              </a:spcBef>
            </a:pPr>
            <a:r>
              <a:rPr lang="zh-CN" altLang="en-US" sz="2400" b="1" dirty="0"/>
              <a:t>通过 </a:t>
            </a:r>
            <a:r>
              <a:rPr lang="en-US" altLang="zh-CN" sz="2400" b="1" dirty="0"/>
              <a:t>SQL </a:t>
            </a:r>
            <a:r>
              <a:rPr lang="zh-CN" altLang="en-US" sz="2400" b="1" dirty="0"/>
              <a:t>的 </a:t>
            </a:r>
            <a:r>
              <a:rPr lang="en-US" altLang="zh-CN" sz="2400" b="1" dirty="0">
                <a:solidFill>
                  <a:srgbClr val="FF00FF"/>
                </a:solidFill>
              </a:rPr>
              <a:t>GRANT</a:t>
            </a:r>
            <a:r>
              <a:rPr lang="en-US" altLang="zh-CN" sz="2400" b="1" dirty="0"/>
              <a:t> </a:t>
            </a:r>
            <a:r>
              <a:rPr lang="zh-CN" altLang="en-US" sz="2400" b="1" dirty="0"/>
              <a:t>语句和 </a:t>
            </a:r>
            <a:r>
              <a:rPr lang="en-US" altLang="zh-CN" sz="2400" b="1" dirty="0">
                <a:solidFill>
                  <a:srgbClr val="FF00FF"/>
                </a:solidFill>
              </a:rPr>
              <a:t>REVOKE</a:t>
            </a:r>
            <a:r>
              <a:rPr lang="en-US" altLang="zh-CN" sz="2400" b="1" dirty="0"/>
              <a:t> </a:t>
            </a:r>
            <a:r>
              <a:rPr lang="zh-CN" altLang="en-US" sz="2400" b="1" dirty="0"/>
              <a:t>语句实现</a:t>
            </a:r>
          </a:p>
          <a:p>
            <a:pPr>
              <a:lnSpc>
                <a:spcPct val="150000"/>
              </a:lnSpc>
              <a:spcBef>
                <a:spcPct val="0"/>
              </a:spcBef>
            </a:pPr>
            <a:r>
              <a:rPr lang="zh-CN" altLang="en-US" sz="2400" b="1" dirty="0"/>
              <a:t>用户权限组成要素</a:t>
            </a:r>
          </a:p>
          <a:p>
            <a:pPr lvl="2">
              <a:lnSpc>
                <a:spcPct val="150000"/>
              </a:lnSpc>
              <a:spcBef>
                <a:spcPct val="0"/>
              </a:spcBef>
              <a:buClr>
                <a:schemeClr val="accent1"/>
              </a:buClr>
              <a:buSzPct val="75000"/>
              <a:buFont typeface="Wingdings" panose="05000000000000000000" pitchFamily="2" charset="2"/>
              <a:buChar char="n"/>
            </a:pPr>
            <a:r>
              <a:rPr lang="zh-CN" altLang="en-US" sz="2400" b="1" dirty="0"/>
              <a:t>数据对象</a:t>
            </a:r>
          </a:p>
          <a:p>
            <a:pPr lvl="2">
              <a:lnSpc>
                <a:spcPct val="150000"/>
              </a:lnSpc>
              <a:spcBef>
                <a:spcPct val="0"/>
              </a:spcBef>
              <a:buClr>
                <a:schemeClr val="accent1"/>
              </a:buClr>
              <a:buSzPct val="75000"/>
              <a:buFont typeface="Wingdings" panose="05000000000000000000" pitchFamily="2" charset="2"/>
              <a:buChar char="n"/>
            </a:pPr>
            <a:r>
              <a:rPr lang="zh-CN" altLang="en-US" sz="2400" b="1" dirty="0"/>
              <a:t>操作类型</a:t>
            </a:r>
          </a:p>
          <a:p>
            <a:pPr>
              <a:lnSpc>
                <a:spcPct val="150000"/>
              </a:lnSpc>
            </a:pPr>
            <a:r>
              <a:rPr lang="zh-CN" altLang="en-US" sz="2400" b="1" dirty="0"/>
              <a:t>定义用户存取权限：定义用户可以在哪些数据库对象上进行哪些类型的操作</a:t>
            </a:r>
          </a:p>
          <a:p>
            <a:pPr>
              <a:lnSpc>
                <a:spcPct val="150000"/>
              </a:lnSpc>
            </a:pPr>
            <a:r>
              <a:rPr lang="zh-CN" altLang="en-US" sz="2400" b="1" dirty="0"/>
              <a:t>定义存取权限称为</a:t>
            </a:r>
            <a:r>
              <a:rPr lang="zh-CN" altLang="en-US" sz="2400" b="1" dirty="0">
                <a:solidFill>
                  <a:srgbClr val="FF00FF"/>
                </a:solidFill>
              </a:rPr>
              <a:t>授权</a:t>
            </a:r>
            <a:r>
              <a:rPr lang="zh-CN" altLang="en-US" b="1" dirty="0"/>
              <a:t> </a:t>
            </a:r>
            <a:endParaRPr lang="zh-CN" altLang="en-US" sz="36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页脚占位符 5"/>
          <p:cNvSpPr>
            <a:spLocks noGrp="1"/>
          </p:cNvSpPr>
          <p:nvPr>
            <p:ph type="ftr" sz="quarter" idx="11"/>
          </p:nvPr>
        </p:nvSpPr>
        <p:spPr/>
        <p:txBody>
          <a:bodyPr/>
          <a:lstStyle/>
          <a:p>
            <a:r>
              <a:rPr lang="en-US" altLang="zh-CN"/>
              <a:t>An Introduction to Database System</a:t>
            </a:r>
          </a:p>
        </p:txBody>
      </p:sp>
      <p:sp>
        <p:nvSpPr>
          <p:cNvPr id="53" name="灯片编号占位符 6"/>
          <p:cNvSpPr>
            <a:spLocks noGrp="1"/>
          </p:cNvSpPr>
          <p:nvPr>
            <p:ph type="sldNum" sz="quarter" idx="12"/>
          </p:nvPr>
        </p:nvSpPr>
        <p:spPr/>
        <p:txBody>
          <a:bodyPr/>
          <a:lstStyle/>
          <a:p>
            <a:fld id="{C40DB643-5CE8-4D8C-9209-2F2232BD0544}" type="slidenum">
              <a:rPr lang="en-US" altLang="zh-CN"/>
              <a:pPr/>
              <a:t>32</a:t>
            </a:fld>
            <a:endParaRPr lang="en-US" altLang="zh-CN"/>
          </a:p>
        </p:txBody>
      </p:sp>
      <p:sp>
        <p:nvSpPr>
          <p:cNvPr id="396290" name="Rectangle 2"/>
          <p:cNvSpPr>
            <a:spLocks noGrp="1" noChangeArrowheads="1"/>
          </p:cNvSpPr>
          <p:nvPr>
            <p:ph type="title"/>
          </p:nvPr>
        </p:nvSpPr>
        <p:spPr/>
        <p:txBody>
          <a:bodyPr/>
          <a:lstStyle/>
          <a:p>
            <a:r>
              <a:rPr lang="zh-CN" altLang="en-US"/>
              <a:t>自主存取控制方法（续）</a:t>
            </a:r>
          </a:p>
        </p:txBody>
      </p:sp>
      <p:sp>
        <p:nvSpPr>
          <p:cNvPr id="396291" name="Rectangle 3"/>
          <p:cNvSpPr>
            <a:spLocks noGrp="1" noChangeArrowheads="1"/>
          </p:cNvSpPr>
          <p:nvPr>
            <p:ph type="body" sz="half" idx="1"/>
          </p:nvPr>
        </p:nvSpPr>
        <p:spPr>
          <a:xfrm>
            <a:off x="457200" y="1628775"/>
            <a:ext cx="8218488" cy="576089"/>
          </a:xfrm>
        </p:spPr>
        <p:txBody>
          <a:bodyPr/>
          <a:lstStyle/>
          <a:p>
            <a:r>
              <a:rPr lang="zh-CN" altLang="en-US" sz="2400" b="1" dirty="0"/>
              <a:t>关系数据库系统中存取控制对象 </a:t>
            </a:r>
          </a:p>
        </p:txBody>
      </p:sp>
      <p:graphicFrame>
        <p:nvGraphicFramePr>
          <p:cNvPr id="396536" name="Group 248"/>
          <p:cNvGraphicFramePr>
            <a:graphicFrameLocks noGrp="1"/>
          </p:cNvGraphicFramePr>
          <p:nvPr>
            <p:ph sz="half" idx="2"/>
          </p:nvPr>
        </p:nvGraphicFramePr>
        <p:xfrm>
          <a:off x="971550" y="2636838"/>
          <a:ext cx="7272338" cy="2877186"/>
        </p:xfrm>
        <a:graphic>
          <a:graphicData uri="http://schemas.openxmlformats.org/drawingml/2006/table">
            <a:tbl>
              <a:tblPr/>
              <a:tblGrid>
                <a:gridCol w="936625">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5040313">
                  <a:extLst>
                    <a:ext uri="{9D8B030D-6E8A-4147-A177-3AD203B41FA5}">
                      <a16:colId xmlns:a16="http://schemas.microsoft.com/office/drawing/2014/main" val="20002"/>
                    </a:ext>
                  </a:extLst>
                </a:gridCol>
              </a:tblGrid>
              <a:tr h="303213">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对象类型</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对象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操 作 类 型</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3050">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数据库</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模式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CREATE SCHEMA</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81000">
                <a:tc>
                  <a:txBody>
                    <a:bodyPr/>
                    <a:lstStyle>
                      <a:lvl1pPr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基本表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CREATE TABLE</a:t>
                      </a: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ALTER TABLE</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190500">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模式</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视图</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CREATE VIEW</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79413">
                <a:tc>
                  <a:txBody>
                    <a:bodyPr/>
                    <a:lstStyle>
                      <a:lvl1pPr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索引</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CREATE INDEX</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03213">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数据</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基本表和视图</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SELECT</a:t>
                      </a: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INSERT</a:t>
                      </a: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UPDATE</a:t>
                      </a: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DELETE</a:t>
                      </a: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REFERENCES</a:t>
                      </a: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ALL PRIVILEGES</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192088">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数据</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属性列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SELECT</a:t>
                      </a: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INSERT</a:t>
                      </a: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UPDATE</a:t>
                      </a: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REFERENCES</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379413">
                <a:tc>
                  <a:txBody>
                    <a:bodyPr/>
                    <a:lstStyle>
                      <a:lvl1pPr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ALL PRIVILEGES</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96535" name="Rectangle 247"/>
          <p:cNvSpPr>
            <a:spLocks noChangeArrowheads="1"/>
          </p:cNvSpPr>
          <p:nvPr/>
        </p:nvSpPr>
        <p:spPr bwMode="auto">
          <a:xfrm>
            <a:off x="3000329" y="5661248"/>
            <a:ext cx="2222500" cy="36671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1" lang="zh-CN" altLang="en-US" sz="1200" b="0" dirty="0"/>
              <a:t>关系数据库系统中的存取权限</a:t>
            </a:r>
            <a:r>
              <a:rPr kumimoji="1" lang="zh-CN" altLang="en-US" dirty="0"/>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59F8AEE7-728E-476D-B218-F1033B0014AC}" type="slidenum">
              <a:rPr lang="en-US" altLang="zh-CN"/>
              <a:pPr/>
              <a:t>33</a:t>
            </a:fld>
            <a:endParaRPr lang="en-US" altLang="zh-CN"/>
          </a:p>
        </p:txBody>
      </p:sp>
      <p:sp>
        <p:nvSpPr>
          <p:cNvPr id="404482" name="Rectangle 2"/>
          <p:cNvSpPr>
            <a:spLocks noGrp="1" noChangeArrowheads="1"/>
          </p:cNvSpPr>
          <p:nvPr>
            <p:ph type="title"/>
          </p:nvPr>
        </p:nvSpPr>
        <p:spPr/>
        <p:txBody>
          <a:bodyPr/>
          <a:lstStyle/>
          <a:p>
            <a:r>
              <a:rPr lang="en-US" altLang="zh-CN" dirty="0"/>
              <a:t>4.2  </a:t>
            </a:r>
            <a:r>
              <a:rPr lang="zh-CN" altLang="en-US" dirty="0"/>
              <a:t>数据库安全性控制</a:t>
            </a:r>
          </a:p>
        </p:txBody>
      </p:sp>
      <p:sp>
        <p:nvSpPr>
          <p:cNvPr id="404483" name="Rectangle 3"/>
          <p:cNvSpPr>
            <a:spLocks noGrp="1" noChangeArrowheads="1"/>
          </p:cNvSpPr>
          <p:nvPr>
            <p:ph type="body" idx="1"/>
          </p:nvPr>
        </p:nvSpPr>
        <p:spPr>
          <a:xfrm>
            <a:off x="1187450" y="1844675"/>
            <a:ext cx="6553200" cy="4495800"/>
          </a:xfrm>
        </p:spPr>
        <p:txBody>
          <a:bodyPr/>
          <a:lstStyle/>
          <a:p>
            <a:pPr>
              <a:lnSpc>
                <a:spcPct val="160000"/>
              </a:lnSpc>
              <a:buFont typeface="Wingdings" panose="05000000000000000000" pitchFamily="2" charset="2"/>
              <a:buNone/>
            </a:pPr>
            <a:r>
              <a:rPr lang="en-US" altLang="zh-CN" sz="2400" b="1" dirty="0"/>
              <a:t>4.2.1 </a:t>
            </a:r>
            <a:r>
              <a:rPr lang="zh-CN" altLang="en-US" sz="2400" b="1" dirty="0"/>
              <a:t>用户标识与鉴别</a:t>
            </a:r>
          </a:p>
          <a:p>
            <a:pPr>
              <a:lnSpc>
                <a:spcPct val="160000"/>
              </a:lnSpc>
              <a:buFont typeface="Wingdings" panose="05000000000000000000" pitchFamily="2" charset="2"/>
              <a:buNone/>
            </a:pPr>
            <a:r>
              <a:rPr lang="en-US" altLang="zh-CN" sz="2400" b="1" dirty="0"/>
              <a:t>4.2.2 </a:t>
            </a:r>
            <a:r>
              <a:rPr lang="zh-CN" altLang="en-US" sz="2400" b="1" dirty="0"/>
              <a:t>存取控制</a:t>
            </a:r>
          </a:p>
          <a:p>
            <a:pPr>
              <a:lnSpc>
                <a:spcPct val="160000"/>
              </a:lnSpc>
              <a:buFont typeface="Wingdings" panose="05000000000000000000" pitchFamily="2" charset="2"/>
              <a:buNone/>
            </a:pPr>
            <a:r>
              <a:rPr lang="en-US" altLang="zh-CN" sz="2400" b="1" dirty="0"/>
              <a:t>4.2.3 </a:t>
            </a:r>
            <a:r>
              <a:rPr lang="zh-CN" altLang="en-US" sz="2400" b="1" dirty="0"/>
              <a:t>自主存取控制方法</a:t>
            </a:r>
          </a:p>
          <a:p>
            <a:pPr>
              <a:lnSpc>
                <a:spcPct val="160000"/>
              </a:lnSpc>
              <a:buFont typeface="Wingdings" panose="05000000000000000000" pitchFamily="2" charset="2"/>
              <a:buNone/>
            </a:pPr>
            <a:r>
              <a:rPr lang="en-US" altLang="zh-CN" sz="2400" b="1" dirty="0">
                <a:solidFill>
                  <a:srgbClr val="3333FF"/>
                </a:solidFill>
              </a:rPr>
              <a:t>4.2.4 </a:t>
            </a:r>
            <a:r>
              <a:rPr lang="zh-CN" altLang="en-US" sz="2400" b="1" dirty="0">
                <a:solidFill>
                  <a:srgbClr val="3333FF"/>
                </a:solidFill>
              </a:rPr>
              <a:t>授权与回收</a:t>
            </a:r>
          </a:p>
          <a:p>
            <a:pPr>
              <a:lnSpc>
                <a:spcPct val="160000"/>
              </a:lnSpc>
              <a:buFont typeface="Wingdings" panose="05000000000000000000" pitchFamily="2" charset="2"/>
              <a:buNone/>
            </a:pPr>
            <a:r>
              <a:rPr lang="en-US" altLang="zh-CN" sz="2400" b="1" dirty="0"/>
              <a:t>4.2.5 </a:t>
            </a:r>
            <a:r>
              <a:rPr lang="zh-CN" altLang="en-US" sz="2400" b="1" dirty="0"/>
              <a:t>数据库角色</a:t>
            </a:r>
          </a:p>
          <a:p>
            <a:pPr>
              <a:lnSpc>
                <a:spcPct val="160000"/>
              </a:lnSpc>
              <a:buFont typeface="Wingdings" panose="05000000000000000000" pitchFamily="2" charset="2"/>
              <a:buNone/>
            </a:pPr>
            <a:r>
              <a:rPr lang="en-US" altLang="zh-CN" sz="2400" b="1" dirty="0"/>
              <a:t>4.2.6 </a:t>
            </a:r>
            <a:r>
              <a:rPr lang="zh-CN" altLang="en-US" sz="2400" b="1" dirty="0"/>
              <a:t>强制存取控制方法</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00579DDB-9CB2-4C9B-B412-9F1CF8FBA772}" type="slidenum">
              <a:rPr lang="en-US" altLang="zh-CN"/>
              <a:pPr/>
              <a:t>34</a:t>
            </a:fld>
            <a:endParaRPr lang="en-US" altLang="zh-CN"/>
          </a:p>
        </p:txBody>
      </p:sp>
      <p:sp>
        <p:nvSpPr>
          <p:cNvPr id="495618" name="Rectangle 2"/>
          <p:cNvSpPr>
            <a:spLocks noGrp="1" noChangeArrowheads="1"/>
          </p:cNvSpPr>
          <p:nvPr>
            <p:ph type="title"/>
          </p:nvPr>
        </p:nvSpPr>
        <p:spPr/>
        <p:txBody>
          <a:bodyPr/>
          <a:lstStyle/>
          <a:p>
            <a:r>
              <a:rPr lang="en-US" altLang="zh-CN" dirty="0"/>
              <a:t>4.2.4 </a:t>
            </a:r>
            <a:r>
              <a:rPr lang="zh-CN" altLang="en-US" dirty="0"/>
              <a:t>授权与回收</a:t>
            </a:r>
          </a:p>
        </p:txBody>
      </p:sp>
      <p:sp>
        <p:nvSpPr>
          <p:cNvPr id="495619" name="Rectangle 3"/>
          <p:cNvSpPr>
            <a:spLocks noGrp="1" noChangeArrowheads="1"/>
          </p:cNvSpPr>
          <p:nvPr>
            <p:ph type="body" idx="1"/>
          </p:nvPr>
        </p:nvSpPr>
        <p:spPr>
          <a:xfrm>
            <a:off x="611188" y="1557338"/>
            <a:ext cx="7772400" cy="4813300"/>
          </a:xfrm>
        </p:spPr>
        <p:txBody>
          <a:bodyPr/>
          <a:lstStyle/>
          <a:p>
            <a:pPr algn="just">
              <a:lnSpc>
                <a:spcPct val="110000"/>
              </a:lnSpc>
              <a:buFont typeface="Wingdings" panose="05000000000000000000" pitchFamily="2" charset="2"/>
              <a:buNone/>
            </a:pPr>
            <a:r>
              <a:rPr lang="zh-CN" altLang="en-US" b="1" dirty="0">
                <a:solidFill>
                  <a:srgbClr val="0000FF"/>
                </a:solidFill>
              </a:rPr>
              <a:t>一、</a:t>
            </a:r>
            <a:r>
              <a:rPr lang="en-US" altLang="zh-CN" b="1" dirty="0">
                <a:solidFill>
                  <a:srgbClr val="0000FF"/>
                </a:solidFill>
              </a:rPr>
              <a:t>GRANT</a:t>
            </a:r>
          </a:p>
          <a:p>
            <a:pPr algn="just">
              <a:lnSpc>
                <a:spcPct val="150000"/>
              </a:lnSpc>
            </a:pPr>
            <a:r>
              <a:rPr lang="en-US" altLang="zh-CN" sz="2400" b="1" dirty="0"/>
              <a:t>GRANT</a:t>
            </a:r>
            <a:r>
              <a:rPr lang="zh-CN" altLang="en-US" sz="2400" b="1" dirty="0"/>
              <a:t>语句的一般格式：</a:t>
            </a:r>
          </a:p>
          <a:p>
            <a:pPr algn="just">
              <a:lnSpc>
                <a:spcPct val="150000"/>
              </a:lnSpc>
              <a:buFont typeface="Wingdings" panose="05000000000000000000" pitchFamily="2" charset="2"/>
              <a:buNone/>
            </a:pPr>
            <a:r>
              <a:rPr lang="zh-CN" altLang="en-US" sz="2200" b="1" dirty="0"/>
              <a:t>       </a:t>
            </a:r>
            <a:r>
              <a:rPr lang="en-US" altLang="zh-CN" sz="2200" b="1" dirty="0">
                <a:latin typeface="仿宋_GB2312" pitchFamily="49" charset="-122"/>
                <a:ea typeface="仿宋_GB2312" pitchFamily="49" charset="-122"/>
              </a:rPr>
              <a:t>GRANT &lt;</a:t>
            </a:r>
            <a:r>
              <a:rPr lang="zh-CN" altLang="en-US" sz="2200" b="1" dirty="0">
                <a:latin typeface="仿宋_GB2312" pitchFamily="49" charset="-122"/>
                <a:ea typeface="仿宋_GB2312" pitchFamily="49" charset="-122"/>
              </a:rPr>
              <a:t>权限</a:t>
            </a:r>
            <a:r>
              <a:rPr lang="en-US" altLang="zh-CN" sz="2200" b="1" dirty="0">
                <a:latin typeface="仿宋_GB2312" pitchFamily="49" charset="-122"/>
                <a:ea typeface="仿宋_GB2312" pitchFamily="49" charset="-122"/>
              </a:rPr>
              <a:t>&gt;[,&lt;</a:t>
            </a:r>
            <a:r>
              <a:rPr lang="zh-CN" altLang="en-US" sz="2200" b="1" dirty="0">
                <a:latin typeface="仿宋_GB2312" pitchFamily="49" charset="-122"/>
                <a:ea typeface="仿宋_GB2312" pitchFamily="49" charset="-122"/>
              </a:rPr>
              <a:t>权限</a:t>
            </a:r>
            <a:r>
              <a:rPr lang="en-US" altLang="zh-CN" sz="2200" b="1" dirty="0">
                <a:latin typeface="仿宋_GB2312" pitchFamily="49" charset="-122"/>
                <a:ea typeface="仿宋_GB2312" pitchFamily="49" charset="-122"/>
              </a:rPr>
              <a:t>&gt;]... </a:t>
            </a:r>
          </a:p>
          <a:p>
            <a:pPr algn="just">
              <a:lnSpc>
                <a:spcPct val="150000"/>
              </a:lnSpc>
              <a:buFont typeface="Wingdings" panose="05000000000000000000" pitchFamily="2" charset="2"/>
              <a:buNone/>
            </a:pPr>
            <a:r>
              <a:rPr lang="en-US" altLang="zh-CN" sz="2200" b="1" dirty="0">
                <a:latin typeface="仿宋_GB2312" pitchFamily="49" charset="-122"/>
                <a:ea typeface="仿宋_GB2312" pitchFamily="49" charset="-122"/>
              </a:rPr>
              <a:t>       [ON &lt;</a:t>
            </a:r>
            <a:r>
              <a:rPr lang="zh-CN" altLang="en-US" sz="2200" b="1" dirty="0">
                <a:latin typeface="仿宋_GB2312" pitchFamily="49" charset="-122"/>
                <a:ea typeface="仿宋_GB2312" pitchFamily="49" charset="-122"/>
              </a:rPr>
              <a:t>对象类型</a:t>
            </a:r>
            <a:r>
              <a:rPr lang="en-US" altLang="zh-CN" sz="2200" b="1" dirty="0">
                <a:latin typeface="仿宋_GB2312" pitchFamily="49" charset="-122"/>
                <a:ea typeface="仿宋_GB2312" pitchFamily="49" charset="-122"/>
              </a:rPr>
              <a:t>&gt; &lt;</a:t>
            </a:r>
            <a:r>
              <a:rPr lang="zh-CN" altLang="en-US" sz="2200" b="1" dirty="0">
                <a:latin typeface="仿宋_GB2312" pitchFamily="49" charset="-122"/>
                <a:ea typeface="仿宋_GB2312" pitchFamily="49" charset="-122"/>
              </a:rPr>
              <a:t>对象名</a:t>
            </a:r>
            <a:r>
              <a:rPr lang="en-US" altLang="zh-CN" sz="2200" b="1" dirty="0">
                <a:latin typeface="仿宋_GB2312" pitchFamily="49" charset="-122"/>
                <a:ea typeface="仿宋_GB2312" pitchFamily="49" charset="-122"/>
              </a:rPr>
              <a:t>&gt;]</a:t>
            </a:r>
          </a:p>
          <a:p>
            <a:pPr algn="just">
              <a:lnSpc>
                <a:spcPct val="150000"/>
              </a:lnSpc>
              <a:buFont typeface="Wingdings" panose="05000000000000000000" pitchFamily="2" charset="2"/>
              <a:buNone/>
            </a:pPr>
            <a:r>
              <a:rPr lang="en-US" altLang="zh-CN" sz="2200" b="1" dirty="0">
                <a:latin typeface="仿宋_GB2312" pitchFamily="49" charset="-122"/>
                <a:ea typeface="仿宋_GB2312" pitchFamily="49" charset="-122"/>
              </a:rPr>
              <a:t>       TO &lt;</a:t>
            </a:r>
            <a:r>
              <a:rPr lang="zh-CN" altLang="en-US" sz="2200" b="1" dirty="0">
                <a:latin typeface="仿宋_GB2312" pitchFamily="49" charset="-122"/>
                <a:ea typeface="仿宋_GB2312" pitchFamily="49" charset="-122"/>
              </a:rPr>
              <a:t>用户</a:t>
            </a:r>
            <a:r>
              <a:rPr lang="en-US" altLang="zh-CN" sz="2200" b="1" dirty="0">
                <a:latin typeface="仿宋_GB2312" pitchFamily="49" charset="-122"/>
                <a:ea typeface="仿宋_GB2312" pitchFamily="49" charset="-122"/>
              </a:rPr>
              <a:t>&gt;[,&lt;</a:t>
            </a:r>
            <a:r>
              <a:rPr lang="zh-CN" altLang="en-US" sz="2200" b="1" dirty="0">
                <a:latin typeface="仿宋_GB2312" pitchFamily="49" charset="-122"/>
                <a:ea typeface="仿宋_GB2312" pitchFamily="49" charset="-122"/>
              </a:rPr>
              <a:t>用户</a:t>
            </a:r>
            <a:r>
              <a:rPr lang="en-US" altLang="zh-CN" sz="2200" b="1" dirty="0">
                <a:latin typeface="仿宋_GB2312" pitchFamily="49" charset="-122"/>
                <a:ea typeface="仿宋_GB2312" pitchFamily="49" charset="-122"/>
              </a:rPr>
              <a:t>&gt;]...</a:t>
            </a:r>
          </a:p>
          <a:p>
            <a:pPr algn="just">
              <a:lnSpc>
                <a:spcPct val="150000"/>
              </a:lnSpc>
              <a:buFont typeface="Wingdings" panose="05000000000000000000" pitchFamily="2" charset="2"/>
              <a:buNone/>
            </a:pPr>
            <a:r>
              <a:rPr lang="en-US" altLang="zh-CN" sz="2200" b="1" dirty="0">
                <a:latin typeface="仿宋_GB2312" pitchFamily="49" charset="-122"/>
                <a:ea typeface="仿宋_GB2312" pitchFamily="49" charset="-122"/>
              </a:rPr>
              <a:t>       [WITH GRANT OPTION];</a:t>
            </a:r>
          </a:p>
          <a:p>
            <a:pPr algn="just">
              <a:lnSpc>
                <a:spcPct val="150000"/>
              </a:lnSpc>
            </a:pPr>
            <a:r>
              <a:rPr lang="zh-CN" altLang="en-US" sz="2200" b="1" dirty="0"/>
              <a:t>语义：将对指定操作对象的指定操作权限授予指定的用户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5A3B96E7-8249-461D-983C-127997D05253}" type="slidenum">
              <a:rPr lang="en-US" altLang="zh-CN"/>
              <a:pPr/>
              <a:t>35</a:t>
            </a:fld>
            <a:endParaRPr lang="en-US" altLang="zh-CN"/>
          </a:p>
        </p:txBody>
      </p:sp>
      <p:sp>
        <p:nvSpPr>
          <p:cNvPr id="545794" name="Rectangle 2"/>
          <p:cNvSpPr>
            <a:spLocks noGrp="1" noChangeArrowheads="1"/>
          </p:cNvSpPr>
          <p:nvPr>
            <p:ph type="title"/>
          </p:nvPr>
        </p:nvSpPr>
        <p:spPr/>
        <p:txBody>
          <a:bodyPr/>
          <a:lstStyle/>
          <a:p>
            <a:r>
              <a:rPr lang="en-US" altLang="zh-CN" sz="3200"/>
              <a:t>GRANT</a:t>
            </a:r>
            <a:r>
              <a:rPr lang="zh-CN" altLang="en-US" sz="3200"/>
              <a:t>（续）</a:t>
            </a:r>
          </a:p>
        </p:txBody>
      </p:sp>
      <p:sp>
        <p:nvSpPr>
          <p:cNvPr id="545795" name="Rectangle 3"/>
          <p:cNvSpPr>
            <a:spLocks noGrp="1" noChangeArrowheads="1"/>
          </p:cNvSpPr>
          <p:nvPr>
            <p:ph type="body" idx="1"/>
          </p:nvPr>
        </p:nvSpPr>
        <p:spPr>
          <a:xfrm>
            <a:off x="468313" y="1628775"/>
            <a:ext cx="8229600" cy="3529013"/>
          </a:xfrm>
        </p:spPr>
        <p:txBody>
          <a:bodyPr/>
          <a:lstStyle/>
          <a:p>
            <a:pPr lvl="1">
              <a:lnSpc>
                <a:spcPct val="60000"/>
              </a:lnSpc>
              <a:spcBef>
                <a:spcPct val="60000"/>
              </a:spcBef>
            </a:pPr>
            <a:r>
              <a:rPr lang="zh-CN" altLang="en-US" sz="2600"/>
              <a:t>发出</a:t>
            </a:r>
            <a:r>
              <a:rPr lang="en-US" altLang="zh-CN" sz="2600"/>
              <a:t>GRANT</a:t>
            </a:r>
            <a:r>
              <a:rPr lang="zh-CN" altLang="en-US" sz="2600"/>
              <a:t>：</a:t>
            </a:r>
          </a:p>
          <a:p>
            <a:pPr lvl="2">
              <a:lnSpc>
                <a:spcPct val="60000"/>
              </a:lnSpc>
              <a:spcBef>
                <a:spcPct val="60000"/>
              </a:spcBef>
              <a:buFont typeface="Wingdings" panose="05000000000000000000" pitchFamily="2" charset="2"/>
              <a:buChar char="Ø"/>
            </a:pPr>
            <a:r>
              <a:rPr lang="en-US" altLang="zh-CN" sz="2400"/>
              <a:t>DBA</a:t>
            </a:r>
          </a:p>
          <a:p>
            <a:pPr lvl="2">
              <a:lnSpc>
                <a:spcPct val="60000"/>
              </a:lnSpc>
              <a:spcBef>
                <a:spcPct val="60000"/>
              </a:spcBef>
              <a:buFont typeface="Wingdings" panose="05000000000000000000" pitchFamily="2" charset="2"/>
              <a:buChar char="Ø"/>
            </a:pPr>
            <a:r>
              <a:rPr lang="zh-CN" altLang="en-US" sz="2400"/>
              <a:t>数据库对象创建者（即属主</a:t>
            </a:r>
            <a:r>
              <a:rPr lang="en-US" altLang="zh-CN" sz="2400"/>
              <a:t>Owner</a:t>
            </a:r>
            <a:r>
              <a:rPr lang="zh-CN" altLang="en-US" sz="2400"/>
              <a:t>）</a:t>
            </a:r>
          </a:p>
          <a:p>
            <a:pPr lvl="2">
              <a:lnSpc>
                <a:spcPct val="60000"/>
              </a:lnSpc>
              <a:spcBef>
                <a:spcPct val="60000"/>
              </a:spcBef>
              <a:buFont typeface="Wingdings" panose="05000000000000000000" pitchFamily="2" charset="2"/>
              <a:buChar char="Ø"/>
            </a:pPr>
            <a:r>
              <a:rPr lang="zh-CN" altLang="en-US" sz="2400"/>
              <a:t>拥有该权限的用户</a:t>
            </a:r>
          </a:p>
          <a:p>
            <a:pPr lvl="2">
              <a:lnSpc>
                <a:spcPct val="60000"/>
              </a:lnSpc>
              <a:spcBef>
                <a:spcPct val="60000"/>
              </a:spcBef>
              <a:buFont typeface="Wingdings" panose="05000000000000000000" pitchFamily="2" charset="2"/>
              <a:buNone/>
            </a:pPr>
            <a:endParaRPr lang="zh-CN" altLang="en-US" sz="2400"/>
          </a:p>
          <a:p>
            <a:pPr lvl="1">
              <a:lnSpc>
                <a:spcPct val="60000"/>
              </a:lnSpc>
              <a:spcBef>
                <a:spcPct val="60000"/>
              </a:spcBef>
            </a:pPr>
            <a:r>
              <a:rPr lang="zh-CN" altLang="en-US" sz="2600"/>
              <a:t>按受权限的用户</a:t>
            </a:r>
            <a:r>
              <a:rPr lang="zh-CN" altLang="en-US" sz="2200"/>
              <a:t> </a:t>
            </a:r>
          </a:p>
          <a:p>
            <a:pPr lvl="2">
              <a:lnSpc>
                <a:spcPct val="60000"/>
              </a:lnSpc>
              <a:spcBef>
                <a:spcPct val="60000"/>
              </a:spcBef>
              <a:buFont typeface="Wingdings" panose="05000000000000000000" pitchFamily="2" charset="2"/>
              <a:buChar char="Ø"/>
            </a:pPr>
            <a:r>
              <a:rPr lang="zh-CN" altLang="en-US" sz="2600"/>
              <a:t>一个或多个具体用户</a:t>
            </a:r>
          </a:p>
          <a:p>
            <a:pPr lvl="2">
              <a:lnSpc>
                <a:spcPct val="60000"/>
              </a:lnSpc>
              <a:spcBef>
                <a:spcPct val="60000"/>
              </a:spcBef>
              <a:buFont typeface="Wingdings" panose="05000000000000000000" pitchFamily="2" charset="2"/>
              <a:buChar char="Ø"/>
            </a:pPr>
            <a:r>
              <a:rPr lang="en-US" altLang="zh-CN" sz="2600"/>
              <a:t>PUBLIC</a:t>
            </a:r>
            <a:r>
              <a:rPr lang="zh-CN" altLang="en-US" sz="2600"/>
              <a:t>（全体用户）  </a:t>
            </a:r>
          </a:p>
          <a:p>
            <a:pPr algn="just">
              <a:lnSpc>
                <a:spcPct val="110000"/>
              </a:lnSpc>
            </a:pPr>
            <a:endParaRPr lang="zh-CN" altLang="en-US" sz="2600"/>
          </a:p>
          <a:p>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a:t>An Introduction to Database System</a:t>
            </a:r>
          </a:p>
        </p:txBody>
      </p:sp>
      <p:sp>
        <p:nvSpPr>
          <p:cNvPr id="7" name="灯片编号占位符 5"/>
          <p:cNvSpPr>
            <a:spLocks noGrp="1"/>
          </p:cNvSpPr>
          <p:nvPr>
            <p:ph type="sldNum" sz="quarter" idx="12"/>
          </p:nvPr>
        </p:nvSpPr>
        <p:spPr/>
        <p:txBody>
          <a:bodyPr/>
          <a:lstStyle/>
          <a:p>
            <a:fld id="{610A4CC8-9FF9-42D5-91D6-8C6008EE82A1}" type="slidenum">
              <a:rPr lang="en-US" altLang="zh-CN"/>
              <a:pPr/>
              <a:t>36</a:t>
            </a:fld>
            <a:endParaRPr lang="en-US" altLang="zh-CN"/>
          </a:p>
        </p:txBody>
      </p:sp>
      <p:sp>
        <p:nvSpPr>
          <p:cNvPr id="524290" name="Rectangle 2"/>
          <p:cNvSpPr>
            <a:spLocks noGrp="1" noChangeArrowheads="1"/>
          </p:cNvSpPr>
          <p:nvPr>
            <p:ph type="title"/>
          </p:nvPr>
        </p:nvSpPr>
        <p:spPr/>
        <p:txBody>
          <a:bodyPr/>
          <a:lstStyle/>
          <a:p>
            <a:r>
              <a:rPr lang="en-US" altLang="zh-CN"/>
              <a:t>WITH GRANT OPTION</a:t>
            </a:r>
            <a:r>
              <a:rPr lang="zh-CN" altLang="en-US"/>
              <a:t>子句</a:t>
            </a:r>
          </a:p>
        </p:txBody>
      </p:sp>
      <p:sp>
        <p:nvSpPr>
          <p:cNvPr id="524291" name="Rectangle 3"/>
          <p:cNvSpPr>
            <a:spLocks noGrp="1" noChangeArrowheads="1"/>
          </p:cNvSpPr>
          <p:nvPr>
            <p:ph type="body" idx="1"/>
          </p:nvPr>
        </p:nvSpPr>
        <p:spPr>
          <a:xfrm>
            <a:off x="611188" y="1828800"/>
            <a:ext cx="7772400" cy="4114800"/>
          </a:xfrm>
        </p:spPr>
        <p:txBody>
          <a:bodyPr/>
          <a:lstStyle/>
          <a:p>
            <a:pPr>
              <a:lnSpc>
                <a:spcPct val="120000"/>
              </a:lnSpc>
            </a:pPr>
            <a:r>
              <a:rPr lang="en-US" altLang="zh-CN" sz="2400" b="1" dirty="0"/>
              <a:t>WITH GRANT OPTION</a:t>
            </a:r>
            <a:r>
              <a:rPr lang="zh-CN" altLang="en-US" sz="2400" b="1" dirty="0"/>
              <a:t>子句</a:t>
            </a:r>
            <a:r>
              <a:rPr lang="en-US" altLang="zh-CN" sz="2400" b="1" dirty="0"/>
              <a:t>:</a:t>
            </a:r>
          </a:p>
          <a:p>
            <a:pPr lvl="1">
              <a:lnSpc>
                <a:spcPct val="120000"/>
              </a:lnSpc>
            </a:pPr>
            <a:r>
              <a:rPr lang="zh-CN" altLang="en-US" sz="2300" b="1" dirty="0"/>
              <a:t>指定：可以</a:t>
            </a:r>
            <a:r>
              <a:rPr lang="zh-CN" altLang="en-US" sz="2300" b="1" dirty="0">
                <a:solidFill>
                  <a:srgbClr val="E02920"/>
                </a:solidFill>
              </a:rPr>
              <a:t>再授予</a:t>
            </a:r>
          </a:p>
          <a:p>
            <a:pPr lvl="1">
              <a:lnSpc>
                <a:spcPct val="120000"/>
              </a:lnSpc>
            </a:pPr>
            <a:r>
              <a:rPr lang="zh-CN" altLang="en-US" sz="2300" b="1" dirty="0"/>
              <a:t>没有指定：</a:t>
            </a:r>
            <a:r>
              <a:rPr lang="zh-CN" altLang="en-US" sz="2300" b="1" dirty="0">
                <a:solidFill>
                  <a:srgbClr val="E02920"/>
                </a:solidFill>
              </a:rPr>
              <a:t>不能传播</a:t>
            </a:r>
          </a:p>
          <a:p>
            <a:pPr lvl="1">
              <a:lnSpc>
                <a:spcPct val="120000"/>
              </a:lnSpc>
            </a:pPr>
            <a:endParaRPr lang="zh-CN" altLang="en-US" sz="2000" b="1" dirty="0"/>
          </a:p>
          <a:p>
            <a:pPr>
              <a:lnSpc>
                <a:spcPct val="120000"/>
              </a:lnSpc>
            </a:pPr>
            <a:r>
              <a:rPr lang="zh-CN" altLang="en-US" sz="2400" b="1" dirty="0"/>
              <a:t>不允许循环授权</a:t>
            </a:r>
          </a:p>
        </p:txBody>
      </p:sp>
      <p:pic>
        <p:nvPicPr>
          <p:cNvPr id="524292" name="Picture 4" descr="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4438" y="4437063"/>
            <a:ext cx="3744912" cy="8651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727D65DD-7C8D-48DF-B81B-6FB397E1A592}" type="slidenum">
              <a:rPr lang="en-US" altLang="zh-CN"/>
              <a:pPr/>
              <a:t>37</a:t>
            </a:fld>
            <a:endParaRPr lang="en-US" altLang="zh-CN"/>
          </a:p>
        </p:txBody>
      </p:sp>
      <p:sp>
        <p:nvSpPr>
          <p:cNvPr id="499714" name="Rectangle 2"/>
          <p:cNvSpPr>
            <a:spLocks noGrp="1" noChangeArrowheads="1"/>
          </p:cNvSpPr>
          <p:nvPr>
            <p:ph type="title"/>
          </p:nvPr>
        </p:nvSpPr>
        <p:spPr/>
        <p:txBody>
          <a:bodyPr/>
          <a:lstStyle/>
          <a:p>
            <a:r>
              <a:rPr lang="zh-CN" altLang="en-US"/>
              <a:t>例题</a:t>
            </a:r>
          </a:p>
        </p:txBody>
      </p:sp>
      <p:sp>
        <p:nvSpPr>
          <p:cNvPr id="499715" name="Rectangle 3"/>
          <p:cNvSpPr>
            <a:spLocks noGrp="1" noChangeArrowheads="1"/>
          </p:cNvSpPr>
          <p:nvPr>
            <p:ph type="body" idx="1"/>
          </p:nvPr>
        </p:nvSpPr>
        <p:spPr/>
        <p:txBody>
          <a:bodyPr/>
          <a:lstStyle/>
          <a:p>
            <a:pPr algn="just">
              <a:buFont typeface="Wingdings" panose="05000000000000000000" pitchFamily="2" charset="2"/>
              <a:buNone/>
            </a:pPr>
            <a:r>
              <a:rPr lang="en-US" altLang="zh-CN" b="1" dirty="0">
                <a:latin typeface="宋体" panose="02010600030101010101" pitchFamily="2" charset="-122"/>
              </a:rPr>
              <a:t> [</a:t>
            </a:r>
            <a:r>
              <a:rPr lang="zh-CN" altLang="en-US" b="1" dirty="0">
                <a:latin typeface="宋体" panose="02010600030101010101" pitchFamily="2" charset="-122"/>
              </a:rPr>
              <a:t>例</a:t>
            </a:r>
            <a:r>
              <a:rPr lang="en-US" altLang="zh-CN" b="1" dirty="0">
                <a:latin typeface="宋体" panose="02010600030101010101" pitchFamily="2" charset="-122"/>
              </a:rPr>
              <a:t>1] </a:t>
            </a:r>
            <a:r>
              <a:rPr lang="zh-CN" altLang="en-US" b="1" dirty="0">
                <a:latin typeface="宋体" panose="02010600030101010101" pitchFamily="2" charset="-122"/>
              </a:rPr>
              <a:t>把查询</a:t>
            </a:r>
            <a:r>
              <a:rPr lang="en-US" altLang="zh-CN" b="1" dirty="0"/>
              <a:t>Student</a:t>
            </a:r>
            <a:r>
              <a:rPr lang="zh-CN" altLang="en-US" b="1" dirty="0">
                <a:latin typeface="宋体" panose="02010600030101010101" pitchFamily="2" charset="-122"/>
              </a:rPr>
              <a:t>表权限授给用户</a:t>
            </a:r>
            <a:r>
              <a:rPr lang="en-US" altLang="zh-CN" b="1" dirty="0">
                <a:latin typeface="宋体" panose="02010600030101010101" pitchFamily="2" charset="-122"/>
              </a:rPr>
              <a:t>U1</a:t>
            </a:r>
          </a:p>
          <a:p>
            <a:pPr algn="just">
              <a:buFont typeface="Wingdings" panose="05000000000000000000" pitchFamily="2" charset="2"/>
              <a:buNone/>
            </a:pPr>
            <a:endParaRPr lang="en-US" altLang="zh-CN" b="1" dirty="0">
              <a:latin typeface="宋体" panose="02010600030101010101" pitchFamily="2" charset="-122"/>
            </a:endParaRPr>
          </a:p>
          <a:p>
            <a:pPr algn="just">
              <a:buFont typeface="Wingdings" panose="05000000000000000000" pitchFamily="2" charset="2"/>
              <a:buNone/>
            </a:pPr>
            <a:r>
              <a:rPr lang="en-US" altLang="zh-CN" b="1" dirty="0"/>
              <a:t>     </a:t>
            </a:r>
            <a:r>
              <a:rPr lang="en-US" altLang="zh-CN" b="1" dirty="0">
                <a:solidFill>
                  <a:srgbClr val="3333FF"/>
                </a:solidFill>
              </a:rPr>
              <a:t> GRANT   </a:t>
            </a:r>
            <a:r>
              <a:rPr lang="en-US" altLang="zh-CN" b="1" dirty="0">
                <a:solidFill>
                  <a:srgbClr val="C00000"/>
                </a:solidFill>
              </a:rPr>
              <a:t>SELECT</a:t>
            </a:r>
            <a:r>
              <a:rPr lang="en-US" altLang="zh-CN" b="1" dirty="0"/>
              <a:t> </a:t>
            </a:r>
          </a:p>
          <a:p>
            <a:pPr algn="just">
              <a:buFont typeface="Wingdings" panose="05000000000000000000" pitchFamily="2" charset="2"/>
              <a:buNone/>
            </a:pPr>
            <a:r>
              <a:rPr lang="en-US" altLang="zh-CN" b="1" dirty="0"/>
              <a:t>      </a:t>
            </a:r>
            <a:r>
              <a:rPr lang="en-US" altLang="zh-CN" b="1" dirty="0">
                <a:solidFill>
                  <a:srgbClr val="3333FF"/>
                </a:solidFill>
              </a:rPr>
              <a:t>ON</a:t>
            </a:r>
            <a:r>
              <a:rPr lang="en-US" altLang="zh-CN" b="1" dirty="0"/>
              <a:t>   </a:t>
            </a:r>
            <a:r>
              <a:rPr lang="en-US" altLang="zh-CN" b="1" dirty="0">
                <a:solidFill>
                  <a:srgbClr val="C00000"/>
                </a:solidFill>
              </a:rPr>
              <a:t>TABLE   Student </a:t>
            </a:r>
          </a:p>
          <a:p>
            <a:pPr algn="just">
              <a:buFont typeface="Wingdings" panose="05000000000000000000" pitchFamily="2" charset="2"/>
              <a:buNone/>
            </a:pPr>
            <a:r>
              <a:rPr lang="en-US" altLang="zh-CN" b="1" dirty="0"/>
              <a:t>      </a:t>
            </a:r>
            <a:r>
              <a:rPr lang="en-US" altLang="zh-CN" b="1" dirty="0">
                <a:solidFill>
                  <a:srgbClr val="0000FF"/>
                </a:solidFill>
              </a:rPr>
              <a:t>TO </a:t>
            </a:r>
            <a:r>
              <a:rPr lang="en-US" altLang="zh-CN" b="1" dirty="0"/>
              <a:t>  </a:t>
            </a:r>
            <a:r>
              <a:rPr lang="en-US" altLang="zh-CN" b="1" dirty="0">
                <a:solidFill>
                  <a:srgbClr val="C00000"/>
                </a:solidFill>
              </a:rPr>
              <a:t>U1</a:t>
            </a:r>
            <a:r>
              <a:rPr lang="en-US" altLang="zh-CN" b="1" dirty="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008A5378-5FE0-4F5B-B9A9-59FB4676353B}" type="slidenum">
              <a:rPr lang="en-US" altLang="zh-CN"/>
              <a:pPr/>
              <a:t>38</a:t>
            </a:fld>
            <a:endParaRPr lang="en-US" altLang="zh-CN"/>
          </a:p>
        </p:txBody>
      </p:sp>
      <p:sp>
        <p:nvSpPr>
          <p:cNvPr id="500738" name="Rectangle 2"/>
          <p:cNvSpPr>
            <a:spLocks noGrp="1" noChangeArrowheads="1"/>
          </p:cNvSpPr>
          <p:nvPr>
            <p:ph type="title"/>
          </p:nvPr>
        </p:nvSpPr>
        <p:spPr/>
        <p:txBody>
          <a:bodyPr/>
          <a:lstStyle/>
          <a:p>
            <a:r>
              <a:rPr lang="zh-CN" altLang="en-US"/>
              <a:t>例题（续）</a:t>
            </a:r>
          </a:p>
        </p:txBody>
      </p:sp>
      <p:sp>
        <p:nvSpPr>
          <p:cNvPr id="500739" name="Rectangle 3"/>
          <p:cNvSpPr>
            <a:spLocks noGrp="1" noChangeArrowheads="1"/>
          </p:cNvSpPr>
          <p:nvPr>
            <p:ph type="body" idx="1"/>
          </p:nvPr>
        </p:nvSpPr>
        <p:spPr/>
        <p:txBody>
          <a:bodyPr/>
          <a:lstStyle/>
          <a:p>
            <a:pPr algn="just">
              <a:buFont typeface="Wingdings" panose="05000000000000000000" pitchFamily="2" charset="2"/>
              <a:buNone/>
            </a:pPr>
            <a:r>
              <a:rPr lang="en-US" altLang="zh-CN" b="1" dirty="0"/>
              <a:t>[</a:t>
            </a:r>
            <a:r>
              <a:rPr lang="zh-CN" altLang="en-US" b="1" dirty="0"/>
              <a:t>例</a:t>
            </a:r>
            <a:r>
              <a:rPr lang="en-US" altLang="zh-CN" b="1" dirty="0"/>
              <a:t>2] </a:t>
            </a:r>
            <a:r>
              <a:rPr lang="zh-CN" altLang="en-US" b="1" dirty="0"/>
              <a:t>把对</a:t>
            </a:r>
            <a:r>
              <a:rPr lang="en-US" altLang="zh-CN" b="1" dirty="0"/>
              <a:t>Student</a:t>
            </a:r>
            <a:r>
              <a:rPr lang="zh-CN" altLang="en-US" b="1" dirty="0"/>
              <a:t>表和</a:t>
            </a:r>
            <a:r>
              <a:rPr lang="en-US" altLang="zh-CN" b="1" dirty="0"/>
              <a:t>Course</a:t>
            </a:r>
            <a:r>
              <a:rPr lang="zh-CN" altLang="en-US" b="1" dirty="0"/>
              <a:t>表的全部权限授予用户</a:t>
            </a:r>
            <a:r>
              <a:rPr lang="en-US" altLang="zh-CN" b="1" dirty="0"/>
              <a:t>U2</a:t>
            </a:r>
            <a:r>
              <a:rPr lang="zh-CN" altLang="en-US" b="1" dirty="0"/>
              <a:t>和</a:t>
            </a:r>
            <a:r>
              <a:rPr lang="en-US" altLang="zh-CN" b="1" dirty="0"/>
              <a:t>U3</a:t>
            </a:r>
          </a:p>
          <a:p>
            <a:pPr algn="just">
              <a:buFont typeface="Wingdings" panose="05000000000000000000" pitchFamily="2" charset="2"/>
              <a:buNone/>
            </a:pPr>
            <a:endParaRPr lang="en-US" altLang="zh-CN" b="1" dirty="0"/>
          </a:p>
          <a:p>
            <a:pPr algn="just">
              <a:buFont typeface="Wingdings" panose="05000000000000000000" pitchFamily="2" charset="2"/>
              <a:buNone/>
            </a:pPr>
            <a:r>
              <a:rPr lang="en-US" altLang="zh-CN" b="1" dirty="0"/>
              <a:t>      GRANT </a:t>
            </a:r>
            <a:r>
              <a:rPr lang="en-US" altLang="zh-CN" b="1" dirty="0">
                <a:solidFill>
                  <a:srgbClr val="E02920"/>
                </a:solidFill>
              </a:rPr>
              <a:t>ALL PRIVILEGES</a:t>
            </a:r>
            <a:r>
              <a:rPr lang="en-US" altLang="zh-CN" b="1" dirty="0"/>
              <a:t> </a:t>
            </a:r>
          </a:p>
          <a:p>
            <a:pPr algn="just">
              <a:buFont typeface="Wingdings" panose="05000000000000000000" pitchFamily="2" charset="2"/>
              <a:buNone/>
            </a:pPr>
            <a:r>
              <a:rPr lang="en-US" altLang="zh-CN" b="1" dirty="0"/>
              <a:t>      ON TABLE Student, Course </a:t>
            </a:r>
          </a:p>
          <a:p>
            <a:pPr algn="just">
              <a:buFont typeface="Wingdings" panose="05000000000000000000" pitchFamily="2" charset="2"/>
              <a:buNone/>
            </a:pPr>
            <a:r>
              <a:rPr lang="en-US" altLang="zh-CN" b="1" dirty="0"/>
              <a:t>      TO U2, U3;</a:t>
            </a:r>
          </a:p>
          <a:p>
            <a:endParaRPr lang="en-US" altLang="zh-CN"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E9E0A8F6-3B37-4EB9-B19E-714D9A6FA46A}" type="slidenum">
              <a:rPr lang="en-US" altLang="zh-CN"/>
              <a:pPr/>
              <a:t>39</a:t>
            </a:fld>
            <a:endParaRPr lang="en-US" altLang="zh-CN"/>
          </a:p>
        </p:txBody>
      </p:sp>
      <p:sp>
        <p:nvSpPr>
          <p:cNvPr id="501762" name="Rectangle 2"/>
          <p:cNvSpPr>
            <a:spLocks noGrp="1" noChangeArrowheads="1"/>
          </p:cNvSpPr>
          <p:nvPr>
            <p:ph type="title"/>
          </p:nvPr>
        </p:nvSpPr>
        <p:spPr/>
        <p:txBody>
          <a:bodyPr/>
          <a:lstStyle/>
          <a:p>
            <a:r>
              <a:rPr lang="zh-CN" altLang="en-US"/>
              <a:t>例题（续）</a:t>
            </a:r>
          </a:p>
        </p:txBody>
      </p:sp>
      <p:sp>
        <p:nvSpPr>
          <p:cNvPr id="501763" name="Rectangle 3"/>
          <p:cNvSpPr>
            <a:spLocks noGrp="1" noChangeArrowheads="1"/>
          </p:cNvSpPr>
          <p:nvPr>
            <p:ph type="body" idx="1"/>
          </p:nvPr>
        </p:nvSpPr>
        <p:spPr/>
        <p:txBody>
          <a:bodyPr/>
          <a:lstStyle/>
          <a:p>
            <a:pPr algn="just">
              <a:buFont typeface="Wingdings" panose="05000000000000000000" pitchFamily="2" charset="2"/>
              <a:buNone/>
            </a:pPr>
            <a:r>
              <a:rPr lang="en-US" altLang="zh-CN" b="1" dirty="0"/>
              <a:t>[</a:t>
            </a:r>
            <a:r>
              <a:rPr lang="zh-CN" altLang="en-US" b="1" dirty="0"/>
              <a:t>例</a:t>
            </a:r>
            <a:r>
              <a:rPr lang="en-US" altLang="zh-CN" b="1" dirty="0"/>
              <a:t>3] </a:t>
            </a:r>
            <a:r>
              <a:rPr lang="zh-CN" altLang="en-US" b="1" dirty="0"/>
              <a:t>把对表</a:t>
            </a:r>
            <a:r>
              <a:rPr lang="en-US" altLang="zh-CN" b="1" dirty="0"/>
              <a:t>SC</a:t>
            </a:r>
            <a:r>
              <a:rPr lang="zh-CN" altLang="en-US" b="1" dirty="0"/>
              <a:t>的查询权限授予所有用户</a:t>
            </a:r>
          </a:p>
          <a:p>
            <a:pPr algn="just">
              <a:buFont typeface="Wingdings" panose="05000000000000000000" pitchFamily="2" charset="2"/>
              <a:buNone/>
            </a:pPr>
            <a:endParaRPr lang="zh-CN" altLang="en-US" b="1" dirty="0"/>
          </a:p>
          <a:p>
            <a:pPr algn="just">
              <a:lnSpc>
                <a:spcPct val="120000"/>
              </a:lnSpc>
              <a:buFont typeface="Wingdings" panose="05000000000000000000" pitchFamily="2" charset="2"/>
              <a:buNone/>
            </a:pPr>
            <a:r>
              <a:rPr lang="zh-CN" altLang="en-US" b="1" dirty="0"/>
              <a:t>     </a:t>
            </a:r>
            <a:r>
              <a:rPr lang="en-US" altLang="zh-CN" b="1" dirty="0"/>
              <a:t>GRANT SELECT </a:t>
            </a:r>
          </a:p>
          <a:p>
            <a:pPr algn="just">
              <a:lnSpc>
                <a:spcPct val="120000"/>
              </a:lnSpc>
              <a:buFont typeface="Wingdings" panose="05000000000000000000" pitchFamily="2" charset="2"/>
              <a:buNone/>
            </a:pPr>
            <a:r>
              <a:rPr lang="en-US" altLang="zh-CN" b="1" dirty="0"/>
              <a:t>     ON TABLE SC </a:t>
            </a:r>
          </a:p>
          <a:p>
            <a:pPr algn="just">
              <a:lnSpc>
                <a:spcPct val="120000"/>
              </a:lnSpc>
              <a:buFont typeface="Wingdings" panose="05000000000000000000" pitchFamily="2" charset="2"/>
              <a:buNone/>
            </a:pPr>
            <a:r>
              <a:rPr lang="en-US" altLang="zh-CN" b="1" dirty="0"/>
              <a:t>	  TO </a:t>
            </a:r>
            <a:r>
              <a:rPr lang="en-US" altLang="zh-CN" b="1" dirty="0">
                <a:solidFill>
                  <a:srgbClr val="E02920"/>
                </a:solidFill>
              </a:rPr>
              <a:t>PUBLIC</a:t>
            </a:r>
            <a:r>
              <a:rPr lang="en-US" altLang="zh-CN" b="1" dirty="0"/>
              <a:t>;</a:t>
            </a:r>
          </a:p>
          <a:p>
            <a:pPr>
              <a:buFont typeface="Wingdings" panose="05000000000000000000" pitchFamily="2" charset="2"/>
              <a:buNone/>
            </a:pPr>
            <a:endParaRPr lang="en-US" altLang="zh-CN"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5BAA7A10-8D69-4EBF-AE1A-6D0A19277ED4}" type="slidenum">
              <a:rPr lang="en-US" altLang="zh-CN"/>
              <a:pPr/>
              <a:t>4</a:t>
            </a:fld>
            <a:endParaRPr lang="en-US" altLang="zh-CN"/>
          </a:p>
        </p:txBody>
      </p:sp>
      <p:sp>
        <p:nvSpPr>
          <p:cNvPr id="340994" name="Rectangle 2"/>
          <p:cNvSpPr>
            <a:spLocks noGrp="1" noChangeArrowheads="1"/>
          </p:cNvSpPr>
          <p:nvPr>
            <p:ph type="title"/>
          </p:nvPr>
        </p:nvSpPr>
        <p:spPr/>
        <p:txBody>
          <a:bodyPr/>
          <a:lstStyle/>
          <a:p>
            <a:r>
              <a:rPr lang="en-US" altLang="zh-CN" dirty="0"/>
              <a:t>4.1  </a:t>
            </a:r>
            <a:r>
              <a:rPr lang="zh-CN" altLang="en-US" dirty="0"/>
              <a:t>计算机安全性概述</a:t>
            </a:r>
          </a:p>
        </p:txBody>
      </p:sp>
      <p:sp>
        <p:nvSpPr>
          <p:cNvPr id="340995" name="Rectangle 3"/>
          <p:cNvSpPr>
            <a:spLocks noGrp="1" noChangeArrowheads="1"/>
          </p:cNvSpPr>
          <p:nvPr>
            <p:ph type="body" idx="1"/>
          </p:nvPr>
        </p:nvSpPr>
        <p:spPr/>
        <p:txBody>
          <a:bodyPr/>
          <a:lstStyle/>
          <a:p>
            <a:pPr>
              <a:lnSpc>
                <a:spcPct val="210000"/>
              </a:lnSpc>
              <a:buFont typeface="Wingdings" panose="05000000000000000000" pitchFamily="2" charset="2"/>
              <a:buNone/>
            </a:pPr>
            <a:r>
              <a:rPr lang="en-US" altLang="zh-CN" b="1" dirty="0">
                <a:solidFill>
                  <a:srgbClr val="3333FF"/>
                </a:solidFill>
              </a:rPr>
              <a:t>4.1.1  </a:t>
            </a:r>
            <a:r>
              <a:rPr lang="zh-CN" altLang="en-US" b="1" dirty="0">
                <a:solidFill>
                  <a:srgbClr val="3333FF"/>
                </a:solidFill>
              </a:rPr>
              <a:t>计算机系统的三类安全性问题 </a:t>
            </a:r>
          </a:p>
          <a:p>
            <a:pPr>
              <a:lnSpc>
                <a:spcPct val="210000"/>
              </a:lnSpc>
              <a:buFont typeface="Wingdings" panose="05000000000000000000" pitchFamily="2" charset="2"/>
              <a:buNone/>
            </a:pPr>
            <a:r>
              <a:rPr lang="en-US" altLang="zh-CN" b="1" dirty="0"/>
              <a:t>4.1.2  </a:t>
            </a:r>
            <a:r>
              <a:rPr lang="zh-CN" altLang="en-US" b="1" dirty="0"/>
              <a:t>安全标准简介</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1BE4ACB5-0228-4CAD-990B-EB12002D1B09}" type="slidenum">
              <a:rPr lang="en-US" altLang="zh-CN"/>
              <a:pPr/>
              <a:t>40</a:t>
            </a:fld>
            <a:endParaRPr lang="en-US" altLang="zh-CN"/>
          </a:p>
        </p:txBody>
      </p:sp>
      <p:sp>
        <p:nvSpPr>
          <p:cNvPr id="502786" name="Rectangle 2"/>
          <p:cNvSpPr>
            <a:spLocks noGrp="1" noChangeArrowheads="1"/>
          </p:cNvSpPr>
          <p:nvPr>
            <p:ph type="title"/>
          </p:nvPr>
        </p:nvSpPr>
        <p:spPr/>
        <p:txBody>
          <a:bodyPr/>
          <a:lstStyle/>
          <a:p>
            <a:r>
              <a:rPr lang="zh-CN" altLang="en-US"/>
              <a:t>例题（续）</a:t>
            </a:r>
          </a:p>
        </p:txBody>
      </p:sp>
      <p:sp>
        <p:nvSpPr>
          <p:cNvPr id="502787" name="Rectangle 3"/>
          <p:cNvSpPr>
            <a:spLocks noGrp="1" noChangeArrowheads="1"/>
          </p:cNvSpPr>
          <p:nvPr>
            <p:ph type="body" idx="1"/>
          </p:nvPr>
        </p:nvSpPr>
        <p:spPr>
          <a:xfrm>
            <a:off x="538163" y="1828800"/>
            <a:ext cx="8148637" cy="4425950"/>
          </a:xfrm>
        </p:spPr>
        <p:txBody>
          <a:bodyPr/>
          <a:lstStyle/>
          <a:p>
            <a:pPr algn="just">
              <a:buFont typeface="Wingdings" panose="05000000000000000000" pitchFamily="2" charset="2"/>
              <a:buNone/>
            </a:pPr>
            <a:r>
              <a:rPr lang="en-US" altLang="zh-CN" b="1"/>
              <a:t>[</a:t>
            </a:r>
            <a:r>
              <a:rPr lang="zh-CN" altLang="en-US" b="1"/>
              <a:t>例</a:t>
            </a:r>
            <a:r>
              <a:rPr lang="en-US" altLang="zh-CN" b="1"/>
              <a:t>4] </a:t>
            </a:r>
            <a:r>
              <a:rPr lang="zh-CN" altLang="en-US" b="1"/>
              <a:t>把查询</a:t>
            </a:r>
            <a:r>
              <a:rPr lang="en-US" altLang="zh-CN" b="1"/>
              <a:t>Student</a:t>
            </a:r>
            <a:r>
              <a:rPr lang="zh-CN" altLang="en-US" b="1"/>
              <a:t>表和修改学生学号的权限授给用户</a:t>
            </a:r>
            <a:r>
              <a:rPr lang="en-US" altLang="zh-CN" b="1"/>
              <a:t>U4</a:t>
            </a:r>
          </a:p>
          <a:p>
            <a:pPr algn="just">
              <a:buFont typeface="Wingdings" panose="05000000000000000000" pitchFamily="2" charset="2"/>
              <a:buNone/>
            </a:pPr>
            <a:r>
              <a:rPr lang="zh-CN" altLang="en-US" sz="2000" b="1"/>
              <a:t>　 </a:t>
            </a:r>
          </a:p>
          <a:p>
            <a:pPr algn="just">
              <a:lnSpc>
                <a:spcPct val="120000"/>
              </a:lnSpc>
              <a:buFont typeface="Wingdings" panose="05000000000000000000" pitchFamily="2" charset="2"/>
              <a:buNone/>
            </a:pPr>
            <a:r>
              <a:rPr lang="zh-CN" altLang="en-US" sz="2000" b="1"/>
              <a:t>	  	</a:t>
            </a:r>
            <a:r>
              <a:rPr lang="en-US" altLang="zh-CN" b="1"/>
              <a:t>GRANT </a:t>
            </a:r>
            <a:r>
              <a:rPr lang="en-US" altLang="zh-CN" b="1">
                <a:solidFill>
                  <a:srgbClr val="E02920"/>
                </a:solidFill>
              </a:rPr>
              <a:t>UPDATE(Sno),</a:t>
            </a:r>
            <a:r>
              <a:rPr lang="en-US" altLang="zh-CN" b="1"/>
              <a:t> SELECT </a:t>
            </a:r>
          </a:p>
          <a:p>
            <a:pPr algn="just">
              <a:lnSpc>
                <a:spcPct val="120000"/>
              </a:lnSpc>
              <a:buFont typeface="Wingdings" panose="05000000000000000000" pitchFamily="2" charset="2"/>
              <a:buNone/>
            </a:pPr>
            <a:r>
              <a:rPr lang="en-US" altLang="zh-CN" b="1"/>
              <a:t>		ON TABLE Student </a:t>
            </a:r>
          </a:p>
          <a:p>
            <a:pPr algn="just">
              <a:lnSpc>
                <a:spcPct val="120000"/>
              </a:lnSpc>
              <a:buFont typeface="Wingdings" panose="05000000000000000000" pitchFamily="2" charset="2"/>
              <a:buNone/>
            </a:pPr>
            <a:r>
              <a:rPr lang="en-US" altLang="zh-CN" b="1"/>
              <a:t>		TO U4;</a:t>
            </a:r>
          </a:p>
          <a:p>
            <a:pPr algn="just">
              <a:buFont typeface="Wingdings" panose="05000000000000000000" pitchFamily="2" charset="2"/>
              <a:buNone/>
            </a:pPr>
            <a:endParaRPr lang="en-US" altLang="zh-CN" b="1"/>
          </a:p>
          <a:p>
            <a:r>
              <a:rPr lang="zh-CN" altLang="en-US" b="1">
                <a:latin typeface="隶书" panose="02010509060101010101" pitchFamily="49" charset="-122"/>
                <a:ea typeface="隶书" panose="02010509060101010101" pitchFamily="49" charset="-122"/>
              </a:rPr>
              <a:t>对属性列的授权时必须明确指出相应属性列名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A261CEA3-106F-4788-9961-C9A37131FE00}" type="slidenum">
              <a:rPr lang="en-US" altLang="zh-CN"/>
              <a:pPr/>
              <a:t>41</a:t>
            </a:fld>
            <a:endParaRPr lang="en-US" altLang="zh-CN"/>
          </a:p>
        </p:txBody>
      </p:sp>
      <p:sp>
        <p:nvSpPr>
          <p:cNvPr id="503810" name="Rectangle 2"/>
          <p:cNvSpPr>
            <a:spLocks noGrp="1" noChangeArrowheads="1"/>
          </p:cNvSpPr>
          <p:nvPr>
            <p:ph type="title"/>
          </p:nvPr>
        </p:nvSpPr>
        <p:spPr/>
        <p:txBody>
          <a:bodyPr/>
          <a:lstStyle/>
          <a:p>
            <a:r>
              <a:rPr lang="zh-CN" altLang="en-US"/>
              <a:t>例题（续）</a:t>
            </a:r>
          </a:p>
        </p:txBody>
      </p:sp>
      <p:sp>
        <p:nvSpPr>
          <p:cNvPr id="503811" name="Rectangle 3"/>
          <p:cNvSpPr>
            <a:spLocks noGrp="1" noChangeArrowheads="1"/>
          </p:cNvSpPr>
          <p:nvPr>
            <p:ph type="body" idx="1"/>
          </p:nvPr>
        </p:nvSpPr>
        <p:spPr>
          <a:xfrm>
            <a:off x="914400" y="1752600"/>
            <a:ext cx="7772400" cy="4356100"/>
          </a:xfrm>
        </p:spPr>
        <p:txBody>
          <a:bodyPr/>
          <a:lstStyle/>
          <a:p>
            <a:pPr algn="just">
              <a:lnSpc>
                <a:spcPct val="140000"/>
              </a:lnSpc>
              <a:buFont typeface="Wingdings" panose="05000000000000000000" pitchFamily="2" charset="2"/>
              <a:buNone/>
            </a:pPr>
            <a:r>
              <a:rPr lang="en-US" altLang="zh-CN" b="1" dirty="0">
                <a:latin typeface="宋体" panose="02010600030101010101" pitchFamily="2" charset="-122"/>
              </a:rPr>
              <a:t> </a:t>
            </a:r>
            <a:r>
              <a:rPr lang="en-US" altLang="zh-CN" b="1" dirty="0"/>
              <a:t>[</a:t>
            </a:r>
            <a:r>
              <a:rPr lang="zh-CN" altLang="en-US" b="1" dirty="0"/>
              <a:t>例</a:t>
            </a:r>
            <a:r>
              <a:rPr lang="en-US" altLang="zh-CN" b="1" dirty="0"/>
              <a:t>5] </a:t>
            </a:r>
            <a:r>
              <a:rPr lang="zh-CN" altLang="en-US" b="1" dirty="0"/>
              <a:t>把对表</a:t>
            </a:r>
            <a:r>
              <a:rPr lang="en-US" altLang="zh-CN" b="1" dirty="0"/>
              <a:t>SC</a:t>
            </a:r>
            <a:r>
              <a:rPr lang="zh-CN" altLang="en-US" b="1" dirty="0"/>
              <a:t>的</a:t>
            </a:r>
            <a:r>
              <a:rPr lang="en-US" altLang="zh-CN" b="1" dirty="0"/>
              <a:t>INSERT</a:t>
            </a:r>
            <a:r>
              <a:rPr lang="zh-CN" altLang="en-US" b="1" dirty="0"/>
              <a:t>权限授予</a:t>
            </a:r>
            <a:r>
              <a:rPr lang="en-US" altLang="zh-CN" b="1" dirty="0"/>
              <a:t>U5</a:t>
            </a:r>
            <a:r>
              <a:rPr lang="zh-CN" altLang="en-US" b="1" dirty="0"/>
              <a:t>用户，并允许他再将此权限授予其他用户</a:t>
            </a:r>
          </a:p>
          <a:p>
            <a:pPr algn="just">
              <a:buFont typeface="Wingdings" panose="05000000000000000000" pitchFamily="2" charset="2"/>
              <a:buNone/>
            </a:pPr>
            <a:r>
              <a:rPr lang="zh-CN" altLang="en-US" b="1" dirty="0"/>
              <a:t>     </a:t>
            </a:r>
          </a:p>
          <a:p>
            <a:pPr algn="just">
              <a:lnSpc>
                <a:spcPct val="120000"/>
              </a:lnSpc>
              <a:buFont typeface="Wingdings" panose="05000000000000000000" pitchFamily="2" charset="2"/>
              <a:buNone/>
            </a:pPr>
            <a:r>
              <a:rPr lang="zh-CN" altLang="en-US" b="1" dirty="0"/>
              <a:t>    </a:t>
            </a:r>
            <a:r>
              <a:rPr lang="en-US" altLang="zh-CN" b="1" dirty="0"/>
              <a:t>GRANT INSERT </a:t>
            </a:r>
          </a:p>
          <a:p>
            <a:pPr algn="just">
              <a:lnSpc>
                <a:spcPct val="120000"/>
              </a:lnSpc>
              <a:buFont typeface="Wingdings" panose="05000000000000000000" pitchFamily="2" charset="2"/>
              <a:buNone/>
            </a:pPr>
            <a:r>
              <a:rPr lang="en-US" altLang="zh-CN" b="1" dirty="0"/>
              <a:t>    ON TABLE SC </a:t>
            </a:r>
          </a:p>
          <a:p>
            <a:pPr algn="just">
              <a:lnSpc>
                <a:spcPct val="120000"/>
              </a:lnSpc>
              <a:buFont typeface="Wingdings" panose="05000000000000000000" pitchFamily="2" charset="2"/>
              <a:buNone/>
            </a:pPr>
            <a:r>
              <a:rPr lang="en-US" altLang="zh-CN" b="1" dirty="0"/>
              <a:t>    TO U5</a:t>
            </a:r>
          </a:p>
          <a:p>
            <a:pPr algn="just">
              <a:lnSpc>
                <a:spcPct val="120000"/>
              </a:lnSpc>
              <a:buFont typeface="Wingdings" panose="05000000000000000000" pitchFamily="2" charset="2"/>
              <a:buNone/>
            </a:pPr>
            <a:r>
              <a:rPr lang="en-US" altLang="zh-CN" b="1" dirty="0"/>
              <a:t>    </a:t>
            </a:r>
            <a:r>
              <a:rPr lang="en-US" altLang="zh-CN" b="1" dirty="0">
                <a:solidFill>
                  <a:srgbClr val="E02920"/>
                </a:solidFill>
              </a:rPr>
              <a:t>WITH GRANT OPTION</a:t>
            </a:r>
            <a:r>
              <a:rPr lang="en-US" altLang="zh-CN" b="1" dirty="0"/>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AC38D029-7E76-46F1-927F-109225844157}" type="slidenum">
              <a:rPr lang="en-US" altLang="zh-CN"/>
              <a:pPr/>
              <a:t>42</a:t>
            </a:fld>
            <a:endParaRPr lang="en-US" altLang="zh-CN"/>
          </a:p>
        </p:txBody>
      </p:sp>
      <p:sp>
        <p:nvSpPr>
          <p:cNvPr id="504834" name="Rectangle 2"/>
          <p:cNvSpPr>
            <a:spLocks noGrp="1" noChangeArrowheads="1"/>
          </p:cNvSpPr>
          <p:nvPr>
            <p:ph type="title"/>
          </p:nvPr>
        </p:nvSpPr>
        <p:spPr/>
        <p:txBody>
          <a:bodyPr/>
          <a:lstStyle/>
          <a:p>
            <a:r>
              <a:rPr lang="zh-CN" altLang="en-US">
                <a:latin typeface="宋体" panose="02010600030101010101" pitchFamily="2" charset="-122"/>
              </a:rPr>
              <a:t>传播权限</a:t>
            </a:r>
          </a:p>
        </p:txBody>
      </p:sp>
      <p:sp>
        <p:nvSpPr>
          <p:cNvPr id="504835" name="Rectangle 3"/>
          <p:cNvSpPr>
            <a:spLocks noGrp="1" noChangeArrowheads="1"/>
          </p:cNvSpPr>
          <p:nvPr>
            <p:ph type="body" idx="1"/>
          </p:nvPr>
        </p:nvSpPr>
        <p:spPr>
          <a:xfrm>
            <a:off x="990600" y="1828800"/>
            <a:ext cx="7772400" cy="4356100"/>
          </a:xfrm>
        </p:spPr>
        <p:txBody>
          <a:bodyPr/>
          <a:lstStyle/>
          <a:p>
            <a:pPr algn="just">
              <a:buFont typeface="Wingdings" panose="05000000000000000000" pitchFamily="2" charset="2"/>
              <a:buNone/>
            </a:pPr>
            <a:r>
              <a:rPr lang="zh-CN" altLang="en-US" sz="2400" b="1" dirty="0"/>
              <a:t>执行例</a:t>
            </a:r>
            <a:r>
              <a:rPr lang="en-US" altLang="zh-CN" sz="2400" b="1" dirty="0"/>
              <a:t>5</a:t>
            </a:r>
            <a:r>
              <a:rPr lang="zh-CN" altLang="en-US" sz="2400" b="1" dirty="0"/>
              <a:t>后，</a:t>
            </a:r>
            <a:r>
              <a:rPr lang="en-US" altLang="zh-CN" sz="2400" b="1" dirty="0"/>
              <a:t>U5</a:t>
            </a:r>
            <a:r>
              <a:rPr lang="zh-CN" altLang="en-US" sz="2400" b="1" dirty="0"/>
              <a:t>不仅拥有了对表</a:t>
            </a:r>
            <a:r>
              <a:rPr lang="en-US" altLang="zh-CN" sz="2400" b="1" dirty="0"/>
              <a:t>SC</a:t>
            </a:r>
            <a:r>
              <a:rPr lang="zh-CN" altLang="en-US" sz="2400" b="1" dirty="0"/>
              <a:t>的</a:t>
            </a:r>
            <a:r>
              <a:rPr lang="en-US" altLang="zh-CN" sz="2400" b="1" dirty="0"/>
              <a:t>INSERT</a:t>
            </a:r>
            <a:r>
              <a:rPr lang="zh-CN" altLang="en-US" sz="2400" b="1" dirty="0"/>
              <a:t>权限，</a:t>
            </a:r>
          </a:p>
          <a:p>
            <a:pPr algn="just">
              <a:buFont typeface="Wingdings" panose="05000000000000000000" pitchFamily="2" charset="2"/>
              <a:buNone/>
            </a:pPr>
            <a:r>
              <a:rPr lang="zh-CN" altLang="en-US" sz="2400" b="1" dirty="0"/>
              <a:t> 还可以传播此权限</a:t>
            </a:r>
            <a:r>
              <a:rPr lang="zh-CN" altLang="zh-CN" sz="2400" b="1" dirty="0"/>
              <a:t>：</a:t>
            </a:r>
            <a:endParaRPr lang="zh-CN" altLang="en-US" sz="2400" b="1" dirty="0"/>
          </a:p>
          <a:p>
            <a:pPr algn="just">
              <a:buFont typeface="Wingdings" panose="05000000000000000000" pitchFamily="2" charset="2"/>
              <a:buNone/>
            </a:pPr>
            <a:r>
              <a:rPr lang="zh-CN" altLang="zh-CN" sz="2400" b="1" dirty="0"/>
              <a:t> </a:t>
            </a:r>
            <a:r>
              <a:rPr lang="en-US" altLang="zh-CN" sz="2400" b="1" dirty="0"/>
              <a:t>[</a:t>
            </a:r>
            <a:r>
              <a:rPr lang="zh-CN" altLang="en-US" sz="2400" b="1" dirty="0"/>
              <a:t>例</a:t>
            </a:r>
            <a:r>
              <a:rPr lang="en-US" altLang="zh-CN" sz="2400" b="1" dirty="0"/>
              <a:t>6]</a:t>
            </a:r>
            <a:r>
              <a:rPr lang="zh-CN" altLang="zh-CN" sz="2400" b="1" dirty="0"/>
              <a:t> </a:t>
            </a:r>
            <a:r>
              <a:rPr lang="en-US" altLang="zh-CN" sz="2400" b="1" dirty="0"/>
              <a:t>GRANT INSERT ON TABLE SC </a:t>
            </a:r>
            <a:r>
              <a:rPr lang="en-US" altLang="zh-CN" sz="2400" b="1" dirty="0">
                <a:solidFill>
                  <a:srgbClr val="E02920"/>
                </a:solidFill>
              </a:rPr>
              <a:t>TO U6</a:t>
            </a:r>
            <a:endParaRPr lang="en-US" altLang="zh-CN" sz="2400" b="1" dirty="0"/>
          </a:p>
          <a:p>
            <a:pPr algn="just">
              <a:buFont typeface="Wingdings" panose="05000000000000000000" pitchFamily="2" charset="2"/>
              <a:buNone/>
            </a:pPr>
            <a:r>
              <a:rPr lang="en-US" altLang="zh-CN" sz="2400" b="1" dirty="0"/>
              <a:t>        </a:t>
            </a:r>
            <a:r>
              <a:rPr lang="en-US" altLang="zh-CN" sz="2400" b="1" dirty="0">
                <a:solidFill>
                  <a:srgbClr val="E02920"/>
                </a:solidFill>
              </a:rPr>
              <a:t>WITH GRANT OPTION</a:t>
            </a:r>
            <a:r>
              <a:rPr lang="en-US" altLang="zh-CN" sz="2400" b="1" dirty="0"/>
              <a:t>;</a:t>
            </a:r>
          </a:p>
          <a:p>
            <a:pPr algn="just">
              <a:buFont typeface="Wingdings" panose="05000000000000000000" pitchFamily="2" charset="2"/>
              <a:buNone/>
            </a:pPr>
            <a:endParaRPr lang="en-US" altLang="zh-CN" sz="2400" b="1" dirty="0"/>
          </a:p>
          <a:p>
            <a:pPr algn="just">
              <a:buFont typeface="Wingdings" panose="05000000000000000000" pitchFamily="2" charset="2"/>
              <a:buNone/>
            </a:pPr>
            <a:r>
              <a:rPr lang="en-US" altLang="zh-CN" sz="2400" b="1" dirty="0"/>
              <a:t> </a:t>
            </a:r>
            <a:r>
              <a:rPr lang="zh-CN" altLang="en-US" sz="2400" b="1" dirty="0"/>
              <a:t>同样，</a:t>
            </a:r>
            <a:r>
              <a:rPr lang="en-US" altLang="zh-CN" sz="2400" b="1" dirty="0"/>
              <a:t>U6</a:t>
            </a:r>
            <a:r>
              <a:rPr lang="zh-CN" altLang="en-US" sz="2400" b="1" dirty="0"/>
              <a:t>还可以将此权限授予</a:t>
            </a:r>
            <a:r>
              <a:rPr lang="en-US" altLang="zh-CN" sz="2400" b="1" dirty="0"/>
              <a:t>U7</a:t>
            </a:r>
            <a:r>
              <a:rPr lang="zh-CN" altLang="en-US" sz="2400" b="1" dirty="0"/>
              <a:t>：</a:t>
            </a:r>
          </a:p>
          <a:p>
            <a:pPr algn="just">
              <a:buFont typeface="Wingdings" panose="05000000000000000000" pitchFamily="2" charset="2"/>
              <a:buNone/>
            </a:pPr>
            <a:r>
              <a:rPr lang="zh-CN" altLang="en-US" sz="2400" b="1" dirty="0"/>
              <a:t> </a:t>
            </a:r>
            <a:r>
              <a:rPr lang="en-US" altLang="zh-CN" sz="2400" b="1" dirty="0"/>
              <a:t>[</a:t>
            </a:r>
            <a:r>
              <a:rPr lang="zh-CN" altLang="en-US" sz="2400" b="1" dirty="0"/>
              <a:t>例</a:t>
            </a:r>
            <a:r>
              <a:rPr lang="en-US" altLang="zh-CN" sz="2400" b="1" dirty="0"/>
              <a:t>7] GRANT INSERT ON TABLE SC </a:t>
            </a:r>
            <a:r>
              <a:rPr lang="en-US" altLang="zh-CN" sz="2400" b="1" dirty="0">
                <a:solidFill>
                  <a:srgbClr val="E02920"/>
                </a:solidFill>
              </a:rPr>
              <a:t>TO U7</a:t>
            </a:r>
            <a:r>
              <a:rPr lang="en-US" altLang="zh-CN" sz="2400" b="1" dirty="0"/>
              <a:t>;</a:t>
            </a:r>
          </a:p>
          <a:p>
            <a:pPr algn="just">
              <a:buFont typeface="Wingdings" panose="05000000000000000000" pitchFamily="2" charset="2"/>
              <a:buNone/>
            </a:pPr>
            <a:r>
              <a:rPr lang="en-US" altLang="zh-CN" sz="2400" b="1" dirty="0"/>
              <a:t>  </a:t>
            </a:r>
            <a:r>
              <a:rPr lang="zh-CN" altLang="zh-CN" sz="2400" b="1" dirty="0"/>
              <a:t>但</a:t>
            </a:r>
            <a:r>
              <a:rPr lang="en-US" altLang="zh-CN" sz="2400" b="1" dirty="0"/>
              <a:t>U7</a:t>
            </a:r>
            <a:r>
              <a:rPr lang="zh-CN" altLang="en-US" sz="2400" b="1" dirty="0"/>
              <a:t>不能再传播此权限。</a:t>
            </a:r>
          </a:p>
          <a:p>
            <a:pPr algn="just">
              <a:buFont typeface="Wingdings" panose="05000000000000000000" pitchFamily="2" charset="2"/>
              <a:buNone/>
            </a:pPr>
            <a:r>
              <a:rPr lang="zh-CN" altLang="en-US" sz="2400" b="1" dirty="0"/>
              <a:t>  </a:t>
            </a:r>
            <a:endParaRPr lang="zh-CN" altLang="en-US"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页脚占位符 5"/>
          <p:cNvSpPr>
            <a:spLocks noGrp="1"/>
          </p:cNvSpPr>
          <p:nvPr>
            <p:ph type="ftr" sz="quarter" idx="11"/>
          </p:nvPr>
        </p:nvSpPr>
        <p:spPr/>
        <p:txBody>
          <a:bodyPr/>
          <a:lstStyle/>
          <a:p>
            <a:r>
              <a:rPr lang="en-US" altLang="zh-CN"/>
              <a:t>An Introduction to Database System</a:t>
            </a:r>
          </a:p>
        </p:txBody>
      </p:sp>
      <p:sp>
        <p:nvSpPr>
          <p:cNvPr id="98" name="灯片编号占位符 6"/>
          <p:cNvSpPr>
            <a:spLocks noGrp="1"/>
          </p:cNvSpPr>
          <p:nvPr>
            <p:ph type="sldNum" sz="quarter" idx="12"/>
          </p:nvPr>
        </p:nvSpPr>
        <p:spPr/>
        <p:txBody>
          <a:bodyPr/>
          <a:lstStyle/>
          <a:p>
            <a:fld id="{7B8582E3-A822-4006-B4E3-A35C3EF3A9A3}" type="slidenum">
              <a:rPr lang="en-US" altLang="zh-CN"/>
              <a:pPr/>
              <a:t>43</a:t>
            </a:fld>
            <a:endParaRPr lang="en-US" altLang="zh-CN"/>
          </a:p>
        </p:txBody>
      </p:sp>
      <p:sp>
        <p:nvSpPr>
          <p:cNvPr id="525314" name="Rectangle 2"/>
          <p:cNvSpPr>
            <a:spLocks noGrp="1" noChangeArrowheads="1"/>
          </p:cNvSpPr>
          <p:nvPr>
            <p:ph type="title"/>
          </p:nvPr>
        </p:nvSpPr>
        <p:spPr/>
        <p:txBody>
          <a:bodyPr/>
          <a:lstStyle/>
          <a:p>
            <a:r>
              <a:rPr lang="zh-CN" altLang="en-US">
                <a:latin typeface="宋体" panose="02010600030101010101" pitchFamily="2" charset="-122"/>
              </a:rPr>
              <a:t>传播权限（续）</a:t>
            </a:r>
          </a:p>
        </p:txBody>
      </p:sp>
      <p:sp>
        <p:nvSpPr>
          <p:cNvPr id="525315" name="Rectangle 3"/>
          <p:cNvSpPr>
            <a:spLocks noGrp="1" noChangeArrowheads="1"/>
          </p:cNvSpPr>
          <p:nvPr>
            <p:ph type="body" sz="half" idx="1"/>
          </p:nvPr>
        </p:nvSpPr>
        <p:spPr>
          <a:xfrm>
            <a:off x="395288" y="1484313"/>
            <a:ext cx="8075612" cy="792162"/>
          </a:xfrm>
        </p:spPr>
        <p:txBody>
          <a:bodyPr/>
          <a:lstStyle/>
          <a:p>
            <a:pPr algn="just">
              <a:lnSpc>
                <a:spcPct val="90000"/>
              </a:lnSpc>
              <a:buFont typeface="Wingdings" panose="05000000000000000000" pitchFamily="2" charset="2"/>
              <a:buNone/>
            </a:pPr>
            <a:r>
              <a:rPr lang="en-US" altLang="zh-CN" sz="2200"/>
              <a:t>    </a:t>
            </a:r>
            <a:r>
              <a:rPr lang="zh-CN" altLang="en-US" sz="2200"/>
              <a:t>下表是执行了［例</a:t>
            </a:r>
            <a:r>
              <a:rPr lang="en-US" altLang="zh-CN" sz="2200"/>
              <a:t>1</a:t>
            </a:r>
            <a:r>
              <a:rPr lang="zh-CN" altLang="en-US" sz="2200"/>
              <a:t>］到［例</a:t>
            </a:r>
            <a:r>
              <a:rPr lang="en-US" altLang="zh-CN" sz="2200"/>
              <a:t>7</a:t>
            </a:r>
            <a:r>
              <a:rPr lang="zh-CN" altLang="en-US" sz="2200"/>
              <a:t>］的语句后，学生</a:t>
            </a:r>
            <a:r>
              <a:rPr lang="en-US" altLang="zh-CN" sz="2200"/>
              <a:t>-</a:t>
            </a:r>
            <a:r>
              <a:rPr lang="zh-CN" altLang="en-US" sz="2200"/>
              <a:t>课程数据库中的用户权限定义表 </a:t>
            </a:r>
          </a:p>
        </p:txBody>
      </p:sp>
      <p:graphicFrame>
        <p:nvGraphicFramePr>
          <p:cNvPr id="525989" name="Group 677"/>
          <p:cNvGraphicFramePr>
            <a:graphicFrameLocks noGrp="1"/>
          </p:cNvGraphicFramePr>
          <p:nvPr>
            <p:ph sz="half" idx="2"/>
          </p:nvPr>
        </p:nvGraphicFramePr>
        <p:xfrm>
          <a:off x="611188" y="2276475"/>
          <a:ext cx="8112125" cy="4023360"/>
        </p:xfrm>
        <a:graphic>
          <a:graphicData uri="http://schemas.openxmlformats.org/drawingml/2006/table">
            <a:tbl>
              <a:tblPr/>
              <a:tblGrid>
                <a:gridCol w="1612900">
                  <a:extLst>
                    <a:ext uri="{9D8B030D-6E8A-4147-A177-3AD203B41FA5}">
                      <a16:colId xmlns:a16="http://schemas.microsoft.com/office/drawing/2014/main" val="20000"/>
                    </a:ext>
                  </a:extLst>
                </a:gridCol>
                <a:gridCol w="1484312">
                  <a:extLst>
                    <a:ext uri="{9D8B030D-6E8A-4147-A177-3AD203B41FA5}">
                      <a16:colId xmlns:a16="http://schemas.microsoft.com/office/drawing/2014/main" val="20001"/>
                    </a:ext>
                  </a:extLst>
                </a:gridCol>
                <a:gridCol w="1782763">
                  <a:extLst>
                    <a:ext uri="{9D8B030D-6E8A-4147-A177-3AD203B41FA5}">
                      <a16:colId xmlns:a16="http://schemas.microsoft.com/office/drawing/2014/main" val="20002"/>
                    </a:ext>
                  </a:extLst>
                </a:gridCol>
                <a:gridCol w="1854200">
                  <a:extLst>
                    <a:ext uri="{9D8B030D-6E8A-4147-A177-3AD203B41FA5}">
                      <a16:colId xmlns:a16="http://schemas.microsoft.com/office/drawing/2014/main" val="20003"/>
                    </a:ext>
                  </a:extLst>
                </a:gridCol>
                <a:gridCol w="1377950">
                  <a:extLst>
                    <a:ext uri="{9D8B030D-6E8A-4147-A177-3AD203B41FA5}">
                      <a16:colId xmlns:a16="http://schemas.microsoft.com/office/drawing/2014/main" val="20004"/>
                    </a:ext>
                  </a:extLst>
                </a:gridCol>
              </a:tblGrid>
              <a:tr h="293688">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授权用户名</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被授权用户名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数据库对象名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允许的操作类型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能否转授权</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5275">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DBA</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关系</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Student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SELECT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不能</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93688">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DBA</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关系</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Student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不能</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293688">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DBA</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关系</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Course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不能</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293688">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DBA</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关系</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Student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不能</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295275">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DBA</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关系</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Course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不能</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293688">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DBA</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PUBLIC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关系</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SELECT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不能</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293688">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DBA</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关系</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Student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SELECT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不能</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293688">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DBA</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属性列</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Student.Sno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UPDATE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不能</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298450">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DBA</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关系</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INSERT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能</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293688">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U5</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关系</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INSERT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能</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10"/>
                  </a:ext>
                </a:extLst>
              </a:tr>
              <a:tr h="293688">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U6</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关系</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INSERT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不能</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879F1622-6388-4F93-BA16-38713A3F0BAB}" type="slidenum">
              <a:rPr lang="en-US" altLang="zh-CN"/>
              <a:pPr/>
              <a:t>44</a:t>
            </a:fld>
            <a:endParaRPr lang="en-US" altLang="zh-CN"/>
          </a:p>
        </p:txBody>
      </p:sp>
      <p:sp>
        <p:nvSpPr>
          <p:cNvPr id="507906" name="Rectangle 2"/>
          <p:cNvSpPr>
            <a:spLocks noGrp="1" noChangeArrowheads="1"/>
          </p:cNvSpPr>
          <p:nvPr>
            <p:ph type="title"/>
          </p:nvPr>
        </p:nvSpPr>
        <p:spPr/>
        <p:txBody>
          <a:bodyPr/>
          <a:lstStyle/>
          <a:p>
            <a:r>
              <a:rPr lang="zh-CN" altLang="en-US"/>
              <a:t>授权与回收（续）</a:t>
            </a:r>
          </a:p>
        </p:txBody>
      </p:sp>
      <p:sp>
        <p:nvSpPr>
          <p:cNvPr id="507907" name="Rectangle 3"/>
          <p:cNvSpPr>
            <a:spLocks noGrp="1" noChangeArrowheads="1"/>
          </p:cNvSpPr>
          <p:nvPr>
            <p:ph type="body" idx="1"/>
          </p:nvPr>
        </p:nvSpPr>
        <p:spPr>
          <a:xfrm>
            <a:off x="495300" y="1706525"/>
            <a:ext cx="8229600" cy="4495800"/>
          </a:xfrm>
        </p:spPr>
        <p:txBody>
          <a:bodyPr/>
          <a:lstStyle/>
          <a:p>
            <a:pPr algn="just">
              <a:buFont typeface="Wingdings" panose="05000000000000000000" pitchFamily="2" charset="2"/>
              <a:buNone/>
            </a:pPr>
            <a:r>
              <a:rPr lang="zh-CN" altLang="en-US" b="1" dirty="0">
                <a:solidFill>
                  <a:srgbClr val="0000FF"/>
                </a:solidFill>
              </a:rPr>
              <a:t>二、</a:t>
            </a:r>
            <a:r>
              <a:rPr lang="en-US" altLang="zh-CN" b="1" dirty="0">
                <a:solidFill>
                  <a:srgbClr val="0000FF"/>
                </a:solidFill>
              </a:rPr>
              <a:t>REVOKE</a:t>
            </a:r>
          </a:p>
          <a:p>
            <a:pPr algn="just"/>
            <a:r>
              <a:rPr lang="zh-CN" altLang="en-US" b="1" dirty="0"/>
              <a:t>授予的权限可以由</a:t>
            </a:r>
            <a:r>
              <a:rPr lang="en-US" altLang="zh-CN" b="1" dirty="0"/>
              <a:t>DBA</a:t>
            </a:r>
            <a:r>
              <a:rPr lang="zh-CN" altLang="en-US" b="1" dirty="0"/>
              <a:t>或其他授权者用</a:t>
            </a:r>
            <a:r>
              <a:rPr lang="en-US" altLang="zh-CN" b="1" dirty="0"/>
              <a:t>REVOKE</a:t>
            </a:r>
            <a:r>
              <a:rPr lang="zh-CN" altLang="en-US" b="1" dirty="0"/>
              <a:t>语句收回</a:t>
            </a:r>
          </a:p>
          <a:p>
            <a:pPr algn="just"/>
            <a:r>
              <a:rPr lang="en-US" altLang="zh-CN" b="1" dirty="0"/>
              <a:t>REVOKE</a:t>
            </a:r>
            <a:r>
              <a:rPr lang="zh-CN" altLang="en-US" b="1" dirty="0"/>
              <a:t>语句的一般格式为：</a:t>
            </a:r>
          </a:p>
          <a:p>
            <a:pPr algn="just">
              <a:buFont typeface="Wingdings" panose="05000000000000000000" pitchFamily="2" charset="2"/>
              <a:buNone/>
            </a:pPr>
            <a:r>
              <a:rPr lang="zh-CN" altLang="en-US" b="1" dirty="0"/>
              <a:t>      </a:t>
            </a:r>
            <a:r>
              <a:rPr lang="en-US" altLang="zh-CN" b="1" dirty="0">
                <a:latin typeface="仿宋_GB2312" pitchFamily="49" charset="-122"/>
                <a:ea typeface="仿宋_GB2312" pitchFamily="49" charset="-122"/>
              </a:rPr>
              <a:t>REVOKE &lt;</a:t>
            </a:r>
            <a:r>
              <a:rPr lang="zh-CN" altLang="en-US" b="1" dirty="0">
                <a:latin typeface="仿宋_GB2312" pitchFamily="49" charset="-122"/>
                <a:ea typeface="仿宋_GB2312" pitchFamily="49" charset="-122"/>
              </a:rPr>
              <a:t>权限</a:t>
            </a:r>
            <a:r>
              <a:rPr lang="en-US" altLang="zh-CN" b="1" dirty="0">
                <a:latin typeface="仿宋_GB2312" pitchFamily="49" charset="-122"/>
                <a:ea typeface="仿宋_GB2312" pitchFamily="49" charset="-122"/>
              </a:rPr>
              <a:t>&gt;[,&lt;</a:t>
            </a:r>
            <a:r>
              <a:rPr lang="zh-CN" altLang="en-US" b="1" dirty="0">
                <a:latin typeface="仿宋_GB2312" pitchFamily="49" charset="-122"/>
                <a:ea typeface="仿宋_GB2312" pitchFamily="49" charset="-122"/>
              </a:rPr>
              <a:t>权限</a:t>
            </a:r>
            <a:r>
              <a:rPr lang="en-US" altLang="zh-CN" b="1" dirty="0">
                <a:latin typeface="仿宋_GB2312" pitchFamily="49" charset="-122"/>
                <a:ea typeface="仿宋_GB2312" pitchFamily="49" charset="-122"/>
              </a:rPr>
              <a:t>&gt;]... </a:t>
            </a:r>
          </a:p>
          <a:p>
            <a:pPr algn="just">
              <a:buFont typeface="Wingdings" panose="05000000000000000000" pitchFamily="2" charset="2"/>
              <a:buNone/>
            </a:pPr>
            <a:r>
              <a:rPr lang="en-US" altLang="zh-CN" b="1" dirty="0">
                <a:latin typeface="仿宋_GB2312" pitchFamily="49" charset="-122"/>
                <a:ea typeface="仿宋_GB2312" pitchFamily="49" charset="-122"/>
              </a:rPr>
              <a:t>      [ON &lt;</a:t>
            </a:r>
            <a:r>
              <a:rPr lang="zh-CN" altLang="en-US" b="1" dirty="0">
                <a:latin typeface="仿宋_GB2312" pitchFamily="49" charset="-122"/>
                <a:ea typeface="仿宋_GB2312" pitchFamily="49" charset="-122"/>
              </a:rPr>
              <a:t>对象类型</a:t>
            </a:r>
            <a:r>
              <a:rPr lang="en-US" altLang="zh-CN" b="1" dirty="0">
                <a:latin typeface="仿宋_GB2312" pitchFamily="49" charset="-122"/>
                <a:ea typeface="仿宋_GB2312" pitchFamily="49" charset="-122"/>
              </a:rPr>
              <a:t>&gt; &lt;</a:t>
            </a:r>
            <a:r>
              <a:rPr lang="zh-CN" altLang="en-US" b="1" dirty="0">
                <a:latin typeface="仿宋_GB2312" pitchFamily="49" charset="-122"/>
                <a:ea typeface="仿宋_GB2312" pitchFamily="49" charset="-122"/>
              </a:rPr>
              <a:t>对象名</a:t>
            </a:r>
            <a:r>
              <a:rPr lang="en-US" altLang="zh-CN" b="1" dirty="0">
                <a:latin typeface="仿宋_GB2312" pitchFamily="49" charset="-122"/>
                <a:ea typeface="仿宋_GB2312" pitchFamily="49" charset="-122"/>
              </a:rPr>
              <a:t>&gt;]</a:t>
            </a:r>
          </a:p>
          <a:p>
            <a:pPr algn="just">
              <a:buFont typeface="Wingdings" panose="05000000000000000000" pitchFamily="2" charset="2"/>
              <a:buNone/>
            </a:pPr>
            <a:r>
              <a:rPr lang="en-US" altLang="zh-CN" b="1" dirty="0">
                <a:latin typeface="仿宋_GB2312" pitchFamily="49" charset="-122"/>
                <a:ea typeface="仿宋_GB2312" pitchFamily="49" charset="-122"/>
              </a:rPr>
              <a:t>      FROM &lt;</a:t>
            </a:r>
            <a:r>
              <a:rPr lang="zh-CN" altLang="en-US" b="1" dirty="0">
                <a:latin typeface="仿宋_GB2312" pitchFamily="49" charset="-122"/>
                <a:ea typeface="仿宋_GB2312" pitchFamily="49" charset="-122"/>
              </a:rPr>
              <a:t>用户</a:t>
            </a:r>
            <a:r>
              <a:rPr lang="en-US" altLang="zh-CN" b="1" dirty="0">
                <a:latin typeface="仿宋_GB2312" pitchFamily="49" charset="-122"/>
                <a:ea typeface="仿宋_GB2312" pitchFamily="49" charset="-122"/>
              </a:rPr>
              <a:t>&gt;[,&lt;</a:t>
            </a:r>
            <a:r>
              <a:rPr lang="zh-CN" altLang="en-US" b="1" dirty="0">
                <a:latin typeface="仿宋_GB2312" pitchFamily="49" charset="-122"/>
                <a:ea typeface="仿宋_GB2312" pitchFamily="49" charset="-122"/>
              </a:rPr>
              <a:t>用户</a:t>
            </a:r>
            <a:r>
              <a:rPr lang="en-US" altLang="zh-CN" b="1" dirty="0">
                <a:latin typeface="仿宋_GB2312" pitchFamily="49" charset="-122"/>
                <a:ea typeface="仿宋_GB2312" pitchFamily="49" charset="-122"/>
              </a:rPr>
              <a:t>&gt;]...;</a:t>
            </a:r>
          </a:p>
          <a:p>
            <a:pPr algn="just">
              <a:buFont typeface="Wingdings" panose="05000000000000000000" pitchFamily="2" charset="2"/>
              <a:buNone/>
            </a:pPr>
            <a:endParaRPr lang="en-US" altLang="zh-CN" b="1" dirty="0"/>
          </a:p>
          <a:p>
            <a:endParaRPr lang="en-US" altLang="zh-CN"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C68496F8-8FDF-4523-8E28-A81E010C5C3E}" type="slidenum">
              <a:rPr lang="en-US" altLang="zh-CN"/>
              <a:pPr/>
              <a:t>45</a:t>
            </a:fld>
            <a:endParaRPr lang="en-US" altLang="zh-CN"/>
          </a:p>
        </p:txBody>
      </p:sp>
      <p:sp>
        <p:nvSpPr>
          <p:cNvPr id="508930" name="Rectangle 2"/>
          <p:cNvSpPr>
            <a:spLocks noGrp="1" noChangeArrowheads="1"/>
          </p:cNvSpPr>
          <p:nvPr>
            <p:ph type="title"/>
          </p:nvPr>
        </p:nvSpPr>
        <p:spPr/>
        <p:txBody>
          <a:bodyPr/>
          <a:lstStyle/>
          <a:p>
            <a:r>
              <a:rPr lang="en-US" altLang="zh-CN"/>
              <a:t>REVOKE</a:t>
            </a:r>
            <a:r>
              <a:rPr lang="zh-CN" altLang="en-US"/>
              <a:t>（续）</a:t>
            </a:r>
          </a:p>
        </p:txBody>
      </p:sp>
      <p:sp>
        <p:nvSpPr>
          <p:cNvPr id="508931" name="Rectangle 3"/>
          <p:cNvSpPr>
            <a:spLocks noGrp="1" noChangeArrowheads="1"/>
          </p:cNvSpPr>
          <p:nvPr>
            <p:ph type="body" idx="1"/>
          </p:nvPr>
        </p:nvSpPr>
        <p:spPr/>
        <p:txBody>
          <a:bodyPr/>
          <a:lstStyle/>
          <a:p>
            <a:pPr algn="just">
              <a:buFont typeface="Wingdings" panose="05000000000000000000" pitchFamily="2" charset="2"/>
              <a:buNone/>
            </a:pPr>
            <a:r>
              <a:rPr lang="en-US" altLang="zh-CN" b="1" dirty="0"/>
              <a:t>[</a:t>
            </a:r>
            <a:r>
              <a:rPr lang="zh-CN" altLang="en-US" b="1" dirty="0"/>
              <a:t>例</a:t>
            </a:r>
            <a:r>
              <a:rPr lang="en-US" altLang="zh-CN" b="1" dirty="0"/>
              <a:t>8] </a:t>
            </a:r>
            <a:r>
              <a:rPr lang="zh-CN" altLang="en-US" b="1" dirty="0"/>
              <a:t>把用户</a:t>
            </a:r>
            <a:r>
              <a:rPr lang="en-US" altLang="zh-CN" b="1" dirty="0"/>
              <a:t>U4</a:t>
            </a:r>
            <a:r>
              <a:rPr lang="zh-CN" altLang="en-US" b="1" dirty="0"/>
              <a:t>修改学生学号的权限收回</a:t>
            </a:r>
          </a:p>
          <a:p>
            <a:pPr algn="just">
              <a:buFont typeface="Wingdings" panose="05000000000000000000" pitchFamily="2" charset="2"/>
              <a:buNone/>
            </a:pPr>
            <a:endParaRPr lang="zh-CN" altLang="en-US" b="1" dirty="0"/>
          </a:p>
          <a:p>
            <a:pPr algn="just">
              <a:lnSpc>
                <a:spcPct val="130000"/>
              </a:lnSpc>
              <a:buFont typeface="Wingdings" panose="05000000000000000000" pitchFamily="2" charset="2"/>
              <a:buNone/>
            </a:pPr>
            <a:r>
              <a:rPr lang="zh-CN" altLang="zh-CN" b="1" dirty="0"/>
              <a:t>		</a:t>
            </a:r>
            <a:r>
              <a:rPr lang="en-US" altLang="zh-CN" b="1" dirty="0">
                <a:solidFill>
                  <a:srgbClr val="0000FF"/>
                </a:solidFill>
              </a:rPr>
              <a:t>REVOKE</a:t>
            </a:r>
            <a:r>
              <a:rPr lang="en-US" altLang="zh-CN" b="1" dirty="0"/>
              <a:t> </a:t>
            </a:r>
            <a:r>
              <a:rPr lang="en-US" altLang="zh-CN" b="1" dirty="0">
                <a:solidFill>
                  <a:srgbClr val="C00000"/>
                </a:solidFill>
              </a:rPr>
              <a:t>UPDATE(</a:t>
            </a:r>
            <a:r>
              <a:rPr lang="en-US" altLang="zh-CN" b="1" dirty="0" err="1">
                <a:solidFill>
                  <a:srgbClr val="C00000"/>
                </a:solidFill>
              </a:rPr>
              <a:t>Sno</a:t>
            </a:r>
            <a:r>
              <a:rPr lang="en-US" altLang="zh-CN" b="1" dirty="0">
                <a:solidFill>
                  <a:srgbClr val="C00000"/>
                </a:solidFill>
              </a:rPr>
              <a:t>)</a:t>
            </a:r>
          </a:p>
          <a:p>
            <a:pPr algn="just">
              <a:lnSpc>
                <a:spcPct val="130000"/>
              </a:lnSpc>
              <a:buFont typeface="Wingdings" panose="05000000000000000000" pitchFamily="2" charset="2"/>
              <a:buNone/>
            </a:pPr>
            <a:r>
              <a:rPr lang="en-US" altLang="zh-CN" b="1" dirty="0"/>
              <a:t>		</a:t>
            </a:r>
            <a:r>
              <a:rPr lang="en-US" altLang="zh-CN" b="1" dirty="0">
                <a:solidFill>
                  <a:srgbClr val="0000FF"/>
                </a:solidFill>
              </a:rPr>
              <a:t>ON</a:t>
            </a:r>
            <a:r>
              <a:rPr lang="en-US" altLang="zh-CN" b="1" dirty="0"/>
              <a:t> </a:t>
            </a:r>
            <a:r>
              <a:rPr lang="en-US" altLang="zh-CN" b="1" dirty="0">
                <a:solidFill>
                  <a:srgbClr val="C00000"/>
                </a:solidFill>
              </a:rPr>
              <a:t>TABLE Student </a:t>
            </a:r>
          </a:p>
          <a:p>
            <a:pPr algn="just">
              <a:lnSpc>
                <a:spcPct val="130000"/>
              </a:lnSpc>
              <a:buFont typeface="Wingdings" panose="05000000000000000000" pitchFamily="2" charset="2"/>
              <a:buNone/>
            </a:pPr>
            <a:r>
              <a:rPr lang="en-US" altLang="zh-CN" b="1" dirty="0"/>
              <a:t>		</a:t>
            </a:r>
            <a:r>
              <a:rPr lang="en-US" altLang="zh-CN" b="1" dirty="0">
                <a:solidFill>
                  <a:srgbClr val="0000FF"/>
                </a:solidFill>
              </a:rPr>
              <a:t>FROM</a:t>
            </a:r>
            <a:r>
              <a:rPr lang="en-US" altLang="zh-CN" b="1" dirty="0">
                <a:solidFill>
                  <a:srgbClr val="C00000"/>
                </a:solidFill>
              </a:rPr>
              <a:t> U4</a:t>
            </a:r>
            <a:r>
              <a:rPr lang="en-US" altLang="zh-CN" b="1" dirty="0"/>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C593E815-2EB7-4053-9847-8B0D8C184420}" type="slidenum">
              <a:rPr lang="en-US" altLang="zh-CN"/>
              <a:pPr/>
              <a:t>46</a:t>
            </a:fld>
            <a:endParaRPr lang="en-US" altLang="zh-CN"/>
          </a:p>
        </p:txBody>
      </p:sp>
      <p:sp>
        <p:nvSpPr>
          <p:cNvPr id="509954" name="Rectangle 2"/>
          <p:cNvSpPr>
            <a:spLocks noGrp="1" noChangeArrowheads="1"/>
          </p:cNvSpPr>
          <p:nvPr>
            <p:ph type="title"/>
          </p:nvPr>
        </p:nvSpPr>
        <p:spPr/>
        <p:txBody>
          <a:bodyPr/>
          <a:lstStyle/>
          <a:p>
            <a:r>
              <a:rPr lang="en-US" altLang="zh-CN"/>
              <a:t>REVOKE</a:t>
            </a:r>
            <a:r>
              <a:rPr lang="zh-CN" altLang="en-US"/>
              <a:t>（续）</a:t>
            </a:r>
          </a:p>
        </p:txBody>
      </p:sp>
      <p:sp>
        <p:nvSpPr>
          <p:cNvPr id="509955" name="Rectangle 3"/>
          <p:cNvSpPr>
            <a:spLocks noGrp="1" noChangeArrowheads="1"/>
          </p:cNvSpPr>
          <p:nvPr>
            <p:ph type="body" idx="1"/>
          </p:nvPr>
        </p:nvSpPr>
        <p:spPr/>
        <p:txBody>
          <a:bodyPr/>
          <a:lstStyle/>
          <a:p>
            <a:pPr>
              <a:buFont typeface="Wingdings" panose="05000000000000000000" pitchFamily="2" charset="2"/>
              <a:buNone/>
            </a:pPr>
            <a:r>
              <a:rPr lang="en-US" altLang="zh-CN" b="1" dirty="0"/>
              <a:t>[</a:t>
            </a:r>
            <a:r>
              <a:rPr lang="zh-CN" altLang="en-US" b="1" dirty="0"/>
              <a:t>例</a:t>
            </a:r>
            <a:r>
              <a:rPr lang="en-US" altLang="zh-CN" b="1" dirty="0"/>
              <a:t>9] </a:t>
            </a:r>
            <a:r>
              <a:rPr lang="zh-CN" altLang="en-US" b="1" dirty="0"/>
              <a:t>收回所有用户对表</a:t>
            </a:r>
            <a:r>
              <a:rPr lang="en-US" altLang="zh-CN" b="1" dirty="0"/>
              <a:t>SC</a:t>
            </a:r>
            <a:r>
              <a:rPr lang="zh-CN" altLang="en-US" b="1" dirty="0"/>
              <a:t>的查询权限</a:t>
            </a:r>
          </a:p>
          <a:p>
            <a:pPr>
              <a:buFont typeface="Wingdings" panose="05000000000000000000" pitchFamily="2" charset="2"/>
              <a:buNone/>
            </a:pPr>
            <a:endParaRPr lang="zh-CN" altLang="en-US" b="1" dirty="0"/>
          </a:p>
          <a:p>
            <a:pPr>
              <a:buFont typeface="Wingdings" panose="05000000000000000000" pitchFamily="2" charset="2"/>
              <a:buNone/>
            </a:pPr>
            <a:r>
              <a:rPr lang="zh-CN" altLang="zh-CN" b="1" dirty="0"/>
              <a:t>		</a:t>
            </a:r>
            <a:r>
              <a:rPr lang="en-US" altLang="zh-CN" b="1" dirty="0"/>
              <a:t>REVOKE SELECT </a:t>
            </a:r>
          </a:p>
          <a:p>
            <a:pPr>
              <a:buFont typeface="Wingdings" panose="05000000000000000000" pitchFamily="2" charset="2"/>
              <a:buNone/>
            </a:pPr>
            <a:r>
              <a:rPr lang="en-US" altLang="zh-CN" b="1" dirty="0"/>
              <a:t>		ON TABLE SC </a:t>
            </a:r>
          </a:p>
          <a:p>
            <a:pPr>
              <a:buFont typeface="Wingdings" panose="05000000000000000000" pitchFamily="2" charset="2"/>
              <a:buNone/>
            </a:pPr>
            <a:r>
              <a:rPr lang="en-US" altLang="zh-CN" b="1" dirty="0"/>
              <a:t>		FROM </a:t>
            </a:r>
            <a:r>
              <a:rPr lang="en-US" altLang="zh-CN" b="1" dirty="0">
                <a:solidFill>
                  <a:srgbClr val="E02920"/>
                </a:solidFill>
              </a:rPr>
              <a:t>PUBLIC</a:t>
            </a:r>
            <a:r>
              <a:rPr lang="en-US" altLang="zh-CN" b="1" dirty="0"/>
              <a:t>;</a:t>
            </a:r>
          </a:p>
          <a:p>
            <a:pPr>
              <a:buFont typeface="Wingdings" panose="05000000000000000000" pitchFamily="2" charset="2"/>
              <a:buNone/>
            </a:pPr>
            <a:r>
              <a:rPr lang="en-US" altLang="zh-CN" b="1" dirty="0"/>
              <a:t>    </a:t>
            </a:r>
          </a:p>
          <a:p>
            <a:endParaRPr lang="en-US" altLang="zh-CN"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43FE679B-243E-4C59-BFDB-8F1FA94F43EB}" type="slidenum">
              <a:rPr lang="en-US" altLang="zh-CN"/>
              <a:pPr/>
              <a:t>47</a:t>
            </a:fld>
            <a:endParaRPr lang="en-US" altLang="zh-CN"/>
          </a:p>
        </p:txBody>
      </p:sp>
      <p:sp>
        <p:nvSpPr>
          <p:cNvPr id="510978" name="Rectangle 2"/>
          <p:cNvSpPr>
            <a:spLocks noGrp="1" noChangeArrowheads="1"/>
          </p:cNvSpPr>
          <p:nvPr>
            <p:ph type="title"/>
          </p:nvPr>
        </p:nvSpPr>
        <p:spPr/>
        <p:txBody>
          <a:bodyPr/>
          <a:lstStyle/>
          <a:p>
            <a:r>
              <a:rPr lang="en-US" altLang="zh-CN"/>
              <a:t>REVOKE</a:t>
            </a:r>
            <a:r>
              <a:rPr lang="zh-CN" altLang="en-US"/>
              <a:t>（续）</a:t>
            </a:r>
          </a:p>
        </p:txBody>
      </p:sp>
      <p:sp>
        <p:nvSpPr>
          <p:cNvPr id="510979" name="Rectangle 3"/>
          <p:cNvSpPr>
            <a:spLocks noGrp="1" noChangeArrowheads="1"/>
          </p:cNvSpPr>
          <p:nvPr>
            <p:ph type="body" idx="1"/>
          </p:nvPr>
        </p:nvSpPr>
        <p:spPr>
          <a:xfrm>
            <a:off x="409646" y="1741488"/>
            <a:ext cx="8435975" cy="4495800"/>
          </a:xfrm>
        </p:spPr>
        <p:txBody>
          <a:bodyPr/>
          <a:lstStyle/>
          <a:p>
            <a:pPr>
              <a:buFont typeface="Wingdings" panose="05000000000000000000" pitchFamily="2" charset="2"/>
              <a:buNone/>
            </a:pPr>
            <a:r>
              <a:rPr lang="en-US" altLang="zh-CN" b="1" dirty="0"/>
              <a:t>[</a:t>
            </a:r>
            <a:r>
              <a:rPr lang="zh-CN" altLang="en-US" b="1" dirty="0"/>
              <a:t>例</a:t>
            </a:r>
            <a:r>
              <a:rPr lang="en-US" altLang="zh-CN" b="1" dirty="0"/>
              <a:t>10] </a:t>
            </a:r>
            <a:r>
              <a:rPr lang="zh-CN" altLang="en-US" b="1" dirty="0"/>
              <a:t>把用户</a:t>
            </a:r>
            <a:r>
              <a:rPr lang="en-US" altLang="zh-CN" b="1" dirty="0"/>
              <a:t>U5</a:t>
            </a:r>
            <a:r>
              <a:rPr lang="zh-CN" altLang="en-US" b="1" dirty="0"/>
              <a:t>对</a:t>
            </a:r>
            <a:r>
              <a:rPr lang="en-US" altLang="zh-CN" b="1" dirty="0"/>
              <a:t>SC</a:t>
            </a:r>
            <a:r>
              <a:rPr lang="zh-CN" altLang="en-US" b="1" dirty="0"/>
              <a:t>表的</a:t>
            </a:r>
            <a:r>
              <a:rPr lang="en-US" altLang="zh-CN" b="1" dirty="0"/>
              <a:t>INSERT</a:t>
            </a:r>
            <a:r>
              <a:rPr lang="zh-CN" altLang="en-US" b="1" dirty="0"/>
              <a:t>权限收回</a:t>
            </a:r>
          </a:p>
          <a:p>
            <a:pPr>
              <a:buFont typeface="Wingdings" panose="05000000000000000000" pitchFamily="2" charset="2"/>
              <a:buNone/>
            </a:pPr>
            <a:r>
              <a:rPr lang="zh-CN" altLang="zh-CN" b="1" dirty="0"/>
              <a:t>		</a:t>
            </a:r>
            <a:r>
              <a:rPr lang="en-US" altLang="zh-CN" sz="2400" b="1" dirty="0"/>
              <a:t>REVOKE INSERT </a:t>
            </a:r>
          </a:p>
          <a:p>
            <a:pPr>
              <a:buFont typeface="Wingdings" panose="05000000000000000000" pitchFamily="2" charset="2"/>
              <a:buNone/>
            </a:pPr>
            <a:r>
              <a:rPr lang="en-US" altLang="zh-CN" sz="2400" b="1" dirty="0"/>
              <a:t>		ON TABLE SC </a:t>
            </a:r>
          </a:p>
          <a:p>
            <a:pPr>
              <a:buFont typeface="Wingdings" panose="05000000000000000000" pitchFamily="2" charset="2"/>
              <a:buNone/>
            </a:pPr>
            <a:r>
              <a:rPr lang="en-US" altLang="zh-CN" sz="2400" b="1" dirty="0"/>
              <a:t>		FROM U5 CASCADE ;</a:t>
            </a:r>
          </a:p>
          <a:p>
            <a:pPr lvl="1">
              <a:lnSpc>
                <a:spcPct val="150000"/>
              </a:lnSpc>
            </a:pPr>
            <a:endParaRPr lang="en-US" altLang="zh-CN" b="1" dirty="0"/>
          </a:p>
          <a:p>
            <a:pPr lvl="1">
              <a:lnSpc>
                <a:spcPct val="150000"/>
              </a:lnSpc>
            </a:pPr>
            <a:r>
              <a:rPr lang="zh-CN" altLang="en-US" sz="2200" b="1" dirty="0"/>
              <a:t>将用户</a:t>
            </a:r>
            <a:r>
              <a:rPr lang="en-US" altLang="zh-CN" sz="2200" b="1" dirty="0"/>
              <a:t>U5</a:t>
            </a:r>
            <a:r>
              <a:rPr lang="zh-CN" altLang="en-US" sz="2200" b="1" dirty="0"/>
              <a:t>的</a:t>
            </a:r>
            <a:r>
              <a:rPr lang="en-US" altLang="zh-CN" sz="2200" b="1" dirty="0"/>
              <a:t>INSERT</a:t>
            </a:r>
            <a:r>
              <a:rPr lang="zh-CN" altLang="en-US" sz="2200" b="1" dirty="0"/>
              <a:t>权限收回的时候必须级联（</a:t>
            </a:r>
            <a:r>
              <a:rPr lang="en-US" altLang="zh-CN" sz="2200" b="1" dirty="0"/>
              <a:t>CASCADE</a:t>
            </a:r>
            <a:r>
              <a:rPr lang="zh-CN" altLang="en-US" sz="2200" b="1" dirty="0"/>
              <a:t>）收回 </a:t>
            </a:r>
          </a:p>
          <a:p>
            <a:pPr lvl="1">
              <a:lnSpc>
                <a:spcPct val="150000"/>
              </a:lnSpc>
            </a:pPr>
            <a:r>
              <a:rPr lang="zh-CN" altLang="en-US" sz="2200" b="1" dirty="0"/>
              <a:t>系统只收回直接或间接从</a:t>
            </a:r>
            <a:r>
              <a:rPr lang="en-US" altLang="zh-CN" sz="2200" b="1" dirty="0"/>
              <a:t>U5</a:t>
            </a:r>
            <a:r>
              <a:rPr lang="zh-CN" altLang="en-US" sz="2200" b="1" dirty="0"/>
              <a:t>处获得的权限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页脚占位符 5"/>
          <p:cNvSpPr>
            <a:spLocks noGrp="1"/>
          </p:cNvSpPr>
          <p:nvPr>
            <p:ph type="ftr" sz="quarter" idx="11"/>
          </p:nvPr>
        </p:nvSpPr>
        <p:spPr/>
        <p:txBody>
          <a:bodyPr/>
          <a:lstStyle/>
          <a:p>
            <a:r>
              <a:rPr lang="en-US" altLang="zh-CN"/>
              <a:t>An Introduction to Database System</a:t>
            </a:r>
          </a:p>
        </p:txBody>
      </p:sp>
      <p:sp>
        <p:nvSpPr>
          <p:cNvPr id="63" name="灯片编号占位符 6"/>
          <p:cNvSpPr>
            <a:spLocks noGrp="1"/>
          </p:cNvSpPr>
          <p:nvPr>
            <p:ph type="sldNum" sz="quarter" idx="12"/>
          </p:nvPr>
        </p:nvSpPr>
        <p:spPr/>
        <p:txBody>
          <a:bodyPr/>
          <a:lstStyle/>
          <a:p>
            <a:fld id="{F0A8CA3A-1862-4FCF-924A-61C1DA619D8F}" type="slidenum">
              <a:rPr lang="en-US" altLang="zh-CN"/>
              <a:pPr/>
              <a:t>48</a:t>
            </a:fld>
            <a:endParaRPr lang="en-US" altLang="zh-CN"/>
          </a:p>
        </p:txBody>
      </p:sp>
      <p:sp>
        <p:nvSpPr>
          <p:cNvPr id="512002" name="Rectangle 2"/>
          <p:cNvSpPr>
            <a:spLocks noGrp="1" noChangeArrowheads="1"/>
          </p:cNvSpPr>
          <p:nvPr>
            <p:ph type="title"/>
          </p:nvPr>
        </p:nvSpPr>
        <p:spPr/>
        <p:txBody>
          <a:bodyPr/>
          <a:lstStyle/>
          <a:p>
            <a:r>
              <a:rPr lang="en-US" altLang="zh-CN"/>
              <a:t>REVOKE</a:t>
            </a:r>
            <a:r>
              <a:rPr lang="zh-CN" altLang="en-US"/>
              <a:t>（续）</a:t>
            </a:r>
          </a:p>
        </p:txBody>
      </p:sp>
      <p:sp>
        <p:nvSpPr>
          <p:cNvPr id="512003" name="Rectangle 3"/>
          <p:cNvSpPr>
            <a:spLocks noGrp="1" noChangeArrowheads="1"/>
          </p:cNvSpPr>
          <p:nvPr>
            <p:ph type="body" sz="half" idx="1"/>
          </p:nvPr>
        </p:nvSpPr>
        <p:spPr>
          <a:xfrm>
            <a:off x="457200" y="1828800"/>
            <a:ext cx="8362950" cy="1095375"/>
          </a:xfrm>
        </p:spPr>
        <p:txBody>
          <a:bodyPr/>
          <a:lstStyle/>
          <a:p>
            <a:pPr algn="just">
              <a:buFont typeface="Wingdings" panose="05000000000000000000" pitchFamily="2" charset="2"/>
              <a:buNone/>
            </a:pPr>
            <a:r>
              <a:rPr lang="en-US" altLang="zh-CN" sz="2200" b="1"/>
              <a:t>     </a:t>
            </a:r>
            <a:r>
              <a:rPr lang="zh-CN" altLang="zh-CN" sz="2200" b="1"/>
              <a:t>执行［例</a:t>
            </a:r>
            <a:r>
              <a:rPr lang="en-US" altLang="zh-CN" sz="2200" b="1"/>
              <a:t>8</a:t>
            </a:r>
            <a:r>
              <a:rPr lang="zh-CN" altLang="en-US" sz="2200" b="1"/>
              <a:t>］到［例</a:t>
            </a:r>
            <a:r>
              <a:rPr lang="en-US" altLang="zh-CN" sz="2200" b="1"/>
              <a:t>10</a:t>
            </a:r>
            <a:r>
              <a:rPr lang="zh-CN" altLang="en-US" sz="2200" b="1"/>
              <a:t>］的语句后，学生</a:t>
            </a:r>
            <a:r>
              <a:rPr lang="en-US" altLang="zh-CN" sz="2200" b="1"/>
              <a:t>-</a:t>
            </a:r>
            <a:r>
              <a:rPr lang="zh-CN" altLang="en-US" sz="2200" b="1"/>
              <a:t>课程数据库中的用户权限定义表</a:t>
            </a:r>
          </a:p>
        </p:txBody>
      </p:sp>
      <p:graphicFrame>
        <p:nvGraphicFramePr>
          <p:cNvPr id="512356" name="Group 356"/>
          <p:cNvGraphicFramePr>
            <a:graphicFrameLocks noGrp="1"/>
          </p:cNvGraphicFramePr>
          <p:nvPr>
            <p:ph sz="half" idx="2"/>
          </p:nvPr>
        </p:nvGraphicFramePr>
        <p:xfrm>
          <a:off x="746125" y="2908300"/>
          <a:ext cx="8002588" cy="2711451"/>
        </p:xfrm>
        <a:graphic>
          <a:graphicData uri="http://schemas.openxmlformats.org/drawingml/2006/table">
            <a:tbl>
              <a:tblPr/>
              <a:tblGrid>
                <a:gridCol w="1598613">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763712">
                  <a:extLst>
                    <a:ext uri="{9D8B030D-6E8A-4147-A177-3AD203B41FA5}">
                      <a16:colId xmlns:a16="http://schemas.microsoft.com/office/drawing/2014/main" val="20003"/>
                    </a:ext>
                  </a:extLst>
                </a:gridCol>
                <a:gridCol w="1439863">
                  <a:extLst>
                    <a:ext uri="{9D8B030D-6E8A-4147-A177-3AD203B41FA5}">
                      <a16:colId xmlns:a16="http://schemas.microsoft.com/office/drawing/2014/main" val="20004"/>
                    </a:ext>
                  </a:extLst>
                </a:gridCol>
              </a:tblGrid>
              <a:tr h="393700">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授权用户名</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被授权用户名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数据库对象名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允许的操作类型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能否转授权</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2113">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DBA</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关系</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Student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SELECT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不能</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93700">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DBA</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关系</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Student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不能</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93700">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DBA</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关系</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Course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不能</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93700">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DBA</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关系</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Student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不能</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92113">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DBA</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关系</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Course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不能</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52425">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DBA</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关系</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Student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SELECT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不能</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02C7BCE3-1065-4A2D-9BD0-D9578CE97B7D}" type="slidenum">
              <a:rPr lang="en-US" altLang="zh-CN"/>
              <a:pPr/>
              <a:t>49</a:t>
            </a:fld>
            <a:endParaRPr lang="en-US" altLang="zh-CN"/>
          </a:p>
        </p:txBody>
      </p:sp>
      <p:sp>
        <p:nvSpPr>
          <p:cNvPr id="532482" name="Rectangle 2"/>
          <p:cNvSpPr>
            <a:spLocks noGrp="1" noChangeArrowheads="1"/>
          </p:cNvSpPr>
          <p:nvPr>
            <p:ph type="title"/>
          </p:nvPr>
        </p:nvSpPr>
        <p:spPr>
          <a:xfrm>
            <a:off x="914400" y="381000"/>
            <a:ext cx="7772400" cy="1143000"/>
          </a:xfrm>
        </p:spPr>
        <p:txBody>
          <a:bodyPr/>
          <a:lstStyle/>
          <a:p>
            <a:r>
              <a:rPr lang="zh-CN" altLang="en-US" dirty="0"/>
              <a:t>小结</a:t>
            </a:r>
            <a:r>
              <a:rPr lang="en-US" altLang="zh-CN" dirty="0"/>
              <a:t>:</a:t>
            </a:r>
            <a:r>
              <a:rPr lang="en-US" altLang="zh-CN" dirty="0">
                <a:latin typeface="宋体" panose="02010600030101010101" pitchFamily="2" charset="-122"/>
              </a:rPr>
              <a:t>SQL</a:t>
            </a:r>
            <a:r>
              <a:rPr lang="zh-CN" altLang="en-US" dirty="0">
                <a:latin typeface="宋体" panose="02010600030101010101" pitchFamily="2" charset="-122"/>
              </a:rPr>
              <a:t>灵活的授权机制</a:t>
            </a:r>
            <a:endParaRPr lang="zh-CN" altLang="en-US" dirty="0"/>
          </a:p>
        </p:txBody>
      </p:sp>
      <p:sp>
        <p:nvSpPr>
          <p:cNvPr id="532483" name="Rectangle 3"/>
          <p:cNvSpPr>
            <a:spLocks noGrp="1" noChangeArrowheads="1"/>
          </p:cNvSpPr>
          <p:nvPr>
            <p:ph type="body" idx="1"/>
          </p:nvPr>
        </p:nvSpPr>
        <p:spPr>
          <a:xfrm>
            <a:off x="625577" y="1353047"/>
            <a:ext cx="8147152" cy="4114800"/>
          </a:xfrm>
        </p:spPr>
        <p:txBody>
          <a:bodyPr/>
          <a:lstStyle/>
          <a:p>
            <a:pPr>
              <a:lnSpc>
                <a:spcPct val="150000"/>
              </a:lnSpc>
            </a:pPr>
            <a:r>
              <a:rPr lang="en-US" altLang="zh-CN" sz="2200" b="1" dirty="0"/>
              <a:t>DBA</a:t>
            </a:r>
            <a:r>
              <a:rPr lang="zh-CN" altLang="en-US" sz="2200" b="1" dirty="0"/>
              <a:t>：拥有所有对象的所有权限</a:t>
            </a:r>
          </a:p>
          <a:p>
            <a:pPr lvl="1">
              <a:lnSpc>
                <a:spcPct val="150000"/>
              </a:lnSpc>
            </a:pPr>
            <a:r>
              <a:rPr lang="zh-CN" altLang="en-US" sz="2000" b="1" dirty="0"/>
              <a:t>不同的权限授予不同的用户</a:t>
            </a:r>
          </a:p>
          <a:p>
            <a:pPr algn="just">
              <a:lnSpc>
                <a:spcPct val="150000"/>
              </a:lnSpc>
            </a:pPr>
            <a:r>
              <a:rPr lang="zh-CN" altLang="en-US" sz="2200" b="1" dirty="0"/>
              <a:t>用户：拥有自己建立的对象的全部的操作权限</a:t>
            </a:r>
          </a:p>
          <a:p>
            <a:pPr lvl="1" algn="just">
              <a:lnSpc>
                <a:spcPct val="150000"/>
              </a:lnSpc>
            </a:pPr>
            <a:r>
              <a:rPr lang="en-US" altLang="zh-CN" sz="2000" b="1" dirty="0"/>
              <a:t>GRANT</a:t>
            </a:r>
            <a:r>
              <a:rPr lang="zh-CN" altLang="en-US" sz="2000" b="1" dirty="0"/>
              <a:t>：授予其他用户</a:t>
            </a:r>
          </a:p>
          <a:p>
            <a:pPr algn="just">
              <a:lnSpc>
                <a:spcPct val="150000"/>
              </a:lnSpc>
            </a:pPr>
            <a:r>
              <a:rPr lang="zh-CN" altLang="en-US" sz="2200" b="1" dirty="0"/>
              <a:t>被授权的用户</a:t>
            </a:r>
          </a:p>
          <a:p>
            <a:pPr lvl="1" algn="just">
              <a:lnSpc>
                <a:spcPct val="150000"/>
              </a:lnSpc>
            </a:pPr>
            <a:r>
              <a:rPr lang="zh-CN" altLang="en-US" sz="2000" b="1" dirty="0"/>
              <a:t>“继续授权”许可：再授予</a:t>
            </a:r>
          </a:p>
          <a:p>
            <a:pPr>
              <a:lnSpc>
                <a:spcPct val="150000"/>
              </a:lnSpc>
            </a:pPr>
            <a:r>
              <a:rPr lang="zh-CN" altLang="en-US" sz="2200" b="1" dirty="0"/>
              <a:t>所有授予出去的权力在必要时又都可用</a:t>
            </a:r>
            <a:r>
              <a:rPr lang="en-US" altLang="zh-CN" sz="2200" b="1" dirty="0"/>
              <a:t>REVOKE</a:t>
            </a:r>
            <a:r>
              <a:rPr lang="zh-CN" altLang="en-US" sz="2200" b="1" dirty="0"/>
              <a:t>语句收回</a:t>
            </a:r>
          </a:p>
        </p:txBody>
      </p:sp>
      <p:sp>
        <p:nvSpPr>
          <p:cNvPr id="2" name="文本框 1"/>
          <p:cNvSpPr txBox="1"/>
          <p:nvPr/>
        </p:nvSpPr>
        <p:spPr>
          <a:xfrm>
            <a:off x="625577" y="5301208"/>
            <a:ext cx="7931224" cy="769441"/>
          </a:xfrm>
          <a:prstGeom prst="rect">
            <a:avLst/>
          </a:prstGeom>
          <a:noFill/>
        </p:spPr>
        <p:txBody>
          <a:bodyPr wrap="square" rtlCol="0">
            <a:spAutoFit/>
          </a:bodyPr>
          <a:lstStyle/>
          <a:p>
            <a:pPr algn="l"/>
            <a:r>
              <a:rPr lang="zh-CN" altLang="en-US" sz="2200" dirty="0">
                <a:solidFill>
                  <a:srgbClr val="0000FF"/>
                </a:solidFill>
              </a:rPr>
              <a:t>自主存取控制（</a:t>
            </a:r>
            <a:r>
              <a:rPr lang="en-US" altLang="zh-CN" sz="2200" dirty="0">
                <a:solidFill>
                  <a:srgbClr val="0000FF"/>
                </a:solidFill>
              </a:rPr>
              <a:t>DAC</a:t>
            </a:r>
            <a:r>
              <a:rPr lang="zh-CN" altLang="en-US" sz="2200" dirty="0">
                <a:solidFill>
                  <a:srgbClr val="0000FF"/>
                </a:solidFill>
              </a:rPr>
              <a:t>）：用户可以“自主”地决定将数据的存取权限授予何人，决定是否也将“授权”的权限授予别人。</a:t>
            </a:r>
          </a:p>
        </p:txBody>
      </p:sp>
    </p:spTree>
    <p:extLst>
      <p:ext uri="{BB962C8B-B14F-4D97-AF65-F5344CB8AC3E}">
        <p14:creationId xmlns:p14="http://schemas.microsoft.com/office/powerpoint/2010/main" val="2257866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E7870B6F-47CF-47F0-9906-1DC7D323B80F}" type="slidenum">
              <a:rPr lang="en-US" altLang="zh-CN"/>
              <a:pPr/>
              <a:t>5</a:t>
            </a:fld>
            <a:endParaRPr lang="en-US" altLang="zh-CN"/>
          </a:p>
        </p:txBody>
      </p:sp>
      <p:sp>
        <p:nvSpPr>
          <p:cNvPr id="343042" name="Rectangle 2"/>
          <p:cNvSpPr>
            <a:spLocks noGrp="1" noChangeArrowheads="1"/>
          </p:cNvSpPr>
          <p:nvPr>
            <p:ph type="title"/>
          </p:nvPr>
        </p:nvSpPr>
        <p:spPr/>
        <p:txBody>
          <a:bodyPr/>
          <a:lstStyle/>
          <a:p>
            <a:r>
              <a:rPr lang="en-US" altLang="zh-CN" sz="2800"/>
              <a:t>4.1.1  </a:t>
            </a:r>
            <a:r>
              <a:rPr lang="zh-CN" altLang="en-US" sz="2800"/>
              <a:t>计算机系统的三类安全性问题</a:t>
            </a:r>
            <a:r>
              <a:rPr lang="zh-CN" altLang="en-US"/>
              <a:t> </a:t>
            </a:r>
          </a:p>
        </p:txBody>
      </p:sp>
      <p:sp>
        <p:nvSpPr>
          <p:cNvPr id="343043" name="Rectangle 3"/>
          <p:cNvSpPr>
            <a:spLocks noGrp="1" noChangeArrowheads="1"/>
          </p:cNvSpPr>
          <p:nvPr>
            <p:ph type="body" idx="1"/>
          </p:nvPr>
        </p:nvSpPr>
        <p:spPr/>
        <p:txBody>
          <a:bodyPr/>
          <a:lstStyle/>
          <a:p>
            <a:r>
              <a:rPr lang="en-US" altLang="zh-CN">
                <a:solidFill>
                  <a:srgbClr val="9900CC"/>
                </a:solidFill>
              </a:rPr>
              <a:t> </a:t>
            </a:r>
            <a:r>
              <a:rPr lang="zh-CN" altLang="en-US">
                <a:solidFill>
                  <a:srgbClr val="9900CC"/>
                </a:solidFill>
              </a:rPr>
              <a:t>计算机系统安全性</a:t>
            </a:r>
          </a:p>
          <a:p>
            <a:pPr lvl="1">
              <a:lnSpc>
                <a:spcPct val="150000"/>
              </a:lnSpc>
            </a:pPr>
            <a:r>
              <a:rPr lang="zh-CN" altLang="en-US"/>
              <a:t>为计算机系统建立和采取的各种安全保护措施，以保护计算机系统中的</a:t>
            </a:r>
            <a:r>
              <a:rPr lang="zh-CN" altLang="en-US">
                <a:solidFill>
                  <a:srgbClr val="0000FF"/>
                </a:solidFill>
              </a:rPr>
              <a:t>硬件</a:t>
            </a:r>
            <a:r>
              <a:rPr lang="zh-CN" altLang="en-US"/>
              <a:t>、</a:t>
            </a:r>
            <a:r>
              <a:rPr lang="zh-CN" altLang="en-US">
                <a:solidFill>
                  <a:srgbClr val="0000FF"/>
                </a:solidFill>
              </a:rPr>
              <a:t>软件</a:t>
            </a:r>
            <a:r>
              <a:rPr lang="zh-CN" altLang="en-US"/>
              <a:t>及</a:t>
            </a:r>
            <a:r>
              <a:rPr lang="zh-CN" altLang="en-US">
                <a:solidFill>
                  <a:srgbClr val="0000FF"/>
                </a:solidFill>
              </a:rPr>
              <a:t>数据</a:t>
            </a:r>
            <a:r>
              <a:rPr lang="zh-CN" altLang="en-US"/>
              <a:t>，防止其因偶然或恶意的原因使系统遭到破坏，数据遭到更改或泄露等。</a:t>
            </a:r>
          </a:p>
          <a:p>
            <a:pPr lvl="1">
              <a:lnSpc>
                <a:spcPct val="150000"/>
              </a:lnSpc>
            </a:pPr>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body" idx="1"/>
          </p:nvPr>
        </p:nvSpPr>
        <p:spPr>
          <a:xfrm>
            <a:off x="611559" y="1484784"/>
            <a:ext cx="8268035" cy="4651387"/>
          </a:xfrm>
          <a:prstGeom prst="rect">
            <a:avLst/>
          </a:prstGeom>
        </p:spPr>
        <p:txBody>
          <a:bodyPr vert="horz" wrap="square" lIns="0" tIns="120001" rIns="0" bIns="0" numCol="1" rtlCol="0" anchor="t" anchorCtr="0" compatLnSpc="1">
            <a:prstTxWarp prst="textNoShape">
              <a:avLst/>
            </a:prstTxWarp>
            <a:spAutoFit/>
          </a:bodyPr>
          <a:lstStyle/>
          <a:p>
            <a:pPr marL="28778">
              <a:spcBef>
                <a:spcPts val="945"/>
              </a:spcBef>
            </a:pPr>
            <a:r>
              <a:rPr spc="-4" dirty="0"/>
              <a:t>授权过程</a:t>
            </a:r>
          </a:p>
          <a:p>
            <a:pPr marL="262263" indent="-262263">
              <a:spcBef>
                <a:spcPts val="616"/>
              </a:spcBef>
              <a:buFont typeface="Wingdings"/>
              <a:buChar char=""/>
              <a:tabLst>
                <a:tab pos="262263" algn="l"/>
              </a:tabLst>
            </a:pPr>
            <a:r>
              <a:rPr sz="2000" spc="-9" dirty="0">
                <a:latin typeface="NSimSun"/>
                <a:cs typeface="NSimSun"/>
              </a:rPr>
              <a:t>第一步</a:t>
            </a:r>
            <a:r>
              <a:rPr sz="2000" spc="-4" dirty="0">
                <a:latin typeface="NSimSun"/>
                <a:cs typeface="NSimSun"/>
              </a:rPr>
              <a:t>：</a:t>
            </a:r>
            <a:r>
              <a:rPr sz="2000" spc="-4" dirty="0">
                <a:latin typeface="Arial"/>
                <a:cs typeface="Arial"/>
              </a:rPr>
              <a:t>DBA</a:t>
            </a:r>
            <a:r>
              <a:rPr sz="2000" spc="4" dirty="0">
                <a:latin typeface="NSimSun"/>
                <a:cs typeface="NSimSun"/>
              </a:rPr>
              <a:t>创</a:t>
            </a:r>
            <a:r>
              <a:rPr sz="2000" dirty="0">
                <a:latin typeface="NSimSun"/>
                <a:cs typeface="NSimSun"/>
              </a:rPr>
              <a:t>建</a:t>
            </a:r>
            <a:r>
              <a:rPr sz="2000" spc="-4" dirty="0">
                <a:latin typeface="Arial"/>
                <a:cs typeface="Arial"/>
              </a:rPr>
              <a:t>DB,</a:t>
            </a:r>
            <a:r>
              <a:rPr sz="2000" spc="-9" dirty="0">
                <a:latin typeface="Arial"/>
                <a:cs typeface="Arial"/>
              </a:rPr>
              <a:t> </a:t>
            </a:r>
            <a:r>
              <a:rPr sz="2000" spc="-9" dirty="0">
                <a:latin typeface="NSimSun"/>
                <a:cs typeface="NSimSun"/>
              </a:rPr>
              <a:t>并为每一个用户创建一个账户</a:t>
            </a:r>
            <a:endParaRPr sz="2000" dirty="0">
              <a:latin typeface="NSimSun"/>
              <a:cs typeface="NSimSun"/>
            </a:endParaRPr>
          </a:p>
          <a:p>
            <a:pPr marL="419730">
              <a:spcBef>
                <a:spcPts val="620"/>
              </a:spcBef>
            </a:pPr>
            <a:r>
              <a:rPr sz="2000" spc="-9" dirty="0">
                <a:solidFill>
                  <a:srgbClr val="FF0065"/>
                </a:solidFill>
                <a:latin typeface="NSimSun"/>
                <a:cs typeface="NSimSun"/>
              </a:rPr>
              <a:t>假定建立了五个用户</a:t>
            </a:r>
            <a:r>
              <a:rPr sz="2000" spc="-4" dirty="0">
                <a:solidFill>
                  <a:srgbClr val="FF0065"/>
                </a:solidFill>
                <a:latin typeface="NSimSun"/>
                <a:cs typeface="NSimSun"/>
              </a:rPr>
              <a:t>：</a:t>
            </a:r>
            <a:r>
              <a:rPr sz="2000" spc="-4" dirty="0">
                <a:solidFill>
                  <a:srgbClr val="FF0065"/>
                </a:solidFill>
                <a:latin typeface="Arial"/>
                <a:cs typeface="Arial"/>
              </a:rPr>
              <a:t>UserA,</a:t>
            </a:r>
            <a:r>
              <a:rPr sz="2000" dirty="0">
                <a:solidFill>
                  <a:srgbClr val="FF0065"/>
                </a:solidFill>
                <a:latin typeface="Arial"/>
                <a:cs typeface="Arial"/>
              </a:rPr>
              <a:t> </a:t>
            </a:r>
            <a:r>
              <a:rPr sz="2000" spc="-4" dirty="0">
                <a:solidFill>
                  <a:srgbClr val="FF0065"/>
                </a:solidFill>
                <a:latin typeface="Arial"/>
                <a:cs typeface="Arial"/>
              </a:rPr>
              <a:t>UserB,</a:t>
            </a:r>
            <a:r>
              <a:rPr sz="2000" dirty="0">
                <a:solidFill>
                  <a:srgbClr val="FF0065"/>
                </a:solidFill>
                <a:latin typeface="Arial"/>
                <a:cs typeface="Arial"/>
              </a:rPr>
              <a:t> </a:t>
            </a:r>
            <a:r>
              <a:rPr sz="2000" spc="-4" dirty="0">
                <a:solidFill>
                  <a:srgbClr val="FF0065"/>
                </a:solidFill>
                <a:latin typeface="Arial"/>
                <a:cs typeface="Arial"/>
              </a:rPr>
              <a:t>UserC,</a:t>
            </a:r>
            <a:r>
              <a:rPr sz="2000" dirty="0">
                <a:solidFill>
                  <a:srgbClr val="FF0065"/>
                </a:solidFill>
                <a:latin typeface="Arial"/>
                <a:cs typeface="Arial"/>
              </a:rPr>
              <a:t> </a:t>
            </a:r>
            <a:r>
              <a:rPr sz="2000" spc="-4" dirty="0">
                <a:solidFill>
                  <a:srgbClr val="FF0065"/>
                </a:solidFill>
                <a:latin typeface="Arial"/>
                <a:cs typeface="Arial"/>
              </a:rPr>
              <a:t>UserD,</a:t>
            </a:r>
            <a:r>
              <a:rPr sz="2000" dirty="0">
                <a:solidFill>
                  <a:srgbClr val="FF0065"/>
                </a:solidFill>
                <a:latin typeface="Arial"/>
                <a:cs typeface="Arial"/>
              </a:rPr>
              <a:t> </a:t>
            </a:r>
            <a:r>
              <a:rPr sz="2000" spc="-4" dirty="0">
                <a:solidFill>
                  <a:srgbClr val="FF0065"/>
                </a:solidFill>
                <a:latin typeface="Arial"/>
                <a:cs typeface="Arial"/>
              </a:rPr>
              <a:t>UserE</a:t>
            </a:r>
            <a:endParaRPr sz="2000" dirty="0">
              <a:latin typeface="Arial"/>
              <a:cs typeface="Arial"/>
            </a:endParaRPr>
          </a:p>
          <a:p>
            <a:pPr marL="262263" marR="3163994" indent="-262263">
              <a:lnSpc>
                <a:spcPts val="2676"/>
              </a:lnSpc>
              <a:spcBef>
                <a:spcPts val="188"/>
              </a:spcBef>
              <a:buFont typeface="Wingdings"/>
              <a:buChar char=""/>
              <a:tabLst>
                <a:tab pos="262263" algn="l"/>
              </a:tabLst>
            </a:pPr>
            <a:r>
              <a:rPr sz="2000" spc="-9" dirty="0">
                <a:latin typeface="NSimSun"/>
                <a:cs typeface="NSimSun"/>
              </a:rPr>
              <a:t>第二步</a:t>
            </a:r>
            <a:r>
              <a:rPr sz="2000" dirty="0">
                <a:latin typeface="NSimSun"/>
                <a:cs typeface="NSimSun"/>
              </a:rPr>
              <a:t>：</a:t>
            </a:r>
            <a:r>
              <a:rPr sz="2000" spc="-13" dirty="0">
                <a:latin typeface="Arial"/>
                <a:cs typeface="Arial"/>
              </a:rPr>
              <a:t>D</a:t>
            </a:r>
            <a:r>
              <a:rPr sz="2000" spc="-4" dirty="0">
                <a:latin typeface="Arial"/>
                <a:cs typeface="Arial"/>
              </a:rPr>
              <a:t>B</a:t>
            </a:r>
            <a:r>
              <a:rPr sz="2000" spc="-9" dirty="0">
                <a:latin typeface="Arial"/>
                <a:cs typeface="Arial"/>
              </a:rPr>
              <a:t>A</a:t>
            </a:r>
            <a:r>
              <a:rPr sz="2000" spc="4" dirty="0">
                <a:latin typeface="NSimSun"/>
                <a:cs typeface="NSimSun"/>
              </a:rPr>
              <a:t>授</a:t>
            </a:r>
            <a:r>
              <a:rPr sz="2000" spc="-4" dirty="0">
                <a:latin typeface="NSimSun"/>
                <a:cs typeface="NSimSun"/>
              </a:rPr>
              <a:t>予</a:t>
            </a:r>
            <a:r>
              <a:rPr sz="2000" spc="-9" dirty="0">
                <a:latin typeface="NSimSun"/>
                <a:cs typeface="NSimSun"/>
              </a:rPr>
              <a:t>某用户账户级别的权利 </a:t>
            </a:r>
            <a:r>
              <a:rPr sz="2000" spc="-9" dirty="0">
                <a:solidFill>
                  <a:srgbClr val="FF0065"/>
                </a:solidFill>
                <a:latin typeface="NSimSun"/>
                <a:cs typeface="NSimSun"/>
              </a:rPr>
              <a:t>假定授</a:t>
            </a:r>
            <a:r>
              <a:rPr sz="2000" dirty="0">
                <a:solidFill>
                  <a:srgbClr val="FF0065"/>
                </a:solidFill>
                <a:latin typeface="NSimSun"/>
                <a:cs typeface="NSimSun"/>
              </a:rPr>
              <a:t>予</a:t>
            </a:r>
            <a:r>
              <a:rPr sz="2000" spc="-4" dirty="0">
                <a:solidFill>
                  <a:srgbClr val="FF0065"/>
                </a:solidFill>
                <a:latin typeface="Arial"/>
                <a:cs typeface="Arial"/>
              </a:rPr>
              <a:t>UserA</a:t>
            </a:r>
            <a:endParaRPr sz="2000" dirty="0">
              <a:latin typeface="Arial"/>
              <a:cs typeface="Arial"/>
            </a:endParaRPr>
          </a:p>
          <a:p>
            <a:pPr marL="28778" marR="102082">
              <a:lnSpc>
                <a:spcPts val="2668"/>
              </a:lnSpc>
              <a:buFont typeface="Wingdings"/>
              <a:buChar char=""/>
              <a:tabLst>
                <a:tab pos="202534" algn="l"/>
              </a:tabLst>
            </a:pPr>
            <a:r>
              <a:rPr sz="2000" spc="-9" dirty="0">
                <a:latin typeface="NSimSun"/>
                <a:cs typeface="NSimSun"/>
              </a:rPr>
              <a:t>第三步：具有账户级别的用户可以创建基本表或视</a:t>
            </a:r>
            <a:r>
              <a:rPr sz="2000" spc="-13" dirty="0">
                <a:latin typeface="NSimSun"/>
                <a:cs typeface="NSimSun"/>
              </a:rPr>
              <a:t>图</a:t>
            </a:r>
            <a:r>
              <a:rPr sz="2000" spc="-4" dirty="0">
                <a:latin typeface="Arial"/>
                <a:cs typeface="Arial"/>
              </a:rPr>
              <a:t>,</a:t>
            </a:r>
            <a:r>
              <a:rPr sz="2000" spc="-81" dirty="0">
                <a:latin typeface="Arial"/>
                <a:cs typeface="Arial"/>
              </a:rPr>
              <a:t> </a:t>
            </a:r>
            <a:r>
              <a:rPr sz="2000" spc="-9" dirty="0">
                <a:latin typeface="NSimSun"/>
                <a:cs typeface="NSimSun"/>
              </a:rPr>
              <a:t>他也自动成为该表或 该视图的属主账户，拥有该表或该视图的所有访问</a:t>
            </a:r>
            <a:r>
              <a:rPr sz="2000" spc="-398" dirty="0">
                <a:latin typeface="NSimSun"/>
                <a:cs typeface="NSimSun"/>
              </a:rPr>
              <a:t> </a:t>
            </a:r>
            <a:r>
              <a:rPr sz="2000" spc="-9" dirty="0">
                <a:latin typeface="NSimSun"/>
                <a:cs typeface="NSimSun"/>
              </a:rPr>
              <a:t>权利</a:t>
            </a:r>
            <a:endParaRPr sz="2000" dirty="0">
              <a:latin typeface="NSimSun"/>
              <a:cs typeface="NSimSun"/>
            </a:endParaRPr>
          </a:p>
          <a:p>
            <a:pPr marL="419730">
              <a:spcBef>
                <a:spcPts val="432"/>
              </a:spcBef>
            </a:pPr>
            <a:r>
              <a:rPr sz="2000" spc="-4" dirty="0">
                <a:solidFill>
                  <a:srgbClr val="FF0065"/>
                </a:solidFill>
                <a:latin typeface="NSimSun"/>
                <a:cs typeface="NSimSun"/>
              </a:rPr>
              <a:t>假</a:t>
            </a:r>
            <a:r>
              <a:rPr sz="2000" dirty="0">
                <a:solidFill>
                  <a:srgbClr val="FF0065"/>
                </a:solidFill>
                <a:latin typeface="NSimSun"/>
                <a:cs typeface="NSimSun"/>
              </a:rPr>
              <a:t>定</a:t>
            </a:r>
            <a:r>
              <a:rPr sz="2000" spc="-4" dirty="0">
                <a:solidFill>
                  <a:srgbClr val="FF0065"/>
                </a:solidFill>
                <a:latin typeface="Arial"/>
                <a:cs typeface="Arial"/>
              </a:rPr>
              <a:t>UserA</a:t>
            </a:r>
            <a:r>
              <a:rPr sz="2000" spc="-9" dirty="0">
                <a:solidFill>
                  <a:srgbClr val="FF0065"/>
                </a:solidFill>
                <a:latin typeface="NSimSun"/>
                <a:cs typeface="NSimSun"/>
              </a:rPr>
              <a:t>创建了</a:t>
            </a:r>
            <a:r>
              <a:rPr sz="2000" spc="-4" dirty="0">
                <a:solidFill>
                  <a:srgbClr val="FF0065"/>
                </a:solidFill>
                <a:latin typeface="Arial"/>
                <a:cs typeface="Arial"/>
              </a:rPr>
              <a:t>Employee,</a:t>
            </a:r>
            <a:r>
              <a:rPr sz="2000" spc="-9" dirty="0">
                <a:solidFill>
                  <a:srgbClr val="FF0065"/>
                </a:solidFill>
                <a:latin typeface="Arial"/>
                <a:cs typeface="Arial"/>
              </a:rPr>
              <a:t> </a:t>
            </a:r>
            <a:r>
              <a:rPr sz="2000" dirty="0">
                <a:solidFill>
                  <a:srgbClr val="FF0065"/>
                </a:solidFill>
                <a:latin typeface="NSimSun"/>
                <a:cs typeface="NSimSun"/>
              </a:rPr>
              <a:t>则</a:t>
            </a:r>
            <a:r>
              <a:rPr sz="2000" spc="-4" dirty="0">
                <a:solidFill>
                  <a:srgbClr val="FF0065"/>
                </a:solidFill>
                <a:latin typeface="Arial"/>
                <a:cs typeface="Arial"/>
              </a:rPr>
              <a:t>UserA</a:t>
            </a:r>
            <a:r>
              <a:rPr sz="2000" spc="-4" dirty="0">
                <a:solidFill>
                  <a:srgbClr val="FF0065"/>
                </a:solidFill>
                <a:latin typeface="NSimSun"/>
                <a:cs typeface="NSimSun"/>
              </a:rPr>
              <a:t>就</a:t>
            </a:r>
            <a:r>
              <a:rPr sz="2000" dirty="0">
                <a:solidFill>
                  <a:srgbClr val="FF0065"/>
                </a:solidFill>
                <a:latin typeface="NSimSun"/>
                <a:cs typeface="NSimSun"/>
              </a:rPr>
              <a:t>是</a:t>
            </a:r>
            <a:r>
              <a:rPr sz="2000" spc="-4" dirty="0">
                <a:solidFill>
                  <a:srgbClr val="FF0065"/>
                </a:solidFill>
                <a:latin typeface="Arial"/>
                <a:cs typeface="Arial"/>
              </a:rPr>
              <a:t>Employee</a:t>
            </a:r>
            <a:r>
              <a:rPr sz="2000" spc="-9" dirty="0">
                <a:solidFill>
                  <a:srgbClr val="FF0065"/>
                </a:solidFill>
                <a:latin typeface="NSimSun"/>
                <a:cs typeface="NSimSun"/>
              </a:rPr>
              <a:t>表的属主账户</a:t>
            </a:r>
            <a:endParaRPr sz="2000" dirty="0">
              <a:latin typeface="NSimSun"/>
              <a:cs typeface="NSimSun"/>
            </a:endParaRPr>
          </a:p>
          <a:p>
            <a:pPr marL="28778" marR="4344" indent="-360000">
              <a:lnSpc>
                <a:spcPct val="124000"/>
              </a:lnSpc>
              <a:spcBef>
                <a:spcPts val="257"/>
              </a:spcBef>
              <a:buFont typeface="Wingdings"/>
              <a:buChar char=""/>
              <a:tabLst>
                <a:tab pos="202534" algn="l"/>
              </a:tabLst>
            </a:pPr>
            <a:r>
              <a:rPr sz="2000" spc="-9" dirty="0">
                <a:latin typeface="NSimSun"/>
                <a:cs typeface="NSimSun"/>
              </a:rPr>
              <a:t>第四步：拥有属主账户的用户可以</a:t>
            </a:r>
            <a:r>
              <a:rPr sz="2000" spc="-4" dirty="0">
                <a:latin typeface="NSimSun"/>
                <a:cs typeface="NSimSun"/>
              </a:rPr>
              <a:t>将</a:t>
            </a:r>
            <a:r>
              <a:rPr sz="2000" spc="-9" dirty="0">
                <a:latin typeface="NSimSun"/>
                <a:cs typeface="NSimSun"/>
              </a:rPr>
              <a:t>其中的一部分权利授予另外的用户，该 用户也可将权利进一步授权给其他的用户</a:t>
            </a:r>
            <a:r>
              <a:rPr sz="2000" spc="-4" dirty="0">
                <a:latin typeface="Arial"/>
                <a:cs typeface="Arial"/>
              </a:rPr>
              <a:t>…</a:t>
            </a:r>
            <a:endParaRPr sz="2000" dirty="0">
              <a:latin typeface="Arial"/>
              <a:cs typeface="Arial"/>
            </a:endParaRPr>
          </a:p>
          <a:p>
            <a:pPr marL="419187" marR="109141">
              <a:lnSpc>
                <a:spcPts val="2804"/>
              </a:lnSpc>
              <a:spcBef>
                <a:spcPts val="86"/>
              </a:spcBef>
            </a:pPr>
            <a:r>
              <a:rPr sz="2000" spc="-4" dirty="0">
                <a:solidFill>
                  <a:srgbClr val="FF0065"/>
                </a:solidFill>
                <a:latin typeface="NSimSun"/>
                <a:cs typeface="NSimSun"/>
              </a:rPr>
              <a:t>假</a:t>
            </a:r>
            <a:r>
              <a:rPr sz="2000" dirty="0">
                <a:solidFill>
                  <a:srgbClr val="FF0065"/>
                </a:solidFill>
                <a:latin typeface="NSimSun"/>
                <a:cs typeface="NSimSun"/>
              </a:rPr>
              <a:t>定</a:t>
            </a:r>
            <a:r>
              <a:rPr sz="2000" spc="-4" dirty="0">
                <a:solidFill>
                  <a:srgbClr val="FF0065"/>
                </a:solidFill>
                <a:latin typeface="Arial"/>
                <a:cs typeface="Arial"/>
              </a:rPr>
              <a:t>UserA</a:t>
            </a:r>
            <a:r>
              <a:rPr sz="2000" spc="-9" dirty="0">
                <a:solidFill>
                  <a:srgbClr val="FF0065"/>
                </a:solidFill>
                <a:latin typeface="NSimSun"/>
                <a:cs typeface="NSimSun"/>
              </a:rPr>
              <a:t>将读权限授予</a:t>
            </a:r>
            <a:r>
              <a:rPr sz="2000" spc="-4" dirty="0">
                <a:solidFill>
                  <a:srgbClr val="FF0065"/>
                </a:solidFill>
                <a:latin typeface="Arial"/>
                <a:cs typeface="Arial"/>
              </a:rPr>
              <a:t>UserB,</a:t>
            </a:r>
            <a:r>
              <a:rPr sz="2000" spc="-30" dirty="0">
                <a:solidFill>
                  <a:srgbClr val="FF0065"/>
                </a:solidFill>
                <a:latin typeface="Arial"/>
                <a:cs typeface="Arial"/>
              </a:rPr>
              <a:t> </a:t>
            </a:r>
            <a:r>
              <a:rPr sz="2000" dirty="0">
                <a:solidFill>
                  <a:srgbClr val="FF0065"/>
                </a:solidFill>
                <a:latin typeface="NSimSun"/>
                <a:cs typeface="NSimSun"/>
              </a:rPr>
              <a:t>而</a:t>
            </a:r>
            <a:r>
              <a:rPr sz="2000" spc="-9" dirty="0">
                <a:solidFill>
                  <a:srgbClr val="FF0065"/>
                </a:solidFill>
                <a:latin typeface="Arial"/>
                <a:cs typeface="Arial"/>
              </a:rPr>
              <a:t>userB</a:t>
            </a:r>
            <a:r>
              <a:rPr sz="2000" dirty="0">
                <a:solidFill>
                  <a:srgbClr val="FF0065"/>
                </a:solidFill>
                <a:latin typeface="NSimSun"/>
                <a:cs typeface="NSimSun"/>
              </a:rPr>
              <a:t>又</a:t>
            </a:r>
            <a:r>
              <a:rPr sz="2000" spc="-4" dirty="0">
                <a:solidFill>
                  <a:srgbClr val="FF0065"/>
                </a:solidFill>
                <a:latin typeface="NSimSun"/>
                <a:cs typeface="NSimSun"/>
              </a:rPr>
              <a:t>将</a:t>
            </a:r>
            <a:r>
              <a:rPr sz="2000" spc="-9" dirty="0">
                <a:solidFill>
                  <a:srgbClr val="FF0065"/>
                </a:solidFill>
                <a:latin typeface="NSimSun"/>
                <a:cs typeface="NSimSun"/>
              </a:rPr>
              <a:t>其拥有的权限授予</a:t>
            </a:r>
            <a:r>
              <a:rPr sz="2000" spc="-4" dirty="0">
                <a:solidFill>
                  <a:srgbClr val="FF0065"/>
                </a:solidFill>
                <a:latin typeface="Arial"/>
                <a:cs typeface="Arial"/>
              </a:rPr>
              <a:t>UserC,  </a:t>
            </a:r>
            <a:r>
              <a:rPr sz="2000" spc="-9" dirty="0">
                <a:solidFill>
                  <a:srgbClr val="FF0065"/>
                </a:solidFill>
                <a:latin typeface="NSimSun"/>
                <a:cs typeface="NSimSun"/>
              </a:rPr>
              <a:t>如此将权利不断传递下去。</a:t>
            </a:r>
            <a:endParaRPr sz="2000" dirty="0">
              <a:latin typeface="NSimSun"/>
              <a:cs typeface="NSimSun"/>
            </a:endParaRPr>
          </a:p>
        </p:txBody>
      </p:sp>
      <p:sp>
        <p:nvSpPr>
          <p:cNvPr id="4" name="object 4"/>
          <p:cNvSpPr txBox="1">
            <a:spLocks noGrp="1"/>
          </p:cNvSpPr>
          <p:nvPr>
            <p:ph type="title"/>
          </p:nvPr>
        </p:nvSpPr>
        <p:spPr>
          <a:xfrm>
            <a:off x="827584" y="764704"/>
            <a:ext cx="5923435" cy="463163"/>
          </a:xfrm>
          <a:prstGeom prst="rect">
            <a:avLst/>
          </a:prstGeom>
        </p:spPr>
        <p:txBody>
          <a:bodyPr vert="horz" wrap="square" lIns="0" tIns="62444" rIns="0" bIns="0" numCol="1" rtlCol="0" anchor="ctr" anchorCtr="0" compatLnSpc="1">
            <a:prstTxWarp prst="textNoShape">
              <a:avLst/>
            </a:prstTxWarp>
            <a:spAutoFit/>
          </a:bodyPr>
          <a:lstStyle/>
          <a:p>
            <a:pPr>
              <a:spcBef>
                <a:spcPts val="402"/>
              </a:spcBef>
            </a:pPr>
            <a:r>
              <a:rPr sz="2600" spc="-4" dirty="0" err="1">
                <a:solidFill>
                  <a:srgbClr val="FFFFFF"/>
                </a:solidFill>
                <a:latin typeface="STZhongsong"/>
                <a:cs typeface="STZhongsong"/>
              </a:rPr>
              <a:t>自主</a:t>
            </a:r>
            <a:r>
              <a:rPr lang="zh-CN" altLang="en-US" sz="2600" spc="-4" dirty="0">
                <a:solidFill>
                  <a:srgbClr val="FFFFFF"/>
                </a:solidFill>
                <a:latin typeface="STZhongsong"/>
                <a:cs typeface="STZhongsong"/>
              </a:rPr>
              <a:t>存取控制</a:t>
            </a:r>
            <a:r>
              <a:rPr sz="2600" spc="-4" dirty="0" err="1">
                <a:solidFill>
                  <a:srgbClr val="FFFFFF"/>
                </a:solidFill>
                <a:latin typeface="STZhongsong"/>
                <a:cs typeface="STZhongsong"/>
              </a:rPr>
              <a:t>的授权过程及其问题</a:t>
            </a:r>
            <a:endParaRPr sz="2600" dirty="0">
              <a:latin typeface="STZhongsong"/>
              <a:cs typeface="STZhongsong"/>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3"/>
          <p:cNvGraphicFramePr>
            <a:graphicFrameLocks noGrp="1"/>
          </p:cNvGraphicFramePr>
          <p:nvPr>
            <p:extLst>
              <p:ext uri="{D42A27DB-BD31-4B8C-83A1-F6EECF244321}">
                <p14:modId xmlns:p14="http://schemas.microsoft.com/office/powerpoint/2010/main" val="3266059478"/>
              </p:ext>
            </p:extLst>
          </p:nvPr>
        </p:nvGraphicFramePr>
        <p:xfrm>
          <a:off x="611560" y="1634545"/>
          <a:ext cx="7613158" cy="608474"/>
        </p:xfrm>
        <a:graphic>
          <a:graphicData uri="http://schemas.openxmlformats.org/drawingml/2006/table">
            <a:tbl>
              <a:tblPr firstRow="1" bandRow="1">
                <a:tableStyleId>{2D5ABB26-0587-4C30-8999-92F81FD0307C}</a:tableStyleId>
              </a:tblPr>
              <a:tblGrid>
                <a:gridCol w="1549230">
                  <a:extLst>
                    <a:ext uri="{9D8B030D-6E8A-4147-A177-3AD203B41FA5}">
                      <a16:colId xmlns:a16="http://schemas.microsoft.com/office/drawing/2014/main" val="20000"/>
                    </a:ext>
                  </a:extLst>
                </a:gridCol>
                <a:gridCol w="517199">
                  <a:extLst>
                    <a:ext uri="{9D8B030D-6E8A-4147-A177-3AD203B41FA5}">
                      <a16:colId xmlns:a16="http://schemas.microsoft.com/office/drawing/2014/main" val="20001"/>
                    </a:ext>
                  </a:extLst>
                </a:gridCol>
                <a:gridCol w="1312206">
                  <a:extLst>
                    <a:ext uri="{9D8B030D-6E8A-4147-A177-3AD203B41FA5}">
                      <a16:colId xmlns:a16="http://schemas.microsoft.com/office/drawing/2014/main" val="20002"/>
                    </a:ext>
                  </a:extLst>
                </a:gridCol>
                <a:gridCol w="556210">
                  <a:extLst>
                    <a:ext uri="{9D8B030D-6E8A-4147-A177-3AD203B41FA5}">
                      <a16:colId xmlns:a16="http://schemas.microsoft.com/office/drawing/2014/main" val="20003"/>
                    </a:ext>
                  </a:extLst>
                </a:gridCol>
                <a:gridCol w="1626662">
                  <a:extLst>
                    <a:ext uri="{9D8B030D-6E8A-4147-A177-3AD203B41FA5}">
                      <a16:colId xmlns:a16="http://schemas.microsoft.com/office/drawing/2014/main" val="20004"/>
                    </a:ext>
                  </a:extLst>
                </a:gridCol>
                <a:gridCol w="2051651">
                  <a:extLst>
                    <a:ext uri="{9D8B030D-6E8A-4147-A177-3AD203B41FA5}">
                      <a16:colId xmlns:a16="http://schemas.microsoft.com/office/drawing/2014/main" val="20005"/>
                    </a:ext>
                  </a:extLst>
                </a:gridCol>
              </a:tblGrid>
              <a:tr h="301698">
                <a:tc>
                  <a:txBody>
                    <a:bodyPr/>
                    <a:lstStyle/>
                    <a:p>
                      <a:pPr marR="30480" algn="ctr">
                        <a:lnSpc>
                          <a:spcPts val="2210"/>
                        </a:lnSpc>
                        <a:tabLst>
                          <a:tab pos="816610" algn="l"/>
                        </a:tabLst>
                      </a:pPr>
                      <a:r>
                        <a:rPr sz="1700" b="1" spc="-5" dirty="0">
                          <a:solidFill>
                            <a:srgbClr val="3333CC"/>
                          </a:solidFill>
                          <a:latin typeface="Arial"/>
                          <a:cs typeface="Arial"/>
                        </a:rPr>
                        <a:t>Grant	</a:t>
                      </a:r>
                      <a:r>
                        <a:rPr sz="1700" b="1" spc="-10" dirty="0">
                          <a:solidFill>
                            <a:srgbClr val="FF0065"/>
                          </a:solidFill>
                          <a:latin typeface="Arial"/>
                          <a:cs typeface="Arial"/>
                        </a:rPr>
                        <a:t>Select</a:t>
                      </a:r>
                      <a:endParaRPr sz="1700">
                        <a:latin typeface="Arial"/>
                        <a:cs typeface="Arial"/>
                      </a:endParaRPr>
                    </a:p>
                  </a:txBody>
                  <a:tcPr marL="0" marR="0" marT="0" marB="0"/>
                </a:tc>
                <a:tc>
                  <a:txBody>
                    <a:bodyPr/>
                    <a:lstStyle/>
                    <a:p>
                      <a:pPr marL="69850">
                        <a:lnSpc>
                          <a:spcPts val="2210"/>
                        </a:lnSpc>
                      </a:pPr>
                      <a:r>
                        <a:rPr sz="1700" b="1" spc="-10" dirty="0">
                          <a:solidFill>
                            <a:srgbClr val="3333CC"/>
                          </a:solidFill>
                          <a:latin typeface="Arial"/>
                          <a:cs typeface="Arial"/>
                        </a:rPr>
                        <a:t>ON</a:t>
                      </a:r>
                      <a:endParaRPr sz="1700">
                        <a:latin typeface="Arial"/>
                        <a:cs typeface="Arial"/>
                      </a:endParaRPr>
                    </a:p>
                  </a:txBody>
                  <a:tcPr marL="0" marR="0" marT="0" marB="0"/>
                </a:tc>
                <a:tc>
                  <a:txBody>
                    <a:bodyPr/>
                    <a:lstStyle/>
                    <a:p>
                      <a:pPr algn="ctr">
                        <a:lnSpc>
                          <a:spcPts val="2210"/>
                        </a:lnSpc>
                      </a:pPr>
                      <a:r>
                        <a:rPr sz="1700" b="1" spc="-5" dirty="0">
                          <a:solidFill>
                            <a:srgbClr val="FF0065"/>
                          </a:solidFill>
                          <a:latin typeface="Arial"/>
                          <a:cs typeface="Arial"/>
                        </a:rPr>
                        <a:t>Employee</a:t>
                      </a:r>
                      <a:endParaRPr sz="1700">
                        <a:latin typeface="Arial"/>
                        <a:cs typeface="Arial"/>
                      </a:endParaRPr>
                    </a:p>
                  </a:txBody>
                  <a:tcPr marL="0" marR="0" marT="0" marB="0"/>
                </a:tc>
                <a:tc>
                  <a:txBody>
                    <a:bodyPr/>
                    <a:lstStyle/>
                    <a:p>
                      <a:pPr marL="105410">
                        <a:lnSpc>
                          <a:spcPts val="2210"/>
                        </a:lnSpc>
                      </a:pPr>
                      <a:r>
                        <a:rPr sz="1700" b="1" spc="-10" dirty="0">
                          <a:solidFill>
                            <a:srgbClr val="3333CC"/>
                          </a:solidFill>
                          <a:latin typeface="Arial"/>
                          <a:cs typeface="Arial"/>
                        </a:rPr>
                        <a:t>TO</a:t>
                      </a:r>
                      <a:endParaRPr sz="1700">
                        <a:latin typeface="Arial"/>
                        <a:cs typeface="Arial"/>
                      </a:endParaRPr>
                    </a:p>
                  </a:txBody>
                  <a:tcPr marL="0" marR="0" marT="0" marB="0"/>
                </a:tc>
                <a:tc>
                  <a:txBody>
                    <a:bodyPr/>
                    <a:lstStyle/>
                    <a:p>
                      <a:pPr marR="62865" algn="r">
                        <a:lnSpc>
                          <a:spcPts val="2210"/>
                        </a:lnSpc>
                        <a:tabLst>
                          <a:tab pos="887094" algn="l"/>
                        </a:tabLst>
                      </a:pPr>
                      <a:r>
                        <a:rPr sz="1700" b="1" dirty="0">
                          <a:solidFill>
                            <a:srgbClr val="FF0065"/>
                          </a:solidFill>
                          <a:latin typeface="Arial"/>
                          <a:cs typeface="Arial"/>
                        </a:rPr>
                        <a:t>UserB	</a:t>
                      </a:r>
                      <a:r>
                        <a:rPr sz="1700" b="1" dirty="0">
                          <a:solidFill>
                            <a:srgbClr val="3333CC"/>
                          </a:solidFill>
                          <a:latin typeface="Arial"/>
                          <a:cs typeface="Arial"/>
                        </a:rPr>
                        <a:t>WITH</a:t>
                      </a:r>
                      <a:endParaRPr sz="1700">
                        <a:latin typeface="Arial"/>
                        <a:cs typeface="Arial"/>
                      </a:endParaRPr>
                    </a:p>
                  </a:txBody>
                  <a:tcPr marL="0" marR="0" marT="0" marB="0"/>
                </a:tc>
                <a:tc>
                  <a:txBody>
                    <a:bodyPr/>
                    <a:lstStyle/>
                    <a:p>
                      <a:pPr marR="24130" algn="r">
                        <a:lnSpc>
                          <a:spcPts val="2210"/>
                        </a:lnSpc>
                        <a:tabLst>
                          <a:tab pos="1043940" algn="l"/>
                        </a:tabLst>
                      </a:pPr>
                      <a:r>
                        <a:rPr sz="1700" b="1" dirty="0">
                          <a:solidFill>
                            <a:srgbClr val="3333CC"/>
                          </a:solidFill>
                          <a:latin typeface="Arial"/>
                          <a:cs typeface="Arial"/>
                        </a:rPr>
                        <a:t>GRANT	OPTIO</a:t>
                      </a:r>
                      <a:r>
                        <a:rPr sz="1700" b="1" spc="-5" dirty="0">
                          <a:solidFill>
                            <a:srgbClr val="3333CC"/>
                          </a:solidFill>
                          <a:latin typeface="Arial"/>
                          <a:cs typeface="Arial"/>
                        </a:rPr>
                        <a:t>N</a:t>
                      </a:r>
                      <a:r>
                        <a:rPr sz="1700" b="1" dirty="0">
                          <a:latin typeface="Arial"/>
                          <a:cs typeface="Arial"/>
                        </a:rPr>
                        <a:t>;</a:t>
                      </a:r>
                      <a:endParaRPr sz="1700">
                        <a:latin typeface="Arial"/>
                        <a:cs typeface="Arial"/>
                      </a:endParaRPr>
                    </a:p>
                  </a:txBody>
                  <a:tcPr marL="0" marR="0" marT="0" marB="0"/>
                </a:tc>
                <a:extLst>
                  <a:ext uri="{0D108BD9-81ED-4DB2-BD59-A6C34878D82A}">
                    <a16:rowId xmlns:a16="http://schemas.microsoft.com/office/drawing/2014/main" val="10000"/>
                  </a:ext>
                </a:extLst>
              </a:tr>
              <a:tr h="301698">
                <a:tc>
                  <a:txBody>
                    <a:bodyPr/>
                    <a:lstStyle/>
                    <a:p>
                      <a:pPr marR="30480" algn="ctr">
                        <a:lnSpc>
                          <a:spcPts val="2325"/>
                        </a:lnSpc>
                        <a:spcBef>
                          <a:spcPts val="355"/>
                        </a:spcBef>
                        <a:tabLst>
                          <a:tab pos="816610" algn="l"/>
                        </a:tabLst>
                      </a:pPr>
                      <a:r>
                        <a:rPr sz="1700" b="1" spc="-5" dirty="0">
                          <a:solidFill>
                            <a:srgbClr val="3333CC"/>
                          </a:solidFill>
                          <a:latin typeface="Arial"/>
                          <a:cs typeface="Arial"/>
                        </a:rPr>
                        <a:t>Grant	</a:t>
                      </a:r>
                      <a:r>
                        <a:rPr sz="1700" b="1" spc="-10" dirty="0">
                          <a:solidFill>
                            <a:srgbClr val="FF0065"/>
                          </a:solidFill>
                          <a:latin typeface="Arial"/>
                          <a:cs typeface="Arial"/>
                        </a:rPr>
                        <a:t>Select</a:t>
                      </a:r>
                      <a:endParaRPr sz="1700">
                        <a:latin typeface="Arial"/>
                        <a:cs typeface="Arial"/>
                      </a:endParaRPr>
                    </a:p>
                  </a:txBody>
                  <a:tcPr marL="0" marR="0" marT="38552" marB="0"/>
                </a:tc>
                <a:tc>
                  <a:txBody>
                    <a:bodyPr/>
                    <a:lstStyle/>
                    <a:p>
                      <a:pPr marL="69850">
                        <a:lnSpc>
                          <a:spcPts val="2325"/>
                        </a:lnSpc>
                        <a:spcBef>
                          <a:spcPts val="355"/>
                        </a:spcBef>
                      </a:pPr>
                      <a:r>
                        <a:rPr sz="1700" b="1" spc="-10" dirty="0">
                          <a:solidFill>
                            <a:srgbClr val="3333CC"/>
                          </a:solidFill>
                          <a:latin typeface="Arial"/>
                          <a:cs typeface="Arial"/>
                        </a:rPr>
                        <a:t>ON</a:t>
                      </a:r>
                      <a:endParaRPr sz="1700">
                        <a:latin typeface="Arial"/>
                        <a:cs typeface="Arial"/>
                      </a:endParaRPr>
                    </a:p>
                  </a:txBody>
                  <a:tcPr marL="0" marR="0" marT="38552" marB="0"/>
                </a:tc>
                <a:tc>
                  <a:txBody>
                    <a:bodyPr/>
                    <a:lstStyle/>
                    <a:p>
                      <a:pPr algn="ctr">
                        <a:lnSpc>
                          <a:spcPts val="2325"/>
                        </a:lnSpc>
                        <a:spcBef>
                          <a:spcPts val="355"/>
                        </a:spcBef>
                      </a:pPr>
                      <a:r>
                        <a:rPr sz="1700" b="1" spc="-5" dirty="0">
                          <a:solidFill>
                            <a:srgbClr val="FF0065"/>
                          </a:solidFill>
                          <a:latin typeface="Arial"/>
                          <a:cs typeface="Arial"/>
                        </a:rPr>
                        <a:t>Employee</a:t>
                      </a:r>
                      <a:endParaRPr sz="1700">
                        <a:latin typeface="Arial"/>
                        <a:cs typeface="Arial"/>
                      </a:endParaRPr>
                    </a:p>
                  </a:txBody>
                  <a:tcPr marL="0" marR="0" marT="38552" marB="0"/>
                </a:tc>
                <a:tc>
                  <a:txBody>
                    <a:bodyPr/>
                    <a:lstStyle/>
                    <a:p>
                      <a:pPr marL="105410">
                        <a:lnSpc>
                          <a:spcPts val="2325"/>
                        </a:lnSpc>
                        <a:spcBef>
                          <a:spcPts val="355"/>
                        </a:spcBef>
                      </a:pPr>
                      <a:r>
                        <a:rPr sz="1700" b="1" spc="-10" dirty="0">
                          <a:solidFill>
                            <a:srgbClr val="3333CC"/>
                          </a:solidFill>
                          <a:latin typeface="Arial"/>
                          <a:cs typeface="Arial"/>
                        </a:rPr>
                        <a:t>TO</a:t>
                      </a:r>
                      <a:endParaRPr sz="1700">
                        <a:latin typeface="Arial"/>
                        <a:cs typeface="Arial"/>
                      </a:endParaRPr>
                    </a:p>
                  </a:txBody>
                  <a:tcPr marL="0" marR="0" marT="38552" marB="0"/>
                </a:tc>
                <a:tc>
                  <a:txBody>
                    <a:bodyPr/>
                    <a:lstStyle/>
                    <a:p>
                      <a:pPr marR="62865" algn="r">
                        <a:lnSpc>
                          <a:spcPts val="2325"/>
                        </a:lnSpc>
                        <a:spcBef>
                          <a:spcPts val="355"/>
                        </a:spcBef>
                        <a:tabLst>
                          <a:tab pos="887094" algn="l"/>
                        </a:tabLst>
                      </a:pPr>
                      <a:r>
                        <a:rPr sz="1700" b="1" dirty="0">
                          <a:solidFill>
                            <a:srgbClr val="FF0065"/>
                          </a:solidFill>
                          <a:latin typeface="Arial"/>
                          <a:cs typeface="Arial"/>
                        </a:rPr>
                        <a:t>UserC	</a:t>
                      </a:r>
                      <a:r>
                        <a:rPr sz="1700" b="1" dirty="0">
                          <a:solidFill>
                            <a:srgbClr val="3333CC"/>
                          </a:solidFill>
                          <a:latin typeface="Arial"/>
                          <a:cs typeface="Arial"/>
                        </a:rPr>
                        <a:t>WITH</a:t>
                      </a:r>
                      <a:endParaRPr sz="1700">
                        <a:latin typeface="Arial"/>
                        <a:cs typeface="Arial"/>
                      </a:endParaRPr>
                    </a:p>
                  </a:txBody>
                  <a:tcPr marL="0" marR="0" marT="38552" marB="0"/>
                </a:tc>
                <a:tc>
                  <a:txBody>
                    <a:bodyPr/>
                    <a:lstStyle/>
                    <a:p>
                      <a:pPr marR="24130" algn="r">
                        <a:lnSpc>
                          <a:spcPts val="2325"/>
                        </a:lnSpc>
                        <a:spcBef>
                          <a:spcPts val="355"/>
                        </a:spcBef>
                        <a:tabLst>
                          <a:tab pos="1043940" algn="l"/>
                        </a:tabLst>
                      </a:pPr>
                      <a:r>
                        <a:rPr sz="1700" b="1" dirty="0">
                          <a:solidFill>
                            <a:srgbClr val="3333CC"/>
                          </a:solidFill>
                          <a:latin typeface="Arial"/>
                          <a:cs typeface="Arial"/>
                        </a:rPr>
                        <a:t>GRANT	OPTIO</a:t>
                      </a:r>
                      <a:r>
                        <a:rPr sz="1700" b="1" spc="-5" dirty="0">
                          <a:solidFill>
                            <a:srgbClr val="3333CC"/>
                          </a:solidFill>
                          <a:latin typeface="Arial"/>
                          <a:cs typeface="Arial"/>
                        </a:rPr>
                        <a:t>N</a:t>
                      </a:r>
                      <a:r>
                        <a:rPr sz="1700" b="1" dirty="0">
                          <a:latin typeface="Arial"/>
                          <a:cs typeface="Arial"/>
                        </a:rPr>
                        <a:t>;</a:t>
                      </a:r>
                      <a:endParaRPr sz="1700" dirty="0">
                        <a:latin typeface="Arial"/>
                        <a:cs typeface="Arial"/>
                      </a:endParaRPr>
                    </a:p>
                  </a:txBody>
                  <a:tcPr marL="0" marR="0" marT="38552" marB="0"/>
                </a:tc>
                <a:extLst>
                  <a:ext uri="{0D108BD9-81ED-4DB2-BD59-A6C34878D82A}">
                    <a16:rowId xmlns:a16="http://schemas.microsoft.com/office/drawing/2014/main" val="10001"/>
                  </a:ext>
                </a:extLst>
              </a:tr>
            </a:tbl>
          </a:graphicData>
        </a:graphic>
      </p:graphicFrame>
      <p:sp>
        <p:nvSpPr>
          <p:cNvPr id="4" name="object 4"/>
          <p:cNvSpPr txBox="1"/>
          <p:nvPr/>
        </p:nvSpPr>
        <p:spPr>
          <a:xfrm>
            <a:off x="465890" y="3583428"/>
            <a:ext cx="8426590" cy="2403275"/>
          </a:xfrm>
          <a:prstGeom prst="rect">
            <a:avLst/>
          </a:prstGeom>
        </p:spPr>
        <p:txBody>
          <a:bodyPr vert="horz" wrap="square" lIns="0" tIns="61901" rIns="0" bIns="0" rtlCol="0">
            <a:spAutoFit/>
          </a:bodyPr>
          <a:lstStyle/>
          <a:p>
            <a:pPr marL="10860" algn="l">
              <a:spcBef>
                <a:spcPts val="487"/>
              </a:spcBef>
            </a:pPr>
            <a:r>
              <a:rPr sz="2394" spc="-4" dirty="0">
                <a:latin typeface="Microsoft YaHei"/>
                <a:cs typeface="Microsoft YaHei"/>
              </a:rPr>
              <a:t>注意授权的传播范围</a:t>
            </a:r>
            <a:endParaRPr sz="2394" dirty="0">
              <a:latin typeface="Microsoft YaHei"/>
              <a:cs typeface="Microsoft YaHei"/>
            </a:endParaRPr>
          </a:p>
          <a:p>
            <a:pPr marL="10860" algn="l">
              <a:spcBef>
                <a:spcPts val="282"/>
              </a:spcBef>
              <a:buFont typeface="Wingdings"/>
              <a:buChar char=""/>
              <a:tabLst>
                <a:tab pos="243802" algn="l"/>
              </a:tabLst>
            </a:pPr>
            <a:r>
              <a:rPr sz="2000" spc="-9" dirty="0">
                <a:latin typeface="NSimSun"/>
                <a:cs typeface="NSimSun"/>
              </a:rPr>
              <a:t>传播范围包括两个方面：水平传播数量和垂直传播数量</a:t>
            </a:r>
            <a:endParaRPr sz="2000" dirty="0">
              <a:latin typeface="NSimSun"/>
              <a:cs typeface="NSimSun"/>
            </a:endParaRPr>
          </a:p>
          <a:p>
            <a:pPr marL="401811" lvl="1" algn="l">
              <a:spcBef>
                <a:spcPts val="201"/>
              </a:spcBef>
              <a:buFont typeface="Wingdings"/>
              <a:buChar char=""/>
              <a:tabLst>
                <a:tab pos="656473" algn="l"/>
              </a:tabLst>
            </a:pPr>
            <a:r>
              <a:rPr sz="2000" spc="-9" dirty="0">
                <a:latin typeface="NSimSun"/>
                <a:cs typeface="NSimSun"/>
              </a:rPr>
              <a:t>水平传播数量是授权者的再授权用户数</a:t>
            </a:r>
            <a:r>
              <a:rPr sz="2000" spc="-4" dirty="0">
                <a:latin typeface="NSimSun"/>
                <a:cs typeface="NSimSun"/>
              </a:rPr>
              <a:t>目</a:t>
            </a:r>
            <a:r>
              <a:rPr sz="2000" spc="-13" dirty="0">
                <a:latin typeface="Arial"/>
                <a:cs typeface="Arial"/>
              </a:rPr>
              <a:t>(</a:t>
            </a:r>
            <a:r>
              <a:rPr sz="2000" spc="-9" dirty="0">
                <a:latin typeface="NSimSun"/>
                <a:cs typeface="NSimSun"/>
              </a:rPr>
              <a:t>树的广度</a:t>
            </a:r>
            <a:r>
              <a:rPr sz="2000" spc="-4" dirty="0">
                <a:latin typeface="Arial"/>
                <a:cs typeface="Arial"/>
              </a:rPr>
              <a:t>)</a:t>
            </a:r>
            <a:endParaRPr sz="2000" dirty="0">
              <a:latin typeface="Arial"/>
              <a:cs typeface="Arial"/>
            </a:endParaRPr>
          </a:p>
          <a:p>
            <a:pPr marL="401811" marR="39095" lvl="1" algn="l">
              <a:lnSpc>
                <a:spcPct val="109700"/>
              </a:lnSpc>
              <a:spcBef>
                <a:spcPts val="4"/>
              </a:spcBef>
              <a:buFont typeface="Wingdings"/>
              <a:buChar char=""/>
              <a:tabLst>
                <a:tab pos="656473" algn="l"/>
              </a:tabLst>
            </a:pPr>
            <a:r>
              <a:rPr sz="2000" spc="-9" dirty="0">
                <a:latin typeface="NSimSun"/>
                <a:cs typeface="NSimSun"/>
              </a:rPr>
              <a:t>垂直传播数量是授权者传播给被授权者，再被传播给另一个被授权 </a:t>
            </a:r>
            <a:r>
              <a:rPr sz="2000" spc="-4" dirty="0">
                <a:latin typeface="NSimSun"/>
                <a:cs typeface="NSimSun"/>
              </a:rPr>
              <a:t>者</a:t>
            </a:r>
            <a:r>
              <a:rPr sz="2000" spc="-4" dirty="0">
                <a:latin typeface="Arial"/>
                <a:cs typeface="Arial"/>
              </a:rPr>
              <a:t>,</a:t>
            </a:r>
            <a:r>
              <a:rPr sz="2000" spc="-13" dirty="0">
                <a:latin typeface="Arial"/>
                <a:cs typeface="Arial"/>
              </a:rPr>
              <a:t> …</a:t>
            </a:r>
            <a:r>
              <a:rPr sz="2000" spc="-9" dirty="0">
                <a:latin typeface="NSimSun"/>
                <a:cs typeface="NSimSun"/>
              </a:rPr>
              <a:t>传播的深</a:t>
            </a:r>
            <a:r>
              <a:rPr sz="2000" spc="-4" dirty="0">
                <a:latin typeface="NSimSun"/>
                <a:cs typeface="NSimSun"/>
              </a:rPr>
              <a:t>度</a:t>
            </a:r>
            <a:r>
              <a:rPr sz="2000" spc="-17" dirty="0">
                <a:latin typeface="Arial"/>
                <a:cs typeface="Arial"/>
              </a:rPr>
              <a:t>(</a:t>
            </a:r>
            <a:r>
              <a:rPr sz="2000" spc="-9" dirty="0">
                <a:latin typeface="NSimSun"/>
                <a:cs typeface="NSimSun"/>
              </a:rPr>
              <a:t>树的深</a:t>
            </a:r>
            <a:r>
              <a:rPr sz="2000" spc="-4" dirty="0">
                <a:latin typeface="NSimSun"/>
                <a:cs typeface="NSimSun"/>
              </a:rPr>
              <a:t>度</a:t>
            </a:r>
            <a:r>
              <a:rPr sz="2000" spc="-4" dirty="0">
                <a:latin typeface="Arial"/>
                <a:cs typeface="Arial"/>
              </a:rPr>
              <a:t>)</a:t>
            </a:r>
            <a:endParaRPr sz="2000" dirty="0">
              <a:latin typeface="Arial"/>
              <a:cs typeface="Arial"/>
            </a:endParaRPr>
          </a:p>
          <a:p>
            <a:pPr marL="10860" marR="4344" algn="l">
              <a:lnSpc>
                <a:spcPts val="2369"/>
              </a:lnSpc>
              <a:spcBef>
                <a:spcPts val="21"/>
              </a:spcBef>
              <a:buFont typeface="Wingdings"/>
              <a:buChar char=""/>
              <a:tabLst>
                <a:tab pos="243802" algn="l"/>
              </a:tabLst>
            </a:pPr>
            <a:r>
              <a:rPr sz="2000" spc="-9" dirty="0">
                <a:latin typeface="NSimSun"/>
                <a:cs typeface="NSimSun"/>
              </a:rPr>
              <a:t>有些系统提供了传播范围控制，有些系统并没有提供</a:t>
            </a:r>
            <a:r>
              <a:rPr sz="2000" dirty="0">
                <a:latin typeface="NSimSun"/>
                <a:cs typeface="NSimSun"/>
              </a:rPr>
              <a:t>，</a:t>
            </a:r>
            <a:r>
              <a:rPr sz="2000" spc="-9" dirty="0">
                <a:latin typeface="Arial"/>
                <a:cs typeface="Arial"/>
              </a:rPr>
              <a:t>SQL</a:t>
            </a:r>
            <a:r>
              <a:rPr sz="2000" spc="-9" dirty="0">
                <a:latin typeface="NSimSun"/>
                <a:cs typeface="NSimSun"/>
              </a:rPr>
              <a:t>标准中也并 没有限制。</a:t>
            </a:r>
            <a:endParaRPr sz="2000" dirty="0">
              <a:latin typeface="NSimSun"/>
              <a:cs typeface="NSimSun"/>
            </a:endParaRPr>
          </a:p>
        </p:txBody>
      </p:sp>
      <p:sp>
        <p:nvSpPr>
          <p:cNvPr id="5" name="object 5"/>
          <p:cNvSpPr/>
          <p:nvPr/>
        </p:nvSpPr>
        <p:spPr>
          <a:xfrm>
            <a:off x="2199023" y="2809662"/>
            <a:ext cx="1041460" cy="65159"/>
          </a:xfrm>
          <a:custGeom>
            <a:avLst/>
            <a:gdLst/>
            <a:ahLst/>
            <a:cxnLst/>
            <a:rect l="l" t="t" r="r" b="b"/>
            <a:pathLst>
              <a:path w="1217929" h="76200">
                <a:moveTo>
                  <a:pt x="1154429" y="48006"/>
                </a:moveTo>
                <a:lnTo>
                  <a:pt x="1154429" y="28956"/>
                </a:lnTo>
                <a:lnTo>
                  <a:pt x="0" y="28956"/>
                </a:lnTo>
                <a:lnTo>
                  <a:pt x="0" y="48006"/>
                </a:lnTo>
                <a:lnTo>
                  <a:pt x="1154429" y="48006"/>
                </a:lnTo>
                <a:close/>
              </a:path>
              <a:path w="1217929" h="76200">
                <a:moveTo>
                  <a:pt x="1217675" y="38100"/>
                </a:moveTo>
                <a:lnTo>
                  <a:pt x="1141475" y="0"/>
                </a:lnTo>
                <a:lnTo>
                  <a:pt x="1141475" y="28956"/>
                </a:lnTo>
                <a:lnTo>
                  <a:pt x="1154429" y="28956"/>
                </a:lnTo>
                <a:lnTo>
                  <a:pt x="1154429" y="69722"/>
                </a:lnTo>
                <a:lnTo>
                  <a:pt x="1217675" y="38100"/>
                </a:lnTo>
                <a:close/>
              </a:path>
              <a:path w="1217929" h="76200">
                <a:moveTo>
                  <a:pt x="1154429" y="69722"/>
                </a:moveTo>
                <a:lnTo>
                  <a:pt x="1154429" y="48006"/>
                </a:lnTo>
                <a:lnTo>
                  <a:pt x="1141475" y="48006"/>
                </a:lnTo>
                <a:lnTo>
                  <a:pt x="1141475" y="76200"/>
                </a:lnTo>
                <a:lnTo>
                  <a:pt x="1154429" y="69722"/>
                </a:lnTo>
                <a:close/>
              </a:path>
            </a:pathLst>
          </a:custGeom>
          <a:solidFill>
            <a:srgbClr val="000000"/>
          </a:solidFill>
        </p:spPr>
        <p:txBody>
          <a:bodyPr wrap="square" lIns="0" tIns="0" rIns="0" bIns="0" rtlCol="0"/>
          <a:lstStyle/>
          <a:p>
            <a:endParaRPr/>
          </a:p>
        </p:txBody>
      </p:sp>
      <p:sp>
        <p:nvSpPr>
          <p:cNvPr id="6" name="object 6"/>
          <p:cNvSpPr/>
          <p:nvPr/>
        </p:nvSpPr>
        <p:spPr>
          <a:xfrm>
            <a:off x="3985687" y="2809662"/>
            <a:ext cx="1042546" cy="65159"/>
          </a:xfrm>
          <a:custGeom>
            <a:avLst/>
            <a:gdLst/>
            <a:ahLst/>
            <a:cxnLst/>
            <a:rect l="l" t="t" r="r" b="b"/>
            <a:pathLst>
              <a:path w="1219200" h="76200">
                <a:moveTo>
                  <a:pt x="1155953" y="48006"/>
                </a:moveTo>
                <a:lnTo>
                  <a:pt x="1155953" y="28956"/>
                </a:lnTo>
                <a:lnTo>
                  <a:pt x="0" y="28956"/>
                </a:lnTo>
                <a:lnTo>
                  <a:pt x="0" y="48006"/>
                </a:lnTo>
                <a:lnTo>
                  <a:pt x="1155953" y="48006"/>
                </a:lnTo>
                <a:close/>
              </a:path>
              <a:path w="1219200" h="76200">
                <a:moveTo>
                  <a:pt x="1219200" y="38100"/>
                </a:moveTo>
                <a:lnTo>
                  <a:pt x="1143000" y="0"/>
                </a:lnTo>
                <a:lnTo>
                  <a:pt x="1143000" y="28956"/>
                </a:lnTo>
                <a:lnTo>
                  <a:pt x="1155953" y="28956"/>
                </a:lnTo>
                <a:lnTo>
                  <a:pt x="1155953" y="69723"/>
                </a:lnTo>
                <a:lnTo>
                  <a:pt x="1219200" y="38100"/>
                </a:lnTo>
                <a:close/>
              </a:path>
              <a:path w="1219200" h="76200">
                <a:moveTo>
                  <a:pt x="1155953" y="69723"/>
                </a:moveTo>
                <a:lnTo>
                  <a:pt x="1155953" y="48006"/>
                </a:lnTo>
                <a:lnTo>
                  <a:pt x="1143000" y="48006"/>
                </a:lnTo>
                <a:lnTo>
                  <a:pt x="1143000" y="76200"/>
                </a:lnTo>
                <a:lnTo>
                  <a:pt x="1155953" y="69723"/>
                </a:lnTo>
                <a:close/>
              </a:path>
            </a:pathLst>
          </a:custGeom>
          <a:solidFill>
            <a:srgbClr val="000000"/>
          </a:solidFill>
        </p:spPr>
        <p:txBody>
          <a:bodyPr wrap="square" lIns="0" tIns="0" rIns="0" bIns="0" rtlCol="0"/>
          <a:lstStyle/>
          <a:p>
            <a:endParaRPr/>
          </a:p>
        </p:txBody>
      </p:sp>
      <p:sp>
        <p:nvSpPr>
          <p:cNvPr id="7" name="object 7"/>
          <p:cNvSpPr txBox="1"/>
          <p:nvPr/>
        </p:nvSpPr>
        <p:spPr>
          <a:xfrm>
            <a:off x="3286741" y="2695851"/>
            <a:ext cx="662451" cy="273567"/>
          </a:xfrm>
          <a:prstGeom prst="rect">
            <a:avLst/>
          </a:prstGeom>
        </p:spPr>
        <p:txBody>
          <a:bodyPr vert="horz" wrap="square" lIns="0" tIns="10317" rIns="0" bIns="0" rtlCol="0">
            <a:spAutoFit/>
          </a:bodyPr>
          <a:lstStyle/>
          <a:p>
            <a:pPr marL="10860">
              <a:spcBef>
                <a:spcPts val="81"/>
              </a:spcBef>
            </a:pPr>
            <a:r>
              <a:rPr sz="1710" i="1" spc="-4" dirty="0">
                <a:latin typeface="Arial"/>
                <a:cs typeface="Arial"/>
              </a:rPr>
              <a:t>UserA</a:t>
            </a:r>
            <a:endParaRPr sz="1710">
              <a:latin typeface="Arial"/>
              <a:cs typeface="Arial"/>
            </a:endParaRPr>
          </a:p>
        </p:txBody>
      </p:sp>
      <p:sp>
        <p:nvSpPr>
          <p:cNvPr id="8" name="object 8"/>
          <p:cNvSpPr txBox="1"/>
          <p:nvPr/>
        </p:nvSpPr>
        <p:spPr>
          <a:xfrm>
            <a:off x="1623872" y="2695851"/>
            <a:ext cx="494124" cy="273567"/>
          </a:xfrm>
          <a:prstGeom prst="rect">
            <a:avLst/>
          </a:prstGeom>
        </p:spPr>
        <p:txBody>
          <a:bodyPr vert="horz" wrap="square" lIns="0" tIns="10317" rIns="0" bIns="0" rtlCol="0">
            <a:spAutoFit/>
          </a:bodyPr>
          <a:lstStyle/>
          <a:p>
            <a:pPr marL="10860">
              <a:spcBef>
                <a:spcPts val="81"/>
              </a:spcBef>
            </a:pPr>
            <a:r>
              <a:rPr sz="1710" i="1" dirty="0">
                <a:latin typeface="Arial"/>
                <a:cs typeface="Arial"/>
              </a:rPr>
              <a:t>DBA</a:t>
            </a:r>
            <a:endParaRPr sz="1710">
              <a:latin typeface="Arial"/>
              <a:cs typeface="Arial"/>
            </a:endParaRPr>
          </a:p>
        </p:txBody>
      </p:sp>
      <p:sp>
        <p:nvSpPr>
          <p:cNvPr id="9" name="object 9"/>
          <p:cNvSpPr/>
          <p:nvPr/>
        </p:nvSpPr>
        <p:spPr>
          <a:xfrm>
            <a:off x="5860305" y="2809662"/>
            <a:ext cx="1042546" cy="65159"/>
          </a:xfrm>
          <a:custGeom>
            <a:avLst/>
            <a:gdLst/>
            <a:ahLst/>
            <a:cxnLst/>
            <a:rect l="l" t="t" r="r" b="b"/>
            <a:pathLst>
              <a:path w="1219200" h="76200">
                <a:moveTo>
                  <a:pt x="1155953" y="48006"/>
                </a:moveTo>
                <a:lnTo>
                  <a:pt x="1155953" y="28956"/>
                </a:lnTo>
                <a:lnTo>
                  <a:pt x="0" y="28956"/>
                </a:lnTo>
                <a:lnTo>
                  <a:pt x="0" y="48006"/>
                </a:lnTo>
                <a:lnTo>
                  <a:pt x="1155953" y="48006"/>
                </a:lnTo>
                <a:close/>
              </a:path>
              <a:path w="1219200" h="76200">
                <a:moveTo>
                  <a:pt x="1219200" y="38100"/>
                </a:moveTo>
                <a:lnTo>
                  <a:pt x="1143000" y="0"/>
                </a:lnTo>
                <a:lnTo>
                  <a:pt x="1143000" y="28956"/>
                </a:lnTo>
                <a:lnTo>
                  <a:pt x="1155953" y="28956"/>
                </a:lnTo>
                <a:lnTo>
                  <a:pt x="1155953" y="69723"/>
                </a:lnTo>
                <a:lnTo>
                  <a:pt x="1219200" y="38100"/>
                </a:lnTo>
                <a:close/>
              </a:path>
              <a:path w="1219200" h="76200">
                <a:moveTo>
                  <a:pt x="1155953" y="69723"/>
                </a:moveTo>
                <a:lnTo>
                  <a:pt x="1155953" y="48006"/>
                </a:lnTo>
                <a:lnTo>
                  <a:pt x="1143000" y="48006"/>
                </a:lnTo>
                <a:lnTo>
                  <a:pt x="1143000" y="76200"/>
                </a:lnTo>
                <a:lnTo>
                  <a:pt x="1155953" y="69723"/>
                </a:lnTo>
                <a:close/>
              </a:path>
            </a:pathLst>
          </a:custGeom>
          <a:solidFill>
            <a:srgbClr val="000000"/>
          </a:solidFill>
        </p:spPr>
        <p:txBody>
          <a:bodyPr wrap="square" lIns="0" tIns="0" rIns="0" bIns="0" rtlCol="0"/>
          <a:lstStyle/>
          <a:p>
            <a:endParaRPr/>
          </a:p>
        </p:txBody>
      </p:sp>
      <p:sp>
        <p:nvSpPr>
          <p:cNvPr id="10" name="object 10"/>
          <p:cNvSpPr txBox="1"/>
          <p:nvPr/>
        </p:nvSpPr>
        <p:spPr>
          <a:xfrm>
            <a:off x="7023618" y="2695851"/>
            <a:ext cx="662451" cy="273567"/>
          </a:xfrm>
          <a:prstGeom prst="rect">
            <a:avLst/>
          </a:prstGeom>
        </p:spPr>
        <p:txBody>
          <a:bodyPr vert="horz" wrap="square" lIns="0" tIns="10317" rIns="0" bIns="0" rtlCol="0">
            <a:spAutoFit/>
          </a:bodyPr>
          <a:lstStyle/>
          <a:p>
            <a:pPr marL="10860">
              <a:spcBef>
                <a:spcPts val="81"/>
              </a:spcBef>
            </a:pPr>
            <a:r>
              <a:rPr sz="1710" i="1" spc="-4" dirty="0">
                <a:latin typeface="Arial"/>
                <a:cs typeface="Arial"/>
              </a:rPr>
              <a:t>UserC</a:t>
            </a:r>
            <a:endParaRPr sz="1710">
              <a:latin typeface="Arial"/>
              <a:cs typeface="Arial"/>
            </a:endParaRPr>
          </a:p>
        </p:txBody>
      </p:sp>
      <p:sp>
        <p:nvSpPr>
          <p:cNvPr id="11" name="object 11"/>
          <p:cNvSpPr txBox="1"/>
          <p:nvPr/>
        </p:nvSpPr>
        <p:spPr>
          <a:xfrm>
            <a:off x="5148777" y="2695852"/>
            <a:ext cx="662451" cy="716252"/>
          </a:xfrm>
          <a:prstGeom prst="rect">
            <a:avLst/>
          </a:prstGeom>
        </p:spPr>
        <p:txBody>
          <a:bodyPr vert="horz" wrap="square" lIns="0" tIns="10317" rIns="0" bIns="0" rtlCol="0">
            <a:spAutoFit/>
          </a:bodyPr>
          <a:lstStyle/>
          <a:p>
            <a:pPr marL="10860">
              <a:spcBef>
                <a:spcPts val="81"/>
              </a:spcBef>
            </a:pPr>
            <a:r>
              <a:rPr sz="1710" i="1" spc="-4" dirty="0">
                <a:latin typeface="Arial"/>
                <a:cs typeface="Arial"/>
              </a:rPr>
              <a:t>UserB</a:t>
            </a:r>
            <a:endParaRPr sz="1710">
              <a:latin typeface="Arial"/>
              <a:cs typeface="Arial"/>
            </a:endParaRPr>
          </a:p>
          <a:p>
            <a:pPr marL="15747">
              <a:spcBef>
                <a:spcPts val="1402"/>
              </a:spcBef>
            </a:pPr>
            <a:r>
              <a:rPr sz="1710" i="1" spc="-4" dirty="0">
                <a:latin typeface="Arial"/>
                <a:cs typeface="Arial"/>
              </a:rPr>
              <a:t>UserE</a:t>
            </a:r>
            <a:endParaRPr sz="1710">
              <a:latin typeface="Arial"/>
              <a:cs typeface="Arial"/>
            </a:endParaRPr>
          </a:p>
        </p:txBody>
      </p:sp>
      <p:sp>
        <p:nvSpPr>
          <p:cNvPr id="12" name="object 12"/>
          <p:cNvSpPr/>
          <p:nvPr/>
        </p:nvSpPr>
        <p:spPr>
          <a:xfrm>
            <a:off x="3984384" y="2898279"/>
            <a:ext cx="1041460" cy="376294"/>
          </a:xfrm>
          <a:custGeom>
            <a:avLst/>
            <a:gdLst/>
            <a:ahLst/>
            <a:cxnLst/>
            <a:rect l="l" t="t" r="r" b="b"/>
            <a:pathLst>
              <a:path w="1217929" h="440054">
                <a:moveTo>
                  <a:pt x="1148794" y="394476"/>
                </a:moveTo>
                <a:lnTo>
                  <a:pt x="6096" y="0"/>
                </a:lnTo>
                <a:lnTo>
                  <a:pt x="0" y="18288"/>
                </a:lnTo>
                <a:lnTo>
                  <a:pt x="1142469" y="412684"/>
                </a:lnTo>
                <a:lnTo>
                  <a:pt x="1148794" y="394476"/>
                </a:lnTo>
                <a:close/>
              </a:path>
              <a:path w="1217929" h="440054">
                <a:moveTo>
                  <a:pt x="1160526" y="435966"/>
                </a:moveTo>
                <a:lnTo>
                  <a:pt x="1160526" y="398525"/>
                </a:lnTo>
                <a:lnTo>
                  <a:pt x="1154430" y="416813"/>
                </a:lnTo>
                <a:lnTo>
                  <a:pt x="1142469" y="412684"/>
                </a:lnTo>
                <a:lnTo>
                  <a:pt x="1133094" y="439673"/>
                </a:lnTo>
                <a:lnTo>
                  <a:pt x="1160526" y="435966"/>
                </a:lnTo>
                <a:close/>
              </a:path>
              <a:path w="1217929" h="440054">
                <a:moveTo>
                  <a:pt x="1160526" y="398525"/>
                </a:moveTo>
                <a:lnTo>
                  <a:pt x="1148794" y="394476"/>
                </a:lnTo>
                <a:lnTo>
                  <a:pt x="1142469" y="412684"/>
                </a:lnTo>
                <a:lnTo>
                  <a:pt x="1154430" y="416813"/>
                </a:lnTo>
                <a:lnTo>
                  <a:pt x="1160526" y="398525"/>
                </a:lnTo>
                <a:close/>
              </a:path>
              <a:path w="1217929" h="440054">
                <a:moveTo>
                  <a:pt x="1217676" y="428243"/>
                </a:moveTo>
                <a:lnTo>
                  <a:pt x="1158240" y="367283"/>
                </a:lnTo>
                <a:lnTo>
                  <a:pt x="1148794" y="394476"/>
                </a:lnTo>
                <a:lnTo>
                  <a:pt x="1160526" y="398525"/>
                </a:lnTo>
                <a:lnTo>
                  <a:pt x="1160526" y="435966"/>
                </a:lnTo>
                <a:lnTo>
                  <a:pt x="1217676" y="428243"/>
                </a:lnTo>
                <a:close/>
              </a:path>
            </a:pathLst>
          </a:custGeom>
          <a:solidFill>
            <a:srgbClr val="000000"/>
          </a:solidFill>
        </p:spPr>
        <p:txBody>
          <a:bodyPr wrap="square" lIns="0" tIns="0" rIns="0" bIns="0" rtlCol="0"/>
          <a:lstStyle/>
          <a:p>
            <a:endParaRPr/>
          </a:p>
        </p:txBody>
      </p:sp>
      <p:sp>
        <p:nvSpPr>
          <p:cNvPr id="14" name="object 4">
            <a:extLst>
              <a:ext uri="{FF2B5EF4-FFF2-40B4-BE49-F238E27FC236}">
                <a16:creationId xmlns:a16="http://schemas.microsoft.com/office/drawing/2014/main" id="{A6A1B486-691F-4361-805F-216E69F97CCE}"/>
              </a:ext>
            </a:extLst>
          </p:cNvPr>
          <p:cNvSpPr txBox="1">
            <a:spLocks/>
          </p:cNvSpPr>
          <p:nvPr/>
        </p:nvSpPr>
        <p:spPr bwMode="white">
          <a:xfrm>
            <a:off x="827584" y="764704"/>
            <a:ext cx="5923435" cy="46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tx1"/>
                  </a:outerShdw>
                </a:effectLst>
              </a14:hiddenEffects>
            </a:ext>
          </a:extLst>
        </p:spPr>
        <p:txBody>
          <a:bodyPr vert="horz" wrap="square" lIns="0" tIns="62444" rIns="0" bIns="0" numCol="1" rtlCol="0" anchor="ctr" anchorCtr="0" compatLnSpc="1">
            <a:prstTxWarp prst="textNoShape">
              <a:avLst/>
            </a:prstTxWarp>
            <a:spAutoFit/>
          </a:bodyPr>
          <a:lstStyle>
            <a:lvl1pPr algn="ctr" rtl="0" fontAlgn="base">
              <a:spcBef>
                <a:spcPct val="0"/>
              </a:spcBef>
              <a:spcAft>
                <a:spcPct val="0"/>
              </a:spcAft>
              <a:defRPr sz="3600" b="1" kern="1200">
                <a:solidFill>
                  <a:schemeClr val="bg1"/>
                </a:solidFill>
                <a:latin typeface="+mj-lt"/>
                <a:ea typeface="+mj-ea"/>
                <a:cs typeface="+mj-cs"/>
              </a:defRPr>
            </a:lvl1pPr>
            <a:lvl2pPr algn="ctr" rtl="0" fontAlgn="base">
              <a:spcBef>
                <a:spcPct val="0"/>
              </a:spcBef>
              <a:spcAft>
                <a:spcPct val="0"/>
              </a:spcAft>
              <a:defRPr sz="3600" b="1">
                <a:solidFill>
                  <a:schemeClr val="bg1"/>
                </a:solidFill>
                <a:latin typeface="Arial" panose="020B0604020202020204" pitchFamily="34" charset="0"/>
                <a:ea typeface="宋体" panose="02010600030101010101" pitchFamily="2" charset="-122"/>
              </a:defRPr>
            </a:lvl2pPr>
            <a:lvl3pPr algn="ctr" rtl="0" fontAlgn="base">
              <a:spcBef>
                <a:spcPct val="0"/>
              </a:spcBef>
              <a:spcAft>
                <a:spcPct val="0"/>
              </a:spcAft>
              <a:defRPr sz="3600" b="1">
                <a:solidFill>
                  <a:schemeClr val="bg1"/>
                </a:solidFill>
                <a:latin typeface="Arial" panose="020B0604020202020204" pitchFamily="34" charset="0"/>
                <a:ea typeface="宋体" panose="02010600030101010101" pitchFamily="2" charset="-122"/>
              </a:defRPr>
            </a:lvl3pPr>
            <a:lvl4pPr algn="ctr" rtl="0" fontAlgn="base">
              <a:spcBef>
                <a:spcPct val="0"/>
              </a:spcBef>
              <a:spcAft>
                <a:spcPct val="0"/>
              </a:spcAft>
              <a:defRPr sz="3600" b="1">
                <a:solidFill>
                  <a:schemeClr val="bg1"/>
                </a:solidFill>
                <a:latin typeface="Arial" panose="020B0604020202020204" pitchFamily="34" charset="0"/>
                <a:ea typeface="宋体" panose="02010600030101010101" pitchFamily="2" charset="-122"/>
              </a:defRPr>
            </a:lvl4pPr>
            <a:lvl5pPr algn="ctr" rtl="0" fontAlgn="base">
              <a:spcBef>
                <a:spcPct val="0"/>
              </a:spcBef>
              <a:spcAft>
                <a:spcPct val="0"/>
              </a:spcAft>
              <a:defRPr sz="3600" b="1">
                <a:solidFill>
                  <a:schemeClr val="bg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600" b="1">
                <a:solidFill>
                  <a:schemeClr val="bg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600" b="1">
                <a:solidFill>
                  <a:schemeClr val="bg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600" b="1">
                <a:solidFill>
                  <a:schemeClr val="bg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600" b="1">
                <a:solidFill>
                  <a:schemeClr val="bg1"/>
                </a:solidFill>
                <a:latin typeface="Arial" panose="020B0604020202020204" pitchFamily="34" charset="0"/>
                <a:ea typeface="宋体" panose="02010600030101010101" pitchFamily="2" charset="-122"/>
              </a:defRPr>
            </a:lvl9pPr>
          </a:lstStyle>
          <a:p>
            <a:pPr>
              <a:spcBef>
                <a:spcPts val="402"/>
              </a:spcBef>
            </a:pPr>
            <a:r>
              <a:rPr lang="zh-CN" altLang="en-US" sz="2600" spc="-4">
                <a:solidFill>
                  <a:srgbClr val="FFFFFF"/>
                </a:solidFill>
                <a:latin typeface="STZhongsong"/>
                <a:cs typeface="STZhongsong"/>
              </a:rPr>
              <a:t>自主存取控制的授权过程及其问题</a:t>
            </a:r>
            <a:endParaRPr lang="zh-CN" altLang="en-US" sz="2600" dirty="0">
              <a:latin typeface="STZhongsong"/>
              <a:cs typeface="STZhongsong"/>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056976" y="2736684"/>
            <a:ext cx="1040917" cy="65159"/>
          </a:xfrm>
          <a:custGeom>
            <a:avLst/>
            <a:gdLst/>
            <a:ahLst/>
            <a:cxnLst/>
            <a:rect l="l" t="t" r="r" b="b"/>
            <a:pathLst>
              <a:path w="1217295" h="76200">
                <a:moveTo>
                  <a:pt x="1153667" y="47243"/>
                </a:moveTo>
                <a:lnTo>
                  <a:pt x="1153667" y="28193"/>
                </a:lnTo>
                <a:lnTo>
                  <a:pt x="0" y="28193"/>
                </a:lnTo>
                <a:lnTo>
                  <a:pt x="0" y="47243"/>
                </a:lnTo>
                <a:lnTo>
                  <a:pt x="1153667" y="47243"/>
                </a:lnTo>
                <a:close/>
              </a:path>
              <a:path w="1217295" h="76200">
                <a:moveTo>
                  <a:pt x="1216913" y="38099"/>
                </a:moveTo>
                <a:lnTo>
                  <a:pt x="1140713" y="0"/>
                </a:lnTo>
                <a:lnTo>
                  <a:pt x="1140713" y="28193"/>
                </a:lnTo>
                <a:lnTo>
                  <a:pt x="1153667" y="28193"/>
                </a:lnTo>
                <a:lnTo>
                  <a:pt x="1153667" y="69722"/>
                </a:lnTo>
                <a:lnTo>
                  <a:pt x="1216913" y="38099"/>
                </a:lnTo>
                <a:close/>
              </a:path>
              <a:path w="1217295" h="76200">
                <a:moveTo>
                  <a:pt x="1153667" y="69722"/>
                </a:moveTo>
                <a:lnTo>
                  <a:pt x="1153667" y="47243"/>
                </a:lnTo>
                <a:lnTo>
                  <a:pt x="1140713" y="47243"/>
                </a:lnTo>
                <a:lnTo>
                  <a:pt x="1140713" y="76199"/>
                </a:lnTo>
                <a:lnTo>
                  <a:pt x="1153667" y="69722"/>
                </a:lnTo>
                <a:close/>
              </a:path>
            </a:pathLst>
          </a:custGeom>
          <a:solidFill>
            <a:srgbClr val="000000"/>
          </a:solidFill>
        </p:spPr>
        <p:txBody>
          <a:bodyPr wrap="square" lIns="0" tIns="0" rIns="0" bIns="0" rtlCol="0"/>
          <a:lstStyle/>
          <a:p>
            <a:endParaRPr/>
          </a:p>
        </p:txBody>
      </p:sp>
      <p:sp>
        <p:nvSpPr>
          <p:cNvPr id="4" name="object 4"/>
          <p:cNvSpPr/>
          <p:nvPr/>
        </p:nvSpPr>
        <p:spPr>
          <a:xfrm>
            <a:off x="3842988" y="2736684"/>
            <a:ext cx="1042546" cy="65159"/>
          </a:xfrm>
          <a:custGeom>
            <a:avLst/>
            <a:gdLst/>
            <a:ahLst/>
            <a:cxnLst/>
            <a:rect l="l" t="t" r="r" b="b"/>
            <a:pathLst>
              <a:path w="1219200" h="76200">
                <a:moveTo>
                  <a:pt x="1155953" y="47243"/>
                </a:moveTo>
                <a:lnTo>
                  <a:pt x="1155953" y="28193"/>
                </a:lnTo>
                <a:lnTo>
                  <a:pt x="0" y="28193"/>
                </a:lnTo>
                <a:lnTo>
                  <a:pt x="0" y="47243"/>
                </a:lnTo>
                <a:lnTo>
                  <a:pt x="1155953" y="47243"/>
                </a:lnTo>
                <a:close/>
              </a:path>
              <a:path w="1219200" h="76200">
                <a:moveTo>
                  <a:pt x="1219200" y="38099"/>
                </a:moveTo>
                <a:lnTo>
                  <a:pt x="1143000" y="0"/>
                </a:lnTo>
                <a:lnTo>
                  <a:pt x="1143000" y="28193"/>
                </a:lnTo>
                <a:lnTo>
                  <a:pt x="1155953" y="28193"/>
                </a:lnTo>
                <a:lnTo>
                  <a:pt x="1155953" y="69722"/>
                </a:lnTo>
                <a:lnTo>
                  <a:pt x="1219200" y="38099"/>
                </a:lnTo>
                <a:close/>
              </a:path>
              <a:path w="1219200" h="76200">
                <a:moveTo>
                  <a:pt x="1155953" y="69722"/>
                </a:moveTo>
                <a:lnTo>
                  <a:pt x="1155953" y="47243"/>
                </a:lnTo>
                <a:lnTo>
                  <a:pt x="1143000" y="47243"/>
                </a:lnTo>
                <a:lnTo>
                  <a:pt x="1143000" y="76199"/>
                </a:lnTo>
                <a:lnTo>
                  <a:pt x="1155953" y="69722"/>
                </a:lnTo>
                <a:close/>
              </a:path>
            </a:pathLst>
          </a:custGeom>
          <a:solidFill>
            <a:srgbClr val="000000"/>
          </a:solidFill>
        </p:spPr>
        <p:txBody>
          <a:bodyPr wrap="square" lIns="0" tIns="0" rIns="0" bIns="0" rtlCol="0"/>
          <a:lstStyle/>
          <a:p>
            <a:endParaRPr/>
          </a:p>
        </p:txBody>
      </p:sp>
      <p:sp>
        <p:nvSpPr>
          <p:cNvPr id="5" name="object 5"/>
          <p:cNvSpPr txBox="1"/>
          <p:nvPr/>
        </p:nvSpPr>
        <p:spPr>
          <a:xfrm>
            <a:off x="3144043" y="2622873"/>
            <a:ext cx="662451" cy="273567"/>
          </a:xfrm>
          <a:prstGeom prst="rect">
            <a:avLst/>
          </a:prstGeom>
        </p:spPr>
        <p:txBody>
          <a:bodyPr vert="horz" wrap="square" lIns="0" tIns="10317" rIns="0" bIns="0" rtlCol="0">
            <a:spAutoFit/>
          </a:bodyPr>
          <a:lstStyle/>
          <a:p>
            <a:pPr marL="10860">
              <a:spcBef>
                <a:spcPts val="81"/>
              </a:spcBef>
            </a:pPr>
            <a:r>
              <a:rPr sz="1710" i="1" spc="-4" dirty="0">
                <a:latin typeface="Arial"/>
                <a:cs typeface="Arial"/>
              </a:rPr>
              <a:t>UserA</a:t>
            </a:r>
            <a:endParaRPr sz="1710">
              <a:latin typeface="Arial"/>
              <a:cs typeface="Arial"/>
            </a:endParaRPr>
          </a:p>
        </p:txBody>
      </p:sp>
      <p:sp>
        <p:nvSpPr>
          <p:cNvPr id="6" name="object 6"/>
          <p:cNvSpPr txBox="1"/>
          <p:nvPr/>
        </p:nvSpPr>
        <p:spPr>
          <a:xfrm>
            <a:off x="1481173" y="2622873"/>
            <a:ext cx="494124" cy="273567"/>
          </a:xfrm>
          <a:prstGeom prst="rect">
            <a:avLst/>
          </a:prstGeom>
        </p:spPr>
        <p:txBody>
          <a:bodyPr vert="horz" wrap="square" lIns="0" tIns="10317" rIns="0" bIns="0" rtlCol="0">
            <a:spAutoFit/>
          </a:bodyPr>
          <a:lstStyle/>
          <a:p>
            <a:pPr marL="10860">
              <a:spcBef>
                <a:spcPts val="81"/>
              </a:spcBef>
            </a:pPr>
            <a:r>
              <a:rPr sz="1710" i="1" dirty="0">
                <a:latin typeface="Arial"/>
                <a:cs typeface="Arial"/>
              </a:rPr>
              <a:t>DBA</a:t>
            </a:r>
            <a:endParaRPr sz="1710">
              <a:latin typeface="Arial"/>
              <a:cs typeface="Arial"/>
            </a:endParaRPr>
          </a:p>
        </p:txBody>
      </p:sp>
      <p:sp>
        <p:nvSpPr>
          <p:cNvPr id="7" name="object 7"/>
          <p:cNvSpPr/>
          <p:nvPr/>
        </p:nvSpPr>
        <p:spPr>
          <a:xfrm>
            <a:off x="5717606" y="2736684"/>
            <a:ext cx="1042546" cy="65159"/>
          </a:xfrm>
          <a:custGeom>
            <a:avLst/>
            <a:gdLst/>
            <a:ahLst/>
            <a:cxnLst/>
            <a:rect l="l" t="t" r="r" b="b"/>
            <a:pathLst>
              <a:path w="1219200" h="76200">
                <a:moveTo>
                  <a:pt x="1155953" y="47243"/>
                </a:moveTo>
                <a:lnTo>
                  <a:pt x="1155953" y="28193"/>
                </a:lnTo>
                <a:lnTo>
                  <a:pt x="0" y="28193"/>
                </a:lnTo>
                <a:lnTo>
                  <a:pt x="0" y="47243"/>
                </a:lnTo>
                <a:lnTo>
                  <a:pt x="1155953" y="47243"/>
                </a:lnTo>
                <a:close/>
              </a:path>
              <a:path w="1219200" h="76200">
                <a:moveTo>
                  <a:pt x="1219200" y="38099"/>
                </a:moveTo>
                <a:lnTo>
                  <a:pt x="1143000" y="0"/>
                </a:lnTo>
                <a:lnTo>
                  <a:pt x="1143000" y="28193"/>
                </a:lnTo>
                <a:lnTo>
                  <a:pt x="1155953" y="28193"/>
                </a:lnTo>
                <a:lnTo>
                  <a:pt x="1155953" y="69722"/>
                </a:lnTo>
                <a:lnTo>
                  <a:pt x="1219200" y="38099"/>
                </a:lnTo>
                <a:close/>
              </a:path>
              <a:path w="1219200" h="76200">
                <a:moveTo>
                  <a:pt x="1155953" y="69722"/>
                </a:moveTo>
                <a:lnTo>
                  <a:pt x="1155953" y="47243"/>
                </a:lnTo>
                <a:lnTo>
                  <a:pt x="1143000" y="47243"/>
                </a:lnTo>
                <a:lnTo>
                  <a:pt x="1143000" y="76199"/>
                </a:lnTo>
                <a:lnTo>
                  <a:pt x="1155953" y="69722"/>
                </a:lnTo>
                <a:close/>
              </a:path>
            </a:pathLst>
          </a:custGeom>
          <a:solidFill>
            <a:srgbClr val="000000"/>
          </a:solidFill>
        </p:spPr>
        <p:txBody>
          <a:bodyPr wrap="square" lIns="0" tIns="0" rIns="0" bIns="0" rtlCol="0"/>
          <a:lstStyle/>
          <a:p>
            <a:endParaRPr/>
          </a:p>
        </p:txBody>
      </p:sp>
      <p:sp>
        <p:nvSpPr>
          <p:cNvPr id="8" name="object 8"/>
          <p:cNvSpPr txBox="1"/>
          <p:nvPr/>
        </p:nvSpPr>
        <p:spPr>
          <a:xfrm>
            <a:off x="6880920" y="2622873"/>
            <a:ext cx="662451" cy="273567"/>
          </a:xfrm>
          <a:prstGeom prst="rect">
            <a:avLst/>
          </a:prstGeom>
        </p:spPr>
        <p:txBody>
          <a:bodyPr vert="horz" wrap="square" lIns="0" tIns="10317" rIns="0" bIns="0" rtlCol="0">
            <a:spAutoFit/>
          </a:bodyPr>
          <a:lstStyle/>
          <a:p>
            <a:pPr marL="10860">
              <a:spcBef>
                <a:spcPts val="81"/>
              </a:spcBef>
            </a:pPr>
            <a:r>
              <a:rPr sz="1710" i="1" spc="-4" dirty="0">
                <a:latin typeface="Arial"/>
                <a:cs typeface="Arial"/>
              </a:rPr>
              <a:t>UserC</a:t>
            </a:r>
            <a:endParaRPr sz="1710">
              <a:latin typeface="Arial"/>
              <a:cs typeface="Arial"/>
            </a:endParaRPr>
          </a:p>
        </p:txBody>
      </p:sp>
      <p:sp>
        <p:nvSpPr>
          <p:cNvPr id="9" name="object 9"/>
          <p:cNvSpPr txBox="1"/>
          <p:nvPr/>
        </p:nvSpPr>
        <p:spPr>
          <a:xfrm>
            <a:off x="5006077" y="2622873"/>
            <a:ext cx="662451" cy="716252"/>
          </a:xfrm>
          <a:prstGeom prst="rect">
            <a:avLst/>
          </a:prstGeom>
        </p:spPr>
        <p:txBody>
          <a:bodyPr vert="horz" wrap="square" lIns="0" tIns="10317" rIns="0" bIns="0" rtlCol="0">
            <a:spAutoFit/>
          </a:bodyPr>
          <a:lstStyle/>
          <a:p>
            <a:pPr marL="10860">
              <a:spcBef>
                <a:spcPts val="81"/>
              </a:spcBef>
            </a:pPr>
            <a:r>
              <a:rPr sz="1710" i="1" spc="-4" dirty="0">
                <a:latin typeface="Arial"/>
                <a:cs typeface="Arial"/>
              </a:rPr>
              <a:t>UserB</a:t>
            </a:r>
            <a:endParaRPr sz="1710">
              <a:latin typeface="Arial"/>
              <a:cs typeface="Arial"/>
            </a:endParaRPr>
          </a:p>
          <a:p>
            <a:pPr marL="16833">
              <a:spcBef>
                <a:spcPts val="1402"/>
              </a:spcBef>
            </a:pPr>
            <a:r>
              <a:rPr sz="1710" i="1" spc="-4" dirty="0">
                <a:latin typeface="Arial"/>
                <a:cs typeface="Arial"/>
              </a:rPr>
              <a:t>UserE</a:t>
            </a:r>
            <a:endParaRPr sz="1710">
              <a:latin typeface="Arial"/>
              <a:cs typeface="Arial"/>
            </a:endParaRPr>
          </a:p>
        </p:txBody>
      </p:sp>
      <p:sp>
        <p:nvSpPr>
          <p:cNvPr id="10" name="object 10"/>
          <p:cNvSpPr/>
          <p:nvPr/>
        </p:nvSpPr>
        <p:spPr>
          <a:xfrm>
            <a:off x="3841685" y="2825301"/>
            <a:ext cx="1041460" cy="375751"/>
          </a:xfrm>
          <a:custGeom>
            <a:avLst/>
            <a:gdLst/>
            <a:ahLst/>
            <a:cxnLst/>
            <a:rect l="l" t="t" r="r" b="b"/>
            <a:pathLst>
              <a:path w="1217929" h="439420">
                <a:moveTo>
                  <a:pt x="1148704" y="394445"/>
                </a:moveTo>
                <a:lnTo>
                  <a:pt x="6096" y="0"/>
                </a:lnTo>
                <a:lnTo>
                  <a:pt x="0" y="17526"/>
                </a:lnTo>
                <a:lnTo>
                  <a:pt x="1142558" y="411953"/>
                </a:lnTo>
                <a:lnTo>
                  <a:pt x="1148704" y="394445"/>
                </a:lnTo>
                <a:close/>
              </a:path>
              <a:path w="1217929" h="439420">
                <a:moveTo>
                  <a:pt x="1160526" y="435452"/>
                </a:moveTo>
                <a:lnTo>
                  <a:pt x="1160526" y="398525"/>
                </a:lnTo>
                <a:lnTo>
                  <a:pt x="1154430" y="416051"/>
                </a:lnTo>
                <a:lnTo>
                  <a:pt x="1142558" y="411953"/>
                </a:lnTo>
                <a:lnTo>
                  <a:pt x="1133094" y="438911"/>
                </a:lnTo>
                <a:lnTo>
                  <a:pt x="1160526" y="435452"/>
                </a:lnTo>
                <a:close/>
              </a:path>
              <a:path w="1217929" h="439420">
                <a:moveTo>
                  <a:pt x="1160526" y="398525"/>
                </a:moveTo>
                <a:lnTo>
                  <a:pt x="1148704" y="394445"/>
                </a:lnTo>
                <a:lnTo>
                  <a:pt x="1142558" y="411953"/>
                </a:lnTo>
                <a:lnTo>
                  <a:pt x="1154430" y="416051"/>
                </a:lnTo>
                <a:lnTo>
                  <a:pt x="1160526" y="398525"/>
                </a:lnTo>
                <a:close/>
              </a:path>
              <a:path w="1217929" h="439420">
                <a:moveTo>
                  <a:pt x="1217676" y="428243"/>
                </a:moveTo>
                <a:lnTo>
                  <a:pt x="1158240" y="367283"/>
                </a:lnTo>
                <a:lnTo>
                  <a:pt x="1148704" y="394445"/>
                </a:lnTo>
                <a:lnTo>
                  <a:pt x="1160526" y="398525"/>
                </a:lnTo>
                <a:lnTo>
                  <a:pt x="1160526" y="435452"/>
                </a:lnTo>
                <a:lnTo>
                  <a:pt x="1217676" y="428243"/>
                </a:lnTo>
                <a:close/>
              </a:path>
            </a:pathLst>
          </a:custGeom>
          <a:solidFill>
            <a:srgbClr val="000000"/>
          </a:solidFill>
        </p:spPr>
        <p:txBody>
          <a:bodyPr wrap="square" lIns="0" tIns="0" rIns="0" bIns="0" rtlCol="0"/>
          <a:lstStyle/>
          <a:p>
            <a:endParaRPr/>
          </a:p>
        </p:txBody>
      </p:sp>
      <p:sp>
        <p:nvSpPr>
          <p:cNvPr id="11" name="object 11"/>
          <p:cNvSpPr/>
          <p:nvPr/>
        </p:nvSpPr>
        <p:spPr>
          <a:xfrm>
            <a:off x="5724133" y="2907401"/>
            <a:ext cx="1096303" cy="305162"/>
          </a:xfrm>
          <a:custGeom>
            <a:avLst/>
            <a:gdLst/>
            <a:ahLst/>
            <a:cxnLst/>
            <a:rect l="l" t="t" r="r" b="b"/>
            <a:pathLst>
              <a:path w="1282065" h="356870">
                <a:moveTo>
                  <a:pt x="1210525" y="45694"/>
                </a:moveTo>
                <a:lnTo>
                  <a:pt x="1205775" y="27452"/>
                </a:lnTo>
                <a:lnTo>
                  <a:pt x="0" y="338327"/>
                </a:lnTo>
                <a:lnTo>
                  <a:pt x="4572" y="356615"/>
                </a:lnTo>
                <a:lnTo>
                  <a:pt x="1210525" y="45694"/>
                </a:lnTo>
                <a:close/>
              </a:path>
              <a:path w="1282065" h="356870">
                <a:moveTo>
                  <a:pt x="1281684" y="17525"/>
                </a:moveTo>
                <a:lnTo>
                  <a:pt x="1198626" y="0"/>
                </a:lnTo>
                <a:lnTo>
                  <a:pt x="1205775" y="27452"/>
                </a:lnTo>
                <a:lnTo>
                  <a:pt x="1217676" y="24383"/>
                </a:lnTo>
                <a:lnTo>
                  <a:pt x="1222248" y="42671"/>
                </a:lnTo>
                <a:lnTo>
                  <a:pt x="1222248" y="69178"/>
                </a:lnTo>
                <a:lnTo>
                  <a:pt x="1281684" y="17525"/>
                </a:lnTo>
                <a:close/>
              </a:path>
              <a:path w="1282065" h="356870">
                <a:moveTo>
                  <a:pt x="1222248" y="42671"/>
                </a:moveTo>
                <a:lnTo>
                  <a:pt x="1217676" y="24383"/>
                </a:lnTo>
                <a:lnTo>
                  <a:pt x="1205775" y="27452"/>
                </a:lnTo>
                <a:lnTo>
                  <a:pt x="1210525" y="45694"/>
                </a:lnTo>
                <a:lnTo>
                  <a:pt x="1222248" y="42671"/>
                </a:lnTo>
                <a:close/>
              </a:path>
              <a:path w="1282065" h="356870">
                <a:moveTo>
                  <a:pt x="1222248" y="69178"/>
                </a:moveTo>
                <a:lnTo>
                  <a:pt x="1222248" y="42671"/>
                </a:lnTo>
                <a:lnTo>
                  <a:pt x="1210525" y="45694"/>
                </a:lnTo>
                <a:lnTo>
                  <a:pt x="1217676" y="73151"/>
                </a:lnTo>
                <a:lnTo>
                  <a:pt x="1222248" y="69178"/>
                </a:lnTo>
                <a:close/>
              </a:path>
            </a:pathLst>
          </a:custGeom>
          <a:solidFill>
            <a:srgbClr val="000000"/>
          </a:solidFill>
        </p:spPr>
        <p:txBody>
          <a:bodyPr wrap="square" lIns="0" tIns="0" rIns="0" bIns="0" rtlCol="0"/>
          <a:lstStyle/>
          <a:p>
            <a:endParaRPr/>
          </a:p>
        </p:txBody>
      </p:sp>
      <p:sp>
        <p:nvSpPr>
          <p:cNvPr id="12" name="object 12"/>
          <p:cNvSpPr txBox="1"/>
          <p:nvPr/>
        </p:nvSpPr>
        <p:spPr>
          <a:xfrm>
            <a:off x="422928" y="3704107"/>
            <a:ext cx="8397543" cy="1501903"/>
          </a:xfrm>
          <a:prstGeom prst="rect">
            <a:avLst/>
          </a:prstGeom>
        </p:spPr>
        <p:txBody>
          <a:bodyPr vert="horz" wrap="square" lIns="0" tIns="141178" rIns="0" bIns="0" rtlCol="0">
            <a:spAutoFit/>
          </a:bodyPr>
          <a:lstStyle/>
          <a:p>
            <a:pPr marL="243259" indent="-232399" algn="l">
              <a:spcBef>
                <a:spcPts val="1112"/>
              </a:spcBef>
              <a:buFont typeface="Wingdings"/>
              <a:buChar char=""/>
              <a:tabLst>
                <a:tab pos="243802" algn="l"/>
              </a:tabLst>
            </a:pPr>
            <a:r>
              <a:rPr sz="2000" spc="-9" dirty="0">
                <a:latin typeface="NSimSun"/>
                <a:cs typeface="NSimSun"/>
              </a:rPr>
              <a:t>当一个用户的权利被收回时，通过其传播给其他用户的权利也将被收回</a:t>
            </a:r>
            <a:endParaRPr sz="2000" dirty="0">
              <a:latin typeface="NSimSun"/>
              <a:cs typeface="NSimSun"/>
            </a:endParaRPr>
          </a:p>
          <a:p>
            <a:pPr marL="243259" indent="-232399" algn="l">
              <a:spcBef>
                <a:spcPts val="1026"/>
              </a:spcBef>
              <a:buFont typeface="Wingdings"/>
              <a:buChar char=""/>
              <a:tabLst>
                <a:tab pos="243802" algn="l"/>
              </a:tabLst>
            </a:pPr>
            <a:r>
              <a:rPr sz="2000" spc="-9" dirty="0">
                <a:latin typeface="NSimSun"/>
                <a:cs typeface="NSimSun"/>
              </a:rPr>
              <a:t>如果一个用户从多个用户处获得了授权</a:t>
            </a:r>
            <a:r>
              <a:rPr sz="2000" spc="-4" dirty="0">
                <a:latin typeface="NSimSun"/>
                <a:cs typeface="NSimSun"/>
              </a:rPr>
              <a:t>，</a:t>
            </a:r>
            <a:r>
              <a:rPr sz="2000" spc="-9" dirty="0">
                <a:latin typeface="NSimSun"/>
                <a:cs typeface="NSimSun"/>
              </a:rPr>
              <a:t>则当其中某一个用户收回授权时</a:t>
            </a:r>
            <a:endParaRPr sz="2000" dirty="0">
              <a:latin typeface="NSimSun"/>
              <a:cs typeface="NSimSun"/>
            </a:endParaRPr>
          </a:p>
          <a:p>
            <a:pPr marL="10860" algn="l"/>
            <a:r>
              <a:rPr sz="2000" spc="-9" dirty="0">
                <a:latin typeface="NSimSun"/>
                <a:cs typeface="NSimSun"/>
              </a:rPr>
              <a:t>，该用户可能仍保有权利。例</a:t>
            </a:r>
            <a:r>
              <a:rPr sz="2000" dirty="0">
                <a:latin typeface="NSimSun"/>
                <a:cs typeface="NSimSun"/>
              </a:rPr>
              <a:t>如</a:t>
            </a:r>
            <a:r>
              <a:rPr sz="2000" spc="-4" dirty="0">
                <a:latin typeface="Arial"/>
                <a:cs typeface="Arial"/>
              </a:rPr>
              <a:t>UserC</a:t>
            </a:r>
            <a:r>
              <a:rPr sz="2000" dirty="0">
                <a:latin typeface="NSimSun"/>
                <a:cs typeface="NSimSun"/>
              </a:rPr>
              <a:t>从</a:t>
            </a:r>
            <a:r>
              <a:rPr sz="2000" spc="-4" dirty="0">
                <a:latin typeface="Arial"/>
                <a:cs typeface="Arial"/>
              </a:rPr>
              <a:t>UserB</a:t>
            </a:r>
            <a:r>
              <a:rPr sz="2000" dirty="0">
                <a:latin typeface="NSimSun"/>
                <a:cs typeface="NSimSun"/>
              </a:rPr>
              <a:t>和</a:t>
            </a:r>
            <a:r>
              <a:rPr sz="2000" spc="-4" dirty="0">
                <a:latin typeface="Arial"/>
                <a:cs typeface="Arial"/>
              </a:rPr>
              <a:t>UserE</a:t>
            </a:r>
            <a:r>
              <a:rPr sz="2000" spc="-9" dirty="0">
                <a:latin typeface="NSimSun"/>
                <a:cs typeface="NSimSun"/>
              </a:rPr>
              <a:t>处获得了授权，当</a:t>
            </a:r>
            <a:endParaRPr sz="2000" dirty="0">
              <a:latin typeface="NSimSun"/>
              <a:cs typeface="NSimSun"/>
            </a:endParaRPr>
          </a:p>
          <a:p>
            <a:pPr marL="10860" algn="l"/>
            <a:r>
              <a:rPr sz="2000" spc="-4" dirty="0">
                <a:latin typeface="Arial"/>
                <a:cs typeface="Arial"/>
              </a:rPr>
              <a:t>UserB</a:t>
            </a:r>
            <a:r>
              <a:rPr sz="2000" spc="-9" dirty="0">
                <a:latin typeface="NSimSun"/>
                <a:cs typeface="NSimSun"/>
              </a:rPr>
              <a:t>收回时，其还将保持</a:t>
            </a:r>
            <a:r>
              <a:rPr sz="2000" spc="-4" dirty="0">
                <a:latin typeface="Arial"/>
                <a:cs typeface="Arial"/>
              </a:rPr>
              <a:t>UserE</a:t>
            </a:r>
            <a:r>
              <a:rPr sz="2000" spc="-9" dirty="0">
                <a:latin typeface="NSimSun"/>
                <a:cs typeface="NSimSun"/>
              </a:rPr>
              <a:t>赋予其的权利。</a:t>
            </a:r>
            <a:endParaRPr sz="2000" dirty="0">
              <a:latin typeface="NSimSun"/>
              <a:cs typeface="NSimSun"/>
            </a:endParaRPr>
          </a:p>
        </p:txBody>
      </p:sp>
      <p:sp>
        <p:nvSpPr>
          <p:cNvPr id="15" name="object 4">
            <a:extLst>
              <a:ext uri="{FF2B5EF4-FFF2-40B4-BE49-F238E27FC236}">
                <a16:creationId xmlns:a16="http://schemas.microsoft.com/office/drawing/2014/main" id="{A31F35E4-60CF-4DD2-BBF8-F1F106F09ABC}"/>
              </a:ext>
            </a:extLst>
          </p:cNvPr>
          <p:cNvSpPr txBox="1">
            <a:spLocks noGrp="1"/>
          </p:cNvSpPr>
          <p:nvPr>
            <p:ph type="title"/>
          </p:nvPr>
        </p:nvSpPr>
        <p:spPr>
          <a:xfrm>
            <a:off x="914400" y="736000"/>
            <a:ext cx="6105872" cy="463163"/>
          </a:xfrm>
          <a:prstGeom prst="rect">
            <a:avLst/>
          </a:prstGeom>
        </p:spPr>
        <p:txBody>
          <a:bodyPr vert="horz" wrap="square" lIns="0" tIns="62444" rIns="0" bIns="0" numCol="1" rtlCol="0" anchor="ctr" anchorCtr="0" compatLnSpc="1">
            <a:prstTxWarp prst="textNoShape">
              <a:avLst/>
            </a:prstTxWarp>
            <a:spAutoFit/>
          </a:bodyPr>
          <a:lstStyle/>
          <a:p>
            <a:pPr>
              <a:spcBef>
                <a:spcPts val="402"/>
              </a:spcBef>
            </a:pPr>
            <a:r>
              <a:rPr sz="2600" spc="-4" dirty="0" err="1">
                <a:solidFill>
                  <a:srgbClr val="FFFFFF"/>
                </a:solidFill>
                <a:latin typeface="STZhongsong"/>
                <a:cs typeface="STZhongsong"/>
              </a:rPr>
              <a:t>自主</a:t>
            </a:r>
            <a:r>
              <a:rPr lang="zh-CN" altLang="en-US" sz="2600" spc="-4" dirty="0">
                <a:solidFill>
                  <a:srgbClr val="FFFFFF"/>
                </a:solidFill>
                <a:latin typeface="STZhongsong"/>
                <a:cs typeface="STZhongsong"/>
              </a:rPr>
              <a:t>存取控制</a:t>
            </a:r>
            <a:r>
              <a:rPr sz="2600" spc="-4" dirty="0" err="1">
                <a:solidFill>
                  <a:srgbClr val="FFFFFF"/>
                </a:solidFill>
                <a:latin typeface="STZhongsong"/>
                <a:cs typeface="STZhongsong"/>
              </a:rPr>
              <a:t>的授权过程及其问题</a:t>
            </a:r>
            <a:endParaRPr sz="2600" dirty="0">
              <a:latin typeface="STZhongsong"/>
              <a:cs typeface="STZhongsong"/>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1"/>
          </p:nvPr>
        </p:nvSpPr>
        <p:spPr/>
        <p:txBody>
          <a:bodyPr/>
          <a:lstStyle/>
          <a:p>
            <a:r>
              <a:rPr lang="en-US" altLang="zh-CN"/>
              <a:t>An Introduction to Database System</a:t>
            </a:r>
          </a:p>
        </p:txBody>
      </p:sp>
      <p:sp>
        <p:nvSpPr>
          <p:cNvPr id="6" name="灯片编号占位符 6"/>
          <p:cNvSpPr>
            <a:spLocks noGrp="1"/>
          </p:cNvSpPr>
          <p:nvPr>
            <p:ph type="sldNum" sz="quarter" idx="12"/>
          </p:nvPr>
        </p:nvSpPr>
        <p:spPr/>
        <p:txBody>
          <a:bodyPr/>
          <a:lstStyle/>
          <a:p>
            <a:fld id="{12AACD0B-66C6-4D8F-973E-F33813481DDE}" type="slidenum">
              <a:rPr lang="en-US" altLang="zh-CN"/>
              <a:pPr/>
              <a:t>53</a:t>
            </a:fld>
            <a:endParaRPr lang="en-US" altLang="zh-CN"/>
          </a:p>
        </p:txBody>
      </p:sp>
      <p:sp>
        <p:nvSpPr>
          <p:cNvPr id="514050" name="Rectangle 2"/>
          <p:cNvSpPr>
            <a:spLocks noGrp="1" noChangeArrowheads="1"/>
          </p:cNvSpPr>
          <p:nvPr>
            <p:ph type="title"/>
          </p:nvPr>
        </p:nvSpPr>
        <p:spPr/>
        <p:txBody>
          <a:bodyPr/>
          <a:lstStyle/>
          <a:p>
            <a:r>
              <a:rPr lang="zh-CN" altLang="en-US" dirty="0"/>
              <a:t>授权与回收（续）</a:t>
            </a:r>
          </a:p>
        </p:txBody>
      </p:sp>
      <p:sp>
        <p:nvSpPr>
          <p:cNvPr id="514051" name="Rectangle 3"/>
          <p:cNvSpPr>
            <a:spLocks noGrp="1" noChangeArrowheads="1"/>
          </p:cNvSpPr>
          <p:nvPr>
            <p:ph type="body" sz="half" idx="1"/>
          </p:nvPr>
        </p:nvSpPr>
        <p:spPr>
          <a:xfrm>
            <a:off x="343694" y="1472295"/>
            <a:ext cx="8532812" cy="4681537"/>
          </a:xfrm>
        </p:spPr>
        <p:txBody>
          <a:bodyPr/>
          <a:lstStyle/>
          <a:p>
            <a:pPr>
              <a:lnSpc>
                <a:spcPct val="150000"/>
              </a:lnSpc>
              <a:buFont typeface="Wingdings" panose="05000000000000000000" pitchFamily="2" charset="2"/>
              <a:buNone/>
            </a:pPr>
            <a:r>
              <a:rPr lang="zh-CN" altLang="en-US" sz="2400" b="1" dirty="0">
                <a:solidFill>
                  <a:srgbClr val="0000FF"/>
                </a:solidFill>
              </a:rPr>
              <a:t>三、创建数据库模式的权限</a:t>
            </a:r>
            <a:r>
              <a:rPr lang="zh-CN" altLang="en-US" sz="2400" b="1" dirty="0"/>
              <a:t> </a:t>
            </a:r>
          </a:p>
          <a:p>
            <a:pPr>
              <a:lnSpc>
                <a:spcPct val="150000"/>
              </a:lnSpc>
              <a:buFont typeface="Wingdings" panose="05000000000000000000" pitchFamily="2" charset="2"/>
              <a:buNone/>
            </a:pPr>
            <a:endParaRPr lang="zh-CN" altLang="en-US" sz="800" b="1" dirty="0"/>
          </a:p>
          <a:p>
            <a:pPr>
              <a:lnSpc>
                <a:spcPct val="125000"/>
              </a:lnSpc>
            </a:pPr>
            <a:r>
              <a:rPr lang="en-US" altLang="zh-CN" sz="2400" b="1" dirty="0">
                <a:solidFill>
                  <a:srgbClr val="FF00FF"/>
                </a:solidFill>
              </a:rPr>
              <a:t>DBA</a:t>
            </a:r>
            <a:r>
              <a:rPr lang="zh-CN" altLang="en-US" sz="2400" b="1" dirty="0"/>
              <a:t>在创建用户时实现</a:t>
            </a:r>
          </a:p>
          <a:p>
            <a:pPr>
              <a:lnSpc>
                <a:spcPct val="125000"/>
              </a:lnSpc>
            </a:pPr>
            <a:endParaRPr lang="zh-CN" altLang="en-US" sz="2400" b="1" dirty="0"/>
          </a:p>
          <a:p>
            <a:pPr>
              <a:lnSpc>
                <a:spcPct val="125000"/>
              </a:lnSpc>
            </a:pPr>
            <a:r>
              <a:rPr lang="en-US" altLang="zh-CN" sz="2400" b="1" dirty="0">
                <a:solidFill>
                  <a:srgbClr val="FF66FF"/>
                </a:solidFill>
              </a:rPr>
              <a:t>CREATE USER</a:t>
            </a:r>
            <a:r>
              <a:rPr lang="zh-CN" altLang="en-US" sz="2400" b="1" dirty="0"/>
              <a:t>语句格式</a:t>
            </a:r>
          </a:p>
          <a:p>
            <a:pPr>
              <a:lnSpc>
                <a:spcPct val="125000"/>
              </a:lnSpc>
              <a:buFont typeface="Wingdings" panose="05000000000000000000" pitchFamily="2" charset="2"/>
              <a:buNone/>
            </a:pPr>
            <a:r>
              <a:rPr lang="zh-CN" altLang="en-US" sz="2400" b="1" dirty="0"/>
              <a:t>              </a:t>
            </a:r>
            <a:r>
              <a:rPr lang="en-US" altLang="zh-CN" sz="2400" b="1" dirty="0">
                <a:latin typeface="仿宋_GB2312" pitchFamily="49" charset="-122"/>
                <a:ea typeface="仿宋_GB2312" pitchFamily="49" charset="-122"/>
              </a:rPr>
              <a:t>CREATE  USER  &lt;username&gt; </a:t>
            </a:r>
          </a:p>
          <a:p>
            <a:pPr>
              <a:lnSpc>
                <a:spcPct val="125000"/>
              </a:lnSpc>
              <a:buFont typeface="Wingdings" panose="05000000000000000000" pitchFamily="2" charset="2"/>
              <a:buNone/>
            </a:pPr>
            <a:r>
              <a:rPr lang="en-US" altLang="zh-CN" sz="2400" b="1" dirty="0">
                <a:latin typeface="仿宋_GB2312" pitchFamily="49" charset="-122"/>
                <a:ea typeface="仿宋_GB2312" pitchFamily="49" charset="-122"/>
              </a:rPr>
              <a:t>            </a:t>
            </a:r>
            <a:r>
              <a:rPr lang="zh-CN" altLang="en-US" sz="2400" b="1" dirty="0">
                <a:latin typeface="仿宋_GB2312" pitchFamily="49" charset="-122"/>
                <a:ea typeface="仿宋_GB2312" pitchFamily="49" charset="-122"/>
              </a:rPr>
              <a:t>［</a:t>
            </a:r>
            <a:r>
              <a:rPr lang="en-US" altLang="zh-CN" sz="2400" b="1" dirty="0">
                <a:latin typeface="仿宋_GB2312" pitchFamily="49" charset="-122"/>
                <a:ea typeface="仿宋_GB2312" pitchFamily="49" charset="-122"/>
              </a:rPr>
              <a:t>WITH</a:t>
            </a:r>
            <a:r>
              <a:rPr lang="zh-CN" altLang="en-US" sz="2400" b="1" dirty="0">
                <a:latin typeface="仿宋_GB2312" pitchFamily="49" charset="-122"/>
                <a:ea typeface="仿宋_GB2312" pitchFamily="49" charset="-122"/>
              </a:rPr>
              <a:t>］［</a:t>
            </a:r>
            <a:r>
              <a:rPr lang="en-US" altLang="zh-CN" sz="2400" b="1" dirty="0">
                <a:latin typeface="仿宋_GB2312" pitchFamily="49" charset="-122"/>
                <a:ea typeface="仿宋_GB2312" pitchFamily="49" charset="-122"/>
              </a:rPr>
              <a:t>DBA | RESOURCE | </a:t>
            </a:r>
            <a:r>
              <a:rPr lang="en-US" altLang="zh-CN" sz="2400" b="1" dirty="0">
                <a:solidFill>
                  <a:srgbClr val="0000FF"/>
                </a:solidFill>
                <a:latin typeface="仿宋_GB2312" pitchFamily="49" charset="-122"/>
                <a:ea typeface="仿宋_GB2312" pitchFamily="49" charset="-122"/>
              </a:rPr>
              <a:t>CONNECT(</a:t>
            </a:r>
            <a:r>
              <a:rPr lang="zh-CN" altLang="en-US" sz="2400" b="1" dirty="0">
                <a:solidFill>
                  <a:srgbClr val="0000FF"/>
                </a:solidFill>
                <a:latin typeface="仿宋_GB2312" pitchFamily="49" charset="-122"/>
                <a:ea typeface="仿宋_GB2312" pitchFamily="49" charset="-122"/>
              </a:rPr>
              <a:t>默认</a:t>
            </a:r>
            <a:r>
              <a:rPr lang="en-US" altLang="zh-CN" sz="2400" b="1" dirty="0">
                <a:solidFill>
                  <a:srgbClr val="0000FF"/>
                </a:solidFill>
                <a:latin typeface="仿宋_GB2312" pitchFamily="49" charset="-122"/>
                <a:ea typeface="仿宋_GB2312" pitchFamily="49" charset="-122"/>
              </a:rPr>
              <a:t>) </a:t>
            </a:r>
            <a:r>
              <a:rPr lang="zh-CN" altLang="en-US" sz="2400" b="1" dirty="0">
                <a:latin typeface="仿宋_GB2312" pitchFamily="49" charset="-122"/>
                <a:ea typeface="仿宋_GB2312" pitchFamily="49" charset="-122"/>
              </a:rPr>
              <a:t>］</a:t>
            </a:r>
          </a:p>
          <a:p>
            <a:pPr algn="just">
              <a:lnSpc>
                <a:spcPct val="125000"/>
              </a:lnSpc>
              <a:buFont typeface="Wingdings" panose="05000000000000000000" pitchFamily="2" charset="2"/>
              <a:buNone/>
            </a:pPr>
            <a:endParaRPr lang="en-US" altLang="zh-CN" sz="2400"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页脚占位符 5"/>
          <p:cNvSpPr>
            <a:spLocks noGrp="1"/>
          </p:cNvSpPr>
          <p:nvPr>
            <p:ph type="ftr" sz="quarter" idx="11"/>
          </p:nvPr>
        </p:nvSpPr>
        <p:spPr/>
        <p:txBody>
          <a:bodyPr/>
          <a:lstStyle/>
          <a:p>
            <a:r>
              <a:rPr lang="en-US" altLang="zh-CN"/>
              <a:t>An Introduction to Database System</a:t>
            </a:r>
          </a:p>
        </p:txBody>
      </p:sp>
      <p:sp>
        <p:nvSpPr>
          <p:cNvPr id="47" name="灯片编号占位符 6"/>
          <p:cNvSpPr>
            <a:spLocks noGrp="1"/>
          </p:cNvSpPr>
          <p:nvPr>
            <p:ph type="sldNum" sz="quarter" idx="12"/>
          </p:nvPr>
        </p:nvSpPr>
        <p:spPr/>
        <p:txBody>
          <a:bodyPr/>
          <a:lstStyle/>
          <a:p>
            <a:fld id="{9E840D59-924D-4D1A-91BE-DE7B270F0908}" type="slidenum">
              <a:rPr lang="en-US" altLang="zh-CN"/>
              <a:pPr/>
              <a:t>54</a:t>
            </a:fld>
            <a:endParaRPr lang="en-US" altLang="zh-CN"/>
          </a:p>
        </p:txBody>
      </p:sp>
      <p:sp>
        <p:nvSpPr>
          <p:cNvPr id="530434" name="Rectangle 2"/>
          <p:cNvSpPr>
            <a:spLocks noGrp="1" noChangeArrowheads="1"/>
          </p:cNvSpPr>
          <p:nvPr>
            <p:ph type="title"/>
          </p:nvPr>
        </p:nvSpPr>
        <p:spPr/>
        <p:txBody>
          <a:bodyPr/>
          <a:lstStyle/>
          <a:p>
            <a:r>
              <a:rPr lang="zh-CN" altLang="en-US"/>
              <a:t>授权与回收（续）</a:t>
            </a:r>
          </a:p>
        </p:txBody>
      </p:sp>
      <p:graphicFrame>
        <p:nvGraphicFramePr>
          <p:cNvPr id="530739" name="Group 307"/>
          <p:cNvGraphicFramePr>
            <a:graphicFrameLocks noGrp="1"/>
          </p:cNvGraphicFramePr>
          <p:nvPr>
            <p:ph sz="half" idx="2"/>
            <p:extLst>
              <p:ext uri="{D42A27DB-BD31-4B8C-83A1-F6EECF244321}">
                <p14:modId xmlns:p14="http://schemas.microsoft.com/office/powerpoint/2010/main" val="229411750"/>
              </p:ext>
            </p:extLst>
          </p:nvPr>
        </p:nvGraphicFramePr>
        <p:xfrm>
          <a:off x="395288" y="2420888"/>
          <a:ext cx="8362950" cy="2086611"/>
        </p:xfrm>
        <a:graphic>
          <a:graphicData uri="http://schemas.openxmlformats.org/drawingml/2006/table">
            <a:tbl>
              <a:tblPr/>
              <a:tblGrid>
                <a:gridCol w="1154112">
                  <a:extLst>
                    <a:ext uri="{9D8B030D-6E8A-4147-A177-3AD203B41FA5}">
                      <a16:colId xmlns:a16="http://schemas.microsoft.com/office/drawing/2014/main" val="20000"/>
                    </a:ext>
                  </a:extLst>
                </a:gridCol>
                <a:gridCol w="1398588">
                  <a:extLst>
                    <a:ext uri="{9D8B030D-6E8A-4147-A177-3AD203B41FA5}">
                      <a16:colId xmlns:a16="http://schemas.microsoft.com/office/drawing/2014/main" val="20001"/>
                    </a:ext>
                  </a:extLst>
                </a:gridCol>
                <a:gridCol w="1749425">
                  <a:extLst>
                    <a:ext uri="{9D8B030D-6E8A-4147-A177-3AD203B41FA5}">
                      <a16:colId xmlns:a16="http://schemas.microsoft.com/office/drawing/2014/main" val="20002"/>
                    </a:ext>
                  </a:extLst>
                </a:gridCol>
                <a:gridCol w="1573212">
                  <a:extLst>
                    <a:ext uri="{9D8B030D-6E8A-4147-A177-3AD203B41FA5}">
                      <a16:colId xmlns:a16="http://schemas.microsoft.com/office/drawing/2014/main" val="20003"/>
                    </a:ext>
                  </a:extLst>
                </a:gridCol>
                <a:gridCol w="2487613">
                  <a:extLst>
                    <a:ext uri="{9D8B030D-6E8A-4147-A177-3AD203B41FA5}">
                      <a16:colId xmlns:a16="http://schemas.microsoft.com/office/drawing/2014/main" val="20004"/>
                    </a:ext>
                  </a:extLst>
                </a:gridCol>
              </a:tblGrid>
              <a:tr h="360363">
                <a:tc rowSpan="2">
                  <a:txBody>
                    <a:bodyPr/>
                    <a:lstStyle>
                      <a:lvl1pPr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拥有的权限</a:t>
                      </a:r>
                    </a:p>
                  </a:txBody>
                  <a:tcPr horzOverflow="overflow">
                    <a:lnL cap="flat">
                      <a:noFill/>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lvl1pPr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可否执行的操作</a:t>
                      </a:r>
                    </a:p>
                  </a:txBody>
                  <a:tcPr anchor="ctr" horzOverflow="overflow">
                    <a:lnL w="12700" cap="flat" cmpd="sng" algn="ctr">
                      <a:solidFill>
                        <a:srgbClr val="000000"/>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04825">
                <a:tc vMerge="1">
                  <a:txBody>
                    <a:bodyPr/>
                    <a:lstStyle/>
                    <a:p>
                      <a:endParaRPr lang="zh-CN" altLang="en-US"/>
                    </a:p>
                  </a:txBody>
                  <a:tcPr/>
                </a:tc>
                <a:tc>
                  <a:txBody>
                    <a:bodyPr/>
                    <a:lstStyle>
                      <a:lvl1pPr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CREATE USER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CREATE SCHEMA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CREATE TABLE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登录数据库 执行数据查询和操纵</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6550">
                <a:tc>
                  <a:txBody>
                    <a:bodyPr/>
                    <a:lstStyle>
                      <a:lvl1pPr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DBA</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可以</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可以</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可以</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可以</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4988">
                <a:tc>
                  <a:txBody>
                    <a:bodyPr/>
                    <a:lstStyle>
                      <a:lvl1pPr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RESOURCE</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不可以</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不可以</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可以</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可以</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6550">
                <a:tc>
                  <a:txBody>
                    <a:bodyPr/>
                    <a:lstStyle>
                      <a:lvl1pPr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CONNECT</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不可以</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不可以</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不可以</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可以，但必须拥有相应权限</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30736" name="Rectangle 304"/>
          <p:cNvSpPr>
            <a:spLocks noChangeArrowheads="1"/>
          </p:cNvSpPr>
          <p:nvPr/>
        </p:nvSpPr>
        <p:spPr bwMode="auto">
          <a:xfrm>
            <a:off x="2916238" y="4868813"/>
            <a:ext cx="2362200" cy="30480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1" lang="zh-CN" altLang="en-US" sz="1400" b="0"/>
              <a:t>权限与可执行的操作对照表</a:t>
            </a:r>
            <a:r>
              <a:rPr kumimoji="1" lang="zh-CN" altLang="en-US" sz="1400"/>
              <a:t> </a:t>
            </a:r>
          </a:p>
        </p:txBody>
      </p:sp>
      <p:sp>
        <p:nvSpPr>
          <p:cNvPr id="2" name="文本框 1">
            <a:extLst>
              <a:ext uri="{FF2B5EF4-FFF2-40B4-BE49-F238E27FC236}">
                <a16:creationId xmlns:a16="http://schemas.microsoft.com/office/drawing/2014/main" id="{33E85BA4-B6DB-43DE-BFF1-AE692A84B4BA}"/>
              </a:ext>
            </a:extLst>
          </p:cNvPr>
          <p:cNvSpPr txBox="1"/>
          <p:nvPr/>
        </p:nvSpPr>
        <p:spPr>
          <a:xfrm>
            <a:off x="395288" y="1684387"/>
            <a:ext cx="4883150" cy="430887"/>
          </a:xfrm>
          <a:prstGeom prst="rect">
            <a:avLst/>
          </a:prstGeom>
          <a:noFill/>
        </p:spPr>
        <p:txBody>
          <a:bodyPr wrap="square" rtlCol="0">
            <a:spAutoFit/>
          </a:bodyPr>
          <a:lstStyle/>
          <a:p>
            <a:pPr algn="l"/>
            <a:r>
              <a:rPr lang="zh-CN" altLang="en-US" sz="2200" dirty="0"/>
              <a:t>新创建的数据库用户的三种权限：</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3342D6B1-275E-4ECC-B933-A1D4B0B4183E}" type="slidenum">
              <a:rPr lang="en-US" altLang="zh-CN"/>
              <a:pPr/>
              <a:t>55</a:t>
            </a:fld>
            <a:endParaRPr lang="en-US" altLang="zh-CN"/>
          </a:p>
        </p:txBody>
      </p:sp>
      <p:sp>
        <p:nvSpPr>
          <p:cNvPr id="516098" name="Rectangle 2"/>
          <p:cNvSpPr>
            <a:spLocks noGrp="1" noChangeArrowheads="1"/>
          </p:cNvSpPr>
          <p:nvPr>
            <p:ph type="title"/>
          </p:nvPr>
        </p:nvSpPr>
        <p:spPr/>
        <p:txBody>
          <a:bodyPr/>
          <a:lstStyle/>
          <a:p>
            <a:r>
              <a:rPr lang="en-US" altLang="zh-CN" dirty="0"/>
              <a:t>4.2  </a:t>
            </a:r>
            <a:r>
              <a:rPr lang="zh-CN" altLang="en-US" dirty="0"/>
              <a:t>数据库安全性控制</a:t>
            </a:r>
          </a:p>
        </p:txBody>
      </p:sp>
      <p:sp>
        <p:nvSpPr>
          <p:cNvPr id="516099" name="Rectangle 3"/>
          <p:cNvSpPr>
            <a:spLocks noGrp="1" noChangeArrowheads="1"/>
          </p:cNvSpPr>
          <p:nvPr>
            <p:ph type="body" idx="1"/>
          </p:nvPr>
        </p:nvSpPr>
        <p:spPr>
          <a:xfrm>
            <a:off x="914400" y="1844675"/>
            <a:ext cx="8229600" cy="4495800"/>
          </a:xfrm>
        </p:spPr>
        <p:txBody>
          <a:bodyPr/>
          <a:lstStyle/>
          <a:p>
            <a:pPr>
              <a:lnSpc>
                <a:spcPct val="160000"/>
              </a:lnSpc>
              <a:buFont typeface="Wingdings" panose="05000000000000000000" pitchFamily="2" charset="2"/>
              <a:buNone/>
            </a:pPr>
            <a:r>
              <a:rPr lang="en-US" altLang="zh-CN" sz="2400" b="1" dirty="0"/>
              <a:t>4.2.1 </a:t>
            </a:r>
            <a:r>
              <a:rPr lang="zh-CN" altLang="en-US" sz="2400" b="1" dirty="0"/>
              <a:t>用户标识与鉴别</a:t>
            </a:r>
          </a:p>
          <a:p>
            <a:pPr>
              <a:lnSpc>
                <a:spcPct val="160000"/>
              </a:lnSpc>
              <a:buFont typeface="Wingdings" panose="05000000000000000000" pitchFamily="2" charset="2"/>
              <a:buNone/>
            </a:pPr>
            <a:r>
              <a:rPr lang="en-US" altLang="zh-CN" sz="2400" b="1" dirty="0"/>
              <a:t>4.2.2 </a:t>
            </a:r>
            <a:r>
              <a:rPr lang="zh-CN" altLang="en-US" sz="2400" b="1" dirty="0"/>
              <a:t>存取控制</a:t>
            </a:r>
          </a:p>
          <a:p>
            <a:pPr>
              <a:lnSpc>
                <a:spcPct val="160000"/>
              </a:lnSpc>
              <a:buFont typeface="Wingdings" panose="05000000000000000000" pitchFamily="2" charset="2"/>
              <a:buNone/>
            </a:pPr>
            <a:r>
              <a:rPr lang="en-US" altLang="zh-CN" sz="2400" b="1" dirty="0"/>
              <a:t>4.2.3 </a:t>
            </a:r>
            <a:r>
              <a:rPr lang="zh-CN" altLang="en-US" sz="2400" b="1" dirty="0"/>
              <a:t>自主存取控制方法</a:t>
            </a:r>
          </a:p>
          <a:p>
            <a:pPr>
              <a:lnSpc>
                <a:spcPct val="160000"/>
              </a:lnSpc>
              <a:buFont typeface="Wingdings" panose="05000000000000000000" pitchFamily="2" charset="2"/>
              <a:buNone/>
            </a:pPr>
            <a:r>
              <a:rPr lang="en-US" altLang="zh-CN" sz="2400" b="1" dirty="0"/>
              <a:t>4.2.4 </a:t>
            </a:r>
            <a:r>
              <a:rPr lang="zh-CN" altLang="en-US" sz="2400" b="1" dirty="0"/>
              <a:t>授权与回收</a:t>
            </a:r>
          </a:p>
          <a:p>
            <a:pPr>
              <a:lnSpc>
                <a:spcPct val="160000"/>
              </a:lnSpc>
              <a:buFont typeface="Wingdings" panose="05000000000000000000" pitchFamily="2" charset="2"/>
              <a:buNone/>
            </a:pPr>
            <a:r>
              <a:rPr lang="en-US" altLang="zh-CN" sz="2400" b="1" dirty="0">
                <a:solidFill>
                  <a:srgbClr val="3333FF"/>
                </a:solidFill>
              </a:rPr>
              <a:t>4.2.5 </a:t>
            </a:r>
            <a:r>
              <a:rPr lang="zh-CN" altLang="en-US" sz="2400" b="1" dirty="0">
                <a:solidFill>
                  <a:srgbClr val="3333FF"/>
                </a:solidFill>
              </a:rPr>
              <a:t>数据库角色</a:t>
            </a:r>
          </a:p>
          <a:p>
            <a:pPr>
              <a:lnSpc>
                <a:spcPct val="160000"/>
              </a:lnSpc>
              <a:buFont typeface="Wingdings" panose="05000000000000000000" pitchFamily="2" charset="2"/>
              <a:buNone/>
            </a:pPr>
            <a:r>
              <a:rPr lang="en-US" altLang="zh-CN" sz="2400" b="1" dirty="0"/>
              <a:t>4.2.6 </a:t>
            </a:r>
            <a:r>
              <a:rPr lang="zh-CN" altLang="en-US" sz="2400" b="1" dirty="0"/>
              <a:t>强制存取控制方法</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BFDC85A7-1071-4D2E-88DC-913B79AC7040}" type="slidenum">
              <a:rPr lang="en-US" altLang="zh-CN"/>
              <a:pPr/>
              <a:t>56</a:t>
            </a:fld>
            <a:endParaRPr lang="en-US" altLang="zh-CN"/>
          </a:p>
        </p:txBody>
      </p:sp>
      <p:sp>
        <p:nvSpPr>
          <p:cNvPr id="538626" name="Rectangle 2"/>
          <p:cNvSpPr>
            <a:spLocks noGrp="1" noChangeArrowheads="1"/>
          </p:cNvSpPr>
          <p:nvPr>
            <p:ph type="title"/>
          </p:nvPr>
        </p:nvSpPr>
        <p:spPr/>
        <p:txBody>
          <a:bodyPr/>
          <a:lstStyle/>
          <a:p>
            <a:r>
              <a:rPr lang="en-US" altLang="zh-CN" dirty="0"/>
              <a:t>4.2.5 </a:t>
            </a:r>
            <a:r>
              <a:rPr lang="zh-CN" altLang="en-US" dirty="0"/>
              <a:t>数据库角色</a:t>
            </a:r>
          </a:p>
        </p:txBody>
      </p:sp>
      <p:sp>
        <p:nvSpPr>
          <p:cNvPr id="538627" name="Rectangle 3"/>
          <p:cNvSpPr>
            <a:spLocks noGrp="1" noChangeArrowheads="1"/>
          </p:cNvSpPr>
          <p:nvPr>
            <p:ph type="body" idx="1"/>
          </p:nvPr>
        </p:nvSpPr>
        <p:spPr>
          <a:xfrm>
            <a:off x="495300" y="1543203"/>
            <a:ext cx="8229600" cy="4495800"/>
          </a:xfrm>
        </p:spPr>
        <p:txBody>
          <a:bodyPr/>
          <a:lstStyle/>
          <a:p>
            <a:pPr>
              <a:lnSpc>
                <a:spcPct val="150000"/>
              </a:lnSpc>
            </a:pPr>
            <a:r>
              <a:rPr lang="zh-CN" altLang="en-US" b="1" dirty="0">
                <a:solidFill>
                  <a:srgbClr val="C00000"/>
                </a:solidFill>
              </a:rPr>
              <a:t>数据库角色</a:t>
            </a:r>
            <a:r>
              <a:rPr lang="zh-CN" altLang="en-US" b="1" dirty="0"/>
              <a:t>：被命名的一组与数据库操作相关的</a:t>
            </a:r>
            <a:r>
              <a:rPr lang="zh-CN" altLang="en-US" b="1" dirty="0">
                <a:solidFill>
                  <a:srgbClr val="0000FF"/>
                </a:solidFill>
              </a:rPr>
              <a:t>权限</a:t>
            </a:r>
          </a:p>
          <a:p>
            <a:pPr lvl="1">
              <a:lnSpc>
                <a:spcPct val="200000"/>
              </a:lnSpc>
            </a:pPr>
            <a:r>
              <a:rPr lang="zh-CN" altLang="en-US" b="1" dirty="0"/>
              <a:t>角色是权限的集合 </a:t>
            </a:r>
          </a:p>
          <a:p>
            <a:pPr lvl="1">
              <a:lnSpc>
                <a:spcPct val="200000"/>
              </a:lnSpc>
            </a:pPr>
            <a:r>
              <a:rPr lang="zh-CN" altLang="en-US" b="1" dirty="0"/>
              <a:t>可以为一组具有相同权限的用户创建一个角色</a:t>
            </a:r>
          </a:p>
          <a:p>
            <a:pPr lvl="1">
              <a:lnSpc>
                <a:spcPct val="200000"/>
              </a:lnSpc>
            </a:pPr>
            <a:r>
              <a:rPr lang="zh-CN" altLang="en-US" b="1" dirty="0"/>
              <a:t>简化授权的过程</a:t>
            </a:r>
          </a:p>
          <a:p>
            <a:endParaRPr lang="en-US" altLang="zh-CN" sz="3200" b="1"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9D94F1FF-87A7-4047-BF84-7D50818C41F6}" type="slidenum">
              <a:rPr lang="en-US" altLang="zh-CN"/>
              <a:pPr/>
              <a:t>57</a:t>
            </a:fld>
            <a:endParaRPr lang="en-US" altLang="zh-CN"/>
          </a:p>
        </p:txBody>
      </p:sp>
      <p:sp>
        <p:nvSpPr>
          <p:cNvPr id="517122" name="Rectangle 2"/>
          <p:cNvSpPr>
            <a:spLocks noGrp="1" noChangeArrowheads="1"/>
          </p:cNvSpPr>
          <p:nvPr>
            <p:ph type="title"/>
          </p:nvPr>
        </p:nvSpPr>
        <p:spPr/>
        <p:txBody>
          <a:bodyPr/>
          <a:lstStyle/>
          <a:p>
            <a:r>
              <a:rPr lang="zh-CN" altLang="en-US"/>
              <a:t>数据库角色</a:t>
            </a:r>
          </a:p>
        </p:txBody>
      </p:sp>
      <p:sp>
        <p:nvSpPr>
          <p:cNvPr id="517123" name="Rectangle 3"/>
          <p:cNvSpPr>
            <a:spLocks noGrp="1" noChangeArrowheads="1"/>
          </p:cNvSpPr>
          <p:nvPr>
            <p:ph type="body" idx="1"/>
          </p:nvPr>
        </p:nvSpPr>
        <p:spPr>
          <a:xfrm>
            <a:off x="468313" y="1628775"/>
            <a:ext cx="8229600" cy="3744441"/>
          </a:xfrm>
        </p:spPr>
        <p:txBody>
          <a:bodyPr/>
          <a:lstStyle/>
          <a:p>
            <a:pPr>
              <a:lnSpc>
                <a:spcPct val="120000"/>
              </a:lnSpc>
            </a:pPr>
            <a:r>
              <a:rPr lang="zh-CN" altLang="en-US" sz="2400" b="1" dirty="0">
                <a:solidFill>
                  <a:srgbClr val="C00000"/>
                </a:solidFill>
              </a:rPr>
              <a:t>一、角色的创建</a:t>
            </a:r>
          </a:p>
          <a:p>
            <a:pPr lvl="1">
              <a:lnSpc>
                <a:spcPct val="120000"/>
              </a:lnSpc>
              <a:buFont typeface="Wingdings" panose="05000000000000000000" pitchFamily="2" charset="2"/>
              <a:buNone/>
            </a:pPr>
            <a:r>
              <a:rPr lang="en-US" altLang="zh-CN" sz="2200" b="1" dirty="0">
                <a:solidFill>
                  <a:srgbClr val="0000FF"/>
                </a:solidFill>
                <a:latin typeface="仿宋_GB2312" pitchFamily="49" charset="-122"/>
                <a:ea typeface="仿宋_GB2312" pitchFamily="49" charset="-122"/>
              </a:rPr>
              <a:t>CREATE  ROLE  &lt;</a:t>
            </a:r>
            <a:r>
              <a:rPr lang="zh-CN" altLang="en-US" sz="2200" b="1" dirty="0">
                <a:solidFill>
                  <a:srgbClr val="0000FF"/>
                </a:solidFill>
                <a:latin typeface="仿宋_GB2312" pitchFamily="49" charset="-122"/>
                <a:ea typeface="仿宋_GB2312" pitchFamily="49" charset="-122"/>
              </a:rPr>
              <a:t>角色名</a:t>
            </a:r>
            <a:r>
              <a:rPr lang="en-US" altLang="zh-CN" sz="2200" b="1" dirty="0">
                <a:solidFill>
                  <a:srgbClr val="0000FF"/>
                </a:solidFill>
                <a:latin typeface="仿宋_GB2312" pitchFamily="49" charset="-122"/>
                <a:ea typeface="仿宋_GB2312" pitchFamily="49" charset="-122"/>
              </a:rPr>
              <a:t>&gt;</a:t>
            </a:r>
            <a:r>
              <a:rPr lang="en-US" altLang="zh-CN" sz="2200" b="1" dirty="0">
                <a:solidFill>
                  <a:srgbClr val="0000FF"/>
                </a:solidFill>
              </a:rPr>
              <a:t> </a:t>
            </a:r>
          </a:p>
          <a:p>
            <a:pPr lvl="1">
              <a:lnSpc>
                <a:spcPct val="120000"/>
              </a:lnSpc>
              <a:buFont typeface="Wingdings" panose="05000000000000000000" pitchFamily="2" charset="2"/>
              <a:buNone/>
            </a:pPr>
            <a:endParaRPr lang="en-US" altLang="zh-CN" sz="2200" b="1" dirty="0"/>
          </a:p>
          <a:p>
            <a:pPr>
              <a:lnSpc>
                <a:spcPct val="120000"/>
              </a:lnSpc>
            </a:pPr>
            <a:r>
              <a:rPr lang="zh-CN" altLang="en-US" sz="2400" b="1" dirty="0">
                <a:solidFill>
                  <a:srgbClr val="C00000"/>
                </a:solidFill>
              </a:rPr>
              <a:t>二、给角色授权 </a:t>
            </a:r>
          </a:p>
          <a:p>
            <a:pPr lvl="1">
              <a:lnSpc>
                <a:spcPct val="120000"/>
              </a:lnSpc>
              <a:buFont typeface="Wingdings" panose="05000000000000000000" pitchFamily="2" charset="2"/>
              <a:buNone/>
            </a:pPr>
            <a:r>
              <a:rPr lang="zh-CN" altLang="en-US" sz="2200" b="1" dirty="0"/>
              <a:t> </a:t>
            </a:r>
            <a:r>
              <a:rPr lang="en-US" altLang="zh-CN" sz="2200" b="1" dirty="0">
                <a:solidFill>
                  <a:srgbClr val="0000FF"/>
                </a:solidFill>
                <a:latin typeface="仿宋_GB2312" pitchFamily="49" charset="-122"/>
                <a:ea typeface="仿宋_GB2312" pitchFamily="49" charset="-122"/>
              </a:rPr>
              <a:t>GRANT  &lt;</a:t>
            </a:r>
            <a:r>
              <a:rPr lang="zh-CN" altLang="en-US" sz="2200" b="1" dirty="0">
                <a:solidFill>
                  <a:srgbClr val="0000FF"/>
                </a:solidFill>
                <a:latin typeface="仿宋_GB2312" pitchFamily="49" charset="-122"/>
                <a:ea typeface="仿宋_GB2312" pitchFamily="49" charset="-122"/>
              </a:rPr>
              <a:t>权限</a:t>
            </a:r>
            <a:r>
              <a:rPr lang="en-US" altLang="zh-CN" sz="2200" b="1" dirty="0">
                <a:solidFill>
                  <a:srgbClr val="0000FF"/>
                </a:solidFill>
                <a:latin typeface="仿宋_GB2312" pitchFamily="49" charset="-122"/>
                <a:ea typeface="仿宋_GB2312" pitchFamily="49" charset="-122"/>
              </a:rPr>
              <a:t>&gt;</a:t>
            </a:r>
            <a:r>
              <a:rPr lang="zh-CN" altLang="en-US" sz="2200" b="1" dirty="0">
                <a:solidFill>
                  <a:srgbClr val="0000FF"/>
                </a:solidFill>
                <a:latin typeface="仿宋_GB2312" pitchFamily="49" charset="-122"/>
                <a:ea typeface="仿宋_GB2312" pitchFamily="49" charset="-122"/>
              </a:rPr>
              <a:t>［，</a:t>
            </a:r>
            <a:r>
              <a:rPr lang="en-US" altLang="zh-CN" sz="2200" b="1" dirty="0">
                <a:solidFill>
                  <a:srgbClr val="0000FF"/>
                </a:solidFill>
                <a:latin typeface="仿宋_GB2312" pitchFamily="49" charset="-122"/>
                <a:ea typeface="仿宋_GB2312" pitchFamily="49" charset="-122"/>
              </a:rPr>
              <a:t>&lt;</a:t>
            </a:r>
            <a:r>
              <a:rPr lang="zh-CN" altLang="en-US" sz="2200" b="1" dirty="0">
                <a:solidFill>
                  <a:srgbClr val="0000FF"/>
                </a:solidFill>
                <a:latin typeface="仿宋_GB2312" pitchFamily="49" charset="-122"/>
                <a:ea typeface="仿宋_GB2312" pitchFamily="49" charset="-122"/>
              </a:rPr>
              <a:t>权限</a:t>
            </a:r>
            <a:r>
              <a:rPr lang="en-US" altLang="zh-CN" sz="2200" b="1" dirty="0">
                <a:solidFill>
                  <a:srgbClr val="0000FF"/>
                </a:solidFill>
                <a:latin typeface="仿宋_GB2312" pitchFamily="49" charset="-122"/>
                <a:ea typeface="仿宋_GB2312" pitchFamily="49" charset="-122"/>
              </a:rPr>
              <a:t>&gt;</a:t>
            </a:r>
            <a:r>
              <a:rPr lang="zh-CN" altLang="en-US" sz="2200" b="1" dirty="0">
                <a:solidFill>
                  <a:srgbClr val="0000FF"/>
                </a:solidFill>
                <a:latin typeface="仿宋_GB2312" pitchFamily="49" charset="-122"/>
                <a:ea typeface="仿宋_GB2312" pitchFamily="49" charset="-122"/>
              </a:rPr>
              <a:t>］</a:t>
            </a:r>
            <a:r>
              <a:rPr lang="en-US" altLang="zh-CN" sz="2200" b="1" dirty="0">
                <a:solidFill>
                  <a:srgbClr val="0000FF"/>
                </a:solidFill>
                <a:ea typeface="仿宋_GB2312" pitchFamily="49" charset="-122"/>
              </a:rPr>
              <a:t>…</a:t>
            </a:r>
            <a:r>
              <a:rPr lang="en-US" altLang="zh-CN" sz="2200" b="1" dirty="0">
                <a:solidFill>
                  <a:srgbClr val="0000FF"/>
                </a:solidFill>
                <a:latin typeface="仿宋_GB2312" pitchFamily="49" charset="-122"/>
                <a:ea typeface="仿宋_GB2312" pitchFamily="49" charset="-122"/>
              </a:rPr>
              <a:t> </a:t>
            </a:r>
          </a:p>
          <a:p>
            <a:pPr lvl="1">
              <a:lnSpc>
                <a:spcPct val="120000"/>
              </a:lnSpc>
              <a:buFont typeface="Wingdings" panose="05000000000000000000" pitchFamily="2" charset="2"/>
              <a:buNone/>
            </a:pPr>
            <a:r>
              <a:rPr lang="en-US" altLang="zh-CN" sz="2200" b="1" dirty="0">
                <a:solidFill>
                  <a:srgbClr val="0000FF"/>
                </a:solidFill>
                <a:latin typeface="仿宋_GB2312" pitchFamily="49" charset="-122"/>
                <a:ea typeface="仿宋_GB2312" pitchFamily="49" charset="-122"/>
              </a:rPr>
              <a:t> ON &lt;</a:t>
            </a:r>
            <a:r>
              <a:rPr lang="zh-CN" altLang="en-US" sz="2200" b="1" dirty="0">
                <a:solidFill>
                  <a:srgbClr val="0000FF"/>
                </a:solidFill>
                <a:latin typeface="仿宋_GB2312" pitchFamily="49" charset="-122"/>
                <a:ea typeface="仿宋_GB2312" pitchFamily="49" charset="-122"/>
              </a:rPr>
              <a:t>对象类型</a:t>
            </a:r>
            <a:r>
              <a:rPr lang="en-US" altLang="zh-CN" sz="2200" b="1" dirty="0">
                <a:solidFill>
                  <a:srgbClr val="0000FF"/>
                </a:solidFill>
                <a:latin typeface="仿宋_GB2312" pitchFamily="49" charset="-122"/>
                <a:ea typeface="仿宋_GB2312" pitchFamily="49" charset="-122"/>
              </a:rPr>
              <a:t>&gt;</a:t>
            </a:r>
            <a:r>
              <a:rPr lang="zh-CN" altLang="en-US" sz="2200" b="1" dirty="0">
                <a:solidFill>
                  <a:srgbClr val="0000FF"/>
                </a:solidFill>
                <a:latin typeface="仿宋_GB2312" pitchFamily="49" charset="-122"/>
                <a:ea typeface="仿宋_GB2312" pitchFamily="49" charset="-122"/>
              </a:rPr>
              <a:t>对象名  </a:t>
            </a:r>
          </a:p>
          <a:p>
            <a:pPr lvl="1">
              <a:lnSpc>
                <a:spcPct val="120000"/>
              </a:lnSpc>
              <a:buFont typeface="Wingdings" panose="05000000000000000000" pitchFamily="2" charset="2"/>
              <a:buNone/>
            </a:pPr>
            <a:r>
              <a:rPr lang="zh-CN" altLang="en-US" sz="2200" b="1" dirty="0">
                <a:solidFill>
                  <a:srgbClr val="0000FF"/>
                </a:solidFill>
                <a:latin typeface="仿宋_GB2312" pitchFamily="49" charset="-122"/>
                <a:ea typeface="仿宋_GB2312" pitchFamily="49" charset="-122"/>
              </a:rPr>
              <a:t> </a:t>
            </a:r>
            <a:r>
              <a:rPr lang="en-US" altLang="zh-CN" sz="2200" b="1" dirty="0">
                <a:solidFill>
                  <a:srgbClr val="0000FF"/>
                </a:solidFill>
                <a:latin typeface="仿宋_GB2312" pitchFamily="49" charset="-122"/>
                <a:ea typeface="仿宋_GB2312" pitchFamily="49" charset="-122"/>
              </a:rPr>
              <a:t>TO &lt;</a:t>
            </a:r>
            <a:r>
              <a:rPr lang="zh-CN" altLang="en-US" sz="2200" b="1" dirty="0">
                <a:solidFill>
                  <a:srgbClr val="0000FF"/>
                </a:solidFill>
                <a:latin typeface="仿宋_GB2312" pitchFamily="49" charset="-122"/>
                <a:ea typeface="仿宋_GB2312" pitchFamily="49" charset="-122"/>
              </a:rPr>
              <a:t>角色</a:t>
            </a:r>
            <a:r>
              <a:rPr lang="en-US" altLang="zh-CN" sz="2200" b="1" dirty="0">
                <a:solidFill>
                  <a:srgbClr val="0000FF"/>
                </a:solidFill>
                <a:latin typeface="仿宋_GB2312" pitchFamily="49" charset="-122"/>
                <a:ea typeface="仿宋_GB2312" pitchFamily="49" charset="-122"/>
              </a:rPr>
              <a:t>&gt;</a:t>
            </a:r>
            <a:r>
              <a:rPr lang="zh-CN" altLang="en-US" sz="2200" b="1" dirty="0">
                <a:solidFill>
                  <a:srgbClr val="0000FF"/>
                </a:solidFill>
                <a:latin typeface="仿宋_GB2312" pitchFamily="49" charset="-122"/>
                <a:ea typeface="仿宋_GB2312" pitchFamily="49" charset="-122"/>
              </a:rPr>
              <a:t>［，</a:t>
            </a:r>
            <a:r>
              <a:rPr lang="en-US" altLang="zh-CN" sz="2200" b="1" dirty="0">
                <a:solidFill>
                  <a:srgbClr val="0000FF"/>
                </a:solidFill>
                <a:latin typeface="仿宋_GB2312" pitchFamily="49" charset="-122"/>
                <a:ea typeface="仿宋_GB2312" pitchFamily="49" charset="-122"/>
              </a:rPr>
              <a:t>&lt;</a:t>
            </a:r>
            <a:r>
              <a:rPr lang="zh-CN" altLang="en-US" sz="2200" b="1" dirty="0">
                <a:solidFill>
                  <a:srgbClr val="0000FF"/>
                </a:solidFill>
                <a:latin typeface="仿宋_GB2312" pitchFamily="49" charset="-122"/>
                <a:ea typeface="仿宋_GB2312" pitchFamily="49" charset="-122"/>
              </a:rPr>
              <a:t>角色</a:t>
            </a:r>
            <a:r>
              <a:rPr lang="en-US" altLang="zh-CN" sz="2200" b="1" dirty="0">
                <a:solidFill>
                  <a:srgbClr val="0000FF"/>
                </a:solidFill>
                <a:latin typeface="仿宋_GB2312" pitchFamily="49" charset="-122"/>
                <a:ea typeface="仿宋_GB2312" pitchFamily="49" charset="-122"/>
              </a:rPr>
              <a:t>&gt;</a:t>
            </a:r>
            <a:r>
              <a:rPr lang="zh-CN" altLang="en-US" sz="2200" b="1" dirty="0">
                <a:solidFill>
                  <a:srgbClr val="0000FF"/>
                </a:solidFill>
                <a:latin typeface="仿宋_GB2312" pitchFamily="49" charset="-122"/>
                <a:ea typeface="仿宋_GB2312" pitchFamily="49" charset="-122"/>
              </a:rPr>
              <a:t>］</a:t>
            </a:r>
            <a:r>
              <a:rPr lang="en-US" altLang="zh-CN" sz="2200" b="1" dirty="0">
                <a:solidFill>
                  <a:srgbClr val="0000FF"/>
                </a:solidFill>
                <a:ea typeface="仿宋_GB2312" pitchFamily="49" charset="-122"/>
              </a:rPr>
              <a:t>…</a:t>
            </a:r>
            <a:endParaRPr lang="en-US" altLang="zh-CN" sz="2200" b="1" dirty="0">
              <a:solidFill>
                <a:srgbClr val="0000FF"/>
              </a:solidFill>
              <a:latin typeface="仿宋_GB2312" pitchFamily="49" charset="-122"/>
              <a:ea typeface="仿宋_GB2312" pitchFamily="49" charset="-122"/>
            </a:endParaRPr>
          </a:p>
          <a:p>
            <a:pPr lvl="1">
              <a:lnSpc>
                <a:spcPct val="120000"/>
              </a:lnSpc>
              <a:buFont typeface="Wingdings" panose="05000000000000000000" pitchFamily="2" charset="2"/>
              <a:buNone/>
            </a:pPr>
            <a:endParaRPr lang="en-US" altLang="zh-CN" sz="2200" b="1" dirty="0">
              <a:latin typeface="仿宋_GB2312" pitchFamily="49" charset="-122"/>
              <a:ea typeface="仿宋_GB2312" pitchFamily="49"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6EE413FC-829B-4DB8-A801-EF382CC96D76}" type="slidenum">
              <a:rPr lang="en-US" altLang="zh-CN"/>
              <a:pPr/>
              <a:t>58</a:t>
            </a:fld>
            <a:endParaRPr lang="en-US" altLang="zh-CN"/>
          </a:p>
        </p:txBody>
      </p:sp>
      <p:sp>
        <p:nvSpPr>
          <p:cNvPr id="540674" name="Rectangle 2"/>
          <p:cNvSpPr>
            <a:spLocks noGrp="1" noChangeArrowheads="1"/>
          </p:cNvSpPr>
          <p:nvPr>
            <p:ph type="title"/>
          </p:nvPr>
        </p:nvSpPr>
        <p:spPr/>
        <p:txBody>
          <a:bodyPr/>
          <a:lstStyle/>
          <a:p>
            <a:r>
              <a:rPr lang="zh-CN" altLang="en-US"/>
              <a:t>数据库角色</a:t>
            </a:r>
          </a:p>
        </p:txBody>
      </p:sp>
      <p:sp>
        <p:nvSpPr>
          <p:cNvPr id="540675" name="Rectangle 3"/>
          <p:cNvSpPr>
            <a:spLocks noGrp="1" noChangeArrowheads="1"/>
          </p:cNvSpPr>
          <p:nvPr>
            <p:ph type="body" idx="1"/>
          </p:nvPr>
        </p:nvSpPr>
        <p:spPr>
          <a:xfrm>
            <a:off x="683568" y="1567656"/>
            <a:ext cx="8229600" cy="4495800"/>
          </a:xfrm>
        </p:spPr>
        <p:txBody>
          <a:bodyPr/>
          <a:lstStyle/>
          <a:p>
            <a:r>
              <a:rPr lang="zh-CN" altLang="en-US" sz="2400" b="1" dirty="0">
                <a:solidFill>
                  <a:srgbClr val="C00000"/>
                </a:solidFill>
              </a:rPr>
              <a:t>三、将一个角色授予其他的角色或用户</a:t>
            </a:r>
          </a:p>
          <a:p>
            <a:pPr lvl="1">
              <a:buFont typeface="Wingdings" panose="05000000000000000000" pitchFamily="2" charset="2"/>
              <a:buNone/>
            </a:pPr>
            <a:r>
              <a:rPr lang="en-US" altLang="zh-CN" sz="2200" b="1" dirty="0">
                <a:latin typeface="仿宋_GB2312" pitchFamily="49" charset="-122"/>
                <a:ea typeface="仿宋_GB2312" pitchFamily="49" charset="-122"/>
              </a:rPr>
              <a:t>GRANT  &lt;</a:t>
            </a:r>
            <a:r>
              <a:rPr lang="zh-CN" altLang="en-US" sz="2200" b="1" dirty="0">
                <a:latin typeface="仿宋_GB2312" pitchFamily="49" charset="-122"/>
                <a:ea typeface="仿宋_GB2312" pitchFamily="49" charset="-122"/>
              </a:rPr>
              <a:t>角色</a:t>
            </a:r>
            <a:r>
              <a:rPr lang="en-US" altLang="zh-CN" sz="2200" b="1" dirty="0">
                <a:latin typeface="仿宋_GB2312" pitchFamily="49" charset="-122"/>
                <a:ea typeface="仿宋_GB2312" pitchFamily="49" charset="-122"/>
              </a:rPr>
              <a:t>1&gt;</a:t>
            </a:r>
            <a:r>
              <a:rPr lang="zh-CN" altLang="en-US" sz="2200" b="1" dirty="0">
                <a:latin typeface="仿宋_GB2312" pitchFamily="49" charset="-122"/>
                <a:ea typeface="仿宋_GB2312" pitchFamily="49" charset="-122"/>
              </a:rPr>
              <a:t>［，</a:t>
            </a:r>
            <a:r>
              <a:rPr lang="en-US" altLang="zh-CN" sz="2200" b="1" dirty="0">
                <a:latin typeface="仿宋_GB2312" pitchFamily="49" charset="-122"/>
                <a:ea typeface="仿宋_GB2312" pitchFamily="49" charset="-122"/>
              </a:rPr>
              <a:t>&lt;</a:t>
            </a:r>
            <a:r>
              <a:rPr lang="zh-CN" altLang="en-US" sz="2200" b="1" dirty="0">
                <a:latin typeface="仿宋_GB2312" pitchFamily="49" charset="-122"/>
                <a:ea typeface="仿宋_GB2312" pitchFamily="49" charset="-122"/>
              </a:rPr>
              <a:t>角色</a:t>
            </a:r>
            <a:r>
              <a:rPr lang="en-US" altLang="zh-CN" sz="2200" b="1" dirty="0">
                <a:latin typeface="仿宋_GB2312" pitchFamily="49" charset="-122"/>
                <a:ea typeface="仿宋_GB2312" pitchFamily="49" charset="-122"/>
              </a:rPr>
              <a:t>2&gt;</a:t>
            </a:r>
            <a:r>
              <a:rPr lang="zh-CN" altLang="en-US" sz="2200" b="1" dirty="0">
                <a:latin typeface="仿宋_GB2312" pitchFamily="49" charset="-122"/>
                <a:ea typeface="仿宋_GB2312" pitchFamily="49" charset="-122"/>
              </a:rPr>
              <a:t>］</a:t>
            </a:r>
            <a:r>
              <a:rPr lang="en-US" altLang="zh-CN" sz="2200" b="1" dirty="0">
                <a:ea typeface="仿宋_GB2312" pitchFamily="49" charset="-122"/>
              </a:rPr>
              <a:t>…</a:t>
            </a:r>
            <a:endParaRPr lang="en-US" altLang="zh-CN" sz="2200" b="1" dirty="0">
              <a:latin typeface="仿宋_GB2312" pitchFamily="49" charset="-122"/>
              <a:ea typeface="仿宋_GB2312" pitchFamily="49" charset="-122"/>
            </a:endParaRPr>
          </a:p>
          <a:p>
            <a:pPr lvl="1">
              <a:buFont typeface="Wingdings" panose="05000000000000000000" pitchFamily="2" charset="2"/>
              <a:buNone/>
            </a:pPr>
            <a:r>
              <a:rPr lang="en-US" altLang="zh-CN" sz="2200" b="1" dirty="0">
                <a:latin typeface="仿宋_GB2312" pitchFamily="49" charset="-122"/>
                <a:ea typeface="仿宋_GB2312" pitchFamily="49" charset="-122"/>
              </a:rPr>
              <a:t>TO  &lt;</a:t>
            </a:r>
            <a:r>
              <a:rPr lang="zh-CN" altLang="en-US" sz="2200" b="1" dirty="0">
                <a:latin typeface="仿宋_GB2312" pitchFamily="49" charset="-122"/>
                <a:ea typeface="仿宋_GB2312" pitchFamily="49" charset="-122"/>
              </a:rPr>
              <a:t>角色</a:t>
            </a:r>
            <a:r>
              <a:rPr lang="en-US" altLang="zh-CN" sz="2200" b="1" dirty="0">
                <a:latin typeface="仿宋_GB2312" pitchFamily="49" charset="-122"/>
                <a:ea typeface="仿宋_GB2312" pitchFamily="49" charset="-122"/>
              </a:rPr>
              <a:t>3&gt;</a:t>
            </a:r>
            <a:r>
              <a:rPr lang="zh-CN" altLang="en-US" sz="2200" b="1" dirty="0">
                <a:latin typeface="仿宋_GB2312" pitchFamily="49" charset="-122"/>
                <a:ea typeface="仿宋_GB2312" pitchFamily="49" charset="-122"/>
              </a:rPr>
              <a:t>［，</a:t>
            </a:r>
            <a:r>
              <a:rPr lang="en-US" altLang="zh-CN" sz="2200" b="1" dirty="0">
                <a:latin typeface="仿宋_GB2312" pitchFamily="49" charset="-122"/>
                <a:ea typeface="仿宋_GB2312" pitchFamily="49" charset="-122"/>
              </a:rPr>
              <a:t>&lt;</a:t>
            </a:r>
            <a:r>
              <a:rPr lang="zh-CN" altLang="en-US" sz="2200" b="1" dirty="0">
                <a:latin typeface="仿宋_GB2312" pitchFamily="49" charset="-122"/>
                <a:ea typeface="仿宋_GB2312" pitchFamily="49" charset="-122"/>
              </a:rPr>
              <a:t>用户</a:t>
            </a:r>
            <a:r>
              <a:rPr lang="en-US" altLang="zh-CN" sz="2200" b="1" dirty="0">
                <a:latin typeface="仿宋_GB2312" pitchFamily="49" charset="-122"/>
                <a:ea typeface="仿宋_GB2312" pitchFamily="49" charset="-122"/>
              </a:rPr>
              <a:t>1&gt;</a:t>
            </a:r>
            <a:r>
              <a:rPr lang="zh-CN" altLang="en-US" sz="2200" b="1" dirty="0">
                <a:latin typeface="仿宋_GB2312" pitchFamily="49" charset="-122"/>
                <a:ea typeface="仿宋_GB2312" pitchFamily="49" charset="-122"/>
              </a:rPr>
              <a:t>］</a:t>
            </a:r>
            <a:r>
              <a:rPr lang="en-US" altLang="zh-CN" sz="2200" b="1" dirty="0">
                <a:ea typeface="仿宋_GB2312" pitchFamily="49" charset="-122"/>
              </a:rPr>
              <a:t>…</a:t>
            </a:r>
            <a:r>
              <a:rPr lang="en-US" altLang="zh-CN" sz="2200" b="1" dirty="0">
                <a:latin typeface="仿宋_GB2312" pitchFamily="49" charset="-122"/>
                <a:ea typeface="仿宋_GB2312" pitchFamily="49" charset="-122"/>
              </a:rPr>
              <a:t> </a:t>
            </a:r>
          </a:p>
          <a:p>
            <a:pPr lvl="1">
              <a:buFont typeface="Wingdings" panose="05000000000000000000" pitchFamily="2" charset="2"/>
              <a:buNone/>
            </a:pPr>
            <a:r>
              <a:rPr lang="zh-CN" altLang="en-US" sz="2200" b="1" dirty="0">
                <a:latin typeface="仿宋_GB2312" pitchFamily="49" charset="-122"/>
                <a:ea typeface="仿宋_GB2312" pitchFamily="49" charset="-122"/>
              </a:rPr>
              <a:t>［</a:t>
            </a:r>
            <a:r>
              <a:rPr lang="en-US" altLang="zh-CN" sz="2200" b="1" dirty="0">
                <a:latin typeface="仿宋_GB2312" pitchFamily="49" charset="-122"/>
                <a:ea typeface="仿宋_GB2312" pitchFamily="49" charset="-122"/>
              </a:rPr>
              <a:t>WITH ADMIN OPTION</a:t>
            </a:r>
            <a:r>
              <a:rPr lang="zh-CN" altLang="en-US" sz="2200" b="1" dirty="0">
                <a:latin typeface="仿宋_GB2312" pitchFamily="49" charset="-122"/>
                <a:ea typeface="仿宋_GB2312" pitchFamily="49" charset="-122"/>
              </a:rPr>
              <a:t>］ </a:t>
            </a:r>
          </a:p>
          <a:p>
            <a:pPr>
              <a:buFont typeface="Wingdings" panose="05000000000000000000" pitchFamily="2" charset="2"/>
              <a:buNone/>
            </a:pPr>
            <a:endParaRPr lang="zh-CN" altLang="en-US" sz="2200" b="1" dirty="0">
              <a:latin typeface="仿宋_GB2312" pitchFamily="49" charset="-122"/>
              <a:ea typeface="仿宋_GB2312" pitchFamily="49" charset="-122"/>
            </a:endParaRPr>
          </a:p>
          <a:p>
            <a:r>
              <a:rPr lang="zh-CN" altLang="en-US" sz="2400" b="1" dirty="0">
                <a:solidFill>
                  <a:srgbClr val="C00000"/>
                </a:solidFill>
              </a:rPr>
              <a:t>四、角色权限的收回 </a:t>
            </a:r>
          </a:p>
          <a:p>
            <a:pPr lvl="1">
              <a:lnSpc>
                <a:spcPct val="130000"/>
              </a:lnSpc>
              <a:buFont typeface="Wingdings" panose="05000000000000000000" pitchFamily="2" charset="2"/>
              <a:buNone/>
            </a:pPr>
            <a:r>
              <a:rPr lang="en-US" altLang="zh-CN" sz="2200" b="1" dirty="0">
                <a:latin typeface="仿宋_GB2312" pitchFamily="49" charset="-122"/>
                <a:ea typeface="仿宋_GB2312" pitchFamily="49" charset="-122"/>
              </a:rPr>
              <a:t>REVOKE &lt;</a:t>
            </a:r>
            <a:r>
              <a:rPr lang="zh-CN" altLang="en-US" sz="2200" b="1" dirty="0">
                <a:latin typeface="仿宋_GB2312" pitchFamily="49" charset="-122"/>
                <a:ea typeface="仿宋_GB2312" pitchFamily="49" charset="-122"/>
              </a:rPr>
              <a:t>权限</a:t>
            </a:r>
            <a:r>
              <a:rPr lang="en-US" altLang="zh-CN" sz="2200" b="1" dirty="0">
                <a:latin typeface="仿宋_GB2312" pitchFamily="49" charset="-122"/>
                <a:ea typeface="仿宋_GB2312" pitchFamily="49" charset="-122"/>
              </a:rPr>
              <a:t>&gt;</a:t>
            </a:r>
            <a:r>
              <a:rPr lang="zh-CN" altLang="en-US" sz="2200" b="1" dirty="0">
                <a:latin typeface="仿宋_GB2312" pitchFamily="49" charset="-122"/>
                <a:ea typeface="仿宋_GB2312" pitchFamily="49" charset="-122"/>
              </a:rPr>
              <a:t>［，</a:t>
            </a:r>
            <a:r>
              <a:rPr lang="en-US" altLang="zh-CN" sz="2200" b="1" dirty="0">
                <a:latin typeface="仿宋_GB2312" pitchFamily="49" charset="-122"/>
                <a:ea typeface="仿宋_GB2312" pitchFamily="49" charset="-122"/>
              </a:rPr>
              <a:t>&lt;</a:t>
            </a:r>
            <a:r>
              <a:rPr lang="zh-CN" altLang="en-US" sz="2200" b="1" dirty="0">
                <a:latin typeface="仿宋_GB2312" pitchFamily="49" charset="-122"/>
                <a:ea typeface="仿宋_GB2312" pitchFamily="49" charset="-122"/>
              </a:rPr>
              <a:t>权限</a:t>
            </a:r>
            <a:r>
              <a:rPr lang="en-US" altLang="zh-CN" sz="2200" b="1" dirty="0">
                <a:latin typeface="仿宋_GB2312" pitchFamily="49" charset="-122"/>
                <a:ea typeface="仿宋_GB2312" pitchFamily="49" charset="-122"/>
              </a:rPr>
              <a:t>&gt;</a:t>
            </a:r>
            <a:r>
              <a:rPr lang="zh-CN" altLang="en-US" sz="2200" b="1" dirty="0">
                <a:latin typeface="仿宋_GB2312" pitchFamily="49" charset="-122"/>
                <a:ea typeface="仿宋_GB2312" pitchFamily="49" charset="-122"/>
              </a:rPr>
              <a:t>］</a:t>
            </a:r>
            <a:r>
              <a:rPr lang="en-US" altLang="zh-CN" sz="2200" b="1" dirty="0">
                <a:ea typeface="仿宋_GB2312" pitchFamily="49" charset="-122"/>
              </a:rPr>
              <a:t>…</a:t>
            </a:r>
            <a:endParaRPr lang="en-US" altLang="zh-CN" sz="2200" b="1" dirty="0">
              <a:latin typeface="仿宋_GB2312" pitchFamily="49" charset="-122"/>
              <a:ea typeface="仿宋_GB2312" pitchFamily="49" charset="-122"/>
            </a:endParaRPr>
          </a:p>
          <a:p>
            <a:pPr lvl="1">
              <a:lnSpc>
                <a:spcPct val="130000"/>
              </a:lnSpc>
              <a:buFont typeface="Wingdings" panose="05000000000000000000" pitchFamily="2" charset="2"/>
              <a:buNone/>
            </a:pPr>
            <a:r>
              <a:rPr lang="en-US" altLang="zh-CN" sz="2200" b="1" dirty="0">
                <a:latin typeface="仿宋_GB2312" pitchFamily="49" charset="-122"/>
                <a:ea typeface="仿宋_GB2312" pitchFamily="49" charset="-122"/>
              </a:rPr>
              <a:t>ON &lt;</a:t>
            </a:r>
            <a:r>
              <a:rPr lang="zh-CN" altLang="en-US" sz="2200" b="1" dirty="0">
                <a:latin typeface="仿宋_GB2312" pitchFamily="49" charset="-122"/>
                <a:ea typeface="仿宋_GB2312" pitchFamily="49" charset="-122"/>
              </a:rPr>
              <a:t>对象类型</a:t>
            </a:r>
            <a:r>
              <a:rPr lang="en-US" altLang="zh-CN" sz="2200" b="1" dirty="0">
                <a:latin typeface="仿宋_GB2312" pitchFamily="49" charset="-122"/>
                <a:ea typeface="仿宋_GB2312" pitchFamily="49" charset="-122"/>
              </a:rPr>
              <a:t>&gt; &lt;</a:t>
            </a:r>
            <a:r>
              <a:rPr lang="zh-CN" altLang="en-US" sz="2200" b="1" dirty="0">
                <a:latin typeface="仿宋_GB2312" pitchFamily="49" charset="-122"/>
                <a:ea typeface="仿宋_GB2312" pitchFamily="49" charset="-122"/>
              </a:rPr>
              <a:t>对象名</a:t>
            </a:r>
            <a:r>
              <a:rPr lang="en-US" altLang="zh-CN" sz="2200" b="1" dirty="0">
                <a:latin typeface="仿宋_GB2312" pitchFamily="49" charset="-122"/>
                <a:ea typeface="仿宋_GB2312" pitchFamily="49" charset="-122"/>
              </a:rPr>
              <a:t>&gt;</a:t>
            </a:r>
          </a:p>
          <a:p>
            <a:pPr lvl="1">
              <a:lnSpc>
                <a:spcPct val="130000"/>
              </a:lnSpc>
              <a:buFont typeface="Wingdings" panose="05000000000000000000" pitchFamily="2" charset="2"/>
              <a:buNone/>
            </a:pPr>
            <a:r>
              <a:rPr lang="en-US" altLang="zh-CN" sz="2200" b="1" dirty="0">
                <a:latin typeface="仿宋_GB2312" pitchFamily="49" charset="-122"/>
                <a:ea typeface="仿宋_GB2312" pitchFamily="49" charset="-122"/>
              </a:rPr>
              <a:t>FROM &lt;</a:t>
            </a:r>
            <a:r>
              <a:rPr lang="zh-CN" altLang="en-US" sz="2200" b="1" dirty="0">
                <a:latin typeface="仿宋_GB2312" pitchFamily="49" charset="-122"/>
                <a:ea typeface="仿宋_GB2312" pitchFamily="49" charset="-122"/>
              </a:rPr>
              <a:t>角色</a:t>
            </a:r>
            <a:r>
              <a:rPr lang="en-US" altLang="zh-CN" sz="2200" b="1" dirty="0">
                <a:latin typeface="仿宋_GB2312" pitchFamily="49" charset="-122"/>
                <a:ea typeface="仿宋_GB2312" pitchFamily="49" charset="-122"/>
              </a:rPr>
              <a:t>&gt;</a:t>
            </a:r>
            <a:r>
              <a:rPr lang="zh-CN" altLang="en-US" sz="2200" b="1" dirty="0">
                <a:latin typeface="仿宋_GB2312" pitchFamily="49" charset="-122"/>
                <a:ea typeface="仿宋_GB2312" pitchFamily="49" charset="-122"/>
              </a:rPr>
              <a:t>［，</a:t>
            </a:r>
            <a:r>
              <a:rPr lang="en-US" altLang="zh-CN" sz="2200" b="1" dirty="0">
                <a:latin typeface="仿宋_GB2312" pitchFamily="49" charset="-122"/>
                <a:ea typeface="仿宋_GB2312" pitchFamily="49" charset="-122"/>
              </a:rPr>
              <a:t>&lt;</a:t>
            </a:r>
            <a:r>
              <a:rPr lang="zh-CN" altLang="en-US" sz="2200" b="1" dirty="0">
                <a:latin typeface="仿宋_GB2312" pitchFamily="49" charset="-122"/>
                <a:ea typeface="仿宋_GB2312" pitchFamily="49" charset="-122"/>
              </a:rPr>
              <a:t>角色</a:t>
            </a:r>
            <a:r>
              <a:rPr lang="en-US" altLang="zh-CN" sz="2200" b="1" dirty="0">
                <a:latin typeface="仿宋_GB2312" pitchFamily="49" charset="-122"/>
                <a:ea typeface="仿宋_GB2312" pitchFamily="49" charset="-122"/>
              </a:rPr>
              <a:t>&gt;</a:t>
            </a:r>
            <a:r>
              <a:rPr lang="zh-CN" altLang="en-US" sz="2200" b="1" dirty="0">
                <a:latin typeface="仿宋_GB2312" pitchFamily="49" charset="-122"/>
                <a:ea typeface="仿宋_GB2312" pitchFamily="49" charset="-122"/>
              </a:rPr>
              <a:t>］</a:t>
            </a:r>
            <a:r>
              <a:rPr lang="en-US" altLang="zh-CN" sz="2200" b="1" dirty="0">
                <a:ea typeface="仿宋_GB2312" pitchFamily="49" charset="-122"/>
              </a:rPr>
              <a:t>…</a:t>
            </a:r>
            <a:endParaRPr lang="en-US" altLang="zh-CN" sz="2200" b="1" dirty="0">
              <a:latin typeface="仿宋_GB2312" pitchFamily="49" charset="-122"/>
              <a:ea typeface="仿宋_GB2312" pitchFamily="49"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A858045D-93EA-458D-A565-43597ED5E794}" type="slidenum">
              <a:rPr lang="en-US" altLang="zh-CN"/>
              <a:pPr/>
              <a:t>59</a:t>
            </a:fld>
            <a:endParaRPr lang="en-US" altLang="zh-CN"/>
          </a:p>
        </p:txBody>
      </p:sp>
      <p:sp>
        <p:nvSpPr>
          <p:cNvPr id="518146" name="Rectangle 2"/>
          <p:cNvSpPr>
            <a:spLocks noGrp="1" noChangeArrowheads="1"/>
          </p:cNvSpPr>
          <p:nvPr>
            <p:ph type="title"/>
          </p:nvPr>
        </p:nvSpPr>
        <p:spPr/>
        <p:txBody>
          <a:bodyPr/>
          <a:lstStyle/>
          <a:p>
            <a:r>
              <a:rPr lang="zh-CN" altLang="en-US"/>
              <a:t>数据库角色（续）</a:t>
            </a:r>
          </a:p>
        </p:txBody>
      </p:sp>
      <p:sp>
        <p:nvSpPr>
          <p:cNvPr id="518147" name="Rectangle 3"/>
          <p:cNvSpPr>
            <a:spLocks noGrp="1" noChangeArrowheads="1"/>
          </p:cNvSpPr>
          <p:nvPr>
            <p:ph type="body" idx="1"/>
          </p:nvPr>
        </p:nvSpPr>
        <p:spPr>
          <a:xfrm>
            <a:off x="468313" y="1628775"/>
            <a:ext cx="8229600" cy="4495800"/>
          </a:xfrm>
        </p:spPr>
        <p:txBody>
          <a:bodyPr/>
          <a:lstStyle/>
          <a:p>
            <a:pPr lvl="1">
              <a:lnSpc>
                <a:spcPct val="120000"/>
              </a:lnSpc>
              <a:buFont typeface="Wingdings" panose="05000000000000000000" pitchFamily="2" charset="2"/>
              <a:buNone/>
            </a:pPr>
            <a:r>
              <a:rPr lang="en-US" altLang="zh-CN" b="1" dirty="0">
                <a:solidFill>
                  <a:srgbClr val="0000FF"/>
                </a:solidFill>
              </a:rPr>
              <a:t>[</a:t>
            </a:r>
            <a:r>
              <a:rPr lang="zh-CN" altLang="en-US" b="1" dirty="0">
                <a:solidFill>
                  <a:srgbClr val="0000FF"/>
                </a:solidFill>
              </a:rPr>
              <a:t>例</a:t>
            </a:r>
            <a:r>
              <a:rPr lang="en-US" altLang="zh-CN" b="1" dirty="0">
                <a:solidFill>
                  <a:srgbClr val="0000FF"/>
                </a:solidFill>
              </a:rPr>
              <a:t>11]</a:t>
            </a:r>
            <a:r>
              <a:rPr lang="zh-CN" altLang="en-US" b="1" dirty="0">
                <a:solidFill>
                  <a:srgbClr val="0000FF"/>
                </a:solidFill>
              </a:rPr>
              <a:t>　通过角色来实现将一组权限授予一个用户。</a:t>
            </a:r>
          </a:p>
          <a:p>
            <a:pPr lvl="1">
              <a:lnSpc>
                <a:spcPct val="120000"/>
              </a:lnSpc>
              <a:buFont typeface="Wingdings" panose="05000000000000000000" pitchFamily="2" charset="2"/>
              <a:buNone/>
            </a:pPr>
            <a:r>
              <a:rPr lang="zh-CN" altLang="en-US" sz="2200" b="1" dirty="0"/>
              <a:t>步骤如下：</a:t>
            </a:r>
          </a:p>
          <a:p>
            <a:pPr lvl="1">
              <a:lnSpc>
                <a:spcPct val="120000"/>
              </a:lnSpc>
              <a:buFont typeface="Wingdings" panose="05000000000000000000" pitchFamily="2" charset="2"/>
              <a:buNone/>
            </a:pPr>
            <a:r>
              <a:rPr lang="en-US" altLang="zh-CN" sz="2200" b="1" dirty="0"/>
              <a:t>1. </a:t>
            </a:r>
            <a:r>
              <a:rPr lang="zh-CN" altLang="en-US" sz="2200" b="1" dirty="0"/>
              <a:t>首先创建一个角色 </a:t>
            </a:r>
            <a:r>
              <a:rPr lang="en-US" altLang="zh-CN" sz="2200" b="1" dirty="0"/>
              <a:t>R1</a:t>
            </a:r>
          </a:p>
          <a:p>
            <a:pPr lvl="1">
              <a:lnSpc>
                <a:spcPct val="120000"/>
              </a:lnSpc>
              <a:buFont typeface="Wingdings" panose="05000000000000000000" pitchFamily="2" charset="2"/>
              <a:buNone/>
            </a:pPr>
            <a:r>
              <a:rPr lang="en-US" altLang="zh-CN" sz="2200" b="1" dirty="0">
                <a:solidFill>
                  <a:srgbClr val="0070C0"/>
                </a:solidFill>
              </a:rPr>
              <a:t>    CREATE  ROLE  R1</a:t>
            </a:r>
            <a:r>
              <a:rPr lang="zh-CN" altLang="en-US" sz="2200" b="1" dirty="0">
                <a:solidFill>
                  <a:srgbClr val="0070C0"/>
                </a:solidFill>
              </a:rPr>
              <a:t>；</a:t>
            </a:r>
          </a:p>
          <a:p>
            <a:pPr lvl="1">
              <a:lnSpc>
                <a:spcPct val="120000"/>
              </a:lnSpc>
              <a:buFont typeface="Wingdings" panose="05000000000000000000" pitchFamily="2" charset="2"/>
              <a:buNone/>
            </a:pPr>
            <a:r>
              <a:rPr lang="en-US" altLang="zh-CN" sz="2200" b="1" dirty="0"/>
              <a:t>2. </a:t>
            </a:r>
            <a:r>
              <a:rPr lang="zh-CN" altLang="en-US" sz="2200" b="1" dirty="0"/>
              <a:t>然后使用</a:t>
            </a:r>
            <a:r>
              <a:rPr lang="en-US" altLang="zh-CN" sz="2200" b="1" dirty="0"/>
              <a:t>GRANT</a:t>
            </a:r>
            <a:r>
              <a:rPr lang="zh-CN" altLang="en-US" sz="2200" b="1" dirty="0"/>
              <a:t>语句，使角色</a:t>
            </a:r>
            <a:r>
              <a:rPr lang="en-US" altLang="zh-CN" sz="2200" b="1" dirty="0"/>
              <a:t>R1</a:t>
            </a:r>
            <a:r>
              <a:rPr lang="zh-CN" altLang="en-US" sz="2200" b="1" dirty="0"/>
              <a:t>拥有</a:t>
            </a:r>
            <a:r>
              <a:rPr lang="en-US" altLang="zh-CN" sz="2200" b="1" dirty="0"/>
              <a:t>Student</a:t>
            </a:r>
            <a:r>
              <a:rPr lang="zh-CN" altLang="en-US" sz="2200" b="1" dirty="0"/>
              <a:t>表的</a:t>
            </a:r>
            <a:r>
              <a:rPr lang="en-US" altLang="zh-CN" sz="2200" b="1" dirty="0"/>
              <a:t>SELECT</a:t>
            </a:r>
            <a:r>
              <a:rPr lang="zh-CN" altLang="en-US" sz="2200" b="1" dirty="0"/>
              <a:t>、</a:t>
            </a:r>
            <a:r>
              <a:rPr lang="en-US" altLang="zh-CN" sz="2200" b="1" dirty="0"/>
              <a:t>UPDATE</a:t>
            </a:r>
            <a:r>
              <a:rPr lang="zh-CN" altLang="en-US" sz="2200" b="1" dirty="0"/>
              <a:t>、</a:t>
            </a:r>
            <a:r>
              <a:rPr lang="en-US" altLang="zh-CN" sz="2200" b="1" dirty="0"/>
              <a:t>INSERT</a:t>
            </a:r>
            <a:r>
              <a:rPr lang="zh-CN" altLang="en-US" sz="2200" b="1" dirty="0"/>
              <a:t>权限</a:t>
            </a:r>
          </a:p>
          <a:p>
            <a:pPr lvl="1">
              <a:lnSpc>
                <a:spcPct val="120000"/>
              </a:lnSpc>
              <a:buFont typeface="Wingdings" panose="05000000000000000000" pitchFamily="2" charset="2"/>
              <a:buNone/>
            </a:pPr>
            <a:r>
              <a:rPr lang="zh-CN" altLang="en-US" sz="2200" b="1" dirty="0"/>
              <a:t>    </a:t>
            </a:r>
            <a:r>
              <a:rPr lang="en-US" altLang="zh-CN" sz="2200" b="1" dirty="0">
                <a:solidFill>
                  <a:srgbClr val="0070C0"/>
                </a:solidFill>
              </a:rPr>
              <a:t>GRANT SELECT</a:t>
            </a:r>
            <a:r>
              <a:rPr lang="zh-CN" altLang="en-US" sz="2200" b="1" dirty="0">
                <a:solidFill>
                  <a:srgbClr val="0070C0"/>
                </a:solidFill>
              </a:rPr>
              <a:t>，</a:t>
            </a:r>
            <a:r>
              <a:rPr lang="en-US" altLang="zh-CN" sz="2200" b="1" dirty="0">
                <a:solidFill>
                  <a:srgbClr val="0070C0"/>
                </a:solidFill>
              </a:rPr>
              <a:t>UPDATE</a:t>
            </a:r>
            <a:r>
              <a:rPr lang="zh-CN" altLang="en-US" sz="2200" b="1" dirty="0">
                <a:solidFill>
                  <a:srgbClr val="0070C0"/>
                </a:solidFill>
              </a:rPr>
              <a:t>，</a:t>
            </a:r>
            <a:r>
              <a:rPr lang="en-US" altLang="zh-CN" sz="2200" b="1" dirty="0">
                <a:solidFill>
                  <a:srgbClr val="0070C0"/>
                </a:solidFill>
              </a:rPr>
              <a:t>INSERT </a:t>
            </a:r>
          </a:p>
          <a:p>
            <a:pPr lvl="1">
              <a:lnSpc>
                <a:spcPct val="120000"/>
              </a:lnSpc>
              <a:buFont typeface="Wingdings" panose="05000000000000000000" pitchFamily="2" charset="2"/>
              <a:buNone/>
            </a:pPr>
            <a:r>
              <a:rPr lang="en-US" altLang="zh-CN" sz="2200" b="1" dirty="0">
                <a:solidFill>
                  <a:srgbClr val="0070C0"/>
                </a:solidFill>
              </a:rPr>
              <a:t>    ON TABLE Student </a:t>
            </a:r>
          </a:p>
          <a:p>
            <a:pPr lvl="1">
              <a:lnSpc>
                <a:spcPct val="120000"/>
              </a:lnSpc>
              <a:buFont typeface="Wingdings" panose="05000000000000000000" pitchFamily="2" charset="2"/>
              <a:buNone/>
            </a:pPr>
            <a:r>
              <a:rPr lang="en-US" altLang="zh-CN" sz="2200" b="1" dirty="0">
                <a:solidFill>
                  <a:srgbClr val="0070C0"/>
                </a:solidFill>
              </a:rPr>
              <a:t>    TO R1</a:t>
            </a:r>
            <a:r>
              <a:rPr lang="zh-CN" altLang="en-US" sz="2200" b="1" dirty="0">
                <a:solidFill>
                  <a:srgbClr val="0070C0"/>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9D7CCD27-7102-4B38-9112-EEE3B40F7CD6}" type="slidenum">
              <a:rPr lang="en-US" altLang="zh-CN"/>
              <a:pPr/>
              <a:t>6</a:t>
            </a:fld>
            <a:endParaRPr lang="en-US" altLang="zh-CN"/>
          </a:p>
        </p:txBody>
      </p:sp>
      <p:sp>
        <p:nvSpPr>
          <p:cNvPr id="346114" name="Rectangle 2"/>
          <p:cNvSpPr>
            <a:spLocks noGrp="1" noChangeArrowheads="1"/>
          </p:cNvSpPr>
          <p:nvPr>
            <p:ph type="title"/>
          </p:nvPr>
        </p:nvSpPr>
        <p:spPr/>
        <p:txBody>
          <a:bodyPr/>
          <a:lstStyle/>
          <a:p>
            <a:r>
              <a:rPr lang="zh-CN" altLang="en-US" sz="2800"/>
              <a:t>计算机系统的三类安全性问题（续）</a:t>
            </a:r>
            <a:r>
              <a:rPr lang="zh-CN" altLang="en-US"/>
              <a:t> </a:t>
            </a:r>
          </a:p>
        </p:txBody>
      </p:sp>
      <p:sp>
        <p:nvSpPr>
          <p:cNvPr id="346115" name="Rectangle 3"/>
          <p:cNvSpPr>
            <a:spLocks noGrp="1" noChangeArrowheads="1"/>
          </p:cNvSpPr>
          <p:nvPr>
            <p:ph type="body" idx="1"/>
          </p:nvPr>
        </p:nvSpPr>
        <p:spPr/>
        <p:txBody>
          <a:bodyPr/>
          <a:lstStyle/>
          <a:p>
            <a:r>
              <a:rPr lang="zh-CN" altLang="en-US"/>
              <a:t>三类计算机系统安全性问题</a:t>
            </a:r>
          </a:p>
          <a:p>
            <a:pPr lvl="1">
              <a:lnSpc>
                <a:spcPct val="180000"/>
              </a:lnSpc>
            </a:pPr>
            <a:r>
              <a:rPr lang="zh-CN" altLang="en-US"/>
              <a:t>技术安全类</a:t>
            </a:r>
          </a:p>
          <a:p>
            <a:pPr lvl="1">
              <a:lnSpc>
                <a:spcPct val="180000"/>
              </a:lnSpc>
            </a:pPr>
            <a:r>
              <a:rPr lang="zh-CN" altLang="en-US"/>
              <a:t>管理安全类</a:t>
            </a:r>
          </a:p>
          <a:p>
            <a:pPr lvl="1">
              <a:lnSpc>
                <a:spcPct val="180000"/>
              </a:lnSpc>
            </a:pPr>
            <a:r>
              <a:rPr lang="zh-CN" altLang="en-US"/>
              <a:t>政策法律类</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D0D06487-C781-48FB-9950-4A69E2DCF20A}" type="slidenum">
              <a:rPr lang="en-US" altLang="zh-CN"/>
              <a:pPr/>
              <a:t>60</a:t>
            </a:fld>
            <a:endParaRPr lang="en-US" altLang="zh-CN"/>
          </a:p>
        </p:txBody>
      </p:sp>
      <p:sp>
        <p:nvSpPr>
          <p:cNvPr id="541698" name="Rectangle 2"/>
          <p:cNvSpPr>
            <a:spLocks noGrp="1" noChangeArrowheads="1"/>
          </p:cNvSpPr>
          <p:nvPr>
            <p:ph type="title"/>
          </p:nvPr>
        </p:nvSpPr>
        <p:spPr/>
        <p:txBody>
          <a:bodyPr/>
          <a:lstStyle/>
          <a:p>
            <a:r>
              <a:rPr lang="zh-CN" altLang="en-US"/>
              <a:t>数据库角色（续）</a:t>
            </a:r>
          </a:p>
        </p:txBody>
      </p:sp>
      <p:sp>
        <p:nvSpPr>
          <p:cNvPr id="541699" name="Rectangle 3"/>
          <p:cNvSpPr>
            <a:spLocks noGrp="1" noChangeArrowheads="1"/>
          </p:cNvSpPr>
          <p:nvPr>
            <p:ph type="body" idx="1"/>
          </p:nvPr>
        </p:nvSpPr>
        <p:spPr>
          <a:xfrm>
            <a:off x="457200" y="1828800"/>
            <a:ext cx="8362950" cy="4495800"/>
          </a:xfrm>
        </p:spPr>
        <p:txBody>
          <a:bodyPr/>
          <a:lstStyle/>
          <a:p>
            <a:pPr lvl="1">
              <a:lnSpc>
                <a:spcPct val="130000"/>
              </a:lnSpc>
              <a:buFont typeface="Wingdings" panose="05000000000000000000" pitchFamily="2" charset="2"/>
              <a:buNone/>
            </a:pPr>
            <a:r>
              <a:rPr lang="en-US" altLang="zh-CN" b="1" dirty="0"/>
              <a:t>3. </a:t>
            </a:r>
            <a:r>
              <a:rPr lang="zh-CN" altLang="en-US" b="1" dirty="0"/>
              <a:t>将这个角色授予王平，张明，赵玲。使他们具有角色</a:t>
            </a:r>
            <a:r>
              <a:rPr lang="en-US" altLang="zh-CN" b="1" dirty="0"/>
              <a:t>R1</a:t>
            </a:r>
            <a:r>
              <a:rPr lang="zh-CN" altLang="en-US" b="1" dirty="0"/>
              <a:t>所包含的全部权限</a:t>
            </a:r>
          </a:p>
          <a:p>
            <a:pPr lvl="1">
              <a:lnSpc>
                <a:spcPct val="130000"/>
              </a:lnSpc>
              <a:buFont typeface="Wingdings" panose="05000000000000000000" pitchFamily="2" charset="2"/>
              <a:buNone/>
            </a:pPr>
            <a:r>
              <a:rPr lang="zh-CN" altLang="en-US" b="1" dirty="0"/>
              <a:t>    </a:t>
            </a:r>
            <a:r>
              <a:rPr lang="en-US" altLang="zh-CN" b="1" dirty="0">
                <a:solidFill>
                  <a:srgbClr val="0070C0"/>
                </a:solidFill>
              </a:rPr>
              <a:t>GRANT  R1 </a:t>
            </a:r>
          </a:p>
          <a:p>
            <a:pPr lvl="1">
              <a:lnSpc>
                <a:spcPct val="130000"/>
              </a:lnSpc>
              <a:buFont typeface="Wingdings" panose="05000000000000000000" pitchFamily="2" charset="2"/>
              <a:buNone/>
            </a:pPr>
            <a:r>
              <a:rPr lang="en-US" altLang="zh-CN" b="1" dirty="0">
                <a:solidFill>
                  <a:srgbClr val="0070C0"/>
                </a:solidFill>
              </a:rPr>
              <a:t>    TO </a:t>
            </a:r>
            <a:r>
              <a:rPr lang="zh-CN" altLang="en-US" b="1" dirty="0">
                <a:solidFill>
                  <a:srgbClr val="0070C0"/>
                </a:solidFill>
              </a:rPr>
              <a:t>王平，张明，赵玲；</a:t>
            </a:r>
          </a:p>
          <a:p>
            <a:pPr lvl="1">
              <a:lnSpc>
                <a:spcPct val="130000"/>
              </a:lnSpc>
              <a:buFont typeface="Wingdings" panose="05000000000000000000" pitchFamily="2" charset="2"/>
              <a:buNone/>
            </a:pPr>
            <a:r>
              <a:rPr lang="en-US" altLang="zh-CN" b="1" dirty="0"/>
              <a:t>4. </a:t>
            </a:r>
            <a:r>
              <a:rPr lang="zh-CN" altLang="en-US" b="1" dirty="0"/>
              <a:t>可以一次性通过</a:t>
            </a:r>
            <a:r>
              <a:rPr lang="en-US" altLang="zh-CN" b="1" dirty="0"/>
              <a:t>R1</a:t>
            </a:r>
            <a:r>
              <a:rPr lang="zh-CN" altLang="en-US" b="1" dirty="0"/>
              <a:t>来回收王平的这</a:t>
            </a:r>
            <a:r>
              <a:rPr lang="en-US" altLang="zh-CN" b="1" dirty="0"/>
              <a:t>3</a:t>
            </a:r>
            <a:r>
              <a:rPr lang="zh-CN" altLang="en-US" b="1" dirty="0"/>
              <a:t>个权限</a:t>
            </a:r>
          </a:p>
          <a:p>
            <a:pPr lvl="1">
              <a:lnSpc>
                <a:spcPct val="130000"/>
              </a:lnSpc>
              <a:buFont typeface="Wingdings" panose="05000000000000000000" pitchFamily="2" charset="2"/>
              <a:buNone/>
            </a:pPr>
            <a:r>
              <a:rPr lang="zh-CN" altLang="en-US" b="1" dirty="0">
                <a:solidFill>
                  <a:srgbClr val="0070C0"/>
                </a:solidFill>
              </a:rPr>
              <a:t>     </a:t>
            </a:r>
            <a:r>
              <a:rPr lang="en-US" altLang="zh-CN" b="1" dirty="0">
                <a:solidFill>
                  <a:srgbClr val="0070C0"/>
                </a:solidFill>
              </a:rPr>
              <a:t>REVOKE  R1 </a:t>
            </a:r>
          </a:p>
          <a:p>
            <a:pPr lvl="1">
              <a:lnSpc>
                <a:spcPct val="130000"/>
              </a:lnSpc>
              <a:buFont typeface="Wingdings" panose="05000000000000000000" pitchFamily="2" charset="2"/>
              <a:buNone/>
            </a:pPr>
            <a:r>
              <a:rPr lang="en-US" altLang="zh-CN" b="1" dirty="0">
                <a:solidFill>
                  <a:srgbClr val="0070C0"/>
                </a:solidFill>
              </a:rPr>
              <a:t>     FROM </a:t>
            </a:r>
            <a:r>
              <a:rPr lang="zh-CN" altLang="en-US" b="1" dirty="0">
                <a:solidFill>
                  <a:srgbClr val="0070C0"/>
                </a:solidFill>
              </a:rPr>
              <a:t>王平；</a:t>
            </a:r>
          </a:p>
          <a:p>
            <a:endParaRPr lang="en-US" altLang="zh-CN" b="1"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C10D7D87-AC7C-4FBA-9E24-EE90126BF0D4}" type="slidenum">
              <a:rPr lang="en-US" altLang="zh-CN"/>
              <a:pPr/>
              <a:t>61</a:t>
            </a:fld>
            <a:endParaRPr lang="en-US" altLang="zh-CN"/>
          </a:p>
        </p:txBody>
      </p:sp>
      <p:sp>
        <p:nvSpPr>
          <p:cNvPr id="520194" name="Rectangle 2"/>
          <p:cNvSpPr>
            <a:spLocks noGrp="1" noChangeArrowheads="1"/>
          </p:cNvSpPr>
          <p:nvPr>
            <p:ph type="title"/>
          </p:nvPr>
        </p:nvSpPr>
        <p:spPr/>
        <p:txBody>
          <a:bodyPr/>
          <a:lstStyle/>
          <a:p>
            <a:r>
              <a:rPr lang="zh-CN" altLang="en-US"/>
              <a:t>数据库角色（续）</a:t>
            </a:r>
          </a:p>
        </p:txBody>
      </p:sp>
      <p:sp>
        <p:nvSpPr>
          <p:cNvPr id="520195" name="Rectangle 3"/>
          <p:cNvSpPr>
            <a:spLocks noGrp="1" noChangeArrowheads="1"/>
          </p:cNvSpPr>
          <p:nvPr>
            <p:ph type="body" idx="1"/>
          </p:nvPr>
        </p:nvSpPr>
        <p:spPr>
          <a:xfrm>
            <a:off x="468313" y="1628775"/>
            <a:ext cx="8229600" cy="3168377"/>
          </a:xfrm>
        </p:spPr>
        <p:txBody>
          <a:bodyPr/>
          <a:lstStyle/>
          <a:p>
            <a:pPr lvl="1">
              <a:buFont typeface="Wingdings" panose="05000000000000000000" pitchFamily="2" charset="2"/>
              <a:buNone/>
            </a:pPr>
            <a:endParaRPr lang="en-US" altLang="zh-CN" b="1" dirty="0"/>
          </a:p>
          <a:p>
            <a:pPr lvl="1">
              <a:buFont typeface="Wingdings" panose="05000000000000000000" pitchFamily="2" charset="2"/>
              <a:buNone/>
            </a:pPr>
            <a:r>
              <a:rPr lang="en-US" altLang="zh-CN" b="1" dirty="0">
                <a:solidFill>
                  <a:srgbClr val="0000FF"/>
                </a:solidFill>
              </a:rPr>
              <a:t>[</a:t>
            </a:r>
            <a:r>
              <a:rPr lang="zh-CN" altLang="en-US" b="1" dirty="0">
                <a:solidFill>
                  <a:srgbClr val="0000FF"/>
                </a:solidFill>
              </a:rPr>
              <a:t>例</a:t>
            </a:r>
            <a:r>
              <a:rPr lang="en-US" altLang="zh-CN" b="1" dirty="0">
                <a:solidFill>
                  <a:srgbClr val="0000FF"/>
                </a:solidFill>
              </a:rPr>
              <a:t>12]</a:t>
            </a:r>
            <a:r>
              <a:rPr lang="zh-CN" altLang="en-US" b="1" dirty="0">
                <a:solidFill>
                  <a:srgbClr val="0000FF"/>
                </a:solidFill>
              </a:rPr>
              <a:t>　角色的权限修改</a:t>
            </a:r>
          </a:p>
          <a:p>
            <a:pPr lvl="1">
              <a:lnSpc>
                <a:spcPct val="120000"/>
              </a:lnSpc>
              <a:buFont typeface="Wingdings" panose="05000000000000000000" pitchFamily="2" charset="2"/>
              <a:buNone/>
            </a:pPr>
            <a:r>
              <a:rPr lang="zh-CN" altLang="en-US" b="1" dirty="0"/>
              <a:t>      </a:t>
            </a:r>
            <a:r>
              <a:rPr lang="en-US" altLang="zh-CN" b="1" dirty="0"/>
              <a:t>GRANT DELETE </a:t>
            </a:r>
          </a:p>
          <a:p>
            <a:pPr lvl="1">
              <a:lnSpc>
                <a:spcPct val="120000"/>
              </a:lnSpc>
              <a:buFont typeface="Wingdings" panose="05000000000000000000" pitchFamily="2" charset="2"/>
              <a:buNone/>
            </a:pPr>
            <a:r>
              <a:rPr lang="en-US" altLang="zh-CN" b="1" dirty="0"/>
              <a:t>      ON TABLE Student</a:t>
            </a:r>
          </a:p>
          <a:p>
            <a:pPr lvl="1">
              <a:lnSpc>
                <a:spcPct val="120000"/>
              </a:lnSpc>
              <a:buFont typeface="Wingdings" panose="05000000000000000000" pitchFamily="2" charset="2"/>
              <a:buNone/>
            </a:pPr>
            <a:r>
              <a:rPr lang="en-US" altLang="zh-CN" b="1" dirty="0"/>
              <a:t>      TO R1</a:t>
            </a:r>
          </a:p>
          <a:p>
            <a:pPr lvl="1">
              <a:lnSpc>
                <a:spcPct val="120000"/>
              </a:lnSpc>
              <a:buFont typeface="Wingdings" panose="05000000000000000000" pitchFamily="2" charset="2"/>
              <a:buNone/>
            </a:pPr>
            <a:r>
              <a:rPr lang="zh-CN" altLang="en-US" b="1" dirty="0"/>
              <a:t>使角色</a:t>
            </a:r>
            <a:r>
              <a:rPr lang="en-US" altLang="zh-CN" b="1" dirty="0"/>
              <a:t>R1</a:t>
            </a:r>
            <a:r>
              <a:rPr lang="zh-CN" altLang="en-US" b="1" dirty="0"/>
              <a:t>在原来的基础上增加了</a:t>
            </a:r>
            <a:r>
              <a:rPr lang="en-US" altLang="zh-CN" b="1" dirty="0"/>
              <a:t>Student</a:t>
            </a:r>
            <a:r>
              <a:rPr lang="zh-CN" altLang="en-US" b="1" dirty="0"/>
              <a:t>表的</a:t>
            </a:r>
            <a:r>
              <a:rPr lang="en-US" altLang="zh-CN" b="1" dirty="0"/>
              <a:t>DELETE</a:t>
            </a:r>
            <a:r>
              <a:rPr lang="zh-CN" altLang="en-US" b="1" dirty="0"/>
              <a:t>权限。</a:t>
            </a:r>
            <a:endParaRPr lang="en-US" altLang="zh-CN" b="1"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E0488CFC-6EC0-4A32-9A61-22FDEDD2D9AE}" type="slidenum">
              <a:rPr lang="en-US" altLang="zh-CN"/>
              <a:pPr/>
              <a:t>62</a:t>
            </a:fld>
            <a:endParaRPr lang="en-US" altLang="zh-CN"/>
          </a:p>
        </p:txBody>
      </p:sp>
      <p:sp>
        <p:nvSpPr>
          <p:cNvPr id="521218" name="Rectangle 2"/>
          <p:cNvSpPr>
            <a:spLocks noGrp="1" noChangeArrowheads="1"/>
          </p:cNvSpPr>
          <p:nvPr>
            <p:ph type="title"/>
          </p:nvPr>
        </p:nvSpPr>
        <p:spPr/>
        <p:txBody>
          <a:bodyPr/>
          <a:lstStyle/>
          <a:p>
            <a:r>
              <a:rPr lang="zh-CN" altLang="en-US"/>
              <a:t>数据库角色（续）</a:t>
            </a:r>
          </a:p>
        </p:txBody>
      </p:sp>
      <p:sp>
        <p:nvSpPr>
          <p:cNvPr id="521219" name="Rectangle 3"/>
          <p:cNvSpPr>
            <a:spLocks noGrp="1" noChangeArrowheads="1"/>
          </p:cNvSpPr>
          <p:nvPr>
            <p:ph type="body" idx="1"/>
          </p:nvPr>
        </p:nvSpPr>
        <p:spPr>
          <a:xfrm>
            <a:off x="468313" y="1628775"/>
            <a:ext cx="8229600" cy="4495800"/>
          </a:xfrm>
        </p:spPr>
        <p:txBody>
          <a:bodyPr/>
          <a:lstStyle/>
          <a:p>
            <a:pPr lvl="1">
              <a:lnSpc>
                <a:spcPct val="125000"/>
              </a:lnSpc>
              <a:buFont typeface="Wingdings" panose="05000000000000000000" pitchFamily="2" charset="2"/>
              <a:buNone/>
            </a:pPr>
            <a:r>
              <a:rPr lang="en-US" altLang="zh-CN" b="1" dirty="0"/>
              <a:t>[</a:t>
            </a:r>
            <a:r>
              <a:rPr lang="zh-CN" altLang="en-US" b="1" dirty="0"/>
              <a:t>例</a:t>
            </a:r>
            <a:r>
              <a:rPr lang="en-US" altLang="zh-CN" b="1" dirty="0"/>
              <a:t>13]</a:t>
            </a:r>
            <a:r>
              <a:rPr lang="zh-CN" altLang="en-US" b="1" dirty="0"/>
              <a:t>　</a:t>
            </a:r>
          </a:p>
          <a:p>
            <a:pPr lvl="1">
              <a:lnSpc>
                <a:spcPct val="125000"/>
              </a:lnSpc>
              <a:buFont typeface="Wingdings" panose="05000000000000000000" pitchFamily="2" charset="2"/>
              <a:buNone/>
            </a:pPr>
            <a:r>
              <a:rPr lang="zh-CN" altLang="en-US" sz="2800" b="1" dirty="0"/>
              <a:t>    </a:t>
            </a:r>
            <a:r>
              <a:rPr lang="en-US" altLang="zh-CN" b="1" dirty="0">
                <a:solidFill>
                  <a:srgbClr val="0070C0"/>
                </a:solidFill>
              </a:rPr>
              <a:t>REVOKE</a:t>
            </a:r>
            <a:r>
              <a:rPr lang="en-US" altLang="zh-CN" b="1" dirty="0"/>
              <a:t> </a:t>
            </a:r>
            <a:r>
              <a:rPr lang="en-US" altLang="zh-CN" b="1" dirty="0">
                <a:solidFill>
                  <a:srgbClr val="0000FF"/>
                </a:solidFill>
              </a:rPr>
              <a:t>SELECT</a:t>
            </a:r>
            <a:r>
              <a:rPr lang="en-US" altLang="zh-CN" b="1" dirty="0"/>
              <a:t> </a:t>
            </a:r>
          </a:p>
          <a:p>
            <a:pPr lvl="1">
              <a:lnSpc>
                <a:spcPct val="125000"/>
              </a:lnSpc>
              <a:buFont typeface="Wingdings" panose="05000000000000000000" pitchFamily="2" charset="2"/>
              <a:buNone/>
            </a:pPr>
            <a:r>
              <a:rPr lang="en-US" altLang="zh-CN" b="1" dirty="0"/>
              <a:t>    </a:t>
            </a:r>
            <a:r>
              <a:rPr lang="en-US" altLang="zh-CN" b="1" dirty="0">
                <a:solidFill>
                  <a:srgbClr val="0070C0"/>
                </a:solidFill>
              </a:rPr>
              <a:t>ON</a:t>
            </a:r>
            <a:r>
              <a:rPr lang="en-US" altLang="zh-CN" b="1" dirty="0"/>
              <a:t> TABLE Student</a:t>
            </a:r>
          </a:p>
          <a:p>
            <a:pPr lvl="1">
              <a:lnSpc>
                <a:spcPct val="125000"/>
              </a:lnSpc>
              <a:buFont typeface="Wingdings" panose="05000000000000000000" pitchFamily="2" charset="2"/>
              <a:buNone/>
            </a:pPr>
            <a:r>
              <a:rPr lang="en-US" altLang="zh-CN" b="1" dirty="0">
                <a:solidFill>
                  <a:srgbClr val="0070C0"/>
                </a:solidFill>
              </a:rPr>
              <a:t>    FROM  R1</a:t>
            </a:r>
            <a:r>
              <a:rPr lang="zh-CN" altLang="en-US" b="1" dirty="0"/>
              <a:t>；</a:t>
            </a:r>
          </a:p>
          <a:p>
            <a:pPr lvl="1">
              <a:lnSpc>
                <a:spcPct val="125000"/>
              </a:lnSpc>
              <a:buFont typeface="Wingdings" panose="05000000000000000000" pitchFamily="2" charset="2"/>
              <a:buNone/>
            </a:pPr>
            <a:r>
              <a:rPr lang="zh-CN" altLang="en-US" b="1" dirty="0"/>
              <a:t>    使</a:t>
            </a:r>
            <a:r>
              <a:rPr lang="en-US" altLang="zh-CN" b="1" dirty="0"/>
              <a:t>R1</a:t>
            </a:r>
            <a:r>
              <a:rPr lang="zh-CN" altLang="en-US" b="1" dirty="0"/>
              <a:t>减少了</a:t>
            </a:r>
            <a:r>
              <a:rPr lang="en-US" altLang="zh-CN" b="1" dirty="0"/>
              <a:t>SELECT</a:t>
            </a:r>
            <a:r>
              <a:rPr lang="zh-CN" altLang="en-US" b="1" dirty="0"/>
              <a:t>权限。</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0A95B3D6-0FB1-483D-9C72-E1983372B610}" type="slidenum">
              <a:rPr lang="en-US" altLang="zh-CN"/>
              <a:pPr/>
              <a:t>63</a:t>
            </a:fld>
            <a:endParaRPr lang="en-US" altLang="zh-CN"/>
          </a:p>
        </p:txBody>
      </p:sp>
      <p:sp>
        <p:nvSpPr>
          <p:cNvPr id="522242" name="Rectangle 2"/>
          <p:cNvSpPr>
            <a:spLocks noGrp="1" noChangeArrowheads="1"/>
          </p:cNvSpPr>
          <p:nvPr>
            <p:ph type="title"/>
          </p:nvPr>
        </p:nvSpPr>
        <p:spPr/>
        <p:txBody>
          <a:bodyPr/>
          <a:lstStyle/>
          <a:p>
            <a:r>
              <a:rPr lang="en-US" altLang="zh-CN" dirty="0"/>
              <a:t>4.2  </a:t>
            </a:r>
            <a:r>
              <a:rPr lang="zh-CN" altLang="en-US" dirty="0"/>
              <a:t>数据库安全性控制</a:t>
            </a:r>
          </a:p>
        </p:txBody>
      </p:sp>
      <p:sp>
        <p:nvSpPr>
          <p:cNvPr id="522243" name="Rectangle 3"/>
          <p:cNvSpPr>
            <a:spLocks noGrp="1" noChangeArrowheads="1"/>
          </p:cNvSpPr>
          <p:nvPr>
            <p:ph type="body" idx="1"/>
          </p:nvPr>
        </p:nvSpPr>
        <p:spPr>
          <a:xfrm>
            <a:off x="914400" y="1844675"/>
            <a:ext cx="7186613" cy="4495800"/>
          </a:xfrm>
        </p:spPr>
        <p:txBody>
          <a:bodyPr/>
          <a:lstStyle/>
          <a:p>
            <a:pPr>
              <a:lnSpc>
                <a:spcPct val="160000"/>
              </a:lnSpc>
              <a:buFont typeface="Wingdings" panose="05000000000000000000" pitchFamily="2" charset="2"/>
              <a:buNone/>
            </a:pPr>
            <a:r>
              <a:rPr lang="en-US" altLang="zh-CN" sz="2400" b="1" dirty="0"/>
              <a:t>4.2.1 </a:t>
            </a:r>
            <a:r>
              <a:rPr lang="zh-CN" altLang="en-US" sz="2400" b="1" dirty="0"/>
              <a:t>用户标识与鉴别</a:t>
            </a:r>
          </a:p>
          <a:p>
            <a:pPr>
              <a:lnSpc>
                <a:spcPct val="160000"/>
              </a:lnSpc>
              <a:buFont typeface="Wingdings" panose="05000000000000000000" pitchFamily="2" charset="2"/>
              <a:buNone/>
            </a:pPr>
            <a:r>
              <a:rPr lang="en-US" altLang="zh-CN" sz="2400" b="1" dirty="0"/>
              <a:t>4.2.2 </a:t>
            </a:r>
            <a:r>
              <a:rPr lang="zh-CN" altLang="en-US" sz="2400" b="1" dirty="0"/>
              <a:t>存取控制</a:t>
            </a:r>
          </a:p>
          <a:p>
            <a:pPr>
              <a:lnSpc>
                <a:spcPct val="160000"/>
              </a:lnSpc>
              <a:buFont typeface="Wingdings" panose="05000000000000000000" pitchFamily="2" charset="2"/>
              <a:buNone/>
            </a:pPr>
            <a:r>
              <a:rPr lang="en-US" altLang="zh-CN" sz="2400" b="1" dirty="0"/>
              <a:t>4.2.3 </a:t>
            </a:r>
            <a:r>
              <a:rPr lang="zh-CN" altLang="en-US" sz="2400" b="1" dirty="0"/>
              <a:t>自主存取控制方法</a:t>
            </a:r>
          </a:p>
          <a:p>
            <a:pPr>
              <a:lnSpc>
                <a:spcPct val="160000"/>
              </a:lnSpc>
              <a:buFont typeface="Wingdings" panose="05000000000000000000" pitchFamily="2" charset="2"/>
              <a:buNone/>
            </a:pPr>
            <a:r>
              <a:rPr lang="en-US" altLang="zh-CN" sz="2400" b="1" dirty="0"/>
              <a:t>4.2.4 </a:t>
            </a:r>
            <a:r>
              <a:rPr lang="zh-CN" altLang="en-US" sz="2400" b="1" dirty="0"/>
              <a:t>授权与回收</a:t>
            </a:r>
          </a:p>
          <a:p>
            <a:pPr>
              <a:lnSpc>
                <a:spcPct val="160000"/>
              </a:lnSpc>
              <a:buFont typeface="Wingdings" panose="05000000000000000000" pitchFamily="2" charset="2"/>
              <a:buNone/>
            </a:pPr>
            <a:r>
              <a:rPr lang="en-US" altLang="zh-CN" sz="2400" b="1" dirty="0"/>
              <a:t>4.2.5 </a:t>
            </a:r>
            <a:r>
              <a:rPr lang="zh-CN" altLang="en-US" sz="2400" b="1" dirty="0"/>
              <a:t>数据库角色</a:t>
            </a:r>
          </a:p>
          <a:p>
            <a:pPr>
              <a:lnSpc>
                <a:spcPct val="160000"/>
              </a:lnSpc>
              <a:buFont typeface="Wingdings" panose="05000000000000000000" pitchFamily="2" charset="2"/>
              <a:buNone/>
            </a:pPr>
            <a:r>
              <a:rPr lang="en-US" altLang="zh-CN" sz="2400" b="1" dirty="0">
                <a:solidFill>
                  <a:srgbClr val="3333FF"/>
                </a:solidFill>
              </a:rPr>
              <a:t>4.2.6 </a:t>
            </a:r>
            <a:r>
              <a:rPr lang="zh-CN" altLang="en-US" sz="2400" b="1" dirty="0">
                <a:solidFill>
                  <a:srgbClr val="3333FF"/>
                </a:solidFill>
              </a:rPr>
              <a:t>强制存取控制方法</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EB630577-9662-441B-A8BB-C745AA400091}" type="slidenum">
              <a:rPr lang="en-US" altLang="zh-CN"/>
              <a:pPr/>
              <a:t>64</a:t>
            </a:fld>
            <a:endParaRPr lang="en-US" altLang="zh-CN"/>
          </a:p>
        </p:txBody>
      </p:sp>
      <p:sp>
        <p:nvSpPr>
          <p:cNvPr id="544770" name="Rectangle 2"/>
          <p:cNvSpPr>
            <a:spLocks noGrp="1" noChangeArrowheads="1"/>
          </p:cNvSpPr>
          <p:nvPr>
            <p:ph type="title"/>
          </p:nvPr>
        </p:nvSpPr>
        <p:spPr/>
        <p:txBody>
          <a:bodyPr/>
          <a:lstStyle/>
          <a:p>
            <a:r>
              <a:rPr lang="zh-CN" altLang="en-US" dirty="0"/>
              <a:t>自主存取控制缺点</a:t>
            </a:r>
          </a:p>
        </p:txBody>
      </p:sp>
      <p:sp>
        <p:nvSpPr>
          <p:cNvPr id="544771" name="Rectangle 3"/>
          <p:cNvSpPr>
            <a:spLocks noGrp="1" noChangeArrowheads="1"/>
          </p:cNvSpPr>
          <p:nvPr>
            <p:ph type="body" idx="1"/>
          </p:nvPr>
        </p:nvSpPr>
        <p:spPr>
          <a:xfrm>
            <a:off x="573883" y="1649175"/>
            <a:ext cx="7772400" cy="4114800"/>
          </a:xfrm>
        </p:spPr>
        <p:txBody>
          <a:bodyPr/>
          <a:lstStyle/>
          <a:p>
            <a:pPr>
              <a:lnSpc>
                <a:spcPct val="160000"/>
              </a:lnSpc>
            </a:pPr>
            <a:r>
              <a:rPr lang="zh-CN" altLang="en-US" sz="2400" b="1" dirty="0"/>
              <a:t>可能存在数据的“无意泄露”</a:t>
            </a:r>
          </a:p>
          <a:p>
            <a:pPr>
              <a:lnSpc>
                <a:spcPct val="160000"/>
              </a:lnSpc>
            </a:pPr>
            <a:r>
              <a:rPr lang="zh-CN" altLang="en-US" sz="2400" b="1" dirty="0">
                <a:solidFill>
                  <a:srgbClr val="0000FF"/>
                </a:solidFill>
              </a:rPr>
              <a:t>原因：</a:t>
            </a:r>
            <a:r>
              <a:rPr lang="zh-CN" altLang="en-US" sz="2400" b="1" dirty="0"/>
              <a:t>这种机制仅仅通过对数据的存取权限来进行安全控制，而数据本身并无安全性标记</a:t>
            </a:r>
          </a:p>
          <a:p>
            <a:pPr>
              <a:lnSpc>
                <a:spcPct val="160000"/>
              </a:lnSpc>
            </a:pPr>
            <a:r>
              <a:rPr lang="zh-CN" altLang="en-US" sz="2400" b="1" dirty="0">
                <a:solidFill>
                  <a:srgbClr val="0000FF"/>
                </a:solidFill>
              </a:rPr>
              <a:t>解决：</a:t>
            </a:r>
            <a:r>
              <a:rPr lang="zh-CN" altLang="en-US" sz="2400" b="1" dirty="0"/>
              <a:t>对系统控制下的所有主客体实施强制存取控制策略</a:t>
            </a:r>
          </a:p>
          <a:p>
            <a:pPr lvl="2">
              <a:spcBef>
                <a:spcPct val="60000"/>
              </a:spcBef>
              <a:buFontTx/>
              <a:buNone/>
            </a:pPr>
            <a:r>
              <a:rPr lang="zh-CN" altLang="en-US" sz="2600" b="1" dirty="0"/>
              <a:t>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57E56577-47AC-4C1A-9F0E-1CA7208F8615}" type="slidenum">
              <a:rPr lang="en-US" altLang="zh-CN"/>
              <a:pPr/>
              <a:t>65</a:t>
            </a:fld>
            <a:endParaRPr lang="en-US" altLang="zh-CN"/>
          </a:p>
        </p:txBody>
      </p:sp>
      <p:sp>
        <p:nvSpPr>
          <p:cNvPr id="405506" name="Rectangle 2"/>
          <p:cNvSpPr>
            <a:spLocks noGrp="1" noChangeArrowheads="1"/>
          </p:cNvSpPr>
          <p:nvPr>
            <p:ph type="title"/>
          </p:nvPr>
        </p:nvSpPr>
        <p:spPr/>
        <p:txBody>
          <a:bodyPr/>
          <a:lstStyle/>
          <a:p>
            <a:r>
              <a:rPr lang="en-US" altLang="zh-CN"/>
              <a:t>4.2.6  </a:t>
            </a:r>
            <a:r>
              <a:rPr lang="zh-CN" altLang="en-US"/>
              <a:t>强制存取控制方法</a:t>
            </a:r>
          </a:p>
        </p:txBody>
      </p:sp>
      <p:sp>
        <p:nvSpPr>
          <p:cNvPr id="405507" name="Rectangle 3"/>
          <p:cNvSpPr>
            <a:spLocks noGrp="1" noChangeArrowheads="1"/>
          </p:cNvSpPr>
          <p:nvPr>
            <p:ph type="body" idx="1"/>
          </p:nvPr>
        </p:nvSpPr>
        <p:spPr>
          <a:xfrm>
            <a:off x="495300" y="1574734"/>
            <a:ext cx="8229600" cy="4495800"/>
          </a:xfrm>
        </p:spPr>
        <p:txBody>
          <a:bodyPr/>
          <a:lstStyle/>
          <a:p>
            <a:pPr>
              <a:lnSpc>
                <a:spcPct val="90000"/>
              </a:lnSpc>
            </a:pPr>
            <a:r>
              <a:rPr lang="zh-CN" altLang="en-US" b="1" dirty="0">
                <a:solidFill>
                  <a:srgbClr val="0000FF"/>
                </a:solidFill>
              </a:rPr>
              <a:t>强制存取控制（</a:t>
            </a:r>
            <a:r>
              <a:rPr lang="en-US" altLang="zh-CN" b="1" dirty="0">
                <a:solidFill>
                  <a:srgbClr val="0000FF"/>
                </a:solidFill>
              </a:rPr>
              <a:t>MAC)</a:t>
            </a:r>
          </a:p>
          <a:p>
            <a:pPr lvl="1">
              <a:lnSpc>
                <a:spcPct val="130000"/>
              </a:lnSpc>
            </a:pPr>
            <a:r>
              <a:rPr lang="zh-CN" altLang="en-US" b="1" dirty="0"/>
              <a:t>保证更高程度的安全性</a:t>
            </a:r>
          </a:p>
          <a:p>
            <a:pPr lvl="1">
              <a:lnSpc>
                <a:spcPct val="130000"/>
              </a:lnSpc>
              <a:spcBef>
                <a:spcPct val="50000"/>
              </a:spcBef>
            </a:pPr>
            <a:r>
              <a:rPr lang="zh-CN" altLang="en-US" b="1" dirty="0"/>
              <a:t>用户不能直接感知或进行控制</a:t>
            </a:r>
          </a:p>
          <a:p>
            <a:pPr lvl="1">
              <a:lnSpc>
                <a:spcPct val="130000"/>
              </a:lnSpc>
              <a:spcBef>
                <a:spcPct val="50000"/>
              </a:spcBef>
            </a:pPr>
            <a:r>
              <a:rPr lang="zh-CN" altLang="en-US" b="1" dirty="0"/>
              <a:t>适用于对数据有严格而固定密级分类的部门</a:t>
            </a:r>
          </a:p>
          <a:p>
            <a:pPr lvl="2">
              <a:lnSpc>
                <a:spcPct val="130000"/>
              </a:lnSpc>
              <a:buFont typeface="Wingdings" panose="05000000000000000000" pitchFamily="2" charset="2"/>
              <a:buChar char="Ø"/>
            </a:pPr>
            <a:r>
              <a:rPr lang="zh-CN" altLang="en-US" sz="2600" b="1" dirty="0"/>
              <a:t> </a:t>
            </a:r>
            <a:r>
              <a:rPr lang="zh-CN" altLang="en-US" b="1" dirty="0"/>
              <a:t>军事部门</a:t>
            </a:r>
          </a:p>
          <a:p>
            <a:pPr lvl="2">
              <a:lnSpc>
                <a:spcPct val="130000"/>
              </a:lnSpc>
              <a:buFont typeface="Wingdings" panose="05000000000000000000" pitchFamily="2" charset="2"/>
              <a:buChar char="Ø"/>
            </a:pPr>
            <a:r>
              <a:rPr lang="zh-CN" altLang="en-US" b="1" dirty="0"/>
              <a:t> 政府部门</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BF54C8D5-862D-46F3-BD6E-6890852A478D}" type="slidenum">
              <a:rPr lang="en-US" altLang="zh-CN"/>
              <a:pPr/>
              <a:t>66</a:t>
            </a:fld>
            <a:endParaRPr lang="en-US" altLang="zh-CN"/>
          </a:p>
        </p:txBody>
      </p:sp>
      <p:sp>
        <p:nvSpPr>
          <p:cNvPr id="406530" name="Rectangle 2"/>
          <p:cNvSpPr>
            <a:spLocks noGrp="1" noChangeArrowheads="1"/>
          </p:cNvSpPr>
          <p:nvPr>
            <p:ph type="title"/>
          </p:nvPr>
        </p:nvSpPr>
        <p:spPr/>
        <p:txBody>
          <a:bodyPr/>
          <a:lstStyle/>
          <a:p>
            <a:r>
              <a:rPr lang="zh-CN" altLang="en-US"/>
              <a:t>强制存取控制方法（续）</a:t>
            </a:r>
          </a:p>
        </p:txBody>
      </p:sp>
      <p:sp>
        <p:nvSpPr>
          <p:cNvPr id="406531" name="Rectangle 3"/>
          <p:cNvSpPr>
            <a:spLocks noGrp="1" noChangeArrowheads="1"/>
          </p:cNvSpPr>
          <p:nvPr>
            <p:ph type="body" idx="1"/>
          </p:nvPr>
        </p:nvSpPr>
        <p:spPr>
          <a:xfrm>
            <a:off x="495300" y="1567656"/>
            <a:ext cx="8229600" cy="4495800"/>
          </a:xfrm>
        </p:spPr>
        <p:txBody>
          <a:bodyPr/>
          <a:lstStyle/>
          <a:p>
            <a:pPr marL="0" indent="0">
              <a:buNone/>
            </a:pPr>
            <a:r>
              <a:rPr lang="zh-CN" altLang="en-US" b="1" dirty="0">
                <a:solidFill>
                  <a:srgbClr val="0000FF"/>
                </a:solidFill>
              </a:rPr>
              <a:t>数据库管理系统所管理的全部实体分为：</a:t>
            </a:r>
            <a:endParaRPr lang="en-US" altLang="zh-CN" b="1" dirty="0">
              <a:solidFill>
                <a:srgbClr val="0000FF"/>
              </a:solidFill>
            </a:endParaRPr>
          </a:p>
          <a:p>
            <a:r>
              <a:rPr lang="zh-CN" altLang="en-US" b="1" dirty="0">
                <a:solidFill>
                  <a:srgbClr val="FF66FF"/>
                </a:solidFill>
              </a:rPr>
              <a:t>主体</a:t>
            </a:r>
            <a:r>
              <a:rPr lang="zh-CN" altLang="en-US" b="1" dirty="0"/>
              <a:t>是系统中的活动实体</a:t>
            </a:r>
          </a:p>
          <a:p>
            <a:pPr lvl="1">
              <a:buFont typeface="Wingdings" panose="05000000000000000000" pitchFamily="2" charset="2"/>
              <a:buChar char="Ø"/>
            </a:pPr>
            <a:r>
              <a:rPr lang="zh-CN" altLang="en-US" b="1" dirty="0"/>
              <a:t> </a:t>
            </a:r>
            <a:r>
              <a:rPr lang="en-US" altLang="zh-CN" b="1" dirty="0"/>
              <a:t>DBMS</a:t>
            </a:r>
            <a:r>
              <a:rPr lang="zh-CN" altLang="en-US" b="1" dirty="0"/>
              <a:t>所管理的实际用户</a:t>
            </a:r>
          </a:p>
          <a:p>
            <a:pPr lvl="1">
              <a:buFont typeface="Wingdings" panose="05000000000000000000" pitchFamily="2" charset="2"/>
              <a:buChar char="Ø"/>
            </a:pPr>
            <a:r>
              <a:rPr lang="zh-CN" altLang="en-US" b="1" dirty="0"/>
              <a:t> 代表用户的各进程</a:t>
            </a:r>
          </a:p>
          <a:p>
            <a:pPr lvl="1">
              <a:buFont typeface="Wingdings" panose="05000000000000000000" pitchFamily="2" charset="2"/>
              <a:buNone/>
            </a:pPr>
            <a:endParaRPr lang="zh-CN" altLang="en-US" b="1" dirty="0"/>
          </a:p>
          <a:p>
            <a:r>
              <a:rPr lang="zh-CN" altLang="en-US" b="1" dirty="0">
                <a:solidFill>
                  <a:srgbClr val="FF66FF"/>
                </a:solidFill>
              </a:rPr>
              <a:t>客体</a:t>
            </a:r>
            <a:r>
              <a:rPr lang="zh-CN" altLang="en-US" b="1" dirty="0"/>
              <a:t>是系统中的被动实体，是受主体操纵的</a:t>
            </a:r>
          </a:p>
          <a:p>
            <a:pPr lvl="1">
              <a:buFont typeface="Wingdings" panose="05000000000000000000" pitchFamily="2" charset="2"/>
              <a:buChar char="Ø"/>
            </a:pPr>
            <a:r>
              <a:rPr lang="zh-CN" altLang="en-US" b="1" dirty="0"/>
              <a:t> 文件</a:t>
            </a:r>
          </a:p>
          <a:p>
            <a:pPr lvl="1">
              <a:buFont typeface="Wingdings" panose="05000000000000000000" pitchFamily="2" charset="2"/>
              <a:buChar char="Ø"/>
            </a:pPr>
            <a:r>
              <a:rPr lang="zh-CN" altLang="en-US" b="1" dirty="0"/>
              <a:t> 基表</a:t>
            </a:r>
          </a:p>
          <a:p>
            <a:pPr lvl="1">
              <a:buFont typeface="Wingdings" panose="05000000000000000000" pitchFamily="2" charset="2"/>
              <a:buChar char="Ø"/>
            </a:pPr>
            <a:r>
              <a:rPr lang="zh-CN" altLang="en-US" b="1" dirty="0"/>
              <a:t> 索引</a:t>
            </a:r>
          </a:p>
          <a:p>
            <a:pPr lvl="1">
              <a:buFont typeface="Wingdings" panose="05000000000000000000" pitchFamily="2" charset="2"/>
              <a:buChar char="Ø"/>
            </a:pPr>
            <a:r>
              <a:rPr lang="zh-CN" altLang="en-US" b="1" dirty="0"/>
              <a:t> 视图</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B8C14C0F-1CA5-4F7E-9377-648786A493E3}" type="slidenum">
              <a:rPr lang="en-US" altLang="zh-CN"/>
              <a:pPr/>
              <a:t>67</a:t>
            </a:fld>
            <a:endParaRPr lang="en-US" altLang="zh-CN"/>
          </a:p>
        </p:txBody>
      </p:sp>
      <p:sp>
        <p:nvSpPr>
          <p:cNvPr id="407554" name="Rectangle 2"/>
          <p:cNvSpPr>
            <a:spLocks noGrp="1" noChangeArrowheads="1"/>
          </p:cNvSpPr>
          <p:nvPr>
            <p:ph type="title"/>
          </p:nvPr>
        </p:nvSpPr>
        <p:spPr/>
        <p:txBody>
          <a:bodyPr/>
          <a:lstStyle/>
          <a:p>
            <a:r>
              <a:rPr lang="zh-CN" altLang="en-US"/>
              <a:t>强制存取控制方法（续）</a:t>
            </a:r>
          </a:p>
        </p:txBody>
      </p:sp>
      <p:sp>
        <p:nvSpPr>
          <p:cNvPr id="407555" name="Rectangle 3"/>
          <p:cNvSpPr>
            <a:spLocks noGrp="1" noChangeArrowheads="1"/>
          </p:cNvSpPr>
          <p:nvPr>
            <p:ph type="body" idx="1"/>
          </p:nvPr>
        </p:nvSpPr>
        <p:spPr>
          <a:xfrm>
            <a:off x="495300" y="1594190"/>
            <a:ext cx="8229600" cy="4495800"/>
          </a:xfrm>
        </p:spPr>
        <p:txBody>
          <a:bodyPr/>
          <a:lstStyle/>
          <a:p>
            <a:pPr>
              <a:lnSpc>
                <a:spcPct val="90000"/>
              </a:lnSpc>
            </a:pPr>
            <a:r>
              <a:rPr lang="zh-CN" altLang="en-US" sz="2400" b="1" dirty="0">
                <a:solidFill>
                  <a:srgbClr val="0000FF"/>
                </a:solidFill>
              </a:rPr>
              <a:t>敏感度标记（</a:t>
            </a:r>
            <a:r>
              <a:rPr lang="en-US" altLang="zh-CN" sz="2400" b="1" dirty="0">
                <a:solidFill>
                  <a:srgbClr val="0000FF"/>
                </a:solidFill>
              </a:rPr>
              <a:t>Label</a:t>
            </a:r>
            <a:r>
              <a:rPr lang="zh-CN" altLang="en-US" sz="2400" b="1" dirty="0">
                <a:solidFill>
                  <a:srgbClr val="0000FF"/>
                </a:solidFill>
              </a:rPr>
              <a:t>）</a:t>
            </a:r>
            <a:r>
              <a:rPr lang="zh-CN" altLang="en-US" sz="2400" b="1" dirty="0"/>
              <a:t>划分的等级</a:t>
            </a:r>
          </a:p>
          <a:p>
            <a:pPr lvl="1">
              <a:lnSpc>
                <a:spcPct val="110000"/>
              </a:lnSpc>
            </a:pPr>
            <a:r>
              <a:rPr lang="zh-CN" altLang="en-US" sz="2000" b="1" dirty="0">
                <a:solidFill>
                  <a:srgbClr val="FF0000"/>
                </a:solidFill>
              </a:rPr>
              <a:t>绝密（</a:t>
            </a:r>
            <a:r>
              <a:rPr lang="en-US" altLang="zh-CN" sz="2000" b="1" dirty="0">
                <a:solidFill>
                  <a:srgbClr val="FF0000"/>
                </a:solidFill>
              </a:rPr>
              <a:t>Top Secret</a:t>
            </a:r>
            <a:r>
              <a:rPr lang="zh-CN" altLang="en-US" sz="2000" b="1" dirty="0">
                <a:solidFill>
                  <a:srgbClr val="FF0000"/>
                </a:solidFill>
              </a:rPr>
              <a:t>）</a:t>
            </a:r>
            <a:r>
              <a:rPr lang="en-US" altLang="zh-CN" sz="2000" b="1" dirty="0">
                <a:solidFill>
                  <a:srgbClr val="FF0000"/>
                </a:solidFill>
              </a:rPr>
              <a:t>——</a:t>
            </a:r>
            <a:r>
              <a:rPr lang="zh-CN" altLang="en-US" sz="2000" b="1" dirty="0">
                <a:solidFill>
                  <a:srgbClr val="FF0000"/>
                </a:solidFill>
              </a:rPr>
              <a:t>最高</a:t>
            </a:r>
          </a:p>
          <a:p>
            <a:pPr lvl="1">
              <a:lnSpc>
                <a:spcPct val="110000"/>
              </a:lnSpc>
            </a:pPr>
            <a:r>
              <a:rPr lang="zh-CN" altLang="en-US" sz="2000" b="1" dirty="0">
                <a:solidFill>
                  <a:srgbClr val="FF0000"/>
                </a:solidFill>
              </a:rPr>
              <a:t>机密（</a:t>
            </a:r>
            <a:r>
              <a:rPr lang="en-US" altLang="zh-CN" sz="2000" b="1" dirty="0">
                <a:solidFill>
                  <a:srgbClr val="FF0000"/>
                </a:solidFill>
              </a:rPr>
              <a:t>Secret</a:t>
            </a:r>
            <a:r>
              <a:rPr lang="zh-CN" altLang="en-US" sz="2000" b="1" dirty="0">
                <a:solidFill>
                  <a:srgbClr val="FF0000"/>
                </a:solidFill>
              </a:rPr>
              <a:t>）</a:t>
            </a:r>
          </a:p>
          <a:p>
            <a:pPr lvl="1">
              <a:lnSpc>
                <a:spcPct val="110000"/>
              </a:lnSpc>
            </a:pPr>
            <a:r>
              <a:rPr lang="zh-CN" altLang="en-US" sz="2000" b="1" dirty="0">
                <a:solidFill>
                  <a:srgbClr val="FF0000"/>
                </a:solidFill>
              </a:rPr>
              <a:t>可信（</a:t>
            </a:r>
            <a:r>
              <a:rPr lang="en-US" altLang="zh-CN" sz="2000" b="1" dirty="0">
                <a:solidFill>
                  <a:srgbClr val="FF0000"/>
                </a:solidFill>
              </a:rPr>
              <a:t>Confidential</a:t>
            </a:r>
            <a:r>
              <a:rPr lang="zh-CN" altLang="en-US" sz="2000" b="1" dirty="0">
                <a:solidFill>
                  <a:srgbClr val="FF0000"/>
                </a:solidFill>
              </a:rPr>
              <a:t>）</a:t>
            </a:r>
          </a:p>
          <a:p>
            <a:pPr lvl="1">
              <a:lnSpc>
                <a:spcPct val="110000"/>
              </a:lnSpc>
            </a:pPr>
            <a:r>
              <a:rPr lang="zh-CN" altLang="en-US" sz="2000" b="1" dirty="0">
                <a:solidFill>
                  <a:srgbClr val="FF0000"/>
                </a:solidFill>
              </a:rPr>
              <a:t>公开（</a:t>
            </a:r>
            <a:r>
              <a:rPr lang="en-US" altLang="zh-CN" sz="2000" b="1" dirty="0">
                <a:solidFill>
                  <a:srgbClr val="FF0000"/>
                </a:solidFill>
              </a:rPr>
              <a:t>Public</a:t>
            </a:r>
            <a:r>
              <a:rPr lang="zh-CN" altLang="en-US" sz="2000" b="1" dirty="0">
                <a:solidFill>
                  <a:srgbClr val="FF0000"/>
                </a:solidFill>
              </a:rPr>
              <a:t>）</a:t>
            </a:r>
            <a:r>
              <a:rPr lang="en-US" altLang="zh-CN" sz="2000" b="1" dirty="0">
                <a:solidFill>
                  <a:srgbClr val="FF0000"/>
                </a:solidFill>
              </a:rPr>
              <a:t>——</a:t>
            </a:r>
            <a:r>
              <a:rPr lang="zh-CN" altLang="en-US" sz="2000" b="1" dirty="0">
                <a:solidFill>
                  <a:srgbClr val="FF0000"/>
                </a:solidFill>
              </a:rPr>
              <a:t>最低</a:t>
            </a:r>
          </a:p>
          <a:p>
            <a:pPr>
              <a:lnSpc>
                <a:spcPct val="120000"/>
              </a:lnSpc>
              <a:spcBef>
                <a:spcPct val="60000"/>
              </a:spcBef>
            </a:pPr>
            <a:r>
              <a:rPr lang="zh-CN" altLang="en-US" sz="2400" b="1" dirty="0"/>
              <a:t>主体的敏感度标记称为许可证级别（</a:t>
            </a:r>
            <a:r>
              <a:rPr lang="en-US" altLang="zh-CN" sz="2400" b="1" dirty="0"/>
              <a:t>Clearance Level</a:t>
            </a:r>
            <a:r>
              <a:rPr lang="zh-CN" altLang="en-US" sz="2400" b="1" dirty="0"/>
              <a:t>）</a:t>
            </a:r>
          </a:p>
          <a:p>
            <a:pPr>
              <a:lnSpc>
                <a:spcPct val="120000"/>
              </a:lnSpc>
              <a:spcBef>
                <a:spcPct val="60000"/>
              </a:spcBef>
            </a:pPr>
            <a:r>
              <a:rPr lang="zh-CN" altLang="en-US" sz="2400" b="1" dirty="0"/>
              <a:t>客体的敏感度标记称为密级（</a:t>
            </a:r>
            <a:r>
              <a:rPr lang="en-US" altLang="zh-CN" sz="2400" b="1" dirty="0"/>
              <a:t>Classification Level</a:t>
            </a:r>
            <a:r>
              <a:rPr lang="zh-CN" altLang="en-US" sz="2400" b="1" dirty="0"/>
              <a:t>）</a:t>
            </a:r>
            <a:endParaRPr lang="en-US" altLang="zh-CN" sz="2400" b="1" dirty="0"/>
          </a:p>
          <a:p>
            <a:pPr>
              <a:lnSpc>
                <a:spcPct val="120000"/>
              </a:lnSpc>
              <a:spcBef>
                <a:spcPct val="60000"/>
              </a:spcBef>
            </a:pPr>
            <a:r>
              <a:rPr lang="zh-CN" altLang="en-US" sz="2400" b="1" i="1" dirty="0">
                <a:solidFill>
                  <a:srgbClr val="0070C0"/>
                </a:solidFill>
              </a:rPr>
              <a:t>强制存取控制机制就是通过对比主体的敏感度标记和客体的敏感度标记，最终决定主体是否能够存取客体。</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187A7D10-7012-4957-A846-9FF77C651542}" type="slidenum">
              <a:rPr lang="en-US" altLang="zh-CN"/>
              <a:pPr/>
              <a:t>68</a:t>
            </a:fld>
            <a:endParaRPr lang="en-US" altLang="zh-CN"/>
          </a:p>
        </p:txBody>
      </p:sp>
      <p:sp>
        <p:nvSpPr>
          <p:cNvPr id="409602" name="Rectangle 2"/>
          <p:cNvSpPr>
            <a:spLocks noGrp="1" noChangeArrowheads="1"/>
          </p:cNvSpPr>
          <p:nvPr>
            <p:ph type="title"/>
          </p:nvPr>
        </p:nvSpPr>
        <p:spPr/>
        <p:txBody>
          <a:bodyPr/>
          <a:lstStyle/>
          <a:p>
            <a:r>
              <a:rPr lang="zh-CN" altLang="en-US"/>
              <a:t>强制存取控制方法（续）</a:t>
            </a:r>
          </a:p>
        </p:txBody>
      </p:sp>
      <p:sp>
        <p:nvSpPr>
          <p:cNvPr id="409603" name="Rectangle 3"/>
          <p:cNvSpPr>
            <a:spLocks noGrp="1" noChangeArrowheads="1"/>
          </p:cNvSpPr>
          <p:nvPr>
            <p:ph type="body" idx="1"/>
          </p:nvPr>
        </p:nvSpPr>
        <p:spPr>
          <a:xfrm>
            <a:off x="495300" y="1574734"/>
            <a:ext cx="8229600" cy="4495800"/>
          </a:xfrm>
        </p:spPr>
        <p:txBody>
          <a:bodyPr/>
          <a:lstStyle/>
          <a:p>
            <a:pPr>
              <a:lnSpc>
                <a:spcPct val="110000"/>
              </a:lnSpc>
            </a:pPr>
            <a:r>
              <a:rPr lang="en-US" altLang="zh-CN" b="1" dirty="0"/>
              <a:t> </a:t>
            </a:r>
            <a:r>
              <a:rPr lang="zh-CN" altLang="en-US" b="1" dirty="0"/>
              <a:t>强制存取控制规则</a:t>
            </a:r>
          </a:p>
          <a:p>
            <a:pPr lvl="1">
              <a:lnSpc>
                <a:spcPct val="110000"/>
              </a:lnSpc>
              <a:spcBef>
                <a:spcPct val="60000"/>
              </a:spcBef>
              <a:buFont typeface="Wingdings" panose="05000000000000000000" pitchFamily="2" charset="2"/>
              <a:buNone/>
            </a:pPr>
            <a:r>
              <a:rPr lang="zh-CN" altLang="en-US" b="1" dirty="0"/>
              <a:t> </a:t>
            </a:r>
            <a:r>
              <a:rPr lang="en-US" altLang="zh-CN" b="1" dirty="0"/>
              <a:t>(1)</a:t>
            </a:r>
            <a:r>
              <a:rPr lang="zh-CN" altLang="en-US" b="1" dirty="0"/>
              <a:t>仅当主体的许可证级别</a:t>
            </a:r>
            <a:r>
              <a:rPr lang="zh-CN" altLang="en-US" b="1" dirty="0">
                <a:solidFill>
                  <a:srgbClr val="FF66FF"/>
                </a:solidFill>
              </a:rPr>
              <a:t>大于或等于</a:t>
            </a:r>
            <a:r>
              <a:rPr lang="zh-CN" altLang="en-US" b="1" dirty="0"/>
              <a:t>客体的密级时，该主体才能</a:t>
            </a:r>
            <a:r>
              <a:rPr lang="zh-CN" altLang="en-US" b="1" dirty="0">
                <a:solidFill>
                  <a:srgbClr val="FF66FF"/>
                </a:solidFill>
              </a:rPr>
              <a:t>读</a:t>
            </a:r>
            <a:r>
              <a:rPr lang="zh-CN" altLang="en-US" b="1" dirty="0"/>
              <a:t>取相应的客体</a:t>
            </a:r>
          </a:p>
          <a:p>
            <a:pPr lvl="1">
              <a:lnSpc>
                <a:spcPct val="110000"/>
              </a:lnSpc>
              <a:spcBef>
                <a:spcPct val="60000"/>
              </a:spcBef>
              <a:buFont typeface="Wingdings" panose="05000000000000000000" pitchFamily="2" charset="2"/>
              <a:buNone/>
            </a:pPr>
            <a:r>
              <a:rPr lang="zh-CN" altLang="en-US" b="1" dirty="0"/>
              <a:t> </a:t>
            </a:r>
            <a:r>
              <a:rPr lang="en-US" altLang="zh-CN" b="1" dirty="0"/>
              <a:t>(2)</a:t>
            </a:r>
            <a:r>
              <a:rPr lang="zh-CN" altLang="en-US" b="1" dirty="0"/>
              <a:t>仅当主体的许可证级别</a:t>
            </a:r>
            <a:r>
              <a:rPr lang="zh-CN" altLang="en-US" b="1" dirty="0">
                <a:solidFill>
                  <a:srgbClr val="FF66FF"/>
                </a:solidFill>
              </a:rPr>
              <a:t>等于</a:t>
            </a:r>
            <a:r>
              <a:rPr lang="zh-CN" altLang="en-US" b="1" dirty="0"/>
              <a:t>客体的密级时，该主体才能</a:t>
            </a:r>
            <a:r>
              <a:rPr lang="zh-CN" altLang="en-US" b="1" dirty="0">
                <a:solidFill>
                  <a:srgbClr val="FF66FF"/>
                </a:solidFill>
              </a:rPr>
              <a:t>写</a:t>
            </a:r>
            <a:r>
              <a:rPr lang="zh-CN" altLang="en-US" b="1" dirty="0"/>
              <a:t>相应的客体</a:t>
            </a:r>
          </a:p>
          <a:p>
            <a:pPr>
              <a:lnSpc>
                <a:spcPct val="110000"/>
              </a:lnSpc>
              <a:spcBef>
                <a:spcPct val="60000"/>
              </a:spcBef>
            </a:pPr>
            <a:r>
              <a:rPr lang="zh-CN" altLang="en-US" b="1" dirty="0"/>
              <a:t>修正规则</a:t>
            </a:r>
          </a:p>
          <a:p>
            <a:pPr lvl="1">
              <a:lnSpc>
                <a:spcPct val="160000"/>
              </a:lnSpc>
            </a:pPr>
            <a:r>
              <a:rPr lang="zh-CN" altLang="en-US" b="1" dirty="0"/>
              <a:t>主体的许可证级别 </a:t>
            </a:r>
            <a:r>
              <a:rPr lang="en-US" altLang="zh-CN" b="1" dirty="0"/>
              <a:t>&lt;=</a:t>
            </a:r>
            <a:r>
              <a:rPr lang="zh-CN" altLang="en-US" b="1" dirty="0"/>
              <a:t>客体的密级  </a:t>
            </a:r>
            <a:r>
              <a:rPr lang="zh-CN" altLang="en-US" b="1" dirty="0">
                <a:sym typeface="Wingdings" panose="05000000000000000000" pitchFamily="2" charset="2"/>
              </a:rPr>
              <a:t></a:t>
            </a:r>
            <a:r>
              <a:rPr lang="zh-CN" altLang="en-US" b="1" dirty="0"/>
              <a:t>   主体能写客体</a:t>
            </a:r>
          </a:p>
          <a:p>
            <a:pPr lvl="1">
              <a:lnSpc>
                <a:spcPct val="160000"/>
              </a:lnSpc>
              <a:buFont typeface="Wingdings" panose="05000000000000000000" pitchFamily="2" charset="2"/>
              <a:buNone/>
            </a:pPr>
            <a:endParaRPr lang="zh-CN" altLang="en-US" b="1" dirty="0"/>
          </a:p>
          <a:p>
            <a:pPr lvl="1">
              <a:buFont typeface="Wingdings" panose="05000000000000000000" pitchFamily="2" charset="2"/>
              <a:buNone/>
            </a:pPr>
            <a:endParaRPr lang="en-US" altLang="zh-CN" b="1"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D4E99C3B-A101-4904-9527-C4CC1D3ACC2C}" type="slidenum">
              <a:rPr lang="en-US" altLang="zh-CN"/>
              <a:pPr/>
              <a:t>69</a:t>
            </a:fld>
            <a:endParaRPr lang="en-US" altLang="zh-CN"/>
          </a:p>
        </p:txBody>
      </p:sp>
      <p:sp>
        <p:nvSpPr>
          <p:cNvPr id="411650" name="Rectangle 2"/>
          <p:cNvSpPr>
            <a:spLocks noGrp="1" noChangeArrowheads="1"/>
          </p:cNvSpPr>
          <p:nvPr>
            <p:ph type="title"/>
          </p:nvPr>
        </p:nvSpPr>
        <p:spPr/>
        <p:txBody>
          <a:bodyPr/>
          <a:lstStyle/>
          <a:p>
            <a:r>
              <a:rPr lang="zh-CN" altLang="en-US" dirty="0"/>
              <a:t>强制存取控制方法（续）</a:t>
            </a:r>
          </a:p>
        </p:txBody>
      </p:sp>
      <p:sp>
        <p:nvSpPr>
          <p:cNvPr id="411651" name="Rectangle 3"/>
          <p:cNvSpPr>
            <a:spLocks noGrp="1" noChangeArrowheads="1"/>
          </p:cNvSpPr>
          <p:nvPr>
            <p:ph type="body" idx="1"/>
          </p:nvPr>
        </p:nvSpPr>
        <p:spPr>
          <a:xfrm>
            <a:off x="323528" y="1553713"/>
            <a:ext cx="8568952" cy="4495800"/>
          </a:xfrm>
        </p:spPr>
        <p:txBody>
          <a:bodyPr/>
          <a:lstStyle/>
          <a:p>
            <a:pPr>
              <a:lnSpc>
                <a:spcPct val="110000"/>
              </a:lnSpc>
            </a:pPr>
            <a:r>
              <a:rPr lang="zh-CN" altLang="en-US" sz="2400" b="1" dirty="0">
                <a:solidFill>
                  <a:srgbClr val="FF0000"/>
                </a:solidFill>
              </a:rPr>
              <a:t>规则的共同点</a:t>
            </a:r>
          </a:p>
          <a:p>
            <a:pPr lvl="1">
              <a:lnSpc>
                <a:spcPct val="150000"/>
              </a:lnSpc>
              <a:buFont typeface="Wingdings" panose="05000000000000000000" pitchFamily="2" charset="2"/>
              <a:buNone/>
            </a:pPr>
            <a:r>
              <a:rPr lang="zh-CN" altLang="en-US" b="1" dirty="0">
                <a:solidFill>
                  <a:srgbClr val="FF0000"/>
                </a:solidFill>
              </a:rPr>
              <a:t>禁止了拥有高许可证级别的主体更新低密级的数据对象</a:t>
            </a:r>
            <a:endParaRPr lang="en-US" altLang="zh-CN" b="1" dirty="0">
              <a:solidFill>
                <a:srgbClr val="FF0000"/>
              </a:solidFill>
            </a:endParaRPr>
          </a:p>
          <a:p>
            <a:pPr marL="400050" lvl="2">
              <a:lnSpc>
                <a:spcPct val="150000"/>
              </a:lnSpc>
              <a:spcBef>
                <a:spcPts val="0"/>
              </a:spcBef>
              <a:buFont typeface="Wingdings" panose="05000000000000000000" pitchFamily="2" charset="2"/>
              <a:buNone/>
            </a:pPr>
            <a:r>
              <a:rPr lang="zh-CN" altLang="en-US" b="1" dirty="0">
                <a:solidFill>
                  <a:srgbClr val="3333FF"/>
                </a:solidFill>
              </a:rPr>
              <a:t>根据规则</a:t>
            </a:r>
            <a:r>
              <a:rPr lang="en-US" altLang="zh-CN" b="1" dirty="0">
                <a:solidFill>
                  <a:srgbClr val="3333FF"/>
                </a:solidFill>
              </a:rPr>
              <a:t>2</a:t>
            </a:r>
            <a:r>
              <a:rPr lang="zh-CN" altLang="en-US" b="1" dirty="0"/>
              <a:t>，</a:t>
            </a:r>
            <a:r>
              <a:rPr lang="zh-CN" altLang="en-US" b="1" dirty="0">
                <a:solidFill>
                  <a:srgbClr val="3333FF"/>
                </a:solidFill>
              </a:rPr>
              <a:t>用户可以为写入的数据对象赋予高于自己的许可证级别的密级，这样一旦数据被写入，该用户自己也不能再读该数据对象。</a:t>
            </a:r>
            <a:r>
              <a:rPr lang="zh-CN" altLang="en-US" b="1" dirty="0"/>
              <a:t>如果违反了规则</a:t>
            </a:r>
            <a:r>
              <a:rPr lang="en-US" altLang="zh-CN" b="1" dirty="0"/>
              <a:t>2</a:t>
            </a:r>
            <a:r>
              <a:rPr lang="zh-CN" altLang="en-US" b="1" dirty="0"/>
              <a:t>，就有可能把数据的密级从高流向低，造成数据的泄露。</a:t>
            </a:r>
            <a:endParaRPr lang="en-US" altLang="zh-CN" b="1" dirty="0"/>
          </a:p>
          <a:p>
            <a:pPr lvl="2">
              <a:lnSpc>
                <a:spcPct val="150000"/>
              </a:lnSpc>
              <a:buFont typeface="Wingdings" panose="05000000000000000000" pitchFamily="2" charset="2"/>
              <a:buNone/>
            </a:pPr>
            <a:r>
              <a:rPr lang="zh-CN" altLang="en-US" sz="1800" b="1" dirty="0"/>
              <a:t>例如，某个</a:t>
            </a:r>
            <a:r>
              <a:rPr lang="en-US" altLang="zh-CN" sz="1800" b="1" dirty="0"/>
              <a:t>TS</a:t>
            </a:r>
            <a:r>
              <a:rPr lang="zh-CN" altLang="en-US" sz="1800" b="1" dirty="0"/>
              <a:t>密级的主体把一个密级为</a:t>
            </a:r>
            <a:r>
              <a:rPr lang="en-US" altLang="zh-CN" sz="1800" b="1" dirty="0"/>
              <a:t>TS</a:t>
            </a:r>
            <a:r>
              <a:rPr lang="zh-CN" altLang="en-US" sz="1800" b="1" dirty="0"/>
              <a:t>的数据恶意地降为</a:t>
            </a:r>
            <a:r>
              <a:rPr lang="en-US" altLang="zh-CN" sz="1800" b="1" dirty="0"/>
              <a:t>P</a:t>
            </a:r>
            <a:r>
              <a:rPr lang="zh-CN" altLang="en-US" sz="1800" b="1" dirty="0"/>
              <a:t>，然后把它写回，这样原来是</a:t>
            </a:r>
            <a:r>
              <a:rPr lang="en-US" altLang="zh-CN" sz="1800" b="1" dirty="0"/>
              <a:t>TS</a:t>
            </a:r>
            <a:r>
              <a:rPr lang="zh-CN" altLang="en-US" sz="1800" b="1" dirty="0"/>
              <a:t>密级的数据大家都可以读到了，造成了</a:t>
            </a:r>
            <a:r>
              <a:rPr lang="en-US" altLang="zh-CN" sz="1800" b="1" dirty="0"/>
              <a:t>TS</a:t>
            </a:r>
            <a:r>
              <a:rPr lang="zh-CN" altLang="en-US" sz="1800" b="1" dirty="0"/>
              <a:t>密级数据的泄露。</a:t>
            </a:r>
          </a:p>
          <a:p>
            <a:pPr lvl="1">
              <a:lnSpc>
                <a:spcPct val="150000"/>
              </a:lnSpc>
              <a:buFont typeface="Wingdings" panose="05000000000000000000" pitchFamily="2" charset="2"/>
              <a:buNone/>
            </a:pPr>
            <a:endParaRPr lang="en-US" altLang="zh-CN"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1B7DEA7B-2DDB-4385-9015-4EC0B83110CD}" type="slidenum">
              <a:rPr lang="en-US" altLang="zh-CN"/>
              <a:pPr/>
              <a:t>7</a:t>
            </a:fld>
            <a:endParaRPr lang="en-US" altLang="zh-CN"/>
          </a:p>
        </p:txBody>
      </p:sp>
      <p:sp>
        <p:nvSpPr>
          <p:cNvPr id="350210" name="Rectangle 2"/>
          <p:cNvSpPr>
            <a:spLocks noGrp="1" noChangeArrowheads="1"/>
          </p:cNvSpPr>
          <p:nvPr>
            <p:ph type="title"/>
          </p:nvPr>
        </p:nvSpPr>
        <p:spPr/>
        <p:txBody>
          <a:bodyPr/>
          <a:lstStyle/>
          <a:p>
            <a:r>
              <a:rPr lang="en-US" altLang="zh-CN" dirty="0"/>
              <a:t>4.1  </a:t>
            </a:r>
            <a:r>
              <a:rPr lang="zh-CN" altLang="en-US" dirty="0"/>
              <a:t>计算机安全性概论</a:t>
            </a:r>
          </a:p>
        </p:txBody>
      </p:sp>
      <p:sp>
        <p:nvSpPr>
          <p:cNvPr id="350211" name="Rectangle 3"/>
          <p:cNvSpPr>
            <a:spLocks noGrp="1" noChangeArrowheads="1"/>
          </p:cNvSpPr>
          <p:nvPr>
            <p:ph type="body" idx="1"/>
          </p:nvPr>
        </p:nvSpPr>
        <p:spPr/>
        <p:txBody>
          <a:bodyPr/>
          <a:lstStyle/>
          <a:p>
            <a:pPr>
              <a:lnSpc>
                <a:spcPct val="210000"/>
              </a:lnSpc>
              <a:buFont typeface="Wingdings" panose="05000000000000000000" pitchFamily="2" charset="2"/>
              <a:buNone/>
            </a:pPr>
            <a:r>
              <a:rPr lang="en-US" altLang="zh-CN" b="1" dirty="0"/>
              <a:t>4.1.1  </a:t>
            </a:r>
            <a:r>
              <a:rPr lang="zh-CN" altLang="en-US" b="1" dirty="0"/>
              <a:t>计算机系统的三类安全性问题 </a:t>
            </a:r>
          </a:p>
          <a:p>
            <a:pPr>
              <a:lnSpc>
                <a:spcPct val="210000"/>
              </a:lnSpc>
              <a:buFont typeface="Wingdings" panose="05000000000000000000" pitchFamily="2" charset="2"/>
              <a:buNone/>
            </a:pPr>
            <a:r>
              <a:rPr lang="en-US" altLang="zh-CN" b="1" dirty="0">
                <a:solidFill>
                  <a:srgbClr val="3333FF"/>
                </a:solidFill>
              </a:rPr>
              <a:t>4.1.2  </a:t>
            </a:r>
            <a:r>
              <a:rPr lang="zh-CN" altLang="en-US" b="1" dirty="0">
                <a:solidFill>
                  <a:srgbClr val="3333FF"/>
                </a:solidFill>
              </a:rPr>
              <a:t>安全标准简介</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55576" y="1556792"/>
            <a:ext cx="7866125" cy="3376216"/>
          </a:xfrm>
          <a:prstGeom prst="rect">
            <a:avLst/>
          </a:prstGeom>
        </p:spPr>
        <p:txBody>
          <a:bodyPr vert="horz" wrap="square" lIns="0" tIns="213395" rIns="0" bIns="0" rtlCol="0">
            <a:spAutoFit/>
          </a:bodyPr>
          <a:lstStyle/>
          <a:p>
            <a:pPr marL="100996" algn="l">
              <a:spcBef>
                <a:spcPts val="1679"/>
              </a:spcBef>
            </a:pPr>
            <a:r>
              <a:rPr sz="2400" spc="-4" dirty="0">
                <a:latin typeface="Microsoft YaHei"/>
                <a:cs typeface="Microsoft YaHei"/>
              </a:rPr>
              <a:t>强制安全性机制的实现</a:t>
            </a:r>
            <a:endParaRPr sz="2400" dirty="0">
              <a:latin typeface="Microsoft YaHei"/>
              <a:cs typeface="Microsoft YaHei"/>
            </a:endParaRPr>
          </a:p>
          <a:p>
            <a:pPr marL="243802" indent="-232942" algn="l">
              <a:spcBef>
                <a:spcPts val="1137"/>
              </a:spcBef>
              <a:buFont typeface="Wingdings"/>
              <a:buChar char=""/>
              <a:tabLst>
                <a:tab pos="244345" algn="l"/>
              </a:tabLst>
            </a:pPr>
            <a:r>
              <a:rPr sz="2200" spc="-4" dirty="0">
                <a:latin typeface="Arial"/>
                <a:cs typeface="Arial"/>
              </a:rPr>
              <a:t>DBMS</a:t>
            </a:r>
            <a:r>
              <a:rPr sz="2200" spc="-9" dirty="0">
                <a:latin typeface="NSimSun"/>
                <a:cs typeface="NSimSun"/>
              </a:rPr>
              <a:t>引入强制安全性机</a:t>
            </a:r>
            <a:r>
              <a:rPr sz="2200" spc="-4" dirty="0">
                <a:latin typeface="NSimSun"/>
                <a:cs typeface="NSimSun"/>
              </a:rPr>
              <a:t>制</a:t>
            </a:r>
            <a:r>
              <a:rPr sz="2200" spc="-4" dirty="0">
                <a:latin typeface="Arial"/>
                <a:cs typeface="Arial"/>
              </a:rPr>
              <a:t>,</a:t>
            </a:r>
            <a:r>
              <a:rPr sz="2200" spc="-17" dirty="0">
                <a:latin typeface="Arial"/>
                <a:cs typeface="Arial"/>
              </a:rPr>
              <a:t> </a:t>
            </a:r>
            <a:r>
              <a:rPr sz="2200" spc="-9" dirty="0">
                <a:latin typeface="NSimSun"/>
                <a:cs typeface="NSimSun"/>
              </a:rPr>
              <a:t>可以通过扩展关系模式来实现</a:t>
            </a:r>
            <a:endParaRPr sz="2200" dirty="0">
              <a:latin typeface="NSimSun"/>
              <a:cs typeface="NSimSun"/>
            </a:endParaRPr>
          </a:p>
          <a:p>
            <a:pPr marL="655387" lvl="1" indent="-254119" algn="l">
              <a:spcBef>
                <a:spcPts val="1026"/>
              </a:spcBef>
              <a:buFont typeface="Wingdings"/>
              <a:buChar char=""/>
              <a:tabLst>
                <a:tab pos="655930" algn="l"/>
                <a:tab pos="1836387" algn="l"/>
              </a:tabLst>
            </a:pPr>
            <a:r>
              <a:rPr sz="2200" spc="-9" dirty="0" err="1">
                <a:latin typeface="NSimSun"/>
                <a:cs typeface="NSimSun"/>
              </a:rPr>
              <a:t>关系模</a:t>
            </a:r>
            <a:r>
              <a:rPr sz="2200" spc="-4" dirty="0" err="1">
                <a:latin typeface="NSimSun"/>
                <a:cs typeface="NSimSun"/>
              </a:rPr>
              <a:t>式</a:t>
            </a:r>
            <a:r>
              <a:rPr sz="2200" spc="-4" dirty="0" err="1">
                <a:latin typeface="Arial"/>
                <a:cs typeface="Arial"/>
              </a:rPr>
              <a:t>:R</a:t>
            </a:r>
            <a:r>
              <a:rPr sz="2200" spc="-4" dirty="0">
                <a:latin typeface="Arial"/>
                <a:cs typeface="Arial"/>
              </a:rPr>
              <a:t>(A1: D1, A2: D2, …,</a:t>
            </a:r>
            <a:r>
              <a:rPr sz="2200" spc="4" dirty="0">
                <a:latin typeface="Arial"/>
                <a:cs typeface="Arial"/>
              </a:rPr>
              <a:t> </a:t>
            </a:r>
            <a:r>
              <a:rPr sz="2200" spc="-4" dirty="0">
                <a:latin typeface="Arial"/>
                <a:cs typeface="Arial"/>
              </a:rPr>
              <a:t>An:Dn)</a:t>
            </a:r>
            <a:endParaRPr sz="2200" dirty="0">
              <a:latin typeface="Arial"/>
              <a:cs typeface="Arial"/>
            </a:endParaRPr>
          </a:p>
          <a:p>
            <a:pPr marL="655387" lvl="1" indent="-254119" algn="l">
              <a:spcBef>
                <a:spcPts val="1026"/>
              </a:spcBef>
              <a:buFont typeface="Wingdings"/>
              <a:buChar char=""/>
              <a:tabLst>
                <a:tab pos="655930" algn="l"/>
              </a:tabLst>
            </a:pPr>
            <a:r>
              <a:rPr sz="2200" spc="-9" dirty="0">
                <a:latin typeface="NSimSun"/>
                <a:cs typeface="NSimSun"/>
              </a:rPr>
              <a:t>对属性和元组引入安全性分级特性或称分类特性</a:t>
            </a:r>
            <a:endParaRPr sz="2200" dirty="0">
              <a:latin typeface="NSimSun"/>
              <a:cs typeface="NSimSun"/>
            </a:endParaRPr>
          </a:p>
          <a:p>
            <a:pPr marL="792220" algn="l">
              <a:spcBef>
                <a:spcPts val="1026"/>
              </a:spcBef>
            </a:pPr>
            <a:r>
              <a:rPr sz="2200" spc="-4" dirty="0">
                <a:latin typeface="Arial"/>
                <a:cs typeface="Arial"/>
              </a:rPr>
              <a:t>R(A1: D1</a:t>
            </a:r>
            <a:r>
              <a:rPr sz="2200" spc="-4" dirty="0">
                <a:solidFill>
                  <a:srgbClr val="FF0065"/>
                </a:solidFill>
                <a:latin typeface="Arial"/>
                <a:cs typeface="Arial"/>
              </a:rPr>
              <a:t>, C1</a:t>
            </a:r>
            <a:r>
              <a:rPr sz="2200" spc="-4" dirty="0">
                <a:latin typeface="Arial"/>
                <a:cs typeface="Arial"/>
              </a:rPr>
              <a:t>, A2: D2</a:t>
            </a:r>
            <a:r>
              <a:rPr sz="2200" spc="-4" dirty="0">
                <a:solidFill>
                  <a:srgbClr val="FF0065"/>
                </a:solidFill>
                <a:latin typeface="Arial"/>
                <a:cs typeface="Arial"/>
              </a:rPr>
              <a:t>, C2</a:t>
            </a:r>
            <a:r>
              <a:rPr sz="2200" spc="-4" dirty="0">
                <a:latin typeface="Arial"/>
                <a:cs typeface="Arial"/>
              </a:rPr>
              <a:t>…, An:Dn</a:t>
            </a:r>
            <a:r>
              <a:rPr sz="2200" spc="-4" dirty="0">
                <a:solidFill>
                  <a:srgbClr val="FF0065"/>
                </a:solidFill>
                <a:latin typeface="Arial"/>
                <a:cs typeface="Arial"/>
              </a:rPr>
              <a:t>, Cn,</a:t>
            </a:r>
            <a:r>
              <a:rPr sz="2200" spc="13" dirty="0">
                <a:solidFill>
                  <a:srgbClr val="FF0065"/>
                </a:solidFill>
                <a:latin typeface="Arial"/>
                <a:cs typeface="Arial"/>
              </a:rPr>
              <a:t> </a:t>
            </a:r>
            <a:r>
              <a:rPr sz="2200" spc="-4" dirty="0">
                <a:solidFill>
                  <a:srgbClr val="FF0065"/>
                </a:solidFill>
                <a:latin typeface="Arial"/>
                <a:cs typeface="Arial"/>
              </a:rPr>
              <a:t>TC</a:t>
            </a:r>
            <a:r>
              <a:rPr sz="2200" spc="-4" dirty="0">
                <a:latin typeface="Arial"/>
                <a:cs typeface="Arial"/>
              </a:rPr>
              <a:t>)</a:t>
            </a:r>
            <a:endParaRPr sz="2200" dirty="0">
              <a:latin typeface="Arial"/>
              <a:cs typeface="Arial"/>
            </a:endParaRPr>
          </a:p>
          <a:p>
            <a:pPr marL="792220" marR="4344" algn="l">
              <a:lnSpc>
                <a:spcPct val="136500"/>
              </a:lnSpc>
              <a:spcBef>
                <a:spcPts val="274"/>
              </a:spcBef>
            </a:pPr>
            <a:r>
              <a:rPr sz="2200" spc="-4" dirty="0">
                <a:latin typeface="NSimSun"/>
                <a:cs typeface="NSimSun"/>
              </a:rPr>
              <a:t>其</a:t>
            </a:r>
            <a:r>
              <a:rPr sz="2200" spc="-9" dirty="0">
                <a:latin typeface="NSimSun"/>
                <a:cs typeface="NSimSun"/>
              </a:rPr>
              <a:t>中</a:t>
            </a:r>
            <a:r>
              <a:rPr sz="2200" spc="-402" dirty="0">
                <a:latin typeface="NSimSun"/>
                <a:cs typeface="NSimSun"/>
              </a:rPr>
              <a:t> </a:t>
            </a:r>
            <a:r>
              <a:rPr sz="2200" spc="-4" dirty="0">
                <a:latin typeface="Arial"/>
                <a:cs typeface="Arial"/>
              </a:rPr>
              <a:t>C1,C2,…,Cn</a:t>
            </a:r>
            <a:r>
              <a:rPr sz="2200" spc="-9" dirty="0">
                <a:latin typeface="NSimSun"/>
                <a:cs typeface="NSimSun"/>
              </a:rPr>
              <a:t>分别为属</a:t>
            </a:r>
            <a:r>
              <a:rPr sz="2200" dirty="0">
                <a:latin typeface="NSimSun"/>
                <a:cs typeface="NSimSun"/>
              </a:rPr>
              <a:t>性</a:t>
            </a:r>
            <a:r>
              <a:rPr sz="2200" spc="-4" dirty="0">
                <a:latin typeface="Arial"/>
                <a:cs typeface="Arial"/>
              </a:rPr>
              <a:t>D1,D2,…,Dn</a:t>
            </a:r>
            <a:r>
              <a:rPr sz="2200" spc="-9" dirty="0">
                <a:latin typeface="NSimSun"/>
                <a:cs typeface="NSimSun"/>
              </a:rPr>
              <a:t>的安全分类特</a:t>
            </a:r>
            <a:r>
              <a:rPr sz="2200" spc="-4" dirty="0">
                <a:latin typeface="NSimSun"/>
                <a:cs typeface="NSimSun"/>
              </a:rPr>
              <a:t>性</a:t>
            </a:r>
            <a:r>
              <a:rPr sz="2200" spc="-4" dirty="0">
                <a:latin typeface="Arial"/>
                <a:cs typeface="Arial"/>
              </a:rPr>
              <a:t>;</a:t>
            </a:r>
            <a:r>
              <a:rPr sz="2200" spc="-21" dirty="0">
                <a:latin typeface="Arial"/>
                <a:cs typeface="Arial"/>
              </a:rPr>
              <a:t> </a:t>
            </a:r>
            <a:r>
              <a:rPr sz="2200" spc="-4" dirty="0" err="1">
                <a:latin typeface="Arial"/>
                <a:cs typeface="Arial"/>
              </a:rPr>
              <a:t>TC</a:t>
            </a:r>
            <a:r>
              <a:rPr sz="2200" spc="-4" dirty="0" err="1">
                <a:latin typeface="NSimSun"/>
                <a:cs typeface="NSimSun"/>
              </a:rPr>
              <a:t>为元</a:t>
            </a:r>
            <a:r>
              <a:rPr sz="2200" spc="-9" dirty="0" err="1">
                <a:latin typeface="NSimSun"/>
                <a:cs typeface="NSimSun"/>
              </a:rPr>
              <a:t>组的分类特性</a:t>
            </a:r>
            <a:endParaRPr sz="2200" dirty="0">
              <a:latin typeface="NSimSun"/>
              <a:cs typeface="NSimSun"/>
            </a:endParaRPr>
          </a:p>
        </p:txBody>
      </p:sp>
      <p:sp>
        <p:nvSpPr>
          <p:cNvPr id="6" name="Rectangle 2">
            <a:extLst>
              <a:ext uri="{FF2B5EF4-FFF2-40B4-BE49-F238E27FC236}">
                <a16:creationId xmlns:a16="http://schemas.microsoft.com/office/drawing/2014/main" id="{B7E87F23-CE53-4BD5-8DB7-E59E18424DC9}"/>
              </a:ext>
            </a:extLst>
          </p:cNvPr>
          <p:cNvSpPr>
            <a:spLocks noGrp="1" noChangeArrowheads="1"/>
          </p:cNvSpPr>
          <p:nvPr>
            <p:ph type="title"/>
          </p:nvPr>
        </p:nvSpPr>
        <p:spPr>
          <a:xfrm>
            <a:off x="914400" y="685800"/>
            <a:ext cx="7391400" cy="563563"/>
          </a:xfrm>
        </p:spPr>
        <p:txBody>
          <a:bodyPr/>
          <a:lstStyle/>
          <a:p>
            <a:r>
              <a:rPr lang="zh-CN" altLang="en-US" dirty="0"/>
              <a:t>强制存取控制方法（续）</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51520" y="1591824"/>
            <a:ext cx="8111774" cy="348972"/>
          </a:xfrm>
          <a:prstGeom prst="rect">
            <a:avLst/>
          </a:prstGeom>
        </p:spPr>
        <p:txBody>
          <a:bodyPr vert="horz" wrap="square" lIns="0" tIns="10317" rIns="0" bIns="0" rtlCol="0">
            <a:spAutoFit/>
          </a:bodyPr>
          <a:lstStyle/>
          <a:p>
            <a:pPr marL="243259" indent="-232399" algn="l">
              <a:spcBef>
                <a:spcPts val="81"/>
              </a:spcBef>
              <a:buFont typeface="Wingdings"/>
              <a:buChar char=""/>
              <a:tabLst>
                <a:tab pos="243802" algn="l"/>
              </a:tabLst>
            </a:pPr>
            <a:r>
              <a:rPr sz="2200" spc="-9" dirty="0">
                <a:latin typeface="NSimSun"/>
                <a:cs typeface="NSimSun"/>
              </a:rPr>
              <a:t>这</a:t>
            </a:r>
            <a:r>
              <a:rPr sz="2200" spc="-4" dirty="0">
                <a:latin typeface="NSimSun"/>
                <a:cs typeface="NSimSun"/>
              </a:rPr>
              <a:t>样</a:t>
            </a:r>
            <a:r>
              <a:rPr sz="2200" spc="-4" dirty="0">
                <a:latin typeface="Arial"/>
                <a:cs typeface="Arial"/>
              </a:rPr>
              <a:t>,</a:t>
            </a:r>
            <a:r>
              <a:rPr sz="2200" spc="-34" dirty="0">
                <a:latin typeface="Arial"/>
                <a:cs typeface="Arial"/>
              </a:rPr>
              <a:t> </a:t>
            </a:r>
            <a:r>
              <a:rPr sz="2200" spc="-9" dirty="0">
                <a:latin typeface="NSimSun"/>
                <a:cs typeface="NSimSun"/>
              </a:rPr>
              <a:t>关系中的每个元</a:t>
            </a:r>
            <a:r>
              <a:rPr sz="2200" spc="-13" dirty="0">
                <a:latin typeface="NSimSun"/>
                <a:cs typeface="NSimSun"/>
              </a:rPr>
              <a:t>组</a:t>
            </a:r>
            <a:r>
              <a:rPr sz="2200" spc="-4" dirty="0">
                <a:latin typeface="Arial"/>
                <a:cs typeface="Arial"/>
              </a:rPr>
              <a:t>,</a:t>
            </a:r>
            <a:r>
              <a:rPr sz="2200" spc="-34" dirty="0">
                <a:latin typeface="Arial"/>
                <a:cs typeface="Arial"/>
              </a:rPr>
              <a:t> </a:t>
            </a:r>
            <a:r>
              <a:rPr sz="2200" spc="-9" dirty="0">
                <a:latin typeface="NSimSun"/>
                <a:cs typeface="NSimSun"/>
              </a:rPr>
              <a:t>都将扩展为带有安全分级的元</a:t>
            </a:r>
            <a:r>
              <a:rPr sz="2200" spc="-13" dirty="0">
                <a:latin typeface="NSimSun"/>
                <a:cs typeface="NSimSun"/>
              </a:rPr>
              <a:t>组</a:t>
            </a:r>
            <a:r>
              <a:rPr sz="2200" spc="-4" dirty="0">
                <a:latin typeface="Arial"/>
                <a:cs typeface="Arial"/>
              </a:rPr>
              <a:t>,</a:t>
            </a:r>
            <a:r>
              <a:rPr sz="2200" spc="-34" dirty="0">
                <a:latin typeface="Arial"/>
                <a:cs typeface="Arial"/>
              </a:rPr>
              <a:t> </a:t>
            </a:r>
            <a:r>
              <a:rPr sz="2200" spc="-4" dirty="0">
                <a:latin typeface="NSimSun"/>
                <a:cs typeface="NSimSun"/>
              </a:rPr>
              <a:t>例如</a:t>
            </a:r>
            <a:endParaRPr sz="2200" dirty="0">
              <a:latin typeface="NSimSun"/>
              <a:cs typeface="NSimSun"/>
            </a:endParaRPr>
          </a:p>
        </p:txBody>
      </p:sp>
      <p:sp>
        <p:nvSpPr>
          <p:cNvPr id="4" name="object 4"/>
          <p:cNvSpPr txBox="1"/>
          <p:nvPr/>
        </p:nvSpPr>
        <p:spPr>
          <a:xfrm>
            <a:off x="379376" y="3933056"/>
            <a:ext cx="8461448" cy="1768994"/>
          </a:xfrm>
          <a:prstGeom prst="rect">
            <a:avLst/>
          </a:prstGeom>
        </p:spPr>
        <p:txBody>
          <a:bodyPr vert="horz" wrap="square" lIns="0" tIns="2715" rIns="0" bIns="0" rtlCol="0">
            <a:spAutoFit/>
          </a:bodyPr>
          <a:lstStyle/>
          <a:p>
            <a:pPr marL="10860" marR="4344" algn="just">
              <a:lnSpc>
                <a:spcPct val="133400"/>
              </a:lnSpc>
              <a:spcBef>
                <a:spcPts val="21"/>
              </a:spcBef>
              <a:buFont typeface="Wingdings"/>
              <a:buChar char=""/>
              <a:tabLst>
                <a:tab pos="243802" algn="l"/>
              </a:tabLst>
            </a:pPr>
            <a:r>
              <a:rPr sz="2200" spc="-9" dirty="0">
                <a:latin typeface="NSimSun"/>
                <a:cs typeface="NSimSun"/>
              </a:rPr>
              <a:t>强制安全性机制使得关系形成为多级关</a:t>
            </a:r>
            <a:r>
              <a:rPr sz="2200" spc="-4" dirty="0">
                <a:latin typeface="NSimSun"/>
                <a:cs typeface="NSimSun"/>
              </a:rPr>
              <a:t>系</a:t>
            </a:r>
            <a:r>
              <a:rPr sz="2200" spc="-13" dirty="0">
                <a:latin typeface="Arial"/>
                <a:cs typeface="Arial"/>
              </a:rPr>
              <a:t>(</a:t>
            </a:r>
            <a:r>
              <a:rPr sz="2200" spc="-9" dirty="0" err="1">
                <a:latin typeface="NSimSun"/>
                <a:cs typeface="NSimSun"/>
              </a:rPr>
              <a:t>不同级别用户所能看到的关系的</a:t>
            </a:r>
            <a:r>
              <a:rPr sz="2200" spc="-4" dirty="0" err="1">
                <a:latin typeface="NSimSun"/>
                <a:cs typeface="NSimSun"/>
              </a:rPr>
              <a:t>子集</a:t>
            </a:r>
            <a:r>
              <a:rPr sz="2200" spc="-13" dirty="0">
                <a:latin typeface="Arial"/>
                <a:cs typeface="Arial"/>
              </a:rPr>
              <a:t>)</a:t>
            </a:r>
            <a:r>
              <a:rPr sz="2200" spc="-13" dirty="0">
                <a:latin typeface="NSimSun"/>
                <a:cs typeface="NSimSun"/>
              </a:rPr>
              <a:t>，</a:t>
            </a:r>
            <a:r>
              <a:rPr sz="2200" spc="-9" dirty="0" err="1">
                <a:latin typeface="NSimSun"/>
                <a:cs typeface="NSimSun"/>
              </a:rPr>
              <a:t>也出现多重实例、多级关系完整性等许多新的问题或新的处理技巧</a:t>
            </a:r>
            <a:r>
              <a:rPr lang="zh-CN" altLang="en-US" sz="2200" spc="-9" dirty="0">
                <a:latin typeface="NSimSun"/>
                <a:cs typeface="NSimSun"/>
              </a:rPr>
              <a:t>，</a:t>
            </a:r>
            <a:r>
              <a:rPr sz="2200" spc="-9" dirty="0" err="1">
                <a:latin typeface="NSimSun"/>
                <a:cs typeface="NSimSun"/>
              </a:rPr>
              <a:t>在使用中需注意仔细研究</a:t>
            </a:r>
            <a:r>
              <a:rPr sz="2200" spc="-9" dirty="0">
                <a:latin typeface="NSimSun"/>
                <a:cs typeface="NSimSun"/>
              </a:rPr>
              <a:t>。</a:t>
            </a:r>
            <a:endParaRPr sz="2200" dirty="0">
              <a:latin typeface="NSimSun"/>
              <a:cs typeface="NSimSun"/>
            </a:endParaRPr>
          </a:p>
          <a:p>
            <a:pPr marL="183529" indent="-172670" algn="just">
              <a:spcBef>
                <a:spcPts val="620"/>
              </a:spcBef>
              <a:buFont typeface="Wingdings"/>
              <a:buChar char=""/>
              <a:tabLst>
                <a:tab pos="184073" algn="l"/>
              </a:tabLst>
            </a:pPr>
            <a:r>
              <a:rPr sz="2200" spc="-9" dirty="0">
                <a:latin typeface="NSimSun"/>
                <a:cs typeface="NSimSun"/>
              </a:rPr>
              <a:t>关于强制安全性机制的内容，可参看其他有关的文献。</a:t>
            </a:r>
            <a:endParaRPr sz="2200" dirty="0">
              <a:latin typeface="NSimSun"/>
              <a:cs typeface="NSimSun"/>
            </a:endParaRPr>
          </a:p>
        </p:txBody>
      </p:sp>
      <p:sp>
        <p:nvSpPr>
          <p:cNvPr id="8" name="Rectangle 2">
            <a:extLst>
              <a:ext uri="{FF2B5EF4-FFF2-40B4-BE49-F238E27FC236}">
                <a16:creationId xmlns:a16="http://schemas.microsoft.com/office/drawing/2014/main" id="{FF37DA59-5B5C-454F-993F-13A536F26573}"/>
              </a:ext>
            </a:extLst>
          </p:cNvPr>
          <p:cNvSpPr>
            <a:spLocks noGrp="1" noChangeArrowheads="1"/>
          </p:cNvSpPr>
          <p:nvPr>
            <p:ph type="title"/>
          </p:nvPr>
        </p:nvSpPr>
        <p:spPr>
          <a:xfrm>
            <a:off x="914400" y="685800"/>
            <a:ext cx="7391400" cy="563563"/>
          </a:xfrm>
        </p:spPr>
        <p:txBody>
          <a:bodyPr/>
          <a:lstStyle/>
          <a:p>
            <a:r>
              <a:rPr lang="zh-CN" altLang="en-US" dirty="0"/>
              <a:t>强制存取控制方法（续）</a:t>
            </a:r>
          </a:p>
        </p:txBody>
      </p:sp>
      <p:grpSp>
        <p:nvGrpSpPr>
          <p:cNvPr id="18" name="组合 17">
            <a:extLst>
              <a:ext uri="{FF2B5EF4-FFF2-40B4-BE49-F238E27FC236}">
                <a16:creationId xmlns:a16="http://schemas.microsoft.com/office/drawing/2014/main" id="{717DAEC4-579C-4A92-8ADC-C90D88E2DE1D}"/>
              </a:ext>
            </a:extLst>
          </p:cNvPr>
          <p:cNvGrpSpPr/>
          <p:nvPr/>
        </p:nvGrpSpPr>
        <p:grpSpPr>
          <a:xfrm>
            <a:off x="1955535" y="2060848"/>
            <a:ext cx="5232930" cy="1504270"/>
            <a:chOff x="1763688" y="2060848"/>
            <a:chExt cx="5232930" cy="1504270"/>
          </a:xfrm>
        </p:grpSpPr>
        <p:sp>
          <p:nvSpPr>
            <p:cNvPr id="5" name="object 5"/>
            <p:cNvSpPr/>
            <p:nvPr/>
          </p:nvSpPr>
          <p:spPr>
            <a:xfrm>
              <a:off x="1763688" y="2060848"/>
              <a:ext cx="5232930" cy="1504270"/>
            </a:xfrm>
            <a:prstGeom prst="rect">
              <a:avLst/>
            </a:prstGeom>
            <a:blipFill>
              <a:blip r:embed="rId2" cstate="print"/>
              <a:stretch>
                <a:fillRect/>
              </a:stretch>
            </a:blipFill>
          </p:spPr>
          <p:txBody>
            <a:bodyPr wrap="square" lIns="0" tIns="0" rIns="0" bIns="0" rtlCol="0"/>
            <a:lstStyle/>
            <a:p>
              <a:endParaRPr dirty="0"/>
            </a:p>
          </p:txBody>
        </p:sp>
        <p:sp>
          <p:nvSpPr>
            <p:cNvPr id="9" name="文本框 8">
              <a:extLst>
                <a:ext uri="{FF2B5EF4-FFF2-40B4-BE49-F238E27FC236}">
                  <a16:creationId xmlns:a16="http://schemas.microsoft.com/office/drawing/2014/main" id="{F64C1432-CADF-4658-BF3D-816F09CFC66A}"/>
                </a:ext>
              </a:extLst>
            </p:cNvPr>
            <p:cNvSpPr txBox="1"/>
            <p:nvPr/>
          </p:nvSpPr>
          <p:spPr>
            <a:xfrm>
              <a:off x="2699792" y="3311773"/>
              <a:ext cx="360040" cy="161866"/>
            </a:xfrm>
            <a:prstGeom prst="rect">
              <a:avLst/>
            </a:prstGeom>
            <a:solidFill>
              <a:schemeClr val="bg1"/>
            </a:solidFill>
          </p:spPr>
          <p:txBody>
            <a:bodyPr wrap="square" lIns="0" tIns="0" rIns="0" bIns="0" rtlCol="0">
              <a:spAutoFit/>
            </a:bodyPr>
            <a:lstStyle/>
            <a:p>
              <a:r>
                <a:rPr lang="en-US" altLang="zh-CN" sz="1400" b="0" dirty="0"/>
                <a:t>P</a:t>
              </a:r>
              <a:endParaRPr lang="zh-CN" altLang="en-US" sz="1400" b="0" dirty="0"/>
            </a:p>
          </p:txBody>
        </p:sp>
        <p:sp>
          <p:nvSpPr>
            <p:cNvPr id="11" name="文本框 10">
              <a:extLst>
                <a:ext uri="{FF2B5EF4-FFF2-40B4-BE49-F238E27FC236}">
                  <a16:creationId xmlns:a16="http://schemas.microsoft.com/office/drawing/2014/main" id="{0F67AE0D-8706-4978-8FAF-CB059CE13C95}"/>
                </a:ext>
              </a:extLst>
            </p:cNvPr>
            <p:cNvSpPr txBox="1"/>
            <p:nvPr/>
          </p:nvSpPr>
          <p:spPr>
            <a:xfrm>
              <a:off x="4355976" y="2371283"/>
              <a:ext cx="360040" cy="121613"/>
            </a:xfrm>
            <a:prstGeom prst="rect">
              <a:avLst/>
            </a:prstGeom>
            <a:solidFill>
              <a:schemeClr val="bg1"/>
            </a:solidFill>
          </p:spPr>
          <p:txBody>
            <a:bodyPr wrap="square" lIns="0" tIns="0" rIns="0" bIns="0" rtlCol="0">
              <a:spAutoFit/>
            </a:bodyPr>
            <a:lstStyle/>
            <a:p>
              <a:r>
                <a:rPr lang="en-US" altLang="zh-CN" sz="1400" b="0" dirty="0"/>
                <a:t>P</a:t>
              </a:r>
              <a:endParaRPr lang="zh-CN" altLang="en-US" sz="1400" b="0" dirty="0"/>
            </a:p>
          </p:txBody>
        </p:sp>
        <p:sp>
          <p:nvSpPr>
            <p:cNvPr id="12" name="文本框 11">
              <a:extLst>
                <a:ext uri="{FF2B5EF4-FFF2-40B4-BE49-F238E27FC236}">
                  <a16:creationId xmlns:a16="http://schemas.microsoft.com/office/drawing/2014/main" id="{89FFAFD8-1CEC-401C-8ED6-AD3E04E46E2F}"/>
                </a:ext>
              </a:extLst>
            </p:cNvPr>
            <p:cNvSpPr txBox="1"/>
            <p:nvPr/>
          </p:nvSpPr>
          <p:spPr>
            <a:xfrm>
              <a:off x="4355976" y="2625015"/>
              <a:ext cx="360040" cy="178053"/>
            </a:xfrm>
            <a:prstGeom prst="rect">
              <a:avLst/>
            </a:prstGeom>
            <a:solidFill>
              <a:schemeClr val="bg1"/>
            </a:solidFill>
          </p:spPr>
          <p:txBody>
            <a:bodyPr wrap="square" lIns="0" tIns="0" rIns="0" bIns="0" rtlCol="0">
              <a:spAutoFit/>
            </a:bodyPr>
            <a:lstStyle/>
            <a:p>
              <a:r>
                <a:rPr lang="en-US" altLang="zh-CN" sz="1400" b="0" dirty="0"/>
                <a:t>P</a:t>
              </a:r>
              <a:endParaRPr lang="zh-CN" altLang="en-US" sz="1400" b="0" dirty="0"/>
            </a:p>
          </p:txBody>
        </p:sp>
        <p:sp>
          <p:nvSpPr>
            <p:cNvPr id="13" name="文本框 12">
              <a:extLst>
                <a:ext uri="{FF2B5EF4-FFF2-40B4-BE49-F238E27FC236}">
                  <a16:creationId xmlns:a16="http://schemas.microsoft.com/office/drawing/2014/main" id="{B87F0861-5CF0-4D63-A8E5-FA4D8745BC96}"/>
                </a:ext>
              </a:extLst>
            </p:cNvPr>
            <p:cNvSpPr txBox="1"/>
            <p:nvPr/>
          </p:nvSpPr>
          <p:spPr>
            <a:xfrm>
              <a:off x="4355976" y="2852936"/>
              <a:ext cx="360040" cy="178053"/>
            </a:xfrm>
            <a:prstGeom prst="rect">
              <a:avLst/>
            </a:prstGeom>
            <a:solidFill>
              <a:schemeClr val="bg1"/>
            </a:solidFill>
          </p:spPr>
          <p:txBody>
            <a:bodyPr wrap="square" lIns="0" tIns="0" rIns="0" bIns="0" rtlCol="0">
              <a:spAutoFit/>
            </a:bodyPr>
            <a:lstStyle/>
            <a:p>
              <a:r>
                <a:rPr lang="en-US" altLang="zh-CN" sz="1400" b="0" dirty="0"/>
                <a:t>P</a:t>
              </a:r>
              <a:endParaRPr lang="zh-CN" altLang="en-US" sz="1400" b="0" dirty="0"/>
            </a:p>
          </p:txBody>
        </p:sp>
        <p:sp>
          <p:nvSpPr>
            <p:cNvPr id="14" name="文本框 13">
              <a:extLst>
                <a:ext uri="{FF2B5EF4-FFF2-40B4-BE49-F238E27FC236}">
                  <a16:creationId xmlns:a16="http://schemas.microsoft.com/office/drawing/2014/main" id="{989E846C-0756-423C-BA29-1E0B036EDA0B}"/>
                </a:ext>
              </a:extLst>
            </p:cNvPr>
            <p:cNvSpPr txBox="1"/>
            <p:nvPr/>
          </p:nvSpPr>
          <p:spPr>
            <a:xfrm>
              <a:off x="4355976" y="3106931"/>
              <a:ext cx="360040" cy="178053"/>
            </a:xfrm>
            <a:prstGeom prst="rect">
              <a:avLst/>
            </a:prstGeom>
            <a:solidFill>
              <a:schemeClr val="bg1"/>
            </a:solidFill>
          </p:spPr>
          <p:txBody>
            <a:bodyPr wrap="square" lIns="0" tIns="0" rIns="0" bIns="0" rtlCol="0">
              <a:spAutoFit/>
            </a:bodyPr>
            <a:lstStyle/>
            <a:p>
              <a:r>
                <a:rPr lang="en-US" altLang="zh-CN" sz="1400" b="0" dirty="0"/>
                <a:t>P</a:t>
              </a:r>
              <a:endParaRPr lang="zh-CN" altLang="en-US" sz="1400" b="0" dirty="0"/>
            </a:p>
          </p:txBody>
        </p:sp>
        <p:sp>
          <p:nvSpPr>
            <p:cNvPr id="15" name="文本框 14">
              <a:extLst>
                <a:ext uri="{FF2B5EF4-FFF2-40B4-BE49-F238E27FC236}">
                  <a16:creationId xmlns:a16="http://schemas.microsoft.com/office/drawing/2014/main" id="{9F67DA91-D5F2-4F14-9156-75077C99B518}"/>
                </a:ext>
              </a:extLst>
            </p:cNvPr>
            <p:cNvSpPr txBox="1"/>
            <p:nvPr/>
          </p:nvSpPr>
          <p:spPr>
            <a:xfrm>
              <a:off x="4355976" y="3322955"/>
              <a:ext cx="360040" cy="178053"/>
            </a:xfrm>
            <a:prstGeom prst="rect">
              <a:avLst/>
            </a:prstGeom>
            <a:solidFill>
              <a:schemeClr val="bg1"/>
            </a:solidFill>
          </p:spPr>
          <p:txBody>
            <a:bodyPr wrap="square" lIns="0" tIns="0" rIns="0" bIns="0" rtlCol="0">
              <a:spAutoFit/>
            </a:bodyPr>
            <a:lstStyle/>
            <a:p>
              <a:r>
                <a:rPr lang="en-US" altLang="zh-CN" sz="1400" b="0" dirty="0"/>
                <a:t>P</a:t>
              </a:r>
              <a:endParaRPr lang="zh-CN" altLang="en-US" sz="1400" b="0" dirty="0"/>
            </a:p>
          </p:txBody>
        </p:sp>
        <p:sp>
          <p:nvSpPr>
            <p:cNvPr id="16" name="文本框 15">
              <a:extLst>
                <a:ext uri="{FF2B5EF4-FFF2-40B4-BE49-F238E27FC236}">
                  <a16:creationId xmlns:a16="http://schemas.microsoft.com/office/drawing/2014/main" id="{C40FD8ED-05D8-42FC-A275-E1EE245A1CCB}"/>
                </a:ext>
              </a:extLst>
            </p:cNvPr>
            <p:cNvSpPr txBox="1"/>
            <p:nvPr/>
          </p:nvSpPr>
          <p:spPr>
            <a:xfrm>
              <a:off x="6516216" y="3322955"/>
              <a:ext cx="360040" cy="178053"/>
            </a:xfrm>
            <a:prstGeom prst="rect">
              <a:avLst/>
            </a:prstGeom>
            <a:solidFill>
              <a:schemeClr val="bg1"/>
            </a:solidFill>
          </p:spPr>
          <p:txBody>
            <a:bodyPr wrap="square" lIns="0" tIns="0" rIns="0" bIns="0" rtlCol="0">
              <a:spAutoFit/>
            </a:bodyPr>
            <a:lstStyle/>
            <a:p>
              <a:r>
                <a:rPr lang="en-US" altLang="zh-CN" sz="1400" b="0" dirty="0"/>
                <a:t>P</a:t>
              </a:r>
              <a:endParaRPr lang="zh-CN" altLang="en-US" sz="1400" b="0" dirty="0"/>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a:solidFill>
                  <a:srgbClr val="3333FF"/>
                </a:solidFill>
              </a:rPr>
              <a:t>强制存取控制（</a:t>
            </a:r>
            <a:r>
              <a:rPr lang="en-US" altLang="zh-CN" b="1" dirty="0">
                <a:solidFill>
                  <a:srgbClr val="3333FF"/>
                </a:solidFill>
              </a:rPr>
              <a:t>MAC</a:t>
            </a:r>
            <a:r>
              <a:rPr lang="zh-CN" altLang="en-US" b="1" dirty="0">
                <a:solidFill>
                  <a:srgbClr val="3333FF"/>
                </a:solidFill>
              </a:rPr>
              <a:t>）是对数据本身进行密级标记，无论数据如何复制，标记与数据是一个不可分的整体，只有符合密级标记要求的用户才可以操纵数据，从而提供了更高级别的安全性。</a:t>
            </a:r>
          </a:p>
        </p:txBody>
      </p:sp>
      <p:sp>
        <p:nvSpPr>
          <p:cNvPr id="4" name="页脚占位符 3"/>
          <p:cNvSpPr>
            <a:spLocks noGrp="1"/>
          </p:cNvSpPr>
          <p:nvPr>
            <p:ph type="ftr" sz="quarter" idx="11"/>
          </p:nvPr>
        </p:nvSpPr>
        <p:spPr/>
        <p:txBody>
          <a:bodyPr/>
          <a:lstStyle/>
          <a:p>
            <a:r>
              <a:rPr lang="en-US" altLang="zh-CN"/>
              <a:t>An Introduction to Database System</a:t>
            </a:r>
          </a:p>
        </p:txBody>
      </p:sp>
      <p:sp>
        <p:nvSpPr>
          <p:cNvPr id="5" name="灯片编号占位符 4"/>
          <p:cNvSpPr>
            <a:spLocks noGrp="1"/>
          </p:cNvSpPr>
          <p:nvPr>
            <p:ph type="sldNum" sz="quarter" idx="12"/>
          </p:nvPr>
        </p:nvSpPr>
        <p:spPr/>
        <p:txBody>
          <a:bodyPr/>
          <a:lstStyle/>
          <a:p>
            <a:fld id="{C9AA6E6C-642A-43AA-A3E5-7F3DD19DBD82}" type="slidenum">
              <a:rPr lang="en-US" altLang="zh-CN" smtClean="0"/>
              <a:pPr/>
              <a:t>72</a:t>
            </a:fld>
            <a:endParaRPr lang="en-US" altLang="zh-CN"/>
          </a:p>
        </p:txBody>
      </p:sp>
    </p:spTree>
    <p:extLst>
      <p:ext uri="{BB962C8B-B14F-4D97-AF65-F5344CB8AC3E}">
        <p14:creationId xmlns:p14="http://schemas.microsoft.com/office/powerpoint/2010/main" val="20422868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E5EA6E6B-DBBA-42C8-8CA1-C1372A707279}" type="slidenum">
              <a:rPr lang="en-US" altLang="zh-CN"/>
              <a:pPr/>
              <a:t>73</a:t>
            </a:fld>
            <a:endParaRPr lang="en-US" altLang="zh-CN"/>
          </a:p>
        </p:txBody>
      </p:sp>
      <p:sp>
        <p:nvSpPr>
          <p:cNvPr id="413698" name="Rectangle 2"/>
          <p:cNvSpPr>
            <a:spLocks noGrp="1" noChangeArrowheads="1"/>
          </p:cNvSpPr>
          <p:nvPr>
            <p:ph type="title"/>
          </p:nvPr>
        </p:nvSpPr>
        <p:spPr/>
        <p:txBody>
          <a:bodyPr/>
          <a:lstStyle/>
          <a:p>
            <a:r>
              <a:rPr lang="en-US" altLang="zh-CN" sz="4000"/>
              <a:t>MAC</a:t>
            </a:r>
            <a:r>
              <a:rPr lang="zh-CN" altLang="en-US" sz="4000"/>
              <a:t>与</a:t>
            </a:r>
            <a:r>
              <a:rPr lang="en-US" altLang="zh-CN" sz="4000"/>
              <a:t>DAC</a:t>
            </a:r>
            <a:endParaRPr lang="en-US" altLang="zh-CN"/>
          </a:p>
        </p:txBody>
      </p:sp>
      <p:sp>
        <p:nvSpPr>
          <p:cNvPr id="413699" name="Rectangle 3"/>
          <p:cNvSpPr>
            <a:spLocks noGrp="1" noChangeArrowheads="1"/>
          </p:cNvSpPr>
          <p:nvPr>
            <p:ph type="body" idx="1"/>
          </p:nvPr>
        </p:nvSpPr>
        <p:spPr/>
        <p:txBody>
          <a:bodyPr/>
          <a:lstStyle/>
          <a:p>
            <a:pPr>
              <a:lnSpc>
                <a:spcPct val="190000"/>
              </a:lnSpc>
            </a:pPr>
            <a:r>
              <a:rPr lang="en-US" altLang="zh-CN" sz="2400" b="1" dirty="0"/>
              <a:t>DAC</a:t>
            </a:r>
            <a:r>
              <a:rPr lang="zh-CN" altLang="en-US" sz="2400" b="1" dirty="0"/>
              <a:t>与</a:t>
            </a:r>
            <a:r>
              <a:rPr lang="en-US" altLang="zh-CN" sz="2400" b="1" dirty="0"/>
              <a:t>MAC</a:t>
            </a:r>
            <a:r>
              <a:rPr lang="zh-CN" altLang="en-US" sz="2400" b="1" dirty="0"/>
              <a:t>共同构成</a:t>
            </a:r>
            <a:r>
              <a:rPr lang="en-US" altLang="zh-CN" sz="2400" b="1" dirty="0"/>
              <a:t>DBMS</a:t>
            </a:r>
            <a:r>
              <a:rPr lang="zh-CN" altLang="en-US" sz="2400" b="1" dirty="0"/>
              <a:t>的安全机制</a:t>
            </a:r>
          </a:p>
          <a:p>
            <a:pPr>
              <a:lnSpc>
                <a:spcPct val="190000"/>
              </a:lnSpc>
            </a:pPr>
            <a:r>
              <a:rPr lang="zh-CN" altLang="en-US" sz="2400" b="1" dirty="0"/>
              <a:t>实现</a:t>
            </a:r>
            <a:r>
              <a:rPr lang="en-US" altLang="zh-CN" sz="2400" b="1" dirty="0"/>
              <a:t>MAC</a:t>
            </a:r>
            <a:r>
              <a:rPr lang="zh-CN" altLang="en-US" sz="2400" b="1" dirty="0"/>
              <a:t>时要首先实现</a:t>
            </a:r>
            <a:r>
              <a:rPr lang="en-US" altLang="zh-CN" sz="2400" b="1" dirty="0"/>
              <a:t>DAC</a:t>
            </a:r>
          </a:p>
          <a:p>
            <a:pPr lvl="1">
              <a:lnSpc>
                <a:spcPct val="190000"/>
              </a:lnSpc>
              <a:spcBef>
                <a:spcPct val="30000"/>
              </a:spcBef>
            </a:pPr>
            <a:r>
              <a:rPr lang="zh-CN" altLang="en-US" sz="2200" b="1" dirty="0"/>
              <a:t>原因：较高安全性级别提供的安全保护要包含较低级别的所有保护</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页脚占位符 4"/>
          <p:cNvSpPr>
            <a:spLocks noGrp="1"/>
          </p:cNvSpPr>
          <p:nvPr>
            <p:ph type="ftr" sz="quarter" idx="11"/>
          </p:nvPr>
        </p:nvSpPr>
        <p:spPr/>
        <p:txBody>
          <a:bodyPr/>
          <a:lstStyle/>
          <a:p>
            <a:r>
              <a:rPr lang="en-US" altLang="zh-CN"/>
              <a:t>An Introduction to Database System</a:t>
            </a:r>
          </a:p>
        </p:txBody>
      </p:sp>
      <p:sp>
        <p:nvSpPr>
          <p:cNvPr id="11" name="灯片编号占位符 5"/>
          <p:cNvSpPr>
            <a:spLocks noGrp="1"/>
          </p:cNvSpPr>
          <p:nvPr>
            <p:ph type="sldNum" sz="quarter" idx="12"/>
          </p:nvPr>
        </p:nvSpPr>
        <p:spPr/>
        <p:txBody>
          <a:bodyPr/>
          <a:lstStyle/>
          <a:p>
            <a:fld id="{7341A66A-3BFA-483A-838D-E2D5397488A4}" type="slidenum">
              <a:rPr lang="en-US" altLang="zh-CN"/>
              <a:pPr/>
              <a:t>74</a:t>
            </a:fld>
            <a:endParaRPr lang="en-US" altLang="zh-CN"/>
          </a:p>
        </p:txBody>
      </p:sp>
      <p:sp>
        <p:nvSpPr>
          <p:cNvPr id="414722" name="Rectangle 2"/>
          <p:cNvSpPr>
            <a:spLocks noGrp="1" noChangeArrowheads="1"/>
          </p:cNvSpPr>
          <p:nvPr>
            <p:ph type="title"/>
          </p:nvPr>
        </p:nvSpPr>
        <p:spPr/>
        <p:txBody>
          <a:bodyPr/>
          <a:lstStyle/>
          <a:p>
            <a:r>
              <a:rPr lang="zh-CN" altLang="en-US"/>
              <a:t>强制存取控制方法（续）</a:t>
            </a:r>
          </a:p>
        </p:txBody>
      </p:sp>
      <p:sp>
        <p:nvSpPr>
          <p:cNvPr id="414723" name="Rectangle 3"/>
          <p:cNvSpPr>
            <a:spLocks noGrp="1" noChangeArrowheads="1"/>
          </p:cNvSpPr>
          <p:nvPr>
            <p:ph type="body" idx="1"/>
          </p:nvPr>
        </p:nvSpPr>
        <p:spPr>
          <a:xfrm>
            <a:off x="468313" y="1557338"/>
            <a:ext cx="7772400" cy="4114800"/>
          </a:xfrm>
        </p:spPr>
        <p:txBody>
          <a:bodyPr/>
          <a:lstStyle/>
          <a:p>
            <a:pPr lvl="1" algn="just">
              <a:buFont typeface="Wingdings" panose="05000000000000000000" pitchFamily="2" charset="2"/>
              <a:buNone/>
            </a:pPr>
            <a:r>
              <a:rPr lang="en-US" altLang="zh-CN" b="1" dirty="0">
                <a:solidFill>
                  <a:srgbClr val="3333FF"/>
                </a:solidFill>
              </a:rPr>
              <a:t>DAC + MAC</a:t>
            </a:r>
            <a:r>
              <a:rPr lang="zh-CN" altLang="en-US" b="1" dirty="0">
                <a:solidFill>
                  <a:srgbClr val="3333FF"/>
                </a:solidFill>
              </a:rPr>
              <a:t>安全检查示意图</a:t>
            </a:r>
          </a:p>
          <a:p>
            <a:pPr lvl="1" algn="just">
              <a:spcBef>
                <a:spcPct val="50000"/>
              </a:spcBef>
              <a:buFont typeface="Wingdings" panose="05000000000000000000" pitchFamily="2" charset="2"/>
              <a:buNone/>
            </a:pPr>
            <a:r>
              <a:rPr lang="zh-CN" altLang="en-US" dirty="0"/>
              <a:t>                </a:t>
            </a:r>
            <a:r>
              <a:rPr lang="en-US" altLang="zh-CN" dirty="0"/>
              <a:t>SQL</a:t>
            </a:r>
            <a:r>
              <a:rPr lang="zh-CN" altLang="en-US" dirty="0"/>
              <a:t>语法分析 </a:t>
            </a:r>
            <a:r>
              <a:rPr lang="en-US" altLang="zh-CN" dirty="0"/>
              <a:t>&amp; </a:t>
            </a:r>
            <a:r>
              <a:rPr lang="zh-CN" altLang="en-US" dirty="0"/>
              <a:t>语义检查</a:t>
            </a:r>
          </a:p>
          <a:p>
            <a:pPr lvl="1" algn="just">
              <a:buFont typeface="Wingdings" panose="05000000000000000000" pitchFamily="2" charset="2"/>
              <a:buNone/>
            </a:pPr>
            <a:r>
              <a:rPr lang="zh-CN" altLang="en-US" dirty="0"/>
              <a:t> </a:t>
            </a:r>
          </a:p>
          <a:p>
            <a:pPr lvl="1" algn="just">
              <a:buFont typeface="Wingdings" panose="05000000000000000000" pitchFamily="2" charset="2"/>
              <a:buNone/>
            </a:pPr>
            <a:r>
              <a:rPr lang="zh-CN" altLang="en-US" dirty="0"/>
              <a:t>                              </a:t>
            </a:r>
            <a:r>
              <a:rPr lang="en-US" altLang="zh-CN" dirty="0"/>
              <a:t>DAC </a:t>
            </a:r>
            <a:r>
              <a:rPr lang="zh-CN" altLang="en-US" dirty="0"/>
              <a:t>检 查</a:t>
            </a:r>
          </a:p>
          <a:p>
            <a:pPr lvl="1" algn="just">
              <a:buFont typeface="Wingdings" panose="05000000000000000000" pitchFamily="2" charset="2"/>
              <a:buNone/>
            </a:pPr>
            <a:r>
              <a:rPr lang="zh-CN" altLang="en-US" dirty="0"/>
              <a:t>       安全检查 </a:t>
            </a:r>
          </a:p>
          <a:p>
            <a:pPr lvl="1" algn="just">
              <a:buFont typeface="Wingdings" panose="05000000000000000000" pitchFamily="2" charset="2"/>
              <a:buNone/>
            </a:pPr>
            <a:r>
              <a:rPr lang="zh-CN" altLang="en-US" dirty="0"/>
              <a:t>                              </a:t>
            </a:r>
            <a:r>
              <a:rPr lang="en-US" altLang="zh-CN" dirty="0"/>
              <a:t>MAC </a:t>
            </a:r>
            <a:r>
              <a:rPr lang="zh-CN" altLang="en-US" dirty="0"/>
              <a:t>检 查</a:t>
            </a:r>
          </a:p>
          <a:p>
            <a:pPr lvl="1" algn="just">
              <a:buFont typeface="Wingdings" panose="05000000000000000000" pitchFamily="2" charset="2"/>
              <a:buNone/>
            </a:pPr>
            <a:r>
              <a:rPr lang="zh-CN" altLang="en-US" dirty="0"/>
              <a:t>                             </a:t>
            </a:r>
          </a:p>
          <a:p>
            <a:pPr lvl="1" algn="just">
              <a:buFont typeface="Wingdings" panose="05000000000000000000" pitchFamily="2" charset="2"/>
              <a:buNone/>
            </a:pPr>
            <a:r>
              <a:rPr lang="zh-CN" altLang="en-US" dirty="0"/>
              <a:t>                               </a:t>
            </a:r>
          </a:p>
          <a:p>
            <a:pPr lvl="1" algn="just">
              <a:buFont typeface="Wingdings" panose="05000000000000000000" pitchFamily="2" charset="2"/>
              <a:buNone/>
            </a:pPr>
            <a:r>
              <a:rPr lang="zh-CN" altLang="en-US" dirty="0"/>
              <a:t>                                 继 续</a:t>
            </a:r>
          </a:p>
        </p:txBody>
      </p:sp>
      <p:sp>
        <p:nvSpPr>
          <p:cNvPr id="414725" name="Line 5"/>
          <p:cNvSpPr>
            <a:spLocks noChangeShapeType="1"/>
          </p:cNvSpPr>
          <p:nvPr/>
        </p:nvSpPr>
        <p:spPr bwMode="auto">
          <a:xfrm>
            <a:off x="4067175" y="4437063"/>
            <a:ext cx="0" cy="533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14726" name="Line 6"/>
          <p:cNvSpPr>
            <a:spLocks noChangeShapeType="1"/>
          </p:cNvSpPr>
          <p:nvPr/>
        </p:nvSpPr>
        <p:spPr bwMode="auto">
          <a:xfrm>
            <a:off x="4040188" y="3327400"/>
            <a:ext cx="0" cy="533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14727" name="Rectangle 7"/>
          <p:cNvSpPr>
            <a:spLocks noChangeArrowheads="1"/>
          </p:cNvSpPr>
          <p:nvPr/>
        </p:nvSpPr>
        <p:spPr bwMode="auto">
          <a:xfrm>
            <a:off x="2987675" y="2924175"/>
            <a:ext cx="2305050" cy="15128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14728" name="Line 8"/>
          <p:cNvSpPr>
            <a:spLocks noChangeShapeType="1"/>
          </p:cNvSpPr>
          <p:nvPr/>
        </p:nvSpPr>
        <p:spPr bwMode="auto">
          <a:xfrm>
            <a:off x="4040188" y="2492375"/>
            <a:ext cx="0" cy="381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14729" name="Rectangle 9"/>
          <p:cNvSpPr>
            <a:spLocks noChangeArrowheads="1"/>
          </p:cNvSpPr>
          <p:nvPr/>
        </p:nvSpPr>
        <p:spPr bwMode="auto">
          <a:xfrm>
            <a:off x="827088" y="5516563"/>
            <a:ext cx="7561262" cy="7016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60000"/>
              </a:spcBef>
              <a:buClr>
                <a:schemeClr val="hlink"/>
              </a:buClr>
              <a:buFont typeface="Wingdings" panose="05000000000000000000" pitchFamily="2" charset="2"/>
              <a:buChar char="v"/>
            </a:pPr>
            <a:r>
              <a:rPr kumimoji="0" lang="zh-CN" altLang="en-US" sz="2000" b="0"/>
              <a:t>先进行</a:t>
            </a:r>
            <a:r>
              <a:rPr kumimoji="0" lang="en-US" altLang="zh-CN" sz="2000" b="0"/>
              <a:t>DAC</a:t>
            </a:r>
            <a:r>
              <a:rPr kumimoji="0" lang="zh-CN" altLang="en-US" sz="2000" b="0"/>
              <a:t>检查，通过</a:t>
            </a:r>
            <a:r>
              <a:rPr kumimoji="0" lang="en-US" altLang="zh-CN" sz="2000" b="0"/>
              <a:t>DAC</a:t>
            </a:r>
            <a:r>
              <a:rPr kumimoji="0" lang="zh-CN" altLang="en-US" sz="2000" b="0"/>
              <a:t>检查的数据对象再由系统进行</a:t>
            </a:r>
            <a:r>
              <a:rPr kumimoji="0" lang="en-US" altLang="zh-CN" sz="2000" b="0"/>
              <a:t>MAC</a:t>
            </a:r>
            <a:r>
              <a:rPr kumimoji="0" lang="zh-CN" altLang="en-US" sz="2000" b="0"/>
              <a:t>检查，只有通过</a:t>
            </a:r>
            <a:r>
              <a:rPr kumimoji="0" lang="en-US" altLang="zh-CN" sz="2000" b="0"/>
              <a:t>MAC</a:t>
            </a:r>
            <a:r>
              <a:rPr kumimoji="0" lang="zh-CN" altLang="en-US" sz="2000" b="0"/>
              <a:t>检查的数据对象方可存取。</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5E57F70B-6ADA-4BCD-91B3-6CA3E060C7BD}" type="slidenum">
              <a:rPr lang="en-US" altLang="zh-CN"/>
              <a:pPr/>
              <a:t>75</a:t>
            </a:fld>
            <a:endParaRPr lang="en-US" altLang="zh-CN"/>
          </a:p>
        </p:txBody>
      </p:sp>
      <p:sp>
        <p:nvSpPr>
          <p:cNvPr id="523266" name="Rectangle 2"/>
          <p:cNvSpPr>
            <a:spLocks noGrp="1" noChangeArrowheads="1"/>
          </p:cNvSpPr>
          <p:nvPr>
            <p:ph type="title"/>
          </p:nvPr>
        </p:nvSpPr>
        <p:spPr/>
        <p:txBody>
          <a:bodyPr/>
          <a:lstStyle/>
          <a:p>
            <a:r>
              <a:rPr lang="zh-CN" altLang="en-US" dirty="0"/>
              <a:t>第四章  数据库安全性</a:t>
            </a:r>
          </a:p>
        </p:txBody>
      </p:sp>
      <p:sp>
        <p:nvSpPr>
          <p:cNvPr id="523267" name="Rectangle 3"/>
          <p:cNvSpPr>
            <a:spLocks noGrp="1" noChangeArrowheads="1"/>
          </p:cNvSpPr>
          <p:nvPr>
            <p:ph type="body" idx="1"/>
          </p:nvPr>
        </p:nvSpPr>
        <p:spPr>
          <a:xfrm>
            <a:off x="755650" y="1628775"/>
            <a:ext cx="7921625" cy="4495800"/>
          </a:xfrm>
        </p:spPr>
        <p:txBody>
          <a:bodyPr/>
          <a:lstStyle/>
          <a:p>
            <a:pPr algn="just">
              <a:lnSpc>
                <a:spcPct val="130000"/>
              </a:lnSpc>
              <a:buFont typeface="Wingdings" panose="05000000000000000000" pitchFamily="2" charset="2"/>
              <a:buNone/>
            </a:pPr>
            <a:r>
              <a:rPr lang="en-US" altLang="zh-CN" b="1" dirty="0"/>
              <a:t>4.1  </a:t>
            </a:r>
            <a:r>
              <a:rPr lang="zh-CN" altLang="en-US" b="1" dirty="0"/>
              <a:t>计算机安全性概述</a:t>
            </a:r>
          </a:p>
          <a:p>
            <a:pPr algn="just">
              <a:lnSpc>
                <a:spcPct val="130000"/>
              </a:lnSpc>
              <a:buFont typeface="Wingdings" panose="05000000000000000000" pitchFamily="2" charset="2"/>
              <a:buNone/>
            </a:pPr>
            <a:r>
              <a:rPr lang="en-US" altLang="zh-CN" b="1" dirty="0"/>
              <a:t>4.2  </a:t>
            </a:r>
            <a:r>
              <a:rPr lang="zh-CN" altLang="en-US" b="1" dirty="0"/>
              <a:t>数据库安全性控制</a:t>
            </a:r>
          </a:p>
          <a:p>
            <a:pPr algn="just">
              <a:lnSpc>
                <a:spcPct val="130000"/>
              </a:lnSpc>
              <a:buFont typeface="Wingdings" panose="05000000000000000000" pitchFamily="2" charset="2"/>
              <a:buNone/>
            </a:pPr>
            <a:r>
              <a:rPr lang="en-US" altLang="zh-CN" b="1" dirty="0">
                <a:solidFill>
                  <a:schemeClr val="tx2"/>
                </a:solidFill>
              </a:rPr>
              <a:t>4.3  </a:t>
            </a:r>
            <a:r>
              <a:rPr lang="zh-CN" altLang="en-US" b="1" dirty="0">
                <a:solidFill>
                  <a:schemeClr val="tx2"/>
                </a:solidFill>
              </a:rPr>
              <a:t>视图机制</a:t>
            </a:r>
          </a:p>
          <a:p>
            <a:pPr algn="just">
              <a:lnSpc>
                <a:spcPct val="130000"/>
              </a:lnSpc>
              <a:buFont typeface="Wingdings" panose="05000000000000000000" pitchFamily="2" charset="2"/>
              <a:buNone/>
            </a:pPr>
            <a:r>
              <a:rPr lang="en-US" altLang="zh-CN" b="1" dirty="0"/>
              <a:t>4.4  </a:t>
            </a:r>
            <a:r>
              <a:rPr lang="zh-CN" altLang="en-US" b="1" dirty="0"/>
              <a:t>审计（</a:t>
            </a:r>
            <a:r>
              <a:rPr lang="en-US" altLang="zh-CN" b="1" dirty="0"/>
              <a:t>Audit</a:t>
            </a:r>
            <a:r>
              <a:rPr lang="zh-CN" altLang="en-US" b="1" dirty="0"/>
              <a:t>） </a:t>
            </a:r>
          </a:p>
          <a:p>
            <a:pPr algn="just">
              <a:lnSpc>
                <a:spcPct val="130000"/>
              </a:lnSpc>
              <a:buFont typeface="Wingdings" panose="05000000000000000000" pitchFamily="2" charset="2"/>
              <a:buNone/>
            </a:pPr>
            <a:r>
              <a:rPr lang="en-US" altLang="zh-CN" b="1" dirty="0"/>
              <a:t>4.5  </a:t>
            </a:r>
            <a:r>
              <a:rPr lang="zh-CN" altLang="en-US" b="1" dirty="0"/>
              <a:t>数据加密</a:t>
            </a:r>
          </a:p>
          <a:p>
            <a:pPr algn="just">
              <a:lnSpc>
                <a:spcPct val="130000"/>
              </a:lnSpc>
              <a:buNone/>
            </a:pPr>
            <a:r>
              <a:rPr lang="en-US" altLang="zh-CN" b="1" dirty="0"/>
              <a:t>4.6  </a:t>
            </a:r>
            <a:r>
              <a:rPr lang="zh-CN" altLang="en-US" b="1" dirty="0"/>
              <a:t>其他安全性保护</a:t>
            </a:r>
          </a:p>
          <a:p>
            <a:pPr algn="just">
              <a:lnSpc>
                <a:spcPct val="130000"/>
              </a:lnSpc>
              <a:buFont typeface="Wingdings" panose="05000000000000000000" pitchFamily="2" charset="2"/>
              <a:buNone/>
            </a:pPr>
            <a:r>
              <a:rPr lang="en-US" altLang="zh-CN" b="1" dirty="0"/>
              <a:t>4.7  </a:t>
            </a:r>
            <a:r>
              <a:rPr lang="zh-CN" altLang="en-US" b="1" dirty="0"/>
              <a:t>小结</a:t>
            </a:r>
          </a:p>
          <a:p>
            <a:endParaRPr lang="en-US" altLang="zh-CN" b="1"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07704" y="727346"/>
            <a:ext cx="4987300" cy="493941"/>
          </a:xfrm>
          <a:prstGeom prst="rect">
            <a:avLst/>
          </a:prstGeom>
        </p:spPr>
        <p:txBody>
          <a:bodyPr vert="horz" wrap="square" lIns="0" tIns="62444" rIns="0" bIns="0" numCol="1" rtlCol="0" anchor="ctr" anchorCtr="0" compatLnSpc="1">
            <a:prstTxWarp prst="textNoShape">
              <a:avLst/>
            </a:prstTxWarp>
            <a:spAutoFit/>
          </a:bodyPr>
          <a:lstStyle/>
          <a:p>
            <a:pPr>
              <a:spcBef>
                <a:spcPts val="492"/>
              </a:spcBef>
            </a:pPr>
            <a:r>
              <a:rPr sz="2800" spc="-4" dirty="0" err="1">
                <a:solidFill>
                  <a:srgbClr val="FFFFFF"/>
                </a:solidFill>
                <a:latin typeface="STZhongsong"/>
                <a:cs typeface="STZhongsong"/>
              </a:rPr>
              <a:t>数据库自主安全性机制的例子</a:t>
            </a:r>
            <a:endParaRPr sz="2800" dirty="0">
              <a:latin typeface="STZhongsong"/>
              <a:cs typeface="STZhongsong"/>
            </a:endParaRPr>
          </a:p>
        </p:txBody>
      </p:sp>
      <p:sp>
        <p:nvSpPr>
          <p:cNvPr id="4" name="object 4"/>
          <p:cNvSpPr/>
          <p:nvPr/>
        </p:nvSpPr>
        <p:spPr>
          <a:xfrm>
            <a:off x="3622099" y="5076548"/>
            <a:ext cx="1665902" cy="1075126"/>
          </a:xfrm>
          <a:custGeom>
            <a:avLst/>
            <a:gdLst/>
            <a:ahLst/>
            <a:cxnLst/>
            <a:rect l="l" t="t" r="r" b="b"/>
            <a:pathLst>
              <a:path w="1948179" h="1257300">
                <a:moveTo>
                  <a:pt x="1947672" y="628649"/>
                </a:moveTo>
                <a:lnTo>
                  <a:pt x="1941122" y="555425"/>
                </a:lnTo>
                <a:lnTo>
                  <a:pt x="1921959" y="484658"/>
                </a:lnTo>
                <a:lnTo>
                  <a:pt x="1890913" y="416824"/>
                </a:lnTo>
                <a:lnTo>
                  <a:pt x="1871162" y="384155"/>
                </a:lnTo>
                <a:lnTo>
                  <a:pt x="1848714" y="352397"/>
                </a:lnTo>
                <a:lnTo>
                  <a:pt x="1823660" y="321609"/>
                </a:lnTo>
                <a:lnTo>
                  <a:pt x="1796091" y="291852"/>
                </a:lnTo>
                <a:lnTo>
                  <a:pt x="1766098" y="263184"/>
                </a:lnTo>
                <a:lnTo>
                  <a:pt x="1733774" y="235664"/>
                </a:lnTo>
                <a:lnTo>
                  <a:pt x="1699208" y="209353"/>
                </a:lnTo>
                <a:lnTo>
                  <a:pt x="1662493" y="184308"/>
                </a:lnTo>
                <a:lnTo>
                  <a:pt x="1623719" y="160591"/>
                </a:lnTo>
                <a:lnTo>
                  <a:pt x="1582978" y="138259"/>
                </a:lnTo>
                <a:lnTo>
                  <a:pt x="1540360" y="117373"/>
                </a:lnTo>
                <a:lnTo>
                  <a:pt x="1495958" y="97992"/>
                </a:lnTo>
                <a:lnTo>
                  <a:pt x="1449862" y="80175"/>
                </a:lnTo>
                <a:lnTo>
                  <a:pt x="1402164" y="63981"/>
                </a:lnTo>
                <a:lnTo>
                  <a:pt x="1352954" y="49470"/>
                </a:lnTo>
                <a:lnTo>
                  <a:pt x="1302325" y="36701"/>
                </a:lnTo>
                <a:lnTo>
                  <a:pt x="1250366" y="25734"/>
                </a:lnTo>
                <a:lnTo>
                  <a:pt x="1197170" y="16628"/>
                </a:lnTo>
                <a:lnTo>
                  <a:pt x="1142828" y="9442"/>
                </a:lnTo>
                <a:lnTo>
                  <a:pt x="1087230" y="4224"/>
                </a:lnTo>
                <a:lnTo>
                  <a:pt x="1031069" y="1068"/>
                </a:lnTo>
                <a:lnTo>
                  <a:pt x="973836" y="0"/>
                </a:lnTo>
                <a:lnTo>
                  <a:pt x="916587" y="1069"/>
                </a:lnTo>
                <a:lnTo>
                  <a:pt x="860240" y="4236"/>
                </a:lnTo>
                <a:lnTo>
                  <a:pt x="804843" y="9442"/>
                </a:lnTo>
                <a:lnTo>
                  <a:pt x="750501" y="16628"/>
                </a:lnTo>
                <a:lnTo>
                  <a:pt x="697305" y="25734"/>
                </a:lnTo>
                <a:lnTo>
                  <a:pt x="645346" y="36701"/>
                </a:lnTo>
                <a:lnTo>
                  <a:pt x="594717" y="49470"/>
                </a:lnTo>
                <a:lnTo>
                  <a:pt x="545507" y="63981"/>
                </a:lnTo>
                <a:lnTo>
                  <a:pt x="497809" y="80175"/>
                </a:lnTo>
                <a:lnTo>
                  <a:pt x="451713" y="97992"/>
                </a:lnTo>
                <a:lnTo>
                  <a:pt x="407311" y="117373"/>
                </a:lnTo>
                <a:lnTo>
                  <a:pt x="364693" y="138259"/>
                </a:lnTo>
                <a:lnTo>
                  <a:pt x="323952" y="160591"/>
                </a:lnTo>
                <a:lnTo>
                  <a:pt x="285178" y="184308"/>
                </a:lnTo>
                <a:lnTo>
                  <a:pt x="248463" y="209353"/>
                </a:lnTo>
                <a:lnTo>
                  <a:pt x="213897" y="235664"/>
                </a:lnTo>
                <a:lnTo>
                  <a:pt x="181573" y="263184"/>
                </a:lnTo>
                <a:lnTo>
                  <a:pt x="151580" y="291852"/>
                </a:lnTo>
                <a:lnTo>
                  <a:pt x="124011" y="321609"/>
                </a:lnTo>
                <a:lnTo>
                  <a:pt x="98957" y="352397"/>
                </a:lnTo>
                <a:lnTo>
                  <a:pt x="76509" y="384155"/>
                </a:lnTo>
                <a:lnTo>
                  <a:pt x="56758" y="416824"/>
                </a:lnTo>
                <a:lnTo>
                  <a:pt x="25712" y="484658"/>
                </a:lnTo>
                <a:lnTo>
                  <a:pt x="6549" y="555425"/>
                </a:lnTo>
                <a:lnTo>
                  <a:pt x="0" y="628650"/>
                </a:lnTo>
                <a:lnTo>
                  <a:pt x="1652" y="665615"/>
                </a:lnTo>
                <a:lnTo>
                  <a:pt x="14600" y="737790"/>
                </a:lnTo>
                <a:lnTo>
                  <a:pt x="39795" y="807230"/>
                </a:lnTo>
                <a:lnTo>
                  <a:pt x="76509" y="873466"/>
                </a:lnTo>
                <a:lnTo>
                  <a:pt x="98957" y="905236"/>
                </a:lnTo>
                <a:lnTo>
                  <a:pt x="124011" y="936028"/>
                </a:lnTo>
                <a:lnTo>
                  <a:pt x="151580" y="965785"/>
                </a:lnTo>
                <a:lnTo>
                  <a:pt x="172212" y="985501"/>
                </a:lnTo>
                <a:lnTo>
                  <a:pt x="172212" y="628650"/>
                </a:lnTo>
                <a:lnTo>
                  <a:pt x="174224" y="591703"/>
                </a:lnTo>
                <a:lnTo>
                  <a:pt x="189919" y="520025"/>
                </a:lnTo>
                <a:lnTo>
                  <a:pt x="220269" y="451878"/>
                </a:lnTo>
                <a:lnTo>
                  <a:pt x="240601" y="419345"/>
                </a:lnTo>
                <a:lnTo>
                  <a:pt x="264189" y="387955"/>
                </a:lnTo>
                <a:lnTo>
                  <a:pt x="290899" y="357796"/>
                </a:lnTo>
                <a:lnTo>
                  <a:pt x="320594" y="328953"/>
                </a:lnTo>
                <a:lnTo>
                  <a:pt x="353139" y="301513"/>
                </a:lnTo>
                <a:lnTo>
                  <a:pt x="388398" y="275564"/>
                </a:lnTo>
                <a:lnTo>
                  <a:pt x="426235" y="251192"/>
                </a:lnTo>
                <a:lnTo>
                  <a:pt x="466516" y="228484"/>
                </a:lnTo>
                <a:lnTo>
                  <a:pt x="509104" y="207526"/>
                </a:lnTo>
                <a:lnTo>
                  <a:pt x="553863" y="188406"/>
                </a:lnTo>
                <a:lnTo>
                  <a:pt x="600658" y="171211"/>
                </a:lnTo>
                <a:lnTo>
                  <a:pt x="649354" y="156026"/>
                </a:lnTo>
                <a:lnTo>
                  <a:pt x="699814" y="142939"/>
                </a:lnTo>
                <a:lnTo>
                  <a:pt x="751903" y="132038"/>
                </a:lnTo>
                <a:lnTo>
                  <a:pt x="805485" y="123407"/>
                </a:lnTo>
                <a:lnTo>
                  <a:pt x="860425" y="117135"/>
                </a:lnTo>
                <a:lnTo>
                  <a:pt x="916602" y="113308"/>
                </a:lnTo>
                <a:lnTo>
                  <a:pt x="973836" y="112013"/>
                </a:lnTo>
                <a:lnTo>
                  <a:pt x="1031080" y="113308"/>
                </a:lnTo>
                <a:lnTo>
                  <a:pt x="1087431" y="117158"/>
                </a:lnTo>
                <a:lnTo>
                  <a:pt x="1142150" y="123407"/>
                </a:lnTo>
                <a:lnTo>
                  <a:pt x="1195707" y="132038"/>
                </a:lnTo>
                <a:lnTo>
                  <a:pt x="1247765" y="142939"/>
                </a:lnTo>
                <a:lnTo>
                  <a:pt x="1298189" y="156026"/>
                </a:lnTo>
                <a:lnTo>
                  <a:pt x="1346844" y="171211"/>
                </a:lnTo>
                <a:lnTo>
                  <a:pt x="1393596" y="188406"/>
                </a:lnTo>
                <a:lnTo>
                  <a:pt x="1438309" y="207526"/>
                </a:lnTo>
                <a:lnTo>
                  <a:pt x="1480848" y="228484"/>
                </a:lnTo>
                <a:lnTo>
                  <a:pt x="1521079" y="251192"/>
                </a:lnTo>
                <a:lnTo>
                  <a:pt x="1558867" y="275564"/>
                </a:lnTo>
                <a:lnTo>
                  <a:pt x="1594077" y="301513"/>
                </a:lnTo>
                <a:lnTo>
                  <a:pt x="1626574" y="328953"/>
                </a:lnTo>
                <a:lnTo>
                  <a:pt x="1656223" y="357796"/>
                </a:lnTo>
                <a:lnTo>
                  <a:pt x="1682888" y="387955"/>
                </a:lnTo>
                <a:lnTo>
                  <a:pt x="1706437" y="419345"/>
                </a:lnTo>
                <a:lnTo>
                  <a:pt x="1726732" y="451878"/>
                </a:lnTo>
                <a:lnTo>
                  <a:pt x="1757025" y="520025"/>
                </a:lnTo>
                <a:lnTo>
                  <a:pt x="1772689" y="591703"/>
                </a:lnTo>
                <a:lnTo>
                  <a:pt x="1774698" y="628649"/>
                </a:lnTo>
                <a:lnTo>
                  <a:pt x="1774698" y="986229"/>
                </a:lnTo>
                <a:lnTo>
                  <a:pt x="1796091" y="965785"/>
                </a:lnTo>
                <a:lnTo>
                  <a:pt x="1823660" y="936028"/>
                </a:lnTo>
                <a:lnTo>
                  <a:pt x="1848714" y="905236"/>
                </a:lnTo>
                <a:lnTo>
                  <a:pt x="1871162" y="873466"/>
                </a:lnTo>
                <a:lnTo>
                  <a:pt x="1890913" y="840778"/>
                </a:lnTo>
                <a:lnTo>
                  <a:pt x="1921959" y="772881"/>
                </a:lnTo>
                <a:lnTo>
                  <a:pt x="1941122" y="702015"/>
                </a:lnTo>
                <a:lnTo>
                  <a:pt x="1946019" y="665615"/>
                </a:lnTo>
                <a:lnTo>
                  <a:pt x="1947672" y="628649"/>
                </a:lnTo>
                <a:close/>
              </a:path>
              <a:path w="1948179" h="1257300">
                <a:moveTo>
                  <a:pt x="1774698" y="986229"/>
                </a:moveTo>
                <a:lnTo>
                  <a:pt x="1774698" y="628649"/>
                </a:lnTo>
                <a:lnTo>
                  <a:pt x="1772689" y="665600"/>
                </a:lnTo>
                <a:lnTo>
                  <a:pt x="1766753" y="701849"/>
                </a:lnTo>
                <a:lnTo>
                  <a:pt x="1743640" y="771893"/>
                </a:lnTo>
                <a:lnTo>
                  <a:pt x="1706437" y="838083"/>
                </a:lnTo>
                <a:lnTo>
                  <a:pt x="1682888" y="869512"/>
                </a:lnTo>
                <a:lnTo>
                  <a:pt x="1656223" y="899716"/>
                </a:lnTo>
                <a:lnTo>
                  <a:pt x="1626574" y="928605"/>
                </a:lnTo>
                <a:lnTo>
                  <a:pt x="1594077" y="956093"/>
                </a:lnTo>
                <a:lnTo>
                  <a:pt x="1558867" y="982091"/>
                </a:lnTo>
                <a:lnTo>
                  <a:pt x="1521079" y="1006513"/>
                </a:lnTo>
                <a:lnTo>
                  <a:pt x="1480848" y="1029271"/>
                </a:lnTo>
                <a:lnTo>
                  <a:pt x="1438309" y="1050276"/>
                </a:lnTo>
                <a:lnTo>
                  <a:pt x="1393596" y="1069442"/>
                </a:lnTo>
                <a:lnTo>
                  <a:pt x="1346844" y="1086682"/>
                </a:lnTo>
                <a:lnTo>
                  <a:pt x="1298189" y="1101906"/>
                </a:lnTo>
                <a:lnTo>
                  <a:pt x="1247765" y="1115029"/>
                </a:lnTo>
                <a:lnTo>
                  <a:pt x="1195707" y="1125962"/>
                </a:lnTo>
                <a:lnTo>
                  <a:pt x="1142150" y="1134618"/>
                </a:lnTo>
                <a:lnTo>
                  <a:pt x="1087230" y="1140909"/>
                </a:lnTo>
                <a:lnTo>
                  <a:pt x="1031069" y="1144749"/>
                </a:lnTo>
                <a:lnTo>
                  <a:pt x="973836" y="1146048"/>
                </a:lnTo>
                <a:lnTo>
                  <a:pt x="916587" y="1144748"/>
                </a:lnTo>
                <a:lnTo>
                  <a:pt x="860240" y="1140888"/>
                </a:lnTo>
                <a:lnTo>
                  <a:pt x="805485" y="1134618"/>
                </a:lnTo>
                <a:lnTo>
                  <a:pt x="751903" y="1125962"/>
                </a:lnTo>
                <a:lnTo>
                  <a:pt x="699814" y="1115029"/>
                </a:lnTo>
                <a:lnTo>
                  <a:pt x="649354" y="1101906"/>
                </a:lnTo>
                <a:lnTo>
                  <a:pt x="600658" y="1086682"/>
                </a:lnTo>
                <a:lnTo>
                  <a:pt x="553863" y="1069442"/>
                </a:lnTo>
                <a:lnTo>
                  <a:pt x="509104" y="1050276"/>
                </a:lnTo>
                <a:lnTo>
                  <a:pt x="466516" y="1029271"/>
                </a:lnTo>
                <a:lnTo>
                  <a:pt x="426235" y="1006513"/>
                </a:lnTo>
                <a:lnTo>
                  <a:pt x="388398" y="982091"/>
                </a:lnTo>
                <a:lnTo>
                  <a:pt x="353139" y="956093"/>
                </a:lnTo>
                <a:lnTo>
                  <a:pt x="320594" y="928605"/>
                </a:lnTo>
                <a:lnTo>
                  <a:pt x="290899" y="899716"/>
                </a:lnTo>
                <a:lnTo>
                  <a:pt x="264189" y="869512"/>
                </a:lnTo>
                <a:lnTo>
                  <a:pt x="240601" y="838083"/>
                </a:lnTo>
                <a:lnTo>
                  <a:pt x="220269" y="805514"/>
                </a:lnTo>
                <a:lnTo>
                  <a:pt x="189919" y="737309"/>
                </a:lnTo>
                <a:lnTo>
                  <a:pt x="174224" y="665600"/>
                </a:lnTo>
                <a:lnTo>
                  <a:pt x="172212" y="628650"/>
                </a:lnTo>
                <a:lnTo>
                  <a:pt x="172212" y="985501"/>
                </a:lnTo>
                <a:lnTo>
                  <a:pt x="213897" y="1021955"/>
                </a:lnTo>
                <a:lnTo>
                  <a:pt x="248463" y="1048251"/>
                </a:lnTo>
                <a:lnTo>
                  <a:pt x="285178" y="1073276"/>
                </a:lnTo>
                <a:lnTo>
                  <a:pt x="323952" y="1096972"/>
                </a:lnTo>
                <a:lnTo>
                  <a:pt x="364693" y="1119280"/>
                </a:lnTo>
                <a:lnTo>
                  <a:pt x="407311" y="1140140"/>
                </a:lnTo>
                <a:lnTo>
                  <a:pt x="451713" y="1159495"/>
                </a:lnTo>
                <a:lnTo>
                  <a:pt x="497809" y="1177285"/>
                </a:lnTo>
                <a:lnTo>
                  <a:pt x="545507" y="1193451"/>
                </a:lnTo>
                <a:lnTo>
                  <a:pt x="594717" y="1207936"/>
                </a:lnTo>
                <a:lnTo>
                  <a:pt x="645346" y="1220680"/>
                </a:lnTo>
                <a:lnTo>
                  <a:pt x="697305" y="1231625"/>
                </a:lnTo>
                <a:lnTo>
                  <a:pt x="750501" y="1240711"/>
                </a:lnTo>
                <a:lnTo>
                  <a:pt x="804843" y="1247880"/>
                </a:lnTo>
                <a:lnTo>
                  <a:pt x="860425" y="1253084"/>
                </a:lnTo>
                <a:lnTo>
                  <a:pt x="916602" y="1256233"/>
                </a:lnTo>
                <a:lnTo>
                  <a:pt x="973836" y="1257300"/>
                </a:lnTo>
                <a:lnTo>
                  <a:pt x="1031080" y="1256233"/>
                </a:lnTo>
                <a:lnTo>
                  <a:pt x="1087431" y="1253074"/>
                </a:lnTo>
                <a:lnTo>
                  <a:pt x="1142828" y="1247880"/>
                </a:lnTo>
                <a:lnTo>
                  <a:pt x="1197170" y="1240711"/>
                </a:lnTo>
                <a:lnTo>
                  <a:pt x="1250366" y="1231625"/>
                </a:lnTo>
                <a:lnTo>
                  <a:pt x="1302325" y="1220680"/>
                </a:lnTo>
                <a:lnTo>
                  <a:pt x="1352954" y="1207936"/>
                </a:lnTo>
                <a:lnTo>
                  <a:pt x="1402164" y="1193451"/>
                </a:lnTo>
                <a:lnTo>
                  <a:pt x="1449862" y="1177285"/>
                </a:lnTo>
                <a:lnTo>
                  <a:pt x="1495958" y="1159495"/>
                </a:lnTo>
                <a:lnTo>
                  <a:pt x="1540360" y="1140140"/>
                </a:lnTo>
                <a:lnTo>
                  <a:pt x="1582978" y="1119280"/>
                </a:lnTo>
                <a:lnTo>
                  <a:pt x="1623719" y="1096972"/>
                </a:lnTo>
                <a:lnTo>
                  <a:pt x="1662493" y="1073276"/>
                </a:lnTo>
                <a:lnTo>
                  <a:pt x="1699208" y="1048251"/>
                </a:lnTo>
                <a:lnTo>
                  <a:pt x="1733774" y="1021955"/>
                </a:lnTo>
                <a:lnTo>
                  <a:pt x="1766098" y="994446"/>
                </a:lnTo>
                <a:lnTo>
                  <a:pt x="1774698" y="986229"/>
                </a:lnTo>
                <a:close/>
              </a:path>
            </a:pathLst>
          </a:custGeom>
          <a:solidFill>
            <a:srgbClr val="B90000"/>
          </a:solidFill>
        </p:spPr>
        <p:txBody>
          <a:bodyPr wrap="square" lIns="0" tIns="0" rIns="0" bIns="0" rtlCol="0"/>
          <a:lstStyle/>
          <a:p>
            <a:endParaRPr/>
          </a:p>
        </p:txBody>
      </p:sp>
      <p:sp>
        <p:nvSpPr>
          <p:cNvPr id="5" name="object 5"/>
          <p:cNvSpPr/>
          <p:nvPr/>
        </p:nvSpPr>
        <p:spPr>
          <a:xfrm>
            <a:off x="3760236" y="5165165"/>
            <a:ext cx="1388976" cy="900282"/>
          </a:xfrm>
          <a:custGeom>
            <a:avLst/>
            <a:gdLst/>
            <a:ahLst/>
            <a:cxnLst/>
            <a:rect l="l" t="t" r="r" b="b"/>
            <a:pathLst>
              <a:path w="1624329" h="1052829">
                <a:moveTo>
                  <a:pt x="1623821" y="525779"/>
                </a:moveTo>
                <a:lnTo>
                  <a:pt x="1615760" y="451407"/>
                </a:lnTo>
                <a:lnTo>
                  <a:pt x="1592308" y="380235"/>
                </a:lnTo>
                <a:lnTo>
                  <a:pt x="1575155" y="346073"/>
                </a:lnTo>
                <a:lnTo>
                  <a:pt x="1554566" y="312978"/>
                </a:lnTo>
                <a:lnTo>
                  <a:pt x="1530681" y="281040"/>
                </a:lnTo>
                <a:lnTo>
                  <a:pt x="1503635" y="250347"/>
                </a:lnTo>
                <a:lnTo>
                  <a:pt x="1473567" y="220989"/>
                </a:lnTo>
                <a:lnTo>
                  <a:pt x="1440615" y="193055"/>
                </a:lnTo>
                <a:lnTo>
                  <a:pt x="1404915" y="166634"/>
                </a:lnTo>
                <a:lnTo>
                  <a:pt x="1366605" y="141815"/>
                </a:lnTo>
                <a:lnTo>
                  <a:pt x="1325823" y="118687"/>
                </a:lnTo>
                <a:lnTo>
                  <a:pt x="1282707" y="97338"/>
                </a:lnTo>
                <a:lnTo>
                  <a:pt x="1237393" y="77859"/>
                </a:lnTo>
                <a:lnTo>
                  <a:pt x="1190020" y="60338"/>
                </a:lnTo>
                <a:lnTo>
                  <a:pt x="1140725" y="44864"/>
                </a:lnTo>
                <a:lnTo>
                  <a:pt x="1089645" y="31527"/>
                </a:lnTo>
                <a:lnTo>
                  <a:pt x="1036918" y="20414"/>
                </a:lnTo>
                <a:lnTo>
                  <a:pt x="982682" y="11616"/>
                </a:lnTo>
                <a:lnTo>
                  <a:pt x="927074" y="5222"/>
                </a:lnTo>
                <a:lnTo>
                  <a:pt x="870231" y="1320"/>
                </a:lnTo>
                <a:lnTo>
                  <a:pt x="812291" y="0"/>
                </a:lnTo>
                <a:lnTo>
                  <a:pt x="754257" y="1320"/>
                </a:lnTo>
                <a:lnTo>
                  <a:pt x="697327" y="5222"/>
                </a:lnTo>
                <a:lnTo>
                  <a:pt x="641640" y="11616"/>
                </a:lnTo>
                <a:lnTo>
                  <a:pt x="587332" y="20414"/>
                </a:lnTo>
                <a:lnTo>
                  <a:pt x="534541" y="31527"/>
                </a:lnTo>
                <a:lnTo>
                  <a:pt x="483404" y="44864"/>
                </a:lnTo>
                <a:lnTo>
                  <a:pt x="434058" y="60338"/>
                </a:lnTo>
                <a:lnTo>
                  <a:pt x="386639" y="77859"/>
                </a:lnTo>
                <a:lnTo>
                  <a:pt x="341286" y="97338"/>
                </a:lnTo>
                <a:lnTo>
                  <a:pt x="298135" y="118687"/>
                </a:lnTo>
                <a:lnTo>
                  <a:pt x="257324" y="141815"/>
                </a:lnTo>
                <a:lnTo>
                  <a:pt x="218990" y="166634"/>
                </a:lnTo>
                <a:lnTo>
                  <a:pt x="183269" y="193055"/>
                </a:lnTo>
                <a:lnTo>
                  <a:pt x="150299" y="220989"/>
                </a:lnTo>
                <a:lnTo>
                  <a:pt x="120218" y="250347"/>
                </a:lnTo>
                <a:lnTo>
                  <a:pt x="93162" y="281040"/>
                </a:lnTo>
                <a:lnTo>
                  <a:pt x="69268" y="312978"/>
                </a:lnTo>
                <a:lnTo>
                  <a:pt x="48674" y="346073"/>
                </a:lnTo>
                <a:lnTo>
                  <a:pt x="31517" y="380235"/>
                </a:lnTo>
                <a:lnTo>
                  <a:pt x="8062" y="451407"/>
                </a:lnTo>
                <a:lnTo>
                  <a:pt x="0" y="525780"/>
                </a:lnTo>
                <a:lnTo>
                  <a:pt x="2038" y="563417"/>
                </a:lnTo>
                <a:lnTo>
                  <a:pt x="17934" y="636444"/>
                </a:lnTo>
                <a:lnTo>
                  <a:pt x="48674" y="705883"/>
                </a:lnTo>
                <a:lnTo>
                  <a:pt x="69268" y="739035"/>
                </a:lnTo>
                <a:lnTo>
                  <a:pt x="93162" y="771025"/>
                </a:lnTo>
                <a:lnTo>
                  <a:pt x="120218" y="801762"/>
                </a:lnTo>
                <a:lnTo>
                  <a:pt x="150299" y="831160"/>
                </a:lnTo>
                <a:lnTo>
                  <a:pt x="183269" y="859128"/>
                </a:lnTo>
                <a:lnTo>
                  <a:pt x="218990" y="885579"/>
                </a:lnTo>
                <a:lnTo>
                  <a:pt x="257324" y="910423"/>
                </a:lnTo>
                <a:lnTo>
                  <a:pt x="298135" y="933572"/>
                </a:lnTo>
                <a:lnTo>
                  <a:pt x="341286" y="954937"/>
                </a:lnTo>
                <a:lnTo>
                  <a:pt x="386639" y="974430"/>
                </a:lnTo>
                <a:lnTo>
                  <a:pt x="434058" y="991961"/>
                </a:lnTo>
                <a:lnTo>
                  <a:pt x="483404" y="1007443"/>
                </a:lnTo>
                <a:lnTo>
                  <a:pt x="534541" y="1020787"/>
                </a:lnTo>
                <a:lnTo>
                  <a:pt x="587332" y="1031903"/>
                </a:lnTo>
                <a:lnTo>
                  <a:pt x="641640" y="1040703"/>
                </a:lnTo>
                <a:lnTo>
                  <a:pt x="697327" y="1047099"/>
                </a:lnTo>
                <a:lnTo>
                  <a:pt x="754257" y="1051001"/>
                </a:lnTo>
                <a:lnTo>
                  <a:pt x="812291" y="1052322"/>
                </a:lnTo>
                <a:lnTo>
                  <a:pt x="870231" y="1051001"/>
                </a:lnTo>
                <a:lnTo>
                  <a:pt x="927074" y="1047099"/>
                </a:lnTo>
                <a:lnTo>
                  <a:pt x="982682" y="1040703"/>
                </a:lnTo>
                <a:lnTo>
                  <a:pt x="1036918" y="1031903"/>
                </a:lnTo>
                <a:lnTo>
                  <a:pt x="1089645" y="1020787"/>
                </a:lnTo>
                <a:lnTo>
                  <a:pt x="1140725" y="1007443"/>
                </a:lnTo>
                <a:lnTo>
                  <a:pt x="1190020" y="991961"/>
                </a:lnTo>
                <a:lnTo>
                  <a:pt x="1237393" y="974430"/>
                </a:lnTo>
                <a:lnTo>
                  <a:pt x="1282707" y="954937"/>
                </a:lnTo>
                <a:lnTo>
                  <a:pt x="1325823" y="933572"/>
                </a:lnTo>
                <a:lnTo>
                  <a:pt x="1366605" y="910423"/>
                </a:lnTo>
                <a:lnTo>
                  <a:pt x="1404915" y="885579"/>
                </a:lnTo>
                <a:lnTo>
                  <a:pt x="1440615" y="859128"/>
                </a:lnTo>
                <a:lnTo>
                  <a:pt x="1473567" y="831160"/>
                </a:lnTo>
                <a:lnTo>
                  <a:pt x="1503635" y="801762"/>
                </a:lnTo>
                <a:lnTo>
                  <a:pt x="1530681" y="771025"/>
                </a:lnTo>
                <a:lnTo>
                  <a:pt x="1554566" y="739035"/>
                </a:lnTo>
                <a:lnTo>
                  <a:pt x="1575155" y="705883"/>
                </a:lnTo>
                <a:lnTo>
                  <a:pt x="1592308" y="671656"/>
                </a:lnTo>
                <a:lnTo>
                  <a:pt x="1615760" y="600334"/>
                </a:lnTo>
                <a:lnTo>
                  <a:pt x="1623821" y="525779"/>
                </a:lnTo>
                <a:close/>
              </a:path>
            </a:pathLst>
          </a:custGeom>
          <a:solidFill>
            <a:srgbClr val="FFFF66"/>
          </a:solidFill>
        </p:spPr>
        <p:txBody>
          <a:bodyPr wrap="square" lIns="0" tIns="0" rIns="0" bIns="0" rtlCol="0"/>
          <a:lstStyle/>
          <a:p>
            <a:endParaRPr/>
          </a:p>
        </p:txBody>
      </p:sp>
      <p:sp>
        <p:nvSpPr>
          <p:cNvPr id="6" name="object 6"/>
          <p:cNvSpPr/>
          <p:nvPr/>
        </p:nvSpPr>
        <p:spPr>
          <a:xfrm>
            <a:off x="3760236" y="5165165"/>
            <a:ext cx="1388976" cy="900282"/>
          </a:xfrm>
          <a:custGeom>
            <a:avLst/>
            <a:gdLst/>
            <a:ahLst/>
            <a:cxnLst/>
            <a:rect l="l" t="t" r="r" b="b"/>
            <a:pathLst>
              <a:path w="1624329" h="1052829">
                <a:moveTo>
                  <a:pt x="812291" y="0"/>
                </a:moveTo>
                <a:lnTo>
                  <a:pt x="754257" y="1320"/>
                </a:lnTo>
                <a:lnTo>
                  <a:pt x="697327" y="5222"/>
                </a:lnTo>
                <a:lnTo>
                  <a:pt x="641640" y="11616"/>
                </a:lnTo>
                <a:lnTo>
                  <a:pt x="587332" y="20414"/>
                </a:lnTo>
                <a:lnTo>
                  <a:pt x="534541" y="31527"/>
                </a:lnTo>
                <a:lnTo>
                  <a:pt x="483404" y="44864"/>
                </a:lnTo>
                <a:lnTo>
                  <a:pt x="434058" y="60338"/>
                </a:lnTo>
                <a:lnTo>
                  <a:pt x="386639" y="77859"/>
                </a:lnTo>
                <a:lnTo>
                  <a:pt x="341286" y="97338"/>
                </a:lnTo>
                <a:lnTo>
                  <a:pt x="298135" y="118687"/>
                </a:lnTo>
                <a:lnTo>
                  <a:pt x="257324" y="141815"/>
                </a:lnTo>
                <a:lnTo>
                  <a:pt x="218990" y="166634"/>
                </a:lnTo>
                <a:lnTo>
                  <a:pt x="183269" y="193055"/>
                </a:lnTo>
                <a:lnTo>
                  <a:pt x="150299" y="220989"/>
                </a:lnTo>
                <a:lnTo>
                  <a:pt x="120218" y="250347"/>
                </a:lnTo>
                <a:lnTo>
                  <a:pt x="93162" y="281040"/>
                </a:lnTo>
                <a:lnTo>
                  <a:pt x="69268" y="312978"/>
                </a:lnTo>
                <a:lnTo>
                  <a:pt x="48674" y="346073"/>
                </a:lnTo>
                <a:lnTo>
                  <a:pt x="31517" y="380235"/>
                </a:lnTo>
                <a:lnTo>
                  <a:pt x="8062" y="451407"/>
                </a:lnTo>
                <a:lnTo>
                  <a:pt x="0" y="525780"/>
                </a:lnTo>
                <a:lnTo>
                  <a:pt x="2038" y="563417"/>
                </a:lnTo>
                <a:lnTo>
                  <a:pt x="17934" y="636444"/>
                </a:lnTo>
                <a:lnTo>
                  <a:pt x="48674" y="705883"/>
                </a:lnTo>
                <a:lnTo>
                  <a:pt x="69268" y="739035"/>
                </a:lnTo>
                <a:lnTo>
                  <a:pt x="93162" y="771025"/>
                </a:lnTo>
                <a:lnTo>
                  <a:pt x="120218" y="801762"/>
                </a:lnTo>
                <a:lnTo>
                  <a:pt x="150299" y="831160"/>
                </a:lnTo>
                <a:lnTo>
                  <a:pt x="183269" y="859128"/>
                </a:lnTo>
                <a:lnTo>
                  <a:pt x="218990" y="885579"/>
                </a:lnTo>
                <a:lnTo>
                  <a:pt x="257324" y="910423"/>
                </a:lnTo>
                <a:lnTo>
                  <a:pt x="298135" y="933572"/>
                </a:lnTo>
                <a:lnTo>
                  <a:pt x="341286" y="954937"/>
                </a:lnTo>
                <a:lnTo>
                  <a:pt x="386639" y="974430"/>
                </a:lnTo>
                <a:lnTo>
                  <a:pt x="434058" y="991961"/>
                </a:lnTo>
                <a:lnTo>
                  <a:pt x="483404" y="1007443"/>
                </a:lnTo>
                <a:lnTo>
                  <a:pt x="534541" y="1020787"/>
                </a:lnTo>
                <a:lnTo>
                  <a:pt x="587332" y="1031903"/>
                </a:lnTo>
                <a:lnTo>
                  <a:pt x="641640" y="1040703"/>
                </a:lnTo>
                <a:lnTo>
                  <a:pt x="697327" y="1047099"/>
                </a:lnTo>
                <a:lnTo>
                  <a:pt x="754257" y="1051001"/>
                </a:lnTo>
                <a:lnTo>
                  <a:pt x="812291" y="1052322"/>
                </a:lnTo>
                <a:lnTo>
                  <a:pt x="870231" y="1051001"/>
                </a:lnTo>
                <a:lnTo>
                  <a:pt x="927074" y="1047099"/>
                </a:lnTo>
                <a:lnTo>
                  <a:pt x="982682" y="1040703"/>
                </a:lnTo>
                <a:lnTo>
                  <a:pt x="1036918" y="1031903"/>
                </a:lnTo>
                <a:lnTo>
                  <a:pt x="1089645" y="1020787"/>
                </a:lnTo>
                <a:lnTo>
                  <a:pt x="1140725" y="1007443"/>
                </a:lnTo>
                <a:lnTo>
                  <a:pt x="1190020" y="991961"/>
                </a:lnTo>
                <a:lnTo>
                  <a:pt x="1237393" y="974430"/>
                </a:lnTo>
                <a:lnTo>
                  <a:pt x="1282707" y="954937"/>
                </a:lnTo>
                <a:lnTo>
                  <a:pt x="1325823" y="933572"/>
                </a:lnTo>
                <a:lnTo>
                  <a:pt x="1366605" y="910423"/>
                </a:lnTo>
                <a:lnTo>
                  <a:pt x="1404915" y="885579"/>
                </a:lnTo>
                <a:lnTo>
                  <a:pt x="1440615" y="859128"/>
                </a:lnTo>
                <a:lnTo>
                  <a:pt x="1473567" y="831160"/>
                </a:lnTo>
                <a:lnTo>
                  <a:pt x="1503635" y="801762"/>
                </a:lnTo>
                <a:lnTo>
                  <a:pt x="1530681" y="771025"/>
                </a:lnTo>
                <a:lnTo>
                  <a:pt x="1554566" y="739035"/>
                </a:lnTo>
                <a:lnTo>
                  <a:pt x="1575155" y="705883"/>
                </a:lnTo>
                <a:lnTo>
                  <a:pt x="1592308" y="671656"/>
                </a:lnTo>
                <a:lnTo>
                  <a:pt x="1615760" y="600334"/>
                </a:lnTo>
                <a:lnTo>
                  <a:pt x="1623821" y="525779"/>
                </a:lnTo>
                <a:lnTo>
                  <a:pt x="1621783" y="488237"/>
                </a:lnTo>
                <a:lnTo>
                  <a:pt x="1605889" y="415376"/>
                </a:lnTo>
                <a:lnTo>
                  <a:pt x="1575155" y="346073"/>
                </a:lnTo>
                <a:lnTo>
                  <a:pt x="1554566" y="312978"/>
                </a:lnTo>
                <a:lnTo>
                  <a:pt x="1530681" y="281040"/>
                </a:lnTo>
                <a:lnTo>
                  <a:pt x="1503635" y="250347"/>
                </a:lnTo>
                <a:lnTo>
                  <a:pt x="1473567" y="220989"/>
                </a:lnTo>
                <a:lnTo>
                  <a:pt x="1440615" y="193055"/>
                </a:lnTo>
                <a:lnTo>
                  <a:pt x="1404915" y="166634"/>
                </a:lnTo>
                <a:lnTo>
                  <a:pt x="1366605" y="141815"/>
                </a:lnTo>
                <a:lnTo>
                  <a:pt x="1325823" y="118687"/>
                </a:lnTo>
                <a:lnTo>
                  <a:pt x="1282707" y="97338"/>
                </a:lnTo>
                <a:lnTo>
                  <a:pt x="1237393" y="77859"/>
                </a:lnTo>
                <a:lnTo>
                  <a:pt x="1190020" y="60338"/>
                </a:lnTo>
                <a:lnTo>
                  <a:pt x="1140725" y="44864"/>
                </a:lnTo>
                <a:lnTo>
                  <a:pt x="1089645" y="31527"/>
                </a:lnTo>
                <a:lnTo>
                  <a:pt x="1036918" y="20414"/>
                </a:lnTo>
                <a:lnTo>
                  <a:pt x="982682" y="11616"/>
                </a:lnTo>
                <a:lnTo>
                  <a:pt x="927074" y="5222"/>
                </a:lnTo>
                <a:lnTo>
                  <a:pt x="870231" y="1320"/>
                </a:lnTo>
                <a:lnTo>
                  <a:pt x="812291" y="0"/>
                </a:lnTo>
                <a:close/>
              </a:path>
            </a:pathLst>
          </a:custGeom>
          <a:ln w="28575">
            <a:solidFill>
              <a:srgbClr val="FFFFFF"/>
            </a:solidFill>
          </a:ln>
        </p:spPr>
        <p:txBody>
          <a:bodyPr wrap="square" lIns="0" tIns="0" rIns="0" bIns="0" rtlCol="0"/>
          <a:lstStyle/>
          <a:p>
            <a:endParaRPr/>
          </a:p>
        </p:txBody>
      </p:sp>
      <p:sp>
        <p:nvSpPr>
          <p:cNvPr id="7" name="object 7"/>
          <p:cNvSpPr txBox="1"/>
          <p:nvPr/>
        </p:nvSpPr>
        <p:spPr>
          <a:xfrm>
            <a:off x="860382" y="1327952"/>
            <a:ext cx="7384026" cy="4758820"/>
          </a:xfrm>
          <a:prstGeom prst="rect">
            <a:avLst/>
          </a:prstGeom>
        </p:spPr>
        <p:txBody>
          <a:bodyPr vert="horz" wrap="square" lIns="0" tIns="141178" rIns="0" bIns="0" rtlCol="0">
            <a:spAutoFit/>
          </a:bodyPr>
          <a:lstStyle/>
          <a:p>
            <a:pPr marL="10860" algn="l">
              <a:spcBef>
                <a:spcPts val="1112"/>
              </a:spcBef>
            </a:pPr>
            <a:r>
              <a:rPr sz="2394" spc="-4" dirty="0">
                <a:latin typeface="Microsoft YaHei"/>
                <a:cs typeface="Microsoft YaHei"/>
              </a:rPr>
              <a:t>员工管理数据库的安全性控制示例</a:t>
            </a:r>
            <a:endParaRPr sz="2394" dirty="0">
              <a:latin typeface="Microsoft YaHei"/>
              <a:cs typeface="Microsoft YaHei"/>
            </a:endParaRPr>
          </a:p>
          <a:p>
            <a:pPr marL="430047" algn="l">
              <a:spcBef>
                <a:spcPts val="731"/>
              </a:spcBef>
            </a:pPr>
            <a:r>
              <a:rPr sz="1710" spc="-9" dirty="0">
                <a:solidFill>
                  <a:srgbClr val="3333CC"/>
                </a:solidFill>
                <a:latin typeface="Arial"/>
                <a:cs typeface="Arial"/>
              </a:rPr>
              <a:t>Employee</a:t>
            </a:r>
            <a:r>
              <a:rPr sz="1710" spc="-9" dirty="0">
                <a:latin typeface="Arial"/>
                <a:cs typeface="Arial"/>
              </a:rPr>
              <a:t>(</a:t>
            </a:r>
            <a:r>
              <a:rPr sz="1710" spc="-9" dirty="0">
                <a:solidFill>
                  <a:srgbClr val="FF0065"/>
                </a:solidFill>
                <a:latin typeface="Arial"/>
                <a:cs typeface="Arial"/>
              </a:rPr>
              <a:t>P#, Pname, Page, Psex, Psalary, </a:t>
            </a:r>
            <a:r>
              <a:rPr sz="1710" spc="-4" dirty="0">
                <a:solidFill>
                  <a:srgbClr val="FF0065"/>
                </a:solidFill>
                <a:latin typeface="Arial"/>
                <a:cs typeface="Arial"/>
              </a:rPr>
              <a:t>D#,</a:t>
            </a:r>
            <a:r>
              <a:rPr sz="1710" spc="56" dirty="0">
                <a:solidFill>
                  <a:srgbClr val="FF0065"/>
                </a:solidFill>
                <a:latin typeface="Arial"/>
                <a:cs typeface="Arial"/>
              </a:rPr>
              <a:t> </a:t>
            </a:r>
            <a:r>
              <a:rPr sz="1710" spc="-4" dirty="0">
                <a:solidFill>
                  <a:srgbClr val="FF0065"/>
                </a:solidFill>
                <a:latin typeface="Arial"/>
                <a:cs typeface="Arial"/>
              </a:rPr>
              <a:t>HEAD</a:t>
            </a:r>
            <a:r>
              <a:rPr sz="1710" spc="-4" dirty="0">
                <a:latin typeface="Arial"/>
                <a:cs typeface="Arial"/>
              </a:rPr>
              <a:t>)</a:t>
            </a:r>
            <a:endParaRPr sz="1710" dirty="0">
              <a:latin typeface="Arial"/>
              <a:cs typeface="Arial"/>
            </a:endParaRPr>
          </a:p>
          <a:p>
            <a:pPr marL="183529" indent="-172670" algn="l">
              <a:spcBef>
                <a:spcPts val="748"/>
              </a:spcBef>
              <a:buSzPct val="95000"/>
              <a:buFont typeface="Wingdings"/>
              <a:buChar char=""/>
              <a:tabLst>
                <a:tab pos="184073" algn="l"/>
              </a:tabLst>
            </a:pPr>
            <a:r>
              <a:rPr sz="1710" spc="-9" dirty="0">
                <a:latin typeface="NSimSun"/>
                <a:cs typeface="NSimSun"/>
              </a:rPr>
              <a:t>有如下的安全性访问要求：</a:t>
            </a:r>
            <a:endParaRPr sz="1710" dirty="0">
              <a:latin typeface="NSimSun"/>
              <a:cs typeface="NSimSun"/>
            </a:endParaRPr>
          </a:p>
          <a:p>
            <a:pPr marL="401811" lvl="1" algn="l">
              <a:spcBef>
                <a:spcPts val="462"/>
              </a:spcBef>
              <a:buFont typeface="Wingdings"/>
              <a:buChar char=""/>
              <a:tabLst>
                <a:tab pos="660817" algn="l"/>
              </a:tabLst>
            </a:pPr>
            <a:r>
              <a:rPr sz="1710" spc="-4" dirty="0">
                <a:solidFill>
                  <a:srgbClr val="3333CC"/>
                </a:solidFill>
                <a:latin typeface="Microsoft YaHei"/>
                <a:cs typeface="Microsoft YaHei"/>
              </a:rPr>
              <a:t>员工管理人员：</a:t>
            </a:r>
            <a:r>
              <a:rPr sz="1710" spc="-4" dirty="0">
                <a:latin typeface="Microsoft YaHei"/>
                <a:cs typeface="Microsoft YaHei"/>
              </a:rPr>
              <a:t>能访问该数据库的所有内容，便于维护员工信息</a:t>
            </a:r>
            <a:endParaRPr sz="1710" dirty="0">
              <a:latin typeface="Microsoft YaHei"/>
              <a:cs typeface="Microsoft YaHei"/>
            </a:endParaRPr>
          </a:p>
          <a:p>
            <a:pPr marL="401811" marR="4344" lvl="1" algn="l">
              <a:lnSpc>
                <a:spcPct val="130000"/>
              </a:lnSpc>
              <a:spcBef>
                <a:spcPts val="4"/>
              </a:spcBef>
              <a:buFont typeface="Wingdings"/>
              <a:buChar char=""/>
              <a:tabLst>
                <a:tab pos="660817" algn="l"/>
              </a:tabLst>
            </a:pPr>
            <a:r>
              <a:rPr sz="1710" spc="-4" dirty="0">
                <a:solidFill>
                  <a:srgbClr val="3333CC"/>
                </a:solidFill>
                <a:latin typeface="Microsoft YaHei"/>
                <a:cs typeface="Microsoft YaHei"/>
              </a:rPr>
              <a:t>收发人员</a:t>
            </a:r>
            <a:r>
              <a:rPr sz="1710" dirty="0">
                <a:solidFill>
                  <a:srgbClr val="3333CC"/>
                </a:solidFill>
                <a:latin typeface="Microsoft YaHei"/>
                <a:cs typeface="Microsoft YaHei"/>
              </a:rPr>
              <a:t>：</a:t>
            </a:r>
            <a:r>
              <a:rPr sz="1710" spc="-4" dirty="0">
                <a:latin typeface="Microsoft YaHei"/>
                <a:cs typeface="Microsoft YaHei"/>
              </a:rPr>
              <a:t>访问该数据库以确认某员工是哪一个部门的，便于收发工 作，只能访问基本信息，其他信息不允许其访问</a:t>
            </a:r>
            <a:endParaRPr sz="1710" dirty="0">
              <a:latin typeface="Microsoft YaHei"/>
              <a:cs typeface="Microsoft YaHei"/>
            </a:endParaRPr>
          </a:p>
          <a:p>
            <a:pPr marL="401811" marR="4344" lvl="1" algn="l">
              <a:lnSpc>
                <a:spcPts val="2676"/>
              </a:lnSpc>
              <a:spcBef>
                <a:spcPts val="192"/>
              </a:spcBef>
              <a:buFont typeface="Wingdings"/>
              <a:buChar char=""/>
              <a:tabLst>
                <a:tab pos="660817" algn="l"/>
              </a:tabLst>
            </a:pPr>
            <a:r>
              <a:rPr sz="1710" spc="-4" dirty="0">
                <a:solidFill>
                  <a:srgbClr val="3333CC"/>
                </a:solidFill>
                <a:latin typeface="Microsoft YaHei"/>
                <a:cs typeface="Microsoft YaHei"/>
              </a:rPr>
              <a:t>每个员工</a:t>
            </a:r>
            <a:r>
              <a:rPr sz="1710" spc="-4" dirty="0">
                <a:latin typeface="Microsoft YaHei"/>
                <a:cs typeface="Microsoft YaHei"/>
              </a:rPr>
              <a:t>：允许其访问关于自己的记录，以便查询自己的工资情况，  但不能修改</a:t>
            </a:r>
            <a:endParaRPr sz="1710" dirty="0">
              <a:latin typeface="Microsoft YaHei"/>
              <a:cs typeface="Microsoft YaHei"/>
            </a:endParaRPr>
          </a:p>
          <a:p>
            <a:pPr marL="660274" lvl="1" indent="-258463" algn="l">
              <a:spcBef>
                <a:spcPts val="423"/>
              </a:spcBef>
              <a:buFont typeface="Wingdings"/>
              <a:buChar char=""/>
              <a:tabLst>
                <a:tab pos="660817" algn="l"/>
              </a:tabLst>
            </a:pPr>
            <a:r>
              <a:rPr sz="1710" spc="-4" dirty="0">
                <a:latin typeface="Microsoft YaHei"/>
                <a:cs typeface="Microsoft YaHei"/>
              </a:rPr>
              <a:t>部门领导：能够查询其所领导部门人员的所有情况</a:t>
            </a:r>
            <a:endParaRPr sz="1710" dirty="0">
              <a:latin typeface="Microsoft YaHei"/>
              <a:cs typeface="Microsoft YaHei"/>
            </a:endParaRPr>
          </a:p>
          <a:p>
            <a:pPr marL="660274" lvl="1" indent="-258463" algn="l">
              <a:spcBef>
                <a:spcPts val="620"/>
              </a:spcBef>
              <a:buFont typeface="Wingdings"/>
              <a:buChar char=""/>
              <a:tabLst>
                <a:tab pos="660817" algn="l"/>
              </a:tabLst>
            </a:pPr>
            <a:r>
              <a:rPr sz="1710" spc="-4" dirty="0">
                <a:latin typeface="Microsoft YaHei"/>
                <a:cs typeface="Microsoft YaHei"/>
              </a:rPr>
              <a:t>高层领导：能访问该数据库的所有内容，但只能读</a:t>
            </a:r>
            <a:endParaRPr sz="1710" dirty="0">
              <a:latin typeface="Microsoft YaHei"/>
              <a:cs typeface="Microsoft YaHei"/>
            </a:endParaRPr>
          </a:p>
          <a:p>
            <a:pPr algn="l">
              <a:spcBef>
                <a:spcPts val="13"/>
              </a:spcBef>
            </a:pPr>
            <a:endParaRPr sz="2394" dirty="0">
              <a:latin typeface="Times New Roman"/>
              <a:cs typeface="Times New Roman"/>
            </a:endParaRPr>
          </a:p>
          <a:p>
            <a:pPr marL="3011414" marR="3084175" algn="l"/>
            <a:r>
              <a:rPr sz="1710" spc="-4" dirty="0">
                <a:solidFill>
                  <a:srgbClr val="3333CC"/>
                </a:solidFill>
                <a:latin typeface="Microsoft YaHei"/>
                <a:cs typeface="Microsoft YaHei"/>
              </a:rPr>
              <a:t>这些不同需 求如何实现</a:t>
            </a:r>
            <a:r>
              <a:rPr sz="1710" spc="-1740" dirty="0">
                <a:solidFill>
                  <a:srgbClr val="3333CC"/>
                </a:solidFill>
                <a:latin typeface="Microsoft YaHei"/>
                <a:cs typeface="Microsoft YaHei"/>
              </a:rPr>
              <a:t>呢 </a:t>
            </a:r>
            <a:r>
              <a:rPr sz="1710" spc="-4" dirty="0">
                <a:solidFill>
                  <a:srgbClr val="3333CC"/>
                </a:solidFill>
                <a:latin typeface="Microsoft YaHei"/>
                <a:cs typeface="Microsoft YaHei"/>
              </a:rPr>
              <a:t>…</a:t>
            </a:r>
            <a:r>
              <a:rPr sz="1710" spc="-4" dirty="0">
                <a:solidFill>
                  <a:srgbClr val="3333CC"/>
                </a:solidFill>
                <a:latin typeface="Arial"/>
                <a:cs typeface="Arial"/>
              </a:rPr>
              <a:t>?</a:t>
            </a:r>
            <a:endParaRPr sz="1710" dirty="0">
              <a:latin typeface="Arial"/>
              <a:cs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27584" y="1484784"/>
            <a:ext cx="4200204" cy="1231636"/>
          </a:xfrm>
          <a:prstGeom prst="rect">
            <a:avLst/>
          </a:prstGeom>
        </p:spPr>
        <p:txBody>
          <a:bodyPr vert="horz" wrap="square" lIns="0" tIns="103712" rIns="0" bIns="0" rtlCol="0">
            <a:spAutoFit/>
          </a:bodyPr>
          <a:lstStyle/>
          <a:p>
            <a:pPr marL="10860" algn="l">
              <a:spcBef>
                <a:spcPts val="817"/>
              </a:spcBef>
            </a:pPr>
            <a:r>
              <a:rPr sz="2052" dirty="0">
                <a:latin typeface="Microsoft YaHei"/>
                <a:cs typeface="Microsoft YaHei"/>
              </a:rPr>
              <a:t>两种控制示例</a:t>
            </a:r>
          </a:p>
          <a:p>
            <a:pPr marL="320363" indent="-309503" algn="l">
              <a:spcBef>
                <a:spcPts val="735"/>
              </a:spcBef>
              <a:buFont typeface="Wingdings"/>
              <a:buChar char=""/>
              <a:tabLst>
                <a:tab pos="320363" algn="l"/>
              </a:tabLst>
            </a:pPr>
            <a:r>
              <a:rPr sz="2052" dirty="0">
                <a:latin typeface="Microsoft YaHei"/>
                <a:cs typeface="Microsoft YaHei"/>
              </a:rPr>
              <a:t>按名控制安全性：存储矩阵</a:t>
            </a:r>
          </a:p>
          <a:p>
            <a:pPr marL="320363" indent="-309503" algn="l">
              <a:spcBef>
                <a:spcPts val="735"/>
              </a:spcBef>
              <a:buFont typeface="Wingdings"/>
              <a:buChar char=""/>
              <a:tabLst>
                <a:tab pos="320363" algn="l"/>
              </a:tabLst>
            </a:pPr>
            <a:r>
              <a:rPr sz="2052" dirty="0">
                <a:latin typeface="Microsoft YaHei"/>
                <a:cs typeface="Microsoft YaHei"/>
              </a:rPr>
              <a:t>按内容控制安全性：？</a:t>
            </a:r>
          </a:p>
        </p:txBody>
      </p:sp>
      <p:sp>
        <p:nvSpPr>
          <p:cNvPr id="4" name="object 4"/>
          <p:cNvSpPr/>
          <p:nvPr/>
        </p:nvSpPr>
        <p:spPr>
          <a:xfrm>
            <a:off x="1078286" y="3249486"/>
            <a:ext cx="6988318" cy="161268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559463" y="4912348"/>
            <a:ext cx="1577937" cy="836752"/>
          </a:xfrm>
          <a:custGeom>
            <a:avLst/>
            <a:gdLst/>
            <a:ahLst/>
            <a:cxnLst/>
            <a:rect l="l" t="t" r="r" b="b"/>
            <a:pathLst>
              <a:path w="1845309" h="978535">
                <a:moveTo>
                  <a:pt x="1844802" y="489204"/>
                </a:moveTo>
                <a:lnTo>
                  <a:pt x="1837034" y="425361"/>
                </a:lnTo>
                <a:lnTo>
                  <a:pt x="1814378" y="364022"/>
                </a:lnTo>
                <a:lnTo>
                  <a:pt x="1777806" y="305697"/>
                </a:lnTo>
                <a:lnTo>
                  <a:pt x="1728289" y="250900"/>
                </a:lnTo>
                <a:lnTo>
                  <a:pt x="1698980" y="224985"/>
                </a:lnTo>
                <a:lnTo>
                  <a:pt x="1666798" y="200143"/>
                </a:lnTo>
                <a:lnTo>
                  <a:pt x="1631867" y="176440"/>
                </a:lnTo>
                <a:lnTo>
                  <a:pt x="1594306" y="153940"/>
                </a:lnTo>
                <a:lnTo>
                  <a:pt x="1554237" y="132705"/>
                </a:lnTo>
                <a:lnTo>
                  <a:pt x="1511782" y="112802"/>
                </a:lnTo>
                <a:lnTo>
                  <a:pt x="1467063" y="94292"/>
                </a:lnTo>
                <a:lnTo>
                  <a:pt x="1420200" y="77242"/>
                </a:lnTo>
                <a:lnTo>
                  <a:pt x="1371315" y="61714"/>
                </a:lnTo>
                <a:lnTo>
                  <a:pt x="1320530" y="47773"/>
                </a:lnTo>
                <a:lnTo>
                  <a:pt x="1267966" y="35483"/>
                </a:lnTo>
                <a:lnTo>
                  <a:pt x="1213744" y="24908"/>
                </a:lnTo>
                <a:lnTo>
                  <a:pt x="1157985" y="16112"/>
                </a:lnTo>
                <a:lnTo>
                  <a:pt x="1100812" y="9159"/>
                </a:lnTo>
                <a:lnTo>
                  <a:pt x="1042346" y="4113"/>
                </a:lnTo>
                <a:lnTo>
                  <a:pt x="982708" y="1039"/>
                </a:lnTo>
                <a:lnTo>
                  <a:pt x="922019" y="0"/>
                </a:lnTo>
                <a:lnTo>
                  <a:pt x="861419" y="1039"/>
                </a:lnTo>
                <a:lnTo>
                  <a:pt x="801861" y="4113"/>
                </a:lnTo>
                <a:lnTo>
                  <a:pt x="743469" y="9159"/>
                </a:lnTo>
                <a:lnTo>
                  <a:pt x="686364" y="16112"/>
                </a:lnTo>
                <a:lnTo>
                  <a:pt x="630667" y="24908"/>
                </a:lnTo>
                <a:lnTo>
                  <a:pt x="576501" y="35483"/>
                </a:lnTo>
                <a:lnTo>
                  <a:pt x="523987" y="47773"/>
                </a:lnTo>
                <a:lnTo>
                  <a:pt x="473246" y="61714"/>
                </a:lnTo>
                <a:lnTo>
                  <a:pt x="424401" y="77242"/>
                </a:lnTo>
                <a:lnTo>
                  <a:pt x="377574" y="94292"/>
                </a:lnTo>
                <a:lnTo>
                  <a:pt x="332885" y="112802"/>
                </a:lnTo>
                <a:lnTo>
                  <a:pt x="290457" y="132705"/>
                </a:lnTo>
                <a:lnTo>
                  <a:pt x="250411" y="153940"/>
                </a:lnTo>
                <a:lnTo>
                  <a:pt x="212870" y="176440"/>
                </a:lnTo>
                <a:lnTo>
                  <a:pt x="177954" y="200143"/>
                </a:lnTo>
                <a:lnTo>
                  <a:pt x="145786" y="224985"/>
                </a:lnTo>
                <a:lnTo>
                  <a:pt x="116487" y="250900"/>
                </a:lnTo>
                <a:lnTo>
                  <a:pt x="66984" y="305697"/>
                </a:lnTo>
                <a:lnTo>
                  <a:pt x="30420" y="364022"/>
                </a:lnTo>
                <a:lnTo>
                  <a:pt x="7767" y="425361"/>
                </a:lnTo>
                <a:lnTo>
                  <a:pt x="0" y="489204"/>
                </a:lnTo>
                <a:lnTo>
                  <a:pt x="1962" y="521321"/>
                </a:lnTo>
                <a:lnTo>
                  <a:pt x="17294" y="583848"/>
                </a:lnTo>
                <a:lnTo>
                  <a:pt x="47024" y="643664"/>
                </a:lnTo>
                <a:lnTo>
                  <a:pt x="90179" y="700250"/>
                </a:lnTo>
                <a:lnTo>
                  <a:pt x="145786" y="753085"/>
                </a:lnTo>
                <a:lnTo>
                  <a:pt x="163068" y="766435"/>
                </a:lnTo>
                <a:lnTo>
                  <a:pt x="163068" y="489204"/>
                </a:lnTo>
                <a:lnTo>
                  <a:pt x="165584" y="456165"/>
                </a:lnTo>
                <a:lnTo>
                  <a:pt x="185128" y="392420"/>
                </a:lnTo>
                <a:lnTo>
                  <a:pt x="222718" y="332470"/>
                </a:lnTo>
                <a:lnTo>
                  <a:pt x="276790" y="277137"/>
                </a:lnTo>
                <a:lnTo>
                  <a:pt x="309518" y="251460"/>
                </a:lnTo>
                <a:lnTo>
                  <a:pt x="345780" y="227245"/>
                </a:lnTo>
                <a:lnTo>
                  <a:pt x="385381" y="204597"/>
                </a:lnTo>
                <a:lnTo>
                  <a:pt x="428125" y="183617"/>
                </a:lnTo>
                <a:lnTo>
                  <a:pt x="473817" y="164409"/>
                </a:lnTo>
                <a:lnTo>
                  <a:pt x="522262" y="147075"/>
                </a:lnTo>
                <a:lnTo>
                  <a:pt x="573263" y="131719"/>
                </a:lnTo>
                <a:lnTo>
                  <a:pt x="626625" y="118443"/>
                </a:lnTo>
                <a:lnTo>
                  <a:pt x="682154" y="107350"/>
                </a:lnTo>
                <a:lnTo>
                  <a:pt x="739653" y="98543"/>
                </a:lnTo>
                <a:lnTo>
                  <a:pt x="798928" y="92125"/>
                </a:lnTo>
                <a:lnTo>
                  <a:pt x="859781" y="88199"/>
                </a:lnTo>
                <a:lnTo>
                  <a:pt x="922019" y="86868"/>
                </a:lnTo>
                <a:lnTo>
                  <a:pt x="984258" y="88199"/>
                </a:lnTo>
                <a:lnTo>
                  <a:pt x="1045111" y="92125"/>
                </a:lnTo>
                <a:lnTo>
                  <a:pt x="1104386" y="98543"/>
                </a:lnTo>
                <a:lnTo>
                  <a:pt x="1161885" y="107350"/>
                </a:lnTo>
                <a:lnTo>
                  <a:pt x="1217414" y="118443"/>
                </a:lnTo>
                <a:lnTo>
                  <a:pt x="1270776" y="131719"/>
                </a:lnTo>
                <a:lnTo>
                  <a:pt x="1321777" y="147075"/>
                </a:lnTo>
                <a:lnTo>
                  <a:pt x="1370222" y="164409"/>
                </a:lnTo>
                <a:lnTo>
                  <a:pt x="1415914" y="183617"/>
                </a:lnTo>
                <a:lnTo>
                  <a:pt x="1458658" y="204597"/>
                </a:lnTo>
                <a:lnTo>
                  <a:pt x="1498259" y="227245"/>
                </a:lnTo>
                <a:lnTo>
                  <a:pt x="1534521" y="251460"/>
                </a:lnTo>
                <a:lnTo>
                  <a:pt x="1567249" y="277137"/>
                </a:lnTo>
                <a:lnTo>
                  <a:pt x="1596248" y="304175"/>
                </a:lnTo>
                <a:lnTo>
                  <a:pt x="1642274" y="361919"/>
                </a:lnTo>
                <a:lnTo>
                  <a:pt x="1671037" y="423870"/>
                </a:lnTo>
                <a:lnTo>
                  <a:pt x="1680972" y="489204"/>
                </a:lnTo>
                <a:lnTo>
                  <a:pt x="1680972" y="766990"/>
                </a:lnTo>
                <a:lnTo>
                  <a:pt x="1698980" y="753085"/>
                </a:lnTo>
                <a:lnTo>
                  <a:pt x="1728289" y="727169"/>
                </a:lnTo>
                <a:lnTo>
                  <a:pt x="1777806" y="672393"/>
                </a:lnTo>
                <a:lnTo>
                  <a:pt x="1814378" y="614127"/>
                </a:lnTo>
                <a:lnTo>
                  <a:pt x="1837034" y="552891"/>
                </a:lnTo>
                <a:lnTo>
                  <a:pt x="1842839" y="521321"/>
                </a:lnTo>
                <a:lnTo>
                  <a:pt x="1844802" y="489204"/>
                </a:lnTo>
                <a:close/>
              </a:path>
              <a:path w="1845309" h="978535">
                <a:moveTo>
                  <a:pt x="1680972" y="766990"/>
                </a:moveTo>
                <a:lnTo>
                  <a:pt x="1680972" y="489204"/>
                </a:lnTo>
                <a:lnTo>
                  <a:pt x="1678455" y="522139"/>
                </a:lnTo>
                <a:lnTo>
                  <a:pt x="1671037" y="554352"/>
                </a:lnTo>
                <a:lnTo>
                  <a:pt x="1642274" y="616195"/>
                </a:lnTo>
                <a:lnTo>
                  <a:pt x="1596248" y="673896"/>
                </a:lnTo>
                <a:lnTo>
                  <a:pt x="1567249" y="700932"/>
                </a:lnTo>
                <a:lnTo>
                  <a:pt x="1534521" y="726618"/>
                </a:lnTo>
                <a:lnTo>
                  <a:pt x="1498259" y="750851"/>
                </a:lnTo>
                <a:lnTo>
                  <a:pt x="1458658" y="773525"/>
                </a:lnTo>
                <a:lnTo>
                  <a:pt x="1415914" y="794536"/>
                </a:lnTo>
                <a:lnTo>
                  <a:pt x="1370222" y="813779"/>
                </a:lnTo>
                <a:lnTo>
                  <a:pt x="1321777" y="831150"/>
                </a:lnTo>
                <a:lnTo>
                  <a:pt x="1270776" y="846544"/>
                </a:lnTo>
                <a:lnTo>
                  <a:pt x="1217414" y="859857"/>
                </a:lnTo>
                <a:lnTo>
                  <a:pt x="1161885" y="870984"/>
                </a:lnTo>
                <a:lnTo>
                  <a:pt x="1104386" y="879820"/>
                </a:lnTo>
                <a:lnTo>
                  <a:pt x="1045111" y="886261"/>
                </a:lnTo>
                <a:lnTo>
                  <a:pt x="984258" y="890202"/>
                </a:lnTo>
                <a:lnTo>
                  <a:pt x="922019" y="891540"/>
                </a:lnTo>
                <a:lnTo>
                  <a:pt x="859781" y="890202"/>
                </a:lnTo>
                <a:lnTo>
                  <a:pt x="798928" y="886261"/>
                </a:lnTo>
                <a:lnTo>
                  <a:pt x="739653" y="879820"/>
                </a:lnTo>
                <a:lnTo>
                  <a:pt x="682154" y="870984"/>
                </a:lnTo>
                <a:lnTo>
                  <a:pt x="626625" y="859857"/>
                </a:lnTo>
                <a:lnTo>
                  <a:pt x="573263" y="846544"/>
                </a:lnTo>
                <a:lnTo>
                  <a:pt x="522262" y="831150"/>
                </a:lnTo>
                <a:lnTo>
                  <a:pt x="473817" y="813779"/>
                </a:lnTo>
                <a:lnTo>
                  <a:pt x="428125" y="794536"/>
                </a:lnTo>
                <a:lnTo>
                  <a:pt x="385381" y="773525"/>
                </a:lnTo>
                <a:lnTo>
                  <a:pt x="345780" y="750851"/>
                </a:lnTo>
                <a:lnTo>
                  <a:pt x="309518" y="726618"/>
                </a:lnTo>
                <a:lnTo>
                  <a:pt x="276790" y="700932"/>
                </a:lnTo>
                <a:lnTo>
                  <a:pt x="247791" y="673896"/>
                </a:lnTo>
                <a:lnTo>
                  <a:pt x="201765" y="616195"/>
                </a:lnTo>
                <a:lnTo>
                  <a:pt x="173002" y="554352"/>
                </a:lnTo>
                <a:lnTo>
                  <a:pt x="163068" y="489204"/>
                </a:lnTo>
                <a:lnTo>
                  <a:pt x="163068" y="766435"/>
                </a:lnTo>
                <a:lnTo>
                  <a:pt x="212870" y="801651"/>
                </a:lnTo>
                <a:lnTo>
                  <a:pt x="250411" y="824171"/>
                </a:lnTo>
                <a:lnTo>
                  <a:pt x="290457" y="845428"/>
                </a:lnTo>
                <a:lnTo>
                  <a:pt x="332885" y="865358"/>
                </a:lnTo>
                <a:lnTo>
                  <a:pt x="377574" y="883895"/>
                </a:lnTo>
                <a:lnTo>
                  <a:pt x="424401" y="900976"/>
                </a:lnTo>
                <a:lnTo>
                  <a:pt x="473246" y="916534"/>
                </a:lnTo>
                <a:lnTo>
                  <a:pt x="523987" y="930505"/>
                </a:lnTo>
                <a:lnTo>
                  <a:pt x="576501" y="942824"/>
                </a:lnTo>
                <a:lnTo>
                  <a:pt x="630667" y="953426"/>
                </a:lnTo>
                <a:lnTo>
                  <a:pt x="686364" y="962246"/>
                </a:lnTo>
                <a:lnTo>
                  <a:pt x="743469" y="969219"/>
                </a:lnTo>
                <a:lnTo>
                  <a:pt x="801861" y="974281"/>
                </a:lnTo>
                <a:lnTo>
                  <a:pt x="861419" y="977365"/>
                </a:lnTo>
                <a:lnTo>
                  <a:pt x="922019" y="978408"/>
                </a:lnTo>
                <a:lnTo>
                  <a:pt x="982708" y="977365"/>
                </a:lnTo>
                <a:lnTo>
                  <a:pt x="1042346" y="974281"/>
                </a:lnTo>
                <a:lnTo>
                  <a:pt x="1100812" y="969219"/>
                </a:lnTo>
                <a:lnTo>
                  <a:pt x="1157985" y="962246"/>
                </a:lnTo>
                <a:lnTo>
                  <a:pt x="1213744" y="953426"/>
                </a:lnTo>
                <a:lnTo>
                  <a:pt x="1267966" y="942824"/>
                </a:lnTo>
                <a:lnTo>
                  <a:pt x="1320530" y="930505"/>
                </a:lnTo>
                <a:lnTo>
                  <a:pt x="1371315" y="916534"/>
                </a:lnTo>
                <a:lnTo>
                  <a:pt x="1420200" y="900976"/>
                </a:lnTo>
                <a:lnTo>
                  <a:pt x="1467063" y="883895"/>
                </a:lnTo>
                <a:lnTo>
                  <a:pt x="1511782" y="865358"/>
                </a:lnTo>
                <a:lnTo>
                  <a:pt x="1554237" y="845428"/>
                </a:lnTo>
                <a:lnTo>
                  <a:pt x="1594306" y="824171"/>
                </a:lnTo>
                <a:lnTo>
                  <a:pt x="1631867" y="801651"/>
                </a:lnTo>
                <a:lnTo>
                  <a:pt x="1666798" y="777934"/>
                </a:lnTo>
                <a:lnTo>
                  <a:pt x="1680972" y="766990"/>
                </a:lnTo>
                <a:close/>
              </a:path>
            </a:pathLst>
          </a:custGeom>
          <a:solidFill>
            <a:srgbClr val="B90000"/>
          </a:solidFill>
        </p:spPr>
        <p:txBody>
          <a:bodyPr wrap="square" lIns="0" tIns="0" rIns="0" bIns="0" rtlCol="0"/>
          <a:lstStyle/>
          <a:p>
            <a:endParaRPr/>
          </a:p>
        </p:txBody>
      </p:sp>
      <p:sp>
        <p:nvSpPr>
          <p:cNvPr id="7" name="object 7"/>
          <p:cNvSpPr/>
          <p:nvPr/>
        </p:nvSpPr>
        <p:spPr>
          <a:xfrm>
            <a:off x="6691084" y="4981417"/>
            <a:ext cx="1314586" cy="699375"/>
          </a:xfrm>
          <a:custGeom>
            <a:avLst/>
            <a:gdLst/>
            <a:ahLst/>
            <a:cxnLst/>
            <a:rect l="l" t="t" r="r" b="b"/>
            <a:pathLst>
              <a:path w="1537334" h="817879">
                <a:moveTo>
                  <a:pt x="1536954" y="409193"/>
                </a:moveTo>
                <a:lnTo>
                  <a:pt x="1526885" y="342927"/>
                </a:lnTo>
                <a:lnTo>
                  <a:pt x="1497738" y="280025"/>
                </a:lnTo>
                <a:lnTo>
                  <a:pt x="1451098" y="221339"/>
                </a:lnTo>
                <a:lnTo>
                  <a:pt x="1421714" y="193843"/>
                </a:lnTo>
                <a:lnTo>
                  <a:pt x="1388552" y="167719"/>
                </a:lnTo>
                <a:lnTo>
                  <a:pt x="1351811" y="143074"/>
                </a:lnTo>
                <a:lnTo>
                  <a:pt x="1311687" y="120014"/>
                </a:lnTo>
                <a:lnTo>
                  <a:pt x="1268381" y="98647"/>
                </a:lnTo>
                <a:lnTo>
                  <a:pt x="1222089" y="79077"/>
                </a:lnTo>
                <a:lnTo>
                  <a:pt x="1173011" y="61411"/>
                </a:lnTo>
                <a:lnTo>
                  <a:pt x="1121344" y="45756"/>
                </a:lnTo>
                <a:lnTo>
                  <a:pt x="1067288" y="32218"/>
                </a:lnTo>
                <a:lnTo>
                  <a:pt x="1011039" y="20903"/>
                </a:lnTo>
                <a:lnTo>
                  <a:pt x="952798" y="11917"/>
                </a:lnTo>
                <a:lnTo>
                  <a:pt x="892761" y="5367"/>
                </a:lnTo>
                <a:lnTo>
                  <a:pt x="831127" y="1359"/>
                </a:lnTo>
                <a:lnTo>
                  <a:pt x="768096" y="0"/>
                </a:lnTo>
                <a:lnTo>
                  <a:pt x="705069" y="1359"/>
                </a:lnTo>
                <a:lnTo>
                  <a:pt x="643451" y="5367"/>
                </a:lnTo>
                <a:lnTo>
                  <a:pt x="583440" y="11917"/>
                </a:lnTo>
                <a:lnTo>
                  <a:pt x="525231" y="20903"/>
                </a:lnTo>
                <a:lnTo>
                  <a:pt x="469022" y="32218"/>
                </a:lnTo>
                <a:lnTo>
                  <a:pt x="415011" y="45756"/>
                </a:lnTo>
                <a:lnTo>
                  <a:pt x="363395" y="61411"/>
                </a:lnTo>
                <a:lnTo>
                  <a:pt x="314370" y="79077"/>
                </a:lnTo>
                <a:lnTo>
                  <a:pt x="268134" y="98647"/>
                </a:lnTo>
                <a:lnTo>
                  <a:pt x="224885" y="120015"/>
                </a:lnTo>
                <a:lnTo>
                  <a:pt x="184818" y="143074"/>
                </a:lnTo>
                <a:lnTo>
                  <a:pt x="148132" y="167719"/>
                </a:lnTo>
                <a:lnTo>
                  <a:pt x="115024" y="193843"/>
                </a:lnTo>
                <a:lnTo>
                  <a:pt x="85690" y="221339"/>
                </a:lnTo>
                <a:lnTo>
                  <a:pt x="60328" y="250102"/>
                </a:lnTo>
                <a:lnTo>
                  <a:pt x="22309" y="311002"/>
                </a:lnTo>
                <a:lnTo>
                  <a:pt x="2544" y="375693"/>
                </a:lnTo>
                <a:lnTo>
                  <a:pt x="0" y="409194"/>
                </a:lnTo>
                <a:lnTo>
                  <a:pt x="2544" y="442689"/>
                </a:lnTo>
                <a:lnTo>
                  <a:pt x="22309" y="507338"/>
                </a:lnTo>
                <a:lnTo>
                  <a:pt x="60328" y="568166"/>
                </a:lnTo>
                <a:lnTo>
                  <a:pt x="85690" y="596883"/>
                </a:lnTo>
                <a:lnTo>
                  <a:pt x="115024" y="624330"/>
                </a:lnTo>
                <a:lnTo>
                  <a:pt x="148132" y="650400"/>
                </a:lnTo>
                <a:lnTo>
                  <a:pt x="184818" y="674989"/>
                </a:lnTo>
                <a:lnTo>
                  <a:pt x="224885" y="697992"/>
                </a:lnTo>
                <a:lnTo>
                  <a:pt x="268134" y="719302"/>
                </a:lnTo>
                <a:lnTo>
                  <a:pt x="314370" y="738816"/>
                </a:lnTo>
                <a:lnTo>
                  <a:pt x="363395" y="756429"/>
                </a:lnTo>
                <a:lnTo>
                  <a:pt x="415011" y="772034"/>
                </a:lnTo>
                <a:lnTo>
                  <a:pt x="469022" y="785526"/>
                </a:lnTo>
                <a:lnTo>
                  <a:pt x="525231" y="796802"/>
                </a:lnTo>
                <a:lnTo>
                  <a:pt x="583440" y="805754"/>
                </a:lnTo>
                <a:lnTo>
                  <a:pt x="643451" y="812279"/>
                </a:lnTo>
                <a:lnTo>
                  <a:pt x="705069" y="816271"/>
                </a:lnTo>
                <a:lnTo>
                  <a:pt x="768096" y="817626"/>
                </a:lnTo>
                <a:lnTo>
                  <a:pt x="831127" y="816271"/>
                </a:lnTo>
                <a:lnTo>
                  <a:pt x="892761" y="812279"/>
                </a:lnTo>
                <a:lnTo>
                  <a:pt x="952798" y="805754"/>
                </a:lnTo>
                <a:lnTo>
                  <a:pt x="1011039" y="796802"/>
                </a:lnTo>
                <a:lnTo>
                  <a:pt x="1067288" y="785526"/>
                </a:lnTo>
                <a:lnTo>
                  <a:pt x="1121344" y="772034"/>
                </a:lnTo>
                <a:lnTo>
                  <a:pt x="1173011" y="756429"/>
                </a:lnTo>
                <a:lnTo>
                  <a:pt x="1222089" y="738816"/>
                </a:lnTo>
                <a:lnTo>
                  <a:pt x="1268381" y="719302"/>
                </a:lnTo>
                <a:lnTo>
                  <a:pt x="1311687" y="697991"/>
                </a:lnTo>
                <a:lnTo>
                  <a:pt x="1351811" y="674989"/>
                </a:lnTo>
                <a:lnTo>
                  <a:pt x="1388552" y="650400"/>
                </a:lnTo>
                <a:lnTo>
                  <a:pt x="1421714" y="624330"/>
                </a:lnTo>
                <a:lnTo>
                  <a:pt x="1451098" y="596883"/>
                </a:lnTo>
                <a:lnTo>
                  <a:pt x="1476505" y="568166"/>
                </a:lnTo>
                <a:lnTo>
                  <a:pt x="1514597" y="507338"/>
                </a:lnTo>
                <a:lnTo>
                  <a:pt x="1534403" y="442689"/>
                </a:lnTo>
                <a:lnTo>
                  <a:pt x="1536954" y="409193"/>
                </a:lnTo>
                <a:close/>
              </a:path>
            </a:pathLst>
          </a:custGeom>
          <a:solidFill>
            <a:srgbClr val="FFFF66"/>
          </a:solidFill>
        </p:spPr>
        <p:txBody>
          <a:bodyPr wrap="square" lIns="0" tIns="0" rIns="0" bIns="0" rtlCol="0"/>
          <a:lstStyle/>
          <a:p>
            <a:endParaRPr/>
          </a:p>
        </p:txBody>
      </p:sp>
      <p:sp>
        <p:nvSpPr>
          <p:cNvPr id="8" name="object 8"/>
          <p:cNvSpPr/>
          <p:nvPr/>
        </p:nvSpPr>
        <p:spPr>
          <a:xfrm>
            <a:off x="6691084" y="4981417"/>
            <a:ext cx="1314586" cy="699375"/>
          </a:xfrm>
          <a:custGeom>
            <a:avLst/>
            <a:gdLst/>
            <a:ahLst/>
            <a:cxnLst/>
            <a:rect l="l" t="t" r="r" b="b"/>
            <a:pathLst>
              <a:path w="1537334" h="817879">
                <a:moveTo>
                  <a:pt x="768096" y="0"/>
                </a:moveTo>
                <a:lnTo>
                  <a:pt x="705069" y="1359"/>
                </a:lnTo>
                <a:lnTo>
                  <a:pt x="643451" y="5367"/>
                </a:lnTo>
                <a:lnTo>
                  <a:pt x="583440" y="11917"/>
                </a:lnTo>
                <a:lnTo>
                  <a:pt x="525231" y="20903"/>
                </a:lnTo>
                <a:lnTo>
                  <a:pt x="469022" y="32218"/>
                </a:lnTo>
                <a:lnTo>
                  <a:pt x="415011" y="45756"/>
                </a:lnTo>
                <a:lnTo>
                  <a:pt x="363395" y="61411"/>
                </a:lnTo>
                <a:lnTo>
                  <a:pt x="314370" y="79077"/>
                </a:lnTo>
                <a:lnTo>
                  <a:pt x="268134" y="98647"/>
                </a:lnTo>
                <a:lnTo>
                  <a:pt x="224885" y="120015"/>
                </a:lnTo>
                <a:lnTo>
                  <a:pt x="184818" y="143074"/>
                </a:lnTo>
                <a:lnTo>
                  <a:pt x="148132" y="167719"/>
                </a:lnTo>
                <a:lnTo>
                  <a:pt x="115024" y="193843"/>
                </a:lnTo>
                <a:lnTo>
                  <a:pt x="85690" y="221339"/>
                </a:lnTo>
                <a:lnTo>
                  <a:pt x="60328" y="250102"/>
                </a:lnTo>
                <a:lnTo>
                  <a:pt x="22309" y="311002"/>
                </a:lnTo>
                <a:lnTo>
                  <a:pt x="2544" y="375693"/>
                </a:lnTo>
                <a:lnTo>
                  <a:pt x="0" y="409194"/>
                </a:lnTo>
                <a:lnTo>
                  <a:pt x="2544" y="442689"/>
                </a:lnTo>
                <a:lnTo>
                  <a:pt x="22309" y="507338"/>
                </a:lnTo>
                <a:lnTo>
                  <a:pt x="60328" y="568166"/>
                </a:lnTo>
                <a:lnTo>
                  <a:pt x="85690" y="596883"/>
                </a:lnTo>
                <a:lnTo>
                  <a:pt x="115024" y="624330"/>
                </a:lnTo>
                <a:lnTo>
                  <a:pt x="148132" y="650400"/>
                </a:lnTo>
                <a:lnTo>
                  <a:pt x="184818" y="674989"/>
                </a:lnTo>
                <a:lnTo>
                  <a:pt x="224885" y="697992"/>
                </a:lnTo>
                <a:lnTo>
                  <a:pt x="268134" y="719302"/>
                </a:lnTo>
                <a:lnTo>
                  <a:pt x="314370" y="738816"/>
                </a:lnTo>
                <a:lnTo>
                  <a:pt x="363395" y="756429"/>
                </a:lnTo>
                <a:lnTo>
                  <a:pt x="415011" y="772034"/>
                </a:lnTo>
                <a:lnTo>
                  <a:pt x="469022" y="785526"/>
                </a:lnTo>
                <a:lnTo>
                  <a:pt x="525231" y="796802"/>
                </a:lnTo>
                <a:lnTo>
                  <a:pt x="583440" y="805754"/>
                </a:lnTo>
                <a:lnTo>
                  <a:pt x="643451" y="812279"/>
                </a:lnTo>
                <a:lnTo>
                  <a:pt x="705069" y="816271"/>
                </a:lnTo>
                <a:lnTo>
                  <a:pt x="768096" y="817626"/>
                </a:lnTo>
                <a:lnTo>
                  <a:pt x="831127" y="816271"/>
                </a:lnTo>
                <a:lnTo>
                  <a:pt x="892761" y="812279"/>
                </a:lnTo>
                <a:lnTo>
                  <a:pt x="952798" y="805754"/>
                </a:lnTo>
                <a:lnTo>
                  <a:pt x="1011039" y="796802"/>
                </a:lnTo>
                <a:lnTo>
                  <a:pt x="1067288" y="785526"/>
                </a:lnTo>
                <a:lnTo>
                  <a:pt x="1121344" y="772034"/>
                </a:lnTo>
                <a:lnTo>
                  <a:pt x="1173011" y="756429"/>
                </a:lnTo>
                <a:lnTo>
                  <a:pt x="1222089" y="738816"/>
                </a:lnTo>
                <a:lnTo>
                  <a:pt x="1268381" y="719302"/>
                </a:lnTo>
                <a:lnTo>
                  <a:pt x="1311687" y="697991"/>
                </a:lnTo>
                <a:lnTo>
                  <a:pt x="1351811" y="674989"/>
                </a:lnTo>
                <a:lnTo>
                  <a:pt x="1388552" y="650400"/>
                </a:lnTo>
                <a:lnTo>
                  <a:pt x="1421714" y="624330"/>
                </a:lnTo>
                <a:lnTo>
                  <a:pt x="1451098" y="596883"/>
                </a:lnTo>
                <a:lnTo>
                  <a:pt x="1476505" y="568166"/>
                </a:lnTo>
                <a:lnTo>
                  <a:pt x="1514597" y="507338"/>
                </a:lnTo>
                <a:lnTo>
                  <a:pt x="1534403" y="442689"/>
                </a:lnTo>
                <a:lnTo>
                  <a:pt x="1536954" y="409193"/>
                </a:lnTo>
                <a:lnTo>
                  <a:pt x="1534403" y="375693"/>
                </a:lnTo>
                <a:lnTo>
                  <a:pt x="1514597" y="311002"/>
                </a:lnTo>
                <a:lnTo>
                  <a:pt x="1476505" y="250102"/>
                </a:lnTo>
                <a:lnTo>
                  <a:pt x="1451098" y="221339"/>
                </a:lnTo>
                <a:lnTo>
                  <a:pt x="1421714" y="193843"/>
                </a:lnTo>
                <a:lnTo>
                  <a:pt x="1388552" y="167719"/>
                </a:lnTo>
                <a:lnTo>
                  <a:pt x="1351811" y="143074"/>
                </a:lnTo>
                <a:lnTo>
                  <a:pt x="1311687" y="120014"/>
                </a:lnTo>
                <a:lnTo>
                  <a:pt x="1268381" y="98647"/>
                </a:lnTo>
                <a:lnTo>
                  <a:pt x="1222089" y="79077"/>
                </a:lnTo>
                <a:lnTo>
                  <a:pt x="1173011" y="61411"/>
                </a:lnTo>
                <a:lnTo>
                  <a:pt x="1121344" y="45756"/>
                </a:lnTo>
                <a:lnTo>
                  <a:pt x="1067288" y="32218"/>
                </a:lnTo>
                <a:lnTo>
                  <a:pt x="1011039" y="20903"/>
                </a:lnTo>
                <a:lnTo>
                  <a:pt x="952798" y="11917"/>
                </a:lnTo>
                <a:lnTo>
                  <a:pt x="892761" y="5367"/>
                </a:lnTo>
                <a:lnTo>
                  <a:pt x="831127" y="1359"/>
                </a:lnTo>
                <a:lnTo>
                  <a:pt x="768096" y="0"/>
                </a:lnTo>
                <a:close/>
              </a:path>
            </a:pathLst>
          </a:custGeom>
          <a:ln w="28575">
            <a:solidFill>
              <a:srgbClr val="FFFFFF"/>
            </a:solidFill>
          </a:ln>
        </p:spPr>
        <p:txBody>
          <a:bodyPr wrap="square" lIns="0" tIns="0" rIns="0" bIns="0" rtlCol="0"/>
          <a:lstStyle/>
          <a:p>
            <a:endParaRPr/>
          </a:p>
        </p:txBody>
      </p:sp>
      <p:sp>
        <p:nvSpPr>
          <p:cNvPr id="9" name="object 9"/>
          <p:cNvSpPr txBox="1"/>
          <p:nvPr/>
        </p:nvSpPr>
        <p:spPr>
          <a:xfrm>
            <a:off x="6764301" y="5016176"/>
            <a:ext cx="1232051" cy="536716"/>
          </a:xfrm>
          <a:prstGeom prst="rect">
            <a:avLst/>
          </a:prstGeom>
        </p:spPr>
        <p:txBody>
          <a:bodyPr vert="horz" wrap="square" lIns="0" tIns="10317" rIns="0" bIns="0" rtlCol="0">
            <a:spAutoFit/>
          </a:bodyPr>
          <a:lstStyle/>
          <a:p>
            <a:pPr marL="10860" marR="4344" indent="28778">
              <a:spcBef>
                <a:spcPts val="81"/>
              </a:spcBef>
            </a:pPr>
            <a:r>
              <a:rPr sz="1710" spc="-4" dirty="0">
                <a:solidFill>
                  <a:srgbClr val="3333CC"/>
                </a:solidFill>
                <a:latin typeface="Microsoft YaHei"/>
                <a:cs typeface="Microsoft YaHei"/>
              </a:rPr>
              <a:t>这个谓词如</a:t>
            </a:r>
            <a:r>
              <a:rPr sz="1710" spc="-988" dirty="0">
                <a:solidFill>
                  <a:srgbClr val="3333CC"/>
                </a:solidFill>
                <a:latin typeface="Microsoft YaHei"/>
                <a:cs typeface="Microsoft YaHei"/>
              </a:rPr>
              <a:t>何 </a:t>
            </a:r>
            <a:r>
              <a:rPr sz="1710" spc="-4" dirty="0">
                <a:solidFill>
                  <a:srgbClr val="3333CC"/>
                </a:solidFill>
                <a:latin typeface="Microsoft YaHei"/>
                <a:cs typeface="Microsoft YaHei"/>
              </a:rPr>
              <a:t>实现呢…</a:t>
            </a:r>
            <a:r>
              <a:rPr sz="1710" spc="-4" dirty="0">
                <a:solidFill>
                  <a:srgbClr val="3333CC"/>
                </a:solidFill>
                <a:latin typeface="Arial"/>
                <a:cs typeface="Arial"/>
              </a:rPr>
              <a:t>?</a:t>
            </a:r>
            <a:endParaRPr sz="1710">
              <a:latin typeface="Arial"/>
              <a:cs typeface="Arial"/>
            </a:endParaRPr>
          </a:p>
        </p:txBody>
      </p:sp>
      <p:sp>
        <p:nvSpPr>
          <p:cNvPr id="11" name="object 3">
            <a:extLst>
              <a:ext uri="{FF2B5EF4-FFF2-40B4-BE49-F238E27FC236}">
                <a16:creationId xmlns:a16="http://schemas.microsoft.com/office/drawing/2014/main" id="{52475F55-42BD-293C-3183-AF640759B343}"/>
              </a:ext>
            </a:extLst>
          </p:cNvPr>
          <p:cNvSpPr txBox="1">
            <a:spLocks noGrp="1"/>
          </p:cNvSpPr>
          <p:nvPr>
            <p:ph type="title"/>
          </p:nvPr>
        </p:nvSpPr>
        <p:spPr>
          <a:xfrm>
            <a:off x="1907704" y="727346"/>
            <a:ext cx="4987300" cy="493941"/>
          </a:xfrm>
          <a:prstGeom prst="rect">
            <a:avLst/>
          </a:prstGeom>
        </p:spPr>
        <p:txBody>
          <a:bodyPr vert="horz" wrap="square" lIns="0" tIns="62444" rIns="0" bIns="0" numCol="1" rtlCol="0" anchor="ctr" anchorCtr="0" compatLnSpc="1">
            <a:prstTxWarp prst="textNoShape">
              <a:avLst/>
            </a:prstTxWarp>
            <a:spAutoFit/>
          </a:bodyPr>
          <a:lstStyle/>
          <a:p>
            <a:pPr>
              <a:spcBef>
                <a:spcPts val="492"/>
              </a:spcBef>
            </a:pPr>
            <a:r>
              <a:rPr sz="2800" spc="-4" dirty="0" err="1">
                <a:solidFill>
                  <a:srgbClr val="FFFFFF"/>
                </a:solidFill>
                <a:latin typeface="STZhongsong"/>
                <a:cs typeface="STZhongsong"/>
              </a:rPr>
              <a:t>数据库自主安全性机制的例子</a:t>
            </a:r>
            <a:endParaRPr sz="2800" dirty="0">
              <a:latin typeface="STZhongsong"/>
              <a:cs typeface="STZhongsong"/>
            </a:endParaRPr>
          </a:p>
        </p:txBody>
      </p:sp>
      <p:sp>
        <p:nvSpPr>
          <p:cNvPr id="12" name="对话气泡: 椭圆形 11">
            <a:extLst>
              <a:ext uri="{FF2B5EF4-FFF2-40B4-BE49-F238E27FC236}">
                <a16:creationId xmlns:a16="http://schemas.microsoft.com/office/drawing/2014/main" id="{6A2CB7BE-436E-F4E5-64B3-4DDBC8D36D59}"/>
              </a:ext>
            </a:extLst>
          </p:cNvPr>
          <p:cNvSpPr/>
          <p:nvPr/>
        </p:nvSpPr>
        <p:spPr bwMode="auto">
          <a:xfrm>
            <a:off x="7380326" y="2780928"/>
            <a:ext cx="864082" cy="360040"/>
          </a:xfrm>
          <a:prstGeom prst="wedgeEllipseCallout">
            <a:avLst>
              <a:gd name="adj1" fmla="val -26647"/>
              <a:gd name="adj2" fmla="val 79245"/>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条件</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04DD69FC-B0B8-4377-B766-6528BC34FA35}" type="slidenum">
              <a:rPr lang="en-US" altLang="zh-CN"/>
              <a:pPr/>
              <a:t>78</a:t>
            </a:fld>
            <a:endParaRPr lang="en-US" altLang="zh-CN"/>
          </a:p>
        </p:txBody>
      </p:sp>
      <p:sp>
        <p:nvSpPr>
          <p:cNvPr id="416770" name="Rectangle 2"/>
          <p:cNvSpPr>
            <a:spLocks noGrp="1" noChangeArrowheads="1"/>
          </p:cNvSpPr>
          <p:nvPr>
            <p:ph type="title"/>
          </p:nvPr>
        </p:nvSpPr>
        <p:spPr/>
        <p:txBody>
          <a:bodyPr/>
          <a:lstStyle/>
          <a:p>
            <a:r>
              <a:rPr lang="en-US" altLang="zh-CN" dirty="0"/>
              <a:t>4.3  </a:t>
            </a:r>
            <a:r>
              <a:rPr lang="zh-CN" altLang="en-US" dirty="0"/>
              <a:t>视图机制</a:t>
            </a:r>
          </a:p>
        </p:txBody>
      </p:sp>
      <p:sp>
        <p:nvSpPr>
          <p:cNvPr id="416771" name="Rectangle 3"/>
          <p:cNvSpPr>
            <a:spLocks noGrp="1" noChangeArrowheads="1"/>
          </p:cNvSpPr>
          <p:nvPr>
            <p:ph type="body" idx="1"/>
          </p:nvPr>
        </p:nvSpPr>
        <p:spPr>
          <a:xfrm>
            <a:off x="468313" y="1773238"/>
            <a:ext cx="8229600" cy="4495800"/>
          </a:xfrm>
        </p:spPr>
        <p:txBody>
          <a:bodyPr/>
          <a:lstStyle/>
          <a:p>
            <a:pPr>
              <a:lnSpc>
                <a:spcPct val="150000"/>
              </a:lnSpc>
            </a:pPr>
            <a:r>
              <a:rPr lang="zh-CN" altLang="en-US" b="1" dirty="0"/>
              <a:t>把要保密的数据对无权存取这些数据的用户隐藏起来，对数据提供一定程度的安全保护</a:t>
            </a:r>
            <a:r>
              <a:rPr lang="zh-CN" altLang="en-US" sz="3200" b="1" dirty="0"/>
              <a:t> </a:t>
            </a:r>
            <a:endParaRPr lang="zh-CN" altLang="en-US" b="1" dirty="0"/>
          </a:p>
          <a:p>
            <a:pPr lvl="1">
              <a:lnSpc>
                <a:spcPct val="200000"/>
              </a:lnSpc>
            </a:pPr>
            <a:r>
              <a:rPr lang="zh-CN" altLang="en-US" b="1" dirty="0"/>
              <a:t>主要功能是提供数据独立性，无法完全满足要求</a:t>
            </a:r>
          </a:p>
          <a:p>
            <a:pPr lvl="1">
              <a:lnSpc>
                <a:spcPct val="200000"/>
              </a:lnSpc>
            </a:pPr>
            <a:r>
              <a:rPr lang="zh-CN" altLang="en-US" b="1" dirty="0"/>
              <a:t>间接实现了支持</a:t>
            </a:r>
            <a:r>
              <a:rPr lang="zh-CN" altLang="en-US" b="1" dirty="0">
                <a:solidFill>
                  <a:srgbClr val="3333FF"/>
                </a:solidFill>
              </a:rPr>
              <a:t>存取谓词</a:t>
            </a:r>
            <a:r>
              <a:rPr lang="en-US" altLang="zh-CN" b="1" dirty="0">
                <a:solidFill>
                  <a:srgbClr val="3333FF"/>
                </a:solidFill>
              </a:rPr>
              <a:t>(</a:t>
            </a:r>
            <a:r>
              <a:rPr lang="zh-CN" altLang="en-US" spc="-5" dirty="0">
                <a:solidFill>
                  <a:srgbClr val="3333CC"/>
                </a:solidFill>
                <a:latin typeface="Microsoft YaHei"/>
                <a:cs typeface="Microsoft YaHei"/>
              </a:rPr>
              <a:t>拥有权利需满足的条件</a:t>
            </a:r>
            <a:r>
              <a:rPr lang="en-US" altLang="zh-CN" b="1" dirty="0">
                <a:solidFill>
                  <a:srgbClr val="3333FF"/>
                </a:solidFill>
              </a:rPr>
              <a:t>)</a:t>
            </a:r>
            <a:r>
              <a:rPr lang="zh-CN" altLang="en-US" b="1" dirty="0"/>
              <a:t>的用户权限定义</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CC0BAAE8-0BCE-47C2-AF9D-F168D5C5A676}" type="slidenum">
              <a:rPr lang="en-US" altLang="zh-CN"/>
              <a:pPr/>
              <a:t>79</a:t>
            </a:fld>
            <a:endParaRPr lang="en-US" altLang="zh-CN"/>
          </a:p>
        </p:txBody>
      </p:sp>
      <p:sp>
        <p:nvSpPr>
          <p:cNvPr id="419842" name="Rectangle 2"/>
          <p:cNvSpPr>
            <a:spLocks noGrp="1" noChangeArrowheads="1"/>
          </p:cNvSpPr>
          <p:nvPr>
            <p:ph type="title"/>
          </p:nvPr>
        </p:nvSpPr>
        <p:spPr/>
        <p:txBody>
          <a:bodyPr/>
          <a:lstStyle/>
          <a:p>
            <a:r>
              <a:rPr lang="zh-CN" altLang="en-US"/>
              <a:t>视图机制（续）</a:t>
            </a:r>
          </a:p>
        </p:txBody>
      </p:sp>
      <p:sp>
        <p:nvSpPr>
          <p:cNvPr id="419843" name="Rectangle 3"/>
          <p:cNvSpPr>
            <a:spLocks noGrp="1" noChangeArrowheads="1"/>
          </p:cNvSpPr>
          <p:nvPr>
            <p:ph type="body" idx="1"/>
          </p:nvPr>
        </p:nvSpPr>
        <p:spPr>
          <a:xfrm>
            <a:off x="468313" y="1484313"/>
            <a:ext cx="8229600" cy="4495800"/>
          </a:xfrm>
        </p:spPr>
        <p:txBody>
          <a:bodyPr/>
          <a:lstStyle/>
          <a:p>
            <a:pPr>
              <a:lnSpc>
                <a:spcPct val="160000"/>
              </a:lnSpc>
              <a:buFont typeface="Wingdings" panose="05000000000000000000" pitchFamily="2" charset="2"/>
              <a:buNone/>
            </a:pPr>
            <a:r>
              <a:rPr lang="en-US" altLang="zh-CN" sz="2400" b="1" dirty="0"/>
              <a:t>[</a:t>
            </a:r>
            <a:r>
              <a:rPr lang="zh-CN" altLang="en-US" sz="2400" b="1" dirty="0"/>
              <a:t>例</a:t>
            </a:r>
            <a:r>
              <a:rPr lang="en-US" altLang="zh-CN" sz="2400" b="1" dirty="0"/>
              <a:t>14]</a:t>
            </a:r>
            <a:r>
              <a:rPr lang="zh-CN" altLang="en-US" sz="2400" b="1" dirty="0"/>
              <a:t>建立计算机系学生的视图，把对该视图的</a:t>
            </a:r>
            <a:r>
              <a:rPr lang="en-US" altLang="zh-CN" sz="2400" b="1" dirty="0"/>
              <a:t>SELECT</a:t>
            </a:r>
            <a:r>
              <a:rPr lang="zh-CN" altLang="en-US" sz="2400" b="1" dirty="0"/>
              <a:t>权限授于王平，把该视图上的所有操作权限授于张明 </a:t>
            </a:r>
          </a:p>
          <a:p>
            <a:pPr>
              <a:buFont typeface="Wingdings" panose="05000000000000000000" pitchFamily="2" charset="2"/>
              <a:buNone/>
            </a:pPr>
            <a:endParaRPr lang="zh-CN" altLang="en-US" sz="2400" b="1" dirty="0"/>
          </a:p>
          <a:p>
            <a:pPr>
              <a:buFont typeface="Wingdings" panose="05000000000000000000" pitchFamily="2" charset="2"/>
              <a:buNone/>
            </a:pPr>
            <a:r>
              <a:rPr lang="zh-CN" altLang="en-US" sz="2400" b="1" dirty="0"/>
              <a:t>         </a:t>
            </a:r>
            <a:r>
              <a:rPr lang="zh-CN" altLang="en-US" sz="2400" b="1" dirty="0">
                <a:solidFill>
                  <a:srgbClr val="3333FF"/>
                </a:solidFill>
              </a:rPr>
              <a:t>先建立计算机系学生的视图</a:t>
            </a:r>
            <a:r>
              <a:rPr lang="en-US" altLang="zh-CN" sz="2400" b="1" dirty="0" err="1">
                <a:solidFill>
                  <a:srgbClr val="3333FF"/>
                </a:solidFill>
              </a:rPr>
              <a:t>CS_Student</a:t>
            </a:r>
            <a:endParaRPr lang="en-US" altLang="zh-CN" sz="2400" b="1" dirty="0">
              <a:solidFill>
                <a:srgbClr val="3333FF"/>
              </a:solidFill>
            </a:endParaRPr>
          </a:p>
          <a:p>
            <a:pPr>
              <a:buFont typeface="Wingdings" panose="05000000000000000000" pitchFamily="2" charset="2"/>
              <a:buNone/>
            </a:pPr>
            <a:r>
              <a:rPr lang="en-US" altLang="zh-CN" sz="2500" b="1" dirty="0"/>
              <a:t>              </a:t>
            </a:r>
            <a:r>
              <a:rPr lang="en-US" altLang="zh-CN" sz="2400" b="1" dirty="0">
                <a:solidFill>
                  <a:srgbClr val="3333FF"/>
                </a:solidFill>
              </a:rPr>
              <a:t>CREATE VIEW </a:t>
            </a:r>
            <a:r>
              <a:rPr lang="en-US" altLang="zh-CN" sz="2400" b="1" dirty="0" err="1"/>
              <a:t>CS_Student</a:t>
            </a:r>
            <a:endParaRPr lang="en-US" altLang="zh-CN" sz="2400" b="1" dirty="0"/>
          </a:p>
          <a:p>
            <a:pPr lvl="2">
              <a:buFontTx/>
              <a:buNone/>
            </a:pPr>
            <a:r>
              <a:rPr lang="en-US" altLang="zh-CN" sz="2400" b="1" dirty="0"/>
              <a:t>    AS </a:t>
            </a:r>
          </a:p>
          <a:p>
            <a:pPr lvl="2">
              <a:spcBef>
                <a:spcPct val="0"/>
              </a:spcBef>
              <a:buFontTx/>
              <a:buNone/>
            </a:pPr>
            <a:r>
              <a:rPr lang="en-US" altLang="zh-CN" sz="2400" b="1" dirty="0"/>
              <a:t>    SELECT  </a:t>
            </a:r>
            <a:r>
              <a:rPr lang="en-US" altLang="zh-CN" b="1" dirty="0"/>
              <a:t>*</a:t>
            </a:r>
            <a:endParaRPr lang="en-US" altLang="zh-CN" sz="2400" b="1" baseline="-16000" dirty="0"/>
          </a:p>
          <a:p>
            <a:pPr lvl="2">
              <a:buFontTx/>
              <a:buNone/>
            </a:pPr>
            <a:r>
              <a:rPr lang="en-US" altLang="zh-CN" sz="2400" b="1" dirty="0"/>
              <a:t>    FROM   Student</a:t>
            </a:r>
          </a:p>
          <a:p>
            <a:pPr lvl="2">
              <a:buFontTx/>
              <a:buNone/>
            </a:pPr>
            <a:r>
              <a:rPr lang="en-US" altLang="zh-CN" sz="2400" b="1" dirty="0"/>
              <a:t>    WHERE  </a:t>
            </a:r>
            <a:r>
              <a:rPr lang="en-US" altLang="zh-CN" sz="2400" b="1" dirty="0" err="1"/>
              <a:t>Sdept</a:t>
            </a:r>
            <a:r>
              <a:rPr lang="en-US" altLang="zh-CN" sz="2400" b="1" dirty="0"/>
              <a:t>='CS'</a:t>
            </a:r>
            <a:r>
              <a:rPr lang="zh-CN" altLang="en-US" sz="2400" b="1"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542B1FA3-266C-4AF1-BA23-7E7D76D05BC6}" type="slidenum">
              <a:rPr lang="en-US" altLang="zh-CN"/>
              <a:pPr/>
              <a:t>8</a:t>
            </a:fld>
            <a:endParaRPr lang="en-US" altLang="zh-CN"/>
          </a:p>
        </p:txBody>
      </p:sp>
      <p:sp>
        <p:nvSpPr>
          <p:cNvPr id="351234" name="Rectangle 2"/>
          <p:cNvSpPr>
            <a:spLocks noGrp="1" noChangeArrowheads="1"/>
          </p:cNvSpPr>
          <p:nvPr>
            <p:ph type="title"/>
          </p:nvPr>
        </p:nvSpPr>
        <p:spPr/>
        <p:txBody>
          <a:bodyPr/>
          <a:lstStyle/>
          <a:p>
            <a:r>
              <a:rPr lang="en-US" altLang="zh-CN" sz="3200" dirty="0"/>
              <a:t>4.1.2  </a:t>
            </a:r>
            <a:r>
              <a:rPr lang="zh-CN" altLang="en-US" sz="3200" dirty="0"/>
              <a:t>安全标准简介</a:t>
            </a:r>
          </a:p>
        </p:txBody>
      </p:sp>
      <p:sp>
        <p:nvSpPr>
          <p:cNvPr id="351235" name="Rectangle 3"/>
          <p:cNvSpPr>
            <a:spLocks noGrp="1" noChangeArrowheads="1"/>
          </p:cNvSpPr>
          <p:nvPr>
            <p:ph type="body" idx="1"/>
          </p:nvPr>
        </p:nvSpPr>
        <p:spPr>
          <a:xfrm>
            <a:off x="495300" y="1254876"/>
            <a:ext cx="8397180" cy="4982411"/>
          </a:xfrm>
        </p:spPr>
        <p:txBody>
          <a:bodyPr/>
          <a:lstStyle/>
          <a:p>
            <a:pPr>
              <a:lnSpc>
                <a:spcPct val="160000"/>
              </a:lnSpc>
            </a:pPr>
            <a:r>
              <a:rPr lang="en-US" altLang="zh-CN" sz="2400" dirty="0"/>
              <a:t>TCSEC</a:t>
            </a:r>
            <a:r>
              <a:rPr lang="zh-CN" altLang="en-US" sz="2400" dirty="0"/>
              <a:t>标准</a:t>
            </a:r>
            <a:endParaRPr lang="en-US" altLang="zh-CN" sz="2400" dirty="0"/>
          </a:p>
          <a:p>
            <a:pPr lvl="1">
              <a:lnSpc>
                <a:spcPct val="160000"/>
              </a:lnSpc>
            </a:pPr>
            <a:r>
              <a:rPr lang="en-US" altLang="zh-CN" sz="2100" dirty="0"/>
              <a:t>1985</a:t>
            </a:r>
            <a:r>
              <a:rPr lang="zh-CN" altLang="en-US" sz="2100" dirty="0"/>
              <a:t>年美国国防部（</a:t>
            </a:r>
            <a:r>
              <a:rPr lang="en-US" altLang="zh-CN" sz="2100" dirty="0"/>
              <a:t>Department of </a:t>
            </a:r>
            <a:r>
              <a:rPr lang="en-US" altLang="zh-CN" sz="2100" dirty="0" err="1"/>
              <a:t>Defense,DoD</a:t>
            </a:r>
            <a:r>
              <a:rPr lang="zh-CN" altLang="en-US" sz="2100" dirty="0"/>
              <a:t>）正式颁布的</a:t>
            </a:r>
            <a:r>
              <a:rPr lang="en-US" altLang="zh-CN" sz="2100" dirty="0"/>
              <a:t>《</a:t>
            </a:r>
            <a:r>
              <a:rPr lang="en-US" altLang="zh-CN" sz="2100" dirty="0" err="1"/>
              <a:t>DoD</a:t>
            </a:r>
            <a:r>
              <a:rPr lang="zh-CN" altLang="en-US" sz="2100" dirty="0"/>
              <a:t>可信计算机系统评估准则</a:t>
            </a:r>
            <a:r>
              <a:rPr lang="en-US" altLang="zh-CN" sz="2100" dirty="0"/>
              <a:t>》</a:t>
            </a:r>
            <a:r>
              <a:rPr lang="zh-CN" altLang="en-US" sz="2100" dirty="0"/>
              <a:t>（</a:t>
            </a:r>
            <a:r>
              <a:rPr lang="en-US" altLang="zh-CN" sz="2100" dirty="0"/>
              <a:t>Trusted Computer System Evaluation </a:t>
            </a:r>
            <a:r>
              <a:rPr lang="en-US" altLang="zh-CN" sz="2100" dirty="0" err="1"/>
              <a:t>Criteria,TCSEC</a:t>
            </a:r>
            <a:r>
              <a:rPr lang="zh-CN" altLang="en-US" sz="2100" dirty="0"/>
              <a:t>或</a:t>
            </a:r>
            <a:r>
              <a:rPr lang="en-US" altLang="zh-CN" sz="2100" dirty="0"/>
              <a:t>DoD85</a:t>
            </a:r>
            <a:r>
              <a:rPr lang="zh-CN" altLang="en-US" sz="2100" dirty="0"/>
              <a:t>）</a:t>
            </a:r>
          </a:p>
          <a:p>
            <a:pPr>
              <a:lnSpc>
                <a:spcPct val="160000"/>
              </a:lnSpc>
            </a:pPr>
            <a:r>
              <a:rPr lang="en-US" altLang="zh-CN" sz="2400" dirty="0"/>
              <a:t>CC</a:t>
            </a:r>
            <a:r>
              <a:rPr lang="zh-CN" altLang="en-US" sz="2400" dirty="0"/>
              <a:t>标准</a:t>
            </a:r>
            <a:endParaRPr lang="en-US" altLang="zh-CN" sz="2400" dirty="0"/>
          </a:p>
          <a:p>
            <a:pPr lvl="1">
              <a:lnSpc>
                <a:spcPct val="160000"/>
              </a:lnSpc>
            </a:pPr>
            <a:r>
              <a:rPr lang="zh-CN" altLang="en-US" sz="2000" dirty="0"/>
              <a:t>为满足全球</a:t>
            </a:r>
            <a:r>
              <a:rPr lang="en-US" altLang="zh-CN" sz="2000" dirty="0"/>
              <a:t>IT</a:t>
            </a:r>
            <a:r>
              <a:rPr lang="zh-CN" altLang="en-US" sz="2000" dirty="0"/>
              <a:t>市场上互认标准化安全评估结果的需要，</a:t>
            </a:r>
            <a:r>
              <a:rPr lang="en-US" altLang="zh-CN" sz="2000" dirty="0"/>
              <a:t>CTCPEC</a:t>
            </a:r>
            <a:r>
              <a:rPr lang="zh-CN" altLang="en-US" sz="2000" dirty="0"/>
              <a:t>、</a:t>
            </a:r>
            <a:r>
              <a:rPr lang="en-US" altLang="zh-CN" sz="2000" dirty="0"/>
              <a:t>FC</a:t>
            </a:r>
            <a:r>
              <a:rPr lang="zh-CN" altLang="en-US" sz="2000" dirty="0"/>
              <a:t>、</a:t>
            </a:r>
            <a:r>
              <a:rPr lang="en-US" altLang="zh-CN" sz="2000" dirty="0"/>
              <a:t>TCSEC</a:t>
            </a:r>
            <a:r>
              <a:rPr lang="zh-CN" altLang="en-US" sz="2000" dirty="0"/>
              <a:t>和</a:t>
            </a:r>
            <a:r>
              <a:rPr lang="en-US" altLang="zh-CN" sz="2000" dirty="0"/>
              <a:t>ITSEC</a:t>
            </a:r>
            <a:r>
              <a:rPr lang="zh-CN" altLang="en-US" sz="2000" dirty="0"/>
              <a:t>在</a:t>
            </a:r>
            <a:r>
              <a:rPr lang="en-US" altLang="zh-CN" sz="2000" dirty="0"/>
              <a:t>1993</a:t>
            </a:r>
            <a:r>
              <a:rPr lang="zh-CN" altLang="en-US" sz="2000" dirty="0"/>
              <a:t>年发起联合行动，解决原标准中概念和技术上的差异，将各自独立的准则集合成一组单一的、能被广泛使用的</a:t>
            </a:r>
            <a:r>
              <a:rPr lang="en-US" altLang="zh-CN" sz="2000" dirty="0"/>
              <a:t>IT</a:t>
            </a:r>
            <a:r>
              <a:rPr lang="zh-CN" altLang="en-US" sz="2000" dirty="0"/>
              <a:t>安全准则。</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EB89E196-429B-45D8-8B7B-181500AB8BDD}" type="slidenum">
              <a:rPr lang="en-US" altLang="zh-CN"/>
              <a:pPr/>
              <a:t>80</a:t>
            </a:fld>
            <a:endParaRPr lang="en-US" altLang="zh-CN"/>
          </a:p>
        </p:txBody>
      </p:sp>
      <p:sp>
        <p:nvSpPr>
          <p:cNvPr id="420866" name="Rectangle 2"/>
          <p:cNvSpPr>
            <a:spLocks noGrp="1" noChangeArrowheads="1"/>
          </p:cNvSpPr>
          <p:nvPr>
            <p:ph type="title"/>
          </p:nvPr>
        </p:nvSpPr>
        <p:spPr/>
        <p:txBody>
          <a:bodyPr/>
          <a:lstStyle/>
          <a:p>
            <a:r>
              <a:rPr lang="zh-CN" altLang="en-US" dirty="0"/>
              <a:t>视图机制（续）</a:t>
            </a:r>
          </a:p>
        </p:txBody>
      </p:sp>
      <p:sp>
        <p:nvSpPr>
          <p:cNvPr id="420867" name="Rectangle 3"/>
          <p:cNvSpPr>
            <a:spLocks noGrp="1" noChangeArrowheads="1"/>
          </p:cNvSpPr>
          <p:nvPr>
            <p:ph type="body" idx="1"/>
          </p:nvPr>
        </p:nvSpPr>
        <p:spPr>
          <a:xfrm>
            <a:off x="468313" y="1628775"/>
            <a:ext cx="8229600" cy="4495800"/>
          </a:xfrm>
        </p:spPr>
        <p:txBody>
          <a:bodyPr/>
          <a:lstStyle/>
          <a:p>
            <a:pPr lvl="2">
              <a:lnSpc>
                <a:spcPct val="200000"/>
              </a:lnSpc>
              <a:buFontTx/>
              <a:buNone/>
            </a:pPr>
            <a:r>
              <a:rPr lang="zh-CN" altLang="en-US" sz="2400" b="1" dirty="0">
                <a:solidFill>
                  <a:srgbClr val="3333FF"/>
                </a:solidFill>
              </a:rPr>
              <a:t>在视图上进一步定义存取权限</a:t>
            </a:r>
          </a:p>
          <a:p>
            <a:pPr lvl="2">
              <a:lnSpc>
                <a:spcPct val="120000"/>
              </a:lnSpc>
              <a:buFontTx/>
              <a:buNone/>
            </a:pPr>
            <a:r>
              <a:rPr lang="zh-CN" altLang="en-US" sz="2400" b="1" dirty="0"/>
              <a:t>     </a:t>
            </a:r>
            <a:r>
              <a:rPr lang="en-US" altLang="zh-CN" sz="2400" b="1" dirty="0">
                <a:solidFill>
                  <a:srgbClr val="3333FF"/>
                </a:solidFill>
              </a:rPr>
              <a:t>GRANT  SELECT</a:t>
            </a:r>
          </a:p>
          <a:p>
            <a:pPr lvl="2">
              <a:lnSpc>
                <a:spcPct val="120000"/>
              </a:lnSpc>
              <a:buFontTx/>
              <a:buNone/>
            </a:pPr>
            <a:r>
              <a:rPr lang="en-US" altLang="zh-CN" sz="2400" b="1" dirty="0"/>
              <a:t>     ON  </a:t>
            </a:r>
            <a:r>
              <a:rPr lang="en-US" altLang="zh-CN" sz="2400" b="1" dirty="0" err="1">
                <a:solidFill>
                  <a:srgbClr val="C00000"/>
                </a:solidFill>
              </a:rPr>
              <a:t>CS_Student</a:t>
            </a:r>
            <a:r>
              <a:rPr lang="en-US" altLang="zh-CN" sz="2400" b="1" dirty="0"/>
              <a:t>  </a:t>
            </a:r>
          </a:p>
          <a:p>
            <a:pPr lvl="2">
              <a:lnSpc>
                <a:spcPct val="120000"/>
              </a:lnSpc>
              <a:buFontTx/>
              <a:buNone/>
            </a:pPr>
            <a:r>
              <a:rPr lang="en-US" altLang="zh-CN" sz="2400" b="1" dirty="0"/>
              <a:t>     </a:t>
            </a:r>
            <a:r>
              <a:rPr lang="en-US" altLang="zh-CN" sz="2400" b="1" dirty="0">
                <a:solidFill>
                  <a:srgbClr val="3333FF"/>
                </a:solidFill>
              </a:rPr>
              <a:t>TO </a:t>
            </a:r>
            <a:r>
              <a:rPr lang="zh-CN" altLang="en-US" sz="2400" b="1" dirty="0">
                <a:solidFill>
                  <a:srgbClr val="FF0000"/>
                </a:solidFill>
              </a:rPr>
              <a:t>王平</a:t>
            </a:r>
            <a:r>
              <a:rPr lang="zh-CN" altLang="en-US" sz="2400" b="1" dirty="0"/>
              <a:t> ；</a:t>
            </a:r>
          </a:p>
          <a:p>
            <a:pPr lvl="2">
              <a:buFontTx/>
              <a:buNone/>
            </a:pPr>
            <a:r>
              <a:rPr lang="zh-CN" altLang="en-US" sz="2400" b="1" dirty="0"/>
              <a:t>     </a:t>
            </a:r>
          </a:p>
          <a:p>
            <a:pPr lvl="2">
              <a:buFontTx/>
              <a:buNone/>
            </a:pPr>
            <a:r>
              <a:rPr lang="zh-CN" altLang="en-US" sz="2400" b="1" dirty="0"/>
              <a:t>     </a:t>
            </a:r>
            <a:r>
              <a:rPr lang="en-US" altLang="zh-CN" sz="2400" b="1" dirty="0">
                <a:solidFill>
                  <a:srgbClr val="3333FF"/>
                </a:solidFill>
              </a:rPr>
              <a:t>GRANT ALL PRIVILEGES</a:t>
            </a:r>
          </a:p>
          <a:p>
            <a:pPr lvl="2">
              <a:buFontTx/>
              <a:buNone/>
            </a:pPr>
            <a:r>
              <a:rPr lang="en-US" altLang="zh-CN" sz="2400" b="1" dirty="0"/>
              <a:t>     ON  </a:t>
            </a:r>
            <a:r>
              <a:rPr lang="en-US" altLang="zh-CN" sz="2400" b="1" dirty="0" err="1"/>
              <a:t>CS_Student</a:t>
            </a:r>
            <a:r>
              <a:rPr lang="en-US" altLang="zh-CN" sz="2400" b="1" dirty="0"/>
              <a:t>  </a:t>
            </a:r>
          </a:p>
          <a:p>
            <a:pPr lvl="2">
              <a:buFontTx/>
              <a:buNone/>
            </a:pPr>
            <a:r>
              <a:rPr lang="en-US" altLang="zh-CN" sz="2400" b="1" dirty="0"/>
              <a:t>     </a:t>
            </a:r>
            <a:r>
              <a:rPr lang="en-US" altLang="zh-CN" sz="2400" b="1" dirty="0">
                <a:solidFill>
                  <a:srgbClr val="3333FF"/>
                </a:solidFill>
              </a:rPr>
              <a:t>TO</a:t>
            </a:r>
            <a:r>
              <a:rPr lang="en-US" altLang="zh-CN" sz="2400" b="1" dirty="0"/>
              <a:t>  </a:t>
            </a:r>
            <a:r>
              <a:rPr lang="zh-CN" altLang="en-US" sz="2400" b="1" dirty="0">
                <a:solidFill>
                  <a:srgbClr val="FF0000"/>
                </a:solidFill>
              </a:rPr>
              <a:t>张明</a:t>
            </a:r>
            <a:r>
              <a:rPr lang="zh-CN" altLang="en-US" sz="2400" b="1" dirty="0"/>
              <a:t>；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E237DB-F9A5-0178-5EF3-C1CDAA53462D}"/>
              </a:ext>
            </a:extLst>
          </p:cNvPr>
          <p:cNvSpPr>
            <a:spLocks noGrp="1"/>
          </p:cNvSpPr>
          <p:nvPr>
            <p:ph type="title"/>
          </p:nvPr>
        </p:nvSpPr>
        <p:spPr/>
        <p:txBody>
          <a:bodyPr/>
          <a:lstStyle/>
          <a:p>
            <a:r>
              <a:rPr lang="zh-CN" altLang="en-US" dirty="0"/>
              <a:t>视图机制（续）</a:t>
            </a:r>
          </a:p>
        </p:txBody>
      </p:sp>
      <p:sp>
        <p:nvSpPr>
          <p:cNvPr id="3" name="内容占位符 2">
            <a:extLst>
              <a:ext uri="{FF2B5EF4-FFF2-40B4-BE49-F238E27FC236}">
                <a16:creationId xmlns:a16="http://schemas.microsoft.com/office/drawing/2014/main" id="{88A64728-1022-85C7-9390-A2EEBEFFD19B}"/>
              </a:ext>
            </a:extLst>
          </p:cNvPr>
          <p:cNvSpPr>
            <a:spLocks noGrp="1"/>
          </p:cNvSpPr>
          <p:nvPr>
            <p:ph idx="1"/>
          </p:nvPr>
        </p:nvSpPr>
        <p:spPr>
          <a:xfrm>
            <a:off x="323529" y="1412776"/>
            <a:ext cx="8559630" cy="3312368"/>
          </a:xfrm>
        </p:spPr>
        <p:txBody>
          <a:bodyPr/>
          <a:lstStyle/>
          <a:p>
            <a:pPr marL="12700">
              <a:lnSpc>
                <a:spcPct val="100000"/>
              </a:lnSpc>
              <a:spcBef>
                <a:spcPts val="240"/>
              </a:spcBef>
              <a:buFont typeface="Wingdings"/>
              <a:buChar char=""/>
              <a:tabLst>
                <a:tab pos="315595" algn="l"/>
              </a:tabLst>
            </a:pPr>
            <a:r>
              <a:rPr lang="zh-CN" altLang="en-US" sz="2000" spc="-5" dirty="0">
                <a:latin typeface="Microsoft YaHei"/>
                <a:cs typeface="Microsoft YaHei"/>
              </a:rPr>
              <a:t>通过视图可以限制用户对关系中某些数据项的存取</a:t>
            </a:r>
            <a:r>
              <a:rPr lang="en-US" altLang="zh-CN" sz="2000" spc="-5" dirty="0">
                <a:latin typeface="Microsoft YaHei"/>
                <a:cs typeface="Microsoft YaHei"/>
              </a:rPr>
              <a:t>, </a:t>
            </a:r>
            <a:r>
              <a:rPr lang="zh-CN" altLang="en-US" sz="2000" spc="-5" dirty="0">
                <a:latin typeface="Microsoft YaHei"/>
                <a:cs typeface="Microsoft YaHei"/>
              </a:rPr>
              <a:t>例如：</a:t>
            </a:r>
            <a:endParaRPr lang="zh-CN" altLang="en-US" sz="2000" dirty="0">
              <a:latin typeface="Microsoft YaHei"/>
              <a:cs typeface="Microsoft YaHei"/>
            </a:endParaRPr>
          </a:p>
          <a:p>
            <a:pPr marL="745490" lvl="1" indent="-275590">
              <a:lnSpc>
                <a:spcPct val="100000"/>
              </a:lnSpc>
              <a:spcBef>
                <a:spcPts val="235"/>
              </a:spcBef>
              <a:buFont typeface="Wingdings"/>
              <a:buChar char=""/>
              <a:tabLst>
                <a:tab pos="746125" algn="l"/>
                <a:tab pos="2594610" algn="l"/>
                <a:tab pos="3604260" algn="l"/>
                <a:tab pos="4011929" algn="l"/>
                <a:tab pos="4932680" algn="l"/>
                <a:tab pos="5198110" algn="l"/>
                <a:tab pos="5932805" algn="l"/>
              </a:tabLst>
            </a:pPr>
            <a:r>
              <a:rPr lang="zh-CN" altLang="en-US" sz="2000" spc="-10" dirty="0">
                <a:solidFill>
                  <a:srgbClr val="FF0065"/>
                </a:solidFill>
                <a:latin typeface="Microsoft YaHei"/>
                <a:cs typeface="Microsoft YaHei"/>
              </a:rPr>
              <a:t>视图</a:t>
            </a:r>
            <a:r>
              <a:rPr lang="en-US" altLang="zh-CN" sz="2000" spc="-5" dirty="0">
                <a:solidFill>
                  <a:srgbClr val="FF0065"/>
                </a:solidFill>
                <a:latin typeface="Microsoft YaHei"/>
                <a:cs typeface="Microsoft YaHei"/>
              </a:rPr>
              <a:t>1</a:t>
            </a:r>
            <a:r>
              <a:rPr lang="zh-CN" altLang="en-US" sz="2000" spc="-5" dirty="0">
                <a:solidFill>
                  <a:srgbClr val="FF0065"/>
                </a:solidFill>
                <a:latin typeface="Microsoft YaHei"/>
                <a:cs typeface="Microsoft YaHei"/>
              </a:rPr>
              <a:t>：</a:t>
            </a:r>
            <a:r>
              <a:rPr lang="en-US" altLang="zh-CN" sz="2000" spc="-5" dirty="0">
                <a:solidFill>
                  <a:srgbClr val="3333CC"/>
                </a:solidFill>
                <a:latin typeface="Microsoft YaHei"/>
                <a:cs typeface="Microsoft YaHei"/>
              </a:rPr>
              <a:t>Create</a:t>
            </a:r>
            <a:r>
              <a:rPr lang="en-US" altLang="zh-CN" sz="2000" b="1" dirty="0">
                <a:solidFill>
                  <a:srgbClr val="3333FF"/>
                </a:solidFill>
              </a:rPr>
              <a:t> </a:t>
            </a:r>
            <a:r>
              <a:rPr lang="en-US" altLang="zh-CN" sz="2000" dirty="0">
                <a:solidFill>
                  <a:schemeClr val="tx2"/>
                </a:solidFill>
              </a:rPr>
              <a:t>View</a:t>
            </a:r>
            <a:r>
              <a:rPr lang="en-US" altLang="zh-CN" sz="2000" b="1" dirty="0">
                <a:solidFill>
                  <a:srgbClr val="3333FF"/>
                </a:solidFill>
              </a:rPr>
              <a:t>  </a:t>
            </a:r>
            <a:r>
              <a:rPr lang="en-US" altLang="zh-CN" sz="2000" spc="-5" dirty="0">
                <a:solidFill>
                  <a:srgbClr val="3333CC"/>
                </a:solidFill>
                <a:latin typeface="Microsoft YaHei"/>
                <a:cs typeface="Microsoft YaHei"/>
              </a:rPr>
              <a:t>EmpV1 as  </a:t>
            </a:r>
            <a:r>
              <a:rPr lang="en-US" altLang="zh-CN" sz="2000" spc="-5" dirty="0">
                <a:solidFill>
                  <a:srgbClr val="FF0065"/>
                </a:solidFill>
                <a:latin typeface="Microsoft YaHei"/>
                <a:cs typeface="Microsoft YaHei"/>
              </a:rPr>
              <a:t>select * from	Employee</a:t>
            </a:r>
            <a:endParaRPr lang="en-US" altLang="zh-CN" sz="2000" dirty="0">
              <a:latin typeface="Microsoft YaHei"/>
              <a:cs typeface="Microsoft YaHei"/>
            </a:endParaRPr>
          </a:p>
          <a:p>
            <a:pPr marL="745490" lvl="1" indent="-275590">
              <a:lnSpc>
                <a:spcPct val="100000"/>
              </a:lnSpc>
              <a:spcBef>
                <a:spcPts val="240"/>
              </a:spcBef>
              <a:buFont typeface="Wingdings"/>
              <a:buChar char=""/>
              <a:tabLst>
                <a:tab pos="746125" algn="l"/>
                <a:tab pos="2594610" algn="l"/>
                <a:tab pos="3604260" algn="l"/>
                <a:tab pos="4011929" algn="l"/>
                <a:tab pos="4858385" algn="l"/>
                <a:tab pos="6335395" algn="l"/>
              </a:tabLst>
            </a:pPr>
            <a:r>
              <a:rPr lang="zh-CN" altLang="en-US" sz="2000" spc="-10" dirty="0">
                <a:solidFill>
                  <a:srgbClr val="FF0065"/>
                </a:solidFill>
                <a:latin typeface="Microsoft YaHei"/>
                <a:cs typeface="Microsoft YaHei"/>
              </a:rPr>
              <a:t>视图</a:t>
            </a:r>
            <a:r>
              <a:rPr lang="en-US" altLang="zh-CN" sz="2000" spc="-5" dirty="0">
                <a:solidFill>
                  <a:srgbClr val="FF0065"/>
                </a:solidFill>
                <a:latin typeface="Microsoft YaHei"/>
                <a:cs typeface="Microsoft YaHei"/>
              </a:rPr>
              <a:t>2</a:t>
            </a:r>
            <a:r>
              <a:rPr lang="zh-CN" altLang="en-US" sz="2000" spc="-5" dirty="0">
                <a:solidFill>
                  <a:srgbClr val="FF0065"/>
                </a:solidFill>
                <a:latin typeface="Microsoft YaHei"/>
                <a:cs typeface="Microsoft YaHei"/>
              </a:rPr>
              <a:t>：</a:t>
            </a:r>
            <a:r>
              <a:rPr lang="en-US" altLang="zh-CN" sz="2000" spc="-5" dirty="0">
                <a:solidFill>
                  <a:srgbClr val="3333CC"/>
                </a:solidFill>
                <a:latin typeface="Microsoft YaHei"/>
                <a:cs typeface="Microsoft YaHei"/>
              </a:rPr>
              <a:t>Create	</a:t>
            </a:r>
            <a:r>
              <a:rPr lang="en-US" altLang="zh-CN" sz="2000" dirty="0">
                <a:solidFill>
                  <a:schemeClr val="tx2"/>
                </a:solidFill>
              </a:rPr>
              <a:t>View</a:t>
            </a:r>
            <a:r>
              <a:rPr lang="en-US" altLang="zh-CN" sz="2000" dirty="0">
                <a:solidFill>
                  <a:srgbClr val="3333FF"/>
                </a:solidFill>
              </a:rPr>
              <a:t>  </a:t>
            </a:r>
            <a:r>
              <a:rPr lang="en-US" altLang="zh-CN" sz="2000" spc="-5" dirty="0">
                <a:solidFill>
                  <a:srgbClr val="3333CC"/>
                </a:solidFill>
                <a:latin typeface="Microsoft YaHei"/>
                <a:cs typeface="Microsoft YaHei"/>
              </a:rPr>
              <a:t>EmpV2 as </a:t>
            </a:r>
            <a:r>
              <a:rPr lang="en-US" altLang="zh-CN" sz="2000" spc="-5" dirty="0">
                <a:solidFill>
                  <a:srgbClr val="FF0065"/>
                </a:solidFill>
                <a:latin typeface="Microsoft YaHei"/>
                <a:cs typeface="Microsoft YaHei"/>
              </a:rPr>
              <a:t>select   </a:t>
            </a:r>
            <a:r>
              <a:rPr lang="en-US" altLang="zh-CN" sz="2000" spc="-5" dirty="0" err="1">
                <a:solidFill>
                  <a:srgbClr val="FF0065"/>
                </a:solidFill>
                <a:latin typeface="Microsoft YaHei"/>
                <a:cs typeface="Microsoft YaHei"/>
              </a:rPr>
              <a:t>Pname</a:t>
            </a:r>
            <a:r>
              <a:rPr lang="en-US" altLang="zh-CN" sz="2000" spc="-5" dirty="0">
                <a:solidFill>
                  <a:srgbClr val="FF0065"/>
                </a:solidFill>
                <a:latin typeface="Microsoft YaHei"/>
                <a:cs typeface="Microsoft YaHei"/>
              </a:rPr>
              <a:t>,</a:t>
            </a:r>
            <a:r>
              <a:rPr lang="en-US" altLang="zh-CN" sz="2000" spc="10" dirty="0">
                <a:solidFill>
                  <a:srgbClr val="FF0065"/>
                </a:solidFill>
                <a:latin typeface="Microsoft YaHei"/>
                <a:cs typeface="Microsoft YaHei"/>
              </a:rPr>
              <a:t> </a:t>
            </a:r>
            <a:r>
              <a:rPr lang="en-US" altLang="zh-CN" sz="2000" spc="-5" dirty="0">
                <a:solidFill>
                  <a:srgbClr val="FF0065"/>
                </a:solidFill>
                <a:latin typeface="Microsoft YaHei"/>
                <a:cs typeface="Microsoft YaHei"/>
              </a:rPr>
              <a:t>D#   from</a:t>
            </a:r>
            <a:r>
              <a:rPr lang="en-US" altLang="zh-CN" sz="2000" spc="-15" dirty="0">
                <a:solidFill>
                  <a:srgbClr val="FF0065"/>
                </a:solidFill>
                <a:latin typeface="Microsoft YaHei"/>
                <a:cs typeface="Microsoft YaHei"/>
              </a:rPr>
              <a:t> </a:t>
            </a:r>
            <a:r>
              <a:rPr lang="en-US" altLang="zh-CN" sz="2000" spc="-5" dirty="0">
                <a:solidFill>
                  <a:srgbClr val="FF0065"/>
                </a:solidFill>
                <a:latin typeface="Microsoft YaHei"/>
                <a:cs typeface="Microsoft YaHei"/>
              </a:rPr>
              <a:t>Employee</a:t>
            </a:r>
            <a:endParaRPr lang="en-US" altLang="zh-CN" sz="2000" dirty="0">
              <a:latin typeface="Microsoft YaHei"/>
              <a:cs typeface="Microsoft YaHei"/>
            </a:endParaRPr>
          </a:p>
          <a:p>
            <a:pPr marL="12700" marR="5080">
              <a:lnSpc>
                <a:spcPct val="109700"/>
              </a:lnSpc>
              <a:spcBef>
                <a:spcPts val="5"/>
              </a:spcBef>
              <a:buFont typeface="Wingdings"/>
              <a:buChar char=""/>
              <a:tabLst>
                <a:tab pos="315595" algn="l"/>
              </a:tabLst>
            </a:pPr>
            <a:r>
              <a:rPr lang="zh-CN" altLang="en-US" sz="2000" spc="-5" dirty="0">
                <a:latin typeface="Microsoft YaHei"/>
                <a:cs typeface="Microsoft YaHei"/>
              </a:rPr>
              <a:t>通过视图可将数据访问对象与谓词结合起来，限制用户对关系中某些元组的存取，例如：</a:t>
            </a:r>
            <a:endParaRPr lang="zh-CN" altLang="en-US" sz="2000" dirty="0">
              <a:latin typeface="Microsoft YaHei"/>
              <a:cs typeface="Microsoft YaHei"/>
            </a:endParaRPr>
          </a:p>
          <a:p>
            <a:pPr marL="469900" lvl="1">
              <a:lnSpc>
                <a:spcPct val="100000"/>
              </a:lnSpc>
              <a:spcBef>
                <a:spcPts val="240"/>
              </a:spcBef>
              <a:buFont typeface="Wingdings"/>
              <a:buChar char=""/>
              <a:tabLst>
                <a:tab pos="746125" algn="l"/>
                <a:tab pos="2669540" algn="l"/>
                <a:tab pos="3679825" algn="l"/>
                <a:tab pos="4086860" algn="l"/>
                <a:tab pos="4932680" algn="l"/>
                <a:tab pos="5198745" algn="l"/>
                <a:tab pos="5933440" algn="l"/>
                <a:tab pos="7275830" algn="l"/>
              </a:tabLst>
            </a:pPr>
            <a:r>
              <a:rPr lang="zh-CN" altLang="en-US" sz="2000" spc="-10" dirty="0">
                <a:solidFill>
                  <a:srgbClr val="FF0065"/>
                </a:solidFill>
                <a:latin typeface="Microsoft YaHei"/>
                <a:cs typeface="Microsoft YaHei"/>
              </a:rPr>
              <a:t>视图</a:t>
            </a:r>
            <a:r>
              <a:rPr lang="en-US" altLang="zh-CN" sz="2000" spc="-5" dirty="0">
                <a:solidFill>
                  <a:srgbClr val="FF0065"/>
                </a:solidFill>
                <a:latin typeface="Microsoft YaHei"/>
                <a:cs typeface="Microsoft YaHei"/>
              </a:rPr>
              <a:t>1</a:t>
            </a:r>
            <a:r>
              <a:rPr lang="zh-CN" altLang="en-US" sz="2000" spc="-5" dirty="0">
                <a:solidFill>
                  <a:srgbClr val="FF0065"/>
                </a:solidFill>
                <a:latin typeface="Microsoft YaHei"/>
                <a:cs typeface="Microsoft YaHei"/>
              </a:rPr>
              <a:t>：</a:t>
            </a:r>
            <a:r>
              <a:rPr lang="zh-CN" altLang="en-US" sz="2000" spc="25" dirty="0">
                <a:solidFill>
                  <a:srgbClr val="FF0065"/>
                </a:solidFill>
                <a:latin typeface="Microsoft YaHei"/>
                <a:cs typeface="Microsoft YaHei"/>
              </a:rPr>
              <a:t> </a:t>
            </a:r>
            <a:r>
              <a:rPr lang="en-US" altLang="zh-CN" sz="2000" spc="-10" dirty="0">
                <a:solidFill>
                  <a:srgbClr val="3333CC"/>
                </a:solidFill>
                <a:latin typeface="Microsoft YaHei"/>
                <a:cs typeface="Microsoft YaHei"/>
              </a:rPr>
              <a:t>Create</a:t>
            </a:r>
            <a:r>
              <a:rPr lang="en-US" altLang="zh-CN" sz="2000" dirty="0">
                <a:solidFill>
                  <a:schemeClr val="tx2"/>
                </a:solidFill>
              </a:rPr>
              <a:t> View </a:t>
            </a:r>
            <a:r>
              <a:rPr lang="en-US" altLang="zh-CN" sz="2000" spc="-5" dirty="0">
                <a:solidFill>
                  <a:srgbClr val="3333CC"/>
                </a:solidFill>
                <a:latin typeface="Microsoft YaHei"/>
                <a:cs typeface="Microsoft YaHei"/>
              </a:rPr>
              <a:t>EmpV3  as    </a:t>
            </a:r>
            <a:r>
              <a:rPr lang="en-US" altLang="zh-CN" sz="2000" spc="-5" dirty="0">
                <a:solidFill>
                  <a:srgbClr val="FF0065"/>
                </a:solidFill>
                <a:latin typeface="Microsoft YaHei"/>
                <a:cs typeface="Microsoft YaHei"/>
              </a:rPr>
              <a:t>select	   *	from  Employee	where</a:t>
            </a:r>
            <a:r>
              <a:rPr lang="en-US" altLang="zh-CN" sz="2000" spc="-45" dirty="0">
                <a:solidFill>
                  <a:srgbClr val="FF0065"/>
                </a:solidFill>
                <a:latin typeface="Microsoft YaHei"/>
                <a:cs typeface="Microsoft YaHei"/>
              </a:rPr>
              <a:t> </a:t>
            </a:r>
            <a:r>
              <a:rPr lang="en-US" altLang="zh-CN" sz="2000" spc="-5" dirty="0">
                <a:solidFill>
                  <a:srgbClr val="FF0065"/>
                </a:solidFill>
                <a:latin typeface="Microsoft YaHei"/>
                <a:cs typeface="Microsoft YaHei"/>
              </a:rPr>
              <a:t>P#= :</a:t>
            </a:r>
            <a:r>
              <a:rPr lang="en-US" altLang="zh-CN" sz="2000" spc="-5" dirty="0" err="1">
                <a:solidFill>
                  <a:srgbClr val="FF0065"/>
                </a:solidFill>
                <a:latin typeface="Microsoft YaHei"/>
                <a:cs typeface="Microsoft YaHei"/>
              </a:rPr>
              <a:t>UserId</a:t>
            </a:r>
            <a:endParaRPr lang="en-US" altLang="zh-CN" sz="2000" dirty="0">
              <a:latin typeface="Microsoft YaHei"/>
              <a:cs typeface="Microsoft YaHei"/>
            </a:endParaRPr>
          </a:p>
          <a:p>
            <a:pPr marL="469900" marR="427990" lvl="1">
              <a:lnSpc>
                <a:spcPct val="110000"/>
              </a:lnSpc>
              <a:buFont typeface="Wingdings"/>
              <a:buChar char=""/>
              <a:tabLst>
                <a:tab pos="746125" algn="l"/>
                <a:tab pos="2669540" algn="l"/>
                <a:tab pos="3679825" algn="l"/>
                <a:tab pos="4086860" algn="l"/>
                <a:tab pos="4932680" algn="l"/>
                <a:tab pos="5198110" algn="l"/>
                <a:tab pos="5933440" algn="l"/>
                <a:tab pos="7275195" algn="l"/>
              </a:tabLst>
            </a:pPr>
            <a:r>
              <a:rPr lang="zh-CN" altLang="en-US" sz="2000" spc="-10" dirty="0">
                <a:solidFill>
                  <a:srgbClr val="FF0065"/>
                </a:solidFill>
                <a:latin typeface="Microsoft YaHei"/>
                <a:cs typeface="Microsoft YaHei"/>
              </a:rPr>
              <a:t>视图</a:t>
            </a:r>
            <a:r>
              <a:rPr lang="en-US" altLang="zh-CN" sz="2000" spc="-10" dirty="0">
                <a:solidFill>
                  <a:srgbClr val="FF0065"/>
                </a:solidFill>
                <a:latin typeface="Microsoft YaHei"/>
                <a:cs typeface="Microsoft YaHei"/>
              </a:rPr>
              <a:t>2</a:t>
            </a:r>
            <a:r>
              <a:rPr lang="zh-CN" altLang="en-US" sz="2000" spc="-5" dirty="0">
                <a:solidFill>
                  <a:srgbClr val="FF0065"/>
                </a:solidFill>
                <a:latin typeface="Microsoft YaHei"/>
                <a:cs typeface="Microsoft YaHei"/>
              </a:rPr>
              <a:t>：</a:t>
            </a:r>
            <a:r>
              <a:rPr lang="zh-CN" altLang="en-US" sz="2000" dirty="0">
                <a:solidFill>
                  <a:srgbClr val="FF0065"/>
                </a:solidFill>
                <a:latin typeface="Microsoft YaHei"/>
                <a:cs typeface="Microsoft YaHei"/>
              </a:rPr>
              <a:t> </a:t>
            </a:r>
            <a:r>
              <a:rPr lang="en-US" altLang="zh-CN" sz="2000" spc="-10" dirty="0">
                <a:solidFill>
                  <a:srgbClr val="3333CC"/>
                </a:solidFill>
                <a:latin typeface="Microsoft YaHei"/>
                <a:cs typeface="Microsoft YaHei"/>
              </a:rPr>
              <a:t>Creat</a:t>
            </a:r>
            <a:r>
              <a:rPr lang="en-US" altLang="zh-CN" sz="2000" spc="-5" dirty="0">
                <a:solidFill>
                  <a:srgbClr val="3333CC"/>
                </a:solidFill>
                <a:latin typeface="Microsoft YaHei"/>
                <a:cs typeface="Microsoft YaHei"/>
              </a:rPr>
              <a:t>e</a:t>
            </a:r>
            <a:r>
              <a:rPr lang="en-US" altLang="zh-CN" sz="2000" dirty="0">
                <a:solidFill>
                  <a:schemeClr val="tx2"/>
                </a:solidFill>
              </a:rPr>
              <a:t> View  </a:t>
            </a:r>
            <a:r>
              <a:rPr lang="en-US" altLang="zh-CN" sz="2000" spc="-5" dirty="0">
                <a:solidFill>
                  <a:srgbClr val="3333CC"/>
                </a:solidFill>
                <a:latin typeface="Microsoft YaHei"/>
                <a:cs typeface="Microsoft YaHei"/>
              </a:rPr>
              <a:t>EmpV4  as   </a:t>
            </a:r>
            <a:r>
              <a:rPr lang="en-US" altLang="zh-CN" sz="2000" spc="-5" dirty="0">
                <a:solidFill>
                  <a:srgbClr val="FF0065"/>
                </a:solidFill>
                <a:latin typeface="Microsoft YaHei"/>
                <a:cs typeface="Microsoft YaHei"/>
              </a:rPr>
              <a:t>select   *    from Employee  </a:t>
            </a:r>
            <a:br>
              <a:rPr lang="en-US" altLang="zh-CN" sz="2000" spc="-5" dirty="0">
                <a:solidFill>
                  <a:srgbClr val="FF0065"/>
                </a:solidFill>
                <a:latin typeface="Microsoft YaHei"/>
                <a:cs typeface="Microsoft YaHei"/>
              </a:rPr>
            </a:br>
            <a:r>
              <a:rPr lang="en-US" altLang="zh-CN" sz="2000" spc="-5" dirty="0">
                <a:solidFill>
                  <a:srgbClr val="FF0065"/>
                </a:solidFill>
                <a:latin typeface="Microsoft YaHei"/>
                <a:cs typeface="Microsoft YaHei"/>
              </a:rPr>
              <a:t>where  Head = :</a:t>
            </a:r>
            <a:r>
              <a:rPr lang="en-US" altLang="zh-CN" sz="2000" spc="-5" dirty="0" err="1">
                <a:solidFill>
                  <a:srgbClr val="FF0065"/>
                </a:solidFill>
                <a:latin typeface="Microsoft YaHei"/>
                <a:cs typeface="Microsoft YaHei"/>
              </a:rPr>
              <a:t>UserId</a:t>
            </a:r>
            <a:endParaRPr lang="en-US" altLang="zh-CN" sz="2000" dirty="0">
              <a:latin typeface="Microsoft YaHei"/>
              <a:cs typeface="Microsoft YaHei"/>
            </a:endParaRPr>
          </a:p>
        </p:txBody>
      </p:sp>
      <p:sp>
        <p:nvSpPr>
          <p:cNvPr id="4" name="页脚占位符 3">
            <a:extLst>
              <a:ext uri="{FF2B5EF4-FFF2-40B4-BE49-F238E27FC236}">
                <a16:creationId xmlns:a16="http://schemas.microsoft.com/office/drawing/2014/main" id="{4D978478-A19E-40C9-EB9E-8A4F206E1428}"/>
              </a:ext>
            </a:extLst>
          </p:cNvPr>
          <p:cNvSpPr>
            <a:spLocks noGrp="1"/>
          </p:cNvSpPr>
          <p:nvPr>
            <p:ph type="ftr" sz="quarter" idx="11"/>
          </p:nvPr>
        </p:nvSpPr>
        <p:spPr/>
        <p:txBody>
          <a:bodyPr/>
          <a:lstStyle/>
          <a:p>
            <a:r>
              <a:rPr lang="en-US" altLang="zh-CN"/>
              <a:t>An Introduction to Database System</a:t>
            </a:r>
          </a:p>
        </p:txBody>
      </p:sp>
      <p:sp>
        <p:nvSpPr>
          <p:cNvPr id="5" name="灯片编号占位符 4">
            <a:extLst>
              <a:ext uri="{FF2B5EF4-FFF2-40B4-BE49-F238E27FC236}">
                <a16:creationId xmlns:a16="http://schemas.microsoft.com/office/drawing/2014/main" id="{4DA00E6A-EB41-B72F-993E-BAEC2E6FBD40}"/>
              </a:ext>
            </a:extLst>
          </p:cNvPr>
          <p:cNvSpPr>
            <a:spLocks noGrp="1"/>
          </p:cNvSpPr>
          <p:nvPr>
            <p:ph type="sldNum" sz="quarter" idx="12"/>
          </p:nvPr>
        </p:nvSpPr>
        <p:spPr/>
        <p:txBody>
          <a:bodyPr/>
          <a:lstStyle/>
          <a:p>
            <a:fld id="{C9AA6E6C-642A-43AA-A3E5-7F3DD19DBD82}" type="slidenum">
              <a:rPr lang="en-US" altLang="zh-CN" smtClean="0"/>
              <a:pPr/>
              <a:t>81</a:t>
            </a:fld>
            <a:endParaRPr lang="en-US" altLang="zh-CN"/>
          </a:p>
        </p:txBody>
      </p:sp>
      <p:sp>
        <p:nvSpPr>
          <p:cNvPr id="6" name="object 4">
            <a:extLst>
              <a:ext uri="{FF2B5EF4-FFF2-40B4-BE49-F238E27FC236}">
                <a16:creationId xmlns:a16="http://schemas.microsoft.com/office/drawing/2014/main" id="{F0E3AE29-98E1-EC41-CBA0-40068EB9D670}"/>
              </a:ext>
            </a:extLst>
          </p:cNvPr>
          <p:cNvSpPr/>
          <p:nvPr/>
        </p:nvSpPr>
        <p:spPr>
          <a:xfrm>
            <a:off x="1831832" y="4818732"/>
            <a:ext cx="6988318" cy="161268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9817263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8E0E57CA-83A2-4362-802E-C9D305D8FECB}" type="slidenum">
              <a:rPr lang="en-US" altLang="zh-CN"/>
              <a:pPr/>
              <a:t>82</a:t>
            </a:fld>
            <a:endParaRPr lang="en-US" altLang="zh-CN"/>
          </a:p>
        </p:txBody>
      </p:sp>
      <p:sp>
        <p:nvSpPr>
          <p:cNvPr id="421890" name="Rectangle 2"/>
          <p:cNvSpPr>
            <a:spLocks noGrp="1" noChangeArrowheads="1"/>
          </p:cNvSpPr>
          <p:nvPr>
            <p:ph type="title"/>
          </p:nvPr>
        </p:nvSpPr>
        <p:spPr/>
        <p:txBody>
          <a:bodyPr/>
          <a:lstStyle/>
          <a:p>
            <a:r>
              <a:rPr lang="zh-CN" altLang="en-US" dirty="0"/>
              <a:t>第四章  数据库安全性</a:t>
            </a:r>
          </a:p>
        </p:txBody>
      </p:sp>
      <p:sp>
        <p:nvSpPr>
          <p:cNvPr id="421891" name="Rectangle 3"/>
          <p:cNvSpPr>
            <a:spLocks noGrp="1" noChangeArrowheads="1"/>
          </p:cNvSpPr>
          <p:nvPr>
            <p:ph type="body" idx="1"/>
          </p:nvPr>
        </p:nvSpPr>
        <p:spPr>
          <a:xfrm>
            <a:off x="590550" y="1773238"/>
            <a:ext cx="8229600" cy="4495800"/>
          </a:xfrm>
        </p:spPr>
        <p:txBody>
          <a:bodyPr/>
          <a:lstStyle/>
          <a:p>
            <a:pPr algn="just">
              <a:lnSpc>
                <a:spcPct val="130000"/>
              </a:lnSpc>
              <a:buFont typeface="Wingdings" panose="05000000000000000000" pitchFamily="2" charset="2"/>
              <a:buNone/>
            </a:pPr>
            <a:r>
              <a:rPr lang="en-US" altLang="zh-CN" b="1" dirty="0"/>
              <a:t>4.1  </a:t>
            </a:r>
            <a:r>
              <a:rPr lang="zh-CN" altLang="en-US" b="1" dirty="0"/>
              <a:t>计算机安全性概述</a:t>
            </a:r>
          </a:p>
          <a:p>
            <a:pPr algn="just">
              <a:lnSpc>
                <a:spcPct val="130000"/>
              </a:lnSpc>
              <a:buFont typeface="Wingdings" panose="05000000000000000000" pitchFamily="2" charset="2"/>
              <a:buNone/>
            </a:pPr>
            <a:r>
              <a:rPr lang="en-US" altLang="zh-CN" b="1" dirty="0"/>
              <a:t>4.2  </a:t>
            </a:r>
            <a:r>
              <a:rPr lang="zh-CN" altLang="en-US" b="1" dirty="0"/>
              <a:t>数据库安全性控制</a:t>
            </a:r>
          </a:p>
          <a:p>
            <a:pPr algn="just">
              <a:lnSpc>
                <a:spcPct val="130000"/>
              </a:lnSpc>
              <a:buFont typeface="Wingdings" panose="05000000000000000000" pitchFamily="2" charset="2"/>
              <a:buNone/>
            </a:pPr>
            <a:r>
              <a:rPr lang="en-US" altLang="zh-CN" b="1" dirty="0"/>
              <a:t>4.3  </a:t>
            </a:r>
            <a:r>
              <a:rPr lang="zh-CN" altLang="en-US" b="1" dirty="0"/>
              <a:t>视图机制</a:t>
            </a:r>
          </a:p>
          <a:p>
            <a:pPr algn="just">
              <a:lnSpc>
                <a:spcPct val="130000"/>
              </a:lnSpc>
              <a:buFont typeface="Wingdings" panose="05000000000000000000" pitchFamily="2" charset="2"/>
              <a:buNone/>
            </a:pPr>
            <a:r>
              <a:rPr lang="en-US" altLang="zh-CN" b="1" dirty="0">
                <a:solidFill>
                  <a:schemeClr val="tx2"/>
                </a:solidFill>
              </a:rPr>
              <a:t>4.4  </a:t>
            </a:r>
            <a:r>
              <a:rPr lang="zh-CN" altLang="en-US" b="1" dirty="0">
                <a:solidFill>
                  <a:schemeClr val="tx2"/>
                </a:solidFill>
              </a:rPr>
              <a:t>审计（</a:t>
            </a:r>
            <a:r>
              <a:rPr lang="en-US" altLang="zh-CN" b="1" dirty="0">
                <a:solidFill>
                  <a:schemeClr val="tx2"/>
                </a:solidFill>
              </a:rPr>
              <a:t>Audit</a:t>
            </a:r>
            <a:r>
              <a:rPr lang="zh-CN" altLang="en-US" b="1" dirty="0">
                <a:solidFill>
                  <a:schemeClr val="tx2"/>
                </a:solidFill>
              </a:rPr>
              <a:t>） </a:t>
            </a:r>
          </a:p>
          <a:p>
            <a:pPr algn="just">
              <a:lnSpc>
                <a:spcPct val="130000"/>
              </a:lnSpc>
              <a:buFont typeface="Wingdings" panose="05000000000000000000" pitchFamily="2" charset="2"/>
              <a:buNone/>
            </a:pPr>
            <a:r>
              <a:rPr lang="en-US" altLang="zh-CN" b="1" dirty="0"/>
              <a:t>4.5  </a:t>
            </a:r>
            <a:r>
              <a:rPr lang="zh-CN" altLang="en-US" b="1" dirty="0"/>
              <a:t>数据加密</a:t>
            </a:r>
          </a:p>
          <a:p>
            <a:pPr algn="just">
              <a:lnSpc>
                <a:spcPct val="130000"/>
              </a:lnSpc>
              <a:buNone/>
            </a:pPr>
            <a:r>
              <a:rPr lang="en-US" altLang="zh-CN" b="1" dirty="0"/>
              <a:t>4.6  </a:t>
            </a:r>
            <a:r>
              <a:rPr lang="zh-CN" altLang="en-US" b="1" dirty="0"/>
              <a:t>其他安全性保护</a:t>
            </a:r>
          </a:p>
          <a:p>
            <a:pPr algn="just">
              <a:lnSpc>
                <a:spcPct val="130000"/>
              </a:lnSpc>
              <a:buFont typeface="Wingdings" panose="05000000000000000000" pitchFamily="2" charset="2"/>
              <a:buNone/>
            </a:pPr>
            <a:r>
              <a:rPr lang="en-US" altLang="zh-CN" b="1" dirty="0"/>
              <a:t>4.7  </a:t>
            </a:r>
            <a:r>
              <a:rPr lang="zh-CN" altLang="en-US" b="1" dirty="0"/>
              <a:t>小结</a:t>
            </a:r>
          </a:p>
          <a:p>
            <a:pPr>
              <a:buFont typeface="Wingdings" panose="05000000000000000000" pitchFamily="2" charset="2"/>
              <a:buNone/>
            </a:pPr>
            <a:endParaRPr lang="en-US" altLang="zh-CN" b="1"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DAA75763-7071-4140-A841-E425F4FBE47B}" type="slidenum">
              <a:rPr lang="en-US" altLang="zh-CN"/>
              <a:pPr/>
              <a:t>83</a:t>
            </a:fld>
            <a:endParaRPr lang="en-US" altLang="zh-CN"/>
          </a:p>
        </p:txBody>
      </p:sp>
      <p:sp>
        <p:nvSpPr>
          <p:cNvPr id="422914" name="Rectangle 2"/>
          <p:cNvSpPr>
            <a:spLocks noGrp="1" noChangeArrowheads="1"/>
          </p:cNvSpPr>
          <p:nvPr>
            <p:ph type="title"/>
          </p:nvPr>
        </p:nvSpPr>
        <p:spPr/>
        <p:txBody>
          <a:bodyPr/>
          <a:lstStyle/>
          <a:p>
            <a:r>
              <a:rPr lang="en-US" altLang="zh-CN" dirty="0"/>
              <a:t>4.4  </a:t>
            </a:r>
            <a:r>
              <a:rPr lang="zh-CN" altLang="en-US" dirty="0"/>
              <a:t>审计</a:t>
            </a:r>
          </a:p>
        </p:txBody>
      </p:sp>
      <p:sp>
        <p:nvSpPr>
          <p:cNvPr id="422915" name="Rectangle 3"/>
          <p:cNvSpPr>
            <a:spLocks noGrp="1" noChangeArrowheads="1"/>
          </p:cNvSpPr>
          <p:nvPr>
            <p:ph type="body" idx="1"/>
          </p:nvPr>
        </p:nvSpPr>
        <p:spPr>
          <a:xfrm>
            <a:off x="495300" y="1258708"/>
            <a:ext cx="8324850" cy="5123041"/>
          </a:xfrm>
        </p:spPr>
        <p:txBody>
          <a:bodyPr/>
          <a:lstStyle/>
          <a:p>
            <a:pPr>
              <a:lnSpc>
                <a:spcPct val="90000"/>
              </a:lnSpc>
            </a:pPr>
            <a:r>
              <a:rPr lang="zh-CN" altLang="en-US" b="1" dirty="0"/>
              <a:t>什么是审计</a:t>
            </a:r>
          </a:p>
          <a:p>
            <a:pPr lvl="1">
              <a:lnSpc>
                <a:spcPct val="80000"/>
              </a:lnSpc>
              <a:spcBef>
                <a:spcPct val="60000"/>
              </a:spcBef>
            </a:pPr>
            <a:r>
              <a:rPr lang="zh-CN" altLang="en-US" sz="2300" b="1" dirty="0">
                <a:solidFill>
                  <a:srgbClr val="0000FF"/>
                </a:solidFill>
              </a:rPr>
              <a:t>审计日志（</a:t>
            </a:r>
            <a:r>
              <a:rPr lang="en-US" altLang="zh-CN" sz="2300" b="1" dirty="0">
                <a:solidFill>
                  <a:srgbClr val="0000FF"/>
                </a:solidFill>
              </a:rPr>
              <a:t>Audit Log</a:t>
            </a:r>
            <a:r>
              <a:rPr lang="zh-CN" altLang="en-US" sz="2300" b="1" dirty="0">
                <a:solidFill>
                  <a:srgbClr val="0000FF"/>
                </a:solidFill>
              </a:rPr>
              <a:t>）</a:t>
            </a:r>
          </a:p>
          <a:p>
            <a:pPr lvl="1">
              <a:lnSpc>
                <a:spcPct val="80000"/>
              </a:lnSpc>
              <a:spcBef>
                <a:spcPct val="60000"/>
              </a:spcBef>
              <a:buFont typeface="Wingdings" panose="05000000000000000000" pitchFamily="2" charset="2"/>
              <a:buNone/>
            </a:pPr>
            <a:r>
              <a:rPr lang="zh-CN" altLang="en-US" sz="2300" b="1" dirty="0">
                <a:solidFill>
                  <a:srgbClr val="0000FF"/>
                </a:solidFill>
              </a:rPr>
              <a:t>   将用户对数据库的所有操作记录在上面</a:t>
            </a:r>
          </a:p>
          <a:p>
            <a:pPr lvl="1">
              <a:lnSpc>
                <a:spcPct val="80000"/>
              </a:lnSpc>
              <a:spcBef>
                <a:spcPct val="60000"/>
              </a:spcBef>
            </a:pPr>
            <a:r>
              <a:rPr lang="zh-CN" altLang="en-US" sz="2300" b="1" dirty="0"/>
              <a:t>记录的内容一般包括：</a:t>
            </a:r>
          </a:p>
          <a:p>
            <a:pPr lvl="2">
              <a:lnSpc>
                <a:spcPct val="80000"/>
              </a:lnSpc>
              <a:spcBef>
                <a:spcPct val="60000"/>
              </a:spcBef>
              <a:buFont typeface="Wingdings" panose="05000000000000000000" pitchFamily="2" charset="2"/>
              <a:buChar char="ü"/>
            </a:pPr>
            <a:r>
              <a:rPr lang="zh-CN" altLang="en-US" sz="2000" b="1" dirty="0"/>
              <a:t>操作类型，如修改、查询等；</a:t>
            </a:r>
          </a:p>
          <a:p>
            <a:pPr lvl="2">
              <a:lnSpc>
                <a:spcPct val="80000"/>
              </a:lnSpc>
              <a:spcBef>
                <a:spcPct val="60000"/>
              </a:spcBef>
              <a:buFont typeface="Wingdings" panose="05000000000000000000" pitchFamily="2" charset="2"/>
              <a:buChar char="ü"/>
            </a:pPr>
            <a:r>
              <a:rPr lang="zh-CN" altLang="en-US" sz="2000" b="1" dirty="0"/>
              <a:t>操作终端标识与操作者标识；</a:t>
            </a:r>
          </a:p>
          <a:p>
            <a:pPr lvl="2">
              <a:lnSpc>
                <a:spcPct val="80000"/>
              </a:lnSpc>
              <a:spcBef>
                <a:spcPct val="60000"/>
              </a:spcBef>
              <a:buFont typeface="Wingdings" panose="05000000000000000000" pitchFamily="2" charset="2"/>
              <a:buChar char="ü"/>
            </a:pPr>
            <a:r>
              <a:rPr lang="zh-CN" altLang="en-US" sz="2000" b="1" dirty="0"/>
              <a:t>操作日期和时间</a:t>
            </a:r>
          </a:p>
          <a:p>
            <a:pPr lvl="1">
              <a:lnSpc>
                <a:spcPct val="80000"/>
              </a:lnSpc>
              <a:spcBef>
                <a:spcPct val="60000"/>
              </a:spcBef>
            </a:pPr>
            <a:r>
              <a:rPr lang="en-US" altLang="zh-CN" sz="2300" b="1" dirty="0"/>
              <a:t>DBA</a:t>
            </a:r>
            <a:r>
              <a:rPr lang="zh-CN" altLang="en-US" sz="2300" b="1" dirty="0"/>
              <a:t>利用审计日志</a:t>
            </a:r>
          </a:p>
          <a:p>
            <a:pPr lvl="1">
              <a:lnSpc>
                <a:spcPct val="80000"/>
              </a:lnSpc>
              <a:spcBef>
                <a:spcPct val="60000"/>
              </a:spcBef>
              <a:buFont typeface="Wingdings" panose="05000000000000000000" pitchFamily="2" charset="2"/>
              <a:buNone/>
            </a:pPr>
            <a:r>
              <a:rPr lang="zh-CN" altLang="en-US" sz="2000" b="1" dirty="0"/>
              <a:t>   监控数据库中的各种行为，重现导致数据库现有状况的一些列事件</a:t>
            </a:r>
            <a:br>
              <a:rPr lang="en-US" altLang="zh-CN" sz="2000" b="1" dirty="0"/>
            </a:br>
            <a:r>
              <a:rPr lang="zh-CN" altLang="en-US" sz="2000" b="1" dirty="0"/>
              <a:t>找出非法存取数据的人、时间和内容</a:t>
            </a:r>
            <a:br>
              <a:rPr lang="en-US" altLang="zh-CN" sz="2000" b="1" dirty="0"/>
            </a:br>
            <a:r>
              <a:rPr lang="zh-CN" altLang="en-US" sz="2000" b="1" dirty="0"/>
              <a:t>通过对审计日志分析，对潜在的威胁提前采取措施加以防范</a:t>
            </a:r>
          </a:p>
          <a:p>
            <a:pPr lvl="1">
              <a:lnSpc>
                <a:spcPct val="80000"/>
              </a:lnSpc>
              <a:spcBef>
                <a:spcPct val="60000"/>
              </a:spcBef>
            </a:pPr>
            <a:r>
              <a:rPr lang="en-US" altLang="zh-CN" sz="2300" b="1" dirty="0"/>
              <a:t>C2</a:t>
            </a:r>
            <a:r>
              <a:rPr lang="zh-CN" altLang="en-US" sz="2300" b="1" dirty="0"/>
              <a:t>以上安全级别的</a:t>
            </a:r>
            <a:r>
              <a:rPr lang="en-US" altLang="zh-CN" sz="2300" b="1" dirty="0"/>
              <a:t>DBMS</a:t>
            </a:r>
            <a:r>
              <a:rPr lang="zh-CN" altLang="en-US" sz="2300" b="1" dirty="0"/>
              <a:t>必须具有</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E5373AE8-E9C1-4791-8BE8-2081AC973D93}" type="slidenum">
              <a:rPr lang="en-US" altLang="zh-CN"/>
              <a:pPr/>
              <a:t>84</a:t>
            </a:fld>
            <a:endParaRPr lang="en-US" altLang="zh-CN"/>
          </a:p>
        </p:txBody>
      </p:sp>
      <p:sp>
        <p:nvSpPr>
          <p:cNvPr id="533506" name="Rectangle 2"/>
          <p:cNvSpPr>
            <a:spLocks noGrp="1" noChangeArrowheads="1"/>
          </p:cNvSpPr>
          <p:nvPr>
            <p:ph type="title"/>
          </p:nvPr>
        </p:nvSpPr>
        <p:spPr/>
        <p:txBody>
          <a:bodyPr/>
          <a:lstStyle/>
          <a:p>
            <a:r>
              <a:rPr lang="zh-CN" altLang="en-US" dirty="0"/>
              <a:t>审计（续）</a:t>
            </a:r>
          </a:p>
        </p:txBody>
      </p:sp>
      <p:sp>
        <p:nvSpPr>
          <p:cNvPr id="533507" name="Rectangle 3"/>
          <p:cNvSpPr>
            <a:spLocks noGrp="1" noChangeArrowheads="1"/>
          </p:cNvSpPr>
          <p:nvPr>
            <p:ph type="body" idx="1"/>
          </p:nvPr>
        </p:nvSpPr>
        <p:spPr>
          <a:xfrm>
            <a:off x="250825" y="1431925"/>
            <a:ext cx="8724900" cy="4767262"/>
          </a:xfrm>
        </p:spPr>
        <p:txBody>
          <a:bodyPr/>
          <a:lstStyle/>
          <a:p>
            <a:r>
              <a:rPr lang="zh-CN" altLang="en-US" sz="2600" b="1" dirty="0"/>
              <a:t>审计分为</a:t>
            </a:r>
          </a:p>
          <a:p>
            <a:pPr lvl="1">
              <a:lnSpc>
                <a:spcPct val="150000"/>
              </a:lnSpc>
            </a:pPr>
            <a:r>
              <a:rPr lang="zh-CN" altLang="en-US" b="1" dirty="0">
                <a:solidFill>
                  <a:srgbClr val="FF0000"/>
                </a:solidFill>
              </a:rPr>
              <a:t>用户级审计</a:t>
            </a:r>
          </a:p>
          <a:p>
            <a:pPr lvl="2">
              <a:lnSpc>
                <a:spcPct val="150000"/>
              </a:lnSpc>
              <a:buFont typeface="Wingdings" panose="05000000000000000000" pitchFamily="2" charset="2"/>
              <a:buChar char="Ø"/>
            </a:pPr>
            <a:r>
              <a:rPr lang="zh-CN" altLang="en-US" sz="2100" b="1" dirty="0"/>
              <a:t>针对自己创建的数据库表或视图进行审计 </a:t>
            </a:r>
          </a:p>
          <a:p>
            <a:pPr lvl="2">
              <a:lnSpc>
                <a:spcPct val="150000"/>
              </a:lnSpc>
              <a:buFont typeface="Wingdings" panose="05000000000000000000" pitchFamily="2" charset="2"/>
              <a:buChar char="Ø"/>
            </a:pPr>
            <a:r>
              <a:rPr lang="zh-CN" altLang="en-US" sz="2100" b="1" dirty="0"/>
              <a:t>记录所有用户对这些表或视图的一切成功和（或）不成功的访问要求以及各种类型的</a:t>
            </a:r>
            <a:r>
              <a:rPr lang="en-US" altLang="zh-CN" sz="2100" b="1" dirty="0"/>
              <a:t>SQL</a:t>
            </a:r>
            <a:r>
              <a:rPr lang="zh-CN" altLang="en-US" sz="2100" b="1" dirty="0"/>
              <a:t>操作 </a:t>
            </a:r>
          </a:p>
          <a:p>
            <a:pPr lvl="1">
              <a:lnSpc>
                <a:spcPct val="150000"/>
              </a:lnSpc>
            </a:pPr>
            <a:r>
              <a:rPr lang="zh-CN" altLang="en-US" b="1" dirty="0">
                <a:solidFill>
                  <a:srgbClr val="FF0000"/>
                </a:solidFill>
              </a:rPr>
              <a:t>系统级审计 </a:t>
            </a:r>
          </a:p>
          <a:p>
            <a:pPr lvl="2">
              <a:lnSpc>
                <a:spcPct val="150000"/>
              </a:lnSpc>
              <a:buFont typeface="Wingdings" panose="05000000000000000000" pitchFamily="2" charset="2"/>
              <a:buChar char="Ø"/>
            </a:pPr>
            <a:r>
              <a:rPr lang="en-US" altLang="zh-CN" sz="2100" b="1" dirty="0"/>
              <a:t>DBA</a:t>
            </a:r>
            <a:r>
              <a:rPr lang="zh-CN" altLang="en-US" sz="2100" b="1" dirty="0"/>
              <a:t>设置 </a:t>
            </a:r>
          </a:p>
          <a:p>
            <a:pPr lvl="2">
              <a:lnSpc>
                <a:spcPct val="150000"/>
              </a:lnSpc>
              <a:buFont typeface="Wingdings" panose="05000000000000000000" pitchFamily="2" charset="2"/>
              <a:buChar char="Ø"/>
            </a:pPr>
            <a:r>
              <a:rPr lang="zh-CN" altLang="en-US" sz="2100" b="1" dirty="0"/>
              <a:t>监测成功或失败的登录要求 </a:t>
            </a:r>
          </a:p>
          <a:p>
            <a:pPr lvl="2">
              <a:lnSpc>
                <a:spcPct val="150000"/>
              </a:lnSpc>
              <a:buFont typeface="Wingdings" panose="05000000000000000000" pitchFamily="2" charset="2"/>
              <a:buChar char="Ø"/>
            </a:pPr>
            <a:r>
              <a:rPr lang="zh-CN" altLang="en-US" sz="2100" b="1" dirty="0"/>
              <a:t>监测</a:t>
            </a:r>
            <a:r>
              <a:rPr lang="en-US" altLang="zh-CN" sz="2100" b="1" dirty="0"/>
              <a:t>GRANT</a:t>
            </a:r>
            <a:r>
              <a:rPr lang="zh-CN" altLang="en-US" sz="2100" b="1" dirty="0"/>
              <a:t>和</a:t>
            </a:r>
            <a:r>
              <a:rPr lang="en-US" altLang="zh-CN" sz="2100" b="1" dirty="0"/>
              <a:t>REVOKE</a:t>
            </a:r>
            <a:r>
              <a:rPr lang="zh-CN" altLang="en-US" sz="2100" b="1" dirty="0"/>
              <a:t>操作以及其他数据库级权限下的操作</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审计（续）</a:t>
            </a:r>
          </a:p>
        </p:txBody>
      </p:sp>
      <p:sp>
        <p:nvSpPr>
          <p:cNvPr id="3" name="内容占位符 2"/>
          <p:cNvSpPr>
            <a:spLocks noGrp="1"/>
          </p:cNvSpPr>
          <p:nvPr>
            <p:ph idx="1"/>
          </p:nvPr>
        </p:nvSpPr>
        <p:spPr>
          <a:xfrm>
            <a:off x="495300" y="1423195"/>
            <a:ext cx="7810500" cy="4495800"/>
          </a:xfrm>
        </p:spPr>
        <p:txBody>
          <a:bodyPr/>
          <a:lstStyle/>
          <a:p>
            <a:r>
              <a:rPr lang="zh-CN" altLang="en-US" sz="2600" b="1" dirty="0">
                <a:solidFill>
                  <a:srgbClr val="FF0000"/>
                </a:solidFill>
              </a:rPr>
              <a:t>可审计的事件</a:t>
            </a:r>
            <a:endParaRPr lang="en-US" altLang="zh-CN" sz="2600" b="1" dirty="0">
              <a:solidFill>
                <a:srgbClr val="FF0000"/>
              </a:solidFill>
            </a:endParaRPr>
          </a:p>
          <a:p>
            <a:pPr lvl="1"/>
            <a:r>
              <a:rPr lang="zh-CN" altLang="en-US" sz="2200" b="1" dirty="0">
                <a:solidFill>
                  <a:srgbClr val="3333FF"/>
                </a:solidFill>
              </a:rPr>
              <a:t>服务器事件：</a:t>
            </a:r>
            <a:r>
              <a:rPr lang="zh-CN" altLang="en-US" sz="2200" b="1" dirty="0"/>
              <a:t>审计数据库服务器发生的事件，包含数据库服务器的启动、停止、数据库服务器配置文件的重新加载。</a:t>
            </a:r>
            <a:endParaRPr lang="en-US" altLang="zh-CN" sz="2200" b="1" dirty="0"/>
          </a:p>
          <a:p>
            <a:pPr lvl="1"/>
            <a:r>
              <a:rPr lang="zh-CN" altLang="en-US" sz="2200" b="1" dirty="0">
                <a:solidFill>
                  <a:srgbClr val="3333FF"/>
                </a:solidFill>
              </a:rPr>
              <a:t>系统权限：</a:t>
            </a:r>
            <a:r>
              <a:rPr lang="zh-CN" altLang="en-US" sz="2200" b="1" dirty="0"/>
              <a:t>对系统拥有的结构或模式对象进行操作的审计，要求该操作的权限是通过系统权限获得的。</a:t>
            </a:r>
            <a:endParaRPr lang="en-US" altLang="zh-CN" sz="2200" b="1" dirty="0"/>
          </a:p>
          <a:p>
            <a:pPr lvl="1"/>
            <a:r>
              <a:rPr lang="zh-CN" altLang="en-US" sz="2200" b="1" dirty="0">
                <a:solidFill>
                  <a:srgbClr val="3333FF"/>
                </a:solidFill>
              </a:rPr>
              <a:t>语句事件：</a:t>
            </a:r>
            <a:r>
              <a:rPr lang="zh-CN" altLang="en-US" sz="2200" b="1" dirty="0"/>
              <a:t>对</a:t>
            </a:r>
            <a:r>
              <a:rPr lang="en-US" altLang="zh-CN" sz="2200" b="1" dirty="0"/>
              <a:t>SQL</a:t>
            </a:r>
            <a:r>
              <a:rPr lang="zh-CN" altLang="en-US" sz="2200" b="1" dirty="0"/>
              <a:t>语句，如</a:t>
            </a:r>
            <a:r>
              <a:rPr lang="en-US" altLang="zh-CN" sz="2200" b="1" dirty="0"/>
              <a:t>DDL</a:t>
            </a:r>
            <a:r>
              <a:rPr lang="zh-CN" altLang="en-US" sz="2200" b="1" dirty="0"/>
              <a:t>、</a:t>
            </a:r>
            <a:r>
              <a:rPr lang="en-US" altLang="zh-CN" sz="2200" b="1" dirty="0"/>
              <a:t>DML</a:t>
            </a:r>
            <a:r>
              <a:rPr lang="zh-CN" altLang="en-US" sz="2200" b="1" dirty="0"/>
              <a:t>、</a:t>
            </a:r>
            <a:r>
              <a:rPr lang="en-US" altLang="zh-CN" sz="2200" b="1" dirty="0"/>
              <a:t>DQL(Data Query Language,</a:t>
            </a:r>
            <a:r>
              <a:rPr lang="zh-CN" altLang="en-US" sz="2200" b="1" dirty="0"/>
              <a:t>数据查询语言</a:t>
            </a:r>
            <a:r>
              <a:rPr lang="en-US" altLang="zh-CN" sz="2200" b="1" dirty="0"/>
              <a:t>)</a:t>
            </a:r>
            <a:r>
              <a:rPr lang="zh-CN" altLang="en-US" sz="2200" b="1" dirty="0"/>
              <a:t>、</a:t>
            </a:r>
            <a:r>
              <a:rPr lang="en-US" altLang="zh-CN" sz="2200" b="1" dirty="0"/>
              <a:t>DCL</a:t>
            </a:r>
            <a:r>
              <a:rPr lang="zh-CN" altLang="en-US" sz="2200" b="1" dirty="0"/>
              <a:t>语句的审计。</a:t>
            </a:r>
            <a:endParaRPr lang="en-US" altLang="zh-CN" sz="2200" b="1" dirty="0"/>
          </a:p>
          <a:p>
            <a:pPr lvl="1"/>
            <a:r>
              <a:rPr lang="zh-CN" altLang="en-US" sz="2200" b="1" dirty="0">
                <a:solidFill>
                  <a:srgbClr val="3333FF"/>
                </a:solidFill>
              </a:rPr>
              <a:t>模式对象事件：</a:t>
            </a:r>
            <a:r>
              <a:rPr lang="zh-CN" altLang="en-US" sz="2200" b="1" dirty="0"/>
              <a:t>对特定模式对象上进行的</a:t>
            </a:r>
            <a:r>
              <a:rPr lang="en-US" altLang="zh-CN" sz="2200" b="1" dirty="0"/>
              <a:t>SELECT</a:t>
            </a:r>
            <a:r>
              <a:rPr lang="zh-CN" altLang="en-US" sz="2200" b="1" dirty="0"/>
              <a:t>或</a:t>
            </a:r>
            <a:r>
              <a:rPr lang="en-US" altLang="zh-CN" sz="2200" b="1" dirty="0"/>
              <a:t>DML</a:t>
            </a:r>
            <a:r>
              <a:rPr lang="zh-CN" altLang="en-US" sz="2200" b="1" dirty="0"/>
              <a:t>操作的审计。模式对象包括表、视图、存储过程、函数等。模式对象不包括依附于表的索引、约束、触发器、分区表等。</a:t>
            </a:r>
          </a:p>
        </p:txBody>
      </p:sp>
      <p:sp>
        <p:nvSpPr>
          <p:cNvPr id="4" name="页脚占位符 3"/>
          <p:cNvSpPr>
            <a:spLocks noGrp="1"/>
          </p:cNvSpPr>
          <p:nvPr>
            <p:ph type="ftr" sz="quarter" idx="11"/>
          </p:nvPr>
        </p:nvSpPr>
        <p:spPr/>
        <p:txBody>
          <a:bodyPr/>
          <a:lstStyle/>
          <a:p>
            <a:r>
              <a:rPr lang="en-US" altLang="zh-CN"/>
              <a:t>An Introduction to Database System</a:t>
            </a:r>
          </a:p>
        </p:txBody>
      </p:sp>
      <p:sp>
        <p:nvSpPr>
          <p:cNvPr id="5" name="灯片编号占位符 4"/>
          <p:cNvSpPr>
            <a:spLocks noGrp="1"/>
          </p:cNvSpPr>
          <p:nvPr>
            <p:ph type="sldNum" sz="quarter" idx="12"/>
          </p:nvPr>
        </p:nvSpPr>
        <p:spPr/>
        <p:txBody>
          <a:bodyPr/>
          <a:lstStyle/>
          <a:p>
            <a:fld id="{C9AA6E6C-642A-43AA-A3E5-7F3DD19DBD82}" type="slidenum">
              <a:rPr lang="en-US" altLang="zh-CN" smtClean="0"/>
              <a:pPr/>
              <a:t>85</a:t>
            </a:fld>
            <a:endParaRPr lang="en-US" altLang="zh-CN"/>
          </a:p>
        </p:txBody>
      </p:sp>
    </p:spTree>
    <p:extLst>
      <p:ext uri="{BB962C8B-B14F-4D97-AF65-F5344CB8AC3E}">
        <p14:creationId xmlns:p14="http://schemas.microsoft.com/office/powerpoint/2010/main" val="30788277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审计（续）</a:t>
            </a:r>
          </a:p>
        </p:txBody>
      </p:sp>
      <p:sp>
        <p:nvSpPr>
          <p:cNvPr id="3" name="内容占位符 2"/>
          <p:cNvSpPr>
            <a:spLocks noGrp="1"/>
          </p:cNvSpPr>
          <p:nvPr>
            <p:ph idx="1"/>
          </p:nvPr>
        </p:nvSpPr>
        <p:spPr>
          <a:xfrm>
            <a:off x="395536" y="1398742"/>
            <a:ext cx="8229600" cy="4495800"/>
          </a:xfrm>
        </p:spPr>
        <p:txBody>
          <a:bodyPr/>
          <a:lstStyle/>
          <a:p>
            <a:r>
              <a:rPr lang="zh-CN" altLang="en-US" sz="2600" b="1" dirty="0">
                <a:solidFill>
                  <a:srgbClr val="FF0000"/>
                </a:solidFill>
              </a:rPr>
              <a:t>审计功能</a:t>
            </a:r>
            <a:endParaRPr lang="en-US" altLang="zh-CN" sz="2600" b="1" dirty="0">
              <a:solidFill>
                <a:srgbClr val="FF0000"/>
              </a:solidFill>
            </a:endParaRPr>
          </a:p>
          <a:p>
            <a:pPr lvl="1"/>
            <a:r>
              <a:rPr lang="zh-CN" altLang="en-US" sz="2200" b="1" dirty="0">
                <a:solidFill>
                  <a:srgbClr val="0000FF"/>
                </a:solidFill>
              </a:rPr>
              <a:t>基本功能，提供多种审计查阅方式</a:t>
            </a:r>
            <a:r>
              <a:rPr lang="zh-CN" altLang="en-US" sz="2200" b="1" dirty="0"/>
              <a:t>：基本的、可选的、有限的，等等</a:t>
            </a:r>
            <a:endParaRPr lang="en-US" altLang="zh-CN" sz="2200" b="1" dirty="0"/>
          </a:p>
          <a:p>
            <a:pPr lvl="1"/>
            <a:r>
              <a:rPr lang="zh-CN" altLang="en-US" sz="2200" b="1" dirty="0">
                <a:solidFill>
                  <a:srgbClr val="0000FF"/>
                </a:solidFill>
              </a:rPr>
              <a:t>提供多套审计规则：</a:t>
            </a:r>
            <a:r>
              <a:rPr lang="zh-CN" altLang="en-US" sz="2200" b="1" dirty="0"/>
              <a:t>审计规则一般在数据库初始化时设定，以方便审计员管理。</a:t>
            </a:r>
            <a:endParaRPr lang="en-US" altLang="zh-CN" sz="2200" b="1" dirty="0"/>
          </a:p>
          <a:p>
            <a:pPr lvl="1"/>
            <a:r>
              <a:rPr lang="zh-CN" altLang="en-US" sz="2200" b="1" dirty="0">
                <a:solidFill>
                  <a:srgbClr val="0000FF"/>
                </a:solidFill>
              </a:rPr>
              <a:t>提供审计分析和报表功能。</a:t>
            </a:r>
            <a:endParaRPr lang="en-US" altLang="zh-CN" sz="2200" b="1" dirty="0">
              <a:solidFill>
                <a:srgbClr val="0000FF"/>
              </a:solidFill>
            </a:endParaRPr>
          </a:p>
          <a:p>
            <a:pPr lvl="1"/>
            <a:r>
              <a:rPr lang="zh-CN" altLang="en-US" sz="2200" b="1" dirty="0">
                <a:solidFill>
                  <a:srgbClr val="0000FF"/>
                </a:solidFill>
              </a:rPr>
              <a:t>审计日志管理功能：</a:t>
            </a:r>
            <a:r>
              <a:rPr lang="zh-CN" altLang="en-US" sz="2200" b="1" dirty="0"/>
              <a:t>包括为防止审计员误删审计记录，审计日志必须先转储后删除；对转储的审计记录文件提供完整性和保密性保护；只允许审计员查阅和转储审计记录，不允许任何用户新增和修改审计记录；等等</a:t>
            </a:r>
            <a:endParaRPr lang="en-US" altLang="zh-CN" sz="2200" b="1" dirty="0"/>
          </a:p>
          <a:p>
            <a:pPr lvl="1"/>
            <a:r>
              <a:rPr lang="zh-CN" altLang="en-US" sz="2200" b="1" dirty="0">
                <a:solidFill>
                  <a:srgbClr val="0000FF"/>
                </a:solidFill>
              </a:rPr>
              <a:t>系统提供查询审计设置及审计记录信息的专门视图。</a:t>
            </a:r>
            <a:r>
              <a:rPr lang="zh-CN" altLang="en-US" sz="2200" b="1" dirty="0"/>
              <a:t>对于系统权限级别、语句级别以及模式对象级别的审计记录也可通过相关的系统表直接查看。</a:t>
            </a:r>
          </a:p>
        </p:txBody>
      </p:sp>
      <p:sp>
        <p:nvSpPr>
          <p:cNvPr id="4" name="页脚占位符 3"/>
          <p:cNvSpPr>
            <a:spLocks noGrp="1"/>
          </p:cNvSpPr>
          <p:nvPr>
            <p:ph type="ftr" sz="quarter" idx="11"/>
          </p:nvPr>
        </p:nvSpPr>
        <p:spPr/>
        <p:txBody>
          <a:bodyPr/>
          <a:lstStyle/>
          <a:p>
            <a:r>
              <a:rPr lang="en-US" altLang="zh-CN"/>
              <a:t>An Introduction to Database System</a:t>
            </a:r>
          </a:p>
        </p:txBody>
      </p:sp>
      <p:sp>
        <p:nvSpPr>
          <p:cNvPr id="5" name="灯片编号占位符 4"/>
          <p:cNvSpPr>
            <a:spLocks noGrp="1"/>
          </p:cNvSpPr>
          <p:nvPr>
            <p:ph type="sldNum" sz="quarter" idx="12"/>
          </p:nvPr>
        </p:nvSpPr>
        <p:spPr/>
        <p:txBody>
          <a:bodyPr/>
          <a:lstStyle/>
          <a:p>
            <a:fld id="{C9AA6E6C-642A-43AA-A3E5-7F3DD19DBD82}" type="slidenum">
              <a:rPr lang="en-US" altLang="zh-CN" smtClean="0"/>
              <a:pPr/>
              <a:t>86</a:t>
            </a:fld>
            <a:endParaRPr lang="en-US" altLang="zh-CN"/>
          </a:p>
        </p:txBody>
      </p:sp>
    </p:spTree>
    <p:extLst>
      <p:ext uri="{BB962C8B-B14F-4D97-AF65-F5344CB8AC3E}">
        <p14:creationId xmlns:p14="http://schemas.microsoft.com/office/powerpoint/2010/main" val="42572993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010F7B84-5162-4FDB-9B13-964D3843C429}" type="slidenum">
              <a:rPr lang="en-US" altLang="zh-CN"/>
              <a:pPr/>
              <a:t>87</a:t>
            </a:fld>
            <a:endParaRPr lang="en-US" altLang="zh-CN"/>
          </a:p>
        </p:txBody>
      </p:sp>
      <p:sp>
        <p:nvSpPr>
          <p:cNvPr id="534530" name="Rectangle 2"/>
          <p:cNvSpPr>
            <a:spLocks noGrp="1" noChangeArrowheads="1"/>
          </p:cNvSpPr>
          <p:nvPr>
            <p:ph type="title"/>
          </p:nvPr>
        </p:nvSpPr>
        <p:spPr/>
        <p:txBody>
          <a:bodyPr/>
          <a:lstStyle/>
          <a:p>
            <a:r>
              <a:rPr lang="zh-CN" altLang="en-US"/>
              <a:t>审计（续）</a:t>
            </a:r>
          </a:p>
        </p:txBody>
      </p:sp>
      <p:sp>
        <p:nvSpPr>
          <p:cNvPr id="534531" name="Rectangle 3"/>
          <p:cNvSpPr>
            <a:spLocks noGrp="1" noChangeArrowheads="1"/>
          </p:cNvSpPr>
          <p:nvPr>
            <p:ph type="body" idx="1"/>
          </p:nvPr>
        </p:nvSpPr>
        <p:spPr>
          <a:xfrm>
            <a:off x="395288" y="1101352"/>
            <a:ext cx="8748712" cy="5445125"/>
          </a:xfrm>
        </p:spPr>
        <p:txBody>
          <a:bodyPr/>
          <a:lstStyle/>
          <a:p>
            <a:pPr>
              <a:lnSpc>
                <a:spcPct val="170000"/>
              </a:lnSpc>
            </a:pPr>
            <a:r>
              <a:rPr lang="en-US" altLang="zh-CN" sz="2400" b="1" dirty="0">
                <a:solidFill>
                  <a:srgbClr val="FF0000"/>
                </a:solidFill>
              </a:rPr>
              <a:t>AUDIT</a:t>
            </a:r>
            <a:r>
              <a:rPr lang="zh-CN" altLang="en-US" sz="2400" b="1" dirty="0">
                <a:solidFill>
                  <a:srgbClr val="FF0000"/>
                </a:solidFill>
              </a:rPr>
              <a:t>语句</a:t>
            </a:r>
            <a:r>
              <a:rPr lang="zh-CN" altLang="en-US" sz="2400" b="1" dirty="0"/>
              <a:t>：设置审计功能 </a:t>
            </a:r>
          </a:p>
          <a:p>
            <a:pPr>
              <a:lnSpc>
                <a:spcPct val="170000"/>
              </a:lnSpc>
            </a:pPr>
            <a:r>
              <a:rPr lang="en-US" altLang="zh-CN" sz="2400" b="1" dirty="0">
                <a:solidFill>
                  <a:srgbClr val="FF0000"/>
                </a:solidFill>
              </a:rPr>
              <a:t>NOAUDIT</a:t>
            </a:r>
            <a:r>
              <a:rPr lang="zh-CN" altLang="en-US" sz="2400" b="1" dirty="0">
                <a:solidFill>
                  <a:srgbClr val="FF0000"/>
                </a:solidFill>
              </a:rPr>
              <a:t>语句</a:t>
            </a:r>
            <a:r>
              <a:rPr lang="zh-CN" altLang="en-US" sz="2400" b="1" dirty="0"/>
              <a:t>：取消审计功能</a:t>
            </a:r>
          </a:p>
          <a:p>
            <a:pPr>
              <a:lnSpc>
                <a:spcPct val="170000"/>
              </a:lnSpc>
              <a:buFont typeface="Wingdings" panose="05000000000000000000" pitchFamily="2" charset="2"/>
              <a:buNone/>
            </a:pPr>
            <a:r>
              <a:rPr lang="zh-CN" altLang="en-US" sz="2400" b="1" dirty="0"/>
              <a:t>例如实现对表</a:t>
            </a:r>
            <a:r>
              <a:rPr lang="en-US" altLang="zh-CN" sz="2400" b="1" dirty="0"/>
              <a:t>S</a:t>
            </a:r>
            <a:r>
              <a:rPr lang="zh-CN" altLang="en-US" sz="2400" b="1" dirty="0"/>
              <a:t>的审计功能，对表</a:t>
            </a:r>
            <a:r>
              <a:rPr lang="en-US" altLang="zh-CN" sz="2400" b="1" dirty="0"/>
              <a:t>S</a:t>
            </a:r>
            <a:r>
              <a:rPr lang="zh-CN" altLang="en-US" sz="2400" b="1" dirty="0"/>
              <a:t>的每次成功的查询、增加、删除、修改操作都作审计追踪：</a:t>
            </a:r>
          </a:p>
          <a:p>
            <a:pPr>
              <a:lnSpc>
                <a:spcPct val="170000"/>
              </a:lnSpc>
              <a:buFont typeface="Wingdings" panose="05000000000000000000" pitchFamily="2" charset="2"/>
              <a:buNone/>
            </a:pPr>
            <a:r>
              <a:rPr lang="zh-CN" altLang="en-US" sz="2400" b="1" dirty="0"/>
              <a:t>   </a:t>
            </a:r>
            <a:r>
              <a:rPr lang="en-US" altLang="zh-CN" sz="2400" b="1" dirty="0">
                <a:solidFill>
                  <a:srgbClr val="3333FF"/>
                </a:solidFill>
              </a:rPr>
              <a:t>AUDIT </a:t>
            </a:r>
            <a:r>
              <a:rPr lang="en-US" altLang="zh-CN" sz="2400" b="1" dirty="0">
                <a:solidFill>
                  <a:srgbClr val="C00000"/>
                </a:solidFill>
              </a:rPr>
              <a:t>SELECT,INSERT,DELETE,UPDATE</a:t>
            </a:r>
            <a:r>
              <a:rPr lang="en-US" altLang="zh-CN" sz="2400" b="1" dirty="0"/>
              <a:t> </a:t>
            </a:r>
            <a:r>
              <a:rPr lang="en-US" altLang="zh-CN" sz="2400" b="1" dirty="0">
                <a:solidFill>
                  <a:srgbClr val="3333FF"/>
                </a:solidFill>
              </a:rPr>
              <a:t>ON </a:t>
            </a:r>
            <a:r>
              <a:rPr lang="en-US" altLang="zh-CN" sz="2400" b="1" dirty="0">
                <a:solidFill>
                  <a:srgbClr val="C00000"/>
                </a:solidFill>
              </a:rPr>
              <a:t>S</a:t>
            </a:r>
            <a:r>
              <a:rPr lang="en-US" altLang="zh-CN" sz="2400" b="1" dirty="0"/>
              <a:t> </a:t>
            </a:r>
            <a:r>
              <a:rPr lang="en-US" altLang="zh-CN" sz="2400" b="1" dirty="0">
                <a:solidFill>
                  <a:srgbClr val="3333FF"/>
                </a:solidFill>
              </a:rPr>
              <a:t>WHENEVER SUCCESSFUL</a:t>
            </a:r>
          </a:p>
          <a:p>
            <a:pPr>
              <a:lnSpc>
                <a:spcPct val="170000"/>
              </a:lnSpc>
              <a:buFont typeface="Wingdings" panose="05000000000000000000" pitchFamily="2" charset="2"/>
              <a:buNone/>
            </a:pPr>
            <a:r>
              <a:rPr lang="zh-CN" altLang="en-US" sz="2400" b="1" dirty="0"/>
              <a:t>要关闭对表</a:t>
            </a:r>
            <a:r>
              <a:rPr lang="en-US" altLang="zh-CN" sz="2400" b="1" dirty="0"/>
              <a:t>S</a:t>
            </a:r>
            <a:r>
              <a:rPr lang="zh-CN" altLang="en-US" sz="2400" b="1" dirty="0"/>
              <a:t>的审计功能可以使用如下语句：</a:t>
            </a:r>
          </a:p>
          <a:p>
            <a:pPr>
              <a:lnSpc>
                <a:spcPct val="170000"/>
              </a:lnSpc>
              <a:buFont typeface="Wingdings" panose="05000000000000000000" pitchFamily="2" charset="2"/>
              <a:buNone/>
            </a:pPr>
            <a:r>
              <a:rPr lang="zh-CN" altLang="en-US" sz="2400" b="1" dirty="0"/>
              <a:t>       </a:t>
            </a:r>
            <a:r>
              <a:rPr lang="en-US" altLang="zh-CN" sz="2400" b="1" dirty="0">
                <a:solidFill>
                  <a:srgbClr val="3333FF"/>
                </a:solidFill>
              </a:rPr>
              <a:t>NOAUDIT</a:t>
            </a:r>
            <a:r>
              <a:rPr lang="en-US" altLang="zh-CN" sz="2400" b="1" dirty="0"/>
              <a:t> </a:t>
            </a:r>
            <a:r>
              <a:rPr lang="en-US" altLang="zh-CN" sz="2400" b="1" dirty="0">
                <a:solidFill>
                  <a:srgbClr val="FF0000"/>
                </a:solidFill>
              </a:rPr>
              <a:t>ALL</a:t>
            </a:r>
            <a:r>
              <a:rPr lang="en-US" altLang="zh-CN" sz="2400" b="1" dirty="0"/>
              <a:t> </a:t>
            </a:r>
            <a:r>
              <a:rPr lang="en-US" altLang="zh-CN" sz="2400" b="1" dirty="0">
                <a:solidFill>
                  <a:srgbClr val="3333FF"/>
                </a:solidFill>
              </a:rPr>
              <a:t>ON</a:t>
            </a:r>
            <a:r>
              <a:rPr lang="en-US" altLang="zh-CN" sz="2400" b="1" dirty="0"/>
              <a:t> </a:t>
            </a:r>
            <a:r>
              <a:rPr lang="en-US" altLang="zh-CN" sz="2400" b="1" dirty="0">
                <a:solidFill>
                  <a:srgbClr val="FF0000"/>
                </a:solidFill>
              </a:rPr>
              <a:t>S</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E08349E1-106A-496A-8A89-0DB1C1A0A72D}" type="slidenum">
              <a:rPr lang="en-US" altLang="zh-CN"/>
              <a:pPr/>
              <a:t>88</a:t>
            </a:fld>
            <a:endParaRPr lang="en-US" altLang="zh-CN"/>
          </a:p>
        </p:txBody>
      </p:sp>
      <p:sp>
        <p:nvSpPr>
          <p:cNvPr id="535554" name="Rectangle 2"/>
          <p:cNvSpPr>
            <a:spLocks noGrp="1" noChangeArrowheads="1"/>
          </p:cNvSpPr>
          <p:nvPr>
            <p:ph type="title"/>
          </p:nvPr>
        </p:nvSpPr>
        <p:spPr/>
        <p:txBody>
          <a:bodyPr/>
          <a:lstStyle/>
          <a:p>
            <a:r>
              <a:rPr lang="zh-CN" altLang="en-US"/>
              <a:t>审计（续）</a:t>
            </a:r>
          </a:p>
        </p:txBody>
      </p:sp>
      <p:sp>
        <p:nvSpPr>
          <p:cNvPr id="535555" name="Rectangle 3"/>
          <p:cNvSpPr>
            <a:spLocks noGrp="1" noChangeArrowheads="1"/>
          </p:cNvSpPr>
          <p:nvPr>
            <p:ph type="body" idx="1"/>
          </p:nvPr>
        </p:nvSpPr>
        <p:spPr/>
        <p:txBody>
          <a:bodyPr/>
          <a:lstStyle/>
          <a:p>
            <a:pPr>
              <a:lnSpc>
                <a:spcPct val="130000"/>
              </a:lnSpc>
              <a:buFont typeface="Wingdings" panose="05000000000000000000" pitchFamily="2" charset="2"/>
              <a:buNone/>
            </a:pPr>
            <a:r>
              <a:rPr lang="zh-CN" altLang="en-US" sz="2400" b="1" dirty="0"/>
              <a:t>［例</a:t>
            </a:r>
            <a:r>
              <a:rPr lang="en-US" altLang="zh-CN" sz="2400" b="1" dirty="0"/>
              <a:t>15</a:t>
            </a:r>
            <a:r>
              <a:rPr lang="zh-CN" altLang="en-US" sz="2400" b="1" dirty="0"/>
              <a:t>］对修改</a:t>
            </a:r>
            <a:r>
              <a:rPr lang="en-US" altLang="zh-CN" sz="2400" b="1" dirty="0"/>
              <a:t>SC</a:t>
            </a:r>
            <a:r>
              <a:rPr lang="zh-CN" altLang="en-US" sz="2400" b="1" dirty="0"/>
              <a:t>表结构或修改</a:t>
            </a:r>
            <a:r>
              <a:rPr lang="en-US" altLang="zh-CN" sz="2400" b="1" dirty="0"/>
              <a:t>SC</a:t>
            </a:r>
            <a:r>
              <a:rPr lang="zh-CN" altLang="en-US" sz="2400" b="1" dirty="0"/>
              <a:t>表数据的操作进行审计</a:t>
            </a:r>
          </a:p>
          <a:p>
            <a:pPr>
              <a:lnSpc>
                <a:spcPct val="130000"/>
              </a:lnSpc>
              <a:buFont typeface="Wingdings" panose="05000000000000000000" pitchFamily="2" charset="2"/>
              <a:buNone/>
            </a:pPr>
            <a:r>
              <a:rPr lang="zh-CN" altLang="en-US" sz="2400" b="1" dirty="0"/>
              <a:t>           </a:t>
            </a:r>
            <a:r>
              <a:rPr lang="en-US" altLang="zh-CN" sz="2400" b="1" dirty="0">
                <a:solidFill>
                  <a:srgbClr val="3333FF"/>
                </a:solidFill>
              </a:rPr>
              <a:t>AUDIT</a:t>
            </a:r>
            <a:r>
              <a:rPr lang="en-US" altLang="zh-CN" sz="2400" b="1" dirty="0"/>
              <a:t> </a:t>
            </a:r>
            <a:r>
              <a:rPr lang="en-US" altLang="zh-CN" sz="2400" b="1" dirty="0">
                <a:solidFill>
                  <a:srgbClr val="C00000"/>
                </a:solidFill>
              </a:rPr>
              <a:t>ALTER</a:t>
            </a:r>
            <a:r>
              <a:rPr lang="zh-CN" altLang="en-US" sz="2400" b="1" dirty="0">
                <a:solidFill>
                  <a:srgbClr val="C00000"/>
                </a:solidFill>
              </a:rPr>
              <a:t>，</a:t>
            </a:r>
            <a:r>
              <a:rPr lang="en-US" altLang="zh-CN" sz="2400" b="1" dirty="0">
                <a:solidFill>
                  <a:srgbClr val="C00000"/>
                </a:solidFill>
              </a:rPr>
              <a:t>UPDATE  </a:t>
            </a:r>
          </a:p>
          <a:p>
            <a:pPr>
              <a:lnSpc>
                <a:spcPct val="130000"/>
              </a:lnSpc>
              <a:buFont typeface="Wingdings" panose="05000000000000000000" pitchFamily="2" charset="2"/>
              <a:buNone/>
            </a:pPr>
            <a:r>
              <a:rPr lang="en-US" altLang="zh-CN" sz="2400" b="1" dirty="0"/>
              <a:t>           </a:t>
            </a:r>
            <a:r>
              <a:rPr lang="en-US" altLang="zh-CN" sz="2400" b="1" dirty="0">
                <a:solidFill>
                  <a:srgbClr val="3333FF"/>
                </a:solidFill>
              </a:rPr>
              <a:t>ON</a:t>
            </a:r>
            <a:r>
              <a:rPr lang="en-US" altLang="zh-CN" sz="2400" b="1" dirty="0"/>
              <a:t>  </a:t>
            </a:r>
            <a:r>
              <a:rPr lang="en-US" altLang="zh-CN" sz="2400" b="1" dirty="0">
                <a:solidFill>
                  <a:srgbClr val="C00000"/>
                </a:solidFill>
              </a:rPr>
              <a:t>SC</a:t>
            </a:r>
            <a:r>
              <a:rPr lang="zh-CN" altLang="en-US" sz="2400" b="1" dirty="0"/>
              <a:t>；</a:t>
            </a:r>
          </a:p>
          <a:p>
            <a:pPr>
              <a:lnSpc>
                <a:spcPct val="130000"/>
              </a:lnSpc>
              <a:buFont typeface="Wingdings" panose="05000000000000000000" pitchFamily="2" charset="2"/>
              <a:buNone/>
            </a:pPr>
            <a:endParaRPr lang="zh-CN" altLang="en-US" sz="2400" b="1" dirty="0"/>
          </a:p>
          <a:p>
            <a:pPr>
              <a:lnSpc>
                <a:spcPct val="130000"/>
              </a:lnSpc>
              <a:buFont typeface="Wingdings" panose="05000000000000000000" pitchFamily="2" charset="2"/>
              <a:buNone/>
            </a:pPr>
            <a:r>
              <a:rPr lang="zh-CN" altLang="en-US" sz="2400" b="1" dirty="0"/>
              <a:t>［例</a:t>
            </a:r>
            <a:r>
              <a:rPr lang="en-US" altLang="zh-CN" sz="2400" b="1" dirty="0"/>
              <a:t>16</a:t>
            </a:r>
            <a:r>
              <a:rPr lang="zh-CN" altLang="en-US" sz="2400" b="1" dirty="0"/>
              <a:t>］取消对</a:t>
            </a:r>
            <a:r>
              <a:rPr lang="en-US" altLang="zh-CN" sz="2400" b="1" dirty="0"/>
              <a:t>SC</a:t>
            </a:r>
            <a:r>
              <a:rPr lang="zh-CN" altLang="en-US" sz="2400" b="1" dirty="0"/>
              <a:t>表的一切审计</a:t>
            </a:r>
          </a:p>
          <a:p>
            <a:pPr>
              <a:lnSpc>
                <a:spcPct val="130000"/>
              </a:lnSpc>
              <a:buFont typeface="Wingdings" panose="05000000000000000000" pitchFamily="2" charset="2"/>
              <a:buNone/>
            </a:pPr>
            <a:r>
              <a:rPr lang="zh-CN" altLang="en-US" sz="2400" b="1" dirty="0"/>
              <a:t>           </a:t>
            </a:r>
            <a:r>
              <a:rPr lang="en-US" altLang="zh-CN" sz="2400" b="1" dirty="0">
                <a:solidFill>
                  <a:srgbClr val="3333FF"/>
                </a:solidFill>
              </a:rPr>
              <a:t>NOAUDIT</a:t>
            </a:r>
            <a:r>
              <a:rPr lang="en-US" altLang="zh-CN" sz="2400" b="1" dirty="0"/>
              <a:t>  </a:t>
            </a:r>
            <a:r>
              <a:rPr lang="en-US" altLang="zh-CN" sz="2400" b="1" dirty="0">
                <a:solidFill>
                  <a:srgbClr val="C00000"/>
                </a:solidFill>
              </a:rPr>
              <a:t>ALTER</a:t>
            </a:r>
            <a:r>
              <a:rPr lang="zh-CN" altLang="en-US" sz="2400" b="1" dirty="0">
                <a:solidFill>
                  <a:srgbClr val="C00000"/>
                </a:solidFill>
              </a:rPr>
              <a:t>，</a:t>
            </a:r>
            <a:r>
              <a:rPr lang="en-US" altLang="zh-CN" sz="2400" b="1" dirty="0">
                <a:solidFill>
                  <a:srgbClr val="C00000"/>
                </a:solidFill>
              </a:rPr>
              <a:t>UPDATE  </a:t>
            </a:r>
          </a:p>
          <a:p>
            <a:pPr>
              <a:lnSpc>
                <a:spcPct val="130000"/>
              </a:lnSpc>
              <a:buFont typeface="Wingdings" panose="05000000000000000000" pitchFamily="2" charset="2"/>
              <a:buNone/>
            </a:pPr>
            <a:r>
              <a:rPr lang="en-US" altLang="zh-CN" sz="2400" b="1" dirty="0"/>
              <a:t>           </a:t>
            </a:r>
            <a:r>
              <a:rPr lang="en-US" altLang="zh-CN" sz="2400" b="1" dirty="0">
                <a:solidFill>
                  <a:srgbClr val="3333FF"/>
                </a:solidFill>
              </a:rPr>
              <a:t>ON </a:t>
            </a:r>
            <a:r>
              <a:rPr lang="en-US" altLang="zh-CN" sz="2400" b="1" dirty="0"/>
              <a:t> </a:t>
            </a:r>
            <a:r>
              <a:rPr lang="en-US" altLang="zh-CN" sz="2400" b="1" dirty="0">
                <a:solidFill>
                  <a:srgbClr val="C00000"/>
                </a:solidFill>
              </a:rPr>
              <a:t>SC</a:t>
            </a:r>
            <a:r>
              <a:rPr lang="zh-CN" altLang="en-US" sz="2400" b="1" dirty="0"/>
              <a: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7BF037D4-B1EE-4BA9-BA71-1F707205505E}" type="slidenum">
              <a:rPr lang="en-US" altLang="zh-CN"/>
              <a:pPr/>
              <a:t>89</a:t>
            </a:fld>
            <a:endParaRPr lang="en-US" altLang="zh-CN"/>
          </a:p>
        </p:txBody>
      </p:sp>
      <p:sp>
        <p:nvSpPr>
          <p:cNvPr id="425986" name="Rectangle 2"/>
          <p:cNvSpPr>
            <a:spLocks noGrp="1" noChangeArrowheads="1"/>
          </p:cNvSpPr>
          <p:nvPr>
            <p:ph type="title"/>
          </p:nvPr>
        </p:nvSpPr>
        <p:spPr/>
        <p:txBody>
          <a:bodyPr/>
          <a:lstStyle/>
          <a:p>
            <a:r>
              <a:rPr lang="zh-CN" altLang="en-US" dirty="0"/>
              <a:t>第四章  数据库安全性</a:t>
            </a:r>
          </a:p>
        </p:txBody>
      </p:sp>
      <p:sp>
        <p:nvSpPr>
          <p:cNvPr id="425987" name="Rectangle 3"/>
          <p:cNvSpPr>
            <a:spLocks noGrp="1" noChangeArrowheads="1"/>
          </p:cNvSpPr>
          <p:nvPr>
            <p:ph type="body" idx="1"/>
          </p:nvPr>
        </p:nvSpPr>
        <p:spPr>
          <a:xfrm>
            <a:off x="663575" y="1828800"/>
            <a:ext cx="8229600" cy="4495800"/>
          </a:xfrm>
        </p:spPr>
        <p:txBody>
          <a:bodyPr/>
          <a:lstStyle/>
          <a:p>
            <a:pPr algn="just">
              <a:lnSpc>
                <a:spcPct val="130000"/>
              </a:lnSpc>
              <a:buFont typeface="Wingdings" panose="05000000000000000000" pitchFamily="2" charset="2"/>
              <a:buNone/>
            </a:pPr>
            <a:r>
              <a:rPr lang="en-US" altLang="zh-CN" b="1" dirty="0"/>
              <a:t>4.1  </a:t>
            </a:r>
            <a:r>
              <a:rPr lang="zh-CN" altLang="en-US" b="1" dirty="0"/>
              <a:t>计算机安全性概述</a:t>
            </a:r>
          </a:p>
          <a:p>
            <a:pPr algn="just">
              <a:lnSpc>
                <a:spcPct val="130000"/>
              </a:lnSpc>
              <a:buFont typeface="Wingdings" panose="05000000000000000000" pitchFamily="2" charset="2"/>
              <a:buNone/>
            </a:pPr>
            <a:r>
              <a:rPr lang="en-US" altLang="zh-CN" b="1" dirty="0"/>
              <a:t>4.2  </a:t>
            </a:r>
            <a:r>
              <a:rPr lang="zh-CN" altLang="en-US" b="1" dirty="0"/>
              <a:t>数据库安全性控制</a:t>
            </a:r>
          </a:p>
          <a:p>
            <a:pPr algn="just">
              <a:lnSpc>
                <a:spcPct val="130000"/>
              </a:lnSpc>
              <a:buFont typeface="Wingdings" panose="05000000000000000000" pitchFamily="2" charset="2"/>
              <a:buNone/>
            </a:pPr>
            <a:r>
              <a:rPr lang="en-US" altLang="zh-CN" b="1" dirty="0"/>
              <a:t>4.3  </a:t>
            </a:r>
            <a:r>
              <a:rPr lang="zh-CN" altLang="en-US" b="1" dirty="0"/>
              <a:t>视图机制</a:t>
            </a:r>
          </a:p>
          <a:p>
            <a:pPr algn="just">
              <a:lnSpc>
                <a:spcPct val="130000"/>
              </a:lnSpc>
              <a:buFont typeface="Wingdings" panose="05000000000000000000" pitchFamily="2" charset="2"/>
              <a:buNone/>
            </a:pPr>
            <a:r>
              <a:rPr lang="en-US" altLang="zh-CN" b="1" dirty="0"/>
              <a:t>4.4  </a:t>
            </a:r>
            <a:r>
              <a:rPr lang="zh-CN" altLang="en-US" b="1" dirty="0"/>
              <a:t>审计（</a:t>
            </a:r>
            <a:r>
              <a:rPr lang="en-US" altLang="zh-CN" b="1" dirty="0"/>
              <a:t>Audit</a:t>
            </a:r>
            <a:r>
              <a:rPr lang="zh-CN" altLang="en-US" b="1" dirty="0"/>
              <a:t>） </a:t>
            </a:r>
          </a:p>
          <a:p>
            <a:pPr algn="just">
              <a:lnSpc>
                <a:spcPct val="130000"/>
              </a:lnSpc>
              <a:buFont typeface="Wingdings" panose="05000000000000000000" pitchFamily="2" charset="2"/>
              <a:buNone/>
            </a:pPr>
            <a:r>
              <a:rPr lang="en-US" altLang="zh-CN" b="1" dirty="0">
                <a:solidFill>
                  <a:schemeClr val="tx2"/>
                </a:solidFill>
              </a:rPr>
              <a:t>4.5  </a:t>
            </a:r>
            <a:r>
              <a:rPr lang="zh-CN" altLang="en-US" b="1" dirty="0">
                <a:solidFill>
                  <a:schemeClr val="tx2"/>
                </a:solidFill>
              </a:rPr>
              <a:t>数据加密</a:t>
            </a:r>
          </a:p>
          <a:p>
            <a:pPr algn="just">
              <a:lnSpc>
                <a:spcPct val="130000"/>
              </a:lnSpc>
              <a:buNone/>
            </a:pPr>
            <a:r>
              <a:rPr lang="en-US" altLang="zh-CN" b="1" dirty="0"/>
              <a:t>4.6  </a:t>
            </a:r>
            <a:r>
              <a:rPr lang="zh-CN" altLang="en-US" b="1" dirty="0"/>
              <a:t>其他安全性保护</a:t>
            </a:r>
            <a:endParaRPr lang="en-US" altLang="zh-CN" b="1" dirty="0"/>
          </a:p>
          <a:p>
            <a:pPr algn="just">
              <a:lnSpc>
                <a:spcPct val="130000"/>
              </a:lnSpc>
              <a:buNone/>
            </a:pPr>
            <a:r>
              <a:rPr lang="en-US" altLang="zh-CN" b="1" dirty="0"/>
              <a:t>4.7  </a:t>
            </a:r>
            <a:r>
              <a:rPr lang="zh-CN" altLang="en-US" b="1" dirty="0"/>
              <a:t>小结</a:t>
            </a:r>
          </a:p>
          <a:p>
            <a:pPr>
              <a:buFont typeface="Wingdings" panose="05000000000000000000" pitchFamily="2" charset="2"/>
              <a:buNone/>
            </a:pPr>
            <a:endParaRPr lang="en-US" altLang="zh-CN"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a:t>An Introduction to Database System</a:t>
            </a:r>
          </a:p>
        </p:txBody>
      </p:sp>
      <p:sp>
        <p:nvSpPr>
          <p:cNvPr id="7" name="灯片编号占位符 5"/>
          <p:cNvSpPr>
            <a:spLocks noGrp="1"/>
          </p:cNvSpPr>
          <p:nvPr>
            <p:ph type="sldNum" sz="quarter" idx="12"/>
          </p:nvPr>
        </p:nvSpPr>
        <p:spPr/>
        <p:txBody>
          <a:bodyPr/>
          <a:lstStyle/>
          <a:p>
            <a:fld id="{45408059-EC26-4AF0-81E1-07E59BA1C069}" type="slidenum">
              <a:rPr lang="en-US" altLang="zh-CN"/>
              <a:pPr/>
              <a:t>9</a:t>
            </a:fld>
            <a:endParaRPr lang="en-US" altLang="zh-CN"/>
          </a:p>
        </p:txBody>
      </p:sp>
      <p:sp>
        <p:nvSpPr>
          <p:cNvPr id="484354" name="Rectangle 2"/>
          <p:cNvSpPr>
            <a:spLocks noGrp="1" noChangeArrowheads="1"/>
          </p:cNvSpPr>
          <p:nvPr>
            <p:ph type="title"/>
          </p:nvPr>
        </p:nvSpPr>
        <p:spPr/>
        <p:txBody>
          <a:bodyPr/>
          <a:lstStyle/>
          <a:p>
            <a:r>
              <a:rPr lang="zh-CN" altLang="en-US" sz="3200" dirty="0"/>
              <a:t>安全标准简介（续）</a:t>
            </a:r>
          </a:p>
        </p:txBody>
      </p:sp>
      <p:pic>
        <p:nvPicPr>
          <p:cNvPr id="484356" name="Picture 4" descr="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088" y="1844675"/>
            <a:ext cx="7561262"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4357" name="Rectangle 5"/>
          <p:cNvSpPr>
            <a:spLocks noChangeArrowheads="1"/>
          </p:cNvSpPr>
          <p:nvPr/>
        </p:nvSpPr>
        <p:spPr bwMode="auto">
          <a:xfrm>
            <a:off x="2771775" y="5661025"/>
            <a:ext cx="2755900" cy="3667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1" lang="zh-CN" altLang="en-US" b="0"/>
              <a:t>信息安全标准的发展历史</a:t>
            </a:r>
            <a:r>
              <a:rPr kumimoji="1" lang="zh-CN" altLang="en-US"/>
              <a:t>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812D573F-DE1A-4A6F-BCFE-566FF7AA31EB}" type="slidenum">
              <a:rPr lang="en-US" altLang="zh-CN"/>
              <a:pPr/>
              <a:t>90</a:t>
            </a:fld>
            <a:endParaRPr lang="en-US" altLang="zh-CN"/>
          </a:p>
        </p:txBody>
      </p:sp>
      <p:sp>
        <p:nvSpPr>
          <p:cNvPr id="427010" name="Rectangle 2"/>
          <p:cNvSpPr>
            <a:spLocks noGrp="1" noChangeArrowheads="1"/>
          </p:cNvSpPr>
          <p:nvPr>
            <p:ph type="title"/>
          </p:nvPr>
        </p:nvSpPr>
        <p:spPr/>
        <p:txBody>
          <a:bodyPr/>
          <a:lstStyle/>
          <a:p>
            <a:r>
              <a:rPr lang="en-US" altLang="zh-CN" dirty="0"/>
              <a:t>4.5  </a:t>
            </a:r>
            <a:r>
              <a:rPr lang="zh-CN" altLang="en-US" dirty="0"/>
              <a:t>数据加密</a:t>
            </a:r>
          </a:p>
        </p:txBody>
      </p:sp>
      <p:sp>
        <p:nvSpPr>
          <p:cNvPr id="427011" name="Rectangle 3"/>
          <p:cNvSpPr>
            <a:spLocks noGrp="1" noChangeArrowheads="1"/>
          </p:cNvSpPr>
          <p:nvPr>
            <p:ph type="body" idx="1"/>
          </p:nvPr>
        </p:nvSpPr>
        <p:spPr>
          <a:xfrm>
            <a:off x="543719" y="1312368"/>
            <a:ext cx="8229600" cy="4695825"/>
          </a:xfrm>
        </p:spPr>
        <p:txBody>
          <a:bodyPr/>
          <a:lstStyle/>
          <a:p>
            <a:pPr>
              <a:lnSpc>
                <a:spcPct val="120000"/>
              </a:lnSpc>
            </a:pPr>
            <a:r>
              <a:rPr lang="zh-CN" altLang="en-US" sz="2400" b="1" dirty="0">
                <a:solidFill>
                  <a:srgbClr val="0000FF"/>
                </a:solidFill>
              </a:rPr>
              <a:t>数据加密</a:t>
            </a:r>
          </a:p>
          <a:p>
            <a:pPr lvl="1">
              <a:lnSpc>
                <a:spcPct val="120000"/>
              </a:lnSpc>
            </a:pPr>
            <a:r>
              <a:rPr lang="zh-CN" altLang="en-US" sz="2200" b="1" dirty="0"/>
              <a:t>防止数据库中数据在存储和传输中失密的有效手段</a:t>
            </a:r>
            <a:endParaRPr lang="zh-CN" altLang="en-US" sz="1200" b="1" dirty="0"/>
          </a:p>
          <a:p>
            <a:pPr>
              <a:lnSpc>
                <a:spcPct val="120000"/>
              </a:lnSpc>
            </a:pPr>
            <a:r>
              <a:rPr lang="zh-CN" altLang="en-US" sz="2400" b="1" dirty="0">
                <a:solidFill>
                  <a:srgbClr val="0000FF"/>
                </a:solidFill>
              </a:rPr>
              <a:t>加密的基本思想</a:t>
            </a:r>
          </a:p>
          <a:p>
            <a:pPr lvl="1">
              <a:lnSpc>
                <a:spcPct val="120000"/>
              </a:lnSpc>
            </a:pPr>
            <a:r>
              <a:rPr lang="zh-CN" altLang="en-US" sz="2200" b="1" dirty="0"/>
              <a:t>根据</a:t>
            </a:r>
            <a:r>
              <a:rPr lang="zh-CN" altLang="en-US" sz="2200" b="1" dirty="0">
                <a:solidFill>
                  <a:srgbClr val="C00000"/>
                </a:solidFill>
              </a:rPr>
              <a:t>一定的算法</a:t>
            </a:r>
            <a:r>
              <a:rPr lang="zh-CN" altLang="en-US" sz="2200" b="1" dirty="0"/>
              <a:t>将原始数据</a:t>
            </a:r>
            <a:r>
              <a:rPr lang="en-US" altLang="zh-CN" sz="2200" b="1" dirty="0"/>
              <a:t>——</a:t>
            </a:r>
            <a:r>
              <a:rPr lang="zh-CN" altLang="en-US" sz="2200" b="1" dirty="0">
                <a:solidFill>
                  <a:srgbClr val="C00000"/>
                </a:solidFill>
              </a:rPr>
              <a:t>明文（</a:t>
            </a:r>
            <a:r>
              <a:rPr lang="en-US" altLang="zh-CN" sz="2200" b="1" dirty="0">
                <a:solidFill>
                  <a:srgbClr val="C00000"/>
                </a:solidFill>
              </a:rPr>
              <a:t>plain text</a:t>
            </a:r>
            <a:r>
              <a:rPr lang="zh-CN" altLang="en-US" sz="2200" b="1" dirty="0">
                <a:solidFill>
                  <a:srgbClr val="C00000"/>
                </a:solidFill>
              </a:rPr>
              <a:t>）</a:t>
            </a:r>
            <a:r>
              <a:rPr lang="zh-CN" altLang="en-US" sz="2200" b="1" dirty="0"/>
              <a:t>变换为不可直接识别的格式</a:t>
            </a:r>
            <a:r>
              <a:rPr lang="en-US" altLang="zh-CN" sz="2200" b="1" dirty="0"/>
              <a:t>——</a:t>
            </a:r>
            <a:r>
              <a:rPr lang="zh-CN" altLang="en-US" sz="2200" b="1" dirty="0">
                <a:solidFill>
                  <a:srgbClr val="C00000"/>
                </a:solidFill>
              </a:rPr>
              <a:t>密文（</a:t>
            </a:r>
            <a:r>
              <a:rPr lang="en-US" altLang="zh-CN" sz="2200" b="1" dirty="0">
                <a:solidFill>
                  <a:srgbClr val="C00000"/>
                </a:solidFill>
              </a:rPr>
              <a:t>cipher text</a:t>
            </a:r>
            <a:r>
              <a:rPr lang="zh-CN" altLang="en-US" sz="2200" b="1" dirty="0">
                <a:solidFill>
                  <a:srgbClr val="C00000"/>
                </a:solidFill>
              </a:rPr>
              <a:t>），</a:t>
            </a:r>
            <a:r>
              <a:rPr lang="zh-CN" altLang="en-US" sz="2200" b="1" dirty="0"/>
              <a:t>从而使得不知道解密算法的人无法获知数据的内容。</a:t>
            </a:r>
          </a:p>
          <a:p>
            <a:pPr>
              <a:lnSpc>
                <a:spcPct val="120000"/>
              </a:lnSpc>
            </a:pPr>
            <a:r>
              <a:rPr lang="en-US" altLang="zh-CN" sz="2400" b="1" dirty="0">
                <a:solidFill>
                  <a:srgbClr val="0000FF"/>
                </a:solidFill>
              </a:rPr>
              <a:t>DBMS</a:t>
            </a:r>
            <a:r>
              <a:rPr lang="zh-CN" altLang="en-US" sz="2400" b="1" dirty="0">
                <a:solidFill>
                  <a:srgbClr val="0000FF"/>
                </a:solidFill>
              </a:rPr>
              <a:t>中的数据加密</a:t>
            </a:r>
            <a:endParaRPr lang="en-US" altLang="zh-CN" sz="2400" b="1" dirty="0">
              <a:solidFill>
                <a:srgbClr val="0000FF"/>
              </a:solidFill>
            </a:endParaRPr>
          </a:p>
          <a:p>
            <a:pPr lvl="1">
              <a:lnSpc>
                <a:spcPct val="120000"/>
              </a:lnSpc>
            </a:pPr>
            <a:r>
              <a:rPr lang="zh-CN" altLang="en-US" sz="2000" b="1" dirty="0">
                <a:solidFill>
                  <a:srgbClr val="0000FF"/>
                </a:solidFill>
              </a:rPr>
              <a:t>存储加密</a:t>
            </a:r>
            <a:endParaRPr lang="en-US" altLang="zh-CN" sz="2000" b="1" dirty="0">
              <a:solidFill>
                <a:srgbClr val="0000FF"/>
              </a:solidFill>
            </a:endParaRPr>
          </a:p>
          <a:p>
            <a:pPr lvl="1">
              <a:lnSpc>
                <a:spcPct val="120000"/>
              </a:lnSpc>
            </a:pPr>
            <a:r>
              <a:rPr lang="zh-CN" altLang="en-US" sz="2000" b="1" dirty="0">
                <a:solidFill>
                  <a:srgbClr val="0000FF"/>
                </a:solidFill>
              </a:rPr>
              <a:t>传输加密</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5.5  </a:t>
            </a:r>
            <a:r>
              <a:rPr lang="zh-CN" altLang="en-US" dirty="0"/>
              <a:t>数据加密（续）</a:t>
            </a:r>
          </a:p>
        </p:txBody>
      </p:sp>
      <p:sp>
        <p:nvSpPr>
          <p:cNvPr id="3" name="内容占位符 2"/>
          <p:cNvSpPr>
            <a:spLocks noGrp="1"/>
          </p:cNvSpPr>
          <p:nvPr>
            <p:ph idx="1"/>
          </p:nvPr>
        </p:nvSpPr>
        <p:spPr>
          <a:xfrm>
            <a:off x="495300" y="1487872"/>
            <a:ext cx="8229600" cy="4495800"/>
          </a:xfrm>
        </p:spPr>
        <p:txBody>
          <a:bodyPr/>
          <a:lstStyle/>
          <a:p>
            <a:r>
              <a:rPr lang="zh-CN" altLang="en-US" b="1" dirty="0">
                <a:solidFill>
                  <a:srgbClr val="C00000"/>
                </a:solidFill>
              </a:rPr>
              <a:t>存储加密</a:t>
            </a:r>
            <a:endParaRPr lang="en-US" altLang="zh-CN" b="1" dirty="0">
              <a:solidFill>
                <a:srgbClr val="C00000"/>
              </a:solidFill>
            </a:endParaRPr>
          </a:p>
          <a:p>
            <a:pPr lvl="1"/>
            <a:r>
              <a:rPr lang="zh-CN" altLang="en-US" b="1" dirty="0">
                <a:solidFill>
                  <a:srgbClr val="0000FF"/>
                </a:solidFill>
              </a:rPr>
              <a:t>透明存储加密</a:t>
            </a:r>
            <a:endParaRPr lang="en-US" altLang="zh-CN" b="1" dirty="0">
              <a:solidFill>
                <a:srgbClr val="0000FF"/>
              </a:solidFill>
            </a:endParaRPr>
          </a:p>
          <a:p>
            <a:pPr lvl="2">
              <a:buFont typeface="Wingdings" panose="05000000000000000000" pitchFamily="2" charset="2"/>
              <a:buChar char="Ø"/>
            </a:pPr>
            <a:r>
              <a:rPr lang="zh-CN" altLang="en-US" b="1" dirty="0"/>
              <a:t>内核级存储加密，对用户完全透明。</a:t>
            </a:r>
            <a:endParaRPr lang="en-US" altLang="zh-CN" b="1" dirty="0"/>
          </a:p>
          <a:p>
            <a:pPr lvl="2">
              <a:buFont typeface="Wingdings" panose="05000000000000000000" pitchFamily="2" charset="2"/>
              <a:buChar char="Ø"/>
            </a:pPr>
            <a:r>
              <a:rPr lang="zh-CN" altLang="en-US" b="1" dirty="0"/>
              <a:t>数据是</a:t>
            </a:r>
            <a:r>
              <a:rPr lang="zh-CN" altLang="en-US" b="1" dirty="0">
                <a:solidFill>
                  <a:srgbClr val="FF0000"/>
                </a:solidFill>
              </a:rPr>
              <a:t>写</a:t>
            </a:r>
            <a:r>
              <a:rPr lang="zh-CN" altLang="en-US" b="1" dirty="0"/>
              <a:t>到磁盘时对数据进行</a:t>
            </a:r>
            <a:r>
              <a:rPr lang="zh-CN" altLang="en-US" b="1" dirty="0">
                <a:solidFill>
                  <a:srgbClr val="FF0000"/>
                </a:solidFill>
              </a:rPr>
              <a:t>加密</a:t>
            </a:r>
            <a:r>
              <a:rPr lang="zh-CN" altLang="en-US" b="1" dirty="0"/>
              <a:t>，授权用户</a:t>
            </a:r>
            <a:r>
              <a:rPr lang="zh-CN" altLang="en-US" b="1" dirty="0">
                <a:solidFill>
                  <a:srgbClr val="FF0000"/>
                </a:solidFill>
              </a:rPr>
              <a:t>读取</a:t>
            </a:r>
            <a:r>
              <a:rPr lang="zh-CN" altLang="en-US" b="1" dirty="0"/>
              <a:t>数据时再对其进行</a:t>
            </a:r>
            <a:r>
              <a:rPr lang="zh-CN" altLang="en-US" b="1" dirty="0">
                <a:solidFill>
                  <a:srgbClr val="FF0000"/>
                </a:solidFill>
              </a:rPr>
              <a:t>解密</a:t>
            </a:r>
            <a:r>
              <a:rPr lang="zh-CN" altLang="en-US" b="1" dirty="0"/>
              <a:t>。</a:t>
            </a:r>
            <a:endParaRPr lang="en-US" altLang="zh-CN" b="1" dirty="0"/>
          </a:p>
          <a:p>
            <a:pPr lvl="2">
              <a:buFont typeface="Wingdings" panose="05000000000000000000" pitchFamily="2" charset="2"/>
              <a:buChar char="Ø"/>
            </a:pPr>
            <a:r>
              <a:rPr lang="zh-CN" altLang="en-US" b="1" dirty="0"/>
              <a:t>由于数据加密对用户透明，数据库的应用程序不需要做任何修改，只需在</a:t>
            </a:r>
            <a:r>
              <a:rPr lang="zh-CN" altLang="en-US" b="1" dirty="0">
                <a:solidFill>
                  <a:srgbClr val="FF0000"/>
                </a:solidFill>
              </a:rPr>
              <a:t>创建表</a:t>
            </a:r>
            <a:r>
              <a:rPr lang="zh-CN" altLang="en-US" b="1" dirty="0"/>
              <a:t>语句中</a:t>
            </a:r>
            <a:r>
              <a:rPr lang="zh-CN" altLang="en-US" b="1" dirty="0">
                <a:solidFill>
                  <a:srgbClr val="FF0000"/>
                </a:solidFill>
              </a:rPr>
              <a:t>说明需加密的字段</a:t>
            </a:r>
            <a:r>
              <a:rPr lang="zh-CN" altLang="en-US" b="1" dirty="0"/>
              <a:t>即可。</a:t>
            </a:r>
            <a:endParaRPr lang="en-US" altLang="zh-CN" b="1" dirty="0"/>
          </a:p>
          <a:p>
            <a:pPr lvl="2">
              <a:buFont typeface="Wingdings" panose="05000000000000000000" pitchFamily="2" charset="2"/>
              <a:buChar char="Ø"/>
            </a:pPr>
            <a:r>
              <a:rPr lang="zh-CN" altLang="en-US" b="1" dirty="0"/>
              <a:t>当对加密数据进行</a:t>
            </a:r>
            <a:r>
              <a:rPr lang="zh-CN" altLang="en-US" b="1" dirty="0">
                <a:solidFill>
                  <a:srgbClr val="FF0000"/>
                </a:solidFill>
              </a:rPr>
              <a:t>增、删、改、查询</a:t>
            </a:r>
            <a:r>
              <a:rPr lang="zh-CN" altLang="en-US" b="1" dirty="0"/>
              <a:t>操作时，数据库管理系统将</a:t>
            </a:r>
            <a:r>
              <a:rPr lang="zh-CN" altLang="en-US" b="1" dirty="0">
                <a:solidFill>
                  <a:srgbClr val="FF0000"/>
                </a:solidFill>
              </a:rPr>
              <a:t>自动</a:t>
            </a:r>
            <a:r>
              <a:rPr lang="zh-CN" altLang="en-US" b="1" dirty="0"/>
              <a:t>对数据进行</a:t>
            </a:r>
            <a:r>
              <a:rPr lang="zh-CN" altLang="en-US" b="1" dirty="0">
                <a:solidFill>
                  <a:srgbClr val="FF0000"/>
                </a:solidFill>
              </a:rPr>
              <a:t>加、解密</a:t>
            </a:r>
            <a:r>
              <a:rPr lang="zh-CN" altLang="en-US" b="1" dirty="0"/>
              <a:t>工作。</a:t>
            </a:r>
            <a:endParaRPr lang="en-US" altLang="zh-CN" b="1" dirty="0"/>
          </a:p>
          <a:p>
            <a:pPr lvl="1"/>
            <a:r>
              <a:rPr lang="zh-CN" altLang="en-US" b="1" dirty="0">
                <a:solidFill>
                  <a:srgbClr val="0000FF"/>
                </a:solidFill>
              </a:rPr>
              <a:t>非透明存储加密</a:t>
            </a:r>
            <a:endParaRPr lang="en-US" altLang="zh-CN" b="1" dirty="0">
              <a:solidFill>
                <a:srgbClr val="0000FF"/>
              </a:solidFill>
            </a:endParaRPr>
          </a:p>
          <a:p>
            <a:pPr lvl="2">
              <a:buFont typeface="Wingdings" panose="05000000000000000000" pitchFamily="2" charset="2"/>
              <a:buChar char="Ø"/>
            </a:pPr>
            <a:r>
              <a:rPr lang="zh-CN" altLang="en-US" b="1" dirty="0"/>
              <a:t> 通过多个加密函数实现</a:t>
            </a:r>
          </a:p>
        </p:txBody>
      </p:sp>
      <p:sp>
        <p:nvSpPr>
          <p:cNvPr id="4" name="页脚占位符 3"/>
          <p:cNvSpPr>
            <a:spLocks noGrp="1"/>
          </p:cNvSpPr>
          <p:nvPr>
            <p:ph type="ftr" sz="quarter" idx="11"/>
          </p:nvPr>
        </p:nvSpPr>
        <p:spPr/>
        <p:txBody>
          <a:bodyPr/>
          <a:lstStyle/>
          <a:p>
            <a:r>
              <a:rPr lang="en-US" altLang="zh-CN"/>
              <a:t>An Introduction to Database System</a:t>
            </a:r>
          </a:p>
        </p:txBody>
      </p:sp>
      <p:sp>
        <p:nvSpPr>
          <p:cNvPr id="5" name="灯片编号占位符 4"/>
          <p:cNvSpPr>
            <a:spLocks noGrp="1"/>
          </p:cNvSpPr>
          <p:nvPr>
            <p:ph type="sldNum" sz="quarter" idx="12"/>
          </p:nvPr>
        </p:nvSpPr>
        <p:spPr/>
        <p:txBody>
          <a:bodyPr/>
          <a:lstStyle/>
          <a:p>
            <a:fld id="{C9AA6E6C-642A-43AA-A3E5-7F3DD19DBD82}" type="slidenum">
              <a:rPr lang="en-US" altLang="zh-CN" smtClean="0"/>
              <a:pPr/>
              <a:t>91</a:t>
            </a:fld>
            <a:endParaRPr lang="en-US" altLang="zh-CN"/>
          </a:p>
        </p:txBody>
      </p:sp>
    </p:spTree>
    <p:extLst>
      <p:ext uri="{BB962C8B-B14F-4D97-AF65-F5344CB8AC3E}">
        <p14:creationId xmlns:p14="http://schemas.microsoft.com/office/powerpoint/2010/main" val="19555049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数据加密（续）</a:t>
            </a:r>
          </a:p>
        </p:txBody>
      </p:sp>
      <p:sp>
        <p:nvSpPr>
          <p:cNvPr id="3" name="内容占位符 2"/>
          <p:cNvSpPr>
            <a:spLocks noGrp="1"/>
          </p:cNvSpPr>
          <p:nvPr>
            <p:ph idx="1"/>
          </p:nvPr>
        </p:nvSpPr>
        <p:spPr>
          <a:xfrm>
            <a:off x="395536" y="1423195"/>
            <a:ext cx="8424614" cy="4495800"/>
          </a:xfrm>
        </p:spPr>
        <p:txBody>
          <a:bodyPr/>
          <a:lstStyle/>
          <a:p>
            <a:r>
              <a:rPr lang="zh-CN" altLang="en-US" b="1" dirty="0">
                <a:solidFill>
                  <a:srgbClr val="C00000"/>
                </a:solidFill>
              </a:rPr>
              <a:t>传输加密</a:t>
            </a:r>
            <a:endParaRPr lang="en-US" altLang="zh-CN" b="1" dirty="0">
              <a:solidFill>
                <a:srgbClr val="C00000"/>
              </a:solidFill>
            </a:endParaRPr>
          </a:p>
          <a:p>
            <a:pPr lvl="1"/>
            <a:r>
              <a:rPr lang="zh-CN" altLang="en-US" b="1" dirty="0">
                <a:solidFill>
                  <a:srgbClr val="0000FF"/>
                </a:solidFill>
              </a:rPr>
              <a:t>链路加密</a:t>
            </a:r>
            <a:endParaRPr lang="en-US" altLang="zh-CN" b="1" dirty="0">
              <a:solidFill>
                <a:srgbClr val="0000FF"/>
              </a:solidFill>
            </a:endParaRPr>
          </a:p>
          <a:p>
            <a:pPr marL="1200150" lvl="2" indent="-342900">
              <a:buFont typeface="Wingdings" panose="05000000000000000000" pitchFamily="2" charset="2"/>
              <a:buChar char="Ø"/>
            </a:pPr>
            <a:r>
              <a:rPr lang="zh-CN" altLang="en-US" b="1" dirty="0"/>
              <a:t>对传输数据在</a:t>
            </a:r>
            <a:r>
              <a:rPr lang="zh-CN" altLang="en-US" b="1" dirty="0">
                <a:solidFill>
                  <a:srgbClr val="FF0000"/>
                </a:solidFill>
              </a:rPr>
              <a:t>链路层</a:t>
            </a:r>
            <a:r>
              <a:rPr lang="zh-CN" altLang="en-US" b="1" dirty="0"/>
              <a:t>进行加密，它的传输信息由报头和报文两部分组成，前者是路由选择信息，后者是传送的数据信息。这种方式</a:t>
            </a:r>
            <a:r>
              <a:rPr lang="zh-CN" altLang="en-US" b="1" dirty="0">
                <a:solidFill>
                  <a:srgbClr val="FF0000"/>
                </a:solidFill>
              </a:rPr>
              <a:t>对报头和报文均加密</a:t>
            </a:r>
            <a:r>
              <a:rPr lang="zh-CN" altLang="en-US" b="1" dirty="0"/>
              <a:t>。</a:t>
            </a:r>
            <a:endParaRPr lang="en-US" altLang="zh-CN" b="1" dirty="0"/>
          </a:p>
          <a:p>
            <a:pPr lvl="1"/>
            <a:r>
              <a:rPr lang="zh-CN" altLang="en-US" b="1" dirty="0">
                <a:solidFill>
                  <a:srgbClr val="0000FF"/>
                </a:solidFill>
              </a:rPr>
              <a:t>端到端加密</a:t>
            </a:r>
            <a:endParaRPr lang="en-US" altLang="zh-CN" b="1" dirty="0">
              <a:solidFill>
                <a:srgbClr val="0000FF"/>
              </a:solidFill>
            </a:endParaRPr>
          </a:p>
          <a:p>
            <a:pPr marL="1200150" lvl="2" indent="-342900">
              <a:buFont typeface="Wingdings" panose="05000000000000000000" pitchFamily="2" charset="2"/>
              <a:buChar char="Ø"/>
            </a:pPr>
            <a:r>
              <a:rPr lang="zh-CN" altLang="en-US" b="1" dirty="0"/>
              <a:t>对传输数据在</a:t>
            </a:r>
            <a:r>
              <a:rPr lang="zh-CN" altLang="en-US" b="1" dirty="0">
                <a:solidFill>
                  <a:srgbClr val="FF0000"/>
                </a:solidFill>
              </a:rPr>
              <a:t>发送端加密</a:t>
            </a:r>
            <a:r>
              <a:rPr lang="zh-CN" altLang="en-US" b="1" dirty="0"/>
              <a:t>，</a:t>
            </a:r>
            <a:r>
              <a:rPr lang="zh-CN" altLang="en-US" b="1" dirty="0">
                <a:solidFill>
                  <a:srgbClr val="FF0000"/>
                </a:solidFill>
              </a:rPr>
              <a:t>接收端解密</a:t>
            </a:r>
            <a:r>
              <a:rPr lang="zh-CN" altLang="en-US" b="1" dirty="0"/>
              <a:t>。它</a:t>
            </a:r>
            <a:r>
              <a:rPr lang="zh-CN" altLang="en-US" b="1" dirty="0">
                <a:solidFill>
                  <a:srgbClr val="FF0000"/>
                </a:solidFill>
              </a:rPr>
              <a:t>只加密报文</a:t>
            </a:r>
            <a:r>
              <a:rPr lang="zh-CN" altLang="en-US" b="1" dirty="0"/>
              <a:t>，不加密报头。</a:t>
            </a:r>
            <a:endParaRPr lang="en-US" altLang="zh-CN" b="1" dirty="0"/>
          </a:p>
          <a:p>
            <a:pPr marL="1200150" lvl="2" indent="-342900">
              <a:buFont typeface="Wingdings" panose="05000000000000000000" pitchFamily="2" charset="2"/>
              <a:buChar char="Ø"/>
            </a:pPr>
            <a:r>
              <a:rPr lang="zh-CN" altLang="en-US" b="1" dirty="0"/>
              <a:t>与链路加密相比，只在发送端和接收端需要密码设备，而中间节点不需要密码设备，因此它所需</a:t>
            </a:r>
            <a:r>
              <a:rPr lang="zh-CN" altLang="en-US" b="1" dirty="0">
                <a:solidFill>
                  <a:srgbClr val="FF0000"/>
                </a:solidFill>
              </a:rPr>
              <a:t>密码设备数量</a:t>
            </a:r>
            <a:r>
              <a:rPr lang="zh-CN" altLang="en-US" b="1" dirty="0"/>
              <a:t>相对</a:t>
            </a:r>
            <a:r>
              <a:rPr lang="zh-CN" altLang="en-US" b="1" dirty="0">
                <a:solidFill>
                  <a:srgbClr val="FF0000"/>
                </a:solidFill>
              </a:rPr>
              <a:t>较少</a:t>
            </a:r>
            <a:r>
              <a:rPr lang="zh-CN" altLang="en-US" b="1" dirty="0"/>
              <a:t>。但这种方式不加密报头，从而</a:t>
            </a:r>
            <a:r>
              <a:rPr lang="zh-CN" altLang="en-US" b="1" dirty="0">
                <a:solidFill>
                  <a:srgbClr val="FF0000"/>
                </a:solidFill>
              </a:rPr>
              <a:t>容易</a:t>
            </a:r>
            <a:r>
              <a:rPr lang="zh-CN" altLang="en-US" b="1" dirty="0"/>
              <a:t>被非法监听者发现并从中</a:t>
            </a:r>
            <a:r>
              <a:rPr lang="zh-CN" altLang="en-US" b="1" dirty="0">
                <a:solidFill>
                  <a:srgbClr val="FF0000"/>
                </a:solidFill>
              </a:rPr>
              <a:t>获取</a:t>
            </a:r>
            <a:r>
              <a:rPr lang="zh-CN" altLang="en-US" b="1" dirty="0"/>
              <a:t>敏感信息。</a:t>
            </a:r>
          </a:p>
        </p:txBody>
      </p:sp>
      <p:sp>
        <p:nvSpPr>
          <p:cNvPr id="4" name="页脚占位符 3"/>
          <p:cNvSpPr>
            <a:spLocks noGrp="1"/>
          </p:cNvSpPr>
          <p:nvPr>
            <p:ph type="ftr" sz="quarter" idx="11"/>
          </p:nvPr>
        </p:nvSpPr>
        <p:spPr/>
        <p:txBody>
          <a:bodyPr/>
          <a:lstStyle/>
          <a:p>
            <a:r>
              <a:rPr lang="en-US" altLang="zh-CN"/>
              <a:t>An Introduction to Database System</a:t>
            </a:r>
          </a:p>
        </p:txBody>
      </p:sp>
      <p:sp>
        <p:nvSpPr>
          <p:cNvPr id="5" name="灯片编号占位符 4"/>
          <p:cNvSpPr>
            <a:spLocks noGrp="1"/>
          </p:cNvSpPr>
          <p:nvPr>
            <p:ph type="sldNum" sz="quarter" idx="12"/>
          </p:nvPr>
        </p:nvSpPr>
        <p:spPr/>
        <p:txBody>
          <a:bodyPr/>
          <a:lstStyle/>
          <a:p>
            <a:fld id="{C9AA6E6C-642A-43AA-A3E5-7F3DD19DBD82}" type="slidenum">
              <a:rPr lang="en-US" altLang="zh-CN" smtClean="0"/>
              <a:pPr/>
              <a:t>92</a:t>
            </a:fld>
            <a:endParaRPr lang="en-US" altLang="zh-CN"/>
          </a:p>
        </p:txBody>
      </p:sp>
    </p:spTree>
    <p:extLst>
      <p:ext uri="{BB962C8B-B14F-4D97-AF65-F5344CB8AC3E}">
        <p14:creationId xmlns:p14="http://schemas.microsoft.com/office/powerpoint/2010/main" val="34954742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49F304F1-B605-4015-8702-3531F71986C7}" type="slidenum">
              <a:rPr lang="en-US" altLang="zh-CN"/>
              <a:pPr/>
              <a:t>93</a:t>
            </a:fld>
            <a:endParaRPr lang="en-US" altLang="zh-CN"/>
          </a:p>
        </p:txBody>
      </p:sp>
      <p:sp>
        <p:nvSpPr>
          <p:cNvPr id="431106" name="Rectangle 2"/>
          <p:cNvSpPr>
            <a:spLocks noGrp="1" noChangeArrowheads="1"/>
          </p:cNvSpPr>
          <p:nvPr>
            <p:ph type="title"/>
          </p:nvPr>
        </p:nvSpPr>
        <p:spPr/>
        <p:txBody>
          <a:bodyPr/>
          <a:lstStyle/>
          <a:p>
            <a:r>
              <a:rPr lang="zh-CN" altLang="en-US" dirty="0"/>
              <a:t>第四章  数据库安全性</a:t>
            </a:r>
          </a:p>
        </p:txBody>
      </p:sp>
      <p:sp>
        <p:nvSpPr>
          <p:cNvPr id="431107" name="Rectangle 3"/>
          <p:cNvSpPr>
            <a:spLocks noGrp="1" noChangeArrowheads="1"/>
          </p:cNvSpPr>
          <p:nvPr>
            <p:ph type="body" idx="1"/>
          </p:nvPr>
        </p:nvSpPr>
        <p:spPr>
          <a:xfrm>
            <a:off x="735013" y="1828800"/>
            <a:ext cx="8229600" cy="4495800"/>
          </a:xfrm>
        </p:spPr>
        <p:txBody>
          <a:bodyPr/>
          <a:lstStyle/>
          <a:p>
            <a:pPr algn="just">
              <a:lnSpc>
                <a:spcPct val="130000"/>
              </a:lnSpc>
              <a:buFont typeface="Wingdings" panose="05000000000000000000" pitchFamily="2" charset="2"/>
              <a:buNone/>
            </a:pPr>
            <a:r>
              <a:rPr lang="en-US" altLang="zh-CN" b="1" dirty="0"/>
              <a:t>4.1  </a:t>
            </a:r>
            <a:r>
              <a:rPr lang="zh-CN" altLang="en-US" b="1" dirty="0"/>
              <a:t>计算机安全性概述</a:t>
            </a:r>
          </a:p>
          <a:p>
            <a:pPr algn="just">
              <a:lnSpc>
                <a:spcPct val="130000"/>
              </a:lnSpc>
              <a:buFont typeface="Wingdings" panose="05000000000000000000" pitchFamily="2" charset="2"/>
              <a:buNone/>
            </a:pPr>
            <a:r>
              <a:rPr lang="en-US" altLang="zh-CN" b="1" dirty="0"/>
              <a:t>4.2  </a:t>
            </a:r>
            <a:r>
              <a:rPr lang="zh-CN" altLang="en-US" b="1" dirty="0"/>
              <a:t>数据库安全性控制</a:t>
            </a:r>
          </a:p>
          <a:p>
            <a:pPr algn="just">
              <a:lnSpc>
                <a:spcPct val="130000"/>
              </a:lnSpc>
              <a:buFont typeface="Wingdings" panose="05000000000000000000" pitchFamily="2" charset="2"/>
              <a:buNone/>
            </a:pPr>
            <a:r>
              <a:rPr lang="en-US" altLang="zh-CN" b="1" dirty="0"/>
              <a:t>4.3  </a:t>
            </a:r>
            <a:r>
              <a:rPr lang="zh-CN" altLang="en-US" b="1" dirty="0"/>
              <a:t>视图机制</a:t>
            </a:r>
          </a:p>
          <a:p>
            <a:pPr algn="just">
              <a:lnSpc>
                <a:spcPct val="130000"/>
              </a:lnSpc>
              <a:buFont typeface="Wingdings" panose="05000000000000000000" pitchFamily="2" charset="2"/>
              <a:buNone/>
            </a:pPr>
            <a:r>
              <a:rPr lang="en-US" altLang="zh-CN" b="1" dirty="0"/>
              <a:t>4.4  </a:t>
            </a:r>
            <a:r>
              <a:rPr lang="zh-CN" altLang="en-US" b="1" dirty="0"/>
              <a:t>审计（</a:t>
            </a:r>
            <a:r>
              <a:rPr lang="en-US" altLang="zh-CN" b="1" dirty="0"/>
              <a:t>Audit</a:t>
            </a:r>
            <a:r>
              <a:rPr lang="zh-CN" altLang="en-US" b="1" dirty="0"/>
              <a:t>） </a:t>
            </a:r>
          </a:p>
          <a:p>
            <a:pPr algn="just">
              <a:lnSpc>
                <a:spcPct val="130000"/>
              </a:lnSpc>
              <a:buFont typeface="Wingdings" panose="05000000000000000000" pitchFamily="2" charset="2"/>
              <a:buNone/>
            </a:pPr>
            <a:r>
              <a:rPr lang="en-US" altLang="zh-CN" b="1" dirty="0"/>
              <a:t>4.5  </a:t>
            </a:r>
            <a:r>
              <a:rPr lang="zh-CN" altLang="en-US" b="1" dirty="0"/>
              <a:t>数据加密</a:t>
            </a:r>
          </a:p>
          <a:p>
            <a:pPr algn="just">
              <a:lnSpc>
                <a:spcPct val="130000"/>
              </a:lnSpc>
              <a:buFont typeface="Wingdings" panose="05000000000000000000" pitchFamily="2" charset="2"/>
              <a:buNone/>
            </a:pPr>
            <a:r>
              <a:rPr lang="en-US" altLang="zh-CN" b="1" dirty="0">
                <a:solidFill>
                  <a:srgbClr val="3333FF"/>
                </a:solidFill>
              </a:rPr>
              <a:t>4.6  </a:t>
            </a:r>
            <a:r>
              <a:rPr lang="zh-CN" altLang="en-US" b="1" dirty="0">
                <a:solidFill>
                  <a:srgbClr val="3333FF"/>
                </a:solidFill>
              </a:rPr>
              <a:t>其他安全性保护</a:t>
            </a:r>
          </a:p>
          <a:p>
            <a:pPr algn="just">
              <a:lnSpc>
                <a:spcPct val="130000"/>
              </a:lnSpc>
              <a:buFont typeface="Wingdings" panose="05000000000000000000" pitchFamily="2" charset="2"/>
              <a:buNone/>
            </a:pPr>
            <a:r>
              <a:rPr lang="en-US" altLang="zh-CN" b="1" dirty="0"/>
              <a:t>4.7  </a:t>
            </a:r>
            <a:r>
              <a:rPr lang="zh-CN" altLang="en-US" b="1" dirty="0"/>
              <a:t>小结</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F73F4216-45E4-4C93-8631-D83268B3EE25}" type="slidenum">
              <a:rPr lang="en-US" altLang="zh-CN"/>
              <a:pPr/>
              <a:t>94</a:t>
            </a:fld>
            <a:endParaRPr lang="en-US" altLang="zh-CN"/>
          </a:p>
        </p:txBody>
      </p:sp>
      <p:sp>
        <p:nvSpPr>
          <p:cNvPr id="432130" name="Rectangle 2"/>
          <p:cNvSpPr>
            <a:spLocks noGrp="1" noChangeArrowheads="1"/>
          </p:cNvSpPr>
          <p:nvPr>
            <p:ph type="title"/>
          </p:nvPr>
        </p:nvSpPr>
        <p:spPr/>
        <p:txBody>
          <a:bodyPr/>
          <a:lstStyle/>
          <a:p>
            <a:r>
              <a:rPr lang="en-US" altLang="zh-CN" dirty="0"/>
              <a:t>4.6   </a:t>
            </a:r>
            <a:r>
              <a:rPr lang="zh-CN" altLang="en-US" dirty="0"/>
              <a:t>其他安全性保护</a:t>
            </a:r>
          </a:p>
        </p:txBody>
      </p:sp>
      <p:sp>
        <p:nvSpPr>
          <p:cNvPr id="432131" name="Rectangle 3"/>
          <p:cNvSpPr>
            <a:spLocks noGrp="1" noChangeArrowheads="1"/>
          </p:cNvSpPr>
          <p:nvPr>
            <p:ph type="body" idx="1"/>
          </p:nvPr>
        </p:nvSpPr>
        <p:spPr>
          <a:xfrm>
            <a:off x="395536" y="1467645"/>
            <a:ext cx="8229600" cy="3689548"/>
          </a:xfrm>
        </p:spPr>
        <p:txBody>
          <a:bodyPr/>
          <a:lstStyle/>
          <a:p>
            <a:pPr>
              <a:lnSpc>
                <a:spcPct val="160000"/>
              </a:lnSpc>
            </a:pPr>
            <a:r>
              <a:rPr lang="zh-CN" altLang="en-US" sz="2600" b="1" dirty="0"/>
              <a:t>推理控制</a:t>
            </a:r>
            <a:endParaRPr lang="en-US" altLang="zh-CN" sz="2600" b="1" dirty="0"/>
          </a:p>
          <a:p>
            <a:pPr lvl="1">
              <a:lnSpc>
                <a:spcPct val="160000"/>
              </a:lnSpc>
            </a:pPr>
            <a:r>
              <a:rPr lang="zh-CN" altLang="en-US" sz="2200" b="1" dirty="0"/>
              <a:t>处理强制存取控制未解决的问题</a:t>
            </a:r>
            <a:endParaRPr lang="en-US" altLang="zh-CN" sz="2200" b="1" dirty="0"/>
          </a:p>
          <a:p>
            <a:pPr lvl="1">
              <a:lnSpc>
                <a:spcPct val="160000"/>
              </a:lnSpc>
            </a:pPr>
            <a:r>
              <a:rPr lang="zh-CN" altLang="en-US" sz="2200" b="1" dirty="0"/>
              <a:t>避免用户利用其能够访问的数据推知更高密级的数据，即用户利用其被允许的多次查询的结果，结合相关的领域背景知识以及数据之间的约束，推导出其不能访问的数据。如利用函数依赖关系职务</a:t>
            </a:r>
            <a:r>
              <a:rPr lang="en-US" altLang="zh-CN" sz="2200" b="1" dirty="0"/>
              <a:t>-&gt;</a:t>
            </a:r>
            <a:r>
              <a:rPr lang="zh-CN" altLang="en-US" sz="2200" b="1" dirty="0"/>
              <a:t>工资，推出工资信息。</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95536" y="1428709"/>
            <a:ext cx="8229600" cy="4495800"/>
          </a:xfrm>
        </p:spPr>
        <p:txBody>
          <a:bodyPr/>
          <a:lstStyle/>
          <a:p>
            <a:r>
              <a:rPr lang="zh-CN" altLang="en-US" sz="2600" b="1" dirty="0"/>
              <a:t>隐蔽信道</a:t>
            </a:r>
            <a:endParaRPr lang="en-US" altLang="zh-CN" sz="2600" b="1" dirty="0"/>
          </a:p>
          <a:p>
            <a:pPr lvl="1"/>
            <a:r>
              <a:rPr lang="zh-CN" altLang="en-US" sz="2300" b="1" dirty="0"/>
              <a:t>处理强制存取控制未解决的问题</a:t>
            </a:r>
            <a:endParaRPr lang="en-US" altLang="zh-CN" sz="2300" b="1" dirty="0"/>
          </a:p>
          <a:p>
            <a:pPr lvl="1"/>
            <a:r>
              <a:rPr lang="zh-CN" altLang="en-US" sz="2100" b="1" dirty="0"/>
              <a:t>例如，如果</a:t>
            </a:r>
            <a:r>
              <a:rPr lang="en-US" altLang="zh-CN" sz="2100" b="1" dirty="0"/>
              <a:t>insert</a:t>
            </a:r>
            <a:r>
              <a:rPr lang="zh-CN" altLang="en-US" sz="2100" b="1" dirty="0"/>
              <a:t>语句对</a:t>
            </a:r>
            <a:r>
              <a:rPr lang="en-US" altLang="zh-CN" sz="2100" b="1" dirty="0"/>
              <a:t>unique</a:t>
            </a:r>
            <a:r>
              <a:rPr lang="zh-CN" altLang="en-US" sz="2100" b="1" dirty="0"/>
              <a:t>属性列写入重复值，则系统会报错且操作失败。那么，针对</a:t>
            </a:r>
            <a:r>
              <a:rPr lang="en-US" altLang="zh-CN" sz="2100" b="1" dirty="0"/>
              <a:t>unique</a:t>
            </a:r>
            <a:r>
              <a:rPr lang="zh-CN" altLang="en-US" sz="2100" b="1" dirty="0"/>
              <a:t>约束列，</a:t>
            </a:r>
            <a:r>
              <a:rPr lang="zh-CN" altLang="en-US" sz="2100" b="1" dirty="0">
                <a:solidFill>
                  <a:srgbClr val="FF0000"/>
                </a:solidFill>
              </a:rPr>
              <a:t>高安全等级用户</a:t>
            </a:r>
            <a:r>
              <a:rPr lang="zh-CN" altLang="en-US" sz="2100" b="1" dirty="0"/>
              <a:t>（发送者）可</a:t>
            </a:r>
            <a:r>
              <a:rPr lang="zh-CN" altLang="en-US" sz="2100" b="1" dirty="0">
                <a:solidFill>
                  <a:srgbClr val="FF0000"/>
                </a:solidFill>
              </a:rPr>
              <a:t>先</a:t>
            </a:r>
            <a:r>
              <a:rPr lang="zh-CN" altLang="en-US" sz="2100" b="1" dirty="0"/>
              <a:t>向该列插入（或者不插入）数据，而</a:t>
            </a:r>
            <a:r>
              <a:rPr lang="zh-CN" altLang="en-US" sz="2100" b="1" dirty="0">
                <a:solidFill>
                  <a:srgbClr val="FF0000"/>
                </a:solidFill>
              </a:rPr>
              <a:t>低安全等级用户</a:t>
            </a:r>
            <a:r>
              <a:rPr lang="zh-CN" altLang="en-US" sz="2100" b="1" dirty="0"/>
              <a:t>（接收者）向该列插入相同数据。如果插入失败，则表明发送者已向该列插入数据，此时二者约定发送者传输信息位为</a:t>
            </a:r>
            <a:r>
              <a:rPr lang="en-US" altLang="zh-CN" sz="2100" b="1" dirty="0"/>
              <a:t>0</a:t>
            </a:r>
            <a:r>
              <a:rPr lang="zh-CN" altLang="en-US" sz="2100" b="1" dirty="0"/>
              <a:t>；如果插入成功，则表明发送者未向该列插入数据，此时二者约定发送者传输信息位为</a:t>
            </a:r>
            <a:r>
              <a:rPr lang="en-US" altLang="zh-CN" sz="2100" b="1" dirty="0"/>
              <a:t>1</a:t>
            </a:r>
            <a:r>
              <a:rPr lang="zh-CN" altLang="en-US" sz="2100" b="1" dirty="0"/>
              <a:t>。通过这种方式，高安全等级用户按事先约定方式主动向低安全等级用户传输信息，使得信息流从高安全等级向低安全等级流动，从而导致高安全等级敏感信息泄露。</a:t>
            </a:r>
            <a:endParaRPr lang="en-US" altLang="zh-CN" sz="2100" b="1" dirty="0"/>
          </a:p>
          <a:p>
            <a:pPr lvl="1"/>
            <a:endParaRPr lang="zh-CN" altLang="en-US" dirty="0"/>
          </a:p>
        </p:txBody>
      </p:sp>
      <p:sp>
        <p:nvSpPr>
          <p:cNvPr id="4" name="页脚占位符 3"/>
          <p:cNvSpPr>
            <a:spLocks noGrp="1"/>
          </p:cNvSpPr>
          <p:nvPr>
            <p:ph type="ftr" sz="quarter" idx="11"/>
          </p:nvPr>
        </p:nvSpPr>
        <p:spPr/>
        <p:txBody>
          <a:bodyPr/>
          <a:lstStyle/>
          <a:p>
            <a:r>
              <a:rPr lang="en-US" altLang="zh-CN"/>
              <a:t>An Introduction to Database System</a:t>
            </a:r>
          </a:p>
        </p:txBody>
      </p:sp>
      <p:sp>
        <p:nvSpPr>
          <p:cNvPr id="5" name="灯片编号占位符 4"/>
          <p:cNvSpPr>
            <a:spLocks noGrp="1"/>
          </p:cNvSpPr>
          <p:nvPr>
            <p:ph type="sldNum" sz="quarter" idx="12"/>
          </p:nvPr>
        </p:nvSpPr>
        <p:spPr/>
        <p:txBody>
          <a:bodyPr/>
          <a:lstStyle/>
          <a:p>
            <a:fld id="{C9AA6E6C-642A-43AA-A3E5-7F3DD19DBD82}" type="slidenum">
              <a:rPr lang="en-US" altLang="zh-CN" smtClean="0"/>
              <a:pPr/>
              <a:t>95</a:t>
            </a:fld>
            <a:endParaRPr lang="en-US" altLang="zh-CN"/>
          </a:p>
        </p:txBody>
      </p:sp>
    </p:spTree>
    <p:extLst>
      <p:ext uri="{BB962C8B-B14F-4D97-AF65-F5344CB8AC3E}">
        <p14:creationId xmlns:p14="http://schemas.microsoft.com/office/powerpoint/2010/main" val="229423115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600" b="1" dirty="0"/>
              <a:t>数据隐私保护</a:t>
            </a:r>
            <a:endParaRPr lang="en-US" altLang="zh-CN" sz="2600" b="1" dirty="0"/>
          </a:p>
          <a:p>
            <a:pPr lvl="1"/>
            <a:r>
              <a:rPr lang="zh-CN" altLang="en-US" sz="2200" b="1" dirty="0"/>
              <a:t>控制不愿被他人知道或他人不便知道的个人数据的能力。</a:t>
            </a:r>
            <a:endParaRPr lang="en-US" altLang="zh-CN" sz="2200" b="1" dirty="0"/>
          </a:p>
          <a:p>
            <a:pPr lvl="1"/>
            <a:r>
              <a:rPr lang="zh-CN" altLang="en-US" sz="2200" b="1" dirty="0"/>
              <a:t>数据隐私范围很广，涉及</a:t>
            </a:r>
            <a:r>
              <a:rPr lang="zh-CN" altLang="en-US" sz="2200" b="1"/>
              <a:t>数据管理中的数据收集、数据存储、数据处理和数据发布等各个阶段。</a:t>
            </a:r>
            <a:endParaRPr lang="en-US" altLang="zh-CN" sz="2200" b="1" dirty="0"/>
          </a:p>
          <a:p>
            <a:pPr lvl="1"/>
            <a:endParaRPr lang="zh-CN" altLang="en-US" sz="2200" dirty="0"/>
          </a:p>
        </p:txBody>
      </p:sp>
      <p:sp>
        <p:nvSpPr>
          <p:cNvPr id="4" name="页脚占位符 3"/>
          <p:cNvSpPr>
            <a:spLocks noGrp="1"/>
          </p:cNvSpPr>
          <p:nvPr>
            <p:ph type="ftr" sz="quarter" idx="11"/>
          </p:nvPr>
        </p:nvSpPr>
        <p:spPr/>
        <p:txBody>
          <a:bodyPr/>
          <a:lstStyle/>
          <a:p>
            <a:r>
              <a:rPr lang="en-US" altLang="zh-CN"/>
              <a:t>An Introduction to Database System</a:t>
            </a:r>
          </a:p>
        </p:txBody>
      </p:sp>
      <p:sp>
        <p:nvSpPr>
          <p:cNvPr id="5" name="灯片编号占位符 4"/>
          <p:cNvSpPr>
            <a:spLocks noGrp="1"/>
          </p:cNvSpPr>
          <p:nvPr>
            <p:ph type="sldNum" sz="quarter" idx="12"/>
          </p:nvPr>
        </p:nvSpPr>
        <p:spPr/>
        <p:txBody>
          <a:bodyPr/>
          <a:lstStyle/>
          <a:p>
            <a:fld id="{C9AA6E6C-642A-43AA-A3E5-7F3DD19DBD82}" type="slidenum">
              <a:rPr lang="en-US" altLang="zh-CN" smtClean="0"/>
              <a:pPr/>
              <a:t>96</a:t>
            </a:fld>
            <a:endParaRPr lang="en-US" altLang="zh-CN"/>
          </a:p>
        </p:txBody>
      </p:sp>
    </p:spTree>
    <p:extLst>
      <p:ext uri="{BB962C8B-B14F-4D97-AF65-F5344CB8AC3E}">
        <p14:creationId xmlns:p14="http://schemas.microsoft.com/office/powerpoint/2010/main" val="287334962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7232173F-6EF3-41D2-B411-2CBA08E175A6}" type="slidenum">
              <a:rPr lang="en-US" altLang="zh-CN"/>
              <a:pPr/>
              <a:t>97</a:t>
            </a:fld>
            <a:endParaRPr lang="en-US" altLang="zh-CN"/>
          </a:p>
        </p:txBody>
      </p:sp>
      <p:sp>
        <p:nvSpPr>
          <p:cNvPr id="474114" name="Rectangle 2"/>
          <p:cNvSpPr>
            <a:spLocks noGrp="1" noChangeArrowheads="1"/>
          </p:cNvSpPr>
          <p:nvPr>
            <p:ph type="title"/>
          </p:nvPr>
        </p:nvSpPr>
        <p:spPr/>
        <p:txBody>
          <a:bodyPr/>
          <a:lstStyle/>
          <a:p>
            <a:r>
              <a:rPr lang="zh-CN" altLang="en-US" dirty="0"/>
              <a:t>第四章  数据库安全性</a:t>
            </a:r>
          </a:p>
        </p:txBody>
      </p:sp>
      <p:sp>
        <p:nvSpPr>
          <p:cNvPr id="474115" name="Rectangle 3"/>
          <p:cNvSpPr>
            <a:spLocks noGrp="1" noChangeArrowheads="1"/>
          </p:cNvSpPr>
          <p:nvPr>
            <p:ph type="body" idx="1"/>
          </p:nvPr>
        </p:nvSpPr>
        <p:spPr>
          <a:xfrm>
            <a:off x="663575" y="1700213"/>
            <a:ext cx="8229600" cy="4495800"/>
          </a:xfrm>
        </p:spPr>
        <p:txBody>
          <a:bodyPr/>
          <a:lstStyle/>
          <a:p>
            <a:pPr algn="just">
              <a:lnSpc>
                <a:spcPct val="130000"/>
              </a:lnSpc>
              <a:buFont typeface="Wingdings" panose="05000000000000000000" pitchFamily="2" charset="2"/>
              <a:buNone/>
            </a:pPr>
            <a:r>
              <a:rPr lang="en-US" altLang="zh-CN" b="1" dirty="0"/>
              <a:t>4.1  </a:t>
            </a:r>
            <a:r>
              <a:rPr lang="zh-CN" altLang="en-US" b="1" dirty="0"/>
              <a:t>计算机安全性概述</a:t>
            </a:r>
          </a:p>
          <a:p>
            <a:pPr algn="just">
              <a:lnSpc>
                <a:spcPct val="130000"/>
              </a:lnSpc>
              <a:buFont typeface="Wingdings" panose="05000000000000000000" pitchFamily="2" charset="2"/>
              <a:buNone/>
            </a:pPr>
            <a:r>
              <a:rPr lang="en-US" altLang="zh-CN" b="1" dirty="0"/>
              <a:t>4.2  </a:t>
            </a:r>
            <a:r>
              <a:rPr lang="zh-CN" altLang="en-US" b="1" dirty="0"/>
              <a:t>数据库安全性控制</a:t>
            </a:r>
          </a:p>
          <a:p>
            <a:pPr algn="just">
              <a:lnSpc>
                <a:spcPct val="130000"/>
              </a:lnSpc>
              <a:buFont typeface="Wingdings" panose="05000000000000000000" pitchFamily="2" charset="2"/>
              <a:buNone/>
            </a:pPr>
            <a:r>
              <a:rPr lang="en-US" altLang="zh-CN" b="1" dirty="0"/>
              <a:t>4.3  </a:t>
            </a:r>
            <a:r>
              <a:rPr lang="zh-CN" altLang="en-US" b="1" dirty="0"/>
              <a:t>视图机制</a:t>
            </a:r>
          </a:p>
          <a:p>
            <a:pPr algn="just">
              <a:lnSpc>
                <a:spcPct val="130000"/>
              </a:lnSpc>
              <a:buFont typeface="Wingdings" panose="05000000000000000000" pitchFamily="2" charset="2"/>
              <a:buNone/>
            </a:pPr>
            <a:r>
              <a:rPr lang="en-US" altLang="zh-CN" b="1" dirty="0"/>
              <a:t>4.4  </a:t>
            </a:r>
            <a:r>
              <a:rPr lang="zh-CN" altLang="en-US" b="1" dirty="0"/>
              <a:t>审计（</a:t>
            </a:r>
            <a:r>
              <a:rPr lang="en-US" altLang="zh-CN" b="1" dirty="0"/>
              <a:t>Audit</a:t>
            </a:r>
            <a:r>
              <a:rPr lang="zh-CN" altLang="en-US" b="1" dirty="0"/>
              <a:t>） </a:t>
            </a:r>
          </a:p>
          <a:p>
            <a:pPr algn="just">
              <a:lnSpc>
                <a:spcPct val="130000"/>
              </a:lnSpc>
              <a:buFont typeface="Wingdings" panose="05000000000000000000" pitchFamily="2" charset="2"/>
              <a:buNone/>
            </a:pPr>
            <a:r>
              <a:rPr lang="en-US" altLang="zh-CN" b="1" dirty="0"/>
              <a:t>4.5  </a:t>
            </a:r>
            <a:r>
              <a:rPr lang="zh-CN" altLang="en-US" b="1" dirty="0"/>
              <a:t>数据加密</a:t>
            </a:r>
          </a:p>
          <a:p>
            <a:pPr algn="just">
              <a:lnSpc>
                <a:spcPct val="130000"/>
              </a:lnSpc>
              <a:buNone/>
            </a:pPr>
            <a:r>
              <a:rPr lang="en-US" altLang="zh-CN" b="1" dirty="0"/>
              <a:t>4.6   </a:t>
            </a:r>
            <a:r>
              <a:rPr lang="zh-CN" altLang="en-US" b="1" dirty="0"/>
              <a:t>其他安全性保护</a:t>
            </a:r>
          </a:p>
          <a:p>
            <a:pPr algn="just">
              <a:lnSpc>
                <a:spcPct val="130000"/>
              </a:lnSpc>
              <a:buFont typeface="Wingdings" panose="05000000000000000000" pitchFamily="2" charset="2"/>
              <a:buNone/>
            </a:pPr>
            <a:r>
              <a:rPr lang="en-US" altLang="zh-CN" b="1" dirty="0">
                <a:solidFill>
                  <a:schemeClr val="tx2"/>
                </a:solidFill>
              </a:rPr>
              <a:t>4.7  </a:t>
            </a:r>
            <a:r>
              <a:rPr lang="zh-CN" altLang="en-US" b="1" dirty="0">
                <a:solidFill>
                  <a:schemeClr val="tx2"/>
                </a:solidFill>
              </a:rPr>
              <a:t>小结</a:t>
            </a:r>
          </a:p>
          <a:p>
            <a:endParaRPr lang="en-US" altLang="zh-CN" b="1" dirty="0">
              <a:solidFill>
                <a:schemeClr val="tx2"/>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CD252B5D-020E-402E-961D-805CFAFFB44A}" type="slidenum">
              <a:rPr lang="en-US" altLang="zh-CN"/>
              <a:pPr/>
              <a:t>98</a:t>
            </a:fld>
            <a:endParaRPr lang="en-US" altLang="zh-CN"/>
          </a:p>
        </p:txBody>
      </p:sp>
      <p:sp>
        <p:nvSpPr>
          <p:cNvPr id="475138" name="Rectangle 2"/>
          <p:cNvSpPr>
            <a:spLocks noGrp="1" noChangeArrowheads="1"/>
          </p:cNvSpPr>
          <p:nvPr>
            <p:ph type="title"/>
          </p:nvPr>
        </p:nvSpPr>
        <p:spPr/>
        <p:txBody>
          <a:bodyPr/>
          <a:lstStyle/>
          <a:p>
            <a:r>
              <a:rPr lang="en-US" altLang="zh-CN" dirty="0"/>
              <a:t>4.7 </a:t>
            </a:r>
            <a:r>
              <a:rPr lang="zh-CN" altLang="en-US" dirty="0"/>
              <a:t>小结</a:t>
            </a:r>
          </a:p>
        </p:txBody>
      </p:sp>
      <p:sp>
        <p:nvSpPr>
          <p:cNvPr id="475139" name="Rectangle 3"/>
          <p:cNvSpPr>
            <a:spLocks noGrp="1" noChangeArrowheads="1"/>
          </p:cNvSpPr>
          <p:nvPr>
            <p:ph type="body" idx="1"/>
          </p:nvPr>
        </p:nvSpPr>
        <p:spPr/>
        <p:txBody>
          <a:bodyPr/>
          <a:lstStyle/>
          <a:p>
            <a:pPr>
              <a:lnSpc>
                <a:spcPct val="160000"/>
              </a:lnSpc>
              <a:spcBef>
                <a:spcPct val="80000"/>
              </a:spcBef>
            </a:pPr>
            <a:r>
              <a:rPr lang="zh-CN" altLang="en-US" sz="2400" b="1" dirty="0"/>
              <a:t>数据的共享日益加强，数据的安全保密越来越重要</a:t>
            </a:r>
          </a:p>
          <a:p>
            <a:pPr>
              <a:lnSpc>
                <a:spcPct val="160000"/>
              </a:lnSpc>
              <a:spcBef>
                <a:spcPct val="80000"/>
              </a:spcBef>
            </a:pPr>
            <a:r>
              <a:rPr lang="en-US" altLang="zh-CN" sz="2400" b="1" dirty="0"/>
              <a:t>DBMS</a:t>
            </a:r>
            <a:r>
              <a:rPr lang="zh-CN" altLang="en-US" sz="2400" b="1" dirty="0"/>
              <a:t>是管理数据的核心，因而其自身必须具有一整套完整而有效的安全性机制</a:t>
            </a:r>
          </a:p>
          <a:p>
            <a:pPr>
              <a:lnSpc>
                <a:spcPct val="160000"/>
              </a:lnSpc>
              <a:spcBef>
                <a:spcPct val="80000"/>
              </a:spcBef>
            </a:pPr>
            <a:r>
              <a:rPr lang="en-US" altLang="zh-CN" sz="2400" b="1" dirty="0"/>
              <a:t>TCSEC</a:t>
            </a:r>
            <a:r>
              <a:rPr lang="zh-CN" altLang="en-US" sz="2400" b="1" dirty="0"/>
              <a:t>和</a:t>
            </a:r>
            <a:r>
              <a:rPr lang="en-US" altLang="zh-CN" sz="2400" b="1" dirty="0"/>
              <a:t>CC</a:t>
            </a:r>
          </a:p>
          <a:p>
            <a:pPr>
              <a:lnSpc>
                <a:spcPct val="160000"/>
              </a:lnSpc>
              <a:spcBef>
                <a:spcPct val="80000"/>
              </a:spcBef>
            </a:pPr>
            <a:endParaRPr lang="en-US" altLang="zh-CN" sz="2400" b="1"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6" name="灯片编号占位符 5"/>
          <p:cNvSpPr>
            <a:spLocks noGrp="1"/>
          </p:cNvSpPr>
          <p:nvPr>
            <p:ph type="sldNum" sz="quarter" idx="12"/>
          </p:nvPr>
        </p:nvSpPr>
        <p:spPr/>
        <p:txBody>
          <a:bodyPr/>
          <a:lstStyle/>
          <a:p>
            <a:fld id="{A04DF00B-4AA1-4D78-8D2F-019014E3F034}" type="slidenum">
              <a:rPr lang="en-US" altLang="zh-CN"/>
              <a:pPr/>
              <a:t>99</a:t>
            </a:fld>
            <a:endParaRPr lang="en-US" altLang="zh-CN"/>
          </a:p>
        </p:txBody>
      </p:sp>
      <p:sp>
        <p:nvSpPr>
          <p:cNvPr id="477186" name="Rectangle 2"/>
          <p:cNvSpPr>
            <a:spLocks noGrp="1" noChangeArrowheads="1"/>
          </p:cNvSpPr>
          <p:nvPr>
            <p:ph type="title"/>
          </p:nvPr>
        </p:nvSpPr>
        <p:spPr/>
        <p:txBody>
          <a:bodyPr/>
          <a:lstStyle/>
          <a:p>
            <a:r>
              <a:rPr lang="zh-CN" altLang="en-US"/>
              <a:t>小结（续）</a:t>
            </a:r>
          </a:p>
        </p:txBody>
      </p:sp>
      <p:sp>
        <p:nvSpPr>
          <p:cNvPr id="477187" name="Rectangle 3"/>
          <p:cNvSpPr>
            <a:spLocks noGrp="1" noChangeArrowheads="1"/>
          </p:cNvSpPr>
          <p:nvPr>
            <p:ph type="body" idx="1"/>
          </p:nvPr>
        </p:nvSpPr>
        <p:spPr>
          <a:xfrm>
            <a:off x="395288" y="1916113"/>
            <a:ext cx="8208962" cy="4114800"/>
          </a:xfrm>
        </p:spPr>
        <p:txBody>
          <a:bodyPr/>
          <a:lstStyle/>
          <a:p>
            <a:r>
              <a:rPr lang="zh-CN" altLang="en-US" sz="2400" b="1" dirty="0"/>
              <a:t>实现数据库系统安全性的技术和方法</a:t>
            </a:r>
          </a:p>
          <a:p>
            <a:pPr lvl="1"/>
            <a:r>
              <a:rPr lang="zh-CN" altLang="en-US" sz="2000" b="1" dirty="0"/>
              <a:t>存取控制技术</a:t>
            </a:r>
          </a:p>
          <a:p>
            <a:pPr lvl="1"/>
            <a:r>
              <a:rPr lang="zh-CN" altLang="en-US" sz="2000" b="1" dirty="0"/>
              <a:t>视图技术</a:t>
            </a:r>
          </a:p>
          <a:p>
            <a:pPr lvl="1"/>
            <a:r>
              <a:rPr lang="zh-CN" altLang="en-US" sz="2000" b="1" dirty="0"/>
              <a:t>审计技术</a:t>
            </a:r>
          </a:p>
          <a:p>
            <a:r>
              <a:rPr lang="zh-CN" altLang="en-US" sz="2400" b="1" dirty="0"/>
              <a:t>自主存取控制功能 </a:t>
            </a:r>
          </a:p>
          <a:p>
            <a:pPr lvl="1"/>
            <a:r>
              <a:rPr lang="zh-CN" altLang="en-US" sz="2000" b="1" dirty="0"/>
              <a:t>通过</a:t>
            </a:r>
            <a:r>
              <a:rPr lang="en-US" altLang="zh-CN" sz="2000" b="1" dirty="0"/>
              <a:t>SQL </a:t>
            </a:r>
            <a:r>
              <a:rPr lang="zh-CN" altLang="en-US" sz="2000" b="1" dirty="0"/>
              <a:t>的</a:t>
            </a:r>
            <a:r>
              <a:rPr lang="en-US" altLang="zh-CN" sz="2000" b="1" dirty="0"/>
              <a:t>GRANT</a:t>
            </a:r>
            <a:r>
              <a:rPr lang="zh-CN" altLang="en-US" sz="2000" b="1" dirty="0"/>
              <a:t>语句和</a:t>
            </a:r>
            <a:r>
              <a:rPr lang="en-US" altLang="zh-CN" sz="2000" b="1" dirty="0"/>
              <a:t>REVOKE</a:t>
            </a:r>
            <a:r>
              <a:rPr lang="zh-CN" altLang="en-US" sz="2000" b="1" dirty="0"/>
              <a:t>语句实现</a:t>
            </a:r>
          </a:p>
          <a:p>
            <a:r>
              <a:rPr lang="zh-CN" altLang="en-US" sz="2400" b="1" dirty="0"/>
              <a:t>角色 </a:t>
            </a:r>
          </a:p>
          <a:p>
            <a:pPr lvl="1"/>
            <a:r>
              <a:rPr lang="zh-CN" altLang="en-US" sz="2000" b="1" dirty="0"/>
              <a:t>使用角色来管理数据库权限可以简化授权过程 </a:t>
            </a:r>
          </a:p>
          <a:p>
            <a:pPr lvl="1"/>
            <a:r>
              <a:rPr lang="en-US" altLang="zh-CN" sz="2000" b="1" dirty="0"/>
              <a:t>CREATE  ROLE</a:t>
            </a:r>
            <a:r>
              <a:rPr lang="zh-CN" altLang="en-US" sz="2000" b="1" dirty="0"/>
              <a:t>语句创建角色</a:t>
            </a:r>
          </a:p>
          <a:p>
            <a:pPr lvl="1"/>
            <a:r>
              <a:rPr lang="en-US" altLang="zh-CN" sz="2000" b="1" dirty="0"/>
              <a:t>GRANT </a:t>
            </a:r>
            <a:r>
              <a:rPr lang="zh-CN" altLang="en-US" sz="2000" b="1" dirty="0"/>
              <a:t>语句给角色授权</a:t>
            </a:r>
          </a:p>
        </p:txBody>
      </p:sp>
    </p:spTree>
  </p:cSld>
  <p:clrMapOvr>
    <a:masterClrMapping/>
  </p:clrMapOvr>
</p:sld>
</file>

<file path=ppt/theme/theme1.xml><?xml version="1.0" encoding="utf-8"?>
<a:theme xmlns:a="http://schemas.openxmlformats.org/drawingml/2006/main" name="1_商务模板系列34">
  <a:themeElements>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1_商务模板系列34">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txDef>
      <a:spPr>
        <a:solidFill>
          <a:schemeClr val="bg1"/>
        </a:solidFill>
      </a:spPr>
      <a:bodyPr wrap="square" rtlCol="0">
        <a:spAutoFit/>
      </a:bodyPr>
      <a:lstStyle>
        <a:defPPr algn="l">
          <a:defRPr sz="1600" b="0" dirty="0" smtClean="0"/>
        </a:defPPr>
      </a:lstStyle>
    </a:txDef>
  </a:objectDefaults>
  <a:extraClrSchemeLst>
    <a:extraClrScheme>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1_商务模板系列34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_商务模板系列34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7729</TotalTime>
  <Words>6643</Words>
  <Application>Microsoft Office PowerPoint</Application>
  <PresentationFormat>全屏显示(4:3)</PresentationFormat>
  <Paragraphs>1040</Paragraphs>
  <Slides>99</Slides>
  <Notes>8</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99</vt:i4>
      </vt:variant>
    </vt:vector>
  </HeadingPairs>
  <TitlesOfParts>
    <vt:vector size="111" baseType="lpstr">
      <vt:lpstr>仿宋_GB2312</vt:lpstr>
      <vt:lpstr>STZhongsong</vt:lpstr>
      <vt:lpstr>隶书</vt:lpstr>
      <vt:lpstr>宋体</vt:lpstr>
      <vt:lpstr>Microsoft YaHei</vt:lpstr>
      <vt:lpstr>NSimSun</vt:lpstr>
      <vt:lpstr>Arial</vt:lpstr>
      <vt:lpstr>Tahoma</vt:lpstr>
      <vt:lpstr>Times New Roman</vt:lpstr>
      <vt:lpstr>Wingdings</vt:lpstr>
      <vt:lpstr>1_商务模板系列34</vt:lpstr>
      <vt:lpstr>Image</vt:lpstr>
      <vt:lpstr>PowerPoint 演示文稿</vt:lpstr>
      <vt:lpstr> 数据库安全性</vt:lpstr>
      <vt:lpstr>第四章  数据库安全性</vt:lpstr>
      <vt:lpstr>4.1  计算机安全性概述</vt:lpstr>
      <vt:lpstr>4.1.1  计算机系统的三类安全性问题 </vt:lpstr>
      <vt:lpstr>计算机系统的三类安全性问题（续） </vt:lpstr>
      <vt:lpstr>4.1  计算机安全性概论</vt:lpstr>
      <vt:lpstr>4.1.2  安全标准简介</vt:lpstr>
      <vt:lpstr>安全标准简介（续）</vt:lpstr>
      <vt:lpstr>安全标准简介（续）</vt:lpstr>
      <vt:lpstr>安全标准简介（续）</vt:lpstr>
      <vt:lpstr>TCSEC/TDI安全级别划分</vt:lpstr>
      <vt:lpstr>TCSEC/TDI安全级别划分（续）</vt:lpstr>
      <vt:lpstr>PowerPoint 演示文稿</vt:lpstr>
      <vt:lpstr>TCSEC/TDI安全级别划分（续）</vt:lpstr>
      <vt:lpstr>                           CC</vt:lpstr>
      <vt:lpstr>CC（续）</vt:lpstr>
      <vt:lpstr>CC（续）</vt:lpstr>
      <vt:lpstr>第四章  数据库安全性</vt:lpstr>
      <vt:lpstr>4.2  数据库安全性控制概述</vt:lpstr>
      <vt:lpstr>数据库安全性控制概述（续）</vt:lpstr>
      <vt:lpstr>数据库安全性控制概述（续）</vt:lpstr>
      <vt:lpstr>4.2  数据库安全性控制</vt:lpstr>
      <vt:lpstr>4.2.1  用户标识与鉴别</vt:lpstr>
      <vt:lpstr>用户标识与鉴别（续）</vt:lpstr>
      <vt:lpstr>PowerPoint 演示文稿</vt:lpstr>
      <vt:lpstr>4.2  数据库安全性控制</vt:lpstr>
      <vt:lpstr>4.2.2  存取控制</vt:lpstr>
      <vt:lpstr>存取控制（续）</vt:lpstr>
      <vt:lpstr>4.2  数据库安全性控制</vt:lpstr>
      <vt:lpstr>4.2.3  自主存取控制方法</vt:lpstr>
      <vt:lpstr>自主存取控制方法（续）</vt:lpstr>
      <vt:lpstr>4.2  数据库安全性控制</vt:lpstr>
      <vt:lpstr>4.2.4 授权与回收</vt:lpstr>
      <vt:lpstr>GRANT（续）</vt:lpstr>
      <vt:lpstr>WITH GRANT OPTION子句</vt:lpstr>
      <vt:lpstr>例题</vt:lpstr>
      <vt:lpstr>例题（续）</vt:lpstr>
      <vt:lpstr>例题（续）</vt:lpstr>
      <vt:lpstr>例题（续）</vt:lpstr>
      <vt:lpstr>例题（续）</vt:lpstr>
      <vt:lpstr>传播权限</vt:lpstr>
      <vt:lpstr>传播权限（续）</vt:lpstr>
      <vt:lpstr>授权与回收（续）</vt:lpstr>
      <vt:lpstr>REVOKE（续）</vt:lpstr>
      <vt:lpstr>REVOKE（续）</vt:lpstr>
      <vt:lpstr>REVOKE（续）</vt:lpstr>
      <vt:lpstr>REVOKE（续）</vt:lpstr>
      <vt:lpstr>小结:SQL灵活的授权机制</vt:lpstr>
      <vt:lpstr>自主存取控制的授权过程及其问题</vt:lpstr>
      <vt:lpstr>PowerPoint 演示文稿</vt:lpstr>
      <vt:lpstr>自主存取控制的授权过程及其问题</vt:lpstr>
      <vt:lpstr>授权与回收（续）</vt:lpstr>
      <vt:lpstr>授权与回收（续）</vt:lpstr>
      <vt:lpstr>4.2  数据库安全性控制</vt:lpstr>
      <vt:lpstr>4.2.5 数据库角色</vt:lpstr>
      <vt:lpstr>数据库角色</vt:lpstr>
      <vt:lpstr>数据库角色</vt:lpstr>
      <vt:lpstr>数据库角色（续）</vt:lpstr>
      <vt:lpstr>数据库角色（续）</vt:lpstr>
      <vt:lpstr>数据库角色（续）</vt:lpstr>
      <vt:lpstr>数据库角色（续）</vt:lpstr>
      <vt:lpstr>4.2  数据库安全性控制</vt:lpstr>
      <vt:lpstr>自主存取控制缺点</vt:lpstr>
      <vt:lpstr>4.2.6  强制存取控制方法</vt:lpstr>
      <vt:lpstr>强制存取控制方法（续）</vt:lpstr>
      <vt:lpstr>强制存取控制方法（续）</vt:lpstr>
      <vt:lpstr>强制存取控制方法（续）</vt:lpstr>
      <vt:lpstr>强制存取控制方法（续）</vt:lpstr>
      <vt:lpstr>强制存取控制方法（续）</vt:lpstr>
      <vt:lpstr>强制存取控制方法（续）</vt:lpstr>
      <vt:lpstr>PowerPoint 演示文稿</vt:lpstr>
      <vt:lpstr>MAC与DAC</vt:lpstr>
      <vt:lpstr>强制存取控制方法（续）</vt:lpstr>
      <vt:lpstr>第四章  数据库安全性</vt:lpstr>
      <vt:lpstr>数据库自主安全性机制的例子</vt:lpstr>
      <vt:lpstr>数据库自主安全性机制的例子</vt:lpstr>
      <vt:lpstr>4.3  视图机制</vt:lpstr>
      <vt:lpstr>视图机制（续）</vt:lpstr>
      <vt:lpstr>视图机制（续）</vt:lpstr>
      <vt:lpstr>视图机制（续）</vt:lpstr>
      <vt:lpstr>第四章  数据库安全性</vt:lpstr>
      <vt:lpstr>4.4  审计</vt:lpstr>
      <vt:lpstr>审计（续）</vt:lpstr>
      <vt:lpstr>审计（续）</vt:lpstr>
      <vt:lpstr>审计（续）</vt:lpstr>
      <vt:lpstr>审计（续）</vt:lpstr>
      <vt:lpstr>审计（续）</vt:lpstr>
      <vt:lpstr>第四章  数据库安全性</vt:lpstr>
      <vt:lpstr>4.5  数据加密</vt:lpstr>
      <vt:lpstr>5.5  数据加密（续）</vt:lpstr>
      <vt:lpstr>4.5  数据加密（续）</vt:lpstr>
      <vt:lpstr>第四章  数据库安全性</vt:lpstr>
      <vt:lpstr>4.6   其他安全性保护</vt:lpstr>
      <vt:lpstr>PowerPoint 演示文稿</vt:lpstr>
      <vt:lpstr>PowerPoint 演示文稿</vt:lpstr>
      <vt:lpstr>第四章  数据库安全性</vt:lpstr>
      <vt:lpstr>4.7 小结</vt:lpstr>
      <vt:lpstr>小结（续）</vt:lpstr>
    </vt:vector>
  </TitlesOfParts>
  <Company>idke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课程名称：数据库系统概论</dc:title>
  <dc:creator>RUC IDKE</dc:creator>
  <cp:lastModifiedBy>zhu xz</cp:lastModifiedBy>
  <cp:revision>381</cp:revision>
  <dcterms:created xsi:type="dcterms:W3CDTF">2000-08-09T08:19:19Z</dcterms:created>
  <dcterms:modified xsi:type="dcterms:W3CDTF">2022-10-31T12:19:49Z</dcterms:modified>
</cp:coreProperties>
</file>