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89"/>
  </p:notesMasterIdLst>
  <p:handoutMasterIdLst>
    <p:handoutMasterId r:id="rId90"/>
  </p:handoutMasterIdLst>
  <p:sldIdLst>
    <p:sldId id="541" r:id="rId2"/>
    <p:sldId id="542" r:id="rId3"/>
    <p:sldId id="545" r:id="rId4"/>
    <p:sldId id="676" r:id="rId5"/>
    <p:sldId id="677" r:id="rId6"/>
    <p:sldId id="678" r:id="rId7"/>
    <p:sldId id="679" r:id="rId8"/>
    <p:sldId id="680" r:id="rId9"/>
    <p:sldId id="681" r:id="rId10"/>
    <p:sldId id="682" r:id="rId11"/>
    <p:sldId id="683" r:id="rId12"/>
    <p:sldId id="684" r:id="rId13"/>
    <p:sldId id="685" r:id="rId14"/>
    <p:sldId id="547" r:id="rId15"/>
    <p:sldId id="548" r:id="rId16"/>
    <p:sldId id="549" r:id="rId17"/>
    <p:sldId id="550" r:id="rId18"/>
    <p:sldId id="551" r:id="rId19"/>
    <p:sldId id="552" r:id="rId20"/>
    <p:sldId id="659" r:id="rId21"/>
    <p:sldId id="553" r:id="rId22"/>
    <p:sldId id="554" r:id="rId23"/>
    <p:sldId id="556" r:id="rId24"/>
    <p:sldId id="660" r:id="rId25"/>
    <p:sldId id="558" r:id="rId26"/>
    <p:sldId id="559" r:id="rId27"/>
    <p:sldId id="560" r:id="rId28"/>
    <p:sldId id="661" r:id="rId29"/>
    <p:sldId id="563" r:id="rId30"/>
    <p:sldId id="564" r:id="rId31"/>
    <p:sldId id="568" r:id="rId32"/>
    <p:sldId id="662" r:id="rId33"/>
    <p:sldId id="569" r:id="rId34"/>
    <p:sldId id="570" r:id="rId35"/>
    <p:sldId id="571" r:id="rId36"/>
    <p:sldId id="572" r:id="rId37"/>
    <p:sldId id="573" r:id="rId38"/>
    <p:sldId id="574" r:id="rId39"/>
    <p:sldId id="686" r:id="rId40"/>
    <p:sldId id="687" r:id="rId41"/>
    <p:sldId id="663" r:id="rId42"/>
    <p:sldId id="576" r:id="rId43"/>
    <p:sldId id="664" r:id="rId44"/>
    <p:sldId id="578" r:id="rId45"/>
    <p:sldId id="579" r:id="rId46"/>
    <p:sldId id="689" r:id="rId47"/>
    <p:sldId id="665" r:id="rId48"/>
    <p:sldId id="580" r:id="rId49"/>
    <p:sldId id="666" r:id="rId50"/>
    <p:sldId id="581" r:id="rId51"/>
    <p:sldId id="582" r:id="rId52"/>
    <p:sldId id="688" r:id="rId53"/>
    <p:sldId id="584" r:id="rId54"/>
    <p:sldId id="585" r:id="rId55"/>
    <p:sldId id="667" r:id="rId56"/>
    <p:sldId id="586" r:id="rId57"/>
    <p:sldId id="587" r:id="rId58"/>
    <p:sldId id="690" r:id="rId59"/>
    <p:sldId id="693" r:id="rId60"/>
    <p:sldId id="691" r:id="rId61"/>
    <p:sldId id="692" r:id="rId62"/>
    <p:sldId id="668" r:id="rId63"/>
    <p:sldId id="589" r:id="rId64"/>
    <p:sldId id="588" r:id="rId65"/>
    <p:sldId id="590" r:id="rId66"/>
    <p:sldId id="591" r:id="rId67"/>
    <p:sldId id="672" r:id="rId68"/>
    <p:sldId id="593" r:id="rId69"/>
    <p:sldId id="594" r:id="rId70"/>
    <p:sldId id="452" r:id="rId71"/>
    <p:sldId id="444" r:id="rId72"/>
    <p:sldId id="595" r:id="rId73"/>
    <p:sldId id="674" r:id="rId74"/>
    <p:sldId id="675" r:id="rId75"/>
    <p:sldId id="669" r:id="rId76"/>
    <p:sldId id="596" r:id="rId77"/>
    <p:sldId id="597" r:id="rId78"/>
    <p:sldId id="670" r:id="rId79"/>
    <p:sldId id="598" r:id="rId80"/>
    <p:sldId id="696" r:id="rId81"/>
    <p:sldId id="697" r:id="rId82"/>
    <p:sldId id="698" r:id="rId83"/>
    <p:sldId id="699" r:id="rId84"/>
    <p:sldId id="700" r:id="rId85"/>
    <p:sldId id="701" r:id="rId86"/>
    <p:sldId id="702" r:id="rId87"/>
    <p:sldId id="703" r:id="rId88"/>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72BE2C"/>
    <a:srgbClr val="FF66FF"/>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0" autoAdjust="0"/>
    <p:restoredTop sz="90621" autoAdjust="0"/>
  </p:normalViewPr>
  <p:slideViewPr>
    <p:cSldViewPr>
      <p:cViewPr varScale="1">
        <p:scale>
          <a:sx n="61" d="100"/>
          <a:sy n="61" d="100"/>
        </p:scale>
        <p:origin x="13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1" d="100"/>
          <a:sy n="41" d="100"/>
        </p:scale>
        <p:origin x="-152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a:lvl1pPr>
          </a:lstStyle>
          <a:p>
            <a:endParaRPr lang="en-US" altLang="zh-CN"/>
          </a:p>
        </p:txBody>
      </p:sp>
      <p:sp>
        <p:nvSpPr>
          <p:cNvPr id="539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vl1pPr>
          </a:lstStyle>
          <a:p>
            <a:endParaRPr lang="en-US" altLang="zh-CN"/>
          </a:p>
        </p:txBody>
      </p:sp>
      <p:sp>
        <p:nvSpPr>
          <p:cNvPr id="539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a:lvl1pPr>
          </a:lstStyle>
          <a:p>
            <a:endParaRPr lang="en-US" altLang="zh-CN"/>
          </a:p>
        </p:txBody>
      </p:sp>
      <p:sp>
        <p:nvSpPr>
          <p:cNvPr id="539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vl1pPr>
          </a:lstStyle>
          <a:p>
            <a:fld id="{E04F0AFE-DE6F-4DA2-990C-4F66D9505E96}" type="slidenum">
              <a:rPr lang="en-US" altLang="zh-CN"/>
              <a:pPr/>
              <a:t>‹#›</a:t>
            </a:fld>
            <a:endParaRPr lang="en-US" altLang="zh-CN"/>
          </a:p>
        </p:txBody>
      </p:sp>
    </p:spTree>
    <p:extLst>
      <p:ext uri="{BB962C8B-B14F-4D97-AF65-F5344CB8AC3E}">
        <p14:creationId xmlns:p14="http://schemas.microsoft.com/office/powerpoint/2010/main" val="3153783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vl1pPr>
          </a:lstStyle>
          <a:p>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vl1pPr>
          </a:lstStyle>
          <a:p>
            <a:fld id="{30745266-44D2-4209-96CF-E64C9C24DEE8}" type="slidenum">
              <a:rPr lang="en-US" altLang="zh-CN"/>
              <a:pPr/>
              <a:t>‹#›</a:t>
            </a:fld>
            <a:endParaRPr lang="en-US" altLang="zh-CN"/>
          </a:p>
        </p:txBody>
      </p:sp>
    </p:spTree>
    <p:extLst>
      <p:ext uri="{BB962C8B-B14F-4D97-AF65-F5344CB8AC3E}">
        <p14:creationId xmlns:p14="http://schemas.microsoft.com/office/powerpoint/2010/main" val="40076982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9D891-C917-4787-BB84-F3ABB1F51AE1}" type="slidenum">
              <a:rPr lang="en-US" altLang="zh-CN"/>
              <a:pPr/>
              <a:t>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6449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65250" name="Freeform 2"/>
          <p:cNvSpPr>
            <a:spLocks/>
          </p:cNvSpPr>
          <p:nvPr/>
        </p:nvSpPr>
        <p:spPr bwMode="gray">
          <a:xfrm>
            <a:off x="-9525" y="1447800"/>
            <a:ext cx="9164638"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1" name="Freeform 3"/>
          <p:cNvSpPr>
            <a:spLocks/>
          </p:cNvSpPr>
          <p:nvPr/>
        </p:nvSpPr>
        <p:spPr bwMode="gray">
          <a:xfrm>
            <a:off x="-9525" y="1730375"/>
            <a:ext cx="915035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5252" name="Group 4"/>
          <p:cNvGrpSpPr>
            <a:grpSpLocks/>
          </p:cNvGrpSpPr>
          <p:nvPr/>
        </p:nvGrpSpPr>
        <p:grpSpPr bwMode="auto">
          <a:xfrm>
            <a:off x="7086600" y="1947863"/>
            <a:ext cx="533400" cy="533400"/>
            <a:chOff x="4752" y="1200"/>
            <a:chExt cx="288" cy="288"/>
          </a:xfrm>
        </p:grpSpPr>
        <p:sp>
          <p:nvSpPr>
            <p:cNvPr id="565253"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254"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255" name="Group 7"/>
          <p:cNvGrpSpPr>
            <a:grpSpLocks/>
          </p:cNvGrpSpPr>
          <p:nvPr/>
        </p:nvGrpSpPr>
        <p:grpSpPr bwMode="auto">
          <a:xfrm>
            <a:off x="7620000" y="1371600"/>
            <a:ext cx="914400" cy="914400"/>
            <a:chOff x="4992" y="816"/>
            <a:chExt cx="576" cy="576"/>
          </a:xfrm>
        </p:grpSpPr>
        <p:sp>
          <p:nvSpPr>
            <p:cNvPr id="565256" name="Oval 8"/>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257"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258" name="Group 10"/>
          <p:cNvGrpSpPr>
            <a:grpSpLocks/>
          </p:cNvGrpSpPr>
          <p:nvPr/>
        </p:nvGrpSpPr>
        <p:grpSpPr bwMode="auto">
          <a:xfrm>
            <a:off x="304800" y="3429000"/>
            <a:ext cx="1295400" cy="1371600"/>
            <a:chOff x="4992" y="816"/>
            <a:chExt cx="576" cy="576"/>
          </a:xfrm>
        </p:grpSpPr>
        <p:sp>
          <p:nvSpPr>
            <p:cNvPr id="565259" name="Oval 11"/>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260"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5261" name="Rectangle 13"/>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565262" name="Rectangle 14"/>
          <p:cNvSpPr>
            <a:spLocks noGrp="1" noChangeArrowheads="1"/>
          </p:cNvSpPr>
          <p:nvPr>
            <p:ph type="ftr" sz="quarter" idx="3"/>
          </p:nvPr>
        </p:nvSpPr>
        <p:spPr>
          <a:xfrm>
            <a:off x="5364163" y="6381750"/>
            <a:ext cx="3529012" cy="287338"/>
          </a:xfrm>
        </p:spPr>
        <p:txBody>
          <a:bodyPr/>
          <a:lstStyle>
            <a:lvl1pPr>
              <a:defRPr>
                <a:solidFill>
                  <a:srgbClr val="FF3300"/>
                </a:solidFill>
              </a:defRPr>
            </a:lvl1pPr>
          </a:lstStyle>
          <a:p>
            <a:r>
              <a:rPr lang="en-US" altLang="zh-CN"/>
              <a:t>An Introduction to Database System</a:t>
            </a:r>
          </a:p>
        </p:txBody>
      </p:sp>
      <p:sp>
        <p:nvSpPr>
          <p:cNvPr id="565263"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565264"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a:t>单击此处编辑母版副标题样式</a:t>
            </a:r>
          </a:p>
        </p:txBody>
      </p:sp>
      <p:pic>
        <p:nvPicPr>
          <p:cNvPr id="565265" name="Picture 17" descr="zjnu校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288" y="260350"/>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FE5C2DB9-48D0-429D-9F79-82740AD2E5EC}" type="slidenum">
              <a:rPr lang="en-US" altLang="zh-CN"/>
              <a:pPr/>
              <a:t>‹#›</a:t>
            </a:fld>
            <a:endParaRPr lang="en-US" altLang="zh-CN"/>
          </a:p>
        </p:txBody>
      </p:sp>
    </p:spTree>
    <p:extLst>
      <p:ext uri="{BB962C8B-B14F-4D97-AF65-F5344CB8AC3E}">
        <p14:creationId xmlns:p14="http://schemas.microsoft.com/office/powerpoint/2010/main" val="44004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11912DD2-E63E-41B4-813C-BA13FB29AE01}" type="slidenum">
              <a:rPr lang="en-US" altLang="zh-CN"/>
              <a:pPr/>
              <a:t>‹#›</a:t>
            </a:fld>
            <a:endParaRPr lang="en-US" altLang="zh-CN"/>
          </a:p>
        </p:txBody>
      </p:sp>
    </p:spTree>
    <p:extLst>
      <p:ext uri="{BB962C8B-B14F-4D97-AF65-F5344CB8AC3E}">
        <p14:creationId xmlns:p14="http://schemas.microsoft.com/office/powerpoint/2010/main" val="2099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An Introduction to Database System</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68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02CD36C2-C71C-45E6-BA0F-4D091CFDA314}" type="slidenum">
              <a:rPr lang="en-US" altLang="zh-CN"/>
              <a:pPr/>
              <a:t>‹#›</a:t>
            </a:fld>
            <a:endParaRPr lang="en-US" altLang="zh-CN"/>
          </a:p>
        </p:txBody>
      </p:sp>
    </p:spTree>
    <p:extLst>
      <p:ext uri="{BB962C8B-B14F-4D97-AF65-F5344CB8AC3E}">
        <p14:creationId xmlns:p14="http://schemas.microsoft.com/office/powerpoint/2010/main" val="245002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BBC4968F-5C4C-46A9-A19C-C80D5209F028}" type="slidenum">
              <a:rPr lang="en-US" altLang="zh-CN"/>
              <a:pPr/>
              <a:t>‹#›</a:t>
            </a:fld>
            <a:endParaRPr lang="en-US" altLang="zh-CN"/>
          </a:p>
        </p:txBody>
      </p:sp>
    </p:spTree>
    <p:extLst>
      <p:ext uri="{BB962C8B-B14F-4D97-AF65-F5344CB8AC3E}">
        <p14:creationId xmlns:p14="http://schemas.microsoft.com/office/powerpoint/2010/main" val="105621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D10CF745-38F8-4F60-9ECE-A3D6CD86FF53}" type="slidenum">
              <a:rPr lang="en-US" altLang="zh-CN"/>
              <a:pPr/>
              <a:t>‹#›</a:t>
            </a:fld>
            <a:endParaRPr lang="en-US" altLang="zh-CN"/>
          </a:p>
        </p:txBody>
      </p:sp>
    </p:spTree>
    <p:extLst>
      <p:ext uri="{BB962C8B-B14F-4D97-AF65-F5344CB8AC3E}">
        <p14:creationId xmlns:p14="http://schemas.microsoft.com/office/powerpoint/2010/main" val="201192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en-US" altLang="zh-CN"/>
              <a:t>An Introduction to Database System</a:t>
            </a:r>
          </a:p>
        </p:txBody>
      </p:sp>
      <p:sp>
        <p:nvSpPr>
          <p:cNvPr id="9" name="灯片编号占位符 8"/>
          <p:cNvSpPr>
            <a:spLocks noGrp="1"/>
          </p:cNvSpPr>
          <p:nvPr>
            <p:ph type="sldNum" sz="quarter" idx="12"/>
          </p:nvPr>
        </p:nvSpPr>
        <p:spPr/>
        <p:txBody>
          <a:bodyPr/>
          <a:lstStyle>
            <a:lvl1pPr>
              <a:defRPr/>
            </a:lvl1pPr>
          </a:lstStyle>
          <a:p>
            <a:fld id="{C58FE7B8-6780-4422-8979-1531F29AC8EA}" type="slidenum">
              <a:rPr lang="en-US" altLang="zh-CN"/>
              <a:pPr/>
              <a:t>‹#›</a:t>
            </a:fld>
            <a:endParaRPr lang="en-US" altLang="zh-CN"/>
          </a:p>
        </p:txBody>
      </p:sp>
    </p:spTree>
    <p:extLst>
      <p:ext uri="{BB962C8B-B14F-4D97-AF65-F5344CB8AC3E}">
        <p14:creationId xmlns:p14="http://schemas.microsoft.com/office/powerpoint/2010/main" val="345936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en-US" altLang="zh-CN"/>
              <a:t>An Introduction to Database System</a:t>
            </a:r>
          </a:p>
        </p:txBody>
      </p:sp>
      <p:sp>
        <p:nvSpPr>
          <p:cNvPr id="5" name="灯片编号占位符 4"/>
          <p:cNvSpPr>
            <a:spLocks noGrp="1"/>
          </p:cNvSpPr>
          <p:nvPr>
            <p:ph type="sldNum" sz="quarter" idx="12"/>
          </p:nvPr>
        </p:nvSpPr>
        <p:spPr/>
        <p:txBody>
          <a:bodyPr/>
          <a:lstStyle>
            <a:lvl1pPr>
              <a:defRPr/>
            </a:lvl1pPr>
          </a:lstStyle>
          <a:p>
            <a:fld id="{0D066F64-D05F-416A-995B-B9A8366AB12E}" type="slidenum">
              <a:rPr lang="en-US" altLang="zh-CN"/>
              <a:pPr/>
              <a:t>‹#›</a:t>
            </a:fld>
            <a:endParaRPr lang="en-US" altLang="zh-CN"/>
          </a:p>
        </p:txBody>
      </p:sp>
    </p:spTree>
    <p:extLst>
      <p:ext uri="{BB962C8B-B14F-4D97-AF65-F5344CB8AC3E}">
        <p14:creationId xmlns:p14="http://schemas.microsoft.com/office/powerpoint/2010/main" val="361166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en-US" altLang="zh-CN"/>
              <a:t>An Introduction to Database System</a:t>
            </a:r>
          </a:p>
        </p:txBody>
      </p:sp>
      <p:sp>
        <p:nvSpPr>
          <p:cNvPr id="4" name="灯片编号占位符 3"/>
          <p:cNvSpPr>
            <a:spLocks noGrp="1"/>
          </p:cNvSpPr>
          <p:nvPr>
            <p:ph type="sldNum" sz="quarter" idx="12"/>
          </p:nvPr>
        </p:nvSpPr>
        <p:spPr/>
        <p:txBody>
          <a:bodyPr/>
          <a:lstStyle>
            <a:lvl1pPr>
              <a:defRPr/>
            </a:lvl1pPr>
          </a:lstStyle>
          <a:p>
            <a:fld id="{8E92B0CC-ED81-46F1-B051-A46D2E45FEA2}" type="slidenum">
              <a:rPr lang="en-US" altLang="zh-CN"/>
              <a:pPr/>
              <a:t>‹#›</a:t>
            </a:fld>
            <a:endParaRPr lang="en-US" altLang="zh-CN"/>
          </a:p>
        </p:txBody>
      </p:sp>
    </p:spTree>
    <p:extLst>
      <p:ext uri="{BB962C8B-B14F-4D97-AF65-F5344CB8AC3E}">
        <p14:creationId xmlns:p14="http://schemas.microsoft.com/office/powerpoint/2010/main" val="234234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8DEBFB5B-E647-4A12-A790-7614D4D73441}" type="slidenum">
              <a:rPr lang="en-US" altLang="zh-CN"/>
              <a:pPr/>
              <a:t>‹#›</a:t>
            </a:fld>
            <a:endParaRPr lang="en-US" altLang="zh-CN"/>
          </a:p>
        </p:txBody>
      </p:sp>
    </p:spTree>
    <p:extLst>
      <p:ext uri="{BB962C8B-B14F-4D97-AF65-F5344CB8AC3E}">
        <p14:creationId xmlns:p14="http://schemas.microsoft.com/office/powerpoint/2010/main" val="3326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0C889FF5-6DDC-4784-8A85-E79B6A94AE64}" type="slidenum">
              <a:rPr lang="en-US" altLang="zh-CN"/>
              <a:pPr/>
              <a:t>‹#›</a:t>
            </a:fld>
            <a:endParaRPr lang="en-US" altLang="zh-CN"/>
          </a:p>
        </p:txBody>
      </p:sp>
    </p:spTree>
    <p:extLst>
      <p:ext uri="{BB962C8B-B14F-4D97-AF65-F5344CB8AC3E}">
        <p14:creationId xmlns:p14="http://schemas.microsoft.com/office/powerpoint/2010/main" val="421207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642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4" imgW="9561905" imgH="1600000" progId="Photoshop.Image.6">
                  <p:embed/>
                </p:oleObj>
              </mc:Choice>
              <mc:Fallback>
                <p:oleObj name="Image"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4227" name="Freeform 3"/>
          <p:cNvSpPr>
            <a:spLocks/>
          </p:cNvSpPr>
          <p:nvPr/>
        </p:nvSpPr>
        <p:spPr bwMode="gray">
          <a:xfrm>
            <a:off x="-11113" y="280988"/>
            <a:ext cx="9155113"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28" name="Freeform 4"/>
          <p:cNvSpPr>
            <a:spLocks/>
          </p:cNvSpPr>
          <p:nvPr/>
        </p:nvSpPr>
        <p:spPr bwMode="gray">
          <a:xfrm>
            <a:off x="-20638" y="533400"/>
            <a:ext cx="9161463"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4229" name="Group 5"/>
          <p:cNvGrpSpPr>
            <a:grpSpLocks/>
          </p:cNvGrpSpPr>
          <p:nvPr/>
        </p:nvGrpSpPr>
        <p:grpSpPr bwMode="auto">
          <a:xfrm>
            <a:off x="7740650" y="347663"/>
            <a:ext cx="387350" cy="366712"/>
            <a:chOff x="4752" y="1200"/>
            <a:chExt cx="288" cy="288"/>
          </a:xfrm>
        </p:grpSpPr>
        <p:sp>
          <p:nvSpPr>
            <p:cNvPr id="564230"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1"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4232" name="Group 8"/>
          <p:cNvGrpSpPr>
            <a:grpSpLocks/>
          </p:cNvGrpSpPr>
          <p:nvPr/>
        </p:nvGrpSpPr>
        <p:grpSpPr bwMode="auto">
          <a:xfrm>
            <a:off x="8153400" y="53975"/>
            <a:ext cx="609600" cy="592138"/>
            <a:chOff x="4992" y="816"/>
            <a:chExt cx="576" cy="576"/>
          </a:xfrm>
        </p:grpSpPr>
        <p:sp>
          <p:nvSpPr>
            <p:cNvPr id="564233" name="Oval 9"/>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4" name="Oval 10"/>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4235" name="Group 11"/>
          <p:cNvGrpSpPr>
            <a:grpSpLocks/>
          </p:cNvGrpSpPr>
          <p:nvPr/>
        </p:nvGrpSpPr>
        <p:grpSpPr bwMode="auto">
          <a:xfrm>
            <a:off x="171450" y="819150"/>
            <a:ext cx="720725" cy="762000"/>
            <a:chOff x="4992" y="816"/>
            <a:chExt cx="576" cy="576"/>
          </a:xfrm>
        </p:grpSpPr>
        <p:sp>
          <p:nvSpPr>
            <p:cNvPr id="564236" name="Oval 12"/>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37"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4238"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64239" name="Rectangle 15"/>
          <p:cNvSpPr>
            <a:spLocks noGrp="1" noChangeArrowheads="1"/>
          </p:cNvSpPr>
          <p:nvPr>
            <p:ph type="dt" sz="half" idx="2"/>
          </p:nvPr>
        </p:nvSpPr>
        <p:spPr bwMode="auto">
          <a:xfrm>
            <a:off x="900113" y="63087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defRPr>
            </a:lvl1pPr>
          </a:lstStyle>
          <a:p>
            <a:endParaRPr lang="en-US" altLang="zh-CN"/>
          </a:p>
        </p:txBody>
      </p:sp>
      <p:sp>
        <p:nvSpPr>
          <p:cNvPr id="564240"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solidFill>
                  <a:srgbClr val="F03628"/>
                </a:solidFill>
                <a:latin typeface="+mn-lt"/>
              </a:defRPr>
            </a:lvl1pPr>
          </a:lstStyle>
          <a:p>
            <a:r>
              <a:rPr lang="en-US" altLang="zh-CN"/>
              <a:t>An Introduction to Database System</a:t>
            </a:r>
          </a:p>
        </p:txBody>
      </p:sp>
      <p:sp>
        <p:nvSpPr>
          <p:cNvPr id="564241" name="Rectangle 17"/>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564242" name="Picture 18" descr="zjnu校标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64243" name="Rectangle 19"/>
          <p:cNvSpPr>
            <a:spLocks noGrp="1" noChangeArrowheads="1"/>
          </p:cNvSpPr>
          <p:nvPr>
            <p:ph type="sldNum" sz="quarter" idx="4"/>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3AF5EF89-F06E-43C4-85E7-A5F69EC462D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hdr="0" dt="0"/>
  <p:txStyles>
    <p:titleStyle>
      <a:lvl1pPr algn="ctr" rtl="0" fontAlgn="base">
        <a:spcBef>
          <a:spcPct val="0"/>
        </a:spcBef>
        <a:spcAft>
          <a:spcPct val="0"/>
        </a:spcAft>
        <a:defRPr sz="3600" b="1" kern="1200">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4"/>
          <p:cNvSpPr>
            <a:spLocks noGrp="1" noChangeArrowheads="1"/>
          </p:cNvSpPr>
          <p:nvPr>
            <p:ph type="ftr" sz="quarter" idx="3"/>
          </p:nvPr>
        </p:nvSpPr>
        <p:spPr/>
        <p:txBody>
          <a:bodyPr/>
          <a:lstStyle/>
          <a:p>
            <a:r>
              <a:rPr lang="en-US" altLang="zh-CN"/>
              <a:t>An Introduction to Database System</a:t>
            </a:r>
          </a:p>
        </p:txBody>
      </p:sp>
      <p:sp>
        <p:nvSpPr>
          <p:cNvPr id="330759" name="Rectangle 7"/>
          <p:cNvSpPr>
            <a:spLocks noGrp="1" noChangeArrowheads="1"/>
          </p:cNvSpPr>
          <p:nvPr>
            <p:ph type="ctrTitle"/>
          </p:nvPr>
        </p:nvSpPr>
        <p:spPr/>
        <p:txBody>
          <a:bodyPr/>
          <a:lstStyle/>
          <a:p>
            <a:r>
              <a:rPr kumimoji="1" lang="zh-CN" altLang="en-US" sz="5400" dirty="0"/>
              <a:t>第五章  数据库完整性</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E05562E-A10E-48E3-B416-9ACB322C3349}" type="slidenum">
              <a:rPr lang="en-US" altLang="zh-CN"/>
              <a:pPr/>
              <a:t>10</a:t>
            </a:fld>
            <a:endParaRPr lang="en-US" altLang="zh-CN"/>
          </a:p>
        </p:txBody>
      </p:sp>
      <p:sp>
        <p:nvSpPr>
          <p:cNvPr id="573442" name="Rectangle 2"/>
          <p:cNvSpPr>
            <a:spLocks noGrp="1" noChangeArrowheads="1"/>
          </p:cNvSpPr>
          <p:nvPr>
            <p:ph type="title"/>
          </p:nvPr>
        </p:nvSpPr>
        <p:spPr/>
        <p:txBody>
          <a:bodyPr/>
          <a:lstStyle/>
          <a:p>
            <a:r>
              <a:rPr lang="zh-CN" altLang="en-US"/>
              <a:t>完整性约束条件（续）</a:t>
            </a:r>
          </a:p>
        </p:txBody>
      </p:sp>
      <p:sp>
        <p:nvSpPr>
          <p:cNvPr id="573443" name="Rectangle 3"/>
          <p:cNvSpPr>
            <a:spLocks noGrp="1" noChangeArrowheads="1"/>
          </p:cNvSpPr>
          <p:nvPr>
            <p:ph type="body" idx="1"/>
          </p:nvPr>
        </p:nvSpPr>
        <p:spPr>
          <a:xfrm>
            <a:off x="395288" y="1628775"/>
            <a:ext cx="8229600" cy="4495800"/>
          </a:xfrm>
        </p:spPr>
        <p:txBody>
          <a:bodyPr/>
          <a:lstStyle/>
          <a:p>
            <a:r>
              <a:rPr lang="zh-CN" altLang="en-US" b="1">
                <a:solidFill>
                  <a:srgbClr val="0000FF"/>
                </a:solidFill>
              </a:rPr>
              <a:t>动态列级约束</a:t>
            </a:r>
          </a:p>
          <a:p>
            <a:pPr lvl="1"/>
            <a:r>
              <a:rPr lang="zh-CN" altLang="en-US" b="1"/>
              <a:t>动态列级约束是修改列定义或列值时应满足的约束条件</a:t>
            </a:r>
          </a:p>
          <a:p>
            <a:pPr lvl="1">
              <a:buFont typeface="Wingdings" panose="05000000000000000000" pitchFamily="2" charset="2"/>
              <a:buNone/>
            </a:pPr>
            <a:r>
              <a:rPr lang="en-US" altLang="zh-CN" b="1"/>
              <a:t>1</a:t>
            </a:r>
            <a:r>
              <a:rPr lang="zh-CN" altLang="en-US" b="1"/>
              <a:t>）修改列定义时的约束</a:t>
            </a:r>
          </a:p>
          <a:p>
            <a:pPr lvl="1">
              <a:buFont typeface="Wingdings" panose="05000000000000000000" pitchFamily="2" charset="2"/>
              <a:buNone/>
            </a:pPr>
            <a:r>
              <a:rPr lang="zh-CN" altLang="en-US" b="1"/>
              <a:t>例：将原来允许空值的列改为不允许空值时：</a:t>
            </a:r>
          </a:p>
          <a:p>
            <a:pPr lvl="1">
              <a:buFont typeface="Wingdings" panose="05000000000000000000" pitchFamily="2" charset="2"/>
              <a:buNone/>
            </a:pPr>
            <a:r>
              <a:rPr lang="zh-CN" altLang="en-US" b="1"/>
              <a:t>       该列目前已存在空值，则拒绝这种修改</a:t>
            </a:r>
          </a:p>
          <a:p>
            <a:pPr lvl="1">
              <a:buFont typeface="Wingdings" panose="05000000000000000000" pitchFamily="2" charset="2"/>
              <a:buNone/>
            </a:pPr>
            <a:r>
              <a:rPr lang="en-US" altLang="zh-CN" b="1"/>
              <a:t>2</a:t>
            </a:r>
            <a:r>
              <a:rPr lang="zh-CN" altLang="en-US" b="1"/>
              <a:t>）修改列值时的约束</a:t>
            </a:r>
          </a:p>
          <a:p>
            <a:pPr lvl="1">
              <a:buFont typeface="Wingdings" panose="05000000000000000000" pitchFamily="2" charset="2"/>
              <a:buNone/>
            </a:pPr>
            <a:r>
              <a:rPr lang="zh-CN" altLang="en-US" b="1"/>
              <a:t>    修改列值时新旧值之间要满足的约束条件</a:t>
            </a:r>
          </a:p>
          <a:p>
            <a:pPr lvl="1">
              <a:buFont typeface="Wingdings" panose="05000000000000000000" pitchFamily="2" charset="2"/>
              <a:buNone/>
            </a:pPr>
            <a:r>
              <a:rPr lang="zh-CN" altLang="en-US" b="1"/>
              <a:t>    例</a:t>
            </a:r>
            <a:r>
              <a:rPr lang="en-US" altLang="zh-CN" b="1"/>
              <a:t>: </a:t>
            </a:r>
            <a:r>
              <a:rPr lang="zh-CN" altLang="en-US" b="1"/>
              <a:t>职工工资调整</a:t>
            </a:r>
            <a:r>
              <a:rPr lang="en-US" altLang="zh-CN" b="1"/>
              <a:t>&gt;=</a:t>
            </a:r>
            <a:r>
              <a:rPr lang="zh-CN" altLang="en-US" b="1"/>
              <a:t>原来工资</a:t>
            </a:r>
          </a:p>
          <a:p>
            <a:pPr lvl="1">
              <a:buFont typeface="Wingdings" panose="05000000000000000000" pitchFamily="2" charset="2"/>
              <a:buNone/>
            </a:pPr>
            <a:r>
              <a:rPr lang="zh-CN" altLang="en-US" b="1"/>
              <a:t>          年龄只能增长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6CCB03E-5B92-4BF9-B94C-418FB2F2F0B5}" type="slidenum">
              <a:rPr lang="en-US" altLang="zh-CN"/>
              <a:pPr/>
              <a:t>11</a:t>
            </a:fld>
            <a:endParaRPr lang="en-US" altLang="zh-CN"/>
          </a:p>
        </p:txBody>
      </p:sp>
      <p:sp>
        <p:nvSpPr>
          <p:cNvPr id="574466" name="Rectangle 2"/>
          <p:cNvSpPr>
            <a:spLocks noGrp="1" noChangeArrowheads="1"/>
          </p:cNvSpPr>
          <p:nvPr>
            <p:ph type="title"/>
          </p:nvPr>
        </p:nvSpPr>
        <p:spPr/>
        <p:txBody>
          <a:bodyPr/>
          <a:lstStyle/>
          <a:p>
            <a:r>
              <a:rPr lang="zh-CN" altLang="en-US"/>
              <a:t>完整性约束条件（续）</a:t>
            </a:r>
          </a:p>
        </p:txBody>
      </p:sp>
      <p:sp>
        <p:nvSpPr>
          <p:cNvPr id="574467" name="Rectangle 3"/>
          <p:cNvSpPr>
            <a:spLocks noGrp="1" noChangeArrowheads="1"/>
          </p:cNvSpPr>
          <p:nvPr>
            <p:ph type="body" idx="1"/>
          </p:nvPr>
        </p:nvSpPr>
        <p:spPr/>
        <p:txBody>
          <a:bodyPr/>
          <a:lstStyle/>
          <a:p>
            <a:r>
              <a:rPr lang="zh-CN" altLang="en-US" b="1">
                <a:solidFill>
                  <a:srgbClr val="0000FF"/>
                </a:solidFill>
              </a:rPr>
              <a:t>动态元组约束</a:t>
            </a:r>
          </a:p>
          <a:p>
            <a:pPr lvl="1"/>
            <a:r>
              <a:rPr lang="zh-CN" altLang="en-US" b="1"/>
              <a:t>修改元组值：各个字段之间要满足的约束条件</a:t>
            </a:r>
          </a:p>
          <a:p>
            <a:pPr lvl="1">
              <a:buFont typeface="Wingdings" panose="05000000000000000000" pitchFamily="2" charset="2"/>
              <a:buNone/>
            </a:pPr>
            <a:r>
              <a:rPr lang="zh-CN" altLang="en-US" b="1"/>
              <a:t>例：职工工资调整不得低于其原来工资</a:t>
            </a:r>
            <a:r>
              <a:rPr lang="en-US" altLang="zh-CN" b="1"/>
              <a:t>+</a:t>
            </a:r>
            <a:r>
              <a:rPr lang="zh-CN" altLang="en-US" b="1"/>
              <a:t>工龄*</a:t>
            </a:r>
            <a:r>
              <a:rPr lang="en-US" altLang="zh-CN" b="1"/>
              <a:t>1.5</a:t>
            </a:r>
          </a:p>
          <a:p>
            <a:r>
              <a:rPr lang="zh-CN" altLang="en-US" b="1">
                <a:solidFill>
                  <a:srgbClr val="0000FF"/>
                </a:solidFill>
              </a:rPr>
              <a:t>动态关系约束</a:t>
            </a:r>
          </a:p>
          <a:p>
            <a:pPr lvl="1"/>
            <a:r>
              <a:rPr lang="zh-CN" altLang="en-US" b="1"/>
              <a:t>关系变化前后状态：限制条件</a:t>
            </a:r>
          </a:p>
          <a:p>
            <a:pPr lvl="1">
              <a:buFont typeface="Wingdings" panose="05000000000000000000" pitchFamily="2" charset="2"/>
              <a:buNone/>
            </a:pPr>
            <a:r>
              <a:rPr lang="zh-CN" altLang="en-US" b="1"/>
              <a:t>例：事务一致性、原子性等约束条件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72456B2-4041-4A86-BE08-63A44A9093C3}" type="slidenum">
              <a:rPr lang="en-US" altLang="zh-CN"/>
              <a:pPr/>
              <a:t>12</a:t>
            </a:fld>
            <a:endParaRPr lang="en-US" altLang="zh-CN"/>
          </a:p>
        </p:txBody>
      </p:sp>
      <p:sp>
        <p:nvSpPr>
          <p:cNvPr id="575490" name="Rectangle 2"/>
          <p:cNvSpPr>
            <a:spLocks noGrp="1" noChangeArrowheads="1"/>
          </p:cNvSpPr>
          <p:nvPr>
            <p:ph type="title"/>
          </p:nvPr>
        </p:nvSpPr>
        <p:spPr/>
        <p:txBody>
          <a:bodyPr/>
          <a:lstStyle/>
          <a:p>
            <a:r>
              <a:rPr lang="zh-CN" altLang="en-US"/>
              <a:t>完整性检查</a:t>
            </a:r>
          </a:p>
        </p:txBody>
      </p:sp>
      <p:sp>
        <p:nvSpPr>
          <p:cNvPr id="575491" name="Rectangle 3"/>
          <p:cNvSpPr>
            <a:spLocks noGrp="1" noChangeArrowheads="1"/>
          </p:cNvSpPr>
          <p:nvPr>
            <p:ph type="body" idx="1"/>
          </p:nvPr>
        </p:nvSpPr>
        <p:spPr>
          <a:xfrm>
            <a:off x="457200" y="1628775"/>
            <a:ext cx="8229600" cy="4695825"/>
          </a:xfrm>
        </p:spPr>
        <p:txBody>
          <a:bodyPr/>
          <a:lstStyle/>
          <a:p>
            <a:r>
              <a:rPr lang="zh-CN" altLang="en-US" b="1">
                <a:solidFill>
                  <a:srgbClr val="0000FF"/>
                </a:solidFill>
              </a:rPr>
              <a:t>立即执行的约束（</a:t>
            </a:r>
            <a:r>
              <a:rPr lang="en-US" altLang="zh-CN" b="1">
                <a:solidFill>
                  <a:srgbClr val="0000FF"/>
                </a:solidFill>
              </a:rPr>
              <a:t>Immediate constraints</a:t>
            </a:r>
            <a:r>
              <a:rPr lang="zh-CN" altLang="en-US" b="1">
                <a:solidFill>
                  <a:srgbClr val="0000FF"/>
                </a:solidFill>
              </a:rPr>
              <a:t>）</a:t>
            </a:r>
          </a:p>
          <a:p>
            <a:pPr lvl="1">
              <a:buFont typeface="Wingdings" panose="05000000000000000000" pitchFamily="2" charset="2"/>
              <a:buNone/>
            </a:pPr>
            <a:r>
              <a:rPr lang="zh-CN" altLang="en-US" b="1"/>
              <a:t>语句执行完后立即检查是否违背完整性约束</a:t>
            </a:r>
          </a:p>
          <a:p>
            <a:r>
              <a:rPr lang="zh-CN" altLang="en-US" b="1">
                <a:solidFill>
                  <a:srgbClr val="0000FF"/>
                </a:solidFill>
              </a:rPr>
              <a:t>延迟执行的约束（</a:t>
            </a:r>
            <a:r>
              <a:rPr lang="en-US" altLang="zh-CN" b="1">
                <a:solidFill>
                  <a:srgbClr val="0000FF"/>
                </a:solidFill>
              </a:rPr>
              <a:t>Deferred constraints</a:t>
            </a:r>
            <a:r>
              <a:rPr lang="zh-CN" altLang="en-US" b="1">
                <a:solidFill>
                  <a:srgbClr val="0000FF"/>
                </a:solidFill>
              </a:rPr>
              <a:t>）</a:t>
            </a:r>
          </a:p>
          <a:p>
            <a:pPr lvl="1">
              <a:buFont typeface="Wingdings" panose="05000000000000000000" pitchFamily="2" charset="2"/>
              <a:buNone/>
            </a:pPr>
            <a:r>
              <a:rPr lang="zh-CN" altLang="en-US" b="1"/>
              <a:t>完整性检查延迟到整个事务执行结束后进行</a:t>
            </a:r>
          </a:p>
          <a:p>
            <a:pPr lvl="1">
              <a:buFont typeface="Wingdings" panose="05000000000000000000" pitchFamily="2" charset="2"/>
              <a:buNone/>
            </a:pPr>
            <a:endParaRPr lang="zh-CN" altLang="en-US" b="1"/>
          </a:p>
          <a:p>
            <a:pPr lvl="1">
              <a:buFont typeface="Wingdings" panose="05000000000000000000" pitchFamily="2" charset="2"/>
              <a:buNone/>
            </a:pPr>
            <a:r>
              <a:rPr lang="zh-CN" altLang="en-US" b="1">
                <a:latin typeface="仿宋_GB2312" pitchFamily="49" charset="-122"/>
                <a:ea typeface="仿宋_GB2312" pitchFamily="49" charset="-122"/>
              </a:rPr>
              <a:t>例：银行数据库中</a:t>
            </a:r>
            <a:r>
              <a:rPr lang="zh-CN" altLang="en-US" b="1">
                <a:ea typeface="仿宋_GB2312" pitchFamily="49" charset="-122"/>
              </a:rPr>
              <a:t>”</a:t>
            </a:r>
            <a:r>
              <a:rPr lang="zh-CN" altLang="en-US" b="1">
                <a:latin typeface="仿宋_GB2312" pitchFamily="49" charset="-122"/>
                <a:ea typeface="仿宋_GB2312" pitchFamily="49" charset="-122"/>
              </a:rPr>
              <a:t>借贷总金额应平衡</a:t>
            </a:r>
            <a:r>
              <a:rPr lang="zh-CN" altLang="en-US" b="1">
                <a:ea typeface="仿宋_GB2312" pitchFamily="49" charset="-122"/>
              </a:rPr>
              <a:t>“</a:t>
            </a:r>
            <a:r>
              <a:rPr lang="zh-CN" altLang="en-US" b="1">
                <a:latin typeface="仿宋_GB2312" pitchFamily="49" charset="-122"/>
                <a:ea typeface="仿宋_GB2312" pitchFamily="49" charset="-122"/>
              </a:rPr>
              <a:t>的约束就应该是延迟执行的约束</a:t>
            </a:r>
          </a:p>
          <a:p>
            <a:pPr lvl="1"/>
            <a:r>
              <a:rPr lang="zh-CN" altLang="en-US" b="1">
                <a:latin typeface="仿宋_GB2312" pitchFamily="49" charset="-122"/>
                <a:ea typeface="仿宋_GB2312" pitchFamily="49" charset="-122"/>
              </a:rPr>
              <a:t>从账号</a:t>
            </a:r>
            <a:r>
              <a:rPr lang="en-US" altLang="zh-CN" b="1">
                <a:latin typeface="仿宋_GB2312" pitchFamily="49" charset="-122"/>
                <a:ea typeface="仿宋_GB2312" pitchFamily="49" charset="-122"/>
              </a:rPr>
              <a:t>A</a:t>
            </a:r>
            <a:r>
              <a:rPr lang="zh-CN" altLang="en-US" b="1">
                <a:latin typeface="仿宋_GB2312" pitchFamily="49" charset="-122"/>
                <a:ea typeface="仿宋_GB2312" pitchFamily="49" charset="-122"/>
              </a:rPr>
              <a:t>转一笔钱到账号</a:t>
            </a:r>
            <a:r>
              <a:rPr lang="en-US" altLang="zh-CN" b="1">
                <a:latin typeface="仿宋_GB2312" pitchFamily="49" charset="-122"/>
                <a:ea typeface="仿宋_GB2312" pitchFamily="49" charset="-122"/>
              </a:rPr>
              <a:t>B</a:t>
            </a:r>
            <a:r>
              <a:rPr lang="zh-CN" altLang="en-US" b="1">
                <a:latin typeface="仿宋_GB2312" pitchFamily="49" charset="-122"/>
                <a:ea typeface="仿宋_GB2312" pitchFamily="49" charset="-122"/>
              </a:rPr>
              <a:t>为一个事务，从账号</a:t>
            </a:r>
            <a:r>
              <a:rPr lang="en-US" altLang="zh-CN" b="1">
                <a:latin typeface="仿宋_GB2312" pitchFamily="49" charset="-122"/>
                <a:ea typeface="仿宋_GB2312" pitchFamily="49" charset="-122"/>
              </a:rPr>
              <a:t>A</a:t>
            </a:r>
            <a:r>
              <a:rPr lang="zh-CN" altLang="en-US" b="1">
                <a:latin typeface="仿宋_GB2312" pitchFamily="49" charset="-122"/>
                <a:ea typeface="仿宋_GB2312" pitchFamily="49" charset="-122"/>
              </a:rPr>
              <a:t>转出去钱后账就不平了，必须等转入账号</a:t>
            </a:r>
            <a:r>
              <a:rPr lang="en-US" altLang="zh-CN" b="1">
                <a:latin typeface="仿宋_GB2312" pitchFamily="49" charset="-122"/>
                <a:ea typeface="仿宋_GB2312" pitchFamily="49" charset="-122"/>
              </a:rPr>
              <a:t>B</a:t>
            </a:r>
            <a:r>
              <a:rPr lang="zh-CN" altLang="en-US" b="1">
                <a:latin typeface="仿宋_GB2312" pitchFamily="49" charset="-122"/>
                <a:ea typeface="仿宋_GB2312" pitchFamily="49" charset="-122"/>
              </a:rPr>
              <a:t>后账才能重新平衡，这时才能进行完整性检查。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FA611B28-6C88-4E8D-8D7F-E21DDA133968}" type="slidenum">
              <a:rPr lang="en-US" altLang="zh-CN"/>
              <a:pPr/>
              <a:t>13</a:t>
            </a:fld>
            <a:endParaRPr lang="en-US" altLang="zh-CN"/>
          </a:p>
        </p:txBody>
      </p:sp>
      <p:sp>
        <p:nvSpPr>
          <p:cNvPr id="576514" name="Rectangle 2"/>
          <p:cNvSpPr>
            <a:spLocks noGrp="1" noChangeArrowheads="1"/>
          </p:cNvSpPr>
          <p:nvPr>
            <p:ph type="title"/>
          </p:nvPr>
        </p:nvSpPr>
        <p:spPr/>
        <p:txBody>
          <a:bodyPr/>
          <a:lstStyle/>
          <a:p>
            <a:r>
              <a:rPr lang="zh-CN" altLang="en-US" sz="3200"/>
              <a:t>违约处理</a:t>
            </a:r>
          </a:p>
        </p:txBody>
      </p:sp>
      <p:sp>
        <p:nvSpPr>
          <p:cNvPr id="576515" name="Rectangle 3"/>
          <p:cNvSpPr>
            <a:spLocks noGrp="1" noChangeArrowheads="1"/>
          </p:cNvSpPr>
          <p:nvPr>
            <p:ph type="body" idx="1"/>
          </p:nvPr>
        </p:nvSpPr>
        <p:spPr/>
        <p:txBody>
          <a:bodyPr/>
          <a:lstStyle/>
          <a:p>
            <a:r>
              <a:rPr lang="en-US" altLang="zh-CN"/>
              <a:t> </a:t>
            </a:r>
            <a:r>
              <a:rPr lang="zh-CN" altLang="en-US"/>
              <a:t>拒绝该操作</a:t>
            </a:r>
          </a:p>
          <a:p>
            <a:r>
              <a:rPr lang="zh-CN" altLang="en-US"/>
              <a:t> 其他处理方法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05CD441-0A37-45CE-9334-F798CACA8B37}" type="slidenum">
              <a:rPr lang="en-US" altLang="zh-CN"/>
              <a:pPr/>
              <a:t>14</a:t>
            </a:fld>
            <a:endParaRPr lang="en-US" altLang="zh-CN"/>
          </a:p>
        </p:txBody>
      </p:sp>
      <p:sp>
        <p:nvSpPr>
          <p:cNvPr id="424962" name="Rectangle 2"/>
          <p:cNvSpPr>
            <a:spLocks noGrp="1" noChangeArrowheads="1"/>
          </p:cNvSpPr>
          <p:nvPr>
            <p:ph type="title"/>
          </p:nvPr>
        </p:nvSpPr>
        <p:spPr/>
        <p:txBody>
          <a:bodyPr/>
          <a:lstStyle/>
          <a:p>
            <a:r>
              <a:rPr lang="zh-CN" altLang="en-US" dirty="0"/>
              <a:t>第五章 数据库完整性</a:t>
            </a:r>
          </a:p>
        </p:txBody>
      </p:sp>
      <p:sp>
        <p:nvSpPr>
          <p:cNvPr id="424963" name="Rectangle 3"/>
          <p:cNvSpPr>
            <a:spLocks noGrp="1" noChangeArrowheads="1"/>
          </p:cNvSpPr>
          <p:nvPr>
            <p:ph type="body" idx="1"/>
          </p:nvPr>
        </p:nvSpPr>
        <p:spPr>
          <a:xfrm>
            <a:off x="684213" y="1773238"/>
            <a:ext cx="7859712" cy="4495800"/>
          </a:xfrm>
        </p:spPr>
        <p:txBody>
          <a:bodyPr/>
          <a:lstStyle/>
          <a:p>
            <a:pPr>
              <a:lnSpc>
                <a:spcPct val="130000"/>
              </a:lnSpc>
              <a:buFont typeface="Wingdings" panose="05000000000000000000" pitchFamily="2" charset="2"/>
              <a:buNone/>
            </a:pPr>
            <a:r>
              <a:rPr lang="en-US" altLang="zh-CN" b="1" dirty="0">
                <a:solidFill>
                  <a:schemeClr val="tx2"/>
                </a:solidFill>
              </a:rPr>
              <a:t>5.1  </a:t>
            </a:r>
            <a:r>
              <a:rPr lang="zh-CN" altLang="en-US" b="1" dirty="0">
                <a:solidFill>
                  <a:schemeClr val="tx2"/>
                </a:solidFill>
              </a:rPr>
              <a:t>实体完整性</a:t>
            </a:r>
          </a:p>
          <a:p>
            <a:pPr>
              <a:lnSpc>
                <a:spcPct val="130000"/>
              </a:lnSpc>
              <a:buFont typeface="Wingdings" panose="05000000000000000000" pitchFamily="2" charset="2"/>
              <a:buNone/>
            </a:pPr>
            <a:r>
              <a:rPr lang="en-US" altLang="zh-CN" b="1" dirty="0"/>
              <a:t>5.2  </a:t>
            </a:r>
            <a:r>
              <a:rPr lang="zh-CN" altLang="en-US" b="1" dirty="0"/>
              <a:t>参照完整性</a:t>
            </a:r>
          </a:p>
          <a:p>
            <a:pPr>
              <a:lnSpc>
                <a:spcPct val="130000"/>
              </a:lnSpc>
              <a:buFont typeface="Wingdings" panose="05000000000000000000" pitchFamily="2" charset="2"/>
              <a:buNone/>
            </a:pPr>
            <a:r>
              <a:rPr lang="en-US" altLang="zh-CN" b="1" dirty="0"/>
              <a:t>5.3  </a:t>
            </a:r>
            <a:r>
              <a:rPr lang="zh-CN" altLang="en-US" b="1" dirty="0"/>
              <a:t>用户定义的完整性</a:t>
            </a:r>
          </a:p>
          <a:p>
            <a:pPr>
              <a:lnSpc>
                <a:spcPct val="130000"/>
              </a:lnSpc>
              <a:buFont typeface="Wingdings" panose="05000000000000000000" pitchFamily="2" charset="2"/>
              <a:buNone/>
            </a:pPr>
            <a:r>
              <a:rPr lang="en-US" altLang="zh-CN" b="1" dirty="0"/>
              <a:t>5.4  </a:t>
            </a:r>
            <a:r>
              <a:rPr lang="zh-CN" altLang="en-US" b="1" dirty="0"/>
              <a:t>完整性约束命名字句</a:t>
            </a:r>
          </a:p>
          <a:p>
            <a:pPr>
              <a:lnSpc>
                <a:spcPct val="130000"/>
              </a:lnSpc>
              <a:buFont typeface="Wingdings" panose="05000000000000000000" pitchFamily="2" charset="2"/>
              <a:buNone/>
            </a:pPr>
            <a:r>
              <a:rPr lang="zh-CN" altLang="en-US" b="1" dirty="0"/>
              <a:t>*</a:t>
            </a:r>
            <a:r>
              <a:rPr lang="en-US" altLang="zh-CN" b="1" dirty="0"/>
              <a:t>5.5  </a:t>
            </a:r>
            <a:r>
              <a:rPr lang="zh-CN" altLang="en-US" b="1" dirty="0"/>
              <a:t>域中的完整性限制</a:t>
            </a:r>
          </a:p>
          <a:p>
            <a:pPr>
              <a:lnSpc>
                <a:spcPct val="130000"/>
              </a:lnSpc>
              <a:buFont typeface="Wingdings" panose="05000000000000000000" pitchFamily="2" charset="2"/>
              <a:buNone/>
            </a:pPr>
            <a:r>
              <a:rPr lang="en-US" altLang="zh-CN" b="1" dirty="0"/>
              <a:t>5.6  </a:t>
            </a:r>
            <a:r>
              <a:rPr lang="zh-CN" altLang="en-US" b="1" dirty="0"/>
              <a:t>触发器</a:t>
            </a:r>
          </a:p>
          <a:p>
            <a:pPr>
              <a:lnSpc>
                <a:spcPct val="130000"/>
              </a:lnSpc>
              <a:buFont typeface="Wingdings" panose="05000000000000000000" pitchFamily="2" charset="2"/>
              <a:buNone/>
            </a:pPr>
            <a:r>
              <a:rPr lang="en-US" altLang="zh-CN" b="1" dirty="0"/>
              <a:t>5.7  </a:t>
            </a:r>
            <a:r>
              <a:rPr lang="zh-CN" altLang="en-US" b="1" dirty="0"/>
              <a:t>小结</a:t>
            </a:r>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7720347-7532-4E25-95A7-761149E477E0}" type="slidenum">
              <a:rPr lang="en-US" altLang="zh-CN"/>
              <a:pPr/>
              <a:t>15</a:t>
            </a:fld>
            <a:endParaRPr lang="en-US" altLang="zh-CN"/>
          </a:p>
        </p:txBody>
      </p:sp>
      <p:sp>
        <p:nvSpPr>
          <p:cNvPr id="425986" name="Rectangle 2"/>
          <p:cNvSpPr>
            <a:spLocks noGrp="1" noChangeArrowheads="1"/>
          </p:cNvSpPr>
          <p:nvPr>
            <p:ph type="title"/>
          </p:nvPr>
        </p:nvSpPr>
        <p:spPr/>
        <p:txBody>
          <a:bodyPr/>
          <a:lstStyle/>
          <a:p>
            <a:r>
              <a:rPr lang="en-US" altLang="zh-CN" dirty="0"/>
              <a:t>5.1 </a:t>
            </a:r>
            <a:r>
              <a:rPr lang="zh-CN" altLang="en-US" dirty="0"/>
              <a:t>实体完整性</a:t>
            </a:r>
          </a:p>
        </p:txBody>
      </p:sp>
      <p:sp>
        <p:nvSpPr>
          <p:cNvPr id="425987" name="Rectangle 3"/>
          <p:cNvSpPr>
            <a:spLocks noGrp="1" noChangeArrowheads="1"/>
          </p:cNvSpPr>
          <p:nvPr>
            <p:ph type="body" idx="1"/>
          </p:nvPr>
        </p:nvSpPr>
        <p:spPr/>
        <p:txBody>
          <a:bodyPr/>
          <a:lstStyle/>
          <a:p>
            <a:pPr>
              <a:lnSpc>
                <a:spcPct val="190000"/>
              </a:lnSpc>
            </a:pPr>
            <a:r>
              <a:rPr lang="en-US" altLang="zh-CN" b="1" dirty="0">
                <a:solidFill>
                  <a:srgbClr val="3333FF"/>
                </a:solidFill>
              </a:rPr>
              <a:t>5.1.1 </a:t>
            </a:r>
            <a:r>
              <a:rPr lang="zh-CN" altLang="en-US" b="1" dirty="0">
                <a:solidFill>
                  <a:srgbClr val="3333FF"/>
                </a:solidFill>
              </a:rPr>
              <a:t>实体完整性定义</a:t>
            </a:r>
          </a:p>
          <a:p>
            <a:pPr>
              <a:lnSpc>
                <a:spcPct val="190000"/>
              </a:lnSpc>
            </a:pPr>
            <a:r>
              <a:rPr lang="en-US" altLang="zh-CN" b="1" dirty="0"/>
              <a:t>5.1.2 </a:t>
            </a:r>
            <a:r>
              <a:rPr lang="zh-CN" altLang="en-US" b="1" dirty="0"/>
              <a:t>实体完整性检查和违约处理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86C64AA-C1CE-42D9-8C14-D0FCF57BC46A}" type="slidenum">
              <a:rPr lang="en-US" altLang="zh-CN"/>
              <a:pPr/>
              <a:t>16</a:t>
            </a:fld>
            <a:endParaRPr lang="en-US" altLang="zh-CN"/>
          </a:p>
        </p:txBody>
      </p:sp>
      <p:sp>
        <p:nvSpPr>
          <p:cNvPr id="427010" name="Rectangle 2"/>
          <p:cNvSpPr>
            <a:spLocks noGrp="1" noChangeArrowheads="1"/>
          </p:cNvSpPr>
          <p:nvPr>
            <p:ph type="title"/>
          </p:nvPr>
        </p:nvSpPr>
        <p:spPr/>
        <p:txBody>
          <a:bodyPr/>
          <a:lstStyle/>
          <a:p>
            <a:r>
              <a:rPr lang="en-US" altLang="zh-CN" dirty="0"/>
              <a:t>5.1.1 </a:t>
            </a:r>
            <a:r>
              <a:rPr lang="zh-CN" altLang="en-US" dirty="0"/>
              <a:t>实体完整性定义</a:t>
            </a:r>
          </a:p>
        </p:txBody>
      </p:sp>
      <p:sp>
        <p:nvSpPr>
          <p:cNvPr id="427011" name="Rectangle 3"/>
          <p:cNvSpPr>
            <a:spLocks noGrp="1" noChangeArrowheads="1"/>
          </p:cNvSpPr>
          <p:nvPr>
            <p:ph type="body" idx="1"/>
          </p:nvPr>
        </p:nvSpPr>
        <p:spPr>
          <a:xfrm>
            <a:off x="468313" y="1557338"/>
            <a:ext cx="8229600" cy="4495800"/>
          </a:xfrm>
        </p:spPr>
        <p:txBody>
          <a:bodyPr/>
          <a:lstStyle/>
          <a:p>
            <a:pPr>
              <a:lnSpc>
                <a:spcPct val="140000"/>
              </a:lnSpc>
            </a:pPr>
            <a:r>
              <a:rPr lang="zh-CN" altLang="en-US" sz="2400" b="1"/>
              <a:t>关系模型的实体完整性</a:t>
            </a:r>
          </a:p>
          <a:p>
            <a:pPr lvl="1">
              <a:lnSpc>
                <a:spcPct val="140000"/>
              </a:lnSpc>
            </a:pPr>
            <a:r>
              <a:rPr lang="en-US" altLang="zh-CN" sz="2200" b="1"/>
              <a:t>CREATE  TABLE</a:t>
            </a:r>
            <a:r>
              <a:rPr lang="zh-CN" altLang="en-US" sz="2200" b="1"/>
              <a:t>中用</a:t>
            </a:r>
            <a:r>
              <a:rPr lang="en-US" altLang="zh-CN" sz="2200" b="1"/>
              <a:t>PRIMARY KEY</a:t>
            </a:r>
            <a:r>
              <a:rPr lang="zh-CN" altLang="en-US" sz="2200" b="1"/>
              <a:t>定义</a:t>
            </a:r>
          </a:p>
          <a:p>
            <a:pPr>
              <a:lnSpc>
                <a:spcPct val="140000"/>
              </a:lnSpc>
            </a:pPr>
            <a:r>
              <a:rPr lang="zh-CN" altLang="en-US" sz="2400" b="1"/>
              <a:t>单属性构成的码有两种说明方法 </a:t>
            </a:r>
          </a:p>
          <a:p>
            <a:pPr lvl="1">
              <a:lnSpc>
                <a:spcPct val="140000"/>
              </a:lnSpc>
            </a:pPr>
            <a:r>
              <a:rPr lang="zh-CN" altLang="en-US" sz="2200" b="1"/>
              <a:t>定义为列级约束条件</a:t>
            </a:r>
          </a:p>
          <a:p>
            <a:pPr lvl="1">
              <a:lnSpc>
                <a:spcPct val="140000"/>
              </a:lnSpc>
            </a:pPr>
            <a:r>
              <a:rPr lang="zh-CN" altLang="en-US" sz="2200" b="1"/>
              <a:t>定义为表级约束条件</a:t>
            </a:r>
          </a:p>
          <a:p>
            <a:pPr>
              <a:lnSpc>
                <a:spcPct val="140000"/>
              </a:lnSpc>
            </a:pPr>
            <a:r>
              <a:rPr lang="zh-CN" altLang="en-US" sz="2400" b="1"/>
              <a:t>对多个属性构成的码只有一种说明方法</a:t>
            </a:r>
          </a:p>
          <a:p>
            <a:pPr lvl="1">
              <a:lnSpc>
                <a:spcPct val="140000"/>
              </a:lnSpc>
            </a:pPr>
            <a:r>
              <a:rPr lang="zh-CN" altLang="en-US" sz="2200" b="1"/>
              <a:t>定义为表级约束条件</a:t>
            </a:r>
            <a:r>
              <a:rPr lang="zh-CN" altLang="en-US" b="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8A48A9B-5A03-407E-858D-8F75716D18B8}" type="slidenum">
              <a:rPr lang="en-US" altLang="zh-CN"/>
              <a:pPr/>
              <a:t>17</a:t>
            </a:fld>
            <a:endParaRPr lang="en-US" altLang="zh-CN"/>
          </a:p>
        </p:txBody>
      </p:sp>
      <p:sp>
        <p:nvSpPr>
          <p:cNvPr id="428034" name="Rectangle 2"/>
          <p:cNvSpPr>
            <a:spLocks noGrp="1" noChangeArrowheads="1"/>
          </p:cNvSpPr>
          <p:nvPr>
            <p:ph type="title"/>
          </p:nvPr>
        </p:nvSpPr>
        <p:spPr/>
        <p:txBody>
          <a:bodyPr/>
          <a:lstStyle/>
          <a:p>
            <a:r>
              <a:rPr lang="zh-CN" altLang="en-US"/>
              <a:t>实体完整性定义</a:t>
            </a:r>
            <a:r>
              <a:rPr lang="en-US" altLang="zh-CN"/>
              <a:t>(</a:t>
            </a:r>
            <a:r>
              <a:rPr lang="zh-CN" altLang="en-US"/>
              <a:t>续</a:t>
            </a:r>
            <a:r>
              <a:rPr lang="en-US" altLang="zh-CN"/>
              <a:t>)</a:t>
            </a:r>
          </a:p>
        </p:txBody>
      </p:sp>
      <p:sp>
        <p:nvSpPr>
          <p:cNvPr id="42803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000"/>
              <a:t>［</a:t>
            </a:r>
            <a:r>
              <a:rPr lang="zh-CN" altLang="en-US" sz="2400"/>
              <a:t>例</a:t>
            </a:r>
            <a:r>
              <a:rPr lang="en-US" altLang="zh-CN" sz="2400"/>
              <a:t>1</a:t>
            </a:r>
            <a:r>
              <a:rPr lang="zh-CN" altLang="en-US" sz="2400"/>
              <a:t>］  将</a:t>
            </a:r>
            <a:r>
              <a:rPr lang="en-US" altLang="zh-CN" sz="2400"/>
              <a:t>Student</a:t>
            </a:r>
            <a:r>
              <a:rPr lang="zh-CN" altLang="en-US" sz="2400"/>
              <a:t>表中的</a:t>
            </a:r>
            <a:r>
              <a:rPr lang="en-US" altLang="zh-CN" sz="2400"/>
              <a:t>Sno</a:t>
            </a:r>
            <a:r>
              <a:rPr lang="zh-CN" altLang="en-US" sz="2400"/>
              <a:t>属性定义为码</a:t>
            </a:r>
          </a:p>
          <a:p>
            <a:pPr>
              <a:lnSpc>
                <a:spcPct val="90000"/>
              </a:lnSpc>
              <a:buFont typeface="Wingdings" panose="05000000000000000000" pitchFamily="2" charset="2"/>
              <a:buNone/>
            </a:pPr>
            <a:endParaRPr lang="zh-CN" altLang="en-US" sz="2400"/>
          </a:p>
          <a:p>
            <a:pPr>
              <a:lnSpc>
                <a:spcPct val="90000"/>
              </a:lnSpc>
              <a:buFont typeface="Wingdings" panose="05000000000000000000" pitchFamily="2" charset="2"/>
              <a:buNone/>
            </a:pPr>
            <a:r>
              <a:rPr lang="zh-CN" altLang="en-US" sz="2400"/>
              <a:t>         </a:t>
            </a:r>
            <a:r>
              <a:rPr lang="en-US" altLang="zh-CN" sz="2400" b="1"/>
              <a:t>(1)</a:t>
            </a:r>
            <a:r>
              <a:rPr lang="zh-CN" altLang="en-US" sz="2400" b="1"/>
              <a:t>在列级定义主码</a:t>
            </a:r>
          </a:p>
          <a:p>
            <a:pPr>
              <a:lnSpc>
                <a:spcPct val="90000"/>
              </a:lnSpc>
              <a:buFont typeface="Wingdings" panose="05000000000000000000" pitchFamily="2" charset="2"/>
              <a:buNone/>
            </a:pPr>
            <a:r>
              <a:rPr lang="zh-CN" altLang="en-US" sz="2000"/>
              <a:t>                </a:t>
            </a:r>
          </a:p>
          <a:p>
            <a:pPr>
              <a:lnSpc>
                <a:spcPct val="120000"/>
              </a:lnSpc>
              <a:buFont typeface="Wingdings" panose="05000000000000000000" pitchFamily="2" charset="2"/>
              <a:buNone/>
            </a:pPr>
            <a:r>
              <a:rPr lang="zh-CN" altLang="en-US" sz="2200"/>
              <a:t>              </a:t>
            </a:r>
            <a:r>
              <a:rPr lang="en-US" altLang="zh-CN" sz="2200"/>
              <a:t>CREATE TABLE Student</a:t>
            </a:r>
          </a:p>
          <a:p>
            <a:pPr>
              <a:lnSpc>
                <a:spcPct val="120000"/>
              </a:lnSpc>
              <a:buFont typeface="Wingdings" panose="05000000000000000000" pitchFamily="2" charset="2"/>
              <a:buNone/>
            </a:pPr>
            <a:r>
              <a:rPr lang="en-US" altLang="zh-CN" sz="2200"/>
              <a:t>                (</a:t>
            </a:r>
            <a:r>
              <a:rPr lang="en-US" altLang="zh-CN" sz="2200">
                <a:solidFill>
                  <a:srgbClr val="FF00FF"/>
                </a:solidFill>
              </a:rPr>
              <a:t>Sno  CHAR(9)  PRIMARY KEY</a:t>
            </a:r>
            <a:r>
              <a:rPr lang="zh-CN" altLang="en-US" sz="2200">
                <a:solidFill>
                  <a:srgbClr val="FF00FF"/>
                </a:solidFill>
              </a:rPr>
              <a:t>，</a:t>
            </a:r>
          </a:p>
          <a:p>
            <a:pPr>
              <a:lnSpc>
                <a:spcPct val="120000"/>
              </a:lnSpc>
              <a:buFont typeface="Wingdings" panose="05000000000000000000" pitchFamily="2" charset="2"/>
              <a:buNone/>
            </a:pPr>
            <a:r>
              <a:rPr lang="zh-CN" altLang="en-US" sz="2200"/>
              <a:t>                 </a:t>
            </a:r>
            <a:r>
              <a:rPr lang="en-US" altLang="zh-CN" sz="2200"/>
              <a:t>Sname  CHAR(20) NOT NULL</a:t>
            </a:r>
            <a:r>
              <a:rPr lang="zh-CN" altLang="en-US" sz="2200"/>
              <a:t>，     </a:t>
            </a:r>
          </a:p>
          <a:p>
            <a:pPr>
              <a:lnSpc>
                <a:spcPct val="120000"/>
              </a:lnSpc>
              <a:buFont typeface="Wingdings" panose="05000000000000000000" pitchFamily="2" charset="2"/>
              <a:buNone/>
            </a:pPr>
            <a:r>
              <a:rPr lang="zh-CN" altLang="en-US" sz="2200"/>
              <a:t>                 </a:t>
            </a:r>
            <a:r>
              <a:rPr lang="en-US" altLang="zh-CN" sz="2200"/>
              <a:t>Ssex  CHAR(2) </a:t>
            </a:r>
            <a:r>
              <a:rPr lang="zh-CN" altLang="en-US" sz="2200"/>
              <a:t>，</a:t>
            </a:r>
          </a:p>
          <a:p>
            <a:pPr>
              <a:lnSpc>
                <a:spcPct val="120000"/>
              </a:lnSpc>
              <a:buFont typeface="Wingdings" panose="05000000000000000000" pitchFamily="2" charset="2"/>
              <a:buNone/>
            </a:pPr>
            <a:r>
              <a:rPr lang="zh-CN" altLang="en-US" sz="2200"/>
              <a:t>                 </a:t>
            </a:r>
            <a:r>
              <a:rPr lang="en-US" altLang="zh-CN" sz="2200"/>
              <a:t>Sage  SMALLINT</a:t>
            </a:r>
            <a:r>
              <a:rPr lang="zh-CN" altLang="en-US" sz="2200"/>
              <a:t>，</a:t>
            </a:r>
          </a:p>
          <a:p>
            <a:pPr>
              <a:lnSpc>
                <a:spcPct val="120000"/>
              </a:lnSpc>
              <a:buFont typeface="Wingdings" panose="05000000000000000000" pitchFamily="2" charset="2"/>
              <a:buNone/>
            </a:pPr>
            <a:r>
              <a:rPr lang="zh-CN" altLang="en-US" sz="2200"/>
              <a:t>                 </a:t>
            </a:r>
            <a:r>
              <a:rPr lang="en-US" altLang="zh-CN" sz="2200"/>
              <a:t>Sdept  CHAR(20));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0838A8A-6EA2-4F7C-AEC8-1E07BD3B6691}" type="slidenum">
              <a:rPr lang="en-US" altLang="zh-CN"/>
              <a:pPr/>
              <a:t>18</a:t>
            </a:fld>
            <a:endParaRPr lang="en-US" altLang="zh-CN"/>
          </a:p>
        </p:txBody>
      </p:sp>
      <p:sp>
        <p:nvSpPr>
          <p:cNvPr id="429058" name="Rectangle 2"/>
          <p:cNvSpPr>
            <a:spLocks noGrp="1" noChangeArrowheads="1"/>
          </p:cNvSpPr>
          <p:nvPr>
            <p:ph type="title"/>
          </p:nvPr>
        </p:nvSpPr>
        <p:spPr/>
        <p:txBody>
          <a:bodyPr/>
          <a:lstStyle/>
          <a:p>
            <a:r>
              <a:rPr lang="zh-CN" altLang="en-US"/>
              <a:t>实体完整性定义</a:t>
            </a:r>
            <a:r>
              <a:rPr lang="en-US" altLang="zh-CN"/>
              <a:t>(</a:t>
            </a:r>
            <a:r>
              <a:rPr lang="zh-CN" altLang="en-US"/>
              <a:t>续</a:t>
            </a:r>
            <a:r>
              <a:rPr lang="en-US" altLang="zh-CN"/>
              <a:t>)</a:t>
            </a:r>
          </a:p>
        </p:txBody>
      </p:sp>
      <p:sp>
        <p:nvSpPr>
          <p:cNvPr id="429059" name="Rectangle 3"/>
          <p:cNvSpPr>
            <a:spLocks noGrp="1" noChangeArrowheads="1"/>
          </p:cNvSpPr>
          <p:nvPr>
            <p:ph type="body" idx="1"/>
          </p:nvPr>
        </p:nvSpPr>
        <p:spPr/>
        <p:txBody>
          <a:bodyPr/>
          <a:lstStyle/>
          <a:p>
            <a:pPr>
              <a:buFont typeface="Wingdings" panose="05000000000000000000" pitchFamily="2" charset="2"/>
              <a:buNone/>
            </a:pPr>
            <a:r>
              <a:rPr lang="en-US" altLang="zh-CN" sz="2400" b="1"/>
              <a:t>(2)</a:t>
            </a:r>
            <a:r>
              <a:rPr lang="zh-CN" altLang="en-US" sz="2400" b="1"/>
              <a:t>在表级定义主码</a:t>
            </a:r>
          </a:p>
          <a:p>
            <a:pPr>
              <a:buFont typeface="Wingdings" panose="05000000000000000000" pitchFamily="2" charset="2"/>
              <a:buNone/>
            </a:pPr>
            <a:r>
              <a:rPr lang="zh-CN" altLang="en-US" sz="3600"/>
              <a:t>    </a:t>
            </a:r>
            <a:r>
              <a:rPr lang="en-US" altLang="zh-CN" sz="2200"/>
              <a:t>CREATE TABLE Student</a:t>
            </a:r>
          </a:p>
          <a:p>
            <a:pPr>
              <a:buFont typeface="Wingdings" panose="05000000000000000000" pitchFamily="2" charset="2"/>
              <a:buNone/>
            </a:pPr>
            <a:r>
              <a:rPr lang="en-US" altLang="zh-CN" sz="2200"/>
              <a:t>        (Sno  CHAR(9)</a:t>
            </a:r>
            <a:r>
              <a:rPr lang="zh-CN" altLang="en-US" sz="2200"/>
              <a:t>，  </a:t>
            </a:r>
          </a:p>
          <a:p>
            <a:pPr>
              <a:buFont typeface="Wingdings" panose="05000000000000000000" pitchFamily="2" charset="2"/>
              <a:buNone/>
            </a:pPr>
            <a:r>
              <a:rPr lang="zh-CN" altLang="en-US" sz="2200"/>
              <a:t>         </a:t>
            </a:r>
            <a:r>
              <a:rPr lang="en-US" altLang="zh-CN" sz="2200"/>
              <a:t>Sname  CHAR(20) NOT NULL</a:t>
            </a:r>
            <a:r>
              <a:rPr lang="zh-CN" altLang="en-US" sz="2200"/>
              <a:t>，</a:t>
            </a:r>
          </a:p>
          <a:p>
            <a:pPr>
              <a:buFont typeface="Wingdings" panose="05000000000000000000" pitchFamily="2" charset="2"/>
              <a:buNone/>
            </a:pPr>
            <a:r>
              <a:rPr lang="zh-CN" altLang="en-US" sz="2200"/>
              <a:t>         </a:t>
            </a:r>
            <a:r>
              <a:rPr lang="en-US" altLang="zh-CN" sz="2200"/>
              <a:t>Ssex  CHAR(2) </a:t>
            </a:r>
            <a:r>
              <a:rPr lang="zh-CN" altLang="en-US" sz="2200"/>
              <a:t>，</a:t>
            </a:r>
          </a:p>
          <a:p>
            <a:pPr>
              <a:buFont typeface="Wingdings" panose="05000000000000000000" pitchFamily="2" charset="2"/>
              <a:buNone/>
            </a:pPr>
            <a:r>
              <a:rPr lang="zh-CN" altLang="en-US" sz="2200"/>
              <a:t>         </a:t>
            </a:r>
            <a:r>
              <a:rPr lang="en-US" altLang="zh-CN" sz="2200"/>
              <a:t>Sage  SMALLINT</a:t>
            </a:r>
            <a:r>
              <a:rPr lang="zh-CN" altLang="en-US" sz="2200"/>
              <a:t>，</a:t>
            </a:r>
          </a:p>
          <a:p>
            <a:pPr>
              <a:buFont typeface="Wingdings" panose="05000000000000000000" pitchFamily="2" charset="2"/>
              <a:buNone/>
            </a:pPr>
            <a:r>
              <a:rPr lang="zh-CN" altLang="en-US" sz="2200"/>
              <a:t>         </a:t>
            </a:r>
            <a:r>
              <a:rPr lang="en-US" altLang="zh-CN" sz="2200"/>
              <a:t>Sdept  CHAR(20)</a:t>
            </a:r>
            <a:r>
              <a:rPr lang="zh-CN" altLang="en-US" sz="2200"/>
              <a:t>，</a:t>
            </a:r>
          </a:p>
          <a:p>
            <a:pPr>
              <a:buFont typeface="Wingdings" panose="05000000000000000000" pitchFamily="2" charset="2"/>
              <a:buNone/>
            </a:pPr>
            <a:r>
              <a:rPr lang="zh-CN" altLang="en-US" sz="2200"/>
              <a:t>         </a:t>
            </a:r>
            <a:r>
              <a:rPr lang="en-US" altLang="zh-CN" sz="2200">
                <a:solidFill>
                  <a:srgbClr val="FF00FF"/>
                </a:solidFill>
              </a:rPr>
              <a:t>PRIMARY KEY (Sno)</a:t>
            </a:r>
          </a:p>
          <a:p>
            <a:pPr>
              <a:buFont typeface="Wingdings" panose="05000000000000000000" pitchFamily="2" charset="2"/>
              <a:buNone/>
            </a:pPr>
            <a:r>
              <a:rPr lang="en-US" altLang="zh-CN" sz="2200"/>
              <a:t>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2052A344-9163-4376-9304-9DB4A87F0734}" type="slidenum">
              <a:rPr lang="en-US" altLang="zh-CN"/>
              <a:pPr/>
              <a:t>19</a:t>
            </a:fld>
            <a:endParaRPr lang="en-US" altLang="zh-CN"/>
          </a:p>
        </p:txBody>
      </p:sp>
      <p:sp>
        <p:nvSpPr>
          <p:cNvPr id="430082" name="Rectangle 2"/>
          <p:cNvSpPr>
            <a:spLocks noGrp="1" noChangeArrowheads="1"/>
          </p:cNvSpPr>
          <p:nvPr>
            <p:ph type="title"/>
          </p:nvPr>
        </p:nvSpPr>
        <p:spPr/>
        <p:txBody>
          <a:bodyPr/>
          <a:lstStyle/>
          <a:p>
            <a:r>
              <a:rPr lang="zh-CN" altLang="en-US"/>
              <a:t>实体完整性定义</a:t>
            </a:r>
            <a:r>
              <a:rPr lang="en-US" altLang="zh-CN"/>
              <a:t>(</a:t>
            </a:r>
            <a:r>
              <a:rPr lang="zh-CN" altLang="en-US"/>
              <a:t>续</a:t>
            </a:r>
            <a:r>
              <a:rPr lang="en-US" altLang="zh-CN"/>
              <a:t>)</a:t>
            </a:r>
          </a:p>
        </p:txBody>
      </p:sp>
      <p:sp>
        <p:nvSpPr>
          <p:cNvPr id="430083" name="Rectangle 3"/>
          <p:cNvSpPr>
            <a:spLocks noGrp="1" noChangeArrowheads="1"/>
          </p:cNvSpPr>
          <p:nvPr>
            <p:ph type="body" idx="1"/>
          </p:nvPr>
        </p:nvSpPr>
        <p:spPr/>
        <p:txBody>
          <a:bodyPr/>
          <a:lstStyle/>
          <a:p>
            <a:pPr>
              <a:buFont typeface="Wingdings" panose="05000000000000000000" pitchFamily="2" charset="2"/>
              <a:buNone/>
            </a:pPr>
            <a:r>
              <a:rPr lang="zh-CN" altLang="en-US" sz="2400"/>
              <a:t>［例</a:t>
            </a:r>
            <a:r>
              <a:rPr lang="en-US" altLang="zh-CN" sz="2400"/>
              <a:t>2</a:t>
            </a:r>
            <a:r>
              <a:rPr lang="zh-CN" altLang="en-US" sz="2400"/>
              <a:t>］将</a:t>
            </a:r>
            <a:r>
              <a:rPr lang="en-US" altLang="zh-CN" sz="2400"/>
              <a:t>SC</a:t>
            </a:r>
            <a:r>
              <a:rPr lang="zh-CN" altLang="en-US" sz="2400"/>
              <a:t>表中的</a:t>
            </a:r>
            <a:r>
              <a:rPr lang="en-US" altLang="zh-CN" sz="2400"/>
              <a:t>Sno</a:t>
            </a:r>
            <a:r>
              <a:rPr lang="zh-CN" altLang="en-US" sz="2400"/>
              <a:t>，</a:t>
            </a:r>
            <a:r>
              <a:rPr lang="en-US" altLang="zh-CN" sz="2400"/>
              <a:t>Cno</a:t>
            </a:r>
            <a:r>
              <a:rPr lang="zh-CN" altLang="en-US" sz="2400"/>
              <a:t>属性组定义为码</a:t>
            </a:r>
          </a:p>
          <a:p>
            <a:pPr>
              <a:lnSpc>
                <a:spcPct val="140000"/>
              </a:lnSpc>
              <a:buFont typeface="Wingdings" panose="05000000000000000000" pitchFamily="2" charset="2"/>
              <a:buNone/>
            </a:pPr>
            <a:r>
              <a:rPr lang="zh-CN" altLang="en-US"/>
              <a:t>      </a:t>
            </a:r>
            <a:r>
              <a:rPr lang="en-US" altLang="zh-CN" sz="2200"/>
              <a:t>CREATE TABLE SC</a:t>
            </a:r>
          </a:p>
          <a:p>
            <a:pPr>
              <a:lnSpc>
                <a:spcPct val="140000"/>
              </a:lnSpc>
              <a:buFont typeface="Wingdings" panose="05000000000000000000" pitchFamily="2" charset="2"/>
              <a:buNone/>
            </a:pPr>
            <a:r>
              <a:rPr lang="en-US" altLang="zh-CN" sz="2200"/>
              <a:t>           (Sno   CHAR(9)  NOT NULL</a:t>
            </a:r>
            <a:r>
              <a:rPr lang="zh-CN" altLang="en-US" sz="2200"/>
              <a:t>， </a:t>
            </a:r>
          </a:p>
          <a:p>
            <a:pPr>
              <a:lnSpc>
                <a:spcPct val="140000"/>
              </a:lnSpc>
              <a:buFont typeface="Wingdings" panose="05000000000000000000" pitchFamily="2" charset="2"/>
              <a:buNone/>
            </a:pPr>
            <a:r>
              <a:rPr lang="zh-CN" altLang="en-US" sz="2200"/>
              <a:t>            </a:t>
            </a:r>
            <a:r>
              <a:rPr lang="en-US" altLang="zh-CN" sz="2200"/>
              <a:t>Cno  CHAR(4)  NOT NULL</a:t>
            </a:r>
            <a:r>
              <a:rPr lang="zh-CN" altLang="en-US" sz="2200"/>
              <a:t>，  </a:t>
            </a:r>
          </a:p>
          <a:p>
            <a:pPr>
              <a:lnSpc>
                <a:spcPct val="140000"/>
              </a:lnSpc>
              <a:buFont typeface="Wingdings" panose="05000000000000000000" pitchFamily="2" charset="2"/>
              <a:buNone/>
            </a:pPr>
            <a:r>
              <a:rPr lang="zh-CN" altLang="en-US" sz="2200"/>
              <a:t>            </a:t>
            </a:r>
            <a:r>
              <a:rPr lang="en-US" altLang="zh-CN" sz="2200"/>
              <a:t>Grade    SMALLINT</a:t>
            </a:r>
            <a:r>
              <a:rPr lang="zh-CN" altLang="en-US" sz="2200"/>
              <a:t>，</a:t>
            </a:r>
          </a:p>
          <a:p>
            <a:pPr>
              <a:lnSpc>
                <a:spcPct val="140000"/>
              </a:lnSpc>
              <a:buFont typeface="Wingdings" panose="05000000000000000000" pitchFamily="2" charset="2"/>
              <a:buNone/>
            </a:pPr>
            <a:r>
              <a:rPr lang="zh-CN" altLang="en-US" sz="2200"/>
              <a:t>            </a:t>
            </a:r>
            <a:r>
              <a:rPr lang="en-US" altLang="zh-CN" sz="2200">
                <a:solidFill>
                  <a:srgbClr val="FF00FF"/>
                </a:solidFill>
              </a:rPr>
              <a:t>PRIMARY KEY (Sno</a:t>
            </a:r>
            <a:r>
              <a:rPr lang="zh-CN" altLang="en-US" sz="2200">
                <a:solidFill>
                  <a:srgbClr val="FF00FF"/>
                </a:solidFill>
              </a:rPr>
              <a:t>，</a:t>
            </a:r>
            <a:r>
              <a:rPr lang="en-US" altLang="zh-CN" sz="2200">
                <a:solidFill>
                  <a:srgbClr val="FF00FF"/>
                </a:solidFill>
              </a:rPr>
              <a:t>Cno)     /*</a:t>
            </a:r>
            <a:r>
              <a:rPr lang="zh-CN" altLang="en-US" sz="2200">
                <a:solidFill>
                  <a:srgbClr val="FF00FF"/>
                </a:solidFill>
              </a:rPr>
              <a:t>只能在表级定义主码*</a:t>
            </a:r>
            <a:r>
              <a:rPr lang="en-US" altLang="zh-CN" sz="2200">
                <a:solidFill>
                  <a:srgbClr val="FF00FF"/>
                </a:solidFill>
              </a:rPr>
              <a:t>/</a:t>
            </a:r>
          </a:p>
          <a:p>
            <a:pPr>
              <a:lnSpc>
                <a:spcPct val="140000"/>
              </a:lnSpc>
              <a:buFont typeface="Wingdings" panose="05000000000000000000" pitchFamily="2" charset="2"/>
              <a:buNone/>
            </a:pPr>
            <a:r>
              <a:rPr lang="en-US" altLang="zh-CN" sz="2200"/>
              <a:t>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4F8E136-2A9C-4471-AD82-02EABA28BF33}" type="slidenum">
              <a:rPr lang="en-US" altLang="zh-CN"/>
              <a:pPr/>
              <a:t>2</a:t>
            </a:fld>
            <a:endParaRPr lang="en-US" altLang="zh-CN"/>
          </a:p>
        </p:txBody>
      </p:sp>
      <p:sp>
        <p:nvSpPr>
          <p:cNvPr id="419842" name="Rectangle 2"/>
          <p:cNvSpPr>
            <a:spLocks noGrp="1" noChangeArrowheads="1"/>
          </p:cNvSpPr>
          <p:nvPr>
            <p:ph type="title"/>
          </p:nvPr>
        </p:nvSpPr>
        <p:spPr/>
        <p:txBody>
          <a:bodyPr/>
          <a:lstStyle/>
          <a:p>
            <a:r>
              <a:rPr lang="zh-CN" altLang="en-US" sz="3200"/>
              <a:t>数据库完整性</a:t>
            </a:r>
          </a:p>
        </p:txBody>
      </p:sp>
      <p:sp>
        <p:nvSpPr>
          <p:cNvPr id="419843" name="Rectangle 3"/>
          <p:cNvSpPr>
            <a:spLocks noGrp="1" noChangeArrowheads="1"/>
          </p:cNvSpPr>
          <p:nvPr>
            <p:ph type="body" idx="1"/>
          </p:nvPr>
        </p:nvSpPr>
        <p:spPr>
          <a:xfrm>
            <a:off x="323850" y="1557338"/>
            <a:ext cx="8362950" cy="4824412"/>
          </a:xfrm>
        </p:spPr>
        <p:txBody>
          <a:bodyPr/>
          <a:lstStyle/>
          <a:p>
            <a:pPr>
              <a:lnSpc>
                <a:spcPct val="150000"/>
              </a:lnSpc>
            </a:pPr>
            <a:r>
              <a:rPr lang="zh-CN" altLang="en-US" sz="2400" b="1" dirty="0"/>
              <a:t>数据库的完整性</a:t>
            </a:r>
          </a:p>
          <a:p>
            <a:pPr lvl="1">
              <a:lnSpc>
                <a:spcPct val="150000"/>
              </a:lnSpc>
            </a:pPr>
            <a:r>
              <a:rPr lang="zh-CN" altLang="en-US" sz="2100" b="1" dirty="0"/>
              <a:t>数据的</a:t>
            </a:r>
            <a:r>
              <a:rPr lang="zh-CN" altLang="en-US" sz="2100" b="1" dirty="0">
                <a:solidFill>
                  <a:srgbClr val="FF66FF"/>
                </a:solidFill>
              </a:rPr>
              <a:t>正确性</a:t>
            </a:r>
            <a:r>
              <a:rPr lang="zh-CN" altLang="en-US" sz="2100" b="1" dirty="0"/>
              <a:t>和</a:t>
            </a:r>
            <a:r>
              <a:rPr lang="zh-CN" altLang="en-US" sz="2100" b="1" dirty="0">
                <a:solidFill>
                  <a:srgbClr val="FF66FF"/>
                </a:solidFill>
              </a:rPr>
              <a:t>相容性</a:t>
            </a:r>
          </a:p>
          <a:p>
            <a:pPr lvl="1">
              <a:lnSpc>
                <a:spcPct val="150000"/>
              </a:lnSpc>
              <a:buSzPct val="50000"/>
              <a:buFont typeface="Wingdings" panose="05000000000000000000" pitchFamily="2" charset="2"/>
              <a:buChar char="n"/>
            </a:pPr>
            <a:r>
              <a:rPr lang="zh-CN" altLang="en-US" sz="2000" b="1" dirty="0"/>
              <a:t>是否真实反映现实世界，同一对象在不同关系表中是否符合逻辑</a:t>
            </a:r>
          </a:p>
          <a:p>
            <a:pPr>
              <a:lnSpc>
                <a:spcPct val="120000"/>
              </a:lnSpc>
            </a:pPr>
            <a:r>
              <a:rPr lang="zh-CN" altLang="en-US" sz="2400" b="1" dirty="0"/>
              <a:t>数据的完整性和安全性是两个不同概念</a:t>
            </a:r>
          </a:p>
          <a:p>
            <a:pPr lvl="1">
              <a:lnSpc>
                <a:spcPct val="120000"/>
              </a:lnSpc>
            </a:pPr>
            <a:r>
              <a:rPr lang="zh-CN" altLang="en-US" sz="1800" b="1" dirty="0">
                <a:solidFill>
                  <a:srgbClr val="0000FF"/>
                </a:solidFill>
              </a:rPr>
              <a:t>数据的完整性</a:t>
            </a:r>
          </a:p>
          <a:p>
            <a:pPr lvl="2">
              <a:lnSpc>
                <a:spcPct val="120000"/>
              </a:lnSpc>
              <a:buFont typeface="Wingdings" panose="05000000000000000000" pitchFamily="2" charset="2"/>
              <a:buChar char="Ø"/>
            </a:pPr>
            <a:r>
              <a:rPr lang="zh-CN" altLang="en-US" sz="1600" b="1" dirty="0"/>
              <a:t>防止数据库中存在不符合语义的数据，也就是防止数据库中存在不正确的数据</a:t>
            </a:r>
          </a:p>
          <a:p>
            <a:pPr lvl="2">
              <a:lnSpc>
                <a:spcPct val="120000"/>
              </a:lnSpc>
              <a:buFont typeface="Wingdings" panose="05000000000000000000" pitchFamily="2" charset="2"/>
              <a:buChar char="Ø"/>
            </a:pPr>
            <a:r>
              <a:rPr lang="zh-CN" altLang="en-US" sz="1600" b="1" dirty="0"/>
              <a:t>防范对象：不合语义的、不正确的数据</a:t>
            </a:r>
          </a:p>
          <a:p>
            <a:pPr lvl="1">
              <a:lnSpc>
                <a:spcPct val="120000"/>
              </a:lnSpc>
            </a:pPr>
            <a:r>
              <a:rPr lang="zh-CN" altLang="en-US" sz="1800" b="1" dirty="0">
                <a:solidFill>
                  <a:srgbClr val="0000FF"/>
                </a:solidFill>
              </a:rPr>
              <a:t>数据的安全性</a:t>
            </a:r>
          </a:p>
          <a:p>
            <a:pPr lvl="2">
              <a:lnSpc>
                <a:spcPct val="120000"/>
              </a:lnSpc>
              <a:buFont typeface="Wingdings" panose="05000000000000000000" pitchFamily="2" charset="2"/>
              <a:buChar char="Ø"/>
            </a:pPr>
            <a:r>
              <a:rPr lang="zh-CN" altLang="en-US" sz="1600" b="1" dirty="0"/>
              <a:t>保护数据库防止恶意的破坏和非法的存取</a:t>
            </a:r>
          </a:p>
          <a:p>
            <a:pPr lvl="2">
              <a:lnSpc>
                <a:spcPct val="120000"/>
              </a:lnSpc>
              <a:buFont typeface="Wingdings" panose="05000000000000000000" pitchFamily="2" charset="2"/>
              <a:buChar char="Ø"/>
            </a:pPr>
            <a:r>
              <a:rPr lang="zh-CN" altLang="en-US" sz="1600" b="1" dirty="0"/>
              <a:t>防范对象：非法用户和非法操作</a:t>
            </a:r>
            <a:endParaRPr lang="zh-CN" altLang="en-US" sz="1800" b="1" dirty="0">
              <a:solidFill>
                <a:srgbClr val="FF66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B656B03-EC27-4A26-AEBC-F284F7A27063}" type="slidenum">
              <a:rPr lang="en-US" altLang="zh-CN"/>
              <a:pPr/>
              <a:t>20</a:t>
            </a:fld>
            <a:endParaRPr lang="en-US" altLang="zh-CN"/>
          </a:p>
        </p:txBody>
      </p:sp>
      <p:sp>
        <p:nvSpPr>
          <p:cNvPr id="541698" name="Rectangle 2"/>
          <p:cNvSpPr>
            <a:spLocks noGrp="1" noChangeArrowheads="1"/>
          </p:cNvSpPr>
          <p:nvPr>
            <p:ph type="title"/>
          </p:nvPr>
        </p:nvSpPr>
        <p:spPr/>
        <p:txBody>
          <a:bodyPr/>
          <a:lstStyle/>
          <a:p>
            <a:r>
              <a:rPr lang="en-US" altLang="zh-CN" dirty="0"/>
              <a:t>5.1 </a:t>
            </a:r>
            <a:r>
              <a:rPr lang="zh-CN" altLang="en-US" dirty="0"/>
              <a:t>实体完整性</a:t>
            </a:r>
          </a:p>
        </p:txBody>
      </p:sp>
      <p:sp>
        <p:nvSpPr>
          <p:cNvPr id="541699" name="Rectangle 3"/>
          <p:cNvSpPr>
            <a:spLocks noGrp="1" noChangeArrowheads="1"/>
          </p:cNvSpPr>
          <p:nvPr>
            <p:ph type="body" idx="1"/>
          </p:nvPr>
        </p:nvSpPr>
        <p:spPr/>
        <p:txBody>
          <a:bodyPr/>
          <a:lstStyle/>
          <a:p>
            <a:pPr>
              <a:lnSpc>
                <a:spcPct val="190000"/>
              </a:lnSpc>
            </a:pPr>
            <a:r>
              <a:rPr lang="en-US" altLang="zh-CN" b="1" dirty="0"/>
              <a:t>5.1.1 </a:t>
            </a:r>
            <a:r>
              <a:rPr lang="zh-CN" altLang="en-US" b="1" dirty="0"/>
              <a:t>实体完整性定义</a:t>
            </a:r>
          </a:p>
          <a:p>
            <a:pPr>
              <a:lnSpc>
                <a:spcPct val="190000"/>
              </a:lnSpc>
            </a:pPr>
            <a:r>
              <a:rPr lang="en-US" altLang="zh-CN" b="1" dirty="0">
                <a:solidFill>
                  <a:srgbClr val="3333FF"/>
                </a:solidFill>
              </a:rPr>
              <a:t>5.1.2 </a:t>
            </a:r>
            <a:r>
              <a:rPr lang="zh-CN" altLang="en-US" b="1" dirty="0">
                <a:solidFill>
                  <a:srgbClr val="3333FF"/>
                </a:solidFill>
              </a:rPr>
              <a:t>实体完整性检查和违约处理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B9AA7C4-ADEB-4307-95E7-24EB9FD15250}" type="slidenum">
              <a:rPr lang="en-US" altLang="zh-CN"/>
              <a:pPr/>
              <a:t>21</a:t>
            </a:fld>
            <a:endParaRPr lang="en-US" altLang="zh-CN"/>
          </a:p>
        </p:txBody>
      </p:sp>
      <p:sp>
        <p:nvSpPr>
          <p:cNvPr id="431106" name="Rectangle 2"/>
          <p:cNvSpPr>
            <a:spLocks noGrp="1" noChangeArrowheads="1"/>
          </p:cNvSpPr>
          <p:nvPr>
            <p:ph type="title"/>
          </p:nvPr>
        </p:nvSpPr>
        <p:spPr/>
        <p:txBody>
          <a:bodyPr/>
          <a:lstStyle/>
          <a:p>
            <a:r>
              <a:rPr lang="en-US" altLang="zh-CN" dirty="0"/>
              <a:t>5.1.2 </a:t>
            </a:r>
            <a:r>
              <a:rPr lang="zh-CN" altLang="en-US" dirty="0"/>
              <a:t>实体完整性检查和违约处理</a:t>
            </a:r>
          </a:p>
        </p:txBody>
      </p:sp>
      <p:sp>
        <p:nvSpPr>
          <p:cNvPr id="431107" name="Rectangle 3"/>
          <p:cNvSpPr>
            <a:spLocks noGrp="1" noChangeArrowheads="1"/>
          </p:cNvSpPr>
          <p:nvPr>
            <p:ph type="body" idx="1"/>
          </p:nvPr>
        </p:nvSpPr>
        <p:spPr>
          <a:xfrm>
            <a:off x="468313" y="1628775"/>
            <a:ext cx="8229600" cy="4495800"/>
          </a:xfrm>
        </p:spPr>
        <p:txBody>
          <a:bodyPr/>
          <a:lstStyle/>
          <a:p>
            <a:pPr>
              <a:lnSpc>
                <a:spcPct val="180000"/>
              </a:lnSpc>
            </a:pPr>
            <a:r>
              <a:rPr lang="zh-CN" altLang="en-US" sz="2400" b="1" dirty="0"/>
              <a:t>插入或对主码列进行更新操作时，</a:t>
            </a:r>
            <a:r>
              <a:rPr lang="en-US" altLang="zh-CN" sz="2400" b="1" dirty="0"/>
              <a:t>RDBMS</a:t>
            </a:r>
            <a:r>
              <a:rPr lang="zh-CN" altLang="en-US" sz="2400" b="1" dirty="0"/>
              <a:t>按照实体完整性规则自动进行检查。包括：</a:t>
            </a:r>
          </a:p>
          <a:p>
            <a:pPr lvl="1">
              <a:lnSpc>
                <a:spcPct val="180000"/>
              </a:lnSpc>
            </a:pPr>
            <a:r>
              <a:rPr lang="en-US" altLang="zh-CN" sz="2200" b="1" dirty="0"/>
              <a:t>1. </a:t>
            </a:r>
            <a:r>
              <a:rPr lang="zh-CN" altLang="en-US" sz="2200" b="1" dirty="0"/>
              <a:t>检查主码值是否唯一，如果不唯一则拒绝插入或修改</a:t>
            </a:r>
          </a:p>
          <a:p>
            <a:pPr lvl="1">
              <a:lnSpc>
                <a:spcPct val="180000"/>
              </a:lnSpc>
            </a:pPr>
            <a:r>
              <a:rPr lang="en-US" altLang="zh-CN" sz="2200" b="1" dirty="0"/>
              <a:t>2. </a:t>
            </a:r>
            <a:r>
              <a:rPr lang="zh-CN" altLang="en-US" sz="2200" b="1" dirty="0"/>
              <a:t>检查主码的各个属性是否为空，只要有一个为空就拒绝插入或修改</a:t>
            </a:r>
          </a:p>
          <a:p>
            <a:endParaRPr lang="en-US" altLang="zh-C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7A346311-3E14-4B55-A2D9-5E7547A91EFA}" type="slidenum">
              <a:rPr lang="en-US" altLang="zh-CN"/>
              <a:pPr/>
              <a:t>22</a:t>
            </a:fld>
            <a:endParaRPr lang="en-US" altLang="zh-CN"/>
          </a:p>
        </p:txBody>
      </p:sp>
      <p:sp>
        <p:nvSpPr>
          <p:cNvPr id="432130" name="Rectangle 2"/>
          <p:cNvSpPr>
            <a:spLocks noGrp="1" noChangeArrowheads="1"/>
          </p:cNvSpPr>
          <p:nvPr>
            <p:ph type="title"/>
          </p:nvPr>
        </p:nvSpPr>
        <p:spPr/>
        <p:txBody>
          <a:bodyPr/>
          <a:lstStyle/>
          <a:p>
            <a:r>
              <a:rPr lang="zh-CN" altLang="en-US"/>
              <a:t>实体完整性检查和违约处理</a:t>
            </a:r>
            <a:r>
              <a:rPr lang="en-US" altLang="zh-CN"/>
              <a:t>(</a:t>
            </a:r>
            <a:r>
              <a:rPr lang="zh-CN" altLang="en-US"/>
              <a:t>续</a:t>
            </a:r>
            <a:r>
              <a:rPr lang="en-US" altLang="zh-CN"/>
              <a:t>)</a:t>
            </a:r>
          </a:p>
        </p:txBody>
      </p:sp>
      <p:sp>
        <p:nvSpPr>
          <p:cNvPr id="432131" name="Rectangle 3"/>
          <p:cNvSpPr>
            <a:spLocks noGrp="1" noChangeArrowheads="1"/>
          </p:cNvSpPr>
          <p:nvPr>
            <p:ph type="body" idx="1"/>
          </p:nvPr>
        </p:nvSpPr>
        <p:spPr>
          <a:xfrm>
            <a:off x="457200" y="1557338"/>
            <a:ext cx="8229600" cy="1600200"/>
          </a:xfrm>
        </p:spPr>
        <p:txBody>
          <a:bodyPr/>
          <a:lstStyle/>
          <a:p>
            <a:pPr>
              <a:lnSpc>
                <a:spcPct val="180000"/>
              </a:lnSpc>
            </a:pPr>
            <a:r>
              <a:rPr lang="zh-CN" altLang="en-US" sz="2400" b="1"/>
              <a:t>检查记录中主码值是否唯一的一种方法是进行</a:t>
            </a:r>
            <a:r>
              <a:rPr lang="zh-CN" altLang="en-US" sz="2400" b="1">
                <a:solidFill>
                  <a:srgbClr val="FF66FF"/>
                </a:solidFill>
              </a:rPr>
              <a:t>全表扫描</a:t>
            </a:r>
            <a:endParaRPr lang="zh-CN" altLang="en-US" sz="2400" b="1"/>
          </a:p>
        </p:txBody>
      </p:sp>
      <p:pic>
        <p:nvPicPr>
          <p:cNvPr id="432132" name="Picture 4" descr="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2708275"/>
            <a:ext cx="64801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6D9277B5-0F86-45A0-B510-D5F59F62FB9D}" type="slidenum">
              <a:rPr lang="en-US" altLang="zh-CN"/>
              <a:pPr/>
              <a:t>23</a:t>
            </a:fld>
            <a:endParaRPr lang="en-US" altLang="zh-CN"/>
          </a:p>
        </p:txBody>
      </p:sp>
      <p:sp>
        <p:nvSpPr>
          <p:cNvPr id="434178" name="Rectangle 2"/>
          <p:cNvSpPr>
            <a:spLocks noGrp="1" noChangeArrowheads="1"/>
          </p:cNvSpPr>
          <p:nvPr>
            <p:ph type="title"/>
          </p:nvPr>
        </p:nvSpPr>
        <p:spPr/>
        <p:txBody>
          <a:bodyPr/>
          <a:lstStyle/>
          <a:p>
            <a:r>
              <a:rPr lang="zh-CN" altLang="en-US"/>
              <a:t>实体完整性检查和违约处理</a:t>
            </a:r>
            <a:r>
              <a:rPr lang="en-US" altLang="zh-CN"/>
              <a:t>(</a:t>
            </a:r>
            <a:r>
              <a:rPr lang="zh-CN" altLang="en-US"/>
              <a:t>续</a:t>
            </a:r>
            <a:r>
              <a:rPr lang="en-US" altLang="zh-CN"/>
              <a:t>)</a:t>
            </a:r>
          </a:p>
        </p:txBody>
      </p:sp>
      <p:sp>
        <p:nvSpPr>
          <p:cNvPr id="434179" name="Rectangle 3"/>
          <p:cNvSpPr>
            <a:spLocks noGrp="1" noChangeArrowheads="1"/>
          </p:cNvSpPr>
          <p:nvPr>
            <p:ph type="body" idx="1"/>
          </p:nvPr>
        </p:nvSpPr>
        <p:spPr>
          <a:xfrm>
            <a:off x="543719" y="1448744"/>
            <a:ext cx="8229600" cy="1116160"/>
          </a:xfrm>
        </p:spPr>
        <p:txBody>
          <a:bodyPr/>
          <a:lstStyle/>
          <a:p>
            <a:pPr>
              <a:lnSpc>
                <a:spcPct val="140000"/>
              </a:lnSpc>
            </a:pPr>
            <a:r>
              <a:rPr lang="zh-CN" altLang="en-US" dirty="0">
                <a:solidFill>
                  <a:srgbClr val="FF66FF"/>
                </a:solidFill>
              </a:rPr>
              <a:t>索引</a:t>
            </a:r>
            <a:endParaRPr lang="en-US" altLang="zh-CN" dirty="0">
              <a:solidFill>
                <a:srgbClr val="FF66FF"/>
              </a:solidFill>
            </a:endParaRPr>
          </a:p>
          <a:p>
            <a:pPr marL="0" indent="0">
              <a:buNone/>
            </a:pPr>
            <a:r>
              <a:rPr lang="zh-CN" altLang="en-US" sz="2000" dirty="0"/>
              <a:t>全表扫描十分耗时，</a:t>
            </a:r>
            <a:r>
              <a:rPr lang="en-US" altLang="zh-CN" sz="2000" dirty="0"/>
              <a:t>RDBMS</a:t>
            </a:r>
            <a:r>
              <a:rPr lang="zh-CN" altLang="en-US" sz="2000" dirty="0"/>
              <a:t>一般都在主码上自动建立一个索引。</a:t>
            </a:r>
            <a:r>
              <a:rPr lang="zh-CN" altLang="en-US" dirty="0"/>
              <a:t> </a:t>
            </a:r>
          </a:p>
        </p:txBody>
      </p:sp>
      <p:pic>
        <p:nvPicPr>
          <p:cNvPr id="434180" name="Picture 4" descr="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780928"/>
            <a:ext cx="626427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299F8AB-6520-2316-3574-F7D12441081C}"/>
              </a:ext>
            </a:extLst>
          </p:cNvPr>
          <p:cNvSpPr txBox="1"/>
          <p:nvPr/>
        </p:nvSpPr>
        <p:spPr>
          <a:xfrm>
            <a:off x="3707904" y="3003897"/>
            <a:ext cx="792088" cy="307777"/>
          </a:xfrm>
          <a:prstGeom prst="rect">
            <a:avLst/>
          </a:prstGeom>
          <a:noFill/>
        </p:spPr>
        <p:txBody>
          <a:bodyPr wrap="square" rtlCol="0">
            <a:spAutoFit/>
          </a:bodyPr>
          <a:lstStyle/>
          <a:p>
            <a:r>
              <a:rPr lang="zh-CN" altLang="en-US" sz="1400" dirty="0"/>
              <a:t>（或</a:t>
            </a:r>
            <a:r>
              <a:rPr lang="en-US" altLang="zh-CN" sz="1400" dirty="0"/>
              <a:t>86 </a:t>
            </a:r>
            <a:r>
              <a:rPr lang="zh-CN" altLang="en-US" sz="1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3579DD71-B5DE-4E37-9423-709C39AB5F8B}" type="slidenum">
              <a:rPr lang="en-US" altLang="zh-CN"/>
              <a:pPr/>
              <a:t>24</a:t>
            </a:fld>
            <a:endParaRPr lang="en-US" altLang="zh-CN"/>
          </a:p>
        </p:txBody>
      </p:sp>
      <p:sp>
        <p:nvSpPr>
          <p:cNvPr id="542722" name="Rectangle 2"/>
          <p:cNvSpPr>
            <a:spLocks noGrp="1" noChangeArrowheads="1"/>
          </p:cNvSpPr>
          <p:nvPr>
            <p:ph type="title"/>
          </p:nvPr>
        </p:nvSpPr>
        <p:spPr/>
        <p:txBody>
          <a:bodyPr/>
          <a:lstStyle/>
          <a:p>
            <a:r>
              <a:rPr lang="zh-CN" altLang="en-US" dirty="0"/>
              <a:t>第五章 数据库完整性</a:t>
            </a:r>
          </a:p>
        </p:txBody>
      </p:sp>
      <p:sp>
        <p:nvSpPr>
          <p:cNvPr id="542723" name="Rectangle 3"/>
          <p:cNvSpPr>
            <a:spLocks noGrp="1" noChangeArrowheads="1"/>
          </p:cNvSpPr>
          <p:nvPr>
            <p:ph type="body" idx="1"/>
          </p:nvPr>
        </p:nvSpPr>
        <p:spPr>
          <a:xfrm>
            <a:off x="684213" y="1773238"/>
            <a:ext cx="7643812" cy="4495800"/>
          </a:xfrm>
        </p:spPr>
        <p:txBody>
          <a:bodyPr/>
          <a:lstStyle/>
          <a:p>
            <a:pPr>
              <a:lnSpc>
                <a:spcPct val="130000"/>
              </a:lnSpc>
              <a:buFont typeface="Wingdings" panose="05000000000000000000" pitchFamily="2" charset="2"/>
              <a:buNone/>
            </a:pPr>
            <a:r>
              <a:rPr lang="en-US" altLang="zh-CN" b="1" dirty="0"/>
              <a:t>5.1  </a:t>
            </a:r>
            <a:r>
              <a:rPr lang="zh-CN" altLang="en-US" b="1" dirty="0"/>
              <a:t>实体完整性</a:t>
            </a:r>
          </a:p>
          <a:p>
            <a:pPr>
              <a:lnSpc>
                <a:spcPct val="130000"/>
              </a:lnSpc>
              <a:buFont typeface="Wingdings" panose="05000000000000000000" pitchFamily="2" charset="2"/>
              <a:buNone/>
            </a:pPr>
            <a:r>
              <a:rPr lang="en-US" altLang="zh-CN" b="1" dirty="0">
                <a:solidFill>
                  <a:schemeClr val="tx2"/>
                </a:solidFill>
              </a:rPr>
              <a:t>5.2  </a:t>
            </a:r>
            <a:r>
              <a:rPr lang="zh-CN" altLang="en-US" b="1" dirty="0">
                <a:solidFill>
                  <a:schemeClr val="tx2"/>
                </a:solidFill>
              </a:rPr>
              <a:t>参照完整性</a:t>
            </a:r>
          </a:p>
          <a:p>
            <a:pPr>
              <a:lnSpc>
                <a:spcPct val="130000"/>
              </a:lnSpc>
              <a:buFont typeface="Wingdings" panose="05000000000000000000" pitchFamily="2" charset="2"/>
              <a:buNone/>
            </a:pPr>
            <a:r>
              <a:rPr lang="en-US" altLang="zh-CN" b="1" dirty="0"/>
              <a:t>5.3  </a:t>
            </a:r>
            <a:r>
              <a:rPr lang="zh-CN" altLang="en-US" b="1" dirty="0"/>
              <a:t>用户定义的完整性</a:t>
            </a:r>
          </a:p>
          <a:p>
            <a:pPr>
              <a:lnSpc>
                <a:spcPct val="130000"/>
              </a:lnSpc>
              <a:buFont typeface="Wingdings" panose="05000000000000000000" pitchFamily="2" charset="2"/>
              <a:buNone/>
            </a:pPr>
            <a:r>
              <a:rPr lang="en-US" altLang="zh-CN" b="1" dirty="0"/>
              <a:t>5.4  </a:t>
            </a:r>
            <a:r>
              <a:rPr lang="zh-CN" altLang="en-US" b="1" dirty="0"/>
              <a:t>完整性约束命名字句</a:t>
            </a:r>
          </a:p>
          <a:p>
            <a:pPr>
              <a:lnSpc>
                <a:spcPct val="130000"/>
              </a:lnSpc>
              <a:buFont typeface="Wingdings" panose="05000000000000000000" pitchFamily="2" charset="2"/>
              <a:buNone/>
            </a:pPr>
            <a:r>
              <a:rPr lang="zh-CN" altLang="en-US" b="1" dirty="0"/>
              <a:t>*</a:t>
            </a:r>
            <a:r>
              <a:rPr lang="en-US" altLang="zh-CN" b="1" dirty="0"/>
              <a:t>5.5  </a:t>
            </a:r>
            <a:r>
              <a:rPr lang="zh-CN" altLang="en-US" b="1" dirty="0"/>
              <a:t>域中的完整性限制</a:t>
            </a:r>
          </a:p>
          <a:p>
            <a:pPr>
              <a:lnSpc>
                <a:spcPct val="130000"/>
              </a:lnSpc>
              <a:buFont typeface="Wingdings" panose="05000000000000000000" pitchFamily="2" charset="2"/>
              <a:buNone/>
            </a:pPr>
            <a:r>
              <a:rPr lang="en-US" altLang="zh-CN" b="1" dirty="0"/>
              <a:t>5.6  </a:t>
            </a:r>
            <a:r>
              <a:rPr lang="zh-CN" altLang="en-US" b="1" dirty="0"/>
              <a:t>触发器</a:t>
            </a:r>
          </a:p>
          <a:p>
            <a:pPr>
              <a:lnSpc>
                <a:spcPct val="130000"/>
              </a:lnSpc>
              <a:buFont typeface="Wingdings" panose="05000000000000000000" pitchFamily="2" charset="2"/>
              <a:buNone/>
            </a:pPr>
            <a:r>
              <a:rPr lang="en-US" altLang="zh-CN" b="1" dirty="0"/>
              <a:t>5.7  </a:t>
            </a:r>
            <a:r>
              <a:rPr lang="zh-CN" altLang="en-US" b="1" dirty="0"/>
              <a:t>小结</a:t>
            </a:r>
          </a:p>
          <a:p>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1C106FF-45FB-438F-B812-13BB9082ACFC}" type="slidenum">
              <a:rPr lang="en-US" altLang="zh-CN"/>
              <a:pPr/>
              <a:t>25</a:t>
            </a:fld>
            <a:endParaRPr lang="en-US" altLang="zh-CN"/>
          </a:p>
        </p:txBody>
      </p:sp>
      <p:sp>
        <p:nvSpPr>
          <p:cNvPr id="436226" name="Rectangle 2"/>
          <p:cNvSpPr>
            <a:spLocks noGrp="1" noChangeArrowheads="1"/>
          </p:cNvSpPr>
          <p:nvPr>
            <p:ph type="title"/>
          </p:nvPr>
        </p:nvSpPr>
        <p:spPr/>
        <p:txBody>
          <a:bodyPr/>
          <a:lstStyle/>
          <a:p>
            <a:r>
              <a:rPr lang="en-US" altLang="zh-CN" dirty="0"/>
              <a:t>5.2  </a:t>
            </a:r>
            <a:r>
              <a:rPr lang="zh-CN" altLang="en-US" dirty="0"/>
              <a:t>参照完整性</a:t>
            </a:r>
          </a:p>
        </p:txBody>
      </p:sp>
      <p:sp>
        <p:nvSpPr>
          <p:cNvPr id="436227" name="Rectangle 3"/>
          <p:cNvSpPr>
            <a:spLocks noGrp="1" noChangeArrowheads="1"/>
          </p:cNvSpPr>
          <p:nvPr>
            <p:ph type="body" idx="1"/>
          </p:nvPr>
        </p:nvSpPr>
        <p:spPr/>
        <p:txBody>
          <a:bodyPr/>
          <a:lstStyle/>
          <a:p>
            <a:pPr>
              <a:lnSpc>
                <a:spcPct val="190000"/>
              </a:lnSpc>
            </a:pPr>
            <a:r>
              <a:rPr lang="en-US" altLang="zh-CN" b="1" dirty="0">
                <a:solidFill>
                  <a:srgbClr val="3333FF"/>
                </a:solidFill>
              </a:rPr>
              <a:t>5.2.1 </a:t>
            </a:r>
            <a:r>
              <a:rPr lang="zh-CN" altLang="en-US" b="1" dirty="0">
                <a:solidFill>
                  <a:srgbClr val="3333FF"/>
                </a:solidFill>
              </a:rPr>
              <a:t>参照完整性定义</a:t>
            </a:r>
          </a:p>
          <a:p>
            <a:pPr>
              <a:lnSpc>
                <a:spcPct val="190000"/>
              </a:lnSpc>
            </a:pPr>
            <a:r>
              <a:rPr lang="en-US" altLang="zh-CN" b="1" dirty="0"/>
              <a:t>5.2.2 </a:t>
            </a:r>
            <a:r>
              <a:rPr lang="zh-CN" altLang="en-US" b="1" dirty="0"/>
              <a:t>参照完整性检查和违约处理</a:t>
            </a:r>
          </a:p>
          <a:p>
            <a:endParaRPr lang="en-US" altLang="zh-CN"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DE3BA23-9C5C-45F1-AE3C-424C563B22B6}" type="slidenum">
              <a:rPr lang="en-US" altLang="zh-CN"/>
              <a:pPr/>
              <a:t>26</a:t>
            </a:fld>
            <a:endParaRPr lang="en-US" altLang="zh-CN"/>
          </a:p>
        </p:txBody>
      </p:sp>
      <p:sp>
        <p:nvSpPr>
          <p:cNvPr id="437250" name="Rectangle 2"/>
          <p:cNvSpPr>
            <a:spLocks noGrp="1" noChangeArrowheads="1"/>
          </p:cNvSpPr>
          <p:nvPr>
            <p:ph type="title"/>
          </p:nvPr>
        </p:nvSpPr>
        <p:spPr/>
        <p:txBody>
          <a:bodyPr/>
          <a:lstStyle/>
          <a:p>
            <a:r>
              <a:rPr lang="en-US" altLang="zh-CN" dirty="0"/>
              <a:t>5.2.1 </a:t>
            </a:r>
            <a:r>
              <a:rPr lang="zh-CN" altLang="en-US" dirty="0"/>
              <a:t>参照完整性定义</a:t>
            </a:r>
          </a:p>
        </p:txBody>
      </p:sp>
      <p:sp>
        <p:nvSpPr>
          <p:cNvPr id="437251" name="Rectangle 3"/>
          <p:cNvSpPr>
            <a:spLocks noGrp="1" noChangeArrowheads="1"/>
          </p:cNvSpPr>
          <p:nvPr>
            <p:ph type="body" idx="1"/>
          </p:nvPr>
        </p:nvSpPr>
        <p:spPr/>
        <p:txBody>
          <a:bodyPr/>
          <a:lstStyle/>
          <a:p>
            <a:pPr>
              <a:lnSpc>
                <a:spcPct val="180000"/>
              </a:lnSpc>
            </a:pPr>
            <a:r>
              <a:rPr lang="zh-CN" altLang="en-US"/>
              <a:t>关系模型的参照完整性定义</a:t>
            </a:r>
          </a:p>
          <a:p>
            <a:pPr lvl="1">
              <a:lnSpc>
                <a:spcPct val="180000"/>
              </a:lnSpc>
            </a:pPr>
            <a:r>
              <a:rPr lang="zh-CN" altLang="en-US"/>
              <a:t>在</a:t>
            </a:r>
            <a:r>
              <a:rPr lang="en-US" altLang="zh-CN"/>
              <a:t>CREATE  TABLE</a:t>
            </a:r>
            <a:r>
              <a:rPr lang="zh-CN" altLang="en-US"/>
              <a:t>中用</a:t>
            </a:r>
            <a:r>
              <a:rPr lang="en-US" altLang="zh-CN">
                <a:solidFill>
                  <a:srgbClr val="FF00FF"/>
                </a:solidFill>
              </a:rPr>
              <a:t>FOREIGN KEY</a:t>
            </a:r>
            <a:r>
              <a:rPr lang="zh-CN" altLang="en-US"/>
              <a:t>短语定义哪些列为外码</a:t>
            </a:r>
          </a:p>
          <a:p>
            <a:pPr lvl="1">
              <a:lnSpc>
                <a:spcPct val="180000"/>
              </a:lnSpc>
            </a:pPr>
            <a:r>
              <a:rPr lang="zh-CN" altLang="en-US"/>
              <a:t>用</a:t>
            </a:r>
            <a:r>
              <a:rPr lang="en-US" altLang="zh-CN">
                <a:solidFill>
                  <a:srgbClr val="FF00FF"/>
                </a:solidFill>
              </a:rPr>
              <a:t>REFERENCES</a:t>
            </a:r>
            <a:r>
              <a:rPr lang="zh-CN" altLang="en-US"/>
              <a:t>短语指明这些外码参照哪些表的主码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FB2D5DB-4663-48A2-A19C-898D6F5FBDB3}" type="slidenum">
              <a:rPr lang="en-US" altLang="zh-CN"/>
              <a:pPr/>
              <a:t>27</a:t>
            </a:fld>
            <a:endParaRPr lang="en-US" altLang="zh-CN"/>
          </a:p>
        </p:txBody>
      </p:sp>
      <p:sp>
        <p:nvSpPr>
          <p:cNvPr id="438274" name="Rectangle 2"/>
          <p:cNvSpPr>
            <a:spLocks noGrp="1" noChangeArrowheads="1"/>
          </p:cNvSpPr>
          <p:nvPr>
            <p:ph type="title"/>
          </p:nvPr>
        </p:nvSpPr>
        <p:spPr/>
        <p:txBody>
          <a:bodyPr/>
          <a:lstStyle/>
          <a:p>
            <a:r>
              <a:rPr lang="zh-CN" altLang="en-US"/>
              <a:t>参照完整性定义</a:t>
            </a:r>
            <a:r>
              <a:rPr lang="en-US" altLang="zh-CN"/>
              <a:t>(</a:t>
            </a:r>
            <a:r>
              <a:rPr lang="zh-CN" altLang="en-US"/>
              <a:t>续</a:t>
            </a:r>
            <a:r>
              <a:rPr lang="en-US" altLang="zh-CN"/>
              <a:t>)</a:t>
            </a:r>
          </a:p>
        </p:txBody>
      </p:sp>
      <p:sp>
        <p:nvSpPr>
          <p:cNvPr id="438275" name="Rectangle 3"/>
          <p:cNvSpPr>
            <a:spLocks noGrp="1" noChangeArrowheads="1"/>
          </p:cNvSpPr>
          <p:nvPr>
            <p:ph type="body" idx="1"/>
          </p:nvPr>
        </p:nvSpPr>
        <p:spPr>
          <a:xfrm>
            <a:off x="539750" y="1628775"/>
            <a:ext cx="8229600" cy="4495800"/>
          </a:xfrm>
        </p:spPr>
        <p:txBody>
          <a:bodyPr/>
          <a:lstStyle/>
          <a:p>
            <a:pPr>
              <a:lnSpc>
                <a:spcPct val="80000"/>
              </a:lnSpc>
              <a:buFont typeface="Wingdings" panose="05000000000000000000" pitchFamily="2" charset="2"/>
              <a:buNone/>
            </a:pPr>
            <a:r>
              <a:rPr lang="zh-CN" altLang="en-US" sz="2200" b="1"/>
              <a:t>例如，关系</a:t>
            </a:r>
            <a:r>
              <a:rPr lang="en-US" altLang="zh-CN" sz="2200" b="1"/>
              <a:t>SC</a:t>
            </a:r>
            <a:r>
              <a:rPr lang="zh-CN" altLang="en-US" sz="2200" b="1"/>
              <a:t>中一个元组表示一个学生选修的某门课程的成绩，（</a:t>
            </a:r>
            <a:r>
              <a:rPr lang="en-US" altLang="zh-CN" sz="2200" b="1"/>
              <a:t>Sno</a:t>
            </a:r>
            <a:r>
              <a:rPr lang="zh-CN" altLang="en-US" sz="2200" b="1"/>
              <a:t>，</a:t>
            </a:r>
            <a:r>
              <a:rPr lang="en-US" altLang="zh-CN" sz="2200" b="1"/>
              <a:t>Cno</a:t>
            </a:r>
            <a:r>
              <a:rPr lang="zh-CN" altLang="en-US" sz="2200" b="1"/>
              <a:t>）是主码。</a:t>
            </a:r>
            <a:r>
              <a:rPr lang="en-US" altLang="zh-CN" sz="2200" b="1"/>
              <a:t>Sno</a:t>
            </a:r>
            <a:r>
              <a:rPr lang="zh-CN" altLang="en-US" sz="2200" b="1"/>
              <a:t>，</a:t>
            </a:r>
            <a:r>
              <a:rPr lang="en-US" altLang="zh-CN" sz="2200" b="1"/>
              <a:t>Cno</a:t>
            </a:r>
            <a:r>
              <a:rPr lang="zh-CN" altLang="en-US" sz="2200" b="1"/>
              <a:t>分别参照引用</a:t>
            </a:r>
            <a:r>
              <a:rPr lang="en-US" altLang="zh-CN" sz="2200" b="1"/>
              <a:t>Student</a:t>
            </a:r>
            <a:r>
              <a:rPr lang="zh-CN" altLang="en-US" sz="2200" b="1"/>
              <a:t>表的主码和</a:t>
            </a:r>
            <a:r>
              <a:rPr lang="en-US" altLang="zh-CN" sz="2200" b="1"/>
              <a:t>Course</a:t>
            </a:r>
            <a:r>
              <a:rPr lang="zh-CN" altLang="en-US" sz="2200" b="1"/>
              <a:t>表的主码 </a:t>
            </a:r>
          </a:p>
          <a:p>
            <a:pPr>
              <a:lnSpc>
                <a:spcPct val="80000"/>
              </a:lnSpc>
              <a:buFont typeface="Wingdings" panose="05000000000000000000" pitchFamily="2" charset="2"/>
              <a:buNone/>
            </a:pPr>
            <a:r>
              <a:rPr lang="zh-CN" altLang="en-US" sz="2200" b="1"/>
              <a:t>［例</a:t>
            </a:r>
            <a:r>
              <a:rPr lang="en-US" altLang="zh-CN" sz="2200" b="1"/>
              <a:t>3</a:t>
            </a:r>
            <a:r>
              <a:rPr lang="zh-CN" altLang="en-US" sz="2200" b="1"/>
              <a:t>］  定义</a:t>
            </a:r>
            <a:r>
              <a:rPr lang="en-US" altLang="zh-CN" sz="2200" b="1"/>
              <a:t>SC</a:t>
            </a:r>
            <a:r>
              <a:rPr lang="zh-CN" altLang="en-US" sz="2200" b="1"/>
              <a:t>中的参照完整性</a:t>
            </a:r>
          </a:p>
          <a:p>
            <a:pPr>
              <a:lnSpc>
                <a:spcPct val="80000"/>
              </a:lnSpc>
              <a:buFont typeface="Wingdings" panose="05000000000000000000" pitchFamily="2" charset="2"/>
              <a:buNone/>
            </a:pPr>
            <a:r>
              <a:rPr lang="zh-CN" altLang="en-US" sz="2200" b="1"/>
              <a:t>      </a:t>
            </a:r>
            <a:r>
              <a:rPr lang="en-US" altLang="zh-CN" sz="2200" b="1"/>
              <a:t>CREATE TABLE SC</a:t>
            </a:r>
          </a:p>
          <a:p>
            <a:pPr>
              <a:lnSpc>
                <a:spcPct val="80000"/>
              </a:lnSpc>
              <a:buFont typeface="Wingdings" panose="05000000000000000000" pitchFamily="2" charset="2"/>
              <a:buNone/>
            </a:pPr>
            <a:r>
              <a:rPr lang="en-US" altLang="zh-CN" sz="2200" b="1"/>
              <a:t>         (Sno    CHAR(9)  NOT NULL</a:t>
            </a:r>
            <a:r>
              <a:rPr lang="zh-CN" altLang="en-US" sz="2200" b="1"/>
              <a:t>， </a:t>
            </a:r>
          </a:p>
          <a:p>
            <a:pPr>
              <a:lnSpc>
                <a:spcPct val="80000"/>
              </a:lnSpc>
              <a:buFont typeface="Wingdings" panose="05000000000000000000" pitchFamily="2" charset="2"/>
              <a:buNone/>
            </a:pPr>
            <a:r>
              <a:rPr lang="zh-CN" altLang="en-US" sz="2200" b="1"/>
              <a:t>          </a:t>
            </a:r>
            <a:r>
              <a:rPr lang="en-US" altLang="zh-CN" sz="2200" b="1"/>
              <a:t>Cno     CHAR(4)  NOT NULL</a:t>
            </a:r>
            <a:r>
              <a:rPr lang="zh-CN" altLang="en-US" sz="2200" b="1"/>
              <a:t>，  </a:t>
            </a:r>
          </a:p>
          <a:p>
            <a:pPr>
              <a:lnSpc>
                <a:spcPct val="80000"/>
              </a:lnSpc>
              <a:buFont typeface="Wingdings" panose="05000000000000000000" pitchFamily="2" charset="2"/>
              <a:buNone/>
            </a:pPr>
            <a:r>
              <a:rPr lang="zh-CN" altLang="en-US" sz="2200" b="1"/>
              <a:t>          </a:t>
            </a:r>
            <a:r>
              <a:rPr lang="en-US" altLang="zh-CN" sz="2200" b="1"/>
              <a:t>Grade    SMALLINT</a:t>
            </a:r>
            <a:r>
              <a:rPr lang="zh-CN" altLang="en-US" sz="2200" b="1"/>
              <a:t>，</a:t>
            </a:r>
          </a:p>
          <a:p>
            <a:pPr>
              <a:lnSpc>
                <a:spcPct val="80000"/>
              </a:lnSpc>
              <a:buFont typeface="Wingdings" panose="05000000000000000000" pitchFamily="2" charset="2"/>
              <a:buNone/>
            </a:pPr>
            <a:r>
              <a:rPr lang="zh-CN" altLang="en-US" sz="2200" b="1"/>
              <a:t>          </a:t>
            </a:r>
            <a:r>
              <a:rPr lang="en-US" altLang="zh-CN" sz="2200" b="1">
                <a:solidFill>
                  <a:srgbClr val="FF00FF"/>
                </a:solidFill>
              </a:rPr>
              <a:t>PRIMARY KEY (Sno</a:t>
            </a:r>
            <a:r>
              <a:rPr lang="zh-CN" altLang="en-US" sz="2200" b="1">
                <a:solidFill>
                  <a:srgbClr val="FF00FF"/>
                </a:solidFill>
              </a:rPr>
              <a:t>， </a:t>
            </a:r>
            <a:r>
              <a:rPr lang="en-US" altLang="zh-CN" sz="2200" b="1">
                <a:solidFill>
                  <a:srgbClr val="FF00FF"/>
                </a:solidFill>
              </a:rPr>
              <a:t>Cno)</a:t>
            </a:r>
            <a:r>
              <a:rPr lang="zh-CN" altLang="en-US" sz="2200" b="1"/>
              <a:t>，   </a:t>
            </a:r>
            <a:r>
              <a:rPr lang="en-US" altLang="zh-CN" sz="2200" b="1">
                <a:solidFill>
                  <a:srgbClr val="FF00FF"/>
                </a:solidFill>
              </a:rPr>
              <a:t>/*</a:t>
            </a:r>
            <a:r>
              <a:rPr lang="zh-CN" altLang="en-US" sz="2200" b="1">
                <a:solidFill>
                  <a:srgbClr val="FF00FF"/>
                </a:solidFill>
              </a:rPr>
              <a:t>在表级定义实体完整性*</a:t>
            </a:r>
            <a:r>
              <a:rPr lang="en-US" altLang="zh-CN" sz="2200" b="1">
                <a:solidFill>
                  <a:srgbClr val="FF00FF"/>
                </a:solidFill>
              </a:rPr>
              <a:t>/</a:t>
            </a:r>
          </a:p>
          <a:p>
            <a:pPr>
              <a:lnSpc>
                <a:spcPct val="80000"/>
              </a:lnSpc>
              <a:buFont typeface="Wingdings" panose="05000000000000000000" pitchFamily="2" charset="2"/>
              <a:buNone/>
            </a:pPr>
            <a:r>
              <a:rPr lang="en-US" altLang="zh-CN" sz="2200" b="1"/>
              <a:t>          </a:t>
            </a:r>
            <a:r>
              <a:rPr lang="en-US" altLang="zh-CN" sz="2200" b="1">
                <a:solidFill>
                  <a:srgbClr val="72BE2C"/>
                </a:solidFill>
              </a:rPr>
              <a:t>FOREIGN KEY (Sno) REFERENCES Student(Sno)</a:t>
            </a:r>
            <a:r>
              <a:rPr lang="zh-CN" altLang="en-US" sz="2200" b="1"/>
              <a:t>，  </a:t>
            </a:r>
          </a:p>
          <a:p>
            <a:pPr>
              <a:lnSpc>
                <a:spcPct val="80000"/>
              </a:lnSpc>
              <a:buFont typeface="Wingdings" panose="05000000000000000000" pitchFamily="2" charset="2"/>
              <a:buNone/>
            </a:pPr>
            <a:r>
              <a:rPr lang="zh-CN" altLang="en-US" sz="2200" b="1"/>
              <a:t>            </a:t>
            </a:r>
            <a:r>
              <a:rPr lang="en-US" altLang="zh-CN" sz="2200" b="1"/>
              <a:t>/*</a:t>
            </a:r>
            <a:r>
              <a:rPr lang="zh-CN" altLang="en-US" sz="2200" b="1"/>
              <a:t>在表级定义参照完整性*</a:t>
            </a:r>
            <a:r>
              <a:rPr lang="en-US" altLang="zh-CN" sz="2200" b="1"/>
              <a:t>/</a:t>
            </a:r>
          </a:p>
          <a:p>
            <a:pPr>
              <a:lnSpc>
                <a:spcPct val="80000"/>
              </a:lnSpc>
              <a:buFont typeface="Wingdings" panose="05000000000000000000" pitchFamily="2" charset="2"/>
              <a:buNone/>
            </a:pPr>
            <a:r>
              <a:rPr lang="en-US" altLang="zh-CN" sz="2200" b="1"/>
              <a:t>          </a:t>
            </a:r>
            <a:r>
              <a:rPr lang="en-US" altLang="zh-CN" sz="2200" b="1">
                <a:solidFill>
                  <a:srgbClr val="72BE2C"/>
                </a:solidFill>
              </a:rPr>
              <a:t>FOREIGN KEY (Cno) REFERENCES Course(Cno)</a:t>
            </a:r>
            <a:r>
              <a:rPr lang="en-US" altLang="zh-CN" sz="2200" b="1"/>
              <a:t>    </a:t>
            </a:r>
          </a:p>
          <a:p>
            <a:pPr>
              <a:lnSpc>
                <a:spcPct val="80000"/>
              </a:lnSpc>
              <a:buFont typeface="Wingdings" panose="05000000000000000000" pitchFamily="2" charset="2"/>
              <a:buNone/>
            </a:pPr>
            <a:r>
              <a:rPr lang="en-US" altLang="zh-CN" sz="2200" b="1"/>
              <a:t>          /*</a:t>
            </a:r>
            <a:r>
              <a:rPr lang="zh-CN" altLang="en-US" sz="2200" b="1"/>
              <a:t>在表级定义参照完整性*</a:t>
            </a:r>
            <a:r>
              <a:rPr lang="en-US" altLang="zh-CN" sz="2200" b="1"/>
              <a:t>/</a:t>
            </a:r>
          </a:p>
          <a:p>
            <a:pPr>
              <a:lnSpc>
                <a:spcPct val="80000"/>
              </a:lnSpc>
              <a:buFont typeface="Wingdings" panose="05000000000000000000" pitchFamily="2" charset="2"/>
              <a:buNone/>
            </a:pPr>
            <a:r>
              <a:rPr lang="en-US" altLang="zh-CN" sz="2200" b="1"/>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F5EF45CB-866D-4B3C-8EE1-D33F02DB28D8}" type="slidenum">
              <a:rPr lang="en-US" altLang="zh-CN"/>
              <a:pPr/>
              <a:t>28</a:t>
            </a:fld>
            <a:endParaRPr lang="en-US" altLang="zh-CN"/>
          </a:p>
        </p:txBody>
      </p:sp>
      <p:sp>
        <p:nvSpPr>
          <p:cNvPr id="543746" name="Rectangle 2"/>
          <p:cNvSpPr>
            <a:spLocks noGrp="1" noChangeArrowheads="1"/>
          </p:cNvSpPr>
          <p:nvPr>
            <p:ph type="title"/>
          </p:nvPr>
        </p:nvSpPr>
        <p:spPr/>
        <p:txBody>
          <a:bodyPr/>
          <a:lstStyle/>
          <a:p>
            <a:r>
              <a:rPr lang="en-US" altLang="zh-CN" dirty="0"/>
              <a:t>5.2  </a:t>
            </a:r>
            <a:r>
              <a:rPr lang="zh-CN" altLang="en-US" dirty="0"/>
              <a:t>参照完整性</a:t>
            </a:r>
          </a:p>
        </p:txBody>
      </p:sp>
      <p:sp>
        <p:nvSpPr>
          <p:cNvPr id="543747" name="Rectangle 3"/>
          <p:cNvSpPr>
            <a:spLocks noGrp="1" noChangeArrowheads="1"/>
          </p:cNvSpPr>
          <p:nvPr>
            <p:ph type="body" idx="1"/>
          </p:nvPr>
        </p:nvSpPr>
        <p:spPr/>
        <p:txBody>
          <a:bodyPr/>
          <a:lstStyle/>
          <a:p>
            <a:pPr>
              <a:lnSpc>
                <a:spcPct val="190000"/>
              </a:lnSpc>
            </a:pPr>
            <a:r>
              <a:rPr lang="en-US" altLang="zh-CN" b="1" dirty="0"/>
              <a:t>5.2.1 </a:t>
            </a:r>
            <a:r>
              <a:rPr lang="zh-CN" altLang="en-US" b="1" dirty="0"/>
              <a:t>参照完整性定义</a:t>
            </a:r>
          </a:p>
          <a:p>
            <a:pPr>
              <a:lnSpc>
                <a:spcPct val="190000"/>
              </a:lnSpc>
            </a:pPr>
            <a:r>
              <a:rPr lang="en-US" altLang="zh-CN" b="1" dirty="0">
                <a:solidFill>
                  <a:srgbClr val="3333FF"/>
                </a:solidFill>
              </a:rPr>
              <a:t>5.2.2 </a:t>
            </a:r>
            <a:r>
              <a:rPr lang="zh-CN" altLang="en-US" b="1" dirty="0">
                <a:solidFill>
                  <a:srgbClr val="3333FF"/>
                </a:solidFill>
              </a:rPr>
              <a:t>参照完整性检查和违约处理</a:t>
            </a:r>
          </a:p>
          <a:p>
            <a:endParaRPr lang="en-US" altLang="zh-CN" b="1" dirty="0">
              <a:solidFill>
                <a:srgbClr val="3333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页脚占位符 4"/>
          <p:cNvSpPr>
            <a:spLocks noGrp="1"/>
          </p:cNvSpPr>
          <p:nvPr>
            <p:ph type="ftr" sz="quarter" idx="11"/>
          </p:nvPr>
        </p:nvSpPr>
        <p:spPr/>
        <p:txBody>
          <a:bodyPr/>
          <a:lstStyle/>
          <a:p>
            <a:r>
              <a:rPr lang="en-US" altLang="zh-CN"/>
              <a:t>An Introduction to Database System</a:t>
            </a:r>
          </a:p>
        </p:txBody>
      </p:sp>
      <p:sp>
        <p:nvSpPr>
          <p:cNvPr id="41" name="灯片编号占位符 5"/>
          <p:cNvSpPr>
            <a:spLocks noGrp="1"/>
          </p:cNvSpPr>
          <p:nvPr>
            <p:ph type="sldNum" sz="quarter" idx="12"/>
          </p:nvPr>
        </p:nvSpPr>
        <p:spPr/>
        <p:txBody>
          <a:bodyPr/>
          <a:lstStyle/>
          <a:p>
            <a:fld id="{826ED589-80BF-433D-A231-AB2AEAB64588}" type="slidenum">
              <a:rPr lang="en-US" altLang="zh-CN"/>
              <a:pPr/>
              <a:t>29</a:t>
            </a:fld>
            <a:endParaRPr lang="en-US" altLang="zh-CN"/>
          </a:p>
        </p:txBody>
      </p:sp>
      <p:sp>
        <p:nvSpPr>
          <p:cNvPr id="441346" name="Rectangle 2"/>
          <p:cNvSpPr>
            <a:spLocks noGrp="1" noChangeArrowheads="1"/>
          </p:cNvSpPr>
          <p:nvPr>
            <p:ph type="title"/>
          </p:nvPr>
        </p:nvSpPr>
        <p:spPr/>
        <p:txBody>
          <a:bodyPr/>
          <a:lstStyle/>
          <a:p>
            <a:r>
              <a:rPr lang="zh-CN" altLang="en-US"/>
              <a:t>参照完整性检查和违约处理</a:t>
            </a:r>
          </a:p>
        </p:txBody>
      </p:sp>
      <p:sp>
        <p:nvSpPr>
          <p:cNvPr id="441352" name="Rectangle 8"/>
          <p:cNvSpPr>
            <a:spLocks noChangeArrowheads="1"/>
          </p:cNvSpPr>
          <p:nvPr/>
        </p:nvSpPr>
        <p:spPr bwMode="auto">
          <a:xfrm>
            <a:off x="2298700" y="1700213"/>
            <a:ext cx="45021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000">
                <a:ea typeface="黑体" panose="02010609060101010101" pitchFamily="49" charset="-122"/>
                <a:cs typeface="Times New Roman" panose="02020603050405020304" pitchFamily="18" charset="0"/>
              </a:rPr>
              <a:t>可能破坏参照完整性的情况及违约处理</a:t>
            </a:r>
          </a:p>
        </p:txBody>
      </p:sp>
      <p:sp>
        <p:nvSpPr>
          <p:cNvPr id="441356" name="Rectangle 12"/>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1360" name="Rectangle 16"/>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1364" name="Rectangle 20"/>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1368" name="Rectangle 24"/>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441476" name="Group 132"/>
          <p:cNvGraphicFramePr>
            <a:graphicFrameLocks noGrp="1"/>
          </p:cNvGraphicFramePr>
          <p:nvPr/>
        </p:nvGraphicFramePr>
        <p:xfrm>
          <a:off x="468313" y="2349500"/>
          <a:ext cx="8280400" cy="3600452"/>
        </p:xfrm>
        <a:graphic>
          <a:graphicData uri="http://schemas.openxmlformats.org/drawingml/2006/table">
            <a:tbl>
              <a:tblPr/>
              <a:tblGrid>
                <a:gridCol w="2784475">
                  <a:extLst>
                    <a:ext uri="{9D8B030D-6E8A-4147-A177-3AD203B41FA5}">
                      <a16:colId xmlns:a16="http://schemas.microsoft.com/office/drawing/2014/main" val="20000"/>
                    </a:ext>
                  </a:extLst>
                </a:gridCol>
                <a:gridCol w="2638425">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887413">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被参照表（例如</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参照表（例如</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违约处理</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88">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插入元组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修改外码值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163">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删除元组</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级连删除</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修改主码值</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级连修改</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1468" name="Line 124"/>
          <p:cNvSpPr>
            <a:spLocks noChangeShapeType="1"/>
          </p:cNvSpPr>
          <p:nvPr/>
        </p:nvSpPr>
        <p:spPr bwMode="auto">
          <a:xfrm flipH="1">
            <a:off x="2843213" y="3429000"/>
            <a:ext cx="5762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469" name="Line 125"/>
          <p:cNvSpPr>
            <a:spLocks noChangeShapeType="1"/>
          </p:cNvSpPr>
          <p:nvPr/>
        </p:nvSpPr>
        <p:spPr bwMode="auto">
          <a:xfrm flipH="1">
            <a:off x="2843213" y="4076700"/>
            <a:ext cx="6492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470" name="Line 126"/>
          <p:cNvSpPr>
            <a:spLocks noChangeShapeType="1"/>
          </p:cNvSpPr>
          <p:nvPr/>
        </p:nvSpPr>
        <p:spPr bwMode="auto">
          <a:xfrm>
            <a:off x="2843213" y="4724400"/>
            <a:ext cx="6492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471" name="Line 127"/>
          <p:cNvSpPr>
            <a:spLocks noChangeShapeType="1"/>
          </p:cNvSpPr>
          <p:nvPr/>
        </p:nvSpPr>
        <p:spPr bwMode="auto">
          <a:xfrm>
            <a:off x="2844800" y="5516563"/>
            <a:ext cx="647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1336FE4-FEE6-47AE-95BD-D2FF147A24D7}" type="slidenum">
              <a:rPr lang="en-US" altLang="zh-CN"/>
              <a:pPr/>
              <a:t>3</a:t>
            </a:fld>
            <a:endParaRPr lang="en-US" altLang="zh-CN"/>
          </a:p>
        </p:txBody>
      </p:sp>
      <p:sp>
        <p:nvSpPr>
          <p:cNvPr id="422914" name="Rectangle 2"/>
          <p:cNvSpPr>
            <a:spLocks noGrp="1" noChangeArrowheads="1"/>
          </p:cNvSpPr>
          <p:nvPr>
            <p:ph type="title"/>
          </p:nvPr>
        </p:nvSpPr>
        <p:spPr/>
        <p:txBody>
          <a:bodyPr/>
          <a:lstStyle/>
          <a:p>
            <a:r>
              <a:rPr lang="zh-CN" altLang="en-US"/>
              <a:t>数据库完整性</a:t>
            </a:r>
            <a:r>
              <a:rPr lang="en-US" altLang="zh-CN"/>
              <a:t>(</a:t>
            </a:r>
            <a:r>
              <a:rPr lang="zh-CN" altLang="en-US"/>
              <a:t>续</a:t>
            </a:r>
            <a:r>
              <a:rPr lang="en-US" altLang="zh-CN"/>
              <a:t>)</a:t>
            </a:r>
          </a:p>
        </p:txBody>
      </p:sp>
      <p:sp>
        <p:nvSpPr>
          <p:cNvPr id="422915" name="Rectangle 3"/>
          <p:cNvSpPr>
            <a:spLocks noGrp="1" noChangeArrowheads="1"/>
          </p:cNvSpPr>
          <p:nvPr>
            <p:ph type="body" idx="1"/>
          </p:nvPr>
        </p:nvSpPr>
        <p:spPr/>
        <p:txBody>
          <a:bodyPr/>
          <a:lstStyle/>
          <a:p>
            <a:pPr>
              <a:buFont typeface="Wingdings" panose="05000000000000000000" pitchFamily="2" charset="2"/>
              <a:buNone/>
            </a:pPr>
            <a:r>
              <a:rPr lang="zh-CN" altLang="en-US"/>
              <a:t>为维护数据库的完整性，</a:t>
            </a:r>
            <a:r>
              <a:rPr lang="en-US" altLang="zh-CN"/>
              <a:t>DBMS</a:t>
            </a:r>
            <a:r>
              <a:rPr lang="zh-CN" altLang="en-US"/>
              <a:t>必须：</a:t>
            </a:r>
          </a:p>
          <a:p>
            <a:pPr lvl="1">
              <a:lnSpc>
                <a:spcPct val="250000"/>
              </a:lnSpc>
              <a:buFont typeface="Wingdings" panose="05000000000000000000" pitchFamily="2" charset="2"/>
              <a:buChar char="n"/>
            </a:pPr>
            <a:r>
              <a:rPr lang="en-US" altLang="zh-CN"/>
              <a:t>1.</a:t>
            </a:r>
            <a:r>
              <a:rPr lang="zh-CN" altLang="en-US"/>
              <a:t>提供定义完整性约束条件的机制</a:t>
            </a:r>
          </a:p>
          <a:p>
            <a:pPr lvl="1">
              <a:lnSpc>
                <a:spcPct val="250000"/>
              </a:lnSpc>
              <a:buFont typeface="Wingdings" panose="05000000000000000000" pitchFamily="2" charset="2"/>
              <a:buChar char="n"/>
            </a:pPr>
            <a:r>
              <a:rPr lang="en-US" altLang="zh-CN"/>
              <a:t>2.</a:t>
            </a:r>
            <a:r>
              <a:rPr lang="zh-CN" altLang="en-US"/>
              <a:t>提供完整性检查的方法</a:t>
            </a:r>
          </a:p>
          <a:p>
            <a:pPr lvl="1">
              <a:lnSpc>
                <a:spcPct val="250000"/>
              </a:lnSpc>
              <a:buFont typeface="Wingdings" panose="05000000000000000000" pitchFamily="2" charset="2"/>
              <a:buChar char="n"/>
            </a:pPr>
            <a:r>
              <a:rPr lang="en-US" altLang="zh-CN"/>
              <a:t>3.</a:t>
            </a:r>
            <a:r>
              <a:rPr lang="zh-CN" altLang="en-US"/>
              <a:t>违约处理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627FDD9-D693-4665-9632-492FBB06FA72}" type="slidenum">
              <a:rPr lang="en-US" altLang="zh-CN"/>
              <a:pPr/>
              <a:t>30</a:t>
            </a:fld>
            <a:endParaRPr lang="en-US" altLang="zh-CN"/>
          </a:p>
        </p:txBody>
      </p:sp>
      <p:sp>
        <p:nvSpPr>
          <p:cNvPr id="442370" name="Rectangle 2"/>
          <p:cNvSpPr>
            <a:spLocks noGrp="1" noChangeArrowheads="1"/>
          </p:cNvSpPr>
          <p:nvPr>
            <p:ph type="title"/>
          </p:nvPr>
        </p:nvSpPr>
        <p:spPr/>
        <p:txBody>
          <a:bodyPr/>
          <a:lstStyle/>
          <a:p>
            <a:r>
              <a:rPr lang="zh-CN" altLang="en-US"/>
              <a:t>违约处理</a:t>
            </a:r>
          </a:p>
        </p:txBody>
      </p:sp>
      <p:sp>
        <p:nvSpPr>
          <p:cNvPr id="442371" name="Rectangle 3"/>
          <p:cNvSpPr>
            <a:spLocks noGrp="1" noChangeArrowheads="1"/>
          </p:cNvSpPr>
          <p:nvPr>
            <p:ph type="body" idx="1"/>
          </p:nvPr>
        </p:nvSpPr>
        <p:spPr>
          <a:xfrm>
            <a:off x="457200" y="1828800"/>
            <a:ext cx="8229600" cy="3976464"/>
          </a:xfrm>
        </p:spPr>
        <p:txBody>
          <a:bodyPr/>
          <a:lstStyle/>
          <a:p>
            <a:r>
              <a:rPr lang="zh-CN" altLang="en-US" sz="2400" dirty="0"/>
              <a:t>参照完整性违约处理</a:t>
            </a:r>
          </a:p>
          <a:p>
            <a:endParaRPr lang="zh-CN" altLang="en-US" sz="1000" dirty="0"/>
          </a:p>
          <a:p>
            <a:pPr lvl="1"/>
            <a:r>
              <a:rPr lang="en-US" altLang="zh-CN" sz="2200" dirty="0"/>
              <a:t>1. </a:t>
            </a:r>
            <a:r>
              <a:rPr lang="zh-CN" altLang="en-US" sz="2200" dirty="0"/>
              <a:t>拒绝</a:t>
            </a:r>
            <a:r>
              <a:rPr lang="en-US" altLang="zh-CN" sz="2200" dirty="0"/>
              <a:t>(NO ACTION)</a:t>
            </a:r>
            <a:r>
              <a:rPr lang="zh-CN" altLang="en-US" sz="2200" dirty="0"/>
              <a:t>执行</a:t>
            </a:r>
          </a:p>
          <a:p>
            <a:pPr lvl="2"/>
            <a:r>
              <a:rPr lang="zh-CN" altLang="en-US" sz="2000" dirty="0"/>
              <a:t>默认策略</a:t>
            </a:r>
          </a:p>
          <a:p>
            <a:pPr lvl="1"/>
            <a:endParaRPr lang="zh-CN" altLang="en-US" sz="800" b="1" dirty="0"/>
          </a:p>
          <a:p>
            <a:pPr lvl="1"/>
            <a:r>
              <a:rPr lang="en-US" altLang="zh-CN" sz="2200" dirty="0"/>
              <a:t>2. </a:t>
            </a:r>
            <a:r>
              <a:rPr lang="zh-CN" altLang="en-US" sz="2200" dirty="0"/>
              <a:t>级联</a:t>
            </a:r>
            <a:r>
              <a:rPr lang="en-US" altLang="zh-CN" sz="2200" dirty="0"/>
              <a:t>(CASCADE)</a:t>
            </a:r>
            <a:r>
              <a:rPr lang="zh-CN" altLang="en-US" sz="2200" dirty="0"/>
              <a:t>操作</a:t>
            </a:r>
          </a:p>
          <a:p>
            <a:pPr lvl="1"/>
            <a:endParaRPr lang="zh-CN" altLang="en-US" sz="800" dirty="0"/>
          </a:p>
          <a:p>
            <a:pPr lvl="1"/>
            <a:r>
              <a:rPr lang="en-US" altLang="zh-CN" sz="2200" dirty="0"/>
              <a:t>3. </a:t>
            </a:r>
            <a:r>
              <a:rPr lang="zh-CN" altLang="en-US" sz="2200" dirty="0"/>
              <a:t>设置为空值（</a:t>
            </a:r>
            <a:r>
              <a:rPr lang="en-US" altLang="zh-CN" sz="2200" dirty="0"/>
              <a:t>SET-NULL</a:t>
            </a:r>
            <a:r>
              <a:rPr lang="zh-CN" altLang="en-US" sz="2200" dirty="0"/>
              <a:t>）</a:t>
            </a:r>
          </a:p>
          <a:p>
            <a:pPr lvl="2"/>
            <a:r>
              <a:rPr lang="zh-CN" altLang="en-US" sz="2000" dirty="0"/>
              <a:t>对于参照完整性，除了应该定义外码，还应定义</a:t>
            </a:r>
            <a:r>
              <a:rPr lang="zh-CN" altLang="en-US" sz="2000" dirty="0">
                <a:solidFill>
                  <a:srgbClr val="FF00FF"/>
                </a:solidFill>
              </a:rPr>
              <a:t>外码列是否允许空值</a:t>
            </a:r>
            <a:endParaRPr lang="en-US" altLang="zh-CN" sz="2000" dirty="0">
              <a:solidFill>
                <a:srgbClr val="FF00FF"/>
              </a:solidFill>
            </a:endParaRPr>
          </a:p>
          <a:p>
            <a:pPr marL="914400" lvl="2" indent="0">
              <a:buNone/>
            </a:pPr>
            <a:r>
              <a:rPr lang="zh-CN" altLang="en-US" sz="1800" dirty="0"/>
              <a:t>如 学生（</a:t>
            </a:r>
            <a:r>
              <a:rPr lang="zh-CN" altLang="en-US" sz="1800" u="sng" dirty="0"/>
              <a:t>学号</a:t>
            </a:r>
            <a:r>
              <a:rPr lang="zh-CN" altLang="en-US" sz="1800" dirty="0"/>
              <a:t>，姓名，性别，专业号，年龄）</a:t>
            </a:r>
            <a:endParaRPr lang="en-US" altLang="zh-CN" sz="1800" dirty="0"/>
          </a:p>
          <a:p>
            <a:pPr marL="914400" lvl="2" indent="0">
              <a:buNone/>
            </a:pPr>
            <a:r>
              <a:rPr lang="en-US" altLang="zh-CN" sz="1800" dirty="0"/>
              <a:t>      </a:t>
            </a:r>
            <a:r>
              <a:rPr lang="zh-CN" altLang="en-US" sz="1800" dirty="0"/>
              <a:t>专业（</a:t>
            </a:r>
            <a:r>
              <a:rPr lang="zh-CN" altLang="en-US" sz="1800" u="sng" dirty="0"/>
              <a:t>专业号</a:t>
            </a:r>
            <a:r>
              <a:rPr lang="zh-CN" altLang="en-US" sz="1800" dirty="0"/>
              <a:t>，专业名）</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38855DA9-48BD-4691-B9DC-69421DA79D32}" type="slidenum">
              <a:rPr lang="en-US" altLang="zh-CN"/>
              <a:pPr/>
              <a:t>31</a:t>
            </a:fld>
            <a:endParaRPr lang="en-US" altLang="zh-CN"/>
          </a:p>
        </p:txBody>
      </p:sp>
      <p:sp>
        <p:nvSpPr>
          <p:cNvPr id="446466" name="Rectangle 2"/>
          <p:cNvSpPr>
            <a:spLocks noGrp="1" noChangeArrowheads="1"/>
          </p:cNvSpPr>
          <p:nvPr>
            <p:ph type="title"/>
          </p:nvPr>
        </p:nvSpPr>
        <p:spPr/>
        <p:txBody>
          <a:bodyPr/>
          <a:lstStyle/>
          <a:p>
            <a:r>
              <a:rPr lang="zh-CN" altLang="en-US"/>
              <a:t>违约处理</a:t>
            </a:r>
            <a:r>
              <a:rPr lang="en-US" altLang="zh-CN"/>
              <a:t>(</a:t>
            </a:r>
            <a:r>
              <a:rPr lang="zh-CN" altLang="en-US"/>
              <a:t>续</a:t>
            </a:r>
            <a:r>
              <a:rPr lang="en-US" altLang="zh-CN"/>
              <a:t>)</a:t>
            </a:r>
          </a:p>
        </p:txBody>
      </p:sp>
      <p:sp>
        <p:nvSpPr>
          <p:cNvPr id="446467" name="Rectangle 3"/>
          <p:cNvSpPr>
            <a:spLocks noGrp="1" noChangeArrowheads="1"/>
          </p:cNvSpPr>
          <p:nvPr>
            <p:ph type="body" idx="1"/>
          </p:nvPr>
        </p:nvSpPr>
        <p:spPr>
          <a:xfrm>
            <a:off x="457200" y="1412875"/>
            <a:ext cx="8435975" cy="4911725"/>
          </a:xfrm>
        </p:spPr>
        <p:txBody>
          <a:bodyPr/>
          <a:lstStyle/>
          <a:p>
            <a:pPr>
              <a:buFont typeface="Wingdings" panose="05000000000000000000" pitchFamily="2" charset="2"/>
              <a:buNone/>
            </a:pPr>
            <a:r>
              <a:rPr lang="zh-CN" altLang="en-US" sz="1800" b="1" dirty="0"/>
              <a:t>［例</a:t>
            </a:r>
            <a:r>
              <a:rPr lang="en-US" altLang="zh-CN" sz="1800" b="1" dirty="0"/>
              <a:t>4</a:t>
            </a:r>
            <a:r>
              <a:rPr lang="zh-CN" altLang="en-US" sz="1800" b="1" dirty="0"/>
              <a:t>］  显式说明参照完整性的违约处理示例</a:t>
            </a:r>
          </a:p>
          <a:p>
            <a:pPr>
              <a:buFont typeface="Wingdings" panose="05000000000000000000" pitchFamily="2" charset="2"/>
              <a:buNone/>
            </a:pPr>
            <a:r>
              <a:rPr lang="zh-CN" altLang="en-US" sz="1800" b="1" dirty="0"/>
              <a:t>    </a:t>
            </a:r>
            <a:r>
              <a:rPr lang="en-US" altLang="zh-CN" sz="1800" b="1" dirty="0"/>
              <a:t>CREATE TABLE SC</a:t>
            </a:r>
          </a:p>
          <a:p>
            <a:pPr>
              <a:buFont typeface="Wingdings" panose="05000000000000000000" pitchFamily="2" charset="2"/>
              <a:buNone/>
            </a:pPr>
            <a:r>
              <a:rPr lang="en-US" altLang="zh-CN" sz="1800" b="1" dirty="0"/>
              <a:t>        (</a:t>
            </a:r>
            <a:r>
              <a:rPr lang="en-US" altLang="zh-CN" sz="1800" b="1" dirty="0" err="1"/>
              <a:t>Sno</a:t>
            </a:r>
            <a:r>
              <a:rPr lang="en-US" altLang="zh-CN" sz="1800" b="1" dirty="0"/>
              <a:t>   CHAR(9)  NOT NULL</a:t>
            </a:r>
            <a:r>
              <a:rPr lang="zh-CN" altLang="en-US" sz="1800" b="1" dirty="0"/>
              <a:t>，</a:t>
            </a:r>
          </a:p>
          <a:p>
            <a:pPr>
              <a:buFont typeface="Wingdings" panose="05000000000000000000" pitchFamily="2" charset="2"/>
              <a:buNone/>
            </a:pPr>
            <a:r>
              <a:rPr lang="zh-CN" altLang="en-US" sz="1800" b="1" dirty="0"/>
              <a:t>         </a:t>
            </a:r>
            <a:r>
              <a:rPr lang="en-US" altLang="zh-CN" sz="1800" b="1" dirty="0" err="1"/>
              <a:t>Cno</a:t>
            </a:r>
            <a:r>
              <a:rPr lang="en-US" altLang="zh-CN" sz="1800" b="1" dirty="0"/>
              <a:t>   CHAR(4)  NOT NULL</a:t>
            </a:r>
            <a:r>
              <a:rPr lang="zh-CN" altLang="en-US" sz="1800" b="1" dirty="0"/>
              <a:t>，</a:t>
            </a:r>
          </a:p>
          <a:p>
            <a:pPr>
              <a:buFont typeface="Wingdings" panose="05000000000000000000" pitchFamily="2" charset="2"/>
              <a:buNone/>
            </a:pPr>
            <a:r>
              <a:rPr lang="zh-CN" altLang="en-US" sz="1800" b="1" dirty="0"/>
              <a:t>         </a:t>
            </a:r>
            <a:r>
              <a:rPr lang="en-US" altLang="zh-CN" sz="1800" b="1" dirty="0"/>
              <a:t>Grade  SMALLINT</a:t>
            </a:r>
            <a:r>
              <a:rPr lang="zh-CN" altLang="en-US" sz="1800" b="1" dirty="0"/>
              <a:t>，</a:t>
            </a:r>
          </a:p>
          <a:p>
            <a:pPr>
              <a:buFont typeface="Wingdings" panose="05000000000000000000" pitchFamily="2" charset="2"/>
              <a:buNone/>
            </a:pPr>
            <a:r>
              <a:rPr lang="zh-CN" altLang="en-US" sz="1800" b="1" dirty="0"/>
              <a:t>         </a:t>
            </a:r>
            <a:r>
              <a:rPr lang="en-US" altLang="zh-CN" sz="1800" b="1" dirty="0"/>
              <a:t>PRIMARY KEY</a:t>
            </a:r>
            <a:r>
              <a:rPr lang="zh-CN" altLang="en-US" sz="1800" b="1" dirty="0"/>
              <a:t>（</a:t>
            </a:r>
            <a:r>
              <a:rPr lang="en-US" altLang="zh-CN" sz="1800" b="1" dirty="0" err="1"/>
              <a:t>Sno</a:t>
            </a:r>
            <a:r>
              <a:rPr lang="zh-CN" altLang="en-US" sz="1800" b="1" dirty="0"/>
              <a:t>，</a:t>
            </a:r>
            <a:r>
              <a:rPr lang="en-US" altLang="zh-CN" sz="1800" b="1" dirty="0" err="1"/>
              <a:t>Cno</a:t>
            </a:r>
            <a:r>
              <a:rPr lang="zh-CN" altLang="en-US" sz="1800" b="1" dirty="0"/>
              <a:t>）， 				</a:t>
            </a:r>
          </a:p>
          <a:p>
            <a:pPr>
              <a:buFont typeface="Wingdings" panose="05000000000000000000" pitchFamily="2" charset="2"/>
              <a:buNone/>
            </a:pPr>
            <a:r>
              <a:rPr lang="zh-CN" altLang="en-US" sz="1800" b="1" dirty="0"/>
              <a:t>         </a:t>
            </a:r>
            <a:r>
              <a:rPr lang="en-US" altLang="zh-CN" sz="1800" b="1" dirty="0"/>
              <a:t>FOREIGN KEY (</a:t>
            </a:r>
            <a:r>
              <a:rPr lang="en-US" altLang="zh-CN" sz="1800" b="1" dirty="0" err="1"/>
              <a:t>Sno</a:t>
            </a:r>
            <a:r>
              <a:rPr lang="en-US" altLang="zh-CN" sz="1800" b="1" dirty="0"/>
              <a:t>) REFERENCES Student(</a:t>
            </a:r>
            <a:r>
              <a:rPr lang="en-US" altLang="zh-CN" sz="1800" b="1" dirty="0" err="1"/>
              <a:t>Sno</a:t>
            </a:r>
            <a:r>
              <a:rPr lang="en-US" altLang="zh-CN" sz="1800" b="1" dirty="0"/>
              <a:t>) </a:t>
            </a:r>
          </a:p>
          <a:p>
            <a:pPr>
              <a:buFont typeface="Wingdings" panose="05000000000000000000" pitchFamily="2" charset="2"/>
              <a:buNone/>
            </a:pPr>
            <a:r>
              <a:rPr lang="en-US" altLang="zh-CN" sz="1800" b="1" dirty="0"/>
              <a:t>		ON DELETE CASCADE     /*</a:t>
            </a:r>
            <a:r>
              <a:rPr lang="zh-CN" altLang="en-US" sz="1800" b="1" dirty="0"/>
              <a:t>当删除</a:t>
            </a:r>
            <a:r>
              <a:rPr lang="en-US" altLang="zh-CN" sz="1800" b="1" dirty="0"/>
              <a:t>student</a:t>
            </a:r>
            <a:r>
              <a:rPr lang="zh-CN" altLang="en-US" sz="1800" b="1" dirty="0"/>
              <a:t>表中的元组时，</a:t>
            </a:r>
            <a:r>
              <a:rPr lang="zh-CN" altLang="en-US" sz="1800" b="1" dirty="0">
                <a:solidFill>
                  <a:srgbClr val="FF00FF"/>
                </a:solidFill>
              </a:rPr>
              <a:t>级联删除</a:t>
            </a:r>
            <a:r>
              <a:rPr lang="en-US" altLang="zh-CN" sz="1800" b="1" dirty="0"/>
              <a:t>SC</a:t>
            </a:r>
            <a:r>
              <a:rPr lang="zh-CN" altLang="en-US" sz="1800" b="1" dirty="0"/>
              <a:t>表中相应的元组*</a:t>
            </a:r>
            <a:r>
              <a:rPr lang="en-US" altLang="zh-CN" sz="1800" b="1" dirty="0"/>
              <a:t>/</a:t>
            </a:r>
          </a:p>
          <a:p>
            <a:pPr>
              <a:buFont typeface="Wingdings" panose="05000000000000000000" pitchFamily="2" charset="2"/>
              <a:buNone/>
            </a:pPr>
            <a:r>
              <a:rPr lang="en-US" altLang="zh-CN" sz="1800" b="1" dirty="0"/>
              <a:t>                ON UPDATE CASCADE</a:t>
            </a:r>
            <a:r>
              <a:rPr lang="zh-CN" altLang="en-US" sz="1800" b="1" dirty="0"/>
              <a:t>， </a:t>
            </a:r>
            <a:r>
              <a:rPr lang="en-US" altLang="zh-CN" sz="1800" b="1" dirty="0"/>
              <a:t>/*</a:t>
            </a:r>
            <a:r>
              <a:rPr lang="zh-CN" altLang="en-US" sz="1800" b="1" dirty="0">
                <a:solidFill>
                  <a:srgbClr val="FF00FF"/>
                </a:solidFill>
              </a:rPr>
              <a:t>级联更新</a:t>
            </a:r>
            <a:r>
              <a:rPr lang="en-US" altLang="zh-CN" sz="1800" b="1" dirty="0"/>
              <a:t>SC</a:t>
            </a:r>
            <a:r>
              <a:rPr lang="zh-CN" altLang="en-US" sz="1800" b="1" dirty="0"/>
              <a:t>表中相应的元组*</a:t>
            </a:r>
            <a:r>
              <a:rPr lang="en-US" altLang="zh-CN" sz="1800" b="1" dirty="0"/>
              <a:t>/</a:t>
            </a:r>
          </a:p>
          <a:p>
            <a:pPr>
              <a:buFont typeface="Wingdings" panose="05000000000000000000" pitchFamily="2" charset="2"/>
              <a:buNone/>
            </a:pPr>
            <a:r>
              <a:rPr lang="en-US" altLang="zh-CN" sz="1800" b="1" dirty="0"/>
              <a:t>         FOREIGN KEY (</a:t>
            </a:r>
            <a:r>
              <a:rPr lang="en-US" altLang="zh-CN" sz="1800" b="1" dirty="0" err="1"/>
              <a:t>Cno</a:t>
            </a:r>
            <a:r>
              <a:rPr lang="en-US" altLang="zh-CN" sz="1800" b="1" dirty="0"/>
              <a:t>) REFERENCES Course(</a:t>
            </a:r>
            <a:r>
              <a:rPr lang="en-US" altLang="zh-CN" sz="1800" b="1" dirty="0" err="1"/>
              <a:t>Cno</a:t>
            </a:r>
            <a:r>
              <a:rPr lang="en-US" altLang="zh-CN" sz="1800" b="1" dirty="0"/>
              <a:t>) 	                    </a:t>
            </a:r>
          </a:p>
          <a:p>
            <a:pPr>
              <a:buFont typeface="Wingdings" panose="05000000000000000000" pitchFamily="2" charset="2"/>
              <a:buNone/>
            </a:pPr>
            <a:r>
              <a:rPr lang="en-US" altLang="zh-CN" sz="1800" b="1" dirty="0"/>
              <a:t>               ON DELETE NO ACTION 	</a:t>
            </a:r>
          </a:p>
          <a:p>
            <a:pPr>
              <a:buFont typeface="Wingdings" panose="05000000000000000000" pitchFamily="2" charset="2"/>
              <a:buNone/>
            </a:pPr>
            <a:r>
              <a:rPr lang="en-US" altLang="zh-CN" sz="1800" b="1" dirty="0"/>
              <a:t>               /*</a:t>
            </a:r>
            <a:r>
              <a:rPr lang="zh-CN" altLang="en-US" sz="1800" b="1" dirty="0"/>
              <a:t>当删除</a:t>
            </a:r>
            <a:r>
              <a:rPr lang="en-US" altLang="zh-CN" sz="1800" b="1" dirty="0"/>
              <a:t>course </a:t>
            </a:r>
            <a:r>
              <a:rPr lang="zh-CN" altLang="en-US" sz="1800" b="1" dirty="0"/>
              <a:t>表中的元组造成了与</a:t>
            </a:r>
            <a:r>
              <a:rPr lang="en-US" altLang="zh-CN" sz="1800" b="1" dirty="0"/>
              <a:t>SC</a:t>
            </a:r>
            <a:r>
              <a:rPr lang="zh-CN" altLang="en-US" sz="1800" b="1" dirty="0"/>
              <a:t>表不一致时</a:t>
            </a:r>
            <a:r>
              <a:rPr lang="zh-CN" altLang="en-US" sz="1800" b="1" dirty="0">
                <a:solidFill>
                  <a:srgbClr val="FF00FF"/>
                </a:solidFill>
              </a:rPr>
              <a:t>拒绝删除</a:t>
            </a:r>
            <a:r>
              <a:rPr lang="zh-CN" altLang="en-US" sz="1800" b="1" dirty="0"/>
              <a:t>*</a:t>
            </a:r>
            <a:r>
              <a:rPr lang="en-US" altLang="zh-CN" sz="1800" b="1" dirty="0"/>
              <a:t>/</a:t>
            </a:r>
          </a:p>
          <a:p>
            <a:pPr>
              <a:buFont typeface="Wingdings" panose="05000000000000000000" pitchFamily="2" charset="2"/>
              <a:buNone/>
            </a:pPr>
            <a:r>
              <a:rPr lang="en-US" altLang="zh-CN" sz="1800" b="1" dirty="0"/>
              <a:t>               ON UPDATE CASCADE   </a:t>
            </a:r>
          </a:p>
          <a:p>
            <a:pPr>
              <a:buFont typeface="Wingdings" panose="05000000000000000000" pitchFamily="2" charset="2"/>
              <a:buNone/>
            </a:pPr>
            <a:r>
              <a:rPr lang="en-US" altLang="zh-CN" sz="1800" b="1" dirty="0"/>
              <a:t>      	/*</a:t>
            </a:r>
            <a:r>
              <a:rPr lang="zh-CN" altLang="en-US" sz="1800" b="1" dirty="0"/>
              <a:t>当更新</a:t>
            </a:r>
            <a:r>
              <a:rPr lang="en-US" altLang="zh-CN" sz="1800" b="1" dirty="0"/>
              <a:t>course</a:t>
            </a:r>
            <a:r>
              <a:rPr lang="zh-CN" altLang="en-US" sz="1800" b="1" dirty="0"/>
              <a:t>表中的</a:t>
            </a:r>
            <a:r>
              <a:rPr lang="en-US" altLang="zh-CN" sz="1800" b="1" dirty="0" err="1"/>
              <a:t>cno</a:t>
            </a:r>
            <a:r>
              <a:rPr lang="zh-CN" altLang="en-US" sz="1800" b="1" dirty="0"/>
              <a:t>时，</a:t>
            </a:r>
            <a:r>
              <a:rPr lang="zh-CN" altLang="en-US" sz="1800" b="1" dirty="0">
                <a:solidFill>
                  <a:srgbClr val="FF00FF"/>
                </a:solidFill>
              </a:rPr>
              <a:t>级联更新</a:t>
            </a:r>
            <a:r>
              <a:rPr lang="en-US" altLang="zh-CN" sz="1800" b="1" dirty="0"/>
              <a:t>SC</a:t>
            </a:r>
            <a:r>
              <a:rPr lang="zh-CN" altLang="en-US" sz="1800" b="1" dirty="0"/>
              <a:t>表中相应的元组*</a:t>
            </a:r>
            <a:r>
              <a:rPr lang="en-US" altLang="zh-CN" sz="1800" b="1" dirty="0"/>
              <a:t>/</a:t>
            </a:r>
          </a:p>
          <a:p>
            <a:pPr>
              <a:buFont typeface="Wingdings" panose="05000000000000000000" pitchFamily="2" charset="2"/>
              <a:buNone/>
            </a:pPr>
            <a:r>
              <a:rPr lang="en-US" altLang="zh-CN" sz="1800" b="1" dirty="0"/>
              <a:t>        )</a:t>
            </a:r>
            <a:r>
              <a:rPr lang="zh-CN" altLang="en-US" sz="1800" b="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DF522ED-8A3E-4659-ADE2-70AD9229E6F7}" type="slidenum">
              <a:rPr lang="en-US" altLang="zh-CN"/>
              <a:pPr/>
              <a:t>32</a:t>
            </a:fld>
            <a:endParaRPr lang="en-US" altLang="zh-CN"/>
          </a:p>
        </p:txBody>
      </p:sp>
      <p:sp>
        <p:nvSpPr>
          <p:cNvPr id="545794" name="Rectangle 2"/>
          <p:cNvSpPr>
            <a:spLocks noGrp="1" noChangeArrowheads="1"/>
          </p:cNvSpPr>
          <p:nvPr>
            <p:ph type="title"/>
          </p:nvPr>
        </p:nvSpPr>
        <p:spPr/>
        <p:txBody>
          <a:bodyPr/>
          <a:lstStyle/>
          <a:p>
            <a:r>
              <a:rPr lang="zh-CN" altLang="en-US" dirty="0"/>
              <a:t>第五章 数据库完整性</a:t>
            </a:r>
          </a:p>
        </p:txBody>
      </p:sp>
      <p:sp>
        <p:nvSpPr>
          <p:cNvPr id="545795" name="Rectangle 3"/>
          <p:cNvSpPr>
            <a:spLocks noGrp="1" noChangeArrowheads="1"/>
          </p:cNvSpPr>
          <p:nvPr>
            <p:ph type="body" idx="1"/>
          </p:nvPr>
        </p:nvSpPr>
        <p:spPr>
          <a:xfrm>
            <a:off x="755650" y="1844675"/>
            <a:ext cx="7786688" cy="4495800"/>
          </a:xfrm>
        </p:spPr>
        <p:txBody>
          <a:bodyPr/>
          <a:lstStyle/>
          <a:p>
            <a:pPr>
              <a:lnSpc>
                <a:spcPct val="130000"/>
              </a:lnSpc>
              <a:buFont typeface="Wingdings" panose="05000000000000000000" pitchFamily="2" charset="2"/>
              <a:buNone/>
            </a:pPr>
            <a:r>
              <a:rPr lang="en-US" altLang="zh-CN" b="1" dirty="0"/>
              <a:t>5.1  </a:t>
            </a:r>
            <a:r>
              <a:rPr lang="zh-CN" altLang="en-US" b="1" dirty="0"/>
              <a:t>实体完整性</a:t>
            </a:r>
          </a:p>
          <a:p>
            <a:pPr>
              <a:lnSpc>
                <a:spcPct val="130000"/>
              </a:lnSpc>
              <a:buFont typeface="Wingdings" panose="05000000000000000000" pitchFamily="2" charset="2"/>
              <a:buNone/>
            </a:pPr>
            <a:r>
              <a:rPr lang="en-US" altLang="zh-CN" b="1" dirty="0"/>
              <a:t>5.2  </a:t>
            </a:r>
            <a:r>
              <a:rPr lang="zh-CN" altLang="en-US" b="1" dirty="0"/>
              <a:t>参照完整性</a:t>
            </a:r>
          </a:p>
          <a:p>
            <a:pPr>
              <a:lnSpc>
                <a:spcPct val="130000"/>
              </a:lnSpc>
              <a:buFont typeface="Wingdings" panose="05000000000000000000" pitchFamily="2" charset="2"/>
              <a:buNone/>
            </a:pPr>
            <a:r>
              <a:rPr lang="en-US" altLang="zh-CN" b="1" dirty="0">
                <a:solidFill>
                  <a:schemeClr val="tx2"/>
                </a:solidFill>
              </a:rPr>
              <a:t>5.3  </a:t>
            </a:r>
            <a:r>
              <a:rPr lang="zh-CN" altLang="en-US" b="1" dirty="0">
                <a:solidFill>
                  <a:schemeClr val="tx2"/>
                </a:solidFill>
              </a:rPr>
              <a:t>用户定义的完整性</a:t>
            </a:r>
          </a:p>
          <a:p>
            <a:pPr>
              <a:lnSpc>
                <a:spcPct val="130000"/>
              </a:lnSpc>
              <a:buFont typeface="Wingdings" panose="05000000000000000000" pitchFamily="2" charset="2"/>
              <a:buNone/>
            </a:pPr>
            <a:r>
              <a:rPr lang="en-US" altLang="zh-CN" b="1" dirty="0"/>
              <a:t>5.4  </a:t>
            </a:r>
            <a:r>
              <a:rPr lang="zh-CN" altLang="en-US" b="1" dirty="0"/>
              <a:t>完整性约束命名字句</a:t>
            </a:r>
          </a:p>
          <a:p>
            <a:pPr>
              <a:lnSpc>
                <a:spcPct val="130000"/>
              </a:lnSpc>
              <a:buFont typeface="Wingdings" panose="05000000000000000000" pitchFamily="2" charset="2"/>
              <a:buNone/>
            </a:pPr>
            <a:r>
              <a:rPr lang="zh-CN" altLang="en-US" b="1" dirty="0"/>
              <a:t>*</a:t>
            </a:r>
            <a:r>
              <a:rPr lang="en-US" altLang="zh-CN" b="1" dirty="0"/>
              <a:t>5.5  </a:t>
            </a:r>
            <a:r>
              <a:rPr lang="zh-CN" altLang="en-US" b="1" dirty="0"/>
              <a:t>域中的完整性限制</a:t>
            </a:r>
          </a:p>
          <a:p>
            <a:pPr>
              <a:lnSpc>
                <a:spcPct val="130000"/>
              </a:lnSpc>
              <a:buFont typeface="Wingdings" panose="05000000000000000000" pitchFamily="2" charset="2"/>
              <a:buNone/>
            </a:pPr>
            <a:r>
              <a:rPr lang="en-US" altLang="zh-CN" b="1" dirty="0"/>
              <a:t>5.6  </a:t>
            </a:r>
            <a:r>
              <a:rPr lang="zh-CN" altLang="en-US" b="1" dirty="0"/>
              <a:t>触发器</a:t>
            </a:r>
          </a:p>
          <a:p>
            <a:pPr>
              <a:lnSpc>
                <a:spcPct val="130000"/>
              </a:lnSpc>
              <a:buFont typeface="Wingdings" panose="05000000000000000000" pitchFamily="2" charset="2"/>
              <a:buNone/>
            </a:pPr>
            <a:r>
              <a:rPr lang="en-US" altLang="zh-CN" b="1" dirty="0"/>
              <a:t>5.7  </a:t>
            </a:r>
            <a:r>
              <a:rPr lang="zh-CN" altLang="en-US" b="1" dirty="0"/>
              <a:t>小结</a:t>
            </a:r>
          </a:p>
          <a:p>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F4BB3D7-1A84-406E-BD09-CBE19917C391}" type="slidenum">
              <a:rPr lang="en-US" altLang="zh-CN"/>
              <a:pPr/>
              <a:t>33</a:t>
            </a:fld>
            <a:endParaRPr lang="en-US" altLang="zh-CN"/>
          </a:p>
        </p:txBody>
      </p:sp>
      <p:sp>
        <p:nvSpPr>
          <p:cNvPr id="447490" name="Rectangle 2"/>
          <p:cNvSpPr>
            <a:spLocks noGrp="1" noChangeArrowheads="1"/>
          </p:cNvSpPr>
          <p:nvPr>
            <p:ph type="title"/>
          </p:nvPr>
        </p:nvSpPr>
        <p:spPr>
          <a:xfrm>
            <a:off x="1043608" y="692696"/>
            <a:ext cx="7391400" cy="563563"/>
          </a:xfrm>
        </p:spPr>
        <p:txBody>
          <a:bodyPr/>
          <a:lstStyle/>
          <a:p>
            <a:r>
              <a:rPr lang="en-US" altLang="zh-CN" dirty="0"/>
              <a:t>5.3  </a:t>
            </a:r>
            <a:r>
              <a:rPr lang="zh-CN" altLang="en-US" dirty="0"/>
              <a:t>用户定义的完整性</a:t>
            </a:r>
          </a:p>
        </p:txBody>
      </p:sp>
      <p:sp>
        <p:nvSpPr>
          <p:cNvPr id="447491" name="Rectangle 3"/>
          <p:cNvSpPr>
            <a:spLocks noGrp="1" noChangeArrowheads="1"/>
          </p:cNvSpPr>
          <p:nvPr>
            <p:ph type="body" idx="1"/>
          </p:nvPr>
        </p:nvSpPr>
        <p:spPr/>
        <p:txBody>
          <a:bodyPr/>
          <a:lstStyle/>
          <a:p>
            <a:pPr>
              <a:lnSpc>
                <a:spcPct val="170000"/>
              </a:lnSpc>
            </a:pPr>
            <a:r>
              <a:rPr lang="zh-CN" altLang="en-US"/>
              <a:t>用户定义的完整性就是针对</a:t>
            </a:r>
            <a:r>
              <a:rPr lang="zh-CN" altLang="en-US">
                <a:solidFill>
                  <a:srgbClr val="FF00FF"/>
                </a:solidFill>
              </a:rPr>
              <a:t>某一具体应用</a:t>
            </a:r>
            <a:r>
              <a:rPr lang="zh-CN" altLang="en-US"/>
              <a:t>的数据必须满足的语义要求 </a:t>
            </a:r>
          </a:p>
          <a:p>
            <a:pPr>
              <a:lnSpc>
                <a:spcPct val="170000"/>
              </a:lnSpc>
            </a:pPr>
            <a:r>
              <a:rPr lang="en-US" altLang="zh-CN"/>
              <a:t>RDBMS</a:t>
            </a:r>
            <a:r>
              <a:rPr lang="zh-CN" altLang="en-US"/>
              <a:t>提供，而不必由应用程序承担</a:t>
            </a:r>
            <a:endParaRPr lang="zh-CN" altLang="en-US"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DF56DB1-3ED9-49D2-8066-74DCBB7E23BD}" type="slidenum">
              <a:rPr lang="en-US" altLang="zh-CN"/>
              <a:pPr/>
              <a:t>34</a:t>
            </a:fld>
            <a:endParaRPr lang="en-US" altLang="zh-CN"/>
          </a:p>
        </p:txBody>
      </p:sp>
      <p:sp>
        <p:nvSpPr>
          <p:cNvPr id="448514" name="Rectangle 2"/>
          <p:cNvSpPr>
            <a:spLocks noGrp="1" noChangeArrowheads="1"/>
          </p:cNvSpPr>
          <p:nvPr>
            <p:ph type="title"/>
          </p:nvPr>
        </p:nvSpPr>
        <p:spPr/>
        <p:txBody>
          <a:bodyPr/>
          <a:lstStyle/>
          <a:p>
            <a:r>
              <a:rPr lang="en-US" altLang="zh-CN" dirty="0"/>
              <a:t>5.3  </a:t>
            </a:r>
            <a:r>
              <a:rPr lang="zh-CN" altLang="en-US" dirty="0"/>
              <a:t>用户定义的完整性</a:t>
            </a:r>
          </a:p>
        </p:txBody>
      </p:sp>
      <p:sp>
        <p:nvSpPr>
          <p:cNvPr id="448515" name="Rectangle 3"/>
          <p:cNvSpPr>
            <a:spLocks noGrp="1" noChangeArrowheads="1"/>
          </p:cNvSpPr>
          <p:nvPr>
            <p:ph type="body" idx="1"/>
          </p:nvPr>
        </p:nvSpPr>
        <p:spPr/>
        <p:txBody>
          <a:bodyPr/>
          <a:lstStyle/>
          <a:p>
            <a:pPr>
              <a:lnSpc>
                <a:spcPct val="190000"/>
              </a:lnSpc>
            </a:pPr>
            <a:r>
              <a:rPr lang="en-US" altLang="zh-CN" b="1" dirty="0">
                <a:solidFill>
                  <a:srgbClr val="3333FF"/>
                </a:solidFill>
              </a:rPr>
              <a:t>5.3.1 </a:t>
            </a:r>
            <a:r>
              <a:rPr lang="zh-CN" altLang="en-US" b="1" dirty="0">
                <a:solidFill>
                  <a:srgbClr val="3333FF"/>
                </a:solidFill>
              </a:rPr>
              <a:t>属性上的约束条件的定义</a:t>
            </a:r>
          </a:p>
          <a:p>
            <a:pPr>
              <a:lnSpc>
                <a:spcPct val="190000"/>
              </a:lnSpc>
            </a:pPr>
            <a:r>
              <a:rPr lang="en-US" altLang="zh-CN" b="1" dirty="0"/>
              <a:t>5.3.2 </a:t>
            </a:r>
            <a:r>
              <a:rPr lang="zh-CN" altLang="en-US" b="1" dirty="0"/>
              <a:t>属性上的约束条件检查和违约处理 </a:t>
            </a:r>
          </a:p>
          <a:p>
            <a:pPr>
              <a:lnSpc>
                <a:spcPct val="190000"/>
              </a:lnSpc>
            </a:pPr>
            <a:r>
              <a:rPr lang="en-US" altLang="zh-CN" b="1" dirty="0"/>
              <a:t>5.3.3 </a:t>
            </a:r>
            <a:r>
              <a:rPr lang="zh-CN" altLang="en-US" b="1" dirty="0"/>
              <a:t>元组上的约束条件的定义 </a:t>
            </a:r>
          </a:p>
          <a:p>
            <a:pPr>
              <a:lnSpc>
                <a:spcPct val="190000"/>
              </a:lnSpc>
            </a:pPr>
            <a:r>
              <a:rPr lang="en-US" altLang="zh-CN" b="1" dirty="0"/>
              <a:t>5.3.4</a:t>
            </a:r>
            <a:r>
              <a:rPr lang="zh-CN" altLang="en-US" b="1" dirty="0"/>
              <a:t>元组上的约束条件检查和违约处理</a:t>
            </a:r>
            <a:endParaRPr lang="zh-CN" altLang="en-US" b="1" dirty="0">
              <a:solidFill>
                <a:srgbClr val="3333FF"/>
              </a:solidFill>
            </a:endParaRPr>
          </a:p>
          <a:p>
            <a:endParaRPr lang="en-US" altLang="zh-CN"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44577337-EB3B-4436-949C-B815032C0E89}" type="slidenum">
              <a:rPr lang="en-US" altLang="zh-CN"/>
              <a:pPr/>
              <a:t>35</a:t>
            </a:fld>
            <a:endParaRPr lang="en-US" altLang="zh-CN"/>
          </a:p>
        </p:txBody>
      </p:sp>
      <p:sp>
        <p:nvSpPr>
          <p:cNvPr id="449538" name="Rectangle 2"/>
          <p:cNvSpPr>
            <a:spLocks noGrp="1" noChangeArrowheads="1"/>
          </p:cNvSpPr>
          <p:nvPr>
            <p:ph type="title"/>
          </p:nvPr>
        </p:nvSpPr>
        <p:spPr/>
        <p:txBody>
          <a:bodyPr/>
          <a:lstStyle/>
          <a:p>
            <a:r>
              <a:rPr lang="en-US" altLang="zh-CN" dirty="0"/>
              <a:t>5.3.1 </a:t>
            </a:r>
            <a:r>
              <a:rPr lang="zh-CN" altLang="en-US" dirty="0"/>
              <a:t>属性上的约束条件的定义</a:t>
            </a:r>
          </a:p>
        </p:txBody>
      </p:sp>
      <p:sp>
        <p:nvSpPr>
          <p:cNvPr id="449539" name="Rectangle 3"/>
          <p:cNvSpPr>
            <a:spLocks noGrp="1" noChangeArrowheads="1"/>
          </p:cNvSpPr>
          <p:nvPr>
            <p:ph type="body" idx="1"/>
          </p:nvPr>
        </p:nvSpPr>
        <p:spPr/>
        <p:txBody>
          <a:bodyPr/>
          <a:lstStyle/>
          <a:p>
            <a:pPr>
              <a:lnSpc>
                <a:spcPct val="150000"/>
              </a:lnSpc>
            </a:pPr>
            <a:r>
              <a:rPr lang="en-US" altLang="zh-CN"/>
              <a:t>CREATE TABLE</a:t>
            </a:r>
            <a:r>
              <a:rPr lang="zh-CN" altLang="en-US"/>
              <a:t>时定义</a:t>
            </a:r>
          </a:p>
          <a:p>
            <a:pPr lvl="1">
              <a:lnSpc>
                <a:spcPct val="150000"/>
              </a:lnSpc>
            </a:pPr>
            <a:r>
              <a:rPr lang="zh-CN" altLang="en-US"/>
              <a:t>列值非空（</a:t>
            </a:r>
            <a:r>
              <a:rPr lang="en-US" altLang="zh-CN"/>
              <a:t>NOT NULL</a:t>
            </a:r>
            <a:r>
              <a:rPr lang="zh-CN" altLang="en-US"/>
              <a:t>）</a:t>
            </a:r>
          </a:p>
          <a:p>
            <a:pPr lvl="1">
              <a:lnSpc>
                <a:spcPct val="150000"/>
              </a:lnSpc>
            </a:pPr>
            <a:r>
              <a:rPr lang="zh-CN" altLang="en-US"/>
              <a:t>列值唯一（</a:t>
            </a:r>
            <a:r>
              <a:rPr lang="en-US" altLang="zh-CN"/>
              <a:t>UNIQUE</a:t>
            </a:r>
            <a:r>
              <a:rPr lang="zh-CN" altLang="en-US"/>
              <a:t>）</a:t>
            </a:r>
          </a:p>
          <a:p>
            <a:pPr lvl="1">
              <a:lnSpc>
                <a:spcPct val="150000"/>
              </a:lnSpc>
            </a:pPr>
            <a:r>
              <a:rPr lang="zh-CN" altLang="en-US"/>
              <a:t>检查列值是否满足一个布尔表达式（</a:t>
            </a:r>
            <a:r>
              <a:rPr lang="en-US" altLang="zh-CN"/>
              <a:t>CHECK</a:t>
            </a:r>
            <a:r>
              <a:rPr lang="zh-CN" altLang="en-US"/>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7D4B969-E3E7-4DD1-AB27-A87EAD276E19}" type="slidenum">
              <a:rPr lang="en-US" altLang="zh-CN"/>
              <a:pPr/>
              <a:t>36</a:t>
            </a:fld>
            <a:endParaRPr lang="en-US" altLang="zh-CN"/>
          </a:p>
        </p:txBody>
      </p:sp>
      <p:sp>
        <p:nvSpPr>
          <p:cNvPr id="450562" name="Rectangle 2"/>
          <p:cNvSpPr>
            <a:spLocks noGrp="1" noChangeArrowheads="1"/>
          </p:cNvSpPr>
          <p:nvPr>
            <p:ph type="title"/>
          </p:nvPr>
        </p:nvSpPr>
        <p:spPr/>
        <p:txBody>
          <a:bodyPr/>
          <a:lstStyle/>
          <a:p>
            <a:r>
              <a:rPr lang="zh-CN" altLang="en-US"/>
              <a:t>属性上的约束条件的定义</a:t>
            </a:r>
            <a:r>
              <a:rPr lang="en-US" altLang="zh-CN"/>
              <a:t>(</a:t>
            </a:r>
            <a:r>
              <a:rPr lang="zh-CN" altLang="en-US"/>
              <a:t>续</a:t>
            </a:r>
            <a:r>
              <a:rPr lang="en-US" altLang="zh-CN"/>
              <a:t>)</a:t>
            </a:r>
          </a:p>
        </p:txBody>
      </p:sp>
      <p:sp>
        <p:nvSpPr>
          <p:cNvPr id="450563" name="Rectangle 3"/>
          <p:cNvSpPr>
            <a:spLocks noGrp="1" noChangeArrowheads="1"/>
          </p:cNvSpPr>
          <p:nvPr>
            <p:ph type="body" idx="1"/>
          </p:nvPr>
        </p:nvSpPr>
        <p:spPr>
          <a:xfrm>
            <a:off x="468313" y="1628775"/>
            <a:ext cx="8229600" cy="4495800"/>
          </a:xfrm>
        </p:spPr>
        <p:txBody>
          <a:bodyPr/>
          <a:lstStyle/>
          <a:p>
            <a:pPr>
              <a:lnSpc>
                <a:spcPct val="90000"/>
              </a:lnSpc>
            </a:pPr>
            <a:r>
              <a:rPr lang="en-US" altLang="zh-CN" sz="2400" b="1">
                <a:solidFill>
                  <a:srgbClr val="0000FF"/>
                </a:solidFill>
                <a:latin typeface="黑体" panose="02010609060101010101" pitchFamily="49" charset="-122"/>
                <a:ea typeface="黑体" panose="02010609060101010101" pitchFamily="49" charset="-122"/>
              </a:rPr>
              <a:t>1.</a:t>
            </a:r>
            <a:r>
              <a:rPr lang="zh-CN" altLang="en-US" sz="2400" b="1">
                <a:solidFill>
                  <a:srgbClr val="0000FF"/>
                </a:solidFill>
                <a:latin typeface="黑体" panose="02010609060101010101" pitchFamily="49" charset="-122"/>
                <a:ea typeface="黑体" panose="02010609060101010101" pitchFamily="49" charset="-122"/>
              </a:rPr>
              <a:t>不允许取空值</a:t>
            </a:r>
            <a:r>
              <a:rPr lang="zh-CN" altLang="en-US" b="1">
                <a:latin typeface="黑体" panose="02010609060101010101" pitchFamily="49" charset="-122"/>
                <a:ea typeface="黑体" panose="02010609060101010101" pitchFamily="49" charset="-122"/>
              </a:rPr>
              <a:t> </a:t>
            </a:r>
          </a:p>
          <a:p>
            <a:pPr>
              <a:lnSpc>
                <a:spcPct val="90000"/>
              </a:lnSpc>
            </a:pPr>
            <a:endParaRPr lang="zh-CN" altLang="en-US" b="1">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zh-CN" altLang="en-US" sz="2000" b="1"/>
              <a:t>［例</a:t>
            </a:r>
            <a:r>
              <a:rPr lang="en-US" altLang="zh-CN" sz="2000" b="1"/>
              <a:t>5</a:t>
            </a:r>
            <a:r>
              <a:rPr lang="zh-CN" altLang="en-US" sz="2000" b="1"/>
              <a:t>］  在定义</a:t>
            </a:r>
            <a:r>
              <a:rPr lang="en-US" altLang="zh-CN" sz="2000" b="1"/>
              <a:t>SC</a:t>
            </a:r>
            <a:r>
              <a:rPr lang="zh-CN" altLang="en-US" sz="2000" b="1"/>
              <a:t>表时，说明</a:t>
            </a:r>
            <a:r>
              <a:rPr lang="en-US" altLang="zh-CN" sz="2000" b="1"/>
              <a:t>Sno</a:t>
            </a:r>
            <a:r>
              <a:rPr lang="zh-CN" altLang="en-US" sz="2000" b="1"/>
              <a:t>、</a:t>
            </a:r>
            <a:r>
              <a:rPr lang="en-US" altLang="zh-CN" sz="2000" b="1"/>
              <a:t>Cno</a:t>
            </a:r>
            <a:r>
              <a:rPr lang="zh-CN" altLang="en-US" sz="2000" b="1"/>
              <a:t>、</a:t>
            </a:r>
            <a:r>
              <a:rPr lang="en-US" altLang="zh-CN" sz="2000" b="1"/>
              <a:t>Grade</a:t>
            </a:r>
            <a:r>
              <a:rPr lang="zh-CN" altLang="en-US" sz="2000" b="1"/>
              <a:t>属性不允许取空值。</a:t>
            </a:r>
          </a:p>
          <a:p>
            <a:pPr>
              <a:lnSpc>
                <a:spcPct val="90000"/>
              </a:lnSpc>
              <a:buFont typeface="Wingdings" panose="05000000000000000000" pitchFamily="2" charset="2"/>
              <a:buNone/>
            </a:pPr>
            <a:r>
              <a:rPr lang="zh-CN" altLang="en-US" sz="2000" b="1"/>
              <a:t>    </a:t>
            </a:r>
            <a:r>
              <a:rPr lang="en-US" altLang="zh-CN" sz="2000" b="1"/>
              <a:t>CREATE TABLE SC</a:t>
            </a:r>
          </a:p>
          <a:p>
            <a:pPr>
              <a:lnSpc>
                <a:spcPct val="90000"/>
              </a:lnSpc>
              <a:buFont typeface="Wingdings" panose="05000000000000000000" pitchFamily="2" charset="2"/>
              <a:buNone/>
            </a:pPr>
            <a:r>
              <a:rPr lang="en-US" altLang="zh-CN" sz="2000" b="1"/>
              <a:t>      </a:t>
            </a:r>
            <a:r>
              <a:rPr lang="zh-CN" altLang="en-US" sz="2000" b="1"/>
              <a:t>（</a:t>
            </a:r>
            <a:r>
              <a:rPr lang="en-US" altLang="zh-CN" sz="2000" b="1"/>
              <a:t>Sno  CHAR(9)  </a:t>
            </a:r>
            <a:r>
              <a:rPr lang="en-US" altLang="zh-CN" sz="2000" b="1">
                <a:solidFill>
                  <a:srgbClr val="FF00FF"/>
                </a:solidFill>
              </a:rPr>
              <a:t>NOT NULL</a:t>
            </a:r>
            <a:r>
              <a:rPr lang="zh-CN" altLang="en-US" sz="2000" b="1"/>
              <a:t>，	</a:t>
            </a:r>
          </a:p>
          <a:p>
            <a:pPr>
              <a:lnSpc>
                <a:spcPct val="90000"/>
              </a:lnSpc>
              <a:buFont typeface="Wingdings" panose="05000000000000000000" pitchFamily="2" charset="2"/>
              <a:buNone/>
            </a:pPr>
            <a:r>
              <a:rPr lang="zh-CN" altLang="en-US" sz="2000" b="1"/>
              <a:t>          </a:t>
            </a:r>
            <a:r>
              <a:rPr lang="en-US" altLang="zh-CN" sz="2000" b="1"/>
              <a:t>Cno  CHAR(4)  </a:t>
            </a:r>
            <a:r>
              <a:rPr lang="en-US" altLang="zh-CN" sz="2000" b="1">
                <a:solidFill>
                  <a:srgbClr val="FF00FF"/>
                </a:solidFill>
              </a:rPr>
              <a:t>NOT NULL</a:t>
            </a:r>
            <a:r>
              <a:rPr lang="zh-CN" altLang="en-US" sz="2000" b="1"/>
              <a:t>，	</a:t>
            </a:r>
          </a:p>
          <a:p>
            <a:pPr>
              <a:lnSpc>
                <a:spcPct val="90000"/>
              </a:lnSpc>
              <a:buFont typeface="Wingdings" panose="05000000000000000000" pitchFamily="2" charset="2"/>
              <a:buNone/>
            </a:pPr>
            <a:r>
              <a:rPr lang="zh-CN" altLang="en-US" sz="2000" b="1"/>
              <a:t>          </a:t>
            </a:r>
            <a:r>
              <a:rPr lang="en-US" altLang="zh-CN" sz="2000" b="1"/>
              <a:t>Grade  SMALLINT </a:t>
            </a:r>
            <a:r>
              <a:rPr lang="en-US" altLang="zh-CN" sz="2000" b="1">
                <a:solidFill>
                  <a:srgbClr val="FF00FF"/>
                </a:solidFill>
              </a:rPr>
              <a:t>NOT NULL</a:t>
            </a:r>
            <a:r>
              <a:rPr lang="zh-CN" altLang="en-US" sz="2000" b="1"/>
              <a:t>，	</a:t>
            </a:r>
          </a:p>
          <a:p>
            <a:pPr>
              <a:lnSpc>
                <a:spcPct val="90000"/>
              </a:lnSpc>
              <a:buFont typeface="Wingdings" panose="05000000000000000000" pitchFamily="2" charset="2"/>
              <a:buNone/>
            </a:pPr>
            <a:r>
              <a:rPr lang="zh-CN" altLang="en-US" sz="2000" b="1"/>
              <a:t>          </a:t>
            </a:r>
            <a:r>
              <a:rPr lang="en-US" altLang="zh-CN" sz="2000" b="1"/>
              <a:t>PRIMARY KEY (Sno</a:t>
            </a:r>
            <a:r>
              <a:rPr lang="zh-CN" altLang="en-US" sz="2000" b="1"/>
              <a:t>， </a:t>
            </a:r>
            <a:r>
              <a:rPr lang="en-US" altLang="zh-CN" sz="2000" b="1"/>
              <a:t>Cno)</a:t>
            </a:r>
            <a:r>
              <a:rPr lang="zh-CN" altLang="en-US" sz="2000" b="1"/>
              <a:t>，  </a:t>
            </a:r>
          </a:p>
          <a:p>
            <a:pPr>
              <a:lnSpc>
                <a:spcPct val="90000"/>
              </a:lnSpc>
              <a:buFont typeface="Wingdings" panose="05000000000000000000" pitchFamily="2" charset="2"/>
              <a:buNone/>
            </a:pPr>
            <a:r>
              <a:rPr lang="zh-CN" altLang="en-US" sz="2000" b="1"/>
              <a:t>          </a:t>
            </a:r>
            <a:r>
              <a:rPr lang="en-US" altLang="zh-CN" sz="2000" b="1"/>
              <a:t>/* </a:t>
            </a:r>
            <a:r>
              <a:rPr lang="zh-CN" altLang="en-US" sz="2000" b="1"/>
              <a:t>如果在表级定义实体完整性，隐含了</a:t>
            </a:r>
            <a:r>
              <a:rPr lang="en-US" altLang="zh-CN" sz="2000" b="1"/>
              <a:t>Sno</a:t>
            </a:r>
            <a:r>
              <a:rPr lang="zh-CN" altLang="en-US" sz="2000" b="1"/>
              <a:t>，</a:t>
            </a:r>
            <a:r>
              <a:rPr lang="en-US" altLang="zh-CN" sz="2000" b="1"/>
              <a:t>Cno</a:t>
            </a:r>
            <a:r>
              <a:rPr lang="zh-CN" altLang="en-US" sz="2000" b="1"/>
              <a:t>不允许取空值，则在列级不允许取空值的定义就不必写了 * </a:t>
            </a:r>
            <a:r>
              <a:rPr lang="en-US" altLang="zh-CN" sz="2000" b="1"/>
              <a:t>/</a:t>
            </a:r>
          </a:p>
          <a:p>
            <a:pPr>
              <a:lnSpc>
                <a:spcPct val="90000"/>
              </a:lnSpc>
              <a:buFont typeface="Wingdings" panose="05000000000000000000" pitchFamily="2" charset="2"/>
              <a:buNone/>
            </a:pPr>
            <a:r>
              <a:rPr lang="en-US" altLang="zh-CN" sz="2000" b="1"/>
              <a:t>        </a:t>
            </a:r>
            <a:r>
              <a:rPr lang="zh-CN" altLang="en-US" sz="2000" b="1"/>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B50A494F-4959-45D5-A8E9-BB4E90EE37AA}" type="slidenum">
              <a:rPr lang="en-US" altLang="zh-CN"/>
              <a:pPr/>
              <a:t>37</a:t>
            </a:fld>
            <a:endParaRPr lang="en-US" altLang="zh-CN"/>
          </a:p>
        </p:txBody>
      </p:sp>
      <p:sp>
        <p:nvSpPr>
          <p:cNvPr id="451586" name="Rectangle 2"/>
          <p:cNvSpPr>
            <a:spLocks noGrp="1" noChangeArrowheads="1"/>
          </p:cNvSpPr>
          <p:nvPr>
            <p:ph type="title"/>
          </p:nvPr>
        </p:nvSpPr>
        <p:spPr/>
        <p:txBody>
          <a:bodyPr/>
          <a:lstStyle/>
          <a:p>
            <a:r>
              <a:rPr lang="zh-CN" altLang="en-US"/>
              <a:t>属性上的约束条件的定义</a:t>
            </a:r>
            <a:r>
              <a:rPr lang="en-US" altLang="zh-CN"/>
              <a:t>(</a:t>
            </a:r>
            <a:r>
              <a:rPr lang="zh-CN" altLang="en-US"/>
              <a:t>续</a:t>
            </a:r>
            <a:r>
              <a:rPr lang="en-US" altLang="zh-CN"/>
              <a:t>)</a:t>
            </a:r>
          </a:p>
        </p:txBody>
      </p:sp>
      <p:sp>
        <p:nvSpPr>
          <p:cNvPr id="451587" name="Rectangle 3"/>
          <p:cNvSpPr>
            <a:spLocks noGrp="1" noChangeArrowheads="1"/>
          </p:cNvSpPr>
          <p:nvPr>
            <p:ph type="body" idx="1"/>
          </p:nvPr>
        </p:nvSpPr>
        <p:spPr/>
        <p:txBody>
          <a:bodyPr/>
          <a:lstStyle/>
          <a:p>
            <a:pPr>
              <a:lnSpc>
                <a:spcPct val="90000"/>
              </a:lnSpc>
            </a:pPr>
            <a:r>
              <a:rPr lang="en-US" altLang="zh-CN" sz="2400" b="1">
                <a:solidFill>
                  <a:srgbClr val="0000FF"/>
                </a:solidFill>
                <a:latin typeface="黑体" panose="02010609060101010101" pitchFamily="49" charset="-122"/>
                <a:ea typeface="黑体" panose="02010609060101010101" pitchFamily="49" charset="-122"/>
              </a:rPr>
              <a:t>2.</a:t>
            </a:r>
            <a:r>
              <a:rPr lang="zh-CN" altLang="en-US" sz="2400" b="1">
                <a:solidFill>
                  <a:srgbClr val="0000FF"/>
                </a:solidFill>
                <a:latin typeface="黑体" panose="02010609060101010101" pitchFamily="49" charset="-122"/>
                <a:ea typeface="黑体" panose="02010609060101010101" pitchFamily="49" charset="-122"/>
              </a:rPr>
              <a:t>列值唯一</a:t>
            </a:r>
            <a:r>
              <a:rPr lang="zh-CN" altLang="en-US" sz="2400" b="1">
                <a:latin typeface="黑体" panose="02010609060101010101" pitchFamily="49" charset="-122"/>
                <a:ea typeface="黑体" panose="02010609060101010101" pitchFamily="49" charset="-122"/>
              </a:rPr>
              <a:t> </a:t>
            </a: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zh-CN" altLang="en-US" sz="2000" b="1"/>
              <a:t>［例</a:t>
            </a:r>
            <a:r>
              <a:rPr lang="en-US" altLang="zh-CN" sz="2000" b="1"/>
              <a:t>6</a:t>
            </a:r>
            <a:r>
              <a:rPr lang="zh-CN" altLang="en-US" sz="2000" b="1"/>
              <a:t>］  建立部门表</a:t>
            </a:r>
            <a:r>
              <a:rPr lang="en-US" altLang="zh-CN" sz="2000" b="1"/>
              <a:t>DEPT</a:t>
            </a:r>
            <a:r>
              <a:rPr lang="zh-CN" altLang="en-US" sz="2000" b="1"/>
              <a:t>，要求部门名称</a:t>
            </a:r>
            <a:r>
              <a:rPr lang="en-US" altLang="zh-CN" sz="2000" b="1"/>
              <a:t>Dname</a:t>
            </a:r>
            <a:r>
              <a:rPr lang="zh-CN" altLang="en-US" sz="2000" b="1"/>
              <a:t>列取值唯一，部门编号</a:t>
            </a:r>
            <a:r>
              <a:rPr lang="en-US" altLang="zh-CN" sz="2000" b="1"/>
              <a:t>Deptno</a:t>
            </a:r>
            <a:r>
              <a:rPr lang="zh-CN" altLang="en-US" sz="2000" b="1"/>
              <a:t>列为主码</a:t>
            </a:r>
          </a:p>
          <a:p>
            <a:pPr>
              <a:lnSpc>
                <a:spcPct val="120000"/>
              </a:lnSpc>
              <a:buFont typeface="Wingdings" panose="05000000000000000000" pitchFamily="2" charset="2"/>
              <a:buNone/>
            </a:pPr>
            <a:r>
              <a:rPr lang="zh-CN" altLang="en-US" sz="2000" b="1"/>
              <a:t>    </a:t>
            </a:r>
            <a:r>
              <a:rPr lang="en-US" altLang="zh-CN" sz="2000" b="1"/>
              <a:t>CREATE TABLE DEPT</a:t>
            </a:r>
          </a:p>
          <a:p>
            <a:pPr>
              <a:lnSpc>
                <a:spcPct val="120000"/>
              </a:lnSpc>
              <a:buFont typeface="Wingdings" panose="05000000000000000000" pitchFamily="2" charset="2"/>
              <a:buNone/>
            </a:pPr>
            <a:r>
              <a:rPr lang="en-US" altLang="zh-CN" sz="2000" b="1"/>
              <a:t>        (Deptno  NUMERIC(2)</a:t>
            </a:r>
            <a:r>
              <a:rPr lang="zh-CN" altLang="en-US" sz="2000" b="1"/>
              <a:t>，</a:t>
            </a:r>
          </a:p>
          <a:p>
            <a:pPr>
              <a:lnSpc>
                <a:spcPct val="120000"/>
              </a:lnSpc>
              <a:buFont typeface="Wingdings" panose="05000000000000000000" pitchFamily="2" charset="2"/>
              <a:buNone/>
            </a:pPr>
            <a:r>
              <a:rPr lang="zh-CN" altLang="en-US" sz="2000" b="1"/>
              <a:t>          </a:t>
            </a:r>
            <a:r>
              <a:rPr lang="en-US" altLang="zh-CN" sz="2000" b="1"/>
              <a:t>Dname  CHAR(9)  </a:t>
            </a:r>
            <a:r>
              <a:rPr lang="en-US" altLang="zh-CN" sz="2000" b="1">
                <a:solidFill>
                  <a:srgbClr val="FF00FF"/>
                </a:solidFill>
              </a:rPr>
              <a:t>UNIQUE</a:t>
            </a:r>
            <a:r>
              <a:rPr lang="zh-CN" altLang="en-US" sz="2000" b="1"/>
              <a:t>，</a:t>
            </a:r>
            <a:r>
              <a:rPr lang="en-US" altLang="zh-CN" sz="2000" b="1"/>
              <a:t>/*</a:t>
            </a:r>
            <a:r>
              <a:rPr lang="zh-CN" altLang="en-US" sz="2000" b="1"/>
              <a:t>要求</a:t>
            </a:r>
            <a:r>
              <a:rPr lang="en-US" altLang="zh-CN" sz="2000" b="1"/>
              <a:t>Dname</a:t>
            </a:r>
            <a:r>
              <a:rPr lang="zh-CN" altLang="en-US" sz="2000" b="1"/>
              <a:t>列值唯一*</a:t>
            </a:r>
            <a:r>
              <a:rPr lang="en-US" altLang="zh-CN" sz="2000" b="1"/>
              <a:t>/</a:t>
            </a:r>
          </a:p>
          <a:p>
            <a:pPr>
              <a:lnSpc>
                <a:spcPct val="120000"/>
              </a:lnSpc>
              <a:buFont typeface="Wingdings" panose="05000000000000000000" pitchFamily="2" charset="2"/>
              <a:buNone/>
            </a:pPr>
            <a:r>
              <a:rPr lang="en-US" altLang="zh-CN" sz="2000" b="1"/>
              <a:t>          Location  CHAR(10)</a:t>
            </a:r>
            <a:r>
              <a:rPr lang="zh-CN" altLang="en-US" sz="2000" b="1"/>
              <a:t>，</a:t>
            </a:r>
          </a:p>
          <a:p>
            <a:pPr>
              <a:lnSpc>
                <a:spcPct val="120000"/>
              </a:lnSpc>
              <a:buFont typeface="Wingdings" panose="05000000000000000000" pitchFamily="2" charset="2"/>
              <a:buNone/>
            </a:pPr>
            <a:r>
              <a:rPr lang="zh-CN" altLang="en-US" sz="2000" b="1"/>
              <a:t>          </a:t>
            </a:r>
            <a:r>
              <a:rPr lang="en-US" altLang="zh-CN" sz="2000" b="1"/>
              <a:t>PRIMARY KEY (Deptno)</a:t>
            </a:r>
          </a:p>
          <a:p>
            <a:pPr>
              <a:lnSpc>
                <a:spcPct val="120000"/>
              </a:lnSpc>
              <a:buFont typeface="Wingdings" panose="05000000000000000000" pitchFamily="2" charset="2"/>
              <a:buNone/>
            </a:pPr>
            <a:r>
              <a:rPr lang="en-US" altLang="zh-CN" sz="2000" b="1"/>
              <a:t>       )</a:t>
            </a:r>
            <a:r>
              <a:rPr lang="zh-CN" altLang="en-US" sz="2000" b="1"/>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26EF637-C58B-4924-83F9-E005DE2ACB59}" type="slidenum">
              <a:rPr lang="en-US" altLang="zh-CN"/>
              <a:pPr/>
              <a:t>38</a:t>
            </a:fld>
            <a:endParaRPr lang="en-US" altLang="zh-CN"/>
          </a:p>
        </p:txBody>
      </p:sp>
      <p:sp>
        <p:nvSpPr>
          <p:cNvPr id="452610" name="Rectangle 2"/>
          <p:cNvSpPr>
            <a:spLocks noGrp="1" noChangeArrowheads="1"/>
          </p:cNvSpPr>
          <p:nvPr>
            <p:ph type="title"/>
          </p:nvPr>
        </p:nvSpPr>
        <p:spPr/>
        <p:txBody>
          <a:bodyPr/>
          <a:lstStyle/>
          <a:p>
            <a:r>
              <a:rPr lang="zh-CN" altLang="en-US"/>
              <a:t>属性上的约束条件的定义</a:t>
            </a:r>
            <a:r>
              <a:rPr lang="en-US" altLang="zh-CN"/>
              <a:t>(</a:t>
            </a:r>
            <a:r>
              <a:rPr lang="zh-CN" altLang="en-US"/>
              <a:t>续</a:t>
            </a:r>
            <a:r>
              <a:rPr lang="en-US" altLang="zh-CN"/>
              <a:t>)</a:t>
            </a:r>
          </a:p>
        </p:txBody>
      </p:sp>
      <p:sp>
        <p:nvSpPr>
          <p:cNvPr id="452611" name="Rectangle 3"/>
          <p:cNvSpPr>
            <a:spLocks noGrp="1" noChangeArrowheads="1"/>
          </p:cNvSpPr>
          <p:nvPr>
            <p:ph type="body" idx="1"/>
          </p:nvPr>
        </p:nvSpPr>
        <p:spPr/>
        <p:txBody>
          <a:bodyPr/>
          <a:lstStyle/>
          <a:p>
            <a:pPr>
              <a:lnSpc>
                <a:spcPct val="80000"/>
              </a:lnSpc>
            </a:pPr>
            <a:r>
              <a:rPr lang="en-US" altLang="zh-CN" sz="2400" b="1" dirty="0">
                <a:solidFill>
                  <a:srgbClr val="0000FF"/>
                </a:solidFill>
                <a:latin typeface="黑体" panose="02010609060101010101" pitchFamily="49" charset="-122"/>
                <a:ea typeface="黑体" panose="02010609060101010101" pitchFamily="49" charset="-122"/>
              </a:rPr>
              <a:t>3. </a:t>
            </a:r>
            <a:r>
              <a:rPr lang="zh-CN" altLang="en-US" sz="2400" b="1" dirty="0">
                <a:solidFill>
                  <a:srgbClr val="0000FF"/>
                </a:solidFill>
                <a:latin typeface="黑体" panose="02010609060101010101" pitchFamily="49" charset="-122"/>
                <a:ea typeface="黑体" panose="02010609060101010101" pitchFamily="49" charset="-122"/>
              </a:rPr>
              <a:t>用</a:t>
            </a:r>
            <a:r>
              <a:rPr lang="en-US" altLang="zh-CN" sz="2400" b="1" dirty="0">
                <a:solidFill>
                  <a:srgbClr val="0000FF"/>
                </a:solidFill>
                <a:latin typeface="黑体" panose="02010609060101010101" pitchFamily="49" charset="-122"/>
                <a:ea typeface="黑体" panose="02010609060101010101" pitchFamily="49" charset="-122"/>
              </a:rPr>
              <a:t>CHECK</a:t>
            </a:r>
            <a:r>
              <a:rPr lang="zh-CN" altLang="en-US" sz="2400" b="1" dirty="0">
                <a:solidFill>
                  <a:srgbClr val="0000FF"/>
                </a:solidFill>
                <a:latin typeface="黑体" panose="02010609060101010101" pitchFamily="49" charset="-122"/>
                <a:ea typeface="黑体" panose="02010609060101010101" pitchFamily="49" charset="-122"/>
              </a:rPr>
              <a:t>短语指定列值应该满足的条件</a:t>
            </a:r>
          </a:p>
          <a:p>
            <a:pPr>
              <a:lnSpc>
                <a:spcPct val="80000"/>
              </a:lnSpc>
            </a:pPr>
            <a:endParaRPr lang="zh-CN" altLang="en-US" sz="2400" b="1" dirty="0">
              <a:solidFill>
                <a:srgbClr val="0000FF"/>
              </a:solidFill>
            </a:endParaRPr>
          </a:p>
          <a:p>
            <a:pPr>
              <a:lnSpc>
                <a:spcPct val="80000"/>
              </a:lnSpc>
              <a:buFont typeface="Wingdings" panose="05000000000000000000" pitchFamily="2" charset="2"/>
              <a:buNone/>
            </a:pPr>
            <a:r>
              <a:rPr lang="zh-CN" altLang="en-US" sz="2000" b="1" dirty="0"/>
              <a:t>［例</a:t>
            </a:r>
            <a:r>
              <a:rPr lang="en-US" altLang="zh-CN" sz="2000" b="1" dirty="0"/>
              <a:t>7</a:t>
            </a:r>
            <a:r>
              <a:rPr lang="zh-CN" altLang="en-US" sz="2000" b="1" dirty="0"/>
              <a:t>］  </a:t>
            </a:r>
            <a:r>
              <a:rPr lang="en-US" altLang="zh-CN" sz="2000" b="1" dirty="0"/>
              <a:t>Student</a:t>
            </a:r>
            <a:r>
              <a:rPr lang="zh-CN" altLang="en-US" sz="2000" b="1" dirty="0"/>
              <a:t>表的</a:t>
            </a:r>
            <a:r>
              <a:rPr lang="en-US" altLang="zh-CN" sz="2000" b="1" dirty="0" err="1"/>
              <a:t>Ssex</a:t>
            </a:r>
            <a:r>
              <a:rPr lang="zh-CN" altLang="en-US" sz="2000" b="1" dirty="0"/>
              <a:t>只允许取“男”或“女”。</a:t>
            </a:r>
          </a:p>
          <a:p>
            <a:pPr>
              <a:lnSpc>
                <a:spcPct val="120000"/>
              </a:lnSpc>
              <a:buFont typeface="Wingdings" panose="05000000000000000000" pitchFamily="2" charset="2"/>
              <a:buNone/>
            </a:pPr>
            <a:r>
              <a:rPr lang="zh-CN" altLang="en-US" sz="2000" b="1" dirty="0"/>
              <a:t>    </a:t>
            </a:r>
            <a:r>
              <a:rPr lang="en-US" altLang="zh-CN" sz="2000" b="1" dirty="0"/>
              <a:t>CREATE TABLE Student</a:t>
            </a:r>
          </a:p>
          <a:p>
            <a:pPr>
              <a:lnSpc>
                <a:spcPct val="120000"/>
              </a:lnSpc>
              <a:buFont typeface="Wingdings" panose="05000000000000000000" pitchFamily="2" charset="2"/>
              <a:buNone/>
            </a:pPr>
            <a:r>
              <a:rPr lang="en-US" altLang="zh-CN" sz="2000" b="1" dirty="0"/>
              <a:t>        (</a:t>
            </a:r>
            <a:r>
              <a:rPr lang="en-US" altLang="zh-CN" sz="2000" b="1" dirty="0" err="1"/>
              <a:t>Sno</a:t>
            </a:r>
            <a:r>
              <a:rPr lang="en-US" altLang="zh-CN" sz="2000" b="1" dirty="0"/>
              <a:t>  CHAR(9) PRIMARY KEY</a:t>
            </a:r>
            <a:r>
              <a:rPr lang="zh-CN" altLang="en-US" sz="2000" b="1" dirty="0"/>
              <a:t>，</a:t>
            </a:r>
          </a:p>
          <a:p>
            <a:pPr>
              <a:lnSpc>
                <a:spcPct val="120000"/>
              </a:lnSpc>
              <a:buFont typeface="Wingdings" panose="05000000000000000000" pitchFamily="2" charset="2"/>
              <a:buNone/>
            </a:pPr>
            <a:r>
              <a:rPr lang="zh-CN" altLang="en-US" sz="2000" b="1" dirty="0"/>
              <a:t>          </a:t>
            </a:r>
            <a:r>
              <a:rPr lang="en-US" altLang="zh-CN" sz="2000" b="1" dirty="0" err="1"/>
              <a:t>Sname</a:t>
            </a:r>
            <a:r>
              <a:rPr lang="en-US" altLang="zh-CN" sz="2000" b="1" dirty="0"/>
              <a:t> CHAR(8) NOT NULL</a:t>
            </a:r>
            <a:r>
              <a:rPr lang="zh-CN" altLang="en-US" sz="2000" b="1" dirty="0"/>
              <a:t>，                     </a:t>
            </a:r>
          </a:p>
          <a:p>
            <a:pPr>
              <a:lnSpc>
                <a:spcPct val="120000"/>
              </a:lnSpc>
              <a:buFont typeface="Wingdings" panose="05000000000000000000" pitchFamily="2" charset="2"/>
              <a:buNone/>
            </a:pPr>
            <a:r>
              <a:rPr lang="zh-CN" altLang="en-US" sz="2000" b="1" dirty="0"/>
              <a:t>          </a:t>
            </a:r>
            <a:r>
              <a:rPr lang="en-US" altLang="zh-CN" sz="2000" b="1" dirty="0" err="1"/>
              <a:t>Ssex</a:t>
            </a:r>
            <a:r>
              <a:rPr lang="en-US" altLang="zh-CN" sz="2000" b="1" dirty="0"/>
              <a:t>  CHAR(2)  </a:t>
            </a:r>
            <a:r>
              <a:rPr lang="en-US" altLang="zh-CN" sz="2000" b="1" dirty="0">
                <a:solidFill>
                  <a:srgbClr val="FF00FF"/>
                </a:solidFill>
              </a:rPr>
              <a:t>CHECK (</a:t>
            </a:r>
            <a:r>
              <a:rPr lang="en-US" altLang="zh-CN" sz="2000" b="1" dirty="0" err="1">
                <a:solidFill>
                  <a:srgbClr val="FF00FF"/>
                </a:solidFill>
              </a:rPr>
              <a:t>Ssex</a:t>
            </a:r>
            <a:r>
              <a:rPr lang="en-US" altLang="zh-CN" sz="2000" b="1" dirty="0">
                <a:solidFill>
                  <a:srgbClr val="FF00FF"/>
                </a:solidFill>
              </a:rPr>
              <a:t> =‘</a:t>
            </a:r>
            <a:r>
              <a:rPr lang="zh-CN" altLang="en-US" sz="2000" b="1" dirty="0">
                <a:solidFill>
                  <a:srgbClr val="FF00FF"/>
                </a:solidFill>
              </a:rPr>
              <a:t>男</a:t>
            </a:r>
            <a:r>
              <a:rPr lang="en-US" altLang="zh-CN" sz="2000" b="1" dirty="0">
                <a:solidFill>
                  <a:srgbClr val="FF00FF"/>
                </a:solidFill>
              </a:rPr>
              <a:t>’ OR </a:t>
            </a:r>
            <a:r>
              <a:rPr lang="en-US" altLang="zh-CN" sz="2000" b="1" dirty="0" err="1">
                <a:solidFill>
                  <a:srgbClr val="FF00FF"/>
                </a:solidFill>
              </a:rPr>
              <a:t>Ssex</a:t>
            </a:r>
            <a:r>
              <a:rPr lang="en-US" altLang="zh-CN" sz="2000" b="1" dirty="0">
                <a:solidFill>
                  <a:srgbClr val="FF00FF"/>
                </a:solidFill>
              </a:rPr>
              <a:t>=‘</a:t>
            </a:r>
            <a:r>
              <a:rPr lang="zh-CN" altLang="en-US" sz="2000" b="1" dirty="0">
                <a:solidFill>
                  <a:srgbClr val="FF00FF"/>
                </a:solidFill>
              </a:rPr>
              <a:t>女</a:t>
            </a:r>
            <a:r>
              <a:rPr lang="en-US" altLang="zh-CN" sz="2000" b="1" dirty="0">
                <a:solidFill>
                  <a:srgbClr val="FF00FF"/>
                </a:solidFill>
              </a:rPr>
              <a:t>’ ) )</a:t>
            </a:r>
            <a:r>
              <a:rPr lang="en-US" altLang="zh-CN" sz="2000" b="1" dirty="0"/>
              <a:t> </a:t>
            </a:r>
            <a:r>
              <a:rPr lang="zh-CN" altLang="en-US" sz="2000" b="1" dirty="0"/>
              <a:t>，                </a:t>
            </a:r>
          </a:p>
          <a:p>
            <a:pPr>
              <a:lnSpc>
                <a:spcPct val="120000"/>
              </a:lnSpc>
              <a:buFont typeface="Wingdings" panose="05000000000000000000" pitchFamily="2" charset="2"/>
              <a:buNone/>
            </a:pPr>
            <a:r>
              <a:rPr lang="zh-CN" altLang="en-US" sz="2000" b="1" dirty="0"/>
              <a:t>              </a:t>
            </a:r>
            <a:r>
              <a:rPr lang="en-US" altLang="zh-CN" sz="2000" b="1" dirty="0"/>
              <a:t>/*</a:t>
            </a:r>
            <a:r>
              <a:rPr lang="zh-CN" altLang="en-US" sz="2000" b="1" dirty="0"/>
              <a:t>性别属性</a:t>
            </a:r>
            <a:r>
              <a:rPr lang="en-US" altLang="zh-CN" sz="2000" b="1" dirty="0" err="1"/>
              <a:t>Ssex</a:t>
            </a:r>
            <a:r>
              <a:rPr lang="zh-CN" altLang="en-US" sz="2000" b="1" dirty="0"/>
              <a:t>只允许取</a:t>
            </a:r>
            <a:r>
              <a:rPr lang="en-US" altLang="zh-CN" sz="2000" b="1" dirty="0"/>
              <a:t>'</a:t>
            </a:r>
            <a:r>
              <a:rPr lang="zh-CN" altLang="en-US" sz="2000" b="1" dirty="0"/>
              <a:t>男</a:t>
            </a:r>
            <a:r>
              <a:rPr lang="en-US" altLang="zh-CN" sz="2000" b="1" dirty="0"/>
              <a:t>'</a:t>
            </a:r>
            <a:r>
              <a:rPr lang="zh-CN" altLang="en-US" sz="2000" b="1" dirty="0"/>
              <a:t>或</a:t>
            </a:r>
            <a:r>
              <a:rPr lang="en-US" altLang="zh-CN" sz="2000" b="1" dirty="0"/>
              <a:t>'</a:t>
            </a:r>
            <a:r>
              <a:rPr lang="zh-CN" altLang="en-US" sz="2000" b="1" dirty="0"/>
              <a:t>女</a:t>
            </a:r>
            <a:r>
              <a:rPr lang="en-US" altLang="zh-CN" sz="2000" b="1" dirty="0"/>
              <a:t>' */</a:t>
            </a:r>
          </a:p>
          <a:p>
            <a:pPr>
              <a:lnSpc>
                <a:spcPct val="120000"/>
              </a:lnSpc>
              <a:buFont typeface="Wingdings" panose="05000000000000000000" pitchFamily="2" charset="2"/>
              <a:buNone/>
            </a:pPr>
            <a:r>
              <a:rPr lang="en-US" altLang="zh-CN" sz="2000" b="1" dirty="0"/>
              <a:t>          Sage  SMALLINT</a:t>
            </a:r>
            <a:r>
              <a:rPr lang="zh-CN" altLang="en-US" sz="2000" b="1" dirty="0"/>
              <a:t>，</a:t>
            </a:r>
          </a:p>
          <a:p>
            <a:pPr>
              <a:lnSpc>
                <a:spcPct val="120000"/>
              </a:lnSpc>
              <a:buFont typeface="Wingdings" panose="05000000000000000000" pitchFamily="2" charset="2"/>
              <a:buNone/>
            </a:pPr>
            <a:r>
              <a:rPr lang="zh-CN" altLang="en-US" sz="2000" b="1" dirty="0"/>
              <a:t>          </a:t>
            </a:r>
            <a:r>
              <a:rPr lang="en-US" altLang="zh-CN" sz="2000" b="1" dirty="0" err="1"/>
              <a:t>Sdept</a:t>
            </a:r>
            <a:r>
              <a:rPr lang="en-US" altLang="zh-CN" sz="2000" b="1" dirty="0"/>
              <a:t>  CHAR(20)</a:t>
            </a:r>
          </a:p>
          <a:p>
            <a:pPr>
              <a:lnSpc>
                <a:spcPct val="120000"/>
              </a:lnSpc>
              <a:buFont typeface="Wingdings" panose="05000000000000000000" pitchFamily="2" charset="2"/>
              <a:buNone/>
            </a:pPr>
            <a:r>
              <a:rPr lang="en-US" altLang="zh-CN" sz="2000" b="1"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92836" y="1399003"/>
            <a:ext cx="7567596" cy="2604281"/>
          </a:xfrm>
          <a:prstGeom prst="rect">
            <a:avLst/>
          </a:prstGeom>
        </p:spPr>
        <p:txBody>
          <a:bodyPr vert="horz" wrap="square" lIns="0" tIns="39095" rIns="0" bIns="0" rtlCol="0">
            <a:spAutoFit/>
          </a:bodyPr>
          <a:lstStyle/>
          <a:p>
            <a:pPr marL="10860" algn="l">
              <a:spcBef>
                <a:spcPts val="308"/>
              </a:spcBef>
            </a:pPr>
            <a:r>
              <a:rPr sz="2000" b="1" dirty="0">
                <a:latin typeface="Microsoft YaHei"/>
                <a:cs typeface="Microsoft YaHei"/>
              </a:rPr>
              <a:t>示例</a:t>
            </a:r>
          </a:p>
          <a:p>
            <a:pPr marL="1041452" marR="4344" algn="l">
              <a:lnSpc>
                <a:spcPct val="130300"/>
              </a:lnSpc>
              <a:spcBef>
                <a:spcPts val="86"/>
              </a:spcBef>
            </a:pPr>
            <a:r>
              <a:rPr sz="2000" b="1" spc="-4" dirty="0">
                <a:latin typeface="Arial"/>
                <a:cs typeface="Arial"/>
              </a:rPr>
              <a:t>Create  </a:t>
            </a:r>
            <a:r>
              <a:rPr sz="2000" b="1" dirty="0">
                <a:latin typeface="Arial"/>
                <a:cs typeface="Arial"/>
              </a:rPr>
              <a:t>Table </a:t>
            </a:r>
            <a:r>
              <a:rPr sz="2000" b="1" spc="-4" dirty="0">
                <a:latin typeface="Arial"/>
                <a:cs typeface="Arial"/>
              </a:rPr>
              <a:t> </a:t>
            </a:r>
            <a:r>
              <a:rPr sz="2000" b="1" dirty="0">
                <a:solidFill>
                  <a:srgbClr val="FF0065"/>
                </a:solidFill>
                <a:latin typeface="Arial"/>
                <a:cs typeface="Arial"/>
              </a:rPr>
              <a:t>Course</a:t>
            </a:r>
            <a:r>
              <a:rPr sz="2000" b="1" spc="-4" dirty="0">
                <a:solidFill>
                  <a:srgbClr val="FF0065"/>
                </a:solidFill>
                <a:latin typeface="Arial"/>
                <a:cs typeface="Arial"/>
              </a:rPr>
              <a:t> </a:t>
            </a:r>
            <a:r>
              <a:rPr sz="2000" b="1" dirty="0">
                <a:solidFill>
                  <a:srgbClr val="3333CC"/>
                </a:solidFill>
                <a:latin typeface="Arial"/>
                <a:cs typeface="Arial"/>
              </a:rPr>
              <a:t>(</a:t>
            </a:r>
            <a:r>
              <a:rPr sz="2000" b="1" spc="-4" dirty="0">
                <a:solidFill>
                  <a:srgbClr val="3333CC"/>
                </a:solidFill>
                <a:latin typeface="Arial"/>
                <a:cs typeface="Arial"/>
              </a:rPr>
              <a:t> </a:t>
            </a:r>
            <a:r>
              <a:rPr sz="2000" b="1" spc="-4" dirty="0">
                <a:solidFill>
                  <a:srgbClr val="FF0065"/>
                </a:solidFill>
                <a:latin typeface="Arial"/>
                <a:cs typeface="Arial"/>
              </a:rPr>
              <a:t>C#</a:t>
            </a:r>
            <a:r>
              <a:rPr sz="2000" b="1" dirty="0">
                <a:solidFill>
                  <a:srgbClr val="FF0065"/>
                </a:solidFill>
                <a:latin typeface="Arial"/>
                <a:cs typeface="Arial"/>
              </a:rPr>
              <a:t> </a:t>
            </a:r>
            <a:r>
              <a:rPr sz="2000" b="1" spc="-4" dirty="0">
                <a:solidFill>
                  <a:srgbClr val="FF0065"/>
                </a:solidFill>
                <a:latin typeface="Arial"/>
                <a:cs typeface="Arial"/>
              </a:rPr>
              <a:t> </a:t>
            </a:r>
            <a:r>
              <a:rPr sz="2000" b="1" spc="-4" dirty="0">
                <a:latin typeface="Arial"/>
                <a:cs typeface="Arial"/>
              </a:rPr>
              <a:t>char(3) </a:t>
            </a:r>
            <a:r>
              <a:rPr sz="2000" b="1" dirty="0">
                <a:solidFill>
                  <a:srgbClr val="FF0065"/>
                </a:solidFill>
                <a:latin typeface="Arial"/>
                <a:cs typeface="Arial"/>
              </a:rPr>
              <a:t>, </a:t>
            </a:r>
            <a:r>
              <a:rPr sz="2000" b="1" spc="-4" dirty="0">
                <a:solidFill>
                  <a:srgbClr val="FF0065"/>
                </a:solidFill>
                <a:latin typeface="Arial"/>
                <a:cs typeface="Arial"/>
              </a:rPr>
              <a:t> </a:t>
            </a:r>
            <a:r>
              <a:rPr sz="2000" b="1" spc="-9" dirty="0">
                <a:solidFill>
                  <a:srgbClr val="FF0065"/>
                </a:solidFill>
                <a:latin typeface="Arial"/>
                <a:cs typeface="Arial"/>
              </a:rPr>
              <a:t>Cnam</a:t>
            </a:r>
            <a:r>
              <a:rPr sz="2000" b="1" spc="-4" dirty="0">
                <a:solidFill>
                  <a:srgbClr val="FF0065"/>
                </a:solidFill>
                <a:latin typeface="Arial"/>
                <a:cs typeface="Arial"/>
              </a:rPr>
              <a:t>e</a:t>
            </a:r>
            <a:r>
              <a:rPr sz="2000" b="1" dirty="0">
                <a:solidFill>
                  <a:srgbClr val="FF0065"/>
                </a:solidFill>
                <a:latin typeface="Arial"/>
                <a:cs typeface="Arial"/>
              </a:rPr>
              <a:t> </a:t>
            </a:r>
            <a:r>
              <a:rPr sz="2000" b="1" spc="-9" dirty="0">
                <a:solidFill>
                  <a:srgbClr val="FF0065"/>
                </a:solidFill>
                <a:latin typeface="Arial"/>
                <a:cs typeface="Arial"/>
              </a:rPr>
              <a:t> </a:t>
            </a:r>
            <a:r>
              <a:rPr sz="2000" b="1" spc="-4" dirty="0">
                <a:latin typeface="Arial"/>
                <a:cs typeface="Arial"/>
              </a:rPr>
              <a:t>char(12)</a:t>
            </a:r>
            <a:r>
              <a:rPr sz="2000" b="1" dirty="0">
                <a:solidFill>
                  <a:srgbClr val="FF0065"/>
                </a:solidFill>
                <a:latin typeface="Arial"/>
                <a:cs typeface="Arial"/>
              </a:rPr>
              <a:t>,</a:t>
            </a:r>
            <a:r>
              <a:rPr sz="2000" b="1" spc="-4" dirty="0">
                <a:solidFill>
                  <a:srgbClr val="FF0065"/>
                </a:solidFill>
                <a:latin typeface="Arial"/>
                <a:cs typeface="Arial"/>
              </a:rPr>
              <a:t> </a:t>
            </a:r>
            <a:r>
              <a:rPr sz="2000" b="1" spc="-4" dirty="0" err="1">
                <a:solidFill>
                  <a:srgbClr val="FF0065"/>
                </a:solidFill>
                <a:latin typeface="Arial"/>
                <a:cs typeface="Arial"/>
              </a:rPr>
              <a:t>Chour</a:t>
            </a:r>
            <a:r>
              <a:rPr sz="2000" b="1" dirty="0" err="1">
                <a:solidFill>
                  <a:srgbClr val="FF0065"/>
                </a:solidFill>
                <a:latin typeface="Arial"/>
                <a:cs typeface="Arial"/>
              </a:rPr>
              <a:t>s</a:t>
            </a:r>
            <a:r>
              <a:rPr lang="en-US" sz="2000" b="1" dirty="0">
                <a:solidFill>
                  <a:srgbClr val="FF0065"/>
                </a:solidFill>
                <a:latin typeface="Arial"/>
                <a:cs typeface="Arial"/>
              </a:rPr>
              <a:t> </a:t>
            </a:r>
            <a:r>
              <a:rPr sz="2000" b="1" dirty="0">
                <a:latin typeface="Arial"/>
                <a:cs typeface="Arial"/>
              </a:rPr>
              <a:t>integer</a:t>
            </a:r>
            <a:r>
              <a:rPr sz="2000" b="1" dirty="0">
                <a:solidFill>
                  <a:srgbClr val="FF0065"/>
                </a:solidFill>
                <a:latin typeface="Arial"/>
                <a:cs typeface="Arial"/>
              </a:rPr>
              <a:t>,  </a:t>
            </a:r>
            <a:r>
              <a:rPr sz="2000" b="1" spc="-4" dirty="0">
                <a:solidFill>
                  <a:srgbClr val="FF0065"/>
                </a:solidFill>
                <a:latin typeface="Arial"/>
                <a:cs typeface="Arial"/>
              </a:rPr>
              <a:t>Credit </a:t>
            </a:r>
            <a:r>
              <a:rPr sz="2000" b="1" dirty="0">
                <a:latin typeface="Arial"/>
                <a:cs typeface="Arial"/>
              </a:rPr>
              <a:t>float(1) </a:t>
            </a:r>
            <a:r>
              <a:rPr lang="en-US" sz="2000" b="1" dirty="0">
                <a:latin typeface="Arial"/>
                <a:cs typeface="Arial"/>
              </a:rPr>
              <a:t>  </a:t>
            </a:r>
            <a:r>
              <a:rPr sz="2000" b="1" u="sng" spc="-4" dirty="0">
                <a:solidFill>
                  <a:srgbClr val="3333CC"/>
                </a:solidFill>
                <a:uFill>
                  <a:solidFill>
                    <a:srgbClr val="3333CC"/>
                  </a:solidFill>
                </a:uFill>
                <a:latin typeface="Arial"/>
                <a:cs typeface="Arial"/>
              </a:rPr>
              <a:t>check (Credit &gt;=0.0</a:t>
            </a:r>
            <a:r>
              <a:rPr sz="2000" b="1" u="sng" spc="376" dirty="0">
                <a:solidFill>
                  <a:srgbClr val="3333CC"/>
                </a:solidFill>
                <a:uFill>
                  <a:solidFill>
                    <a:srgbClr val="3333CC"/>
                  </a:solidFill>
                </a:uFill>
                <a:latin typeface="Arial"/>
                <a:cs typeface="Arial"/>
              </a:rPr>
              <a:t> </a:t>
            </a:r>
            <a:r>
              <a:rPr sz="2000" b="1" u="sng" spc="-4" dirty="0">
                <a:solidFill>
                  <a:srgbClr val="3333CC"/>
                </a:solidFill>
                <a:uFill>
                  <a:solidFill>
                    <a:srgbClr val="3333CC"/>
                  </a:solidFill>
                </a:uFill>
                <a:latin typeface="Arial"/>
                <a:cs typeface="Arial"/>
              </a:rPr>
              <a:t>and</a:t>
            </a:r>
            <a:r>
              <a:rPr lang="en-US" altLang="zh-CN" sz="2000" b="1" u="sng" spc="-4" dirty="0">
                <a:solidFill>
                  <a:srgbClr val="3333CC"/>
                </a:solidFill>
                <a:uFill>
                  <a:solidFill>
                    <a:srgbClr val="3333CC"/>
                  </a:solidFill>
                </a:uFill>
                <a:latin typeface="Arial"/>
                <a:cs typeface="Arial"/>
              </a:rPr>
              <a:t> Credit&lt;=5.0 </a:t>
            </a:r>
            <a:r>
              <a:rPr lang="en-US" altLang="zh-CN" sz="2000" b="1" u="sng" dirty="0">
                <a:solidFill>
                  <a:srgbClr val="3333CC"/>
                </a:solidFill>
                <a:uFill>
                  <a:solidFill>
                    <a:srgbClr val="3333CC"/>
                  </a:solidFill>
                </a:uFill>
                <a:latin typeface="Arial"/>
                <a:cs typeface="Arial"/>
              </a:rPr>
              <a:t>)</a:t>
            </a:r>
            <a:r>
              <a:rPr lang="en-US" altLang="zh-CN" sz="2000" b="1" dirty="0">
                <a:solidFill>
                  <a:srgbClr val="FF0065"/>
                </a:solidFill>
                <a:latin typeface="Arial"/>
                <a:cs typeface="Arial"/>
              </a:rPr>
              <a:t>, </a:t>
            </a:r>
            <a:r>
              <a:rPr lang="en-US" altLang="zh-CN" sz="2000" b="1" spc="-4" dirty="0">
                <a:solidFill>
                  <a:srgbClr val="FF0065"/>
                </a:solidFill>
                <a:latin typeface="Arial"/>
                <a:cs typeface="Arial"/>
              </a:rPr>
              <a:t>T# </a:t>
            </a:r>
            <a:r>
              <a:rPr lang="en-US" altLang="zh-CN" sz="2000" b="1" spc="-4" dirty="0">
                <a:latin typeface="Arial"/>
                <a:cs typeface="Arial"/>
              </a:rPr>
              <a:t>char(3) </a:t>
            </a:r>
            <a:r>
              <a:rPr lang="en-US" altLang="zh-CN" sz="2000" b="1" u="sng" spc="-4" dirty="0">
                <a:solidFill>
                  <a:srgbClr val="3333CC"/>
                </a:solidFill>
                <a:uFill>
                  <a:solidFill>
                    <a:srgbClr val="3333CC"/>
                  </a:solidFill>
                </a:uFill>
                <a:latin typeface="Arial"/>
                <a:cs typeface="Arial"/>
              </a:rPr>
              <a:t>references Teacher(T#) on</a:t>
            </a:r>
            <a:r>
              <a:rPr lang="en-US" altLang="zh-CN" sz="2000" b="1" u="sng" spc="-68" dirty="0">
                <a:solidFill>
                  <a:srgbClr val="3333CC"/>
                </a:solidFill>
                <a:uFill>
                  <a:solidFill>
                    <a:srgbClr val="3333CC"/>
                  </a:solidFill>
                </a:uFill>
                <a:latin typeface="Arial"/>
                <a:cs typeface="Arial"/>
              </a:rPr>
              <a:t> </a:t>
            </a:r>
            <a:r>
              <a:rPr lang="en-US" altLang="zh-CN" sz="2000" b="1" u="sng" spc="-4" dirty="0">
                <a:solidFill>
                  <a:srgbClr val="3333CC"/>
                </a:solidFill>
                <a:uFill>
                  <a:solidFill>
                    <a:srgbClr val="3333CC"/>
                  </a:solidFill>
                </a:uFill>
                <a:latin typeface="Arial"/>
                <a:cs typeface="Arial"/>
              </a:rPr>
              <a:t>delete  cascade</a:t>
            </a:r>
            <a:r>
              <a:rPr lang="en-US" altLang="zh-CN" sz="2000" b="1" spc="-4" dirty="0">
                <a:solidFill>
                  <a:srgbClr val="3333CC"/>
                </a:solidFill>
                <a:latin typeface="Arial"/>
                <a:cs typeface="Arial"/>
              </a:rPr>
              <a:t> </a:t>
            </a:r>
            <a:r>
              <a:rPr lang="en-US" altLang="zh-CN" sz="2000" b="1" dirty="0">
                <a:solidFill>
                  <a:srgbClr val="3333CC"/>
                </a:solidFill>
                <a:latin typeface="Arial"/>
                <a:cs typeface="Arial"/>
              </a:rPr>
              <a:t>);</a:t>
            </a:r>
            <a:endParaRPr lang="en-US" altLang="zh-CN" sz="2000" b="1" dirty="0">
              <a:latin typeface="Arial"/>
              <a:cs typeface="Arial"/>
            </a:endParaRPr>
          </a:p>
          <a:p>
            <a:pPr marL="10860">
              <a:spcBef>
                <a:spcPts val="522"/>
              </a:spcBef>
            </a:pPr>
            <a:r>
              <a:rPr lang="en-US" altLang="zh-CN" dirty="0">
                <a:solidFill>
                  <a:srgbClr val="3333CC"/>
                </a:solidFill>
                <a:latin typeface="Arial"/>
                <a:cs typeface="Arial"/>
              </a:rPr>
              <a:t>//</a:t>
            </a:r>
            <a:r>
              <a:rPr lang="zh-CN" altLang="en-US" spc="-4" dirty="0">
                <a:solidFill>
                  <a:srgbClr val="3333CC"/>
                </a:solidFill>
                <a:latin typeface="NSimSun"/>
                <a:cs typeface="NSimSun"/>
              </a:rPr>
              <a:t>假定每门课学分最多</a:t>
            </a:r>
            <a:r>
              <a:rPr lang="en-US" altLang="zh-CN" spc="-9" dirty="0">
                <a:solidFill>
                  <a:srgbClr val="3333CC"/>
                </a:solidFill>
                <a:latin typeface="Arial"/>
                <a:cs typeface="Arial"/>
              </a:rPr>
              <a:t>5</a:t>
            </a:r>
            <a:r>
              <a:rPr lang="zh-CN" altLang="en-US" spc="-4" dirty="0">
                <a:solidFill>
                  <a:srgbClr val="3333CC"/>
                </a:solidFill>
                <a:latin typeface="NSimSun"/>
                <a:cs typeface="NSimSun"/>
              </a:rPr>
              <a:t>分，最</a:t>
            </a:r>
            <a:r>
              <a:rPr lang="zh-CN" altLang="en-US" spc="4" dirty="0">
                <a:solidFill>
                  <a:srgbClr val="3333CC"/>
                </a:solidFill>
                <a:latin typeface="NSimSun"/>
                <a:cs typeface="NSimSun"/>
              </a:rPr>
              <a:t>少</a:t>
            </a:r>
            <a:r>
              <a:rPr lang="en-US" altLang="zh-CN" spc="-9" dirty="0">
                <a:solidFill>
                  <a:srgbClr val="3333CC"/>
                </a:solidFill>
                <a:latin typeface="Arial"/>
                <a:cs typeface="Arial"/>
              </a:rPr>
              <a:t>0</a:t>
            </a:r>
            <a:r>
              <a:rPr lang="zh-CN" altLang="en-US" dirty="0">
                <a:solidFill>
                  <a:srgbClr val="3333CC"/>
                </a:solidFill>
                <a:latin typeface="NSimSun"/>
                <a:cs typeface="NSimSun"/>
              </a:rPr>
              <a:t>分</a:t>
            </a:r>
            <a:endParaRPr lang="zh-CN" altLang="en-US" dirty="0">
              <a:latin typeface="NSimSun"/>
              <a:cs typeface="NSimSun"/>
            </a:endParaRPr>
          </a:p>
          <a:p>
            <a:pPr marL="1443806" marR="4344" indent="-999642" algn="l">
              <a:spcBef>
                <a:spcPts val="171"/>
              </a:spcBef>
              <a:tabLst>
                <a:tab pos="6329617" algn="l"/>
              </a:tabLst>
            </a:pPr>
            <a:endParaRPr dirty="0">
              <a:latin typeface="Arial"/>
              <a:cs typeface="Arial"/>
            </a:endParaRPr>
          </a:p>
        </p:txBody>
      </p:sp>
      <p:sp>
        <p:nvSpPr>
          <p:cNvPr id="7" name="object 7"/>
          <p:cNvSpPr/>
          <p:nvPr/>
        </p:nvSpPr>
        <p:spPr>
          <a:xfrm>
            <a:off x="1104568" y="3933056"/>
            <a:ext cx="2668918" cy="109988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69815" y="4047686"/>
            <a:ext cx="2676955" cy="1107705"/>
          </a:xfrm>
          <a:custGeom>
            <a:avLst/>
            <a:gdLst/>
            <a:ahLst/>
            <a:cxnLst/>
            <a:rect l="l" t="t" r="r" b="b"/>
            <a:pathLst>
              <a:path w="3130550" h="1295400">
                <a:moveTo>
                  <a:pt x="0" y="1295400"/>
                </a:moveTo>
                <a:lnTo>
                  <a:pt x="0" y="0"/>
                </a:lnTo>
                <a:lnTo>
                  <a:pt x="3130295" y="0"/>
                </a:lnTo>
                <a:lnTo>
                  <a:pt x="3130295" y="1295400"/>
                </a:lnTo>
                <a:lnTo>
                  <a:pt x="0" y="1295400"/>
                </a:lnTo>
                <a:close/>
              </a:path>
            </a:pathLst>
          </a:custGeom>
          <a:ln w="9525">
            <a:solidFill>
              <a:srgbClr val="CC0000"/>
            </a:solidFill>
          </a:ln>
        </p:spPr>
        <p:txBody>
          <a:bodyPr wrap="square" lIns="0" tIns="0" rIns="0" bIns="0" rtlCol="0"/>
          <a:lstStyle/>
          <a:p>
            <a:endParaRPr/>
          </a:p>
        </p:txBody>
      </p:sp>
      <p:sp>
        <p:nvSpPr>
          <p:cNvPr id="9" name="object 9"/>
          <p:cNvSpPr/>
          <p:nvPr/>
        </p:nvSpPr>
        <p:spPr>
          <a:xfrm>
            <a:off x="1703814" y="5202958"/>
            <a:ext cx="2041435" cy="100605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99904" y="5199047"/>
            <a:ext cx="2049255" cy="1014311"/>
          </a:xfrm>
          <a:custGeom>
            <a:avLst/>
            <a:gdLst/>
            <a:ahLst/>
            <a:cxnLst/>
            <a:rect l="l" t="t" r="r" b="b"/>
            <a:pathLst>
              <a:path w="2396490" h="1186179">
                <a:moveTo>
                  <a:pt x="0" y="1185672"/>
                </a:moveTo>
                <a:lnTo>
                  <a:pt x="0" y="0"/>
                </a:lnTo>
                <a:lnTo>
                  <a:pt x="2396489" y="0"/>
                </a:lnTo>
                <a:lnTo>
                  <a:pt x="2396490" y="1185672"/>
                </a:lnTo>
                <a:lnTo>
                  <a:pt x="0" y="1185672"/>
                </a:lnTo>
                <a:close/>
              </a:path>
            </a:pathLst>
          </a:custGeom>
          <a:ln w="9525">
            <a:solidFill>
              <a:srgbClr val="CC0000"/>
            </a:solidFill>
          </a:ln>
        </p:spPr>
        <p:txBody>
          <a:bodyPr wrap="square" lIns="0" tIns="0" rIns="0" bIns="0" rtlCol="0"/>
          <a:lstStyle/>
          <a:p>
            <a:endParaRPr/>
          </a:p>
        </p:txBody>
      </p:sp>
      <p:sp>
        <p:nvSpPr>
          <p:cNvPr id="13" name="灯片编号占位符 12"/>
          <p:cNvSpPr>
            <a:spLocks noGrp="1"/>
          </p:cNvSpPr>
          <p:nvPr>
            <p:ph type="sldNum" sz="quarter" idx="12"/>
          </p:nvPr>
        </p:nvSpPr>
        <p:spPr/>
        <p:txBody>
          <a:bodyPr/>
          <a:lstStyle/>
          <a:p>
            <a:fld id="{8431FE52-E554-4CE4-A592-78DE84000F75}" type="slidenum">
              <a:rPr lang="en-US" altLang="zh-CN" smtClean="0"/>
              <a:pPr/>
              <a:t>39</a:t>
            </a:fld>
            <a:endParaRPr lang="en-US" altLang="zh-CN"/>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2093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3C1450E3-E53C-45A5-86DE-A1ED3AA32C2C}" type="slidenum">
              <a:rPr lang="en-US" altLang="zh-CN"/>
              <a:pPr/>
              <a:t>4</a:t>
            </a:fld>
            <a:endParaRPr lang="en-US" altLang="zh-CN"/>
          </a:p>
        </p:txBody>
      </p:sp>
      <p:sp>
        <p:nvSpPr>
          <p:cNvPr id="567298" name="Rectangle 2"/>
          <p:cNvSpPr>
            <a:spLocks noGrp="1" noChangeArrowheads="1"/>
          </p:cNvSpPr>
          <p:nvPr>
            <p:ph type="title"/>
          </p:nvPr>
        </p:nvSpPr>
        <p:spPr/>
        <p:txBody>
          <a:bodyPr/>
          <a:lstStyle/>
          <a:p>
            <a:r>
              <a:rPr lang="zh-CN" altLang="en-US"/>
              <a:t>完整性约束条件</a:t>
            </a:r>
          </a:p>
        </p:txBody>
      </p:sp>
      <p:sp>
        <p:nvSpPr>
          <p:cNvPr id="567299" name="Rectangle 3"/>
          <p:cNvSpPr>
            <a:spLocks noGrp="1" noChangeArrowheads="1"/>
          </p:cNvSpPr>
          <p:nvPr>
            <p:ph type="body" idx="1"/>
          </p:nvPr>
        </p:nvSpPr>
        <p:spPr/>
        <p:txBody>
          <a:bodyPr/>
          <a:lstStyle/>
          <a:p>
            <a:r>
              <a:rPr lang="zh-CN" altLang="en-US" b="1"/>
              <a:t>完整性约束条件作用的对象：</a:t>
            </a:r>
          </a:p>
          <a:p>
            <a:pPr lvl="1"/>
            <a:r>
              <a:rPr lang="zh-CN" altLang="en-US" b="1"/>
              <a:t>列：对属性的取值类型、范围、精度等的约束条件；</a:t>
            </a:r>
          </a:p>
          <a:p>
            <a:pPr lvl="1"/>
            <a:r>
              <a:rPr lang="zh-CN" altLang="en-US" b="1"/>
              <a:t>元组：对元组中各个属性列间的联系的约束；</a:t>
            </a:r>
          </a:p>
          <a:p>
            <a:pPr lvl="1"/>
            <a:r>
              <a:rPr lang="zh-CN" altLang="en-US" b="1"/>
              <a:t>关系：对若干元组间、关系集合上以及关系之间的联系的约束；</a:t>
            </a:r>
          </a:p>
          <a:p>
            <a:r>
              <a:rPr lang="zh-CN" altLang="en-US" b="1"/>
              <a:t>静态</a:t>
            </a:r>
          </a:p>
          <a:p>
            <a:pPr lvl="1"/>
            <a:r>
              <a:rPr lang="zh-CN" altLang="en-US" b="1"/>
              <a:t>对静态对象的约束是反映数据库</a:t>
            </a:r>
            <a:r>
              <a:rPr lang="zh-CN" altLang="en-US" b="1">
                <a:solidFill>
                  <a:srgbClr val="0000FF"/>
                </a:solidFill>
              </a:rPr>
              <a:t>状态合理性</a:t>
            </a:r>
            <a:r>
              <a:rPr lang="zh-CN" altLang="en-US" b="1"/>
              <a:t>的约束</a:t>
            </a:r>
          </a:p>
          <a:p>
            <a:r>
              <a:rPr lang="zh-CN" altLang="en-US" b="1"/>
              <a:t> 动态</a:t>
            </a:r>
          </a:p>
          <a:p>
            <a:pPr lvl="1"/>
            <a:r>
              <a:rPr lang="zh-CN" altLang="en-US" b="1"/>
              <a:t>对动态对象的约束是放映数据库</a:t>
            </a:r>
            <a:r>
              <a:rPr lang="zh-CN" altLang="en-US" b="1">
                <a:solidFill>
                  <a:srgbClr val="0000FF"/>
                </a:solidFill>
              </a:rPr>
              <a:t>状态变迁</a:t>
            </a:r>
            <a:r>
              <a:rPr lang="zh-CN" altLang="en-US" b="1"/>
              <a:t>的约束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02CD36C2-C71C-45E6-BA0F-4D091CFDA314}" type="slidenum">
              <a:rPr lang="en-US" altLang="zh-CN" smtClean="0"/>
              <a:pPr/>
              <a:t>40</a:t>
            </a:fld>
            <a:endParaRPr lang="en-US" altLang="zh-CN"/>
          </a:p>
        </p:txBody>
      </p:sp>
      <p:sp>
        <p:nvSpPr>
          <p:cNvPr id="6" name="object 3"/>
          <p:cNvSpPr txBox="1">
            <a:spLocks noGrp="1"/>
          </p:cNvSpPr>
          <p:nvPr>
            <p:ph idx="1"/>
          </p:nvPr>
        </p:nvSpPr>
        <p:spPr>
          <a:xfrm>
            <a:off x="543719" y="1265568"/>
            <a:ext cx="8348761" cy="3907532"/>
          </a:xfrm>
          <a:prstGeom prst="rect">
            <a:avLst/>
          </a:prstGeom>
        </p:spPr>
        <p:txBody>
          <a:bodyPr vert="horz" wrap="square" lIns="0" tIns="115114" rIns="0" bIns="0" rtlCol="0">
            <a:spAutoFit/>
          </a:bodyPr>
          <a:lstStyle/>
          <a:p>
            <a:pPr marL="0" indent="0" algn="l">
              <a:spcBef>
                <a:spcPts val="906"/>
              </a:spcBef>
              <a:buNone/>
            </a:pPr>
            <a:r>
              <a:rPr sz="2400" b="1" dirty="0">
                <a:latin typeface="Microsoft YaHei"/>
                <a:cs typeface="Microsoft YaHei"/>
              </a:rPr>
              <a:t>示例</a:t>
            </a:r>
          </a:p>
          <a:p>
            <a:pPr marL="401268" marR="69503" indent="0" algn="l">
              <a:lnSpc>
                <a:spcPct val="130300"/>
              </a:lnSpc>
              <a:spcBef>
                <a:spcPts val="56"/>
              </a:spcBef>
              <a:buNone/>
              <a:tabLst>
                <a:tab pos="1737019" algn="l"/>
                <a:tab pos="2986437" algn="l"/>
                <a:tab pos="4560560" algn="l"/>
              </a:tabLst>
            </a:pPr>
            <a:r>
              <a:rPr sz="2200" b="1" spc="-4" dirty="0">
                <a:latin typeface="Arial"/>
                <a:cs typeface="Arial"/>
              </a:rPr>
              <a:t>Create </a:t>
            </a:r>
            <a:r>
              <a:rPr sz="2200" b="1" dirty="0">
                <a:latin typeface="Arial"/>
                <a:cs typeface="Arial"/>
              </a:rPr>
              <a:t> </a:t>
            </a:r>
            <a:r>
              <a:rPr sz="2200" b="1" spc="-4" dirty="0">
                <a:latin typeface="Arial"/>
                <a:cs typeface="Arial"/>
              </a:rPr>
              <a:t>Table</a:t>
            </a:r>
            <a:r>
              <a:rPr lang="en-US" sz="2200" b="1" spc="-4" dirty="0">
                <a:latin typeface="Arial"/>
                <a:cs typeface="Arial"/>
              </a:rPr>
              <a:t>  </a:t>
            </a:r>
            <a:r>
              <a:rPr sz="2200" b="1" dirty="0">
                <a:solidFill>
                  <a:srgbClr val="FF0065"/>
                </a:solidFill>
                <a:latin typeface="Arial"/>
                <a:cs typeface="Arial"/>
              </a:rPr>
              <a:t>Student </a:t>
            </a:r>
            <a:r>
              <a:rPr sz="2200" b="1" dirty="0">
                <a:solidFill>
                  <a:srgbClr val="3333CC"/>
                </a:solidFill>
                <a:latin typeface="Arial"/>
                <a:cs typeface="Arial"/>
              </a:rPr>
              <a:t>(</a:t>
            </a:r>
            <a:r>
              <a:rPr sz="2200" b="1" spc="-4" dirty="0">
                <a:solidFill>
                  <a:srgbClr val="3333CC"/>
                </a:solidFill>
                <a:latin typeface="Arial"/>
                <a:cs typeface="Arial"/>
              </a:rPr>
              <a:t> </a:t>
            </a:r>
            <a:br>
              <a:rPr lang="en-US" sz="2200" b="1" spc="-4" dirty="0">
                <a:solidFill>
                  <a:srgbClr val="3333CC"/>
                </a:solidFill>
                <a:latin typeface="Arial"/>
                <a:cs typeface="Arial"/>
              </a:rPr>
            </a:br>
            <a:r>
              <a:rPr lang="en-US" sz="2200" b="1" spc="-4" dirty="0">
                <a:solidFill>
                  <a:srgbClr val="3333CC"/>
                </a:solidFill>
                <a:latin typeface="Arial"/>
                <a:cs typeface="Arial"/>
              </a:rPr>
              <a:t> </a:t>
            </a:r>
            <a:r>
              <a:rPr sz="2200" b="1" spc="-4" dirty="0">
                <a:solidFill>
                  <a:srgbClr val="FF0065"/>
                </a:solidFill>
                <a:latin typeface="Arial"/>
                <a:cs typeface="Arial"/>
              </a:rPr>
              <a:t>S#</a:t>
            </a:r>
            <a:r>
              <a:rPr lang="en-US" sz="2200" b="1" spc="-4" dirty="0">
                <a:solidFill>
                  <a:srgbClr val="FF0065"/>
                </a:solidFill>
                <a:latin typeface="Arial"/>
                <a:cs typeface="Arial"/>
              </a:rPr>
              <a:t> </a:t>
            </a:r>
            <a:r>
              <a:rPr sz="2200" b="1" spc="-4" dirty="0">
                <a:latin typeface="Arial"/>
                <a:cs typeface="Arial"/>
              </a:rPr>
              <a:t>char(8) </a:t>
            </a:r>
            <a:r>
              <a:rPr sz="2200" b="1" dirty="0">
                <a:latin typeface="Arial"/>
                <a:cs typeface="Arial"/>
              </a:rPr>
              <a:t> </a:t>
            </a:r>
            <a:r>
              <a:rPr sz="2200" b="1" u="sng" dirty="0">
                <a:solidFill>
                  <a:srgbClr val="3333CC"/>
                </a:solidFill>
                <a:uFill>
                  <a:solidFill>
                    <a:srgbClr val="3333CC"/>
                  </a:solidFill>
                </a:uFill>
                <a:latin typeface="Arial"/>
                <a:cs typeface="Arial"/>
              </a:rPr>
              <a:t>not</a:t>
            </a:r>
            <a:r>
              <a:rPr sz="2200" b="1" u="sng" spc="4" dirty="0">
                <a:solidFill>
                  <a:srgbClr val="3333CC"/>
                </a:solidFill>
                <a:uFill>
                  <a:solidFill>
                    <a:srgbClr val="3333CC"/>
                  </a:solidFill>
                </a:uFill>
                <a:latin typeface="Arial"/>
                <a:cs typeface="Arial"/>
              </a:rPr>
              <a:t> </a:t>
            </a:r>
            <a:r>
              <a:rPr sz="2200" b="1" u="sng" dirty="0">
                <a:solidFill>
                  <a:srgbClr val="3333CC"/>
                </a:solidFill>
                <a:uFill>
                  <a:solidFill>
                    <a:srgbClr val="3333CC"/>
                  </a:solidFill>
                </a:uFill>
                <a:latin typeface="Arial"/>
                <a:cs typeface="Arial"/>
              </a:rPr>
              <a:t>null</a:t>
            </a:r>
            <a:r>
              <a:rPr lang="en-US" sz="2200" b="1" u="sng" dirty="0">
                <a:solidFill>
                  <a:srgbClr val="3333CC"/>
                </a:solidFill>
                <a:uFill>
                  <a:solidFill>
                    <a:srgbClr val="3333CC"/>
                  </a:solidFill>
                </a:uFill>
                <a:latin typeface="Arial"/>
                <a:cs typeface="Arial"/>
              </a:rPr>
              <a:t> </a:t>
            </a:r>
            <a:r>
              <a:rPr sz="2200" b="1" u="sng" dirty="0">
                <a:solidFill>
                  <a:srgbClr val="3333CC"/>
                </a:solidFill>
                <a:uFill>
                  <a:solidFill>
                    <a:srgbClr val="3333CC"/>
                  </a:solidFill>
                </a:uFill>
                <a:latin typeface="Arial"/>
                <a:cs typeface="Arial"/>
              </a:rPr>
              <a:t>unique</a:t>
            </a:r>
            <a:r>
              <a:rPr sz="2200" b="1" dirty="0">
                <a:solidFill>
                  <a:srgbClr val="3333CC"/>
                </a:solidFill>
                <a:latin typeface="Arial"/>
                <a:cs typeface="Arial"/>
              </a:rPr>
              <a:t>,</a:t>
            </a:r>
            <a:br>
              <a:rPr lang="en-US" sz="2200" b="1" dirty="0">
                <a:solidFill>
                  <a:srgbClr val="3333CC"/>
                </a:solidFill>
                <a:latin typeface="Arial"/>
                <a:cs typeface="Arial"/>
              </a:rPr>
            </a:br>
            <a:r>
              <a:rPr sz="2200" b="1" dirty="0">
                <a:solidFill>
                  <a:srgbClr val="3333CC"/>
                </a:solidFill>
                <a:latin typeface="Arial"/>
                <a:cs typeface="Arial"/>
              </a:rPr>
              <a:t> </a:t>
            </a:r>
            <a:r>
              <a:rPr sz="2200" b="1" dirty="0">
                <a:solidFill>
                  <a:srgbClr val="FF0065"/>
                </a:solidFill>
                <a:latin typeface="Arial"/>
                <a:cs typeface="Arial"/>
              </a:rPr>
              <a:t>Sname </a:t>
            </a:r>
            <a:r>
              <a:rPr sz="2200" b="1" spc="-4" dirty="0">
                <a:latin typeface="Arial"/>
                <a:cs typeface="Arial"/>
              </a:rPr>
              <a:t>char(10)</a:t>
            </a:r>
            <a:r>
              <a:rPr sz="2200" b="1" spc="-4" dirty="0">
                <a:solidFill>
                  <a:srgbClr val="3333CC"/>
                </a:solidFill>
                <a:latin typeface="Arial"/>
                <a:cs typeface="Arial"/>
              </a:rPr>
              <a:t>,  </a:t>
            </a:r>
            <a:r>
              <a:rPr lang="en-US" sz="2200" b="1" spc="-4" dirty="0">
                <a:solidFill>
                  <a:srgbClr val="3333CC"/>
                </a:solidFill>
                <a:latin typeface="Arial"/>
                <a:cs typeface="Arial"/>
              </a:rPr>
              <a:t> </a:t>
            </a:r>
            <a:br>
              <a:rPr lang="en-US" sz="2200" b="1" spc="-4" dirty="0">
                <a:solidFill>
                  <a:srgbClr val="3333CC"/>
                </a:solidFill>
                <a:latin typeface="Arial"/>
                <a:cs typeface="Arial"/>
              </a:rPr>
            </a:br>
            <a:r>
              <a:rPr lang="en-US" sz="2200" b="1" spc="-4" dirty="0">
                <a:solidFill>
                  <a:srgbClr val="3333CC"/>
                </a:solidFill>
                <a:latin typeface="Arial"/>
                <a:cs typeface="Arial"/>
              </a:rPr>
              <a:t> </a:t>
            </a:r>
            <a:r>
              <a:rPr sz="2200" b="1" spc="-4" dirty="0" err="1">
                <a:solidFill>
                  <a:srgbClr val="FF0065"/>
                </a:solidFill>
                <a:latin typeface="Arial"/>
                <a:cs typeface="Arial"/>
              </a:rPr>
              <a:t>Ssex</a:t>
            </a:r>
            <a:r>
              <a:rPr sz="2200" b="1" spc="-4" dirty="0">
                <a:solidFill>
                  <a:srgbClr val="FF0065"/>
                </a:solidFill>
                <a:latin typeface="Arial"/>
                <a:cs typeface="Arial"/>
              </a:rPr>
              <a:t> </a:t>
            </a:r>
            <a:r>
              <a:rPr sz="2200" b="1" spc="-4" dirty="0">
                <a:latin typeface="Arial"/>
                <a:cs typeface="Arial"/>
              </a:rPr>
              <a:t>char(2)</a:t>
            </a:r>
            <a:r>
              <a:rPr sz="2200" b="1" spc="4" dirty="0">
                <a:latin typeface="Arial"/>
                <a:cs typeface="Arial"/>
              </a:rPr>
              <a:t> </a:t>
            </a:r>
            <a:r>
              <a:rPr sz="2200" b="1" u="sng" spc="-4" dirty="0">
                <a:solidFill>
                  <a:srgbClr val="3333CC"/>
                </a:solidFill>
                <a:uFill>
                  <a:solidFill>
                    <a:srgbClr val="3333CC"/>
                  </a:solidFill>
                </a:uFill>
                <a:latin typeface="Arial"/>
                <a:cs typeface="Arial"/>
              </a:rPr>
              <a:t>check </a:t>
            </a:r>
            <a:r>
              <a:rPr sz="2200" b="1" u="sng" dirty="0">
                <a:solidFill>
                  <a:srgbClr val="3333CC"/>
                </a:solidFill>
                <a:uFill>
                  <a:solidFill>
                    <a:srgbClr val="3333CC"/>
                  </a:solidFill>
                </a:uFill>
                <a:latin typeface="Arial"/>
                <a:cs typeface="Arial"/>
              </a:rPr>
              <a:t>(Ssex=‘</a:t>
            </a:r>
            <a:r>
              <a:rPr sz="2200" b="1" u="sng" spc="-4" dirty="0">
                <a:solidFill>
                  <a:srgbClr val="3333CC"/>
                </a:solidFill>
                <a:uFill>
                  <a:solidFill>
                    <a:srgbClr val="3333CC"/>
                  </a:solidFill>
                </a:uFill>
                <a:latin typeface="NSimSun"/>
                <a:cs typeface="NSimSun"/>
              </a:rPr>
              <a:t>男</a:t>
            </a:r>
            <a:r>
              <a:rPr sz="2200" b="1" u="sng" dirty="0">
                <a:solidFill>
                  <a:srgbClr val="3333CC"/>
                </a:solidFill>
                <a:uFill>
                  <a:solidFill>
                    <a:srgbClr val="3333CC"/>
                  </a:solidFill>
                </a:uFill>
                <a:latin typeface="Arial"/>
                <a:cs typeface="Arial"/>
              </a:rPr>
              <a:t>’</a:t>
            </a:r>
            <a:r>
              <a:rPr sz="2200" b="1" u="sng" spc="-4" dirty="0">
                <a:solidFill>
                  <a:srgbClr val="3333CC"/>
                </a:solidFill>
                <a:uFill>
                  <a:solidFill>
                    <a:srgbClr val="3333CC"/>
                  </a:solidFill>
                </a:uFill>
                <a:latin typeface="Arial"/>
                <a:cs typeface="Arial"/>
              </a:rPr>
              <a:t> or</a:t>
            </a:r>
            <a:r>
              <a:rPr lang="en-US" sz="2200" b="1" u="sng" spc="-4" dirty="0">
                <a:solidFill>
                  <a:srgbClr val="3333CC"/>
                </a:solidFill>
                <a:uFill>
                  <a:solidFill>
                    <a:srgbClr val="3333CC"/>
                  </a:solidFill>
                </a:uFill>
                <a:latin typeface="Arial"/>
                <a:cs typeface="Arial"/>
              </a:rPr>
              <a:t> </a:t>
            </a:r>
            <a:r>
              <a:rPr sz="2200" b="1" u="sng" spc="-4" dirty="0" err="1">
                <a:solidFill>
                  <a:srgbClr val="3333CC"/>
                </a:solidFill>
                <a:uFill>
                  <a:solidFill>
                    <a:srgbClr val="3333CC"/>
                  </a:solidFill>
                </a:uFill>
                <a:latin typeface="Arial"/>
                <a:cs typeface="Arial"/>
              </a:rPr>
              <a:t>Ssex</a:t>
            </a:r>
            <a:r>
              <a:rPr sz="2200" b="1" u="sng" spc="-4" dirty="0">
                <a:solidFill>
                  <a:srgbClr val="3333CC"/>
                </a:solidFill>
                <a:uFill>
                  <a:solidFill>
                    <a:srgbClr val="3333CC"/>
                  </a:solidFill>
                </a:uFill>
                <a:latin typeface="Arial"/>
                <a:cs typeface="Arial"/>
              </a:rPr>
              <a:t>=‘</a:t>
            </a:r>
            <a:r>
              <a:rPr sz="2200" b="1" u="sng" spc="-4" dirty="0">
                <a:solidFill>
                  <a:srgbClr val="3333CC"/>
                </a:solidFill>
                <a:uFill>
                  <a:solidFill>
                    <a:srgbClr val="3333CC"/>
                  </a:solidFill>
                </a:uFill>
                <a:latin typeface="NSimSun"/>
                <a:cs typeface="NSimSun"/>
              </a:rPr>
              <a:t>女</a:t>
            </a:r>
            <a:r>
              <a:rPr sz="2200" b="1" u="sng" spc="-4" dirty="0">
                <a:solidFill>
                  <a:srgbClr val="3333CC"/>
                </a:solidFill>
                <a:uFill>
                  <a:solidFill>
                    <a:srgbClr val="3333CC"/>
                  </a:solidFill>
                </a:uFill>
                <a:latin typeface="Arial"/>
                <a:cs typeface="Arial"/>
              </a:rPr>
              <a:t>’)</a:t>
            </a:r>
            <a:r>
              <a:rPr sz="2200" b="1" spc="-4" dirty="0">
                <a:solidFill>
                  <a:srgbClr val="3333CC"/>
                </a:solidFill>
                <a:latin typeface="Arial"/>
                <a:cs typeface="Arial"/>
              </a:rPr>
              <a:t>,	</a:t>
            </a:r>
            <a:r>
              <a:rPr lang="en-US" sz="2200" b="1" spc="-4" dirty="0">
                <a:solidFill>
                  <a:srgbClr val="3333CC"/>
                </a:solidFill>
                <a:latin typeface="Arial"/>
                <a:cs typeface="Arial"/>
              </a:rPr>
              <a:t> </a:t>
            </a:r>
            <a:br>
              <a:rPr lang="en-US" sz="2200" b="1" spc="-4" dirty="0">
                <a:solidFill>
                  <a:srgbClr val="3333CC"/>
                </a:solidFill>
                <a:latin typeface="Arial"/>
                <a:cs typeface="Arial"/>
              </a:rPr>
            </a:br>
            <a:r>
              <a:rPr lang="en-US" sz="2200" b="1" spc="-4" dirty="0">
                <a:solidFill>
                  <a:srgbClr val="3333CC"/>
                </a:solidFill>
                <a:latin typeface="Arial"/>
                <a:cs typeface="Arial"/>
              </a:rPr>
              <a:t> </a:t>
            </a:r>
            <a:r>
              <a:rPr sz="2200" b="1" dirty="0">
                <a:solidFill>
                  <a:srgbClr val="FF0065"/>
                </a:solidFill>
                <a:latin typeface="Arial"/>
                <a:cs typeface="Arial"/>
              </a:rPr>
              <a:t>Sage </a:t>
            </a:r>
            <a:r>
              <a:rPr sz="2200" b="1" dirty="0">
                <a:latin typeface="Arial"/>
                <a:cs typeface="Arial"/>
              </a:rPr>
              <a:t>integer </a:t>
            </a:r>
            <a:r>
              <a:rPr sz="2200" b="1" u="sng" spc="-4" dirty="0">
                <a:solidFill>
                  <a:srgbClr val="3333CC"/>
                </a:solidFill>
                <a:uFill>
                  <a:solidFill>
                    <a:srgbClr val="3333CC"/>
                  </a:solidFill>
                </a:uFill>
                <a:latin typeface="Arial"/>
                <a:cs typeface="Arial"/>
              </a:rPr>
              <a:t>check (Sage&gt;=1 and Sage&lt;150)</a:t>
            </a:r>
            <a:r>
              <a:rPr sz="2200" b="1" spc="-4" dirty="0">
                <a:solidFill>
                  <a:srgbClr val="3333CC"/>
                </a:solidFill>
                <a:latin typeface="Arial"/>
                <a:cs typeface="Arial"/>
              </a:rPr>
              <a:t>,</a:t>
            </a:r>
            <a:br>
              <a:rPr lang="en-US" sz="2200" b="1" spc="-4" dirty="0">
                <a:solidFill>
                  <a:srgbClr val="3333CC"/>
                </a:solidFill>
                <a:latin typeface="Arial"/>
                <a:cs typeface="Arial"/>
              </a:rPr>
            </a:br>
            <a:r>
              <a:rPr sz="2200" b="1" spc="-4" dirty="0">
                <a:solidFill>
                  <a:srgbClr val="3333CC"/>
                </a:solidFill>
                <a:latin typeface="Arial"/>
                <a:cs typeface="Arial"/>
              </a:rPr>
              <a:t>  </a:t>
            </a:r>
            <a:r>
              <a:rPr sz="2200" b="1" spc="-4" dirty="0">
                <a:solidFill>
                  <a:srgbClr val="FF0065"/>
                </a:solidFill>
                <a:latin typeface="Arial"/>
                <a:cs typeface="Arial"/>
              </a:rPr>
              <a:t>D#</a:t>
            </a:r>
            <a:r>
              <a:rPr lang="en-US" sz="2200" b="1" spc="-4" dirty="0">
                <a:solidFill>
                  <a:srgbClr val="FF0065"/>
                </a:solidFill>
                <a:latin typeface="Arial"/>
                <a:cs typeface="Arial"/>
              </a:rPr>
              <a:t> </a:t>
            </a:r>
            <a:r>
              <a:rPr sz="2200" b="1" spc="-4" dirty="0">
                <a:latin typeface="Arial"/>
                <a:cs typeface="Arial"/>
              </a:rPr>
              <a:t>char(2) </a:t>
            </a:r>
            <a:r>
              <a:rPr sz="2200" b="1" u="sng" spc="-4" dirty="0">
                <a:solidFill>
                  <a:srgbClr val="3333CC"/>
                </a:solidFill>
                <a:uFill>
                  <a:solidFill>
                    <a:srgbClr val="3333CC"/>
                  </a:solidFill>
                </a:uFill>
                <a:latin typeface="Arial"/>
                <a:cs typeface="Arial"/>
              </a:rPr>
              <a:t>references Dept(D#) on delete</a:t>
            </a:r>
            <a:r>
              <a:rPr sz="2200" b="1" u="sng" spc="-9" dirty="0">
                <a:solidFill>
                  <a:srgbClr val="3333CC"/>
                </a:solidFill>
                <a:uFill>
                  <a:solidFill>
                    <a:srgbClr val="3333CC"/>
                  </a:solidFill>
                </a:uFill>
                <a:latin typeface="Arial"/>
                <a:cs typeface="Arial"/>
              </a:rPr>
              <a:t> </a:t>
            </a:r>
            <a:r>
              <a:rPr sz="2200" b="1" u="sng" spc="-4" dirty="0">
                <a:solidFill>
                  <a:srgbClr val="3333CC"/>
                </a:solidFill>
                <a:uFill>
                  <a:solidFill>
                    <a:srgbClr val="3333CC"/>
                  </a:solidFill>
                </a:uFill>
                <a:latin typeface="Arial"/>
                <a:cs typeface="Arial"/>
              </a:rPr>
              <a:t>cascade</a:t>
            </a:r>
            <a:r>
              <a:rPr sz="2200" b="1" spc="-4" dirty="0">
                <a:solidFill>
                  <a:srgbClr val="3333CC"/>
                </a:solidFill>
                <a:latin typeface="Arial"/>
                <a:cs typeface="Arial"/>
              </a:rPr>
              <a:t>,</a:t>
            </a:r>
            <a:endParaRPr lang="en-US" sz="2200" b="1" dirty="0">
              <a:latin typeface="Arial"/>
              <a:cs typeface="Arial"/>
            </a:endParaRPr>
          </a:p>
          <a:p>
            <a:pPr marL="401268" marR="69503" indent="0" algn="l">
              <a:lnSpc>
                <a:spcPct val="130300"/>
              </a:lnSpc>
              <a:spcBef>
                <a:spcPts val="56"/>
              </a:spcBef>
              <a:buNone/>
              <a:tabLst>
                <a:tab pos="1737019" algn="l"/>
                <a:tab pos="2986437" algn="l"/>
                <a:tab pos="4560560" algn="l"/>
              </a:tabLst>
            </a:pPr>
            <a:r>
              <a:rPr lang="en-US" sz="2200" b="1" spc="-4" dirty="0">
                <a:solidFill>
                  <a:srgbClr val="FF0065"/>
                </a:solidFill>
                <a:latin typeface="Arial"/>
                <a:cs typeface="Arial"/>
              </a:rPr>
              <a:t> </a:t>
            </a:r>
            <a:r>
              <a:rPr sz="2200" b="1" spc="-4" dirty="0" err="1">
                <a:solidFill>
                  <a:srgbClr val="FF0065"/>
                </a:solidFill>
                <a:latin typeface="Arial"/>
                <a:cs typeface="Arial"/>
              </a:rPr>
              <a:t>Sclass</a:t>
            </a:r>
            <a:r>
              <a:rPr sz="2200" b="1" spc="-4" dirty="0">
                <a:solidFill>
                  <a:srgbClr val="FF0065"/>
                </a:solidFill>
                <a:latin typeface="Arial"/>
                <a:cs typeface="Arial"/>
              </a:rPr>
              <a:t> </a:t>
            </a:r>
            <a:r>
              <a:rPr sz="2200" b="1" spc="-4" dirty="0">
                <a:latin typeface="Arial"/>
                <a:cs typeface="Arial"/>
              </a:rPr>
              <a:t>char(6) </a:t>
            </a:r>
            <a:r>
              <a:rPr sz="2200" b="1" dirty="0">
                <a:solidFill>
                  <a:srgbClr val="3333CC"/>
                </a:solidFill>
                <a:latin typeface="Arial"/>
                <a:cs typeface="Arial"/>
              </a:rPr>
              <a:t>);</a:t>
            </a:r>
            <a:endParaRPr sz="2200" b="1" dirty="0">
              <a:latin typeface="Arial"/>
              <a:cs typeface="Arial"/>
            </a:endParaRPr>
          </a:p>
          <a:p>
            <a:pPr marL="102351" indent="0" algn="l">
              <a:spcBef>
                <a:spcPts val="278"/>
              </a:spcBef>
              <a:buNone/>
            </a:pPr>
            <a:r>
              <a:rPr lang="en-US" sz="1800" b="1" dirty="0">
                <a:solidFill>
                  <a:srgbClr val="3333CC"/>
                </a:solidFill>
                <a:latin typeface="Arial"/>
                <a:cs typeface="Arial"/>
              </a:rPr>
              <a:t>                     </a:t>
            </a:r>
            <a:r>
              <a:rPr sz="1800" b="1" dirty="0">
                <a:solidFill>
                  <a:srgbClr val="3333CC"/>
                </a:solidFill>
                <a:latin typeface="Arial"/>
                <a:cs typeface="Arial"/>
              </a:rPr>
              <a:t>//</a:t>
            </a:r>
            <a:r>
              <a:rPr sz="1800" b="1" dirty="0">
                <a:solidFill>
                  <a:srgbClr val="3333CC"/>
                </a:solidFill>
                <a:latin typeface="NSimSun"/>
                <a:cs typeface="NSimSun"/>
              </a:rPr>
              <a:t>假定</a:t>
            </a:r>
            <a:r>
              <a:rPr sz="1800" b="1" spc="-9" dirty="0">
                <a:solidFill>
                  <a:srgbClr val="3333CC"/>
                </a:solidFill>
                <a:latin typeface="Arial"/>
                <a:cs typeface="Arial"/>
              </a:rPr>
              <a:t>Ssex</a:t>
            </a:r>
            <a:r>
              <a:rPr sz="1800" b="1" dirty="0">
                <a:solidFill>
                  <a:srgbClr val="3333CC"/>
                </a:solidFill>
                <a:latin typeface="NSimSun"/>
                <a:cs typeface="NSimSun"/>
              </a:rPr>
              <a:t>只能</a:t>
            </a:r>
            <a:r>
              <a:rPr sz="1800" b="1" spc="4" dirty="0">
                <a:solidFill>
                  <a:srgbClr val="3333CC"/>
                </a:solidFill>
                <a:latin typeface="NSimSun"/>
                <a:cs typeface="NSimSun"/>
              </a:rPr>
              <a:t>取</a:t>
            </a:r>
            <a:r>
              <a:rPr sz="1800" b="1" spc="-9" dirty="0">
                <a:solidFill>
                  <a:srgbClr val="3333CC"/>
                </a:solidFill>
                <a:latin typeface="Arial"/>
                <a:cs typeface="Arial"/>
              </a:rPr>
              <a:t>{</a:t>
            </a:r>
            <a:r>
              <a:rPr sz="1800" b="1" dirty="0">
                <a:solidFill>
                  <a:srgbClr val="3333CC"/>
                </a:solidFill>
                <a:latin typeface="NSimSun"/>
                <a:cs typeface="NSimSun"/>
              </a:rPr>
              <a:t>男，</a:t>
            </a:r>
            <a:r>
              <a:rPr sz="1800" b="1" spc="4" dirty="0">
                <a:solidFill>
                  <a:srgbClr val="3333CC"/>
                </a:solidFill>
                <a:latin typeface="NSimSun"/>
                <a:cs typeface="NSimSun"/>
              </a:rPr>
              <a:t>女</a:t>
            </a:r>
            <a:r>
              <a:rPr sz="1800" b="1" spc="-4" dirty="0">
                <a:solidFill>
                  <a:srgbClr val="3333CC"/>
                </a:solidFill>
                <a:latin typeface="Arial"/>
                <a:cs typeface="Arial"/>
              </a:rPr>
              <a:t>},</a:t>
            </a:r>
            <a:r>
              <a:rPr sz="1800" b="1" spc="-9" dirty="0">
                <a:solidFill>
                  <a:srgbClr val="3333CC"/>
                </a:solidFill>
                <a:latin typeface="Arial"/>
                <a:cs typeface="Arial"/>
              </a:rPr>
              <a:t> </a:t>
            </a:r>
            <a:r>
              <a:rPr sz="1800" b="1" spc="-4" dirty="0">
                <a:solidFill>
                  <a:srgbClr val="3333CC"/>
                </a:solidFill>
                <a:latin typeface="Arial"/>
                <a:cs typeface="Arial"/>
              </a:rPr>
              <a:t>1=&lt;Sage&lt;=150, </a:t>
            </a:r>
            <a:r>
              <a:rPr sz="1800" b="1" spc="-9" dirty="0">
                <a:solidFill>
                  <a:srgbClr val="3333CC"/>
                </a:solidFill>
                <a:latin typeface="Arial"/>
                <a:cs typeface="Arial"/>
              </a:rPr>
              <a:t>D#</a:t>
            </a:r>
            <a:r>
              <a:rPr sz="1800" b="1" dirty="0">
                <a:solidFill>
                  <a:srgbClr val="3333CC"/>
                </a:solidFill>
                <a:latin typeface="NSimSun"/>
                <a:cs typeface="NSimSun"/>
              </a:rPr>
              <a:t>是外键</a:t>
            </a:r>
            <a:endParaRPr sz="1800" b="1" dirty="0">
              <a:latin typeface="NSimSun"/>
              <a:cs typeface="NSimSun"/>
            </a:endParaRPr>
          </a:p>
        </p:txBody>
      </p:sp>
      <p:sp>
        <p:nvSpPr>
          <p:cNvPr id="7" name="object 5"/>
          <p:cNvSpPr/>
          <p:nvPr/>
        </p:nvSpPr>
        <p:spPr>
          <a:xfrm>
            <a:off x="6012160" y="1412776"/>
            <a:ext cx="2960832" cy="1228901"/>
          </a:xfrm>
          <a:prstGeom prst="rect">
            <a:avLst/>
          </a:prstGeom>
          <a:blipFill>
            <a:blip r:embed="rId2" cstate="print"/>
            <a:stretch>
              <a:fillRect/>
            </a:stretch>
          </a:blipFill>
        </p:spPr>
        <p:txBody>
          <a:bodyPr wrap="square" lIns="0" tIns="0" rIns="0" bIns="0" rtlCol="0"/>
          <a:lstStyle/>
          <a:p>
            <a:endParaRPr/>
          </a:p>
        </p:txBody>
      </p:sp>
      <p:sp>
        <p:nvSpPr>
          <p:cNvPr id="8" name="object 6"/>
          <p:cNvSpPr/>
          <p:nvPr/>
        </p:nvSpPr>
        <p:spPr>
          <a:xfrm>
            <a:off x="6008252" y="1408867"/>
            <a:ext cx="2969084" cy="1236938"/>
          </a:xfrm>
          <a:custGeom>
            <a:avLst/>
            <a:gdLst/>
            <a:ahLst/>
            <a:cxnLst/>
            <a:rect l="l" t="t" r="r" b="b"/>
            <a:pathLst>
              <a:path w="3472179" h="1446529">
                <a:moveTo>
                  <a:pt x="0" y="1446276"/>
                </a:moveTo>
                <a:lnTo>
                  <a:pt x="0" y="0"/>
                </a:lnTo>
                <a:lnTo>
                  <a:pt x="3471672" y="0"/>
                </a:lnTo>
                <a:lnTo>
                  <a:pt x="3471672" y="1446276"/>
                </a:lnTo>
                <a:lnTo>
                  <a:pt x="0" y="1446276"/>
                </a:lnTo>
                <a:close/>
              </a:path>
            </a:pathLst>
          </a:custGeom>
          <a:ln w="9525">
            <a:solidFill>
              <a:srgbClr val="CC0000"/>
            </a:solidFill>
          </a:ln>
        </p:spPr>
        <p:txBody>
          <a:bodyPr wrap="square" lIns="0" tIns="0" rIns="0" bIns="0" rtlCol="0"/>
          <a:lstStyle/>
          <a:p>
            <a:endParaRPr/>
          </a:p>
        </p:txBody>
      </p:sp>
      <p:sp>
        <p:nvSpPr>
          <p:cNvPr id="9" name="object 7"/>
          <p:cNvSpPr/>
          <p:nvPr/>
        </p:nvSpPr>
        <p:spPr>
          <a:xfrm>
            <a:off x="7319253" y="2671652"/>
            <a:ext cx="1652436" cy="1019088"/>
          </a:xfrm>
          <a:prstGeom prst="rect">
            <a:avLst/>
          </a:prstGeom>
          <a:blipFill>
            <a:blip r:embed="rId3" cstate="print"/>
            <a:stretch>
              <a:fillRect/>
            </a:stretch>
          </a:blipFill>
        </p:spPr>
        <p:txBody>
          <a:bodyPr wrap="square" lIns="0" tIns="0" rIns="0" bIns="0" rtlCol="0"/>
          <a:lstStyle/>
          <a:p>
            <a:endParaRPr/>
          </a:p>
        </p:txBody>
      </p:sp>
      <p:sp>
        <p:nvSpPr>
          <p:cNvPr id="10" name="object 8"/>
          <p:cNvSpPr/>
          <p:nvPr/>
        </p:nvSpPr>
        <p:spPr>
          <a:xfrm>
            <a:off x="7315344" y="2667740"/>
            <a:ext cx="1660472" cy="1027343"/>
          </a:xfrm>
          <a:custGeom>
            <a:avLst/>
            <a:gdLst/>
            <a:ahLst/>
            <a:cxnLst/>
            <a:rect l="l" t="t" r="r" b="b"/>
            <a:pathLst>
              <a:path w="1941829" h="1201420">
                <a:moveTo>
                  <a:pt x="0" y="1200912"/>
                </a:moveTo>
                <a:lnTo>
                  <a:pt x="0" y="0"/>
                </a:lnTo>
                <a:lnTo>
                  <a:pt x="1941575" y="0"/>
                </a:lnTo>
                <a:lnTo>
                  <a:pt x="1941576" y="1200912"/>
                </a:lnTo>
                <a:lnTo>
                  <a:pt x="0" y="1200912"/>
                </a:lnTo>
                <a:close/>
              </a:path>
            </a:pathLst>
          </a:custGeom>
          <a:ln w="9525">
            <a:solidFill>
              <a:srgbClr val="CC0000"/>
            </a:solidFill>
          </a:ln>
        </p:spPr>
        <p:txBody>
          <a:bodyPr wrap="square" lIns="0" tIns="0" rIns="0" bIns="0" rtlCol="0"/>
          <a:lstStyle/>
          <a:p>
            <a:endParaRPr/>
          </a:p>
        </p:txBody>
      </p:sp>
    </p:spTree>
    <p:extLst>
      <p:ext uri="{BB962C8B-B14F-4D97-AF65-F5344CB8AC3E}">
        <p14:creationId xmlns:p14="http://schemas.microsoft.com/office/powerpoint/2010/main" val="2885900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B684E75-E2C3-401D-96C1-BBA85F78A60D}" type="slidenum">
              <a:rPr lang="en-US" altLang="zh-CN"/>
              <a:pPr/>
              <a:t>41</a:t>
            </a:fld>
            <a:endParaRPr lang="en-US" altLang="zh-CN"/>
          </a:p>
        </p:txBody>
      </p:sp>
      <p:sp>
        <p:nvSpPr>
          <p:cNvPr id="546818" name="Rectangle 2"/>
          <p:cNvSpPr>
            <a:spLocks noGrp="1" noChangeArrowheads="1"/>
          </p:cNvSpPr>
          <p:nvPr>
            <p:ph type="title"/>
          </p:nvPr>
        </p:nvSpPr>
        <p:spPr/>
        <p:txBody>
          <a:bodyPr/>
          <a:lstStyle/>
          <a:p>
            <a:r>
              <a:rPr lang="en-US" altLang="zh-CN" dirty="0"/>
              <a:t>5.3  </a:t>
            </a:r>
            <a:r>
              <a:rPr lang="zh-CN" altLang="en-US" dirty="0"/>
              <a:t>用户定义的完整性</a:t>
            </a:r>
          </a:p>
        </p:txBody>
      </p:sp>
      <p:sp>
        <p:nvSpPr>
          <p:cNvPr id="546819" name="Rectangle 3"/>
          <p:cNvSpPr>
            <a:spLocks noGrp="1" noChangeArrowheads="1"/>
          </p:cNvSpPr>
          <p:nvPr>
            <p:ph type="body" idx="1"/>
          </p:nvPr>
        </p:nvSpPr>
        <p:spPr/>
        <p:txBody>
          <a:bodyPr/>
          <a:lstStyle/>
          <a:p>
            <a:pPr>
              <a:lnSpc>
                <a:spcPct val="190000"/>
              </a:lnSpc>
            </a:pPr>
            <a:r>
              <a:rPr lang="en-US" altLang="zh-CN" b="1" dirty="0"/>
              <a:t>5.3.1 </a:t>
            </a:r>
            <a:r>
              <a:rPr lang="zh-CN" altLang="en-US" b="1" dirty="0"/>
              <a:t>属性上的约束条件的定义</a:t>
            </a:r>
          </a:p>
          <a:p>
            <a:pPr>
              <a:lnSpc>
                <a:spcPct val="190000"/>
              </a:lnSpc>
            </a:pPr>
            <a:r>
              <a:rPr lang="en-US" altLang="zh-CN" b="1" dirty="0">
                <a:solidFill>
                  <a:srgbClr val="3333FF"/>
                </a:solidFill>
              </a:rPr>
              <a:t>5.3.2 </a:t>
            </a:r>
            <a:r>
              <a:rPr lang="zh-CN" altLang="en-US" b="1" dirty="0">
                <a:solidFill>
                  <a:srgbClr val="3333FF"/>
                </a:solidFill>
              </a:rPr>
              <a:t>属性上的约束条件检查和违约处理</a:t>
            </a:r>
            <a:r>
              <a:rPr lang="zh-CN" altLang="en-US" b="1" dirty="0"/>
              <a:t> </a:t>
            </a:r>
          </a:p>
          <a:p>
            <a:pPr>
              <a:lnSpc>
                <a:spcPct val="190000"/>
              </a:lnSpc>
            </a:pPr>
            <a:r>
              <a:rPr lang="en-US" altLang="zh-CN" b="1" dirty="0"/>
              <a:t>5.3.3 </a:t>
            </a:r>
            <a:r>
              <a:rPr lang="zh-CN" altLang="en-US" b="1" dirty="0"/>
              <a:t>元组上的约束条件的定义 </a:t>
            </a:r>
          </a:p>
          <a:p>
            <a:pPr>
              <a:lnSpc>
                <a:spcPct val="190000"/>
              </a:lnSpc>
            </a:pPr>
            <a:r>
              <a:rPr lang="en-US" altLang="zh-CN" b="1" dirty="0"/>
              <a:t>5.3.4</a:t>
            </a:r>
            <a:r>
              <a:rPr lang="zh-CN" altLang="en-US" b="1" dirty="0"/>
              <a:t>元组上的约束条件检查和违约处理</a:t>
            </a:r>
            <a:endParaRPr lang="zh-CN" altLang="en-US" b="1" dirty="0">
              <a:solidFill>
                <a:srgbClr val="3333FF"/>
              </a:solidFill>
            </a:endParaRPr>
          </a:p>
          <a:p>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1DA8B07-1D12-4F70-BA30-7663497B682B}" type="slidenum">
              <a:rPr lang="en-US" altLang="zh-CN"/>
              <a:pPr/>
              <a:t>42</a:t>
            </a:fld>
            <a:endParaRPr lang="en-US" altLang="zh-CN"/>
          </a:p>
        </p:txBody>
      </p:sp>
      <p:sp>
        <p:nvSpPr>
          <p:cNvPr id="454658" name="Rectangle 2"/>
          <p:cNvSpPr>
            <a:spLocks noGrp="1" noChangeArrowheads="1"/>
          </p:cNvSpPr>
          <p:nvPr>
            <p:ph type="title"/>
          </p:nvPr>
        </p:nvSpPr>
        <p:spPr/>
        <p:txBody>
          <a:bodyPr/>
          <a:lstStyle/>
          <a:p>
            <a:r>
              <a:rPr lang="en-US" altLang="zh-CN" sz="3200" dirty="0"/>
              <a:t>5.3.2 </a:t>
            </a:r>
            <a:r>
              <a:rPr lang="zh-CN" altLang="en-US" sz="3200" dirty="0"/>
              <a:t>属性上的约束条件检查和违约处理</a:t>
            </a:r>
          </a:p>
        </p:txBody>
      </p:sp>
      <p:sp>
        <p:nvSpPr>
          <p:cNvPr id="454659" name="Rectangle 3"/>
          <p:cNvSpPr>
            <a:spLocks noGrp="1" noChangeArrowheads="1"/>
          </p:cNvSpPr>
          <p:nvPr>
            <p:ph type="body" idx="1"/>
          </p:nvPr>
        </p:nvSpPr>
        <p:spPr/>
        <p:txBody>
          <a:bodyPr/>
          <a:lstStyle/>
          <a:p>
            <a:pPr>
              <a:lnSpc>
                <a:spcPct val="220000"/>
              </a:lnSpc>
            </a:pPr>
            <a:r>
              <a:rPr lang="zh-CN" altLang="en-US" b="1"/>
              <a:t>插入元组或修改属性的值时，</a:t>
            </a:r>
            <a:r>
              <a:rPr lang="en-US" altLang="zh-CN" b="1"/>
              <a:t>RDBMS</a:t>
            </a:r>
            <a:r>
              <a:rPr lang="zh-CN" altLang="en-US" b="1"/>
              <a:t>检查属性上的约束条件是否被满足</a:t>
            </a:r>
          </a:p>
          <a:p>
            <a:pPr>
              <a:lnSpc>
                <a:spcPct val="220000"/>
              </a:lnSpc>
            </a:pPr>
            <a:r>
              <a:rPr lang="zh-CN" altLang="en-US" b="1"/>
              <a:t>如果不满足则操作被</a:t>
            </a:r>
            <a:r>
              <a:rPr lang="zh-CN" altLang="en-US" b="1">
                <a:solidFill>
                  <a:srgbClr val="0000FF"/>
                </a:solidFill>
              </a:rPr>
              <a:t>拒绝执行</a:t>
            </a:r>
            <a:r>
              <a:rPr lang="zh-CN" altLang="en-US" b="1"/>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45BF223-E029-427F-AE4F-22E9BD5AF3F9}" type="slidenum">
              <a:rPr lang="en-US" altLang="zh-CN"/>
              <a:pPr/>
              <a:t>43</a:t>
            </a:fld>
            <a:endParaRPr lang="en-US" altLang="zh-CN"/>
          </a:p>
        </p:txBody>
      </p:sp>
      <p:sp>
        <p:nvSpPr>
          <p:cNvPr id="547842" name="Rectangle 2"/>
          <p:cNvSpPr>
            <a:spLocks noGrp="1" noChangeArrowheads="1"/>
          </p:cNvSpPr>
          <p:nvPr>
            <p:ph type="title"/>
          </p:nvPr>
        </p:nvSpPr>
        <p:spPr/>
        <p:txBody>
          <a:bodyPr/>
          <a:lstStyle/>
          <a:p>
            <a:r>
              <a:rPr lang="en-US" altLang="zh-CN" dirty="0"/>
              <a:t>5.3  </a:t>
            </a:r>
            <a:r>
              <a:rPr lang="zh-CN" altLang="en-US" dirty="0"/>
              <a:t>用户定义的完整性</a:t>
            </a:r>
          </a:p>
        </p:txBody>
      </p:sp>
      <p:sp>
        <p:nvSpPr>
          <p:cNvPr id="547843" name="Rectangle 3"/>
          <p:cNvSpPr>
            <a:spLocks noGrp="1" noChangeArrowheads="1"/>
          </p:cNvSpPr>
          <p:nvPr>
            <p:ph type="body" idx="1"/>
          </p:nvPr>
        </p:nvSpPr>
        <p:spPr/>
        <p:txBody>
          <a:bodyPr/>
          <a:lstStyle/>
          <a:p>
            <a:pPr>
              <a:lnSpc>
                <a:spcPct val="190000"/>
              </a:lnSpc>
            </a:pPr>
            <a:r>
              <a:rPr lang="en-US" altLang="zh-CN" b="1" dirty="0"/>
              <a:t>5.3.1 </a:t>
            </a:r>
            <a:r>
              <a:rPr lang="zh-CN" altLang="en-US" b="1" dirty="0"/>
              <a:t>属性上的约束条件的定义</a:t>
            </a:r>
          </a:p>
          <a:p>
            <a:pPr>
              <a:lnSpc>
                <a:spcPct val="190000"/>
              </a:lnSpc>
            </a:pPr>
            <a:r>
              <a:rPr lang="en-US" altLang="zh-CN" b="1" dirty="0"/>
              <a:t>5.3.2 </a:t>
            </a:r>
            <a:r>
              <a:rPr lang="zh-CN" altLang="en-US" b="1" dirty="0"/>
              <a:t>属性上的约束条件检查和违约处理 </a:t>
            </a:r>
          </a:p>
          <a:p>
            <a:pPr>
              <a:lnSpc>
                <a:spcPct val="190000"/>
              </a:lnSpc>
            </a:pPr>
            <a:r>
              <a:rPr lang="en-US" altLang="zh-CN" b="1" dirty="0">
                <a:solidFill>
                  <a:srgbClr val="3333FF"/>
                </a:solidFill>
              </a:rPr>
              <a:t>5.3.3 </a:t>
            </a:r>
            <a:r>
              <a:rPr lang="zh-CN" altLang="en-US" b="1" dirty="0">
                <a:solidFill>
                  <a:srgbClr val="3333FF"/>
                </a:solidFill>
              </a:rPr>
              <a:t>元组上的约束条件的定义</a:t>
            </a:r>
            <a:r>
              <a:rPr lang="zh-CN" altLang="en-US" b="1" dirty="0"/>
              <a:t> </a:t>
            </a:r>
          </a:p>
          <a:p>
            <a:pPr>
              <a:lnSpc>
                <a:spcPct val="190000"/>
              </a:lnSpc>
            </a:pPr>
            <a:r>
              <a:rPr lang="en-US" altLang="zh-CN" b="1" dirty="0"/>
              <a:t>5.3.4</a:t>
            </a:r>
            <a:r>
              <a:rPr lang="zh-CN" altLang="en-US" b="1" dirty="0"/>
              <a:t>元组上的约束条件检查和违约处理</a:t>
            </a:r>
            <a:endParaRPr lang="zh-CN" altLang="en-US" b="1" dirty="0">
              <a:solidFill>
                <a:srgbClr val="3333FF"/>
              </a:solidFill>
            </a:endParaRPr>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28CEA528-B67E-407F-AF92-69B359F61428}" type="slidenum">
              <a:rPr lang="en-US" altLang="zh-CN"/>
              <a:pPr/>
              <a:t>44</a:t>
            </a:fld>
            <a:endParaRPr lang="en-US" altLang="zh-CN"/>
          </a:p>
        </p:txBody>
      </p:sp>
      <p:sp>
        <p:nvSpPr>
          <p:cNvPr id="456706" name="Rectangle 2"/>
          <p:cNvSpPr>
            <a:spLocks noGrp="1" noChangeArrowheads="1"/>
          </p:cNvSpPr>
          <p:nvPr>
            <p:ph type="title"/>
          </p:nvPr>
        </p:nvSpPr>
        <p:spPr/>
        <p:txBody>
          <a:bodyPr/>
          <a:lstStyle/>
          <a:p>
            <a:r>
              <a:rPr lang="en-US" altLang="zh-CN" dirty="0"/>
              <a:t>5.3.3 </a:t>
            </a:r>
            <a:r>
              <a:rPr lang="zh-CN" altLang="en-US" dirty="0"/>
              <a:t>元组上的约束条件的定义</a:t>
            </a:r>
          </a:p>
        </p:txBody>
      </p:sp>
      <p:sp>
        <p:nvSpPr>
          <p:cNvPr id="456707" name="Rectangle 3"/>
          <p:cNvSpPr>
            <a:spLocks noGrp="1" noChangeArrowheads="1"/>
          </p:cNvSpPr>
          <p:nvPr>
            <p:ph type="body" idx="1"/>
          </p:nvPr>
        </p:nvSpPr>
        <p:spPr/>
        <p:txBody>
          <a:bodyPr/>
          <a:lstStyle/>
          <a:p>
            <a:pPr>
              <a:lnSpc>
                <a:spcPct val="170000"/>
              </a:lnSpc>
            </a:pPr>
            <a:r>
              <a:rPr lang="zh-CN" altLang="en-US" sz="2400" b="1" dirty="0"/>
              <a:t>在</a:t>
            </a:r>
            <a:r>
              <a:rPr lang="en-US" altLang="zh-CN" sz="2400" b="1" dirty="0"/>
              <a:t>CREATE TABLE</a:t>
            </a:r>
            <a:r>
              <a:rPr lang="zh-CN" altLang="en-US" sz="2400" b="1" dirty="0"/>
              <a:t>时可以用</a:t>
            </a:r>
            <a:r>
              <a:rPr lang="en-US" altLang="zh-CN" sz="2400" b="1" dirty="0">
                <a:solidFill>
                  <a:srgbClr val="FF00FF"/>
                </a:solidFill>
              </a:rPr>
              <a:t>CHECK</a:t>
            </a:r>
            <a:r>
              <a:rPr lang="zh-CN" altLang="en-US" sz="2400" b="1" dirty="0"/>
              <a:t>短语定义元组上的约束条件，即</a:t>
            </a:r>
            <a:r>
              <a:rPr lang="zh-CN" altLang="en-US" sz="2400" b="1" dirty="0">
                <a:solidFill>
                  <a:srgbClr val="FF00FF"/>
                </a:solidFill>
              </a:rPr>
              <a:t>元组级的限制</a:t>
            </a:r>
          </a:p>
          <a:p>
            <a:pPr>
              <a:lnSpc>
                <a:spcPct val="170000"/>
              </a:lnSpc>
            </a:pPr>
            <a:r>
              <a:rPr lang="zh-CN" altLang="en-US" sz="2400" b="1" dirty="0"/>
              <a:t>同属性值限制相比，元组级的限制可以设置</a:t>
            </a:r>
            <a:r>
              <a:rPr lang="zh-CN" altLang="en-US" sz="2400" b="1" u="sng" dirty="0"/>
              <a:t>不同属性之间</a:t>
            </a:r>
            <a:r>
              <a:rPr lang="zh-CN" altLang="en-US" sz="2400" b="1" dirty="0"/>
              <a:t>的取值的相互约束条件</a:t>
            </a:r>
            <a:r>
              <a:rPr lang="zh-CN" altLang="en-US" b="1"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0DADA2E-939D-474C-B0F4-B58E11363327}" type="slidenum">
              <a:rPr lang="en-US" altLang="zh-CN"/>
              <a:pPr/>
              <a:t>45</a:t>
            </a:fld>
            <a:endParaRPr lang="en-US" altLang="zh-CN"/>
          </a:p>
        </p:txBody>
      </p:sp>
      <p:sp>
        <p:nvSpPr>
          <p:cNvPr id="457730" name="Rectangle 2"/>
          <p:cNvSpPr>
            <a:spLocks noGrp="1" noChangeArrowheads="1"/>
          </p:cNvSpPr>
          <p:nvPr>
            <p:ph type="title"/>
          </p:nvPr>
        </p:nvSpPr>
        <p:spPr/>
        <p:txBody>
          <a:bodyPr/>
          <a:lstStyle/>
          <a:p>
            <a:r>
              <a:rPr lang="zh-CN" altLang="en-US"/>
              <a:t>元组上的约束条件的定义</a:t>
            </a:r>
            <a:r>
              <a:rPr lang="en-US" altLang="zh-CN"/>
              <a:t>(</a:t>
            </a:r>
            <a:r>
              <a:rPr lang="zh-CN" altLang="en-US"/>
              <a:t>续</a:t>
            </a:r>
            <a:r>
              <a:rPr lang="en-US" altLang="zh-CN"/>
              <a:t>)</a:t>
            </a:r>
          </a:p>
        </p:txBody>
      </p:sp>
      <p:sp>
        <p:nvSpPr>
          <p:cNvPr id="457731" name="Rectangle 3"/>
          <p:cNvSpPr>
            <a:spLocks noGrp="1" noChangeArrowheads="1"/>
          </p:cNvSpPr>
          <p:nvPr>
            <p:ph type="body" idx="1"/>
          </p:nvPr>
        </p:nvSpPr>
        <p:spPr>
          <a:xfrm>
            <a:off x="457200" y="1557338"/>
            <a:ext cx="8229600" cy="4767262"/>
          </a:xfrm>
        </p:spPr>
        <p:txBody>
          <a:bodyPr/>
          <a:lstStyle/>
          <a:p>
            <a:pPr>
              <a:buFont typeface="Wingdings" panose="05000000000000000000" pitchFamily="2" charset="2"/>
              <a:buNone/>
            </a:pPr>
            <a:r>
              <a:rPr lang="zh-CN" altLang="en-US" sz="2000" b="1"/>
              <a:t>［例</a:t>
            </a:r>
            <a:r>
              <a:rPr lang="en-US" altLang="zh-CN" sz="2000" b="1"/>
              <a:t>9</a:t>
            </a:r>
            <a:r>
              <a:rPr lang="zh-CN" altLang="en-US" sz="2000" b="1"/>
              <a:t>］  当学生的性别是男时，其名字不能以</a:t>
            </a:r>
            <a:r>
              <a:rPr lang="en-US" altLang="zh-CN" sz="2000" b="1"/>
              <a:t>Ms.</a:t>
            </a:r>
            <a:r>
              <a:rPr lang="zh-CN" altLang="en-US" sz="2000" b="1"/>
              <a:t>打头。</a:t>
            </a:r>
          </a:p>
          <a:p>
            <a:pPr>
              <a:buFont typeface="Wingdings" panose="05000000000000000000" pitchFamily="2" charset="2"/>
              <a:buNone/>
            </a:pPr>
            <a:r>
              <a:rPr lang="zh-CN" altLang="en-US" sz="2000" b="1"/>
              <a:t>    </a:t>
            </a:r>
            <a:r>
              <a:rPr lang="en-US" altLang="zh-CN" sz="1800" b="1"/>
              <a:t>CREATE TABLE Student</a:t>
            </a:r>
          </a:p>
          <a:p>
            <a:pPr>
              <a:buFont typeface="Wingdings" panose="05000000000000000000" pitchFamily="2" charset="2"/>
              <a:buNone/>
            </a:pPr>
            <a:r>
              <a:rPr lang="en-US" altLang="zh-CN" sz="1800" b="1"/>
              <a:t>         (Sno    CHAR(9)</a:t>
            </a:r>
            <a:r>
              <a:rPr lang="zh-CN" altLang="en-US" sz="1800" b="1"/>
              <a:t>， </a:t>
            </a:r>
          </a:p>
          <a:p>
            <a:pPr>
              <a:buFont typeface="Wingdings" panose="05000000000000000000" pitchFamily="2" charset="2"/>
              <a:buNone/>
            </a:pPr>
            <a:r>
              <a:rPr lang="zh-CN" altLang="en-US" sz="1800" b="1"/>
              <a:t>          </a:t>
            </a:r>
            <a:r>
              <a:rPr lang="en-US" altLang="zh-CN" sz="1800" b="1"/>
              <a:t>Sname  CHAR(8) NOT NULL</a:t>
            </a:r>
            <a:r>
              <a:rPr lang="zh-CN" altLang="en-US" sz="1800" b="1"/>
              <a:t>，</a:t>
            </a:r>
          </a:p>
          <a:p>
            <a:pPr>
              <a:buFont typeface="Wingdings" panose="05000000000000000000" pitchFamily="2" charset="2"/>
              <a:buNone/>
            </a:pPr>
            <a:r>
              <a:rPr lang="zh-CN" altLang="en-US" sz="1800" b="1"/>
              <a:t>          </a:t>
            </a:r>
            <a:r>
              <a:rPr lang="en-US" altLang="zh-CN" sz="1800" b="1"/>
              <a:t>Ssex    CHAR(2)</a:t>
            </a:r>
            <a:r>
              <a:rPr lang="zh-CN" altLang="en-US" sz="1800" b="1"/>
              <a:t>，</a:t>
            </a:r>
          </a:p>
          <a:p>
            <a:pPr>
              <a:buFont typeface="Wingdings" panose="05000000000000000000" pitchFamily="2" charset="2"/>
              <a:buNone/>
            </a:pPr>
            <a:r>
              <a:rPr lang="zh-CN" altLang="en-US" sz="1800" b="1"/>
              <a:t>          </a:t>
            </a:r>
            <a:r>
              <a:rPr lang="en-US" altLang="zh-CN" sz="1800" b="1"/>
              <a:t>Sage   SMALLINT</a:t>
            </a:r>
            <a:r>
              <a:rPr lang="zh-CN" altLang="en-US" sz="1800" b="1"/>
              <a:t>，</a:t>
            </a:r>
          </a:p>
          <a:p>
            <a:pPr>
              <a:buFont typeface="Wingdings" panose="05000000000000000000" pitchFamily="2" charset="2"/>
              <a:buNone/>
            </a:pPr>
            <a:r>
              <a:rPr lang="zh-CN" altLang="en-US" sz="1800" b="1"/>
              <a:t>          </a:t>
            </a:r>
            <a:r>
              <a:rPr lang="en-US" altLang="zh-CN" sz="1800" b="1"/>
              <a:t>Sdept  CHAR(20)</a:t>
            </a:r>
            <a:r>
              <a:rPr lang="zh-CN" altLang="en-US" sz="1800" b="1"/>
              <a:t>，</a:t>
            </a:r>
          </a:p>
          <a:p>
            <a:pPr>
              <a:buFont typeface="Wingdings" panose="05000000000000000000" pitchFamily="2" charset="2"/>
              <a:buNone/>
            </a:pPr>
            <a:r>
              <a:rPr lang="zh-CN" altLang="en-US" sz="1800" b="1"/>
              <a:t>          </a:t>
            </a:r>
            <a:r>
              <a:rPr lang="en-US" altLang="zh-CN" sz="1800" b="1"/>
              <a:t>PRIMARY KEY (Sno)</a:t>
            </a:r>
            <a:r>
              <a:rPr lang="zh-CN" altLang="en-US" sz="1800" b="1"/>
              <a:t>，</a:t>
            </a:r>
          </a:p>
          <a:p>
            <a:pPr>
              <a:buFont typeface="Wingdings" panose="05000000000000000000" pitchFamily="2" charset="2"/>
              <a:buNone/>
            </a:pPr>
            <a:r>
              <a:rPr lang="zh-CN" altLang="en-US" sz="1800" b="1"/>
              <a:t>          </a:t>
            </a:r>
            <a:r>
              <a:rPr lang="en-US" altLang="zh-CN" sz="1800" b="1">
                <a:solidFill>
                  <a:srgbClr val="FF00FF"/>
                </a:solidFill>
              </a:rPr>
              <a:t>CHECK (Ssex='</a:t>
            </a:r>
            <a:r>
              <a:rPr lang="zh-CN" altLang="en-US" sz="1800" b="1">
                <a:solidFill>
                  <a:srgbClr val="FF00FF"/>
                </a:solidFill>
              </a:rPr>
              <a:t>女</a:t>
            </a:r>
            <a:r>
              <a:rPr lang="en-US" altLang="zh-CN" sz="1800" b="1">
                <a:solidFill>
                  <a:srgbClr val="FF00FF"/>
                </a:solidFill>
              </a:rPr>
              <a:t>' OR Sname NOT LIKE 'Ms.%')</a:t>
            </a:r>
          </a:p>
          <a:p>
            <a:pPr>
              <a:buFont typeface="Wingdings" panose="05000000000000000000" pitchFamily="2" charset="2"/>
              <a:buNone/>
            </a:pPr>
            <a:r>
              <a:rPr lang="en-US" altLang="zh-CN" sz="1800" b="1"/>
              <a:t>          /*</a:t>
            </a:r>
            <a:r>
              <a:rPr lang="zh-CN" altLang="en-US" sz="1800" b="1"/>
              <a:t>定义了元组中</a:t>
            </a:r>
            <a:r>
              <a:rPr lang="en-US" altLang="zh-CN" sz="1800" b="1"/>
              <a:t>Sname</a:t>
            </a:r>
            <a:r>
              <a:rPr lang="zh-CN" altLang="en-US" sz="1800" b="1"/>
              <a:t>和 </a:t>
            </a:r>
            <a:r>
              <a:rPr lang="en-US" altLang="zh-CN" sz="1800" b="1"/>
              <a:t>Ssex</a:t>
            </a:r>
            <a:r>
              <a:rPr lang="zh-CN" altLang="en-US" sz="1800" b="1"/>
              <a:t>两个属性值之间的约束条件*</a:t>
            </a:r>
            <a:r>
              <a:rPr lang="en-US" altLang="zh-CN" sz="1800" b="1"/>
              <a:t>/</a:t>
            </a:r>
          </a:p>
          <a:p>
            <a:pPr>
              <a:buFont typeface="Wingdings" panose="05000000000000000000" pitchFamily="2" charset="2"/>
              <a:buNone/>
            </a:pPr>
            <a:r>
              <a:rPr lang="en-US" altLang="zh-CN" sz="1800" b="1"/>
              <a:t>        )</a:t>
            </a:r>
            <a:r>
              <a:rPr lang="zh-CN" altLang="en-US" sz="1800" b="1"/>
              <a:t>；</a:t>
            </a:r>
          </a:p>
          <a:p>
            <a:pPr lvl="1">
              <a:buFont typeface="Wingdings" panose="05000000000000000000" pitchFamily="2" charset="2"/>
              <a:buChar char="ü"/>
            </a:pPr>
            <a:r>
              <a:rPr lang="zh-CN" altLang="en-US" sz="1800" b="1">
                <a:latin typeface="仿宋_GB2312" pitchFamily="49" charset="-122"/>
                <a:ea typeface="仿宋_GB2312" pitchFamily="49" charset="-122"/>
              </a:rPr>
              <a:t>性别是女性的元组都能通过该项检查，因为</a:t>
            </a:r>
            <a:r>
              <a:rPr lang="en-US" altLang="zh-CN" sz="1800" b="1">
                <a:latin typeface="仿宋_GB2312" pitchFamily="49" charset="-122"/>
                <a:ea typeface="仿宋_GB2312" pitchFamily="49" charset="-122"/>
              </a:rPr>
              <a:t>Ssex=</a:t>
            </a:r>
            <a:r>
              <a:rPr lang="en-US" altLang="zh-CN" sz="1800" b="1">
                <a:ea typeface="仿宋_GB2312" pitchFamily="49" charset="-122"/>
              </a:rPr>
              <a:t>‘</a:t>
            </a:r>
            <a:r>
              <a:rPr lang="zh-CN" altLang="en-US" sz="1800" b="1">
                <a:latin typeface="仿宋_GB2312" pitchFamily="49" charset="-122"/>
                <a:ea typeface="仿宋_GB2312" pitchFamily="49" charset="-122"/>
              </a:rPr>
              <a:t>女</a:t>
            </a:r>
            <a:r>
              <a:rPr lang="zh-CN" altLang="en-US" sz="1800" b="1">
                <a:ea typeface="仿宋_GB2312" pitchFamily="49" charset="-122"/>
              </a:rPr>
              <a:t>’</a:t>
            </a:r>
            <a:r>
              <a:rPr lang="zh-CN" altLang="en-US" sz="1800" b="1">
                <a:latin typeface="仿宋_GB2312" pitchFamily="49" charset="-122"/>
                <a:ea typeface="仿宋_GB2312" pitchFamily="49" charset="-122"/>
              </a:rPr>
              <a:t>成立；</a:t>
            </a:r>
          </a:p>
          <a:p>
            <a:pPr lvl="1">
              <a:buFont typeface="Wingdings" panose="05000000000000000000" pitchFamily="2" charset="2"/>
              <a:buChar char="ü"/>
            </a:pPr>
            <a:r>
              <a:rPr lang="zh-CN" altLang="en-US" sz="1800" b="1">
                <a:latin typeface="仿宋_GB2312" pitchFamily="49" charset="-122"/>
                <a:ea typeface="仿宋_GB2312" pitchFamily="49" charset="-122"/>
              </a:rPr>
              <a:t>当性别是男性时，要通过检查则名字一定不能以</a:t>
            </a:r>
            <a:r>
              <a:rPr lang="en-US" altLang="zh-CN" sz="1800" b="1">
                <a:latin typeface="仿宋_GB2312" pitchFamily="49" charset="-122"/>
                <a:ea typeface="仿宋_GB2312" pitchFamily="49" charset="-122"/>
              </a:rPr>
              <a:t>Ms.</a:t>
            </a:r>
            <a:r>
              <a:rPr lang="zh-CN" altLang="en-US" sz="1800" b="1">
                <a:latin typeface="仿宋_GB2312" pitchFamily="49" charset="-122"/>
                <a:ea typeface="仿宋_GB2312" pitchFamily="49" charset="-122"/>
              </a:rPr>
              <a:t>打头</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544" y="1772816"/>
            <a:ext cx="8352928" cy="2661243"/>
          </a:xfrm>
          <a:prstGeom prst="rect">
            <a:avLst/>
          </a:prstGeom>
        </p:spPr>
        <p:txBody>
          <a:bodyPr vert="horz" wrap="square" lIns="0" tIns="10860" rIns="0" bIns="0" rtlCol="0">
            <a:spAutoFit/>
          </a:bodyPr>
          <a:lstStyle/>
          <a:p>
            <a:pPr marL="10860" marR="4344" algn="l">
              <a:lnSpc>
                <a:spcPct val="136500"/>
              </a:lnSpc>
              <a:spcBef>
                <a:spcPts val="86"/>
              </a:spcBef>
              <a:buSzPct val="95000"/>
              <a:buFont typeface="Wingdings"/>
              <a:buChar char=""/>
              <a:tabLst>
                <a:tab pos="184073" algn="l"/>
              </a:tabLst>
            </a:pPr>
            <a:r>
              <a:rPr sz="2000" b="1" spc="-4" dirty="0">
                <a:solidFill>
                  <a:srgbClr val="7030A0"/>
                </a:solidFill>
                <a:latin typeface="Arial"/>
                <a:cs typeface="Arial"/>
              </a:rPr>
              <a:t>check</a:t>
            </a:r>
            <a:r>
              <a:rPr sz="2000" b="1" spc="-9" dirty="0">
                <a:solidFill>
                  <a:srgbClr val="7030A0"/>
                </a:solidFill>
                <a:latin typeface="NSimSun"/>
                <a:cs typeface="NSimSun"/>
              </a:rPr>
              <a:t>中的条件可以</a:t>
            </a:r>
            <a:r>
              <a:rPr sz="2000" b="1" dirty="0">
                <a:solidFill>
                  <a:srgbClr val="7030A0"/>
                </a:solidFill>
                <a:latin typeface="NSimSun"/>
                <a:cs typeface="NSimSun"/>
              </a:rPr>
              <a:t>是</a:t>
            </a:r>
            <a:r>
              <a:rPr sz="2000" b="1" spc="-4" dirty="0">
                <a:solidFill>
                  <a:srgbClr val="7030A0"/>
                </a:solidFill>
                <a:latin typeface="Arial"/>
                <a:cs typeface="Arial"/>
              </a:rPr>
              <a:t>Select-From-Where</a:t>
            </a:r>
            <a:r>
              <a:rPr sz="2000" b="1" spc="-4" dirty="0">
                <a:solidFill>
                  <a:srgbClr val="7030A0"/>
                </a:solidFill>
                <a:latin typeface="NSimSun"/>
                <a:cs typeface="NSimSun"/>
              </a:rPr>
              <a:t>内任何</a:t>
            </a:r>
            <a:r>
              <a:rPr sz="2000" b="1" spc="-4" dirty="0">
                <a:solidFill>
                  <a:srgbClr val="7030A0"/>
                </a:solidFill>
                <a:latin typeface="Arial"/>
                <a:cs typeface="Arial"/>
              </a:rPr>
              <a:t>Where</a:t>
            </a:r>
            <a:r>
              <a:rPr sz="2000" b="1" spc="-9" dirty="0">
                <a:solidFill>
                  <a:srgbClr val="7030A0"/>
                </a:solidFill>
                <a:latin typeface="NSimSun"/>
                <a:cs typeface="NSimSun"/>
              </a:rPr>
              <a:t>后的语句，包含 子查询。</a:t>
            </a:r>
            <a:endParaRPr sz="2000" b="1" dirty="0">
              <a:solidFill>
                <a:srgbClr val="7030A0"/>
              </a:solidFill>
              <a:latin typeface="NSimSun"/>
              <a:cs typeface="NSimSun"/>
            </a:endParaRPr>
          </a:p>
          <a:p>
            <a:pPr marL="10860" algn="l">
              <a:spcBef>
                <a:spcPts val="556"/>
              </a:spcBef>
            </a:pPr>
            <a:r>
              <a:rPr sz="2052" b="1" dirty="0">
                <a:latin typeface="Microsoft YaHei"/>
                <a:cs typeface="Microsoft YaHei"/>
              </a:rPr>
              <a:t>示例</a:t>
            </a:r>
          </a:p>
          <a:p>
            <a:pPr marL="1432404" marR="166697" indent="-1151136" algn="l">
              <a:lnSpc>
                <a:spcPct val="130300"/>
              </a:lnSpc>
              <a:spcBef>
                <a:spcPts val="56"/>
              </a:spcBef>
              <a:tabLst>
                <a:tab pos="1791318" algn="l"/>
              </a:tabLst>
            </a:pPr>
            <a:r>
              <a:rPr sz="1900" b="1" spc="-4" dirty="0">
                <a:latin typeface="Arial"/>
                <a:cs typeface="Arial"/>
              </a:rPr>
              <a:t>Create Table </a:t>
            </a:r>
            <a:r>
              <a:rPr sz="1900" b="1" spc="-4" dirty="0">
                <a:solidFill>
                  <a:srgbClr val="FF0065"/>
                </a:solidFill>
                <a:latin typeface="Arial"/>
                <a:cs typeface="Arial"/>
              </a:rPr>
              <a:t>SC </a:t>
            </a:r>
            <a:r>
              <a:rPr sz="1900" b="1" dirty="0">
                <a:solidFill>
                  <a:srgbClr val="3333CC"/>
                </a:solidFill>
                <a:latin typeface="Arial"/>
                <a:cs typeface="Arial"/>
              </a:rPr>
              <a:t>( </a:t>
            </a:r>
            <a:r>
              <a:rPr sz="1900" b="1" spc="-4" dirty="0" err="1">
                <a:solidFill>
                  <a:srgbClr val="FF0065"/>
                </a:solidFill>
                <a:latin typeface="Arial"/>
                <a:cs typeface="Arial"/>
              </a:rPr>
              <a:t>S</a:t>
            </a:r>
            <a:r>
              <a:rPr lang="en-US" altLang="zh-CN" sz="1900" b="1" spc="-4" dirty="0" err="1">
                <a:solidFill>
                  <a:srgbClr val="FF0065"/>
                </a:solidFill>
                <a:latin typeface="Arial"/>
                <a:cs typeface="Arial"/>
              </a:rPr>
              <a:t>no</a:t>
            </a:r>
            <a:r>
              <a:rPr sz="1900" b="1" spc="-4" dirty="0">
                <a:solidFill>
                  <a:srgbClr val="FF0065"/>
                </a:solidFill>
                <a:latin typeface="Arial"/>
                <a:cs typeface="Arial"/>
              </a:rPr>
              <a:t> </a:t>
            </a:r>
            <a:r>
              <a:rPr sz="1900" b="1" spc="-4" dirty="0">
                <a:latin typeface="Arial"/>
                <a:cs typeface="Arial"/>
              </a:rPr>
              <a:t>char(8) </a:t>
            </a:r>
            <a:r>
              <a:rPr sz="1900" b="1" u="sng" spc="-4" dirty="0">
                <a:solidFill>
                  <a:srgbClr val="3333CC"/>
                </a:solidFill>
                <a:uFill>
                  <a:solidFill>
                    <a:srgbClr val="3333CC"/>
                  </a:solidFill>
                </a:uFill>
                <a:latin typeface="Arial"/>
                <a:cs typeface="Arial"/>
              </a:rPr>
              <a:t>check( S# in (select S# from student))</a:t>
            </a:r>
            <a:r>
              <a:rPr sz="1900" b="1" spc="-4" dirty="0">
                <a:solidFill>
                  <a:srgbClr val="3333CC"/>
                </a:solidFill>
                <a:latin typeface="Arial"/>
                <a:cs typeface="Arial"/>
              </a:rPr>
              <a:t> </a:t>
            </a:r>
            <a:r>
              <a:rPr sz="1900" b="1" dirty="0">
                <a:solidFill>
                  <a:srgbClr val="3333CC"/>
                </a:solidFill>
                <a:latin typeface="Arial"/>
                <a:cs typeface="Arial"/>
              </a:rPr>
              <a:t>,  </a:t>
            </a:r>
            <a:r>
              <a:rPr sz="1900" b="1" spc="-4" dirty="0" err="1">
                <a:solidFill>
                  <a:srgbClr val="FF0065"/>
                </a:solidFill>
                <a:latin typeface="Arial"/>
                <a:cs typeface="Arial"/>
              </a:rPr>
              <a:t>C</a:t>
            </a:r>
            <a:r>
              <a:rPr lang="en-US" altLang="zh-CN" sz="1900" b="1" spc="-4" dirty="0" err="1">
                <a:solidFill>
                  <a:srgbClr val="FF0065"/>
                </a:solidFill>
                <a:latin typeface="Arial"/>
                <a:cs typeface="Arial"/>
              </a:rPr>
              <a:t>no</a:t>
            </a:r>
            <a:r>
              <a:rPr lang="en-US" altLang="zh-CN" sz="1900" b="1" spc="-4" dirty="0">
                <a:solidFill>
                  <a:srgbClr val="FF0065"/>
                </a:solidFill>
                <a:latin typeface="Arial"/>
                <a:cs typeface="Arial"/>
              </a:rPr>
              <a:t> </a:t>
            </a:r>
            <a:r>
              <a:rPr sz="1900" b="1" spc="-4" dirty="0">
                <a:latin typeface="Arial"/>
                <a:cs typeface="Arial"/>
              </a:rPr>
              <a:t>char(3) </a:t>
            </a:r>
            <a:r>
              <a:rPr sz="1900" b="1" u="sng" spc="-4" dirty="0">
                <a:solidFill>
                  <a:srgbClr val="3333CC"/>
                </a:solidFill>
                <a:uFill>
                  <a:solidFill>
                    <a:srgbClr val="3333CC"/>
                  </a:solidFill>
                </a:uFill>
                <a:latin typeface="Arial"/>
                <a:cs typeface="Arial"/>
              </a:rPr>
              <a:t>check( C# in (select C# from course))</a:t>
            </a:r>
            <a:r>
              <a:rPr sz="1900" b="1" spc="9" dirty="0">
                <a:solidFill>
                  <a:srgbClr val="3333CC"/>
                </a:solidFill>
                <a:latin typeface="Arial"/>
                <a:cs typeface="Arial"/>
              </a:rPr>
              <a:t> </a:t>
            </a:r>
            <a:r>
              <a:rPr sz="1900" b="1" dirty="0">
                <a:solidFill>
                  <a:srgbClr val="3333CC"/>
                </a:solidFill>
                <a:latin typeface="Arial"/>
                <a:cs typeface="Arial"/>
              </a:rPr>
              <a:t>,</a:t>
            </a:r>
            <a:endParaRPr sz="1900" b="1" dirty="0">
              <a:latin typeface="Arial"/>
              <a:cs typeface="Arial"/>
            </a:endParaRPr>
          </a:p>
          <a:p>
            <a:pPr marL="1432404" marR="264978" indent="11403" algn="l">
              <a:lnSpc>
                <a:spcPts val="2403"/>
              </a:lnSpc>
              <a:spcBef>
                <a:spcPts val="171"/>
              </a:spcBef>
            </a:pPr>
            <a:r>
              <a:rPr sz="1900" b="1" spc="-4" dirty="0">
                <a:solidFill>
                  <a:srgbClr val="FF0065"/>
                </a:solidFill>
                <a:latin typeface="Arial"/>
                <a:cs typeface="Arial"/>
              </a:rPr>
              <a:t>Score </a:t>
            </a:r>
            <a:r>
              <a:rPr sz="1900" b="1" dirty="0">
                <a:latin typeface="Arial"/>
                <a:cs typeface="Arial"/>
              </a:rPr>
              <a:t>float(1) constraint </a:t>
            </a:r>
            <a:r>
              <a:rPr sz="1900" b="1" spc="-4" dirty="0">
                <a:latin typeface="Arial"/>
                <a:cs typeface="Arial"/>
              </a:rPr>
              <a:t>ctscore check </a:t>
            </a:r>
            <a:r>
              <a:rPr sz="1900" b="1" dirty="0">
                <a:latin typeface="Arial"/>
                <a:cs typeface="Arial"/>
              </a:rPr>
              <a:t>(Score&gt;=0.0 and  </a:t>
            </a:r>
            <a:r>
              <a:rPr sz="1900" b="1" spc="-4" dirty="0">
                <a:latin typeface="Arial"/>
                <a:cs typeface="Arial"/>
              </a:rPr>
              <a:t>Score&lt;=100.0)</a:t>
            </a:r>
            <a:r>
              <a:rPr sz="1900" b="1" spc="-4" dirty="0">
                <a:solidFill>
                  <a:srgbClr val="3333CC"/>
                </a:solidFill>
                <a:latin typeface="Arial"/>
                <a:cs typeface="Arial"/>
              </a:rPr>
              <a:t>,</a:t>
            </a:r>
            <a:endParaRPr sz="1900" b="1" dirty="0">
              <a:latin typeface="Arial"/>
              <a:cs typeface="Arial"/>
            </a:endParaRPr>
          </a:p>
        </p:txBody>
      </p:sp>
      <p:sp>
        <p:nvSpPr>
          <p:cNvPr id="7" name="灯片编号占位符 6"/>
          <p:cNvSpPr>
            <a:spLocks noGrp="1"/>
          </p:cNvSpPr>
          <p:nvPr>
            <p:ph type="sldNum" sz="quarter" idx="12"/>
          </p:nvPr>
        </p:nvSpPr>
        <p:spPr/>
        <p:txBody>
          <a:bodyPr/>
          <a:lstStyle/>
          <a:p>
            <a:fld id="{8431FE52-E554-4CE4-A592-78DE84000F75}" type="slidenum">
              <a:rPr lang="en-US" altLang="zh-CN" smtClean="0"/>
              <a:pPr/>
              <a:t>46</a:t>
            </a:fld>
            <a:endParaRPr lang="en-US" altLang="zh-CN"/>
          </a:p>
        </p:txBody>
      </p:sp>
    </p:spTree>
    <p:extLst>
      <p:ext uri="{BB962C8B-B14F-4D97-AF65-F5344CB8AC3E}">
        <p14:creationId xmlns:p14="http://schemas.microsoft.com/office/powerpoint/2010/main" val="559694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D9BBF73-90AB-457E-B621-AC520A994F92}" type="slidenum">
              <a:rPr lang="en-US" altLang="zh-CN"/>
              <a:pPr/>
              <a:t>47</a:t>
            </a:fld>
            <a:endParaRPr lang="en-US" altLang="zh-CN"/>
          </a:p>
        </p:txBody>
      </p:sp>
      <p:sp>
        <p:nvSpPr>
          <p:cNvPr id="548866" name="Rectangle 2"/>
          <p:cNvSpPr>
            <a:spLocks noGrp="1" noChangeArrowheads="1"/>
          </p:cNvSpPr>
          <p:nvPr>
            <p:ph type="title"/>
          </p:nvPr>
        </p:nvSpPr>
        <p:spPr/>
        <p:txBody>
          <a:bodyPr/>
          <a:lstStyle/>
          <a:p>
            <a:r>
              <a:rPr lang="en-US" altLang="zh-CN" dirty="0"/>
              <a:t>5.3  </a:t>
            </a:r>
            <a:r>
              <a:rPr lang="zh-CN" altLang="en-US" dirty="0"/>
              <a:t>用户定义的完整性</a:t>
            </a:r>
          </a:p>
        </p:txBody>
      </p:sp>
      <p:sp>
        <p:nvSpPr>
          <p:cNvPr id="548867" name="Rectangle 3"/>
          <p:cNvSpPr>
            <a:spLocks noGrp="1" noChangeArrowheads="1"/>
          </p:cNvSpPr>
          <p:nvPr>
            <p:ph type="body" idx="1"/>
          </p:nvPr>
        </p:nvSpPr>
        <p:spPr/>
        <p:txBody>
          <a:bodyPr/>
          <a:lstStyle/>
          <a:p>
            <a:pPr>
              <a:lnSpc>
                <a:spcPct val="190000"/>
              </a:lnSpc>
            </a:pPr>
            <a:r>
              <a:rPr lang="en-US" altLang="zh-CN" b="1" dirty="0"/>
              <a:t>5.3.1 </a:t>
            </a:r>
            <a:r>
              <a:rPr lang="zh-CN" altLang="en-US" b="1" dirty="0"/>
              <a:t>属性上的约束条件的定义</a:t>
            </a:r>
          </a:p>
          <a:p>
            <a:pPr>
              <a:lnSpc>
                <a:spcPct val="190000"/>
              </a:lnSpc>
            </a:pPr>
            <a:r>
              <a:rPr lang="en-US" altLang="zh-CN" b="1" dirty="0"/>
              <a:t>5.3.2 </a:t>
            </a:r>
            <a:r>
              <a:rPr lang="zh-CN" altLang="en-US" b="1" dirty="0"/>
              <a:t>属性上的约束条件检查和违约处理 </a:t>
            </a:r>
          </a:p>
          <a:p>
            <a:pPr>
              <a:lnSpc>
                <a:spcPct val="190000"/>
              </a:lnSpc>
            </a:pPr>
            <a:r>
              <a:rPr lang="en-US" altLang="zh-CN" b="1" dirty="0"/>
              <a:t>5.3.3 </a:t>
            </a:r>
            <a:r>
              <a:rPr lang="zh-CN" altLang="en-US" b="1" dirty="0"/>
              <a:t>元组上的约束条件的定义 </a:t>
            </a:r>
          </a:p>
          <a:p>
            <a:pPr>
              <a:lnSpc>
                <a:spcPct val="190000"/>
              </a:lnSpc>
            </a:pPr>
            <a:r>
              <a:rPr lang="en-US" altLang="zh-CN" b="1" dirty="0">
                <a:solidFill>
                  <a:srgbClr val="3333FF"/>
                </a:solidFill>
              </a:rPr>
              <a:t>5.3.4 </a:t>
            </a:r>
            <a:r>
              <a:rPr lang="zh-CN" altLang="en-US" b="1" dirty="0">
                <a:solidFill>
                  <a:srgbClr val="3333FF"/>
                </a:solidFill>
              </a:rPr>
              <a:t>元组上的约束条件检查和违约处理</a:t>
            </a:r>
          </a:p>
          <a:p>
            <a:endParaRPr lang="en-US" altLang="zh-CN" b="1" dirty="0">
              <a:solidFill>
                <a:srgbClr val="3333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9FC880B-3719-4CBB-AFCD-A7016C8F7C2A}" type="slidenum">
              <a:rPr lang="en-US" altLang="zh-CN"/>
              <a:pPr/>
              <a:t>48</a:t>
            </a:fld>
            <a:endParaRPr lang="en-US" altLang="zh-CN"/>
          </a:p>
        </p:txBody>
      </p:sp>
      <p:sp>
        <p:nvSpPr>
          <p:cNvPr id="458754" name="Rectangle 2"/>
          <p:cNvSpPr>
            <a:spLocks noGrp="1" noChangeArrowheads="1"/>
          </p:cNvSpPr>
          <p:nvPr>
            <p:ph type="title"/>
          </p:nvPr>
        </p:nvSpPr>
        <p:spPr/>
        <p:txBody>
          <a:bodyPr/>
          <a:lstStyle/>
          <a:p>
            <a:r>
              <a:rPr lang="en-US" altLang="zh-CN" sz="3200" dirty="0"/>
              <a:t>5.3.4 </a:t>
            </a:r>
            <a:r>
              <a:rPr lang="zh-CN" altLang="en-US" sz="3200" dirty="0"/>
              <a:t>元组上的约束条件检查和违约处理</a:t>
            </a:r>
          </a:p>
        </p:txBody>
      </p:sp>
      <p:sp>
        <p:nvSpPr>
          <p:cNvPr id="458755" name="Rectangle 3"/>
          <p:cNvSpPr>
            <a:spLocks noGrp="1" noChangeArrowheads="1"/>
          </p:cNvSpPr>
          <p:nvPr>
            <p:ph type="body" idx="1"/>
          </p:nvPr>
        </p:nvSpPr>
        <p:spPr/>
        <p:txBody>
          <a:bodyPr/>
          <a:lstStyle/>
          <a:p>
            <a:pPr>
              <a:lnSpc>
                <a:spcPct val="180000"/>
              </a:lnSpc>
            </a:pPr>
            <a:r>
              <a:rPr lang="zh-CN" altLang="en-US" sz="2400" b="1"/>
              <a:t>插入元组或修改属性的值时，</a:t>
            </a:r>
            <a:r>
              <a:rPr lang="en-US" altLang="zh-CN" sz="2400" b="1"/>
              <a:t>RDBMS</a:t>
            </a:r>
            <a:r>
              <a:rPr lang="zh-CN" altLang="en-US" sz="2400" b="1"/>
              <a:t>检查元组上的约束条件是否被满足</a:t>
            </a:r>
          </a:p>
          <a:p>
            <a:pPr>
              <a:lnSpc>
                <a:spcPct val="180000"/>
              </a:lnSpc>
            </a:pPr>
            <a:r>
              <a:rPr lang="zh-CN" altLang="en-US" sz="2400" b="1"/>
              <a:t>如果不满足则操作被拒绝执行</a:t>
            </a:r>
            <a:r>
              <a:rPr lang="zh-CN" altLang="en-US" b="1"/>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86D0232-EA00-4ED6-A3E8-8B1357AD8176}" type="slidenum">
              <a:rPr lang="en-US" altLang="zh-CN"/>
              <a:pPr/>
              <a:t>49</a:t>
            </a:fld>
            <a:endParaRPr lang="en-US" altLang="zh-CN"/>
          </a:p>
        </p:txBody>
      </p:sp>
      <p:sp>
        <p:nvSpPr>
          <p:cNvPr id="549890" name="Rectangle 2"/>
          <p:cNvSpPr>
            <a:spLocks noGrp="1" noChangeArrowheads="1"/>
          </p:cNvSpPr>
          <p:nvPr>
            <p:ph type="title"/>
          </p:nvPr>
        </p:nvSpPr>
        <p:spPr/>
        <p:txBody>
          <a:bodyPr/>
          <a:lstStyle/>
          <a:p>
            <a:r>
              <a:rPr lang="zh-CN" altLang="en-US" dirty="0"/>
              <a:t>第五章 数据库完整性</a:t>
            </a:r>
          </a:p>
        </p:txBody>
      </p:sp>
      <p:sp>
        <p:nvSpPr>
          <p:cNvPr id="549891" name="Rectangle 3"/>
          <p:cNvSpPr>
            <a:spLocks noGrp="1" noChangeArrowheads="1"/>
          </p:cNvSpPr>
          <p:nvPr>
            <p:ph type="body" idx="1"/>
          </p:nvPr>
        </p:nvSpPr>
        <p:spPr>
          <a:xfrm>
            <a:off x="684213" y="1773238"/>
            <a:ext cx="7859712" cy="4495800"/>
          </a:xfrm>
        </p:spPr>
        <p:txBody>
          <a:bodyPr/>
          <a:lstStyle/>
          <a:p>
            <a:pPr>
              <a:lnSpc>
                <a:spcPct val="130000"/>
              </a:lnSpc>
              <a:buFont typeface="Wingdings" panose="05000000000000000000" pitchFamily="2" charset="2"/>
              <a:buNone/>
            </a:pPr>
            <a:r>
              <a:rPr lang="en-US" altLang="zh-CN" b="1" dirty="0"/>
              <a:t>5.1  </a:t>
            </a:r>
            <a:r>
              <a:rPr lang="zh-CN" altLang="en-US" b="1" dirty="0"/>
              <a:t>实体完整性</a:t>
            </a:r>
          </a:p>
          <a:p>
            <a:pPr>
              <a:lnSpc>
                <a:spcPct val="130000"/>
              </a:lnSpc>
              <a:buFont typeface="Wingdings" panose="05000000000000000000" pitchFamily="2" charset="2"/>
              <a:buNone/>
            </a:pPr>
            <a:r>
              <a:rPr lang="en-US" altLang="zh-CN" b="1" dirty="0"/>
              <a:t>5.2  </a:t>
            </a:r>
            <a:r>
              <a:rPr lang="zh-CN" altLang="en-US" b="1" dirty="0"/>
              <a:t>参照完整性</a:t>
            </a:r>
          </a:p>
          <a:p>
            <a:pPr>
              <a:lnSpc>
                <a:spcPct val="130000"/>
              </a:lnSpc>
              <a:buFont typeface="Wingdings" panose="05000000000000000000" pitchFamily="2" charset="2"/>
              <a:buNone/>
            </a:pPr>
            <a:r>
              <a:rPr lang="en-US" altLang="zh-CN" b="1" dirty="0"/>
              <a:t>5.3  </a:t>
            </a:r>
            <a:r>
              <a:rPr lang="zh-CN" altLang="en-US" b="1" dirty="0"/>
              <a:t>用户定义的完整性</a:t>
            </a:r>
          </a:p>
          <a:p>
            <a:pPr>
              <a:lnSpc>
                <a:spcPct val="130000"/>
              </a:lnSpc>
              <a:buFont typeface="Wingdings" panose="05000000000000000000" pitchFamily="2" charset="2"/>
              <a:buNone/>
            </a:pPr>
            <a:r>
              <a:rPr lang="en-US" altLang="zh-CN" b="1" dirty="0">
                <a:solidFill>
                  <a:schemeClr val="tx2"/>
                </a:solidFill>
              </a:rPr>
              <a:t>5.4  </a:t>
            </a:r>
            <a:r>
              <a:rPr lang="zh-CN" altLang="en-US" b="1" dirty="0">
                <a:solidFill>
                  <a:schemeClr val="tx2"/>
                </a:solidFill>
              </a:rPr>
              <a:t>完整性约束命名子句</a:t>
            </a:r>
          </a:p>
          <a:p>
            <a:pPr>
              <a:lnSpc>
                <a:spcPct val="130000"/>
              </a:lnSpc>
              <a:buFont typeface="Wingdings" panose="05000000000000000000" pitchFamily="2" charset="2"/>
              <a:buNone/>
            </a:pPr>
            <a:r>
              <a:rPr lang="zh-CN" altLang="en-US" b="1" dirty="0"/>
              <a:t>*</a:t>
            </a:r>
            <a:r>
              <a:rPr lang="en-US" altLang="zh-CN" b="1" dirty="0"/>
              <a:t>5.5  </a:t>
            </a:r>
            <a:r>
              <a:rPr lang="zh-CN" altLang="en-US" b="1" dirty="0"/>
              <a:t>域中的完整性限制</a:t>
            </a:r>
          </a:p>
          <a:p>
            <a:pPr>
              <a:lnSpc>
                <a:spcPct val="130000"/>
              </a:lnSpc>
              <a:buFont typeface="Wingdings" panose="05000000000000000000" pitchFamily="2" charset="2"/>
              <a:buNone/>
            </a:pPr>
            <a:r>
              <a:rPr lang="en-US" altLang="zh-CN" b="1" dirty="0"/>
              <a:t>5.6  </a:t>
            </a:r>
            <a:r>
              <a:rPr lang="zh-CN" altLang="en-US" b="1" dirty="0"/>
              <a:t>触发器</a:t>
            </a:r>
          </a:p>
          <a:p>
            <a:pPr>
              <a:lnSpc>
                <a:spcPct val="130000"/>
              </a:lnSpc>
              <a:buFont typeface="Wingdings" panose="05000000000000000000" pitchFamily="2" charset="2"/>
              <a:buNone/>
            </a:pPr>
            <a:r>
              <a:rPr lang="en-US" altLang="zh-CN" b="1" dirty="0"/>
              <a:t>5.7  </a:t>
            </a:r>
            <a:r>
              <a:rPr lang="zh-CN" altLang="en-US" b="1" dirty="0"/>
              <a:t>小结</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6E12D58-F883-4C27-B3A2-00135D4E0361}" type="slidenum">
              <a:rPr lang="en-US" altLang="zh-CN"/>
              <a:pPr/>
              <a:t>5</a:t>
            </a:fld>
            <a:endParaRPr lang="en-US" altLang="zh-CN"/>
          </a:p>
        </p:txBody>
      </p:sp>
      <p:sp>
        <p:nvSpPr>
          <p:cNvPr id="568322" name="Rectangle 2"/>
          <p:cNvSpPr>
            <a:spLocks noGrp="1" noChangeArrowheads="1"/>
          </p:cNvSpPr>
          <p:nvPr>
            <p:ph type="title"/>
          </p:nvPr>
        </p:nvSpPr>
        <p:spPr/>
        <p:txBody>
          <a:bodyPr/>
          <a:lstStyle/>
          <a:p>
            <a:r>
              <a:rPr lang="zh-CN" altLang="en-US"/>
              <a:t>完整性约束条件分类</a:t>
            </a:r>
          </a:p>
        </p:txBody>
      </p:sp>
      <p:sp>
        <p:nvSpPr>
          <p:cNvPr id="568323" name="Rectangle 3"/>
          <p:cNvSpPr>
            <a:spLocks noGrp="1" noChangeArrowheads="1"/>
          </p:cNvSpPr>
          <p:nvPr>
            <p:ph type="body" idx="1"/>
          </p:nvPr>
        </p:nvSpPr>
        <p:spPr>
          <a:xfrm>
            <a:off x="395288" y="1700213"/>
            <a:ext cx="8229600" cy="3816350"/>
          </a:xfrm>
        </p:spPr>
        <p:txBody>
          <a:bodyPr/>
          <a:lstStyle/>
          <a:p>
            <a:r>
              <a:rPr lang="zh-CN" altLang="en-US" b="1"/>
              <a:t>六类完整性约束条件</a:t>
            </a:r>
          </a:p>
          <a:p>
            <a:pPr>
              <a:buFont typeface="Wingdings" panose="05000000000000000000" pitchFamily="2" charset="2"/>
              <a:buChar char=""/>
            </a:pPr>
            <a:r>
              <a:rPr lang="zh-CN" altLang="en-US" b="1"/>
              <a:t>静态列级约束</a:t>
            </a:r>
          </a:p>
          <a:p>
            <a:pPr>
              <a:buFont typeface="Wingdings" panose="05000000000000000000" pitchFamily="2" charset="2"/>
              <a:buChar char=""/>
            </a:pPr>
            <a:r>
              <a:rPr lang="zh-CN" altLang="en-US" b="1"/>
              <a:t>静态元组约束</a:t>
            </a:r>
          </a:p>
          <a:p>
            <a:pPr>
              <a:buFont typeface="Wingdings" panose="05000000000000000000" pitchFamily="2" charset="2"/>
              <a:buChar char=""/>
            </a:pPr>
            <a:r>
              <a:rPr lang="zh-CN" altLang="en-US" b="1"/>
              <a:t>静态关系约束</a:t>
            </a:r>
          </a:p>
          <a:p>
            <a:pPr>
              <a:buFont typeface="Wingdings" panose="05000000000000000000" pitchFamily="2" charset="2"/>
              <a:buChar char=""/>
            </a:pPr>
            <a:r>
              <a:rPr lang="zh-CN" altLang="en-US" b="1"/>
              <a:t>动态列级约束</a:t>
            </a:r>
          </a:p>
          <a:p>
            <a:pPr>
              <a:buFont typeface="Wingdings" panose="05000000000000000000" pitchFamily="2" charset="2"/>
              <a:buChar char=""/>
            </a:pPr>
            <a:r>
              <a:rPr lang="zh-CN" altLang="en-US" b="1"/>
              <a:t>动态元组约束</a:t>
            </a:r>
          </a:p>
          <a:p>
            <a:pPr>
              <a:buFont typeface="Wingdings" panose="05000000000000000000" pitchFamily="2" charset="2"/>
              <a:buChar char=""/>
            </a:pPr>
            <a:r>
              <a:rPr lang="zh-CN" altLang="en-US" b="1"/>
              <a:t>动态关系约束</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3A82A353-1939-492E-964B-141843EE5069}" type="slidenum">
              <a:rPr lang="en-US" altLang="zh-CN"/>
              <a:pPr/>
              <a:t>50</a:t>
            </a:fld>
            <a:endParaRPr lang="en-US" altLang="zh-CN"/>
          </a:p>
        </p:txBody>
      </p:sp>
      <p:sp>
        <p:nvSpPr>
          <p:cNvPr id="459778" name="Rectangle 2"/>
          <p:cNvSpPr>
            <a:spLocks noGrp="1" noChangeArrowheads="1"/>
          </p:cNvSpPr>
          <p:nvPr>
            <p:ph type="title"/>
          </p:nvPr>
        </p:nvSpPr>
        <p:spPr/>
        <p:txBody>
          <a:bodyPr/>
          <a:lstStyle/>
          <a:p>
            <a:r>
              <a:rPr lang="en-US" altLang="zh-CN" dirty="0"/>
              <a:t>5.4  </a:t>
            </a:r>
            <a:r>
              <a:rPr lang="zh-CN" altLang="en-US" dirty="0"/>
              <a:t>完整性约束命名子句</a:t>
            </a:r>
          </a:p>
        </p:txBody>
      </p:sp>
      <p:sp>
        <p:nvSpPr>
          <p:cNvPr id="459779" name="Rectangle 3"/>
          <p:cNvSpPr>
            <a:spLocks noGrp="1" noChangeArrowheads="1"/>
          </p:cNvSpPr>
          <p:nvPr>
            <p:ph type="body" idx="1"/>
          </p:nvPr>
        </p:nvSpPr>
        <p:spPr/>
        <p:txBody>
          <a:bodyPr/>
          <a:lstStyle/>
          <a:p>
            <a:pPr>
              <a:lnSpc>
                <a:spcPct val="150000"/>
              </a:lnSpc>
            </a:pPr>
            <a:r>
              <a:rPr lang="en-US" altLang="zh-CN" b="1"/>
              <a:t>CONSTRAINT </a:t>
            </a:r>
            <a:r>
              <a:rPr lang="zh-CN" altLang="en-US" b="1"/>
              <a:t>约束</a:t>
            </a:r>
          </a:p>
          <a:p>
            <a:pPr lvl="1">
              <a:lnSpc>
                <a:spcPct val="150000"/>
              </a:lnSpc>
              <a:buFont typeface="Wingdings" panose="05000000000000000000" pitchFamily="2" charset="2"/>
              <a:buNone/>
            </a:pPr>
            <a:endParaRPr lang="zh-CN" altLang="en-US" sz="1400" b="1"/>
          </a:p>
          <a:p>
            <a:pPr lvl="1">
              <a:lnSpc>
                <a:spcPct val="150000"/>
              </a:lnSpc>
              <a:buFont typeface="Wingdings" panose="05000000000000000000" pitchFamily="2" charset="2"/>
              <a:buNone/>
            </a:pPr>
            <a:r>
              <a:rPr lang="en-US" altLang="zh-CN" b="1">
                <a:latin typeface="仿宋_GB2312" pitchFamily="49" charset="-122"/>
                <a:ea typeface="仿宋_GB2312" pitchFamily="49" charset="-122"/>
              </a:rPr>
              <a:t>CONSTRAINT &lt;</a:t>
            </a:r>
            <a:r>
              <a:rPr lang="zh-CN" altLang="en-US" b="1">
                <a:latin typeface="仿宋_GB2312" pitchFamily="49" charset="-122"/>
                <a:ea typeface="仿宋_GB2312" pitchFamily="49" charset="-122"/>
              </a:rPr>
              <a:t>完整性约束条件名</a:t>
            </a:r>
            <a:r>
              <a:rPr lang="en-US" altLang="zh-CN" b="1">
                <a:latin typeface="仿宋_GB2312" pitchFamily="49" charset="-122"/>
                <a:ea typeface="仿宋_GB2312" pitchFamily="49" charset="-122"/>
              </a:rPr>
              <a:t>&gt;</a:t>
            </a:r>
          </a:p>
          <a:p>
            <a:pPr lvl="1">
              <a:lnSpc>
                <a:spcPct val="150000"/>
              </a:lnSpc>
              <a:buFont typeface="Wingdings" panose="05000000000000000000" pitchFamily="2"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PRIMARY KEY</a:t>
            </a:r>
            <a:r>
              <a:rPr lang="zh-CN" altLang="en-US" b="1">
                <a:latin typeface="仿宋_GB2312" pitchFamily="49" charset="-122"/>
                <a:ea typeface="仿宋_GB2312" pitchFamily="49" charset="-122"/>
              </a:rPr>
              <a:t>短语</a:t>
            </a:r>
          </a:p>
          <a:p>
            <a:pPr lvl="1">
              <a:lnSpc>
                <a:spcPct val="150000"/>
              </a:lnSpc>
              <a:buFont typeface="Wingdings" panose="05000000000000000000" pitchFamily="2" charset="2"/>
              <a:buNone/>
            </a:pPr>
            <a:r>
              <a:rPr lang="zh-CN" altLang="en-US" b="1">
                <a:latin typeface="仿宋_GB2312" pitchFamily="49" charset="-122"/>
                <a:ea typeface="仿宋_GB2312" pitchFamily="49" charset="-122"/>
              </a:rPr>
              <a:t>   </a:t>
            </a:r>
            <a:r>
              <a:rPr lang="en-US" altLang="zh-CN" b="1">
                <a:latin typeface="仿宋_GB2312" pitchFamily="49" charset="-122"/>
                <a:ea typeface="仿宋_GB2312" pitchFamily="49" charset="-122"/>
              </a:rPr>
              <a:t>|FOREIGN KEY</a:t>
            </a:r>
            <a:r>
              <a:rPr lang="zh-CN" altLang="en-US" b="1">
                <a:latin typeface="仿宋_GB2312" pitchFamily="49" charset="-122"/>
                <a:ea typeface="仿宋_GB2312" pitchFamily="49" charset="-122"/>
              </a:rPr>
              <a:t>短语</a:t>
            </a:r>
          </a:p>
          <a:p>
            <a:pPr lvl="1">
              <a:lnSpc>
                <a:spcPct val="150000"/>
              </a:lnSpc>
              <a:buFont typeface="Wingdings" panose="05000000000000000000" pitchFamily="2" charset="2"/>
              <a:buNone/>
            </a:pPr>
            <a:r>
              <a:rPr lang="zh-CN" altLang="en-US" b="1">
                <a:latin typeface="仿宋_GB2312" pitchFamily="49" charset="-122"/>
                <a:ea typeface="仿宋_GB2312" pitchFamily="49" charset="-122"/>
              </a:rPr>
              <a:t>   </a:t>
            </a:r>
            <a:r>
              <a:rPr lang="en-US" altLang="zh-CN" b="1">
                <a:latin typeface="仿宋_GB2312" pitchFamily="49" charset="-122"/>
                <a:ea typeface="仿宋_GB2312" pitchFamily="49" charset="-122"/>
              </a:rPr>
              <a:t>|CHECK</a:t>
            </a:r>
            <a:r>
              <a:rPr lang="zh-CN" altLang="en-US" b="1">
                <a:latin typeface="仿宋_GB2312" pitchFamily="49" charset="-122"/>
                <a:ea typeface="仿宋_GB2312" pitchFamily="49" charset="-122"/>
              </a:rPr>
              <a:t>短语］</a:t>
            </a:r>
          </a:p>
          <a:p>
            <a:pPr>
              <a:lnSpc>
                <a:spcPct val="150000"/>
              </a:lnSpc>
            </a:pPr>
            <a:endParaRPr lang="en-US" altLang="zh-CN" sz="2400" b="1">
              <a:latin typeface="仿宋_GB2312" pitchFamily="49" charset="-122"/>
              <a:ea typeface="仿宋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87917F2-DE54-4054-AFC0-401C0A5EECD4}" type="slidenum">
              <a:rPr lang="en-US" altLang="zh-CN"/>
              <a:pPr/>
              <a:t>51</a:t>
            </a:fld>
            <a:endParaRPr lang="en-US" altLang="zh-CN"/>
          </a:p>
        </p:txBody>
      </p:sp>
      <p:sp>
        <p:nvSpPr>
          <p:cNvPr id="460802" name="Rectangle 2"/>
          <p:cNvSpPr>
            <a:spLocks noGrp="1" noChangeArrowheads="1"/>
          </p:cNvSpPr>
          <p:nvPr>
            <p:ph type="title"/>
          </p:nvPr>
        </p:nvSpPr>
        <p:spPr/>
        <p:txBody>
          <a:bodyPr/>
          <a:lstStyle/>
          <a:p>
            <a:r>
              <a:rPr lang="zh-CN" altLang="en-US"/>
              <a:t>完整性约束命名子句</a:t>
            </a:r>
            <a:r>
              <a:rPr lang="en-US" altLang="zh-CN"/>
              <a:t>(</a:t>
            </a:r>
            <a:r>
              <a:rPr lang="zh-CN" altLang="en-US"/>
              <a:t>续</a:t>
            </a:r>
            <a:r>
              <a:rPr lang="en-US" altLang="zh-CN"/>
              <a:t>)</a:t>
            </a:r>
          </a:p>
        </p:txBody>
      </p:sp>
      <p:sp>
        <p:nvSpPr>
          <p:cNvPr id="460803" name="Rectangle 3"/>
          <p:cNvSpPr>
            <a:spLocks noGrp="1" noChangeArrowheads="1"/>
          </p:cNvSpPr>
          <p:nvPr>
            <p:ph type="body" idx="1"/>
          </p:nvPr>
        </p:nvSpPr>
        <p:spPr>
          <a:xfrm>
            <a:off x="395288" y="1557338"/>
            <a:ext cx="8569325" cy="4895850"/>
          </a:xfrm>
        </p:spPr>
        <p:txBody>
          <a:bodyPr/>
          <a:lstStyle/>
          <a:p>
            <a:pPr>
              <a:lnSpc>
                <a:spcPct val="90000"/>
              </a:lnSpc>
              <a:buFont typeface="Wingdings" panose="05000000000000000000" pitchFamily="2" charset="2"/>
              <a:buNone/>
            </a:pPr>
            <a:r>
              <a:rPr lang="zh-CN" altLang="en-US" sz="2000" b="1"/>
              <a:t>［例</a:t>
            </a:r>
            <a:r>
              <a:rPr lang="en-US" altLang="zh-CN" sz="2000" b="1"/>
              <a:t>10</a:t>
            </a:r>
            <a:r>
              <a:rPr lang="zh-CN" altLang="en-US" sz="2000" b="1"/>
              <a:t>］  建立学生登记表</a:t>
            </a:r>
            <a:r>
              <a:rPr lang="en-US" altLang="zh-CN" sz="2000" b="1"/>
              <a:t>Student</a:t>
            </a:r>
            <a:r>
              <a:rPr lang="zh-CN" altLang="en-US" sz="2000" b="1"/>
              <a:t>，要求学号在</a:t>
            </a:r>
            <a:r>
              <a:rPr lang="en-US" altLang="zh-CN" sz="2000" b="1"/>
              <a:t>90000~99999</a:t>
            </a:r>
            <a:r>
              <a:rPr lang="zh-CN" altLang="en-US" sz="2000" b="1"/>
              <a:t>之间，姓名不能取空值，年龄小于</a:t>
            </a:r>
            <a:r>
              <a:rPr lang="en-US" altLang="zh-CN" sz="2000" b="1"/>
              <a:t>30</a:t>
            </a:r>
            <a:r>
              <a:rPr lang="zh-CN" altLang="en-US" sz="2000" b="1"/>
              <a:t>，性别只能是“男”或“女”。</a:t>
            </a:r>
          </a:p>
          <a:p>
            <a:pPr>
              <a:lnSpc>
                <a:spcPct val="90000"/>
              </a:lnSpc>
              <a:buFont typeface="Wingdings" panose="05000000000000000000" pitchFamily="2" charset="2"/>
              <a:buNone/>
            </a:pPr>
            <a:r>
              <a:rPr lang="zh-CN" altLang="en-US" sz="2000" b="1"/>
              <a:t>    </a:t>
            </a:r>
            <a:r>
              <a:rPr lang="en-US" altLang="zh-CN" sz="2000" b="1"/>
              <a:t>CREATE TABLE Student</a:t>
            </a:r>
          </a:p>
          <a:p>
            <a:pPr>
              <a:lnSpc>
                <a:spcPct val="90000"/>
              </a:lnSpc>
              <a:buFont typeface="Wingdings" panose="05000000000000000000" pitchFamily="2" charset="2"/>
              <a:buNone/>
            </a:pPr>
            <a:r>
              <a:rPr lang="en-US" altLang="zh-CN" sz="2000" b="1"/>
              <a:t>      (Sno  NUMERIC(6)</a:t>
            </a:r>
          </a:p>
          <a:p>
            <a:pPr>
              <a:lnSpc>
                <a:spcPct val="90000"/>
              </a:lnSpc>
              <a:buFont typeface="Wingdings" panose="05000000000000000000" pitchFamily="2" charset="2"/>
              <a:buNone/>
            </a:pPr>
            <a:r>
              <a:rPr lang="en-US" altLang="zh-CN" sz="2000" b="1"/>
              <a:t>        </a:t>
            </a:r>
            <a:r>
              <a:rPr lang="en-US" altLang="zh-CN" sz="2000" b="1">
                <a:solidFill>
                  <a:srgbClr val="FF66FF"/>
                </a:solidFill>
              </a:rPr>
              <a:t>CONSTRAINT C1 CHECK (Sno BETWEEN 90000 AND 99999)</a:t>
            </a:r>
            <a:r>
              <a:rPr lang="zh-CN" altLang="en-US" sz="2000" b="1"/>
              <a:t>，</a:t>
            </a:r>
          </a:p>
          <a:p>
            <a:pPr>
              <a:lnSpc>
                <a:spcPct val="90000"/>
              </a:lnSpc>
              <a:buFont typeface="Wingdings" panose="05000000000000000000" pitchFamily="2" charset="2"/>
              <a:buNone/>
            </a:pPr>
            <a:r>
              <a:rPr lang="zh-CN" altLang="en-US" sz="2000" b="1"/>
              <a:t>        </a:t>
            </a:r>
            <a:r>
              <a:rPr lang="en-US" altLang="zh-CN" sz="2000" b="1"/>
              <a:t>Sname  CHAR(20)  </a:t>
            </a:r>
          </a:p>
          <a:p>
            <a:pPr>
              <a:lnSpc>
                <a:spcPct val="90000"/>
              </a:lnSpc>
              <a:buFont typeface="Wingdings" panose="05000000000000000000" pitchFamily="2" charset="2"/>
              <a:buNone/>
            </a:pPr>
            <a:r>
              <a:rPr lang="en-US" altLang="zh-CN" sz="2000" b="1"/>
              <a:t>        </a:t>
            </a:r>
            <a:r>
              <a:rPr lang="en-US" altLang="zh-CN" sz="2000" b="1">
                <a:solidFill>
                  <a:srgbClr val="FF66FF"/>
                </a:solidFill>
              </a:rPr>
              <a:t>CONSTRAINT C2 NOT NULL</a:t>
            </a:r>
            <a:r>
              <a:rPr lang="zh-CN" altLang="en-US" sz="2000" b="1"/>
              <a:t>，</a:t>
            </a:r>
          </a:p>
          <a:p>
            <a:pPr>
              <a:lnSpc>
                <a:spcPct val="90000"/>
              </a:lnSpc>
              <a:buFont typeface="Wingdings" panose="05000000000000000000" pitchFamily="2" charset="2"/>
              <a:buNone/>
            </a:pPr>
            <a:r>
              <a:rPr lang="zh-CN" altLang="en-US" sz="2000" b="1"/>
              <a:t>        </a:t>
            </a:r>
            <a:r>
              <a:rPr lang="en-US" altLang="zh-CN" sz="2000" b="1"/>
              <a:t>Sage  NUMERIC(3)</a:t>
            </a:r>
          </a:p>
          <a:p>
            <a:pPr>
              <a:lnSpc>
                <a:spcPct val="90000"/>
              </a:lnSpc>
              <a:buFont typeface="Wingdings" panose="05000000000000000000" pitchFamily="2" charset="2"/>
              <a:buNone/>
            </a:pPr>
            <a:r>
              <a:rPr lang="en-US" altLang="zh-CN" sz="2000" b="1"/>
              <a:t>        </a:t>
            </a:r>
            <a:r>
              <a:rPr lang="en-US" altLang="zh-CN" sz="2000" b="1">
                <a:solidFill>
                  <a:srgbClr val="FF66FF"/>
                </a:solidFill>
              </a:rPr>
              <a:t>CONSTRAINT C3 CHECK (Sage &lt; 30)</a:t>
            </a:r>
            <a:r>
              <a:rPr lang="zh-CN" altLang="en-US" sz="2000" b="1"/>
              <a:t>，</a:t>
            </a:r>
          </a:p>
          <a:p>
            <a:pPr>
              <a:lnSpc>
                <a:spcPct val="90000"/>
              </a:lnSpc>
              <a:buFont typeface="Wingdings" panose="05000000000000000000" pitchFamily="2" charset="2"/>
              <a:buNone/>
            </a:pPr>
            <a:r>
              <a:rPr lang="zh-CN" altLang="en-US" sz="2000" b="1"/>
              <a:t>        </a:t>
            </a:r>
            <a:r>
              <a:rPr lang="en-US" altLang="zh-CN" sz="2000" b="1"/>
              <a:t>Ssex  CHAR(2)</a:t>
            </a:r>
          </a:p>
          <a:p>
            <a:pPr>
              <a:lnSpc>
                <a:spcPct val="90000"/>
              </a:lnSpc>
              <a:buFont typeface="Wingdings" panose="05000000000000000000" pitchFamily="2" charset="2"/>
              <a:buNone/>
            </a:pPr>
            <a:r>
              <a:rPr lang="en-US" altLang="zh-CN" sz="2000" b="1"/>
              <a:t>        </a:t>
            </a:r>
            <a:r>
              <a:rPr lang="en-US" altLang="zh-CN" sz="2000" b="1">
                <a:solidFill>
                  <a:srgbClr val="FF66FF"/>
                </a:solidFill>
              </a:rPr>
              <a:t>CONSTRAINT C4 CHECK (Ssex IN ( '</a:t>
            </a:r>
            <a:r>
              <a:rPr lang="zh-CN" altLang="en-US" sz="2000" b="1">
                <a:solidFill>
                  <a:srgbClr val="FF66FF"/>
                </a:solidFill>
              </a:rPr>
              <a:t>男</a:t>
            </a:r>
            <a:r>
              <a:rPr lang="en-US" altLang="zh-CN" sz="2000" b="1">
                <a:solidFill>
                  <a:srgbClr val="FF66FF"/>
                </a:solidFill>
              </a:rPr>
              <a:t>'</a:t>
            </a:r>
            <a:r>
              <a:rPr lang="zh-CN" altLang="en-US" sz="2000" b="1">
                <a:solidFill>
                  <a:srgbClr val="FF66FF"/>
                </a:solidFill>
              </a:rPr>
              <a:t>，</a:t>
            </a:r>
            <a:r>
              <a:rPr lang="en-US" altLang="zh-CN" sz="2000" b="1">
                <a:solidFill>
                  <a:srgbClr val="FF66FF"/>
                </a:solidFill>
              </a:rPr>
              <a:t>'</a:t>
            </a:r>
            <a:r>
              <a:rPr lang="zh-CN" altLang="en-US" sz="2000" b="1">
                <a:solidFill>
                  <a:srgbClr val="FF66FF"/>
                </a:solidFill>
              </a:rPr>
              <a:t>女</a:t>
            </a:r>
            <a:r>
              <a:rPr lang="en-US" altLang="zh-CN" sz="2000" b="1">
                <a:solidFill>
                  <a:srgbClr val="FF66FF"/>
                </a:solidFill>
              </a:rPr>
              <a:t>'))</a:t>
            </a:r>
            <a:r>
              <a:rPr lang="zh-CN" altLang="en-US" sz="2000" b="1">
                <a:solidFill>
                  <a:srgbClr val="FF66FF"/>
                </a:solidFill>
              </a:rPr>
              <a:t>，</a:t>
            </a:r>
          </a:p>
          <a:p>
            <a:pPr>
              <a:lnSpc>
                <a:spcPct val="90000"/>
              </a:lnSpc>
              <a:buFont typeface="Wingdings" panose="05000000000000000000" pitchFamily="2" charset="2"/>
              <a:buNone/>
            </a:pPr>
            <a:r>
              <a:rPr lang="zh-CN" altLang="en-US" sz="2000" b="1">
                <a:solidFill>
                  <a:srgbClr val="FF66FF"/>
                </a:solidFill>
              </a:rPr>
              <a:t>        </a:t>
            </a:r>
            <a:r>
              <a:rPr lang="en-US" altLang="zh-CN" sz="2000" b="1">
                <a:solidFill>
                  <a:srgbClr val="FF66FF"/>
                </a:solidFill>
              </a:rPr>
              <a:t>CONSTRAINT StudentKey PRIMARY KEY(Sno)</a:t>
            </a:r>
          </a:p>
          <a:p>
            <a:pPr>
              <a:lnSpc>
                <a:spcPct val="90000"/>
              </a:lnSpc>
              <a:buFont typeface="Wingdings" panose="05000000000000000000" pitchFamily="2" charset="2"/>
              <a:buNone/>
            </a:pPr>
            <a:r>
              <a:rPr lang="en-US" altLang="zh-CN" sz="2000" b="1"/>
              <a:t>      )</a:t>
            </a:r>
            <a:r>
              <a:rPr lang="zh-CN" altLang="en-US" sz="2000" b="1"/>
              <a:t>；</a:t>
            </a:r>
          </a:p>
          <a:p>
            <a:pPr lvl="1">
              <a:lnSpc>
                <a:spcPct val="90000"/>
              </a:lnSpc>
              <a:buFont typeface="Wingdings" panose="05000000000000000000" pitchFamily="2" charset="2"/>
              <a:buChar char="ü"/>
            </a:pPr>
            <a:r>
              <a:rPr lang="zh-CN" altLang="en-US" sz="1800" b="1">
                <a:latin typeface="仿宋_GB2312" pitchFamily="49" charset="-122"/>
                <a:ea typeface="仿宋_GB2312" pitchFamily="49" charset="-122"/>
              </a:rPr>
              <a:t>在</a:t>
            </a:r>
            <a:r>
              <a:rPr lang="en-US" altLang="zh-CN" sz="1800" b="1">
                <a:latin typeface="仿宋_GB2312" pitchFamily="49" charset="-122"/>
                <a:ea typeface="仿宋_GB2312" pitchFamily="49" charset="-122"/>
              </a:rPr>
              <a:t>Student</a:t>
            </a:r>
            <a:r>
              <a:rPr lang="zh-CN" altLang="en-US" sz="1800" b="1">
                <a:latin typeface="仿宋_GB2312" pitchFamily="49" charset="-122"/>
                <a:ea typeface="仿宋_GB2312" pitchFamily="49" charset="-122"/>
              </a:rPr>
              <a:t>表上建立了</a:t>
            </a:r>
            <a:r>
              <a:rPr lang="en-US" altLang="zh-CN" sz="1800" b="1">
                <a:latin typeface="仿宋_GB2312" pitchFamily="49" charset="-122"/>
                <a:ea typeface="仿宋_GB2312" pitchFamily="49" charset="-122"/>
              </a:rPr>
              <a:t>5</a:t>
            </a:r>
            <a:r>
              <a:rPr lang="zh-CN" altLang="en-US" sz="1800" b="1">
                <a:latin typeface="仿宋_GB2312" pitchFamily="49" charset="-122"/>
                <a:ea typeface="仿宋_GB2312" pitchFamily="49" charset="-122"/>
              </a:rPr>
              <a:t>个约束条件，包括主码约束（命名为</a:t>
            </a:r>
            <a:r>
              <a:rPr lang="en-US" altLang="zh-CN" sz="1800" b="1">
                <a:latin typeface="仿宋_GB2312" pitchFamily="49" charset="-122"/>
                <a:ea typeface="仿宋_GB2312" pitchFamily="49" charset="-122"/>
              </a:rPr>
              <a:t>StudentKey</a:t>
            </a:r>
            <a:r>
              <a:rPr lang="zh-CN" altLang="en-US" sz="1800" b="1">
                <a:latin typeface="仿宋_GB2312" pitchFamily="49" charset="-122"/>
                <a:ea typeface="仿宋_GB2312" pitchFamily="49" charset="-122"/>
              </a:rPr>
              <a:t>）以及</a:t>
            </a:r>
            <a:r>
              <a:rPr lang="en-US" altLang="zh-CN" sz="1800" b="1">
                <a:latin typeface="仿宋_GB2312" pitchFamily="49" charset="-122"/>
                <a:ea typeface="仿宋_GB2312" pitchFamily="49" charset="-122"/>
              </a:rPr>
              <a:t>C1</a:t>
            </a:r>
            <a:r>
              <a:rPr lang="zh-CN" altLang="en-US" sz="1800" b="1">
                <a:latin typeface="仿宋_GB2312" pitchFamily="49" charset="-122"/>
                <a:ea typeface="仿宋_GB2312" pitchFamily="49" charset="-122"/>
              </a:rPr>
              <a:t>、</a:t>
            </a:r>
            <a:r>
              <a:rPr lang="en-US" altLang="zh-CN" sz="1800" b="1">
                <a:latin typeface="仿宋_GB2312" pitchFamily="49" charset="-122"/>
                <a:ea typeface="仿宋_GB2312" pitchFamily="49" charset="-122"/>
              </a:rPr>
              <a:t>C2</a:t>
            </a:r>
            <a:r>
              <a:rPr lang="zh-CN" altLang="en-US" sz="1800" b="1">
                <a:latin typeface="仿宋_GB2312" pitchFamily="49" charset="-122"/>
                <a:ea typeface="仿宋_GB2312" pitchFamily="49" charset="-122"/>
              </a:rPr>
              <a:t>、</a:t>
            </a:r>
            <a:r>
              <a:rPr lang="en-US" altLang="zh-CN" sz="1800" b="1">
                <a:latin typeface="仿宋_GB2312" pitchFamily="49" charset="-122"/>
                <a:ea typeface="仿宋_GB2312" pitchFamily="49" charset="-122"/>
              </a:rPr>
              <a:t>C3</a:t>
            </a:r>
            <a:r>
              <a:rPr lang="zh-CN" altLang="en-US" sz="1800" b="1">
                <a:latin typeface="仿宋_GB2312" pitchFamily="49" charset="-122"/>
                <a:ea typeface="仿宋_GB2312" pitchFamily="49" charset="-122"/>
              </a:rPr>
              <a:t>、</a:t>
            </a:r>
            <a:r>
              <a:rPr lang="en-US" altLang="zh-CN" sz="1800" b="1">
                <a:latin typeface="仿宋_GB2312" pitchFamily="49" charset="-122"/>
                <a:ea typeface="仿宋_GB2312" pitchFamily="49" charset="-122"/>
              </a:rPr>
              <a:t>C4</a:t>
            </a:r>
            <a:r>
              <a:rPr lang="zh-CN" altLang="en-US" sz="1800" b="1">
                <a:latin typeface="仿宋_GB2312" pitchFamily="49" charset="-122"/>
                <a:ea typeface="仿宋_GB2312" pitchFamily="49" charset="-122"/>
              </a:rPr>
              <a:t>四个列级约束。</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 例</a:t>
            </a:r>
          </a:p>
        </p:txBody>
      </p:sp>
      <p:sp>
        <p:nvSpPr>
          <p:cNvPr id="3" name="内容占位符 2"/>
          <p:cNvSpPr>
            <a:spLocks noGrp="1"/>
          </p:cNvSpPr>
          <p:nvPr>
            <p:ph idx="1"/>
          </p:nvPr>
        </p:nvSpPr>
        <p:spPr>
          <a:xfrm>
            <a:off x="615493" y="1628800"/>
            <a:ext cx="7556907" cy="2880320"/>
          </a:xfrm>
        </p:spPr>
        <p:txBody>
          <a:bodyPr/>
          <a:lstStyle/>
          <a:p>
            <a:pPr marL="444164" marR="290499" indent="0">
              <a:spcBef>
                <a:spcPts val="2005"/>
              </a:spcBef>
              <a:buNone/>
              <a:tabLst>
                <a:tab pos="6329617" algn="l"/>
              </a:tabLst>
            </a:pPr>
            <a:r>
              <a:rPr lang="en-US" altLang="zh-CN" sz="2000" b="1" spc="-4" dirty="0">
                <a:cs typeface="Arial"/>
              </a:rPr>
              <a:t>Create  </a:t>
            </a:r>
            <a:r>
              <a:rPr lang="en-US" altLang="zh-CN" sz="2000" b="1" dirty="0">
                <a:cs typeface="Arial"/>
              </a:rPr>
              <a:t>Table </a:t>
            </a:r>
            <a:r>
              <a:rPr lang="en-US" altLang="zh-CN" sz="2000" b="1" spc="-4" dirty="0">
                <a:cs typeface="Arial"/>
              </a:rPr>
              <a:t> </a:t>
            </a:r>
            <a:r>
              <a:rPr lang="en-US" altLang="zh-CN" sz="2000" b="1" dirty="0">
                <a:solidFill>
                  <a:srgbClr val="FF0065"/>
                </a:solidFill>
                <a:cs typeface="Arial"/>
              </a:rPr>
              <a:t>Course</a:t>
            </a:r>
            <a:r>
              <a:rPr lang="en-US" altLang="zh-CN" sz="2000" b="1" spc="-4" dirty="0">
                <a:solidFill>
                  <a:srgbClr val="FF0065"/>
                </a:solidFill>
                <a:cs typeface="Arial"/>
              </a:rPr>
              <a:t> </a:t>
            </a:r>
            <a:r>
              <a:rPr lang="en-US" altLang="zh-CN" sz="2000" b="1" dirty="0">
                <a:solidFill>
                  <a:srgbClr val="3333CC"/>
                </a:solidFill>
                <a:cs typeface="Arial"/>
              </a:rPr>
              <a:t>(</a:t>
            </a:r>
            <a:r>
              <a:rPr lang="en-US" altLang="zh-CN" sz="2000" b="1" spc="-4" dirty="0">
                <a:solidFill>
                  <a:srgbClr val="3333CC"/>
                </a:solidFill>
                <a:cs typeface="Arial"/>
              </a:rPr>
              <a:t> </a:t>
            </a:r>
            <a:r>
              <a:rPr lang="en-US" altLang="zh-CN" sz="2000" b="1" spc="-4" dirty="0" err="1">
                <a:solidFill>
                  <a:srgbClr val="FF0065"/>
                </a:solidFill>
                <a:cs typeface="Arial"/>
              </a:rPr>
              <a:t>Cno</a:t>
            </a:r>
            <a:r>
              <a:rPr lang="en-US" altLang="zh-CN" sz="2000" b="1" dirty="0">
                <a:solidFill>
                  <a:srgbClr val="FF0065"/>
                </a:solidFill>
                <a:cs typeface="Arial"/>
              </a:rPr>
              <a:t> </a:t>
            </a:r>
            <a:r>
              <a:rPr lang="en-US" altLang="zh-CN" sz="2000" b="1" spc="-4" dirty="0">
                <a:solidFill>
                  <a:srgbClr val="FF0065"/>
                </a:solidFill>
                <a:cs typeface="Arial"/>
              </a:rPr>
              <a:t> </a:t>
            </a:r>
            <a:r>
              <a:rPr lang="en-US" altLang="zh-CN" sz="2000" b="1" spc="-4" dirty="0">
                <a:cs typeface="Arial"/>
              </a:rPr>
              <a:t>char(3) </a:t>
            </a:r>
            <a:r>
              <a:rPr lang="en-US" altLang="zh-CN" sz="2000" b="1" dirty="0">
                <a:solidFill>
                  <a:srgbClr val="FF0065"/>
                </a:solidFill>
                <a:cs typeface="Arial"/>
              </a:rPr>
              <a:t>, </a:t>
            </a:r>
            <a:r>
              <a:rPr lang="en-US" altLang="zh-CN" sz="2000" b="1" spc="-4" dirty="0">
                <a:solidFill>
                  <a:srgbClr val="FF0065"/>
                </a:solidFill>
                <a:cs typeface="Arial"/>
              </a:rPr>
              <a:t> </a:t>
            </a:r>
            <a:r>
              <a:rPr lang="en-US" altLang="zh-CN" sz="2000" b="1" spc="-9" dirty="0" err="1">
                <a:solidFill>
                  <a:srgbClr val="FF0065"/>
                </a:solidFill>
                <a:cs typeface="Arial"/>
              </a:rPr>
              <a:t>Cnam</a:t>
            </a:r>
            <a:r>
              <a:rPr lang="en-US" altLang="zh-CN" sz="2000" b="1" spc="-4" dirty="0" err="1">
                <a:solidFill>
                  <a:srgbClr val="FF0065"/>
                </a:solidFill>
                <a:cs typeface="Arial"/>
              </a:rPr>
              <a:t>e</a:t>
            </a:r>
            <a:r>
              <a:rPr lang="en-US" altLang="zh-CN" sz="2000" b="1" dirty="0">
                <a:solidFill>
                  <a:srgbClr val="FF0065"/>
                </a:solidFill>
                <a:cs typeface="Arial"/>
              </a:rPr>
              <a:t> </a:t>
            </a:r>
            <a:r>
              <a:rPr lang="en-US" altLang="zh-CN" sz="2000" b="1" spc="-9" dirty="0">
                <a:solidFill>
                  <a:srgbClr val="FF0065"/>
                </a:solidFill>
                <a:cs typeface="Arial"/>
              </a:rPr>
              <a:t> </a:t>
            </a:r>
            <a:r>
              <a:rPr lang="en-US" altLang="zh-CN" sz="2000" b="1" spc="-4" dirty="0">
                <a:cs typeface="Arial"/>
              </a:rPr>
              <a:t>char(12)</a:t>
            </a:r>
            <a:r>
              <a:rPr lang="en-US" altLang="zh-CN" sz="2000" b="1" dirty="0">
                <a:solidFill>
                  <a:srgbClr val="FF0065"/>
                </a:solidFill>
                <a:cs typeface="Arial"/>
              </a:rPr>
              <a:t>,</a:t>
            </a:r>
            <a:r>
              <a:rPr lang="en-US" altLang="zh-CN" sz="2000" b="1" spc="-4" dirty="0">
                <a:solidFill>
                  <a:srgbClr val="FF0065"/>
                </a:solidFill>
                <a:cs typeface="Arial"/>
              </a:rPr>
              <a:t> </a:t>
            </a:r>
            <a:r>
              <a:rPr lang="en-US" altLang="zh-CN" sz="2000" b="1" spc="-4" dirty="0" err="1">
                <a:solidFill>
                  <a:srgbClr val="FF0065"/>
                </a:solidFill>
                <a:cs typeface="Arial"/>
              </a:rPr>
              <a:t>Chour</a:t>
            </a:r>
            <a:r>
              <a:rPr lang="en-US" altLang="zh-CN" sz="2000" b="1" dirty="0" err="1">
                <a:solidFill>
                  <a:srgbClr val="FF0065"/>
                </a:solidFill>
                <a:cs typeface="Arial"/>
              </a:rPr>
              <a:t>s</a:t>
            </a:r>
            <a:r>
              <a:rPr lang="en-US" altLang="zh-CN" sz="2000" b="1" dirty="0">
                <a:solidFill>
                  <a:srgbClr val="FF0065"/>
                </a:solidFill>
                <a:cs typeface="Arial"/>
              </a:rPr>
              <a:t> </a:t>
            </a:r>
            <a:r>
              <a:rPr lang="en-US" altLang="zh-CN" sz="2000" b="1" dirty="0">
                <a:cs typeface="Arial"/>
              </a:rPr>
              <a:t>integer</a:t>
            </a:r>
            <a:r>
              <a:rPr lang="en-US" altLang="zh-CN" sz="2000" b="1" dirty="0">
                <a:solidFill>
                  <a:srgbClr val="FF0065"/>
                </a:solidFill>
                <a:cs typeface="Arial"/>
              </a:rPr>
              <a:t>,   </a:t>
            </a:r>
            <a:r>
              <a:rPr lang="en-US" altLang="zh-CN" sz="2000" b="1" spc="-4" dirty="0">
                <a:solidFill>
                  <a:srgbClr val="FF0065"/>
                </a:solidFill>
                <a:cs typeface="Arial"/>
              </a:rPr>
              <a:t>Credit </a:t>
            </a:r>
            <a:r>
              <a:rPr lang="en-US" altLang="zh-CN" sz="2000" b="1" spc="-4" dirty="0">
                <a:cs typeface="Arial"/>
              </a:rPr>
              <a:t>float(1) constraint </a:t>
            </a:r>
            <a:r>
              <a:rPr lang="en-US" altLang="zh-CN" sz="2000" b="1" spc="-4" dirty="0" err="1">
                <a:cs typeface="Arial"/>
              </a:rPr>
              <a:t>ctcredit</a:t>
            </a:r>
            <a:r>
              <a:rPr lang="en-US" altLang="zh-CN" sz="2000" b="1" spc="-4" dirty="0">
                <a:cs typeface="Arial"/>
              </a:rPr>
              <a:t> check (Credit &gt;=0.0</a:t>
            </a:r>
            <a:r>
              <a:rPr lang="en-US" altLang="zh-CN" sz="2000" b="1" spc="385" dirty="0">
                <a:cs typeface="Arial"/>
              </a:rPr>
              <a:t> </a:t>
            </a:r>
            <a:r>
              <a:rPr lang="en-US" altLang="zh-CN" sz="2000" b="1" spc="-4" dirty="0">
                <a:cs typeface="Arial"/>
              </a:rPr>
              <a:t>and Credit&lt;=5.0 </a:t>
            </a:r>
            <a:r>
              <a:rPr lang="en-US" altLang="zh-CN" sz="2000" b="1" dirty="0">
                <a:cs typeface="Arial"/>
              </a:rPr>
              <a:t>)</a:t>
            </a:r>
            <a:r>
              <a:rPr lang="en-US" altLang="zh-CN" sz="2000" b="1" dirty="0">
                <a:solidFill>
                  <a:srgbClr val="FF0065"/>
                </a:solidFill>
                <a:cs typeface="Arial"/>
              </a:rPr>
              <a:t>, </a:t>
            </a:r>
            <a:r>
              <a:rPr lang="en-US" altLang="zh-CN" sz="2000" b="1" spc="17" dirty="0">
                <a:solidFill>
                  <a:srgbClr val="FF0065"/>
                </a:solidFill>
                <a:cs typeface="Arial"/>
              </a:rPr>
              <a:t>  </a:t>
            </a:r>
            <a:r>
              <a:rPr lang="en-US" altLang="zh-CN" sz="2000" b="1" spc="-4" dirty="0" err="1">
                <a:solidFill>
                  <a:srgbClr val="FF0065"/>
                </a:solidFill>
                <a:cs typeface="Arial"/>
              </a:rPr>
              <a:t>Tno</a:t>
            </a:r>
            <a:r>
              <a:rPr lang="en-US" altLang="zh-CN" sz="2000" b="1" spc="-4" dirty="0">
                <a:solidFill>
                  <a:srgbClr val="FF0065"/>
                </a:solidFill>
                <a:cs typeface="Arial"/>
              </a:rPr>
              <a:t> </a:t>
            </a:r>
            <a:r>
              <a:rPr lang="en-US" altLang="zh-CN" sz="2000" b="1" spc="13" dirty="0">
                <a:solidFill>
                  <a:srgbClr val="FF0065"/>
                </a:solidFill>
                <a:cs typeface="Arial"/>
              </a:rPr>
              <a:t> </a:t>
            </a:r>
            <a:r>
              <a:rPr lang="en-US" altLang="zh-CN" sz="2000" b="1" spc="-4" dirty="0">
                <a:cs typeface="Arial"/>
              </a:rPr>
              <a:t>char(3) references </a:t>
            </a:r>
            <a:r>
              <a:rPr lang="en-US" altLang="zh-CN" sz="2000" b="1" dirty="0">
                <a:cs typeface="Arial"/>
              </a:rPr>
              <a:t>Teacher(</a:t>
            </a:r>
            <a:r>
              <a:rPr lang="en-US" altLang="zh-CN" sz="2000" b="1" dirty="0" err="1">
                <a:cs typeface="Arial"/>
              </a:rPr>
              <a:t>Tno</a:t>
            </a:r>
            <a:r>
              <a:rPr lang="en-US" altLang="zh-CN" sz="2000" b="1" dirty="0">
                <a:cs typeface="Arial"/>
              </a:rPr>
              <a:t>) on</a:t>
            </a:r>
            <a:r>
              <a:rPr lang="en-US" altLang="zh-CN" sz="2000" b="1" spc="-21" dirty="0">
                <a:cs typeface="Arial"/>
              </a:rPr>
              <a:t> </a:t>
            </a:r>
            <a:r>
              <a:rPr lang="en-US" altLang="zh-CN" sz="2000" b="1" dirty="0">
                <a:cs typeface="Arial"/>
              </a:rPr>
              <a:t>delete  </a:t>
            </a:r>
            <a:r>
              <a:rPr lang="en-US" altLang="zh-CN" sz="2000" b="1" spc="-4" dirty="0">
                <a:cs typeface="Arial"/>
              </a:rPr>
              <a:t>cascade</a:t>
            </a:r>
            <a:r>
              <a:rPr lang="en-US" altLang="zh-CN" sz="2000" b="1" u="heavy" spc="-4" dirty="0">
                <a:solidFill>
                  <a:srgbClr val="3333CC"/>
                </a:solidFill>
                <a:uFill>
                  <a:solidFill>
                    <a:srgbClr val="3333CC"/>
                  </a:solidFill>
                </a:uFill>
                <a:cs typeface="Arial"/>
              </a:rPr>
              <a:t>, </a:t>
            </a:r>
          </a:p>
          <a:p>
            <a:pPr marL="444164" marR="290499" indent="0">
              <a:spcBef>
                <a:spcPts val="2005"/>
              </a:spcBef>
              <a:buNone/>
              <a:tabLst>
                <a:tab pos="6329617" algn="l"/>
              </a:tabLst>
            </a:pPr>
            <a:r>
              <a:rPr lang="en-US" altLang="zh-CN" sz="2000" b="1" u="heavy" spc="-4" dirty="0">
                <a:solidFill>
                  <a:srgbClr val="3333CC"/>
                </a:solidFill>
                <a:uFill>
                  <a:solidFill>
                    <a:srgbClr val="3333CC"/>
                  </a:solidFill>
                </a:uFill>
                <a:cs typeface="Arial"/>
              </a:rPr>
              <a:t>primary</a:t>
            </a:r>
            <a:r>
              <a:rPr lang="en-US" altLang="zh-CN" sz="2000" b="1" u="heavy" spc="-9" dirty="0">
                <a:solidFill>
                  <a:srgbClr val="3333CC"/>
                </a:solidFill>
                <a:uFill>
                  <a:solidFill>
                    <a:srgbClr val="3333CC"/>
                  </a:solidFill>
                </a:uFill>
                <a:cs typeface="Arial"/>
              </a:rPr>
              <a:t> key(</a:t>
            </a:r>
            <a:r>
              <a:rPr lang="en-US" altLang="zh-CN" sz="2000" b="1" u="heavy" spc="-9" dirty="0" err="1">
                <a:solidFill>
                  <a:srgbClr val="3333CC"/>
                </a:solidFill>
                <a:uFill>
                  <a:solidFill>
                    <a:srgbClr val="3333CC"/>
                  </a:solidFill>
                </a:uFill>
                <a:cs typeface="Arial"/>
              </a:rPr>
              <a:t>Cno</a:t>
            </a:r>
            <a:r>
              <a:rPr lang="en-US" altLang="zh-CN" sz="2000" b="1" u="heavy" spc="-9" dirty="0">
                <a:solidFill>
                  <a:srgbClr val="3333CC"/>
                </a:solidFill>
                <a:uFill>
                  <a:solidFill>
                    <a:srgbClr val="3333CC"/>
                  </a:solidFill>
                </a:uFill>
                <a:cs typeface="Arial"/>
              </a:rPr>
              <a:t>),</a:t>
            </a:r>
            <a:br>
              <a:rPr lang="en-US" altLang="zh-CN" sz="2000" b="1" u="heavy" spc="-9" dirty="0">
                <a:solidFill>
                  <a:srgbClr val="3333CC"/>
                </a:solidFill>
                <a:uFill>
                  <a:solidFill>
                    <a:srgbClr val="3333CC"/>
                  </a:solidFill>
                </a:uFill>
                <a:cs typeface="Arial"/>
              </a:rPr>
            </a:br>
            <a:r>
              <a:rPr lang="en-US" altLang="zh-CN" sz="2000" b="1" u="heavy" dirty="0">
                <a:solidFill>
                  <a:srgbClr val="3333CC"/>
                </a:solidFill>
                <a:uFill>
                  <a:solidFill>
                    <a:srgbClr val="3333CC"/>
                  </a:solidFill>
                </a:uFill>
                <a:cs typeface="Arial"/>
              </a:rPr>
              <a:t>constraint  </a:t>
            </a:r>
            <a:r>
              <a:rPr lang="en-US" altLang="zh-CN" sz="2000" b="1" u="heavy" spc="-4" dirty="0" err="1">
                <a:solidFill>
                  <a:srgbClr val="3333CC"/>
                </a:solidFill>
                <a:uFill>
                  <a:solidFill>
                    <a:srgbClr val="3333CC"/>
                  </a:solidFill>
                </a:uFill>
                <a:cs typeface="Arial"/>
              </a:rPr>
              <a:t>ctc</a:t>
            </a:r>
            <a:r>
              <a:rPr lang="en-US" altLang="zh-CN" sz="2000" b="1" u="heavy" spc="-4" dirty="0">
                <a:solidFill>
                  <a:srgbClr val="3333CC"/>
                </a:solidFill>
                <a:uFill>
                  <a:solidFill>
                    <a:srgbClr val="3333CC"/>
                  </a:solidFill>
                </a:uFill>
                <a:cs typeface="Arial"/>
              </a:rPr>
              <a:t>  </a:t>
            </a:r>
            <a:r>
              <a:rPr lang="en-US" altLang="zh-CN" sz="2000" b="1" u="heavy" dirty="0">
                <a:solidFill>
                  <a:srgbClr val="3333CC"/>
                </a:solidFill>
                <a:uFill>
                  <a:solidFill>
                    <a:srgbClr val="3333CC"/>
                  </a:solidFill>
                </a:uFill>
                <a:cs typeface="Arial"/>
              </a:rPr>
              <a:t>check(</a:t>
            </a:r>
            <a:r>
              <a:rPr lang="en-US" altLang="zh-CN" sz="2000" b="1" u="heavy" dirty="0" err="1">
                <a:solidFill>
                  <a:srgbClr val="3333CC"/>
                </a:solidFill>
                <a:uFill>
                  <a:solidFill>
                    <a:srgbClr val="3333CC"/>
                  </a:solidFill>
                </a:uFill>
                <a:cs typeface="Arial"/>
              </a:rPr>
              <a:t>Chours</a:t>
            </a:r>
            <a:r>
              <a:rPr lang="en-US" altLang="zh-CN" sz="2000" b="1" u="heavy" dirty="0">
                <a:solidFill>
                  <a:srgbClr val="3333CC"/>
                </a:solidFill>
                <a:uFill>
                  <a:solidFill>
                    <a:srgbClr val="3333CC"/>
                  </a:solidFill>
                </a:uFill>
                <a:cs typeface="Arial"/>
              </a:rPr>
              <a:t>/Credit = </a:t>
            </a:r>
            <a:r>
              <a:rPr lang="en-US" altLang="zh-CN" sz="2000" b="1" u="heavy" spc="-4" dirty="0">
                <a:solidFill>
                  <a:srgbClr val="3333CC"/>
                </a:solidFill>
                <a:uFill>
                  <a:solidFill>
                    <a:srgbClr val="3333CC"/>
                  </a:solidFill>
                </a:uFill>
                <a:cs typeface="Arial"/>
              </a:rPr>
              <a:t>20)</a:t>
            </a:r>
            <a:r>
              <a:rPr lang="en-US" altLang="zh-CN" sz="2000" b="1" spc="-77" dirty="0">
                <a:solidFill>
                  <a:srgbClr val="3333CC"/>
                </a:solidFill>
                <a:cs typeface="Arial"/>
              </a:rPr>
              <a:t> </a:t>
            </a:r>
            <a:r>
              <a:rPr lang="en-US" altLang="zh-CN" sz="2000" b="1" spc="-4" dirty="0">
                <a:cs typeface="Arial"/>
              </a:rPr>
              <a:t>)</a:t>
            </a:r>
            <a:r>
              <a:rPr lang="en-US" altLang="zh-CN" sz="2000" b="1" spc="-4" dirty="0">
                <a:solidFill>
                  <a:srgbClr val="3333CC"/>
                </a:solidFill>
                <a:cs typeface="Arial"/>
              </a:rPr>
              <a:t>;</a:t>
            </a:r>
            <a:endParaRPr lang="en-US" altLang="zh-CN" sz="2000" b="1" dirty="0">
              <a:cs typeface="Arial"/>
            </a:endParaRPr>
          </a:p>
          <a:p>
            <a:pPr marL="2013670" indent="0">
              <a:spcBef>
                <a:spcPts val="573"/>
              </a:spcBef>
              <a:buNone/>
            </a:pPr>
            <a:r>
              <a:rPr lang="en-US" altLang="zh-CN" sz="2000" b="1" dirty="0">
                <a:solidFill>
                  <a:srgbClr val="3333CC"/>
                </a:solidFill>
                <a:cs typeface="Arial"/>
              </a:rPr>
              <a:t>//</a:t>
            </a:r>
            <a:r>
              <a:rPr lang="zh-CN" altLang="en-US" sz="2000" b="1" dirty="0">
                <a:solidFill>
                  <a:srgbClr val="3333CC"/>
                </a:solidFill>
                <a:latin typeface="NSimSun"/>
                <a:cs typeface="NSimSun"/>
              </a:rPr>
              <a:t>假定严格约束</a:t>
            </a:r>
            <a:r>
              <a:rPr lang="en-US" altLang="zh-CN" sz="2000" b="1" spc="-9" dirty="0">
                <a:solidFill>
                  <a:srgbClr val="3333CC"/>
                </a:solidFill>
                <a:cs typeface="Arial"/>
              </a:rPr>
              <a:t>20</a:t>
            </a:r>
            <a:r>
              <a:rPr lang="zh-CN" altLang="en-US" sz="2000" b="1" spc="-4" dirty="0">
                <a:solidFill>
                  <a:srgbClr val="3333CC"/>
                </a:solidFill>
                <a:latin typeface="NSimSun"/>
                <a:cs typeface="NSimSun"/>
              </a:rPr>
              <a:t>学时一个学分</a:t>
            </a:r>
            <a:endParaRPr lang="zh-CN" altLang="en-US" sz="2000" b="1" dirty="0">
              <a:latin typeface="NSimSun"/>
              <a:cs typeface="NSimSun"/>
            </a:endParaRPr>
          </a:p>
          <a:p>
            <a:pPr marL="0" indent="0">
              <a:buNone/>
            </a:pPr>
            <a:endParaRPr lang="zh-CN" altLang="en-US" b="1" dirty="0"/>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02CD36C2-C71C-45E6-BA0F-4D091CFDA314}" type="slidenum">
              <a:rPr lang="en-US" altLang="zh-CN" smtClean="0"/>
              <a:pPr/>
              <a:t>52</a:t>
            </a:fld>
            <a:endParaRPr lang="en-US" altLang="zh-CN"/>
          </a:p>
        </p:txBody>
      </p:sp>
    </p:spTree>
    <p:extLst>
      <p:ext uri="{BB962C8B-B14F-4D97-AF65-F5344CB8AC3E}">
        <p14:creationId xmlns:p14="http://schemas.microsoft.com/office/powerpoint/2010/main" val="2317485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BCBABE3-3B5A-4EA3-A582-A342715B2101}" type="slidenum">
              <a:rPr lang="en-US" altLang="zh-CN"/>
              <a:pPr/>
              <a:t>53</a:t>
            </a:fld>
            <a:endParaRPr lang="en-US" altLang="zh-CN"/>
          </a:p>
        </p:txBody>
      </p:sp>
      <p:sp>
        <p:nvSpPr>
          <p:cNvPr id="462850" name="Rectangle 2"/>
          <p:cNvSpPr>
            <a:spLocks noGrp="1" noChangeArrowheads="1"/>
          </p:cNvSpPr>
          <p:nvPr>
            <p:ph type="title"/>
          </p:nvPr>
        </p:nvSpPr>
        <p:spPr/>
        <p:txBody>
          <a:bodyPr/>
          <a:lstStyle/>
          <a:p>
            <a:r>
              <a:rPr lang="zh-CN" altLang="en-US"/>
              <a:t>完整性约束命名子句</a:t>
            </a:r>
            <a:r>
              <a:rPr lang="en-US" altLang="zh-CN"/>
              <a:t>(</a:t>
            </a:r>
            <a:r>
              <a:rPr lang="zh-CN" altLang="en-US"/>
              <a:t>续</a:t>
            </a:r>
            <a:r>
              <a:rPr lang="en-US" altLang="zh-CN"/>
              <a:t>)</a:t>
            </a:r>
          </a:p>
        </p:txBody>
      </p:sp>
      <p:sp>
        <p:nvSpPr>
          <p:cNvPr id="462851" name="Rectangle 3"/>
          <p:cNvSpPr>
            <a:spLocks noGrp="1" noChangeArrowheads="1"/>
          </p:cNvSpPr>
          <p:nvPr>
            <p:ph type="body" idx="1"/>
          </p:nvPr>
        </p:nvSpPr>
        <p:spPr/>
        <p:txBody>
          <a:bodyPr/>
          <a:lstStyle/>
          <a:p>
            <a:pPr>
              <a:lnSpc>
                <a:spcPct val="160000"/>
              </a:lnSpc>
            </a:pPr>
            <a:r>
              <a:rPr lang="en-US" altLang="zh-CN" sz="3200" b="1"/>
              <a:t>2. </a:t>
            </a:r>
            <a:r>
              <a:rPr lang="zh-CN" altLang="en-US" sz="3200" b="1"/>
              <a:t>修改表中的完整性限制</a:t>
            </a:r>
          </a:p>
          <a:p>
            <a:pPr lvl="1">
              <a:lnSpc>
                <a:spcPct val="160000"/>
              </a:lnSpc>
            </a:pPr>
            <a:r>
              <a:rPr lang="zh-CN" altLang="en-US" sz="2800"/>
              <a:t>使用</a:t>
            </a:r>
            <a:r>
              <a:rPr lang="en-US" altLang="zh-CN" sz="2800"/>
              <a:t>ALTER TABLE</a:t>
            </a:r>
            <a:r>
              <a:rPr lang="zh-CN" altLang="en-US" sz="2800"/>
              <a:t>语句修改表中的完整性限制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4553D922-E115-4986-AF4D-AD807D319189}" type="slidenum">
              <a:rPr lang="en-US" altLang="zh-CN"/>
              <a:pPr/>
              <a:t>54</a:t>
            </a:fld>
            <a:endParaRPr lang="en-US" altLang="zh-CN"/>
          </a:p>
        </p:txBody>
      </p:sp>
      <p:sp>
        <p:nvSpPr>
          <p:cNvPr id="463874" name="Rectangle 2"/>
          <p:cNvSpPr>
            <a:spLocks noGrp="1" noChangeArrowheads="1"/>
          </p:cNvSpPr>
          <p:nvPr>
            <p:ph type="title"/>
          </p:nvPr>
        </p:nvSpPr>
        <p:spPr/>
        <p:txBody>
          <a:bodyPr/>
          <a:lstStyle/>
          <a:p>
            <a:r>
              <a:rPr lang="zh-CN" altLang="en-US"/>
              <a:t>完整性约束命名子句</a:t>
            </a:r>
            <a:r>
              <a:rPr lang="en-US" altLang="zh-CN"/>
              <a:t>(</a:t>
            </a:r>
            <a:r>
              <a:rPr lang="zh-CN" altLang="en-US"/>
              <a:t>续</a:t>
            </a:r>
            <a:r>
              <a:rPr lang="en-US" altLang="zh-CN"/>
              <a:t>)</a:t>
            </a:r>
          </a:p>
        </p:txBody>
      </p:sp>
      <p:sp>
        <p:nvSpPr>
          <p:cNvPr id="463875" name="Rectangle 3"/>
          <p:cNvSpPr>
            <a:spLocks noGrp="1" noChangeArrowheads="1"/>
          </p:cNvSpPr>
          <p:nvPr>
            <p:ph type="body" idx="1"/>
          </p:nvPr>
        </p:nvSpPr>
        <p:spPr>
          <a:xfrm>
            <a:off x="0" y="1557338"/>
            <a:ext cx="9144000" cy="5040312"/>
          </a:xfrm>
        </p:spPr>
        <p:txBody>
          <a:bodyPr/>
          <a:lstStyle/>
          <a:p>
            <a:pPr>
              <a:buFont typeface="Wingdings" panose="05000000000000000000" pitchFamily="2" charset="2"/>
              <a:buNone/>
            </a:pPr>
            <a:r>
              <a:rPr lang="zh-CN" altLang="en-US" sz="2400" b="1"/>
              <a:t>［例</a:t>
            </a:r>
            <a:r>
              <a:rPr lang="en-US" altLang="zh-CN" sz="2400" b="1"/>
              <a:t>13</a:t>
            </a:r>
            <a:r>
              <a:rPr lang="zh-CN" altLang="en-US" sz="2400" b="1"/>
              <a:t>］  修改表</a:t>
            </a:r>
            <a:r>
              <a:rPr lang="en-US" altLang="zh-CN" sz="2400" b="1"/>
              <a:t>Student</a:t>
            </a:r>
            <a:r>
              <a:rPr lang="zh-CN" altLang="en-US" sz="2400" b="1"/>
              <a:t>中的约束条件，要求学号改为在</a:t>
            </a:r>
            <a:r>
              <a:rPr lang="en-US" altLang="zh-CN" sz="2400" b="1"/>
              <a:t>900000~999999</a:t>
            </a:r>
            <a:r>
              <a:rPr lang="zh-CN" altLang="en-US" sz="2400" b="1"/>
              <a:t>之间，年龄由小于</a:t>
            </a:r>
            <a:r>
              <a:rPr lang="en-US" altLang="zh-CN" sz="2400" b="1"/>
              <a:t>30</a:t>
            </a:r>
            <a:r>
              <a:rPr lang="zh-CN" altLang="en-US" sz="2400" b="1"/>
              <a:t>改为小于</a:t>
            </a:r>
            <a:r>
              <a:rPr lang="en-US" altLang="zh-CN" sz="2400" b="1"/>
              <a:t>40</a:t>
            </a:r>
          </a:p>
          <a:p>
            <a:pPr lvl="1">
              <a:buFont typeface="Wingdings" panose="05000000000000000000" pitchFamily="2" charset="2"/>
              <a:buChar char="n"/>
            </a:pPr>
            <a:r>
              <a:rPr lang="zh-CN" altLang="en-US" b="1">
                <a:solidFill>
                  <a:srgbClr val="3333FF"/>
                </a:solidFill>
              </a:rPr>
              <a:t>可以先删除原来的约束条件，再增加新的约束条件</a:t>
            </a:r>
          </a:p>
          <a:p>
            <a:pPr>
              <a:buFont typeface="Wingdings" panose="05000000000000000000" pitchFamily="2" charset="2"/>
              <a:buNone/>
            </a:pPr>
            <a:r>
              <a:rPr lang="zh-CN" altLang="en-US" b="1"/>
              <a:t>      </a:t>
            </a:r>
            <a:r>
              <a:rPr lang="en-US" altLang="zh-CN" sz="2000" b="1">
                <a:solidFill>
                  <a:srgbClr val="72BE2C"/>
                </a:solidFill>
              </a:rPr>
              <a:t>ALTER TABLE Student</a:t>
            </a:r>
          </a:p>
          <a:p>
            <a:pPr>
              <a:buFont typeface="Wingdings" panose="05000000000000000000" pitchFamily="2" charset="2"/>
              <a:buNone/>
            </a:pPr>
            <a:r>
              <a:rPr lang="en-US" altLang="zh-CN" sz="2000" b="1">
                <a:solidFill>
                  <a:srgbClr val="72BE2C"/>
                </a:solidFill>
              </a:rPr>
              <a:t>        DROP CONSTRAINT C1;</a:t>
            </a:r>
          </a:p>
          <a:p>
            <a:pPr>
              <a:buFont typeface="Wingdings" panose="05000000000000000000" pitchFamily="2" charset="2"/>
              <a:buNone/>
            </a:pPr>
            <a:r>
              <a:rPr lang="en-US" altLang="zh-CN" sz="2000" b="1"/>
              <a:t>        </a:t>
            </a:r>
            <a:r>
              <a:rPr lang="en-US" altLang="zh-CN" sz="2000" b="1">
                <a:solidFill>
                  <a:srgbClr val="FF00FF"/>
                </a:solidFill>
              </a:rPr>
              <a:t>ALTER TABLE Student</a:t>
            </a:r>
          </a:p>
          <a:p>
            <a:pPr>
              <a:buFont typeface="Wingdings" panose="05000000000000000000" pitchFamily="2" charset="2"/>
              <a:buNone/>
            </a:pPr>
            <a:r>
              <a:rPr lang="en-US" altLang="zh-CN" sz="2000" b="1">
                <a:solidFill>
                  <a:srgbClr val="FF00FF"/>
                </a:solidFill>
              </a:rPr>
              <a:t>        ADD CONSTRAINT C1 CHECK (Sno BETWEEN 900000 AND 999999)</a:t>
            </a:r>
            <a:r>
              <a:rPr lang="zh-CN" altLang="en-US" sz="2000" b="1">
                <a:solidFill>
                  <a:srgbClr val="FF00FF"/>
                </a:solidFill>
              </a:rPr>
              <a:t>，</a:t>
            </a:r>
          </a:p>
          <a:p>
            <a:pPr>
              <a:buFont typeface="Wingdings" panose="05000000000000000000" pitchFamily="2" charset="2"/>
              <a:buNone/>
            </a:pPr>
            <a:r>
              <a:rPr lang="zh-CN" altLang="en-US" sz="2000" b="1"/>
              <a:t>        </a:t>
            </a:r>
            <a:r>
              <a:rPr lang="en-US" altLang="zh-CN" sz="2000" b="1">
                <a:solidFill>
                  <a:srgbClr val="72BE2C"/>
                </a:solidFill>
              </a:rPr>
              <a:t>ALTER TABLE Student</a:t>
            </a:r>
          </a:p>
          <a:p>
            <a:pPr>
              <a:buFont typeface="Wingdings" panose="05000000000000000000" pitchFamily="2" charset="2"/>
              <a:buNone/>
            </a:pPr>
            <a:r>
              <a:rPr lang="en-US" altLang="zh-CN" sz="2000" b="1">
                <a:solidFill>
                  <a:srgbClr val="72BE2C"/>
                </a:solidFill>
              </a:rPr>
              <a:t>        DROP CONSTRAINT C3;</a:t>
            </a:r>
          </a:p>
          <a:p>
            <a:pPr>
              <a:buFont typeface="Wingdings" panose="05000000000000000000" pitchFamily="2" charset="2"/>
              <a:buNone/>
            </a:pPr>
            <a:r>
              <a:rPr lang="en-US" altLang="zh-CN" sz="2000" b="1"/>
              <a:t>        </a:t>
            </a:r>
            <a:r>
              <a:rPr lang="en-US" altLang="zh-CN" sz="2000" b="1">
                <a:solidFill>
                  <a:srgbClr val="FF00FF"/>
                </a:solidFill>
              </a:rPr>
              <a:t>ALTER TABLE Student</a:t>
            </a:r>
          </a:p>
          <a:p>
            <a:pPr>
              <a:buFont typeface="Wingdings" panose="05000000000000000000" pitchFamily="2" charset="2"/>
              <a:buNone/>
            </a:pPr>
            <a:r>
              <a:rPr lang="en-US" altLang="zh-CN" sz="2000" b="1">
                <a:solidFill>
                  <a:srgbClr val="FF00FF"/>
                </a:solidFill>
              </a:rPr>
              <a:t>        ADD CONSTRAINT C3 CHECK (Sage &lt; 40)</a:t>
            </a:r>
            <a:r>
              <a:rPr lang="zh-CN" altLang="en-US" sz="2000" b="1">
                <a:solidFill>
                  <a:srgbClr val="FF00FF"/>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FBBCD64F-CF23-4AED-996E-FAD25B80FA22}" type="slidenum">
              <a:rPr lang="en-US" altLang="zh-CN"/>
              <a:pPr/>
              <a:t>55</a:t>
            </a:fld>
            <a:endParaRPr lang="en-US" altLang="zh-CN"/>
          </a:p>
        </p:txBody>
      </p:sp>
      <p:sp>
        <p:nvSpPr>
          <p:cNvPr id="550914" name="Rectangle 2"/>
          <p:cNvSpPr>
            <a:spLocks noGrp="1" noChangeArrowheads="1"/>
          </p:cNvSpPr>
          <p:nvPr>
            <p:ph type="title"/>
          </p:nvPr>
        </p:nvSpPr>
        <p:spPr/>
        <p:txBody>
          <a:bodyPr/>
          <a:lstStyle/>
          <a:p>
            <a:r>
              <a:rPr lang="zh-CN" altLang="en-US" dirty="0"/>
              <a:t>第五章 数据库完整性</a:t>
            </a:r>
          </a:p>
        </p:txBody>
      </p:sp>
      <p:sp>
        <p:nvSpPr>
          <p:cNvPr id="550915" name="Rectangle 3"/>
          <p:cNvSpPr>
            <a:spLocks noGrp="1" noChangeArrowheads="1"/>
          </p:cNvSpPr>
          <p:nvPr>
            <p:ph type="body" idx="1"/>
          </p:nvPr>
        </p:nvSpPr>
        <p:spPr>
          <a:xfrm>
            <a:off x="684213" y="1773238"/>
            <a:ext cx="7859712" cy="4495800"/>
          </a:xfrm>
        </p:spPr>
        <p:txBody>
          <a:bodyPr/>
          <a:lstStyle/>
          <a:p>
            <a:pPr>
              <a:lnSpc>
                <a:spcPct val="130000"/>
              </a:lnSpc>
              <a:buFont typeface="Wingdings" panose="05000000000000000000" pitchFamily="2" charset="2"/>
              <a:buNone/>
            </a:pPr>
            <a:r>
              <a:rPr lang="en-US" altLang="zh-CN" b="1" dirty="0"/>
              <a:t>5.1  </a:t>
            </a:r>
            <a:r>
              <a:rPr lang="zh-CN" altLang="en-US" b="1" dirty="0"/>
              <a:t>实体完整性</a:t>
            </a:r>
          </a:p>
          <a:p>
            <a:pPr>
              <a:lnSpc>
                <a:spcPct val="130000"/>
              </a:lnSpc>
              <a:buFont typeface="Wingdings" panose="05000000000000000000" pitchFamily="2" charset="2"/>
              <a:buNone/>
            </a:pPr>
            <a:r>
              <a:rPr lang="en-US" altLang="zh-CN" b="1" dirty="0"/>
              <a:t>5.2  </a:t>
            </a:r>
            <a:r>
              <a:rPr lang="zh-CN" altLang="en-US" b="1" dirty="0"/>
              <a:t>参照完整性</a:t>
            </a:r>
          </a:p>
          <a:p>
            <a:pPr>
              <a:lnSpc>
                <a:spcPct val="130000"/>
              </a:lnSpc>
              <a:buFont typeface="Wingdings" panose="05000000000000000000" pitchFamily="2" charset="2"/>
              <a:buNone/>
            </a:pPr>
            <a:r>
              <a:rPr lang="en-US" altLang="zh-CN" b="1" dirty="0"/>
              <a:t>5.3  </a:t>
            </a:r>
            <a:r>
              <a:rPr lang="zh-CN" altLang="en-US" b="1" dirty="0"/>
              <a:t>用户定义的完整性</a:t>
            </a:r>
          </a:p>
          <a:p>
            <a:pPr>
              <a:lnSpc>
                <a:spcPct val="130000"/>
              </a:lnSpc>
              <a:buFont typeface="Wingdings" panose="05000000000000000000" pitchFamily="2" charset="2"/>
              <a:buNone/>
            </a:pPr>
            <a:r>
              <a:rPr lang="en-US" altLang="zh-CN" b="1" dirty="0"/>
              <a:t>5.4  </a:t>
            </a:r>
            <a:r>
              <a:rPr lang="zh-CN" altLang="en-US" b="1" dirty="0"/>
              <a:t>完整性约束命名字句</a:t>
            </a:r>
          </a:p>
          <a:p>
            <a:pPr>
              <a:lnSpc>
                <a:spcPct val="130000"/>
              </a:lnSpc>
              <a:buFont typeface="Wingdings" panose="05000000000000000000" pitchFamily="2" charset="2"/>
              <a:buNone/>
            </a:pPr>
            <a:r>
              <a:rPr lang="zh-CN" altLang="en-US" b="1" dirty="0">
                <a:solidFill>
                  <a:schemeClr val="tx2"/>
                </a:solidFill>
              </a:rPr>
              <a:t>*</a:t>
            </a:r>
            <a:r>
              <a:rPr lang="en-US" altLang="zh-CN" b="1" dirty="0">
                <a:solidFill>
                  <a:schemeClr val="tx2"/>
                </a:solidFill>
              </a:rPr>
              <a:t>5.5  </a:t>
            </a:r>
            <a:r>
              <a:rPr lang="zh-CN" altLang="en-US" b="1" dirty="0">
                <a:solidFill>
                  <a:schemeClr val="tx2"/>
                </a:solidFill>
              </a:rPr>
              <a:t>域中的完整性限制</a:t>
            </a:r>
          </a:p>
          <a:p>
            <a:pPr>
              <a:lnSpc>
                <a:spcPct val="130000"/>
              </a:lnSpc>
              <a:buFont typeface="Wingdings" panose="05000000000000000000" pitchFamily="2" charset="2"/>
              <a:buNone/>
            </a:pPr>
            <a:r>
              <a:rPr lang="en-US" altLang="zh-CN" b="1" dirty="0"/>
              <a:t>5.6  </a:t>
            </a:r>
            <a:r>
              <a:rPr lang="zh-CN" altLang="en-US" b="1" dirty="0"/>
              <a:t>触发器</a:t>
            </a:r>
          </a:p>
          <a:p>
            <a:pPr>
              <a:lnSpc>
                <a:spcPct val="130000"/>
              </a:lnSpc>
              <a:buFont typeface="Wingdings" panose="05000000000000000000" pitchFamily="2" charset="2"/>
              <a:buNone/>
            </a:pPr>
            <a:r>
              <a:rPr lang="en-US" altLang="zh-CN" b="1" dirty="0"/>
              <a:t>5.7  </a:t>
            </a:r>
            <a:r>
              <a:rPr lang="zh-CN" altLang="en-US" b="1" dirty="0"/>
              <a:t>小结</a:t>
            </a:r>
          </a:p>
          <a:p>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FEB1C5AC-82D4-4453-80E6-E75733E3C1B7}" type="slidenum">
              <a:rPr lang="en-US" altLang="zh-CN"/>
              <a:pPr/>
              <a:t>56</a:t>
            </a:fld>
            <a:endParaRPr lang="en-US" altLang="zh-CN"/>
          </a:p>
        </p:txBody>
      </p:sp>
      <p:sp>
        <p:nvSpPr>
          <p:cNvPr id="464898" name="Rectangle 2"/>
          <p:cNvSpPr>
            <a:spLocks noGrp="1" noChangeArrowheads="1"/>
          </p:cNvSpPr>
          <p:nvPr>
            <p:ph type="title"/>
          </p:nvPr>
        </p:nvSpPr>
        <p:spPr/>
        <p:txBody>
          <a:bodyPr/>
          <a:lstStyle/>
          <a:p>
            <a:r>
              <a:rPr lang="en-US" altLang="zh-CN" dirty="0"/>
              <a:t>5.5  </a:t>
            </a:r>
            <a:r>
              <a:rPr lang="zh-CN" altLang="en-US" dirty="0"/>
              <a:t>域中的完整性限制</a:t>
            </a:r>
          </a:p>
        </p:txBody>
      </p:sp>
      <p:sp>
        <p:nvSpPr>
          <p:cNvPr id="464899" name="Rectangle 3"/>
          <p:cNvSpPr>
            <a:spLocks noGrp="1" noChangeArrowheads="1"/>
          </p:cNvSpPr>
          <p:nvPr>
            <p:ph type="body" idx="1"/>
          </p:nvPr>
        </p:nvSpPr>
        <p:spPr>
          <a:xfrm>
            <a:off x="323850" y="1557338"/>
            <a:ext cx="8496300" cy="4895850"/>
          </a:xfrm>
        </p:spPr>
        <p:txBody>
          <a:bodyPr/>
          <a:lstStyle/>
          <a:p>
            <a:pPr>
              <a:lnSpc>
                <a:spcPct val="120000"/>
              </a:lnSpc>
            </a:pPr>
            <a:r>
              <a:rPr lang="en-US" altLang="zh-CN" sz="2400" b="1" dirty="0"/>
              <a:t>SQL</a:t>
            </a:r>
            <a:r>
              <a:rPr lang="zh-CN" altLang="en-US" sz="2400" b="1" dirty="0"/>
              <a:t>支持</a:t>
            </a:r>
            <a:r>
              <a:rPr lang="zh-CN" altLang="en-US" sz="2400" b="1" dirty="0">
                <a:solidFill>
                  <a:srgbClr val="0000FF"/>
                </a:solidFill>
              </a:rPr>
              <a:t>域</a:t>
            </a:r>
            <a:r>
              <a:rPr lang="zh-CN" altLang="en-US" sz="2400" b="1" dirty="0"/>
              <a:t>的概念，并可以用</a:t>
            </a:r>
            <a:r>
              <a:rPr lang="en-US" altLang="zh-CN" sz="2400" b="1" dirty="0">
                <a:solidFill>
                  <a:srgbClr val="FF00FF"/>
                </a:solidFill>
              </a:rPr>
              <a:t>CREATE DOMAIN</a:t>
            </a:r>
            <a:r>
              <a:rPr lang="zh-CN" altLang="en-US" sz="2400" b="1" dirty="0"/>
              <a:t>语句建立一个域以及该域应该满足的完整性约束条件。</a:t>
            </a:r>
          </a:p>
          <a:p>
            <a:pPr>
              <a:lnSpc>
                <a:spcPct val="120000"/>
              </a:lnSpc>
              <a:buFont typeface="Wingdings" panose="05000000000000000000" pitchFamily="2" charset="2"/>
              <a:buNone/>
            </a:pPr>
            <a:r>
              <a:rPr lang="zh-CN" altLang="en-US" sz="2200" b="1" dirty="0"/>
              <a:t>［例</a:t>
            </a:r>
            <a:r>
              <a:rPr lang="en-US" altLang="zh-CN" sz="2200" b="1" dirty="0"/>
              <a:t>14</a:t>
            </a:r>
            <a:r>
              <a:rPr lang="zh-CN" altLang="en-US" sz="2200" b="1" dirty="0"/>
              <a:t>］建立一个性别域，并声明性别域的取值范围</a:t>
            </a:r>
          </a:p>
          <a:p>
            <a:pPr>
              <a:lnSpc>
                <a:spcPct val="120000"/>
              </a:lnSpc>
              <a:buFont typeface="Wingdings" panose="05000000000000000000" pitchFamily="2" charset="2"/>
              <a:buNone/>
            </a:pPr>
            <a:r>
              <a:rPr lang="zh-CN" altLang="en-US" sz="2200" b="1" dirty="0"/>
              <a:t>           </a:t>
            </a:r>
            <a:r>
              <a:rPr lang="en-US" altLang="zh-CN" sz="2200" b="1" dirty="0"/>
              <a:t>CREATE DOMAIN </a:t>
            </a:r>
            <a:r>
              <a:rPr lang="en-US" altLang="zh-CN" sz="2200" b="1" dirty="0" err="1"/>
              <a:t>GenderDomain</a:t>
            </a:r>
            <a:r>
              <a:rPr lang="en-US" altLang="zh-CN" sz="2200" b="1" dirty="0"/>
              <a:t> CHAR(2)</a:t>
            </a:r>
          </a:p>
          <a:p>
            <a:pPr>
              <a:lnSpc>
                <a:spcPct val="120000"/>
              </a:lnSpc>
              <a:buFont typeface="Wingdings" panose="05000000000000000000" pitchFamily="2" charset="2"/>
              <a:buNone/>
            </a:pPr>
            <a:r>
              <a:rPr lang="en-US" altLang="zh-CN" sz="2200" b="1" dirty="0"/>
              <a:t>           CHECK (VALUE IN ('</a:t>
            </a:r>
            <a:r>
              <a:rPr lang="zh-CN" altLang="en-US" sz="2200" b="1" dirty="0"/>
              <a:t>男</a:t>
            </a:r>
            <a:r>
              <a:rPr lang="en-US" altLang="zh-CN" sz="2200" b="1" dirty="0"/>
              <a:t>'</a:t>
            </a:r>
            <a:r>
              <a:rPr lang="zh-CN" altLang="en-US" sz="2200" b="1" dirty="0"/>
              <a:t>，</a:t>
            </a:r>
            <a:r>
              <a:rPr lang="en-US" altLang="zh-CN" sz="2200" b="1" dirty="0"/>
              <a:t>'</a:t>
            </a:r>
            <a:r>
              <a:rPr lang="zh-CN" altLang="en-US" sz="2200" b="1" dirty="0"/>
              <a:t>女</a:t>
            </a:r>
            <a:r>
              <a:rPr lang="en-US" altLang="zh-CN" sz="2200" b="1" dirty="0"/>
              <a:t>') );</a:t>
            </a:r>
          </a:p>
          <a:p>
            <a:pPr>
              <a:lnSpc>
                <a:spcPct val="120000"/>
              </a:lnSpc>
              <a:buFont typeface="Wingdings" panose="05000000000000000000" pitchFamily="2" charset="2"/>
              <a:buNone/>
            </a:pPr>
            <a:r>
              <a:rPr lang="en-US" altLang="zh-CN" sz="2200" b="1" dirty="0"/>
              <a:t>          </a:t>
            </a:r>
            <a:r>
              <a:rPr lang="zh-CN" altLang="en-US" sz="2200" b="1" dirty="0"/>
              <a:t>这样［例</a:t>
            </a:r>
            <a:r>
              <a:rPr lang="en-US" altLang="zh-CN" sz="2200" b="1" dirty="0"/>
              <a:t>10</a:t>
            </a:r>
            <a:r>
              <a:rPr lang="zh-CN" altLang="en-US" sz="2200" b="1" dirty="0"/>
              <a:t>］中对</a:t>
            </a:r>
            <a:r>
              <a:rPr lang="en-US" altLang="zh-CN" sz="2200" b="1" dirty="0" err="1"/>
              <a:t>Ssex</a:t>
            </a:r>
            <a:r>
              <a:rPr lang="zh-CN" altLang="en-US" sz="2200" b="1" dirty="0"/>
              <a:t>的说明可以改写为</a:t>
            </a:r>
          </a:p>
          <a:p>
            <a:pPr>
              <a:lnSpc>
                <a:spcPct val="120000"/>
              </a:lnSpc>
              <a:buFont typeface="Wingdings" panose="05000000000000000000" pitchFamily="2" charset="2"/>
              <a:buNone/>
            </a:pPr>
            <a:r>
              <a:rPr lang="zh-CN" altLang="en-US" sz="2200" b="1" dirty="0"/>
              <a:t>          </a:t>
            </a:r>
            <a:r>
              <a:rPr lang="en-US" altLang="zh-CN" sz="2200" b="1" dirty="0" err="1"/>
              <a:t>Ssex</a:t>
            </a:r>
            <a:r>
              <a:rPr lang="en-US" altLang="zh-CN" sz="2200" b="1" dirty="0"/>
              <a:t> </a:t>
            </a:r>
            <a:r>
              <a:rPr lang="en-US" altLang="zh-CN" sz="2200" b="1" dirty="0" err="1"/>
              <a:t>GenderDomain</a:t>
            </a:r>
            <a:endParaRPr lang="en-US" altLang="zh-CN" sz="2200" b="1" dirty="0"/>
          </a:p>
          <a:p>
            <a:pPr>
              <a:lnSpc>
                <a:spcPct val="120000"/>
              </a:lnSpc>
              <a:buFont typeface="Wingdings" panose="05000000000000000000" pitchFamily="2" charset="2"/>
              <a:buNone/>
            </a:pPr>
            <a:r>
              <a:rPr lang="zh-CN" altLang="en-US" sz="2200" b="1" dirty="0"/>
              <a:t>［例</a:t>
            </a:r>
            <a:r>
              <a:rPr lang="en-US" altLang="zh-CN" sz="2200" b="1" dirty="0"/>
              <a:t>15</a:t>
            </a:r>
            <a:r>
              <a:rPr lang="zh-CN" altLang="en-US" sz="2200" b="1" dirty="0"/>
              <a:t>］建立一个性别域</a:t>
            </a:r>
            <a:r>
              <a:rPr lang="en-US" altLang="zh-CN" sz="2200" b="1" dirty="0" err="1"/>
              <a:t>GenderDomain</a:t>
            </a:r>
            <a:r>
              <a:rPr lang="zh-CN" altLang="en-US" sz="2200" b="1" dirty="0"/>
              <a:t>，并对其中的限制命名</a:t>
            </a:r>
          </a:p>
          <a:p>
            <a:pPr>
              <a:lnSpc>
                <a:spcPct val="120000"/>
              </a:lnSpc>
              <a:buFont typeface="Wingdings" panose="05000000000000000000" pitchFamily="2" charset="2"/>
              <a:buNone/>
            </a:pPr>
            <a:r>
              <a:rPr lang="zh-CN" altLang="en-US" sz="2200" b="1" dirty="0"/>
              <a:t>           </a:t>
            </a:r>
            <a:r>
              <a:rPr lang="en-US" altLang="zh-CN" sz="2200" b="1" dirty="0"/>
              <a:t>CREATE DOMAIN </a:t>
            </a:r>
            <a:r>
              <a:rPr lang="en-US" altLang="zh-CN" sz="2200" b="1" dirty="0" err="1"/>
              <a:t>GenderDomain</a:t>
            </a:r>
            <a:r>
              <a:rPr lang="en-US" altLang="zh-CN" sz="2200" b="1" dirty="0"/>
              <a:t> CHAR(2)</a:t>
            </a:r>
          </a:p>
          <a:p>
            <a:pPr>
              <a:lnSpc>
                <a:spcPct val="120000"/>
              </a:lnSpc>
              <a:buFont typeface="Wingdings" panose="05000000000000000000" pitchFamily="2" charset="2"/>
              <a:buNone/>
            </a:pPr>
            <a:r>
              <a:rPr lang="en-US" altLang="zh-CN" sz="2200" b="1" dirty="0"/>
              <a:t>           CONSTRAINT GD CHECK ( VALUE IN ('</a:t>
            </a:r>
            <a:r>
              <a:rPr lang="zh-CN" altLang="en-US" sz="2200" b="1" dirty="0"/>
              <a:t>男</a:t>
            </a:r>
            <a:r>
              <a:rPr lang="en-US" altLang="zh-CN" sz="2200" b="1" dirty="0"/>
              <a:t>'</a:t>
            </a:r>
            <a:r>
              <a:rPr lang="zh-CN" altLang="en-US" sz="2200" b="1" dirty="0"/>
              <a:t>，</a:t>
            </a:r>
            <a:r>
              <a:rPr lang="en-US" altLang="zh-CN" sz="2200" b="1" dirty="0"/>
              <a:t>'</a:t>
            </a:r>
            <a:r>
              <a:rPr lang="zh-CN" altLang="en-US" sz="2200" b="1" dirty="0"/>
              <a:t>女</a:t>
            </a:r>
            <a:r>
              <a:rPr lang="en-US" altLang="zh-CN" sz="2200" b="1"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4A0153E4-431D-4349-9BA7-AE5A3930E496}" type="slidenum">
              <a:rPr lang="en-US" altLang="zh-CN"/>
              <a:pPr/>
              <a:t>57</a:t>
            </a:fld>
            <a:endParaRPr lang="en-US" altLang="zh-CN"/>
          </a:p>
        </p:txBody>
      </p:sp>
      <p:sp>
        <p:nvSpPr>
          <p:cNvPr id="465922" name="Rectangle 2"/>
          <p:cNvSpPr>
            <a:spLocks noGrp="1" noChangeArrowheads="1"/>
          </p:cNvSpPr>
          <p:nvPr>
            <p:ph type="title"/>
          </p:nvPr>
        </p:nvSpPr>
        <p:spPr/>
        <p:txBody>
          <a:bodyPr/>
          <a:lstStyle/>
          <a:p>
            <a:r>
              <a:rPr lang="zh-CN" altLang="en-US"/>
              <a:t>域中的完整性限制</a:t>
            </a:r>
            <a:r>
              <a:rPr lang="en-US" altLang="zh-CN"/>
              <a:t>(</a:t>
            </a:r>
            <a:r>
              <a:rPr lang="zh-CN" altLang="en-US"/>
              <a:t>续</a:t>
            </a:r>
            <a:r>
              <a:rPr lang="en-US" altLang="zh-CN"/>
              <a:t>)</a:t>
            </a:r>
          </a:p>
        </p:txBody>
      </p:sp>
      <p:sp>
        <p:nvSpPr>
          <p:cNvPr id="465923" name="Rectangle 3"/>
          <p:cNvSpPr>
            <a:spLocks noGrp="1" noChangeArrowheads="1"/>
          </p:cNvSpPr>
          <p:nvPr>
            <p:ph type="body" idx="1"/>
          </p:nvPr>
        </p:nvSpPr>
        <p:spPr/>
        <p:txBody>
          <a:bodyPr/>
          <a:lstStyle/>
          <a:p>
            <a:pPr>
              <a:lnSpc>
                <a:spcPct val="130000"/>
              </a:lnSpc>
              <a:buFont typeface="Wingdings" panose="05000000000000000000" pitchFamily="2" charset="2"/>
              <a:buNone/>
            </a:pPr>
            <a:r>
              <a:rPr lang="zh-CN" altLang="en-US" sz="2200" b="1"/>
              <a:t>［例</a:t>
            </a:r>
            <a:r>
              <a:rPr lang="en-US" altLang="zh-CN" sz="2200" b="1"/>
              <a:t>16</a:t>
            </a:r>
            <a:r>
              <a:rPr lang="zh-CN" altLang="en-US" sz="2200" b="1"/>
              <a:t>］删除域</a:t>
            </a:r>
            <a:r>
              <a:rPr lang="en-US" altLang="zh-CN" sz="2200" b="1"/>
              <a:t>GenderDomain</a:t>
            </a:r>
            <a:r>
              <a:rPr lang="zh-CN" altLang="en-US" sz="2200" b="1"/>
              <a:t>的限制条件</a:t>
            </a:r>
            <a:r>
              <a:rPr lang="en-US" altLang="zh-CN" sz="2200" b="1"/>
              <a:t>GD</a:t>
            </a:r>
            <a:r>
              <a:rPr lang="zh-CN" altLang="en-US" sz="2200" b="1"/>
              <a:t>。</a:t>
            </a:r>
          </a:p>
          <a:p>
            <a:pPr>
              <a:lnSpc>
                <a:spcPct val="130000"/>
              </a:lnSpc>
              <a:buFont typeface="Wingdings" panose="05000000000000000000" pitchFamily="2" charset="2"/>
              <a:buNone/>
            </a:pPr>
            <a:r>
              <a:rPr lang="zh-CN" altLang="en-US" sz="2200" b="1"/>
              <a:t>           </a:t>
            </a:r>
            <a:r>
              <a:rPr lang="en-US" altLang="zh-CN" sz="2200" b="1"/>
              <a:t>ALTER  DOMAIN  GenderDomain  </a:t>
            </a:r>
          </a:p>
          <a:p>
            <a:pPr>
              <a:lnSpc>
                <a:spcPct val="130000"/>
              </a:lnSpc>
              <a:buFont typeface="Wingdings" panose="05000000000000000000" pitchFamily="2" charset="2"/>
              <a:buNone/>
            </a:pPr>
            <a:r>
              <a:rPr lang="en-US" altLang="zh-CN" sz="2200" b="1"/>
              <a:t>           DROP CONSTRAINT GD;</a:t>
            </a:r>
          </a:p>
          <a:p>
            <a:pPr>
              <a:lnSpc>
                <a:spcPct val="130000"/>
              </a:lnSpc>
              <a:buFont typeface="Wingdings" panose="05000000000000000000" pitchFamily="2" charset="2"/>
              <a:buNone/>
            </a:pPr>
            <a:r>
              <a:rPr lang="zh-CN" altLang="en-US" sz="2200" b="1"/>
              <a:t>［例</a:t>
            </a:r>
            <a:r>
              <a:rPr lang="en-US" altLang="zh-CN" sz="2200" b="1"/>
              <a:t>17</a:t>
            </a:r>
            <a:r>
              <a:rPr lang="zh-CN" altLang="en-US" sz="2200" b="1"/>
              <a:t>］在域</a:t>
            </a:r>
            <a:r>
              <a:rPr lang="en-US" altLang="zh-CN" sz="2200" b="1"/>
              <a:t>GenderDomain</a:t>
            </a:r>
            <a:r>
              <a:rPr lang="zh-CN" altLang="en-US" sz="2200" b="1"/>
              <a:t>上增加限制条件</a:t>
            </a:r>
            <a:r>
              <a:rPr lang="en-US" altLang="zh-CN" sz="2200" b="1"/>
              <a:t>GDD</a:t>
            </a:r>
            <a:r>
              <a:rPr lang="zh-CN" altLang="en-US" sz="2200" b="1"/>
              <a:t>。</a:t>
            </a:r>
          </a:p>
          <a:p>
            <a:pPr>
              <a:lnSpc>
                <a:spcPct val="130000"/>
              </a:lnSpc>
              <a:buFont typeface="Wingdings" panose="05000000000000000000" pitchFamily="2" charset="2"/>
              <a:buNone/>
            </a:pPr>
            <a:r>
              <a:rPr lang="zh-CN" altLang="en-US" sz="2200" b="1"/>
              <a:t>          </a:t>
            </a:r>
            <a:r>
              <a:rPr lang="en-US" altLang="zh-CN" sz="2200" b="1"/>
              <a:t>ALTER  DOMAIN  GenderDomain  </a:t>
            </a:r>
          </a:p>
          <a:p>
            <a:pPr>
              <a:lnSpc>
                <a:spcPct val="130000"/>
              </a:lnSpc>
              <a:buFont typeface="Wingdings" panose="05000000000000000000" pitchFamily="2" charset="2"/>
              <a:buNone/>
            </a:pPr>
            <a:r>
              <a:rPr lang="en-US" altLang="zh-CN" sz="2200" b="1"/>
              <a:t>         ADD CONSTRAINT GDD CHECK (VALUE IN ( '1'</a:t>
            </a:r>
            <a:r>
              <a:rPr lang="zh-CN" altLang="en-US" sz="2200" b="1"/>
              <a:t>，</a:t>
            </a:r>
            <a:r>
              <a:rPr lang="en-US" altLang="zh-CN" sz="2200" b="1"/>
              <a:t>'0') ); </a:t>
            </a:r>
          </a:p>
          <a:p>
            <a:pPr lvl="1">
              <a:lnSpc>
                <a:spcPct val="130000"/>
              </a:lnSpc>
              <a:buFont typeface="Wingdings" panose="05000000000000000000" pitchFamily="2" charset="2"/>
              <a:buChar char="ü"/>
            </a:pPr>
            <a:r>
              <a:rPr lang="zh-CN" altLang="en-US" sz="2000" b="1">
                <a:latin typeface="仿宋_GB2312" pitchFamily="49" charset="-122"/>
                <a:ea typeface="仿宋_GB2312" pitchFamily="49" charset="-122"/>
              </a:rPr>
              <a:t>通过［例</a:t>
            </a:r>
            <a:r>
              <a:rPr lang="en-US" altLang="zh-CN" sz="2000" b="1">
                <a:latin typeface="仿宋_GB2312" pitchFamily="49" charset="-122"/>
                <a:ea typeface="仿宋_GB2312" pitchFamily="49" charset="-122"/>
              </a:rPr>
              <a:t>16</a:t>
            </a:r>
            <a:r>
              <a:rPr lang="zh-CN" altLang="en-US" sz="2000" b="1">
                <a:latin typeface="仿宋_GB2312" pitchFamily="49" charset="-122"/>
                <a:ea typeface="仿宋_GB2312" pitchFamily="49" charset="-122"/>
              </a:rPr>
              <a:t>］和［例</a:t>
            </a:r>
            <a:r>
              <a:rPr lang="en-US" altLang="zh-CN" sz="2000" b="1">
                <a:latin typeface="仿宋_GB2312" pitchFamily="49" charset="-122"/>
                <a:ea typeface="仿宋_GB2312" pitchFamily="49" charset="-122"/>
              </a:rPr>
              <a:t>17</a:t>
            </a:r>
            <a:r>
              <a:rPr lang="zh-CN" altLang="en-US" sz="2000" b="1">
                <a:latin typeface="仿宋_GB2312" pitchFamily="49" charset="-122"/>
                <a:ea typeface="仿宋_GB2312" pitchFamily="49" charset="-122"/>
              </a:rPr>
              <a:t>］，就把性别的取值范围由</a:t>
            </a:r>
            <a:r>
              <a:rPr lang="en-US" altLang="zh-CN" sz="2000" b="1">
                <a:latin typeface="仿宋_GB2312" pitchFamily="49" charset="-122"/>
                <a:ea typeface="仿宋_GB2312" pitchFamily="49" charset="-122"/>
              </a:rPr>
              <a:t>('</a:t>
            </a:r>
            <a:r>
              <a:rPr lang="zh-CN" altLang="en-US" sz="2000" b="1">
                <a:latin typeface="仿宋_GB2312" pitchFamily="49" charset="-122"/>
                <a:ea typeface="仿宋_GB2312" pitchFamily="49" charset="-122"/>
              </a:rPr>
              <a:t>男</a:t>
            </a:r>
            <a:r>
              <a:rPr lang="en-US" altLang="zh-CN" sz="2000" b="1">
                <a:latin typeface="仿宋_GB2312" pitchFamily="49" charset="-122"/>
                <a:ea typeface="仿宋_GB2312" pitchFamily="49" charset="-122"/>
              </a:rPr>
              <a:t>'</a:t>
            </a:r>
            <a:r>
              <a:rPr lang="zh-CN" altLang="en-US" sz="2000" b="1">
                <a:latin typeface="仿宋_GB2312" pitchFamily="49" charset="-122"/>
                <a:ea typeface="仿宋_GB2312" pitchFamily="49" charset="-122"/>
              </a:rPr>
              <a:t>，</a:t>
            </a:r>
            <a:r>
              <a:rPr lang="en-US" altLang="zh-CN" sz="2000" b="1">
                <a:latin typeface="仿宋_GB2312" pitchFamily="49" charset="-122"/>
                <a:ea typeface="仿宋_GB2312" pitchFamily="49" charset="-122"/>
              </a:rPr>
              <a:t>'</a:t>
            </a:r>
            <a:r>
              <a:rPr lang="zh-CN" altLang="en-US" sz="2000" b="1">
                <a:latin typeface="仿宋_GB2312" pitchFamily="49" charset="-122"/>
                <a:ea typeface="仿宋_GB2312" pitchFamily="49" charset="-122"/>
              </a:rPr>
              <a:t>女</a:t>
            </a:r>
            <a:r>
              <a:rPr lang="en-US" altLang="zh-CN" sz="2000" b="1">
                <a:latin typeface="仿宋_GB2312" pitchFamily="49" charset="-122"/>
                <a:ea typeface="仿宋_GB2312" pitchFamily="49" charset="-122"/>
              </a:rPr>
              <a:t>')</a:t>
            </a:r>
            <a:r>
              <a:rPr lang="zh-CN" altLang="en-US" sz="2000" b="1">
                <a:latin typeface="仿宋_GB2312" pitchFamily="49" charset="-122"/>
                <a:ea typeface="仿宋_GB2312" pitchFamily="49" charset="-122"/>
              </a:rPr>
              <a:t>改为 </a:t>
            </a:r>
            <a:r>
              <a:rPr lang="en-US" altLang="zh-CN" sz="2000" b="1">
                <a:latin typeface="仿宋_GB2312" pitchFamily="49" charset="-122"/>
                <a:ea typeface="仿宋_GB2312" pitchFamily="49" charset="-122"/>
              </a:rPr>
              <a:t>( '1'</a:t>
            </a:r>
            <a:r>
              <a:rPr lang="zh-CN" altLang="en-US" sz="2000" b="1">
                <a:latin typeface="仿宋_GB2312" pitchFamily="49" charset="-122"/>
                <a:ea typeface="仿宋_GB2312" pitchFamily="49" charset="-122"/>
              </a:rPr>
              <a:t>，</a:t>
            </a:r>
            <a:r>
              <a:rPr lang="en-US" altLang="zh-CN" sz="2000" b="1">
                <a:latin typeface="仿宋_GB2312" pitchFamily="49" charset="-122"/>
                <a:ea typeface="仿宋_GB2312" pitchFamily="49" charset="-122"/>
              </a:rPr>
              <a:t>'0')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1762" y="1412776"/>
            <a:ext cx="8544734" cy="2943123"/>
          </a:xfrm>
          <a:prstGeom prst="rect">
            <a:avLst/>
          </a:prstGeom>
        </p:spPr>
        <p:txBody>
          <a:bodyPr vert="horz" wrap="square" lIns="0" tIns="155839" rIns="0" bIns="0" rtlCol="0">
            <a:spAutoFit/>
          </a:bodyPr>
          <a:lstStyle/>
          <a:p>
            <a:pPr marL="10860" algn="l">
              <a:spcBef>
                <a:spcPts val="1227"/>
              </a:spcBef>
            </a:pPr>
            <a:r>
              <a:rPr sz="2736" spc="-13" dirty="0">
                <a:latin typeface="NSimSun"/>
                <a:cs typeface="NSimSun"/>
              </a:rPr>
              <a:t>断</a:t>
            </a:r>
            <a:r>
              <a:rPr sz="2736" spc="-4" dirty="0">
                <a:latin typeface="NSimSun"/>
                <a:cs typeface="NSimSun"/>
              </a:rPr>
              <a:t>言</a:t>
            </a:r>
            <a:r>
              <a:rPr sz="2736" spc="-4" dirty="0">
                <a:latin typeface="Arial"/>
                <a:cs typeface="Arial"/>
              </a:rPr>
              <a:t>ASSERTION</a:t>
            </a:r>
            <a:endParaRPr sz="2736" dirty="0">
              <a:latin typeface="Arial"/>
              <a:cs typeface="Arial"/>
            </a:endParaRPr>
          </a:p>
          <a:p>
            <a:pPr marL="10860" algn="l">
              <a:spcBef>
                <a:spcPts val="714"/>
              </a:spcBef>
              <a:buSzPct val="95000"/>
              <a:buFont typeface="Wingdings"/>
              <a:buChar char=""/>
              <a:tabLst>
                <a:tab pos="184073" algn="l"/>
              </a:tabLst>
            </a:pPr>
            <a:r>
              <a:rPr sz="2000" spc="-9" dirty="0">
                <a:latin typeface="NSimSun"/>
                <a:cs typeface="NSimSun"/>
              </a:rPr>
              <a:t>一个断言就是一个谓词表达式，它表达了希望数据库总能满足的条件</a:t>
            </a:r>
            <a:endParaRPr sz="2000" dirty="0">
              <a:latin typeface="NSimSun"/>
              <a:cs typeface="NSimSun"/>
            </a:endParaRPr>
          </a:p>
          <a:p>
            <a:pPr marL="10860" algn="l">
              <a:spcBef>
                <a:spcPts val="743"/>
              </a:spcBef>
              <a:buSzPct val="95000"/>
              <a:buFont typeface="Wingdings"/>
              <a:buChar char=""/>
              <a:tabLst>
                <a:tab pos="184073" algn="l"/>
              </a:tabLst>
            </a:pPr>
            <a:r>
              <a:rPr sz="2000" spc="-9" dirty="0">
                <a:latin typeface="NSimSun"/>
                <a:cs typeface="NSimSun"/>
              </a:rPr>
              <a:t>表约束和列约束就是一些特殊的断言</a:t>
            </a:r>
            <a:endParaRPr sz="2000" dirty="0">
              <a:latin typeface="NSimSun"/>
              <a:cs typeface="NSimSun"/>
            </a:endParaRPr>
          </a:p>
          <a:p>
            <a:pPr marL="10860" algn="l">
              <a:spcBef>
                <a:spcPts val="492"/>
              </a:spcBef>
              <a:buSzPct val="95000"/>
              <a:buFont typeface="Wingdings"/>
              <a:buChar char=""/>
              <a:tabLst>
                <a:tab pos="184073" algn="l"/>
              </a:tabLst>
            </a:pPr>
            <a:r>
              <a:rPr sz="2000" spc="-9" dirty="0">
                <a:latin typeface="Arial"/>
                <a:cs typeface="Arial"/>
              </a:rPr>
              <a:t>SQL</a:t>
            </a:r>
            <a:r>
              <a:rPr sz="2000" dirty="0">
                <a:latin typeface="NSimSun"/>
                <a:cs typeface="NSimSun"/>
              </a:rPr>
              <a:t>还</a:t>
            </a:r>
            <a:r>
              <a:rPr sz="2000" spc="-4" dirty="0">
                <a:latin typeface="NSimSun"/>
                <a:cs typeface="NSimSun"/>
              </a:rPr>
              <a:t>提</a:t>
            </a:r>
            <a:r>
              <a:rPr sz="2000" spc="-9" dirty="0">
                <a:latin typeface="NSimSun"/>
                <a:cs typeface="NSimSun"/>
              </a:rPr>
              <a:t>供了复杂条件表达的断言。其语法形式为：</a:t>
            </a:r>
            <a:endParaRPr sz="2000" dirty="0">
              <a:latin typeface="NSimSun"/>
              <a:cs typeface="NSimSun"/>
            </a:endParaRPr>
          </a:p>
          <a:p>
            <a:pPr marL="310589" algn="l">
              <a:spcBef>
                <a:spcPts val="620"/>
              </a:spcBef>
              <a:tabLst>
                <a:tab pos="1324892" algn="l"/>
              </a:tabLst>
            </a:pPr>
            <a:r>
              <a:rPr sz="2000" spc="-4" dirty="0">
                <a:solidFill>
                  <a:srgbClr val="3333CC"/>
                </a:solidFill>
                <a:latin typeface="Arial"/>
                <a:cs typeface="Arial"/>
              </a:rPr>
              <a:t>CREATE</a:t>
            </a:r>
            <a:r>
              <a:rPr lang="en-US" sz="2000" spc="-4" dirty="0">
                <a:solidFill>
                  <a:srgbClr val="3333CC"/>
                </a:solidFill>
                <a:latin typeface="Arial"/>
                <a:cs typeface="Arial"/>
              </a:rPr>
              <a:t>  </a:t>
            </a:r>
            <a:r>
              <a:rPr sz="2000" spc="-4" dirty="0">
                <a:solidFill>
                  <a:srgbClr val="3333CC"/>
                </a:solidFill>
                <a:latin typeface="Arial"/>
                <a:cs typeface="Arial"/>
              </a:rPr>
              <a:t>ASSERTION </a:t>
            </a:r>
            <a:r>
              <a:rPr sz="2000" spc="-9" dirty="0">
                <a:latin typeface="Arial"/>
                <a:cs typeface="Arial"/>
              </a:rPr>
              <a:t>&lt;assertion-name&gt; </a:t>
            </a:r>
            <a:r>
              <a:rPr sz="2000" spc="-4" dirty="0">
                <a:solidFill>
                  <a:srgbClr val="3333CC"/>
                </a:solidFill>
                <a:latin typeface="Arial"/>
                <a:cs typeface="Arial"/>
              </a:rPr>
              <a:t>CHECK</a:t>
            </a:r>
            <a:r>
              <a:rPr sz="2000" spc="30" dirty="0">
                <a:solidFill>
                  <a:srgbClr val="3333CC"/>
                </a:solidFill>
                <a:latin typeface="Arial"/>
                <a:cs typeface="Arial"/>
              </a:rPr>
              <a:t> </a:t>
            </a:r>
            <a:r>
              <a:rPr sz="2000" spc="-4" dirty="0">
                <a:latin typeface="Arial"/>
                <a:cs typeface="Arial"/>
              </a:rPr>
              <a:t>&lt;predicate&gt;</a:t>
            </a:r>
            <a:endParaRPr sz="2000" dirty="0">
              <a:latin typeface="Arial"/>
              <a:cs typeface="Arial"/>
            </a:endParaRPr>
          </a:p>
          <a:p>
            <a:pPr marL="10860" marR="4344" algn="l">
              <a:lnSpc>
                <a:spcPct val="130300"/>
              </a:lnSpc>
              <a:spcBef>
                <a:spcPts val="128"/>
              </a:spcBef>
              <a:buSzPct val="95000"/>
              <a:buFont typeface="Wingdings"/>
              <a:buChar char=""/>
              <a:tabLst>
                <a:tab pos="184073" algn="l"/>
              </a:tabLst>
            </a:pPr>
            <a:r>
              <a:rPr sz="2000" spc="-9" dirty="0">
                <a:latin typeface="NSimSun"/>
                <a:cs typeface="NSimSun"/>
              </a:rPr>
              <a:t>当一个断言创建后，系统将检测其</a:t>
            </a:r>
            <a:r>
              <a:rPr sz="2000" spc="-4" dirty="0">
                <a:latin typeface="NSimSun"/>
                <a:cs typeface="NSimSun"/>
              </a:rPr>
              <a:t>有</a:t>
            </a:r>
            <a:r>
              <a:rPr sz="2000" spc="-9" dirty="0">
                <a:latin typeface="NSimSun"/>
                <a:cs typeface="NSimSun"/>
              </a:rPr>
              <a:t>效性，并在每一次更新中测试更新是 否违反该断言。</a:t>
            </a:r>
            <a:endParaRPr sz="2000" dirty="0">
              <a:latin typeface="NSimSun"/>
              <a:cs typeface="NSimSun"/>
            </a:endParaRPr>
          </a:p>
        </p:txBody>
      </p:sp>
      <p:sp>
        <p:nvSpPr>
          <p:cNvPr id="4" name="object 4"/>
          <p:cNvSpPr txBox="1"/>
          <p:nvPr/>
        </p:nvSpPr>
        <p:spPr>
          <a:xfrm>
            <a:off x="882347" y="4557844"/>
            <a:ext cx="7122981" cy="1032197"/>
          </a:xfrm>
          <a:prstGeom prst="rect">
            <a:avLst/>
          </a:prstGeom>
        </p:spPr>
        <p:txBody>
          <a:bodyPr vert="horz" wrap="square" lIns="0" tIns="57014" rIns="0" bIns="0" rtlCol="0">
            <a:spAutoFit/>
          </a:bodyPr>
          <a:lstStyle/>
          <a:p>
            <a:pPr marL="183529" indent="-172670" algn="l">
              <a:spcBef>
                <a:spcPts val="449"/>
              </a:spcBef>
              <a:buSzPct val="95000"/>
              <a:buFont typeface="Wingdings"/>
              <a:buChar char=""/>
              <a:tabLst>
                <a:tab pos="184073" algn="l"/>
              </a:tabLst>
            </a:pPr>
            <a:r>
              <a:rPr sz="2000" spc="-9" dirty="0">
                <a:latin typeface="NSimSun"/>
                <a:cs typeface="NSimSun"/>
              </a:rPr>
              <a:t>断言测试增加了数据库维护的负担，要小心使用复杂的断言。</a:t>
            </a:r>
            <a:endParaRPr sz="2000" dirty="0">
              <a:latin typeface="NSimSun"/>
              <a:cs typeface="NSimSun"/>
            </a:endParaRPr>
          </a:p>
          <a:p>
            <a:pPr marL="595658" lvl="1" indent="-193847" algn="l">
              <a:spcBef>
                <a:spcPts val="363"/>
              </a:spcBef>
              <a:buSzPct val="95000"/>
              <a:buFont typeface="Wingdings"/>
              <a:buChar char=""/>
              <a:tabLst>
                <a:tab pos="596201" algn="l"/>
              </a:tabLst>
            </a:pPr>
            <a:r>
              <a:rPr sz="2000" spc="-4" dirty="0">
                <a:solidFill>
                  <a:srgbClr val="CC0000"/>
                </a:solidFill>
                <a:latin typeface="STKaiti"/>
                <a:cs typeface="STKaiti"/>
              </a:rPr>
              <a:t>“每位教师不能在同一个学期的同一时间段在两个不同的教室上课”</a:t>
            </a:r>
            <a:endParaRPr sz="2000" dirty="0">
              <a:latin typeface="STKaiti"/>
              <a:cs typeface="STKaiti"/>
            </a:endParaRPr>
          </a:p>
        </p:txBody>
      </p:sp>
      <p:sp>
        <p:nvSpPr>
          <p:cNvPr id="6" name="object 6"/>
          <p:cNvSpPr txBox="1"/>
          <p:nvPr/>
        </p:nvSpPr>
        <p:spPr>
          <a:xfrm>
            <a:off x="755576" y="738604"/>
            <a:ext cx="5807840" cy="425916"/>
          </a:xfrm>
          <a:prstGeom prst="rect">
            <a:avLst/>
          </a:prstGeom>
        </p:spPr>
        <p:txBody>
          <a:bodyPr vert="horz" wrap="square" lIns="0" tIns="10317" rIns="0" bIns="0" rtlCol="0">
            <a:spAutoFit/>
          </a:bodyPr>
          <a:lstStyle/>
          <a:p>
            <a:pPr marL="10860">
              <a:spcBef>
                <a:spcPts val="81"/>
              </a:spcBef>
            </a:pPr>
            <a:r>
              <a:rPr sz="2700" spc="-9" dirty="0" err="1">
                <a:solidFill>
                  <a:srgbClr val="FFFFFF"/>
                </a:solidFill>
                <a:latin typeface="Arial"/>
                <a:cs typeface="Arial"/>
              </a:rPr>
              <a:t>SQL</a:t>
            </a:r>
            <a:r>
              <a:rPr sz="2700" spc="-4" dirty="0" err="1">
                <a:solidFill>
                  <a:srgbClr val="FFFFFF"/>
                </a:solidFill>
                <a:latin typeface="STZhongsong"/>
                <a:cs typeface="STZhongsong"/>
              </a:rPr>
              <a:t>语言实现约束的方</a:t>
            </a:r>
            <a:r>
              <a:rPr sz="2700" dirty="0" err="1">
                <a:solidFill>
                  <a:srgbClr val="FFFFFF"/>
                </a:solidFill>
                <a:latin typeface="STZhongsong"/>
                <a:cs typeface="STZhongsong"/>
              </a:rPr>
              <a:t>法</a:t>
            </a:r>
            <a:r>
              <a:rPr sz="2700" spc="-13" dirty="0" err="1">
                <a:solidFill>
                  <a:srgbClr val="FFFFFF"/>
                </a:solidFill>
                <a:latin typeface="Arial"/>
                <a:cs typeface="Arial"/>
              </a:rPr>
              <a:t>-</a:t>
            </a:r>
            <a:r>
              <a:rPr sz="2700" spc="-4" dirty="0" err="1">
                <a:solidFill>
                  <a:srgbClr val="FFFFFF"/>
                </a:solidFill>
                <a:latin typeface="STZhongsong"/>
                <a:cs typeface="STZhongsong"/>
              </a:rPr>
              <a:t>断言</a:t>
            </a:r>
            <a:endParaRPr sz="2700" dirty="0">
              <a:latin typeface="STZhongsong"/>
              <a:cs typeface="STZhongsong"/>
            </a:endParaRPr>
          </a:p>
        </p:txBody>
      </p:sp>
      <p:sp>
        <p:nvSpPr>
          <p:cNvPr id="8" name="灯片编号占位符 7"/>
          <p:cNvSpPr>
            <a:spLocks noGrp="1"/>
          </p:cNvSpPr>
          <p:nvPr>
            <p:ph type="sldNum" sz="quarter" idx="12"/>
          </p:nvPr>
        </p:nvSpPr>
        <p:spPr/>
        <p:txBody>
          <a:bodyPr/>
          <a:lstStyle/>
          <a:p>
            <a:fld id="{8431FE52-E554-4CE4-A592-78DE84000F75}" type="slidenum">
              <a:rPr lang="en-US" altLang="zh-CN" smtClean="0"/>
              <a:pPr/>
              <a:t>58</a:t>
            </a:fld>
            <a:endParaRPr lang="en-US" altLang="zh-CN"/>
          </a:p>
        </p:txBody>
      </p:sp>
    </p:spTree>
    <p:extLst>
      <p:ext uri="{BB962C8B-B14F-4D97-AF65-F5344CB8AC3E}">
        <p14:creationId xmlns:p14="http://schemas.microsoft.com/office/powerpoint/2010/main" val="2122785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84784"/>
            <a:ext cx="8712968" cy="4495800"/>
          </a:xfrm>
        </p:spPr>
        <p:txBody>
          <a:bodyPr/>
          <a:lstStyle/>
          <a:p>
            <a:pPr marL="0" indent="0">
              <a:buNone/>
            </a:pPr>
            <a:r>
              <a:rPr lang="zh-CN" altLang="en-US" sz="2000" b="1" dirty="0"/>
              <a:t>例：限制数据库课程最多</a:t>
            </a:r>
            <a:r>
              <a:rPr lang="en-US" altLang="zh-CN" sz="2000" b="1" dirty="0"/>
              <a:t>60</a:t>
            </a:r>
            <a:r>
              <a:rPr lang="zh-CN" altLang="en-US" sz="2000" b="1" dirty="0"/>
              <a:t>名学生选修。</a:t>
            </a:r>
            <a:endParaRPr lang="en-US" altLang="zh-CN" sz="2000" b="1" dirty="0"/>
          </a:p>
          <a:p>
            <a:pPr marL="0" indent="0">
              <a:buNone/>
            </a:pPr>
            <a:r>
              <a:rPr lang="en-US" altLang="zh-CN" sz="2000" b="1" dirty="0"/>
              <a:t> CREATE ASSERTION ASSE_SC_DB_NUM</a:t>
            </a:r>
          </a:p>
          <a:p>
            <a:pPr marL="0" indent="0">
              <a:buNone/>
            </a:pPr>
            <a:r>
              <a:rPr lang="en-US" altLang="zh-CN" sz="2000" b="1" dirty="0"/>
              <a:t>   CHECK (60&gt;= </a:t>
            </a:r>
          </a:p>
          <a:p>
            <a:pPr marL="0" indent="0">
              <a:buNone/>
            </a:pPr>
            <a:r>
              <a:rPr lang="en-US" altLang="zh-CN" sz="2000" b="1" dirty="0"/>
              <a:t>                    </a:t>
            </a:r>
            <a:r>
              <a:rPr lang="en-US" altLang="zh-CN" sz="1800" b="1" dirty="0"/>
              <a:t>( SELECT  count(*)     </a:t>
            </a:r>
            <a:r>
              <a:rPr lang="en-US" altLang="zh-CN" sz="1600" b="1" dirty="0"/>
              <a:t>/*</a:t>
            </a:r>
            <a:r>
              <a:rPr lang="zh-CN" altLang="en-US" sz="1600" b="1" dirty="0"/>
              <a:t>此断言的谓词涉及聚集操作</a:t>
            </a:r>
            <a:r>
              <a:rPr lang="en-US" altLang="zh-CN" sz="1600" b="1" dirty="0"/>
              <a:t>count</a:t>
            </a:r>
            <a:r>
              <a:rPr lang="zh-CN" altLang="en-US" sz="1600" b="1" dirty="0"/>
              <a:t>的</a:t>
            </a:r>
            <a:r>
              <a:rPr lang="en-US" altLang="zh-CN" sz="1600" b="1" dirty="0"/>
              <a:t>SQL</a:t>
            </a:r>
            <a:r>
              <a:rPr lang="zh-CN" altLang="en-US" sz="1600" b="1" dirty="0"/>
              <a:t>语句</a:t>
            </a:r>
            <a:r>
              <a:rPr lang="en-US" altLang="zh-CN" sz="1600" b="1" dirty="0"/>
              <a:t>*/</a:t>
            </a:r>
            <a:r>
              <a:rPr lang="en-US" altLang="zh-CN" sz="2000" b="1" dirty="0"/>
              <a:t>   </a:t>
            </a:r>
          </a:p>
          <a:p>
            <a:pPr marL="0" indent="0">
              <a:buNone/>
            </a:pPr>
            <a:r>
              <a:rPr lang="en-US" altLang="zh-CN" sz="2000" b="1" dirty="0"/>
              <a:t>                      </a:t>
            </a:r>
            <a:r>
              <a:rPr lang="en-US" altLang="zh-CN" sz="1800" b="1" dirty="0"/>
              <a:t>FROM  Course, SC</a:t>
            </a:r>
          </a:p>
          <a:p>
            <a:pPr marL="0" indent="0">
              <a:buNone/>
            </a:pPr>
            <a:r>
              <a:rPr lang="en-US" altLang="zh-CN" sz="2000" b="1" dirty="0"/>
              <a:t>                     </a:t>
            </a:r>
            <a:r>
              <a:rPr lang="en-US" altLang="zh-CN" sz="1800" b="1" dirty="0"/>
              <a:t>WHERE  SC.CNO=Course. </a:t>
            </a:r>
            <a:r>
              <a:rPr lang="en-US" altLang="zh-CN" sz="1800" b="1" dirty="0" err="1"/>
              <a:t>Cno</a:t>
            </a:r>
            <a:r>
              <a:rPr lang="en-US" altLang="zh-CN" sz="1800" b="1" dirty="0"/>
              <a:t> and </a:t>
            </a:r>
            <a:r>
              <a:rPr lang="en-US" altLang="zh-CN" sz="1800" b="1" dirty="0" err="1"/>
              <a:t>Course.cname</a:t>
            </a:r>
            <a:r>
              <a:rPr lang="en-US" altLang="zh-CN" sz="1800" b="1" dirty="0"/>
              <a:t>=‘</a:t>
            </a:r>
            <a:r>
              <a:rPr lang="zh-CN" altLang="en-US" sz="1800" b="1" dirty="0"/>
              <a:t>数据库</a:t>
            </a:r>
            <a:r>
              <a:rPr lang="en-US" altLang="zh-CN" sz="1800" b="1" dirty="0"/>
              <a:t>’ )</a:t>
            </a:r>
          </a:p>
          <a:p>
            <a:pPr marL="0" indent="0">
              <a:buNone/>
            </a:pPr>
            <a:r>
              <a:rPr lang="en-US" altLang="zh-CN" sz="2000" b="1" dirty="0"/>
              <a:t>      )</a:t>
            </a:r>
            <a:r>
              <a:rPr lang="zh-CN" altLang="en-US" sz="2000" b="1" dirty="0"/>
              <a:t>；</a:t>
            </a:r>
            <a:endParaRPr lang="en-US" altLang="zh-CN" sz="2000" b="1" dirty="0"/>
          </a:p>
          <a:p>
            <a:pPr marL="0" indent="0">
              <a:buNone/>
            </a:pPr>
            <a:r>
              <a:rPr lang="zh-CN" altLang="en-US" sz="2000" b="1" dirty="0"/>
              <a:t>例：限制每一门课最多</a:t>
            </a:r>
            <a:r>
              <a:rPr lang="en-US" altLang="zh-CN" sz="2000" b="1" dirty="0"/>
              <a:t>60</a:t>
            </a:r>
            <a:r>
              <a:rPr lang="zh-CN" altLang="en-US" sz="2000" b="1" dirty="0"/>
              <a:t>名学生选修。</a:t>
            </a:r>
            <a:endParaRPr lang="en-US" altLang="zh-CN" sz="2000" b="1" dirty="0"/>
          </a:p>
          <a:p>
            <a:pPr marL="0" indent="0">
              <a:buNone/>
            </a:pPr>
            <a:r>
              <a:rPr lang="en-US" altLang="zh-CN" sz="2000" b="1" dirty="0"/>
              <a:t> CREATE ASSERTION ASSE_SC_CNUM</a:t>
            </a:r>
          </a:p>
          <a:p>
            <a:pPr marL="0" indent="0">
              <a:buNone/>
            </a:pPr>
            <a:r>
              <a:rPr lang="en-US" altLang="zh-CN" sz="2000" b="1" dirty="0"/>
              <a:t>       CHECK (60&gt;= ALL ( SELECT  count(*)  </a:t>
            </a:r>
            <a:br>
              <a:rPr lang="en-US" altLang="zh-CN" sz="2000" b="1" dirty="0"/>
            </a:br>
            <a:r>
              <a:rPr lang="en-US" altLang="zh-CN" sz="2000" b="1" dirty="0"/>
              <a:t>                         FROM  SC</a:t>
            </a:r>
          </a:p>
          <a:p>
            <a:pPr marL="0" indent="0">
              <a:buNone/>
            </a:pPr>
            <a:r>
              <a:rPr lang="en-US" altLang="zh-CN" sz="2000" b="1" dirty="0"/>
              <a:t>                          GROUP by CNO )</a:t>
            </a:r>
          </a:p>
          <a:p>
            <a:pPr marL="0" indent="0">
              <a:buNone/>
            </a:pPr>
            <a:r>
              <a:rPr lang="en-US" altLang="zh-CN" sz="2000" b="1" dirty="0"/>
              <a:t>      )</a:t>
            </a:r>
            <a:r>
              <a:rPr lang="zh-CN" altLang="en-US" sz="2000" b="1" dirty="0"/>
              <a:t>；</a:t>
            </a:r>
            <a:endParaRPr lang="en-US" altLang="zh-CN" sz="2000" b="1" dirty="0"/>
          </a:p>
          <a:p>
            <a:pPr marL="0" indent="0">
              <a:buNone/>
            </a:pPr>
            <a:endParaRPr lang="zh-CN" altLang="en-US" sz="2000" b="1" dirty="0"/>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02CD36C2-C71C-45E6-BA0F-4D091CFDA314}" type="slidenum">
              <a:rPr lang="en-US" altLang="zh-CN" smtClean="0"/>
              <a:pPr/>
              <a:t>59</a:t>
            </a:fld>
            <a:endParaRPr lang="en-US" altLang="zh-CN"/>
          </a:p>
        </p:txBody>
      </p:sp>
    </p:spTree>
    <p:extLst>
      <p:ext uri="{BB962C8B-B14F-4D97-AF65-F5344CB8AC3E}">
        <p14:creationId xmlns:p14="http://schemas.microsoft.com/office/powerpoint/2010/main" val="73388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3AB81B0-D29C-482E-9B38-76DE76B6EDE5}" type="slidenum">
              <a:rPr lang="en-US" altLang="zh-CN"/>
              <a:pPr/>
              <a:t>6</a:t>
            </a:fld>
            <a:endParaRPr lang="en-US" altLang="zh-CN"/>
          </a:p>
        </p:txBody>
      </p:sp>
      <p:sp>
        <p:nvSpPr>
          <p:cNvPr id="569346" name="Rectangle 2"/>
          <p:cNvSpPr>
            <a:spLocks noGrp="1" noChangeArrowheads="1"/>
          </p:cNvSpPr>
          <p:nvPr>
            <p:ph type="title"/>
          </p:nvPr>
        </p:nvSpPr>
        <p:spPr/>
        <p:txBody>
          <a:bodyPr/>
          <a:lstStyle/>
          <a:p>
            <a:r>
              <a:rPr lang="zh-CN" altLang="en-US"/>
              <a:t>完整性约束条件（续）</a:t>
            </a:r>
          </a:p>
        </p:txBody>
      </p:sp>
      <p:sp>
        <p:nvSpPr>
          <p:cNvPr id="569347" name="Rectangle 3"/>
          <p:cNvSpPr>
            <a:spLocks noGrp="1" noChangeArrowheads="1"/>
          </p:cNvSpPr>
          <p:nvPr>
            <p:ph type="body" idx="1"/>
          </p:nvPr>
        </p:nvSpPr>
        <p:spPr>
          <a:xfrm>
            <a:off x="395288" y="1628775"/>
            <a:ext cx="8229600" cy="4495800"/>
          </a:xfrm>
        </p:spPr>
        <p:txBody>
          <a:bodyPr/>
          <a:lstStyle/>
          <a:p>
            <a:r>
              <a:rPr lang="zh-CN" altLang="en-US" b="1">
                <a:solidFill>
                  <a:srgbClr val="0000FF"/>
                </a:solidFill>
              </a:rPr>
              <a:t>静态列级约束</a:t>
            </a:r>
          </a:p>
          <a:p>
            <a:pPr lvl="1"/>
            <a:r>
              <a:rPr lang="zh-CN" altLang="en-US" b="1"/>
              <a:t>  对取值域的说明</a:t>
            </a:r>
          </a:p>
          <a:p>
            <a:pPr lvl="1"/>
            <a:r>
              <a:rPr lang="zh-CN" altLang="en-US" b="1"/>
              <a:t>最常见、最简单、最容易实现的一类完整性约束</a:t>
            </a:r>
          </a:p>
          <a:p>
            <a:pPr lvl="1"/>
            <a:r>
              <a:rPr lang="zh-CN" altLang="en-US" b="1"/>
              <a:t>五类静态列级约束</a:t>
            </a:r>
          </a:p>
          <a:p>
            <a:pPr lvl="1">
              <a:buFont typeface="Wingdings" panose="05000000000000000000" pitchFamily="2"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1</a:t>
            </a:r>
            <a:r>
              <a:rPr lang="zh-CN" altLang="en-US" b="1">
                <a:latin typeface="仿宋_GB2312" pitchFamily="49" charset="-122"/>
                <a:ea typeface="仿宋_GB2312" pitchFamily="49" charset="-122"/>
              </a:rPr>
              <a:t>）数据类型约束：数据的类型、长度、单位、精度等</a:t>
            </a:r>
          </a:p>
          <a:p>
            <a:pPr lvl="1">
              <a:buFont typeface="Wingdings" panose="05000000000000000000" pitchFamily="2" charset="2"/>
              <a:buNone/>
            </a:pPr>
            <a:r>
              <a:rPr lang="zh-CN" altLang="en-US" b="1">
                <a:latin typeface="仿宋_GB2312" pitchFamily="49" charset="-122"/>
                <a:ea typeface="仿宋_GB2312" pitchFamily="49" charset="-122"/>
              </a:rPr>
              <a:t>  例：学生姓名的数据类型为字符型，长度</a:t>
            </a:r>
            <a:r>
              <a:rPr lang="en-US" altLang="zh-CN" b="1">
                <a:latin typeface="仿宋_GB2312" pitchFamily="49" charset="-122"/>
                <a:ea typeface="仿宋_GB2312" pitchFamily="49" charset="-122"/>
              </a:rPr>
              <a:t>8</a:t>
            </a:r>
          </a:p>
          <a:p>
            <a:pPr lvl="1">
              <a:buFont typeface="Wingdings" panose="05000000000000000000" pitchFamily="2" charset="2"/>
              <a:buNone/>
            </a:pP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2</a:t>
            </a:r>
            <a:r>
              <a:rPr lang="zh-CN" altLang="en-US" b="1">
                <a:latin typeface="仿宋_GB2312" pitchFamily="49" charset="-122"/>
                <a:ea typeface="仿宋_GB2312" pitchFamily="49" charset="-122"/>
              </a:rPr>
              <a:t>）对数据格式的约束</a:t>
            </a:r>
          </a:p>
          <a:p>
            <a:pPr lvl="1">
              <a:buFont typeface="Wingdings" panose="05000000000000000000" pitchFamily="2" charset="2"/>
              <a:buNone/>
            </a:pPr>
            <a:r>
              <a:rPr lang="zh-CN" altLang="en-US" b="1">
                <a:latin typeface="仿宋_GB2312" pitchFamily="49" charset="-122"/>
                <a:ea typeface="仿宋_GB2312" pitchFamily="49" charset="-122"/>
              </a:rPr>
              <a:t>   例：学号：前两位表示入学年份，后四位为顺序编号</a:t>
            </a:r>
          </a:p>
          <a:p>
            <a:pPr lvl="1">
              <a:buFont typeface="Wingdings" panose="05000000000000000000" pitchFamily="2" charset="2"/>
              <a:buNone/>
            </a:pPr>
            <a:r>
              <a:rPr lang="zh-CN" altLang="en-US" b="1">
                <a:latin typeface="仿宋_GB2312" pitchFamily="49" charset="-122"/>
                <a:ea typeface="仿宋_GB2312" pitchFamily="49" charset="-122"/>
              </a:rPr>
              <a:t>       日期：</a:t>
            </a:r>
            <a:r>
              <a:rPr lang="en-US" altLang="zh-CN" b="1">
                <a:latin typeface="仿宋_GB2312" pitchFamily="49" charset="-122"/>
                <a:ea typeface="仿宋_GB2312" pitchFamily="49" charset="-122"/>
              </a:rPr>
              <a:t>YY.MM.DD</a:t>
            </a:r>
          </a:p>
          <a:p>
            <a:pPr lvl="1">
              <a:buFont typeface="Wingdings" panose="05000000000000000000" pitchFamily="2" charset="2"/>
              <a:buNone/>
            </a:pPr>
            <a:endParaRPr lang="en-US" altLang="zh-CN" b="1">
              <a:latin typeface="仿宋_GB2312" pitchFamily="49" charset="-122"/>
              <a:ea typeface="仿宋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544" y="1294696"/>
            <a:ext cx="8748463" cy="3723591"/>
          </a:xfrm>
          <a:prstGeom prst="rect">
            <a:avLst/>
          </a:prstGeom>
        </p:spPr>
        <p:txBody>
          <a:bodyPr vert="horz" wrap="square" lIns="0" tIns="134119" rIns="0" bIns="0" rtlCol="0">
            <a:spAutoFit/>
          </a:bodyPr>
          <a:lstStyle/>
          <a:p>
            <a:pPr marL="10860" algn="l">
              <a:spcBef>
                <a:spcPts val="1056"/>
              </a:spcBef>
            </a:pPr>
            <a:r>
              <a:rPr sz="2400" dirty="0">
                <a:latin typeface="Microsoft YaHei"/>
                <a:cs typeface="Microsoft YaHei"/>
              </a:rPr>
              <a:t>示例</a:t>
            </a:r>
          </a:p>
          <a:p>
            <a:pPr marL="10860" algn="l">
              <a:spcBef>
                <a:spcPts val="812"/>
              </a:spcBef>
            </a:pPr>
            <a:r>
              <a:rPr sz="1900" spc="-4" dirty="0">
                <a:solidFill>
                  <a:srgbClr val="CC0000"/>
                </a:solidFill>
                <a:latin typeface="STKaiti"/>
                <a:cs typeface="STKaiti"/>
              </a:rPr>
              <a:t>“每笔贷款</a:t>
            </a:r>
            <a:r>
              <a:rPr sz="1900" spc="-13" dirty="0">
                <a:solidFill>
                  <a:srgbClr val="CC0000"/>
                </a:solidFill>
                <a:latin typeface="Arial"/>
                <a:cs typeface="Arial"/>
              </a:rPr>
              <a:t>,</a:t>
            </a:r>
            <a:r>
              <a:rPr sz="1900" spc="-4" dirty="0">
                <a:solidFill>
                  <a:srgbClr val="CC0000"/>
                </a:solidFill>
                <a:latin typeface="STKaiti"/>
                <a:cs typeface="STKaiti"/>
              </a:rPr>
              <a:t>要求至少一位借款者账户中存有最低数目的余额，例如</a:t>
            </a:r>
            <a:r>
              <a:rPr sz="1900" spc="-4" dirty="0">
                <a:solidFill>
                  <a:srgbClr val="CC0000"/>
                </a:solidFill>
                <a:latin typeface="Arial"/>
                <a:cs typeface="Arial"/>
              </a:rPr>
              <a:t>1000</a:t>
            </a:r>
            <a:r>
              <a:rPr sz="1900" dirty="0">
                <a:solidFill>
                  <a:srgbClr val="CC0000"/>
                </a:solidFill>
                <a:latin typeface="STKaiti"/>
                <a:cs typeface="STKaiti"/>
              </a:rPr>
              <a:t>元”</a:t>
            </a:r>
            <a:endParaRPr sz="1900" dirty="0">
              <a:latin typeface="STKaiti"/>
              <a:cs typeface="STKaiti"/>
            </a:endParaRPr>
          </a:p>
          <a:p>
            <a:pPr marL="250318" marR="2818653" algn="l">
              <a:spcBef>
                <a:spcPts val="795"/>
              </a:spcBef>
            </a:pPr>
            <a:r>
              <a:rPr sz="1900" spc="-9" dirty="0">
                <a:solidFill>
                  <a:srgbClr val="3333CC"/>
                </a:solidFill>
                <a:latin typeface="Arial"/>
                <a:cs typeface="Arial"/>
              </a:rPr>
              <a:t>create assertion </a:t>
            </a:r>
            <a:r>
              <a:rPr sz="1900" i="1" spc="-4" dirty="0">
                <a:latin typeface="Arial"/>
                <a:cs typeface="Arial"/>
              </a:rPr>
              <a:t>balance_constraint </a:t>
            </a:r>
            <a:r>
              <a:rPr sz="1900" spc="-4" dirty="0">
                <a:solidFill>
                  <a:srgbClr val="3333CC"/>
                </a:solidFill>
                <a:latin typeface="Arial"/>
                <a:cs typeface="Arial"/>
              </a:rPr>
              <a:t>check  </a:t>
            </a:r>
            <a:br>
              <a:rPr lang="en-US" sz="1900" spc="-4" dirty="0">
                <a:solidFill>
                  <a:srgbClr val="3333CC"/>
                </a:solidFill>
                <a:latin typeface="Arial"/>
                <a:cs typeface="Arial"/>
              </a:rPr>
            </a:br>
            <a:r>
              <a:rPr lang="en-US" sz="1900" spc="-4" dirty="0">
                <a:solidFill>
                  <a:srgbClr val="3333CC"/>
                </a:solidFill>
                <a:latin typeface="Arial"/>
                <a:cs typeface="Arial"/>
              </a:rPr>
              <a:t> </a:t>
            </a:r>
            <a:r>
              <a:rPr sz="1900" spc="-4" dirty="0">
                <a:latin typeface="Arial"/>
                <a:cs typeface="Arial"/>
              </a:rPr>
              <a:t>(</a:t>
            </a:r>
            <a:r>
              <a:rPr sz="1900" spc="-4" dirty="0">
                <a:solidFill>
                  <a:srgbClr val="3333CC"/>
                </a:solidFill>
                <a:latin typeface="Arial"/>
                <a:cs typeface="Arial"/>
              </a:rPr>
              <a:t>not </a:t>
            </a:r>
            <a:r>
              <a:rPr sz="1900" spc="-9" dirty="0">
                <a:solidFill>
                  <a:srgbClr val="3333CC"/>
                </a:solidFill>
                <a:latin typeface="Arial"/>
                <a:cs typeface="Arial"/>
              </a:rPr>
              <a:t>exists</a:t>
            </a:r>
            <a:r>
              <a:rPr sz="1900" dirty="0">
                <a:solidFill>
                  <a:srgbClr val="3333CC"/>
                </a:solidFill>
                <a:latin typeface="Arial"/>
                <a:cs typeface="Arial"/>
              </a:rPr>
              <a:t> </a:t>
            </a:r>
            <a:r>
              <a:rPr sz="1900" spc="-4" dirty="0">
                <a:latin typeface="Arial"/>
                <a:cs typeface="Arial"/>
              </a:rPr>
              <a:t>(</a:t>
            </a:r>
            <a:endParaRPr sz="1900" dirty="0">
              <a:latin typeface="Arial"/>
              <a:cs typeface="Arial"/>
            </a:endParaRPr>
          </a:p>
          <a:p>
            <a:pPr marL="548961" algn="l"/>
            <a:r>
              <a:rPr sz="1900" spc="-9" dirty="0">
                <a:solidFill>
                  <a:srgbClr val="3333CC"/>
                </a:solidFill>
                <a:latin typeface="Arial"/>
                <a:cs typeface="Arial"/>
              </a:rPr>
              <a:t>select </a:t>
            </a:r>
            <a:r>
              <a:rPr sz="1900" spc="-4" dirty="0">
                <a:latin typeface="Arial"/>
                <a:cs typeface="Arial"/>
              </a:rPr>
              <a:t>* </a:t>
            </a:r>
            <a:r>
              <a:rPr sz="1900" spc="-4" dirty="0">
                <a:solidFill>
                  <a:srgbClr val="3333CC"/>
                </a:solidFill>
                <a:latin typeface="Arial"/>
                <a:cs typeface="Arial"/>
              </a:rPr>
              <a:t>from</a:t>
            </a:r>
            <a:r>
              <a:rPr sz="1900" spc="-9" dirty="0">
                <a:solidFill>
                  <a:srgbClr val="3333CC"/>
                </a:solidFill>
                <a:latin typeface="Arial"/>
                <a:cs typeface="Arial"/>
              </a:rPr>
              <a:t> </a:t>
            </a:r>
            <a:r>
              <a:rPr sz="1900" i="1" spc="-9" dirty="0">
                <a:latin typeface="Arial"/>
                <a:cs typeface="Arial"/>
              </a:rPr>
              <a:t>loan</a:t>
            </a:r>
            <a:endParaRPr sz="1900" dirty="0">
              <a:latin typeface="Arial"/>
              <a:cs typeface="Arial"/>
            </a:endParaRPr>
          </a:p>
          <a:p>
            <a:pPr marL="547875" algn="l">
              <a:spcBef>
                <a:spcPts val="710"/>
              </a:spcBef>
            </a:pPr>
            <a:r>
              <a:rPr sz="1900" spc="-4" dirty="0">
                <a:solidFill>
                  <a:srgbClr val="3333CC"/>
                </a:solidFill>
                <a:latin typeface="Arial"/>
                <a:cs typeface="Arial"/>
              </a:rPr>
              <a:t>where not exists</a:t>
            </a:r>
            <a:r>
              <a:rPr sz="1900" spc="-13" dirty="0">
                <a:solidFill>
                  <a:srgbClr val="3333CC"/>
                </a:solidFill>
                <a:latin typeface="Arial"/>
                <a:cs typeface="Arial"/>
              </a:rPr>
              <a:t> </a:t>
            </a:r>
            <a:r>
              <a:rPr sz="1900" spc="-4" dirty="0">
                <a:latin typeface="Arial"/>
                <a:cs typeface="Arial"/>
              </a:rPr>
              <a:t>(</a:t>
            </a:r>
            <a:endParaRPr sz="1900" dirty="0">
              <a:latin typeface="Arial"/>
              <a:cs typeface="Arial"/>
            </a:endParaRPr>
          </a:p>
          <a:p>
            <a:pPr marL="1026248" algn="l">
              <a:tabLst>
                <a:tab pos="1963989" algn="l"/>
              </a:tabLst>
            </a:pPr>
            <a:r>
              <a:rPr sz="1900" spc="-9" dirty="0">
                <a:solidFill>
                  <a:srgbClr val="3333CC"/>
                </a:solidFill>
                <a:latin typeface="Arial"/>
                <a:cs typeface="Arial"/>
              </a:rPr>
              <a:t>select</a:t>
            </a:r>
            <a:r>
              <a:rPr sz="1900" spc="4" dirty="0">
                <a:solidFill>
                  <a:srgbClr val="3333CC"/>
                </a:solidFill>
                <a:latin typeface="Arial"/>
                <a:cs typeface="Arial"/>
              </a:rPr>
              <a:t> </a:t>
            </a:r>
            <a:r>
              <a:rPr sz="1900" spc="-4" dirty="0">
                <a:latin typeface="Arial"/>
                <a:cs typeface="Arial"/>
              </a:rPr>
              <a:t>*	</a:t>
            </a:r>
            <a:r>
              <a:rPr sz="1900" spc="-4" dirty="0">
                <a:solidFill>
                  <a:srgbClr val="3333CC"/>
                </a:solidFill>
                <a:latin typeface="Arial"/>
                <a:cs typeface="Arial"/>
              </a:rPr>
              <a:t>from </a:t>
            </a:r>
            <a:r>
              <a:rPr sz="1900" i="1" spc="-9" dirty="0">
                <a:latin typeface="Arial"/>
                <a:cs typeface="Arial"/>
              </a:rPr>
              <a:t>borrower, depositor,</a:t>
            </a:r>
            <a:r>
              <a:rPr sz="1900" i="1" dirty="0">
                <a:latin typeface="Arial"/>
                <a:cs typeface="Arial"/>
              </a:rPr>
              <a:t> </a:t>
            </a:r>
            <a:r>
              <a:rPr sz="1900" i="1" spc="-9" dirty="0">
                <a:latin typeface="Arial"/>
                <a:cs typeface="Arial"/>
              </a:rPr>
              <a:t>account</a:t>
            </a:r>
            <a:endParaRPr sz="1900" dirty="0">
              <a:latin typeface="Arial"/>
              <a:cs typeface="Arial"/>
            </a:endParaRPr>
          </a:p>
          <a:p>
            <a:pPr marL="1032221" algn="l"/>
            <a:r>
              <a:rPr sz="1900" spc="-9" dirty="0">
                <a:solidFill>
                  <a:srgbClr val="3333CC"/>
                </a:solidFill>
                <a:latin typeface="Arial"/>
                <a:cs typeface="Arial"/>
              </a:rPr>
              <a:t>where </a:t>
            </a:r>
            <a:r>
              <a:rPr sz="1900" i="1" spc="-4" dirty="0">
                <a:latin typeface="Arial"/>
                <a:cs typeface="Arial"/>
              </a:rPr>
              <a:t>loan.loan_number =</a:t>
            </a:r>
            <a:r>
              <a:rPr sz="1900" i="1" spc="4" dirty="0">
                <a:latin typeface="Arial"/>
                <a:cs typeface="Arial"/>
              </a:rPr>
              <a:t> </a:t>
            </a:r>
            <a:r>
              <a:rPr sz="1900" i="1" spc="-4" dirty="0">
                <a:latin typeface="Arial"/>
                <a:cs typeface="Arial"/>
              </a:rPr>
              <a:t>borrower.loan_number</a:t>
            </a:r>
            <a:endParaRPr sz="1900" dirty="0">
              <a:latin typeface="Arial"/>
              <a:cs typeface="Arial"/>
            </a:endParaRPr>
          </a:p>
          <a:p>
            <a:pPr marL="1271136" marR="323078" algn="l"/>
            <a:r>
              <a:rPr sz="1900" spc="-4" dirty="0">
                <a:solidFill>
                  <a:srgbClr val="3333CC"/>
                </a:solidFill>
                <a:latin typeface="Arial"/>
                <a:cs typeface="Arial"/>
              </a:rPr>
              <a:t>and </a:t>
            </a:r>
            <a:r>
              <a:rPr sz="1900" i="1" spc="-9" dirty="0">
                <a:latin typeface="Arial"/>
                <a:cs typeface="Arial"/>
              </a:rPr>
              <a:t>borrower.customer_name </a:t>
            </a:r>
            <a:r>
              <a:rPr sz="1900" i="1" spc="-4" dirty="0">
                <a:latin typeface="Arial"/>
                <a:cs typeface="Arial"/>
              </a:rPr>
              <a:t>= </a:t>
            </a:r>
            <a:r>
              <a:rPr sz="1900" i="1" spc="-9" dirty="0">
                <a:latin typeface="Arial"/>
                <a:cs typeface="Arial"/>
              </a:rPr>
              <a:t>depositor.customer_name  </a:t>
            </a:r>
            <a:r>
              <a:rPr sz="1900" spc="-4" dirty="0">
                <a:solidFill>
                  <a:srgbClr val="3333CC"/>
                </a:solidFill>
                <a:latin typeface="Arial"/>
                <a:cs typeface="Arial"/>
              </a:rPr>
              <a:t>and </a:t>
            </a:r>
            <a:r>
              <a:rPr sz="1900" i="1" spc="-9" dirty="0">
                <a:latin typeface="Arial"/>
                <a:cs typeface="Arial"/>
              </a:rPr>
              <a:t>depositor.account_number </a:t>
            </a:r>
            <a:r>
              <a:rPr sz="1900" i="1" spc="-4" dirty="0">
                <a:latin typeface="Arial"/>
                <a:cs typeface="Arial"/>
              </a:rPr>
              <a:t>= </a:t>
            </a:r>
            <a:r>
              <a:rPr sz="1900" i="1" spc="-9" dirty="0">
                <a:latin typeface="Arial"/>
                <a:cs typeface="Arial"/>
              </a:rPr>
              <a:t>account.account_number  </a:t>
            </a:r>
            <a:r>
              <a:rPr sz="1900" spc="-4" dirty="0">
                <a:solidFill>
                  <a:srgbClr val="3333CC"/>
                </a:solidFill>
                <a:latin typeface="Arial"/>
                <a:cs typeface="Arial"/>
              </a:rPr>
              <a:t>and </a:t>
            </a:r>
            <a:r>
              <a:rPr sz="1900" i="1" spc="-4" dirty="0">
                <a:latin typeface="Arial"/>
                <a:cs typeface="Arial"/>
              </a:rPr>
              <a:t>account.balance &gt;=</a:t>
            </a:r>
            <a:r>
              <a:rPr sz="1900" i="1" spc="-9" dirty="0">
                <a:latin typeface="Arial"/>
                <a:cs typeface="Arial"/>
              </a:rPr>
              <a:t> </a:t>
            </a:r>
            <a:r>
              <a:rPr sz="1900" spc="-9" dirty="0">
                <a:latin typeface="Arial"/>
                <a:cs typeface="Arial"/>
              </a:rPr>
              <a:t>1000)))</a:t>
            </a:r>
            <a:endParaRPr sz="1900" dirty="0">
              <a:latin typeface="Arial"/>
              <a:cs typeface="Arial"/>
            </a:endParaRPr>
          </a:p>
        </p:txBody>
      </p:sp>
      <p:sp>
        <p:nvSpPr>
          <p:cNvPr id="4" name="object 4"/>
          <p:cNvSpPr txBox="1"/>
          <p:nvPr/>
        </p:nvSpPr>
        <p:spPr>
          <a:xfrm>
            <a:off x="395536" y="5026376"/>
            <a:ext cx="8640960" cy="1145829"/>
          </a:xfrm>
          <a:prstGeom prst="rect">
            <a:avLst/>
          </a:prstGeom>
          <a:ln w="9525">
            <a:solidFill>
              <a:srgbClr val="CC0000"/>
            </a:solidFill>
          </a:ln>
        </p:spPr>
        <p:txBody>
          <a:bodyPr vert="horz" wrap="square" lIns="0" tIns="37467" rIns="0" bIns="0" rtlCol="0">
            <a:spAutoFit/>
          </a:bodyPr>
          <a:lstStyle/>
          <a:p>
            <a:pPr marL="82534" marR="441993" algn="l">
              <a:spcBef>
                <a:spcPts val="295"/>
              </a:spcBef>
              <a:tabLst>
                <a:tab pos="3838386" algn="l"/>
                <a:tab pos="4306985" algn="l"/>
              </a:tabLst>
            </a:pPr>
            <a:r>
              <a:rPr spc="-4" dirty="0">
                <a:latin typeface="Arial"/>
                <a:cs typeface="Arial"/>
              </a:rPr>
              <a:t>borrower(customer_name,</a:t>
            </a:r>
            <a:r>
              <a:rPr spc="90" dirty="0">
                <a:latin typeface="Arial"/>
                <a:cs typeface="Arial"/>
              </a:rPr>
              <a:t> </a:t>
            </a:r>
            <a:r>
              <a:rPr dirty="0" err="1">
                <a:latin typeface="Arial"/>
                <a:cs typeface="Arial"/>
              </a:rPr>
              <a:t>loan_number</a:t>
            </a:r>
            <a:r>
              <a:rPr dirty="0">
                <a:latin typeface="Arial"/>
                <a:cs typeface="Arial"/>
              </a:rPr>
              <a:t>,…)</a:t>
            </a:r>
            <a:r>
              <a:rPr lang="en-US" dirty="0">
                <a:latin typeface="Arial"/>
                <a:cs typeface="Arial"/>
              </a:rPr>
              <a:t>   </a:t>
            </a:r>
            <a:r>
              <a:rPr sz="1600" dirty="0">
                <a:latin typeface="Arial"/>
                <a:cs typeface="Arial"/>
              </a:rPr>
              <a:t>//</a:t>
            </a:r>
            <a:r>
              <a:rPr sz="1600" spc="-9" dirty="0">
                <a:latin typeface="NSimSun"/>
                <a:cs typeface="NSimSun"/>
              </a:rPr>
              <a:t>客户及其贷</a:t>
            </a:r>
            <a:r>
              <a:rPr sz="1600" spc="-4" dirty="0">
                <a:latin typeface="NSimSun"/>
                <a:cs typeface="NSimSun"/>
              </a:rPr>
              <a:t>款</a:t>
            </a:r>
            <a:r>
              <a:rPr sz="1600" spc="-9" dirty="0">
                <a:latin typeface="Arial"/>
                <a:cs typeface="Arial"/>
              </a:rPr>
              <a:t>(</a:t>
            </a:r>
            <a:r>
              <a:rPr sz="1600" spc="-9" dirty="0">
                <a:latin typeface="NSimSun"/>
                <a:cs typeface="NSimSun"/>
              </a:rPr>
              <a:t>一笔贷款的借款</a:t>
            </a:r>
            <a:r>
              <a:rPr sz="1600" spc="-4" dirty="0">
                <a:latin typeface="NSimSun"/>
                <a:cs typeface="NSimSun"/>
              </a:rPr>
              <a:t>者</a:t>
            </a:r>
            <a:r>
              <a:rPr sz="1600" dirty="0">
                <a:latin typeface="Arial"/>
                <a:cs typeface="Arial"/>
              </a:rPr>
              <a:t>) </a:t>
            </a:r>
            <a:br>
              <a:rPr lang="en-US" sz="1600" dirty="0">
                <a:latin typeface="Arial"/>
                <a:cs typeface="Arial"/>
              </a:rPr>
            </a:br>
            <a:r>
              <a:rPr sz="1600" dirty="0">
                <a:latin typeface="Arial"/>
                <a:cs typeface="Arial"/>
              </a:rPr>
              <a:t> </a:t>
            </a:r>
            <a:r>
              <a:rPr spc="-4" dirty="0">
                <a:latin typeface="Arial"/>
                <a:cs typeface="Arial"/>
              </a:rPr>
              <a:t>account(account_number,…, balance)	</a:t>
            </a:r>
            <a:r>
              <a:rPr lang="en-US" spc="-4" dirty="0">
                <a:latin typeface="Arial"/>
                <a:cs typeface="Arial"/>
              </a:rPr>
              <a:t>  </a:t>
            </a:r>
            <a:r>
              <a:rPr dirty="0">
                <a:latin typeface="Arial"/>
                <a:cs typeface="Arial"/>
              </a:rPr>
              <a:t>//</a:t>
            </a:r>
            <a:r>
              <a:rPr spc="-9" dirty="0" err="1">
                <a:latin typeface="NSimSun"/>
                <a:cs typeface="NSimSun"/>
              </a:rPr>
              <a:t>账户及其余额</a:t>
            </a:r>
            <a:br>
              <a:rPr lang="en-US" spc="-9" dirty="0">
                <a:latin typeface="NSimSun"/>
                <a:cs typeface="NSimSun"/>
              </a:rPr>
            </a:br>
            <a:r>
              <a:rPr spc="-4" dirty="0">
                <a:latin typeface="Arial"/>
                <a:cs typeface="Arial"/>
              </a:rPr>
              <a:t>depositor(</a:t>
            </a:r>
            <a:r>
              <a:rPr spc="-4" dirty="0" err="1">
                <a:latin typeface="Arial"/>
                <a:cs typeface="Arial"/>
              </a:rPr>
              <a:t>account_number</a:t>
            </a:r>
            <a:r>
              <a:rPr spc="-4" dirty="0">
                <a:latin typeface="Arial"/>
                <a:cs typeface="Arial"/>
              </a:rPr>
              <a:t>,</a:t>
            </a:r>
            <a:r>
              <a:rPr spc="-17" dirty="0">
                <a:latin typeface="Arial"/>
                <a:cs typeface="Arial"/>
              </a:rPr>
              <a:t> </a:t>
            </a:r>
            <a:r>
              <a:rPr spc="-4" dirty="0">
                <a:latin typeface="Arial"/>
                <a:cs typeface="Arial"/>
              </a:rPr>
              <a:t>customer_name)</a:t>
            </a:r>
            <a:r>
              <a:rPr spc="402" dirty="0">
                <a:latin typeface="Arial"/>
                <a:cs typeface="Arial"/>
              </a:rPr>
              <a:t> </a:t>
            </a:r>
            <a:r>
              <a:rPr sz="1600" spc="-4" dirty="0">
                <a:latin typeface="Arial"/>
                <a:cs typeface="Arial"/>
              </a:rPr>
              <a:t>//</a:t>
            </a:r>
            <a:r>
              <a:rPr sz="1600" spc="-9" dirty="0">
                <a:latin typeface="NSimSun"/>
                <a:cs typeface="NSimSun"/>
              </a:rPr>
              <a:t>客户及其账</a:t>
            </a:r>
            <a:r>
              <a:rPr sz="1600" spc="-4" dirty="0">
                <a:latin typeface="NSimSun"/>
                <a:cs typeface="NSimSun"/>
              </a:rPr>
              <a:t>户</a:t>
            </a:r>
            <a:r>
              <a:rPr sz="1600" spc="-9" dirty="0">
                <a:latin typeface="Arial"/>
                <a:cs typeface="Arial"/>
              </a:rPr>
              <a:t>(</a:t>
            </a:r>
            <a:r>
              <a:rPr sz="1600" spc="-9" dirty="0" err="1">
                <a:latin typeface="NSimSun"/>
                <a:cs typeface="NSimSun"/>
              </a:rPr>
              <a:t>一个借款者的账</a:t>
            </a:r>
            <a:r>
              <a:rPr sz="1600" spc="-4" dirty="0" err="1">
                <a:latin typeface="NSimSun"/>
                <a:cs typeface="NSimSun"/>
              </a:rPr>
              <a:t>户</a:t>
            </a:r>
            <a:r>
              <a:rPr sz="1600" dirty="0">
                <a:latin typeface="Arial"/>
                <a:cs typeface="Arial"/>
              </a:rPr>
              <a:t>)</a:t>
            </a:r>
            <a:br>
              <a:rPr lang="en-US" sz="1600" dirty="0">
                <a:latin typeface="Arial"/>
                <a:cs typeface="Arial"/>
              </a:rPr>
            </a:br>
            <a:r>
              <a:rPr dirty="0">
                <a:latin typeface="Arial"/>
                <a:cs typeface="Arial"/>
              </a:rPr>
              <a:t> </a:t>
            </a:r>
            <a:r>
              <a:rPr spc="-4" dirty="0">
                <a:latin typeface="Arial"/>
                <a:cs typeface="Arial"/>
              </a:rPr>
              <a:t>loan(loan_number, amount)</a:t>
            </a:r>
            <a:r>
              <a:rPr dirty="0">
                <a:latin typeface="Arial"/>
                <a:cs typeface="Arial"/>
              </a:rPr>
              <a:t> </a:t>
            </a:r>
            <a:r>
              <a:rPr lang="en-US" dirty="0">
                <a:latin typeface="Arial"/>
                <a:cs typeface="Arial"/>
              </a:rPr>
              <a:t>  </a:t>
            </a:r>
            <a:r>
              <a:rPr spc="-4" dirty="0">
                <a:latin typeface="Arial"/>
                <a:cs typeface="Arial"/>
              </a:rPr>
              <a:t>//</a:t>
            </a:r>
            <a:r>
              <a:rPr spc="-9" dirty="0">
                <a:latin typeface="NSimSun"/>
                <a:cs typeface="NSimSun"/>
              </a:rPr>
              <a:t>每一笔贷款</a:t>
            </a:r>
            <a:endParaRPr dirty="0">
              <a:latin typeface="NSimSun"/>
              <a:cs typeface="NSimSun"/>
            </a:endParaRPr>
          </a:p>
        </p:txBody>
      </p:sp>
      <p:sp>
        <p:nvSpPr>
          <p:cNvPr id="6" name="object 6"/>
          <p:cNvSpPr txBox="1"/>
          <p:nvPr/>
        </p:nvSpPr>
        <p:spPr>
          <a:xfrm>
            <a:off x="869988" y="868780"/>
            <a:ext cx="5718236" cy="425916"/>
          </a:xfrm>
          <a:prstGeom prst="rect">
            <a:avLst/>
          </a:prstGeom>
        </p:spPr>
        <p:txBody>
          <a:bodyPr vert="horz" wrap="square" lIns="0" tIns="10317" rIns="0" bIns="0" rtlCol="0">
            <a:spAutoFit/>
          </a:bodyPr>
          <a:lstStyle/>
          <a:p>
            <a:pPr marL="10860">
              <a:spcBef>
                <a:spcPts val="81"/>
              </a:spcBef>
            </a:pPr>
            <a:r>
              <a:rPr sz="2700" spc="-9" dirty="0" err="1">
                <a:solidFill>
                  <a:srgbClr val="FFFFFF"/>
                </a:solidFill>
                <a:latin typeface="Arial"/>
                <a:cs typeface="Arial"/>
              </a:rPr>
              <a:t>SQL</a:t>
            </a:r>
            <a:r>
              <a:rPr sz="2700" spc="-4" dirty="0" err="1">
                <a:solidFill>
                  <a:srgbClr val="FFFFFF"/>
                </a:solidFill>
                <a:latin typeface="STZhongsong"/>
                <a:cs typeface="STZhongsong"/>
              </a:rPr>
              <a:t>语言实现约束的方</a:t>
            </a:r>
            <a:r>
              <a:rPr sz="2700" dirty="0" err="1">
                <a:solidFill>
                  <a:srgbClr val="FFFFFF"/>
                </a:solidFill>
                <a:latin typeface="STZhongsong"/>
                <a:cs typeface="STZhongsong"/>
              </a:rPr>
              <a:t>法</a:t>
            </a:r>
            <a:r>
              <a:rPr sz="2700" spc="-13" dirty="0" err="1">
                <a:solidFill>
                  <a:srgbClr val="FFFFFF"/>
                </a:solidFill>
                <a:latin typeface="Arial"/>
                <a:cs typeface="Arial"/>
              </a:rPr>
              <a:t>-</a:t>
            </a:r>
            <a:r>
              <a:rPr sz="2700" spc="-4" dirty="0" err="1">
                <a:solidFill>
                  <a:srgbClr val="FFFFFF"/>
                </a:solidFill>
                <a:latin typeface="STZhongsong"/>
                <a:cs typeface="STZhongsong"/>
              </a:rPr>
              <a:t>断言</a:t>
            </a:r>
            <a:endParaRPr sz="2700" dirty="0">
              <a:latin typeface="STZhongsong"/>
              <a:cs typeface="STZhongsong"/>
            </a:endParaRPr>
          </a:p>
        </p:txBody>
      </p:sp>
      <p:sp>
        <p:nvSpPr>
          <p:cNvPr id="8" name="灯片编号占位符 7"/>
          <p:cNvSpPr>
            <a:spLocks noGrp="1"/>
          </p:cNvSpPr>
          <p:nvPr>
            <p:ph type="sldNum" sz="quarter" idx="12"/>
          </p:nvPr>
        </p:nvSpPr>
        <p:spPr/>
        <p:txBody>
          <a:bodyPr/>
          <a:lstStyle/>
          <a:p>
            <a:fld id="{8431FE52-E554-4CE4-A592-78DE84000F75}" type="slidenum">
              <a:rPr lang="en-US" altLang="zh-CN" smtClean="0"/>
              <a:pPr/>
              <a:t>60</a:t>
            </a:fld>
            <a:endParaRPr lang="en-US" altLang="zh-CN"/>
          </a:p>
        </p:txBody>
      </p:sp>
    </p:spTree>
    <p:extLst>
      <p:ext uri="{BB962C8B-B14F-4D97-AF65-F5344CB8AC3E}">
        <p14:creationId xmlns:p14="http://schemas.microsoft.com/office/powerpoint/2010/main" val="3775954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1038" y="1067303"/>
            <a:ext cx="8442159" cy="3723414"/>
          </a:xfrm>
          <a:prstGeom prst="rect">
            <a:avLst/>
          </a:prstGeom>
        </p:spPr>
        <p:txBody>
          <a:bodyPr vert="horz" wrap="square" lIns="0" tIns="131404" rIns="0" bIns="0" rtlCol="0">
            <a:spAutoFit/>
          </a:bodyPr>
          <a:lstStyle/>
          <a:p>
            <a:pPr marL="10860" algn="l">
              <a:spcBef>
                <a:spcPts val="1035"/>
              </a:spcBef>
            </a:pPr>
            <a:r>
              <a:rPr sz="2200" dirty="0">
                <a:latin typeface="Microsoft YaHei"/>
                <a:cs typeface="Microsoft YaHei"/>
              </a:rPr>
              <a:t>示例</a:t>
            </a:r>
          </a:p>
          <a:p>
            <a:pPr marL="10860" algn="l">
              <a:spcBef>
                <a:spcPts val="786"/>
              </a:spcBef>
            </a:pPr>
            <a:r>
              <a:rPr sz="2200" spc="-4" dirty="0">
                <a:solidFill>
                  <a:srgbClr val="CC0000"/>
                </a:solidFill>
                <a:latin typeface="STKaiti"/>
                <a:cs typeface="STKaiti"/>
              </a:rPr>
              <a:t>“每个分行的贷款总量必须小于该分行所有账户的余额总和”</a:t>
            </a:r>
            <a:endParaRPr sz="2200" dirty="0">
              <a:latin typeface="STKaiti"/>
              <a:cs typeface="STKaiti"/>
            </a:endParaRPr>
          </a:p>
          <a:p>
            <a:pPr marL="250318" algn="l">
              <a:spcBef>
                <a:spcPts val="817"/>
              </a:spcBef>
            </a:pPr>
            <a:r>
              <a:rPr sz="2200" spc="-9" dirty="0">
                <a:solidFill>
                  <a:srgbClr val="3333CC"/>
                </a:solidFill>
                <a:latin typeface="Arial"/>
                <a:cs typeface="Arial"/>
              </a:rPr>
              <a:t>create assertion </a:t>
            </a:r>
            <a:r>
              <a:rPr sz="2200" i="1" spc="-4" dirty="0">
                <a:latin typeface="Arial"/>
                <a:cs typeface="Arial"/>
              </a:rPr>
              <a:t>sum_constraint</a:t>
            </a:r>
            <a:r>
              <a:rPr sz="2200" i="1" spc="17" dirty="0">
                <a:latin typeface="Arial"/>
                <a:cs typeface="Arial"/>
              </a:rPr>
              <a:t> </a:t>
            </a:r>
            <a:r>
              <a:rPr sz="2200" spc="-9" dirty="0">
                <a:solidFill>
                  <a:srgbClr val="3333CC"/>
                </a:solidFill>
                <a:latin typeface="Arial"/>
                <a:cs typeface="Arial"/>
              </a:rPr>
              <a:t>check</a:t>
            </a:r>
            <a:endParaRPr sz="2200" dirty="0">
              <a:latin typeface="Arial"/>
              <a:cs typeface="Arial"/>
            </a:endParaRPr>
          </a:p>
          <a:p>
            <a:pPr marL="309503" algn="l">
              <a:tabLst>
                <a:tab pos="2403810" algn="l"/>
              </a:tabLst>
            </a:pPr>
            <a:r>
              <a:rPr sz="2200" spc="-4" dirty="0">
                <a:latin typeface="Arial"/>
                <a:cs typeface="Arial"/>
              </a:rPr>
              <a:t>(</a:t>
            </a:r>
            <a:r>
              <a:rPr sz="2200" spc="-4" dirty="0">
                <a:solidFill>
                  <a:srgbClr val="3333CC"/>
                </a:solidFill>
                <a:latin typeface="Arial"/>
                <a:cs typeface="Arial"/>
              </a:rPr>
              <a:t>not </a:t>
            </a:r>
            <a:r>
              <a:rPr sz="2200" spc="-9" dirty="0">
                <a:solidFill>
                  <a:srgbClr val="3333CC"/>
                </a:solidFill>
                <a:latin typeface="Arial"/>
                <a:cs typeface="Arial"/>
              </a:rPr>
              <a:t>exists</a:t>
            </a:r>
            <a:r>
              <a:rPr sz="2200" spc="17" dirty="0">
                <a:solidFill>
                  <a:srgbClr val="3333CC"/>
                </a:solidFill>
                <a:latin typeface="Arial"/>
                <a:cs typeface="Arial"/>
              </a:rPr>
              <a:t> </a:t>
            </a:r>
            <a:r>
              <a:rPr sz="2200" spc="-4" dirty="0">
                <a:latin typeface="Arial"/>
                <a:cs typeface="Arial"/>
              </a:rPr>
              <a:t>(</a:t>
            </a:r>
            <a:r>
              <a:rPr sz="2200" spc="-4" dirty="0">
                <a:solidFill>
                  <a:srgbClr val="3333CC"/>
                </a:solidFill>
                <a:latin typeface="Arial"/>
                <a:cs typeface="Arial"/>
              </a:rPr>
              <a:t>select</a:t>
            </a:r>
            <a:r>
              <a:rPr sz="2200" dirty="0">
                <a:solidFill>
                  <a:srgbClr val="3333CC"/>
                </a:solidFill>
                <a:latin typeface="Arial"/>
                <a:cs typeface="Arial"/>
              </a:rPr>
              <a:t> </a:t>
            </a:r>
            <a:r>
              <a:rPr sz="2200" spc="-4" dirty="0">
                <a:latin typeface="Arial"/>
                <a:cs typeface="Arial"/>
              </a:rPr>
              <a:t>*</a:t>
            </a:r>
            <a:r>
              <a:rPr lang="en-US" sz="2200" spc="-4" dirty="0">
                <a:latin typeface="Arial"/>
                <a:cs typeface="Arial"/>
              </a:rPr>
              <a:t> </a:t>
            </a:r>
            <a:r>
              <a:rPr sz="2200" spc="-4" dirty="0">
                <a:solidFill>
                  <a:srgbClr val="3333CC"/>
                </a:solidFill>
                <a:latin typeface="Arial"/>
                <a:cs typeface="Arial"/>
              </a:rPr>
              <a:t>from</a:t>
            </a:r>
            <a:r>
              <a:rPr sz="2200" dirty="0">
                <a:solidFill>
                  <a:srgbClr val="3333CC"/>
                </a:solidFill>
                <a:latin typeface="Arial"/>
                <a:cs typeface="Arial"/>
              </a:rPr>
              <a:t> </a:t>
            </a:r>
            <a:r>
              <a:rPr sz="2200" i="1" spc="-9" dirty="0">
                <a:latin typeface="Arial"/>
                <a:cs typeface="Arial"/>
              </a:rPr>
              <a:t>branch</a:t>
            </a:r>
            <a:endParaRPr sz="2200" dirty="0">
              <a:latin typeface="Arial"/>
              <a:cs typeface="Arial"/>
            </a:endParaRPr>
          </a:p>
          <a:p>
            <a:pPr marL="1508964" algn="l"/>
            <a:r>
              <a:rPr sz="2200" spc="-9" dirty="0">
                <a:solidFill>
                  <a:srgbClr val="3333CC"/>
                </a:solidFill>
                <a:latin typeface="Arial"/>
                <a:cs typeface="Arial"/>
              </a:rPr>
              <a:t>where </a:t>
            </a:r>
            <a:r>
              <a:rPr sz="2200" spc="-4" dirty="0">
                <a:latin typeface="Arial"/>
                <a:cs typeface="Arial"/>
              </a:rPr>
              <a:t>(</a:t>
            </a:r>
            <a:r>
              <a:rPr sz="2200" spc="-4" dirty="0">
                <a:solidFill>
                  <a:srgbClr val="3333CC"/>
                </a:solidFill>
                <a:latin typeface="Arial"/>
                <a:cs typeface="Arial"/>
              </a:rPr>
              <a:t>select </a:t>
            </a:r>
            <a:r>
              <a:rPr sz="2200" spc="-9" dirty="0">
                <a:solidFill>
                  <a:srgbClr val="3333CC"/>
                </a:solidFill>
                <a:latin typeface="Arial"/>
                <a:cs typeface="Arial"/>
              </a:rPr>
              <a:t>sum</a:t>
            </a:r>
            <a:r>
              <a:rPr sz="2200" spc="-9" dirty="0">
                <a:latin typeface="Arial"/>
                <a:cs typeface="Arial"/>
              </a:rPr>
              <a:t>(</a:t>
            </a:r>
            <a:r>
              <a:rPr sz="2200" i="1" spc="-9" dirty="0">
                <a:latin typeface="Arial"/>
                <a:cs typeface="Arial"/>
              </a:rPr>
              <a:t>amount </a:t>
            </a:r>
            <a:r>
              <a:rPr sz="2200" spc="-4" dirty="0">
                <a:latin typeface="Arial"/>
                <a:cs typeface="Arial"/>
              </a:rPr>
              <a:t>) </a:t>
            </a:r>
            <a:r>
              <a:rPr sz="2200" spc="-4" dirty="0">
                <a:solidFill>
                  <a:srgbClr val="3333CC"/>
                </a:solidFill>
                <a:latin typeface="Arial"/>
                <a:cs typeface="Arial"/>
              </a:rPr>
              <a:t>from</a:t>
            </a:r>
            <a:r>
              <a:rPr sz="2200" spc="4" dirty="0">
                <a:solidFill>
                  <a:srgbClr val="3333CC"/>
                </a:solidFill>
                <a:latin typeface="Arial"/>
                <a:cs typeface="Arial"/>
              </a:rPr>
              <a:t> </a:t>
            </a:r>
            <a:r>
              <a:rPr sz="2200" i="1" spc="-9" dirty="0">
                <a:latin typeface="Arial"/>
                <a:cs typeface="Arial"/>
              </a:rPr>
              <a:t>loan</a:t>
            </a:r>
            <a:endParaRPr sz="2200" dirty="0">
              <a:latin typeface="Arial"/>
              <a:cs typeface="Arial"/>
            </a:endParaRPr>
          </a:p>
          <a:p>
            <a:pPr marL="2937568" marR="1061000" indent="-646699" algn="l"/>
            <a:r>
              <a:rPr sz="2200" spc="-9" dirty="0">
                <a:solidFill>
                  <a:srgbClr val="3333CC"/>
                </a:solidFill>
                <a:latin typeface="Arial"/>
                <a:cs typeface="Arial"/>
              </a:rPr>
              <a:t>where </a:t>
            </a:r>
            <a:r>
              <a:rPr sz="2200" i="1" spc="-9" dirty="0">
                <a:latin typeface="Arial"/>
                <a:cs typeface="Arial"/>
              </a:rPr>
              <a:t>loan.branch_name </a:t>
            </a:r>
            <a:r>
              <a:rPr sz="2200" i="1" spc="-4" dirty="0">
                <a:latin typeface="Arial"/>
                <a:cs typeface="Arial"/>
              </a:rPr>
              <a:t>=  </a:t>
            </a:r>
            <a:r>
              <a:rPr sz="2200" i="1" spc="-9" dirty="0">
                <a:latin typeface="Arial"/>
                <a:cs typeface="Arial"/>
              </a:rPr>
              <a:t>branch.branch_name</a:t>
            </a:r>
            <a:r>
              <a:rPr sz="2200" i="1" spc="-13" dirty="0">
                <a:latin typeface="Arial"/>
                <a:cs typeface="Arial"/>
              </a:rPr>
              <a:t> </a:t>
            </a:r>
            <a:r>
              <a:rPr sz="2200" spc="-4" dirty="0">
                <a:latin typeface="Arial"/>
                <a:cs typeface="Arial"/>
              </a:rPr>
              <a:t>)</a:t>
            </a:r>
            <a:endParaRPr sz="2200" dirty="0">
              <a:latin typeface="Arial"/>
              <a:cs typeface="Arial"/>
            </a:endParaRPr>
          </a:p>
          <a:p>
            <a:pPr marL="2285982" algn="l"/>
            <a:r>
              <a:rPr sz="2200" i="1" spc="-9" dirty="0">
                <a:latin typeface="Arial"/>
                <a:cs typeface="Arial"/>
              </a:rPr>
              <a:t>&gt;= </a:t>
            </a:r>
            <a:r>
              <a:rPr sz="2200" spc="-9" dirty="0">
                <a:latin typeface="Arial"/>
                <a:cs typeface="Arial"/>
              </a:rPr>
              <a:t>(</a:t>
            </a:r>
            <a:r>
              <a:rPr sz="2200" spc="-9" dirty="0">
                <a:solidFill>
                  <a:srgbClr val="3333CC"/>
                </a:solidFill>
                <a:latin typeface="Arial"/>
                <a:cs typeface="Arial"/>
              </a:rPr>
              <a:t>select </a:t>
            </a:r>
            <a:r>
              <a:rPr sz="2200" spc="-4" dirty="0">
                <a:solidFill>
                  <a:srgbClr val="3333CC"/>
                </a:solidFill>
                <a:latin typeface="Arial"/>
                <a:cs typeface="Arial"/>
              </a:rPr>
              <a:t>sum </a:t>
            </a:r>
            <a:r>
              <a:rPr sz="2200" spc="-4" dirty="0">
                <a:latin typeface="Arial"/>
                <a:cs typeface="Arial"/>
              </a:rPr>
              <a:t>(</a:t>
            </a:r>
            <a:r>
              <a:rPr sz="2200" i="1" spc="-4" dirty="0">
                <a:latin typeface="Arial"/>
                <a:cs typeface="Arial"/>
              </a:rPr>
              <a:t>balance </a:t>
            </a:r>
            <a:r>
              <a:rPr sz="2200" spc="-4" dirty="0">
                <a:latin typeface="Arial"/>
                <a:cs typeface="Arial"/>
              </a:rPr>
              <a:t>) </a:t>
            </a:r>
            <a:r>
              <a:rPr sz="2200" spc="-4" dirty="0">
                <a:solidFill>
                  <a:srgbClr val="3333CC"/>
                </a:solidFill>
                <a:latin typeface="Arial"/>
                <a:cs typeface="Arial"/>
              </a:rPr>
              <a:t>from </a:t>
            </a:r>
            <a:r>
              <a:rPr sz="2200" i="1" spc="-9" dirty="0">
                <a:latin typeface="Arial"/>
                <a:cs typeface="Arial"/>
              </a:rPr>
              <a:t>account</a:t>
            </a:r>
            <a:endParaRPr sz="2200" dirty="0">
              <a:latin typeface="Arial"/>
              <a:cs typeface="Arial"/>
            </a:endParaRPr>
          </a:p>
          <a:p>
            <a:pPr marL="2937568" marR="820998" indent="-597830" algn="l"/>
            <a:r>
              <a:rPr sz="2200" spc="-9" dirty="0">
                <a:solidFill>
                  <a:srgbClr val="3333CC"/>
                </a:solidFill>
                <a:latin typeface="Arial"/>
                <a:cs typeface="Arial"/>
              </a:rPr>
              <a:t>where </a:t>
            </a:r>
            <a:r>
              <a:rPr sz="2200" i="1" spc="-9" dirty="0">
                <a:latin typeface="Arial"/>
                <a:cs typeface="Arial"/>
              </a:rPr>
              <a:t>account.branch_name </a:t>
            </a:r>
            <a:r>
              <a:rPr sz="2200" i="1" spc="-4" dirty="0">
                <a:latin typeface="Arial"/>
                <a:cs typeface="Arial"/>
              </a:rPr>
              <a:t>=  </a:t>
            </a:r>
            <a:r>
              <a:rPr sz="2200" i="1" spc="-9" dirty="0">
                <a:latin typeface="Arial"/>
                <a:cs typeface="Arial"/>
              </a:rPr>
              <a:t>branch.branch_name </a:t>
            </a:r>
            <a:r>
              <a:rPr sz="2200" spc="-9" dirty="0">
                <a:latin typeface="Arial"/>
                <a:cs typeface="Arial"/>
              </a:rPr>
              <a:t>)))</a:t>
            </a:r>
            <a:endParaRPr sz="2200" dirty="0">
              <a:latin typeface="Arial"/>
              <a:cs typeface="Arial"/>
            </a:endParaRPr>
          </a:p>
        </p:txBody>
      </p:sp>
      <p:sp>
        <p:nvSpPr>
          <p:cNvPr id="4" name="object 4"/>
          <p:cNvSpPr txBox="1"/>
          <p:nvPr/>
        </p:nvSpPr>
        <p:spPr>
          <a:xfrm>
            <a:off x="662568" y="5157192"/>
            <a:ext cx="8013888" cy="1145829"/>
          </a:xfrm>
          <a:prstGeom prst="rect">
            <a:avLst/>
          </a:prstGeom>
          <a:ln w="9525">
            <a:solidFill>
              <a:srgbClr val="CC0000"/>
            </a:solidFill>
          </a:ln>
        </p:spPr>
        <p:txBody>
          <a:bodyPr vert="horz" wrap="square" lIns="0" tIns="37467" rIns="0" bIns="0" rtlCol="0">
            <a:spAutoFit/>
          </a:bodyPr>
          <a:lstStyle/>
          <a:p>
            <a:pPr marL="82534" marR="725433" algn="l">
              <a:spcBef>
                <a:spcPts val="295"/>
              </a:spcBef>
              <a:tabLst>
                <a:tab pos="2602001" algn="l"/>
                <a:tab pos="5217034" algn="l"/>
              </a:tabLst>
            </a:pPr>
            <a:r>
              <a:rPr spc="-4" dirty="0">
                <a:latin typeface="Arial"/>
                <a:cs typeface="Arial"/>
              </a:rPr>
              <a:t>account(branch_name, account_number,…,</a:t>
            </a:r>
            <a:r>
              <a:rPr dirty="0">
                <a:latin typeface="Arial"/>
                <a:cs typeface="Arial"/>
              </a:rPr>
              <a:t> </a:t>
            </a:r>
            <a:r>
              <a:rPr spc="-4" dirty="0">
                <a:latin typeface="Arial"/>
                <a:cs typeface="Arial"/>
              </a:rPr>
              <a:t>balance)	</a:t>
            </a:r>
            <a:br>
              <a:rPr lang="en-US" spc="-4" dirty="0">
                <a:latin typeface="Arial"/>
                <a:cs typeface="Arial"/>
              </a:rPr>
            </a:br>
            <a:r>
              <a:rPr lang="en-US" spc="-4" dirty="0">
                <a:latin typeface="Arial"/>
                <a:cs typeface="Arial"/>
              </a:rPr>
              <a:t>                                                                            </a:t>
            </a:r>
            <a:r>
              <a:rPr dirty="0">
                <a:latin typeface="Arial"/>
                <a:cs typeface="Arial"/>
              </a:rPr>
              <a:t>//</a:t>
            </a:r>
            <a:r>
              <a:rPr spc="-9" dirty="0" err="1">
                <a:latin typeface="NSimSun"/>
                <a:cs typeface="NSimSun"/>
              </a:rPr>
              <a:t>分行，账户及其余额</a:t>
            </a:r>
            <a:r>
              <a:rPr spc="-9" dirty="0">
                <a:latin typeface="NSimSun"/>
                <a:cs typeface="NSimSun"/>
              </a:rPr>
              <a:t> </a:t>
            </a:r>
            <a:br>
              <a:rPr lang="en-US" spc="-9" dirty="0">
                <a:latin typeface="NSimSun"/>
                <a:cs typeface="NSimSun"/>
              </a:rPr>
            </a:br>
            <a:r>
              <a:rPr spc="-4" dirty="0">
                <a:latin typeface="Arial"/>
                <a:cs typeface="Arial"/>
              </a:rPr>
              <a:t>loan(</a:t>
            </a:r>
            <a:r>
              <a:rPr spc="-4" dirty="0" err="1">
                <a:latin typeface="Arial"/>
                <a:cs typeface="Arial"/>
              </a:rPr>
              <a:t>branch_name</a:t>
            </a:r>
            <a:r>
              <a:rPr spc="-4" dirty="0">
                <a:latin typeface="Arial"/>
                <a:cs typeface="Arial"/>
              </a:rPr>
              <a:t> </a:t>
            </a:r>
            <a:r>
              <a:rPr dirty="0">
                <a:latin typeface="Arial"/>
                <a:cs typeface="Arial"/>
              </a:rPr>
              <a:t>,</a:t>
            </a:r>
            <a:r>
              <a:rPr spc="-9" dirty="0">
                <a:latin typeface="Arial"/>
                <a:cs typeface="Arial"/>
              </a:rPr>
              <a:t> </a:t>
            </a:r>
            <a:r>
              <a:rPr spc="-4" dirty="0">
                <a:latin typeface="Arial"/>
                <a:cs typeface="Arial"/>
              </a:rPr>
              <a:t>loan_number, amount,)</a:t>
            </a:r>
            <a:r>
              <a:rPr lang="en-US" spc="-4" dirty="0">
                <a:latin typeface="Arial"/>
                <a:cs typeface="Arial"/>
              </a:rPr>
              <a:t>  </a:t>
            </a:r>
            <a:r>
              <a:rPr spc="-4" dirty="0">
                <a:latin typeface="Arial"/>
                <a:cs typeface="Arial"/>
              </a:rPr>
              <a:t> </a:t>
            </a:r>
            <a:r>
              <a:rPr dirty="0">
                <a:latin typeface="Arial"/>
                <a:cs typeface="Arial"/>
              </a:rPr>
              <a:t>//</a:t>
            </a:r>
            <a:r>
              <a:rPr spc="-9" dirty="0">
                <a:latin typeface="NSimSun"/>
                <a:cs typeface="NSimSun"/>
              </a:rPr>
              <a:t>分行的每一笔贷款 </a:t>
            </a:r>
            <a:r>
              <a:rPr spc="-4" dirty="0">
                <a:latin typeface="Arial"/>
                <a:cs typeface="Arial"/>
              </a:rPr>
              <a:t>branch(branch_name,</a:t>
            </a:r>
            <a:r>
              <a:rPr dirty="0">
                <a:latin typeface="Arial"/>
                <a:cs typeface="Arial"/>
              </a:rPr>
              <a:t> </a:t>
            </a:r>
            <a:r>
              <a:rPr spc="-4" dirty="0">
                <a:latin typeface="Arial"/>
                <a:cs typeface="Arial"/>
              </a:rPr>
              <a:t>… </a:t>
            </a:r>
            <a:r>
              <a:rPr dirty="0">
                <a:latin typeface="Arial"/>
                <a:cs typeface="Arial"/>
              </a:rPr>
              <a:t>)	</a:t>
            </a:r>
            <a:r>
              <a:rPr spc="-4" dirty="0">
                <a:latin typeface="Arial"/>
                <a:cs typeface="Arial"/>
              </a:rPr>
              <a:t>//</a:t>
            </a:r>
            <a:r>
              <a:rPr spc="-4" dirty="0">
                <a:latin typeface="NSimSun"/>
                <a:cs typeface="NSimSun"/>
              </a:rPr>
              <a:t>分行</a:t>
            </a:r>
            <a:endParaRPr dirty="0">
              <a:latin typeface="NSimSun"/>
              <a:cs typeface="NSimSun"/>
            </a:endParaRPr>
          </a:p>
        </p:txBody>
      </p:sp>
      <p:sp>
        <p:nvSpPr>
          <p:cNvPr id="5" name="object 5"/>
          <p:cNvSpPr txBox="1">
            <a:spLocks noGrp="1"/>
          </p:cNvSpPr>
          <p:nvPr>
            <p:ph type="title"/>
          </p:nvPr>
        </p:nvSpPr>
        <p:spPr>
          <a:xfrm>
            <a:off x="880848" y="588751"/>
            <a:ext cx="5419344" cy="478552"/>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700" spc="-9" dirty="0" err="1">
                <a:solidFill>
                  <a:srgbClr val="FFFFFF"/>
                </a:solidFill>
                <a:latin typeface="Arial"/>
                <a:cs typeface="Arial"/>
              </a:rPr>
              <a:t>SQL</a:t>
            </a:r>
            <a:r>
              <a:rPr sz="2700" spc="-4" dirty="0" err="1">
                <a:solidFill>
                  <a:srgbClr val="FFFFFF"/>
                </a:solidFill>
                <a:latin typeface="STZhongsong"/>
                <a:cs typeface="STZhongsong"/>
              </a:rPr>
              <a:t>语言实现约束的方</a:t>
            </a:r>
            <a:r>
              <a:rPr sz="2700" dirty="0" err="1">
                <a:solidFill>
                  <a:srgbClr val="FFFFFF"/>
                </a:solidFill>
                <a:latin typeface="STZhongsong"/>
                <a:cs typeface="STZhongsong"/>
              </a:rPr>
              <a:t>法</a:t>
            </a:r>
            <a:r>
              <a:rPr sz="2700" spc="-13" dirty="0" err="1">
                <a:solidFill>
                  <a:srgbClr val="FFFFFF"/>
                </a:solidFill>
                <a:latin typeface="Arial"/>
                <a:cs typeface="Arial"/>
              </a:rPr>
              <a:t>-</a:t>
            </a:r>
            <a:r>
              <a:rPr sz="2700" spc="-4" dirty="0" err="1">
                <a:solidFill>
                  <a:srgbClr val="FFFFFF"/>
                </a:solidFill>
                <a:latin typeface="STZhongsong"/>
                <a:cs typeface="STZhongsong"/>
              </a:rPr>
              <a:t>断言</a:t>
            </a:r>
            <a:endParaRPr sz="2700" dirty="0">
              <a:latin typeface="STZhongsong"/>
              <a:cs typeface="STZhongsong"/>
            </a:endParaRPr>
          </a:p>
        </p:txBody>
      </p:sp>
      <p:sp>
        <p:nvSpPr>
          <p:cNvPr id="6" name="灯片编号占位符 5"/>
          <p:cNvSpPr>
            <a:spLocks noGrp="1"/>
          </p:cNvSpPr>
          <p:nvPr>
            <p:ph type="sldNum" sz="quarter" idx="12"/>
          </p:nvPr>
        </p:nvSpPr>
        <p:spPr/>
        <p:txBody>
          <a:bodyPr/>
          <a:lstStyle/>
          <a:p>
            <a:fld id="{8431FE52-E554-4CE4-A592-78DE84000F75}" type="slidenum">
              <a:rPr lang="en-US" altLang="zh-CN" smtClean="0"/>
              <a:pPr/>
              <a:t>61</a:t>
            </a:fld>
            <a:endParaRPr lang="en-US" altLang="zh-CN"/>
          </a:p>
        </p:txBody>
      </p:sp>
    </p:spTree>
    <p:extLst>
      <p:ext uri="{BB962C8B-B14F-4D97-AF65-F5344CB8AC3E}">
        <p14:creationId xmlns:p14="http://schemas.microsoft.com/office/powerpoint/2010/main" val="75961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38191EDB-31D5-4FBC-90AC-4A5EAAE66868}" type="slidenum">
              <a:rPr lang="en-US" altLang="zh-CN"/>
              <a:pPr/>
              <a:t>62</a:t>
            </a:fld>
            <a:endParaRPr lang="en-US" altLang="zh-CN"/>
          </a:p>
        </p:txBody>
      </p:sp>
      <p:sp>
        <p:nvSpPr>
          <p:cNvPr id="551938" name="Rectangle 2"/>
          <p:cNvSpPr>
            <a:spLocks noGrp="1" noChangeArrowheads="1"/>
          </p:cNvSpPr>
          <p:nvPr>
            <p:ph type="title"/>
          </p:nvPr>
        </p:nvSpPr>
        <p:spPr/>
        <p:txBody>
          <a:bodyPr/>
          <a:lstStyle/>
          <a:p>
            <a:r>
              <a:rPr lang="zh-CN" altLang="en-US" dirty="0"/>
              <a:t>第五章 数据库完整性</a:t>
            </a:r>
          </a:p>
        </p:txBody>
      </p:sp>
      <p:sp>
        <p:nvSpPr>
          <p:cNvPr id="551939" name="Rectangle 3"/>
          <p:cNvSpPr>
            <a:spLocks noGrp="1" noChangeArrowheads="1"/>
          </p:cNvSpPr>
          <p:nvPr>
            <p:ph type="body" idx="1"/>
          </p:nvPr>
        </p:nvSpPr>
        <p:spPr>
          <a:xfrm>
            <a:off x="684213" y="1773238"/>
            <a:ext cx="7859712" cy="4495800"/>
          </a:xfrm>
        </p:spPr>
        <p:txBody>
          <a:bodyPr/>
          <a:lstStyle/>
          <a:p>
            <a:pPr>
              <a:lnSpc>
                <a:spcPct val="130000"/>
              </a:lnSpc>
              <a:buFont typeface="Wingdings" panose="05000000000000000000" pitchFamily="2" charset="2"/>
              <a:buNone/>
            </a:pPr>
            <a:r>
              <a:rPr lang="en-US" altLang="zh-CN" b="1" dirty="0"/>
              <a:t>5.1  </a:t>
            </a:r>
            <a:r>
              <a:rPr lang="zh-CN" altLang="en-US" b="1" dirty="0"/>
              <a:t>实体完整性</a:t>
            </a:r>
          </a:p>
          <a:p>
            <a:pPr>
              <a:lnSpc>
                <a:spcPct val="130000"/>
              </a:lnSpc>
              <a:buFont typeface="Wingdings" panose="05000000000000000000" pitchFamily="2" charset="2"/>
              <a:buNone/>
            </a:pPr>
            <a:r>
              <a:rPr lang="en-US" altLang="zh-CN" b="1" dirty="0"/>
              <a:t>5.2  </a:t>
            </a:r>
            <a:r>
              <a:rPr lang="zh-CN" altLang="en-US" b="1" dirty="0"/>
              <a:t>参照完整性</a:t>
            </a:r>
          </a:p>
          <a:p>
            <a:pPr>
              <a:lnSpc>
                <a:spcPct val="130000"/>
              </a:lnSpc>
              <a:buFont typeface="Wingdings" panose="05000000000000000000" pitchFamily="2" charset="2"/>
              <a:buNone/>
            </a:pPr>
            <a:r>
              <a:rPr lang="en-US" altLang="zh-CN" b="1" dirty="0"/>
              <a:t>5.3  </a:t>
            </a:r>
            <a:r>
              <a:rPr lang="zh-CN" altLang="en-US" b="1" dirty="0"/>
              <a:t>用户定义的完整性</a:t>
            </a:r>
          </a:p>
          <a:p>
            <a:pPr>
              <a:lnSpc>
                <a:spcPct val="130000"/>
              </a:lnSpc>
              <a:buFont typeface="Wingdings" panose="05000000000000000000" pitchFamily="2" charset="2"/>
              <a:buNone/>
            </a:pPr>
            <a:r>
              <a:rPr lang="en-US" altLang="zh-CN" b="1" dirty="0"/>
              <a:t>5.4  </a:t>
            </a:r>
            <a:r>
              <a:rPr lang="zh-CN" altLang="en-US" b="1" dirty="0"/>
              <a:t>完整性约束命名字句</a:t>
            </a:r>
          </a:p>
          <a:p>
            <a:pPr>
              <a:lnSpc>
                <a:spcPct val="130000"/>
              </a:lnSpc>
              <a:buFont typeface="Wingdings" panose="05000000000000000000" pitchFamily="2" charset="2"/>
              <a:buNone/>
            </a:pPr>
            <a:r>
              <a:rPr lang="zh-CN" altLang="en-US" b="1" dirty="0"/>
              <a:t>*</a:t>
            </a:r>
            <a:r>
              <a:rPr lang="en-US" altLang="zh-CN" b="1" dirty="0"/>
              <a:t>5.5  </a:t>
            </a:r>
            <a:r>
              <a:rPr lang="zh-CN" altLang="en-US" b="1" dirty="0"/>
              <a:t>域中的完整性限制</a:t>
            </a:r>
          </a:p>
          <a:p>
            <a:pPr>
              <a:lnSpc>
                <a:spcPct val="130000"/>
              </a:lnSpc>
              <a:buFont typeface="Wingdings" panose="05000000000000000000" pitchFamily="2" charset="2"/>
              <a:buNone/>
            </a:pPr>
            <a:r>
              <a:rPr lang="en-US" altLang="zh-CN" b="1" dirty="0">
                <a:solidFill>
                  <a:schemeClr val="tx2"/>
                </a:solidFill>
              </a:rPr>
              <a:t>5.6  </a:t>
            </a:r>
            <a:r>
              <a:rPr lang="zh-CN" altLang="en-US" b="1" dirty="0">
                <a:solidFill>
                  <a:schemeClr val="tx2"/>
                </a:solidFill>
              </a:rPr>
              <a:t>触发器</a:t>
            </a:r>
          </a:p>
          <a:p>
            <a:pPr>
              <a:lnSpc>
                <a:spcPct val="130000"/>
              </a:lnSpc>
              <a:buFont typeface="Wingdings" panose="05000000000000000000" pitchFamily="2" charset="2"/>
              <a:buNone/>
            </a:pPr>
            <a:r>
              <a:rPr lang="en-US" altLang="zh-CN" b="1" dirty="0"/>
              <a:t>5.7  </a:t>
            </a:r>
            <a:r>
              <a:rPr lang="zh-CN" altLang="en-US" b="1" dirty="0"/>
              <a:t>小结</a:t>
            </a:r>
          </a:p>
          <a:p>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898DA45B-7045-40D8-9320-ACACA95367E3}" type="slidenum">
              <a:rPr lang="en-US" altLang="zh-CN"/>
              <a:pPr/>
              <a:t>63</a:t>
            </a:fld>
            <a:endParaRPr lang="en-US" altLang="zh-CN"/>
          </a:p>
        </p:txBody>
      </p:sp>
      <p:sp>
        <p:nvSpPr>
          <p:cNvPr id="467970" name="Rectangle 2"/>
          <p:cNvSpPr>
            <a:spLocks noGrp="1" noChangeArrowheads="1"/>
          </p:cNvSpPr>
          <p:nvPr>
            <p:ph type="title"/>
          </p:nvPr>
        </p:nvSpPr>
        <p:spPr/>
        <p:txBody>
          <a:bodyPr/>
          <a:lstStyle/>
          <a:p>
            <a:r>
              <a:rPr lang="zh-CN" altLang="en-US" sz="3200" dirty="0"/>
              <a:t>触发器</a:t>
            </a:r>
            <a:r>
              <a:rPr lang="en-US" altLang="zh-CN" sz="3200" dirty="0"/>
              <a:t>Trigger</a:t>
            </a:r>
            <a:endParaRPr lang="zh-CN" altLang="en-US" sz="3200" dirty="0"/>
          </a:p>
        </p:txBody>
      </p:sp>
      <p:sp>
        <p:nvSpPr>
          <p:cNvPr id="467971" name="Rectangle 3"/>
          <p:cNvSpPr>
            <a:spLocks noGrp="1" noChangeArrowheads="1"/>
          </p:cNvSpPr>
          <p:nvPr>
            <p:ph type="body" idx="1"/>
          </p:nvPr>
        </p:nvSpPr>
        <p:spPr>
          <a:xfrm>
            <a:off x="543719" y="3933056"/>
            <a:ext cx="8229600" cy="2239144"/>
          </a:xfrm>
        </p:spPr>
        <p:txBody>
          <a:bodyPr/>
          <a:lstStyle/>
          <a:p>
            <a:pPr>
              <a:lnSpc>
                <a:spcPct val="130000"/>
              </a:lnSpc>
            </a:pPr>
            <a:r>
              <a:rPr lang="zh-CN" altLang="en-US" sz="2000" b="1" dirty="0"/>
              <a:t>触发器（</a:t>
            </a:r>
            <a:r>
              <a:rPr lang="en-US" altLang="zh-CN" sz="2000" b="1" dirty="0"/>
              <a:t>Trigger</a:t>
            </a:r>
            <a:r>
              <a:rPr lang="zh-CN" altLang="en-US" sz="2000" b="1" dirty="0"/>
              <a:t>）是用户定义在关系表上的一类由</a:t>
            </a:r>
            <a:r>
              <a:rPr lang="zh-CN" altLang="en-US" sz="2000" b="1" dirty="0">
                <a:solidFill>
                  <a:srgbClr val="FF00FF"/>
                </a:solidFill>
              </a:rPr>
              <a:t>事件驱动</a:t>
            </a:r>
            <a:r>
              <a:rPr lang="zh-CN" altLang="en-US" sz="2000" b="1" dirty="0"/>
              <a:t>的特殊过程</a:t>
            </a:r>
          </a:p>
          <a:p>
            <a:pPr lvl="1">
              <a:lnSpc>
                <a:spcPct val="130000"/>
              </a:lnSpc>
            </a:pPr>
            <a:r>
              <a:rPr lang="zh-CN" altLang="en-US" sz="2000" dirty="0"/>
              <a:t>由服务器自动激活</a:t>
            </a:r>
          </a:p>
          <a:p>
            <a:pPr lvl="1">
              <a:lnSpc>
                <a:spcPct val="130000"/>
              </a:lnSpc>
            </a:pPr>
            <a:r>
              <a:rPr lang="zh-CN" altLang="en-US" sz="2000" dirty="0"/>
              <a:t>可以进行更为复杂的检查和操作，具有更精细和更强大的数据控制能力 </a:t>
            </a:r>
          </a:p>
        </p:txBody>
      </p:sp>
      <p:sp>
        <p:nvSpPr>
          <p:cNvPr id="7" name="object 3">
            <a:extLst>
              <a:ext uri="{FF2B5EF4-FFF2-40B4-BE49-F238E27FC236}">
                <a16:creationId xmlns:a16="http://schemas.microsoft.com/office/drawing/2014/main" id="{81872BB9-CFB4-40E7-BF88-33C4831F81F8}"/>
              </a:ext>
            </a:extLst>
          </p:cNvPr>
          <p:cNvSpPr txBox="1"/>
          <p:nvPr/>
        </p:nvSpPr>
        <p:spPr>
          <a:xfrm>
            <a:off x="562527" y="1399761"/>
            <a:ext cx="8510905" cy="2382896"/>
          </a:xfrm>
          <a:prstGeom prst="rect">
            <a:avLst/>
          </a:prstGeom>
        </p:spPr>
        <p:txBody>
          <a:bodyPr vert="horz" wrap="square" lIns="0" tIns="134620" rIns="0" bIns="0" rtlCol="0">
            <a:spAutoFit/>
          </a:bodyPr>
          <a:lstStyle/>
          <a:p>
            <a:pPr marL="12700" marR="78740" algn="just">
              <a:lnSpc>
                <a:spcPct val="130100"/>
              </a:lnSpc>
              <a:spcBef>
                <a:spcPts val="70"/>
              </a:spcBef>
              <a:buSzPct val="94444"/>
              <a:buFont typeface="Wingdings"/>
              <a:buChar char=""/>
              <a:tabLst>
                <a:tab pos="195580" algn="l"/>
              </a:tabLst>
            </a:pPr>
            <a:r>
              <a:rPr sz="1800" b="1" spc="-5" dirty="0">
                <a:latin typeface="Arial"/>
                <a:cs typeface="Arial"/>
              </a:rPr>
              <a:t>Create</a:t>
            </a:r>
            <a:r>
              <a:rPr sz="1800" b="1" spc="-10" dirty="0">
                <a:latin typeface="Arial"/>
                <a:cs typeface="Arial"/>
              </a:rPr>
              <a:t> </a:t>
            </a:r>
            <a:r>
              <a:rPr sz="1800" b="1" spc="-5" dirty="0">
                <a:latin typeface="Arial"/>
                <a:cs typeface="Arial"/>
              </a:rPr>
              <a:t>Table</a:t>
            </a:r>
            <a:r>
              <a:rPr sz="1800" b="1" spc="-10" dirty="0">
                <a:latin typeface="NSimSun"/>
                <a:cs typeface="NSimSun"/>
              </a:rPr>
              <a:t>中的表约束和列约束基本上都是静态的约束，也基本上都是对单一列 或单一元组的约</a:t>
            </a:r>
            <a:r>
              <a:rPr sz="1800" b="1" spc="-5" dirty="0">
                <a:latin typeface="NSimSun"/>
                <a:cs typeface="NSimSun"/>
              </a:rPr>
              <a:t>束</a:t>
            </a:r>
            <a:r>
              <a:rPr sz="1800" b="1" spc="-10" dirty="0">
                <a:latin typeface="Arial"/>
                <a:cs typeface="Arial"/>
              </a:rPr>
              <a:t>(</a:t>
            </a:r>
            <a:r>
              <a:rPr sz="1800" b="1" spc="-10" dirty="0">
                <a:latin typeface="NSimSun"/>
                <a:cs typeface="NSimSun"/>
              </a:rPr>
              <a:t>尽管有参照完整</a:t>
            </a:r>
            <a:r>
              <a:rPr sz="1800" b="1" spc="-5" dirty="0">
                <a:latin typeface="NSimSun"/>
                <a:cs typeface="NSimSun"/>
              </a:rPr>
              <a:t>性</a:t>
            </a:r>
            <a:r>
              <a:rPr sz="1800" b="1" spc="-10" dirty="0">
                <a:latin typeface="Arial"/>
                <a:cs typeface="Arial"/>
              </a:rPr>
              <a:t>)</a:t>
            </a:r>
            <a:r>
              <a:rPr sz="1800" b="1" spc="-10" dirty="0">
                <a:latin typeface="NSimSun"/>
                <a:cs typeface="NSimSun"/>
              </a:rPr>
              <a:t>，为实现动态约束以及多个元组之间的完整性 约束，就需要触发器技</a:t>
            </a:r>
            <a:r>
              <a:rPr sz="1800" b="1" spc="-5" dirty="0">
                <a:latin typeface="NSimSun"/>
                <a:cs typeface="NSimSun"/>
              </a:rPr>
              <a:t>术</a:t>
            </a:r>
            <a:r>
              <a:rPr sz="1800" b="1" spc="-5" dirty="0">
                <a:solidFill>
                  <a:srgbClr val="FF0065"/>
                </a:solidFill>
                <a:latin typeface="Arial"/>
                <a:cs typeface="Arial"/>
              </a:rPr>
              <a:t>Trigger</a:t>
            </a:r>
            <a:endParaRPr sz="1800" dirty="0">
              <a:latin typeface="Arial"/>
              <a:cs typeface="Arial"/>
            </a:endParaRPr>
          </a:p>
          <a:p>
            <a:pPr marL="214629" indent="-201930" algn="l">
              <a:lnSpc>
                <a:spcPct val="100000"/>
              </a:lnSpc>
              <a:spcBef>
                <a:spcPts val="715"/>
              </a:spcBef>
              <a:buSzPct val="95000"/>
              <a:buFont typeface="Wingdings"/>
              <a:buChar char=""/>
              <a:tabLst>
                <a:tab pos="215265" algn="l"/>
              </a:tabLst>
            </a:pPr>
            <a:r>
              <a:rPr sz="2000" b="1" spc="-5" dirty="0">
                <a:solidFill>
                  <a:srgbClr val="FF0065"/>
                </a:solidFill>
                <a:latin typeface="Arial"/>
                <a:cs typeface="Arial"/>
              </a:rPr>
              <a:t>Trigger</a:t>
            </a:r>
            <a:r>
              <a:rPr sz="2000" b="1" spc="-10" dirty="0">
                <a:latin typeface="NSimSun"/>
                <a:cs typeface="NSimSun"/>
              </a:rPr>
              <a:t>是一种过程完整性约</a:t>
            </a:r>
            <a:r>
              <a:rPr sz="2000" b="1" spc="-5" dirty="0">
                <a:latin typeface="NSimSun"/>
                <a:cs typeface="NSimSun"/>
              </a:rPr>
              <a:t>束</a:t>
            </a:r>
            <a:r>
              <a:rPr sz="1600" b="1" spc="-10" dirty="0">
                <a:solidFill>
                  <a:srgbClr val="3333CC"/>
                </a:solidFill>
                <a:latin typeface="Arial"/>
                <a:cs typeface="Arial"/>
              </a:rPr>
              <a:t>(</a:t>
            </a:r>
            <a:r>
              <a:rPr sz="1600" b="1" spc="-10" dirty="0">
                <a:solidFill>
                  <a:srgbClr val="3333CC"/>
                </a:solidFill>
                <a:latin typeface="NSimSun"/>
                <a:cs typeface="NSimSun"/>
              </a:rPr>
              <a:t>相比之下</a:t>
            </a:r>
            <a:r>
              <a:rPr sz="1600" b="1" spc="-5" dirty="0">
                <a:solidFill>
                  <a:srgbClr val="3333CC"/>
                </a:solidFill>
                <a:latin typeface="NSimSun"/>
                <a:cs typeface="NSimSun"/>
              </a:rPr>
              <a:t>，</a:t>
            </a:r>
            <a:r>
              <a:rPr sz="1600" b="1" spc="-5" dirty="0">
                <a:solidFill>
                  <a:srgbClr val="3333CC"/>
                </a:solidFill>
                <a:latin typeface="Arial"/>
                <a:cs typeface="Arial"/>
              </a:rPr>
              <a:t>Create</a:t>
            </a:r>
            <a:r>
              <a:rPr sz="1600" b="1" spc="-35" dirty="0">
                <a:solidFill>
                  <a:srgbClr val="3333CC"/>
                </a:solidFill>
                <a:latin typeface="Arial"/>
                <a:cs typeface="Arial"/>
              </a:rPr>
              <a:t> </a:t>
            </a:r>
            <a:r>
              <a:rPr sz="1600" b="1" spc="-5" dirty="0">
                <a:solidFill>
                  <a:srgbClr val="3333CC"/>
                </a:solidFill>
                <a:latin typeface="Arial"/>
                <a:cs typeface="Arial"/>
              </a:rPr>
              <a:t>Table</a:t>
            </a:r>
            <a:r>
              <a:rPr sz="1600" b="1" spc="-10" dirty="0">
                <a:solidFill>
                  <a:srgbClr val="3333CC"/>
                </a:solidFill>
                <a:latin typeface="NSimSun"/>
                <a:cs typeface="NSimSun"/>
              </a:rPr>
              <a:t>中定义的都是非过程性约</a:t>
            </a:r>
            <a:r>
              <a:rPr sz="1600" b="1" spc="-5" dirty="0">
                <a:solidFill>
                  <a:srgbClr val="3333CC"/>
                </a:solidFill>
                <a:latin typeface="NSimSun"/>
                <a:cs typeface="NSimSun"/>
              </a:rPr>
              <a:t>束</a:t>
            </a:r>
            <a:r>
              <a:rPr sz="1600" b="1" dirty="0">
                <a:solidFill>
                  <a:srgbClr val="3333CC"/>
                </a:solidFill>
                <a:latin typeface="Arial"/>
                <a:cs typeface="Arial"/>
              </a:rPr>
              <a:t>),</a:t>
            </a:r>
            <a:endParaRPr sz="1600" dirty="0">
              <a:latin typeface="Arial"/>
              <a:cs typeface="Arial"/>
            </a:endParaRPr>
          </a:p>
          <a:p>
            <a:pPr marL="12700" marR="107950" algn="l">
              <a:lnSpc>
                <a:spcPct val="130300"/>
              </a:lnSpc>
              <a:spcBef>
                <a:spcPts val="150"/>
              </a:spcBef>
            </a:pPr>
            <a:r>
              <a:rPr sz="2000" b="1" spc="-10" dirty="0" err="1">
                <a:latin typeface="NSimSun"/>
                <a:cs typeface="NSimSun"/>
              </a:rPr>
              <a:t>是一段程序，该程序可以在特定的</a:t>
            </a:r>
            <a:r>
              <a:rPr sz="2000" b="1" spc="-5" dirty="0" err="1">
                <a:latin typeface="NSimSun"/>
                <a:cs typeface="NSimSun"/>
              </a:rPr>
              <a:t>时</a:t>
            </a:r>
            <a:r>
              <a:rPr sz="2000" b="1" spc="-10" dirty="0" err="1">
                <a:latin typeface="NSimSun"/>
                <a:cs typeface="NSimSun"/>
              </a:rPr>
              <a:t>刻被自动触发执行，比如在一次更新操作之前执行，或在更新操作之后执行</a:t>
            </a:r>
            <a:r>
              <a:rPr sz="2000" b="1" spc="-10" dirty="0">
                <a:latin typeface="NSimSun"/>
                <a:cs typeface="NSimSun"/>
              </a:rPr>
              <a:t>。</a:t>
            </a:r>
            <a:endParaRPr sz="2000" dirty="0">
              <a:latin typeface="NSimSun"/>
              <a:cs typeface="NSimSu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D272E50-CEB1-4D07-AD9E-4C979BBF5D6F}" type="slidenum">
              <a:rPr lang="en-US" altLang="zh-CN"/>
              <a:pPr/>
              <a:t>64</a:t>
            </a:fld>
            <a:endParaRPr lang="en-US" altLang="zh-CN"/>
          </a:p>
        </p:txBody>
      </p:sp>
      <p:sp>
        <p:nvSpPr>
          <p:cNvPr id="466946" name="Rectangle 2"/>
          <p:cNvSpPr>
            <a:spLocks noGrp="1" noChangeArrowheads="1"/>
          </p:cNvSpPr>
          <p:nvPr>
            <p:ph type="title"/>
          </p:nvPr>
        </p:nvSpPr>
        <p:spPr/>
        <p:txBody>
          <a:bodyPr/>
          <a:lstStyle/>
          <a:p>
            <a:r>
              <a:rPr lang="en-US" altLang="zh-CN" dirty="0"/>
              <a:t>5.6  </a:t>
            </a:r>
            <a:r>
              <a:rPr lang="zh-CN" altLang="en-US" dirty="0"/>
              <a:t>触发器</a:t>
            </a:r>
          </a:p>
        </p:txBody>
      </p:sp>
      <p:sp>
        <p:nvSpPr>
          <p:cNvPr id="466947" name="Rectangle 3"/>
          <p:cNvSpPr>
            <a:spLocks noGrp="1" noChangeArrowheads="1"/>
          </p:cNvSpPr>
          <p:nvPr>
            <p:ph type="body" idx="1"/>
          </p:nvPr>
        </p:nvSpPr>
        <p:spPr/>
        <p:txBody>
          <a:bodyPr/>
          <a:lstStyle/>
          <a:p>
            <a:pPr>
              <a:lnSpc>
                <a:spcPct val="190000"/>
              </a:lnSpc>
            </a:pPr>
            <a:r>
              <a:rPr lang="en-US" altLang="zh-CN" b="1" dirty="0">
                <a:solidFill>
                  <a:srgbClr val="3333FF"/>
                </a:solidFill>
              </a:rPr>
              <a:t>5.6.1 </a:t>
            </a:r>
            <a:r>
              <a:rPr lang="zh-CN" altLang="en-US" b="1" dirty="0">
                <a:solidFill>
                  <a:srgbClr val="3333FF"/>
                </a:solidFill>
              </a:rPr>
              <a:t>定义触发器</a:t>
            </a:r>
            <a:r>
              <a:rPr lang="zh-CN" altLang="en-US" dirty="0">
                <a:solidFill>
                  <a:schemeClr val="tx2"/>
                </a:solidFill>
              </a:rPr>
              <a:t> </a:t>
            </a:r>
            <a:endParaRPr lang="zh-CN" altLang="en-US" b="1" dirty="0">
              <a:solidFill>
                <a:schemeClr val="tx2"/>
              </a:solidFill>
            </a:endParaRPr>
          </a:p>
          <a:p>
            <a:pPr>
              <a:lnSpc>
                <a:spcPct val="190000"/>
              </a:lnSpc>
            </a:pPr>
            <a:r>
              <a:rPr lang="en-US" altLang="zh-CN" b="1" dirty="0"/>
              <a:t>5.6.2 </a:t>
            </a:r>
            <a:r>
              <a:rPr lang="zh-CN" altLang="en-US" b="1" dirty="0"/>
              <a:t>激活触发器</a:t>
            </a:r>
            <a:r>
              <a:rPr lang="zh-CN" altLang="en-US" dirty="0"/>
              <a:t> </a:t>
            </a:r>
            <a:endParaRPr lang="zh-CN" altLang="en-US" b="1" dirty="0"/>
          </a:p>
          <a:p>
            <a:pPr>
              <a:lnSpc>
                <a:spcPct val="190000"/>
              </a:lnSpc>
            </a:pPr>
            <a:r>
              <a:rPr lang="en-US" altLang="zh-CN" b="1" dirty="0"/>
              <a:t>5.6.3 </a:t>
            </a:r>
            <a:r>
              <a:rPr lang="zh-CN" altLang="en-US" b="1" dirty="0"/>
              <a:t>删除触发器</a:t>
            </a:r>
            <a:r>
              <a:rPr lang="zh-CN" altLang="en-US" dirty="0"/>
              <a:t> </a:t>
            </a:r>
            <a:endParaRPr lang="zh-CN" altLang="en-US" b="1" dirty="0"/>
          </a:p>
          <a:p>
            <a:pPr>
              <a:lnSpc>
                <a:spcPct val="190000"/>
              </a:lnSpc>
            </a:pPr>
            <a:endParaRPr lang="en-US" altLang="zh-CN" b="1" dirty="0">
              <a:solidFill>
                <a:srgbClr val="3333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D2FAEA0-64C7-4140-880C-1719BF558898}" type="slidenum">
              <a:rPr lang="en-US" altLang="zh-CN"/>
              <a:pPr/>
              <a:t>65</a:t>
            </a:fld>
            <a:endParaRPr lang="en-US" altLang="zh-CN"/>
          </a:p>
        </p:txBody>
      </p:sp>
      <p:sp>
        <p:nvSpPr>
          <p:cNvPr id="468994" name="Rectangle 2"/>
          <p:cNvSpPr>
            <a:spLocks noGrp="1" noChangeArrowheads="1"/>
          </p:cNvSpPr>
          <p:nvPr>
            <p:ph type="title"/>
          </p:nvPr>
        </p:nvSpPr>
        <p:spPr/>
        <p:txBody>
          <a:bodyPr/>
          <a:lstStyle/>
          <a:p>
            <a:r>
              <a:rPr lang="en-US" altLang="zh-CN" dirty="0"/>
              <a:t>5.6.1 </a:t>
            </a:r>
            <a:r>
              <a:rPr lang="zh-CN" altLang="en-US" dirty="0"/>
              <a:t>定义触发器</a:t>
            </a:r>
          </a:p>
        </p:txBody>
      </p:sp>
      <p:sp>
        <p:nvSpPr>
          <p:cNvPr id="468995" name="Rectangle 3"/>
          <p:cNvSpPr>
            <a:spLocks noGrp="1" noChangeArrowheads="1"/>
          </p:cNvSpPr>
          <p:nvPr>
            <p:ph type="body" idx="1"/>
          </p:nvPr>
        </p:nvSpPr>
        <p:spPr>
          <a:xfrm>
            <a:off x="323528" y="1423195"/>
            <a:ext cx="5987008" cy="3013917"/>
          </a:xfrm>
        </p:spPr>
        <p:txBody>
          <a:bodyPr/>
          <a:lstStyle/>
          <a:p>
            <a:pPr>
              <a:lnSpc>
                <a:spcPct val="140000"/>
              </a:lnSpc>
            </a:pPr>
            <a:r>
              <a:rPr lang="en-US" altLang="zh-CN" sz="2400" dirty="0"/>
              <a:t>CREATE TRIGGER</a:t>
            </a:r>
            <a:r>
              <a:rPr lang="zh-CN" altLang="en-US" sz="2400" dirty="0"/>
              <a:t>语法格式</a:t>
            </a:r>
          </a:p>
          <a:p>
            <a:pPr>
              <a:lnSpc>
                <a:spcPct val="140000"/>
              </a:lnSpc>
              <a:buFont typeface="Wingdings" panose="05000000000000000000" pitchFamily="2" charset="2"/>
              <a:buNone/>
            </a:pPr>
            <a:r>
              <a:rPr lang="zh-CN" altLang="en-US" sz="1000" dirty="0"/>
              <a:t>	   </a:t>
            </a:r>
            <a:r>
              <a:rPr lang="en-US" altLang="zh-CN" sz="2000" dirty="0">
                <a:latin typeface="仿宋_GB2312" pitchFamily="49" charset="-122"/>
                <a:ea typeface="仿宋_GB2312" pitchFamily="49" charset="-122"/>
              </a:rPr>
              <a:t>CREATE TRIGGER &lt;</a:t>
            </a:r>
            <a:r>
              <a:rPr lang="zh-CN" altLang="en-US" sz="2000" dirty="0">
                <a:latin typeface="仿宋_GB2312" pitchFamily="49" charset="-122"/>
                <a:ea typeface="仿宋_GB2312" pitchFamily="49" charset="-122"/>
              </a:rPr>
              <a:t>触发器名</a:t>
            </a:r>
            <a:r>
              <a:rPr lang="en-US" altLang="zh-CN" sz="2000" dirty="0">
                <a:latin typeface="仿宋_GB2312" pitchFamily="49" charset="-122"/>
                <a:ea typeface="仿宋_GB2312" pitchFamily="49" charset="-122"/>
              </a:rPr>
              <a:t>&gt;  </a:t>
            </a:r>
          </a:p>
          <a:p>
            <a:pPr>
              <a:lnSpc>
                <a:spcPct val="140000"/>
              </a:lnSpc>
              <a:buFont typeface="Wingdings" panose="05000000000000000000" pitchFamily="2" charset="2"/>
              <a:buNone/>
            </a:pPr>
            <a:r>
              <a:rPr lang="en-US" altLang="zh-CN" sz="2000" dirty="0">
                <a:latin typeface="仿宋_GB2312" pitchFamily="49" charset="-122"/>
                <a:ea typeface="仿宋_GB2312" pitchFamily="49" charset="-122"/>
              </a:rPr>
              <a:t>       {BEFORE | AFTER} &lt;</a:t>
            </a:r>
            <a:r>
              <a:rPr lang="zh-CN" altLang="en-US" sz="2000" dirty="0">
                <a:latin typeface="仿宋_GB2312" pitchFamily="49" charset="-122"/>
                <a:ea typeface="仿宋_GB2312" pitchFamily="49" charset="-122"/>
              </a:rPr>
              <a:t>触发事件</a:t>
            </a:r>
            <a:r>
              <a:rPr lang="en-US" altLang="zh-CN" sz="2000" dirty="0">
                <a:latin typeface="仿宋_GB2312" pitchFamily="49" charset="-122"/>
                <a:ea typeface="仿宋_GB2312" pitchFamily="49" charset="-122"/>
              </a:rPr>
              <a:t>&gt; ON &lt;</a:t>
            </a:r>
            <a:r>
              <a:rPr lang="zh-CN" altLang="en-US" sz="2000" dirty="0">
                <a:latin typeface="仿宋_GB2312" pitchFamily="49" charset="-122"/>
                <a:ea typeface="仿宋_GB2312" pitchFamily="49" charset="-122"/>
              </a:rPr>
              <a:t>表名</a:t>
            </a:r>
            <a:r>
              <a:rPr lang="en-US" altLang="zh-CN" sz="2000" dirty="0">
                <a:latin typeface="仿宋_GB2312" pitchFamily="49" charset="-122"/>
                <a:ea typeface="仿宋_GB2312" pitchFamily="49" charset="-122"/>
              </a:rPr>
              <a:t>&gt;</a:t>
            </a:r>
          </a:p>
          <a:p>
            <a:pPr>
              <a:lnSpc>
                <a:spcPct val="140000"/>
              </a:lnSpc>
              <a:buFont typeface="Wingdings" panose="05000000000000000000" pitchFamily="2" charset="2"/>
              <a:buNone/>
            </a:pPr>
            <a:r>
              <a:rPr lang="en-US" altLang="zh-CN" sz="2000" dirty="0">
                <a:latin typeface="仿宋_GB2312" pitchFamily="49" charset="-122"/>
                <a:ea typeface="仿宋_GB2312" pitchFamily="49" charset="-122"/>
              </a:rPr>
              <a:t>        FOR EACH  {ROW | STATEMENT}</a:t>
            </a:r>
          </a:p>
          <a:p>
            <a:pPr>
              <a:lnSpc>
                <a:spcPct val="140000"/>
              </a:lnSpc>
              <a:buFont typeface="Wingdings" panose="05000000000000000000" pitchFamily="2" charset="2"/>
              <a:buNone/>
            </a:pPr>
            <a:r>
              <a:rPr lang="en-US" altLang="zh-CN" sz="2000" dirty="0">
                <a:latin typeface="仿宋_GB2312" pitchFamily="49" charset="-122"/>
                <a:ea typeface="仿宋_GB2312" pitchFamily="49" charset="-122"/>
              </a:rPr>
              <a:t>      </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WHEN &lt;</a:t>
            </a:r>
            <a:r>
              <a:rPr lang="zh-CN" altLang="en-US" sz="2000" dirty="0">
                <a:latin typeface="仿宋_GB2312" pitchFamily="49" charset="-122"/>
                <a:ea typeface="仿宋_GB2312" pitchFamily="49" charset="-122"/>
              </a:rPr>
              <a:t>触发条件</a:t>
            </a:r>
            <a:r>
              <a:rPr lang="en-US" altLang="zh-CN" sz="2000" dirty="0">
                <a:latin typeface="仿宋_GB2312" pitchFamily="49" charset="-122"/>
                <a:ea typeface="仿宋_GB2312" pitchFamily="49" charset="-122"/>
              </a:rPr>
              <a:t>&gt;</a:t>
            </a:r>
            <a:r>
              <a:rPr lang="zh-CN" altLang="en-US" sz="2000" dirty="0">
                <a:latin typeface="仿宋_GB2312" pitchFamily="49" charset="-122"/>
                <a:ea typeface="仿宋_GB2312" pitchFamily="49" charset="-122"/>
              </a:rPr>
              <a:t>］</a:t>
            </a:r>
          </a:p>
          <a:p>
            <a:pPr>
              <a:lnSpc>
                <a:spcPct val="140000"/>
              </a:lnSpc>
              <a:buFont typeface="Wingdings" panose="05000000000000000000" pitchFamily="2" charset="2"/>
              <a:buNone/>
            </a:pPr>
            <a:r>
              <a:rPr lang="zh-CN" altLang="en-US" sz="2000" dirty="0">
                <a:latin typeface="仿宋_GB2312" pitchFamily="49" charset="-122"/>
                <a:ea typeface="仿宋_GB2312" pitchFamily="49" charset="-122"/>
              </a:rPr>
              <a:t>        </a:t>
            </a:r>
            <a:r>
              <a:rPr lang="en-US" altLang="zh-CN" sz="2000" dirty="0">
                <a:latin typeface="仿宋_GB2312" pitchFamily="49" charset="-122"/>
                <a:ea typeface="仿宋_GB2312" pitchFamily="49" charset="-122"/>
              </a:rPr>
              <a:t>&lt;</a:t>
            </a:r>
            <a:r>
              <a:rPr lang="zh-CN" altLang="en-US" sz="2000" dirty="0">
                <a:latin typeface="仿宋_GB2312" pitchFamily="49" charset="-122"/>
                <a:ea typeface="仿宋_GB2312" pitchFamily="49" charset="-122"/>
              </a:rPr>
              <a:t>触发动作体</a:t>
            </a:r>
            <a:r>
              <a:rPr lang="en-US" altLang="zh-CN" sz="2000" dirty="0">
                <a:latin typeface="仿宋_GB2312" pitchFamily="49" charset="-122"/>
                <a:ea typeface="仿宋_GB2312" pitchFamily="49" charset="-122"/>
              </a:rPr>
              <a:t>&gt;</a:t>
            </a:r>
          </a:p>
        </p:txBody>
      </p:sp>
      <p:sp>
        <p:nvSpPr>
          <p:cNvPr id="7" name="object 5">
            <a:extLst>
              <a:ext uri="{FF2B5EF4-FFF2-40B4-BE49-F238E27FC236}">
                <a16:creationId xmlns:a16="http://schemas.microsoft.com/office/drawing/2014/main" id="{DAA3DC55-0234-47E1-9C73-51B83F1456A5}"/>
              </a:ext>
            </a:extLst>
          </p:cNvPr>
          <p:cNvSpPr/>
          <p:nvPr/>
        </p:nvSpPr>
        <p:spPr>
          <a:xfrm>
            <a:off x="3317032" y="4314445"/>
            <a:ext cx="5495544" cy="18577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An Introduction to Database System</a:t>
            </a:r>
          </a:p>
        </p:txBody>
      </p:sp>
      <p:sp>
        <p:nvSpPr>
          <p:cNvPr id="6" name="灯片编号占位符 5"/>
          <p:cNvSpPr>
            <a:spLocks noGrp="1"/>
          </p:cNvSpPr>
          <p:nvPr>
            <p:ph type="sldNum" sz="quarter" idx="12"/>
          </p:nvPr>
        </p:nvSpPr>
        <p:spPr/>
        <p:txBody>
          <a:bodyPr/>
          <a:lstStyle/>
          <a:p>
            <a:fld id="{54000E79-8BFB-4884-8C9B-8603540809BF}" type="slidenum">
              <a:rPr lang="en-US" altLang="zh-CN"/>
              <a:pPr/>
              <a:t>66</a:t>
            </a:fld>
            <a:endParaRPr lang="en-US" altLang="zh-CN"/>
          </a:p>
        </p:txBody>
      </p:sp>
      <p:sp>
        <p:nvSpPr>
          <p:cNvPr id="470018" name="Rectangle 2"/>
          <p:cNvSpPr>
            <a:spLocks noGrp="1" noChangeArrowheads="1"/>
          </p:cNvSpPr>
          <p:nvPr>
            <p:ph type="title"/>
          </p:nvPr>
        </p:nvSpPr>
        <p:spPr/>
        <p:txBody>
          <a:bodyPr/>
          <a:lstStyle/>
          <a:p>
            <a:r>
              <a:rPr lang="zh-CN" altLang="en-US"/>
              <a:t>定义触发器</a:t>
            </a:r>
            <a:r>
              <a:rPr lang="en-US" altLang="zh-CN"/>
              <a:t>(</a:t>
            </a:r>
            <a:r>
              <a:rPr lang="zh-CN" altLang="en-US"/>
              <a:t>续</a:t>
            </a:r>
            <a:r>
              <a:rPr lang="en-US" altLang="zh-CN"/>
              <a:t>)</a:t>
            </a:r>
          </a:p>
        </p:txBody>
      </p:sp>
      <p:sp>
        <p:nvSpPr>
          <p:cNvPr id="470019" name="Rectangle 3"/>
          <p:cNvSpPr>
            <a:spLocks noGrp="1" noChangeArrowheads="1"/>
          </p:cNvSpPr>
          <p:nvPr>
            <p:ph type="body" idx="1"/>
          </p:nvPr>
        </p:nvSpPr>
        <p:spPr>
          <a:xfrm>
            <a:off x="303874" y="1345013"/>
            <a:ext cx="8174807" cy="4320095"/>
          </a:xfrm>
        </p:spPr>
        <p:txBody>
          <a:bodyPr/>
          <a:lstStyle/>
          <a:p>
            <a:r>
              <a:rPr lang="zh-CN" altLang="en-US" sz="2400" b="1" dirty="0"/>
              <a:t>定义触发器的语法说明</a:t>
            </a:r>
            <a:r>
              <a:rPr lang="en-US" altLang="zh-CN" sz="2400" b="1" dirty="0"/>
              <a:t>:</a:t>
            </a:r>
          </a:p>
          <a:p>
            <a:pPr lvl="1"/>
            <a:r>
              <a:rPr lang="en-US" altLang="zh-CN" sz="2000" b="1" dirty="0"/>
              <a:t>1. </a:t>
            </a:r>
            <a:r>
              <a:rPr lang="zh-CN" altLang="en-US" sz="2000" b="1" dirty="0"/>
              <a:t>创建者：</a:t>
            </a:r>
            <a:r>
              <a:rPr lang="zh-CN" altLang="en-US" sz="1800" b="1" dirty="0"/>
              <a:t>表的</a:t>
            </a:r>
            <a:r>
              <a:rPr lang="zh-CN" altLang="en-US" sz="1800" b="1" dirty="0">
                <a:solidFill>
                  <a:srgbClr val="FF66FF"/>
                </a:solidFill>
              </a:rPr>
              <a:t>拥有者</a:t>
            </a:r>
            <a:endParaRPr lang="zh-CN" altLang="en-US" sz="1800" b="1" dirty="0"/>
          </a:p>
          <a:p>
            <a:pPr lvl="1"/>
            <a:r>
              <a:rPr lang="en-US" altLang="zh-CN" sz="2000" b="1" dirty="0"/>
              <a:t>2. </a:t>
            </a:r>
            <a:r>
              <a:rPr lang="zh-CN" altLang="en-US" sz="2000" b="1" dirty="0"/>
              <a:t>触发器名：</a:t>
            </a:r>
            <a:r>
              <a:rPr lang="zh-CN" altLang="en-US" sz="1800" b="1" dirty="0"/>
              <a:t>可以包含模式名，也可以不包含模式名。同一模式下，触发器名必须是唯一的，并且触发器名和表名必须在同一模式下。</a:t>
            </a:r>
          </a:p>
          <a:p>
            <a:pPr lvl="1"/>
            <a:r>
              <a:rPr lang="en-US" altLang="zh-CN" sz="2000" b="1" dirty="0"/>
              <a:t>3. </a:t>
            </a:r>
            <a:r>
              <a:rPr lang="zh-CN" altLang="en-US" sz="2000" b="1" dirty="0"/>
              <a:t>表名：</a:t>
            </a:r>
            <a:r>
              <a:rPr lang="zh-CN" altLang="en-US" sz="1800" b="1" dirty="0"/>
              <a:t>触发器的目标表，只能定义在基本表，不能定义在视图上。</a:t>
            </a:r>
          </a:p>
          <a:p>
            <a:pPr lvl="1">
              <a:lnSpc>
                <a:spcPct val="120000"/>
              </a:lnSpc>
            </a:pPr>
            <a:r>
              <a:rPr lang="en-US" altLang="zh-CN" sz="2000" b="1" dirty="0"/>
              <a:t>4. </a:t>
            </a:r>
            <a:r>
              <a:rPr lang="zh-CN" altLang="en-US" sz="2000" b="1" dirty="0"/>
              <a:t>触发事件：</a:t>
            </a:r>
            <a:r>
              <a:rPr lang="en-US" altLang="zh-CN" sz="1800" b="1" dirty="0"/>
              <a:t>INSERT</a:t>
            </a:r>
            <a:r>
              <a:rPr lang="zh-CN" altLang="en-US" sz="1800" b="1" dirty="0"/>
              <a:t>、</a:t>
            </a:r>
            <a:r>
              <a:rPr lang="en-US" altLang="zh-CN" sz="1800" b="1" dirty="0"/>
              <a:t>DELETE</a:t>
            </a:r>
            <a:r>
              <a:rPr lang="zh-CN" altLang="en-US" sz="1800" b="1" dirty="0"/>
              <a:t>、</a:t>
            </a:r>
            <a:r>
              <a:rPr lang="en-US" altLang="zh-CN" sz="1800" b="1" dirty="0"/>
              <a:t>UPDATE</a:t>
            </a:r>
            <a:r>
              <a:rPr lang="zh-CN" altLang="en-US" sz="1800" b="1" dirty="0"/>
              <a:t>，也可以是这几个事件的组合，如</a:t>
            </a:r>
            <a:r>
              <a:rPr lang="en-US" altLang="zh-CN" sz="1800" b="1" dirty="0"/>
              <a:t>INSERT</a:t>
            </a:r>
            <a:r>
              <a:rPr lang="zh-CN" altLang="en-US" sz="1800" b="1" dirty="0"/>
              <a:t> </a:t>
            </a:r>
            <a:r>
              <a:rPr lang="en-US" altLang="zh-CN" sz="1800" b="1" dirty="0"/>
              <a:t>OR DELETE</a:t>
            </a:r>
            <a:r>
              <a:rPr lang="zh-CN" altLang="en-US" sz="1800" b="1" dirty="0"/>
              <a:t>，还可以是</a:t>
            </a:r>
            <a:r>
              <a:rPr lang="en-US" altLang="zh-CN" sz="1800" b="1" dirty="0"/>
              <a:t>UPDATE OF &lt;</a:t>
            </a:r>
            <a:r>
              <a:rPr lang="zh-CN" altLang="en-US" sz="1800" b="1" dirty="0"/>
              <a:t>触发列，</a:t>
            </a:r>
            <a:r>
              <a:rPr lang="en-US" altLang="zh-CN" sz="1800" b="1" dirty="0"/>
              <a:t>…&gt;</a:t>
            </a:r>
            <a:r>
              <a:rPr lang="zh-CN" altLang="en-US" sz="1800" b="1" dirty="0"/>
              <a:t>，即进一步指明修改哪些列时激活触发器。</a:t>
            </a:r>
            <a:endParaRPr lang="en-US" altLang="zh-CN" sz="1800" b="1" dirty="0"/>
          </a:p>
          <a:p>
            <a:pPr lvl="2">
              <a:lnSpc>
                <a:spcPct val="120000"/>
              </a:lnSpc>
            </a:pPr>
            <a:r>
              <a:rPr lang="en-US" altLang="zh-CN" sz="1800" b="1" dirty="0"/>
              <a:t>BEFORE | AFTER</a:t>
            </a:r>
            <a:r>
              <a:rPr lang="zh-CN" altLang="en-US" sz="1800" b="1" dirty="0"/>
              <a:t>是触发时机。</a:t>
            </a:r>
            <a:r>
              <a:rPr lang="en-US" altLang="zh-CN" sz="1800" b="1" dirty="0"/>
              <a:t>AFTER</a:t>
            </a:r>
            <a:r>
              <a:rPr lang="zh-CN" altLang="en-US" sz="1800" b="1" dirty="0"/>
              <a:t>表示在触发事件的操作执行之后激活触发器；</a:t>
            </a:r>
            <a:r>
              <a:rPr lang="en-US" altLang="zh-CN" sz="1800" b="1" dirty="0"/>
              <a:t> BEFORE</a:t>
            </a:r>
            <a:r>
              <a:rPr lang="zh-CN" altLang="en-US" sz="1800" b="1" dirty="0"/>
              <a:t>表示在触发事件的操作执行之前激活触发器；</a:t>
            </a:r>
            <a:endParaRPr lang="en-US" altLang="zh-CN" sz="1800" b="1" dirty="0"/>
          </a:p>
        </p:txBody>
      </p:sp>
      <p:grpSp>
        <p:nvGrpSpPr>
          <p:cNvPr id="7" name="组合 6">
            <a:extLst>
              <a:ext uri="{FF2B5EF4-FFF2-40B4-BE49-F238E27FC236}">
                <a16:creationId xmlns:a16="http://schemas.microsoft.com/office/drawing/2014/main" id="{1130A97B-A35E-4828-952B-D03082D2389B}"/>
              </a:ext>
            </a:extLst>
          </p:cNvPr>
          <p:cNvGrpSpPr/>
          <p:nvPr/>
        </p:nvGrpSpPr>
        <p:grpSpPr>
          <a:xfrm>
            <a:off x="2339752" y="5184095"/>
            <a:ext cx="3168352" cy="1485265"/>
            <a:chOff x="6403721" y="3240277"/>
            <a:chExt cx="3129915" cy="1473073"/>
          </a:xfrm>
        </p:grpSpPr>
        <p:sp>
          <p:nvSpPr>
            <p:cNvPr id="8" name="object 6">
              <a:extLst>
                <a:ext uri="{FF2B5EF4-FFF2-40B4-BE49-F238E27FC236}">
                  <a16:creationId xmlns:a16="http://schemas.microsoft.com/office/drawing/2014/main" id="{E6CEC5E8-5655-4B26-9F1C-E03F7E765853}"/>
                </a:ext>
              </a:extLst>
            </p:cNvPr>
            <p:cNvSpPr/>
            <p:nvPr/>
          </p:nvSpPr>
          <p:spPr>
            <a:xfrm>
              <a:off x="6403721" y="4507229"/>
              <a:ext cx="3129915" cy="85725"/>
            </a:xfrm>
            <a:custGeom>
              <a:avLst/>
              <a:gdLst/>
              <a:ahLst/>
              <a:cxnLst/>
              <a:rect l="l" t="t" r="r" b="b"/>
              <a:pathLst>
                <a:path w="3129915" h="85725">
                  <a:moveTo>
                    <a:pt x="3057906" y="57149"/>
                  </a:moveTo>
                  <a:lnTo>
                    <a:pt x="3057906" y="28193"/>
                  </a:lnTo>
                  <a:lnTo>
                    <a:pt x="0" y="41910"/>
                  </a:lnTo>
                  <a:lnTo>
                    <a:pt x="762" y="70866"/>
                  </a:lnTo>
                  <a:lnTo>
                    <a:pt x="3057906" y="57149"/>
                  </a:lnTo>
                  <a:close/>
                </a:path>
                <a:path w="3129915" h="85725">
                  <a:moveTo>
                    <a:pt x="3129534" y="41909"/>
                  </a:moveTo>
                  <a:lnTo>
                    <a:pt x="3043428" y="0"/>
                  </a:lnTo>
                  <a:lnTo>
                    <a:pt x="3043428" y="28258"/>
                  </a:lnTo>
                  <a:lnTo>
                    <a:pt x="3057906" y="28193"/>
                  </a:lnTo>
                  <a:lnTo>
                    <a:pt x="3057906" y="78040"/>
                  </a:lnTo>
                  <a:lnTo>
                    <a:pt x="3129534" y="41909"/>
                  </a:lnTo>
                  <a:close/>
                </a:path>
                <a:path w="3129915" h="85725">
                  <a:moveTo>
                    <a:pt x="3057906" y="78040"/>
                  </a:moveTo>
                  <a:lnTo>
                    <a:pt x="3057906" y="57149"/>
                  </a:lnTo>
                  <a:lnTo>
                    <a:pt x="3043428" y="57214"/>
                  </a:lnTo>
                  <a:lnTo>
                    <a:pt x="3043428" y="85343"/>
                  </a:lnTo>
                  <a:lnTo>
                    <a:pt x="3057906" y="78040"/>
                  </a:lnTo>
                  <a:close/>
                </a:path>
              </a:pathLst>
            </a:custGeom>
            <a:solidFill>
              <a:srgbClr val="000000"/>
            </a:solidFill>
          </p:spPr>
          <p:txBody>
            <a:bodyPr wrap="square" lIns="0" tIns="0" rIns="0" bIns="0" rtlCol="0"/>
            <a:lstStyle/>
            <a:p>
              <a:endParaRPr/>
            </a:p>
          </p:txBody>
        </p:sp>
        <p:sp>
          <p:nvSpPr>
            <p:cNvPr id="9" name="object 7">
              <a:extLst>
                <a:ext uri="{FF2B5EF4-FFF2-40B4-BE49-F238E27FC236}">
                  <a16:creationId xmlns:a16="http://schemas.microsoft.com/office/drawing/2014/main" id="{033AF17B-538F-4440-B4F7-05AFAC578C84}"/>
                </a:ext>
              </a:extLst>
            </p:cNvPr>
            <p:cNvSpPr/>
            <p:nvPr/>
          </p:nvSpPr>
          <p:spPr>
            <a:xfrm>
              <a:off x="7175627" y="4263390"/>
              <a:ext cx="0" cy="342900"/>
            </a:xfrm>
            <a:custGeom>
              <a:avLst/>
              <a:gdLst/>
              <a:ahLst/>
              <a:cxnLst/>
              <a:rect l="l" t="t" r="r" b="b"/>
              <a:pathLst>
                <a:path h="342900">
                  <a:moveTo>
                    <a:pt x="0" y="0"/>
                  </a:moveTo>
                  <a:lnTo>
                    <a:pt x="0" y="342900"/>
                  </a:lnTo>
                </a:path>
              </a:pathLst>
            </a:custGeom>
            <a:ln w="9525">
              <a:solidFill>
                <a:srgbClr val="FF0066"/>
              </a:solidFill>
            </a:ln>
          </p:spPr>
          <p:txBody>
            <a:bodyPr wrap="square" lIns="0" tIns="0" rIns="0" bIns="0" rtlCol="0"/>
            <a:lstStyle/>
            <a:p>
              <a:endParaRPr/>
            </a:p>
          </p:txBody>
        </p:sp>
        <p:sp>
          <p:nvSpPr>
            <p:cNvPr id="10" name="object 8">
              <a:extLst>
                <a:ext uri="{FF2B5EF4-FFF2-40B4-BE49-F238E27FC236}">
                  <a16:creationId xmlns:a16="http://schemas.microsoft.com/office/drawing/2014/main" id="{A5CB0AA6-8261-4AEA-BB0D-98069888F098}"/>
                </a:ext>
              </a:extLst>
            </p:cNvPr>
            <p:cNvSpPr txBox="1"/>
            <p:nvPr/>
          </p:nvSpPr>
          <p:spPr>
            <a:xfrm>
              <a:off x="6519805" y="4044950"/>
              <a:ext cx="736600" cy="238760"/>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NSimSun"/>
                  <a:cs typeface="NSimSun"/>
                </a:rPr>
                <a:t>提交时刻</a:t>
              </a:r>
              <a:endParaRPr sz="1400" dirty="0">
                <a:latin typeface="NSimSun"/>
                <a:cs typeface="NSimSun"/>
              </a:endParaRPr>
            </a:p>
          </p:txBody>
        </p:sp>
        <p:sp>
          <p:nvSpPr>
            <p:cNvPr id="11" name="object 9">
              <a:extLst>
                <a:ext uri="{FF2B5EF4-FFF2-40B4-BE49-F238E27FC236}">
                  <a16:creationId xmlns:a16="http://schemas.microsoft.com/office/drawing/2014/main" id="{BC1623ED-7FF8-4C1B-A893-C87383C66B33}"/>
                </a:ext>
              </a:extLst>
            </p:cNvPr>
            <p:cNvSpPr/>
            <p:nvPr/>
          </p:nvSpPr>
          <p:spPr>
            <a:xfrm>
              <a:off x="8106041" y="4265676"/>
              <a:ext cx="0" cy="342900"/>
            </a:xfrm>
            <a:custGeom>
              <a:avLst/>
              <a:gdLst/>
              <a:ahLst/>
              <a:cxnLst/>
              <a:rect l="l" t="t" r="r" b="b"/>
              <a:pathLst>
                <a:path h="342900">
                  <a:moveTo>
                    <a:pt x="0" y="0"/>
                  </a:moveTo>
                  <a:lnTo>
                    <a:pt x="0" y="342900"/>
                  </a:lnTo>
                </a:path>
              </a:pathLst>
            </a:custGeom>
            <a:ln w="9525">
              <a:solidFill>
                <a:srgbClr val="FF0066"/>
              </a:solidFill>
            </a:ln>
          </p:spPr>
          <p:txBody>
            <a:bodyPr wrap="square" lIns="0" tIns="0" rIns="0" bIns="0" rtlCol="0"/>
            <a:lstStyle/>
            <a:p>
              <a:endParaRPr/>
            </a:p>
          </p:txBody>
        </p:sp>
        <p:sp>
          <p:nvSpPr>
            <p:cNvPr id="12" name="object 10">
              <a:extLst>
                <a:ext uri="{FF2B5EF4-FFF2-40B4-BE49-F238E27FC236}">
                  <a16:creationId xmlns:a16="http://schemas.microsoft.com/office/drawing/2014/main" id="{D479749E-132B-499C-A919-D06C1840AFAC}"/>
                </a:ext>
              </a:extLst>
            </p:cNvPr>
            <p:cNvSpPr txBox="1"/>
            <p:nvPr/>
          </p:nvSpPr>
          <p:spPr>
            <a:xfrm>
              <a:off x="7393057" y="3861307"/>
              <a:ext cx="1123950"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Arial"/>
                  <a:cs typeface="Arial"/>
                </a:rPr>
                <a:t>BEFORE</a:t>
              </a:r>
              <a:r>
                <a:rPr sz="1400" b="1" spc="-5" dirty="0">
                  <a:latin typeface="NSimSun"/>
                  <a:cs typeface="NSimSun"/>
                </a:rPr>
                <a:t>时刻</a:t>
              </a:r>
              <a:endParaRPr sz="1400" dirty="0">
                <a:latin typeface="NSimSun"/>
                <a:cs typeface="NSimSun"/>
              </a:endParaRPr>
            </a:p>
          </p:txBody>
        </p:sp>
        <p:sp>
          <p:nvSpPr>
            <p:cNvPr id="13" name="object 11">
              <a:extLst>
                <a:ext uri="{FF2B5EF4-FFF2-40B4-BE49-F238E27FC236}">
                  <a16:creationId xmlns:a16="http://schemas.microsoft.com/office/drawing/2014/main" id="{8DCC8EEA-F9C9-450D-8DE9-B1C3CB0D781A}"/>
                </a:ext>
              </a:extLst>
            </p:cNvPr>
            <p:cNvSpPr txBox="1"/>
            <p:nvPr/>
          </p:nvSpPr>
          <p:spPr>
            <a:xfrm>
              <a:off x="8194695" y="4176771"/>
              <a:ext cx="973455" cy="238760"/>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a:cs typeface="Arial"/>
                </a:rPr>
                <a:t>AFTER</a:t>
              </a:r>
              <a:r>
                <a:rPr sz="1400" b="1" spc="-5" dirty="0">
                  <a:latin typeface="NSimSun"/>
                  <a:cs typeface="NSimSun"/>
                </a:rPr>
                <a:t>时刻</a:t>
              </a:r>
              <a:endParaRPr sz="1400">
                <a:latin typeface="NSimSun"/>
                <a:cs typeface="NSimSun"/>
              </a:endParaRPr>
            </a:p>
          </p:txBody>
        </p:sp>
        <p:sp>
          <p:nvSpPr>
            <p:cNvPr id="14" name="object 12">
              <a:extLst>
                <a:ext uri="{FF2B5EF4-FFF2-40B4-BE49-F238E27FC236}">
                  <a16:creationId xmlns:a16="http://schemas.microsoft.com/office/drawing/2014/main" id="{31716DB3-746A-41A0-8EA6-6ED0A7537EE6}"/>
                </a:ext>
              </a:extLst>
            </p:cNvPr>
            <p:cNvSpPr/>
            <p:nvPr/>
          </p:nvSpPr>
          <p:spPr>
            <a:xfrm>
              <a:off x="7603883" y="4282440"/>
              <a:ext cx="505459" cy="76200"/>
            </a:xfrm>
            <a:custGeom>
              <a:avLst/>
              <a:gdLst/>
              <a:ahLst/>
              <a:cxnLst/>
              <a:rect l="l" t="t" r="r" b="b"/>
              <a:pathLst>
                <a:path w="505459" h="76200">
                  <a:moveTo>
                    <a:pt x="76199" y="33528"/>
                  </a:moveTo>
                  <a:lnTo>
                    <a:pt x="76199" y="0"/>
                  </a:lnTo>
                  <a:lnTo>
                    <a:pt x="0" y="38100"/>
                  </a:lnTo>
                  <a:lnTo>
                    <a:pt x="59435" y="67818"/>
                  </a:lnTo>
                  <a:lnTo>
                    <a:pt x="59435" y="38100"/>
                  </a:lnTo>
                  <a:lnTo>
                    <a:pt x="60197" y="35052"/>
                  </a:lnTo>
                  <a:lnTo>
                    <a:pt x="64007" y="33528"/>
                  </a:lnTo>
                  <a:lnTo>
                    <a:pt x="76199" y="33528"/>
                  </a:lnTo>
                  <a:close/>
                </a:path>
                <a:path w="505459" h="76200">
                  <a:moveTo>
                    <a:pt x="505205" y="38100"/>
                  </a:moveTo>
                  <a:lnTo>
                    <a:pt x="503681" y="35052"/>
                  </a:lnTo>
                  <a:lnTo>
                    <a:pt x="500633" y="33528"/>
                  </a:lnTo>
                  <a:lnTo>
                    <a:pt x="64007" y="33528"/>
                  </a:lnTo>
                  <a:lnTo>
                    <a:pt x="60197" y="35052"/>
                  </a:lnTo>
                  <a:lnTo>
                    <a:pt x="59435" y="38100"/>
                  </a:lnTo>
                  <a:lnTo>
                    <a:pt x="60197" y="41910"/>
                  </a:lnTo>
                  <a:lnTo>
                    <a:pt x="64007" y="43434"/>
                  </a:lnTo>
                  <a:lnTo>
                    <a:pt x="500633" y="43434"/>
                  </a:lnTo>
                  <a:lnTo>
                    <a:pt x="503681" y="41910"/>
                  </a:lnTo>
                  <a:lnTo>
                    <a:pt x="505205" y="38100"/>
                  </a:lnTo>
                  <a:close/>
                </a:path>
                <a:path w="505459" h="76200">
                  <a:moveTo>
                    <a:pt x="76199" y="76200"/>
                  </a:moveTo>
                  <a:lnTo>
                    <a:pt x="76199" y="43434"/>
                  </a:lnTo>
                  <a:lnTo>
                    <a:pt x="64007" y="43434"/>
                  </a:lnTo>
                  <a:lnTo>
                    <a:pt x="60197" y="41910"/>
                  </a:lnTo>
                  <a:lnTo>
                    <a:pt x="59435" y="38100"/>
                  </a:lnTo>
                  <a:lnTo>
                    <a:pt x="59435" y="67818"/>
                  </a:lnTo>
                  <a:lnTo>
                    <a:pt x="76199" y="76200"/>
                  </a:lnTo>
                  <a:close/>
                </a:path>
              </a:pathLst>
            </a:custGeom>
            <a:solidFill>
              <a:srgbClr val="FF0066"/>
            </a:solidFill>
          </p:spPr>
          <p:txBody>
            <a:bodyPr wrap="square" lIns="0" tIns="0" rIns="0" bIns="0" rtlCol="0"/>
            <a:lstStyle/>
            <a:p>
              <a:endParaRPr/>
            </a:p>
          </p:txBody>
        </p:sp>
        <p:sp>
          <p:nvSpPr>
            <p:cNvPr id="15" name="object 13">
              <a:extLst>
                <a:ext uri="{FF2B5EF4-FFF2-40B4-BE49-F238E27FC236}">
                  <a16:creationId xmlns:a16="http://schemas.microsoft.com/office/drawing/2014/main" id="{8FC16DAC-22A9-45AF-ADB5-4F34C6837F9D}"/>
                </a:ext>
              </a:extLst>
            </p:cNvPr>
            <p:cNvSpPr/>
            <p:nvPr/>
          </p:nvSpPr>
          <p:spPr>
            <a:xfrm>
              <a:off x="8113648" y="4383023"/>
              <a:ext cx="676910" cy="76200"/>
            </a:xfrm>
            <a:custGeom>
              <a:avLst/>
              <a:gdLst/>
              <a:ahLst/>
              <a:cxnLst/>
              <a:rect l="l" t="t" r="r" b="b"/>
              <a:pathLst>
                <a:path w="676909" h="76200">
                  <a:moveTo>
                    <a:pt x="617982" y="38100"/>
                  </a:moveTo>
                  <a:lnTo>
                    <a:pt x="616458" y="34290"/>
                  </a:lnTo>
                  <a:lnTo>
                    <a:pt x="612648" y="32766"/>
                  </a:lnTo>
                  <a:lnTo>
                    <a:pt x="4572" y="32766"/>
                  </a:lnTo>
                  <a:lnTo>
                    <a:pt x="1524" y="34290"/>
                  </a:lnTo>
                  <a:lnTo>
                    <a:pt x="0" y="38100"/>
                  </a:lnTo>
                  <a:lnTo>
                    <a:pt x="1524" y="41148"/>
                  </a:lnTo>
                  <a:lnTo>
                    <a:pt x="4572" y="42672"/>
                  </a:lnTo>
                  <a:lnTo>
                    <a:pt x="612648" y="42672"/>
                  </a:lnTo>
                  <a:lnTo>
                    <a:pt x="616458" y="41148"/>
                  </a:lnTo>
                  <a:lnTo>
                    <a:pt x="617982" y="38100"/>
                  </a:lnTo>
                  <a:close/>
                </a:path>
                <a:path w="676909" h="76200">
                  <a:moveTo>
                    <a:pt x="676656" y="38100"/>
                  </a:moveTo>
                  <a:lnTo>
                    <a:pt x="600456" y="0"/>
                  </a:lnTo>
                  <a:lnTo>
                    <a:pt x="600456" y="32766"/>
                  </a:lnTo>
                  <a:lnTo>
                    <a:pt x="612648" y="32766"/>
                  </a:lnTo>
                  <a:lnTo>
                    <a:pt x="616458" y="34290"/>
                  </a:lnTo>
                  <a:lnTo>
                    <a:pt x="617982" y="38100"/>
                  </a:lnTo>
                  <a:lnTo>
                    <a:pt x="617982" y="67437"/>
                  </a:lnTo>
                  <a:lnTo>
                    <a:pt x="676656" y="38100"/>
                  </a:lnTo>
                  <a:close/>
                </a:path>
                <a:path w="676909" h="76200">
                  <a:moveTo>
                    <a:pt x="617982" y="67437"/>
                  </a:moveTo>
                  <a:lnTo>
                    <a:pt x="617982" y="38100"/>
                  </a:lnTo>
                  <a:lnTo>
                    <a:pt x="616458" y="41148"/>
                  </a:lnTo>
                  <a:lnTo>
                    <a:pt x="612648" y="42672"/>
                  </a:lnTo>
                  <a:lnTo>
                    <a:pt x="600456" y="42672"/>
                  </a:lnTo>
                  <a:lnTo>
                    <a:pt x="600456" y="76200"/>
                  </a:lnTo>
                  <a:lnTo>
                    <a:pt x="617982" y="67437"/>
                  </a:lnTo>
                  <a:close/>
                </a:path>
              </a:pathLst>
            </a:custGeom>
            <a:solidFill>
              <a:srgbClr val="FF0066"/>
            </a:solidFill>
          </p:spPr>
          <p:txBody>
            <a:bodyPr wrap="square" lIns="0" tIns="0" rIns="0" bIns="0" rtlCol="0"/>
            <a:lstStyle/>
            <a:p>
              <a:endParaRPr/>
            </a:p>
          </p:txBody>
        </p:sp>
        <p:sp>
          <p:nvSpPr>
            <p:cNvPr id="16" name="object 15">
              <a:extLst>
                <a:ext uri="{FF2B5EF4-FFF2-40B4-BE49-F238E27FC236}">
                  <a16:creationId xmlns:a16="http://schemas.microsoft.com/office/drawing/2014/main" id="{DC2F1821-2983-45BB-9423-62877ACD0DDC}"/>
                </a:ext>
              </a:extLst>
            </p:cNvPr>
            <p:cNvSpPr/>
            <p:nvPr/>
          </p:nvSpPr>
          <p:spPr>
            <a:xfrm>
              <a:off x="6450215" y="3747515"/>
              <a:ext cx="2813685" cy="965835"/>
            </a:xfrm>
            <a:custGeom>
              <a:avLst/>
              <a:gdLst/>
              <a:ahLst/>
              <a:cxnLst/>
              <a:rect l="l" t="t" r="r" b="b"/>
              <a:pathLst>
                <a:path w="2813684" h="965835">
                  <a:moveTo>
                    <a:pt x="1406652" y="0"/>
                  </a:moveTo>
                  <a:lnTo>
                    <a:pt x="1338467" y="557"/>
                  </a:lnTo>
                  <a:lnTo>
                    <a:pt x="1271124" y="2212"/>
                  </a:lnTo>
                  <a:lnTo>
                    <a:pt x="1204695" y="4940"/>
                  </a:lnTo>
                  <a:lnTo>
                    <a:pt x="1139254" y="8715"/>
                  </a:lnTo>
                  <a:lnTo>
                    <a:pt x="1074874" y="13512"/>
                  </a:lnTo>
                  <a:lnTo>
                    <a:pt x="1011629" y="19305"/>
                  </a:lnTo>
                  <a:lnTo>
                    <a:pt x="949592" y="26069"/>
                  </a:lnTo>
                  <a:lnTo>
                    <a:pt x="888838" y="33779"/>
                  </a:lnTo>
                  <a:lnTo>
                    <a:pt x="829438" y="42409"/>
                  </a:lnTo>
                  <a:lnTo>
                    <a:pt x="771468" y="51934"/>
                  </a:lnTo>
                  <a:lnTo>
                    <a:pt x="715000" y="62329"/>
                  </a:lnTo>
                  <a:lnTo>
                    <a:pt x="660108" y="73568"/>
                  </a:lnTo>
                  <a:lnTo>
                    <a:pt x="606865" y="85627"/>
                  </a:lnTo>
                  <a:lnTo>
                    <a:pt x="555346" y="98478"/>
                  </a:lnTo>
                  <a:lnTo>
                    <a:pt x="505623" y="112098"/>
                  </a:lnTo>
                  <a:lnTo>
                    <a:pt x="457770" y="126461"/>
                  </a:lnTo>
                  <a:lnTo>
                    <a:pt x="411860" y="141541"/>
                  </a:lnTo>
                  <a:lnTo>
                    <a:pt x="367968" y="157313"/>
                  </a:lnTo>
                  <a:lnTo>
                    <a:pt x="326166" y="173752"/>
                  </a:lnTo>
                  <a:lnTo>
                    <a:pt x="286529" y="190833"/>
                  </a:lnTo>
                  <a:lnTo>
                    <a:pt x="249128" y="208530"/>
                  </a:lnTo>
                  <a:lnTo>
                    <a:pt x="214039" y="226817"/>
                  </a:lnTo>
                  <a:lnTo>
                    <a:pt x="151089" y="265062"/>
                  </a:lnTo>
                  <a:lnTo>
                    <a:pt x="98265" y="305366"/>
                  </a:lnTo>
                  <a:lnTo>
                    <a:pt x="56156" y="347525"/>
                  </a:lnTo>
                  <a:lnTo>
                    <a:pt x="25350" y="391337"/>
                  </a:lnTo>
                  <a:lnTo>
                    <a:pt x="6435" y="436599"/>
                  </a:lnTo>
                  <a:lnTo>
                    <a:pt x="0" y="483108"/>
                  </a:lnTo>
                  <a:lnTo>
                    <a:pt x="1621" y="506503"/>
                  </a:lnTo>
                  <a:lnTo>
                    <a:pt x="14369" y="552399"/>
                  </a:lnTo>
                  <a:lnTo>
                    <a:pt x="39303" y="596933"/>
                  </a:lnTo>
                  <a:lnTo>
                    <a:pt x="75834" y="639905"/>
                  </a:lnTo>
                  <a:lnTo>
                    <a:pt x="123374" y="681114"/>
                  </a:lnTo>
                  <a:lnTo>
                    <a:pt x="181335" y="720358"/>
                  </a:lnTo>
                  <a:lnTo>
                    <a:pt x="249128" y="757436"/>
                  </a:lnTo>
                  <a:lnTo>
                    <a:pt x="286529" y="775101"/>
                  </a:lnTo>
                  <a:lnTo>
                    <a:pt x="326166" y="792148"/>
                  </a:lnTo>
                  <a:lnTo>
                    <a:pt x="367968" y="808554"/>
                  </a:lnTo>
                  <a:lnTo>
                    <a:pt x="411860" y="824293"/>
                  </a:lnTo>
                  <a:lnTo>
                    <a:pt x="457770" y="839340"/>
                  </a:lnTo>
                  <a:lnTo>
                    <a:pt x="505623" y="853669"/>
                  </a:lnTo>
                  <a:lnTo>
                    <a:pt x="555346" y="867256"/>
                  </a:lnTo>
                  <a:lnTo>
                    <a:pt x="606865" y="880075"/>
                  </a:lnTo>
                  <a:lnTo>
                    <a:pt x="660108" y="892102"/>
                  </a:lnTo>
                  <a:lnTo>
                    <a:pt x="715000" y="903311"/>
                  </a:lnTo>
                  <a:lnTo>
                    <a:pt x="771468" y="913678"/>
                  </a:lnTo>
                  <a:lnTo>
                    <a:pt x="829438" y="923176"/>
                  </a:lnTo>
                  <a:lnTo>
                    <a:pt x="888838" y="931781"/>
                  </a:lnTo>
                  <a:lnTo>
                    <a:pt x="949592" y="939468"/>
                  </a:lnTo>
                  <a:lnTo>
                    <a:pt x="1011629" y="946211"/>
                  </a:lnTo>
                  <a:lnTo>
                    <a:pt x="1074874" y="951986"/>
                  </a:lnTo>
                  <a:lnTo>
                    <a:pt x="1139254" y="956767"/>
                  </a:lnTo>
                  <a:lnTo>
                    <a:pt x="1204695" y="960530"/>
                  </a:lnTo>
                  <a:lnTo>
                    <a:pt x="1271124" y="963248"/>
                  </a:lnTo>
                  <a:lnTo>
                    <a:pt x="1338467" y="964898"/>
                  </a:lnTo>
                  <a:lnTo>
                    <a:pt x="1406652" y="965454"/>
                  </a:lnTo>
                  <a:lnTo>
                    <a:pt x="1474772" y="964898"/>
                  </a:lnTo>
                  <a:lnTo>
                    <a:pt x="1542060" y="963248"/>
                  </a:lnTo>
                  <a:lnTo>
                    <a:pt x="1608440" y="960530"/>
                  </a:lnTo>
                  <a:lnTo>
                    <a:pt x="1673840" y="956767"/>
                  </a:lnTo>
                  <a:lnTo>
                    <a:pt x="1738184" y="951986"/>
                  </a:lnTo>
                  <a:lnTo>
                    <a:pt x="1801400" y="946211"/>
                  </a:lnTo>
                  <a:lnTo>
                    <a:pt x="1863414" y="939468"/>
                  </a:lnTo>
                  <a:lnTo>
                    <a:pt x="1924151" y="931781"/>
                  </a:lnTo>
                  <a:lnTo>
                    <a:pt x="1983537" y="923176"/>
                  </a:lnTo>
                  <a:lnTo>
                    <a:pt x="2041500" y="913678"/>
                  </a:lnTo>
                  <a:lnTo>
                    <a:pt x="2097965" y="903311"/>
                  </a:lnTo>
                  <a:lnTo>
                    <a:pt x="2152857" y="892102"/>
                  </a:lnTo>
                  <a:lnTo>
                    <a:pt x="2206104" y="880075"/>
                  </a:lnTo>
                  <a:lnTo>
                    <a:pt x="2257631" y="867256"/>
                  </a:lnTo>
                  <a:lnTo>
                    <a:pt x="2307365" y="853669"/>
                  </a:lnTo>
                  <a:lnTo>
                    <a:pt x="2355232" y="839340"/>
                  </a:lnTo>
                  <a:lnTo>
                    <a:pt x="2401157" y="824293"/>
                  </a:lnTo>
                  <a:lnTo>
                    <a:pt x="2445067" y="808554"/>
                  </a:lnTo>
                  <a:lnTo>
                    <a:pt x="2486888" y="792148"/>
                  </a:lnTo>
                  <a:lnTo>
                    <a:pt x="2526546" y="775101"/>
                  </a:lnTo>
                  <a:lnTo>
                    <a:pt x="2563968" y="757436"/>
                  </a:lnTo>
                  <a:lnTo>
                    <a:pt x="2599079" y="739180"/>
                  </a:lnTo>
                  <a:lnTo>
                    <a:pt x="2662074" y="700994"/>
                  </a:lnTo>
                  <a:lnTo>
                    <a:pt x="2714941" y="660743"/>
                  </a:lnTo>
                  <a:lnTo>
                    <a:pt x="2757088" y="618627"/>
                  </a:lnTo>
                  <a:lnTo>
                    <a:pt x="2787925" y="574849"/>
                  </a:lnTo>
                  <a:lnTo>
                    <a:pt x="2806860" y="529609"/>
                  </a:lnTo>
                  <a:lnTo>
                    <a:pt x="2813304" y="483107"/>
                  </a:lnTo>
                  <a:lnTo>
                    <a:pt x="2811680" y="459710"/>
                  </a:lnTo>
                  <a:lnTo>
                    <a:pt x="2798917" y="413799"/>
                  </a:lnTo>
                  <a:lnTo>
                    <a:pt x="2773957" y="369237"/>
                  </a:lnTo>
                  <a:lnTo>
                    <a:pt x="2737392" y="326226"/>
                  </a:lnTo>
                  <a:lnTo>
                    <a:pt x="2689811" y="284969"/>
                  </a:lnTo>
                  <a:lnTo>
                    <a:pt x="2631806" y="245669"/>
                  </a:lnTo>
                  <a:lnTo>
                    <a:pt x="2563968" y="208530"/>
                  </a:lnTo>
                  <a:lnTo>
                    <a:pt x="2526546" y="190833"/>
                  </a:lnTo>
                  <a:lnTo>
                    <a:pt x="2486888" y="173752"/>
                  </a:lnTo>
                  <a:lnTo>
                    <a:pt x="2445067" y="157313"/>
                  </a:lnTo>
                  <a:lnTo>
                    <a:pt x="2401157" y="141541"/>
                  </a:lnTo>
                  <a:lnTo>
                    <a:pt x="2355232" y="126461"/>
                  </a:lnTo>
                  <a:lnTo>
                    <a:pt x="2307365" y="112098"/>
                  </a:lnTo>
                  <a:lnTo>
                    <a:pt x="2257631" y="98478"/>
                  </a:lnTo>
                  <a:lnTo>
                    <a:pt x="2206104" y="85627"/>
                  </a:lnTo>
                  <a:lnTo>
                    <a:pt x="2152857" y="73568"/>
                  </a:lnTo>
                  <a:lnTo>
                    <a:pt x="2097965" y="62329"/>
                  </a:lnTo>
                  <a:lnTo>
                    <a:pt x="2041500" y="51934"/>
                  </a:lnTo>
                  <a:lnTo>
                    <a:pt x="1983537" y="42409"/>
                  </a:lnTo>
                  <a:lnTo>
                    <a:pt x="1924151" y="33779"/>
                  </a:lnTo>
                  <a:lnTo>
                    <a:pt x="1863414" y="26069"/>
                  </a:lnTo>
                  <a:lnTo>
                    <a:pt x="1801400" y="19305"/>
                  </a:lnTo>
                  <a:lnTo>
                    <a:pt x="1738184" y="13512"/>
                  </a:lnTo>
                  <a:lnTo>
                    <a:pt x="1673840" y="8715"/>
                  </a:lnTo>
                  <a:lnTo>
                    <a:pt x="1608440" y="4940"/>
                  </a:lnTo>
                  <a:lnTo>
                    <a:pt x="1542060" y="2212"/>
                  </a:lnTo>
                  <a:lnTo>
                    <a:pt x="1474772" y="557"/>
                  </a:lnTo>
                  <a:lnTo>
                    <a:pt x="1406652" y="0"/>
                  </a:lnTo>
                  <a:close/>
                </a:path>
              </a:pathLst>
            </a:custGeom>
            <a:ln w="9525">
              <a:solidFill>
                <a:srgbClr val="3333CC"/>
              </a:solidFill>
            </a:ln>
          </p:spPr>
          <p:txBody>
            <a:bodyPr wrap="square" lIns="0" tIns="0" rIns="0" bIns="0" rtlCol="0"/>
            <a:lstStyle/>
            <a:p>
              <a:endParaRPr/>
            </a:p>
          </p:txBody>
        </p:sp>
        <p:sp>
          <p:nvSpPr>
            <p:cNvPr id="17" name="object 16">
              <a:extLst>
                <a:ext uri="{FF2B5EF4-FFF2-40B4-BE49-F238E27FC236}">
                  <a16:creationId xmlns:a16="http://schemas.microsoft.com/office/drawing/2014/main" id="{36FDFA94-8AD7-4490-A873-895560C3E3E0}"/>
                </a:ext>
              </a:extLst>
            </p:cNvPr>
            <p:cNvSpPr/>
            <p:nvPr/>
          </p:nvSpPr>
          <p:spPr>
            <a:xfrm>
              <a:off x="7830959" y="3609594"/>
              <a:ext cx="1259205" cy="138430"/>
            </a:xfrm>
            <a:custGeom>
              <a:avLst/>
              <a:gdLst/>
              <a:ahLst/>
              <a:cxnLst/>
              <a:rect l="l" t="t" r="r" b="b"/>
              <a:pathLst>
                <a:path w="1259204" h="138429">
                  <a:moveTo>
                    <a:pt x="0" y="137922"/>
                  </a:moveTo>
                  <a:lnTo>
                    <a:pt x="465581" y="0"/>
                  </a:lnTo>
                  <a:lnTo>
                    <a:pt x="1258824" y="0"/>
                  </a:lnTo>
                </a:path>
              </a:pathLst>
            </a:custGeom>
            <a:ln w="9525">
              <a:solidFill>
                <a:srgbClr val="3333CC"/>
              </a:solidFill>
            </a:ln>
          </p:spPr>
          <p:txBody>
            <a:bodyPr wrap="square" lIns="0" tIns="0" rIns="0" bIns="0" rtlCol="0"/>
            <a:lstStyle/>
            <a:p>
              <a:endParaRPr/>
            </a:p>
          </p:txBody>
        </p:sp>
        <p:sp>
          <p:nvSpPr>
            <p:cNvPr id="18" name="object 17">
              <a:extLst>
                <a:ext uri="{FF2B5EF4-FFF2-40B4-BE49-F238E27FC236}">
                  <a16:creationId xmlns:a16="http://schemas.microsoft.com/office/drawing/2014/main" id="{B8D6AA42-E949-4890-87A6-B4A3206824F9}"/>
                </a:ext>
              </a:extLst>
            </p:cNvPr>
            <p:cNvSpPr txBox="1"/>
            <p:nvPr/>
          </p:nvSpPr>
          <p:spPr>
            <a:xfrm>
              <a:off x="8449189" y="3240277"/>
              <a:ext cx="533400"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Microsoft YaHei"/>
                  <a:cs typeface="Microsoft YaHei"/>
                </a:rPr>
                <a:t>瞬间</a:t>
              </a:r>
              <a:endParaRPr sz="2000">
                <a:latin typeface="Microsoft YaHei"/>
                <a:cs typeface="Microsoft YaHei"/>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45916297-9FC0-4B13-A354-753F414017FC}" type="slidenum">
              <a:rPr lang="en-US" altLang="zh-CN"/>
              <a:pPr/>
              <a:t>67</a:t>
            </a:fld>
            <a:endParaRPr lang="en-US" altLang="zh-CN"/>
          </a:p>
        </p:txBody>
      </p:sp>
      <p:sp>
        <p:nvSpPr>
          <p:cNvPr id="556034" name="Rectangle 2"/>
          <p:cNvSpPr>
            <a:spLocks noGrp="1" noChangeArrowheads="1"/>
          </p:cNvSpPr>
          <p:nvPr>
            <p:ph type="title"/>
          </p:nvPr>
        </p:nvSpPr>
        <p:spPr/>
        <p:txBody>
          <a:bodyPr/>
          <a:lstStyle/>
          <a:p>
            <a:r>
              <a:rPr lang="zh-CN" altLang="en-US" dirty="0"/>
              <a:t>定义触发器</a:t>
            </a:r>
            <a:r>
              <a:rPr lang="en-US" altLang="zh-CN" dirty="0"/>
              <a:t>(</a:t>
            </a:r>
            <a:r>
              <a:rPr lang="zh-CN" altLang="en-US" dirty="0"/>
              <a:t>续</a:t>
            </a:r>
            <a:r>
              <a:rPr lang="en-US" altLang="zh-CN" dirty="0"/>
              <a:t>)</a:t>
            </a:r>
          </a:p>
        </p:txBody>
      </p:sp>
      <p:sp>
        <p:nvSpPr>
          <p:cNvPr id="556035" name="Rectangle 3"/>
          <p:cNvSpPr>
            <a:spLocks noGrp="1" noChangeArrowheads="1"/>
          </p:cNvSpPr>
          <p:nvPr>
            <p:ph type="body" idx="1"/>
          </p:nvPr>
        </p:nvSpPr>
        <p:spPr>
          <a:xfrm>
            <a:off x="755576" y="2935833"/>
            <a:ext cx="8229600" cy="2895600"/>
          </a:xfrm>
        </p:spPr>
        <p:txBody>
          <a:bodyPr/>
          <a:lstStyle/>
          <a:p>
            <a:pPr>
              <a:lnSpc>
                <a:spcPct val="140000"/>
              </a:lnSpc>
            </a:pPr>
            <a:r>
              <a:rPr lang="zh-CN" altLang="en-US" sz="2000" b="1" dirty="0"/>
              <a:t>例如</a:t>
            </a:r>
            <a:r>
              <a:rPr lang="en-US" altLang="zh-CN" sz="2000" b="1" dirty="0"/>
              <a:t>,</a:t>
            </a:r>
            <a:r>
              <a:rPr lang="zh-CN" altLang="en-US" sz="2000" b="1" dirty="0"/>
              <a:t>假设在［例</a:t>
            </a:r>
            <a:r>
              <a:rPr lang="en-US" altLang="zh-CN" sz="2000" b="1" dirty="0"/>
              <a:t>11</a:t>
            </a:r>
            <a:r>
              <a:rPr lang="zh-CN" altLang="en-US" sz="2000" b="1" dirty="0"/>
              <a:t>］的</a:t>
            </a:r>
            <a:r>
              <a:rPr lang="en-US" altLang="zh-CN" sz="2000" b="1" dirty="0"/>
              <a:t>TEACHER</a:t>
            </a:r>
            <a:r>
              <a:rPr lang="zh-CN" altLang="en-US" sz="2000" b="1" dirty="0"/>
              <a:t>表上创建了一个</a:t>
            </a:r>
            <a:r>
              <a:rPr lang="en-US" altLang="zh-CN" sz="2000" b="1" dirty="0"/>
              <a:t>AFTER UPDATE</a:t>
            </a:r>
            <a:r>
              <a:rPr lang="zh-CN" altLang="en-US" sz="2000" b="1" dirty="0"/>
              <a:t>触发器。如果表</a:t>
            </a:r>
            <a:r>
              <a:rPr lang="en-US" altLang="zh-CN" sz="2000" b="1" dirty="0"/>
              <a:t>TEACHER</a:t>
            </a:r>
            <a:r>
              <a:rPr lang="zh-CN" altLang="en-US" sz="2000" b="1" dirty="0"/>
              <a:t>有</a:t>
            </a:r>
            <a:r>
              <a:rPr lang="en-US" altLang="zh-CN" sz="2000" b="1" dirty="0"/>
              <a:t>1000</a:t>
            </a:r>
            <a:r>
              <a:rPr lang="zh-CN" altLang="en-US" sz="2000" b="1" dirty="0"/>
              <a:t>行，执行如下语句：</a:t>
            </a:r>
          </a:p>
          <a:p>
            <a:pPr>
              <a:lnSpc>
                <a:spcPct val="140000"/>
              </a:lnSpc>
              <a:buFont typeface="Wingdings" panose="05000000000000000000" pitchFamily="2" charset="2"/>
              <a:buNone/>
            </a:pPr>
            <a:r>
              <a:rPr lang="zh-CN" altLang="en-US" sz="2000" b="1" dirty="0"/>
              <a:t>    </a:t>
            </a:r>
            <a:r>
              <a:rPr lang="en-US" altLang="zh-CN" sz="2000" b="1" dirty="0"/>
              <a:t>UPDATE TEACHER SET </a:t>
            </a:r>
            <a:r>
              <a:rPr lang="en-US" altLang="zh-CN" sz="2000" b="1" dirty="0" err="1"/>
              <a:t>Deptno</a:t>
            </a:r>
            <a:r>
              <a:rPr lang="en-US" altLang="zh-CN" sz="2000" b="1" dirty="0"/>
              <a:t>=5; </a:t>
            </a:r>
          </a:p>
          <a:p>
            <a:pPr lvl="1">
              <a:lnSpc>
                <a:spcPct val="140000"/>
              </a:lnSpc>
            </a:pPr>
            <a:r>
              <a:rPr lang="zh-CN" altLang="en-US" sz="1800" b="1" dirty="0"/>
              <a:t>如果该触发器为语句级触发器，那么执行完该语句后，触发动作只发生一次</a:t>
            </a:r>
          </a:p>
          <a:p>
            <a:pPr lvl="1">
              <a:lnSpc>
                <a:spcPct val="140000"/>
              </a:lnSpc>
            </a:pPr>
            <a:r>
              <a:rPr lang="zh-CN" altLang="en-US" sz="1800" b="1" dirty="0"/>
              <a:t>如果是行级触发器，触发动作将执行</a:t>
            </a:r>
            <a:r>
              <a:rPr lang="en-US" altLang="zh-CN" sz="1800" b="1" dirty="0"/>
              <a:t>1000</a:t>
            </a:r>
            <a:r>
              <a:rPr lang="zh-CN" altLang="en-US" sz="1800" b="1" dirty="0"/>
              <a:t>次 </a:t>
            </a:r>
          </a:p>
          <a:p>
            <a:endParaRPr lang="en-US" altLang="zh-CN" sz="2200" b="1" dirty="0"/>
          </a:p>
        </p:txBody>
      </p:sp>
      <p:sp>
        <p:nvSpPr>
          <p:cNvPr id="7" name="文本框 6">
            <a:extLst>
              <a:ext uri="{FF2B5EF4-FFF2-40B4-BE49-F238E27FC236}">
                <a16:creationId xmlns:a16="http://schemas.microsoft.com/office/drawing/2014/main" id="{C0CC5507-F753-40F5-B33E-E41EE60B4C35}"/>
              </a:ext>
            </a:extLst>
          </p:cNvPr>
          <p:cNvSpPr txBox="1"/>
          <p:nvPr/>
        </p:nvSpPr>
        <p:spPr>
          <a:xfrm>
            <a:off x="-252536" y="1576866"/>
            <a:ext cx="7683092" cy="1164999"/>
          </a:xfrm>
          <a:prstGeom prst="rect">
            <a:avLst/>
          </a:prstGeom>
          <a:noFill/>
        </p:spPr>
        <p:txBody>
          <a:bodyPr wrap="square">
            <a:spAutoFit/>
          </a:bodyPr>
          <a:lstStyle/>
          <a:p>
            <a:pPr marL="800100" lvl="1" indent="-342900" algn="l">
              <a:lnSpc>
                <a:spcPct val="120000"/>
              </a:lnSpc>
              <a:buClr>
                <a:schemeClr val="accent1"/>
              </a:buClr>
              <a:buSzPct val="50000"/>
              <a:buFont typeface="Wingdings" panose="05000000000000000000" pitchFamily="2" charset="2"/>
              <a:buChar char="n"/>
            </a:pPr>
            <a:r>
              <a:rPr lang="en-US" altLang="zh-CN" sz="2000" b="1" dirty="0"/>
              <a:t>5. </a:t>
            </a:r>
            <a:r>
              <a:rPr lang="zh-CN" altLang="en-US" sz="2000" b="1" dirty="0"/>
              <a:t>触发器类型</a:t>
            </a:r>
          </a:p>
          <a:p>
            <a:pPr lvl="2" algn="l">
              <a:lnSpc>
                <a:spcPct val="120000"/>
              </a:lnSpc>
              <a:buFont typeface="Wingdings" panose="05000000000000000000" pitchFamily="2" charset="2"/>
              <a:buChar char="Ø"/>
            </a:pPr>
            <a:r>
              <a:rPr lang="zh-CN" altLang="en-US" sz="2000" b="1" dirty="0"/>
              <a:t>行级触发器（</a:t>
            </a:r>
            <a:r>
              <a:rPr lang="en-US" altLang="zh-CN" sz="2000" b="1" dirty="0"/>
              <a:t>FOR EACH ROW</a:t>
            </a:r>
            <a:r>
              <a:rPr lang="zh-CN" altLang="en-US" sz="2000" b="1" dirty="0"/>
              <a:t>）</a:t>
            </a:r>
          </a:p>
          <a:p>
            <a:pPr lvl="2" algn="l">
              <a:lnSpc>
                <a:spcPct val="120000"/>
              </a:lnSpc>
              <a:buFont typeface="Wingdings" panose="05000000000000000000" pitchFamily="2" charset="2"/>
              <a:buChar char="Ø"/>
            </a:pPr>
            <a:r>
              <a:rPr lang="zh-CN" altLang="en-US" sz="2000" b="1" dirty="0"/>
              <a:t>语句级触发器（</a:t>
            </a:r>
            <a:r>
              <a:rPr lang="en-US" altLang="zh-CN" sz="2000" b="1" dirty="0"/>
              <a:t>FOR EACH STATEMENT</a:t>
            </a:r>
            <a:r>
              <a:rPr lang="zh-CN" altLang="en-US" sz="2000" b="1"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DCEB2CB-D665-4E62-9718-78CCDC2AAA54}" type="slidenum">
              <a:rPr lang="en-US" altLang="zh-CN"/>
              <a:pPr/>
              <a:t>68</a:t>
            </a:fld>
            <a:endParaRPr lang="en-US" altLang="zh-CN"/>
          </a:p>
        </p:txBody>
      </p:sp>
      <p:sp>
        <p:nvSpPr>
          <p:cNvPr id="472066" name="Rectangle 2"/>
          <p:cNvSpPr>
            <a:spLocks noGrp="1" noChangeArrowheads="1"/>
          </p:cNvSpPr>
          <p:nvPr>
            <p:ph type="title"/>
          </p:nvPr>
        </p:nvSpPr>
        <p:spPr/>
        <p:txBody>
          <a:bodyPr/>
          <a:lstStyle/>
          <a:p>
            <a:r>
              <a:rPr lang="zh-CN" altLang="en-US" dirty="0"/>
              <a:t>定义触发器</a:t>
            </a:r>
            <a:r>
              <a:rPr lang="en-US" altLang="zh-CN" dirty="0"/>
              <a:t>(</a:t>
            </a:r>
            <a:r>
              <a:rPr lang="zh-CN" altLang="en-US" dirty="0"/>
              <a:t>续</a:t>
            </a:r>
            <a:r>
              <a:rPr lang="en-US" altLang="zh-CN" dirty="0"/>
              <a:t>)</a:t>
            </a:r>
          </a:p>
        </p:txBody>
      </p:sp>
      <p:sp>
        <p:nvSpPr>
          <p:cNvPr id="472067" name="Rectangle 3"/>
          <p:cNvSpPr>
            <a:spLocks noGrp="1" noChangeArrowheads="1"/>
          </p:cNvSpPr>
          <p:nvPr>
            <p:ph type="body" idx="1"/>
          </p:nvPr>
        </p:nvSpPr>
        <p:spPr>
          <a:xfrm>
            <a:off x="359184" y="1423195"/>
            <a:ext cx="8425631" cy="4495800"/>
          </a:xfrm>
        </p:spPr>
        <p:txBody>
          <a:bodyPr/>
          <a:lstStyle/>
          <a:p>
            <a:pPr>
              <a:lnSpc>
                <a:spcPct val="170000"/>
              </a:lnSpc>
            </a:pPr>
            <a:r>
              <a:rPr lang="en-US" altLang="zh-CN" sz="2000" b="1" dirty="0"/>
              <a:t>6. </a:t>
            </a:r>
            <a:r>
              <a:rPr lang="zh-CN" altLang="en-US" sz="2000" b="1" dirty="0"/>
              <a:t>触发条件</a:t>
            </a:r>
          </a:p>
          <a:p>
            <a:pPr lvl="1"/>
            <a:r>
              <a:rPr lang="zh-CN" altLang="en-US" sz="1800" b="1" dirty="0"/>
              <a:t>触发器被激活时，只有当触发条件为真触发动作体才执行，否则触发动作体不执行。</a:t>
            </a:r>
          </a:p>
          <a:p>
            <a:pPr lvl="1"/>
            <a:r>
              <a:rPr lang="zh-CN" altLang="en-US" sz="1800" b="1" dirty="0"/>
              <a:t>省略</a:t>
            </a:r>
            <a:r>
              <a:rPr lang="en-US" altLang="zh-CN" sz="1800" b="1" dirty="0"/>
              <a:t>WHEN</a:t>
            </a:r>
            <a:r>
              <a:rPr lang="zh-CN" altLang="en-US" sz="1800" b="1" dirty="0"/>
              <a:t>触发条件：触发动作体在触发器激活后立即执行。</a:t>
            </a:r>
          </a:p>
          <a:p>
            <a:r>
              <a:rPr lang="en-US" altLang="zh-CN" sz="2000" b="1" dirty="0"/>
              <a:t>7. </a:t>
            </a:r>
            <a:r>
              <a:rPr lang="zh-CN" altLang="en-US" sz="2000" b="1" dirty="0"/>
              <a:t>触发动作体</a:t>
            </a:r>
          </a:p>
          <a:p>
            <a:pPr lvl="1"/>
            <a:r>
              <a:rPr lang="zh-CN" altLang="en-US" sz="1800" b="1" dirty="0"/>
              <a:t>触发动作体可以是一个匿名</a:t>
            </a:r>
            <a:r>
              <a:rPr lang="en-US" altLang="zh-CN" sz="1800" b="1" dirty="0"/>
              <a:t>PL/SQL</a:t>
            </a:r>
            <a:r>
              <a:rPr lang="zh-CN" altLang="en-US" sz="1800" b="1" dirty="0"/>
              <a:t>过程块</a:t>
            </a:r>
          </a:p>
          <a:p>
            <a:pPr lvl="1"/>
            <a:r>
              <a:rPr lang="zh-CN" altLang="en-US" sz="1800" b="1" dirty="0"/>
              <a:t>也可以是对已创建存储过程的调用</a:t>
            </a:r>
            <a:endParaRPr lang="en-US" altLang="zh-CN" sz="1800" b="1" dirty="0"/>
          </a:p>
          <a:p>
            <a:pPr lvl="1"/>
            <a:r>
              <a:rPr lang="zh-CN" altLang="en-US" sz="1800" b="1" dirty="0"/>
              <a:t>如果是行级触发器，用户可以在过程体中使用</a:t>
            </a:r>
            <a:r>
              <a:rPr lang="en-US" altLang="zh-CN" sz="1800" b="1" dirty="0">
                <a:solidFill>
                  <a:srgbClr val="FF0000"/>
                </a:solidFill>
              </a:rPr>
              <a:t>NEW</a:t>
            </a:r>
            <a:r>
              <a:rPr lang="zh-CN" altLang="en-US" sz="1800" b="1" dirty="0"/>
              <a:t>和</a:t>
            </a:r>
            <a:r>
              <a:rPr lang="en-US" altLang="zh-CN" sz="1800" b="1" dirty="0">
                <a:solidFill>
                  <a:srgbClr val="FF0000"/>
                </a:solidFill>
              </a:rPr>
              <a:t>OLD</a:t>
            </a:r>
            <a:r>
              <a:rPr lang="zh-CN" altLang="en-US" sz="1800" b="1" dirty="0"/>
              <a:t>引用</a:t>
            </a:r>
            <a:r>
              <a:rPr lang="en-US" altLang="zh-CN" sz="1800" b="1" dirty="0"/>
              <a:t>UPDATE/INSERT</a:t>
            </a:r>
            <a:r>
              <a:rPr lang="zh-CN" altLang="en-US" sz="1800" b="1" dirty="0"/>
              <a:t>事件之后的新值和</a:t>
            </a:r>
            <a:r>
              <a:rPr lang="en-US" altLang="zh-CN" sz="1800" b="1" dirty="0"/>
              <a:t>UPDATE/INSERT</a:t>
            </a:r>
            <a:r>
              <a:rPr lang="zh-CN" altLang="en-US" sz="1800" b="1" dirty="0"/>
              <a:t>事件之前的旧值；如果是语句级触发器，则不能在触发动作体中使用</a:t>
            </a:r>
            <a:r>
              <a:rPr lang="en-US" altLang="zh-CN" sz="1800" b="1" dirty="0"/>
              <a:t>NEW</a:t>
            </a:r>
            <a:r>
              <a:rPr lang="zh-CN" altLang="en-US" sz="1800" b="1" dirty="0"/>
              <a:t>和</a:t>
            </a:r>
            <a:r>
              <a:rPr lang="en-US" altLang="zh-CN" sz="1800" b="1" dirty="0"/>
              <a:t>OLD</a:t>
            </a:r>
            <a:r>
              <a:rPr lang="zh-CN" altLang="en-US" sz="1800" b="1" dirty="0"/>
              <a:t>进行引用。</a:t>
            </a:r>
            <a:endParaRPr lang="en-US" altLang="zh-CN" sz="1800" b="1" dirty="0"/>
          </a:p>
          <a:p>
            <a:pPr lvl="1"/>
            <a:r>
              <a:rPr lang="zh-CN" altLang="en-US" sz="1800" b="1" dirty="0"/>
              <a:t>如果触发体执行失败，激活触发器的事件（即对数据库的增、删、改操作）就会终止执行，触发器的目标表或触发器可能发生影响的其他对象不会发生任何变化。</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638F4EE-8A33-407A-908A-368F9B87E8C9}" type="slidenum">
              <a:rPr lang="en-US" altLang="zh-CN"/>
              <a:pPr/>
              <a:t>69</a:t>
            </a:fld>
            <a:endParaRPr lang="en-US" altLang="zh-CN"/>
          </a:p>
        </p:txBody>
      </p:sp>
      <p:sp>
        <p:nvSpPr>
          <p:cNvPr id="473090" name="Rectangle 2"/>
          <p:cNvSpPr>
            <a:spLocks noGrp="1" noChangeArrowheads="1"/>
          </p:cNvSpPr>
          <p:nvPr>
            <p:ph type="title"/>
          </p:nvPr>
        </p:nvSpPr>
        <p:spPr/>
        <p:txBody>
          <a:bodyPr/>
          <a:lstStyle/>
          <a:p>
            <a:r>
              <a:rPr lang="zh-CN" altLang="en-US"/>
              <a:t>定义触发器</a:t>
            </a:r>
            <a:r>
              <a:rPr lang="en-US" altLang="zh-CN"/>
              <a:t>(</a:t>
            </a:r>
            <a:r>
              <a:rPr lang="zh-CN" altLang="en-US"/>
              <a:t>续</a:t>
            </a:r>
            <a:r>
              <a:rPr lang="en-US" altLang="zh-CN"/>
              <a:t>)</a:t>
            </a:r>
          </a:p>
        </p:txBody>
      </p:sp>
      <p:sp>
        <p:nvSpPr>
          <p:cNvPr id="473091" name="Rectangle 3"/>
          <p:cNvSpPr>
            <a:spLocks noGrp="1" noChangeArrowheads="1"/>
          </p:cNvSpPr>
          <p:nvPr>
            <p:ph type="body" idx="1"/>
          </p:nvPr>
        </p:nvSpPr>
        <p:spPr>
          <a:xfrm>
            <a:off x="468313" y="1628775"/>
            <a:ext cx="8229600" cy="4624388"/>
          </a:xfrm>
        </p:spPr>
        <p:txBody>
          <a:bodyPr/>
          <a:lstStyle/>
          <a:p>
            <a:pPr>
              <a:lnSpc>
                <a:spcPct val="130000"/>
              </a:lnSpc>
              <a:buFont typeface="Wingdings" panose="05000000000000000000" pitchFamily="2" charset="2"/>
              <a:buNone/>
            </a:pPr>
            <a:r>
              <a:rPr lang="zh-CN" altLang="en-US" sz="2000" b="1" dirty="0"/>
              <a:t>［例</a:t>
            </a:r>
            <a:r>
              <a:rPr lang="en-US" altLang="zh-CN" sz="2000" b="1" dirty="0"/>
              <a:t>1</a:t>
            </a:r>
            <a:r>
              <a:rPr lang="zh-CN" altLang="en-US" sz="2000" b="1" dirty="0"/>
              <a:t>］  定义一个</a:t>
            </a:r>
            <a:r>
              <a:rPr lang="en-US" altLang="zh-CN" sz="2000" b="1" dirty="0"/>
              <a:t>BEFORE</a:t>
            </a:r>
            <a:r>
              <a:rPr lang="zh-CN" altLang="en-US" sz="2000" b="1" dirty="0"/>
              <a:t>行级触发器，为教师表</a:t>
            </a:r>
            <a:r>
              <a:rPr lang="en-US" altLang="zh-CN" sz="2000" b="1" dirty="0"/>
              <a:t>Teacher</a:t>
            </a:r>
            <a:r>
              <a:rPr lang="zh-CN" altLang="en-US" sz="2000" b="1" dirty="0"/>
              <a:t>定义完整性规则“教授的工资不得低于</a:t>
            </a:r>
            <a:r>
              <a:rPr lang="en-US" altLang="zh-CN" sz="2000" b="1" dirty="0"/>
              <a:t>4000</a:t>
            </a:r>
            <a:r>
              <a:rPr lang="zh-CN" altLang="en-US" sz="2000" b="1" dirty="0"/>
              <a:t>元，如果低于</a:t>
            </a:r>
            <a:r>
              <a:rPr lang="en-US" altLang="zh-CN" sz="2000" b="1" dirty="0"/>
              <a:t>4000</a:t>
            </a:r>
            <a:r>
              <a:rPr lang="zh-CN" altLang="en-US" sz="2000" b="1" dirty="0"/>
              <a:t>元，自动改为</a:t>
            </a:r>
            <a:r>
              <a:rPr lang="en-US" altLang="zh-CN" sz="2000" b="1" dirty="0"/>
              <a:t>4000</a:t>
            </a:r>
            <a:r>
              <a:rPr lang="zh-CN" altLang="en-US" sz="2000" b="1" dirty="0"/>
              <a:t>元”。</a:t>
            </a:r>
          </a:p>
          <a:p>
            <a:pPr>
              <a:lnSpc>
                <a:spcPct val="90000"/>
              </a:lnSpc>
              <a:buFont typeface="Wingdings" panose="05000000000000000000" pitchFamily="2" charset="2"/>
              <a:buNone/>
            </a:pPr>
            <a:r>
              <a:rPr lang="zh-CN" altLang="en-US" sz="2000" b="1" dirty="0"/>
              <a:t>    </a:t>
            </a:r>
            <a:r>
              <a:rPr lang="en-US" altLang="zh-CN" sz="2000" b="1" dirty="0"/>
              <a:t>CREATE TRIGGER </a:t>
            </a:r>
            <a:r>
              <a:rPr lang="en-US" altLang="zh-CN" sz="2000" b="1" dirty="0" err="1"/>
              <a:t>Insert_Or_Update_Sal</a:t>
            </a:r>
            <a:r>
              <a:rPr lang="en-US" altLang="zh-CN" sz="2000" b="1" dirty="0"/>
              <a:t> </a:t>
            </a:r>
          </a:p>
          <a:p>
            <a:pPr>
              <a:lnSpc>
                <a:spcPct val="90000"/>
              </a:lnSpc>
              <a:buFont typeface="Wingdings" panose="05000000000000000000" pitchFamily="2" charset="2"/>
              <a:buNone/>
            </a:pPr>
            <a:r>
              <a:rPr lang="en-US" altLang="zh-CN" sz="2000" b="1" dirty="0"/>
              <a:t>         BEFORE </a:t>
            </a:r>
            <a:r>
              <a:rPr lang="en-US" altLang="zh-CN" sz="2000" b="1" dirty="0">
                <a:solidFill>
                  <a:srgbClr val="72BE2C"/>
                </a:solidFill>
              </a:rPr>
              <a:t>INSERT OR UPDATE</a:t>
            </a:r>
            <a:r>
              <a:rPr lang="en-US" altLang="zh-CN" sz="2000" b="1" dirty="0"/>
              <a:t> ON Teacher  </a:t>
            </a:r>
          </a:p>
          <a:p>
            <a:pPr>
              <a:lnSpc>
                <a:spcPct val="90000"/>
              </a:lnSpc>
              <a:buFont typeface="Wingdings" panose="05000000000000000000" pitchFamily="2" charset="2"/>
              <a:buNone/>
            </a:pPr>
            <a:r>
              <a:rPr lang="en-US" altLang="zh-CN" sz="2000" b="1" dirty="0"/>
              <a:t>        </a:t>
            </a:r>
            <a:r>
              <a:rPr lang="en-US" altLang="zh-CN" sz="1800" b="1" dirty="0"/>
              <a:t>/*</a:t>
            </a:r>
            <a:r>
              <a:rPr lang="zh-CN" altLang="en-US" sz="1800" b="1" dirty="0"/>
              <a:t>触发事件是插入或更新操作*</a:t>
            </a:r>
            <a:r>
              <a:rPr lang="en-US" altLang="zh-CN" sz="1800" b="1" dirty="0"/>
              <a:t>/</a:t>
            </a:r>
          </a:p>
          <a:p>
            <a:pPr>
              <a:lnSpc>
                <a:spcPct val="90000"/>
              </a:lnSpc>
              <a:buFont typeface="Wingdings" panose="05000000000000000000" pitchFamily="2" charset="2"/>
              <a:buNone/>
            </a:pPr>
            <a:r>
              <a:rPr lang="en-US" altLang="zh-CN" sz="2000" b="1" dirty="0"/>
              <a:t>         FOR </a:t>
            </a:r>
            <a:r>
              <a:rPr lang="en-US" altLang="zh-CN" sz="2000" b="1" dirty="0">
                <a:solidFill>
                  <a:srgbClr val="72BE2C"/>
                </a:solidFill>
              </a:rPr>
              <a:t>EACH ROW</a:t>
            </a:r>
            <a:r>
              <a:rPr lang="en-US" altLang="zh-CN" sz="2000" b="1" dirty="0"/>
              <a:t>                      </a:t>
            </a:r>
            <a:r>
              <a:rPr lang="en-US" altLang="zh-CN" sz="1800" b="1" dirty="0"/>
              <a:t>/*</a:t>
            </a:r>
            <a:r>
              <a:rPr lang="zh-CN" altLang="en-US" sz="1800" b="1" dirty="0"/>
              <a:t>行级触发器*</a:t>
            </a:r>
            <a:r>
              <a:rPr lang="en-US" altLang="zh-CN" sz="1800" b="1" dirty="0"/>
              <a:t>/</a:t>
            </a:r>
          </a:p>
          <a:p>
            <a:pPr>
              <a:lnSpc>
                <a:spcPct val="90000"/>
              </a:lnSpc>
              <a:buFont typeface="Wingdings" panose="05000000000000000000" pitchFamily="2" charset="2"/>
              <a:buNone/>
            </a:pPr>
            <a:r>
              <a:rPr lang="en-US" altLang="zh-CN" sz="2000" b="1" dirty="0"/>
              <a:t>        AS BEGIN                                  </a:t>
            </a:r>
            <a:r>
              <a:rPr lang="en-US" altLang="zh-CN" sz="1800" b="1" dirty="0"/>
              <a:t>/*</a:t>
            </a:r>
            <a:r>
              <a:rPr lang="zh-CN" altLang="en-US" sz="1800" b="1" dirty="0"/>
              <a:t>定义触发动作体，是</a:t>
            </a:r>
            <a:r>
              <a:rPr lang="en-US" altLang="zh-CN" sz="1800" b="1" dirty="0"/>
              <a:t>PL/SQL</a:t>
            </a:r>
            <a:r>
              <a:rPr lang="zh-CN" altLang="en-US" sz="1800" b="1" dirty="0"/>
              <a:t>过程块*</a:t>
            </a:r>
            <a:r>
              <a:rPr lang="en-US" altLang="zh-CN" sz="1800" b="1" dirty="0"/>
              <a:t>/</a:t>
            </a:r>
          </a:p>
          <a:p>
            <a:pPr>
              <a:lnSpc>
                <a:spcPct val="90000"/>
              </a:lnSpc>
              <a:buFont typeface="Wingdings" panose="05000000000000000000" pitchFamily="2" charset="2"/>
              <a:buNone/>
            </a:pPr>
            <a:r>
              <a:rPr lang="en-US" altLang="zh-CN" sz="2000" b="1" dirty="0"/>
              <a:t>              IF (</a:t>
            </a:r>
            <a:r>
              <a:rPr lang="en-US" altLang="zh-CN" sz="2000" b="1" dirty="0" err="1"/>
              <a:t>new.Job</a:t>
            </a:r>
            <a:r>
              <a:rPr lang="en-US" altLang="zh-CN" sz="2000" b="1" dirty="0"/>
              <a:t>='</a:t>
            </a:r>
            <a:r>
              <a:rPr lang="zh-CN" altLang="en-US" sz="2000" b="1" dirty="0"/>
              <a:t>教授</a:t>
            </a:r>
            <a:r>
              <a:rPr lang="en-US" altLang="zh-CN" sz="2000" b="1" dirty="0"/>
              <a:t>') AND (</a:t>
            </a:r>
            <a:r>
              <a:rPr lang="en-US" altLang="zh-CN" sz="2000" b="1" dirty="0" err="1"/>
              <a:t>new.Sal</a:t>
            </a:r>
            <a:r>
              <a:rPr lang="en-US" altLang="zh-CN" sz="2000" b="1" dirty="0"/>
              <a:t> &lt; 4000) THEN   </a:t>
            </a:r>
          </a:p>
          <a:p>
            <a:pPr>
              <a:lnSpc>
                <a:spcPct val="90000"/>
              </a:lnSpc>
              <a:buFont typeface="Wingdings" panose="05000000000000000000" pitchFamily="2" charset="2"/>
              <a:buNone/>
            </a:pPr>
            <a:r>
              <a:rPr lang="en-US" altLang="zh-CN" sz="2000" b="1" dirty="0"/>
              <a:t>                </a:t>
            </a:r>
            <a:r>
              <a:rPr lang="en-US" altLang="zh-CN" sz="2000" b="1" dirty="0" err="1"/>
              <a:t>new.Sal</a:t>
            </a:r>
            <a:r>
              <a:rPr lang="en-US" altLang="zh-CN" sz="2000" b="1" dirty="0"/>
              <a:t> :=4000;                </a:t>
            </a:r>
          </a:p>
          <a:p>
            <a:pPr>
              <a:lnSpc>
                <a:spcPct val="90000"/>
              </a:lnSpc>
              <a:buFont typeface="Wingdings" panose="05000000000000000000" pitchFamily="2" charset="2"/>
              <a:buNone/>
            </a:pPr>
            <a:r>
              <a:rPr lang="en-US" altLang="zh-CN" sz="2000" b="1" dirty="0"/>
              <a:t>              END IF;</a:t>
            </a:r>
          </a:p>
          <a:p>
            <a:pPr>
              <a:lnSpc>
                <a:spcPct val="90000"/>
              </a:lnSpc>
              <a:buFont typeface="Wingdings" panose="05000000000000000000" pitchFamily="2" charset="2"/>
              <a:buNone/>
            </a:pPr>
            <a:r>
              <a:rPr lang="en-US" altLang="zh-CN" sz="2000" b="1" dirty="0"/>
              <a:t>        END;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1B8DF88-10B1-42A9-AC55-F5718B38F8FA}" type="slidenum">
              <a:rPr lang="en-US" altLang="zh-CN"/>
              <a:pPr/>
              <a:t>7</a:t>
            </a:fld>
            <a:endParaRPr lang="en-US" altLang="zh-CN"/>
          </a:p>
        </p:txBody>
      </p:sp>
      <p:sp>
        <p:nvSpPr>
          <p:cNvPr id="570370" name="Rectangle 2"/>
          <p:cNvSpPr>
            <a:spLocks noGrp="1" noChangeArrowheads="1"/>
          </p:cNvSpPr>
          <p:nvPr>
            <p:ph type="title"/>
          </p:nvPr>
        </p:nvSpPr>
        <p:spPr/>
        <p:txBody>
          <a:bodyPr/>
          <a:lstStyle/>
          <a:p>
            <a:r>
              <a:rPr lang="zh-CN" altLang="en-US"/>
              <a:t>完整性约束条件（续）</a:t>
            </a:r>
          </a:p>
        </p:txBody>
      </p:sp>
      <p:sp>
        <p:nvSpPr>
          <p:cNvPr id="570371" name="Rectangle 3"/>
          <p:cNvSpPr>
            <a:spLocks noGrp="1" noChangeArrowheads="1"/>
          </p:cNvSpPr>
          <p:nvPr>
            <p:ph type="body" idx="1"/>
          </p:nvPr>
        </p:nvSpPr>
        <p:spPr>
          <a:xfrm>
            <a:off x="457200" y="1557338"/>
            <a:ext cx="8229600" cy="4767262"/>
          </a:xfrm>
        </p:spPr>
        <p:txBody>
          <a:bodyPr/>
          <a:lstStyle/>
          <a:p>
            <a:pPr>
              <a:buFont typeface="Wingdings" panose="05000000000000000000" pitchFamily="2" charset="2"/>
              <a:buNone/>
            </a:pP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3</a:t>
            </a:r>
            <a:r>
              <a:rPr lang="zh-CN" altLang="en-US" sz="2400" b="1">
                <a:latin typeface="仿宋_GB2312" pitchFamily="49" charset="-122"/>
                <a:ea typeface="仿宋_GB2312" pitchFamily="49" charset="-122"/>
              </a:rPr>
              <a:t>）取值范围或取值集合的约束</a:t>
            </a:r>
          </a:p>
          <a:p>
            <a:pPr>
              <a:buFont typeface="Wingdings" panose="05000000000000000000" pitchFamily="2" charset="2"/>
              <a:buNone/>
            </a:pPr>
            <a:r>
              <a:rPr lang="zh-CN" altLang="en-US" sz="2400" b="1">
                <a:latin typeface="仿宋_GB2312" pitchFamily="49" charset="-122"/>
                <a:ea typeface="仿宋_GB2312" pitchFamily="49" charset="-122"/>
              </a:rPr>
              <a:t>    例：规定成绩的取值范围为</a:t>
            </a:r>
            <a:r>
              <a:rPr lang="en-US" altLang="zh-CN" sz="2400" b="1">
                <a:latin typeface="仿宋_GB2312" pitchFamily="49" charset="-122"/>
                <a:ea typeface="仿宋_GB2312" pitchFamily="49" charset="-122"/>
              </a:rPr>
              <a:t>0</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100</a:t>
            </a:r>
          </a:p>
          <a:p>
            <a:pPr>
              <a:buFont typeface="Wingdings" panose="05000000000000000000" pitchFamily="2" charset="2"/>
              <a:buNone/>
            </a:pPr>
            <a:r>
              <a:rPr lang="en-US" altLang="zh-CN" sz="2400" b="1">
                <a:latin typeface="仿宋_GB2312" pitchFamily="49" charset="-122"/>
                <a:ea typeface="仿宋_GB2312" pitchFamily="49" charset="-122"/>
              </a:rPr>
              <a:t>        </a:t>
            </a:r>
            <a:r>
              <a:rPr lang="zh-CN" altLang="en-US" sz="2400" b="1">
                <a:latin typeface="仿宋_GB2312" pitchFamily="49" charset="-122"/>
                <a:ea typeface="仿宋_GB2312" pitchFamily="49" charset="-122"/>
              </a:rPr>
              <a:t>年龄的取值范围为</a:t>
            </a:r>
            <a:r>
              <a:rPr lang="en-US" altLang="zh-CN" sz="2400" b="1">
                <a:latin typeface="仿宋_GB2312" pitchFamily="49" charset="-122"/>
                <a:ea typeface="仿宋_GB2312" pitchFamily="49" charset="-122"/>
              </a:rPr>
              <a:t>14</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29</a:t>
            </a:r>
          </a:p>
          <a:p>
            <a:pPr>
              <a:buFont typeface="Wingdings" panose="05000000000000000000" pitchFamily="2" charset="2"/>
              <a:buNone/>
            </a:pPr>
            <a:r>
              <a:rPr lang="en-US" altLang="zh-CN" sz="2400" b="1">
                <a:latin typeface="仿宋_GB2312" pitchFamily="49" charset="-122"/>
                <a:ea typeface="仿宋_GB2312" pitchFamily="49" charset="-122"/>
              </a:rPr>
              <a:t>         </a:t>
            </a:r>
            <a:r>
              <a:rPr lang="zh-CN" altLang="en-US" sz="2400" b="1">
                <a:latin typeface="仿宋_GB2312" pitchFamily="49" charset="-122"/>
                <a:ea typeface="仿宋_GB2312" pitchFamily="49" charset="-122"/>
              </a:rPr>
              <a:t>性别的取值集合为</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男、女</a:t>
            </a:r>
            <a:r>
              <a:rPr lang="en-US" altLang="zh-CN" sz="2400" b="1">
                <a:latin typeface="仿宋_GB2312" pitchFamily="49" charset="-122"/>
                <a:ea typeface="仿宋_GB2312" pitchFamily="49" charset="-122"/>
              </a:rPr>
              <a:t>]</a:t>
            </a:r>
          </a:p>
          <a:p>
            <a:pPr>
              <a:buFont typeface="Wingdings" panose="05000000000000000000" pitchFamily="2" charset="2"/>
              <a:buNone/>
            </a:pPr>
            <a:r>
              <a:rPr lang="en-US" altLang="zh-CN" sz="2400" b="1">
                <a:latin typeface="仿宋_GB2312" pitchFamily="49" charset="-122"/>
                <a:ea typeface="仿宋_GB2312" pitchFamily="49" charset="-122"/>
              </a:rPr>
              <a:t> </a:t>
            </a: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4</a:t>
            </a:r>
            <a:r>
              <a:rPr lang="zh-CN" altLang="en-US" sz="2400" b="1">
                <a:latin typeface="仿宋_GB2312" pitchFamily="49" charset="-122"/>
                <a:ea typeface="仿宋_GB2312" pitchFamily="49" charset="-122"/>
              </a:rPr>
              <a:t>）对空值的约束</a:t>
            </a:r>
          </a:p>
          <a:p>
            <a:pPr>
              <a:buFont typeface="Wingdings" panose="05000000000000000000" pitchFamily="2" charset="2"/>
              <a:buNone/>
            </a:pPr>
            <a:r>
              <a:rPr lang="zh-CN" altLang="en-US" sz="2400" b="1">
                <a:latin typeface="仿宋_GB2312" pitchFamily="49" charset="-122"/>
                <a:ea typeface="仿宋_GB2312" pitchFamily="49" charset="-122"/>
              </a:rPr>
              <a:t>     空值：未定义或未知的值</a:t>
            </a:r>
          </a:p>
          <a:p>
            <a:pPr>
              <a:buFont typeface="Wingdings" panose="05000000000000000000" pitchFamily="2" charset="2"/>
              <a:buNone/>
            </a:pPr>
            <a:r>
              <a:rPr lang="zh-CN" altLang="en-US" sz="2400" b="1">
                <a:latin typeface="仿宋_GB2312" pitchFamily="49" charset="-122"/>
                <a:ea typeface="仿宋_GB2312" pitchFamily="49" charset="-122"/>
              </a:rPr>
              <a:t>     空值：与零值和空格不同</a:t>
            </a:r>
          </a:p>
          <a:p>
            <a:pPr>
              <a:buFont typeface="Wingdings" panose="05000000000000000000" pitchFamily="2" charset="2"/>
              <a:buNone/>
            </a:pPr>
            <a:r>
              <a:rPr lang="zh-CN" altLang="en-US" sz="2400" b="1">
                <a:latin typeface="仿宋_GB2312" pitchFamily="49" charset="-122"/>
                <a:ea typeface="仿宋_GB2312" pitchFamily="49" charset="-122"/>
              </a:rPr>
              <a:t>     有的列允许空值，有的则不允许，如成绩可为空值</a:t>
            </a:r>
          </a:p>
          <a:p>
            <a:pPr>
              <a:buFont typeface="Wingdings" panose="05000000000000000000" pitchFamily="2" charset="2"/>
              <a:buNone/>
            </a:pPr>
            <a:r>
              <a:rPr lang="zh-CN" altLang="en-US" sz="2400" b="1">
                <a:latin typeface="仿宋_GB2312" pitchFamily="49" charset="-122"/>
                <a:ea typeface="仿宋_GB2312" pitchFamily="49" charset="-122"/>
              </a:rPr>
              <a:t> （</a:t>
            </a:r>
            <a:r>
              <a:rPr lang="en-US" altLang="zh-CN" sz="2400" b="1">
                <a:latin typeface="仿宋_GB2312" pitchFamily="49" charset="-122"/>
                <a:ea typeface="仿宋_GB2312" pitchFamily="49" charset="-122"/>
              </a:rPr>
              <a:t>5</a:t>
            </a:r>
            <a:r>
              <a:rPr lang="zh-CN" altLang="en-US" sz="2400" b="1">
                <a:latin typeface="仿宋_GB2312" pitchFamily="49" charset="-122"/>
                <a:ea typeface="仿宋_GB2312" pitchFamily="49" charset="-122"/>
              </a:rPr>
              <a:t>）其他约束</a:t>
            </a:r>
          </a:p>
          <a:p>
            <a:pPr>
              <a:buFont typeface="Wingdings" panose="05000000000000000000" pitchFamily="2" charset="2"/>
              <a:buNone/>
            </a:pPr>
            <a:r>
              <a:rPr lang="zh-CN" altLang="en-US" sz="2400" b="1">
                <a:latin typeface="仿宋_GB2312" pitchFamily="49" charset="-122"/>
                <a:ea typeface="仿宋_GB2312" pitchFamily="49" charset="-122"/>
              </a:rPr>
              <a:t>     例：关于列的排序说明、组合列等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a:extLst>
              <a:ext uri="{FF2B5EF4-FFF2-40B4-BE49-F238E27FC236}">
                <a16:creationId xmlns:a16="http://schemas.microsoft.com/office/drawing/2014/main" id="{00B86170-7AA0-473F-B61A-B3A517243E38}"/>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67587" name="Rectangle 2">
            <a:extLst>
              <a:ext uri="{FF2B5EF4-FFF2-40B4-BE49-F238E27FC236}">
                <a16:creationId xmlns:a16="http://schemas.microsoft.com/office/drawing/2014/main" id="{1ED7F24F-381E-4D04-866F-633483562463}"/>
              </a:ext>
            </a:extLst>
          </p:cNvPr>
          <p:cNvSpPr>
            <a:spLocks noGrp="1" noChangeArrowheads="1"/>
          </p:cNvSpPr>
          <p:nvPr>
            <p:ph type="title" idx="4294967295"/>
          </p:nvPr>
        </p:nvSpPr>
        <p:spPr/>
        <p:txBody>
          <a:bodyPr/>
          <a:lstStyle/>
          <a:p>
            <a:pPr eaLnBrk="1" hangingPunct="1"/>
            <a:r>
              <a:rPr lang="zh-CN" altLang="en-US" sz="3600" dirty="0"/>
              <a:t>定义触发器</a:t>
            </a:r>
            <a:r>
              <a:rPr lang="en-US" altLang="zh-CN" sz="3600" dirty="0"/>
              <a:t>（</a:t>
            </a:r>
            <a:r>
              <a:rPr lang="zh-CN" altLang="en-US" sz="3600" dirty="0"/>
              <a:t>续</a:t>
            </a:r>
            <a:r>
              <a:rPr lang="en-US" altLang="zh-CN" sz="3600" dirty="0"/>
              <a:t>）</a:t>
            </a:r>
          </a:p>
        </p:txBody>
      </p:sp>
      <p:sp>
        <p:nvSpPr>
          <p:cNvPr id="67588" name="Rectangle 3">
            <a:extLst>
              <a:ext uri="{FF2B5EF4-FFF2-40B4-BE49-F238E27FC236}">
                <a16:creationId xmlns:a16="http://schemas.microsoft.com/office/drawing/2014/main" id="{9D775AD7-E44D-40F2-A579-66F6B268B7CA}"/>
              </a:ext>
            </a:extLst>
          </p:cNvPr>
          <p:cNvSpPr>
            <a:spLocks noGrp="1" noChangeArrowheads="1"/>
          </p:cNvSpPr>
          <p:nvPr>
            <p:ph type="body" idx="4294967295"/>
          </p:nvPr>
        </p:nvSpPr>
        <p:spPr>
          <a:xfrm>
            <a:off x="467544" y="1700808"/>
            <a:ext cx="8497069" cy="4896842"/>
          </a:xfrm>
        </p:spPr>
        <p:txBody>
          <a:bodyPr/>
          <a:lstStyle/>
          <a:p>
            <a:pPr eaLnBrk="1" hangingPunct="1">
              <a:lnSpc>
                <a:spcPct val="120000"/>
              </a:lnSpc>
              <a:buFont typeface="Wingdings" panose="05000000000000000000" pitchFamily="2" charset="2"/>
              <a:buNone/>
            </a:pPr>
            <a:r>
              <a:rPr lang="en-US" altLang="zh-CN" sz="1800" b="1" dirty="0"/>
              <a:t>[</a:t>
            </a:r>
            <a:r>
              <a:rPr lang="zh-CN" altLang="en-US" sz="1800" b="1" dirty="0"/>
              <a:t>例</a:t>
            </a:r>
            <a:r>
              <a:rPr lang="en-US" altLang="zh-CN" sz="1800" b="1" dirty="0"/>
              <a:t>2]</a:t>
            </a:r>
            <a:r>
              <a:rPr lang="zh-CN" altLang="en-US" sz="1800" b="1" dirty="0"/>
              <a:t>当对表</a:t>
            </a:r>
            <a:r>
              <a:rPr lang="en-US" altLang="zh-CN" sz="1800" b="1" dirty="0"/>
              <a:t>SC</a:t>
            </a:r>
            <a:r>
              <a:rPr lang="zh-CN" altLang="en-US" sz="1800" b="1" dirty="0"/>
              <a:t>的</a:t>
            </a:r>
            <a:r>
              <a:rPr lang="en-US" altLang="zh-CN" sz="1800" b="1" dirty="0"/>
              <a:t>Grade</a:t>
            </a:r>
            <a:r>
              <a:rPr lang="zh-CN" altLang="en-US" sz="1800" b="1" dirty="0"/>
              <a:t>属性进行修改时，若分数增加了</a:t>
            </a:r>
            <a:r>
              <a:rPr lang="en-US" altLang="zh-CN" sz="1800" b="1" dirty="0"/>
              <a:t>10%</a:t>
            </a:r>
            <a:r>
              <a:rPr lang="zh-CN" altLang="en-US" sz="1800" b="1" dirty="0"/>
              <a:t>则将此次操作记录到下面表中：</a:t>
            </a:r>
            <a:endParaRPr lang="en-US" altLang="zh-CN" sz="1800" b="1" dirty="0"/>
          </a:p>
          <a:p>
            <a:pPr eaLnBrk="1" hangingPunct="1">
              <a:lnSpc>
                <a:spcPct val="120000"/>
              </a:lnSpc>
              <a:buFont typeface="Wingdings" panose="05000000000000000000" pitchFamily="2" charset="2"/>
              <a:buNone/>
            </a:pPr>
            <a:r>
              <a:rPr lang="en-US" altLang="zh-CN" sz="1800" b="1" dirty="0"/>
              <a:t>                   SC_U</a:t>
            </a:r>
            <a:r>
              <a:rPr lang="zh-CN" altLang="en-US" sz="1800" b="1" dirty="0"/>
              <a:t>（</a:t>
            </a:r>
            <a:r>
              <a:rPr lang="en-US" altLang="zh-CN" sz="1800" b="1" dirty="0" err="1"/>
              <a:t>Sno</a:t>
            </a:r>
            <a:r>
              <a:rPr lang="zh-CN" altLang="en-US" sz="1800" b="1" dirty="0"/>
              <a:t>, </a:t>
            </a:r>
            <a:r>
              <a:rPr lang="en-US" altLang="zh-CN" sz="1800" b="1" dirty="0" err="1"/>
              <a:t>Cno</a:t>
            </a:r>
            <a:r>
              <a:rPr lang="zh-CN" altLang="en-US" sz="1800" b="1" dirty="0"/>
              <a:t>, </a:t>
            </a:r>
            <a:r>
              <a:rPr lang="en-US" altLang="zh-CN" sz="1800" b="1" dirty="0" err="1"/>
              <a:t>Oldgrade</a:t>
            </a:r>
            <a:r>
              <a:rPr lang="zh-CN" altLang="en-US" sz="1800" b="1" dirty="0"/>
              <a:t>, </a:t>
            </a:r>
            <a:r>
              <a:rPr lang="en-US" altLang="zh-CN" sz="1800" b="1" dirty="0" err="1"/>
              <a:t>Newgrade</a:t>
            </a:r>
            <a:r>
              <a:rPr lang="zh-CN" altLang="en-US" sz="1800" b="1" dirty="0"/>
              <a:t>）</a:t>
            </a:r>
            <a:endParaRPr lang="en-US" altLang="zh-CN" sz="1800" b="1" dirty="0"/>
          </a:p>
          <a:p>
            <a:pPr eaLnBrk="1" hangingPunct="1">
              <a:lnSpc>
                <a:spcPct val="120000"/>
              </a:lnSpc>
              <a:buFont typeface="Wingdings" panose="05000000000000000000" pitchFamily="2" charset="2"/>
              <a:buNone/>
            </a:pPr>
            <a:r>
              <a:rPr lang="en-US" altLang="zh-CN" sz="1800" dirty="0"/>
              <a:t>    </a:t>
            </a:r>
            <a:r>
              <a:rPr lang="zh-CN" altLang="en-US" sz="1800" b="1" dirty="0"/>
              <a:t>其中</a:t>
            </a:r>
            <a:r>
              <a:rPr lang="en-US" altLang="zh-CN" sz="1800" b="1" dirty="0" err="1"/>
              <a:t>Oldgrade</a:t>
            </a:r>
            <a:r>
              <a:rPr lang="zh-CN" altLang="en-US" sz="1800" b="1" dirty="0"/>
              <a:t>是修改前的分数，</a:t>
            </a:r>
            <a:r>
              <a:rPr lang="en-US" altLang="zh-CN" sz="1800" b="1" dirty="0" err="1"/>
              <a:t>Newgrade</a:t>
            </a:r>
            <a:r>
              <a:rPr lang="zh-CN" altLang="en-US" sz="1800" b="1" dirty="0"/>
              <a:t>是修改后的分数。</a:t>
            </a:r>
            <a:endParaRPr lang="en-US" altLang="zh-CN" sz="1800" b="1" dirty="0"/>
          </a:p>
          <a:p>
            <a:pPr eaLnBrk="1" hangingPunct="1">
              <a:lnSpc>
                <a:spcPct val="120000"/>
              </a:lnSpc>
              <a:buFont typeface="Wingdings" panose="05000000000000000000" pitchFamily="2" charset="2"/>
              <a:buNone/>
            </a:pPr>
            <a:endParaRPr lang="zh-CN" altLang="en-US" sz="1800" dirty="0"/>
          </a:p>
          <a:p>
            <a:pPr eaLnBrk="1" hangingPunct="1">
              <a:spcBef>
                <a:spcPct val="0"/>
              </a:spcBef>
              <a:buFont typeface="Wingdings" panose="05000000000000000000" pitchFamily="2" charset="2"/>
              <a:buNone/>
            </a:pPr>
            <a:r>
              <a:rPr lang="en-US" altLang="zh-CN" sz="1800" dirty="0"/>
              <a:t>	CREATE TRIGGER  SC_T		</a:t>
            </a:r>
          </a:p>
          <a:p>
            <a:pPr eaLnBrk="1" hangingPunct="1">
              <a:spcBef>
                <a:spcPct val="0"/>
              </a:spcBef>
              <a:buFont typeface="Wingdings" panose="05000000000000000000" pitchFamily="2" charset="2"/>
              <a:buNone/>
            </a:pPr>
            <a:r>
              <a:rPr lang="en-US" altLang="zh-CN" sz="1800" dirty="0"/>
              <a:t>	AFTER UPDATE OF Grade ON SC</a:t>
            </a:r>
          </a:p>
          <a:p>
            <a:pPr eaLnBrk="1" hangingPunct="1">
              <a:spcBef>
                <a:spcPct val="0"/>
              </a:spcBef>
              <a:buFont typeface="Wingdings" panose="05000000000000000000" pitchFamily="2" charset="2"/>
              <a:buNone/>
            </a:pPr>
            <a:r>
              <a:rPr lang="en-US" altLang="zh-CN" sz="1800" dirty="0"/>
              <a:t>     REFERENCING</a:t>
            </a:r>
            <a:endParaRPr lang="zh-CN" altLang="en-US" sz="1800" dirty="0"/>
          </a:p>
          <a:p>
            <a:pPr eaLnBrk="1" hangingPunct="1">
              <a:spcBef>
                <a:spcPct val="0"/>
              </a:spcBef>
              <a:buFont typeface="Wingdings" panose="05000000000000000000" pitchFamily="2" charset="2"/>
              <a:buNone/>
            </a:pPr>
            <a:r>
              <a:rPr lang="en-US" altLang="zh-CN" sz="1800" dirty="0"/>
              <a:t>	      OLD row  AS  </a:t>
            </a:r>
            <a:r>
              <a:rPr lang="en-US" altLang="zh-CN" sz="1800" dirty="0" err="1"/>
              <a:t>OldTuple</a:t>
            </a:r>
            <a:r>
              <a:rPr lang="en-US" altLang="zh-CN" sz="1800" dirty="0"/>
              <a:t>,</a:t>
            </a:r>
            <a:endParaRPr lang="zh-CN" altLang="en-US" sz="1800" dirty="0"/>
          </a:p>
          <a:p>
            <a:pPr eaLnBrk="1" hangingPunct="1">
              <a:spcBef>
                <a:spcPct val="0"/>
              </a:spcBef>
              <a:buFont typeface="Wingdings" panose="05000000000000000000" pitchFamily="2" charset="2"/>
              <a:buNone/>
            </a:pPr>
            <a:r>
              <a:rPr lang="en-US" altLang="zh-CN" sz="1800" dirty="0"/>
              <a:t>	      NEW row AS  </a:t>
            </a:r>
            <a:r>
              <a:rPr lang="en-US" altLang="zh-CN" sz="1800" dirty="0" err="1"/>
              <a:t>NewTuple</a:t>
            </a:r>
            <a:endParaRPr lang="zh-CN" altLang="en-US" sz="1800" dirty="0"/>
          </a:p>
          <a:p>
            <a:pPr eaLnBrk="1" hangingPunct="1">
              <a:spcBef>
                <a:spcPct val="0"/>
              </a:spcBef>
              <a:buFont typeface="Wingdings" panose="05000000000000000000" pitchFamily="2" charset="2"/>
              <a:buNone/>
            </a:pPr>
            <a:r>
              <a:rPr lang="en-US" altLang="zh-CN" sz="1800" dirty="0"/>
              <a:t>	FOR EACH ROW 	</a:t>
            </a:r>
            <a:endParaRPr lang="zh-CN" altLang="en-US" sz="1800" dirty="0"/>
          </a:p>
          <a:p>
            <a:pPr eaLnBrk="1" hangingPunct="1">
              <a:spcBef>
                <a:spcPct val="0"/>
              </a:spcBef>
              <a:buFont typeface="Wingdings" panose="05000000000000000000" pitchFamily="2" charset="2"/>
              <a:buNone/>
            </a:pPr>
            <a:r>
              <a:rPr lang="en-US" altLang="zh-CN" sz="1800" dirty="0"/>
              <a:t>	WHEN </a:t>
            </a:r>
            <a:r>
              <a:rPr lang="zh-CN" altLang="en-US" sz="1800" dirty="0"/>
              <a:t>(</a:t>
            </a:r>
            <a:r>
              <a:rPr lang="en-US" altLang="zh-CN" sz="1800" dirty="0" err="1"/>
              <a:t>NewTuple.Grade</a:t>
            </a:r>
            <a:r>
              <a:rPr lang="en-US" altLang="zh-CN" sz="1800" dirty="0"/>
              <a:t> &gt;= 1.1*</a:t>
            </a:r>
            <a:r>
              <a:rPr lang="en-US" altLang="zh-CN" sz="1800" dirty="0" err="1"/>
              <a:t>OldTuple.Grade</a:t>
            </a:r>
            <a:r>
              <a:rPr lang="zh-CN" altLang="en-US" sz="1800" dirty="0"/>
              <a:t>)</a:t>
            </a:r>
          </a:p>
          <a:p>
            <a:pPr eaLnBrk="1" hangingPunct="1">
              <a:spcBef>
                <a:spcPct val="0"/>
              </a:spcBef>
              <a:buFont typeface="Wingdings" panose="05000000000000000000" pitchFamily="2" charset="2"/>
              <a:buNone/>
            </a:pPr>
            <a:r>
              <a:rPr lang="en-US" altLang="zh-CN" sz="1800" dirty="0"/>
              <a:t>	    INSERT INTO SC_U</a:t>
            </a:r>
            <a:r>
              <a:rPr lang="zh-CN" altLang="en-US" sz="1800" dirty="0"/>
              <a:t>(</a:t>
            </a:r>
            <a:r>
              <a:rPr lang="en-US" altLang="zh-CN" sz="1800" dirty="0" err="1"/>
              <a:t>Sno,Cno,OldGrade,NewGrade</a:t>
            </a:r>
            <a:r>
              <a:rPr lang="zh-CN" altLang="en-US" sz="1800" dirty="0"/>
              <a:t>)</a:t>
            </a:r>
            <a:r>
              <a:rPr lang="en-US" altLang="zh-CN" sz="1800" dirty="0"/>
              <a:t>  </a:t>
            </a:r>
          </a:p>
          <a:p>
            <a:pPr lvl="1" eaLnBrk="1" hangingPunct="1">
              <a:spcBef>
                <a:spcPct val="0"/>
              </a:spcBef>
              <a:buFont typeface="Wingdings" panose="05000000000000000000" pitchFamily="2" charset="2"/>
              <a:buNone/>
            </a:pPr>
            <a:r>
              <a:rPr lang="en-US" altLang="zh-CN" sz="1800" dirty="0"/>
              <a:t>VALUES</a:t>
            </a:r>
            <a:r>
              <a:rPr lang="zh-CN" altLang="en-US" sz="1800" dirty="0"/>
              <a:t>(</a:t>
            </a:r>
            <a:r>
              <a:rPr lang="en-US" altLang="zh-CN" sz="1800" dirty="0" err="1"/>
              <a:t>OldTuple.Sno,OldTuple.Cno,OldTuple.Grade,NewTuple.Grade</a:t>
            </a:r>
            <a:r>
              <a:rPr lang="zh-CN" altLang="en-US" sz="1800"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4">
            <a:extLst>
              <a:ext uri="{FF2B5EF4-FFF2-40B4-BE49-F238E27FC236}">
                <a16:creationId xmlns:a16="http://schemas.microsoft.com/office/drawing/2014/main" id="{D8341B53-9B11-4E0F-BCFF-AC478C85D9FB}"/>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68611" name="Rectangle 2">
            <a:extLst>
              <a:ext uri="{FF2B5EF4-FFF2-40B4-BE49-F238E27FC236}">
                <a16:creationId xmlns:a16="http://schemas.microsoft.com/office/drawing/2014/main" id="{52A6071C-9FCD-4CBE-B941-4BA8F0E1FC50}"/>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68612" name="Rectangle 3">
            <a:extLst>
              <a:ext uri="{FF2B5EF4-FFF2-40B4-BE49-F238E27FC236}">
                <a16:creationId xmlns:a16="http://schemas.microsoft.com/office/drawing/2014/main" id="{DC74C75E-2190-4444-96E6-23D9B70D3D74}"/>
              </a:ext>
            </a:extLst>
          </p:cNvPr>
          <p:cNvSpPr>
            <a:spLocks noGrp="1" noChangeArrowheads="1"/>
          </p:cNvSpPr>
          <p:nvPr>
            <p:ph type="body" idx="4294967295"/>
          </p:nvPr>
        </p:nvSpPr>
        <p:spPr>
          <a:xfrm>
            <a:off x="573099" y="1587500"/>
            <a:ext cx="8229600" cy="4794250"/>
          </a:xfrm>
        </p:spPr>
        <p:txBody>
          <a:bodyPr/>
          <a:lstStyle/>
          <a:p>
            <a:pPr eaLnBrk="1" hangingPunct="1">
              <a:buFont typeface="Wingdings" panose="05000000000000000000" pitchFamily="2" charset="2"/>
              <a:buNone/>
            </a:pPr>
            <a:r>
              <a:rPr lang="en-US" altLang="zh-CN" sz="2400" dirty="0"/>
              <a:t>[</a:t>
            </a:r>
            <a:r>
              <a:rPr lang="zh-CN" altLang="en-US" sz="2400" dirty="0"/>
              <a:t>例</a:t>
            </a:r>
            <a:r>
              <a:rPr lang="en-US" altLang="zh-CN" sz="2400" dirty="0"/>
              <a:t>3] </a:t>
            </a:r>
            <a:r>
              <a:rPr lang="zh-CN" altLang="en-US" sz="2400" dirty="0"/>
              <a:t>将每次对表</a:t>
            </a:r>
            <a:r>
              <a:rPr lang="en-US" altLang="zh-CN" sz="2400" dirty="0"/>
              <a:t>Student</a:t>
            </a:r>
            <a:r>
              <a:rPr lang="zh-CN" altLang="en-US" sz="2400" dirty="0"/>
              <a:t>的插入操作所增加的学生个数记录到表</a:t>
            </a:r>
            <a:r>
              <a:rPr lang="en-US" altLang="zh-CN" sz="2400" dirty="0" err="1"/>
              <a:t>StudentInsertLog</a:t>
            </a:r>
            <a:r>
              <a:rPr lang="zh-CN" altLang="en-US" sz="2400" dirty="0"/>
              <a:t>中。</a:t>
            </a:r>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200" dirty="0"/>
              <a:t>	CREATE TRIGGER </a:t>
            </a:r>
            <a:r>
              <a:rPr lang="en-US" altLang="zh-CN" sz="2200" dirty="0" err="1"/>
              <a:t>Student_Count</a:t>
            </a:r>
            <a:endParaRPr lang="zh-CN" altLang="en-US" sz="2200" dirty="0"/>
          </a:p>
          <a:p>
            <a:pPr eaLnBrk="1" hangingPunct="1">
              <a:buFont typeface="Wingdings" panose="05000000000000000000" pitchFamily="2" charset="2"/>
              <a:buNone/>
            </a:pPr>
            <a:r>
              <a:rPr lang="en-US" altLang="zh-CN" sz="2200" dirty="0"/>
              <a:t>	AFTER INSERT ON Student  </a:t>
            </a:r>
          </a:p>
          <a:p>
            <a:pPr eaLnBrk="1" hangingPunct="1">
              <a:buFont typeface="Wingdings" panose="05000000000000000000" pitchFamily="2" charset="2"/>
              <a:buNone/>
            </a:pPr>
            <a:r>
              <a:rPr lang="en-US" altLang="zh-CN" sz="2200" dirty="0"/>
              <a:t>	</a:t>
            </a:r>
            <a:r>
              <a:rPr lang="en-US" altLang="zh-CN" sz="1800" dirty="0"/>
              <a:t>        /*</a:t>
            </a:r>
            <a:r>
              <a:rPr lang="zh-CN" altLang="en-US" sz="1800" dirty="0"/>
              <a:t>指明触发器激活的时间是在执行</a:t>
            </a:r>
            <a:r>
              <a:rPr lang="en-US" altLang="zh-CN" sz="1800" dirty="0"/>
              <a:t>INSERT</a:t>
            </a:r>
            <a:r>
              <a:rPr lang="zh-CN" altLang="en-US" sz="1800" dirty="0"/>
              <a:t>后</a:t>
            </a:r>
            <a:r>
              <a:rPr lang="en-US" altLang="zh-CN" sz="1800" dirty="0"/>
              <a:t>*/     </a:t>
            </a:r>
          </a:p>
          <a:p>
            <a:pPr eaLnBrk="1" hangingPunct="1">
              <a:buFont typeface="Wingdings" panose="05000000000000000000" pitchFamily="2" charset="2"/>
              <a:buNone/>
            </a:pPr>
            <a:r>
              <a:rPr lang="en-US" altLang="zh-CN" sz="2200" dirty="0"/>
              <a:t>	REFERENCING</a:t>
            </a:r>
            <a:endParaRPr lang="zh-CN" altLang="en-US" sz="2200" dirty="0"/>
          </a:p>
          <a:p>
            <a:pPr eaLnBrk="1" hangingPunct="1">
              <a:buFont typeface="Wingdings" panose="05000000000000000000" pitchFamily="2" charset="2"/>
              <a:buNone/>
            </a:pPr>
            <a:r>
              <a:rPr lang="en-US" altLang="zh-CN" sz="2200" dirty="0"/>
              <a:t>     	NEW TABLE AS DELTA</a:t>
            </a:r>
            <a:endParaRPr lang="zh-CN" altLang="en-US" sz="2200" dirty="0"/>
          </a:p>
          <a:p>
            <a:pPr eaLnBrk="1" hangingPunct="1">
              <a:buFont typeface="Wingdings" panose="05000000000000000000" pitchFamily="2" charset="2"/>
              <a:buNone/>
            </a:pPr>
            <a:r>
              <a:rPr lang="en-US" altLang="zh-CN" sz="2200" dirty="0"/>
              <a:t>	FOR EACH STATEMENT  </a:t>
            </a:r>
          </a:p>
          <a:p>
            <a:pPr eaLnBrk="1" hangingPunct="1">
              <a:buFont typeface="Wingdings" panose="05000000000000000000" pitchFamily="2" charset="2"/>
              <a:buNone/>
            </a:pPr>
            <a:r>
              <a:rPr lang="en-US" altLang="zh-CN" sz="1600" dirty="0"/>
              <a:t>	       </a:t>
            </a:r>
            <a:r>
              <a:rPr lang="en-US" altLang="zh-CN" sz="1800" dirty="0"/>
              <a:t>/*</a:t>
            </a:r>
            <a:r>
              <a:rPr lang="zh-CN" altLang="en-US" sz="1800" dirty="0"/>
              <a:t>语句级触发器</a:t>
            </a:r>
            <a:r>
              <a:rPr lang="en-US" altLang="zh-CN" sz="1800" dirty="0"/>
              <a:t>, </a:t>
            </a:r>
            <a:r>
              <a:rPr lang="zh-CN" altLang="en-US" sz="1800" dirty="0"/>
              <a:t>即执行完</a:t>
            </a:r>
            <a:r>
              <a:rPr lang="en-US" altLang="zh-CN" sz="1800" dirty="0"/>
              <a:t>INSERT</a:t>
            </a:r>
            <a:r>
              <a:rPr lang="zh-CN" altLang="en-US" sz="1800" dirty="0"/>
              <a:t>语句后下面的触发动作体才执行一次</a:t>
            </a:r>
            <a:r>
              <a:rPr lang="en-US" altLang="zh-CN" sz="1800" dirty="0"/>
              <a:t>*/</a:t>
            </a:r>
            <a:endParaRPr lang="zh-CN" altLang="en-US" sz="1800" dirty="0"/>
          </a:p>
          <a:p>
            <a:pPr eaLnBrk="1" hangingPunct="1">
              <a:buFont typeface="Wingdings" panose="05000000000000000000" pitchFamily="2" charset="2"/>
              <a:buNone/>
            </a:pPr>
            <a:r>
              <a:rPr lang="en-US" altLang="zh-CN" sz="2000" dirty="0"/>
              <a:t>	</a:t>
            </a:r>
            <a:r>
              <a:rPr lang="en-US" altLang="zh-CN" sz="2200" dirty="0"/>
              <a:t>	INSERT INTO </a:t>
            </a:r>
            <a:r>
              <a:rPr lang="en-US" altLang="zh-CN" sz="2200" dirty="0" err="1"/>
              <a:t>StudentInsertLog</a:t>
            </a:r>
            <a:r>
              <a:rPr lang="en-US" altLang="zh-CN" sz="2200" dirty="0"/>
              <a:t> </a:t>
            </a:r>
            <a:r>
              <a:rPr lang="zh-CN" altLang="en-US" sz="2200" dirty="0"/>
              <a:t>(</a:t>
            </a:r>
            <a:r>
              <a:rPr lang="en-US" altLang="zh-CN" sz="2200" dirty="0"/>
              <a:t>Numbers</a:t>
            </a:r>
            <a:r>
              <a:rPr lang="zh-CN" altLang="en-US" sz="2200" dirty="0"/>
              <a:t>)</a:t>
            </a:r>
          </a:p>
          <a:p>
            <a:pPr eaLnBrk="1" hangingPunct="1">
              <a:buFont typeface="Wingdings" panose="05000000000000000000" pitchFamily="2" charset="2"/>
              <a:buNone/>
            </a:pPr>
            <a:r>
              <a:rPr lang="en-US" altLang="zh-CN" sz="2200" dirty="0"/>
              <a:t>   		   SELECT COUNT</a:t>
            </a:r>
            <a:r>
              <a:rPr lang="zh-CN" altLang="en-US" sz="2200" dirty="0"/>
              <a:t>(</a:t>
            </a:r>
            <a:r>
              <a:rPr lang="en-US" altLang="zh-CN" sz="2200" dirty="0"/>
              <a:t>*</a:t>
            </a:r>
            <a:r>
              <a:rPr lang="zh-CN" altLang="en-US" sz="2200" dirty="0"/>
              <a:t>)</a:t>
            </a:r>
            <a:r>
              <a:rPr lang="en-US" altLang="zh-CN" sz="2200" dirty="0"/>
              <a:t> FROM DELTA</a:t>
            </a:r>
            <a:endParaRPr lang="zh-CN" altLang="en-US" sz="2200" dirty="0"/>
          </a:p>
          <a:p>
            <a:pPr eaLnBrk="1" hangingPunct="1">
              <a:lnSpc>
                <a:spcPct val="130000"/>
              </a:lnSpc>
              <a:buFont typeface="Wingdings" panose="05000000000000000000" pitchFamily="2" charset="2"/>
              <a:buNone/>
            </a:pPr>
            <a:endParaRPr lang="en-US" altLang="zh-CN"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4469C1C-2ED0-4AFC-8817-E22A80DD15D7}" type="slidenum">
              <a:rPr lang="en-US" altLang="zh-CN"/>
              <a:pPr/>
              <a:t>72</a:t>
            </a:fld>
            <a:endParaRPr lang="en-US" altLang="zh-CN"/>
          </a:p>
        </p:txBody>
      </p:sp>
      <p:sp>
        <p:nvSpPr>
          <p:cNvPr id="474114" name="Rectangle 2"/>
          <p:cNvSpPr>
            <a:spLocks noGrp="1" noChangeArrowheads="1"/>
          </p:cNvSpPr>
          <p:nvPr>
            <p:ph type="title"/>
          </p:nvPr>
        </p:nvSpPr>
        <p:spPr/>
        <p:txBody>
          <a:bodyPr/>
          <a:lstStyle/>
          <a:p>
            <a:r>
              <a:rPr lang="zh-CN" altLang="en-US"/>
              <a:t>定义触发器</a:t>
            </a:r>
            <a:r>
              <a:rPr lang="en-US" altLang="zh-CN"/>
              <a:t>(</a:t>
            </a:r>
            <a:r>
              <a:rPr lang="zh-CN" altLang="en-US"/>
              <a:t>续</a:t>
            </a:r>
            <a:r>
              <a:rPr lang="en-US" altLang="zh-CN"/>
              <a:t>)</a:t>
            </a:r>
          </a:p>
        </p:txBody>
      </p:sp>
      <p:sp>
        <p:nvSpPr>
          <p:cNvPr id="474115" name="Rectangle 3"/>
          <p:cNvSpPr>
            <a:spLocks noGrp="1" noChangeArrowheads="1"/>
          </p:cNvSpPr>
          <p:nvPr>
            <p:ph type="body" idx="1"/>
          </p:nvPr>
        </p:nvSpPr>
        <p:spPr>
          <a:xfrm>
            <a:off x="468313" y="1773238"/>
            <a:ext cx="8229600" cy="4495800"/>
          </a:xfrm>
        </p:spPr>
        <p:txBody>
          <a:bodyPr/>
          <a:lstStyle/>
          <a:p>
            <a:pPr>
              <a:lnSpc>
                <a:spcPct val="110000"/>
              </a:lnSpc>
              <a:buFont typeface="Wingdings" panose="05000000000000000000" pitchFamily="2" charset="2"/>
              <a:buNone/>
            </a:pPr>
            <a:r>
              <a:rPr lang="zh-CN" altLang="en-US" sz="2400" b="1"/>
              <a:t>［例</a:t>
            </a:r>
            <a:r>
              <a:rPr lang="en-US" altLang="zh-CN" sz="2400" b="1"/>
              <a:t>19</a:t>
            </a:r>
            <a:r>
              <a:rPr lang="zh-CN" altLang="en-US" sz="2400" b="1"/>
              <a:t>］定义</a:t>
            </a:r>
            <a:r>
              <a:rPr lang="en-US" altLang="zh-CN" sz="2400" b="1"/>
              <a:t>AFTER</a:t>
            </a:r>
            <a:r>
              <a:rPr lang="zh-CN" altLang="en-US" sz="2400" b="1"/>
              <a:t>行级触发器，当教师表</a:t>
            </a:r>
            <a:r>
              <a:rPr lang="en-US" altLang="zh-CN" sz="2400" b="1"/>
              <a:t>Teacher</a:t>
            </a:r>
            <a:r>
              <a:rPr lang="zh-CN" altLang="en-US" sz="2400" b="1"/>
              <a:t>的工资发生变化后就自动在工资变化表</a:t>
            </a:r>
            <a:r>
              <a:rPr lang="en-US" altLang="zh-CN" sz="2400" b="1"/>
              <a:t>Sal_log</a:t>
            </a:r>
            <a:r>
              <a:rPr lang="zh-CN" altLang="en-US" sz="2400" b="1"/>
              <a:t>中增加一条相应记录</a:t>
            </a:r>
          </a:p>
          <a:p>
            <a:pPr>
              <a:lnSpc>
                <a:spcPct val="110000"/>
              </a:lnSpc>
              <a:buFont typeface="Wingdings" panose="05000000000000000000" pitchFamily="2" charset="2"/>
              <a:buNone/>
            </a:pPr>
            <a:r>
              <a:rPr lang="zh-CN" altLang="en-US" b="1"/>
              <a:t>   </a:t>
            </a:r>
            <a:r>
              <a:rPr lang="zh-CN" altLang="en-US" sz="2200" b="1"/>
              <a:t>首先建立工资变化表</a:t>
            </a:r>
            <a:r>
              <a:rPr lang="en-US" altLang="zh-CN" sz="2200" b="1"/>
              <a:t>Sal_log</a:t>
            </a:r>
          </a:p>
          <a:p>
            <a:pPr>
              <a:lnSpc>
                <a:spcPct val="110000"/>
              </a:lnSpc>
              <a:buFont typeface="Wingdings" panose="05000000000000000000" pitchFamily="2" charset="2"/>
              <a:buNone/>
            </a:pPr>
            <a:r>
              <a:rPr lang="en-US" altLang="zh-CN" sz="2200" b="1"/>
              <a:t>    CREATE TABLE Sal_log</a:t>
            </a:r>
          </a:p>
          <a:p>
            <a:pPr>
              <a:lnSpc>
                <a:spcPct val="110000"/>
              </a:lnSpc>
              <a:buFont typeface="Wingdings" panose="05000000000000000000" pitchFamily="2" charset="2"/>
              <a:buNone/>
            </a:pPr>
            <a:r>
              <a:rPr lang="en-US" altLang="zh-CN" sz="2200" b="1"/>
              <a:t>        (Eno    NUMERIC(4)  references teacher(eno)</a:t>
            </a:r>
            <a:r>
              <a:rPr lang="zh-CN" altLang="en-US" sz="2200" b="1"/>
              <a:t>，</a:t>
            </a:r>
          </a:p>
          <a:p>
            <a:pPr>
              <a:lnSpc>
                <a:spcPct val="110000"/>
              </a:lnSpc>
              <a:buFont typeface="Wingdings" panose="05000000000000000000" pitchFamily="2" charset="2"/>
              <a:buNone/>
            </a:pPr>
            <a:r>
              <a:rPr lang="zh-CN" altLang="en-US" sz="2200" b="1"/>
              <a:t>          </a:t>
            </a:r>
            <a:r>
              <a:rPr lang="en-US" altLang="zh-CN" sz="2200" b="1"/>
              <a:t>Sal     NUMERIC(7</a:t>
            </a:r>
            <a:r>
              <a:rPr lang="zh-CN" altLang="en-US" sz="2200" b="1"/>
              <a:t>，</a:t>
            </a:r>
            <a:r>
              <a:rPr lang="en-US" altLang="zh-CN" sz="2200" b="1"/>
              <a:t>2)</a:t>
            </a:r>
            <a:r>
              <a:rPr lang="zh-CN" altLang="en-US" sz="2200" b="1"/>
              <a:t>，</a:t>
            </a:r>
          </a:p>
          <a:p>
            <a:pPr>
              <a:lnSpc>
                <a:spcPct val="110000"/>
              </a:lnSpc>
              <a:buFont typeface="Wingdings" panose="05000000000000000000" pitchFamily="2" charset="2"/>
              <a:buNone/>
            </a:pPr>
            <a:r>
              <a:rPr lang="zh-CN" altLang="en-US" sz="2200" b="1"/>
              <a:t>          </a:t>
            </a:r>
            <a:r>
              <a:rPr lang="en-US" altLang="zh-CN" sz="2200" b="1"/>
              <a:t>Username  char(10)</a:t>
            </a:r>
            <a:r>
              <a:rPr lang="zh-CN" altLang="en-US" sz="2200" b="1"/>
              <a:t>，</a:t>
            </a:r>
          </a:p>
          <a:p>
            <a:pPr>
              <a:lnSpc>
                <a:spcPct val="110000"/>
              </a:lnSpc>
              <a:buFont typeface="Wingdings" panose="05000000000000000000" pitchFamily="2" charset="2"/>
              <a:buNone/>
            </a:pPr>
            <a:r>
              <a:rPr lang="zh-CN" altLang="en-US" sz="2200" b="1"/>
              <a:t>          </a:t>
            </a:r>
            <a:r>
              <a:rPr lang="en-US" altLang="zh-CN" sz="2200" b="1"/>
              <a:t>Date   TIMESTAMP</a:t>
            </a:r>
          </a:p>
          <a:p>
            <a:pPr>
              <a:lnSpc>
                <a:spcPct val="110000"/>
              </a:lnSpc>
              <a:buFont typeface="Wingdings" panose="05000000000000000000" pitchFamily="2" charset="2"/>
              <a:buNone/>
            </a:pPr>
            <a:r>
              <a:rPr lang="en-US" altLang="zh-CN" sz="2200" b="1"/>
              <a:t>         )</a:t>
            </a:r>
            <a:r>
              <a:rPr lang="zh-CN" altLang="en-US" sz="2200" b="1"/>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38D85A4-75BE-47FD-ADA5-AD914BB1C9A9}" type="slidenum">
              <a:rPr lang="en-US" altLang="zh-CN"/>
              <a:pPr/>
              <a:t>73</a:t>
            </a:fld>
            <a:endParaRPr lang="en-US" altLang="zh-CN"/>
          </a:p>
        </p:txBody>
      </p:sp>
      <p:sp>
        <p:nvSpPr>
          <p:cNvPr id="558082" name="Rectangle 2"/>
          <p:cNvSpPr>
            <a:spLocks noGrp="1" noChangeArrowheads="1"/>
          </p:cNvSpPr>
          <p:nvPr>
            <p:ph type="title"/>
          </p:nvPr>
        </p:nvSpPr>
        <p:spPr/>
        <p:txBody>
          <a:bodyPr/>
          <a:lstStyle/>
          <a:p>
            <a:r>
              <a:rPr lang="zh-CN" altLang="en-US" sz="3200"/>
              <a:t>定义触发器</a:t>
            </a:r>
            <a:r>
              <a:rPr lang="en-US" altLang="zh-CN" sz="3200"/>
              <a:t>(</a:t>
            </a:r>
            <a:r>
              <a:rPr lang="zh-CN" altLang="en-US" sz="3200"/>
              <a:t>续</a:t>
            </a:r>
            <a:r>
              <a:rPr lang="en-US" altLang="zh-CN" sz="3200"/>
              <a:t>)</a:t>
            </a:r>
          </a:p>
        </p:txBody>
      </p:sp>
      <p:sp>
        <p:nvSpPr>
          <p:cNvPr id="558083" name="Rectangle 3"/>
          <p:cNvSpPr>
            <a:spLocks noGrp="1" noChangeArrowheads="1"/>
          </p:cNvSpPr>
          <p:nvPr>
            <p:ph type="body" idx="1"/>
          </p:nvPr>
        </p:nvSpPr>
        <p:spPr>
          <a:xfrm>
            <a:off x="250825" y="1773238"/>
            <a:ext cx="8893175" cy="4495800"/>
          </a:xfrm>
        </p:spPr>
        <p:txBody>
          <a:bodyPr/>
          <a:lstStyle/>
          <a:p>
            <a:pPr>
              <a:lnSpc>
                <a:spcPct val="130000"/>
              </a:lnSpc>
              <a:buFont typeface="Wingdings" panose="05000000000000000000" pitchFamily="2" charset="2"/>
              <a:buNone/>
            </a:pPr>
            <a:r>
              <a:rPr lang="en-US" altLang="zh-CN" sz="2400" b="1"/>
              <a:t>[</a:t>
            </a:r>
            <a:r>
              <a:rPr lang="zh-CN" altLang="en-US" sz="2400" b="1"/>
              <a:t>例</a:t>
            </a:r>
            <a:r>
              <a:rPr lang="en-US" altLang="zh-CN" sz="2400" b="1"/>
              <a:t>19]</a:t>
            </a:r>
            <a:r>
              <a:rPr lang="zh-CN" altLang="en-US" sz="2400" b="1"/>
              <a:t>（续）</a:t>
            </a:r>
          </a:p>
          <a:p>
            <a:pPr>
              <a:lnSpc>
                <a:spcPct val="130000"/>
              </a:lnSpc>
              <a:buFont typeface="Wingdings" panose="05000000000000000000" pitchFamily="2" charset="2"/>
              <a:buNone/>
            </a:pPr>
            <a:r>
              <a:rPr lang="en-US" altLang="zh-CN" sz="2000" b="1"/>
              <a:t>CREATE TRIGGER Insert_Sal               	</a:t>
            </a:r>
          </a:p>
          <a:p>
            <a:pPr>
              <a:lnSpc>
                <a:spcPct val="130000"/>
              </a:lnSpc>
              <a:buFont typeface="Wingdings" panose="05000000000000000000" pitchFamily="2" charset="2"/>
              <a:buNone/>
            </a:pPr>
            <a:r>
              <a:rPr lang="en-US" altLang="zh-CN" sz="2000" b="1"/>
              <a:t>    </a:t>
            </a:r>
            <a:r>
              <a:rPr lang="en-US" altLang="zh-CN" sz="2000" b="1">
                <a:solidFill>
                  <a:srgbClr val="72BE2C"/>
                </a:solidFill>
              </a:rPr>
              <a:t>AFTER INSERT</a:t>
            </a:r>
            <a:r>
              <a:rPr lang="en-US" altLang="zh-CN" sz="2000" b="1"/>
              <a:t> ON Teacher      	/*</a:t>
            </a:r>
            <a:r>
              <a:rPr lang="zh-CN" altLang="en-US" sz="2000" b="1"/>
              <a:t>触发事件是</a:t>
            </a:r>
            <a:r>
              <a:rPr lang="en-US" altLang="zh-CN" sz="2000" b="1"/>
              <a:t>INSERT*/</a:t>
            </a:r>
          </a:p>
          <a:p>
            <a:pPr>
              <a:lnSpc>
                <a:spcPct val="130000"/>
              </a:lnSpc>
              <a:buFont typeface="Wingdings" panose="05000000000000000000" pitchFamily="2" charset="2"/>
              <a:buNone/>
            </a:pPr>
            <a:r>
              <a:rPr lang="en-US" altLang="zh-CN" sz="2000" b="1"/>
              <a:t>    FOR EACH ROW</a:t>
            </a:r>
          </a:p>
          <a:p>
            <a:pPr>
              <a:lnSpc>
                <a:spcPct val="130000"/>
              </a:lnSpc>
              <a:buFont typeface="Wingdings" panose="05000000000000000000" pitchFamily="2" charset="2"/>
              <a:buNone/>
            </a:pPr>
            <a:r>
              <a:rPr lang="en-US" altLang="zh-CN" sz="2000" b="1"/>
              <a:t>    AS BEGIN</a:t>
            </a:r>
          </a:p>
          <a:p>
            <a:pPr>
              <a:lnSpc>
                <a:spcPct val="130000"/>
              </a:lnSpc>
              <a:buFont typeface="Wingdings" panose="05000000000000000000" pitchFamily="2" charset="2"/>
              <a:buNone/>
            </a:pPr>
            <a:r>
              <a:rPr lang="en-US" altLang="zh-CN" sz="2000" b="1"/>
              <a:t>        INSERT INTO Sal_log VALUES(</a:t>
            </a:r>
          </a:p>
          <a:p>
            <a:pPr>
              <a:lnSpc>
                <a:spcPct val="130000"/>
              </a:lnSpc>
              <a:buFont typeface="Wingdings" panose="05000000000000000000" pitchFamily="2" charset="2"/>
              <a:buNone/>
            </a:pPr>
            <a:r>
              <a:rPr lang="en-US" altLang="zh-CN" sz="2000" b="1"/>
              <a:t>           new.Eno</a:t>
            </a:r>
            <a:r>
              <a:rPr lang="zh-CN" altLang="en-US" sz="2000" b="1"/>
              <a:t>，</a:t>
            </a:r>
            <a:r>
              <a:rPr lang="en-US" altLang="zh-CN" sz="2000" b="1"/>
              <a:t>new.Sal</a:t>
            </a:r>
            <a:r>
              <a:rPr lang="zh-CN" altLang="en-US" sz="2000" b="1"/>
              <a:t>，</a:t>
            </a:r>
            <a:r>
              <a:rPr lang="en-US" altLang="zh-CN" sz="2000" b="1"/>
              <a:t>CURRENT_USER</a:t>
            </a:r>
            <a:r>
              <a:rPr lang="zh-CN" altLang="en-US" sz="2000" b="1"/>
              <a:t>，</a:t>
            </a:r>
            <a:r>
              <a:rPr lang="en-US" altLang="zh-CN" sz="2000" b="1"/>
              <a:t>CURRENT_TIMESTAMP);</a:t>
            </a:r>
          </a:p>
          <a:p>
            <a:pPr>
              <a:lnSpc>
                <a:spcPct val="130000"/>
              </a:lnSpc>
              <a:buFont typeface="Wingdings" panose="05000000000000000000" pitchFamily="2" charset="2"/>
              <a:buNone/>
            </a:pPr>
            <a:r>
              <a:rPr lang="en-US" altLang="zh-CN" sz="2000" b="1"/>
              <a:t>    END;</a:t>
            </a:r>
          </a:p>
          <a:p>
            <a:endParaRPr lang="en-US" altLang="zh-CN" sz="20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7618E59-1E40-4F0A-9215-5AEE33245B03}" type="slidenum">
              <a:rPr lang="en-US" altLang="zh-CN"/>
              <a:pPr/>
              <a:t>74</a:t>
            </a:fld>
            <a:endParaRPr lang="en-US" altLang="zh-CN"/>
          </a:p>
        </p:txBody>
      </p:sp>
      <p:sp>
        <p:nvSpPr>
          <p:cNvPr id="559106" name="Rectangle 2"/>
          <p:cNvSpPr>
            <a:spLocks noGrp="1" noChangeArrowheads="1"/>
          </p:cNvSpPr>
          <p:nvPr>
            <p:ph type="title"/>
          </p:nvPr>
        </p:nvSpPr>
        <p:spPr/>
        <p:txBody>
          <a:bodyPr/>
          <a:lstStyle/>
          <a:p>
            <a:r>
              <a:rPr lang="zh-CN" altLang="en-US" sz="3200"/>
              <a:t>定义触发器</a:t>
            </a:r>
            <a:r>
              <a:rPr lang="en-US" altLang="zh-CN" sz="3200"/>
              <a:t>(</a:t>
            </a:r>
            <a:r>
              <a:rPr lang="zh-CN" altLang="en-US" sz="3200"/>
              <a:t>续</a:t>
            </a:r>
            <a:r>
              <a:rPr lang="en-US" altLang="zh-CN" sz="3200"/>
              <a:t>)</a:t>
            </a:r>
          </a:p>
        </p:txBody>
      </p:sp>
      <p:sp>
        <p:nvSpPr>
          <p:cNvPr id="559107" name="Rectangle 3"/>
          <p:cNvSpPr>
            <a:spLocks noGrp="1" noChangeArrowheads="1"/>
          </p:cNvSpPr>
          <p:nvPr>
            <p:ph type="body" idx="1"/>
          </p:nvPr>
        </p:nvSpPr>
        <p:spPr>
          <a:xfrm>
            <a:off x="457200" y="1828800"/>
            <a:ext cx="8435975" cy="4495800"/>
          </a:xfrm>
        </p:spPr>
        <p:txBody>
          <a:bodyPr/>
          <a:lstStyle/>
          <a:p>
            <a:pPr>
              <a:lnSpc>
                <a:spcPct val="130000"/>
              </a:lnSpc>
              <a:buFont typeface="Wingdings" panose="05000000000000000000" pitchFamily="2" charset="2"/>
              <a:buNone/>
            </a:pPr>
            <a:r>
              <a:rPr lang="en-US" altLang="zh-CN" sz="2400" b="1"/>
              <a:t>[</a:t>
            </a:r>
            <a:r>
              <a:rPr lang="zh-CN" altLang="en-US" sz="2400" b="1"/>
              <a:t>例</a:t>
            </a:r>
            <a:r>
              <a:rPr lang="en-US" altLang="zh-CN" sz="2400" b="1"/>
              <a:t>19]</a:t>
            </a:r>
            <a:r>
              <a:rPr lang="zh-CN" altLang="en-US" sz="2400" b="1"/>
              <a:t>（续）</a:t>
            </a:r>
          </a:p>
          <a:p>
            <a:pPr>
              <a:lnSpc>
                <a:spcPct val="130000"/>
              </a:lnSpc>
              <a:buFont typeface="Wingdings" panose="05000000000000000000" pitchFamily="2" charset="2"/>
              <a:buNone/>
            </a:pPr>
            <a:r>
              <a:rPr lang="en-US" altLang="zh-CN" sz="2000" b="1"/>
              <a:t>CREATE TRIGGER Update_Sal            	</a:t>
            </a:r>
          </a:p>
          <a:p>
            <a:pPr>
              <a:lnSpc>
                <a:spcPct val="130000"/>
              </a:lnSpc>
              <a:buFont typeface="Wingdings" panose="05000000000000000000" pitchFamily="2" charset="2"/>
              <a:buNone/>
            </a:pPr>
            <a:r>
              <a:rPr lang="en-US" altLang="zh-CN" sz="2000" b="1"/>
              <a:t>   </a:t>
            </a:r>
            <a:r>
              <a:rPr lang="en-US" altLang="zh-CN" sz="2000" b="1">
                <a:solidFill>
                  <a:srgbClr val="72BE2C"/>
                </a:solidFill>
              </a:rPr>
              <a:t>AFTER UPDATE</a:t>
            </a:r>
            <a:r>
              <a:rPr lang="en-US" altLang="zh-CN" sz="2000" b="1"/>
              <a:t> ON Teacher    	/*</a:t>
            </a:r>
            <a:r>
              <a:rPr lang="zh-CN" altLang="en-US" sz="2000" b="1"/>
              <a:t>触发事件是</a:t>
            </a:r>
            <a:r>
              <a:rPr lang="en-US" altLang="zh-CN" sz="2000" b="1"/>
              <a:t>UPDATE */</a:t>
            </a:r>
          </a:p>
          <a:p>
            <a:pPr>
              <a:lnSpc>
                <a:spcPct val="130000"/>
              </a:lnSpc>
              <a:buFont typeface="Wingdings" panose="05000000000000000000" pitchFamily="2" charset="2"/>
              <a:buNone/>
            </a:pPr>
            <a:r>
              <a:rPr lang="en-US" altLang="zh-CN" sz="2000" b="1"/>
              <a:t>   FOR EACH ROW</a:t>
            </a:r>
          </a:p>
          <a:p>
            <a:pPr>
              <a:lnSpc>
                <a:spcPct val="130000"/>
              </a:lnSpc>
              <a:buFont typeface="Wingdings" panose="05000000000000000000" pitchFamily="2" charset="2"/>
              <a:buNone/>
            </a:pPr>
            <a:r>
              <a:rPr lang="en-US" altLang="zh-CN" sz="2000" b="1"/>
              <a:t>   AS BEGIN </a:t>
            </a:r>
          </a:p>
          <a:p>
            <a:pPr>
              <a:lnSpc>
                <a:spcPct val="130000"/>
              </a:lnSpc>
              <a:buFont typeface="Wingdings" panose="05000000000000000000" pitchFamily="2" charset="2"/>
              <a:buNone/>
            </a:pPr>
            <a:r>
              <a:rPr lang="en-US" altLang="zh-CN" sz="2000" b="1"/>
              <a:t>     IF (new.Sal &lt;&gt; old.Sal) THEN INSERT INTO Sal_log VALUES(</a:t>
            </a:r>
          </a:p>
          <a:p>
            <a:pPr>
              <a:lnSpc>
                <a:spcPct val="130000"/>
              </a:lnSpc>
              <a:buFont typeface="Wingdings" panose="05000000000000000000" pitchFamily="2" charset="2"/>
              <a:buNone/>
            </a:pPr>
            <a:r>
              <a:rPr lang="en-US" altLang="zh-CN" sz="2000" b="1"/>
              <a:t>          </a:t>
            </a:r>
            <a:r>
              <a:rPr lang="en-US" altLang="zh-CN" sz="1800" b="1"/>
              <a:t>new.Eno</a:t>
            </a:r>
            <a:r>
              <a:rPr lang="zh-CN" altLang="en-US" sz="1800" b="1"/>
              <a:t>，</a:t>
            </a:r>
            <a:r>
              <a:rPr lang="en-US" altLang="zh-CN" sz="1800" b="1"/>
              <a:t>new.Sal</a:t>
            </a:r>
            <a:r>
              <a:rPr lang="zh-CN" altLang="en-US" sz="1800" b="1"/>
              <a:t>，</a:t>
            </a:r>
            <a:r>
              <a:rPr lang="en-US" altLang="zh-CN" sz="1800" b="1"/>
              <a:t>CURRENT_USER</a:t>
            </a:r>
            <a:r>
              <a:rPr lang="zh-CN" altLang="en-US" sz="1800" b="1"/>
              <a:t>，</a:t>
            </a:r>
            <a:r>
              <a:rPr lang="en-US" altLang="zh-CN" sz="1800" b="1"/>
              <a:t>CURRENT_TIMESTAMP);</a:t>
            </a:r>
          </a:p>
          <a:p>
            <a:pPr>
              <a:lnSpc>
                <a:spcPct val="130000"/>
              </a:lnSpc>
              <a:buFont typeface="Wingdings" panose="05000000000000000000" pitchFamily="2" charset="2"/>
              <a:buNone/>
            </a:pPr>
            <a:r>
              <a:rPr lang="en-US" altLang="zh-CN" sz="2000" b="1"/>
              <a:t>     END IF;</a:t>
            </a:r>
          </a:p>
          <a:p>
            <a:pPr>
              <a:lnSpc>
                <a:spcPct val="130000"/>
              </a:lnSpc>
              <a:buFont typeface="Wingdings" panose="05000000000000000000" pitchFamily="2" charset="2"/>
              <a:buNone/>
            </a:pPr>
            <a:r>
              <a:rPr lang="en-US" altLang="zh-CN" sz="2000" b="1"/>
              <a:t>  END;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72C27FE-C54D-4352-BC10-CC7E6413953F}" type="slidenum">
              <a:rPr lang="en-US" altLang="zh-CN"/>
              <a:pPr/>
              <a:t>75</a:t>
            </a:fld>
            <a:endParaRPr lang="en-US" altLang="zh-CN"/>
          </a:p>
        </p:txBody>
      </p:sp>
      <p:sp>
        <p:nvSpPr>
          <p:cNvPr id="552962" name="Rectangle 2"/>
          <p:cNvSpPr>
            <a:spLocks noGrp="1" noChangeArrowheads="1"/>
          </p:cNvSpPr>
          <p:nvPr>
            <p:ph type="title"/>
          </p:nvPr>
        </p:nvSpPr>
        <p:spPr/>
        <p:txBody>
          <a:bodyPr/>
          <a:lstStyle/>
          <a:p>
            <a:r>
              <a:rPr lang="en-US" altLang="zh-CN" dirty="0"/>
              <a:t>5.6  </a:t>
            </a:r>
            <a:r>
              <a:rPr lang="zh-CN" altLang="en-US" dirty="0"/>
              <a:t>触发器</a:t>
            </a:r>
          </a:p>
        </p:txBody>
      </p:sp>
      <p:sp>
        <p:nvSpPr>
          <p:cNvPr id="552963" name="Rectangle 3"/>
          <p:cNvSpPr>
            <a:spLocks noGrp="1" noChangeArrowheads="1"/>
          </p:cNvSpPr>
          <p:nvPr>
            <p:ph type="body" idx="1"/>
          </p:nvPr>
        </p:nvSpPr>
        <p:spPr/>
        <p:txBody>
          <a:bodyPr/>
          <a:lstStyle/>
          <a:p>
            <a:pPr>
              <a:lnSpc>
                <a:spcPct val="190000"/>
              </a:lnSpc>
            </a:pPr>
            <a:r>
              <a:rPr lang="en-US" altLang="zh-CN" b="1" dirty="0"/>
              <a:t>5.6.1 </a:t>
            </a:r>
            <a:r>
              <a:rPr lang="zh-CN" altLang="en-US" b="1" dirty="0"/>
              <a:t>定义触发器</a:t>
            </a:r>
            <a:r>
              <a:rPr lang="zh-CN" altLang="en-US" dirty="0"/>
              <a:t> </a:t>
            </a:r>
            <a:endParaRPr lang="zh-CN" altLang="en-US" b="1" dirty="0"/>
          </a:p>
          <a:p>
            <a:pPr>
              <a:lnSpc>
                <a:spcPct val="190000"/>
              </a:lnSpc>
            </a:pPr>
            <a:r>
              <a:rPr lang="en-US" altLang="zh-CN" b="1" dirty="0">
                <a:solidFill>
                  <a:srgbClr val="3333FF"/>
                </a:solidFill>
              </a:rPr>
              <a:t>5.6.2 </a:t>
            </a:r>
            <a:r>
              <a:rPr lang="zh-CN" altLang="en-US" b="1" dirty="0">
                <a:solidFill>
                  <a:srgbClr val="3333FF"/>
                </a:solidFill>
              </a:rPr>
              <a:t>激活触发器</a:t>
            </a:r>
            <a:r>
              <a:rPr lang="zh-CN" altLang="en-US" dirty="0"/>
              <a:t> </a:t>
            </a:r>
            <a:endParaRPr lang="zh-CN" altLang="en-US" b="1" dirty="0"/>
          </a:p>
          <a:p>
            <a:pPr>
              <a:lnSpc>
                <a:spcPct val="190000"/>
              </a:lnSpc>
            </a:pPr>
            <a:r>
              <a:rPr lang="en-US" altLang="zh-CN" b="1" dirty="0"/>
              <a:t>5.6.3 </a:t>
            </a:r>
            <a:r>
              <a:rPr lang="zh-CN" altLang="en-US" b="1" dirty="0"/>
              <a:t>删除触发器</a:t>
            </a:r>
            <a:r>
              <a:rPr lang="zh-CN" altLang="en-US" dirty="0"/>
              <a:t> </a:t>
            </a:r>
            <a:endParaRPr lang="zh-CN" altLang="en-US" b="1" dirty="0"/>
          </a:p>
          <a:p>
            <a:pPr>
              <a:lnSpc>
                <a:spcPct val="190000"/>
              </a:lnSpc>
            </a:pPr>
            <a:endParaRPr lang="en-US" altLang="zh-CN" b="1" dirty="0">
              <a:solidFill>
                <a:srgbClr val="3333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7DB14BB-F5BC-44B2-9223-1A14A713228F}" type="slidenum">
              <a:rPr lang="en-US" altLang="zh-CN"/>
              <a:pPr/>
              <a:t>76</a:t>
            </a:fld>
            <a:endParaRPr lang="en-US" altLang="zh-CN"/>
          </a:p>
        </p:txBody>
      </p:sp>
      <p:sp>
        <p:nvSpPr>
          <p:cNvPr id="475138" name="Rectangle 2"/>
          <p:cNvSpPr>
            <a:spLocks noGrp="1" noChangeArrowheads="1"/>
          </p:cNvSpPr>
          <p:nvPr>
            <p:ph type="title"/>
          </p:nvPr>
        </p:nvSpPr>
        <p:spPr/>
        <p:txBody>
          <a:bodyPr/>
          <a:lstStyle/>
          <a:p>
            <a:r>
              <a:rPr lang="en-US" altLang="zh-CN" dirty="0"/>
              <a:t>5.6.2 </a:t>
            </a:r>
            <a:r>
              <a:rPr lang="zh-CN" altLang="en-US" dirty="0"/>
              <a:t>激活触发器</a:t>
            </a:r>
          </a:p>
        </p:txBody>
      </p:sp>
      <p:sp>
        <p:nvSpPr>
          <p:cNvPr id="475139" name="Rectangle 3"/>
          <p:cNvSpPr>
            <a:spLocks noGrp="1" noChangeArrowheads="1"/>
          </p:cNvSpPr>
          <p:nvPr>
            <p:ph type="body" idx="1"/>
          </p:nvPr>
        </p:nvSpPr>
        <p:spPr/>
        <p:txBody>
          <a:bodyPr/>
          <a:lstStyle/>
          <a:p>
            <a:pPr>
              <a:lnSpc>
                <a:spcPct val="130000"/>
              </a:lnSpc>
            </a:pPr>
            <a:r>
              <a:rPr lang="zh-CN" altLang="en-US" sz="2400" b="1"/>
              <a:t>触发器的执行，是由</a:t>
            </a:r>
            <a:r>
              <a:rPr lang="zh-CN" altLang="en-US" sz="2400" b="1">
                <a:solidFill>
                  <a:srgbClr val="FF00FF"/>
                </a:solidFill>
              </a:rPr>
              <a:t>触发事件激活</a:t>
            </a:r>
            <a:r>
              <a:rPr lang="zh-CN" altLang="en-US" sz="2400" b="1"/>
              <a:t>的，并由数据库服务器自动执行</a:t>
            </a:r>
          </a:p>
          <a:p>
            <a:pPr>
              <a:lnSpc>
                <a:spcPct val="130000"/>
              </a:lnSpc>
            </a:pPr>
            <a:r>
              <a:rPr lang="zh-CN" altLang="en-US" sz="2400" b="1"/>
              <a:t>一个数据表上可能定义了</a:t>
            </a:r>
            <a:r>
              <a:rPr lang="zh-CN" altLang="en-US" sz="2400" b="1">
                <a:solidFill>
                  <a:srgbClr val="FF00FF"/>
                </a:solidFill>
              </a:rPr>
              <a:t>多个触发器</a:t>
            </a:r>
          </a:p>
          <a:p>
            <a:pPr lvl="1">
              <a:lnSpc>
                <a:spcPct val="130000"/>
              </a:lnSpc>
            </a:pPr>
            <a:r>
              <a:rPr lang="zh-CN" altLang="en-US" sz="2000" b="1"/>
              <a:t>同一个表上的多个触发器激活时遵循如下的执行顺序：</a:t>
            </a:r>
          </a:p>
          <a:p>
            <a:pPr lvl="2">
              <a:lnSpc>
                <a:spcPct val="130000"/>
              </a:lnSpc>
            </a:pPr>
            <a:r>
              <a:rPr lang="zh-CN" altLang="en-US" b="1"/>
              <a:t>（</a:t>
            </a:r>
            <a:r>
              <a:rPr lang="en-US" altLang="zh-CN" b="1"/>
              <a:t>1</a:t>
            </a:r>
            <a:r>
              <a:rPr lang="zh-CN" altLang="en-US" b="1"/>
              <a:t>） 执行该表上的</a:t>
            </a:r>
            <a:r>
              <a:rPr lang="en-US" altLang="zh-CN" b="1"/>
              <a:t>BEFORE</a:t>
            </a:r>
            <a:r>
              <a:rPr lang="zh-CN" altLang="en-US" b="1"/>
              <a:t>触发器；</a:t>
            </a:r>
          </a:p>
          <a:p>
            <a:pPr lvl="2">
              <a:lnSpc>
                <a:spcPct val="130000"/>
              </a:lnSpc>
            </a:pPr>
            <a:r>
              <a:rPr lang="zh-CN" altLang="en-US" b="1"/>
              <a:t>（</a:t>
            </a:r>
            <a:r>
              <a:rPr lang="en-US" altLang="zh-CN" b="1"/>
              <a:t>2</a:t>
            </a:r>
            <a:r>
              <a:rPr lang="zh-CN" altLang="en-US" b="1"/>
              <a:t>） 激活触发器的</a:t>
            </a:r>
            <a:r>
              <a:rPr lang="en-US" altLang="zh-CN" b="1"/>
              <a:t>SQL</a:t>
            </a:r>
            <a:r>
              <a:rPr lang="zh-CN" altLang="en-US" b="1"/>
              <a:t>语句；</a:t>
            </a:r>
          </a:p>
          <a:p>
            <a:pPr lvl="2">
              <a:lnSpc>
                <a:spcPct val="130000"/>
              </a:lnSpc>
            </a:pPr>
            <a:r>
              <a:rPr lang="zh-CN" altLang="en-US" b="1"/>
              <a:t>（</a:t>
            </a:r>
            <a:r>
              <a:rPr lang="en-US" altLang="zh-CN" b="1"/>
              <a:t>3</a:t>
            </a:r>
            <a:r>
              <a:rPr lang="zh-CN" altLang="en-US" b="1"/>
              <a:t>） 执行该表上的</a:t>
            </a:r>
            <a:r>
              <a:rPr lang="en-US" altLang="zh-CN" b="1"/>
              <a:t>AFTER</a:t>
            </a:r>
            <a:r>
              <a:rPr lang="zh-CN" altLang="en-US" b="1"/>
              <a:t>触发器。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F76C94EF-9223-47BC-869D-137912F612D8}" type="slidenum">
              <a:rPr lang="en-US" altLang="zh-CN"/>
              <a:pPr/>
              <a:t>77</a:t>
            </a:fld>
            <a:endParaRPr lang="en-US" altLang="zh-CN"/>
          </a:p>
        </p:txBody>
      </p:sp>
      <p:sp>
        <p:nvSpPr>
          <p:cNvPr id="476162" name="Rectangle 2"/>
          <p:cNvSpPr>
            <a:spLocks noGrp="1" noChangeArrowheads="1"/>
          </p:cNvSpPr>
          <p:nvPr>
            <p:ph type="title"/>
          </p:nvPr>
        </p:nvSpPr>
        <p:spPr/>
        <p:txBody>
          <a:bodyPr/>
          <a:lstStyle/>
          <a:p>
            <a:r>
              <a:rPr lang="zh-CN" altLang="en-US"/>
              <a:t>激活触发器</a:t>
            </a:r>
            <a:r>
              <a:rPr lang="en-US" altLang="zh-CN"/>
              <a:t>(</a:t>
            </a:r>
            <a:r>
              <a:rPr lang="zh-CN" altLang="en-US"/>
              <a:t>续</a:t>
            </a:r>
            <a:r>
              <a:rPr lang="en-US" altLang="zh-CN"/>
              <a:t>)</a:t>
            </a:r>
          </a:p>
        </p:txBody>
      </p:sp>
      <p:sp>
        <p:nvSpPr>
          <p:cNvPr id="476163" name="Rectangle 3"/>
          <p:cNvSpPr>
            <a:spLocks noGrp="1" noChangeArrowheads="1"/>
          </p:cNvSpPr>
          <p:nvPr>
            <p:ph type="body" idx="1"/>
          </p:nvPr>
        </p:nvSpPr>
        <p:spPr>
          <a:xfrm>
            <a:off x="395288" y="1557338"/>
            <a:ext cx="8507412" cy="4695825"/>
          </a:xfrm>
        </p:spPr>
        <p:txBody>
          <a:bodyPr/>
          <a:lstStyle/>
          <a:p>
            <a:pPr>
              <a:lnSpc>
                <a:spcPct val="130000"/>
              </a:lnSpc>
              <a:buFont typeface="Wingdings" panose="05000000000000000000" pitchFamily="2" charset="2"/>
              <a:buNone/>
            </a:pPr>
            <a:r>
              <a:rPr lang="zh-CN" altLang="en-US" sz="2400" b="1"/>
              <a:t>［例</a:t>
            </a:r>
            <a:r>
              <a:rPr lang="en-US" altLang="zh-CN" sz="2400" b="1"/>
              <a:t>20</a:t>
            </a:r>
            <a:r>
              <a:rPr lang="zh-CN" altLang="en-US" sz="2400" b="1"/>
              <a:t>］执行修改某个教师工资的</a:t>
            </a:r>
            <a:r>
              <a:rPr lang="en-US" altLang="zh-CN" sz="2400" b="1"/>
              <a:t>SQL</a:t>
            </a:r>
            <a:r>
              <a:rPr lang="zh-CN" altLang="en-US" sz="2400" b="1"/>
              <a:t>语句，激活上述定义的触发器。</a:t>
            </a:r>
          </a:p>
          <a:p>
            <a:pPr>
              <a:lnSpc>
                <a:spcPct val="130000"/>
              </a:lnSpc>
              <a:buFont typeface="Wingdings" panose="05000000000000000000" pitchFamily="2" charset="2"/>
              <a:buNone/>
            </a:pPr>
            <a:r>
              <a:rPr lang="zh-CN" altLang="en-US" sz="2400" b="1"/>
              <a:t>     </a:t>
            </a:r>
            <a:r>
              <a:rPr lang="en-US" altLang="zh-CN" sz="2400" b="1"/>
              <a:t>UPDATE Teacher SET Sal=800 WHERE Ename='</a:t>
            </a:r>
            <a:r>
              <a:rPr lang="zh-CN" altLang="en-US" sz="2400" b="1"/>
              <a:t>陈平</a:t>
            </a:r>
            <a:r>
              <a:rPr lang="en-US" altLang="zh-CN" sz="2400" b="1"/>
              <a:t>';</a:t>
            </a:r>
          </a:p>
          <a:p>
            <a:pPr>
              <a:lnSpc>
                <a:spcPct val="130000"/>
              </a:lnSpc>
              <a:buFont typeface="Wingdings" panose="05000000000000000000" pitchFamily="2" charset="2"/>
              <a:buNone/>
            </a:pPr>
            <a:r>
              <a:rPr lang="en-US" altLang="zh-CN" sz="2400" b="1">
                <a:solidFill>
                  <a:srgbClr val="72BE2C"/>
                </a:solidFill>
              </a:rPr>
              <a:t>    </a:t>
            </a:r>
            <a:r>
              <a:rPr lang="zh-CN" altLang="en-US" sz="2400" b="1">
                <a:solidFill>
                  <a:srgbClr val="72BE2C"/>
                </a:solidFill>
              </a:rPr>
              <a:t>执行顺序是：</a:t>
            </a:r>
          </a:p>
          <a:p>
            <a:pPr lvl="1">
              <a:lnSpc>
                <a:spcPct val="130000"/>
              </a:lnSpc>
              <a:buFont typeface="Wingdings" panose="05000000000000000000" pitchFamily="2" charset="2"/>
              <a:buChar char="Ø"/>
            </a:pPr>
            <a:r>
              <a:rPr lang="zh-CN" altLang="en-US" sz="2000" b="1"/>
              <a:t>执行触发器</a:t>
            </a:r>
            <a:r>
              <a:rPr lang="en-US" altLang="zh-CN" sz="2000" b="1"/>
              <a:t>Insert_Or_Update_Sal</a:t>
            </a:r>
          </a:p>
          <a:p>
            <a:pPr lvl="1">
              <a:lnSpc>
                <a:spcPct val="130000"/>
              </a:lnSpc>
              <a:buFont typeface="Wingdings" panose="05000000000000000000" pitchFamily="2" charset="2"/>
              <a:buChar char="Ø"/>
            </a:pPr>
            <a:r>
              <a:rPr lang="zh-CN" altLang="en-US" sz="2000" b="1"/>
              <a:t>执行</a:t>
            </a:r>
            <a:r>
              <a:rPr lang="en-US" altLang="zh-CN" sz="2000" b="1"/>
              <a:t>SQL</a:t>
            </a:r>
            <a:r>
              <a:rPr lang="zh-CN" altLang="en-US" sz="2000" b="1"/>
              <a:t>语句“</a:t>
            </a:r>
            <a:r>
              <a:rPr lang="en-US" altLang="zh-CN" sz="2000" b="1"/>
              <a:t>UPDATE Teacher SET Sal=800 WHERE Ename='</a:t>
            </a:r>
            <a:r>
              <a:rPr lang="zh-CN" altLang="en-US" sz="2000" b="1"/>
              <a:t>陈平</a:t>
            </a:r>
            <a:r>
              <a:rPr lang="en-US" altLang="zh-CN" sz="2000" b="1"/>
              <a:t>';”</a:t>
            </a:r>
          </a:p>
          <a:p>
            <a:pPr lvl="1">
              <a:lnSpc>
                <a:spcPct val="130000"/>
              </a:lnSpc>
              <a:buFont typeface="Wingdings" panose="05000000000000000000" pitchFamily="2" charset="2"/>
              <a:buChar char="Ø"/>
            </a:pPr>
            <a:r>
              <a:rPr lang="zh-CN" altLang="en-US" sz="2000" b="1"/>
              <a:t>执行触发器</a:t>
            </a:r>
            <a:r>
              <a:rPr lang="en-US" altLang="zh-CN" sz="2000" b="1"/>
              <a:t>Insert_Sal</a:t>
            </a:r>
            <a:r>
              <a:rPr lang="zh-CN" altLang="en-US" sz="2000" b="1"/>
              <a:t>；</a:t>
            </a:r>
          </a:p>
          <a:p>
            <a:pPr lvl="1">
              <a:lnSpc>
                <a:spcPct val="130000"/>
              </a:lnSpc>
              <a:buFont typeface="Wingdings" panose="05000000000000000000" pitchFamily="2" charset="2"/>
              <a:buChar char="Ø"/>
            </a:pPr>
            <a:r>
              <a:rPr lang="zh-CN" altLang="en-US" sz="2000" b="1"/>
              <a:t>执行触发器</a:t>
            </a:r>
            <a:r>
              <a:rPr lang="en-US" altLang="zh-CN" sz="2000" b="1"/>
              <a:t>Update_Sal</a:t>
            </a:r>
            <a:r>
              <a:rPr lang="en-US" altLang="zh-CN" b="1"/>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A436C82-58E1-421C-B7A3-61461435456D}" type="slidenum">
              <a:rPr lang="en-US" altLang="zh-CN"/>
              <a:pPr/>
              <a:t>78</a:t>
            </a:fld>
            <a:endParaRPr lang="en-US" altLang="zh-CN"/>
          </a:p>
        </p:txBody>
      </p:sp>
      <p:sp>
        <p:nvSpPr>
          <p:cNvPr id="553986" name="Rectangle 2"/>
          <p:cNvSpPr>
            <a:spLocks noGrp="1" noChangeArrowheads="1"/>
          </p:cNvSpPr>
          <p:nvPr>
            <p:ph type="title"/>
          </p:nvPr>
        </p:nvSpPr>
        <p:spPr/>
        <p:txBody>
          <a:bodyPr/>
          <a:lstStyle/>
          <a:p>
            <a:r>
              <a:rPr lang="en-US" altLang="zh-CN" dirty="0"/>
              <a:t>5.6  </a:t>
            </a:r>
            <a:r>
              <a:rPr lang="zh-CN" altLang="en-US" dirty="0"/>
              <a:t>触发器</a:t>
            </a:r>
          </a:p>
        </p:txBody>
      </p:sp>
      <p:sp>
        <p:nvSpPr>
          <p:cNvPr id="553987" name="Rectangle 3"/>
          <p:cNvSpPr>
            <a:spLocks noGrp="1" noChangeArrowheads="1"/>
          </p:cNvSpPr>
          <p:nvPr>
            <p:ph type="body" idx="1"/>
          </p:nvPr>
        </p:nvSpPr>
        <p:spPr/>
        <p:txBody>
          <a:bodyPr/>
          <a:lstStyle/>
          <a:p>
            <a:pPr>
              <a:lnSpc>
                <a:spcPct val="190000"/>
              </a:lnSpc>
            </a:pPr>
            <a:r>
              <a:rPr lang="en-US" altLang="zh-CN" b="1" dirty="0"/>
              <a:t>5.6.1 </a:t>
            </a:r>
            <a:r>
              <a:rPr lang="zh-CN" altLang="en-US" b="1" dirty="0"/>
              <a:t>定义触发器</a:t>
            </a:r>
            <a:r>
              <a:rPr lang="zh-CN" altLang="en-US" dirty="0"/>
              <a:t> </a:t>
            </a:r>
            <a:endParaRPr lang="zh-CN" altLang="en-US" b="1" dirty="0"/>
          </a:p>
          <a:p>
            <a:pPr>
              <a:lnSpc>
                <a:spcPct val="190000"/>
              </a:lnSpc>
            </a:pPr>
            <a:r>
              <a:rPr lang="en-US" altLang="zh-CN" b="1" dirty="0"/>
              <a:t>5.6.2 </a:t>
            </a:r>
            <a:r>
              <a:rPr lang="zh-CN" altLang="en-US" b="1" dirty="0"/>
              <a:t>激活触发器</a:t>
            </a:r>
            <a:r>
              <a:rPr lang="zh-CN" altLang="en-US" dirty="0"/>
              <a:t> </a:t>
            </a:r>
            <a:endParaRPr lang="zh-CN" altLang="en-US" b="1" dirty="0"/>
          </a:p>
          <a:p>
            <a:pPr>
              <a:lnSpc>
                <a:spcPct val="190000"/>
              </a:lnSpc>
            </a:pPr>
            <a:r>
              <a:rPr lang="en-US" altLang="zh-CN" b="1" dirty="0">
                <a:solidFill>
                  <a:srgbClr val="3333FF"/>
                </a:solidFill>
              </a:rPr>
              <a:t>5.6.3 </a:t>
            </a:r>
            <a:r>
              <a:rPr lang="zh-CN" altLang="en-US" b="1" dirty="0">
                <a:solidFill>
                  <a:srgbClr val="3333FF"/>
                </a:solidFill>
              </a:rPr>
              <a:t>删除触发器</a:t>
            </a:r>
            <a:r>
              <a:rPr lang="zh-CN" altLang="en-US" dirty="0"/>
              <a:t> </a:t>
            </a:r>
            <a:endParaRPr lang="zh-CN" altLang="en-US" b="1" dirty="0"/>
          </a:p>
          <a:p>
            <a:pPr>
              <a:lnSpc>
                <a:spcPct val="190000"/>
              </a:lnSpc>
            </a:pPr>
            <a:endParaRPr lang="en-US" altLang="zh-CN" b="1" dirty="0">
              <a:solidFill>
                <a:srgbClr val="3333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C1F6258-244E-4EE4-9233-3B1241DCE9F0}" type="slidenum">
              <a:rPr lang="en-US" altLang="zh-CN"/>
              <a:pPr/>
              <a:t>79</a:t>
            </a:fld>
            <a:endParaRPr lang="en-US" altLang="zh-CN"/>
          </a:p>
        </p:txBody>
      </p:sp>
      <p:sp>
        <p:nvSpPr>
          <p:cNvPr id="477186" name="Rectangle 2"/>
          <p:cNvSpPr>
            <a:spLocks noGrp="1" noChangeArrowheads="1"/>
          </p:cNvSpPr>
          <p:nvPr>
            <p:ph type="title"/>
          </p:nvPr>
        </p:nvSpPr>
        <p:spPr/>
        <p:txBody>
          <a:bodyPr/>
          <a:lstStyle/>
          <a:p>
            <a:r>
              <a:rPr lang="en-US" altLang="zh-CN" dirty="0"/>
              <a:t>5.6.3 </a:t>
            </a:r>
            <a:r>
              <a:rPr lang="zh-CN" altLang="en-US" dirty="0"/>
              <a:t>删除触发器</a:t>
            </a:r>
          </a:p>
        </p:txBody>
      </p:sp>
      <p:sp>
        <p:nvSpPr>
          <p:cNvPr id="477187" name="Rectangle 3"/>
          <p:cNvSpPr>
            <a:spLocks noGrp="1" noChangeArrowheads="1"/>
          </p:cNvSpPr>
          <p:nvPr>
            <p:ph type="body" idx="1"/>
          </p:nvPr>
        </p:nvSpPr>
        <p:spPr/>
        <p:txBody>
          <a:bodyPr/>
          <a:lstStyle/>
          <a:p>
            <a:pPr>
              <a:lnSpc>
                <a:spcPct val="160000"/>
              </a:lnSpc>
            </a:pPr>
            <a:r>
              <a:rPr lang="zh-CN" altLang="en-US" sz="2400" b="1"/>
              <a:t>删除触发器的</a:t>
            </a:r>
            <a:r>
              <a:rPr lang="en-US" altLang="zh-CN" sz="2400" b="1"/>
              <a:t>SQL</a:t>
            </a:r>
            <a:r>
              <a:rPr lang="zh-CN" altLang="en-US" sz="2400" b="1"/>
              <a:t>语法：</a:t>
            </a:r>
          </a:p>
          <a:p>
            <a:pPr>
              <a:lnSpc>
                <a:spcPct val="160000"/>
              </a:lnSpc>
              <a:buFont typeface="Wingdings" panose="05000000000000000000" pitchFamily="2" charset="2"/>
              <a:buNone/>
            </a:pPr>
            <a:r>
              <a:rPr lang="zh-CN" altLang="en-US" sz="2400" b="1"/>
              <a:t>     </a:t>
            </a:r>
            <a:r>
              <a:rPr lang="en-US" altLang="zh-CN" sz="2400" b="1"/>
              <a:t>DROP TRIGGER &lt;</a:t>
            </a:r>
            <a:r>
              <a:rPr lang="zh-CN" altLang="en-US" sz="2400" b="1"/>
              <a:t>触发器名</a:t>
            </a:r>
            <a:r>
              <a:rPr lang="en-US" altLang="zh-CN" sz="2400" b="1"/>
              <a:t>&gt; ON &lt;</a:t>
            </a:r>
            <a:r>
              <a:rPr lang="zh-CN" altLang="en-US" sz="2400" b="1"/>
              <a:t>表名</a:t>
            </a:r>
            <a:r>
              <a:rPr lang="en-US" altLang="zh-CN" sz="2400" b="1"/>
              <a:t>&gt;;</a:t>
            </a:r>
          </a:p>
          <a:p>
            <a:pPr>
              <a:lnSpc>
                <a:spcPct val="160000"/>
              </a:lnSpc>
            </a:pPr>
            <a:r>
              <a:rPr lang="zh-CN" altLang="en-US" sz="2400" b="1"/>
              <a:t>触发器必须是一个已经创建的触发器，并且只能由具有相应权限的用户删除。</a:t>
            </a:r>
          </a:p>
          <a:p>
            <a:pPr>
              <a:lnSpc>
                <a:spcPct val="160000"/>
              </a:lnSpc>
              <a:buFont typeface="Wingdings" panose="05000000000000000000" pitchFamily="2" charset="2"/>
              <a:buNone/>
            </a:pPr>
            <a:r>
              <a:rPr lang="zh-CN" altLang="en-US" sz="2400" b="1"/>
              <a:t>［例</a:t>
            </a:r>
            <a:r>
              <a:rPr lang="en-US" altLang="zh-CN" sz="2400" b="1"/>
              <a:t>21</a:t>
            </a:r>
            <a:r>
              <a:rPr lang="zh-CN" altLang="en-US" sz="2400" b="1"/>
              <a:t>］  删除教师表</a:t>
            </a:r>
            <a:r>
              <a:rPr lang="en-US" altLang="zh-CN" sz="2400" b="1"/>
              <a:t>Teacher</a:t>
            </a:r>
            <a:r>
              <a:rPr lang="zh-CN" altLang="en-US" sz="2400" b="1"/>
              <a:t>上的触发器</a:t>
            </a:r>
            <a:r>
              <a:rPr lang="en-US" altLang="zh-CN" sz="2400" b="1"/>
              <a:t>Insert_Sal</a:t>
            </a:r>
          </a:p>
          <a:p>
            <a:pPr>
              <a:lnSpc>
                <a:spcPct val="160000"/>
              </a:lnSpc>
              <a:buFont typeface="Wingdings" panose="05000000000000000000" pitchFamily="2" charset="2"/>
              <a:buNone/>
            </a:pPr>
            <a:r>
              <a:rPr lang="en-US" altLang="zh-CN" sz="2400" b="1"/>
              <a:t>     DROP TRIGGER Insert_Sal ON Teacher;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1A9BDBB-4859-45BF-A7C4-F763B8E3A6DE}" type="slidenum">
              <a:rPr lang="en-US" altLang="zh-CN"/>
              <a:pPr/>
              <a:t>8</a:t>
            </a:fld>
            <a:endParaRPr lang="en-US" altLang="zh-CN"/>
          </a:p>
        </p:txBody>
      </p:sp>
      <p:sp>
        <p:nvSpPr>
          <p:cNvPr id="571394" name="Rectangle 2"/>
          <p:cNvSpPr>
            <a:spLocks noGrp="1" noChangeArrowheads="1"/>
          </p:cNvSpPr>
          <p:nvPr>
            <p:ph type="title"/>
          </p:nvPr>
        </p:nvSpPr>
        <p:spPr/>
        <p:txBody>
          <a:bodyPr/>
          <a:lstStyle/>
          <a:p>
            <a:r>
              <a:rPr lang="zh-CN" altLang="en-US"/>
              <a:t>完整性约束条件（续）</a:t>
            </a:r>
          </a:p>
        </p:txBody>
      </p:sp>
      <p:sp>
        <p:nvSpPr>
          <p:cNvPr id="571395" name="Rectangle 3"/>
          <p:cNvSpPr>
            <a:spLocks noGrp="1" noChangeArrowheads="1"/>
          </p:cNvSpPr>
          <p:nvPr>
            <p:ph type="body" idx="1"/>
          </p:nvPr>
        </p:nvSpPr>
        <p:spPr>
          <a:xfrm>
            <a:off x="539750" y="1557338"/>
            <a:ext cx="8229600" cy="4495800"/>
          </a:xfrm>
        </p:spPr>
        <p:txBody>
          <a:bodyPr/>
          <a:lstStyle/>
          <a:p>
            <a:r>
              <a:rPr lang="zh-CN" altLang="en-US" b="1" dirty="0">
                <a:solidFill>
                  <a:srgbClr val="0000FF"/>
                </a:solidFill>
              </a:rPr>
              <a:t>静态元组约束</a:t>
            </a:r>
          </a:p>
          <a:p>
            <a:pPr lvl="1"/>
            <a:r>
              <a:rPr lang="zh-CN" altLang="en-US" b="1" dirty="0"/>
              <a:t>规定元组的各个列之间的约束关系</a:t>
            </a:r>
          </a:p>
          <a:p>
            <a:pPr lvl="1">
              <a:buFont typeface="Wingdings" panose="05000000000000000000" pitchFamily="2" charset="2"/>
              <a:buNone/>
            </a:pPr>
            <a:r>
              <a:rPr lang="zh-CN" altLang="en-US" b="1" dirty="0"/>
              <a:t>　例：订货关系中　发货量＜＝订货量</a:t>
            </a:r>
          </a:p>
          <a:p>
            <a:pPr lvl="1">
              <a:buFont typeface="Wingdings" panose="05000000000000000000" pitchFamily="2" charset="2"/>
              <a:buNone/>
            </a:pPr>
            <a:r>
              <a:rPr lang="zh-CN" altLang="en-US" b="1" dirty="0"/>
              <a:t>　　　教师关系中　教授的工资＞＝</a:t>
            </a:r>
            <a:r>
              <a:rPr lang="en-US" altLang="zh-CN" b="1" dirty="0"/>
              <a:t>7000</a:t>
            </a:r>
            <a:r>
              <a:rPr lang="zh-CN" altLang="en-US" b="1" dirty="0"/>
              <a:t>元</a:t>
            </a:r>
          </a:p>
          <a:p>
            <a:r>
              <a:rPr lang="zh-CN" altLang="en-US" b="1" dirty="0"/>
              <a:t>静态关系约束</a:t>
            </a:r>
          </a:p>
          <a:p>
            <a:pPr lvl="1"/>
            <a:r>
              <a:rPr lang="zh-CN" altLang="en-US" b="1" dirty="0"/>
              <a:t>关系的各个元组之间或若干关系之间存在的各种联系或约束</a:t>
            </a:r>
          </a:p>
          <a:p>
            <a:pPr lvl="1"/>
            <a:r>
              <a:rPr lang="zh-CN" altLang="en-US" b="1" dirty="0"/>
              <a:t>常见静态关系约束：</a:t>
            </a:r>
          </a:p>
          <a:p>
            <a:pPr lvl="1">
              <a:buFont typeface="Wingdings" panose="05000000000000000000" pitchFamily="2" charset="2"/>
              <a:buNone/>
            </a:pPr>
            <a:r>
              <a:rPr lang="zh-CN" altLang="en-US" b="1" dirty="0">
                <a:ea typeface="仿宋_GB2312" pitchFamily="49" charset="-122"/>
              </a:rPr>
              <a:t>实体完整性约束、参照完整性约束、函数依赖关系、统计约束</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58260" y="1315031"/>
            <a:ext cx="8034220" cy="4464698"/>
          </a:xfrm>
          <a:prstGeom prst="rect">
            <a:avLst/>
          </a:prstGeom>
        </p:spPr>
        <p:txBody>
          <a:bodyPr vert="horz" wrap="square" lIns="0" tIns="108599" rIns="0" bIns="0" rtlCol="0">
            <a:spAutoFit/>
          </a:bodyPr>
          <a:lstStyle/>
          <a:p>
            <a:pPr marL="10860" algn="l">
              <a:spcBef>
                <a:spcPts val="855"/>
              </a:spcBef>
            </a:pPr>
            <a:r>
              <a:rPr sz="2400" dirty="0">
                <a:latin typeface="Microsoft YaHei"/>
                <a:cs typeface="Microsoft YaHei"/>
              </a:rPr>
              <a:t>示例一</a:t>
            </a:r>
          </a:p>
          <a:p>
            <a:pPr marL="10860" algn="l">
              <a:spcBef>
                <a:spcPts val="637"/>
              </a:spcBef>
            </a:pPr>
            <a:r>
              <a:rPr sz="2000" spc="-4" dirty="0">
                <a:latin typeface="Microsoft YaHei"/>
                <a:cs typeface="Microsoft YaHei"/>
              </a:rPr>
              <a:t>设计一个触发器当进行Teacher表更新元组时,</a:t>
            </a:r>
            <a:r>
              <a:rPr sz="2000" dirty="0">
                <a:latin typeface="Microsoft YaHei"/>
                <a:cs typeface="Microsoft YaHei"/>
              </a:rPr>
              <a:t> </a:t>
            </a:r>
            <a:r>
              <a:rPr sz="2000" spc="-4" dirty="0">
                <a:latin typeface="Microsoft YaHei"/>
                <a:cs typeface="Microsoft YaHei"/>
              </a:rPr>
              <a:t>使其工资只能升不能降</a:t>
            </a:r>
            <a:endParaRPr sz="2000" dirty="0">
              <a:latin typeface="Microsoft YaHei"/>
              <a:cs typeface="Microsoft YaHei"/>
            </a:endParaRP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3333CC"/>
                </a:solidFill>
                <a:latin typeface="Arial"/>
                <a:cs typeface="Arial"/>
              </a:rPr>
              <a:t>delimiter //</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C00000"/>
                </a:solidFill>
                <a:latin typeface="Arial"/>
                <a:cs typeface="Arial"/>
              </a:rPr>
              <a:t>create trigger </a:t>
            </a:r>
            <a:r>
              <a:rPr lang="en-US" sz="2000" spc="-9" dirty="0" err="1">
                <a:solidFill>
                  <a:srgbClr val="3333CC"/>
                </a:solidFill>
                <a:latin typeface="Arial"/>
                <a:cs typeface="Arial"/>
              </a:rPr>
              <a:t>teacher_chgsal</a:t>
            </a:r>
            <a:r>
              <a:rPr lang="en-US" sz="2000" spc="-9" dirty="0">
                <a:solidFill>
                  <a:srgbClr val="3333CC"/>
                </a:solidFill>
                <a:latin typeface="Arial"/>
                <a:cs typeface="Arial"/>
              </a:rPr>
              <a:t> before update </a:t>
            </a:r>
            <a:r>
              <a:rPr lang="en-US" sz="2000" spc="-9" dirty="0">
                <a:solidFill>
                  <a:srgbClr val="C00000"/>
                </a:solidFill>
                <a:latin typeface="Arial"/>
                <a:cs typeface="Arial"/>
              </a:rPr>
              <a:t>on</a:t>
            </a:r>
            <a:r>
              <a:rPr lang="en-US" sz="2000" spc="-9" dirty="0">
                <a:solidFill>
                  <a:srgbClr val="3333CC"/>
                </a:solidFill>
                <a:latin typeface="Arial"/>
                <a:cs typeface="Arial"/>
              </a:rPr>
              <a:t> teacher </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C00000"/>
                </a:solidFill>
                <a:latin typeface="Arial"/>
                <a:cs typeface="Arial"/>
              </a:rPr>
              <a:t>for each row  begin</a:t>
            </a:r>
            <a:r>
              <a:rPr lang="en-US" sz="2000" spc="-9" dirty="0">
                <a:solidFill>
                  <a:srgbClr val="3333CC"/>
                </a:solidFill>
                <a:latin typeface="Arial"/>
                <a:cs typeface="Arial"/>
              </a:rPr>
              <a:t> </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C00000"/>
                </a:solidFill>
                <a:latin typeface="Arial"/>
                <a:cs typeface="Arial"/>
              </a:rPr>
              <a:t> if </a:t>
            </a:r>
            <a:r>
              <a:rPr lang="en-US" sz="2000" spc="-9" dirty="0" err="1">
                <a:solidFill>
                  <a:srgbClr val="3333CC"/>
                </a:solidFill>
                <a:latin typeface="Arial"/>
                <a:cs typeface="Arial"/>
              </a:rPr>
              <a:t>new.salary</a:t>
            </a:r>
            <a:r>
              <a:rPr lang="en-US" sz="2000" spc="-9" dirty="0">
                <a:solidFill>
                  <a:srgbClr val="3333CC"/>
                </a:solidFill>
                <a:latin typeface="Arial"/>
                <a:cs typeface="Arial"/>
              </a:rPr>
              <a:t> &lt; </a:t>
            </a:r>
            <a:r>
              <a:rPr lang="en-US" sz="2000" spc="-9" dirty="0" err="1">
                <a:solidFill>
                  <a:srgbClr val="3333CC"/>
                </a:solidFill>
                <a:latin typeface="Arial"/>
                <a:cs typeface="Arial"/>
              </a:rPr>
              <a:t>old.salary</a:t>
            </a:r>
            <a:r>
              <a:rPr lang="en-US" sz="2000" spc="-9" dirty="0">
                <a:solidFill>
                  <a:srgbClr val="3333CC"/>
                </a:solidFill>
                <a:latin typeface="Arial"/>
                <a:cs typeface="Arial"/>
              </a:rPr>
              <a:t>  </a:t>
            </a:r>
            <a:r>
              <a:rPr lang="en-US" sz="2000" spc="-9" dirty="0">
                <a:solidFill>
                  <a:srgbClr val="C00000"/>
                </a:solidFill>
                <a:latin typeface="Arial"/>
                <a:cs typeface="Arial"/>
              </a:rPr>
              <a:t>then</a:t>
            </a:r>
            <a:r>
              <a:rPr lang="en-US" sz="2000" spc="-9" dirty="0">
                <a:solidFill>
                  <a:srgbClr val="3333CC"/>
                </a:solidFill>
                <a:latin typeface="Arial"/>
                <a:cs typeface="Arial"/>
              </a:rPr>
              <a:t>  </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3333CC"/>
                </a:solidFill>
                <a:latin typeface="Arial"/>
                <a:cs typeface="Arial"/>
              </a:rPr>
              <a:t>         update teacher  set  salary=</a:t>
            </a:r>
            <a:r>
              <a:rPr lang="en-US" sz="2000" spc="-9" dirty="0" err="1">
                <a:solidFill>
                  <a:srgbClr val="3333CC"/>
                </a:solidFill>
                <a:latin typeface="Arial"/>
                <a:cs typeface="Arial"/>
              </a:rPr>
              <a:t>old.salary</a:t>
            </a:r>
            <a:r>
              <a:rPr lang="en-US" sz="2000" spc="-9" dirty="0">
                <a:solidFill>
                  <a:srgbClr val="3333CC"/>
                </a:solidFill>
                <a:latin typeface="Arial"/>
                <a:cs typeface="Arial"/>
              </a:rPr>
              <a:t>;</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3333CC"/>
                </a:solidFill>
                <a:latin typeface="Arial"/>
                <a:cs typeface="Arial"/>
              </a:rPr>
              <a:t> </a:t>
            </a:r>
            <a:r>
              <a:rPr lang="en-US" sz="2000" spc="-9" dirty="0">
                <a:solidFill>
                  <a:srgbClr val="C00000"/>
                </a:solidFill>
                <a:latin typeface="Arial"/>
                <a:cs typeface="Arial"/>
              </a:rPr>
              <a:t>end if</a:t>
            </a:r>
            <a:r>
              <a:rPr lang="en-US" sz="2000" spc="-9" dirty="0">
                <a:solidFill>
                  <a:srgbClr val="3333CC"/>
                </a:solidFill>
                <a:latin typeface="Arial"/>
                <a:cs typeface="Arial"/>
              </a:rPr>
              <a:t>;</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C00000"/>
                </a:solidFill>
                <a:latin typeface="Arial"/>
                <a:cs typeface="Arial"/>
              </a:rPr>
              <a:t> end</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3333CC"/>
                </a:solidFill>
                <a:latin typeface="Arial"/>
                <a:cs typeface="Arial"/>
              </a:rPr>
              <a:t>//</a:t>
            </a:r>
          </a:p>
          <a:p>
            <a:pPr marL="761269" marR="548418" indent="-360001" algn="l">
              <a:lnSpc>
                <a:spcPct val="130000"/>
              </a:lnSpc>
              <a:spcBef>
                <a:spcPts val="38"/>
              </a:spcBef>
              <a:tabLst>
                <a:tab pos="1205434" algn="l"/>
                <a:tab pos="1967247" algn="l"/>
                <a:tab pos="3729245" algn="l"/>
                <a:tab pos="4511691" algn="l"/>
                <a:tab pos="5608528" algn="l"/>
              </a:tabLst>
            </a:pPr>
            <a:r>
              <a:rPr lang="en-US" sz="2000" spc="-9" dirty="0">
                <a:solidFill>
                  <a:srgbClr val="3333CC"/>
                </a:solidFill>
                <a:latin typeface="Arial"/>
                <a:cs typeface="Arial"/>
              </a:rPr>
              <a:t>delimiter ;</a:t>
            </a:r>
            <a:endParaRPr sz="2000" dirty="0">
              <a:latin typeface="Arial"/>
              <a:cs typeface="Arial"/>
            </a:endParaRPr>
          </a:p>
        </p:txBody>
      </p:sp>
      <p:sp>
        <p:nvSpPr>
          <p:cNvPr id="4" name="object 4"/>
          <p:cNvSpPr txBox="1"/>
          <p:nvPr/>
        </p:nvSpPr>
        <p:spPr>
          <a:xfrm>
            <a:off x="866910" y="644186"/>
            <a:ext cx="3716243" cy="493941"/>
          </a:xfrm>
          <a:prstGeom prst="rect">
            <a:avLst/>
          </a:prstGeom>
        </p:spPr>
        <p:txBody>
          <a:bodyPr vert="horz" wrap="square" lIns="0" tIns="62444" rIns="0" bIns="0" rtlCol="0">
            <a:spAutoFit/>
          </a:bodyPr>
          <a:lstStyle/>
          <a:p>
            <a:pPr>
              <a:spcBef>
                <a:spcPts val="402"/>
              </a:spcBef>
            </a:pPr>
            <a:r>
              <a:rPr sz="2800" spc="-4" dirty="0" err="1">
                <a:solidFill>
                  <a:srgbClr val="FFFFFF"/>
                </a:solidFill>
                <a:latin typeface="STZhongsong"/>
                <a:cs typeface="STZhongsong"/>
              </a:rPr>
              <a:t>触发</a:t>
            </a:r>
            <a:r>
              <a:rPr sz="2800" dirty="0" err="1">
                <a:solidFill>
                  <a:srgbClr val="FFFFFF"/>
                </a:solidFill>
                <a:latin typeface="STZhongsong"/>
                <a:cs typeface="STZhongsong"/>
              </a:rPr>
              <a:t>器</a:t>
            </a:r>
            <a:r>
              <a:rPr sz="2800" spc="-4" dirty="0" err="1">
                <a:solidFill>
                  <a:srgbClr val="FFFFFF"/>
                </a:solidFill>
                <a:latin typeface="Arial"/>
                <a:cs typeface="Arial"/>
              </a:rPr>
              <a:t>Trigger</a:t>
            </a:r>
            <a:r>
              <a:rPr sz="2800" dirty="0" err="1">
                <a:solidFill>
                  <a:srgbClr val="FFFFFF"/>
                </a:solidFill>
                <a:latin typeface="STZhongsong"/>
                <a:cs typeface="STZhongsong"/>
              </a:rPr>
              <a:t>示例</a:t>
            </a:r>
            <a:endParaRPr sz="2800" dirty="0">
              <a:latin typeface="STZhongsong"/>
              <a:cs typeface="STZhongsong"/>
            </a:endParaRPr>
          </a:p>
        </p:txBody>
      </p:sp>
      <p:sp>
        <p:nvSpPr>
          <p:cNvPr id="7" name="灯片编号占位符 6"/>
          <p:cNvSpPr>
            <a:spLocks noGrp="1"/>
          </p:cNvSpPr>
          <p:nvPr>
            <p:ph type="sldNum" sz="quarter" idx="7"/>
          </p:nvPr>
        </p:nvSpPr>
        <p:spPr/>
        <p:txBody>
          <a:bodyPr/>
          <a:lstStyle/>
          <a:p>
            <a:fld id="{B6F15528-21DE-4FAA-801E-634DDDAF4B2B}" type="slidenum">
              <a:rPr lang="en-US" altLang="zh-CN" smtClean="0"/>
              <a:t>80</a:t>
            </a:fld>
            <a:endParaRPr lang="zh-CN" altLang="en-US"/>
          </a:p>
        </p:txBody>
      </p:sp>
    </p:spTree>
    <p:extLst>
      <p:ext uri="{BB962C8B-B14F-4D97-AF65-F5344CB8AC3E}">
        <p14:creationId xmlns:p14="http://schemas.microsoft.com/office/powerpoint/2010/main" val="132687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a:xfrm>
            <a:off x="395536" y="1556792"/>
            <a:ext cx="8229600" cy="4495800"/>
          </a:xfrm>
        </p:spPr>
        <p:txBody>
          <a:bodyPr/>
          <a:lstStyle/>
          <a:p>
            <a:r>
              <a:rPr lang="en-US" altLang="zh-CN" sz="2400" dirty="0">
                <a:solidFill>
                  <a:srgbClr val="FF0000"/>
                </a:solidFill>
              </a:rPr>
              <a:t>DELIMITER // </a:t>
            </a:r>
            <a:r>
              <a:rPr lang="zh-CN" altLang="en-US" sz="2400" dirty="0">
                <a:solidFill>
                  <a:srgbClr val="FF0000"/>
                </a:solidFill>
              </a:rPr>
              <a:t>语句的作用是</a:t>
            </a:r>
            <a:endParaRPr lang="en-US" altLang="zh-CN" sz="2400" dirty="0">
              <a:solidFill>
                <a:srgbClr val="FF0000"/>
              </a:solidFill>
            </a:endParaRPr>
          </a:p>
          <a:p>
            <a:pPr marL="0" indent="0">
              <a:buNone/>
            </a:pPr>
            <a:r>
              <a:rPr lang="zh-CN" altLang="en-US" dirty="0"/>
              <a:t> </a:t>
            </a:r>
            <a:r>
              <a:rPr lang="zh-CN" altLang="en-US" sz="2200" b="1" dirty="0"/>
              <a:t>将</a:t>
            </a:r>
            <a:r>
              <a:rPr lang="en-US" altLang="zh-CN" sz="2200" b="1" dirty="0"/>
              <a:t>MySQL</a:t>
            </a:r>
            <a:r>
              <a:rPr lang="zh-CN" altLang="en-US" sz="2200" b="1" dirty="0"/>
              <a:t>的结束符设置为</a:t>
            </a:r>
            <a:r>
              <a:rPr lang="en-US" altLang="zh-CN" sz="2200" b="1" dirty="0"/>
              <a:t>//</a:t>
            </a:r>
            <a:r>
              <a:rPr lang="zh-CN" altLang="en-US" sz="2200" b="1" dirty="0"/>
              <a:t>，因为</a:t>
            </a:r>
            <a:r>
              <a:rPr lang="en-US" altLang="zh-CN" sz="2200" b="1" dirty="0"/>
              <a:t>MySQL</a:t>
            </a:r>
            <a:r>
              <a:rPr lang="zh-CN" altLang="en-US" sz="2200" b="1" dirty="0"/>
              <a:t>默认的语句结束符为分号“</a:t>
            </a:r>
            <a:r>
              <a:rPr lang="en-US" altLang="zh-CN" sz="2200" b="1" dirty="0"/>
              <a:t>;</a:t>
            </a:r>
            <a:r>
              <a:rPr lang="zh-CN" altLang="en-US" sz="2200" b="1" dirty="0"/>
              <a:t>”。为了避免与存储过程中</a:t>
            </a:r>
            <a:r>
              <a:rPr lang="en-US" altLang="zh-CN" sz="2200" b="1" dirty="0"/>
              <a:t>SOL</a:t>
            </a:r>
            <a:r>
              <a:rPr lang="zh-CN" altLang="en-US" sz="2200" b="1" dirty="0"/>
              <a:t>语句结束符相冲突，需要使用</a:t>
            </a:r>
            <a:r>
              <a:rPr lang="en-US" altLang="zh-CN" sz="2200" b="1" dirty="0"/>
              <a:t>DELIMITER</a:t>
            </a:r>
            <a:r>
              <a:rPr lang="zh-CN" altLang="en-US" sz="2200" b="1" dirty="0"/>
              <a:t>改变存储过程的结束符，并以“</a:t>
            </a:r>
            <a:r>
              <a:rPr lang="en-US" altLang="zh-CN" sz="2200" b="1" dirty="0"/>
              <a:t>END//</a:t>
            </a:r>
            <a:r>
              <a:rPr lang="zh-CN" altLang="en-US" sz="2200" b="1" dirty="0"/>
              <a:t>”结束存储过程。存储过程定义完毕，再使用“</a:t>
            </a:r>
            <a:r>
              <a:rPr lang="en-US" altLang="zh-CN" sz="2200" b="1" dirty="0"/>
              <a:t>DELITIMIN ;</a:t>
            </a:r>
            <a:r>
              <a:rPr lang="zh-CN" altLang="en-US" sz="2200" b="1" dirty="0"/>
              <a:t>”恢复默认结束符。</a:t>
            </a:r>
            <a:r>
              <a:rPr lang="en-US" altLang="zh-CN" sz="2200" b="1" dirty="0"/>
              <a:t>DELIMITER</a:t>
            </a:r>
            <a:r>
              <a:rPr lang="zh-CN" altLang="en-US" sz="2200" b="1" dirty="0"/>
              <a:t>也可以指定其他符号作为结束符。</a:t>
            </a:r>
          </a:p>
        </p:txBody>
      </p:sp>
      <p:sp>
        <p:nvSpPr>
          <p:cNvPr id="2" name="灯片编号占位符 1"/>
          <p:cNvSpPr>
            <a:spLocks noGrp="1"/>
          </p:cNvSpPr>
          <p:nvPr>
            <p:ph type="sldNum" sz="quarter" idx="12"/>
          </p:nvPr>
        </p:nvSpPr>
        <p:spPr/>
        <p:txBody>
          <a:bodyPr/>
          <a:lstStyle/>
          <a:p>
            <a:fld id="{B6F15528-21DE-4FAA-801E-634DDDAF4B2B}" type="slidenum">
              <a:rPr lang="en-US" altLang="zh-CN" smtClean="0"/>
              <a:t>81</a:t>
            </a:fld>
            <a:endParaRPr lang="zh-CN" altLang="en-US"/>
          </a:p>
        </p:txBody>
      </p:sp>
    </p:spTree>
    <p:extLst>
      <p:ext uri="{BB962C8B-B14F-4D97-AF65-F5344CB8AC3E}">
        <p14:creationId xmlns:p14="http://schemas.microsoft.com/office/powerpoint/2010/main" val="94710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1052" y="1346677"/>
            <a:ext cx="8197411" cy="1739336"/>
          </a:xfrm>
          <a:prstGeom prst="rect">
            <a:avLst/>
          </a:prstGeom>
        </p:spPr>
        <p:txBody>
          <a:bodyPr vert="horz" wrap="square" lIns="0" tIns="108599" rIns="0" bIns="0" rtlCol="0">
            <a:spAutoFit/>
          </a:bodyPr>
          <a:lstStyle/>
          <a:p>
            <a:pPr marL="10860" algn="l">
              <a:spcBef>
                <a:spcPts val="855"/>
              </a:spcBef>
            </a:pPr>
            <a:r>
              <a:rPr sz="2400" dirty="0">
                <a:latin typeface="Microsoft YaHei"/>
                <a:cs typeface="Microsoft YaHei"/>
              </a:rPr>
              <a:t>示例二</a:t>
            </a:r>
          </a:p>
          <a:p>
            <a:pPr marL="10860" marR="4344" algn="l">
              <a:lnSpc>
                <a:spcPct val="130300"/>
              </a:lnSpc>
              <a:spcBef>
                <a:spcPts val="17"/>
              </a:spcBef>
            </a:pPr>
            <a:r>
              <a:rPr sz="2100" spc="-4" dirty="0">
                <a:latin typeface="Microsoft YaHei"/>
                <a:cs typeface="Microsoft YaHei"/>
              </a:rPr>
              <a:t>假设student(S#,</a:t>
            </a:r>
            <a:r>
              <a:rPr sz="2100" spc="17" dirty="0">
                <a:latin typeface="Microsoft YaHei"/>
                <a:cs typeface="Microsoft YaHei"/>
              </a:rPr>
              <a:t> </a:t>
            </a:r>
            <a:r>
              <a:rPr sz="2100" spc="-4" dirty="0">
                <a:latin typeface="Microsoft YaHei"/>
                <a:cs typeface="Microsoft YaHei"/>
              </a:rPr>
              <a:t>Sname,</a:t>
            </a:r>
            <a:r>
              <a:rPr sz="2100" spc="21" dirty="0">
                <a:latin typeface="Microsoft YaHei"/>
                <a:cs typeface="Microsoft YaHei"/>
              </a:rPr>
              <a:t> </a:t>
            </a:r>
            <a:r>
              <a:rPr sz="2100" spc="-4" dirty="0">
                <a:latin typeface="Microsoft YaHei"/>
                <a:cs typeface="Microsoft YaHei"/>
              </a:rPr>
              <a:t>SumCourse),</a:t>
            </a:r>
            <a:r>
              <a:rPr sz="2100" spc="17" dirty="0">
                <a:latin typeface="Microsoft YaHei"/>
                <a:cs typeface="Microsoft YaHei"/>
              </a:rPr>
              <a:t> </a:t>
            </a:r>
            <a:r>
              <a:rPr sz="2100" spc="-4" dirty="0">
                <a:latin typeface="Microsoft YaHei"/>
                <a:cs typeface="Microsoft YaHei"/>
              </a:rPr>
              <a:t>SumCourse为该同学已学习课程的 门数，初始值为0，以后每选修一门都</a:t>
            </a:r>
            <a:r>
              <a:rPr sz="2100" dirty="0">
                <a:latin typeface="Microsoft YaHei"/>
                <a:cs typeface="Microsoft YaHei"/>
              </a:rPr>
              <a:t>要</a:t>
            </a:r>
            <a:r>
              <a:rPr sz="2100" spc="-4" dirty="0">
                <a:latin typeface="Microsoft YaHei"/>
                <a:cs typeface="Microsoft YaHei"/>
              </a:rPr>
              <a:t>对其增1</a:t>
            </a:r>
            <a:r>
              <a:rPr sz="2100" spc="4" dirty="0">
                <a:latin typeface="Microsoft YaHei"/>
                <a:cs typeface="Microsoft YaHei"/>
              </a:rPr>
              <a:t> </a:t>
            </a:r>
            <a:r>
              <a:rPr sz="2100" spc="-4" dirty="0">
                <a:latin typeface="Microsoft YaHei"/>
                <a:cs typeface="Microsoft YaHei"/>
              </a:rPr>
              <a:t>。设计一个触发器自动完成上 </a:t>
            </a:r>
            <a:r>
              <a:rPr sz="2100" spc="-4" dirty="0" err="1">
                <a:latin typeface="Microsoft YaHei"/>
                <a:cs typeface="Microsoft YaHei"/>
              </a:rPr>
              <a:t>述功能</a:t>
            </a:r>
            <a:r>
              <a:rPr sz="2100" spc="-4" dirty="0">
                <a:latin typeface="Microsoft YaHei"/>
                <a:cs typeface="Microsoft YaHei"/>
              </a:rPr>
              <a:t>。</a:t>
            </a:r>
            <a:endParaRPr sz="2100" dirty="0">
              <a:latin typeface="Microsoft YaHei"/>
              <a:cs typeface="Microsoft YaHei"/>
            </a:endParaRPr>
          </a:p>
        </p:txBody>
      </p:sp>
      <p:sp>
        <p:nvSpPr>
          <p:cNvPr id="5" name="object 5"/>
          <p:cNvSpPr txBox="1"/>
          <p:nvPr/>
        </p:nvSpPr>
        <p:spPr>
          <a:xfrm>
            <a:off x="955516" y="3116958"/>
            <a:ext cx="7776864" cy="3608874"/>
          </a:xfrm>
          <a:prstGeom prst="rect">
            <a:avLst/>
          </a:prstGeom>
        </p:spPr>
        <p:txBody>
          <a:bodyPr vert="horz" wrap="square" lIns="0" tIns="10860" rIns="0" bIns="0" rtlCol="0">
            <a:spAutoFit/>
          </a:bodyPr>
          <a:lstStyle/>
          <a:p>
            <a:pPr marL="10860" marR="4344" algn="l">
              <a:lnSpc>
                <a:spcPct val="130300"/>
              </a:lnSpc>
              <a:spcBef>
                <a:spcPts val="86"/>
              </a:spcBef>
              <a:tabLst>
                <a:tab pos="539188" algn="l"/>
              </a:tabLst>
            </a:pPr>
            <a:r>
              <a:rPr lang="en-US" sz="2200" spc="-9" dirty="0">
                <a:solidFill>
                  <a:srgbClr val="3333CC"/>
                </a:solidFill>
                <a:latin typeface="Arial"/>
                <a:cs typeface="Arial"/>
              </a:rPr>
              <a:t>delimiter //</a:t>
            </a:r>
          </a:p>
          <a:p>
            <a:pPr marL="10860" marR="4344" algn="l">
              <a:lnSpc>
                <a:spcPct val="130300"/>
              </a:lnSpc>
              <a:spcBef>
                <a:spcPts val="86"/>
              </a:spcBef>
              <a:tabLst>
                <a:tab pos="539188" algn="l"/>
              </a:tabLst>
            </a:pPr>
            <a:r>
              <a:rPr lang="en-US" sz="2200" spc="-9" dirty="0">
                <a:solidFill>
                  <a:srgbClr val="FF0000"/>
                </a:solidFill>
                <a:latin typeface="Arial"/>
                <a:cs typeface="Arial"/>
              </a:rPr>
              <a:t>create trigger </a:t>
            </a:r>
            <a:r>
              <a:rPr lang="en-US" sz="2200" spc="-9" dirty="0" err="1">
                <a:solidFill>
                  <a:srgbClr val="3333CC"/>
                </a:solidFill>
                <a:latin typeface="Arial"/>
                <a:cs typeface="Arial"/>
              </a:rPr>
              <a:t>sumc</a:t>
            </a:r>
            <a:r>
              <a:rPr lang="en-US" sz="2200" spc="-9" dirty="0">
                <a:solidFill>
                  <a:srgbClr val="3333CC"/>
                </a:solidFill>
                <a:latin typeface="Arial"/>
                <a:cs typeface="Arial"/>
              </a:rPr>
              <a:t> after insert </a:t>
            </a:r>
            <a:r>
              <a:rPr lang="en-US" sz="2200" spc="-9" dirty="0">
                <a:solidFill>
                  <a:srgbClr val="FF0000"/>
                </a:solidFill>
                <a:latin typeface="Arial"/>
                <a:cs typeface="Arial"/>
              </a:rPr>
              <a:t>on</a:t>
            </a:r>
            <a:r>
              <a:rPr lang="en-US" sz="2200" spc="-9" dirty="0">
                <a:solidFill>
                  <a:srgbClr val="3333CC"/>
                </a:solidFill>
                <a:latin typeface="Arial"/>
                <a:cs typeface="Arial"/>
              </a:rPr>
              <a:t> </a:t>
            </a:r>
            <a:r>
              <a:rPr lang="en-US" sz="2200" spc="-9" dirty="0" err="1">
                <a:solidFill>
                  <a:srgbClr val="3333CC"/>
                </a:solidFill>
                <a:latin typeface="Arial"/>
                <a:cs typeface="Arial"/>
              </a:rPr>
              <a:t>sc</a:t>
            </a:r>
            <a:r>
              <a:rPr lang="en-US" sz="2200" spc="-9" dirty="0">
                <a:solidFill>
                  <a:srgbClr val="3333CC"/>
                </a:solidFill>
                <a:latin typeface="Arial"/>
                <a:cs typeface="Arial"/>
              </a:rPr>
              <a:t> </a:t>
            </a:r>
          </a:p>
          <a:p>
            <a:pPr marL="10860" marR="4344" algn="l">
              <a:lnSpc>
                <a:spcPct val="130300"/>
              </a:lnSpc>
              <a:spcBef>
                <a:spcPts val="86"/>
              </a:spcBef>
              <a:tabLst>
                <a:tab pos="539188" algn="l"/>
              </a:tabLst>
            </a:pPr>
            <a:r>
              <a:rPr lang="en-US" sz="2200" spc="-9" dirty="0">
                <a:solidFill>
                  <a:srgbClr val="FF0000"/>
                </a:solidFill>
                <a:latin typeface="Arial"/>
                <a:cs typeface="Arial"/>
              </a:rPr>
              <a:t>for each row  begin </a:t>
            </a:r>
          </a:p>
          <a:p>
            <a:pPr marL="10860" marR="4344" algn="l">
              <a:lnSpc>
                <a:spcPct val="130300"/>
              </a:lnSpc>
              <a:spcBef>
                <a:spcPts val="86"/>
              </a:spcBef>
              <a:tabLst>
                <a:tab pos="539188" algn="l"/>
              </a:tabLst>
            </a:pPr>
            <a:r>
              <a:rPr lang="en-US" sz="2200" spc="-9" dirty="0">
                <a:solidFill>
                  <a:srgbClr val="3333CC"/>
                </a:solidFill>
                <a:latin typeface="Arial"/>
                <a:cs typeface="Arial"/>
              </a:rPr>
              <a:t>    update </a:t>
            </a:r>
            <a:r>
              <a:rPr lang="en-US" sz="2200" spc="-9" dirty="0" err="1">
                <a:solidFill>
                  <a:srgbClr val="3333CC"/>
                </a:solidFill>
                <a:latin typeface="Arial"/>
                <a:cs typeface="Arial"/>
              </a:rPr>
              <a:t>stu_sumcourse</a:t>
            </a:r>
            <a:r>
              <a:rPr lang="en-US" sz="2200" spc="-9" dirty="0">
                <a:solidFill>
                  <a:srgbClr val="3333CC"/>
                </a:solidFill>
                <a:latin typeface="Arial"/>
                <a:cs typeface="Arial"/>
              </a:rPr>
              <a:t>  set </a:t>
            </a:r>
            <a:r>
              <a:rPr lang="en-US" sz="2200" spc="-9" dirty="0" err="1">
                <a:solidFill>
                  <a:srgbClr val="3333CC"/>
                </a:solidFill>
                <a:latin typeface="Arial"/>
                <a:cs typeface="Arial"/>
              </a:rPr>
              <a:t>sumcourse</a:t>
            </a:r>
            <a:r>
              <a:rPr lang="en-US" sz="2200" spc="-9" dirty="0">
                <a:solidFill>
                  <a:srgbClr val="3333CC"/>
                </a:solidFill>
                <a:latin typeface="Arial"/>
                <a:cs typeface="Arial"/>
              </a:rPr>
              <a:t>= sumcourse+1  where </a:t>
            </a:r>
            <a:r>
              <a:rPr lang="en-US" sz="2200" spc="-9" dirty="0" err="1">
                <a:solidFill>
                  <a:srgbClr val="3333CC"/>
                </a:solidFill>
                <a:latin typeface="Arial"/>
                <a:cs typeface="Arial"/>
              </a:rPr>
              <a:t>sno</a:t>
            </a:r>
            <a:r>
              <a:rPr lang="en-US" sz="2200" spc="-9" dirty="0">
                <a:solidFill>
                  <a:srgbClr val="3333CC"/>
                </a:solidFill>
                <a:latin typeface="Arial"/>
                <a:cs typeface="Arial"/>
              </a:rPr>
              <a:t> = </a:t>
            </a:r>
            <a:r>
              <a:rPr lang="en-US" sz="2200" spc="-9" dirty="0" err="1">
                <a:solidFill>
                  <a:srgbClr val="3333CC"/>
                </a:solidFill>
                <a:latin typeface="Arial"/>
                <a:cs typeface="Arial"/>
              </a:rPr>
              <a:t>new.sno</a:t>
            </a:r>
            <a:r>
              <a:rPr lang="en-US" sz="2200" spc="-9" dirty="0">
                <a:solidFill>
                  <a:srgbClr val="3333CC"/>
                </a:solidFill>
                <a:latin typeface="Arial"/>
                <a:cs typeface="Arial"/>
              </a:rPr>
              <a:t>;</a:t>
            </a:r>
          </a:p>
          <a:p>
            <a:pPr marL="10860" marR="4344" algn="l">
              <a:lnSpc>
                <a:spcPct val="130300"/>
              </a:lnSpc>
              <a:spcBef>
                <a:spcPts val="86"/>
              </a:spcBef>
              <a:tabLst>
                <a:tab pos="539188" algn="l"/>
              </a:tabLst>
            </a:pPr>
            <a:r>
              <a:rPr lang="en-US" sz="2200" spc="-9" dirty="0">
                <a:solidFill>
                  <a:srgbClr val="FF0000"/>
                </a:solidFill>
                <a:latin typeface="Arial"/>
                <a:cs typeface="Arial"/>
              </a:rPr>
              <a:t> end</a:t>
            </a:r>
          </a:p>
          <a:p>
            <a:pPr marL="10860" marR="4344" algn="l">
              <a:lnSpc>
                <a:spcPct val="130300"/>
              </a:lnSpc>
              <a:spcBef>
                <a:spcPts val="86"/>
              </a:spcBef>
              <a:tabLst>
                <a:tab pos="539188" algn="l"/>
              </a:tabLst>
            </a:pPr>
            <a:r>
              <a:rPr lang="en-US" sz="2200" spc="-9" dirty="0">
                <a:solidFill>
                  <a:srgbClr val="3333CC"/>
                </a:solidFill>
                <a:latin typeface="Arial"/>
                <a:cs typeface="Arial"/>
              </a:rPr>
              <a:t>//</a:t>
            </a:r>
          </a:p>
          <a:p>
            <a:pPr marL="10860" marR="4344" algn="l">
              <a:lnSpc>
                <a:spcPct val="130300"/>
              </a:lnSpc>
              <a:spcBef>
                <a:spcPts val="86"/>
              </a:spcBef>
              <a:tabLst>
                <a:tab pos="539188" algn="l"/>
              </a:tabLst>
            </a:pPr>
            <a:r>
              <a:rPr lang="en-US" sz="2200" spc="-9" dirty="0">
                <a:solidFill>
                  <a:srgbClr val="3333CC"/>
                </a:solidFill>
                <a:latin typeface="Arial"/>
                <a:cs typeface="Arial"/>
              </a:rPr>
              <a:t>delimiter ;</a:t>
            </a:r>
            <a:endParaRPr sz="2200" dirty="0">
              <a:latin typeface="Arial"/>
              <a:cs typeface="Arial"/>
            </a:endParaRPr>
          </a:p>
        </p:txBody>
      </p:sp>
      <p:sp>
        <p:nvSpPr>
          <p:cNvPr id="7" name="object 7"/>
          <p:cNvSpPr txBox="1"/>
          <p:nvPr/>
        </p:nvSpPr>
        <p:spPr>
          <a:xfrm>
            <a:off x="883521" y="739302"/>
            <a:ext cx="3716243" cy="493941"/>
          </a:xfrm>
          <a:prstGeom prst="rect">
            <a:avLst/>
          </a:prstGeom>
        </p:spPr>
        <p:txBody>
          <a:bodyPr vert="horz" wrap="square" lIns="0" tIns="62444" rIns="0" bIns="0" rtlCol="0">
            <a:spAutoFit/>
          </a:bodyPr>
          <a:lstStyle/>
          <a:p>
            <a:pPr>
              <a:spcBef>
                <a:spcPts val="402"/>
              </a:spcBef>
            </a:pPr>
            <a:r>
              <a:rPr sz="2800" spc="-4" dirty="0" err="1">
                <a:solidFill>
                  <a:srgbClr val="FFFFFF"/>
                </a:solidFill>
                <a:latin typeface="STZhongsong"/>
                <a:cs typeface="STZhongsong"/>
              </a:rPr>
              <a:t>触发</a:t>
            </a:r>
            <a:r>
              <a:rPr sz="2800" dirty="0" err="1">
                <a:solidFill>
                  <a:srgbClr val="FFFFFF"/>
                </a:solidFill>
                <a:latin typeface="STZhongsong"/>
                <a:cs typeface="STZhongsong"/>
              </a:rPr>
              <a:t>器</a:t>
            </a:r>
            <a:r>
              <a:rPr sz="2800" spc="-4" dirty="0" err="1">
                <a:solidFill>
                  <a:srgbClr val="FFFFFF"/>
                </a:solidFill>
                <a:latin typeface="Arial"/>
                <a:cs typeface="Arial"/>
              </a:rPr>
              <a:t>Trigger</a:t>
            </a:r>
            <a:r>
              <a:rPr sz="2800" dirty="0" err="1">
                <a:solidFill>
                  <a:srgbClr val="FFFFFF"/>
                </a:solidFill>
                <a:latin typeface="STZhongsong"/>
                <a:cs typeface="STZhongsong"/>
              </a:rPr>
              <a:t>示例</a:t>
            </a:r>
            <a:endParaRPr sz="2800" dirty="0">
              <a:latin typeface="STZhongsong"/>
              <a:cs typeface="STZhongsong"/>
            </a:endParaRPr>
          </a:p>
        </p:txBody>
      </p:sp>
      <p:sp>
        <p:nvSpPr>
          <p:cNvPr id="10" name="灯片编号占位符 9"/>
          <p:cNvSpPr>
            <a:spLocks noGrp="1"/>
          </p:cNvSpPr>
          <p:nvPr>
            <p:ph type="sldNum" sz="quarter" idx="7"/>
          </p:nvPr>
        </p:nvSpPr>
        <p:spPr/>
        <p:txBody>
          <a:bodyPr/>
          <a:lstStyle/>
          <a:p>
            <a:fld id="{B6F15528-21DE-4FAA-801E-634DDDAF4B2B}" type="slidenum">
              <a:rPr lang="en-US" altLang="zh-CN" smtClean="0"/>
              <a:t>82</a:t>
            </a:fld>
            <a:endParaRPr lang="zh-CN" altLang="en-US"/>
          </a:p>
        </p:txBody>
      </p:sp>
    </p:spTree>
    <p:extLst>
      <p:ext uri="{BB962C8B-B14F-4D97-AF65-F5344CB8AC3E}">
        <p14:creationId xmlns:p14="http://schemas.microsoft.com/office/powerpoint/2010/main" val="35065975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3528" y="1316433"/>
            <a:ext cx="8673665" cy="2239473"/>
          </a:xfrm>
          <a:prstGeom prst="rect">
            <a:avLst/>
          </a:prstGeom>
        </p:spPr>
        <p:txBody>
          <a:bodyPr vert="horz" wrap="square" lIns="0" tIns="108599" rIns="0" bIns="0" rtlCol="0">
            <a:spAutoFit/>
          </a:bodyPr>
          <a:lstStyle/>
          <a:p>
            <a:pPr marL="10860" algn="l">
              <a:spcBef>
                <a:spcPts val="855"/>
              </a:spcBef>
            </a:pPr>
            <a:r>
              <a:rPr sz="2400" dirty="0">
                <a:latin typeface="Microsoft YaHei"/>
                <a:cs typeface="Microsoft YaHei"/>
              </a:rPr>
              <a:t>示例三</a:t>
            </a:r>
          </a:p>
          <a:p>
            <a:pPr marL="10860" marR="4344" algn="l">
              <a:lnSpc>
                <a:spcPct val="130100"/>
              </a:lnSpc>
              <a:spcBef>
                <a:spcPts val="21"/>
              </a:spcBef>
            </a:pPr>
            <a:r>
              <a:rPr sz="2200" spc="-4" dirty="0">
                <a:latin typeface="Microsoft YaHei"/>
                <a:cs typeface="Microsoft YaHei"/>
              </a:rPr>
              <a:t>假设student(S#,</a:t>
            </a:r>
            <a:r>
              <a:rPr sz="2200" spc="17" dirty="0">
                <a:latin typeface="Microsoft YaHei"/>
                <a:cs typeface="Microsoft YaHei"/>
              </a:rPr>
              <a:t> </a:t>
            </a:r>
            <a:r>
              <a:rPr sz="2200" spc="-4" dirty="0">
                <a:latin typeface="Microsoft YaHei"/>
                <a:cs typeface="Microsoft YaHei"/>
              </a:rPr>
              <a:t>Sname,</a:t>
            </a:r>
            <a:r>
              <a:rPr sz="2200" spc="17" dirty="0">
                <a:latin typeface="Microsoft YaHei"/>
                <a:cs typeface="Microsoft YaHei"/>
              </a:rPr>
              <a:t> </a:t>
            </a:r>
            <a:r>
              <a:rPr sz="2200" spc="-4" dirty="0">
                <a:latin typeface="Microsoft YaHei"/>
                <a:cs typeface="Microsoft YaHei"/>
              </a:rPr>
              <a:t>Sage,</a:t>
            </a:r>
            <a:r>
              <a:rPr sz="2200" spc="17" dirty="0">
                <a:latin typeface="Microsoft YaHei"/>
                <a:cs typeface="Microsoft YaHei"/>
              </a:rPr>
              <a:t> </a:t>
            </a:r>
            <a:r>
              <a:rPr sz="2200" spc="-4" dirty="0">
                <a:latin typeface="Microsoft YaHei"/>
                <a:cs typeface="Microsoft YaHei"/>
              </a:rPr>
              <a:t>Ssex,</a:t>
            </a:r>
            <a:r>
              <a:rPr sz="2200" spc="17" dirty="0">
                <a:latin typeface="Microsoft YaHei"/>
                <a:cs typeface="Microsoft YaHei"/>
              </a:rPr>
              <a:t> </a:t>
            </a:r>
            <a:r>
              <a:rPr sz="2200" spc="-4" dirty="0">
                <a:latin typeface="Microsoft YaHei"/>
                <a:cs typeface="Microsoft YaHei"/>
              </a:rPr>
              <a:t>Sclass)中某一学生要变更其主码S#的 值，如使其原来的98030101变更为99030131,</a:t>
            </a:r>
            <a:r>
              <a:rPr sz="2200" spc="30" dirty="0">
                <a:latin typeface="Microsoft YaHei"/>
                <a:cs typeface="Microsoft YaHei"/>
              </a:rPr>
              <a:t> </a:t>
            </a:r>
            <a:r>
              <a:rPr sz="2200" spc="-4" dirty="0">
                <a:latin typeface="Microsoft YaHei"/>
                <a:cs typeface="Microsoft YaHei"/>
              </a:rPr>
              <a:t>此时sc表中该同学已选课记录 </a:t>
            </a:r>
            <a:r>
              <a:rPr sz="2200" spc="-4" dirty="0" err="1">
                <a:latin typeface="Microsoft YaHei"/>
                <a:cs typeface="Microsoft YaHei"/>
              </a:rPr>
              <a:t>的S#也需自动随其改变。设计一个触发器完成上述功能</a:t>
            </a:r>
            <a:endParaRPr sz="2200" dirty="0">
              <a:latin typeface="Microsoft YaHei"/>
              <a:cs typeface="Microsoft YaHei"/>
            </a:endParaRPr>
          </a:p>
        </p:txBody>
      </p:sp>
      <p:sp>
        <p:nvSpPr>
          <p:cNvPr id="9" name="object 9"/>
          <p:cNvSpPr txBox="1"/>
          <p:nvPr/>
        </p:nvSpPr>
        <p:spPr>
          <a:xfrm>
            <a:off x="836613" y="717602"/>
            <a:ext cx="3716243" cy="493941"/>
          </a:xfrm>
          <a:prstGeom prst="rect">
            <a:avLst/>
          </a:prstGeom>
        </p:spPr>
        <p:txBody>
          <a:bodyPr vert="horz" wrap="square" lIns="0" tIns="62444" rIns="0" bIns="0" rtlCol="0">
            <a:spAutoFit/>
          </a:bodyPr>
          <a:lstStyle/>
          <a:p>
            <a:pPr>
              <a:spcBef>
                <a:spcPts val="402"/>
              </a:spcBef>
            </a:pPr>
            <a:r>
              <a:rPr sz="2800" spc="-4" dirty="0" err="1">
                <a:solidFill>
                  <a:srgbClr val="FFFFFF"/>
                </a:solidFill>
                <a:latin typeface="STZhongsong"/>
                <a:cs typeface="STZhongsong"/>
              </a:rPr>
              <a:t>触发</a:t>
            </a:r>
            <a:r>
              <a:rPr sz="2800" dirty="0" err="1">
                <a:solidFill>
                  <a:srgbClr val="FFFFFF"/>
                </a:solidFill>
                <a:latin typeface="STZhongsong"/>
                <a:cs typeface="STZhongsong"/>
              </a:rPr>
              <a:t>器</a:t>
            </a:r>
            <a:r>
              <a:rPr sz="2800" spc="-4" dirty="0" err="1">
                <a:solidFill>
                  <a:srgbClr val="FFFFFF"/>
                </a:solidFill>
                <a:latin typeface="Arial"/>
                <a:cs typeface="Arial"/>
              </a:rPr>
              <a:t>Trigger</a:t>
            </a:r>
            <a:r>
              <a:rPr sz="2800" dirty="0" err="1">
                <a:solidFill>
                  <a:srgbClr val="FFFFFF"/>
                </a:solidFill>
                <a:latin typeface="STZhongsong"/>
                <a:cs typeface="STZhongsong"/>
              </a:rPr>
              <a:t>示例</a:t>
            </a:r>
            <a:endParaRPr sz="2800" dirty="0">
              <a:latin typeface="STZhongsong"/>
              <a:cs typeface="STZhongsong"/>
            </a:endParaRPr>
          </a:p>
        </p:txBody>
      </p:sp>
      <p:sp>
        <p:nvSpPr>
          <p:cNvPr id="10" name="object 10"/>
          <p:cNvSpPr txBox="1"/>
          <p:nvPr/>
        </p:nvSpPr>
        <p:spPr>
          <a:xfrm>
            <a:off x="1187624" y="3403751"/>
            <a:ext cx="7272808" cy="3035384"/>
          </a:xfrm>
          <a:prstGeom prst="rect">
            <a:avLst/>
          </a:prstGeom>
        </p:spPr>
        <p:txBody>
          <a:bodyPr vert="horz" wrap="square" lIns="0" tIns="10860" rIns="0" bIns="0" rtlCol="0">
            <a:spAutoFit/>
          </a:bodyPr>
          <a:lstStyle/>
          <a:p>
            <a:pPr marL="10860" algn="l">
              <a:spcBef>
                <a:spcPts val="86"/>
              </a:spcBef>
            </a:pPr>
            <a:r>
              <a:rPr lang="en-US" sz="2394" dirty="0">
                <a:solidFill>
                  <a:srgbClr val="3333CC"/>
                </a:solidFill>
                <a:latin typeface="Arial"/>
                <a:cs typeface="Arial"/>
              </a:rPr>
              <a:t>delimiter //</a:t>
            </a:r>
          </a:p>
          <a:p>
            <a:pPr marL="10860" algn="l">
              <a:spcBef>
                <a:spcPts val="86"/>
              </a:spcBef>
            </a:pPr>
            <a:r>
              <a:rPr lang="en-US" sz="2394" dirty="0">
                <a:solidFill>
                  <a:srgbClr val="FF0000"/>
                </a:solidFill>
                <a:latin typeface="Arial"/>
                <a:cs typeface="Arial"/>
              </a:rPr>
              <a:t>create trigger </a:t>
            </a:r>
            <a:r>
              <a:rPr lang="en-US" sz="2394" dirty="0" err="1">
                <a:solidFill>
                  <a:srgbClr val="3333CC"/>
                </a:solidFill>
                <a:latin typeface="Arial"/>
                <a:cs typeface="Arial"/>
              </a:rPr>
              <a:t>uptsno</a:t>
            </a:r>
            <a:r>
              <a:rPr lang="en-US" sz="2394" dirty="0">
                <a:solidFill>
                  <a:srgbClr val="3333CC"/>
                </a:solidFill>
                <a:latin typeface="Arial"/>
                <a:cs typeface="Arial"/>
              </a:rPr>
              <a:t> after update </a:t>
            </a:r>
            <a:r>
              <a:rPr lang="en-US" sz="2394" dirty="0">
                <a:solidFill>
                  <a:srgbClr val="FF0000"/>
                </a:solidFill>
                <a:latin typeface="Arial"/>
                <a:cs typeface="Arial"/>
              </a:rPr>
              <a:t>on</a:t>
            </a:r>
            <a:r>
              <a:rPr lang="en-US" sz="2394" dirty="0">
                <a:solidFill>
                  <a:srgbClr val="3333CC"/>
                </a:solidFill>
                <a:latin typeface="Arial"/>
                <a:cs typeface="Arial"/>
              </a:rPr>
              <a:t> student </a:t>
            </a:r>
          </a:p>
          <a:p>
            <a:pPr marL="10860" algn="l">
              <a:spcBef>
                <a:spcPts val="86"/>
              </a:spcBef>
            </a:pPr>
            <a:r>
              <a:rPr lang="en-US" sz="2394" dirty="0">
                <a:solidFill>
                  <a:srgbClr val="FF0000"/>
                </a:solidFill>
                <a:latin typeface="Arial"/>
                <a:cs typeface="Arial"/>
              </a:rPr>
              <a:t>for each row  begin </a:t>
            </a:r>
          </a:p>
          <a:p>
            <a:pPr marL="10860" algn="l">
              <a:spcBef>
                <a:spcPts val="86"/>
              </a:spcBef>
            </a:pPr>
            <a:r>
              <a:rPr lang="en-US" sz="2394" dirty="0">
                <a:solidFill>
                  <a:srgbClr val="3333CC"/>
                </a:solidFill>
                <a:latin typeface="Arial"/>
                <a:cs typeface="Arial"/>
              </a:rPr>
              <a:t>    update  </a:t>
            </a:r>
            <a:r>
              <a:rPr lang="en-US" sz="2394" dirty="0" err="1">
                <a:solidFill>
                  <a:srgbClr val="3333CC"/>
                </a:solidFill>
                <a:latin typeface="Arial"/>
                <a:cs typeface="Arial"/>
              </a:rPr>
              <a:t>sc</a:t>
            </a:r>
            <a:r>
              <a:rPr lang="en-US" sz="2394" dirty="0">
                <a:solidFill>
                  <a:srgbClr val="3333CC"/>
                </a:solidFill>
                <a:latin typeface="Arial"/>
                <a:cs typeface="Arial"/>
              </a:rPr>
              <a:t>  set   </a:t>
            </a:r>
            <a:r>
              <a:rPr lang="en-US" sz="2394" dirty="0" err="1">
                <a:solidFill>
                  <a:srgbClr val="3333CC"/>
                </a:solidFill>
                <a:latin typeface="Arial"/>
                <a:cs typeface="Arial"/>
              </a:rPr>
              <a:t>sno</a:t>
            </a:r>
            <a:r>
              <a:rPr lang="en-US" sz="2394" dirty="0">
                <a:solidFill>
                  <a:srgbClr val="3333CC"/>
                </a:solidFill>
                <a:latin typeface="Arial"/>
                <a:cs typeface="Arial"/>
              </a:rPr>
              <a:t>= </a:t>
            </a:r>
            <a:r>
              <a:rPr lang="en-US" sz="2394" dirty="0" err="1">
                <a:solidFill>
                  <a:srgbClr val="3333CC"/>
                </a:solidFill>
                <a:latin typeface="Arial"/>
                <a:cs typeface="Arial"/>
              </a:rPr>
              <a:t>new.sno</a:t>
            </a:r>
            <a:r>
              <a:rPr lang="en-US" sz="2394" dirty="0">
                <a:solidFill>
                  <a:srgbClr val="3333CC"/>
                </a:solidFill>
                <a:latin typeface="Arial"/>
                <a:cs typeface="Arial"/>
              </a:rPr>
              <a:t>  </a:t>
            </a:r>
            <a:br>
              <a:rPr lang="en-US" sz="2394" dirty="0">
                <a:solidFill>
                  <a:srgbClr val="3333CC"/>
                </a:solidFill>
                <a:latin typeface="Arial"/>
                <a:cs typeface="Arial"/>
              </a:rPr>
            </a:br>
            <a:r>
              <a:rPr lang="en-US" sz="2394" dirty="0">
                <a:solidFill>
                  <a:srgbClr val="3333CC"/>
                </a:solidFill>
                <a:latin typeface="Arial"/>
                <a:cs typeface="Arial"/>
              </a:rPr>
              <a:t>         where </a:t>
            </a:r>
            <a:r>
              <a:rPr lang="en-US" sz="2394" dirty="0" err="1">
                <a:solidFill>
                  <a:srgbClr val="3333CC"/>
                </a:solidFill>
                <a:latin typeface="Arial"/>
                <a:cs typeface="Arial"/>
              </a:rPr>
              <a:t>sno</a:t>
            </a:r>
            <a:r>
              <a:rPr lang="en-US" sz="2394" dirty="0">
                <a:solidFill>
                  <a:srgbClr val="3333CC"/>
                </a:solidFill>
                <a:latin typeface="Arial"/>
                <a:cs typeface="Arial"/>
              </a:rPr>
              <a:t> = </a:t>
            </a:r>
            <a:r>
              <a:rPr lang="en-US" sz="2394" dirty="0" err="1">
                <a:solidFill>
                  <a:srgbClr val="3333CC"/>
                </a:solidFill>
                <a:latin typeface="Arial"/>
                <a:cs typeface="Arial"/>
              </a:rPr>
              <a:t>old.sno</a:t>
            </a:r>
            <a:r>
              <a:rPr lang="en-US" sz="2394" dirty="0">
                <a:solidFill>
                  <a:srgbClr val="3333CC"/>
                </a:solidFill>
                <a:latin typeface="Arial"/>
                <a:cs typeface="Arial"/>
              </a:rPr>
              <a:t>;</a:t>
            </a:r>
          </a:p>
          <a:p>
            <a:pPr marL="10860" algn="l">
              <a:spcBef>
                <a:spcPts val="86"/>
              </a:spcBef>
            </a:pPr>
            <a:r>
              <a:rPr lang="en-US" sz="2394" dirty="0">
                <a:solidFill>
                  <a:srgbClr val="FF0000"/>
                </a:solidFill>
                <a:latin typeface="Arial"/>
                <a:cs typeface="Arial"/>
              </a:rPr>
              <a:t> end</a:t>
            </a:r>
          </a:p>
          <a:p>
            <a:pPr marL="10860" algn="l">
              <a:spcBef>
                <a:spcPts val="86"/>
              </a:spcBef>
            </a:pPr>
            <a:r>
              <a:rPr lang="en-US" sz="2394" dirty="0">
                <a:solidFill>
                  <a:srgbClr val="3333CC"/>
                </a:solidFill>
                <a:latin typeface="Arial"/>
                <a:cs typeface="Arial"/>
              </a:rPr>
              <a:t>//</a:t>
            </a:r>
          </a:p>
          <a:p>
            <a:pPr marL="10860" algn="l">
              <a:spcBef>
                <a:spcPts val="86"/>
              </a:spcBef>
            </a:pPr>
            <a:r>
              <a:rPr lang="en-US" sz="2394" dirty="0">
                <a:solidFill>
                  <a:srgbClr val="3333CC"/>
                </a:solidFill>
                <a:latin typeface="Arial"/>
                <a:cs typeface="Arial"/>
              </a:rPr>
              <a:t>delimiter ;</a:t>
            </a:r>
            <a:endParaRPr sz="2394" dirty="0">
              <a:latin typeface="Arial"/>
              <a:cs typeface="Arial"/>
            </a:endParaRPr>
          </a:p>
        </p:txBody>
      </p:sp>
      <p:sp>
        <p:nvSpPr>
          <p:cNvPr id="12" name="灯片编号占位符 11"/>
          <p:cNvSpPr>
            <a:spLocks noGrp="1"/>
          </p:cNvSpPr>
          <p:nvPr>
            <p:ph type="sldNum" sz="quarter" idx="7"/>
          </p:nvPr>
        </p:nvSpPr>
        <p:spPr/>
        <p:txBody>
          <a:bodyPr/>
          <a:lstStyle/>
          <a:p>
            <a:fld id="{B6F15528-21DE-4FAA-801E-634DDDAF4B2B}" type="slidenum">
              <a:rPr lang="en-US" altLang="zh-CN" smtClean="0"/>
              <a:t>83</a:t>
            </a:fld>
            <a:endParaRPr lang="zh-CN" altLang="en-US"/>
          </a:p>
        </p:txBody>
      </p:sp>
    </p:spTree>
    <p:extLst>
      <p:ext uri="{BB962C8B-B14F-4D97-AF65-F5344CB8AC3E}">
        <p14:creationId xmlns:p14="http://schemas.microsoft.com/office/powerpoint/2010/main" val="25006964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15907" y="1327411"/>
            <a:ext cx="7404251" cy="1217655"/>
          </a:xfrm>
          <a:prstGeom prst="rect">
            <a:avLst/>
          </a:prstGeom>
        </p:spPr>
        <p:txBody>
          <a:bodyPr vert="horz" wrap="square" lIns="0" tIns="108599" rIns="0" bIns="0" rtlCol="0">
            <a:spAutoFit/>
          </a:bodyPr>
          <a:lstStyle/>
          <a:p>
            <a:pPr marL="10860" algn="l">
              <a:spcBef>
                <a:spcPts val="855"/>
              </a:spcBef>
            </a:pPr>
            <a:r>
              <a:rPr sz="2000" dirty="0">
                <a:latin typeface="Microsoft YaHei"/>
                <a:cs typeface="Microsoft YaHei"/>
              </a:rPr>
              <a:t>示例四</a:t>
            </a:r>
          </a:p>
          <a:p>
            <a:pPr marL="10860" marR="4344" algn="l">
              <a:lnSpc>
                <a:spcPct val="130000"/>
              </a:lnSpc>
              <a:spcBef>
                <a:spcPts val="21"/>
              </a:spcBef>
            </a:pPr>
            <a:r>
              <a:rPr sz="2000" spc="-4" dirty="0">
                <a:latin typeface="Microsoft YaHei"/>
                <a:cs typeface="Microsoft YaHei"/>
              </a:rPr>
              <a:t>假设student(S#,</a:t>
            </a:r>
            <a:r>
              <a:rPr sz="2000" spc="17" dirty="0">
                <a:latin typeface="Microsoft YaHei"/>
                <a:cs typeface="Microsoft YaHei"/>
              </a:rPr>
              <a:t> </a:t>
            </a:r>
            <a:r>
              <a:rPr sz="2000" spc="-4" dirty="0">
                <a:latin typeface="Microsoft YaHei"/>
                <a:cs typeface="Microsoft YaHei"/>
              </a:rPr>
              <a:t>Sname,</a:t>
            </a:r>
            <a:r>
              <a:rPr sz="2000" spc="17" dirty="0">
                <a:latin typeface="Microsoft YaHei"/>
                <a:cs typeface="Microsoft YaHei"/>
              </a:rPr>
              <a:t> </a:t>
            </a:r>
            <a:r>
              <a:rPr sz="2000" spc="-4" dirty="0">
                <a:latin typeface="Microsoft YaHei"/>
                <a:cs typeface="Microsoft YaHei"/>
              </a:rPr>
              <a:t>SumCourse),</a:t>
            </a:r>
            <a:r>
              <a:rPr sz="2000" spc="17" dirty="0">
                <a:latin typeface="Microsoft YaHei"/>
                <a:cs typeface="Microsoft YaHei"/>
              </a:rPr>
              <a:t> </a:t>
            </a:r>
            <a:r>
              <a:rPr sz="2000" spc="-4" dirty="0">
                <a:latin typeface="Microsoft YaHei"/>
                <a:cs typeface="Microsoft YaHei"/>
              </a:rPr>
              <a:t>当删除某一同学S#时，该同学的所 </a:t>
            </a:r>
            <a:r>
              <a:rPr sz="2000" spc="-4" dirty="0" err="1">
                <a:latin typeface="Microsoft YaHei"/>
                <a:cs typeface="Microsoft YaHei"/>
              </a:rPr>
              <a:t>有选课也都要删除。设计一个触发器完成上述功能</a:t>
            </a:r>
            <a:endParaRPr sz="2000" dirty="0">
              <a:latin typeface="Microsoft YaHei"/>
              <a:cs typeface="Microsoft YaHei"/>
            </a:endParaRPr>
          </a:p>
        </p:txBody>
      </p:sp>
      <p:sp>
        <p:nvSpPr>
          <p:cNvPr id="7" name="object 7"/>
          <p:cNvSpPr txBox="1"/>
          <p:nvPr/>
        </p:nvSpPr>
        <p:spPr>
          <a:xfrm>
            <a:off x="942479" y="650359"/>
            <a:ext cx="3716243" cy="493941"/>
          </a:xfrm>
          <a:prstGeom prst="rect">
            <a:avLst/>
          </a:prstGeom>
        </p:spPr>
        <p:txBody>
          <a:bodyPr vert="horz" wrap="square" lIns="0" tIns="62444" rIns="0" bIns="0" rtlCol="0">
            <a:spAutoFit/>
          </a:bodyPr>
          <a:lstStyle/>
          <a:p>
            <a:pPr>
              <a:spcBef>
                <a:spcPts val="402"/>
              </a:spcBef>
            </a:pPr>
            <a:r>
              <a:rPr sz="2800" spc="-4" dirty="0" err="1">
                <a:solidFill>
                  <a:srgbClr val="FFFFFF"/>
                </a:solidFill>
                <a:latin typeface="STZhongsong"/>
                <a:cs typeface="STZhongsong"/>
              </a:rPr>
              <a:t>触发</a:t>
            </a:r>
            <a:r>
              <a:rPr sz="2800" dirty="0" err="1">
                <a:solidFill>
                  <a:srgbClr val="FFFFFF"/>
                </a:solidFill>
                <a:latin typeface="STZhongsong"/>
                <a:cs typeface="STZhongsong"/>
              </a:rPr>
              <a:t>器</a:t>
            </a:r>
            <a:r>
              <a:rPr sz="2800" spc="-4" dirty="0" err="1">
                <a:solidFill>
                  <a:srgbClr val="FFFFFF"/>
                </a:solidFill>
                <a:latin typeface="Arial"/>
                <a:cs typeface="Arial"/>
              </a:rPr>
              <a:t>Trigger</a:t>
            </a:r>
            <a:r>
              <a:rPr sz="2800" dirty="0" err="1">
                <a:solidFill>
                  <a:srgbClr val="FFFFFF"/>
                </a:solidFill>
                <a:latin typeface="STZhongsong"/>
                <a:cs typeface="STZhongsong"/>
              </a:rPr>
              <a:t>示例</a:t>
            </a:r>
            <a:endParaRPr sz="2800" dirty="0">
              <a:latin typeface="STZhongsong"/>
              <a:cs typeface="STZhongsong"/>
            </a:endParaRPr>
          </a:p>
        </p:txBody>
      </p:sp>
      <p:sp>
        <p:nvSpPr>
          <p:cNvPr id="8" name="object 8"/>
          <p:cNvSpPr txBox="1"/>
          <p:nvPr/>
        </p:nvSpPr>
        <p:spPr>
          <a:xfrm>
            <a:off x="1259632" y="2752853"/>
            <a:ext cx="7128792" cy="2666950"/>
          </a:xfrm>
          <a:prstGeom prst="rect">
            <a:avLst/>
          </a:prstGeom>
        </p:spPr>
        <p:txBody>
          <a:bodyPr vert="horz" wrap="square" lIns="0" tIns="10860" rIns="0" bIns="0" rtlCol="0">
            <a:spAutoFit/>
          </a:bodyPr>
          <a:lstStyle/>
          <a:p>
            <a:pPr marL="10860" algn="l">
              <a:spcBef>
                <a:spcPts val="86"/>
              </a:spcBef>
            </a:pPr>
            <a:r>
              <a:rPr lang="en-US" sz="2394" dirty="0">
                <a:solidFill>
                  <a:srgbClr val="3333CC"/>
                </a:solidFill>
                <a:latin typeface="Arial"/>
                <a:cs typeface="Arial"/>
              </a:rPr>
              <a:t>delimiter //</a:t>
            </a:r>
          </a:p>
          <a:p>
            <a:pPr marL="10860" algn="l">
              <a:spcBef>
                <a:spcPts val="86"/>
              </a:spcBef>
            </a:pPr>
            <a:r>
              <a:rPr lang="en-US" sz="2394" dirty="0">
                <a:solidFill>
                  <a:srgbClr val="FF0000"/>
                </a:solidFill>
                <a:latin typeface="Arial"/>
                <a:cs typeface="Arial"/>
              </a:rPr>
              <a:t>create trigger </a:t>
            </a:r>
            <a:r>
              <a:rPr lang="en-US" sz="2394" dirty="0" err="1">
                <a:solidFill>
                  <a:srgbClr val="3333CC"/>
                </a:solidFill>
                <a:latin typeface="Arial"/>
                <a:cs typeface="Arial"/>
              </a:rPr>
              <a:t>delsno</a:t>
            </a:r>
            <a:r>
              <a:rPr lang="en-US" sz="2394" dirty="0">
                <a:solidFill>
                  <a:srgbClr val="3333CC"/>
                </a:solidFill>
                <a:latin typeface="Arial"/>
                <a:cs typeface="Arial"/>
              </a:rPr>
              <a:t> after delete </a:t>
            </a:r>
            <a:r>
              <a:rPr lang="en-US" sz="2394" dirty="0">
                <a:solidFill>
                  <a:srgbClr val="FF0000"/>
                </a:solidFill>
                <a:latin typeface="Arial"/>
                <a:cs typeface="Arial"/>
              </a:rPr>
              <a:t>on</a:t>
            </a:r>
            <a:r>
              <a:rPr lang="en-US" sz="2394" dirty="0">
                <a:solidFill>
                  <a:srgbClr val="3333CC"/>
                </a:solidFill>
                <a:latin typeface="Arial"/>
                <a:cs typeface="Arial"/>
              </a:rPr>
              <a:t> student </a:t>
            </a:r>
          </a:p>
          <a:p>
            <a:pPr marL="10860" algn="l">
              <a:spcBef>
                <a:spcPts val="86"/>
              </a:spcBef>
            </a:pPr>
            <a:r>
              <a:rPr lang="en-US" sz="2394" dirty="0">
                <a:solidFill>
                  <a:srgbClr val="FF0000"/>
                </a:solidFill>
                <a:latin typeface="Arial"/>
                <a:cs typeface="Arial"/>
              </a:rPr>
              <a:t>for each row  begin </a:t>
            </a:r>
          </a:p>
          <a:p>
            <a:pPr marL="10860" algn="l">
              <a:spcBef>
                <a:spcPts val="86"/>
              </a:spcBef>
            </a:pPr>
            <a:r>
              <a:rPr lang="en-US" sz="2394" dirty="0">
                <a:solidFill>
                  <a:srgbClr val="3333CC"/>
                </a:solidFill>
                <a:latin typeface="Arial"/>
                <a:cs typeface="Arial"/>
              </a:rPr>
              <a:t> delete  from </a:t>
            </a:r>
            <a:r>
              <a:rPr lang="en-US" sz="2394" dirty="0" err="1">
                <a:solidFill>
                  <a:srgbClr val="3333CC"/>
                </a:solidFill>
                <a:latin typeface="Arial"/>
                <a:cs typeface="Arial"/>
              </a:rPr>
              <a:t>sc</a:t>
            </a:r>
            <a:r>
              <a:rPr lang="en-US" sz="2394" dirty="0">
                <a:solidFill>
                  <a:srgbClr val="3333CC"/>
                </a:solidFill>
                <a:latin typeface="Arial"/>
                <a:cs typeface="Arial"/>
              </a:rPr>
              <a:t>    where </a:t>
            </a:r>
            <a:r>
              <a:rPr lang="en-US" sz="2394" dirty="0" err="1">
                <a:solidFill>
                  <a:srgbClr val="3333CC"/>
                </a:solidFill>
                <a:latin typeface="Arial"/>
                <a:cs typeface="Arial"/>
              </a:rPr>
              <a:t>sno</a:t>
            </a:r>
            <a:r>
              <a:rPr lang="en-US" sz="2394" dirty="0">
                <a:solidFill>
                  <a:srgbClr val="3333CC"/>
                </a:solidFill>
                <a:latin typeface="Arial"/>
                <a:cs typeface="Arial"/>
              </a:rPr>
              <a:t> = </a:t>
            </a:r>
            <a:r>
              <a:rPr lang="en-US" sz="2394" dirty="0" err="1">
                <a:solidFill>
                  <a:srgbClr val="3333CC"/>
                </a:solidFill>
                <a:latin typeface="Arial"/>
                <a:cs typeface="Arial"/>
              </a:rPr>
              <a:t>old.sno</a:t>
            </a:r>
            <a:r>
              <a:rPr lang="en-US" sz="2394" dirty="0">
                <a:solidFill>
                  <a:srgbClr val="3333CC"/>
                </a:solidFill>
                <a:latin typeface="Arial"/>
                <a:cs typeface="Arial"/>
              </a:rPr>
              <a:t>;</a:t>
            </a:r>
          </a:p>
          <a:p>
            <a:pPr marL="10860" algn="l">
              <a:spcBef>
                <a:spcPts val="86"/>
              </a:spcBef>
            </a:pPr>
            <a:r>
              <a:rPr lang="en-US" sz="2394" dirty="0">
                <a:solidFill>
                  <a:srgbClr val="FF0000"/>
                </a:solidFill>
                <a:latin typeface="Arial"/>
                <a:cs typeface="Arial"/>
              </a:rPr>
              <a:t> end</a:t>
            </a:r>
          </a:p>
          <a:p>
            <a:pPr marL="10860" algn="l">
              <a:spcBef>
                <a:spcPts val="86"/>
              </a:spcBef>
            </a:pPr>
            <a:r>
              <a:rPr lang="en-US" sz="2394" dirty="0">
                <a:solidFill>
                  <a:srgbClr val="3333CC"/>
                </a:solidFill>
                <a:latin typeface="Arial"/>
                <a:cs typeface="Arial"/>
              </a:rPr>
              <a:t>//</a:t>
            </a:r>
          </a:p>
          <a:p>
            <a:pPr marL="10860" algn="l">
              <a:spcBef>
                <a:spcPts val="86"/>
              </a:spcBef>
            </a:pPr>
            <a:r>
              <a:rPr lang="en-US" sz="2394" dirty="0">
                <a:solidFill>
                  <a:srgbClr val="3333CC"/>
                </a:solidFill>
                <a:latin typeface="Arial"/>
                <a:cs typeface="Arial"/>
              </a:rPr>
              <a:t>delimiter ;</a:t>
            </a:r>
            <a:endParaRPr sz="2394" dirty="0">
              <a:latin typeface="Arial"/>
              <a:cs typeface="Arial"/>
            </a:endParaRPr>
          </a:p>
        </p:txBody>
      </p:sp>
      <p:sp>
        <p:nvSpPr>
          <p:cNvPr id="10" name="灯片编号占位符 9"/>
          <p:cNvSpPr>
            <a:spLocks noGrp="1"/>
          </p:cNvSpPr>
          <p:nvPr>
            <p:ph type="sldNum" sz="quarter" idx="7"/>
          </p:nvPr>
        </p:nvSpPr>
        <p:spPr/>
        <p:txBody>
          <a:bodyPr/>
          <a:lstStyle/>
          <a:p>
            <a:fld id="{B6F15528-21DE-4FAA-801E-634DDDAF4B2B}" type="slidenum">
              <a:rPr lang="en-US" altLang="zh-CN" smtClean="0"/>
              <a:t>84</a:t>
            </a:fld>
            <a:endParaRPr lang="zh-CN" altLang="en-US"/>
          </a:p>
        </p:txBody>
      </p:sp>
    </p:spTree>
    <p:extLst>
      <p:ext uri="{BB962C8B-B14F-4D97-AF65-F5344CB8AC3E}">
        <p14:creationId xmlns:p14="http://schemas.microsoft.com/office/powerpoint/2010/main" val="2818483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1823" y="1528649"/>
            <a:ext cx="7902585" cy="1679320"/>
          </a:xfrm>
          <a:prstGeom prst="rect">
            <a:avLst/>
          </a:prstGeom>
        </p:spPr>
        <p:txBody>
          <a:bodyPr vert="horz" wrap="square" lIns="0" tIns="108599" rIns="0" bIns="0" rtlCol="0">
            <a:spAutoFit/>
          </a:bodyPr>
          <a:lstStyle/>
          <a:p>
            <a:pPr marL="10860" algn="l">
              <a:spcBef>
                <a:spcPts val="855"/>
              </a:spcBef>
            </a:pPr>
            <a:r>
              <a:rPr sz="2400" dirty="0">
                <a:latin typeface="Microsoft YaHei"/>
                <a:cs typeface="Microsoft YaHei"/>
              </a:rPr>
              <a:t>示例五</a:t>
            </a:r>
          </a:p>
          <a:p>
            <a:pPr marL="10860" marR="4344" algn="l">
              <a:lnSpc>
                <a:spcPct val="130300"/>
              </a:lnSpc>
              <a:spcBef>
                <a:spcPts val="17"/>
              </a:spcBef>
            </a:pPr>
            <a:r>
              <a:rPr sz="2000" spc="-4" dirty="0">
                <a:latin typeface="Microsoft YaHei"/>
                <a:cs typeface="Microsoft YaHei"/>
              </a:rPr>
              <a:t>假设student(S#,</a:t>
            </a:r>
            <a:r>
              <a:rPr sz="2000" spc="17" dirty="0">
                <a:latin typeface="Microsoft YaHei"/>
                <a:cs typeface="Microsoft YaHei"/>
              </a:rPr>
              <a:t> </a:t>
            </a:r>
            <a:r>
              <a:rPr sz="2000" spc="-4" dirty="0">
                <a:latin typeface="Microsoft YaHei"/>
                <a:cs typeface="Microsoft YaHei"/>
              </a:rPr>
              <a:t>Sname,</a:t>
            </a:r>
            <a:r>
              <a:rPr sz="2000" spc="17" dirty="0">
                <a:latin typeface="Microsoft YaHei"/>
                <a:cs typeface="Microsoft YaHei"/>
              </a:rPr>
              <a:t> </a:t>
            </a:r>
            <a:r>
              <a:rPr sz="2000" spc="-4" dirty="0">
                <a:latin typeface="Microsoft YaHei"/>
                <a:cs typeface="Microsoft YaHei"/>
              </a:rPr>
              <a:t>SumCourse),</a:t>
            </a:r>
            <a:r>
              <a:rPr sz="2000" spc="17" dirty="0">
                <a:latin typeface="Microsoft YaHei"/>
                <a:cs typeface="Microsoft YaHei"/>
              </a:rPr>
              <a:t> </a:t>
            </a:r>
            <a:r>
              <a:rPr sz="2000" spc="-4" dirty="0">
                <a:latin typeface="Microsoft YaHei"/>
                <a:cs typeface="Microsoft YaHei"/>
              </a:rPr>
              <a:t>当删除某一同学S#时，该同学的所 </a:t>
            </a:r>
            <a:r>
              <a:rPr sz="2000" spc="-4" dirty="0" err="1">
                <a:latin typeface="Microsoft YaHei"/>
                <a:cs typeface="Microsoft YaHei"/>
              </a:rPr>
              <a:t>有选课中的S#都要置为空值</a:t>
            </a:r>
            <a:r>
              <a:rPr lang="zh-CN" altLang="en-US" sz="2000" spc="-4" dirty="0">
                <a:latin typeface="Microsoft YaHei"/>
                <a:cs typeface="Microsoft YaHei"/>
              </a:rPr>
              <a:t>（</a:t>
            </a:r>
            <a:r>
              <a:rPr lang="en-US" altLang="zh-CN" sz="2000" spc="-4" dirty="0">
                <a:latin typeface="Microsoft YaHei"/>
                <a:cs typeface="Microsoft YaHei"/>
              </a:rPr>
              <a:t>0</a:t>
            </a:r>
            <a:r>
              <a:rPr lang="zh-CN" altLang="en-US" sz="2000" spc="-4" dirty="0">
                <a:latin typeface="Microsoft YaHei"/>
                <a:cs typeface="Microsoft YaHei"/>
              </a:rPr>
              <a:t>）</a:t>
            </a:r>
            <a:r>
              <a:rPr sz="2000" spc="-4" dirty="0">
                <a:latin typeface="Microsoft YaHei"/>
                <a:cs typeface="Microsoft YaHei"/>
              </a:rPr>
              <a:t>。</a:t>
            </a:r>
            <a:r>
              <a:rPr sz="2000" spc="-4" dirty="0" err="1">
                <a:latin typeface="Microsoft YaHei"/>
                <a:cs typeface="Microsoft YaHei"/>
              </a:rPr>
              <a:t>设计一个触发器完成上述功能</a:t>
            </a:r>
            <a:r>
              <a:rPr lang="zh-CN" altLang="en-US" sz="2000" dirty="0">
                <a:latin typeface="Arial"/>
                <a:cs typeface="Arial"/>
              </a:rPr>
              <a:t>。</a:t>
            </a:r>
            <a:endParaRPr sz="2000" spc="-4" dirty="0">
              <a:latin typeface="Microsoft YaHei"/>
              <a:cs typeface="Microsoft YaHei"/>
            </a:endParaRPr>
          </a:p>
        </p:txBody>
      </p:sp>
      <p:sp>
        <p:nvSpPr>
          <p:cNvPr id="9" name="object 9"/>
          <p:cNvSpPr txBox="1"/>
          <p:nvPr/>
        </p:nvSpPr>
        <p:spPr>
          <a:xfrm>
            <a:off x="875310" y="682744"/>
            <a:ext cx="3716243" cy="493941"/>
          </a:xfrm>
          <a:prstGeom prst="rect">
            <a:avLst/>
          </a:prstGeom>
        </p:spPr>
        <p:txBody>
          <a:bodyPr vert="horz" wrap="square" lIns="0" tIns="62444" rIns="0" bIns="0" rtlCol="0">
            <a:spAutoFit/>
          </a:bodyPr>
          <a:lstStyle/>
          <a:p>
            <a:pPr>
              <a:spcBef>
                <a:spcPts val="402"/>
              </a:spcBef>
            </a:pPr>
            <a:r>
              <a:rPr sz="2800" spc="-4" dirty="0" err="1">
                <a:solidFill>
                  <a:srgbClr val="FFFFFF"/>
                </a:solidFill>
                <a:latin typeface="STZhongsong"/>
                <a:cs typeface="STZhongsong"/>
              </a:rPr>
              <a:t>触发</a:t>
            </a:r>
            <a:r>
              <a:rPr sz="2800" dirty="0" err="1">
                <a:solidFill>
                  <a:srgbClr val="FFFFFF"/>
                </a:solidFill>
                <a:latin typeface="STZhongsong"/>
                <a:cs typeface="STZhongsong"/>
              </a:rPr>
              <a:t>器</a:t>
            </a:r>
            <a:r>
              <a:rPr sz="2800" spc="-4" dirty="0" err="1">
                <a:solidFill>
                  <a:srgbClr val="FFFFFF"/>
                </a:solidFill>
                <a:latin typeface="Arial"/>
                <a:cs typeface="Arial"/>
              </a:rPr>
              <a:t>Trigger</a:t>
            </a:r>
            <a:r>
              <a:rPr sz="2800" dirty="0" err="1">
                <a:solidFill>
                  <a:srgbClr val="FFFFFF"/>
                </a:solidFill>
                <a:latin typeface="STZhongsong"/>
                <a:cs typeface="STZhongsong"/>
              </a:rPr>
              <a:t>示例</a:t>
            </a:r>
            <a:endParaRPr sz="2800" dirty="0">
              <a:latin typeface="STZhongsong"/>
              <a:cs typeface="STZhongsong"/>
            </a:endParaRPr>
          </a:p>
        </p:txBody>
      </p:sp>
      <p:sp>
        <p:nvSpPr>
          <p:cNvPr id="10" name="object 10"/>
          <p:cNvSpPr txBox="1"/>
          <p:nvPr/>
        </p:nvSpPr>
        <p:spPr>
          <a:xfrm>
            <a:off x="1115616" y="3020720"/>
            <a:ext cx="7357793" cy="3403818"/>
          </a:xfrm>
          <a:prstGeom prst="rect">
            <a:avLst/>
          </a:prstGeom>
        </p:spPr>
        <p:txBody>
          <a:bodyPr vert="horz" wrap="square" lIns="0" tIns="10860" rIns="0" bIns="0" rtlCol="0">
            <a:spAutoFit/>
          </a:bodyPr>
          <a:lstStyle/>
          <a:p>
            <a:pPr marL="10860" algn="l">
              <a:spcBef>
                <a:spcPts val="86"/>
              </a:spcBef>
            </a:pPr>
            <a:r>
              <a:rPr lang="en-US" sz="2394" dirty="0">
                <a:solidFill>
                  <a:srgbClr val="3333CC"/>
                </a:solidFill>
                <a:latin typeface="Arial"/>
                <a:cs typeface="Arial"/>
              </a:rPr>
              <a:t>delimiter //</a:t>
            </a:r>
          </a:p>
          <a:p>
            <a:pPr marL="10860" algn="l">
              <a:spcBef>
                <a:spcPts val="86"/>
              </a:spcBef>
            </a:pPr>
            <a:r>
              <a:rPr lang="en-US" sz="2394" dirty="0">
                <a:solidFill>
                  <a:srgbClr val="3333CC"/>
                </a:solidFill>
                <a:latin typeface="Arial"/>
                <a:cs typeface="Arial"/>
              </a:rPr>
              <a:t>create trigger delsno2 after delete on </a:t>
            </a:r>
            <a:r>
              <a:rPr lang="en-US" sz="2394" dirty="0" err="1">
                <a:solidFill>
                  <a:srgbClr val="3333CC"/>
                </a:solidFill>
                <a:latin typeface="Arial"/>
                <a:cs typeface="Arial"/>
              </a:rPr>
              <a:t>stu_sumcourse</a:t>
            </a:r>
            <a:endParaRPr lang="en-US" sz="2394" dirty="0">
              <a:solidFill>
                <a:srgbClr val="3333CC"/>
              </a:solidFill>
              <a:latin typeface="Arial"/>
              <a:cs typeface="Arial"/>
            </a:endParaRPr>
          </a:p>
          <a:p>
            <a:pPr marL="10860" algn="l">
              <a:spcBef>
                <a:spcPts val="86"/>
              </a:spcBef>
            </a:pPr>
            <a:r>
              <a:rPr lang="en-US" sz="2394" dirty="0">
                <a:solidFill>
                  <a:srgbClr val="3333CC"/>
                </a:solidFill>
                <a:latin typeface="Arial"/>
                <a:cs typeface="Arial"/>
              </a:rPr>
              <a:t>for each row  begin </a:t>
            </a:r>
          </a:p>
          <a:p>
            <a:pPr marL="10860" algn="l">
              <a:spcBef>
                <a:spcPts val="86"/>
              </a:spcBef>
            </a:pPr>
            <a:r>
              <a:rPr lang="en-US" sz="2394" dirty="0">
                <a:solidFill>
                  <a:srgbClr val="3333CC"/>
                </a:solidFill>
                <a:latin typeface="Arial"/>
                <a:cs typeface="Arial"/>
              </a:rPr>
              <a:t>     update </a:t>
            </a:r>
            <a:r>
              <a:rPr lang="en-US" sz="2394" dirty="0" err="1">
                <a:solidFill>
                  <a:srgbClr val="3333CC"/>
                </a:solidFill>
                <a:latin typeface="Arial"/>
                <a:cs typeface="Arial"/>
              </a:rPr>
              <a:t>sc</a:t>
            </a:r>
            <a:r>
              <a:rPr lang="en-US" sz="2394" dirty="0">
                <a:solidFill>
                  <a:srgbClr val="3333CC"/>
                </a:solidFill>
                <a:latin typeface="Arial"/>
                <a:cs typeface="Arial"/>
              </a:rPr>
              <a:t>  set </a:t>
            </a:r>
            <a:r>
              <a:rPr lang="en-US" sz="2394" dirty="0" err="1">
                <a:solidFill>
                  <a:srgbClr val="3333CC"/>
                </a:solidFill>
                <a:latin typeface="Arial"/>
                <a:cs typeface="Arial"/>
              </a:rPr>
              <a:t>sno</a:t>
            </a:r>
            <a:r>
              <a:rPr lang="en-US" sz="2394" dirty="0">
                <a:solidFill>
                  <a:srgbClr val="3333CC"/>
                </a:solidFill>
                <a:latin typeface="Arial"/>
                <a:cs typeface="Arial"/>
              </a:rPr>
              <a:t>="00000000" </a:t>
            </a:r>
            <a:br>
              <a:rPr lang="en-US" sz="2394" dirty="0">
                <a:solidFill>
                  <a:srgbClr val="3333CC"/>
                </a:solidFill>
                <a:latin typeface="Arial"/>
                <a:cs typeface="Arial"/>
              </a:rPr>
            </a:br>
            <a:r>
              <a:rPr lang="en-US" sz="2394" dirty="0">
                <a:solidFill>
                  <a:srgbClr val="3333CC"/>
                </a:solidFill>
                <a:latin typeface="Arial"/>
                <a:cs typeface="Arial"/>
              </a:rPr>
              <a:t>           where </a:t>
            </a:r>
            <a:r>
              <a:rPr lang="en-US" sz="2394" dirty="0" err="1">
                <a:solidFill>
                  <a:srgbClr val="3333CC"/>
                </a:solidFill>
                <a:latin typeface="Arial"/>
                <a:cs typeface="Arial"/>
              </a:rPr>
              <a:t>sno</a:t>
            </a:r>
            <a:r>
              <a:rPr lang="en-US" sz="2394" dirty="0">
                <a:solidFill>
                  <a:srgbClr val="3333CC"/>
                </a:solidFill>
                <a:latin typeface="Arial"/>
                <a:cs typeface="Arial"/>
              </a:rPr>
              <a:t> = </a:t>
            </a:r>
            <a:r>
              <a:rPr lang="en-US" sz="2394" dirty="0" err="1">
                <a:solidFill>
                  <a:srgbClr val="3333CC"/>
                </a:solidFill>
                <a:latin typeface="Arial"/>
                <a:cs typeface="Arial"/>
              </a:rPr>
              <a:t>old.sno</a:t>
            </a:r>
            <a:r>
              <a:rPr lang="en-US" sz="2394" dirty="0">
                <a:solidFill>
                  <a:srgbClr val="3333CC"/>
                </a:solidFill>
                <a:latin typeface="Arial"/>
                <a:cs typeface="Arial"/>
              </a:rPr>
              <a:t>;</a:t>
            </a:r>
          </a:p>
          <a:p>
            <a:pPr marL="10860" algn="l">
              <a:spcBef>
                <a:spcPts val="86"/>
              </a:spcBef>
            </a:pPr>
            <a:r>
              <a:rPr lang="en-US" sz="2394" dirty="0">
                <a:solidFill>
                  <a:srgbClr val="3333CC"/>
                </a:solidFill>
                <a:latin typeface="Arial"/>
                <a:cs typeface="Arial"/>
              </a:rPr>
              <a:t> end</a:t>
            </a:r>
          </a:p>
          <a:p>
            <a:pPr marL="10860" algn="l">
              <a:spcBef>
                <a:spcPts val="86"/>
              </a:spcBef>
            </a:pPr>
            <a:r>
              <a:rPr lang="en-US" sz="2394" dirty="0">
                <a:solidFill>
                  <a:srgbClr val="3333CC"/>
                </a:solidFill>
                <a:latin typeface="Arial"/>
                <a:cs typeface="Arial"/>
              </a:rPr>
              <a:t>//</a:t>
            </a:r>
          </a:p>
          <a:p>
            <a:pPr marL="10860" algn="l">
              <a:spcBef>
                <a:spcPts val="86"/>
              </a:spcBef>
            </a:pPr>
            <a:r>
              <a:rPr lang="en-US" sz="2394" dirty="0">
                <a:solidFill>
                  <a:srgbClr val="3333CC"/>
                </a:solidFill>
                <a:latin typeface="Arial"/>
                <a:cs typeface="Arial"/>
              </a:rPr>
              <a:t>delimiter ;</a:t>
            </a:r>
            <a:endParaRPr sz="2394" dirty="0">
              <a:latin typeface="Arial"/>
              <a:cs typeface="Arial"/>
            </a:endParaRPr>
          </a:p>
        </p:txBody>
      </p:sp>
      <p:sp>
        <p:nvSpPr>
          <p:cNvPr id="12" name="灯片编号占位符 11"/>
          <p:cNvSpPr>
            <a:spLocks noGrp="1"/>
          </p:cNvSpPr>
          <p:nvPr>
            <p:ph type="sldNum" sz="quarter" idx="7"/>
          </p:nvPr>
        </p:nvSpPr>
        <p:spPr/>
        <p:txBody>
          <a:bodyPr/>
          <a:lstStyle/>
          <a:p>
            <a:fld id="{B6F15528-21DE-4FAA-801E-634DDDAF4B2B}" type="slidenum">
              <a:rPr lang="en-US" altLang="zh-CN" smtClean="0"/>
              <a:t>85</a:t>
            </a:fld>
            <a:endParaRPr lang="zh-CN" altLang="en-US"/>
          </a:p>
        </p:txBody>
      </p:sp>
    </p:spTree>
    <p:extLst>
      <p:ext uri="{BB962C8B-B14F-4D97-AF65-F5344CB8AC3E}">
        <p14:creationId xmlns:p14="http://schemas.microsoft.com/office/powerpoint/2010/main" val="30671408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85B5108-8880-4EF2-9BA8-B34CC6FCCDB4}" type="slidenum">
              <a:rPr lang="en-US" altLang="zh-CN"/>
              <a:pPr/>
              <a:t>86</a:t>
            </a:fld>
            <a:endParaRPr lang="en-US" altLang="zh-CN"/>
          </a:p>
        </p:txBody>
      </p:sp>
      <p:sp>
        <p:nvSpPr>
          <p:cNvPr id="555010" name="Rectangle 2"/>
          <p:cNvSpPr>
            <a:spLocks noGrp="1" noChangeArrowheads="1"/>
          </p:cNvSpPr>
          <p:nvPr>
            <p:ph type="title"/>
          </p:nvPr>
        </p:nvSpPr>
        <p:spPr/>
        <p:txBody>
          <a:bodyPr/>
          <a:lstStyle/>
          <a:p>
            <a:r>
              <a:rPr lang="zh-CN" altLang="en-US" dirty="0"/>
              <a:t>第五章 数据库完整性</a:t>
            </a:r>
          </a:p>
        </p:txBody>
      </p:sp>
      <p:sp>
        <p:nvSpPr>
          <p:cNvPr id="555011" name="Rectangle 3"/>
          <p:cNvSpPr>
            <a:spLocks noGrp="1" noChangeArrowheads="1"/>
          </p:cNvSpPr>
          <p:nvPr>
            <p:ph type="body" idx="1"/>
          </p:nvPr>
        </p:nvSpPr>
        <p:spPr>
          <a:xfrm>
            <a:off x="684213" y="1773238"/>
            <a:ext cx="7859712" cy="4495800"/>
          </a:xfrm>
        </p:spPr>
        <p:txBody>
          <a:bodyPr/>
          <a:lstStyle/>
          <a:p>
            <a:pPr>
              <a:lnSpc>
                <a:spcPct val="130000"/>
              </a:lnSpc>
              <a:buFont typeface="Wingdings" panose="05000000000000000000" pitchFamily="2" charset="2"/>
              <a:buNone/>
            </a:pPr>
            <a:r>
              <a:rPr lang="en-US" altLang="zh-CN" b="1" dirty="0"/>
              <a:t>5.1  </a:t>
            </a:r>
            <a:r>
              <a:rPr lang="zh-CN" altLang="en-US" b="1" dirty="0"/>
              <a:t>实体完整性</a:t>
            </a:r>
          </a:p>
          <a:p>
            <a:pPr>
              <a:lnSpc>
                <a:spcPct val="130000"/>
              </a:lnSpc>
              <a:buFont typeface="Wingdings" panose="05000000000000000000" pitchFamily="2" charset="2"/>
              <a:buNone/>
            </a:pPr>
            <a:r>
              <a:rPr lang="en-US" altLang="zh-CN" b="1" dirty="0"/>
              <a:t>5.2  </a:t>
            </a:r>
            <a:r>
              <a:rPr lang="zh-CN" altLang="en-US" b="1" dirty="0"/>
              <a:t>参照完整性</a:t>
            </a:r>
          </a:p>
          <a:p>
            <a:pPr>
              <a:lnSpc>
                <a:spcPct val="130000"/>
              </a:lnSpc>
              <a:buFont typeface="Wingdings" panose="05000000000000000000" pitchFamily="2" charset="2"/>
              <a:buNone/>
            </a:pPr>
            <a:r>
              <a:rPr lang="en-US" altLang="zh-CN" b="1" dirty="0"/>
              <a:t>5.3  </a:t>
            </a:r>
            <a:r>
              <a:rPr lang="zh-CN" altLang="en-US" b="1" dirty="0"/>
              <a:t>用户定义的完整性</a:t>
            </a:r>
          </a:p>
          <a:p>
            <a:pPr>
              <a:lnSpc>
                <a:spcPct val="130000"/>
              </a:lnSpc>
              <a:buFont typeface="Wingdings" panose="05000000000000000000" pitchFamily="2" charset="2"/>
              <a:buNone/>
            </a:pPr>
            <a:r>
              <a:rPr lang="en-US" altLang="zh-CN" b="1" dirty="0"/>
              <a:t>5.4  </a:t>
            </a:r>
            <a:r>
              <a:rPr lang="zh-CN" altLang="en-US" b="1" dirty="0"/>
              <a:t>完整性约束命名字句</a:t>
            </a:r>
          </a:p>
          <a:p>
            <a:pPr>
              <a:lnSpc>
                <a:spcPct val="130000"/>
              </a:lnSpc>
              <a:buFont typeface="Wingdings" panose="05000000000000000000" pitchFamily="2" charset="2"/>
              <a:buNone/>
            </a:pPr>
            <a:r>
              <a:rPr lang="zh-CN" altLang="en-US" b="1" dirty="0"/>
              <a:t>*</a:t>
            </a:r>
            <a:r>
              <a:rPr lang="en-US" altLang="zh-CN" b="1" dirty="0"/>
              <a:t>5.5  </a:t>
            </a:r>
            <a:r>
              <a:rPr lang="zh-CN" altLang="en-US" b="1" dirty="0"/>
              <a:t>域中的完整性限制</a:t>
            </a:r>
          </a:p>
          <a:p>
            <a:pPr>
              <a:lnSpc>
                <a:spcPct val="130000"/>
              </a:lnSpc>
              <a:buFont typeface="Wingdings" panose="05000000000000000000" pitchFamily="2" charset="2"/>
              <a:buNone/>
            </a:pPr>
            <a:r>
              <a:rPr lang="en-US" altLang="zh-CN" b="1" dirty="0"/>
              <a:t>5.6  </a:t>
            </a:r>
            <a:r>
              <a:rPr lang="zh-CN" altLang="en-US" b="1" dirty="0"/>
              <a:t>触发器</a:t>
            </a:r>
          </a:p>
          <a:p>
            <a:pPr>
              <a:lnSpc>
                <a:spcPct val="130000"/>
              </a:lnSpc>
              <a:buFont typeface="Wingdings" panose="05000000000000000000" pitchFamily="2" charset="2"/>
              <a:buNone/>
            </a:pPr>
            <a:r>
              <a:rPr lang="en-US" altLang="zh-CN" b="1" dirty="0">
                <a:solidFill>
                  <a:schemeClr val="tx2"/>
                </a:solidFill>
              </a:rPr>
              <a:t>5.7  </a:t>
            </a:r>
            <a:r>
              <a:rPr lang="zh-CN" altLang="en-US" b="1" dirty="0">
                <a:solidFill>
                  <a:schemeClr val="tx2"/>
                </a:solidFill>
              </a:rPr>
              <a:t>小结</a:t>
            </a:r>
          </a:p>
          <a:p>
            <a:endParaRPr lang="en-US" altLang="zh-CN" b="1" dirty="0">
              <a:solidFill>
                <a:schemeClr val="tx2"/>
              </a:solidFill>
            </a:endParaRPr>
          </a:p>
        </p:txBody>
      </p:sp>
    </p:spTree>
    <p:extLst>
      <p:ext uri="{BB962C8B-B14F-4D97-AF65-F5344CB8AC3E}">
        <p14:creationId xmlns:p14="http://schemas.microsoft.com/office/powerpoint/2010/main" val="7323091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012540E-BFD8-45C7-83F7-C60B9AD88B41}" type="slidenum">
              <a:rPr lang="en-US" altLang="zh-CN"/>
              <a:pPr/>
              <a:t>87</a:t>
            </a:fld>
            <a:endParaRPr lang="en-US" altLang="zh-CN"/>
          </a:p>
        </p:txBody>
      </p:sp>
      <p:sp>
        <p:nvSpPr>
          <p:cNvPr id="478210" name="Rectangle 2"/>
          <p:cNvSpPr>
            <a:spLocks noGrp="1" noChangeArrowheads="1"/>
          </p:cNvSpPr>
          <p:nvPr>
            <p:ph type="title"/>
          </p:nvPr>
        </p:nvSpPr>
        <p:spPr/>
        <p:txBody>
          <a:bodyPr/>
          <a:lstStyle/>
          <a:p>
            <a:r>
              <a:rPr lang="en-US" altLang="zh-CN"/>
              <a:t>5.7  </a:t>
            </a:r>
            <a:r>
              <a:rPr lang="zh-CN" altLang="en-US" dirty="0"/>
              <a:t>小结</a:t>
            </a:r>
          </a:p>
        </p:txBody>
      </p:sp>
      <p:sp>
        <p:nvSpPr>
          <p:cNvPr id="478211" name="Rectangle 3"/>
          <p:cNvSpPr>
            <a:spLocks noGrp="1" noChangeArrowheads="1"/>
          </p:cNvSpPr>
          <p:nvPr>
            <p:ph type="body" idx="1"/>
          </p:nvPr>
        </p:nvSpPr>
        <p:spPr/>
        <p:txBody>
          <a:bodyPr/>
          <a:lstStyle/>
          <a:p>
            <a:r>
              <a:rPr lang="zh-CN" altLang="en-US"/>
              <a:t>数据库的完整性是为了保证数据库中存储的数据是正确的</a:t>
            </a:r>
          </a:p>
          <a:p>
            <a:pPr>
              <a:buFont typeface="Wingdings" panose="05000000000000000000" pitchFamily="2" charset="2"/>
              <a:buNone/>
            </a:pPr>
            <a:endParaRPr lang="zh-CN" altLang="en-US"/>
          </a:p>
          <a:p>
            <a:r>
              <a:rPr lang="en-US" altLang="zh-CN"/>
              <a:t>RDBMS</a:t>
            </a:r>
            <a:r>
              <a:rPr lang="zh-CN" altLang="en-US"/>
              <a:t>完整性实现的机制</a:t>
            </a:r>
          </a:p>
          <a:p>
            <a:pPr lvl="1"/>
            <a:r>
              <a:rPr lang="zh-CN" altLang="en-US"/>
              <a:t>完整性约束定义机制</a:t>
            </a:r>
          </a:p>
          <a:p>
            <a:pPr lvl="1"/>
            <a:r>
              <a:rPr lang="zh-CN" altLang="en-US"/>
              <a:t>完整性检查机制</a:t>
            </a:r>
          </a:p>
          <a:p>
            <a:pPr lvl="1"/>
            <a:r>
              <a:rPr lang="zh-CN" altLang="en-US"/>
              <a:t>违背完整性约束条件时</a:t>
            </a:r>
            <a:r>
              <a:rPr lang="en-US" altLang="zh-CN"/>
              <a:t>RDBMS</a:t>
            </a:r>
            <a:r>
              <a:rPr lang="zh-CN" altLang="en-US"/>
              <a:t>应采取的动作</a:t>
            </a:r>
          </a:p>
        </p:txBody>
      </p:sp>
    </p:spTree>
    <p:extLst>
      <p:ext uri="{BB962C8B-B14F-4D97-AF65-F5344CB8AC3E}">
        <p14:creationId xmlns:p14="http://schemas.microsoft.com/office/powerpoint/2010/main" val="34001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643EDF9-B50D-4C17-AE1C-43284C4F0FFE}" type="slidenum">
              <a:rPr lang="en-US" altLang="zh-CN"/>
              <a:pPr/>
              <a:t>9</a:t>
            </a:fld>
            <a:endParaRPr lang="en-US" altLang="zh-CN"/>
          </a:p>
        </p:txBody>
      </p:sp>
      <p:sp>
        <p:nvSpPr>
          <p:cNvPr id="572418" name="Rectangle 2"/>
          <p:cNvSpPr>
            <a:spLocks noGrp="1" noChangeArrowheads="1"/>
          </p:cNvSpPr>
          <p:nvPr>
            <p:ph type="title"/>
          </p:nvPr>
        </p:nvSpPr>
        <p:spPr/>
        <p:txBody>
          <a:bodyPr/>
          <a:lstStyle/>
          <a:p>
            <a:r>
              <a:rPr lang="zh-CN" altLang="en-US"/>
              <a:t>完整性约束条件（续）</a:t>
            </a:r>
          </a:p>
        </p:txBody>
      </p:sp>
      <p:sp>
        <p:nvSpPr>
          <p:cNvPr id="572419" name="Rectangle 3"/>
          <p:cNvSpPr>
            <a:spLocks noGrp="1" noChangeArrowheads="1"/>
          </p:cNvSpPr>
          <p:nvPr>
            <p:ph type="body" idx="1"/>
          </p:nvPr>
        </p:nvSpPr>
        <p:spPr>
          <a:xfrm>
            <a:off x="468313" y="1700213"/>
            <a:ext cx="8229600" cy="4495800"/>
          </a:xfrm>
        </p:spPr>
        <p:txBody>
          <a:bodyPr/>
          <a:lstStyle/>
          <a:p>
            <a:r>
              <a:rPr lang="zh-CN" altLang="en-US" sz="2400" b="1" dirty="0">
                <a:latin typeface="仿宋_GB2312" pitchFamily="49" charset="-122"/>
                <a:ea typeface="仿宋_GB2312" pitchFamily="49" charset="-122"/>
              </a:rPr>
              <a:t>函数依赖约束</a:t>
            </a:r>
          </a:p>
          <a:p>
            <a:pPr lvl="1"/>
            <a:r>
              <a:rPr lang="zh-CN" altLang="en-US" sz="2000" b="1" dirty="0">
                <a:latin typeface="仿宋_GB2312" pitchFamily="49" charset="-122"/>
                <a:ea typeface="仿宋_GB2312" pitchFamily="49" charset="-122"/>
              </a:rPr>
              <a:t>函数字段间存在的函数依赖</a:t>
            </a:r>
          </a:p>
          <a:p>
            <a:pPr lvl="1">
              <a:buFont typeface="Wingdings" panose="05000000000000000000" pitchFamily="2" charset="2"/>
              <a:buNone/>
            </a:pPr>
            <a:r>
              <a:rPr lang="zh-CN" altLang="en-US" sz="2000" b="1" dirty="0">
                <a:latin typeface="仿宋_GB2312" pitchFamily="49" charset="-122"/>
                <a:ea typeface="仿宋_GB2312" pitchFamily="49" charset="-122"/>
              </a:rPr>
              <a:t>例：在学生－课程－教师关系</a:t>
            </a:r>
          </a:p>
          <a:p>
            <a:pPr lvl="1">
              <a:buFont typeface="Wingdings" panose="05000000000000000000" pitchFamily="2" charset="2"/>
              <a:buNone/>
            </a:pPr>
            <a:r>
              <a:rPr lang="zh-CN" altLang="en-US" sz="2000" b="1" dirty="0">
                <a:latin typeface="仿宋_GB2312" pitchFamily="49" charset="-122"/>
                <a:ea typeface="仿宋_GB2312" pitchFamily="49" charset="-122"/>
              </a:rPr>
              <a:t>　　　</a:t>
            </a:r>
            <a:r>
              <a:rPr lang="en-US" altLang="zh-CN" sz="2000" b="1" dirty="0">
                <a:latin typeface="仿宋_GB2312" pitchFamily="49" charset="-122"/>
                <a:ea typeface="仿宋_GB2312" pitchFamily="49" charset="-122"/>
              </a:rPr>
              <a:t>SJT(S,J,T)</a:t>
            </a:r>
            <a:r>
              <a:rPr lang="zh-CN" altLang="en-US" sz="2000" b="1" dirty="0">
                <a:latin typeface="仿宋_GB2312" pitchFamily="49" charset="-122"/>
                <a:ea typeface="仿宋_GB2312" pitchFamily="49" charset="-122"/>
              </a:rPr>
              <a:t>的函数依赖：</a:t>
            </a:r>
          </a:p>
          <a:p>
            <a:pPr lvl="1">
              <a:buFont typeface="Wingdings" panose="05000000000000000000" pitchFamily="2" charset="2"/>
              <a:buNone/>
            </a:pPr>
            <a:r>
              <a:rPr lang="zh-CN" altLang="en-US" sz="2000" b="1" dirty="0">
                <a:latin typeface="仿宋_GB2312" pitchFamily="49" charset="-122"/>
                <a:ea typeface="仿宋_GB2312" pitchFamily="49" charset="-122"/>
              </a:rPr>
              <a:t>             （（</a:t>
            </a:r>
            <a:r>
              <a:rPr lang="en-US" altLang="zh-CN" sz="2000" b="1" dirty="0">
                <a:latin typeface="仿宋_GB2312" pitchFamily="49" charset="-122"/>
                <a:ea typeface="仿宋_GB2312" pitchFamily="49" charset="-122"/>
              </a:rPr>
              <a:t>S,J</a:t>
            </a:r>
            <a:r>
              <a:rPr lang="zh-CN" altLang="en-US" sz="2000" b="1" dirty="0">
                <a:latin typeface="仿宋_GB2312" pitchFamily="49" charset="-122"/>
                <a:ea typeface="仿宋_GB2312" pitchFamily="49" charset="-122"/>
              </a:rPr>
              <a:t>）</a:t>
            </a:r>
            <a:r>
              <a:rPr lang="en-US" altLang="en-US" sz="2000" b="1" dirty="0"/>
              <a:t>→</a:t>
            </a:r>
            <a:r>
              <a:rPr lang="en-US" altLang="zh-CN" sz="2000" b="1" dirty="0">
                <a:latin typeface="仿宋_GB2312" pitchFamily="49" charset="-122"/>
                <a:ea typeface="仿宋_GB2312" pitchFamily="49" charset="-122"/>
              </a:rPr>
              <a:t>T,T</a:t>
            </a:r>
            <a:r>
              <a:rPr lang="en-US" altLang="en-US" sz="2000" b="1" dirty="0"/>
              <a:t>→</a:t>
            </a:r>
            <a:r>
              <a:rPr lang="en-US" altLang="zh-CN" sz="2000" b="1" dirty="0">
                <a:latin typeface="仿宋_GB2312" pitchFamily="49" charset="-122"/>
                <a:ea typeface="仿宋_GB2312" pitchFamily="49" charset="-122"/>
              </a:rPr>
              <a:t>J</a:t>
            </a:r>
            <a:r>
              <a:rPr lang="zh-CN" altLang="en-US" sz="2000" b="1" dirty="0">
                <a:latin typeface="仿宋_GB2312" pitchFamily="49" charset="-122"/>
                <a:ea typeface="仿宋_GB2312" pitchFamily="49" charset="-122"/>
              </a:rPr>
              <a:t>）</a:t>
            </a:r>
          </a:p>
          <a:p>
            <a:pPr lvl="1">
              <a:buFont typeface="Wingdings" panose="05000000000000000000" pitchFamily="2" charset="2"/>
              <a:buNone/>
            </a:pPr>
            <a:r>
              <a:rPr lang="zh-CN" altLang="en-US" sz="2000" b="1" dirty="0">
                <a:latin typeface="仿宋_GB2312" pitchFamily="49" charset="-122"/>
                <a:ea typeface="仿宋_GB2312" pitchFamily="49" charset="-122"/>
              </a:rPr>
              <a:t>主码</a:t>
            </a:r>
            <a:r>
              <a:rPr lang="zh-CN" altLang="en-US" sz="2000" b="1" dirty="0">
                <a:latin typeface="仿宋_GB2312" pitchFamily="49" charset="-122"/>
                <a:ea typeface="仿宋_GB2312" pitchFamily="49" charset="-122"/>
                <a:sym typeface="Wingdings" panose="05000000000000000000" pitchFamily="2" charset="2"/>
              </a:rPr>
              <a:t>：（</a:t>
            </a:r>
            <a:r>
              <a:rPr lang="en-US" altLang="zh-CN" sz="2000" b="1" dirty="0">
                <a:latin typeface="仿宋_GB2312" pitchFamily="49" charset="-122"/>
                <a:ea typeface="仿宋_GB2312" pitchFamily="49" charset="-122"/>
                <a:sym typeface="Wingdings" panose="05000000000000000000" pitchFamily="2" charset="2"/>
              </a:rPr>
              <a:t>S,J)</a:t>
            </a:r>
          </a:p>
          <a:p>
            <a:r>
              <a:rPr lang="zh-CN" altLang="en-US" sz="2400" b="1" dirty="0">
                <a:latin typeface="仿宋_GB2312" pitchFamily="49" charset="-122"/>
                <a:ea typeface="仿宋_GB2312" pitchFamily="49" charset="-122"/>
              </a:rPr>
              <a:t>统计约束</a:t>
            </a:r>
          </a:p>
          <a:p>
            <a:pPr lvl="1"/>
            <a:r>
              <a:rPr lang="zh-CN" altLang="en-US" sz="2000" b="1" dirty="0">
                <a:latin typeface="仿宋_GB2312" pitchFamily="49" charset="-122"/>
                <a:ea typeface="仿宋_GB2312" pitchFamily="49" charset="-122"/>
              </a:rPr>
              <a:t>定义某个字段值，一个关系多个元组的统计值之间的约束关系</a:t>
            </a:r>
          </a:p>
          <a:p>
            <a:pPr lvl="1">
              <a:buFont typeface="Wingdings" panose="05000000000000000000" pitchFamily="2" charset="2"/>
              <a:buNone/>
            </a:pPr>
            <a:r>
              <a:rPr lang="zh-CN" altLang="en-US" sz="2000" b="1" dirty="0">
                <a:latin typeface="仿宋_GB2312" pitchFamily="49" charset="-122"/>
                <a:ea typeface="仿宋_GB2312" pitchFamily="49" charset="-122"/>
              </a:rPr>
              <a:t>例：职工平均工资的</a:t>
            </a:r>
            <a:r>
              <a:rPr lang="en-US" altLang="zh-CN" sz="2000" b="1" dirty="0">
                <a:latin typeface="仿宋_GB2312" pitchFamily="49" charset="-122"/>
                <a:ea typeface="仿宋_GB2312" pitchFamily="49" charset="-122"/>
              </a:rPr>
              <a:t>2</a:t>
            </a:r>
            <a:r>
              <a:rPr lang="zh-CN" altLang="en-US" sz="2000" b="1" dirty="0">
                <a:latin typeface="仿宋_GB2312" pitchFamily="49" charset="-122"/>
                <a:ea typeface="仿宋_GB2312" pitchFamily="49" charset="-122"/>
              </a:rPr>
              <a:t>倍</a:t>
            </a:r>
            <a:r>
              <a:rPr lang="en-US" altLang="zh-CN" sz="2000" b="1" dirty="0">
                <a:latin typeface="仿宋_GB2312" pitchFamily="49" charset="-122"/>
                <a:ea typeface="仿宋_GB2312" pitchFamily="49" charset="-122"/>
              </a:rPr>
              <a:t>&lt;=</a:t>
            </a:r>
            <a:r>
              <a:rPr lang="zh-CN" altLang="en-US" sz="2000" b="1" dirty="0">
                <a:latin typeface="仿宋_GB2312" pitchFamily="49" charset="-122"/>
                <a:ea typeface="仿宋_GB2312" pitchFamily="49" charset="-122"/>
              </a:rPr>
              <a:t>部门经理的工资</a:t>
            </a:r>
            <a:r>
              <a:rPr lang="en-US" altLang="zh-CN" sz="2000" b="1" dirty="0">
                <a:latin typeface="仿宋_GB2312" pitchFamily="49" charset="-122"/>
                <a:ea typeface="仿宋_GB2312" pitchFamily="49" charset="-122"/>
              </a:rPr>
              <a:t>&lt;=</a:t>
            </a:r>
            <a:r>
              <a:rPr lang="zh-CN" altLang="en-US" sz="2000" b="1" dirty="0">
                <a:latin typeface="仿宋_GB2312" pitchFamily="49" charset="-122"/>
                <a:ea typeface="仿宋_GB2312" pitchFamily="49" charset="-122"/>
              </a:rPr>
              <a:t>职工平均工资的</a:t>
            </a:r>
            <a:r>
              <a:rPr lang="en-US" altLang="zh-CN" sz="2000" b="1" dirty="0">
                <a:latin typeface="仿宋_GB2312" pitchFamily="49" charset="-122"/>
                <a:ea typeface="仿宋_GB2312" pitchFamily="49" charset="-122"/>
              </a:rPr>
              <a:t>5</a:t>
            </a:r>
            <a:r>
              <a:rPr lang="zh-CN" altLang="en-US" sz="2000" b="1" dirty="0">
                <a:latin typeface="仿宋_GB2312" pitchFamily="49" charset="-122"/>
                <a:ea typeface="仿宋_GB2312" pitchFamily="49" charset="-122"/>
              </a:rPr>
              <a:t>倍</a:t>
            </a:r>
          </a:p>
          <a:p>
            <a:pPr lvl="1">
              <a:buFont typeface="Wingdings" panose="05000000000000000000" pitchFamily="2" charset="2"/>
              <a:buNone/>
            </a:pPr>
            <a:r>
              <a:rPr lang="zh-CN" altLang="en-US" sz="2000" b="1" dirty="0">
                <a:latin typeface="仿宋_GB2312" pitchFamily="49" charset="-122"/>
                <a:ea typeface="仿宋_GB2312" pitchFamily="49" charset="-122"/>
              </a:rPr>
              <a:t>职工平均工资值：统计值</a:t>
            </a:r>
          </a:p>
        </p:txBody>
      </p:sp>
    </p:spTree>
  </p:cSld>
  <p:clrMapOvr>
    <a:masterClrMapping/>
  </p:clrMapOvr>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4234</TotalTime>
  <Words>6290</Words>
  <Application>Microsoft Office PowerPoint</Application>
  <PresentationFormat>全屏显示(4:3)</PresentationFormat>
  <Paragraphs>836</Paragraphs>
  <Slides>87</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9" baseType="lpstr">
      <vt:lpstr>仿宋_GB2312</vt:lpstr>
      <vt:lpstr>黑体</vt:lpstr>
      <vt:lpstr>STKaiti</vt:lpstr>
      <vt:lpstr>STZhongsong</vt:lpstr>
      <vt:lpstr>Microsoft YaHei</vt:lpstr>
      <vt:lpstr>NSimSun</vt:lpstr>
      <vt:lpstr>Arial</vt:lpstr>
      <vt:lpstr>Tahoma</vt:lpstr>
      <vt:lpstr>Times New Roman</vt:lpstr>
      <vt:lpstr>Wingdings</vt:lpstr>
      <vt:lpstr>1_商务模板系列34</vt:lpstr>
      <vt:lpstr>Image</vt:lpstr>
      <vt:lpstr>第五章  数据库完整性</vt:lpstr>
      <vt:lpstr>数据库完整性</vt:lpstr>
      <vt:lpstr>数据库完整性(续)</vt:lpstr>
      <vt:lpstr>完整性约束条件</vt:lpstr>
      <vt:lpstr>完整性约束条件分类</vt:lpstr>
      <vt:lpstr>完整性约束条件（续）</vt:lpstr>
      <vt:lpstr>完整性约束条件（续）</vt:lpstr>
      <vt:lpstr>完整性约束条件（续）</vt:lpstr>
      <vt:lpstr>完整性约束条件（续）</vt:lpstr>
      <vt:lpstr>完整性约束条件（续）</vt:lpstr>
      <vt:lpstr>完整性约束条件（续）</vt:lpstr>
      <vt:lpstr>完整性检查</vt:lpstr>
      <vt:lpstr>违约处理</vt:lpstr>
      <vt:lpstr>第五章 数据库完整性</vt:lpstr>
      <vt:lpstr>5.1 实体完整性</vt:lpstr>
      <vt:lpstr>5.1.1 实体完整性定义</vt:lpstr>
      <vt:lpstr>实体完整性定义(续)</vt:lpstr>
      <vt:lpstr>实体完整性定义(续)</vt:lpstr>
      <vt:lpstr>实体完整性定义(续)</vt:lpstr>
      <vt:lpstr>5.1 实体完整性</vt:lpstr>
      <vt:lpstr>5.1.2 实体完整性检查和违约处理</vt:lpstr>
      <vt:lpstr>实体完整性检查和违约处理(续)</vt:lpstr>
      <vt:lpstr>实体完整性检查和违约处理(续)</vt:lpstr>
      <vt:lpstr>第五章 数据库完整性</vt:lpstr>
      <vt:lpstr>5.2  参照完整性</vt:lpstr>
      <vt:lpstr>5.2.1 参照完整性定义</vt:lpstr>
      <vt:lpstr>参照完整性定义(续)</vt:lpstr>
      <vt:lpstr>5.2  参照完整性</vt:lpstr>
      <vt:lpstr>参照完整性检查和违约处理</vt:lpstr>
      <vt:lpstr>违约处理</vt:lpstr>
      <vt:lpstr>违约处理(续)</vt:lpstr>
      <vt:lpstr>第五章 数据库完整性</vt:lpstr>
      <vt:lpstr>5.3  用户定义的完整性</vt:lpstr>
      <vt:lpstr>5.3  用户定义的完整性</vt:lpstr>
      <vt:lpstr>5.3.1 属性上的约束条件的定义</vt:lpstr>
      <vt:lpstr>属性上的约束条件的定义(续)</vt:lpstr>
      <vt:lpstr>属性上的约束条件的定义(续)</vt:lpstr>
      <vt:lpstr>属性上的约束条件的定义(续)</vt:lpstr>
      <vt:lpstr>PowerPoint 演示文稿</vt:lpstr>
      <vt:lpstr>PowerPoint 演示文稿</vt:lpstr>
      <vt:lpstr>5.3  用户定义的完整性</vt:lpstr>
      <vt:lpstr>5.3.2 属性上的约束条件检查和违约处理</vt:lpstr>
      <vt:lpstr>5.3  用户定义的完整性</vt:lpstr>
      <vt:lpstr>5.3.3 元组上的约束条件的定义</vt:lpstr>
      <vt:lpstr>元组上的约束条件的定义(续)</vt:lpstr>
      <vt:lpstr>PowerPoint 演示文稿</vt:lpstr>
      <vt:lpstr>5.3  用户定义的完整性</vt:lpstr>
      <vt:lpstr>5.3.4 元组上的约束条件检查和违约处理</vt:lpstr>
      <vt:lpstr>第五章 数据库完整性</vt:lpstr>
      <vt:lpstr>5.4  完整性约束命名子句</vt:lpstr>
      <vt:lpstr>完整性约束命名子句(续)</vt:lpstr>
      <vt:lpstr>示 例</vt:lpstr>
      <vt:lpstr>完整性约束命名子句(续)</vt:lpstr>
      <vt:lpstr>完整性约束命名子句(续)</vt:lpstr>
      <vt:lpstr>第五章 数据库完整性</vt:lpstr>
      <vt:lpstr>5.5  域中的完整性限制</vt:lpstr>
      <vt:lpstr>域中的完整性限制(续)</vt:lpstr>
      <vt:lpstr>PowerPoint 演示文稿</vt:lpstr>
      <vt:lpstr>PowerPoint 演示文稿</vt:lpstr>
      <vt:lpstr>PowerPoint 演示文稿</vt:lpstr>
      <vt:lpstr>SQL语言实现约束的方法-断言</vt:lpstr>
      <vt:lpstr>第五章 数据库完整性</vt:lpstr>
      <vt:lpstr>触发器Trigger</vt:lpstr>
      <vt:lpstr>5.6  触发器</vt:lpstr>
      <vt:lpstr>5.6.1 定义触发器</vt:lpstr>
      <vt:lpstr>定义触发器(续)</vt:lpstr>
      <vt:lpstr>定义触发器(续)</vt:lpstr>
      <vt:lpstr>定义触发器(续)</vt:lpstr>
      <vt:lpstr>定义触发器(续)</vt:lpstr>
      <vt:lpstr>定义触发器（续）</vt:lpstr>
      <vt:lpstr>定义触发器（续）</vt:lpstr>
      <vt:lpstr>定义触发器(续)</vt:lpstr>
      <vt:lpstr>定义触发器(续)</vt:lpstr>
      <vt:lpstr>定义触发器(续)</vt:lpstr>
      <vt:lpstr>5.6  触发器</vt:lpstr>
      <vt:lpstr>5.6.2 激活触发器</vt:lpstr>
      <vt:lpstr>激活触发器(续)</vt:lpstr>
      <vt:lpstr>5.6  触发器</vt:lpstr>
      <vt:lpstr>5.6.3 删除触发器</vt:lpstr>
      <vt:lpstr>PowerPoint 演示文稿</vt:lpstr>
      <vt:lpstr>PowerPoint 演示文稿</vt:lpstr>
      <vt:lpstr>PowerPoint 演示文稿</vt:lpstr>
      <vt:lpstr>PowerPoint 演示文稿</vt:lpstr>
      <vt:lpstr>PowerPoint 演示文稿</vt:lpstr>
      <vt:lpstr>PowerPoint 演示文稿</vt:lpstr>
      <vt:lpstr>第五章 数据库完整性</vt:lpstr>
      <vt:lpstr>5.7  小结</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zhu xz</cp:lastModifiedBy>
  <cp:revision>235</cp:revision>
  <dcterms:created xsi:type="dcterms:W3CDTF">2000-08-09T08:19:19Z</dcterms:created>
  <dcterms:modified xsi:type="dcterms:W3CDTF">2022-11-01T05:43:12Z</dcterms:modified>
</cp:coreProperties>
</file>