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91"/>
  </p:notesMasterIdLst>
  <p:sldIdLst>
    <p:sldId id="541" r:id="rId2"/>
    <p:sldId id="542" r:id="rId3"/>
    <p:sldId id="543" r:id="rId4"/>
    <p:sldId id="546" r:id="rId5"/>
    <p:sldId id="547" r:id="rId6"/>
    <p:sldId id="549" r:id="rId7"/>
    <p:sldId id="550" r:id="rId8"/>
    <p:sldId id="551" r:id="rId9"/>
    <p:sldId id="553" r:id="rId10"/>
    <p:sldId id="554" r:id="rId11"/>
    <p:sldId id="556" r:id="rId12"/>
    <p:sldId id="682" r:id="rId13"/>
    <p:sldId id="712" r:id="rId14"/>
    <p:sldId id="692" r:id="rId15"/>
    <p:sldId id="557" r:id="rId16"/>
    <p:sldId id="558" r:id="rId17"/>
    <p:sldId id="559" r:id="rId18"/>
    <p:sldId id="756" r:id="rId19"/>
    <p:sldId id="263" r:id="rId20"/>
    <p:sldId id="562" r:id="rId21"/>
    <p:sldId id="563" r:id="rId22"/>
    <p:sldId id="265" r:id="rId23"/>
    <p:sldId id="266" r:id="rId24"/>
    <p:sldId id="564" r:id="rId25"/>
    <p:sldId id="757" r:id="rId26"/>
    <p:sldId id="269" r:id="rId27"/>
    <p:sldId id="270" r:id="rId28"/>
    <p:sldId id="566" r:id="rId29"/>
    <p:sldId id="758" r:id="rId30"/>
    <p:sldId id="272" r:id="rId31"/>
    <p:sldId id="273" r:id="rId32"/>
    <p:sldId id="716" r:id="rId33"/>
    <p:sldId id="567" r:id="rId34"/>
    <p:sldId id="696" r:id="rId35"/>
    <p:sldId id="684" r:id="rId36"/>
    <p:sldId id="276" r:id="rId37"/>
    <p:sldId id="568" r:id="rId38"/>
    <p:sldId id="569" r:id="rId39"/>
    <p:sldId id="570" r:id="rId40"/>
    <p:sldId id="571" r:id="rId41"/>
    <p:sldId id="759" r:id="rId42"/>
    <p:sldId id="572" r:id="rId43"/>
    <p:sldId id="573" r:id="rId44"/>
    <p:sldId id="574" r:id="rId45"/>
    <p:sldId id="576" r:id="rId46"/>
    <p:sldId id="578" r:id="rId47"/>
    <p:sldId id="579" r:id="rId48"/>
    <p:sldId id="717" r:id="rId49"/>
    <p:sldId id="713" r:id="rId50"/>
    <p:sldId id="714" r:id="rId51"/>
    <p:sldId id="580" r:id="rId52"/>
    <p:sldId id="264" r:id="rId53"/>
    <p:sldId id="581" r:id="rId54"/>
    <p:sldId id="697" r:id="rId55"/>
    <p:sldId id="583" r:id="rId56"/>
    <p:sldId id="584" r:id="rId57"/>
    <p:sldId id="715" r:id="rId58"/>
    <p:sldId id="718" r:id="rId59"/>
    <p:sldId id="586" r:id="rId60"/>
    <p:sldId id="587" r:id="rId61"/>
    <p:sldId id="685" r:id="rId62"/>
    <p:sldId id="760" r:id="rId63"/>
    <p:sldId id="686" r:id="rId64"/>
    <p:sldId id="588" r:id="rId65"/>
    <p:sldId id="591" r:id="rId66"/>
    <p:sldId id="592" r:id="rId67"/>
    <p:sldId id="594" r:id="rId68"/>
    <p:sldId id="596" r:id="rId69"/>
    <p:sldId id="598" r:id="rId70"/>
    <p:sldId id="600" r:id="rId71"/>
    <p:sldId id="601" r:id="rId72"/>
    <p:sldId id="602" r:id="rId73"/>
    <p:sldId id="688" r:id="rId74"/>
    <p:sldId id="689" r:id="rId75"/>
    <p:sldId id="691" r:id="rId76"/>
    <p:sldId id="603" r:id="rId77"/>
    <p:sldId id="607" r:id="rId78"/>
    <p:sldId id="610" r:id="rId79"/>
    <p:sldId id="611" r:id="rId80"/>
    <p:sldId id="613" r:id="rId81"/>
    <p:sldId id="615" r:id="rId82"/>
    <p:sldId id="617" r:id="rId83"/>
    <p:sldId id="444" r:id="rId84"/>
    <p:sldId id="445" r:id="rId85"/>
    <p:sldId id="719" r:id="rId86"/>
    <p:sldId id="720" r:id="rId87"/>
    <p:sldId id="721" r:id="rId88"/>
    <p:sldId id="722" r:id="rId89"/>
    <p:sldId id="388" r:id="rId90"/>
  </p:sldIdLst>
  <p:sldSz cx="9144000" cy="6858000" type="screen4x3"/>
  <p:notesSz cx="6858000" cy="9144000"/>
  <p:defaultTextStyle>
    <a:defPPr>
      <a:defRPr lang="zh-CN"/>
    </a:defPPr>
    <a:lvl1pPr algn="just" rtl="0" fontAlgn="base">
      <a:lnSpc>
        <a:spcPct val="90000"/>
      </a:lnSpc>
      <a:spcBef>
        <a:spcPct val="20000"/>
      </a:spcBef>
      <a:spcAft>
        <a:spcPct val="0"/>
      </a:spcAft>
      <a:buClr>
        <a:schemeClr val="hlink"/>
      </a:buClr>
      <a:buFont typeface="Wingdings" panose="05000000000000000000" pitchFamily="2" charset="2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Clr>
        <a:schemeClr val="hlink"/>
      </a:buClr>
      <a:buFont typeface="Wingdings" panose="05000000000000000000" pitchFamily="2" charset="2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Clr>
        <a:schemeClr val="hlink"/>
      </a:buClr>
      <a:buFont typeface="Wingdings" panose="05000000000000000000" pitchFamily="2" charset="2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Clr>
        <a:schemeClr val="hlink"/>
      </a:buClr>
      <a:buFont typeface="Wingdings" panose="05000000000000000000" pitchFamily="2" charset="2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Clr>
        <a:schemeClr val="hlink"/>
      </a:buClr>
      <a:buFont typeface="Wingdings" panose="05000000000000000000" pitchFamily="2" charset="2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  <a:srgbClr val="FF00FF"/>
    <a:srgbClr val="FF66FF"/>
    <a:srgbClr val="3333FF"/>
    <a:srgbClr val="130A36"/>
    <a:srgbClr val="79710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647" autoAdjust="0"/>
  </p:normalViewPr>
  <p:slideViewPr>
    <p:cSldViewPr>
      <p:cViewPr varScale="1">
        <p:scale>
          <a:sx n="98" d="100"/>
          <a:sy n="98" d="100"/>
        </p:scale>
        <p:origin x="364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44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5118"/>
    </p:cViewPr>
  </p:sorterViewPr>
  <p:notesViewPr>
    <p:cSldViewPr>
      <p:cViewPr varScale="1">
        <p:scale>
          <a:sx n="35" d="100"/>
          <a:sy n="35" d="100"/>
        </p:scale>
        <p:origin x="-151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50.xml"/><Relationship Id="rId1" Type="http://schemas.openxmlformats.org/officeDocument/2006/relationships/slide" Target="slides/slide4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1" sz="1200">
                <a:latin typeface="Times New Roman" panose="02020603050405020304" pitchFamily="18" charset="0"/>
              </a:defRPr>
            </a:lvl1pPr>
          </a:lstStyle>
          <a:p>
            <a:fld id="{69122D4F-18A1-4870-92F8-10C6179A0BA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20013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E8BBD1-693A-4F08-BB17-18126F381552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33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23081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3D94F2-947B-4036-8EE3-7FC6BF01D9BB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14032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372CD0-879F-42CA-86CC-1A52F4FF0B9E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85293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408D63-1493-4798-9090-CCE67F67351D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58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51267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22D4F-18A1-4870-92F8-10C6179A0BAB}" type="slidenum">
              <a:rPr lang="en-US" altLang="zh-CN" smtClean="0"/>
              <a:pPr/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8781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22D4F-18A1-4870-92F8-10C6179A0BAB}" type="slidenum">
              <a:rPr lang="en-US" altLang="zh-CN" smtClean="0"/>
              <a:pPr/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7063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同一堂课同一个时间在不同教室上课，不合理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22D4F-18A1-4870-92F8-10C6179A0BAB}" type="slidenum">
              <a:rPr lang="en-US" altLang="zh-CN" smtClean="0"/>
              <a:pPr/>
              <a:t>77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8028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Freeform 2"/>
          <p:cNvSpPr>
            <a:spLocks/>
          </p:cNvSpPr>
          <p:nvPr/>
        </p:nvSpPr>
        <p:spPr bwMode="gray">
          <a:xfrm>
            <a:off x="-9525" y="1447800"/>
            <a:ext cx="9164638" cy="3832225"/>
          </a:xfrm>
          <a:custGeom>
            <a:avLst/>
            <a:gdLst>
              <a:gd name="T0" fmla="*/ 12 w 5773"/>
              <a:gd name="T1" fmla="*/ 124 h 2414"/>
              <a:gd name="T2" fmla="*/ 1381 w 5773"/>
              <a:gd name="T3" fmla="*/ 12 h 2414"/>
              <a:gd name="T4" fmla="*/ 4064 w 5773"/>
              <a:gd name="T5" fmla="*/ 581 h 2414"/>
              <a:gd name="T6" fmla="*/ 5773 w 5773"/>
              <a:gd name="T7" fmla="*/ 118 h 2414"/>
              <a:gd name="T8" fmla="*/ 5766 w 5773"/>
              <a:gd name="T9" fmla="*/ 2151 h 2414"/>
              <a:gd name="T10" fmla="*/ 3966 w 5773"/>
              <a:gd name="T11" fmla="*/ 2263 h 2414"/>
              <a:gd name="T12" fmla="*/ 1963 w 5773"/>
              <a:gd name="T13" fmla="*/ 1897 h 2414"/>
              <a:gd name="T14" fmla="*/ 6 w 5773"/>
              <a:gd name="T15" fmla="*/ 2407 h 2414"/>
              <a:gd name="T16" fmla="*/ 12 w 5773"/>
              <a:gd name="T17" fmla="*/ 124 h 2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73" h="2414">
                <a:moveTo>
                  <a:pt x="12" y="124"/>
                </a:moveTo>
                <a:cubicBezTo>
                  <a:pt x="150" y="76"/>
                  <a:pt x="581" y="0"/>
                  <a:pt x="1381" y="12"/>
                </a:cubicBezTo>
                <a:cubicBezTo>
                  <a:pt x="2181" y="23"/>
                  <a:pt x="3370" y="437"/>
                  <a:pt x="4064" y="581"/>
                </a:cubicBezTo>
                <a:cubicBezTo>
                  <a:pt x="4758" y="725"/>
                  <a:pt x="5635" y="219"/>
                  <a:pt x="5773" y="118"/>
                </a:cubicBezTo>
                <a:lnTo>
                  <a:pt x="5766" y="2151"/>
                </a:lnTo>
                <a:cubicBezTo>
                  <a:pt x="4994" y="2407"/>
                  <a:pt x="4326" y="2311"/>
                  <a:pt x="3966" y="2263"/>
                </a:cubicBezTo>
                <a:cubicBezTo>
                  <a:pt x="3606" y="2215"/>
                  <a:pt x="2715" y="1873"/>
                  <a:pt x="1963" y="1897"/>
                </a:cubicBezTo>
                <a:cubicBezTo>
                  <a:pt x="1305" y="1893"/>
                  <a:pt x="0" y="2402"/>
                  <a:pt x="6" y="2407"/>
                </a:cubicBezTo>
                <a:cubicBezTo>
                  <a:pt x="12" y="2414"/>
                  <a:pt x="12" y="568"/>
                  <a:pt x="12" y="124"/>
                </a:cubicBezTo>
                <a:close/>
              </a:path>
            </a:pathLst>
          </a:custGeom>
          <a:solidFill>
            <a:schemeClr val="accent1">
              <a:alpha val="41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8563" name="Freeform 3"/>
          <p:cNvSpPr>
            <a:spLocks/>
          </p:cNvSpPr>
          <p:nvPr/>
        </p:nvSpPr>
        <p:spPr bwMode="gray">
          <a:xfrm>
            <a:off x="-9525" y="1730375"/>
            <a:ext cx="9150350" cy="3265488"/>
          </a:xfrm>
          <a:custGeom>
            <a:avLst/>
            <a:gdLst>
              <a:gd name="T0" fmla="*/ 6 w 5764"/>
              <a:gd name="T1" fmla="*/ 272 h 2057"/>
              <a:gd name="T2" fmla="*/ 1453 w 5764"/>
              <a:gd name="T3" fmla="*/ 10 h 2057"/>
              <a:gd name="T4" fmla="*/ 4182 w 5764"/>
              <a:gd name="T5" fmla="*/ 482 h 2057"/>
              <a:gd name="T6" fmla="*/ 5764 w 5764"/>
              <a:gd name="T7" fmla="*/ 154 h 2057"/>
              <a:gd name="T8" fmla="*/ 5764 w 5764"/>
              <a:gd name="T9" fmla="*/ 1806 h 2057"/>
              <a:gd name="T10" fmla="*/ 4005 w 5764"/>
              <a:gd name="T11" fmla="*/ 1994 h 2057"/>
              <a:gd name="T12" fmla="*/ 1891 w 5764"/>
              <a:gd name="T13" fmla="*/ 1522 h 2057"/>
              <a:gd name="T14" fmla="*/ 6 w 5764"/>
              <a:gd name="T15" fmla="*/ 1967 h 2057"/>
              <a:gd name="T16" fmla="*/ 6 w 5764"/>
              <a:gd name="T17" fmla="*/ 272 h 2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64" h="2057">
                <a:moveTo>
                  <a:pt x="6" y="272"/>
                </a:moveTo>
                <a:cubicBezTo>
                  <a:pt x="144" y="233"/>
                  <a:pt x="656" y="0"/>
                  <a:pt x="1453" y="10"/>
                </a:cubicBezTo>
                <a:cubicBezTo>
                  <a:pt x="2250" y="20"/>
                  <a:pt x="3475" y="403"/>
                  <a:pt x="4182" y="482"/>
                </a:cubicBezTo>
                <a:cubicBezTo>
                  <a:pt x="4890" y="561"/>
                  <a:pt x="5626" y="237"/>
                  <a:pt x="5764" y="154"/>
                </a:cubicBezTo>
                <a:lnTo>
                  <a:pt x="5764" y="1806"/>
                </a:lnTo>
                <a:cubicBezTo>
                  <a:pt x="4919" y="2052"/>
                  <a:pt x="4485" y="2057"/>
                  <a:pt x="4005" y="1994"/>
                </a:cubicBezTo>
                <a:cubicBezTo>
                  <a:pt x="3526" y="1929"/>
                  <a:pt x="2640" y="1502"/>
                  <a:pt x="1891" y="1522"/>
                </a:cubicBezTo>
                <a:cubicBezTo>
                  <a:pt x="1234" y="1519"/>
                  <a:pt x="0" y="1962"/>
                  <a:pt x="6" y="1967"/>
                </a:cubicBezTo>
                <a:cubicBezTo>
                  <a:pt x="12" y="1972"/>
                  <a:pt x="6" y="641"/>
                  <a:pt x="6" y="2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78564" name="Group 4"/>
          <p:cNvGrpSpPr>
            <a:grpSpLocks/>
          </p:cNvGrpSpPr>
          <p:nvPr/>
        </p:nvGrpSpPr>
        <p:grpSpPr bwMode="auto">
          <a:xfrm>
            <a:off x="7086600" y="1947863"/>
            <a:ext cx="533400" cy="533400"/>
            <a:chOff x="4752" y="1200"/>
            <a:chExt cx="288" cy="288"/>
          </a:xfrm>
        </p:grpSpPr>
        <p:sp>
          <p:nvSpPr>
            <p:cNvPr id="578565" name="Oval 5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8566" name="Oval 6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78567" name="Group 7"/>
          <p:cNvGrpSpPr>
            <a:grpSpLocks/>
          </p:cNvGrpSpPr>
          <p:nvPr/>
        </p:nvGrpSpPr>
        <p:grpSpPr bwMode="auto">
          <a:xfrm>
            <a:off x="7620000" y="1371600"/>
            <a:ext cx="914400" cy="914400"/>
            <a:chOff x="4992" y="816"/>
            <a:chExt cx="576" cy="576"/>
          </a:xfrm>
        </p:grpSpPr>
        <p:sp>
          <p:nvSpPr>
            <p:cNvPr id="578568" name="Oval 8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8569" name="Oval 9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78570" name="Group 10"/>
          <p:cNvGrpSpPr>
            <a:grpSpLocks/>
          </p:cNvGrpSpPr>
          <p:nvPr/>
        </p:nvGrpSpPr>
        <p:grpSpPr bwMode="auto">
          <a:xfrm>
            <a:off x="304800" y="3429000"/>
            <a:ext cx="1295400" cy="1371600"/>
            <a:chOff x="4992" y="816"/>
            <a:chExt cx="576" cy="576"/>
          </a:xfrm>
        </p:grpSpPr>
        <p:sp>
          <p:nvSpPr>
            <p:cNvPr id="578571" name="Oval 11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8572" name="Oval 12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78573" name="Rectangle 13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578574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5364163" y="6381750"/>
            <a:ext cx="3529012" cy="287338"/>
          </a:xfrm>
        </p:spPr>
        <p:txBody>
          <a:bodyPr/>
          <a:lstStyle>
            <a:lvl1pPr>
              <a:defRPr>
                <a:solidFill>
                  <a:srgbClr val="FF3300"/>
                </a:solidFill>
              </a:defRPr>
            </a:lvl1pPr>
          </a:lstStyle>
          <a:p>
            <a:r>
              <a:rPr lang="en-US" altLang="zh-CN"/>
              <a:t>An Introduction to Database System</a:t>
            </a:r>
          </a:p>
        </p:txBody>
      </p:sp>
      <p:sp>
        <p:nvSpPr>
          <p:cNvPr id="578575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1143000" y="2590800"/>
            <a:ext cx="7086600" cy="1012825"/>
          </a:xfrm>
          <a:effectLst>
            <a:outerShdw dist="53882" dir="2700000" algn="ctr" rotWithShape="0">
              <a:schemeClr val="tx1"/>
            </a:outerShdw>
          </a:effectLst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78576" name="Rectangle 16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295400" y="3581400"/>
            <a:ext cx="6705600" cy="3810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pic>
        <p:nvPicPr>
          <p:cNvPr id="578577" name="Picture 17" descr="zjnu校标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863600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An Introduction to Database System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01BFDC-3243-4774-9A11-5E3FACD473B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272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85800"/>
            <a:ext cx="20574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85800"/>
            <a:ext cx="60198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An Introduction to Database System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EA85E9-C731-41A1-B4E5-EFD5253A971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4637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00113" y="63087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219700" y="6381750"/>
            <a:ext cx="360045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An Introduction to Database System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250825" y="6237288"/>
            <a:ext cx="585788" cy="457200"/>
          </a:xfrm>
        </p:spPr>
        <p:txBody>
          <a:bodyPr/>
          <a:lstStyle>
            <a:lvl1pPr>
              <a:defRPr/>
            </a:lvl1pPr>
          </a:lstStyle>
          <a:p>
            <a:fld id="{2AF23F30-FA9B-4CE5-B426-012872F12EB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2243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An Introduction to Database System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FA3436-7BE1-4232-9B22-C5655546214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175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An Introduction to Database System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8AA2E1-5ADC-485C-9DFA-1CCA9BB21A1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921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An Introduction to Database System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E26BC5-ACBD-43E9-9040-B8D000FA4E1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0149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An Introduction to Database System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1EFD57-9FC4-4EFF-9B71-376FE559CEE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140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An Introduction to Database System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DCC148-49E8-4FAB-AB3F-8FC2DAECC45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227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An Introduction to Database System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E6D359-5E8E-4B34-A7EE-A6B6DC0744E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7143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An Introduction to Database System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D7DF20-77BC-4481-B26D-65192502E7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753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An Introduction to Database System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7D3799-76B2-4B3A-8F0C-A429CF6DF2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0629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7538" name="Object 2"/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14" imgW="9561905" imgH="1600000" progId="Photoshop.Image.6">
                  <p:embed/>
                </p:oleObj>
              </mc:Choice>
              <mc:Fallback>
                <p:oleObj name="Image" r:id="rId14" imgW="9561905" imgH="1600000" progId="Photoshop.Image.6">
                  <p:embed/>
                  <p:pic>
                    <p:nvPicPr>
                      <p:cNvPr id="57753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white"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7539" name="Freeform 3"/>
          <p:cNvSpPr>
            <a:spLocks/>
          </p:cNvSpPr>
          <p:nvPr/>
        </p:nvSpPr>
        <p:spPr bwMode="gray">
          <a:xfrm>
            <a:off x="-11113" y="280988"/>
            <a:ext cx="9155113" cy="1620837"/>
          </a:xfrm>
          <a:custGeom>
            <a:avLst/>
            <a:gdLst>
              <a:gd name="T0" fmla="*/ 6 w 5767"/>
              <a:gd name="T1" fmla="*/ 109 h 1021"/>
              <a:gd name="T2" fmla="*/ 1427 w 5767"/>
              <a:gd name="T3" fmla="*/ 46 h 1021"/>
              <a:gd name="T4" fmla="*/ 4032 w 5767"/>
              <a:gd name="T5" fmla="*/ 255 h 1021"/>
              <a:gd name="T6" fmla="*/ 5767 w 5767"/>
              <a:gd name="T7" fmla="*/ 0 h 1021"/>
              <a:gd name="T8" fmla="*/ 5767 w 5767"/>
              <a:gd name="T9" fmla="*/ 776 h 1021"/>
              <a:gd name="T10" fmla="*/ 4065 w 5767"/>
              <a:gd name="T11" fmla="*/ 831 h 1021"/>
              <a:gd name="T12" fmla="*/ 1984 w 5767"/>
              <a:gd name="T13" fmla="*/ 674 h 1021"/>
              <a:gd name="T14" fmla="*/ 14 w 5767"/>
              <a:gd name="T15" fmla="*/ 995 h 1021"/>
              <a:gd name="T16" fmla="*/ 6 w 5767"/>
              <a:gd name="T17" fmla="*/ 109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7540" name="Freeform 4"/>
          <p:cNvSpPr>
            <a:spLocks/>
          </p:cNvSpPr>
          <p:nvPr/>
        </p:nvSpPr>
        <p:spPr bwMode="gray">
          <a:xfrm>
            <a:off x="-20638" y="533400"/>
            <a:ext cx="9161463" cy="1006475"/>
          </a:xfrm>
          <a:custGeom>
            <a:avLst/>
            <a:gdLst>
              <a:gd name="T0" fmla="*/ 20 w 5771"/>
              <a:gd name="T1" fmla="*/ 109 h 634"/>
              <a:gd name="T2" fmla="*/ 1442 w 5771"/>
              <a:gd name="T3" fmla="*/ 3 h 634"/>
              <a:gd name="T4" fmla="*/ 4150 w 5771"/>
              <a:gd name="T5" fmla="*/ 148 h 634"/>
              <a:gd name="T6" fmla="*/ 5771 w 5771"/>
              <a:gd name="T7" fmla="*/ 37 h 634"/>
              <a:gd name="T8" fmla="*/ 5771 w 5771"/>
              <a:gd name="T9" fmla="*/ 557 h 634"/>
              <a:gd name="T10" fmla="*/ 3942 w 5771"/>
              <a:gd name="T11" fmla="*/ 592 h 634"/>
              <a:gd name="T12" fmla="*/ 1839 w 5771"/>
              <a:gd name="T13" fmla="*/ 456 h 634"/>
              <a:gd name="T14" fmla="*/ 6 w 5771"/>
              <a:gd name="T15" fmla="*/ 620 h 634"/>
              <a:gd name="T16" fmla="*/ 20 w 5771"/>
              <a:gd name="T17" fmla="*/ 109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77541" name="Group 5"/>
          <p:cNvGrpSpPr>
            <a:grpSpLocks/>
          </p:cNvGrpSpPr>
          <p:nvPr/>
        </p:nvGrpSpPr>
        <p:grpSpPr bwMode="auto">
          <a:xfrm>
            <a:off x="7740650" y="347663"/>
            <a:ext cx="387350" cy="366712"/>
            <a:chOff x="4752" y="1200"/>
            <a:chExt cx="288" cy="288"/>
          </a:xfrm>
        </p:grpSpPr>
        <p:sp>
          <p:nvSpPr>
            <p:cNvPr id="577542" name="Oval 6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7543" name="Oval 7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77544" name="Group 8"/>
          <p:cNvGrpSpPr>
            <a:grpSpLocks/>
          </p:cNvGrpSpPr>
          <p:nvPr/>
        </p:nvGrpSpPr>
        <p:grpSpPr bwMode="auto">
          <a:xfrm>
            <a:off x="8153400" y="53975"/>
            <a:ext cx="609600" cy="592138"/>
            <a:chOff x="4992" y="816"/>
            <a:chExt cx="576" cy="576"/>
          </a:xfrm>
        </p:grpSpPr>
        <p:sp>
          <p:nvSpPr>
            <p:cNvPr id="577545" name="Oval 9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7546" name="Oval 10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77547" name="Group 11"/>
          <p:cNvGrpSpPr>
            <a:grpSpLocks/>
          </p:cNvGrpSpPr>
          <p:nvPr/>
        </p:nvGrpSpPr>
        <p:grpSpPr bwMode="auto">
          <a:xfrm>
            <a:off x="171450" y="819150"/>
            <a:ext cx="720725" cy="762000"/>
            <a:chOff x="4992" y="816"/>
            <a:chExt cx="576" cy="576"/>
          </a:xfrm>
        </p:grpSpPr>
        <p:sp>
          <p:nvSpPr>
            <p:cNvPr id="577548" name="Oval 12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7549" name="Oval 13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77550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77551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00113" y="63087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400"/>
            </a:lvl1pPr>
          </a:lstStyle>
          <a:p>
            <a:endParaRPr lang="en-US" altLang="zh-CN"/>
          </a:p>
        </p:txBody>
      </p:sp>
      <p:sp>
        <p:nvSpPr>
          <p:cNvPr id="577552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400" b="1">
                <a:solidFill>
                  <a:srgbClr val="F03628"/>
                </a:solidFill>
              </a:defRPr>
            </a:lvl1pPr>
          </a:lstStyle>
          <a:p>
            <a:r>
              <a:rPr lang="en-US" altLang="zh-CN"/>
              <a:t>An Introduction to Database System</a:t>
            </a:r>
          </a:p>
        </p:txBody>
      </p:sp>
      <p:sp>
        <p:nvSpPr>
          <p:cNvPr id="577553" name="Rectangle 17"/>
          <p:cNvSpPr>
            <a:spLocks noGrp="1" noChangeArrowheads="1"/>
          </p:cNvSpPr>
          <p:nvPr>
            <p:ph type="title"/>
          </p:nvPr>
        </p:nvSpPr>
        <p:spPr bwMode="white">
          <a:xfrm>
            <a:off x="914400" y="685800"/>
            <a:ext cx="73914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pic>
        <p:nvPicPr>
          <p:cNvPr id="577554" name="Picture 18" descr="zjnu校标2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75" y="765175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755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50825" y="6237288"/>
            <a:ext cx="585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400">
                <a:latin typeface="Tahoma" panose="020B0604030504040204" pitchFamily="34" charset="0"/>
              </a:defRPr>
            </a:lvl1pPr>
          </a:lstStyle>
          <a:p>
            <a:fld id="{98645475-0333-44DB-906E-B430299CC0B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" Target="slide6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/>
          <a:lstStyle/>
          <a:p>
            <a:r>
              <a:rPr kumimoji="1" lang="zh-CN" altLang="en-US" sz="4400">
                <a:effectLst>
                  <a:outerShdw blurRad="38100" dist="38100" dir="2700000" algn="tl">
                    <a:srgbClr val="C0C0C0"/>
                  </a:outerShdw>
                </a:effectLst>
              </a:rPr>
              <a:t>第六章 关系数据理论</a:t>
            </a: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1CF5-6E17-455C-AB80-FB47D8B6F3FD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/>
              <a:t>关系模式</a:t>
            </a:r>
            <a:r>
              <a:rPr lang="en-US" altLang="zh-CN" sz="2800"/>
              <a:t>Student&lt;U, F&gt;</a:t>
            </a:r>
            <a:r>
              <a:rPr lang="zh-CN" altLang="en-US" sz="2800"/>
              <a:t>中存在的问题</a:t>
            </a:r>
            <a:endParaRPr lang="zh-CN" altLang="en-US" sz="3200"/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12875"/>
            <a:ext cx="8353425" cy="4752975"/>
          </a:xfrm>
        </p:spPr>
        <p:txBody>
          <a:bodyPr/>
          <a:lstStyle/>
          <a:p>
            <a:pPr marL="533400" indent="-533400">
              <a:lnSpc>
                <a:spcPct val="150000"/>
              </a:lnSpc>
              <a:buClrTx/>
              <a:buFontTx/>
              <a:buNone/>
            </a:pPr>
            <a:r>
              <a:rPr lang="en-US" altLang="zh-CN" sz="200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zh-CN" altLang="en-US" sz="200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数据冗余太大</a:t>
            </a:r>
          </a:p>
          <a:p>
            <a:pPr marL="914400" lvl="1" indent="-457200">
              <a:lnSpc>
                <a:spcPct val="150000"/>
              </a:lnSpc>
              <a:buClrTx/>
              <a:buFontTx/>
              <a:buNone/>
            </a:pPr>
            <a:r>
              <a:rPr lang="zh-CN" altLang="en-US" sz="2000" b="1"/>
              <a:t>   </a:t>
            </a:r>
            <a:r>
              <a:rPr lang="zh-CN" altLang="en-US" sz="2000" b="1">
                <a:ea typeface="仿宋_GB2312" pitchFamily="49" charset="-122"/>
              </a:rPr>
              <a:t>同样的信息在多条元组中重复出现</a:t>
            </a:r>
            <a:endParaRPr lang="zh-CN" altLang="en-US" sz="2000">
              <a:latin typeface="黑体" panose="02010609060101010101" pitchFamily="49" charset="-122"/>
              <a:ea typeface="仿宋_GB2312" pitchFamily="49" charset="-122"/>
            </a:endParaRPr>
          </a:p>
          <a:p>
            <a:pPr marL="533400" indent="-53340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en-US" sz="200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更新异常（</a:t>
            </a:r>
            <a:r>
              <a:rPr lang="en-US" altLang="zh-CN" sz="200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Update Anomalies</a:t>
            </a:r>
            <a:r>
              <a:rPr lang="zh-CN" altLang="en-US" sz="200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b="1">
                <a:ea typeface="仿宋_GB2312" pitchFamily="49" charset="-122"/>
              </a:rPr>
              <a:t>存在数据冗余时，更新某元组而不是所有可能的元组，可能导致数据不一致，如改系主任</a:t>
            </a:r>
            <a:endParaRPr lang="zh-CN" altLang="en-US" sz="2000">
              <a:latin typeface="黑体" panose="02010609060101010101" pitchFamily="49" charset="-122"/>
              <a:ea typeface="仿宋_GB2312" pitchFamily="49" charset="-122"/>
            </a:endParaRPr>
          </a:p>
          <a:p>
            <a:pPr marL="533400" indent="-53340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 </a:t>
            </a:r>
            <a:r>
              <a:rPr lang="zh-CN" altLang="en-US" sz="200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插入异常（</a:t>
            </a:r>
            <a:r>
              <a:rPr lang="en-US" altLang="zh-CN" sz="200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Insertion Anomalies</a:t>
            </a:r>
            <a:r>
              <a:rPr lang="zh-CN" altLang="en-US" sz="200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b="1">
                <a:ea typeface="仿宋_GB2312" pitchFamily="49" charset="-122"/>
              </a:rPr>
              <a:t>插入元组时可能由于部分属性的值未知而导致插入失败，如新建的系</a:t>
            </a:r>
            <a:endParaRPr lang="zh-CN" altLang="en-US" sz="2000">
              <a:latin typeface="黑体" panose="02010609060101010101" pitchFamily="49" charset="-122"/>
              <a:ea typeface="仿宋_GB2312" pitchFamily="49" charset="-122"/>
            </a:endParaRPr>
          </a:p>
          <a:p>
            <a:pPr marL="533400" indent="-53340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 </a:t>
            </a:r>
            <a:r>
              <a:rPr lang="zh-CN" altLang="en-US" sz="200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删除异常（</a:t>
            </a:r>
            <a:r>
              <a:rPr lang="en-US" altLang="zh-CN" sz="200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Deletion Anomalies</a:t>
            </a:r>
            <a:r>
              <a:rPr lang="zh-CN" altLang="en-US" sz="200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b="1">
                <a:ea typeface="仿宋_GB2312" pitchFamily="49" charset="-122"/>
              </a:rPr>
              <a:t>部分元组的删除可能其他信息的丢失，如某个系的学生毕业了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38F94-87A0-4648-8A03-C1761AA89864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数据依赖对关系模式的影响（续）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537450" cy="4114800"/>
          </a:xfrm>
        </p:spPr>
        <p:txBody>
          <a:bodyPr/>
          <a:lstStyle/>
          <a:p>
            <a:pPr>
              <a:lnSpc>
                <a:spcPct val="120000"/>
              </a:lnSpc>
              <a:buClrTx/>
              <a:buFontTx/>
              <a:buNone/>
            </a:pPr>
            <a:r>
              <a:rPr lang="zh-CN" altLang="en-US" sz="2400" b="1">
                <a:solidFill>
                  <a:srgbClr val="FF00FF"/>
                </a:solidFill>
              </a:rPr>
              <a:t>结论：</a:t>
            </a:r>
          </a:p>
          <a:p>
            <a:pPr lvl="1">
              <a:lnSpc>
                <a:spcPct val="12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sz="2200" b="1"/>
              <a:t>Student</a:t>
            </a:r>
            <a:r>
              <a:rPr lang="zh-CN" altLang="en-US" sz="2200" b="1"/>
              <a:t>关系模式不是一个好的模式。</a:t>
            </a:r>
          </a:p>
          <a:p>
            <a:pPr lvl="1">
              <a:lnSpc>
                <a:spcPct val="12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200" b="1"/>
              <a:t>“好”的模式：</a:t>
            </a:r>
          </a:p>
          <a:p>
            <a:pPr lvl="1">
              <a:lnSpc>
                <a:spcPct val="120000"/>
              </a:lnSpc>
              <a:buClrTx/>
              <a:buFontTx/>
              <a:buNone/>
            </a:pPr>
            <a:r>
              <a:rPr lang="zh-CN" altLang="en-US" sz="2200" b="1"/>
              <a:t>不会发生插入异常、删除异常、更新异常，</a:t>
            </a:r>
          </a:p>
          <a:p>
            <a:pPr lvl="1">
              <a:lnSpc>
                <a:spcPct val="120000"/>
              </a:lnSpc>
              <a:buClrTx/>
              <a:buFontTx/>
              <a:buNone/>
            </a:pPr>
            <a:r>
              <a:rPr lang="zh-CN" altLang="en-US" sz="2200" b="1"/>
              <a:t>数据冗余应尽可能少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 b="1">
                <a:solidFill>
                  <a:srgbClr val="FF00FF"/>
                </a:solidFill>
              </a:rPr>
              <a:t>原因：</a:t>
            </a:r>
            <a:r>
              <a:rPr lang="zh-CN" altLang="en-US" sz="2200" b="1"/>
              <a:t>由存在于模式中的</a:t>
            </a:r>
            <a:r>
              <a:rPr lang="zh-CN" altLang="en-US" sz="2200" b="1">
                <a:solidFill>
                  <a:srgbClr val="FF00FF"/>
                </a:solidFill>
              </a:rPr>
              <a:t>某些数据依赖</a:t>
            </a:r>
            <a:r>
              <a:rPr lang="zh-CN" altLang="en-US" sz="2200" b="1"/>
              <a:t>引起的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 b="1">
                <a:solidFill>
                  <a:srgbClr val="FF00FF"/>
                </a:solidFill>
              </a:rPr>
              <a:t>解决方法：</a:t>
            </a:r>
            <a:r>
              <a:rPr lang="zh-CN" altLang="en-US" sz="2200" b="1"/>
              <a:t>通过</a:t>
            </a:r>
            <a:r>
              <a:rPr lang="zh-CN" altLang="en-US" sz="2200" b="1">
                <a:solidFill>
                  <a:srgbClr val="FF00FF"/>
                </a:solidFill>
              </a:rPr>
              <a:t>分解</a:t>
            </a:r>
            <a:r>
              <a:rPr lang="zh-CN" altLang="en-US" sz="2200" b="1"/>
              <a:t>关系模式来消除其中不合适的数据依赖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200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958F-831B-4D2A-8108-0EA3F6FD3350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分解关系模式</a:t>
            </a:r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把这个单一模式分成</a:t>
            </a:r>
            <a:r>
              <a:rPr lang="en-US" altLang="zh-CN"/>
              <a:t>3</a:t>
            </a:r>
            <a:r>
              <a:rPr lang="zh-CN" altLang="en-US"/>
              <a:t>个关系模式：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/>
              <a:t>     </a:t>
            </a:r>
            <a:r>
              <a:rPr lang="en-US" altLang="zh-CN" sz="2400"/>
              <a:t>S</a:t>
            </a:r>
            <a:r>
              <a:rPr lang="zh-CN" altLang="en-US" sz="2400"/>
              <a:t>（</a:t>
            </a:r>
            <a:r>
              <a:rPr lang="en-US" altLang="zh-CN" sz="2400"/>
              <a:t>Sno</a:t>
            </a:r>
            <a:r>
              <a:rPr lang="zh-CN" altLang="en-US" sz="2400"/>
              <a:t>，</a:t>
            </a:r>
            <a:r>
              <a:rPr lang="en-US" altLang="zh-CN" sz="2400"/>
              <a:t>Sdept</a:t>
            </a:r>
            <a:r>
              <a:rPr lang="zh-CN" altLang="en-US" sz="2400"/>
              <a:t>，</a:t>
            </a:r>
            <a:r>
              <a:rPr lang="en-US" altLang="zh-CN" sz="2400"/>
              <a:t>Sno → Sdept</a:t>
            </a:r>
            <a:r>
              <a:rPr lang="zh-CN" altLang="en-US" sz="2400"/>
              <a:t>）</a:t>
            </a:r>
            <a:r>
              <a:rPr lang="en-US" altLang="zh-CN" sz="2400"/>
              <a:t>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SC</a:t>
            </a:r>
            <a:r>
              <a:rPr lang="zh-CN" altLang="en-US" sz="2400"/>
              <a:t>（</a:t>
            </a:r>
            <a:r>
              <a:rPr lang="en-US" altLang="zh-CN" sz="2400"/>
              <a:t>Sno</a:t>
            </a:r>
            <a:r>
              <a:rPr lang="zh-CN" altLang="en-US" sz="2400"/>
              <a:t>，</a:t>
            </a:r>
            <a:r>
              <a:rPr lang="en-US" altLang="zh-CN" sz="2400"/>
              <a:t>Cno</a:t>
            </a:r>
            <a:r>
              <a:rPr lang="zh-CN" altLang="en-US" sz="2400"/>
              <a:t>，</a:t>
            </a:r>
            <a:r>
              <a:rPr lang="en-US" altLang="zh-CN" sz="2400"/>
              <a:t>Grade</a:t>
            </a:r>
            <a:r>
              <a:rPr lang="zh-CN" altLang="en-US" sz="2400"/>
              <a:t>，（</a:t>
            </a:r>
            <a:r>
              <a:rPr lang="en-US" altLang="zh-CN" sz="2400"/>
              <a:t>Sno</a:t>
            </a:r>
            <a:r>
              <a:rPr lang="zh-CN" altLang="en-US" sz="2400"/>
              <a:t>，</a:t>
            </a:r>
            <a:r>
              <a:rPr lang="en-US" altLang="zh-CN" sz="2400"/>
              <a:t>Cno</a:t>
            </a:r>
            <a:r>
              <a:rPr lang="zh-CN" altLang="en-US" sz="2400"/>
              <a:t>） → </a:t>
            </a:r>
            <a:r>
              <a:rPr lang="en-US" altLang="zh-CN" sz="2400"/>
              <a:t>Grade</a:t>
            </a:r>
            <a:r>
              <a:rPr lang="zh-CN" altLang="en-US" sz="2400"/>
              <a:t>）</a:t>
            </a:r>
            <a:r>
              <a:rPr lang="en-US" altLang="zh-CN" sz="2400"/>
              <a:t>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DEPT</a:t>
            </a:r>
            <a:r>
              <a:rPr lang="zh-CN" altLang="en-US" sz="2400"/>
              <a:t>（</a:t>
            </a:r>
            <a:r>
              <a:rPr lang="en-US" altLang="zh-CN" sz="2400"/>
              <a:t>Sdept</a:t>
            </a:r>
            <a:r>
              <a:rPr lang="zh-CN" altLang="en-US" sz="2400"/>
              <a:t>，</a:t>
            </a:r>
            <a:r>
              <a:rPr lang="en-US" altLang="zh-CN" sz="2400"/>
              <a:t>Mname</a:t>
            </a:r>
            <a:r>
              <a:rPr lang="zh-CN" altLang="en-US" sz="2400"/>
              <a:t>，</a:t>
            </a:r>
            <a:r>
              <a:rPr lang="en-US" altLang="zh-CN" sz="2400"/>
              <a:t>Sdept→ Mname</a:t>
            </a:r>
            <a:r>
              <a:rPr lang="zh-CN" altLang="en-US" sz="2400"/>
              <a:t>）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EB454-0BFC-4EBE-8737-3EC0B1CF59BE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实例分析</a:t>
            </a:r>
          </a:p>
        </p:txBody>
      </p:sp>
      <p:sp>
        <p:nvSpPr>
          <p:cNvPr id="58061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15925" y="1773238"/>
            <a:ext cx="7756525" cy="4318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400" b="1"/>
              <a:t>模式</a:t>
            </a:r>
            <a:r>
              <a:rPr lang="en-US" altLang="zh-CN" sz="2400" b="1"/>
              <a:t>S-C-M</a:t>
            </a:r>
            <a:r>
              <a:rPr lang="zh-CN" altLang="en-US" sz="2400" b="1"/>
              <a:t>（</a:t>
            </a:r>
            <a:r>
              <a:rPr lang="en-US" altLang="zh-CN" sz="2400" b="1"/>
              <a:t>S</a:t>
            </a:r>
            <a:r>
              <a:rPr lang="zh-CN" altLang="en-US" sz="2400" b="1"/>
              <a:t>学号，</a:t>
            </a:r>
            <a:r>
              <a:rPr lang="en-US" altLang="zh-CN" sz="2400" b="1"/>
              <a:t>C</a:t>
            </a:r>
            <a:r>
              <a:rPr lang="zh-CN" altLang="en-US" sz="2400" b="1"/>
              <a:t>班级，</a:t>
            </a:r>
            <a:r>
              <a:rPr lang="en-US" altLang="zh-CN" sz="2400" b="1"/>
              <a:t>M</a:t>
            </a:r>
            <a:r>
              <a:rPr lang="zh-CN" altLang="en-US" sz="2400" b="1"/>
              <a:t>班主任）</a:t>
            </a:r>
          </a:p>
        </p:txBody>
      </p:sp>
      <p:graphicFrame>
        <p:nvGraphicFramePr>
          <p:cNvPr id="580617" name="Object 9"/>
          <p:cNvGraphicFramePr>
            <a:graphicFrameLocks noChangeAspect="1"/>
          </p:cNvGraphicFramePr>
          <p:nvPr/>
        </p:nvGraphicFramePr>
        <p:xfrm>
          <a:off x="1476375" y="4005263"/>
          <a:ext cx="594360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41600" imgH="698400" progId="Equation.DSMT4">
                  <p:embed/>
                </p:oleObj>
              </mc:Choice>
              <mc:Fallback>
                <p:oleObj name="Equation" r:id="rId2" imgW="3441600" imgH="698400" progId="Equation.DSMT4">
                  <p:embed/>
                  <p:pic>
                    <p:nvPicPr>
                      <p:cNvPr id="58061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005263"/>
                        <a:ext cx="5943600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0618" name="Rectangle 10"/>
          <p:cNvSpPr>
            <a:spLocks noChangeArrowheads="1"/>
          </p:cNvSpPr>
          <p:nvPr/>
        </p:nvSpPr>
        <p:spPr bwMode="auto">
          <a:xfrm>
            <a:off x="333375" y="2398713"/>
            <a:ext cx="8486775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buClr>
                <a:schemeClr val="accent1"/>
              </a:buClr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80000"/>
              </a:lnSpc>
            </a:pPr>
            <a:r>
              <a:rPr lang="zh-CN" altLang="en-US" b="1">
                <a:latin typeface="Times New Roman" panose="02020603050405020304" pitchFamily="18" charset="0"/>
              </a:rPr>
              <a:t>该模式设计不好，存在数据冗余、插入异常、删除异常和更新异常</a:t>
            </a:r>
          </a:p>
        </p:txBody>
      </p:sp>
      <p:sp>
        <p:nvSpPr>
          <p:cNvPr id="580619" name="Rectangle 11"/>
          <p:cNvSpPr>
            <a:spLocks noChangeArrowheads="1"/>
          </p:cNvSpPr>
          <p:nvPr/>
        </p:nvSpPr>
        <p:spPr bwMode="auto">
          <a:xfrm>
            <a:off x="323850" y="3357563"/>
            <a:ext cx="847725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buClr>
                <a:schemeClr val="accent1"/>
              </a:buClr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80000"/>
              </a:lnSpc>
            </a:pPr>
            <a:r>
              <a:rPr lang="zh-CN" altLang="en-US" b="1">
                <a:latin typeface="Times New Roman" panose="02020603050405020304" pitchFamily="18" charset="0"/>
              </a:rPr>
              <a:t>以下哪一个分解是好的呢？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0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0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80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8" grpId="0"/>
      <p:bldP spid="5806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DB958-047E-405A-B3B0-F35934AB8CAE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第六章 关系数据理论</a:t>
            </a:r>
          </a:p>
        </p:txBody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73238"/>
            <a:ext cx="6419850" cy="44958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b="1"/>
              <a:t>6.1 </a:t>
            </a:r>
            <a:r>
              <a:rPr lang="zh-CN" altLang="en-US" b="1"/>
              <a:t>问题的提出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tx2"/>
                </a:solidFill>
              </a:rPr>
              <a:t>6.2 </a:t>
            </a:r>
            <a:r>
              <a:rPr lang="zh-CN" altLang="en-US" b="1">
                <a:solidFill>
                  <a:schemeClr val="tx2"/>
                </a:solidFill>
              </a:rPr>
              <a:t>规范化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b="1"/>
              <a:t>6.3 </a:t>
            </a:r>
            <a:r>
              <a:rPr lang="zh-CN" altLang="en-US" b="1"/>
              <a:t>数据依赖的公理系统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b="1"/>
              <a:t>*</a:t>
            </a:r>
            <a:r>
              <a:rPr lang="en-US" altLang="zh-CN" b="1"/>
              <a:t>6.4 </a:t>
            </a:r>
            <a:r>
              <a:rPr lang="zh-CN" altLang="en-US" b="1"/>
              <a:t>模式的分解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b="1"/>
              <a:t>6.5 </a:t>
            </a:r>
            <a:r>
              <a:rPr lang="zh-CN" altLang="en-US" b="1"/>
              <a:t>小结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AC4F-6FA1-4A55-AAC2-76669251433B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6.2  </a:t>
            </a:r>
            <a:r>
              <a:rPr lang="zh-CN" altLang="en-US"/>
              <a:t>规范化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/>
          </a:p>
          <a:p>
            <a:pPr>
              <a:lnSpc>
                <a:spcPct val="21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</a:t>
            </a:r>
            <a:r>
              <a:rPr lang="zh-CN" altLang="en-US" sz="2400">
                <a:solidFill>
                  <a:srgbClr val="FF00FF"/>
                </a:solidFill>
              </a:rPr>
              <a:t>规范化理论</a:t>
            </a:r>
            <a:r>
              <a:rPr lang="zh-CN" altLang="en-US" sz="2400"/>
              <a:t>正是用来改造关系模式，通过分解关系模式来消除其中不合适的数据依赖，以解决插入异常、删除异常、更新异常和数据冗余问题。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E1801-4BCE-4762-8E82-76E73C0AF086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6.2.1 </a:t>
            </a:r>
            <a:r>
              <a:rPr lang="zh-CN" altLang="en-US"/>
              <a:t>函数依赖</a:t>
            </a:r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  <a:buClr>
                <a:schemeClr val="accent1"/>
              </a:buClr>
            </a:pPr>
            <a:r>
              <a:rPr lang="zh-CN" altLang="en-US"/>
              <a:t>函数依赖</a:t>
            </a:r>
          </a:p>
          <a:p>
            <a:pPr>
              <a:lnSpc>
                <a:spcPct val="130000"/>
              </a:lnSpc>
              <a:buClr>
                <a:schemeClr val="accent1"/>
              </a:buClr>
            </a:pPr>
            <a:r>
              <a:rPr lang="zh-CN" altLang="en-US"/>
              <a:t>平凡函数依赖与非平凡函数依赖</a:t>
            </a:r>
          </a:p>
          <a:p>
            <a:pPr>
              <a:lnSpc>
                <a:spcPct val="130000"/>
              </a:lnSpc>
              <a:buClr>
                <a:schemeClr val="accent1"/>
              </a:buClr>
            </a:pPr>
            <a:r>
              <a:rPr lang="zh-CN" altLang="en-US"/>
              <a:t>完全函数依赖与部分函数依赖</a:t>
            </a:r>
          </a:p>
          <a:p>
            <a:pPr>
              <a:lnSpc>
                <a:spcPct val="130000"/>
              </a:lnSpc>
              <a:buClr>
                <a:schemeClr val="accent1"/>
              </a:buClr>
            </a:pPr>
            <a:r>
              <a:rPr lang="zh-CN" altLang="en-US"/>
              <a:t>传递函数依赖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2A06C-1B14-492D-82BA-B7C47ED3D4F5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一、函数依赖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496300" cy="4824412"/>
          </a:xfrm>
        </p:spPr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rgbClr val="0000FF"/>
                </a:solidFill>
              </a:rPr>
              <a:t>定义</a:t>
            </a:r>
            <a:r>
              <a:rPr lang="en-US" altLang="zh-CN" sz="2000" b="1">
                <a:solidFill>
                  <a:srgbClr val="0000FF"/>
                </a:solidFill>
              </a:rPr>
              <a:t>6.1</a:t>
            </a:r>
            <a:r>
              <a:rPr lang="en-US" altLang="zh-CN" sz="2000" b="1"/>
              <a:t>   </a:t>
            </a:r>
            <a:r>
              <a:rPr lang="zh-CN" altLang="en-US" sz="2000" b="1"/>
              <a:t>设</a:t>
            </a:r>
            <a:r>
              <a:rPr lang="en-US" altLang="zh-CN" sz="2000" b="1"/>
              <a:t>R(U)</a:t>
            </a:r>
            <a:r>
              <a:rPr lang="zh-CN" altLang="en-US" sz="2000" b="1"/>
              <a:t>是一个属性集</a:t>
            </a:r>
            <a:r>
              <a:rPr lang="en-US" altLang="zh-CN" sz="2000" b="1"/>
              <a:t>U</a:t>
            </a:r>
            <a:r>
              <a:rPr lang="zh-CN" altLang="en-US" sz="2000" b="1"/>
              <a:t>上的关系模式，</a:t>
            </a:r>
            <a:r>
              <a:rPr lang="en-US" altLang="zh-CN" sz="2000" b="1"/>
              <a:t>X</a:t>
            </a:r>
            <a:r>
              <a:rPr lang="zh-CN" altLang="en-US" sz="2000" b="1"/>
              <a:t>和</a:t>
            </a:r>
            <a:r>
              <a:rPr lang="en-US" altLang="zh-CN" sz="2000" b="1"/>
              <a:t>Y</a:t>
            </a:r>
            <a:r>
              <a:rPr lang="zh-CN" altLang="en-US" sz="2000" b="1"/>
              <a:t>是</a:t>
            </a:r>
            <a:r>
              <a:rPr lang="en-US" altLang="zh-CN" sz="2000" b="1"/>
              <a:t>U</a:t>
            </a:r>
            <a:r>
              <a:rPr lang="zh-CN" altLang="en-US" sz="2000" b="1"/>
              <a:t>的子集。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zh-CN" altLang="en-US" sz="2000" b="1"/>
              <a:t>    若对于</a:t>
            </a:r>
            <a:r>
              <a:rPr lang="en-US" altLang="zh-CN" sz="2000" b="1"/>
              <a:t>R(U)</a:t>
            </a:r>
            <a:r>
              <a:rPr lang="zh-CN" altLang="en-US" sz="2000" b="1"/>
              <a:t>的</a:t>
            </a:r>
            <a:r>
              <a:rPr lang="zh-CN" altLang="en-US" sz="2000" b="1">
                <a:solidFill>
                  <a:srgbClr val="FF00FF"/>
                </a:solidFill>
              </a:rPr>
              <a:t>任意</a:t>
            </a:r>
            <a:r>
              <a:rPr lang="zh-CN" altLang="en-US" sz="2000" b="1"/>
              <a:t>一个可能的关系</a:t>
            </a:r>
            <a:r>
              <a:rPr lang="en-US" altLang="zh-CN" sz="2000" b="1"/>
              <a:t>r</a:t>
            </a:r>
            <a:r>
              <a:rPr lang="zh-CN" altLang="en-US" sz="2000" b="1"/>
              <a:t>，</a:t>
            </a:r>
            <a:r>
              <a:rPr lang="en-US" altLang="zh-CN" sz="2000" b="1"/>
              <a:t>r</a:t>
            </a:r>
            <a:r>
              <a:rPr lang="zh-CN" altLang="en-US" sz="2000" b="1"/>
              <a:t>中不可能存在两个元组在</a:t>
            </a:r>
            <a:r>
              <a:rPr lang="en-US" altLang="zh-CN" sz="2000" b="1"/>
              <a:t>X</a:t>
            </a:r>
            <a:r>
              <a:rPr lang="zh-CN" altLang="en-US" sz="2000" b="1"/>
              <a:t>上的属性值相等， 而在</a:t>
            </a:r>
            <a:r>
              <a:rPr lang="en-US" altLang="zh-CN" sz="2000" b="1"/>
              <a:t>Y</a:t>
            </a:r>
            <a:r>
              <a:rPr lang="zh-CN" altLang="en-US" sz="2000" b="1"/>
              <a:t>上的属性值不等， 则称 “</a:t>
            </a:r>
            <a:r>
              <a:rPr lang="en-US" altLang="zh-CN" sz="2000" b="1">
                <a:solidFill>
                  <a:srgbClr val="FF00FF"/>
                </a:solidFill>
              </a:rPr>
              <a:t>X</a:t>
            </a:r>
            <a:r>
              <a:rPr lang="zh-CN" altLang="en-US" sz="2000" b="1">
                <a:solidFill>
                  <a:srgbClr val="FF00FF"/>
                </a:solidFill>
              </a:rPr>
              <a:t>函数确定</a:t>
            </a:r>
            <a:r>
              <a:rPr lang="en-US" altLang="zh-CN" sz="2000" b="1">
                <a:solidFill>
                  <a:srgbClr val="FF00FF"/>
                </a:solidFill>
              </a:rPr>
              <a:t>Y</a:t>
            </a:r>
            <a:r>
              <a:rPr lang="en-US" altLang="zh-CN" sz="2000" b="1"/>
              <a:t>” </a:t>
            </a:r>
            <a:r>
              <a:rPr lang="zh-CN" altLang="en-US" sz="2000" b="1"/>
              <a:t>或  “</a:t>
            </a:r>
            <a:r>
              <a:rPr lang="en-US" altLang="zh-CN" sz="2000" b="1">
                <a:solidFill>
                  <a:srgbClr val="FF00FF"/>
                </a:solidFill>
              </a:rPr>
              <a:t>Y</a:t>
            </a:r>
            <a:r>
              <a:rPr lang="zh-CN" altLang="en-US" sz="2000" b="1">
                <a:solidFill>
                  <a:srgbClr val="FF00FF"/>
                </a:solidFill>
              </a:rPr>
              <a:t>函数依赖于</a:t>
            </a:r>
            <a:r>
              <a:rPr lang="en-US" altLang="zh-CN" sz="2000" b="1">
                <a:solidFill>
                  <a:srgbClr val="FF00FF"/>
                </a:solidFill>
              </a:rPr>
              <a:t>X</a:t>
            </a:r>
            <a:r>
              <a:rPr lang="en-US" altLang="zh-CN" sz="2000" b="1"/>
              <a:t>”</a:t>
            </a:r>
            <a:r>
              <a:rPr lang="zh-CN" altLang="en-US" sz="2000" b="1"/>
              <a:t>，记作</a:t>
            </a:r>
            <a:r>
              <a:rPr lang="en-US" altLang="zh-CN" sz="2000" b="1"/>
              <a:t>X→Y</a:t>
            </a:r>
            <a:r>
              <a:rPr lang="zh-CN" altLang="en-US" sz="2000" b="1"/>
              <a:t>。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zh-CN" altLang="en-US" sz="2000" b="1">
                <a:latin typeface="隶书" panose="02010509060101010101" pitchFamily="49" charset="-122"/>
                <a:ea typeface="隶书" panose="02010509060101010101" pitchFamily="49" charset="-122"/>
              </a:rPr>
              <a:t>说明：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1.</a:t>
            </a:r>
            <a:r>
              <a:rPr lang="en-US" altLang="zh-CN" sz="200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00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所有关系实例</a:t>
            </a: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均要满足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2. </a:t>
            </a: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函数依赖是</a:t>
            </a:r>
            <a:r>
              <a:rPr lang="zh-CN" altLang="en-US" sz="200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语义范畴</a:t>
            </a: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的概念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3. </a:t>
            </a: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数据库设计者可以对现实世界作强制的规定</a:t>
            </a:r>
            <a:endParaRPr lang="zh-CN" altLang="en-US" sz="2000" b="1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B13D29-01BE-4529-825C-7D964584C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14243" y="6400800"/>
            <a:ext cx="3600450" cy="320675"/>
          </a:xfrm>
        </p:spPr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895AE9-D73D-4B0D-937C-B884B0231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0163" y="6172200"/>
            <a:ext cx="585788" cy="457200"/>
          </a:xfrm>
        </p:spPr>
        <p:txBody>
          <a:bodyPr/>
          <a:lstStyle/>
          <a:p>
            <a:fld id="{21FA3436-7BE1-4232-9B22-C5655546214E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ECEEFB55-6B5A-4FDD-825A-F69FBFE5B677}"/>
              </a:ext>
            </a:extLst>
          </p:cNvPr>
          <p:cNvSpPr/>
          <p:nvPr/>
        </p:nvSpPr>
        <p:spPr>
          <a:xfrm>
            <a:off x="514792" y="1683322"/>
            <a:ext cx="8445113" cy="4193949"/>
          </a:xfrm>
          <a:custGeom>
            <a:avLst/>
            <a:gdLst/>
            <a:ahLst/>
            <a:cxnLst/>
            <a:rect l="l" t="t" r="r" b="b"/>
            <a:pathLst>
              <a:path w="8518525" h="2807970">
                <a:moveTo>
                  <a:pt x="0" y="0"/>
                </a:moveTo>
                <a:lnTo>
                  <a:pt x="0" y="2807970"/>
                </a:lnTo>
                <a:lnTo>
                  <a:pt x="8518398" y="2807970"/>
                </a:lnTo>
                <a:lnTo>
                  <a:pt x="8518398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EDD7F55E-E3A8-4409-AAC9-9FC9A87C15F5}"/>
              </a:ext>
            </a:extLst>
          </p:cNvPr>
          <p:cNvSpPr txBox="1"/>
          <p:nvPr/>
        </p:nvSpPr>
        <p:spPr>
          <a:xfrm>
            <a:off x="611560" y="1700808"/>
            <a:ext cx="8017648" cy="1743426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2400" b="1" spc="-5" dirty="0">
                <a:solidFill>
                  <a:srgbClr val="3333CC"/>
                </a:solidFill>
                <a:latin typeface="Microsoft YaHei"/>
                <a:cs typeface="Microsoft YaHei"/>
              </a:rPr>
              <a:t>示例</a:t>
            </a:r>
            <a:r>
              <a:rPr sz="2400" dirty="0">
                <a:solidFill>
                  <a:srgbClr val="3333CC"/>
                </a:solidFill>
                <a:latin typeface="Microsoft YaHei"/>
                <a:cs typeface="Microsoft YaHei"/>
              </a:rPr>
              <a:t>：</a:t>
            </a:r>
            <a:r>
              <a:rPr sz="2400" dirty="0">
                <a:latin typeface="Microsoft YaHei"/>
                <a:cs typeface="Microsoft YaHei"/>
              </a:rPr>
              <a:t>U</a:t>
            </a:r>
            <a:r>
              <a:rPr sz="2400" spc="-10" dirty="0">
                <a:latin typeface="Microsoft YaHei"/>
                <a:cs typeface="Microsoft YaHei"/>
              </a:rPr>
              <a:t> </a:t>
            </a:r>
            <a:r>
              <a:rPr sz="2400" spc="-5" dirty="0">
                <a:latin typeface="Microsoft YaHei"/>
                <a:cs typeface="Microsoft YaHei"/>
              </a:rPr>
              <a:t>= {学号，姓名，年龄，班号，班长，课号，成绩 }</a:t>
            </a:r>
            <a:endParaRPr sz="2400" dirty="0">
              <a:latin typeface="Microsoft YaHei"/>
              <a:cs typeface="Microsoft YaHei"/>
            </a:endParaRPr>
          </a:p>
          <a:p>
            <a:pPr marL="302260" indent="-302260">
              <a:lnSpc>
                <a:spcPct val="100000"/>
              </a:lnSpc>
              <a:spcBef>
                <a:spcPts val="470"/>
              </a:spcBef>
              <a:buClr>
                <a:srgbClr val="FF0000"/>
              </a:buClr>
              <a:buFont typeface="Wingdings"/>
              <a:buChar char=""/>
              <a:tabLst>
                <a:tab pos="302895" algn="l"/>
              </a:tabLst>
            </a:pPr>
            <a:r>
              <a:rPr sz="2400" spc="-5" dirty="0">
                <a:latin typeface="Microsoft YaHei"/>
                <a:cs typeface="Microsoft YaHei"/>
              </a:rPr>
              <a:t>学号</a:t>
            </a:r>
            <a:r>
              <a:rPr sz="2400" spc="-5" dirty="0">
                <a:latin typeface="Symbol"/>
                <a:cs typeface="Symbol"/>
              </a:rPr>
              <a:t></a:t>
            </a:r>
            <a:r>
              <a:rPr sz="2400" spc="-5" dirty="0">
                <a:latin typeface="Microsoft YaHei"/>
                <a:cs typeface="Microsoft YaHei"/>
              </a:rPr>
              <a:t>{</a:t>
            </a:r>
            <a:r>
              <a:rPr sz="2400" spc="-10" dirty="0">
                <a:latin typeface="Microsoft YaHei"/>
                <a:cs typeface="Microsoft YaHei"/>
              </a:rPr>
              <a:t> </a:t>
            </a:r>
            <a:r>
              <a:rPr sz="2400" spc="-5" dirty="0">
                <a:latin typeface="Microsoft YaHei"/>
                <a:cs typeface="Microsoft YaHei"/>
              </a:rPr>
              <a:t>姓名，年龄}</a:t>
            </a:r>
            <a:endParaRPr sz="2400" dirty="0">
              <a:latin typeface="Microsoft YaHei"/>
              <a:cs typeface="Microsoft YaHei"/>
            </a:endParaRPr>
          </a:p>
          <a:p>
            <a:pPr marL="302260" indent="-302260">
              <a:lnSpc>
                <a:spcPct val="100000"/>
              </a:lnSpc>
              <a:spcBef>
                <a:spcPts val="475"/>
              </a:spcBef>
              <a:buClr>
                <a:srgbClr val="FF0000"/>
              </a:buClr>
              <a:buFont typeface="Wingdings"/>
              <a:buChar char=""/>
              <a:tabLst>
                <a:tab pos="302895" algn="l"/>
              </a:tabLst>
            </a:pPr>
            <a:r>
              <a:rPr sz="2400" spc="-5" dirty="0" err="1">
                <a:latin typeface="Microsoft YaHei"/>
                <a:cs typeface="Microsoft YaHei"/>
              </a:rPr>
              <a:t>班号</a:t>
            </a:r>
            <a:r>
              <a:rPr sz="2400" spc="-5" dirty="0">
                <a:latin typeface="Symbol"/>
                <a:cs typeface="Symbol"/>
              </a:rPr>
              <a:t></a:t>
            </a:r>
            <a:r>
              <a:rPr lang="en-US" sz="2400" spc="-5" dirty="0">
                <a:latin typeface="Symbol"/>
                <a:cs typeface="Symbol"/>
              </a:rPr>
              <a:t> </a:t>
            </a:r>
            <a:r>
              <a:rPr sz="2400" spc="-5" dirty="0" err="1">
                <a:latin typeface="Microsoft YaHei"/>
                <a:cs typeface="Microsoft YaHei"/>
              </a:rPr>
              <a:t>班长</a:t>
            </a:r>
            <a:endParaRPr sz="2400" dirty="0">
              <a:latin typeface="Microsoft YaHei"/>
              <a:cs typeface="Microsoft YaHei"/>
            </a:endParaRPr>
          </a:p>
          <a:p>
            <a:pPr marL="301625" indent="-301625">
              <a:lnSpc>
                <a:spcPct val="100000"/>
              </a:lnSpc>
              <a:spcBef>
                <a:spcPts val="475"/>
              </a:spcBef>
              <a:buClr>
                <a:srgbClr val="FF0000"/>
              </a:buClr>
              <a:buFont typeface="Wingdings"/>
              <a:buChar char=""/>
              <a:tabLst>
                <a:tab pos="302260" algn="l"/>
              </a:tabLst>
            </a:pPr>
            <a:r>
              <a:rPr sz="2400" spc="-5" dirty="0">
                <a:latin typeface="Microsoft YaHei"/>
                <a:cs typeface="Microsoft YaHei"/>
              </a:rPr>
              <a:t>{</a:t>
            </a:r>
            <a:r>
              <a:rPr sz="2400" spc="-10" dirty="0">
                <a:latin typeface="Microsoft YaHei"/>
                <a:cs typeface="Microsoft YaHei"/>
              </a:rPr>
              <a:t> 学号，课号</a:t>
            </a:r>
            <a:r>
              <a:rPr sz="2400" spc="-5" dirty="0">
                <a:latin typeface="Microsoft YaHei"/>
                <a:cs typeface="Microsoft YaHei"/>
              </a:rPr>
              <a:t>}</a:t>
            </a:r>
            <a:r>
              <a:rPr sz="2400" spc="5" dirty="0">
                <a:latin typeface="Microsoft YaHei"/>
                <a:cs typeface="Microsoft YaHei"/>
              </a:rPr>
              <a:t> </a:t>
            </a:r>
            <a:r>
              <a:rPr sz="2400" spc="-5" dirty="0">
                <a:latin typeface="Symbol"/>
                <a:cs typeface="Symbol"/>
              </a:rPr>
              <a:t>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Microsoft YaHei"/>
                <a:cs typeface="Microsoft YaHei"/>
              </a:rPr>
              <a:t>成绩</a:t>
            </a:r>
            <a:endParaRPr sz="2400" dirty="0">
              <a:latin typeface="Microsoft YaHei"/>
              <a:cs typeface="Microsoft YaHei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894A71FE-D5B1-4B86-951B-46ED1ACFF0F1}"/>
              </a:ext>
            </a:extLst>
          </p:cNvPr>
          <p:cNvSpPr txBox="1"/>
          <p:nvPr/>
        </p:nvSpPr>
        <p:spPr>
          <a:xfrm>
            <a:off x="616393" y="4078599"/>
            <a:ext cx="8153260" cy="14664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just">
              <a:lnSpc>
                <a:spcPct val="120500"/>
              </a:lnSpc>
              <a:spcBef>
                <a:spcPts val="95"/>
              </a:spcBef>
            </a:pPr>
            <a:r>
              <a:rPr sz="2000" b="1" spc="85" dirty="0">
                <a:latin typeface="Microsoft YaHei"/>
                <a:cs typeface="Microsoft YaHei"/>
              </a:rPr>
              <a:t>注：函数依赖的分析取决于对问题领域的限定和</a:t>
            </a:r>
            <a:r>
              <a:rPr sz="2000" b="1" spc="90" dirty="0">
                <a:latin typeface="Microsoft YaHei"/>
                <a:cs typeface="Microsoft YaHei"/>
              </a:rPr>
              <a:t>分</a:t>
            </a:r>
            <a:r>
              <a:rPr sz="2000" b="1" spc="80" dirty="0">
                <a:latin typeface="Microsoft YaHei"/>
                <a:cs typeface="Microsoft YaHei"/>
              </a:rPr>
              <a:t>析，</a:t>
            </a:r>
            <a:r>
              <a:rPr sz="2000" b="1" spc="70" dirty="0">
                <a:latin typeface="Microsoft YaHei"/>
                <a:cs typeface="Microsoft YaHei"/>
              </a:rPr>
              <a:t>取决于对业务规则的正确理解。</a:t>
            </a:r>
            <a:r>
              <a:rPr sz="2000" spc="70" dirty="0">
                <a:latin typeface="Microsoft YaHei"/>
                <a:cs typeface="Microsoft YaHei"/>
              </a:rPr>
              <a:t>例</a:t>
            </a:r>
            <a:r>
              <a:rPr sz="2000" spc="60" dirty="0">
                <a:latin typeface="Microsoft YaHei"/>
                <a:cs typeface="Microsoft YaHei"/>
              </a:rPr>
              <a:t>如：问题领域中，学生是没有重名的，则有：“年龄”和“家庭住址”</a:t>
            </a:r>
            <a:r>
              <a:rPr sz="2000" spc="55" dirty="0">
                <a:latin typeface="Microsoft YaHei"/>
                <a:cs typeface="Microsoft YaHei"/>
              </a:rPr>
              <a:t>都</a:t>
            </a:r>
            <a:r>
              <a:rPr sz="2000" spc="45" dirty="0">
                <a:latin typeface="Microsoft YaHei"/>
                <a:cs typeface="Microsoft YaHei"/>
              </a:rPr>
              <a:t>函数依赖</a:t>
            </a:r>
            <a:r>
              <a:rPr sz="2000" dirty="0">
                <a:latin typeface="Microsoft YaHei"/>
                <a:cs typeface="Microsoft YaHei"/>
              </a:rPr>
              <a:t>于</a:t>
            </a:r>
            <a:r>
              <a:rPr sz="2000" spc="405" dirty="0">
                <a:latin typeface="Microsoft YaHei"/>
                <a:cs typeface="Microsoft YaHei"/>
              </a:rPr>
              <a:t> </a:t>
            </a:r>
            <a:r>
              <a:rPr sz="2000" spc="45" dirty="0">
                <a:latin typeface="Microsoft YaHei"/>
                <a:cs typeface="Microsoft YaHei"/>
              </a:rPr>
              <a:t>“</a:t>
            </a:r>
            <a:r>
              <a:rPr sz="2000" spc="45" dirty="0" err="1">
                <a:latin typeface="Microsoft YaHei"/>
                <a:cs typeface="Microsoft YaHei"/>
              </a:rPr>
              <a:t>姓</a:t>
            </a:r>
            <a:r>
              <a:rPr sz="2000" spc="-5" dirty="0" err="1">
                <a:latin typeface="Microsoft YaHei"/>
                <a:cs typeface="Microsoft YaHei"/>
              </a:rPr>
              <a:t>名</a:t>
            </a:r>
            <a:r>
              <a:rPr sz="2000" spc="-5" dirty="0">
                <a:latin typeface="Microsoft YaHei"/>
                <a:cs typeface="Microsoft YaHei"/>
              </a:rPr>
              <a:t>”。而在另一个问题领域中，学生是</a:t>
            </a:r>
            <a:r>
              <a:rPr sz="2000" spc="-10" dirty="0">
                <a:latin typeface="Microsoft YaHei"/>
                <a:cs typeface="Microsoft YaHei"/>
              </a:rPr>
              <a:t>有</a:t>
            </a:r>
            <a:r>
              <a:rPr sz="2000" spc="-5" dirty="0">
                <a:latin typeface="Microsoft YaHei"/>
                <a:cs typeface="Microsoft YaHei"/>
              </a:rPr>
              <a:t>重名的，则上述函数依赖是不成立的。</a:t>
            </a:r>
            <a:endParaRPr sz="2000" dirty="0">
              <a:latin typeface="Microsoft YaHei"/>
              <a:cs typeface="Microsoft YaHei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F8068F30-58A8-427D-8535-E3720951ADEE}"/>
              </a:ext>
            </a:extLst>
          </p:cNvPr>
          <p:cNvSpPr/>
          <p:nvPr/>
        </p:nvSpPr>
        <p:spPr>
          <a:xfrm>
            <a:off x="6678597" y="2137474"/>
            <a:ext cx="2091055" cy="1376680"/>
          </a:xfrm>
          <a:custGeom>
            <a:avLst/>
            <a:gdLst/>
            <a:ahLst/>
            <a:cxnLst/>
            <a:rect l="l" t="t" r="r" b="b"/>
            <a:pathLst>
              <a:path w="2091054" h="1376679">
                <a:moveTo>
                  <a:pt x="2090927" y="688086"/>
                </a:moveTo>
                <a:lnTo>
                  <a:pt x="2084795" y="613073"/>
                </a:lnTo>
                <a:lnTo>
                  <a:pt x="2066823" y="540409"/>
                </a:lnTo>
                <a:lnTo>
                  <a:pt x="2037648" y="470513"/>
                </a:lnTo>
                <a:lnTo>
                  <a:pt x="2019059" y="436734"/>
                </a:lnTo>
                <a:lnTo>
                  <a:pt x="1997907" y="403803"/>
                </a:lnTo>
                <a:lnTo>
                  <a:pt x="1974273" y="371774"/>
                </a:lnTo>
                <a:lnTo>
                  <a:pt x="1948236" y="340698"/>
                </a:lnTo>
                <a:lnTo>
                  <a:pt x="1919876" y="310628"/>
                </a:lnTo>
                <a:lnTo>
                  <a:pt x="1889272" y="281616"/>
                </a:lnTo>
                <a:lnTo>
                  <a:pt x="1856504" y="253715"/>
                </a:lnTo>
                <a:lnTo>
                  <a:pt x="1821651" y="226977"/>
                </a:lnTo>
                <a:lnTo>
                  <a:pt x="1784794" y="201453"/>
                </a:lnTo>
                <a:lnTo>
                  <a:pt x="1746011" y="177197"/>
                </a:lnTo>
                <a:lnTo>
                  <a:pt x="1705383" y="154261"/>
                </a:lnTo>
                <a:lnTo>
                  <a:pt x="1662988" y="132697"/>
                </a:lnTo>
                <a:lnTo>
                  <a:pt x="1618907" y="112558"/>
                </a:lnTo>
                <a:lnTo>
                  <a:pt x="1573219" y="93895"/>
                </a:lnTo>
                <a:lnTo>
                  <a:pt x="1526004" y="76761"/>
                </a:lnTo>
                <a:lnTo>
                  <a:pt x="1477340" y="61209"/>
                </a:lnTo>
                <a:lnTo>
                  <a:pt x="1427309" y="47290"/>
                </a:lnTo>
                <a:lnTo>
                  <a:pt x="1375989" y="35058"/>
                </a:lnTo>
                <a:lnTo>
                  <a:pt x="1323459" y="24563"/>
                </a:lnTo>
                <a:lnTo>
                  <a:pt x="1269801" y="15860"/>
                </a:lnTo>
                <a:lnTo>
                  <a:pt x="1215092" y="8999"/>
                </a:lnTo>
                <a:lnTo>
                  <a:pt x="1159414" y="4034"/>
                </a:lnTo>
                <a:lnTo>
                  <a:pt x="1102844" y="1017"/>
                </a:lnTo>
                <a:lnTo>
                  <a:pt x="1045463" y="0"/>
                </a:lnTo>
                <a:lnTo>
                  <a:pt x="988154" y="1017"/>
                </a:lnTo>
                <a:lnTo>
                  <a:pt x="931646" y="4034"/>
                </a:lnTo>
                <a:lnTo>
                  <a:pt x="876020" y="8999"/>
                </a:lnTo>
                <a:lnTo>
                  <a:pt x="821355" y="15860"/>
                </a:lnTo>
                <a:lnTo>
                  <a:pt x="767732" y="24563"/>
                </a:lnTo>
                <a:lnTo>
                  <a:pt x="715231" y="35058"/>
                </a:lnTo>
                <a:lnTo>
                  <a:pt x="663932" y="47290"/>
                </a:lnTo>
                <a:lnTo>
                  <a:pt x="613915" y="61209"/>
                </a:lnTo>
                <a:lnTo>
                  <a:pt x="565259" y="76761"/>
                </a:lnTo>
                <a:lnTo>
                  <a:pt x="518047" y="93895"/>
                </a:lnTo>
                <a:lnTo>
                  <a:pt x="472356" y="112558"/>
                </a:lnTo>
                <a:lnTo>
                  <a:pt x="428268" y="132697"/>
                </a:lnTo>
                <a:lnTo>
                  <a:pt x="385862" y="154261"/>
                </a:lnTo>
                <a:lnTo>
                  <a:pt x="345219" y="177197"/>
                </a:lnTo>
                <a:lnTo>
                  <a:pt x="306419" y="201453"/>
                </a:lnTo>
                <a:lnTo>
                  <a:pt x="269541" y="226977"/>
                </a:lnTo>
                <a:lnTo>
                  <a:pt x="234666" y="253715"/>
                </a:lnTo>
                <a:lnTo>
                  <a:pt x="201875" y="281616"/>
                </a:lnTo>
                <a:lnTo>
                  <a:pt x="171246" y="310628"/>
                </a:lnTo>
                <a:lnTo>
                  <a:pt x="142860" y="340698"/>
                </a:lnTo>
                <a:lnTo>
                  <a:pt x="116798" y="371774"/>
                </a:lnTo>
                <a:lnTo>
                  <a:pt x="93139" y="403803"/>
                </a:lnTo>
                <a:lnTo>
                  <a:pt x="71964" y="436734"/>
                </a:lnTo>
                <a:lnTo>
                  <a:pt x="53352" y="470513"/>
                </a:lnTo>
                <a:lnTo>
                  <a:pt x="24139" y="540409"/>
                </a:lnTo>
                <a:lnTo>
                  <a:pt x="6141" y="613073"/>
                </a:lnTo>
                <a:lnTo>
                  <a:pt x="0" y="688086"/>
                </a:lnTo>
                <a:lnTo>
                  <a:pt x="1548" y="725859"/>
                </a:lnTo>
                <a:lnTo>
                  <a:pt x="13698" y="799750"/>
                </a:lnTo>
                <a:lnTo>
                  <a:pt x="37383" y="871082"/>
                </a:lnTo>
                <a:lnTo>
                  <a:pt x="71964" y="939437"/>
                </a:lnTo>
                <a:lnTo>
                  <a:pt x="93139" y="972368"/>
                </a:lnTo>
                <a:lnTo>
                  <a:pt x="116798" y="1004397"/>
                </a:lnTo>
                <a:lnTo>
                  <a:pt x="142860" y="1035473"/>
                </a:lnTo>
                <a:lnTo>
                  <a:pt x="171246" y="1065543"/>
                </a:lnTo>
                <a:lnTo>
                  <a:pt x="185928" y="1079449"/>
                </a:lnTo>
                <a:lnTo>
                  <a:pt x="185928" y="688086"/>
                </a:lnTo>
                <a:lnTo>
                  <a:pt x="187756" y="650889"/>
                </a:lnTo>
                <a:lnTo>
                  <a:pt x="202042" y="578486"/>
                </a:lnTo>
                <a:lnTo>
                  <a:pt x="229746" y="509235"/>
                </a:lnTo>
                <a:lnTo>
                  <a:pt x="248346" y="475979"/>
                </a:lnTo>
                <a:lnTo>
                  <a:pt x="269961" y="443735"/>
                </a:lnTo>
                <a:lnTo>
                  <a:pt x="294478" y="412579"/>
                </a:lnTo>
                <a:lnTo>
                  <a:pt x="321783" y="382586"/>
                </a:lnTo>
                <a:lnTo>
                  <a:pt x="351763" y="353830"/>
                </a:lnTo>
                <a:lnTo>
                  <a:pt x="384305" y="326386"/>
                </a:lnTo>
                <a:lnTo>
                  <a:pt x="419295" y="300330"/>
                </a:lnTo>
                <a:lnTo>
                  <a:pt x="456621" y="275735"/>
                </a:lnTo>
                <a:lnTo>
                  <a:pt x="496169" y="252678"/>
                </a:lnTo>
                <a:lnTo>
                  <a:pt x="537825" y="231233"/>
                </a:lnTo>
                <a:lnTo>
                  <a:pt x="581477" y="211475"/>
                </a:lnTo>
                <a:lnTo>
                  <a:pt x="627012" y="193478"/>
                </a:lnTo>
                <a:lnTo>
                  <a:pt x="674315" y="177318"/>
                </a:lnTo>
                <a:lnTo>
                  <a:pt x="723275" y="163070"/>
                </a:lnTo>
                <a:lnTo>
                  <a:pt x="773777" y="150808"/>
                </a:lnTo>
                <a:lnTo>
                  <a:pt x="825708" y="140608"/>
                </a:lnTo>
                <a:lnTo>
                  <a:pt x="878956" y="132544"/>
                </a:lnTo>
                <a:lnTo>
                  <a:pt x="933407" y="126692"/>
                </a:lnTo>
                <a:lnTo>
                  <a:pt x="988947" y="123125"/>
                </a:lnTo>
                <a:lnTo>
                  <a:pt x="1045463" y="121920"/>
                </a:lnTo>
                <a:lnTo>
                  <a:pt x="1102068" y="123125"/>
                </a:lnTo>
                <a:lnTo>
                  <a:pt x="1157689" y="126692"/>
                </a:lnTo>
                <a:lnTo>
                  <a:pt x="1212214" y="132544"/>
                </a:lnTo>
                <a:lnTo>
                  <a:pt x="1265529" y="140608"/>
                </a:lnTo>
                <a:lnTo>
                  <a:pt x="1317522" y="150808"/>
                </a:lnTo>
                <a:lnTo>
                  <a:pt x="1368080" y="163070"/>
                </a:lnTo>
                <a:lnTo>
                  <a:pt x="1417089" y="177318"/>
                </a:lnTo>
                <a:lnTo>
                  <a:pt x="1464438" y="193478"/>
                </a:lnTo>
                <a:lnTo>
                  <a:pt x="1510012" y="211475"/>
                </a:lnTo>
                <a:lnTo>
                  <a:pt x="1553699" y="231233"/>
                </a:lnTo>
                <a:lnTo>
                  <a:pt x="1595387" y="252678"/>
                </a:lnTo>
                <a:lnTo>
                  <a:pt x="1634961" y="275735"/>
                </a:lnTo>
                <a:lnTo>
                  <a:pt x="1672309" y="300330"/>
                </a:lnTo>
                <a:lnTo>
                  <a:pt x="1707319" y="326386"/>
                </a:lnTo>
                <a:lnTo>
                  <a:pt x="1739877" y="353830"/>
                </a:lnTo>
                <a:lnTo>
                  <a:pt x="1769870" y="382586"/>
                </a:lnTo>
                <a:lnTo>
                  <a:pt x="1797186" y="412579"/>
                </a:lnTo>
                <a:lnTo>
                  <a:pt x="1821711" y="443735"/>
                </a:lnTo>
                <a:lnTo>
                  <a:pt x="1843332" y="475979"/>
                </a:lnTo>
                <a:lnTo>
                  <a:pt x="1861937" y="509235"/>
                </a:lnTo>
                <a:lnTo>
                  <a:pt x="1889646" y="578486"/>
                </a:lnTo>
                <a:lnTo>
                  <a:pt x="1903933" y="650889"/>
                </a:lnTo>
                <a:lnTo>
                  <a:pt x="1905762" y="688086"/>
                </a:lnTo>
                <a:lnTo>
                  <a:pt x="1905762" y="1078923"/>
                </a:lnTo>
                <a:lnTo>
                  <a:pt x="1919876" y="1065543"/>
                </a:lnTo>
                <a:lnTo>
                  <a:pt x="1948236" y="1035473"/>
                </a:lnTo>
                <a:lnTo>
                  <a:pt x="1974273" y="1004397"/>
                </a:lnTo>
                <a:lnTo>
                  <a:pt x="1997907" y="972368"/>
                </a:lnTo>
                <a:lnTo>
                  <a:pt x="2019059" y="939437"/>
                </a:lnTo>
                <a:lnTo>
                  <a:pt x="2037648" y="905658"/>
                </a:lnTo>
                <a:lnTo>
                  <a:pt x="2066823" y="835762"/>
                </a:lnTo>
                <a:lnTo>
                  <a:pt x="2084795" y="763098"/>
                </a:lnTo>
                <a:lnTo>
                  <a:pt x="2089381" y="725859"/>
                </a:lnTo>
                <a:lnTo>
                  <a:pt x="2090927" y="688086"/>
                </a:lnTo>
                <a:close/>
              </a:path>
              <a:path w="2091054" h="1376679">
                <a:moveTo>
                  <a:pt x="1905762" y="1078923"/>
                </a:moveTo>
                <a:lnTo>
                  <a:pt x="1905762" y="688086"/>
                </a:lnTo>
                <a:lnTo>
                  <a:pt x="1903933" y="725282"/>
                </a:lnTo>
                <a:lnTo>
                  <a:pt x="1898524" y="761840"/>
                </a:lnTo>
                <a:lnTo>
                  <a:pt x="1877413" y="832742"/>
                </a:lnTo>
                <a:lnTo>
                  <a:pt x="1843332" y="900192"/>
                </a:lnTo>
                <a:lnTo>
                  <a:pt x="1821651" y="932512"/>
                </a:lnTo>
                <a:lnTo>
                  <a:pt x="1797186" y="963592"/>
                </a:lnTo>
                <a:lnTo>
                  <a:pt x="1769870" y="993585"/>
                </a:lnTo>
                <a:lnTo>
                  <a:pt x="1739877" y="1022341"/>
                </a:lnTo>
                <a:lnTo>
                  <a:pt x="1707319" y="1049785"/>
                </a:lnTo>
                <a:lnTo>
                  <a:pt x="1672309" y="1075841"/>
                </a:lnTo>
                <a:lnTo>
                  <a:pt x="1634961" y="1100436"/>
                </a:lnTo>
                <a:lnTo>
                  <a:pt x="1595387" y="1123493"/>
                </a:lnTo>
                <a:lnTo>
                  <a:pt x="1553699" y="1144938"/>
                </a:lnTo>
                <a:lnTo>
                  <a:pt x="1510012" y="1164696"/>
                </a:lnTo>
                <a:lnTo>
                  <a:pt x="1464438" y="1182693"/>
                </a:lnTo>
                <a:lnTo>
                  <a:pt x="1417089" y="1198853"/>
                </a:lnTo>
                <a:lnTo>
                  <a:pt x="1368080" y="1213101"/>
                </a:lnTo>
                <a:lnTo>
                  <a:pt x="1317522" y="1225363"/>
                </a:lnTo>
                <a:lnTo>
                  <a:pt x="1265529" y="1235563"/>
                </a:lnTo>
                <a:lnTo>
                  <a:pt x="1212214" y="1243627"/>
                </a:lnTo>
                <a:lnTo>
                  <a:pt x="1157689" y="1249479"/>
                </a:lnTo>
                <a:lnTo>
                  <a:pt x="1102068" y="1253046"/>
                </a:lnTo>
                <a:lnTo>
                  <a:pt x="1045463" y="1254252"/>
                </a:lnTo>
                <a:lnTo>
                  <a:pt x="988947" y="1253046"/>
                </a:lnTo>
                <a:lnTo>
                  <a:pt x="933407" y="1249479"/>
                </a:lnTo>
                <a:lnTo>
                  <a:pt x="878956" y="1243627"/>
                </a:lnTo>
                <a:lnTo>
                  <a:pt x="825708" y="1235563"/>
                </a:lnTo>
                <a:lnTo>
                  <a:pt x="773777" y="1225363"/>
                </a:lnTo>
                <a:lnTo>
                  <a:pt x="723275" y="1213101"/>
                </a:lnTo>
                <a:lnTo>
                  <a:pt x="674315" y="1198853"/>
                </a:lnTo>
                <a:lnTo>
                  <a:pt x="627012" y="1182693"/>
                </a:lnTo>
                <a:lnTo>
                  <a:pt x="581477" y="1164696"/>
                </a:lnTo>
                <a:lnTo>
                  <a:pt x="537825" y="1144938"/>
                </a:lnTo>
                <a:lnTo>
                  <a:pt x="496169" y="1123493"/>
                </a:lnTo>
                <a:lnTo>
                  <a:pt x="456621" y="1100436"/>
                </a:lnTo>
                <a:lnTo>
                  <a:pt x="419295" y="1075841"/>
                </a:lnTo>
                <a:lnTo>
                  <a:pt x="384305" y="1049785"/>
                </a:lnTo>
                <a:lnTo>
                  <a:pt x="351763" y="1022341"/>
                </a:lnTo>
                <a:lnTo>
                  <a:pt x="321783" y="993585"/>
                </a:lnTo>
                <a:lnTo>
                  <a:pt x="294478" y="963592"/>
                </a:lnTo>
                <a:lnTo>
                  <a:pt x="269961" y="932436"/>
                </a:lnTo>
                <a:lnTo>
                  <a:pt x="248346" y="900192"/>
                </a:lnTo>
                <a:lnTo>
                  <a:pt x="229746" y="866936"/>
                </a:lnTo>
                <a:lnTo>
                  <a:pt x="202042" y="797685"/>
                </a:lnTo>
                <a:lnTo>
                  <a:pt x="187756" y="725282"/>
                </a:lnTo>
                <a:lnTo>
                  <a:pt x="185928" y="688086"/>
                </a:lnTo>
                <a:lnTo>
                  <a:pt x="185928" y="1079449"/>
                </a:lnTo>
                <a:lnTo>
                  <a:pt x="234666" y="1122456"/>
                </a:lnTo>
                <a:lnTo>
                  <a:pt x="269541" y="1149194"/>
                </a:lnTo>
                <a:lnTo>
                  <a:pt x="306419" y="1174718"/>
                </a:lnTo>
                <a:lnTo>
                  <a:pt x="345219" y="1198974"/>
                </a:lnTo>
                <a:lnTo>
                  <a:pt x="385862" y="1221910"/>
                </a:lnTo>
                <a:lnTo>
                  <a:pt x="428268" y="1243474"/>
                </a:lnTo>
                <a:lnTo>
                  <a:pt x="472356" y="1263613"/>
                </a:lnTo>
                <a:lnTo>
                  <a:pt x="518047" y="1282276"/>
                </a:lnTo>
                <a:lnTo>
                  <a:pt x="565259" y="1299410"/>
                </a:lnTo>
                <a:lnTo>
                  <a:pt x="613915" y="1314962"/>
                </a:lnTo>
                <a:lnTo>
                  <a:pt x="663932" y="1328881"/>
                </a:lnTo>
                <a:lnTo>
                  <a:pt x="715231" y="1341113"/>
                </a:lnTo>
                <a:lnTo>
                  <a:pt x="767732" y="1351608"/>
                </a:lnTo>
                <a:lnTo>
                  <a:pt x="821355" y="1360311"/>
                </a:lnTo>
                <a:lnTo>
                  <a:pt x="876020" y="1367172"/>
                </a:lnTo>
                <a:lnTo>
                  <a:pt x="931646" y="1372137"/>
                </a:lnTo>
                <a:lnTo>
                  <a:pt x="988154" y="1375154"/>
                </a:lnTo>
                <a:lnTo>
                  <a:pt x="1045463" y="1376172"/>
                </a:lnTo>
                <a:lnTo>
                  <a:pt x="1102844" y="1375154"/>
                </a:lnTo>
                <a:lnTo>
                  <a:pt x="1159414" y="1372137"/>
                </a:lnTo>
                <a:lnTo>
                  <a:pt x="1215092" y="1367172"/>
                </a:lnTo>
                <a:lnTo>
                  <a:pt x="1269801" y="1360311"/>
                </a:lnTo>
                <a:lnTo>
                  <a:pt x="1323459" y="1351608"/>
                </a:lnTo>
                <a:lnTo>
                  <a:pt x="1375989" y="1341113"/>
                </a:lnTo>
                <a:lnTo>
                  <a:pt x="1427309" y="1328881"/>
                </a:lnTo>
                <a:lnTo>
                  <a:pt x="1477340" y="1314962"/>
                </a:lnTo>
                <a:lnTo>
                  <a:pt x="1526004" y="1299410"/>
                </a:lnTo>
                <a:lnTo>
                  <a:pt x="1573219" y="1282276"/>
                </a:lnTo>
                <a:lnTo>
                  <a:pt x="1618907" y="1263613"/>
                </a:lnTo>
                <a:lnTo>
                  <a:pt x="1662988" y="1243474"/>
                </a:lnTo>
                <a:lnTo>
                  <a:pt x="1705383" y="1221910"/>
                </a:lnTo>
                <a:lnTo>
                  <a:pt x="1746011" y="1198974"/>
                </a:lnTo>
                <a:lnTo>
                  <a:pt x="1784794" y="1174718"/>
                </a:lnTo>
                <a:lnTo>
                  <a:pt x="1821711" y="1149149"/>
                </a:lnTo>
                <a:lnTo>
                  <a:pt x="1856504" y="1122456"/>
                </a:lnTo>
                <a:lnTo>
                  <a:pt x="1889272" y="1094555"/>
                </a:lnTo>
                <a:lnTo>
                  <a:pt x="1905762" y="1078923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2B4E585F-739D-4277-9CEC-10B24A903D1D}"/>
              </a:ext>
            </a:extLst>
          </p:cNvPr>
          <p:cNvSpPr/>
          <p:nvPr/>
        </p:nvSpPr>
        <p:spPr>
          <a:xfrm>
            <a:off x="6851584" y="2248727"/>
            <a:ext cx="1744980" cy="1153795"/>
          </a:xfrm>
          <a:custGeom>
            <a:avLst/>
            <a:gdLst/>
            <a:ahLst/>
            <a:cxnLst/>
            <a:rect l="l" t="t" r="r" b="b"/>
            <a:pathLst>
              <a:path w="1744979" h="1153795">
                <a:moveTo>
                  <a:pt x="1744980" y="576833"/>
                </a:moveTo>
                <a:lnTo>
                  <a:pt x="1737641" y="501647"/>
                </a:lnTo>
                <a:lnTo>
                  <a:pt x="1716237" y="429381"/>
                </a:lnTo>
                <a:lnTo>
                  <a:pt x="1700546" y="394533"/>
                </a:lnTo>
                <a:lnTo>
                  <a:pt x="1681681" y="360643"/>
                </a:lnTo>
                <a:lnTo>
                  <a:pt x="1659758" y="327788"/>
                </a:lnTo>
                <a:lnTo>
                  <a:pt x="1634890" y="296043"/>
                </a:lnTo>
                <a:lnTo>
                  <a:pt x="1607192" y="265485"/>
                </a:lnTo>
                <a:lnTo>
                  <a:pt x="1576779" y="236189"/>
                </a:lnTo>
                <a:lnTo>
                  <a:pt x="1543764" y="208232"/>
                </a:lnTo>
                <a:lnTo>
                  <a:pt x="1508262" y="181690"/>
                </a:lnTo>
                <a:lnTo>
                  <a:pt x="1470388" y="156638"/>
                </a:lnTo>
                <a:lnTo>
                  <a:pt x="1430255" y="133154"/>
                </a:lnTo>
                <a:lnTo>
                  <a:pt x="1387979" y="111312"/>
                </a:lnTo>
                <a:lnTo>
                  <a:pt x="1343674" y="91190"/>
                </a:lnTo>
                <a:lnTo>
                  <a:pt x="1297454" y="72863"/>
                </a:lnTo>
                <a:lnTo>
                  <a:pt x="1249434" y="56407"/>
                </a:lnTo>
                <a:lnTo>
                  <a:pt x="1199727" y="41898"/>
                </a:lnTo>
                <a:lnTo>
                  <a:pt x="1148449" y="29413"/>
                </a:lnTo>
                <a:lnTo>
                  <a:pt x="1095714" y="19027"/>
                </a:lnTo>
                <a:lnTo>
                  <a:pt x="1041636" y="10816"/>
                </a:lnTo>
                <a:lnTo>
                  <a:pt x="986330" y="4858"/>
                </a:lnTo>
                <a:lnTo>
                  <a:pt x="929909" y="1227"/>
                </a:lnTo>
                <a:lnTo>
                  <a:pt x="872490" y="0"/>
                </a:lnTo>
                <a:lnTo>
                  <a:pt x="815154" y="1227"/>
                </a:lnTo>
                <a:lnTo>
                  <a:pt x="758804" y="4858"/>
                </a:lnTo>
                <a:lnTo>
                  <a:pt x="703555" y="10816"/>
                </a:lnTo>
                <a:lnTo>
                  <a:pt x="649523" y="19027"/>
                </a:lnTo>
                <a:lnTo>
                  <a:pt x="596822" y="29413"/>
                </a:lnTo>
                <a:lnTo>
                  <a:pt x="545569" y="41898"/>
                </a:lnTo>
                <a:lnTo>
                  <a:pt x="495877" y="56407"/>
                </a:lnTo>
                <a:lnTo>
                  <a:pt x="447863" y="72863"/>
                </a:lnTo>
                <a:lnTo>
                  <a:pt x="401642" y="91190"/>
                </a:lnTo>
                <a:lnTo>
                  <a:pt x="357329" y="111312"/>
                </a:lnTo>
                <a:lnTo>
                  <a:pt x="315039" y="133154"/>
                </a:lnTo>
                <a:lnTo>
                  <a:pt x="274888" y="156638"/>
                </a:lnTo>
                <a:lnTo>
                  <a:pt x="236991" y="181690"/>
                </a:lnTo>
                <a:lnTo>
                  <a:pt x="201463" y="208232"/>
                </a:lnTo>
                <a:lnTo>
                  <a:pt x="168420" y="236189"/>
                </a:lnTo>
                <a:lnTo>
                  <a:pt x="137976" y="265485"/>
                </a:lnTo>
                <a:lnTo>
                  <a:pt x="110248" y="296043"/>
                </a:lnTo>
                <a:lnTo>
                  <a:pt x="85350" y="327788"/>
                </a:lnTo>
                <a:lnTo>
                  <a:pt x="63398" y="360643"/>
                </a:lnTo>
                <a:lnTo>
                  <a:pt x="44506" y="394533"/>
                </a:lnTo>
                <a:lnTo>
                  <a:pt x="28791" y="429381"/>
                </a:lnTo>
                <a:lnTo>
                  <a:pt x="7351" y="501647"/>
                </a:lnTo>
                <a:lnTo>
                  <a:pt x="0" y="576834"/>
                </a:lnTo>
                <a:lnTo>
                  <a:pt x="1857" y="614754"/>
                </a:lnTo>
                <a:lnTo>
                  <a:pt x="16368" y="688556"/>
                </a:lnTo>
                <a:lnTo>
                  <a:pt x="44506" y="759134"/>
                </a:lnTo>
                <a:lnTo>
                  <a:pt x="63398" y="793024"/>
                </a:lnTo>
                <a:lnTo>
                  <a:pt x="85350" y="825879"/>
                </a:lnTo>
                <a:lnTo>
                  <a:pt x="110248" y="857624"/>
                </a:lnTo>
                <a:lnTo>
                  <a:pt x="137976" y="888182"/>
                </a:lnTo>
                <a:lnTo>
                  <a:pt x="168420" y="917478"/>
                </a:lnTo>
                <a:lnTo>
                  <a:pt x="201463" y="945435"/>
                </a:lnTo>
                <a:lnTo>
                  <a:pt x="236991" y="971977"/>
                </a:lnTo>
                <a:lnTo>
                  <a:pt x="274888" y="997029"/>
                </a:lnTo>
                <a:lnTo>
                  <a:pt x="315039" y="1020513"/>
                </a:lnTo>
                <a:lnTo>
                  <a:pt x="357329" y="1042355"/>
                </a:lnTo>
                <a:lnTo>
                  <a:pt x="401642" y="1062477"/>
                </a:lnTo>
                <a:lnTo>
                  <a:pt x="447863" y="1080804"/>
                </a:lnTo>
                <a:lnTo>
                  <a:pt x="495877" y="1097260"/>
                </a:lnTo>
                <a:lnTo>
                  <a:pt x="545569" y="1111769"/>
                </a:lnTo>
                <a:lnTo>
                  <a:pt x="596822" y="1124254"/>
                </a:lnTo>
                <a:lnTo>
                  <a:pt x="649523" y="1134640"/>
                </a:lnTo>
                <a:lnTo>
                  <a:pt x="703555" y="1142851"/>
                </a:lnTo>
                <a:lnTo>
                  <a:pt x="758804" y="1148809"/>
                </a:lnTo>
                <a:lnTo>
                  <a:pt x="815154" y="1152440"/>
                </a:lnTo>
                <a:lnTo>
                  <a:pt x="872490" y="1153668"/>
                </a:lnTo>
                <a:lnTo>
                  <a:pt x="929909" y="1152440"/>
                </a:lnTo>
                <a:lnTo>
                  <a:pt x="986330" y="1148809"/>
                </a:lnTo>
                <a:lnTo>
                  <a:pt x="1041636" y="1142851"/>
                </a:lnTo>
                <a:lnTo>
                  <a:pt x="1095714" y="1134640"/>
                </a:lnTo>
                <a:lnTo>
                  <a:pt x="1148449" y="1124254"/>
                </a:lnTo>
                <a:lnTo>
                  <a:pt x="1199727" y="1111769"/>
                </a:lnTo>
                <a:lnTo>
                  <a:pt x="1249434" y="1097260"/>
                </a:lnTo>
                <a:lnTo>
                  <a:pt x="1297454" y="1080804"/>
                </a:lnTo>
                <a:lnTo>
                  <a:pt x="1343674" y="1062477"/>
                </a:lnTo>
                <a:lnTo>
                  <a:pt x="1387979" y="1042355"/>
                </a:lnTo>
                <a:lnTo>
                  <a:pt x="1430255" y="1020513"/>
                </a:lnTo>
                <a:lnTo>
                  <a:pt x="1470388" y="997029"/>
                </a:lnTo>
                <a:lnTo>
                  <a:pt x="1508262" y="971977"/>
                </a:lnTo>
                <a:lnTo>
                  <a:pt x="1543764" y="945435"/>
                </a:lnTo>
                <a:lnTo>
                  <a:pt x="1576779" y="917478"/>
                </a:lnTo>
                <a:lnTo>
                  <a:pt x="1607192" y="888182"/>
                </a:lnTo>
                <a:lnTo>
                  <a:pt x="1634890" y="857624"/>
                </a:lnTo>
                <a:lnTo>
                  <a:pt x="1659758" y="825879"/>
                </a:lnTo>
                <a:lnTo>
                  <a:pt x="1681681" y="793024"/>
                </a:lnTo>
                <a:lnTo>
                  <a:pt x="1700546" y="759134"/>
                </a:lnTo>
                <a:lnTo>
                  <a:pt x="1716237" y="724286"/>
                </a:lnTo>
                <a:lnTo>
                  <a:pt x="1737641" y="652020"/>
                </a:lnTo>
                <a:lnTo>
                  <a:pt x="1744980" y="576833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97FFC729-A197-43DB-B45A-70B057C98F18}"/>
              </a:ext>
            </a:extLst>
          </p:cNvPr>
          <p:cNvSpPr/>
          <p:nvPr/>
        </p:nvSpPr>
        <p:spPr>
          <a:xfrm>
            <a:off x="6851584" y="2248727"/>
            <a:ext cx="1744980" cy="1153795"/>
          </a:xfrm>
          <a:custGeom>
            <a:avLst/>
            <a:gdLst/>
            <a:ahLst/>
            <a:cxnLst/>
            <a:rect l="l" t="t" r="r" b="b"/>
            <a:pathLst>
              <a:path w="1744979" h="1153795">
                <a:moveTo>
                  <a:pt x="872490" y="0"/>
                </a:moveTo>
                <a:lnTo>
                  <a:pt x="815154" y="1227"/>
                </a:lnTo>
                <a:lnTo>
                  <a:pt x="758804" y="4858"/>
                </a:lnTo>
                <a:lnTo>
                  <a:pt x="703555" y="10816"/>
                </a:lnTo>
                <a:lnTo>
                  <a:pt x="649523" y="19027"/>
                </a:lnTo>
                <a:lnTo>
                  <a:pt x="596822" y="29413"/>
                </a:lnTo>
                <a:lnTo>
                  <a:pt x="545569" y="41898"/>
                </a:lnTo>
                <a:lnTo>
                  <a:pt x="495877" y="56407"/>
                </a:lnTo>
                <a:lnTo>
                  <a:pt x="447863" y="72863"/>
                </a:lnTo>
                <a:lnTo>
                  <a:pt x="401642" y="91190"/>
                </a:lnTo>
                <a:lnTo>
                  <a:pt x="357329" y="111312"/>
                </a:lnTo>
                <a:lnTo>
                  <a:pt x="315039" y="133154"/>
                </a:lnTo>
                <a:lnTo>
                  <a:pt x="274888" y="156638"/>
                </a:lnTo>
                <a:lnTo>
                  <a:pt x="236991" y="181690"/>
                </a:lnTo>
                <a:lnTo>
                  <a:pt x="201463" y="208232"/>
                </a:lnTo>
                <a:lnTo>
                  <a:pt x="168420" y="236189"/>
                </a:lnTo>
                <a:lnTo>
                  <a:pt x="137976" y="265485"/>
                </a:lnTo>
                <a:lnTo>
                  <a:pt x="110248" y="296043"/>
                </a:lnTo>
                <a:lnTo>
                  <a:pt x="85350" y="327788"/>
                </a:lnTo>
                <a:lnTo>
                  <a:pt x="63398" y="360643"/>
                </a:lnTo>
                <a:lnTo>
                  <a:pt x="44506" y="394533"/>
                </a:lnTo>
                <a:lnTo>
                  <a:pt x="28791" y="429381"/>
                </a:lnTo>
                <a:lnTo>
                  <a:pt x="7351" y="501647"/>
                </a:lnTo>
                <a:lnTo>
                  <a:pt x="0" y="576834"/>
                </a:lnTo>
                <a:lnTo>
                  <a:pt x="1857" y="614754"/>
                </a:lnTo>
                <a:lnTo>
                  <a:pt x="16368" y="688556"/>
                </a:lnTo>
                <a:lnTo>
                  <a:pt x="44506" y="759134"/>
                </a:lnTo>
                <a:lnTo>
                  <a:pt x="63398" y="793024"/>
                </a:lnTo>
                <a:lnTo>
                  <a:pt x="85350" y="825879"/>
                </a:lnTo>
                <a:lnTo>
                  <a:pt x="110248" y="857624"/>
                </a:lnTo>
                <a:lnTo>
                  <a:pt x="137976" y="888182"/>
                </a:lnTo>
                <a:lnTo>
                  <a:pt x="168420" y="917478"/>
                </a:lnTo>
                <a:lnTo>
                  <a:pt x="201463" y="945435"/>
                </a:lnTo>
                <a:lnTo>
                  <a:pt x="236991" y="971977"/>
                </a:lnTo>
                <a:lnTo>
                  <a:pt x="274888" y="997029"/>
                </a:lnTo>
                <a:lnTo>
                  <a:pt x="315039" y="1020513"/>
                </a:lnTo>
                <a:lnTo>
                  <a:pt x="357329" y="1042355"/>
                </a:lnTo>
                <a:lnTo>
                  <a:pt x="401642" y="1062477"/>
                </a:lnTo>
                <a:lnTo>
                  <a:pt x="447863" y="1080804"/>
                </a:lnTo>
                <a:lnTo>
                  <a:pt x="495877" y="1097260"/>
                </a:lnTo>
                <a:lnTo>
                  <a:pt x="545569" y="1111769"/>
                </a:lnTo>
                <a:lnTo>
                  <a:pt x="596822" y="1124254"/>
                </a:lnTo>
                <a:lnTo>
                  <a:pt x="649523" y="1134640"/>
                </a:lnTo>
                <a:lnTo>
                  <a:pt x="703555" y="1142851"/>
                </a:lnTo>
                <a:lnTo>
                  <a:pt x="758804" y="1148809"/>
                </a:lnTo>
                <a:lnTo>
                  <a:pt x="815154" y="1152440"/>
                </a:lnTo>
                <a:lnTo>
                  <a:pt x="872490" y="1153668"/>
                </a:lnTo>
                <a:lnTo>
                  <a:pt x="929909" y="1152440"/>
                </a:lnTo>
                <a:lnTo>
                  <a:pt x="986330" y="1148809"/>
                </a:lnTo>
                <a:lnTo>
                  <a:pt x="1041636" y="1142851"/>
                </a:lnTo>
                <a:lnTo>
                  <a:pt x="1095714" y="1134640"/>
                </a:lnTo>
                <a:lnTo>
                  <a:pt x="1148449" y="1124254"/>
                </a:lnTo>
                <a:lnTo>
                  <a:pt x="1199727" y="1111769"/>
                </a:lnTo>
                <a:lnTo>
                  <a:pt x="1249434" y="1097260"/>
                </a:lnTo>
                <a:lnTo>
                  <a:pt x="1297454" y="1080804"/>
                </a:lnTo>
                <a:lnTo>
                  <a:pt x="1343674" y="1062477"/>
                </a:lnTo>
                <a:lnTo>
                  <a:pt x="1387979" y="1042355"/>
                </a:lnTo>
                <a:lnTo>
                  <a:pt x="1430255" y="1020513"/>
                </a:lnTo>
                <a:lnTo>
                  <a:pt x="1470388" y="997029"/>
                </a:lnTo>
                <a:lnTo>
                  <a:pt x="1508262" y="971977"/>
                </a:lnTo>
                <a:lnTo>
                  <a:pt x="1543764" y="945435"/>
                </a:lnTo>
                <a:lnTo>
                  <a:pt x="1576779" y="917478"/>
                </a:lnTo>
                <a:lnTo>
                  <a:pt x="1607192" y="888182"/>
                </a:lnTo>
                <a:lnTo>
                  <a:pt x="1634890" y="857624"/>
                </a:lnTo>
                <a:lnTo>
                  <a:pt x="1659758" y="825879"/>
                </a:lnTo>
                <a:lnTo>
                  <a:pt x="1681681" y="793024"/>
                </a:lnTo>
                <a:lnTo>
                  <a:pt x="1700546" y="759134"/>
                </a:lnTo>
                <a:lnTo>
                  <a:pt x="1716237" y="724286"/>
                </a:lnTo>
                <a:lnTo>
                  <a:pt x="1737641" y="652020"/>
                </a:lnTo>
                <a:lnTo>
                  <a:pt x="1744980" y="576833"/>
                </a:lnTo>
                <a:lnTo>
                  <a:pt x="1743126" y="538913"/>
                </a:lnTo>
                <a:lnTo>
                  <a:pt x="1728640" y="465111"/>
                </a:lnTo>
                <a:lnTo>
                  <a:pt x="1700546" y="394533"/>
                </a:lnTo>
                <a:lnTo>
                  <a:pt x="1681681" y="360643"/>
                </a:lnTo>
                <a:lnTo>
                  <a:pt x="1659758" y="327788"/>
                </a:lnTo>
                <a:lnTo>
                  <a:pt x="1634890" y="296043"/>
                </a:lnTo>
                <a:lnTo>
                  <a:pt x="1607192" y="265485"/>
                </a:lnTo>
                <a:lnTo>
                  <a:pt x="1576779" y="236189"/>
                </a:lnTo>
                <a:lnTo>
                  <a:pt x="1543764" y="208232"/>
                </a:lnTo>
                <a:lnTo>
                  <a:pt x="1508262" y="181690"/>
                </a:lnTo>
                <a:lnTo>
                  <a:pt x="1470388" y="156638"/>
                </a:lnTo>
                <a:lnTo>
                  <a:pt x="1430255" y="133154"/>
                </a:lnTo>
                <a:lnTo>
                  <a:pt x="1387979" y="111312"/>
                </a:lnTo>
                <a:lnTo>
                  <a:pt x="1343674" y="91190"/>
                </a:lnTo>
                <a:lnTo>
                  <a:pt x="1297454" y="72863"/>
                </a:lnTo>
                <a:lnTo>
                  <a:pt x="1249434" y="56407"/>
                </a:lnTo>
                <a:lnTo>
                  <a:pt x="1199727" y="41898"/>
                </a:lnTo>
                <a:lnTo>
                  <a:pt x="1148449" y="29413"/>
                </a:lnTo>
                <a:lnTo>
                  <a:pt x="1095714" y="19027"/>
                </a:lnTo>
                <a:lnTo>
                  <a:pt x="1041636" y="10816"/>
                </a:lnTo>
                <a:lnTo>
                  <a:pt x="986330" y="4858"/>
                </a:lnTo>
                <a:lnTo>
                  <a:pt x="929909" y="1227"/>
                </a:lnTo>
                <a:lnTo>
                  <a:pt x="87249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7B223601-D795-4E84-A034-66A88DD7E347}"/>
              </a:ext>
            </a:extLst>
          </p:cNvPr>
          <p:cNvSpPr txBox="1"/>
          <p:nvPr/>
        </p:nvSpPr>
        <p:spPr>
          <a:xfrm>
            <a:off x="7114468" y="2319085"/>
            <a:ext cx="123317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3333CC"/>
                </a:solidFill>
                <a:latin typeface="Microsoft YaHei"/>
                <a:cs typeface="Microsoft YaHei"/>
              </a:rPr>
              <a:t>设计关系模式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91FB3DA2-8E78-4D22-881A-C30A3E25A783}"/>
              </a:ext>
            </a:extLst>
          </p:cNvPr>
          <p:cNvSpPr txBox="1"/>
          <p:nvPr/>
        </p:nvSpPr>
        <p:spPr>
          <a:xfrm>
            <a:off x="7013127" y="2563677"/>
            <a:ext cx="1435735" cy="758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just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3333CC"/>
                </a:solidFill>
                <a:latin typeface="Microsoft YaHei"/>
                <a:cs typeface="Microsoft YaHei"/>
              </a:rPr>
              <a:t>时，除给出属性 全集外，还需给 出数据依赖集合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1B836CF0-E4A6-4614-9715-6603EC90FBCC}"/>
              </a:ext>
            </a:extLst>
          </p:cNvPr>
          <p:cNvSpPr txBox="1">
            <a:spLocks/>
          </p:cNvSpPr>
          <p:nvPr/>
        </p:nvSpPr>
        <p:spPr bwMode="white">
          <a:xfrm>
            <a:off x="2051720" y="701753"/>
            <a:ext cx="4627255" cy="493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0" tIns="62444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ts val="402"/>
              </a:spcBef>
              <a:buClrTx/>
              <a:buFontTx/>
            </a:pPr>
            <a:r>
              <a:rPr lang="zh-CN" altLang="en-US" sz="2800" spc="-4">
                <a:solidFill>
                  <a:srgbClr val="FFFFFF"/>
                </a:solidFill>
                <a:latin typeface="STZhongsong"/>
                <a:cs typeface="STZhongsong"/>
              </a:rPr>
              <a:t>函数依赖的示例</a:t>
            </a:r>
            <a:endParaRPr lang="zh-CN" altLang="en-US" sz="2800" dirty="0">
              <a:latin typeface="STZhongsong"/>
              <a:cs typeface="STZhongsong"/>
            </a:endParaRPr>
          </a:p>
        </p:txBody>
      </p:sp>
    </p:spTree>
    <p:extLst>
      <p:ext uri="{BB962C8B-B14F-4D97-AF65-F5344CB8AC3E}">
        <p14:creationId xmlns:p14="http://schemas.microsoft.com/office/powerpoint/2010/main" val="3588145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675143" y="2492896"/>
            <a:ext cx="3404565" cy="1295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86220" y="4609304"/>
            <a:ext cx="3404565" cy="15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51720" y="701753"/>
            <a:ext cx="4627255" cy="493941"/>
          </a:xfrm>
          <a:prstGeom prst="rect">
            <a:avLst/>
          </a:prstGeom>
        </p:spPr>
        <p:txBody>
          <a:bodyPr vert="horz" wrap="square" lIns="0" tIns="62444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02"/>
              </a:spcBef>
            </a:pPr>
            <a:r>
              <a:rPr sz="2800" spc="-4" dirty="0" err="1">
                <a:solidFill>
                  <a:srgbClr val="FFFFFF"/>
                </a:solidFill>
                <a:latin typeface="STZhongsong"/>
                <a:cs typeface="STZhongsong"/>
              </a:rPr>
              <a:t>函数依赖的示例</a:t>
            </a:r>
            <a:endParaRPr sz="2800" dirty="0">
              <a:latin typeface="STZhongsong"/>
              <a:cs typeface="STZhongsong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1560" y="1390583"/>
            <a:ext cx="7848872" cy="455268"/>
          </a:xfrm>
          <a:prstGeom prst="rect">
            <a:avLst/>
          </a:prstGeom>
        </p:spPr>
        <p:txBody>
          <a:bodyPr vert="horz" wrap="square" lIns="0" tIns="146065" rIns="0" bIns="0" rtlCol="0">
            <a:spAutoFit/>
          </a:bodyPr>
          <a:lstStyle/>
          <a:p>
            <a:pPr marL="64073">
              <a:lnSpc>
                <a:spcPct val="100000"/>
              </a:lnSpc>
              <a:spcBef>
                <a:spcPts val="1150"/>
              </a:spcBef>
            </a:pPr>
            <a:r>
              <a:rPr sz="2000" b="1" spc="-4" dirty="0">
                <a:latin typeface="Microsoft YaHei"/>
                <a:cs typeface="Microsoft YaHei"/>
              </a:rPr>
              <a:t>示例：下表就是问题领域,</a:t>
            </a:r>
            <a:r>
              <a:rPr sz="2000" b="1" spc="-17" dirty="0">
                <a:latin typeface="Microsoft YaHei"/>
                <a:cs typeface="Microsoft YaHei"/>
              </a:rPr>
              <a:t> </a:t>
            </a:r>
            <a:r>
              <a:rPr sz="2000" b="1" spc="-4" dirty="0" err="1">
                <a:latin typeface="Microsoft YaHei"/>
                <a:cs typeface="Microsoft YaHei"/>
              </a:rPr>
              <a:t>则存在的函数依赖有哪些呢</a:t>
            </a:r>
            <a:r>
              <a:rPr sz="2000" b="1" spc="-4" dirty="0">
                <a:latin typeface="Microsoft YaHei"/>
                <a:cs typeface="Microsoft YaHei"/>
              </a:rPr>
              <a:t>?</a:t>
            </a:r>
            <a:endParaRPr sz="2000" dirty="0">
              <a:latin typeface="Microsoft YaHei"/>
              <a:cs typeface="Microsoft Ya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0578" y="4112327"/>
            <a:ext cx="6727202" cy="318194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246517" indent="-235657">
              <a:lnSpc>
                <a:spcPct val="100000"/>
              </a:lnSpc>
              <a:spcBef>
                <a:spcPts val="81"/>
              </a:spcBef>
              <a:buFont typeface="Wingdings"/>
              <a:buChar char=""/>
              <a:tabLst>
                <a:tab pos="247060" algn="l"/>
                <a:tab pos="2612318" algn="l"/>
              </a:tabLst>
            </a:pPr>
            <a:r>
              <a:rPr sz="2000" b="1" spc="-4" dirty="0">
                <a:latin typeface="Microsoft YaHei"/>
                <a:cs typeface="Microsoft YaHei"/>
              </a:rPr>
              <a:t>下表存在的函数依赖有:	</a:t>
            </a:r>
            <a:r>
              <a:rPr sz="2000" b="1" spc="-4" dirty="0">
                <a:solidFill>
                  <a:srgbClr val="FF0000"/>
                </a:solidFill>
                <a:latin typeface="Microsoft YaHei"/>
                <a:cs typeface="Microsoft YaHei"/>
              </a:rPr>
              <a:t>A→C,</a:t>
            </a:r>
            <a:r>
              <a:rPr sz="2000" b="1" spc="-68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icrosoft YaHei"/>
                <a:cs typeface="Microsoft YaHei"/>
              </a:rPr>
              <a:t>D→B</a:t>
            </a:r>
            <a:endParaRPr sz="2000" dirty="0">
              <a:latin typeface="Microsoft YaHei"/>
              <a:cs typeface="Microsoft YaHei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ED7FDEF-3E10-4079-A6A1-5DD916AACBC1}"/>
              </a:ext>
            </a:extLst>
          </p:cNvPr>
          <p:cNvSpPr txBox="1"/>
          <p:nvPr/>
        </p:nvSpPr>
        <p:spPr>
          <a:xfrm>
            <a:off x="611560" y="1944781"/>
            <a:ext cx="64087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6517" indent="-235657">
              <a:lnSpc>
                <a:spcPct val="100000"/>
              </a:lnSpc>
              <a:spcBef>
                <a:spcPts val="1069"/>
              </a:spcBef>
              <a:buFont typeface="Wingdings"/>
              <a:buChar char=""/>
              <a:tabLst>
                <a:tab pos="247060" algn="l"/>
                <a:tab pos="2612318" algn="l"/>
              </a:tabLst>
            </a:pPr>
            <a:r>
              <a:rPr lang="zh-CN" altLang="en-US" sz="2000" b="1" spc="-4" dirty="0">
                <a:latin typeface="Microsoft YaHei"/>
                <a:cs typeface="Microsoft YaHei"/>
              </a:rPr>
              <a:t>下表存在的函数依赖有</a:t>
            </a:r>
            <a:r>
              <a:rPr lang="en-US" altLang="zh-CN" sz="2000" b="1" spc="-4" dirty="0">
                <a:latin typeface="Microsoft YaHei"/>
                <a:cs typeface="Microsoft YaHei"/>
              </a:rPr>
              <a:t>:	</a:t>
            </a:r>
            <a:r>
              <a:rPr lang="en-US" altLang="zh-CN" sz="2000" b="1" spc="-4" dirty="0">
                <a:solidFill>
                  <a:srgbClr val="FF0000"/>
                </a:solidFill>
                <a:latin typeface="Microsoft YaHei"/>
                <a:cs typeface="Microsoft YaHei"/>
              </a:rPr>
              <a:t>A→B, B→C</a:t>
            </a:r>
            <a:endParaRPr lang="en-US" altLang="zh-CN" sz="2000" dirty="0">
              <a:latin typeface="Microsoft YaHei"/>
              <a:cs typeface="Microsoft YaHei"/>
            </a:endParaRPr>
          </a:p>
        </p:txBody>
      </p:sp>
      <p:sp>
        <p:nvSpPr>
          <p:cNvPr id="10" name="页脚占位符 3">
            <a:extLst>
              <a:ext uri="{FF2B5EF4-FFF2-40B4-BE49-F238E27FC236}">
                <a16:creationId xmlns:a16="http://schemas.microsoft.com/office/drawing/2014/main" id="{BD6CCBBD-112D-4541-890F-2C17FA21E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19700" y="6381750"/>
            <a:ext cx="3600450" cy="320675"/>
          </a:xfrm>
        </p:spPr>
        <p:txBody>
          <a:bodyPr/>
          <a:lstStyle/>
          <a:p>
            <a:r>
              <a:rPr lang="en-US" altLang="zh-CN" dirty="0"/>
              <a:t>An Introduction to Database System</a:t>
            </a:r>
          </a:p>
        </p:txBody>
      </p:sp>
      <p:sp>
        <p:nvSpPr>
          <p:cNvPr id="11" name="灯片编号占位符 4">
            <a:extLst>
              <a:ext uri="{FF2B5EF4-FFF2-40B4-BE49-F238E27FC236}">
                <a16:creationId xmlns:a16="http://schemas.microsoft.com/office/drawing/2014/main" id="{FCEF7A7F-E184-48BF-AE67-D5BC6384B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0825" y="6237288"/>
            <a:ext cx="585788" cy="457200"/>
          </a:xfrm>
        </p:spPr>
        <p:txBody>
          <a:bodyPr/>
          <a:lstStyle/>
          <a:p>
            <a:fld id="{21FA3436-7BE1-4232-9B22-C5655546214E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F1FD8-46CD-4572-8BEA-E0982983F29D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第六章 关系数据理论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73238"/>
            <a:ext cx="6419850" cy="44958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tx2"/>
                </a:solidFill>
              </a:rPr>
              <a:t>6.1 </a:t>
            </a:r>
            <a:r>
              <a:rPr lang="zh-CN" altLang="en-US" b="1">
                <a:solidFill>
                  <a:schemeClr val="tx2"/>
                </a:solidFill>
              </a:rPr>
              <a:t>问题的提出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b="1"/>
              <a:t>6.2 </a:t>
            </a:r>
            <a:r>
              <a:rPr lang="zh-CN" altLang="en-US" b="1"/>
              <a:t>规范化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b="1"/>
              <a:t>6.3 </a:t>
            </a:r>
            <a:r>
              <a:rPr lang="zh-CN" altLang="en-US" b="1"/>
              <a:t>数据依赖的公理系统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b="1"/>
              <a:t>*</a:t>
            </a:r>
            <a:r>
              <a:rPr lang="en-US" altLang="zh-CN" b="1"/>
              <a:t>6.4 </a:t>
            </a:r>
            <a:r>
              <a:rPr lang="zh-CN" altLang="en-US" b="1"/>
              <a:t>模式的分解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b="1"/>
              <a:t>6.5 </a:t>
            </a:r>
            <a:r>
              <a:rPr lang="zh-CN" altLang="en-US" b="1"/>
              <a:t>小结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725CB-65E5-43C2-BF3F-3B4E6A518E94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/>
              <a:t>二、平凡函数依赖与非平凡函数依赖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305800" cy="4416425"/>
          </a:xfrm>
        </p:spPr>
        <p:txBody>
          <a:bodyPr/>
          <a:lstStyle/>
          <a:p>
            <a:pPr marL="361950" indent="-361950">
              <a:lnSpc>
                <a:spcPct val="130000"/>
              </a:lnSpc>
              <a:buFont typeface="Wingdings" panose="05000000000000000000" pitchFamily="2" charset="2"/>
              <a:buNone/>
              <a:tabLst>
                <a:tab pos="361950" algn="l"/>
              </a:tabLst>
            </a:pPr>
            <a:r>
              <a:rPr lang="zh-CN" altLang="en-US" sz="2200"/>
              <a:t>在关系模式</a:t>
            </a:r>
            <a:r>
              <a:rPr lang="en-US" altLang="zh-CN" sz="2200"/>
              <a:t>R(U)</a:t>
            </a:r>
            <a:r>
              <a:rPr lang="zh-CN" altLang="en-US" sz="2200"/>
              <a:t>中，对于</a:t>
            </a:r>
            <a:r>
              <a:rPr lang="en-US" altLang="zh-CN" sz="2200"/>
              <a:t>U</a:t>
            </a:r>
            <a:r>
              <a:rPr lang="zh-CN" altLang="en-US" sz="2200"/>
              <a:t>的子集</a:t>
            </a:r>
            <a:r>
              <a:rPr lang="en-US" altLang="zh-CN" sz="2200"/>
              <a:t>X</a:t>
            </a:r>
            <a:r>
              <a:rPr lang="zh-CN" altLang="en-US" sz="2200"/>
              <a:t>和</a:t>
            </a:r>
            <a:r>
              <a:rPr lang="en-US" altLang="zh-CN" sz="2200"/>
              <a:t>Y</a:t>
            </a:r>
            <a:r>
              <a:rPr lang="zh-CN" altLang="en-US" sz="2200"/>
              <a:t>，</a:t>
            </a:r>
          </a:p>
          <a:p>
            <a:pPr marL="361950" indent="-361950">
              <a:lnSpc>
                <a:spcPct val="130000"/>
              </a:lnSpc>
              <a:buFont typeface="Wingdings" panose="05000000000000000000" pitchFamily="2" charset="2"/>
              <a:buNone/>
              <a:tabLst>
                <a:tab pos="361950" algn="l"/>
              </a:tabLst>
            </a:pPr>
            <a:r>
              <a:rPr lang="zh-CN" altLang="en-US" sz="2200"/>
              <a:t>如果</a:t>
            </a:r>
            <a:r>
              <a:rPr lang="en-US" altLang="zh-CN" sz="2200"/>
              <a:t>X→Y</a:t>
            </a:r>
            <a:r>
              <a:rPr lang="zh-CN" altLang="en-US" sz="2200"/>
              <a:t>，但</a:t>
            </a:r>
            <a:r>
              <a:rPr lang="en-US" altLang="zh-CN" sz="2200"/>
              <a:t>Y </a:t>
            </a:r>
            <a:r>
              <a:rPr lang="en-US" altLang="zh-CN" sz="2200">
                <a:sym typeface="Symbol" panose="05050102010706020507" pitchFamily="18" charset="2"/>
              </a:rPr>
              <a:t></a:t>
            </a:r>
            <a:r>
              <a:rPr lang="en-US" altLang="zh-CN" sz="2200"/>
              <a:t> X</a:t>
            </a:r>
            <a:r>
              <a:rPr lang="zh-CN" altLang="en-US" sz="2200"/>
              <a:t>，则称</a:t>
            </a:r>
            <a:r>
              <a:rPr lang="en-US" altLang="zh-CN" sz="2200"/>
              <a:t>X→Y</a:t>
            </a:r>
            <a:r>
              <a:rPr lang="zh-CN" altLang="en-US" sz="2200">
                <a:solidFill>
                  <a:srgbClr val="FF00FF"/>
                </a:solidFill>
              </a:rPr>
              <a:t>是非平凡的函数依赖</a:t>
            </a:r>
            <a:r>
              <a:rPr lang="en-US" altLang="zh-CN" sz="2000"/>
              <a:t>(</a:t>
            </a:r>
            <a:r>
              <a:rPr lang="zh-CN" altLang="en-US" sz="2000"/>
              <a:t>一般表示此种依赖</a:t>
            </a:r>
            <a:r>
              <a:rPr lang="en-US" altLang="zh-CN" sz="2000"/>
              <a:t>)</a:t>
            </a:r>
          </a:p>
          <a:p>
            <a:pPr marL="361950" indent="-361950">
              <a:lnSpc>
                <a:spcPct val="130000"/>
              </a:lnSpc>
              <a:buFont typeface="Wingdings" panose="05000000000000000000" pitchFamily="2" charset="2"/>
              <a:buNone/>
              <a:tabLst>
                <a:tab pos="361950" algn="l"/>
              </a:tabLst>
            </a:pPr>
            <a:r>
              <a:rPr lang="zh-CN" altLang="en-US" sz="2200"/>
              <a:t>若</a:t>
            </a:r>
            <a:r>
              <a:rPr lang="en-US" altLang="zh-CN" sz="2200"/>
              <a:t>X→Y</a:t>
            </a:r>
            <a:r>
              <a:rPr lang="zh-CN" altLang="en-US" sz="2200"/>
              <a:t>，但</a:t>
            </a:r>
            <a:r>
              <a:rPr lang="en-US" altLang="zh-CN" sz="2200"/>
              <a:t>Y </a:t>
            </a:r>
            <a:r>
              <a:rPr lang="en-US" altLang="zh-CN" sz="2200">
                <a:sym typeface="Symbol" panose="05050102010706020507" pitchFamily="18" charset="2"/>
              </a:rPr>
              <a:t></a:t>
            </a:r>
            <a:r>
              <a:rPr lang="en-US" altLang="zh-CN" sz="2200"/>
              <a:t> X,   </a:t>
            </a:r>
            <a:r>
              <a:rPr lang="zh-CN" altLang="en-US" sz="2200"/>
              <a:t>则称</a:t>
            </a:r>
            <a:r>
              <a:rPr lang="en-US" altLang="zh-CN" sz="2200"/>
              <a:t>X→Y</a:t>
            </a:r>
            <a:r>
              <a:rPr lang="zh-CN" altLang="en-US" sz="2200"/>
              <a:t>是</a:t>
            </a:r>
            <a:r>
              <a:rPr lang="zh-CN" altLang="en-US" sz="2200">
                <a:solidFill>
                  <a:srgbClr val="FF00FF"/>
                </a:solidFill>
              </a:rPr>
              <a:t>平凡的函数依赖</a:t>
            </a:r>
          </a:p>
          <a:p>
            <a:pPr marL="361950" indent="-361950">
              <a:lnSpc>
                <a:spcPct val="180000"/>
              </a:lnSpc>
              <a:tabLst>
                <a:tab pos="361950" algn="l"/>
              </a:tabLst>
            </a:pPr>
            <a:r>
              <a:rPr lang="zh-CN" altLang="en-US" sz="2200"/>
              <a:t>例：在关系</a:t>
            </a:r>
            <a:r>
              <a:rPr lang="en-US" altLang="zh-CN" sz="2200"/>
              <a:t>SC(Sno, Cno, Grade)</a:t>
            </a:r>
            <a:r>
              <a:rPr lang="zh-CN" altLang="en-US" sz="2200"/>
              <a:t>中，</a:t>
            </a:r>
          </a:p>
          <a:p>
            <a:pPr marL="361950" indent="-361950">
              <a:lnSpc>
                <a:spcPct val="140000"/>
              </a:lnSpc>
              <a:buFont typeface="Wingdings" panose="05000000000000000000" pitchFamily="2" charset="2"/>
              <a:buNone/>
              <a:tabLst>
                <a:tab pos="361950" algn="l"/>
              </a:tabLst>
            </a:pPr>
            <a:r>
              <a:rPr lang="zh-CN" altLang="en-US" sz="2200"/>
              <a:t>            非平凡函数依赖： </a:t>
            </a:r>
            <a:r>
              <a:rPr lang="en-US" altLang="zh-CN" sz="2200"/>
              <a:t>(Sno, Cno) →</a:t>
            </a:r>
            <a:r>
              <a:rPr lang="en-US" altLang="zh-CN" sz="2200" baseline="46000"/>
              <a:t> </a:t>
            </a:r>
            <a:r>
              <a:rPr lang="en-US" altLang="zh-CN" sz="2200"/>
              <a:t>Grade</a:t>
            </a:r>
          </a:p>
          <a:p>
            <a:pPr marL="361950" indent="-361950">
              <a:lnSpc>
                <a:spcPct val="140000"/>
              </a:lnSpc>
              <a:buFont typeface="Wingdings" panose="05000000000000000000" pitchFamily="2" charset="2"/>
              <a:buNone/>
              <a:tabLst>
                <a:tab pos="361950" algn="l"/>
              </a:tabLst>
            </a:pPr>
            <a:r>
              <a:rPr lang="en-US" altLang="zh-CN" sz="2200"/>
              <a:t>            </a:t>
            </a:r>
            <a:r>
              <a:rPr lang="zh-CN" altLang="en-US" sz="2200"/>
              <a:t>平凡函数依赖：     </a:t>
            </a:r>
            <a:r>
              <a:rPr lang="en-US" altLang="zh-CN" sz="2200"/>
              <a:t>(Sno, Cno) →</a:t>
            </a:r>
            <a:r>
              <a:rPr lang="en-US" altLang="zh-CN" sz="2200" baseline="46000"/>
              <a:t> </a:t>
            </a:r>
            <a:r>
              <a:rPr lang="en-US" altLang="zh-CN" sz="2200"/>
              <a:t>Sno </a:t>
            </a:r>
          </a:p>
          <a:p>
            <a:pPr marL="361950" indent="-361950">
              <a:lnSpc>
                <a:spcPct val="140000"/>
              </a:lnSpc>
              <a:buFont typeface="Wingdings" panose="05000000000000000000" pitchFamily="2" charset="2"/>
              <a:buNone/>
              <a:tabLst>
                <a:tab pos="361950" algn="l"/>
              </a:tabLst>
            </a:pPr>
            <a:r>
              <a:rPr lang="en-US" altLang="zh-CN" sz="2200"/>
              <a:t>                                          (Sno, Cno) → Cno</a:t>
            </a:r>
          </a:p>
        </p:txBody>
      </p:sp>
      <p:sp>
        <p:nvSpPr>
          <p:cNvPr id="414724" name="Line 4"/>
          <p:cNvSpPr>
            <a:spLocks noChangeShapeType="1"/>
          </p:cNvSpPr>
          <p:nvPr/>
        </p:nvSpPr>
        <p:spPr bwMode="auto">
          <a:xfrm>
            <a:off x="2771775" y="2420938"/>
            <a:ext cx="228600" cy="231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5FA3-2F2F-4F31-A171-BAF3093BD818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/>
              <a:t>平凡函数依赖与非平凡函数依赖（续）</a:t>
            </a:r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7772400" cy="4548188"/>
          </a:xfrm>
        </p:spPr>
        <p:txBody>
          <a:bodyPr/>
          <a:lstStyle/>
          <a:p>
            <a:pPr lvl="1">
              <a:lnSpc>
                <a:spcPct val="160000"/>
              </a:lnSpc>
            </a:pPr>
            <a:r>
              <a:rPr lang="zh-CN" altLang="en-US" b="1"/>
              <a:t>若</a:t>
            </a:r>
            <a:r>
              <a:rPr lang="en-US" altLang="zh-CN" b="1" i="1"/>
              <a:t>X</a:t>
            </a:r>
            <a:r>
              <a:rPr lang="en-US" altLang="zh-CN" b="1"/>
              <a:t>→</a:t>
            </a:r>
            <a:r>
              <a:rPr lang="en-US" altLang="zh-CN" b="1" i="1"/>
              <a:t>Y</a:t>
            </a:r>
            <a:r>
              <a:rPr lang="zh-CN" altLang="en-US" b="1"/>
              <a:t>，则</a:t>
            </a:r>
            <a:r>
              <a:rPr lang="en-US" altLang="zh-CN" b="1" i="1"/>
              <a:t>X</a:t>
            </a:r>
            <a:r>
              <a:rPr lang="zh-CN" altLang="en-US" b="1"/>
              <a:t>称为这个函数依赖的决定属性组，也称为</a:t>
            </a:r>
            <a:r>
              <a:rPr lang="zh-CN" altLang="en-US" b="1">
                <a:solidFill>
                  <a:srgbClr val="0066FF"/>
                </a:solidFill>
              </a:rPr>
              <a:t>决定因素</a:t>
            </a:r>
            <a:r>
              <a:rPr lang="zh-CN" altLang="en-US" b="1"/>
              <a:t>（</a:t>
            </a:r>
            <a:r>
              <a:rPr lang="en-US" altLang="zh-CN" b="1"/>
              <a:t>Determinant</a:t>
            </a:r>
            <a:r>
              <a:rPr lang="zh-CN" altLang="en-US" b="1"/>
              <a:t>）。</a:t>
            </a:r>
          </a:p>
          <a:p>
            <a:pPr lvl="1">
              <a:lnSpc>
                <a:spcPct val="160000"/>
              </a:lnSpc>
            </a:pPr>
            <a:r>
              <a:rPr lang="zh-CN" altLang="en-US" b="1"/>
              <a:t>若</a:t>
            </a:r>
            <a:r>
              <a:rPr lang="en-US" altLang="zh-CN" b="1" i="1"/>
              <a:t>X</a:t>
            </a:r>
            <a:r>
              <a:rPr lang="en-US" altLang="zh-CN" b="1"/>
              <a:t>→</a:t>
            </a:r>
            <a:r>
              <a:rPr lang="en-US" altLang="zh-CN" b="1" i="1"/>
              <a:t>Y</a:t>
            </a:r>
            <a:r>
              <a:rPr lang="zh-CN" altLang="en-US" b="1"/>
              <a:t>，</a:t>
            </a:r>
            <a:r>
              <a:rPr lang="en-US" altLang="zh-CN" b="1" i="1"/>
              <a:t>Y</a:t>
            </a:r>
            <a:r>
              <a:rPr lang="en-US" altLang="zh-CN" b="1"/>
              <a:t>→</a:t>
            </a:r>
            <a:r>
              <a:rPr lang="en-US" altLang="zh-CN" b="1" i="1"/>
              <a:t>X</a:t>
            </a:r>
            <a:r>
              <a:rPr lang="zh-CN" altLang="en-US" b="1"/>
              <a:t>，则记作</a:t>
            </a:r>
            <a:r>
              <a:rPr lang="en-US" altLang="zh-CN" b="1" i="1"/>
              <a:t>X</a:t>
            </a:r>
            <a:r>
              <a:rPr lang="en-US" altLang="zh-CN" b="1"/>
              <a:t>←→</a:t>
            </a:r>
            <a:r>
              <a:rPr lang="en-US" altLang="zh-CN" b="1" i="1"/>
              <a:t>Y</a:t>
            </a:r>
            <a:r>
              <a:rPr lang="zh-CN" altLang="en-US" b="1"/>
              <a:t>。（</a:t>
            </a:r>
            <a:r>
              <a:rPr lang="en-US" altLang="zh-CN" b="1"/>
              <a:t>X</a:t>
            </a:r>
            <a:r>
              <a:rPr lang="zh-CN" altLang="en-US" b="1"/>
              <a:t>和</a:t>
            </a:r>
            <a:r>
              <a:rPr lang="en-US" altLang="zh-CN" b="1"/>
              <a:t>Y</a:t>
            </a:r>
            <a:r>
              <a:rPr lang="zh-CN" altLang="en-US" b="1"/>
              <a:t>是一对一关系，如学号和身份证号）</a:t>
            </a:r>
          </a:p>
          <a:p>
            <a:pPr lvl="1">
              <a:lnSpc>
                <a:spcPct val="160000"/>
              </a:lnSpc>
            </a:pPr>
            <a:r>
              <a:rPr lang="zh-CN" altLang="en-US" b="1"/>
              <a:t>若</a:t>
            </a:r>
            <a:r>
              <a:rPr lang="en-US" altLang="zh-CN" b="1" i="1"/>
              <a:t>Y</a:t>
            </a:r>
            <a:r>
              <a:rPr lang="zh-CN" altLang="en-US" b="1"/>
              <a:t>不函数依赖于</a:t>
            </a:r>
            <a:r>
              <a:rPr lang="en-US" altLang="zh-CN" b="1" i="1"/>
              <a:t>X</a:t>
            </a:r>
            <a:r>
              <a:rPr lang="zh-CN" altLang="en-US" b="1"/>
              <a:t>，则记作</a:t>
            </a:r>
            <a:r>
              <a:rPr lang="en-US" altLang="zh-CN" b="1" i="1"/>
              <a:t>X</a:t>
            </a:r>
            <a:r>
              <a:rPr lang="en-US" altLang="zh-CN" b="1"/>
              <a:t>→</a:t>
            </a:r>
            <a:r>
              <a:rPr lang="en-US" altLang="zh-CN" b="1" i="1"/>
              <a:t>Y</a:t>
            </a:r>
            <a:r>
              <a:rPr lang="zh-CN" altLang="en-US" b="1"/>
              <a:t>。</a:t>
            </a:r>
          </a:p>
        </p:txBody>
      </p:sp>
      <p:sp>
        <p:nvSpPr>
          <p:cNvPr id="415750" name="Line 6"/>
          <p:cNvSpPr>
            <a:spLocks noChangeShapeType="1"/>
          </p:cNvSpPr>
          <p:nvPr/>
        </p:nvSpPr>
        <p:spPr bwMode="auto">
          <a:xfrm>
            <a:off x="5435600" y="4652963"/>
            <a:ext cx="144463" cy="288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19672" y="717244"/>
            <a:ext cx="5203320" cy="493941"/>
          </a:xfrm>
          <a:prstGeom prst="rect">
            <a:avLst/>
          </a:prstGeom>
        </p:spPr>
        <p:txBody>
          <a:bodyPr vert="horz" wrap="square" lIns="0" tIns="62444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02"/>
              </a:spcBef>
            </a:pPr>
            <a:r>
              <a:rPr sz="2800" spc="-4" dirty="0" err="1">
                <a:solidFill>
                  <a:srgbClr val="FFFFFF"/>
                </a:solidFill>
                <a:latin typeface="STZhongsong"/>
                <a:cs typeface="STZhongsong"/>
              </a:rPr>
              <a:t>函数依赖的提取练习</a:t>
            </a:r>
            <a:endParaRPr sz="2800" dirty="0">
              <a:latin typeface="STZhongsong"/>
              <a:cs typeface="STZhongsong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3528" y="1700808"/>
            <a:ext cx="8352928" cy="3837603"/>
          </a:xfrm>
          <a:prstGeom prst="rect">
            <a:avLst/>
          </a:prstGeom>
        </p:spPr>
        <p:txBody>
          <a:bodyPr vert="horz" wrap="square" lIns="0" tIns="108599" rIns="0" bIns="0" rtlCol="0">
            <a:spAutoFit/>
          </a:bodyPr>
          <a:lstStyle/>
          <a:p>
            <a:pPr marL="10860">
              <a:lnSpc>
                <a:spcPct val="100000"/>
              </a:lnSpc>
              <a:spcBef>
                <a:spcPts val="855"/>
              </a:spcBef>
            </a:pPr>
            <a:r>
              <a:rPr sz="2400" b="1" dirty="0">
                <a:latin typeface="Microsoft YaHei"/>
                <a:cs typeface="Microsoft YaHei"/>
              </a:rPr>
              <a:t>练习：请分析下列属性集上的函数依赖</a:t>
            </a:r>
            <a:endParaRPr sz="2400" dirty="0">
              <a:latin typeface="Microsoft YaHei"/>
              <a:cs typeface="Microsoft YaHei"/>
            </a:endParaRPr>
          </a:p>
          <a:p>
            <a:pPr marL="401811">
              <a:lnSpc>
                <a:spcPct val="100000"/>
              </a:lnSpc>
              <a:spcBef>
                <a:spcPts val="637"/>
              </a:spcBef>
              <a:buFont typeface="Wingdings"/>
              <a:buChar char=""/>
              <a:tabLst>
                <a:tab pos="628238" algn="l"/>
              </a:tabLst>
            </a:pPr>
            <a:r>
              <a:rPr sz="2000" spc="-4" dirty="0">
                <a:latin typeface="Microsoft YaHei"/>
                <a:cs typeface="Microsoft YaHei"/>
              </a:rPr>
              <a:t>学生</a:t>
            </a:r>
            <a:r>
              <a:rPr sz="2000" spc="-4" dirty="0">
                <a:solidFill>
                  <a:srgbClr val="FF0000"/>
                </a:solidFill>
                <a:latin typeface="Microsoft YaHei"/>
                <a:cs typeface="Microsoft YaHei"/>
              </a:rPr>
              <a:t>(学号, 姓名，班级，课号,</a:t>
            </a:r>
            <a:r>
              <a:rPr sz="2000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2000" spc="-4" dirty="0">
                <a:solidFill>
                  <a:srgbClr val="FF0000"/>
                </a:solidFill>
                <a:latin typeface="Microsoft YaHei"/>
                <a:cs typeface="Microsoft YaHei"/>
              </a:rPr>
              <a:t>课程名，成绩，教师，教师职务)</a:t>
            </a:r>
            <a:endParaRPr sz="2000" dirty="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17"/>
              </a:spcBef>
              <a:buFont typeface="Wingdings"/>
              <a:buChar char=""/>
            </a:pPr>
            <a:endParaRPr sz="2000" dirty="0">
              <a:latin typeface="Times New Roman"/>
              <a:cs typeface="Times New Roman"/>
            </a:endParaRPr>
          </a:p>
          <a:p>
            <a:pPr marL="401811" marR="4344">
              <a:lnSpc>
                <a:spcPct val="130300"/>
              </a:lnSpc>
              <a:buFont typeface="Wingdings"/>
              <a:buChar char=""/>
              <a:tabLst>
                <a:tab pos="628238" algn="l"/>
              </a:tabLst>
            </a:pPr>
            <a:r>
              <a:rPr sz="2000" spc="-4" dirty="0">
                <a:latin typeface="Microsoft YaHei"/>
                <a:cs typeface="Microsoft YaHei"/>
              </a:rPr>
              <a:t>员工</a:t>
            </a:r>
            <a:r>
              <a:rPr sz="2000" spc="-4" dirty="0">
                <a:solidFill>
                  <a:srgbClr val="FF0000"/>
                </a:solidFill>
                <a:latin typeface="Microsoft YaHei"/>
                <a:cs typeface="Microsoft YaHei"/>
              </a:rPr>
              <a:t>(员工码,</a:t>
            </a:r>
            <a:r>
              <a:rPr sz="2000" spc="227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2000" spc="-4" dirty="0">
                <a:solidFill>
                  <a:srgbClr val="FF0000"/>
                </a:solidFill>
                <a:latin typeface="Microsoft YaHei"/>
                <a:cs typeface="Microsoft YaHei"/>
              </a:rPr>
              <a:t>姓名,</a:t>
            </a:r>
            <a:r>
              <a:rPr sz="2000" spc="227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2000" spc="-4" dirty="0">
                <a:solidFill>
                  <a:srgbClr val="FF0000"/>
                </a:solidFill>
                <a:latin typeface="Microsoft YaHei"/>
                <a:cs typeface="Microsoft YaHei"/>
              </a:rPr>
              <a:t>出生日期,</a:t>
            </a:r>
            <a:r>
              <a:rPr sz="2000" spc="227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2000" spc="-4" dirty="0">
                <a:solidFill>
                  <a:srgbClr val="FF0000"/>
                </a:solidFill>
                <a:latin typeface="Microsoft YaHei"/>
                <a:cs typeface="Microsoft YaHei"/>
              </a:rPr>
              <a:t>联系电话,</a:t>
            </a:r>
            <a:r>
              <a:rPr sz="2000" spc="227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2000" spc="-4" dirty="0">
                <a:solidFill>
                  <a:srgbClr val="FF0000"/>
                </a:solidFill>
                <a:latin typeface="Microsoft YaHei"/>
                <a:cs typeface="Microsoft YaHei"/>
              </a:rPr>
              <a:t>最后学历,</a:t>
            </a:r>
            <a:r>
              <a:rPr sz="2000" spc="231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2000" spc="-4" dirty="0">
                <a:solidFill>
                  <a:srgbClr val="FF0000"/>
                </a:solidFill>
                <a:latin typeface="Microsoft YaHei"/>
                <a:cs typeface="Microsoft YaHei"/>
              </a:rPr>
              <a:t>毕业学校,</a:t>
            </a:r>
            <a:r>
              <a:rPr sz="2000" spc="235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2000" spc="-4" dirty="0">
                <a:solidFill>
                  <a:srgbClr val="FF0000"/>
                </a:solidFill>
                <a:latin typeface="Microsoft YaHei"/>
                <a:cs typeface="Microsoft YaHei"/>
              </a:rPr>
              <a:t>培训 日期, 培训内容,</a:t>
            </a:r>
            <a:r>
              <a:rPr sz="2000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2000" spc="-4" dirty="0">
                <a:solidFill>
                  <a:srgbClr val="FF0000"/>
                </a:solidFill>
                <a:latin typeface="Microsoft YaHei"/>
                <a:cs typeface="Microsoft YaHei"/>
              </a:rPr>
              <a:t>职务变动日期,</a:t>
            </a:r>
            <a:r>
              <a:rPr sz="2000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2000" spc="-4" dirty="0">
                <a:solidFill>
                  <a:srgbClr val="FF0000"/>
                </a:solidFill>
                <a:latin typeface="Microsoft YaHei"/>
                <a:cs typeface="Microsoft YaHei"/>
              </a:rPr>
              <a:t>变动后职务</a:t>
            </a:r>
            <a:r>
              <a:rPr sz="2000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2000" spc="-4" dirty="0">
                <a:solidFill>
                  <a:srgbClr val="FF0000"/>
                </a:solidFill>
                <a:latin typeface="Microsoft YaHei"/>
                <a:cs typeface="Microsoft YaHei"/>
              </a:rPr>
              <a:t>)</a:t>
            </a:r>
            <a:endParaRPr sz="2000" dirty="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47"/>
              </a:spcBef>
              <a:buFont typeface="Wingdings"/>
              <a:buChar char=""/>
            </a:pPr>
            <a:endParaRPr sz="2000" dirty="0">
              <a:latin typeface="Times New Roman"/>
              <a:cs typeface="Times New Roman"/>
            </a:endParaRPr>
          </a:p>
          <a:p>
            <a:pPr marL="691224" indent="-289413">
              <a:lnSpc>
                <a:spcPct val="100000"/>
              </a:lnSpc>
              <a:buFont typeface="Wingdings"/>
              <a:buChar char=""/>
              <a:tabLst>
                <a:tab pos="691224" algn="l"/>
                <a:tab pos="691767" algn="l"/>
              </a:tabLst>
            </a:pPr>
            <a:r>
              <a:rPr sz="2000" spc="-4" dirty="0">
                <a:latin typeface="Microsoft YaHei"/>
                <a:cs typeface="Microsoft YaHei"/>
              </a:rPr>
              <a:t>图书</a:t>
            </a:r>
            <a:r>
              <a:rPr sz="2000" spc="-4" dirty="0">
                <a:solidFill>
                  <a:srgbClr val="FF0000"/>
                </a:solidFill>
                <a:latin typeface="Microsoft YaHei"/>
                <a:cs typeface="Microsoft YaHei"/>
              </a:rPr>
              <a:t>(书号, 书名,</a:t>
            </a:r>
            <a:r>
              <a:rPr sz="2000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2000" spc="-4" dirty="0">
                <a:solidFill>
                  <a:srgbClr val="FF0000"/>
                </a:solidFill>
                <a:latin typeface="Microsoft YaHei"/>
                <a:cs typeface="Microsoft YaHei"/>
              </a:rPr>
              <a:t>出版日期,</a:t>
            </a:r>
            <a:r>
              <a:rPr sz="2000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2000" spc="-4" dirty="0">
                <a:solidFill>
                  <a:srgbClr val="FF0000"/>
                </a:solidFill>
                <a:latin typeface="Microsoft YaHei"/>
                <a:cs typeface="Microsoft YaHei"/>
              </a:rPr>
              <a:t>出版社,</a:t>
            </a:r>
            <a:r>
              <a:rPr sz="2000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2000" spc="-4" dirty="0">
                <a:solidFill>
                  <a:srgbClr val="FF0000"/>
                </a:solidFill>
                <a:latin typeface="Microsoft YaHei"/>
                <a:cs typeface="Microsoft YaHei"/>
              </a:rPr>
              <a:t>书架号,</a:t>
            </a:r>
            <a:r>
              <a:rPr sz="2000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2000" spc="-4" dirty="0">
                <a:solidFill>
                  <a:srgbClr val="FF0000"/>
                </a:solidFill>
                <a:latin typeface="Microsoft YaHei"/>
                <a:cs typeface="Microsoft YaHei"/>
              </a:rPr>
              <a:t>房间号)</a:t>
            </a:r>
            <a:endParaRPr sz="2000" dirty="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17"/>
              </a:spcBef>
              <a:buFont typeface="Wingdings"/>
              <a:buChar char=""/>
            </a:pPr>
            <a:endParaRPr sz="2000" dirty="0">
              <a:latin typeface="Times New Roman"/>
              <a:cs typeface="Times New Roman"/>
            </a:endParaRPr>
          </a:p>
          <a:p>
            <a:pPr marL="401811" marR="4344">
              <a:lnSpc>
                <a:spcPct val="130300"/>
              </a:lnSpc>
              <a:buFont typeface="Wingdings"/>
              <a:buChar char=""/>
              <a:tabLst>
                <a:tab pos="691224" algn="l"/>
                <a:tab pos="691767" algn="l"/>
              </a:tabLst>
            </a:pPr>
            <a:r>
              <a:rPr sz="2000" spc="-4" dirty="0">
                <a:latin typeface="Microsoft YaHei"/>
                <a:cs typeface="Microsoft YaHei"/>
              </a:rPr>
              <a:t>客户</a:t>
            </a:r>
            <a:r>
              <a:rPr sz="2000" spc="-4" dirty="0">
                <a:solidFill>
                  <a:srgbClr val="FF0000"/>
                </a:solidFill>
                <a:latin typeface="Microsoft YaHei"/>
                <a:cs typeface="Microsoft YaHei"/>
              </a:rPr>
              <a:t>(客户号,</a:t>
            </a:r>
            <a:r>
              <a:rPr sz="2000" spc="68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2000" spc="-4" dirty="0">
                <a:solidFill>
                  <a:srgbClr val="FF0000"/>
                </a:solidFill>
                <a:latin typeface="Microsoft YaHei"/>
                <a:cs typeface="Microsoft YaHei"/>
              </a:rPr>
              <a:t>客户名称,</a:t>
            </a:r>
            <a:r>
              <a:rPr sz="2000" spc="73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2000" spc="-4" dirty="0">
                <a:solidFill>
                  <a:srgbClr val="FF0000"/>
                </a:solidFill>
                <a:latin typeface="Microsoft YaHei"/>
                <a:cs typeface="Microsoft YaHei"/>
              </a:rPr>
              <a:t>类别,</a:t>
            </a:r>
            <a:r>
              <a:rPr sz="2000" spc="77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2000" spc="-4" dirty="0">
                <a:solidFill>
                  <a:srgbClr val="FF0000"/>
                </a:solidFill>
                <a:latin typeface="Microsoft YaHei"/>
                <a:cs typeface="Microsoft YaHei"/>
              </a:rPr>
              <a:t>联系电话,</a:t>
            </a:r>
            <a:r>
              <a:rPr sz="2000" spc="77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2000" spc="-13" dirty="0">
                <a:solidFill>
                  <a:srgbClr val="FF0000"/>
                </a:solidFill>
                <a:latin typeface="Microsoft YaHei"/>
                <a:cs typeface="Microsoft YaHei"/>
              </a:rPr>
              <a:t>产</a:t>
            </a:r>
            <a:r>
              <a:rPr sz="2000" spc="-4" dirty="0">
                <a:solidFill>
                  <a:srgbClr val="FF0000"/>
                </a:solidFill>
                <a:latin typeface="Microsoft YaHei"/>
                <a:cs typeface="Microsoft YaHei"/>
              </a:rPr>
              <a:t>品编码,</a:t>
            </a:r>
            <a:r>
              <a:rPr sz="2000" spc="77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2000" spc="-4" dirty="0">
                <a:solidFill>
                  <a:srgbClr val="FF0000"/>
                </a:solidFill>
                <a:latin typeface="Microsoft YaHei"/>
                <a:cs typeface="Microsoft YaHei"/>
              </a:rPr>
              <a:t>产品名称,</a:t>
            </a:r>
            <a:r>
              <a:rPr sz="2000" spc="77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2000" spc="-4" dirty="0">
                <a:solidFill>
                  <a:srgbClr val="FF0000"/>
                </a:solidFill>
                <a:latin typeface="Microsoft YaHei"/>
                <a:cs typeface="Microsoft YaHei"/>
              </a:rPr>
              <a:t>数</a:t>
            </a:r>
            <a:r>
              <a:rPr sz="2000" spc="4" dirty="0">
                <a:solidFill>
                  <a:srgbClr val="FF0000"/>
                </a:solidFill>
                <a:latin typeface="Microsoft YaHei"/>
                <a:cs typeface="Microsoft YaHei"/>
              </a:rPr>
              <a:t>量</a:t>
            </a:r>
            <a:r>
              <a:rPr sz="2000" spc="-4" dirty="0">
                <a:solidFill>
                  <a:srgbClr val="FF0000"/>
                </a:solidFill>
                <a:latin typeface="Microsoft YaHei"/>
                <a:cs typeface="Microsoft YaHei"/>
              </a:rPr>
              <a:t>,  要货日期)</a:t>
            </a:r>
            <a:endParaRPr sz="2000" dirty="0">
              <a:latin typeface="Microsoft YaHei"/>
              <a:cs typeface="Microsoft YaHei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477A14-5BF9-4D01-B5D7-83B3B5927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19700" y="6381750"/>
            <a:ext cx="3600450" cy="320675"/>
          </a:xfrm>
        </p:spPr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E6B1DC-DB9D-44F0-80F3-8A74C36F0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0825" y="6237288"/>
            <a:ext cx="585788" cy="457200"/>
          </a:xfrm>
        </p:spPr>
        <p:txBody>
          <a:bodyPr/>
          <a:lstStyle/>
          <a:p>
            <a:fld id="{1AF7707F-F041-49B2-B784-D00574FAFA87}" type="slidenum">
              <a:rPr lang="en-US" altLang="zh-CN"/>
              <a:pPr/>
              <a:t>22</a:t>
            </a:fld>
            <a:endParaRPr lang="en-US" altLang="zh-C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4704080" y="2708920"/>
            <a:ext cx="3774998" cy="1479607"/>
          </a:xfrm>
          <a:custGeom>
            <a:avLst/>
            <a:gdLst/>
            <a:ahLst/>
            <a:cxnLst/>
            <a:rect l="l" t="t" r="r" b="b"/>
            <a:pathLst>
              <a:path w="3893184" h="1320800">
                <a:moveTo>
                  <a:pt x="3893057" y="1100327"/>
                </a:moveTo>
                <a:lnTo>
                  <a:pt x="3893057" y="220217"/>
                </a:lnTo>
                <a:lnTo>
                  <a:pt x="3888564" y="175751"/>
                </a:lnTo>
                <a:lnTo>
                  <a:pt x="3875686" y="134373"/>
                </a:lnTo>
                <a:lnTo>
                  <a:pt x="3855325" y="96961"/>
                </a:lnTo>
                <a:lnTo>
                  <a:pt x="3828383" y="64388"/>
                </a:lnTo>
                <a:lnTo>
                  <a:pt x="3795761" y="37531"/>
                </a:lnTo>
                <a:lnTo>
                  <a:pt x="3758362" y="17264"/>
                </a:lnTo>
                <a:lnTo>
                  <a:pt x="3717088" y="4461"/>
                </a:lnTo>
                <a:lnTo>
                  <a:pt x="3672840" y="0"/>
                </a:lnTo>
                <a:lnTo>
                  <a:pt x="220217" y="0"/>
                </a:lnTo>
                <a:lnTo>
                  <a:pt x="175969" y="4461"/>
                </a:lnTo>
                <a:lnTo>
                  <a:pt x="134695" y="17264"/>
                </a:lnTo>
                <a:lnTo>
                  <a:pt x="97296" y="37531"/>
                </a:lnTo>
                <a:lnTo>
                  <a:pt x="64674" y="64389"/>
                </a:lnTo>
                <a:lnTo>
                  <a:pt x="37732" y="96961"/>
                </a:lnTo>
                <a:lnTo>
                  <a:pt x="17371" y="134373"/>
                </a:lnTo>
                <a:lnTo>
                  <a:pt x="4493" y="175751"/>
                </a:lnTo>
                <a:lnTo>
                  <a:pt x="0" y="220218"/>
                </a:lnTo>
                <a:lnTo>
                  <a:pt x="0" y="1100328"/>
                </a:lnTo>
                <a:lnTo>
                  <a:pt x="4493" y="1144794"/>
                </a:lnTo>
                <a:lnTo>
                  <a:pt x="17371" y="1186172"/>
                </a:lnTo>
                <a:lnTo>
                  <a:pt x="37732" y="1223584"/>
                </a:lnTo>
                <a:lnTo>
                  <a:pt x="64674" y="1256157"/>
                </a:lnTo>
                <a:lnTo>
                  <a:pt x="97296" y="1283014"/>
                </a:lnTo>
                <a:lnTo>
                  <a:pt x="134695" y="1303281"/>
                </a:lnTo>
                <a:lnTo>
                  <a:pt x="175969" y="1316084"/>
                </a:lnTo>
                <a:lnTo>
                  <a:pt x="220217" y="1320546"/>
                </a:lnTo>
                <a:lnTo>
                  <a:pt x="3672840" y="1320545"/>
                </a:lnTo>
                <a:lnTo>
                  <a:pt x="3717088" y="1316084"/>
                </a:lnTo>
                <a:lnTo>
                  <a:pt x="3758362" y="1303281"/>
                </a:lnTo>
                <a:lnTo>
                  <a:pt x="3795761" y="1283014"/>
                </a:lnTo>
                <a:lnTo>
                  <a:pt x="3828383" y="1256156"/>
                </a:lnTo>
                <a:lnTo>
                  <a:pt x="3855325" y="1223584"/>
                </a:lnTo>
                <a:lnTo>
                  <a:pt x="3875686" y="1186172"/>
                </a:lnTo>
                <a:lnTo>
                  <a:pt x="3888564" y="1144794"/>
                </a:lnTo>
                <a:lnTo>
                  <a:pt x="3893057" y="1100327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8983" y="1359270"/>
            <a:ext cx="8043675" cy="863712"/>
          </a:xfrm>
          <a:prstGeom prst="rect">
            <a:avLst/>
          </a:prstGeom>
        </p:spPr>
        <p:txBody>
          <a:bodyPr vert="horz" wrap="square" lIns="0" tIns="108599" rIns="0" bIns="0" rtlCol="0">
            <a:spAutoFit/>
          </a:bodyPr>
          <a:lstStyle/>
          <a:p>
            <a:pPr marL="10860">
              <a:lnSpc>
                <a:spcPct val="100000"/>
              </a:lnSpc>
              <a:spcBef>
                <a:spcPts val="855"/>
              </a:spcBef>
            </a:pPr>
            <a:r>
              <a:rPr sz="2400" b="1" dirty="0">
                <a:latin typeface="Microsoft YaHei"/>
                <a:cs typeface="Microsoft YaHei"/>
              </a:rPr>
              <a:t>练习：请分析下列属性集上的函数依赖</a:t>
            </a:r>
            <a:endParaRPr sz="2400" dirty="0">
              <a:latin typeface="Microsoft YaHei"/>
              <a:cs typeface="Microsoft YaHei"/>
            </a:endParaRPr>
          </a:p>
          <a:p>
            <a:pPr marL="627695" indent="-225883">
              <a:lnSpc>
                <a:spcPct val="100000"/>
              </a:lnSpc>
              <a:spcBef>
                <a:spcPts val="637"/>
              </a:spcBef>
              <a:buFont typeface="Wingdings"/>
              <a:buChar char=""/>
              <a:tabLst>
                <a:tab pos="628238" algn="l"/>
              </a:tabLst>
            </a:pPr>
            <a:r>
              <a:rPr sz="2000" spc="-4" dirty="0">
                <a:latin typeface="Microsoft YaHei"/>
                <a:cs typeface="Microsoft YaHei"/>
              </a:rPr>
              <a:t>学生</a:t>
            </a:r>
            <a:r>
              <a:rPr sz="2000" spc="-4" dirty="0">
                <a:solidFill>
                  <a:srgbClr val="FF0000"/>
                </a:solidFill>
                <a:latin typeface="Microsoft YaHei"/>
                <a:cs typeface="Microsoft YaHei"/>
              </a:rPr>
              <a:t>(学号, 姓名，班级，课号,</a:t>
            </a:r>
            <a:r>
              <a:rPr sz="2000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2000" spc="-4" dirty="0">
                <a:solidFill>
                  <a:srgbClr val="FF0000"/>
                </a:solidFill>
                <a:latin typeface="Microsoft YaHei"/>
                <a:cs typeface="Microsoft YaHei"/>
              </a:rPr>
              <a:t>课程名，成绩，教师，教师职务)</a:t>
            </a:r>
            <a:endParaRPr sz="2000" dirty="0">
              <a:latin typeface="Microsoft YaHei"/>
              <a:cs typeface="Microsoft Ya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50494" y="2295024"/>
            <a:ext cx="4660082" cy="287965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lnSpc>
                <a:spcPct val="100000"/>
              </a:lnSpc>
              <a:spcBef>
                <a:spcPts val="86"/>
              </a:spcBef>
            </a:pPr>
            <a:r>
              <a:rPr lang="zh-CN" altLang="en-US" dirty="0">
                <a:latin typeface="Microsoft YaHei"/>
                <a:cs typeface="Microsoft YaHei"/>
              </a:rPr>
              <a:t>课号</a:t>
            </a:r>
            <a:r>
              <a:rPr lang="zh-CN" altLang="en-US" spc="-21" dirty="0">
                <a:latin typeface="Microsoft YaHei"/>
                <a:cs typeface="Microsoft YaHei"/>
              </a:rPr>
              <a:t> </a:t>
            </a:r>
            <a:r>
              <a:rPr lang="zh-CN" altLang="en-US" spc="-4" dirty="0">
                <a:latin typeface="Wingdings"/>
                <a:cs typeface="Wingdings"/>
              </a:rPr>
              <a:t></a:t>
            </a:r>
            <a:r>
              <a:rPr lang="zh-CN" altLang="en-US" spc="-4" dirty="0">
                <a:latin typeface="Microsoft YaHei"/>
                <a:cs typeface="Microsoft YaHei"/>
              </a:rPr>
              <a:t>课程名</a:t>
            </a:r>
            <a:r>
              <a:rPr lang="en-US" altLang="zh-CN" dirty="0">
                <a:latin typeface="Microsoft YaHei"/>
                <a:cs typeface="Microsoft YaHei"/>
              </a:rPr>
              <a:t>;</a:t>
            </a:r>
            <a:r>
              <a:rPr lang="zh-CN" altLang="en-US" spc="381" dirty="0">
                <a:latin typeface="Microsoft YaHei"/>
                <a:cs typeface="Microsoft YaHei"/>
              </a:rPr>
              <a:t>    </a:t>
            </a:r>
            <a:r>
              <a:rPr lang="en-US" altLang="zh-CN" dirty="0">
                <a:latin typeface="Microsoft YaHei"/>
                <a:cs typeface="Microsoft YaHei"/>
              </a:rPr>
              <a:t>{</a:t>
            </a:r>
            <a:r>
              <a:rPr lang="zh-CN" altLang="en-US" spc="-9" dirty="0">
                <a:latin typeface="Microsoft YaHei"/>
                <a:cs typeface="Microsoft YaHei"/>
              </a:rPr>
              <a:t> </a:t>
            </a:r>
            <a:r>
              <a:rPr lang="zh-CN" altLang="en-US" spc="-4" dirty="0">
                <a:latin typeface="Microsoft YaHei"/>
                <a:cs typeface="Microsoft YaHei"/>
              </a:rPr>
              <a:t>学号，课号</a:t>
            </a:r>
            <a:r>
              <a:rPr lang="en-US" altLang="zh-CN" dirty="0">
                <a:latin typeface="Microsoft YaHei"/>
                <a:cs typeface="Microsoft YaHei"/>
              </a:rPr>
              <a:t>}</a:t>
            </a:r>
            <a:r>
              <a:rPr lang="zh-CN" altLang="en-US" spc="-13" dirty="0">
                <a:latin typeface="Microsoft YaHei"/>
                <a:cs typeface="Microsoft YaHei"/>
              </a:rPr>
              <a:t> </a:t>
            </a:r>
            <a:r>
              <a:rPr lang="zh-CN" altLang="en-US" spc="-4" dirty="0">
                <a:latin typeface="Wingdings"/>
                <a:cs typeface="Wingdings"/>
              </a:rPr>
              <a:t></a:t>
            </a:r>
            <a:r>
              <a:rPr lang="zh-CN" altLang="en-US" dirty="0">
                <a:latin typeface="Microsoft YaHei"/>
                <a:cs typeface="Microsoft YaHei"/>
              </a:rPr>
              <a:t>成绩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24189" y="2230086"/>
            <a:ext cx="2864287" cy="1033805"/>
          </a:xfrm>
          <a:prstGeom prst="rect">
            <a:avLst/>
          </a:prstGeom>
        </p:spPr>
        <p:txBody>
          <a:bodyPr vert="horz" wrap="square" lIns="0" tIns="73847" rIns="0" bIns="0" rtlCol="0">
            <a:spAutoFit/>
          </a:bodyPr>
          <a:lstStyle/>
          <a:p>
            <a:pPr marL="147693" indent="-136833">
              <a:lnSpc>
                <a:spcPct val="100000"/>
              </a:lnSpc>
              <a:spcBef>
                <a:spcPts val="581"/>
              </a:spcBef>
              <a:buSzPct val="93750"/>
              <a:buFont typeface="Wingdings"/>
              <a:buChar char=""/>
              <a:tabLst>
                <a:tab pos="148236" algn="l"/>
              </a:tabLst>
            </a:pPr>
            <a:r>
              <a:rPr dirty="0">
                <a:latin typeface="Microsoft YaHei"/>
                <a:cs typeface="Microsoft YaHei"/>
              </a:rPr>
              <a:t>学号</a:t>
            </a:r>
            <a:r>
              <a:rPr spc="-43" dirty="0">
                <a:latin typeface="Microsoft YaHei"/>
                <a:cs typeface="Microsoft YaHei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>
                <a:latin typeface="Microsoft YaHei"/>
                <a:cs typeface="Microsoft YaHei"/>
              </a:rPr>
              <a:t>{姓名，班级};</a:t>
            </a:r>
          </a:p>
          <a:p>
            <a:pPr marL="147693" indent="-136833">
              <a:lnSpc>
                <a:spcPct val="100000"/>
              </a:lnSpc>
              <a:spcBef>
                <a:spcPts val="496"/>
              </a:spcBef>
              <a:buSzPct val="93750"/>
              <a:buFont typeface="Wingdings"/>
              <a:buChar char=""/>
              <a:tabLst>
                <a:tab pos="148236" algn="l"/>
              </a:tabLst>
            </a:pPr>
            <a:r>
              <a:rPr dirty="0">
                <a:latin typeface="Microsoft YaHei"/>
                <a:cs typeface="Microsoft YaHei"/>
              </a:rPr>
              <a:t>教师</a:t>
            </a:r>
            <a:r>
              <a:rPr spc="-17" dirty="0">
                <a:latin typeface="Microsoft YaHei"/>
                <a:cs typeface="Microsoft YaHei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51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Microsoft YaHei"/>
                <a:cs typeface="Microsoft YaHei"/>
              </a:rPr>
              <a:t>教师职务</a:t>
            </a:r>
            <a:endParaRPr dirty="0">
              <a:latin typeface="Microsoft YaHei"/>
              <a:cs typeface="Microsoft YaHei"/>
            </a:endParaRPr>
          </a:p>
          <a:p>
            <a:pPr marL="147693" indent="-136833">
              <a:lnSpc>
                <a:spcPct val="100000"/>
              </a:lnSpc>
              <a:spcBef>
                <a:spcPts val="496"/>
              </a:spcBef>
              <a:buSzPct val="93750"/>
              <a:buFont typeface="Wingdings"/>
              <a:buChar char=""/>
              <a:tabLst>
                <a:tab pos="148236" algn="l"/>
              </a:tabLst>
            </a:pPr>
            <a:r>
              <a:rPr b="1" dirty="0">
                <a:latin typeface="Microsoft YaHei"/>
                <a:cs typeface="Microsoft YaHei"/>
              </a:rPr>
              <a:t>{班级，课号}</a:t>
            </a:r>
            <a:r>
              <a:rPr b="1" spc="-47" dirty="0">
                <a:latin typeface="Microsoft YaHei"/>
                <a:cs typeface="Microsoft YaHei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38" dirty="0">
                <a:latin typeface="Times New Roman"/>
                <a:cs typeface="Times New Roman"/>
              </a:rPr>
              <a:t> </a:t>
            </a:r>
            <a:r>
              <a:rPr b="1" dirty="0">
                <a:latin typeface="Microsoft YaHei"/>
                <a:cs typeface="Microsoft YaHei"/>
              </a:rPr>
              <a:t>教师</a:t>
            </a:r>
            <a:endParaRPr dirty="0">
              <a:latin typeface="Microsoft YaHei"/>
              <a:cs typeface="Microsoft Ya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3608" y="4261881"/>
            <a:ext cx="7920880" cy="1493423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 marR="4344">
              <a:lnSpc>
                <a:spcPct val="130300"/>
              </a:lnSpc>
              <a:spcBef>
                <a:spcPts val="86"/>
              </a:spcBef>
              <a:buFont typeface="Wingdings"/>
              <a:buChar char=""/>
              <a:tabLst>
                <a:tab pos="237286" algn="l"/>
              </a:tabLst>
            </a:pPr>
            <a:r>
              <a:rPr sz="2000" spc="-4" dirty="0">
                <a:latin typeface="Microsoft YaHei"/>
                <a:cs typeface="Microsoft YaHei"/>
              </a:rPr>
              <a:t>客户</a:t>
            </a:r>
            <a:r>
              <a:rPr sz="2000" spc="-4" dirty="0">
                <a:solidFill>
                  <a:srgbClr val="FF0000"/>
                </a:solidFill>
                <a:latin typeface="Microsoft YaHei"/>
                <a:cs typeface="Microsoft YaHei"/>
              </a:rPr>
              <a:t>(客户号,</a:t>
            </a:r>
            <a:r>
              <a:rPr sz="2000" spc="150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2000" spc="-4" dirty="0">
                <a:solidFill>
                  <a:srgbClr val="FF0000"/>
                </a:solidFill>
                <a:latin typeface="Microsoft YaHei"/>
                <a:cs typeface="Microsoft YaHei"/>
              </a:rPr>
              <a:t>客户名称,</a:t>
            </a:r>
            <a:r>
              <a:rPr sz="2000" spc="150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2000" spc="-4" dirty="0">
                <a:solidFill>
                  <a:srgbClr val="FF0000"/>
                </a:solidFill>
                <a:latin typeface="Microsoft YaHei"/>
                <a:cs typeface="Microsoft YaHei"/>
              </a:rPr>
              <a:t>类别,</a:t>
            </a:r>
            <a:r>
              <a:rPr sz="2000" spc="162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2000" spc="-4" dirty="0">
                <a:solidFill>
                  <a:srgbClr val="FF0000"/>
                </a:solidFill>
                <a:latin typeface="Microsoft YaHei"/>
                <a:cs typeface="Microsoft YaHei"/>
              </a:rPr>
              <a:t>联系电话,</a:t>
            </a:r>
            <a:r>
              <a:rPr sz="2000" spc="158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2000" spc="-4" dirty="0">
                <a:solidFill>
                  <a:srgbClr val="FF0000"/>
                </a:solidFill>
                <a:latin typeface="Microsoft YaHei"/>
                <a:cs typeface="Microsoft YaHei"/>
              </a:rPr>
              <a:t>产品编码,</a:t>
            </a:r>
            <a:r>
              <a:rPr sz="2000" spc="158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2000" spc="-4" dirty="0">
                <a:solidFill>
                  <a:srgbClr val="FF0000"/>
                </a:solidFill>
                <a:latin typeface="Microsoft YaHei"/>
                <a:cs typeface="Microsoft YaHei"/>
              </a:rPr>
              <a:t>产品名称,</a:t>
            </a:r>
            <a:r>
              <a:rPr sz="2000" spc="162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2000" spc="-4" dirty="0">
                <a:solidFill>
                  <a:srgbClr val="FF0000"/>
                </a:solidFill>
                <a:latin typeface="Microsoft YaHei"/>
                <a:cs typeface="Microsoft YaHei"/>
              </a:rPr>
              <a:t>数量,  要货日期)</a:t>
            </a:r>
            <a:endParaRPr sz="2000" dirty="0">
              <a:latin typeface="Microsoft YaHei"/>
              <a:cs typeface="Microsoft YaHei"/>
            </a:endParaRPr>
          </a:p>
          <a:p>
            <a:pPr marL="538645" lvl="1" indent="-136833">
              <a:lnSpc>
                <a:spcPct val="100000"/>
              </a:lnSpc>
              <a:spcBef>
                <a:spcPts val="534"/>
              </a:spcBef>
              <a:buSzPct val="93750"/>
              <a:buFont typeface="Wingdings"/>
              <a:buChar char=""/>
              <a:tabLst>
                <a:tab pos="539188" algn="l"/>
              </a:tabLst>
            </a:pPr>
            <a:r>
              <a:rPr dirty="0">
                <a:latin typeface="Microsoft YaHei"/>
                <a:cs typeface="Microsoft YaHei"/>
              </a:rPr>
              <a:t>客户号</a:t>
            </a:r>
            <a:r>
              <a:rPr spc="-13" dirty="0">
                <a:latin typeface="Microsoft YaHei"/>
                <a:cs typeface="Microsoft YaHei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64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Microsoft YaHei"/>
                <a:cs typeface="Microsoft YaHei"/>
              </a:rPr>
              <a:t>{客户名称，类别}</a:t>
            </a:r>
            <a:endParaRPr dirty="0">
              <a:latin typeface="Microsoft YaHei"/>
              <a:cs typeface="Microsoft YaHei"/>
            </a:endParaRPr>
          </a:p>
          <a:p>
            <a:pPr marL="538645" lvl="1" indent="-136833">
              <a:lnSpc>
                <a:spcPct val="100000"/>
              </a:lnSpc>
              <a:spcBef>
                <a:spcPts val="492"/>
              </a:spcBef>
              <a:buSzPct val="93750"/>
              <a:buFont typeface="Wingdings"/>
              <a:buChar char=""/>
              <a:tabLst>
                <a:tab pos="539188" algn="l"/>
              </a:tabLst>
            </a:pPr>
            <a:r>
              <a:rPr spc="-4" dirty="0">
                <a:latin typeface="Microsoft YaHei"/>
                <a:cs typeface="Microsoft YaHei"/>
              </a:rPr>
              <a:t>产品编</a:t>
            </a:r>
            <a:r>
              <a:rPr dirty="0">
                <a:latin typeface="Microsoft YaHei"/>
                <a:cs typeface="Microsoft YaHei"/>
              </a:rPr>
              <a:t>码</a:t>
            </a:r>
            <a:r>
              <a:rPr spc="-13" dirty="0">
                <a:latin typeface="Microsoft YaHei"/>
                <a:cs typeface="Microsoft YaHei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4" dirty="0">
                <a:latin typeface="Microsoft YaHei"/>
                <a:cs typeface="Microsoft YaHei"/>
              </a:rPr>
              <a:t>产品名称</a:t>
            </a:r>
            <a:endParaRPr dirty="0">
              <a:latin typeface="Microsoft YaHei"/>
              <a:cs typeface="Microsoft YaHe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85354" y="5871067"/>
            <a:ext cx="4482790" cy="287965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47693" indent="-136833">
              <a:lnSpc>
                <a:spcPct val="100000"/>
              </a:lnSpc>
              <a:spcBef>
                <a:spcPts val="86"/>
              </a:spcBef>
              <a:buSzPct val="93750"/>
              <a:buFont typeface="Wingdings"/>
              <a:buChar char=""/>
              <a:tabLst>
                <a:tab pos="148236" algn="l"/>
              </a:tabLst>
            </a:pPr>
            <a:r>
              <a:rPr dirty="0">
                <a:latin typeface="Microsoft YaHei"/>
                <a:cs typeface="Microsoft YaHei"/>
              </a:rPr>
              <a:t>{</a:t>
            </a:r>
            <a:r>
              <a:rPr spc="-21" dirty="0">
                <a:latin typeface="Microsoft YaHei"/>
                <a:cs typeface="Microsoft YaHei"/>
              </a:rPr>
              <a:t> </a:t>
            </a:r>
            <a:r>
              <a:rPr spc="-4" dirty="0">
                <a:latin typeface="Microsoft YaHei"/>
                <a:cs typeface="Microsoft YaHei"/>
              </a:rPr>
              <a:t>客户号，产品编码，要货日</a:t>
            </a:r>
            <a:r>
              <a:rPr dirty="0">
                <a:latin typeface="Microsoft YaHei"/>
                <a:cs typeface="Microsoft YaHei"/>
              </a:rPr>
              <a:t>期</a:t>
            </a:r>
            <a:r>
              <a:rPr spc="-13" dirty="0">
                <a:latin typeface="Microsoft YaHei"/>
                <a:cs typeface="Microsoft YaHei"/>
              </a:rPr>
              <a:t> </a:t>
            </a:r>
            <a:r>
              <a:rPr dirty="0">
                <a:latin typeface="Microsoft YaHei"/>
                <a:cs typeface="Microsoft YaHei"/>
              </a:rPr>
              <a:t>}</a:t>
            </a:r>
            <a:r>
              <a:rPr spc="-17" dirty="0">
                <a:latin typeface="Microsoft YaHei"/>
                <a:cs typeface="Microsoft YaHei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47" dirty="0">
                <a:latin typeface="Times New Roman"/>
                <a:cs typeface="Times New Roman"/>
              </a:rPr>
              <a:t> </a:t>
            </a:r>
            <a:r>
              <a:rPr dirty="0">
                <a:latin typeface="Microsoft YaHei"/>
                <a:cs typeface="Microsoft YaHei"/>
              </a:rPr>
              <a:t>数量</a:t>
            </a:r>
            <a:endParaRPr>
              <a:latin typeface="Microsoft YaHei"/>
              <a:cs typeface="Microsoft YaHe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88024" y="2782822"/>
            <a:ext cx="3600400" cy="1366258"/>
          </a:xfrm>
          <a:custGeom>
            <a:avLst/>
            <a:gdLst/>
            <a:ahLst/>
            <a:cxnLst/>
            <a:rect l="l" t="t" r="r" b="b"/>
            <a:pathLst>
              <a:path w="3705225" h="1154429">
                <a:moveTo>
                  <a:pt x="3704844" y="961643"/>
                </a:moveTo>
                <a:lnTo>
                  <a:pt x="3704844" y="192785"/>
                </a:lnTo>
                <a:lnTo>
                  <a:pt x="3699765" y="148516"/>
                </a:lnTo>
                <a:lnTo>
                  <a:pt x="3685303" y="107912"/>
                </a:lnTo>
                <a:lnTo>
                  <a:pt x="3662616" y="72121"/>
                </a:lnTo>
                <a:lnTo>
                  <a:pt x="3632864" y="42287"/>
                </a:lnTo>
                <a:lnTo>
                  <a:pt x="3597208" y="19558"/>
                </a:lnTo>
                <a:lnTo>
                  <a:pt x="3556807" y="5080"/>
                </a:lnTo>
                <a:lnTo>
                  <a:pt x="3512820" y="0"/>
                </a:lnTo>
                <a:lnTo>
                  <a:pt x="192024" y="0"/>
                </a:lnTo>
                <a:lnTo>
                  <a:pt x="148036" y="5080"/>
                </a:lnTo>
                <a:lnTo>
                  <a:pt x="107635" y="19558"/>
                </a:lnTo>
                <a:lnTo>
                  <a:pt x="71979" y="42287"/>
                </a:lnTo>
                <a:lnTo>
                  <a:pt x="42227" y="72121"/>
                </a:lnTo>
                <a:lnTo>
                  <a:pt x="19540" y="107912"/>
                </a:lnTo>
                <a:lnTo>
                  <a:pt x="5078" y="148516"/>
                </a:lnTo>
                <a:lnTo>
                  <a:pt x="0" y="192786"/>
                </a:lnTo>
                <a:lnTo>
                  <a:pt x="0" y="961644"/>
                </a:lnTo>
                <a:lnTo>
                  <a:pt x="5078" y="1005913"/>
                </a:lnTo>
                <a:lnTo>
                  <a:pt x="19540" y="1046517"/>
                </a:lnTo>
                <a:lnTo>
                  <a:pt x="42227" y="1082308"/>
                </a:lnTo>
                <a:lnTo>
                  <a:pt x="71979" y="1112142"/>
                </a:lnTo>
                <a:lnTo>
                  <a:pt x="107635" y="1134871"/>
                </a:lnTo>
                <a:lnTo>
                  <a:pt x="148036" y="1149349"/>
                </a:lnTo>
                <a:lnTo>
                  <a:pt x="192024" y="1154430"/>
                </a:lnTo>
                <a:lnTo>
                  <a:pt x="3512820" y="1154430"/>
                </a:lnTo>
                <a:lnTo>
                  <a:pt x="3556807" y="1149349"/>
                </a:lnTo>
                <a:lnTo>
                  <a:pt x="3597208" y="1134871"/>
                </a:lnTo>
                <a:lnTo>
                  <a:pt x="3632864" y="1112142"/>
                </a:lnTo>
                <a:lnTo>
                  <a:pt x="3662616" y="1082308"/>
                </a:lnTo>
                <a:lnTo>
                  <a:pt x="3685303" y="1046517"/>
                </a:lnTo>
                <a:lnTo>
                  <a:pt x="3699765" y="1005913"/>
                </a:lnTo>
                <a:lnTo>
                  <a:pt x="3704844" y="961643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41384" y="4222239"/>
            <a:ext cx="3835071" cy="1439009"/>
          </a:xfrm>
          <a:custGeom>
            <a:avLst/>
            <a:gdLst/>
            <a:ahLst/>
            <a:cxnLst/>
            <a:rect l="l" t="t" r="r" b="b"/>
            <a:pathLst>
              <a:path w="3705225" h="1154429">
                <a:moveTo>
                  <a:pt x="192024" y="0"/>
                </a:moveTo>
                <a:lnTo>
                  <a:pt x="148036" y="5080"/>
                </a:lnTo>
                <a:lnTo>
                  <a:pt x="107635" y="19558"/>
                </a:lnTo>
                <a:lnTo>
                  <a:pt x="71979" y="42287"/>
                </a:lnTo>
                <a:lnTo>
                  <a:pt x="42227" y="72121"/>
                </a:lnTo>
                <a:lnTo>
                  <a:pt x="19540" y="107912"/>
                </a:lnTo>
                <a:lnTo>
                  <a:pt x="5078" y="148516"/>
                </a:lnTo>
                <a:lnTo>
                  <a:pt x="0" y="192786"/>
                </a:lnTo>
                <a:lnTo>
                  <a:pt x="0" y="961644"/>
                </a:lnTo>
                <a:lnTo>
                  <a:pt x="5078" y="1005913"/>
                </a:lnTo>
                <a:lnTo>
                  <a:pt x="19540" y="1046517"/>
                </a:lnTo>
                <a:lnTo>
                  <a:pt x="42227" y="1082308"/>
                </a:lnTo>
                <a:lnTo>
                  <a:pt x="71979" y="1112142"/>
                </a:lnTo>
                <a:lnTo>
                  <a:pt x="107635" y="1134871"/>
                </a:lnTo>
                <a:lnTo>
                  <a:pt x="148036" y="1149349"/>
                </a:lnTo>
                <a:lnTo>
                  <a:pt x="192024" y="1154430"/>
                </a:lnTo>
                <a:lnTo>
                  <a:pt x="3512820" y="1154430"/>
                </a:lnTo>
                <a:lnTo>
                  <a:pt x="3556807" y="1149349"/>
                </a:lnTo>
                <a:lnTo>
                  <a:pt x="3597208" y="1134871"/>
                </a:lnTo>
                <a:lnTo>
                  <a:pt x="3632864" y="1112142"/>
                </a:lnTo>
                <a:lnTo>
                  <a:pt x="3662616" y="1082308"/>
                </a:lnTo>
                <a:lnTo>
                  <a:pt x="3685303" y="1046517"/>
                </a:lnTo>
                <a:lnTo>
                  <a:pt x="3699765" y="1005913"/>
                </a:lnTo>
                <a:lnTo>
                  <a:pt x="3704844" y="961643"/>
                </a:lnTo>
                <a:lnTo>
                  <a:pt x="3704844" y="192785"/>
                </a:lnTo>
                <a:lnTo>
                  <a:pt x="3699765" y="148516"/>
                </a:lnTo>
                <a:lnTo>
                  <a:pt x="3685303" y="107912"/>
                </a:lnTo>
                <a:lnTo>
                  <a:pt x="3662616" y="72121"/>
                </a:lnTo>
                <a:lnTo>
                  <a:pt x="3632864" y="42287"/>
                </a:lnTo>
                <a:lnTo>
                  <a:pt x="3597208" y="19558"/>
                </a:lnTo>
                <a:lnTo>
                  <a:pt x="3556807" y="5080"/>
                </a:lnTo>
                <a:lnTo>
                  <a:pt x="3512820" y="0"/>
                </a:lnTo>
                <a:lnTo>
                  <a:pt x="192024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66869" y="5348135"/>
            <a:ext cx="1787533" cy="1177209"/>
          </a:xfrm>
          <a:custGeom>
            <a:avLst/>
            <a:gdLst/>
            <a:ahLst/>
            <a:cxnLst/>
            <a:rect l="l" t="t" r="r" b="b"/>
            <a:pathLst>
              <a:path w="2090420" h="1376679">
                <a:moveTo>
                  <a:pt x="2090166" y="688086"/>
                </a:moveTo>
                <a:lnTo>
                  <a:pt x="2084034" y="613073"/>
                </a:lnTo>
                <a:lnTo>
                  <a:pt x="2066063" y="540409"/>
                </a:lnTo>
                <a:lnTo>
                  <a:pt x="2036893" y="470513"/>
                </a:lnTo>
                <a:lnTo>
                  <a:pt x="2018306" y="436734"/>
                </a:lnTo>
                <a:lnTo>
                  <a:pt x="1997160" y="403803"/>
                </a:lnTo>
                <a:lnTo>
                  <a:pt x="1973531" y="371774"/>
                </a:lnTo>
                <a:lnTo>
                  <a:pt x="1947502" y="340698"/>
                </a:lnTo>
                <a:lnTo>
                  <a:pt x="1919151" y="310628"/>
                </a:lnTo>
                <a:lnTo>
                  <a:pt x="1888559" y="281616"/>
                </a:lnTo>
                <a:lnTo>
                  <a:pt x="1855804" y="253715"/>
                </a:lnTo>
                <a:lnTo>
                  <a:pt x="1820966" y="226976"/>
                </a:lnTo>
                <a:lnTo>
                  <a:pt x="1784127" y="201453"/>
                </a:lnTo>
                <a:lnTo>
                  <a:pt x="1745365" y="177197"/>
                </a:lnTo>
                <a:lnTo>
                  <a:pt x="1704760" y="154261"/>
                </a:lnTo>
                <a:lnTo>
                  <a:pt x="1662391" y="132697"/>
                </a:lnTo>
                <a:lnTo>
                  <a:pt x="1618339" y="112558"/>
                </a:lnTo>
                <a:lnTo>
                  <a:pt x="1572683" y="93895"/>
                </a:lnTo>
                <a:lnTo>
                  <a:pt x="1525503" y="76761"/>
                </a:lnTo>
                <a:lnTo>
                  <a:pt x="1476879" y="61209"/>
                </a:lnTo>
                <a:lnTo>
                  <a:pt x="1426890" y="47290"/>
                </a:lnTo>
                <a:lnTo>
                  <a:pt x="1375617" y="35058"/>
                </a:lnTo>
                <a:lnTo>
                  <a:pt x="1323138" y="24563"/>
                </a:lnTo>
                <a:lnTo>
                  <a:pt x="1269535" y="15860"/>
                </a:lnTo>
                <a:lnTo>
                  <a:pt x="1214886" y="8999"/>
                </a:lnTo>
                <a:lnTo>
                  <a:pt x="1159271" y="4034"/>
                </a:lnTo>
                <a:lnTo>
                  <a:pt x="1102770" y="1017"/>
                </a:lnTo>
                <a:lnTo>
                  <a:pt x="1045463" y="0"/>
                </a:lnTo>
                <a:lnTo>
                  <a:pt x="988083" y="1017"/>
                </a:lnTo>
                <a:lnTo>
                  <a:pt x="931513" y="4034"/>
                </a:lnTo>
                <a:lnTo>
                  <a:pt x="875835" y="8999"/>
                </a:lnTo>
                <a:lnTo>
                  <a:pt x="821126" y="15860"/>
                </a:lnTo>
                <a:lnTo>
                  <a:pt x="767468" y="24563"/>
                </a:lnTo>
                <a:lnTo>
                  <a:pt x="714938" y="35058"/>
                </a:lnTo>
                <a:lnTo>
                  <a:pt x="663618" y="47290"/>
                </a:lnTo>
                <a:lnTo>
                  <a:pt x="613587" y="61209"/>
                </a:lnTo>
                <a:lnTo>
                  <a:pt x="564923" y="76761"/>
                </a:lnTo>
                <a:lnTo>
                  <a:pt x="517708" y="93895"/>
                </a:lnTo>
                <a:lnTo>
                  <a:pt x="472020" y="112558"/>
                </a:lnTo>
                <a:lnTo>
                  <a:pt x="427939" y="132697"/>
                </a:lnTo>
                <a:lnTo>
                  <a:pt x="385544" y="154261"/>
                </a:lnTo>
                <a:lnTo>
                  <a:pt x="344916" y="177197"/>
                </a:lnTo>
                <a:lnTo>
                  <a:pt x="306133" y="201453"/>
                </a:lnTo>
                <a:lnTo>
                  <a:pt x="269216" y="227022"/>
                </a:lnTo>
                <a:lnTo>
                  <a:pt x="234423" y="253715"/>
                </a:lnTo>
                <a:lnTo>
                  <a:pt x="201655" y="281616"/>
                </a:lnTo>
                <a:lnTo>
                  <a:pt x="171051" y="310628"/>
                </a:lnTo>
                <a:lnTo>
                  <a:pt x="142691" y="340698"/>
                </a:lnTo>
                <a:lnTo>
                  <a:pt x="116654" y="371774"/>
                </a:lnTo>
                <a:lnTo>
                  <a:pt x="93020" y="403803"/>
                </a:lnTo>
                <a:lnTo>
                  <a:pt x="71868" y="436734"/>
                </a:lnTo>
                <a:lnTo>
                  <a:pt x="53279" y="470513"/>
                </a:lnTo>
                <a:lnTo>
                  <a:pt x="24104" y="540409"/>
                </a:lnTo>
                <a:lnTo>
                  <a:pt x="6132" y="613073"/>
                </a:lnTo>
                <a:lnTo>
                  <a:pt x="0" y="688086"/>
                </a:lnTo>
                <a:lnTo>
                  <a:pt x="1546" y="725859"/>
                </a:lnTo>
                <a:lnTo>
                  <a:pt x="13677" y="799750"/>
                </a:lnTo>
                <a:lnTo>
                  <a:pt x="37330" y="871082"/>
                </a:lnTo>
                <a:lnTo>
                  <a:pt x="71868" y="939437"/>
                </a:lnTo>
                <a:lnTo>
                  <a:pt x="93020" y="972368"/>
                </a:lnTo>
                <a:lnTo>
                  <a:pt x="116654" y="1004397"/>
                </a:lnTo>
                <a:lnTo>
                  <a:pt x="142691" y="1035473"/>
                </a:lnTo>
                <a:lnTo>
                  <a:pt x="171051" y="1065543"/>
                </a:lnTo>
                <a:lnTo>
                  <a:pt x="185166" y="1078923"/>
                </a:lnTo>
                <a:lnTo>
                  <a:pt x="185166" y="688086"/>
                </a:lnTo>
                <a:lnTo>
                  <a:pt x="186994" y="650805"/>
                </a:lnTo>
                <a:lnTo>
                  <a:pt x="201281" y="578274"/>
                </a:lnTo>
                <a:lnTo>
                  <a:pt x="228990" y="508942"/>
                </a:lnTo>
                <a:lnTo>
                  <a:pt x="247595" y="475662"/>
                </a:lnTo>
                <a:lnTo>
                  <a:pt x="269276" y="443328"/>
                </a:lnTo>
                <a:lnTo>
                  <a:pt x="293741" y="412241"/>
                </a:lnTo>
                <a:lnTo>
                  <a:pt x="321057" y="382249"/>
                </a:lnTo>
                <a:lnTo>
                  <a:pt x="351050" y="353500"/>
                </a:lnTo>
                <a:lnTo>
                  <a:pt x="383608" y="326071"/>
                </a:lnTo>
                <a:lnTo>
                  <a:pt x="418618" y="300033"/>
                </a:lnTo>
                <a:lnTo>
                  <a:pt x="455966" y="275461"/>
                </a:lnTo>
                <a:lnTo>
                  <a:pt x="495540" y="252430"/>
                </a:lnTo>
                <a:lnTo>
                  <a:pt x="537228" y="231014"/>
                </a:lnTo>
                <a:lnTo>
                  <a:pt x="580915" y="211285"/>
                </a:lnTo>
                <a:lnTo>
                  <a:pt x="626489" y="193319"/>
                </a:lnTo>
                <a:lnTo>
                  <a:pt x="673838" y="177189"/>
                </a:lnTo>
                <a:lnTo>
                  <a:pt x="722847" y="162970"/>
                </a:lnTo>
                <a:lnTo>
                  <a:pt x="773405" y="150735"/>
                </a:lnTo>
                <a:lnTo>
                  <a:pt x="825398" y="140559"/>
                </a:lnTo>
                <a:lnTo>
                  <a:pt x="878713" y="132515"/>
                </a:lnTo>
                <a:lnTo>
                  <a:pt x="933238" y="126678"/>
                </a:lnTo>
                <a:lnTo>
                  <a:pt x="988859" y="123121"/>
                </a:lnTo>
                <a:lnTo>
                  <a:pt x="1045463" y="121920"/>
                </a:lnTo>
                <a:lnTo>
                  <a:pt x="1101980" y="123121"/>
                </a:lnTo>
                <a:lnTo>
                  <a:pt x="1157520" y="126678"/>
                </a:lnTo>
                <a:lnTo>
                  <a:pt x="1211971" y="132515"/>
                </a:lnTo>
                <a:lnTo>
                  <a:pt x="1265219" y="140559"/>
                </a:lnTo>
                <a:lnTo>
                  <a:pt x="1317150" y="150735"/>
                </a:lnTo>
                <a:lnTo>
                  <a:pt x="1367652" y="162970"/>
                </a:lnTo>
                <a:lnTo>
                  <a:pt x="1416612" y="177189"/>
                </a:lnTo>
                <a:lnTo>
                  <a:pt x="1463915" y="193319"/>
                </a:lnTo>
                <a:lnTo>
                  <a:pt x="1509450" y="211285"/>
                </a:lnTo>
                <a:lnTo>
                  <a:pt x="1553102" y="231014"/>
                </a:lnTo>
                <a:lnTo>
                  <a:pt x="1594758" y="252430"/>
                </a:lnTo>
                <a:lnTo>
                  <a:pt x="1634306" y="275461"/>
                </a:lnTo>
                <a:lnTo>
                  <a:pt x="1671632" y="300033"/>
                </a:lnTo>
                <a:lnTo>
                  <a:pt x="1706622" y="326071"/>
                </a:lnTo>
                <a:lnTo>
                  <a:pt x="1739164" y="353500"/>
                </a:lnTo>
                <a:lnTo>
                  <a:pt x="1769144" y="382249"/>
                </a:lnTo>
                <a:lnTo>
                  <a:pt x="1796449" y="412241"/>
                </a:lnTo>
                <a:lnTo>
                  <a:pt x="1820967" y="443405"/>
                </a:lnTo>
                <a:lnTo>
                  <a:pt x="1842581" y="475662"/>
                </a:lnTo>
                <a:lnTo>
                  <a:pt x="1861181" y="508942"/>
                </a:lnTo>
                <a:lnTo>
                  <a:pt x="1888885" y="578274"/>
                </a:lnTo>
                <a:lnTo>
                  <a:pt x="1903171" y="650805"/>
                </a:lnTo>
                <a:lnTo>
                  <a:pt x="1905000" y="688086"/>
                </a:lnTo>
                <a:lnTo>
                  <a:pt x="1905000" y="1078963"/>
                </a:lnTo>
                <a:lnTo>
                  <a:pt x="1919151" y="1065543"/>
                </a:lnTo>
                <a:lnTo>
                  <a:pt x="1947502" y="1035473"/>
                </a:lnTo>
                <a:lnTo>
                  <a:pt x="1973531" y="1004397"/>
                </a:lnTo>
                <a:lnTo>
                  <a:pt x="1997160" y="972368"/>
                </a:lnTo>
                <a:lnTo>
                  <a:pt x="2018306" y="939437"/>
                </a:lnTo>
                <a:lnTo>
                  <a:pt x="2036893" y="905658"/>
                </a:lnTo>
                <a:lnTo>
                  <a:pt x="2066063" y="835762"/>
                </a:lnTo>
                <a:lnTo>
                  <a:pt x="2084034" y="763098"/>
                </a:lnTo>
                <a:lnTo>
                  <a:pt x="2088619" y="725859"/>
                </a:lnTo>
                <a:lnTo>
                  <a:pt x="2090166" y="688086"/>
                </a:lnTo>
                <a:close/>
              </a:path>
              <a:path w="2090420" h="1376679">
                <a:moveTo>
                  <a:pt x="1905000" y="1078963"/>
                </a:moveTo>
                <a:lnTo>
                  <a:pt x="1905000" y="688086"/>
                </a:lnTo>
                <a:lnTo>
                  <a:pt x="1903171" y="725282"/>
                </a:lnTo>
                <a:lnTo>
                  <a:pt x="1897762" y="761840"/>
                </a:lnTo>
                <a:lnTo>
                  <a:pt x="1876654" y="832742"/>
                </a:lnTo>
                <a:lnTo>
                  <a:pt x="1842581" y="900192"/>
                </a:lnTo>
                <a:lnTo>
                  <a:pt x="1820966" y="932436"/>
                </a:lnTo>
                <a:lnTo>
                  <a:pt x="1796449" y="963592"/>
                </a:lnTo>
                <a:lnTo>
                  <a:pt x="1769144" y="993585"/>
                </a:lnTo>
                <a:lnTo>
                  <a:pt x="1739164" y="1022341"/>
                </a:lnTo>
                <a:lnTo>
                  <a:pt x="1706622" y="1049785"/>
                </a:lnTo>
                <a:lnTo>
                  <a:pt x="1671632" y="1075841"/>
                </a:lnTo>
                <a:lnTo>
                  <a:pt x="1634306" y="1100436"/>
                </a:lnTo>
                <a:lnTo>
                  <a:pt x="1594758" y="1123493"/>
                </a:lnTo>
                <a:lnTo>
                  <a:pt x="1553102" y="1144938"/>
                </a:lnTo>
                <a:lnTo>
                  <a:pt x="1509450" y="1164696"/>
                </a:lnTo>
                <a:lnTo>
                  <a:pt x="1463915" y="1182693"/>
                </a:lnTo>
                <a:lnTo>
                  <a:pt x="1416612" y="1198853"/>
                </a:lnTo>
                <a:lnTo>
                  <a:pt x="1367652" y="1213101"/>
                </a:lnTo>
                <a:lnTo>
                  <a:pt x="1317150" y="1225363"/>
                </a:lnTo>
                <a:lnTo>
                  <a:pt x="1265219" y="1235563"/>
                </a:lnTo>
                <a:lnTo>
                  <a:pt x="1211971" y="1243627"/>
                </a:lnTo>
                <a:lnTo>
                  <a:pt x="1157520" y="1249479"/>
                </a:lnTo>
                <a:lnTo>
                  <a:pt x="1101980" y="1253046"/>
                </a:lnTo>
                <a:lnTo>
                  <a:pt x="1045463" y="1254252"/>
                </a:lnTo>
                <a:lnTo>
                  <a:pt x="988859" y="1253046"/>
                </a:lnTo>
                <a:lnTo>
                  <a:pt x="933238" y="1249479"/>
                </a:lnTo>
                <a:lnTo>
                  <a:pt x="878713" y="1243627"/>
                </a:lnTo>
                <a:lnTo>
                  <a:pt x="825398" y="1235563"/>
                </a:lnTo>
                <a:lnTo>
                  <a:pt x="773405" y="1225363"/>
                </a:lnTo>
                <a:lnTo>
                  <a:pt x="722847" y="1213101"/>
                </a:lnTo>
                <a:lnTo>
                  <a:pt x="673838" y="1198853"/>
                </a:lnTo>
                <a:lnTo>
                  <a:pt x="626489" y="1182693"/>
                </a:lnTo>
                <a:lnTo>
                  <a:pt x="580915" y="1164696"/>
                </a:lnTo>
                <a:lnTo>
                  <a:pt x="537228" y="1144938"/>
                </a:lnTo>
                <a:lnTo>
                  <a:pt x="495540" y="1123493"/>
                </a:lnTo>
                <a:lnTo>
                  <a:pt x="455966" y="1100436"/>
                </a:lnTo>
                <a:lnTo>
                  <a:pt x="418618" y="1075841"/>
                </a:lnTo>
                <a:lnTo>
                  <a:pt x="383608" y="1049785"/>
                </a:lnTo>
                <a:lnTo>
                  <a:pt x="351050" y="1022341"/>
                </a:lnTo>
                <a:lnTo>
                  <a:pt x="321057" y="993585"/>
                </a:lnTo>
                <a:lnTo>
                  <a:pt x="293741" y="963592"/>
                </a:lnTo>
                <a:lnTo>
                  <a:pt x="269216" y="932436"/>
                </a:lnTo>
                <a:lnTo>
                  <a:pt x="247595" y="900192"/>
                </a:lnTo>
                <a:lnTo>
                  <a:pt x="228990" y="866936"/>
                </a:lnTo>
                <a:lnTo>
                  <a:pt x="201281" y="797685"/>
                </a:lnTo>
                <a:lnTo>
                  <a:pt x="186994" y="725282"/>
                </a:lnTo>
                <a:lnTo>
                  <a:pt x="185166" y="688086"/>
                </a:lnTo>
                <a:lnTo>
                  <a:pt x="185166" y="1078923"/>
                </a:lnTo>
                <a:lnTo>
                  <a:pt x="234423" y="1122456"/>
                </a:lnTo>
                <a:lnTo>
                  <a:pt x="269276" y="1149194"/>
                </a:lnTo>
                <a:lnTo>
                  <a:pt x="306133" y="1174718"/>
                </a:lnTo>
                <a:lnTo>
                  <a:pt x="344916" y="1198974"/>
                </a:lnTo>
                <a:lnTo>
                  <a:pt x="385544" y="1221910"/>
                </a:lnTo>
                <a:lnTo>
                  <a:pt x="427939" y="1243474"/>
                </a:lnTo>
                <a:lnTo>
                  <a:pt x="472020" y="1263613"/>
                </a:lnTo>
                <a:lnTo>
                  <a:pt x="517708" y="1282276"/>
                </a:lnTo>
                <a:lnTo>
                  <a:pt x="564923" y="1299410"/>
                </a:lnTo>
                <a:lnTo>
                  <a:pt x="613587" y="1314962"/>
                </a:lnTo>
                <a:lnTo>
                  <a:pt x="663618" y="1328881"/>
                </a:lnTo>
                <a:lnTo>
                  <a:pt x="714938" y="1341113"/>
                </a:lnTo>
                <a:lnTo>
                  <a:pt x="767468" y="1351608"/>
                </a:lnTo>
                <a:lnTo>
                  <a:pt x="821126" y="1360311"/>
                </a:lnTo>
                <a:lnTo>
                  <a:pt x="875835" y="1367172"/>
                </a:lnTo>
                <a:lnTo>
                  <a:pt x="931513" y="1372137"/>
                </a:lnTo>
                <a:lnTo>
                  <a:pt x="988083" y="1375154"/>
                </a:lnTo>
                <a:lnTo>
                  <a:pt x="1045463" y="1376172"/>
                </a:lnTo>
                <a:lnTo>
                  <a:pt x="1102770" y="1375154"/>
                </a:lnTo>
                <a:lnTo>
                  <a:pt x="1159271" y="1372137"/>
                </a:lnTo>
                <a:lnTo>
                  <a:pt x="1214886" y="1367172"/>
                </a:lnTo>
                <a:lnTo>
                  <a:pt x="1269535" y="1360311"/>
                </a:lnTo>
                <a:lnTo>
                  <a:pt x="1323138" y="1351608"/>
                </a:lnTo>
                <a:lnTo>
                  <a:pt x="1375617" y="1341113"/>
                </a:lnTo>
                <a:lnTo>
                  <a:pt x="1426890" y="1328881"/>
                </a:lnTo>
                <a:lnTo>
                  <a:pt x="1476879" y="1314962"/>
                </a:lnTo>
                <a:lnTo>
                  <a:pt x="1525503" y="1299410"/>
                </a:lnTo>
                <a:lnTo>
                  <a:pt x="1572683" y="1282276"/>
                </a:lnTo>
                <a:lnTo>
                  <a:pt x="1618339" y="1263613"/>
                </a:lnTo>
                <a:lnTo>
                  <a:pt x="1662391" y="1243474"/>
                </a:lnTo>
                <a:lnTo>
                  <a:pt x="1704760" y="1221910"/>
                </a:lnTo>
                <a:lnTo>
                  <a:pt x="1745365" y="1198974"/>
                </a:lnTo>
                <a:lnTo>
                  <a:pt x="1784127" y="1174718"/>
                </a:lnTo>
                <a:lnTo>
                  <a:pt x="1820967" y="1149194"/>
                </a:lnTo>
                <a:lnTo>
                  <a:pt x="1855804" y="1122456"/>
                </a:lnTo>
                <a:lnTo>
                  <a:pt x="1888559" y="1094555"/>
                </a:lnTo>
                <a:lnTo>
                  <a:pt x="1905000" y="1078963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14782" y="5442616"/>
            <a:ext cx="1491601" cy="987161"/>
          </a:xfrm>
          <a:custGeom>
            <a:avLst/>
            <a:gdLst/>
            <a:ahLst/>
            <a:cxnLst/>
            <a:rect l="l" t="t" r="r" b="b"/>
            <a:pathLst>
              <a:path w="1744345" h="1154429">
                <a:moveTo>
                  <a:pt x="1744218" y="577595"/>
                </a:moveTo>
                <a:lnTo>
                  <a:pt x="1736880" y="502240"/>
                </a:lnTo>
                <a:lnTo>
                  <a:pt x="1715478" y="429832"/>
                </a:lnTo>
                <a:lnTo>
                  <a:pt x="1699790" y="394923"/>
                </a:lnTo>
                <a:lnTo>
                  <a:pt x="1680930" y="360978"/>
                </a:lnTo>
                <a:lnTo>
                  <a:pt x="1659013" y="328072"/>
                </a:lnTo>
                <a:lnTo>
                  <a:pt x="1634153" y="296283"/>
                </a:lnTo>
                <a:lnTo>
                  <a:pt x="1606466" y="265684"/>
                </a:lnTo>
                <a:lnTo>
                  <a:pt x="1576065" y="236354"/>
                </a:lnTo>
                <a:lnTo>
                  <a:pt x="1543067" y="208366"/>
                </a:lnTo>
                <a:lnTo>
                  <a:pt x="1507584" y="181797"/>
                </a:lnTo>
                <a:lnTo>
                  <a:pt x="1469733" y="156723"/>
                </a:lnTo>
                <a:lnTo>
                  <a:pt x="1429627" y="133219"/>
                </a:lnTo>
                <a:lnTo>
                  <a:pt x="1387382" y="111361"/>
                </a:lnTo>
                <a:lnTo>
                  <a:pt x="1343112" y="91226"/>
                </a:lnTo>
                <a:lnTo>
                  <a:pt x="1296932" y="72888"/>
                </a:lnTo>
                <a:lnTo>
                  <a:pt x="1248956" y="56423"/>
                </a:lnTo>
                <a:lnTo>
                  <a:pt x="1199300" y="41909"/>
                </a:lnTo>
                <a:lnTo>
                  <a:pt x="1148077" y="29419"/>
                </a:lnTo>
                <a:lnTo>
                  <a:pt x="1095404" y="19030"/>
                </a:lnTo>
                <a:lnTo>
                  <a:pt x="1041393" y="10818"/>
                </a:lnTo>
                <a:lnTo>
                  <a:pt x="986161" y="4858"/>
                </a:lnTo>
                <a:lnTo>
                  <a:pt x="929822" y="1227"/>
                </a:lnTo>
                <a:lnTo>
                  <a:pt x="872490" y="0"/>
                </a:lnTo>
                <a:lnTo>
                  <a:pt x="815070" y="1227"/>
                </a:lnTo>
                <a:lnTo>
                  <a:pt x="758649" y="4858"/>
                </a:lnTo>
                <a:lnTo>
                  <a:pt x="703343" y="10818"/>
                </a:lnTo>
                <a:lnTo>
                  <a:pt x="649265" y="19030"/>
                </a:lnTo>
                <a:lnTo>
                  <a:pt x="596530" y="29419"/>
                </a:lnTo>
                <a:lnTo>
                  <a:pt x="545252" y="41909"/>
                </a:lnTo>
                <a:lnTo>
                  <a:pt x="495545" y="56423"/>
                </a:lnTo>
                <a:lnTo>
                  <a:pt x="447525" y="72888"/>
                </a:lnTo>
                <a:lnTo>
                  <a:pt x="401305" y="91226"/>
                </a:lnTo>
                <a:lnTo>
                  <a:pt x="357000" y="111361"/>
                </a:lnTo>
                <a:lnTo>
                  <a:pt x="314724" y="133219"/>
                </a:lnTo>
                <a:lnTo>
                  <a:pt x="274591" y="156723"/>
                </a:lnTo>
                <a:lnTo>
                  <a:pt x="236717" y="181797"/>
                </a:lnTo>
                <a:lnTo>
                  <a:pt x="201215" y="208366"/>
                </a:lnTo>
                <a:lnTo>
                  <a:pt x="168200" y="236354"/>
                </a:lnTo>
                <a:lnTo>
                  <a:pt x="137787" y="265684"/>
                </a:lnTo>
                <a:lnTo>
                  <a:pt x="110089" y="296283"/>
                </a:lnTo>
                <a:lnTo>
                  <a:pt x="85221" y="328072"/>
                </a:lnTo>
                <a:lnTo>
                  <a:pt x="63298" y="360978"/>
                </a:lnTo>
                <a:lnTo>
                  <a:pt x="44433" y="394923"/>
                </a:lnTo>
                <a:lnTo>
                  <a:pt x="28742" y="429832"/>
                </a:lnTo>
                <a:lnTo>
                  <a:pt x="7338" y="502240"/>
                </a:lnTo>
                <a:lnTo>
                  <a:pt x="0" y="577596"/>
                </a:lnTo>
                <a:lnTo>
                  <a:pt x="1853" y="615516"/>
                </a:lnTo>
                <a:lnTo>
                  <a:pt x="16339" y="689318"/>
                </a:lnTo>
                <a:lnTo>
                  <a:pt x="44433" y="759896"/>
                </a:lnTo>
                <a:lnTo>
                  <a:pt x="63298" y="793786"/>
                </a:lnTo>
                <a:lnTo>
                  <a:pt x="85221" y="826641"/>
                </a:lnTo>
                <a:lnTo>
                  <a:pt x="110089" y="858386"/>
                </a:lnTo>
                <a:lnTo>
                  <a:pt x="137787" y="888944"/>
                </a:lnTo>
                <a:lnTo>
                  <a:pt x="168200" y="918240"/>
                </a:lnTo>
                <a:lnTo>
                  <a:pt x="201215" y="946197"/>
                </a:lnTo>
                <a:lnTo>
                  <a:pt x="236717" y="972739"/>
                </a:lnTo>
                <a:lnTo>
                  <a:pt x="274591" y="997791"/>
                </a:lnTo>
                <a:lnTo>
                  <a:pt x="314724" y="1021275"/>
                </a:lnTo>
                <a:lnTo>
                  <a:pt x="357000" y="1043117"/>
                </a:lnTo>
                <a:lnTo>
                  <a:pt x="401305" y="1063239"/>
                </a:lnTo>
                <a:lnTo>
                  <a:pt x="447525" y="1081566"/>
                </a:lnTo>
                <a:lnTo>
                  <a:pt x="495545" y="1098022"/>
                </a:lnTo>
                <a:lnTo>
                  <a:pt x="545252" y="1112531"/>
                </a:lnTo>
                <a:lnTo>
                  <a:pt x="596530" y="1125016"/>
                </a:lnTo>
                <a:lnTo>
                  <a:pt x="649265" y="1135402"/>
                </a:lnTo>
                <a:lnTo>
                  <a:pt x="703343" y="1143613"/>
                </a:lnTo>
                <a:lnTo>
                  <a:pt x="758649" y="1149571"/>
                </a:lnTo>
                <a:lnTo>
                  <a:pt x="815070" y="1153202"/>
                </a:lnTo>
                <a:lnTo>
                  <a:pt x="872490" y="1154430"/>
                </a:lnTo>
                <a:lnTo>
                  <a:pt x="929822" y="1153202"/>
                </a:lnTo>
                <a:lnTo>
                  <a:pt x="986161" y="1149571"/>
                </a:lnTo>
                <a:lnTo>
                  <a:pt x="1041393" y="1143613"/>
                </a:lnTo>
                <a:lnTo>
                  <a:pt x="1095404" y="1135402"/>
                </a:lnTo>
                <a:lnTo>
                  <a:pt x="1148077" y="1125016"/>
                </a:lnTo>
                <a:lnTo>
                  <a:pt x="1199300" y="1112531"/>
                </a:lnTo>
                <a:lnTo>
                  <a:pt x="1248956" y="1098022"/>
                </a:lnTo>
                <a:lnTo>
                  <a:pt x="1296932" y="1081566"/>
                </a:lnTo>
                <a:lnTo>
                  <a:pt x="1343112" y="1063239"/>
                </a:lnTo>
                <a:lnTo>
                  <a:pt x="1387382" y="1043117"/>
                </a:lnTo>
                <a:lnTo>
                  <a:pt x="1429627" y="1021275"/>
                </a:lnTo>
                <a:lnTo>
                  <a:pt x="1469733" y="997791"/>
                </a:lnTo>
                <a:lnTo>
                  <a:pt x="1507584" y="972739"/>
                </a:lnTo>
                <a:lnTo>
                  <a:pt x="1543067" y="946197"/>
                </a:lnTo>
                <a:lnTo>
                  <a:pt x="1576065" y="918240"/>
                </a:lnTo>
                <a:lnTo>
                  <a:pt x="1606466" y="888944"/>
                </a:lnTo>
                <a:lnTo>
                  <a:pt x="1634153" y="858386"/>
                </a:lnTo>
                <a:lnTo>
                  <a:pt x="1659013" y="826641"/>
                </a:lnTo>
                <a:lnTo>
                  <a:pt x="1680930" y="793786"/>
                </a:lnTo>
                <a:lnTo>
                  <a:pt x="1699790" y="759896"/>
                </a:lnTo>
                <a:lnTo>
                  <a:pt x="1715478" y="725048"/>
                </a:lnTo>
                <a:lnTo>
                  <a:pt x="1736880" y="652782"/>
                </a:lnTo>
                <a:lnTo>
                  <a:pt x="1744218" y="577595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14782" y="5442616"/>
            <a:ext cx="1491601" cy="987161"/>
          </a:xfrm>
          <a:custGeom>
            <a:avLst/>
            <a:gdLst/>
            <a:ahLst/>
            <a:cxnLst/>
            <a:rect l="l" t="t" r="r" b="b"/>
            <a:pathLst>
              <a:path w="1744345" h="1154429">
                <a:moveTo>
                  <a:pt x="872490" y="0"/>
                </a:moveTo>
                <a:lnTo>
                  <a:pt x="815070" y="1227"/>
                </a:lnTo>
                <a:lnTo>
                  <a:pt x="758649" y="4858"/>
                </a:lnTo>
                <a:lnTo>
                  <a:pt x="703343" y="10818"/>
                </a:lnTo>
                <a:lnTo>
                  <a:pt x="649265" y="19030"/>
                </a:lnTo>
                <a:lnTo>
                  <a:pt x="596530" y="29419"/>
                </a:lnTo>
                <a:lnTo>
                  <a:pt x="545252" y="41909"/>
                </a:lnTo>
                <a:lnTo>
                  <a:pt x="495545" y="56423"/>
                </a:lnTo>
                <a:lnTo>
                  <a:pt x="447525" y="72888"/>
                </a:lnTo>
                <a:lnTo>
                  <a:pt x="401305" y="91226"/>
                </a:lnTo>
                <a:lnTo>
                  <a:pt x="357000" y="111361"/>
                </a:lnTo>
                <a:lnTo>
                  <a:pt x="314724" y="133219"/>
                </a:lnTo>
                <a:lnTo>
                  <a:pt x="274591" y="156723"/>
                </a:lnTo>
                <a:lnTo>
                  <a:pt x="236717" y="181797"/>
                </a:lnTo>
                <a:lnTo>
                  <a:pt x="201215" y="208366"/>
                </a:lnTo>
                <a:lnTo>
                  <a:pt x="168200" y="236354"/>
                </a:lnTo>
                <a:lnTo>
                  <a:pt x="137787" y="265684"/>
                </a:lnTo>
                <a:lnTo>
                  <a:pt x="110089" y="296283"/>
                </a:lnTo>
                <a:lnTo>
                  <a:pt x="85221" y="328072"/>
                </a:lnTo>
                <a:lnTo>
                  <a:pt x="63298" y="360978"/>
                </a:lnTo>
                <a:lnTo>
                  <a:pt x="44433" y="394923"/>
                </a:lnTo>
                <a:lnTo>
                  <a:pt x="28742" y="429832"/>
                </a:lnTo>
                <a:lnTo>
                  <a:pt x="7338" y="502240"/>
                </a:lnTo>
                <a:lnTo>
                  <a:pt x="0" y="577596"/>
                </a:lnTo>
                <a:lnTo>
                  <a:pt x="1853" y="615516"/>
                </a:lnTo>
                <a:lnTo>
                  <a:pt x="16339" y="689318"/>
                </a:lnTo>
                <a:lnTo>
                  <a:pt x="44433" y="759896"/>
                </a:lnTo>
                <a:lnTo>
                  <a:pt x="63298" y="793786"/>
                </a:lnTo>
                <a:lnTo>
                  <a:pt x="85221" y="826641"/>
                </a:lnTo>
                <a:lnTo>
                  <a:pt x="110089" y="858386"/>
                </a:lnTo>
                <a:lnTo>
                  <a:pt x="137787" y="888944"/>
                </a:lnTo>
                <a:lnTo>
                  <a:pt x="168200" y="918240"/>
                </a:lnTo>
                <a:lnTo>
                  <a:pt x="201215" y="946197"/>
                </a:lnTo>
                <a:lnTo>
                  <a:pt x="236717" y="972739"/>
                </a:lnTo>
                <a:lnTo>
                  <a:pt x="274591" y="997791"/>
                </a:lnTo>
                <a:lnTo>
                  <a:pt x="314724" y="1021275"/>
                </a:lnTo>
                <a:lnTo>
                  <a:pt x="357000" y="1043117"/>
                </a:lnTo>
                <a:lnTo>
                  <a:pt x="401305" y="1063239"/>
                </a:lnTo>
                <a:lnTo>
                  <a:pt x="447525" y="1081566"/>
                </a:lnTo>
                <a:lnTo>
                  <a:pt x="495545" y="1098022"/>
                </a:lnTo>
                <a:lnTo>
                  <a:pt x="545252" y="1112531"/>
                </a:lnTo>
                <a:lnTo>
                  <a:pt x="596530" y="1125016"/>
                </a:lnTo>
                <a:lnTo>
                  <a:pt x="649265" y="1135402"/>
                </a:lnTo>
                <a:lnTo>
                  <a:pt x="703343" y="1143613"/>
                </a:lnTo>
                <a:lnTo>
                  <a:pt x="758649" y="1149571"/>
                </a:lnTo>
                <a:lnTo>
                  <a:pt x="815070" y="1153202"/>
                </a:lnTo>
                <a:lnTo>
                  <a:pt x="872490" y="1154430"/>
                </a:lnTo>
                <a:lnTo>
                  <a:pt x="929822" y="1153202"/>
                </a:lnTo>
                <a:lnTo>
                  <a:pt x="986161" y="1149571"/>
                </a:lnTo>
                <a:lnTo>
                  <a:pt x="1041393" y="1143613"/>
                </a:lnTo>
                <a:lnTo>
                  <a:pt x="1095404" y="1135402"/>
                </a:lnTo>
                <a:lnTo>
                  <a:pt x="1148077" y="1125016"/>
                </a:lnTo>
                <a:lnTo>
                  <a:pt x="1199300" y="1112531"/>
                </a:lnTo>
                <a:lnTo>
                  <a:pt x="1248956" y="1098022"/>
                </a:lnTo>
                <a:lnTo>
                  <a:pt x="1296932" y="1081566"/>
                </a:lnTo>
                <a:lnTo>
                  <a:pt x="1343112" y="1063239"/>
                </a:lnTo>
                <a:lnTo>
                  <a:pt x="1387382" y="1043117"/>
                </a:lnTo>
                <a:lnTo>
                  <a:pt x="1429627" y="1021275"/>
                </a:lnTo>
                <a:lnTo>
                  <a:pt x="1469733" y="997791"/>
                </a:lnTo>
                <a:lnTo>
                  <a:pt x="1507584" y="972739"/>
                </a:lnTo>
                <a:lnTo>
                  <a:pt x="1543067" y="946197"/>
                </a:lnTo>
                <a:lnTo>
                  <a:pt x="1576065" y="918240"/>
                </a:lnTo>
                <a:lnTo>
                  <a:pt x="1606466" y="888944"/>
                </a:lnTo>
                <a:lnTo>
                  <a:pt x="1634153" y="858386"/>
                </a:lnTo>
                <a:lnTo>
                  <a:pt x="1659013" y="826641"/>
                </a:lnTo>
                <a:lnTo>
                  <a:pt x="1680930" y="793786"/>
                </a:lnTo>
                <a:lnTo>
                  <a:pt x="1699790" y="759896"/>
                </a:lnTo>
                <a:lnTo>
                  <a:pt x="1715478" y="725048"/>
                </a:lnTo>
                <a:lnTo>
                  <a:pt x="1736880" y="652782"/>
                </a:lnTo>
                <a:lnTo>
                  <a:pt x="1744218" y="577595"/>
                </a:lnTo>
                <a:lnTo>
                  <a:pt x="1742364" y="539587"/>
                </a:lnTo>
                <a:lnTo>
                  <a:pt x="1727879" y="465630"/>
                </a:lnTo>
                <a:lnTo>
                  <a:pt x="1699790" y="394923"/>
                </a:lnTo>
                <a:lnTo>
                  <a:pt x="1680930" y="360978"/>
                </a:lnTo>
                <a:lnTo>
                  <a:pt x="1659013" y="328072"/>
                </a:lnTo>
                <a:lnTo>
                  <a:pt x="1634153" y="296283"/>
                </a:lnTo>
                <a:lnTo>
                  <a:pt x="1606466" y="265684"/>
                </a:lnTo>
                <a:lnTo>
                  <a:pt x="1576065" y="236354"/>
                </a:lnTo>
                <a:lnTo>
                  <a:pt x="1543067" y="208366"/>
                </a:lnTo>
                <a:lnTo>
                  <a:pt x="1507584" y="181797"/>
                </a:lnTo>
                <a:lnTo>
                  <a:pt x="1469733" y="156723"/>
                </a:lnTo>
                <a:lnTo>
                  <a:pt x="1429627" y="133219"/>
                </a:lnTo>
                <a:lnTo>
                  <a:pt x="1387382" y="111361"/>
                </a:lnTo>
                <a:lnTo>
                  <a:pt x="1343112" y="91226"/>
                </a:lnTo>
                <a:lnTo>
                  <a:pt x="1296932" y="72888"/>
                </a:lnTo>
                <a:lnTo>
                  <a:pt x="1248956" y="56423"/>
                </a:lnTo>
                <a:lnTo>
                  <a:pt x="1199300" y="41909"/>
                </a:lnTo>
                <a:lnTo>
                  <a:pt x="1148077" y="29419"/>
                </a:lnTo>
                <a:lnTo>
                  <a:pt x="1095404" y="19030"/>
                </a:lnTo>
                <a:lnTo>
                  <a:pt x="1041393" y="10818"/>
                </a:lnTo>
                <a:lnTo>
                  <a:pt x="986161" y="4858"/>
                </a:lnTo>
                <a:lnTo>
                  <a:pt x="929822" y="1227"/>
                </a:lnTo>
                <a:lnTo>
                  <a:pt x="87249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316642" y="5503432"/>
            <a:ext cx="1287436" cy="852991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35294" marR="4344" indent="-24977">
              <a:lnSpc>
                <a:spcPct val="100000"/>
              </a:lnSpc>
              <a:spcBef>
                <a:spcPts val="86"/>
              </a:spcBef>
            </a:pPr>
            <a:r>
              <a:rPr sz="1368" b="1" dirty="0">
                <a:solidFill>
                  <a:srgbClr val="3333CC"/>
                </a:solidFill>
                <a:latin typeface="Microsoft YaHei"/>
                <a:cs typeface="Microsoft YaHei"/>
              </a:rPr>
              <a:t>本质上</a:t>
            </a:r>
            <a:r>
              <a:rPr sz="1368" b="1" spc="-4" dirty="0">
                <a:solidFill>
                  <a:srgbClr val="3333CC"/>
                </a:solidFill>
                <a:latin typeface="Arial"/>
                <a:cs typeface="Arial"/>
              </a:rPr>
              <a:t>,</a:t>
            </a:r>
            <a:r>
              <a:rPr sz="1368" b="1" spc="-4" dirty="0">
                <a:solidFill>
                  <a:srgbClr val="3333CC"/>
                </a:solidFill>
                <a:latin typeface="Microsoft YaHei"/>
                <a:cs typeface="Microsoft YaHei"/>
              </a:rPr>
              <a:t>函数依赖 是对属性之间取 值的一种约束，  是一种数据依赖</a:t>
            </a:r>
            <a:endParaRPr sz="1368">
              <a:latin typeface="Microsoft YaHei"/>
              <a:cs typeface="Microsoft YaHei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8F83D884-633D-4CB9-8599-209995788B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19672" y="717244"/>
            <a:ext cx="5203320" cy="493941"/>
          </a:xfrm>
          <a:prstGeom prst="rect">
            <a:avLst/>
          </a:prstGeom>
        </p:spPr>
        <p:txBody>
          <a:bodyPr vert="horz" wrap="square" lIns="0" tIns="62444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02"/>
              </a:spcBef>
            </a:pPr>
            <a:r>
              <a:rPr sz="2800" spc="-4" dirty="0" err="1">
                <a:solidFill>
                  <a:srgbClr val="FFFFFF"/>
                </a:solidFill>
                <a:latin typeface="STZhongsong"/>
                <a:cs typeface="STZhongsong"/>
              </a:rPr>
              <a:t>函数依赖的提取练习</a:t>
            </a:r>
            <a:endParaRPr sz="2800" dirty="0">
              <a:latin typeface="STZhongsong"/>
              <a:cs typeface="STZhongsong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32040" y="2852936"/>
            <a:ext cx="3384376" cy="1291317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649414" marR="642898" algn="ctr">
              <a:lnSpc>
                <a:spcPct val="100000"/>
              </a:lnSpc>
              <a:spcBef>
                <a:spcPts val="86"/>
              </a:spcBef>
            </a:pPr>
            <a:r>
              <a:rPr sz="1600" b="1" dirty="0">
                <a:solidFill>
                  <a:srgbClr val="3333CC"/>
                </a:solidFill>
                <a:latin typeface="Arial"/>
                <a:cs typeface="Arial"/>
              </a:rPr>
              <a:t>{</a:t>
            </a:r>
            <a:r>
              <a:rPr sz="1600" b="1" spc="-4" dirty="0">
                <a:solidFill>
                  <a:srgbClr val="3333CC"/>
                </a:solidFill>
                <a:latin typeface="Microsoft YaHei"/>
                <a:cs typeface="Microsoft YaHei"/>
              </a:rPr>
              <a:t>班级，课号</a:t>
            </a:r>
            <a:r>
              <a:rPr sz="1600" b="1" dirty="0">
                <a:solidFill>
                  <a:srgbClr val="3333CC"/>
                </a:solidFill>
                <a:latin typeface="Arial"/>
                <a:cs typeface="Arial"/>
              </a:rPr>
              <a:t>}</a:t>
            </a:r>
            <a:r>
              <a:rPr sz="1600" b="1" spc="-43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333CC"/>
                </a:solidFill>
                <a:latin typeface="Wingdings"/>
                <a:cs typeface="Wingdings"/>
              </a:rPr>
              <a:t></a:t>
            </a:r>
            <a:r>
              <a:rPr sz="16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CC"/>
                </a:solidFill>
                <a:latin typeface="Microsoft YaHei"/>
                <a:cs typeface="Microsoft YaHei"/>
              </a:rPr>
              <a:t>教师</a:t>
            </a:r>
            <a:r>
              <a:rPr sz="1600" b="1" dirty="0">
                <a:solidFill>
                  <a:srgbClr val="3333CC"/>
                </a:solidFill>
                <a:latin typeface="Arial"/>
                <a:cs typeface="Arial"/>
              </a:rPr>
              <a:t>;  </a:t>
            </a:r>
            <a:r>
              <a:rPr sz="1600" b="1" dirty="0">
                <a:solidFill>
                  <a:srgbClr val="3333CC"/>
                </a:solidFill>
                <a:latin typeface="Microsoft YaHei"/>
                <a:cs typeface="Microsoft YaHei"/>
              </a:rPr>
              <a:t>课号</a:t>
            </a:r>
            <a:r>
              <a:rPr sz="1600" b="1" spc="-43" dirty="0">
                <a:solidFill>
                  <a:srgbClr val="3333CC"/>
                </a:solidFill>
                <a:latin typeface="Microsoft YaHei"/>
                <a:cs typeface="Microsoft YaHei"/>
              </a:rPr>
              <a:t> </a:t>
            </a:r>
            <a:r>
              <a:rPr sz="1600" dirty="0">
                <a:solidFill>
                  <a:srgbClr val="3333CC"/>
                </a:solidFill>
                <a:latin typeface="Wingdings"/>
                <a:cs typeface="Wingdings"/>
              </a:rPr>
              <a:t></a:t>
            </a:r>
            <a:r>
              <a:rPr sz="1600" spc="3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CC"/>
                </a:solidFill>
                <a:latin typeface="Microsoft YaHei"/>
                <a:cs typeface="Microsoft YaHei"/>
              </a:rPr>
              <a:t>教师</a:t>
            </a:r>
            <a:r>
              <a:rPr sz="1600" b="1" dirty="0">
                <a:solidFill>
                  <a:srgbClr val="3333CC"/>
                </a:solidFill>
                <a:latin typeface="Arial"/>
                <a:cs typeface="Arial"/>
              </a:rPr>
              <a:t>;</a:t>
            </a:r>
            <a:endParaRPr sz="1600" dirty="0">
              <a:latin typeface="Arial"/>
              <a:cs typeface="Arial"/>
            </a:endParaRPr>
          </a:p>
          <a:p>
            <a:pPr marL="543" algn="ctr">
              <a:lnSpc>
                <a:spcPct val="100000"/>
              </a:lnSpc>
              <a:spcBef>
                <a:spcPts val="9"/>
              </a:spcBef>
            </a:pPr>
            <a:r>
              <a:rPr sz="1600" b="1" dirty="0">
                <a:solidFill>
                  <a:srgbClr val="3333CC"/>
                </a:solidFill>
                <a:latin typeface="Arial"/>
                <a:cs typeface="Arial"/>
              </a:rPr>
              <a:t>{</a:t>
            </a:r>
            <a:r>
              <a:rPr sz="1600" b="1" spc="-4" dirty="0">
                <a:solidFill>
                  <a:srgbClr val="3333CC"/>
                </a:solidFill>
                <a:latin typeface="Microsoft YaHei"/>
                <a:cs typeface="Microsoft YaHei"/>
              </a:rPr>
              <a:t>学号，课号</a:t>
            </a:r>
            <a:r>
              <a:rPr sz="1600" b="1" dirty="0">
                <a:solidFill>
                  <a:srgbClr val="3333CC"/>
                </a:solidFill>
                <a:latin typeface="Arial"/>
                <a:cs typeface="Arial"/>
              </a:rPr>
              <a:t>}</a:t>
            </a:r>
            <a:r>
              <a:rPr sz="1600" b="1" spc="-17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333CC"/>
                </a:solidFill>
                <a:latin typeface="Wingdings"/>
                <a:cs typeface="Wingdings"/>
              </a:rPr>
              <a:t></a:t>
            </a:r>
            <a:r>
              <a:rPr sz="1600" spc="34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CC"/>
                </a:solidFill>
                <a:latin typeface="Microsoft YaHei"/>
                <a:cs typeface="Microsoft YaHei"/>
              </a:rPr>
              <a:t>教师</a:t>
            </a:r>
            <a:endParaRPr sz="1600" dirty="0">
              <a:latin typeface="Microsoft YaHei"/>
              <a:cs typeface="Microsoft YaHei"/>
            </a:endParaRPr>
          </a:p>
          <a:p>
            <a:pPr algn="ctr">
              <a:lnSpc>
                <a:spcPct val="100000"/>
              </a:lnSpc>
            </a:pPr>
            <a:r>
              <a:rPr sz="1600" b="1" spc="-4" dirty="0">
                <a:solidFill>
                  <a:srgbClr val="CC0000"/>
                </a:solidFill>
                <a:latin typeface="Microsoft YaHei"/>
                <a:cs typeface="Microsoft YaHei"/>
              </a:rPr>
              <a:t>究竟选哪一个取决于对问题领域的理解</a:t>
            </a:r>
            <a:endParaRPr sz="1600" dirty="0">
              <a:latin typeface="Microsoft YaHei"/>
              <a:cs typeface="Microsoft YaHei"/>
            </a:endParaRPr>
          </a:p>
        </p:txBody>
      </p:sp>
      <p:sp>
        <p:nvSpPr>
          <p:cNvPr id="20" name="灯片编号占位符 5">
            <a:extLst>
              <a:ext uri="{FF2B5EF4-FFF2-40B4-BE49-F238E27FC236}">
                <a16:creationId xmlns:a16="http://schemas.microsoft.com/office/drawing/2014/main" id="{1E4E043F-36DE-4F97-82D1-BCE5132E0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0825" y="6237288"/>
            <a:ext cx="585788" cy="457200"/>
          </a:xfrm>
        </p:spPr>
        <p:txBody>
          <a:bodyPr/>
          <a:lstStyle/>
          <a:p>
            <a:fld id="{1AF7707F-F041-49B2-B784-D00574FAFA87}" type="slidenum">
              <a:rPr lang="en-US" altLang="zh-CN"/>
              <a:pPr/>
              <a:t>23</a:t>
            </a:fld>
            <a:endParaRPr lang="en-US" altLang="zh-C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707F-F041-49B2-B784-D00574FAFA87}" type="slidenum">
              <a:rPr lang="en-US" altLang="zh-CN"/>
              <a:pPr/>
              <a:t>24</a:t>
            </a:fld>
            <a:endParaRPr lang="en-US" altLang="zh-CN" dirty="0"/>
          </a:p>
        </p:txBody>
      </p:sp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/>
              <a:t>三、完全函数依赖与部分函数依赖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567737" cy="2520950"/>
          </a:xfrm>
        </p:spPr>
        <p:txBody>
          <a:bodyPr/>
          <a:lstStyle/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200" b="1" dirty="0">
                <a:solidFill>
                  <a:srgbClr val="0000FF"/>
                </a:solidFill>
              </a:rPr>
              <a:t>定义</a:t>
            </a:r>
            <a:r>
              <a:rPr lang="en-US" altLang="zh-CN" sz="2200" b="1" dirty="0">
                <a:solidFill>
                  <a:srgbClr val="0000FF"/>
                </a:solidFill>
              </a:rPr>
              <a:t>6.2</a:t>
            </a:r>
            <a:r>
              <a:rPr lang="en-US" altLang="zh-CN" sz="2200" b="1" dirty="0"/>
              <a:t>  </a:t>
            </a:r>
            <a:r>
              <a:rPr lang="zh-CN" altLang="en-US" sz="2200" b="1" dirty="0"/>
              <a:t>在</a:t>
            </a:r>
            <a:r>
              <a:rPr lang="en-US" altLang="zh-CN" sz="2200" b="1" dirty="0"/>
              <a:t>R(U)</a:t>
            </a:r>
            <a:r>
              <a:rPr lang="zh-CN" altLang="en-US" sz="2200" b="1" dirty="0"/>
              <a:t>中，如果</a:t>
            </a:r>
            <a:r>
              <a:rPr lang="en-US" altLang="zh-CN" sz="2200" b="1" dirty="0"/>
              <a:t>X→Y</a:t>
            </a:r>
            <a:r>
              <a:rPr lang="zh-CN" altLang="en-US" sz="2200" b="1" dirty="0"/>
              <a:t>，并且对于</a:t>
            </a:r>
            <a:r>
              <a:rPr lang="en-US" altLang="zh-CN" sz="2200" b="1" dirty="0"/>
              <a:t>X</a:t>
            </a:r>
            <a:r>
              <a:rPr lang="zh-CN" altLang="en-US" sz="2200" b="1" dirty="0"/>
              <a:t>的任何一个真子集</a:t>
            </a:r>
            <a:r>
              <a:rPr lang="en-US" altLang="zh-CN" sz="2200" b="1" dirty="0"/>
              <a:t>X’</a:t>
            </a:r>
            <a:r>
              <a:rPr lang="zh-CN" altLang="en-US" sz="2200" b="1" dirty="0"/>
              <a:t>，都有</a:t>
            </a:r>
            <a:r>
              <a:rPr lang="en-US" altLang="zh-CN" sz="2200" b="1" dirty="0"/>
              <a:t>X’     Y, </a:t>
            </a:r>
            <a:r>
              <a:rPr lang="zh-CN" altLang="en-US" sz="2200" b="1" dirty="0"/>
              <a:t>则称</a:t>
            </a:r>
            <a:r>
              <a:rPr lang="en-US" altLang="zh-CN" sz="2200" b="1" dirty="0"/>
              <a:t>Y</a:t>
            </a:r>
            <a:r>
              <a:rPr lang="zh-CN" altLang="en-US" sz="2200" b="1" dirty="0"/>
              <a:t>对</a:t>
            </a:r>
            <a:r>
              <a:rPr lang="en-US" altLang="zh-CN" sz="2200" b="1" dirty="0"/>
              <a:t>X</a:t>
            </a:r>
            <a:r>
              <a:rPr lang="zh-CN" altLang="en-US" sz="2200" b="1" dirty="0">
                <a:solidFill>
                  <a:srgbClr val="FF00FF"/>
                </a:solidFill>
              </a:rPr>
              <a:t>完全函数依赖</a:t>
            </a:r>
            <a:r>
              <a:rPr lang="zh-CN" altLang="en-US" sz="2200" b="1" dirty="0"/>
              <a:t>，记作 </a:t>
            </a:r>
            <a:r>
              <a:rPr lang="en-US" altLang="zh-CN" sz="2200" b="1" dirty="0"/>
              <a:t>X </a:t>
            </a:r>
            <a:r>
              <a:rPr lang="en-US" altLang="zh-CN" sz="2200" b="1" baseline="46000" dirty="0"/>
              <a:t>F</a:t>
            </a:r>
            <a:r>
              <a:rPr lang="en-US" altLang="zh-CN" sz="2200" b="1" dirty="0"/>
              <a:t>  Y</a:t>
            </a:r>
            <a:r>
              <a:rPr lang="zh-CN" altLang="en-US" sz="2200" b="1" dirty="0"/>
              <a:t>。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200" b="1" dirty="0"/>
              <a:t>  若</a:t>
            </a:r>
            <a:r>
              <a:rPr lang="en-US" altLang="zh-CN" sz="2200" b="1" dirty="0"/>
              <a:t>X→Y</a:t>
            </a:r>
            <a:r>
              <a:rPr lang="zh-CN" altLang="en-US" sz="2200" b="1" dirty="0"/>
              <a:t>，但</a:t>
            </a:r>
            <a:r>
              <a:rPr lang="en-US" altLang="zh-CN" sz="2200" b="1" dirty="0"/>
              <a:t>Y</a:t>
            </a:r>
            <a:r>
              <a:rPr lang="zh-CN" altLang="en-US" sz="2200" b="1" dirty="0"/>
              <a:t>不完全函数依赖于</a:t>
            </a:r>
            <a:r>
              <a:rPr lang="en-US" altLang="zh-CN" sz="2200" b="1" dirty="0"/>
              <a:t>X</a:t>
            </a:r>
            <a:r>
              <a:rPr lang="zh-CN" altLang="en-US" sz="2200" b="1" dirty="0"/>
              <a:t>，则称</a:t>
            </a:r>
            <a:r>
              <a:rPr lang="en-US" altLang="zh-CN" sz="2200" b="1" dirty="0"/>
              <a:t>Y</a:t>
            </a:r>
            <a:r>
              <a:rPr lang="zh-CN" altLang="en-US" sz="2200" b="1" dirty="0"/>
              <a:t>对</a:t>
            </a:r>
            <a:r>
              <a:rPr lang="en-US" altLang="zh-CN" sz="2200" b="1" dirty="0"/>
              <a:t>X</a:t>
            </a:r>
            <a:r>
              <a:rPr lang="zh-CN" altLang="en-US" sz="2200" b="1" dirty="0">
                <a:solidFill>
                  <a:srgbClr val="FF00FF"/>
                </a:solidFill>
              </a:rPr>
              <a:t>部分函数依赖</a:t>
            </a:r>
            <a:r>
              <a:rPr lang="zh-CN" altLang="en-US" sz="2200" b="1" dirty="0"/>
              <a:t>，记作</a:t>
            </a:r>
            <a:r>
              <a:rPr lang="en-US" altLang="zh-CN" sz="2200" b="1" dirty="0"/>
              <a:t>X   </a:t>
            </a:r>
            <a:r>
              <a:rPr lang="en-US" altLang="zh-CN" sz="2400" b="1" baseline="30000" dirty="0"/>
              <a:t>P</a:t>
            </a:r>
            <a:r>
              <a:rPr lang="en-US" altLang="zh-CN" sz="2200" b="1" dirty="0"/>
              <a:t>   Y</a:t>
            </a:r>
            <a:r>
              <a:rPr lang="zh-CN" altLang="en-US" sz="2200" b="1" dirty="0"/>
              <a:t>。</a:t>
            </a:r>
            <a:endParaRPr lang="zh-CN" altLang="en-US" b="1" dirty="0"/>
          </a:p>
        </p:txBody>
      </p:sp>
      <p:grpSp>
        <p:nvGrpSpPr>
          <p:cNvPr id="416776" name="Group 8"/>
          <p:cNvGrpSpPr>
            <a:grpSpLocks/>
          </p:cNvGrpSpPr>
          <p:nvPr/>
        </p:nvGrpSpPr>
        <p:grpSpPr bwMode="auto">
          <a:xfrm>
            <a:off x="1692275" y="2060575"/>
            <a:ext cx="381000" cy="290513"/>
            <a:chOff x="4105" y="1752"/>
            <a:chExt cx="240" cy="183"/>
          </a:xfrm>
        </p:grpSpPr>
        <p:sp>
          <p:nvSpPr>
            <p:cNvPr id="416772" name="Line 4"/>
            <p:cNvSpPr>
              <a:spLocks noChangeShapeType="1"/>
            </p:cNvSpPr>
            <p:nvPr/>
          </p:nvSpPr>
          <p:spPr bwMode="auto">
            <a:xfrm>
              <a:off x="4150" y="1752"/>
              <a:ext cx="180" cy="1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16773" name="Line 5"/>
            <p:cNvSpPr>
              <a:spLocks noChangeShapeType="1"/>
            </p:cNvSpPr>
            <p:nvPr/>
          </p:nvSpPr>
          <p:spPr bwMode="auto">
            <a:xfrm>
              <a:off x="4105" y="184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416774" name="Line 6"/>
          <p:cNvSpPr>
            <a:spLocks noChangeShapeType="1"/>
          </p:cNvSpPr>
          <p:nvPr/>
        </p:nvSpPr>
        <p:spPr bwMode="auto">
          <a:xfrm>
            <a:off x="1116013" y="3213100"/>
            <a:ext cx="5032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16775" name="Line 7"/>
          <p:cNvSpPr>
            <a:spLocks noChangeShapeType="1"/>
          </p:cNvSpPr>
          <p:nvPr/>
        </p:nvSpPr>
        <p:spPr bwMode="auto">
          <a:xfrm>
            <a:off x="6444208" y="2205038"/>
            <a:ext cx="358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16777" name="Rectangle 9"/>
          <p:cNvSpPr>
            <a:spLocks noChangeArrowheads="1"/>
          </p:cNvSpPr>
          <p:nvPr/>
        </p:nvSpPr>
        <p:spPr bwMode="auto">
          <a:xfrm>
            <a:off x="971550" y="2852738"/>
            <a:ext cx="8153400" cy="288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buClr>
                <a:schemeClr val="accent1"/>
              </a:buClr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1] </a:t>
            </a:r>
            <a:r>
              <a:rPr lang="zh-CN" altLang="en-US" sz="2400" dirty="0"/>
              <a:t>中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Sno,Cno</a:t>
            </a:r>
            <a:r>
              <a:rPr lang="en-US" altLang="zh-CN" sz="2400" dirty="0"/>
              <a:t>)→Grade</a:t>
            </a:r>
            <a:r>
              <a:rPr lang="zh-CN" altLang="en-US" sz="2400" dirty="0"/>
              <a:t>是完全函数依赖，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        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Sno,Cno</a:t>
            </a:r>
            <a:r>
              <a:rPr lang="en-US" altLang="zh-CN" sz="2400" dirty="0"/>
              <a:t>)→</a:t>
            </a:r>
            <a:r>
              <a:rPr lang="en-US" altLang="zh-CN" sz="2400" dirty="0" err="1"/>
              <a:t>Sdept</a:t>
            </a:r>
            <a:r>
              <a:rPr lang="zh-CN" altLang="en-US" sz="2400" dirty="0"/>
              <a:t>是部分函数依赖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         因为</a:t>
            </a:r>
            <a:r>
              <a:rPr lang="en-US" altLang="zh-CN" sz="2400" dirty="0" err="1"/>
              <a:t>Sno</a:t>
            </a:r>
            <a:r>
              <a:rPr lang="en-US" altLang="zh-CN" sz="2400" dirty="0"/>
              <a:t> →</a:t>
            </a:r>
            <a:r>
              <a:rPr lang="en-US" altLang="zh-CN" sz="2400" dirty="0" err="1"/>
              <a:t>Sdept</a:t>
            </a:r>
            <a:r>
              <a:rPr lang="zh-CN" altLang="en-US" sz="2400" dirty="0"/>
              <a:t>成立，且</a:t>
            </a:r>
            <a:r>
              <a:rPr lang="en-US" altLang="zh-CN" sz="2400" dirty="0" err="1"/>
              <a:t>Sno</a:t>
            </a:r>
            <a:r>
              <a:rPr lang="zh-CN" altLang="en-US" sz="2400" dirty="0"/>
              <a:t>是（</a:t>
            </a:r>
            <a:r>
              <a:rPr lang="en-US" altLang="zh-CN" sz="2400" dirty="0" err="1"/>
              <a:t>Sno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Cno</a:t>
            </a:r>
            <a:r>
              <a:rPr lang="zh-CN" altLang="en-US" sz="2400" dirty="0"/>
              <a:t>）的真子集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推论：如果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X→Y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，且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X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是单个属性，则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X </a:t>
            </a:r>
            <a:r>
              <a:rPr lang="en-US" altLang="zh-CN" sz="2400" baseline="30000" dirty="0">
                <a:latin typeface="隶书" panose="02010509060101010101" pitchFamily="49" charset="-122"/>
                <a:ea typeface="隶书" panose="02010509060101010101" pitchFamily="49" charset="-122"/>
              </a:rPr>
              <a:t>F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 Y</a:t>
            </a:r>
          </a:p>
        </p:txBody>
      </p:sp>
      <p:sp>
        <p:nvSpPr>
          <p:cNvPr id="416778" name="Text Box 10"/>
          <p:cNvSpPr txBox="1">
            <a:spLocks noChangeArrowheads="1"/>
          </p:cNvSpPr>
          <p:nvPr/>
        </p:nvSpPr>
        <p:spPr bwMode="auto">
          <a:xfrm>
            <a:off x="3475038" y="3294063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3333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kumimoji="0" lang="en-US" altLang="zh-CN" sz="1800" b="1"/>
              <a:t>F</a:t>
            </a:r>
          </a:p>
        </p:txBody>
      </p:sp>
      <p:sp>
        <p:nvSpPr>
          <p:cNvPr id="416779" name="Text Box 11"/>
          <p:cNvSpPr txBox="1">
            <a:spLocks noChangeArrowheads="1"/>
          </p:cNvSpPr>
          <p:nvPr/>
        </p:nvSpPr>
        <p:spPr bwMode="auto">
          <a:xfrm>
            <a:off x="3454400" y="3941763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3333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kumimoji="0" lang="en-US" altLang="zh-CN" sz="1800" b="1"/>
              <a:t>P</a:t>
            </a:r>
          </a:p>
        </p:txBody>
      </p:sp>
      <p:sp>
        <p:nvSpPr>
          <p:cNvPr id="416780" name="Line 12"/>
          <p:cNvSpPr>
            <a:spLocks noChangeShapeType="1"/>
          </p:cNvSpPr>
          <p:nvPr/>
        </p:nvSpPr>
        <p:spPr bwMode="auto">
          <a:xfrm>
            <a:off x="6300788" y="6092825"/>
            <a:ext cx="358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0B08A-4AFB-4EE4-95D9-BFD625AD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F30CBD-17EA-4773-8DAE-60AD16204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97825" y="5467728"/>
            <a:ext cx="3600450" cy="320675"/>
          </a:xfrm>
        </p:spPr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EFA837-6361-4168-A855-2988BF02C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3436-7BE1-4232-9B22-C5655546214E}" type="slidenum">
              <a:rPr lang="en-US" altLang="zh-CN" smtClean="0"/>
              <a:pPr/>
              <a:t>25</a:t>
            </a:fld>
            <a:endParaRPr lang="en-US" altLang="zh-CN"/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1E10B64D-0261-42A3-AC31-8DD84A5E58EC}"/>
              </a:ext>
            </a:extLst>
          </p:cNvPr>
          <p:cNvSpPr/>
          <p:nvPr/>
        </p:nvSpPr>
        <p:spPr>
          <a:xfrm>
            <a:off x="827584" y="1700808"/>
            <a:ext cx="7848872" cy="2048739"/>
          </a:xfrm>
          <a:custGeom>
            <a:avLst/>
            <a:gdLst/>
            <a:ahLst/>
            <a:cxnLst/>
            <a:rect l="l" t="t" r="r" b="b"/>
            <a:pathLst>
              <a:path w="7158355" h="1689100">
                <a:moveTo>
                  <a:pt x="0" y="0"/>
                </a:moveTo>
                <a:lnTo>
                  <a:pt x="0" y="1688592"/>
                </a:lnTo>
                <a:lnTo>
                  <a:pt x="7158228" y="1688592"/>
                </a:lnTo>
                <a:lnTo>
                  <a:pt x="7158228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2">
            <a:extLst>
              <a:ext uri="{FF2B5EF4-FFF2-40B4-BE49-F238E27FC236}">
                <a16:creationId xmlns:a16="http://schemas.microsoft.com/office/drawing/2014/main" id="{FCC1A95C-6686-463A-8EBE-C9FDDDEF5802}"/>
              </a:ext>
            </a:extLst>
          </p:cNvPr>
          <p:cNvSpPr/>
          <p:nvPr/>
        </p:nvSpPr>
        <p:spPr>
          <a:xfrm>
            <a:off x="2990901" y="2312695"/>
            <a:ext cx="112793" cy="141368"/>
          </a:xfrm>
          <a:custGeom>
            <a:avLst/>
            <a:gdLst/>
            <a:ahLst/>
            <a:cxnLst/>
            <a:rect l="l" t="t" r="r" b="b"/>
            <a:pathLst>
              <a:path w="102870" h="96520">
                <a:moveTo>
                  <a:pt x="102870" y="50291"/>
                </a:moveTo>
                <a:lnTo>
                  <a:pt x="0" y="0"/>
                </a:lnTo>
                <a:lnTo>
                  <a:pt x="0" y="96012"/>
                </a:lnTo>
                <a:lnTo>
                  <a:pt x="12102" y="96012"/>
                </a:lnTo>
                <a:lnTo>
                  <a:pt x="102870" y="50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3">
            <a:extLst>
              <a:ext uri="{FF2B5EF4-FFF2-40B4-BE49-F238E27FC236}">
                <a16:creationId xmlns:a16="http://schemas.microsoft.com/office/drawing/2014/main" id="{F6BAEF53-8813-42AA-BA66-5753BE4A2283}"/>
              </a:ext>
            </a:extLst>
          </p:cNvPr>
          <p:cNvSpPr/>
          <p:nvPr/>
        </p:nvSpPr>
        <p:spPr>
          <a:xfrm>
            <a:off x="3044241" y="3124987"/>
            <a:ext cx="112793" cy="141368"/>
          </a:xfrm>
          <a:custGeom>
            <a:avLst/>
            <a:gdLst/>
            <a:ahLst/>
            <a:cxnLst/>
            <a:rect l="l" t="t" r="r" b="b"/>
            <a:pathLst>
              <a:path w="102870" h="96520">
                <a:moveTo>
                  <a:pt x="102869" y="50291"/>
                </a:moveTo>
                <a:lnTo>
                  <a:pt x="0" y="0"/>
                </a:lnTo>
                <a:lnTo>
                  <a:pt x="0" y="96011"/>
                </a:lnTo>
                <a:lnTo>
                  <a:pt x="12102" y="96011"/>
                </a:lnTo>
                <a:lnTo>
                  <a:pt x="102869" y="50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4">
            <a:extLst>
              <a:ext uri="{FF2B5EF4-FFF2-40B4-BE49-F238E27FC236}">
                <a16:creationId xmlns:a16="http://schemas.microsoft.com/office/drawing/2014/main" id="{CC5B455A-7188-4179-BC5A-E5FBCE49B147}"/>
              </a:ext>
            </a:extLst>
          </p:cNvPr>
          <p:cNvSpPr txBox="1"/>
          <p:nvPr/>
        </p:nvSpPr>
        <p:spPr>
          <a:xfrm>
            <a:off x="940169" y="1728689"/>
            <a:ext cx="7279336" cy="1606209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000" b="1" spc="-5" dirty="0">
                <a:solidFill>
                  <a:srgbClr val="3333CC"/>
                </a:solidFill>
                <a:latin typeface="Microsoft YaHei"/>
                <a:cs typeface="Microsoft YaHei"/>
              </a:rPr>
              <a:t>示例</a:t>
            </a:r>
            <a:r>
              <a:rPr sz="2000" b="1" dirty="0">
                <a:solidFill>
                  <a:srgbClr val="3333CC"/>
                </a:solidFill>
                <a:latin typeface="Microsoft YaHei"/>
                <a:cs typeface="Microsoft YaHei"/>
              </a:rPr>
              <a:t>：</a:t>
            </a:r>
            <a:r>
              <a:rPr sz="2000" dirty="0">
                <a:latin typeface="Microsoft YaHei"/>
                <a:cs typeface="Microsoft YaHei"/>
              </a:rPr>
              <a:t>U</a:t>
            </a:r>
            <a:r>
              <a:rPr sz="2000" spc="-10" dirty="0">
                <a:latin typeface="Microsoft YaHei"/>
                <a:cs typeface="Microsoft YaHei"/>
              </a:rPr>
              <a:t> </a:t>
            </a:r>
            <a:r>
              <a:rPr sz="2000" spc="-5" dirty="0">
                <a:latin typeface="Microsoft YaHei"/>
                <a:cs typeface="Microsoft YaHei"/>
              </a:rPr>
              <a:t>= {学号，姓名，年龄，班号，班长，课号，成绩 }</a:t>
            </a:r>
            <a:endParaRPr sz="2000" dirty="0">
              <a:latin typeface="Microsoft YaHei"/>
              <a:cs typeface="Microsoft YaHei"/>
            </a:endParaRPr>
          </a:p>
          <a:p>
            <a:pPr marL="314325" indent="-301625">
              <a:lnSpc>
                <a:spcPct val="100000"/>
              </a:lnSpc>
              <a:spcBef>
                <a:spcPts val="725"/>
              </a:spcBef>
              <a:buClr>
                <a:srgbClr val="FF0000"/>
              </a:buClr>
              <a:buFont typeface="Wingdings"/>
              <a:buChar char=""/>
              <a:tabLst>
                <a:tab pos="314960" algn="l"/>
                <a:tab pos="2274570" algn="l"/>
              </a:tabLst>
            </a:pPr>
            <a:r>
              <a:rPr sz="2000" spc="-10" dirty="0">
                <a:latin typeface="Microsoft YaHei"/>
                <a:cs typeface="Microsoft YaHei"/>
              </a:rPr>
              <a:t>{学号，课号</a:t>
            </a:r>
            <a:r>
              <a:rPr sz="2000" spc="-5" dirty="0">
                <a:latin typeface="Microsoft YaHei"/>
                <a:cs typeface="Microsoft YaHei"/>
              </a:rPr>
              <a:t>}</a:t>
            </a:r>
            <a:r>
              <a:rPr sz="2000" u="sng" spc="-7" baseline="27777" dirty="0">
                <a:uFill>
                  <a:solidFill>
                    <a:srgbClr val="000000"/>
                  </a:solidFill>
                </a:uFill>
                <a:latin typeface="Microsoft YaHei"/>
                <a:cs typeface="Microsoft YaHei"/>
              </a:rPr>
              <a:t> </a:t>
            </a:r>
            <a:r>
              <a:rPr sz="2000" u="sng" spc="780" baseline="27777" dirty="0">
                <a:uFill>
                  <a:solidFill>
                    <a:srgbClr val="000000"/>
                  </a:solidFill>
                </a:uFill>
                <a:latin typeface="Microsoft YaHei"/>
                <a:cs typeface="Microsoft YaHei"/>
              </a:rPr>
              <a:t> </a:t>
            </a:r>
            <a:r>
              <a:rPr sz="2000" u="sng" spc="15" baseline="4629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  <a:r>
              <a:rPr sz="2000" spc="15" baseline="46296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Microsoft YaHei"/>
                <a:cs typeface="Microsoft YaHei"/>
              </a:rPr>
              <a:t>U</a:t>
            </a:r>
            <a:endParaRPr sz="2000" dirty="0">
              <a:latin typeface="Microsoft YaHei"/>
              <a:cs typeface="Microsoft YaHei"/>
            </a:endParaRPr>
          </a:p>
          <a:p>
            <a:pPr marL="314325" indent="-301625">
              <a:lnSpc>
                <a:spcPct val="100000"/>
              </a:lnSpc>
              <a:spcBef>
                <a:spcPts val="725"/>
              </a:spcBef>
              <a:buClr>
                <a:srgbClr val="FF0000"/>
              </a:buClr>
              <a:buFont typeface="Wingdings"/>
              <a:buChar char=""/>
              <a:tabLst>
                <a:tab pos="314960" algn="l"/>
                <a:tab pos="2349500" algn="l"/>
              </a:tabLst>
            </a:pPr>
            <a:r>
              <a:rPr sz="2000" spc="-10" dirty="0">
                <a:latin typeface="Microsoft YaHei"/>
                <a:cs typeface="Microsoft YaHei"/>
              </a:rPr>
              <a:t>{学号，课号</a:t>
            </a:r>
            <a:r>
              <a:rPr sz="2000" spc="-5" dirty="0">
                <a:latin typeface="Microsoft YaHei"/>
                <a:cs typeface="Microsoft YaHei"/>
              </a:rPr>
              <a:t>}</a:t>
            </a:r>
            <a:r>
              <a:rPr sz="2000" spc="-335" dirty="0">
                <a:latin typeface="Microsoft YaHei"/>
                <a:cs typeface="Microsoft YaHei"/>
              </a:rPr>
              <a:t> </a:t>
            </a:r>
            <a:r>
              <a:rPr sz="2000" u="sng" spc="7" baseline="4166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baseline="4166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2000" u="sng" spc="-262" baseline="4166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15" baseline="4166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</a:t>
            </a:r>
            <a:r>
              <a:rPr sz="2000" u="sng" baseline="4166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aseline="41666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Microsoft YaHei"/>
                <a:cs typeface="Microsoft YaHei"/>
              </a:rPr>
              <a:t>姓名</a:t>
            </a:r>
            <a:endParaRPr sz="2000" dirty="0">
              <a:latin typeface="Microsoft YaHei"/>
              <a:cs typeface="Microsoft YaHei"/>
            </a:endParaRPr>
          </a:p>
          <a:p>
            <a:pPr marL="314325" indent="-301625">
              <a:lnSpc>
                <a:spcPct val="100000"/>
              </a:lnSpc>
              <a:spcBef>
                <a:spcPts val="730"/>
              </a:spcBef>
              <a:buClr>
                <a:srgbClr val="FF0000"/>
              </a:buClr>
              <a:buFont typeface="Wingdings"/>
              <a:buChar char=""/>
              <a:tabLst>
                <a:tab pos="314960" algn="l"/>
                <a:tab pos="2349500" algn="l"/>
              </a:tabLst>
            </a:pPr>
            <a:r>
              <a:rPr sz="2000" spc="-5" dirty="0">
                <a:latin typeface="Microsoft YaHei"/>
                <a:cs typeface="Microsoft YaHei"/>
              </a:rPr>
              <a:t>{</a:t>
            </a:r>
            <a:r>
              <a:rPr sz="2000" spc="5" dirty="0">
                <a:latin typeface="Microsoft YaHei"/>
                <a:cs typeface="Microsoft YaHei"/>
              </a:rPr>
              <a:t> </a:t>
            </a:r>
            <a:r>
              <a:rPr sz="2000" spc="-10" dirty="0">
                <a:latin typeface="Microsoft YaHei"/>
                <a:cs typeface="Microsoft YaHei"/>
              </a:rPr>
              <a:t>学号，课号</a:t>
            </a:r>
            <a:r>
              <a:rPr sz="2000" spc="-5" dirty="0">
                <a:latin typeface="Microsoft YaHei"/>
                <a:cs typeface="Microsoft YaHei"/>
              </a:rPr>
              <a:t>}</a:t>
            </a:r>
            <a:r>
              <a:rPr sz="2000" u="sng" spc="-7" baseline="23611" dirty="0">
                <a:uFill>
                  <a:solidFill>
                    <a:srgbClr val="000000"/>
                  </a:solidFill>
                </a:uFill>
                <a:latin typeface="Microsoft YaHei"/>
                <a:cs typeface="Microsoft YaHei"/>
              </a:rPr>
              <a:t> </a:t>
            </a:r>
            <a:r>
              <a:rPr sz="2000" u="sng" spc="509" baseline="23611" dirty="0">
                <a:uFill>
                  <a:solidFill>
                    <a:srgbClr val="000000"/>
                  </a:solidFill>
                </a:uFill>
                <a:latin typeface="Microsoft YaHei"/>
                <a:cs typeface="Microsoft YaHei"/>
              </a:rPr>
              <a:t> </a:t>
            </a:r>
            <a:r>
              <a:rPr sz="2000" u="sng" spc="15" baseline="3935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  <a:r>
              <a:rPr sz="2000" spc="15" baseline="39351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Microsoft YaHei"/>
                <a:cs typeface="Microsoft YaHei"/>
              </a:rPr>
              <a:t>成绩</a:t>
            </a:r>
            <a:endParaRPr sz="2000" dirty="0">
              <a:latin typeface="Microsoft YaHei"/>
              <a:cs typeface="Microsoft YaHei"/>
            </a:endParaRPr>
          </a:p>
        </p:txBody>
      </p:sp>
      <p:sp>
        <p:nvSpPr>
          <p:cNvPr id="10" name="object 15">
            <a:extLst>
              <a:ext uri="{FF2B5EF4-FFF2-40B4-BE49-F238E27FC236}">
                <a16:creationId xmlns:a16="http://schemas.microsoft.com/office/drawing/2014/main" id="{AEC7F237-5D61-406B-9530-5F29EE1F36EE}"/>
              </a:ext>
            </a:extLst>
          </p:cNvPr>
          <p:cNvSpPr/>
          <p:nvPr/>
        </p:nvSpPr>
        <p:spPr>
          <a:xfrm>
            <a:off x="2985568" y="2736365"/>
            <a:ext cx="128807" cy="172989"/>
          </a:xfrm>
          <a:custGeom>
            <a:avLst/>
            <a:gdLst/>
            <a:ahLst/>
            <a:cxnLst/>
            <a:rect l="l" t="t" r="r" b="b"/>
            <a:pathLst>
              <a:path w="117475" h="118110">
                <a:moveTo>
                  <a:pt x="117348" y="57912"/>
                </a:moveTo>
                <a:lnTo>
                  <a:pt x="0" y="0"/>
                </a:lnTo>
                <a:lnTo>
                  <a:pt x="0" y="118110"/>
                </a:lnTo>
                <a:lnTo>
                  <a:pt x="117348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6">
            <a:extLst>
              <a:ext uri="{FF2B5EF4-FFF2-40B4-BE49-F238E27FC236}">
                <a16:creationId xmlns:a16="http://schemas.microsoft.com/office/drawing/2014/main" id="{49D33E35-09F3-47C7-A70A-FF8138C768E0}"/>
              </a:ext>
            </a:extLst>
          </p:cNvPr>
          <p:cNvSpPr/>
          <p:nvPr/>
        </p:nvSpPr>
        <p:spPr>
          <a:xfrm>
            <a:off x="5531732" y="3645024"/>
            <a:ext cx="3432756" cy="29523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7">
            <a:extLst>
              <a:ext uri="{FF2B5EF4-FFF2-40B4-BE49-F238E27FC236}">
                <a16:creationId xmlns:a16="http://schemas.microsoft.com/office/drawing/2014/main" id="{66B20443-11ED-45F6-BD83-F3E5487C2147}"/>
              </a:ext>
            </a:extLst>
          </p:cNvPr>
          <p:cNvSpPr/>
          <p:nvPr/>
        </p:nvSpPr>
        <p:spPr>
          <a:xfrm>
            <a:off x="6393949" y="4170460"/>
            <a:ext cx="482307" cy="770708"/>
          </a:xfrm>
          <a:custGeom>
            <a:avLst/>
            <a:gdLst/>
            <a:ahLst/>
            <a:cxnLst/>
            <a:rect l="l" t="t" r="r" b="b"/>
            <a:pathLst>
              <a:path w="424179" h="588010">
                <a:moveTo>
                  <a:pt x="211835" y="0"/>
                </a:moveTo>
                <a:lnTo>
                  <a:pt x="173664" y="4743"/>
                </a:lnTo>
                <a:lnTo>
                  <a:pt x="137776" y="18417"/>
                </a:lnTo>
                <a:lnTo>
                  <a:pt x="104760" y="40188"/>
                </a:lnTo>
                <a:lnTo>
                  <a:pt x="75206" y="69221"/>
                </a:lnTo>
                <a:lnTo>
                  <a:pt x="49704" y="104683"/>
                </a:lnTo>
                <a:lnTo>
                  <a:pt x="28843" y="145739"/>
                </a:lnTo>
                <a:lnTo>
                  <a:pt x="13212" y="191555"/>
                </a:lnTo>
                <a:lnTo>
                  <a:pt x="3401" y="241297"/>
                </a:lnTo>
                <a:lnTo>
                  <a:pt x="0" y="294132"/>
                </a:lnTo>
                <a:lnTo>
                  <a:pt x="3401" y="346939"/>
                </a:lnTo>
                <a:lnTo>
                  <a:pt x="13212" y="396612"/>
                </a:lnTo>
                <a:lnTo>
                  <a:pt x="28843" y="442326"/>
                </a:lnTo>
                <a:lnTo>
                  <a:pt x="49704" y="483262"/>
                </a:lnTo>
                <a:lnTo>
                  <a:pt x="75206" y="518597"/>
                </a:lnTo>
                <a:lnTo>
                  <a:pt x="104760" y="547511"/>
                </a:lnTo>
                <a:lnTo>
                  <a:pt x="137776" y="569180"/>
                </a:lnTo>
                <a:lnTo>
                  <a:pt x="173664" y="582784"/>
                </a:lnTo>
                <a:lnTo>
                  <a:pt x="211835" y="587502"/>
                </a:lnTo>
                <a:lnTo>
                  <a:pt x="249806" y="582784"/>
                </a:lnTo>
                <a:lnTo>
                  <a:pt x="285587" y="569180"/>
                </a:lnTo>
                <a:lnTo>
                  <a:pt x="318572" y="547511"/>
                </a:lnTo>
                <a:lnTo>
                  <a:pt x="348151" y="518597"/>
                </a:lnTo>
                <a:lnTo>
                  <a:pt x="373716" y="483262"/>
                </a:lnTo>
                <a:lnTo>
                  <a:pt x="394659" y="442326"/>
                </a:lnTo>
                <a:lnTo>
                  <a:pt x="410372" y="396612"/>
                </a:lnTo>
                <a:lnTo>
                  <a:pt x="420245" y="346939"/>
                </a:lnTo>
                <a:lnTo>
                  <a:pt x="423671" y="294132"/>
                </a:lnTo>
                <a:lnTo>
                  <a:pt x="420245" y="241297"/>
                </a:lnTo>
                <a:lnTo>
                  <a:pt x="410372" y="191555"/>
                </a:lnTo>
                <a:lnTo>
                  <a:pt x="394659" y="145739"/>
                </a:lnTo>
                <a:lnTo>
                  <a:pt x="373716" y="104683"/>
                </a:lnTo>
                <a:lnTo>
                  <a:pt x="348151" y="69221"/>
                </a:lnTo>
                <a:lnTo>
                  <a:pt x="318572" y="40188"/>
                </a:lnTo>
                <a:lnTo>
                  <a:pt x="285587" y="18417"/>
                </a:lnTo>
                <a:lnTo>
                  <a:pt x="249806" y="4743"/>
                </a:lnTo>
                <a:lnTo>
                  <a:pt x="211835" y="0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8">
            <a:extLst>
              <a:ext uri="{FF2B5EF4-FFF2-40B4-BE49-F238E27FC236}">
                <a16:creationId xmlns:a16="http://schemas.microsoft.com/office/drawing/2014/main" id="{93F7F83F-DF88-4AFD-BDFA-A9FA0D607666}"/>
              </a:ext>
            </a:extLst>
          </p:cNvPr>
          <p:cNvSpPr/>
          <p:nvPr/>
        </p:nvSpPr>
        <p:spPr>
          <a:xfrm>
            <a:off x="6393949" y="4890540"/>
            <a:ext cx="482307" cy="770708"/>
          </a:xfrm>
          <a:custGeom>
            <a:avLst/>
            <a:gdLst/>
            <a:ahLst/>
            <a:cxnLst/>
            <a:rect l="l" t="t" r="r" b="b"/>
            <a:pathLst>
              <a:path w="424179" h="588010">
                <a:moveTo>
                  <a:pt x="211835" y="0"/>
                </a:moveTo>
                <a:lnTo>
                  <a:pt x="173664" y="4743"/>
                </a:lnTo>
                <a:lnTo>
                  <a:pt x="137776" y="18417"/>
                </a:lnTo>
                <a:lnTo>
                  <a:pt x="104760" y="40188"/>
                </a:lnTo>
                <a:lnTo>
                  <a:pt x="75206" y="69221"/>
                </a:lnTo>
                <a:lnTo>
                  <a:pt x="49704" y="104683"/>
                </a:lnTo>
                <a:lnTo>
                  <a:pt x="28843" y="145739"/>
                </a:lnTo>
                <a:lnTo>
                  <a:pt x="13212" y="191555"/>
                </a:lnTo>
                <a:lnTo>
                  <a:pt x="3401" y="241297"/>
                </a:lnTo>
                <a:lnTo>
                  <a:pt x="0" y="294132"/>
                </a:lnTo>
                <a:lnTo>
                  <a:pt x="3401" y="346739"/>
                </a:lnTo>
                <a:lnTo>
                  <a:pt x="13212" y="396304"/>
                </a:lnTo>
                <a:lnTo>
                  <a:pt x="28843" y="441988"/>
                </a:lnTo>
                <a:lnTo>
                  <a:pt x="49704" y="482949"/>
                </a:lnTo>
                <a:lnTo>
                  <a:pt x="75206" y="518347"/>
                </a:lnTo>
                <a:lnTo>
                  <a:pt x="104760" y="547341"/>
                </a:lnTo>
                <a:lnTo>
                  <a:pt x="137776" y="569092"/>
                </a:lnTo>
                <a:lnTo>
                  <a:pt x="173664" y="582759"/>
                </a:lnTo>
                <a:lnTo>
                  <a:pt x="211835" y="587502"/>
                </a:lnTo>
                <a:lnTo>
                  <a:pt x="249806" y="582759"/>
                </a:lnTo>
                <a:lnTo>
                  <a:pt x="285587" y="569092"/>
                </a:lnTo>
                <a:lnTo>
                  <a:pt x="318572" y="547341"/>
                </a:lnTo>
                <a:lnTo>
                  <a:pt x="348151" y="518347"/>
                </a:lnTo>
                <a:lnTo>
                  <a:pt x="373716" y="482949"/>
                </a:lnTo>
                <a:lnTo>
                  <a:pt x="394659" y="441988"/>
                </a:lnTo>
                <a:lnTo>
                  <a:pt x="410372" y="396304"/>
                </a:lnTo>
                <a:lnTo>
                  <a:pt x="420245" y="346739"/>
                </a:lnTo>
                <a:lnTo>
                  <a:pt x="423671" y="294132"/>
                </a:lnTo>
                <a:lnTo>
                  <a:pt x="420245" y="241297"/>
                </a:lnTo>
                <a:lnTo>
                  <a:pt x="410372" y="191555"/>
                </a:lnTo>
                <a:lnTo>
                  <a:pt x="394659" y="145739"/>
                </a:lnTo>
                <a:lnTo>
                  <a:pt x="373716" y="104683"/>
                </a:lnTo>
                <a:lnTo>
                  <a:pt x="348151" y="69221"/>
                </a:lnTo>
                <a:lnTo>
                  <a:pt x="318572" y="40188"/>
                </a:lnTo>
                <a:lnTo>
                  <a:pt x="285587" y="18417"/>
                </a:lnTo>
                <a:lnTo>
                  <a:pt x="249806" y="4743"/>
                </a:lnTo>
                <a:lnTo>
                  <a:pt x="211835" y="0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9">
            <a:extLst>
              <a:ext uri="{FF2B5EF4-FFF2-40B4-BE49-F238E27FC236}">
                <a16:creationId xmlns:a16="http://schemas.microsoft.com/office/drawing/2014/main" id="{2EDB1AF5-010B-4E0F-B409-6A766F790A8C}"/>
              </a:ext>
            </a:extLst>
          </p:cNvPr>
          <p:cNvSpPr/>
          <p:nvPr/>
        </p:nvSpPr>
        <p:spPr>
          <a:xfrm>
            <a:off x="6393227" y="5877272"/>
            <a:ext cx="483029" cy="770708"/>
          </a:xfrm>
          <a:custGeom>
            <a:avLst/>
            <a:gdLst/>
            <a:ahLst/>
            <a:cxnLst/>
            <a:rect l="l" t="t" r="r" b="b"/>
            <a:pathLst>
              <a:path w="424815" h="588009">
                <a:moveTo>
                  <a:pt x="212598" y="0"/>
                </a:moveTo>
                <a:lnTo>
                  <a:pt x="174400" y="4743"/>
                </a:lnTo>
                <a:lnTo>
                  <a:pt x="138442" y="18417"/>
                </a:lnTo>
                <a:lnTo>
                  <a:pt x="105325" y="40188"/>
                </a:lnTo>
                <a:lnTo>
                  <a:pt x="75651" y="69221"/>
                </a:lnTo>
                <a:lnTo>
                  <a:pt x="50022" y="104683"/>
                </a:lnTo>
                <a:lnTo>
                  <a:pt x="29040" y="145739"/>
                </a:lnTo>
                <a:lnTo>
                  <a:pt x="13308" y="191555"/>
                </a:lnTo>
                <a:lnTo>
                  <a:pt x="3427" y="241297"/>
                </a:lnTo>
                <a:lnTo>
                  <a:pt x="0" y="294131"/>
                </a:lnTo>
                <a:lnTo>
                  <a:pt x="3427" y="346939"/>
                </a:lnTo>
                <a:lnTo>
                  <a:pt x="13308" y="396612"/>
                </a:lnTo>
                <a:lnTo>
                  <a:pt x="29040" y="442326"/>
                </a:lnTo>
                <a:lnTo>
                  <a:pt x="50022" y="483262"/>
                </a:lnTo>
                <a:lnTo>
                  <a:pt x="75651" y="518597"/>
                </a:lnTo>
                <a:lnTo>
                  <a:pt x="105325" y="547511"/>
                </a:lnTo>
                <a:lnTo>
                  <a:pt x="138442" y="569180"/>
                </a:lnTo>
                <a:lnTo>
                  <a:pt x="174400" y="582784"/>
                </a:lnTo>
                <a:lnTo>
                  <a:pt x="212598" y="587501"/>
                </a:lnTo>
                <a:lnTo>
                  <a:pt x="250568" y="582784"/>
                </a:lnTo>
                <a:lnTo>
                  <a:pt x="286349" y="569180"/>
                </a:lnTo>
                <a:lnTo>
                  <a:pt x="319334" y="547511"/>
                </a:lnTo>
                <a:lnTo>
                  <a:pt x="348913" y="518597"/>
                </a:lnTo>
                <a:lnTo>
                  <a:pt x="374478" y="483262"/>
                </a:lnTo>
                <a:lnTo>
                  <a:pt x="395421" y="442326"/>
                </a:lnTo>
                <a:lnTo>
                  <a:pt x="411134" y="396612"/>
                </a:lnTo>
                <a:lnTo>
                  <a:pt x="421007" y="346939"/>
                </a:lnTo>
                <a:lnTo>
                  <a:pt x="424434" y="294131"/>
                </a:lnTo>
                <a:lnTo>
                  <a:pt x="421007" y="241297"/>
                </a:lnTo>
                <a:lnTo>
                  <a:pt x="411134" y="191555"/>
                </a:lnTo>
                <a:lnTo>
                  <a:pt x="395421" y="145739"/>
                </a:lnTo>
                <a:lnTo>
                  <a:pt x="374478" y="104683"/>
                </a:lnTo>
                <a:lnTo>
                  <a:pt x="348913" y="69221"/>
                </a:lnTo>
                <a:lnTo>
                  <a:pt x="319334" y="40188"/>
                </a:lnTo>
                <a:lnTo>
                  <a:pt x="286349" y="18417"/>
                </a:lnTo>
                <a:lnTo>
                  <a:pt x="250568" y="4743"/>
                </a:lnTo>
                <a:lnTo>
                  <a:pt x="212598" y="0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20">
            <a:extLst>
              <a:ext uri="{FF2B5EF4-FFF2-40B4-BE49-F238E27FC236}">
                <a16:creationId xmlns:a16="http://schemas.microsoft.com/office/drawing/2014/main" id="{6773DC87-E344-4B34-991E-87C8700F6926}"/>
              </a:ext>
            </a:extLst>
          </p:cNvPr>
          <p:cNvSpPr/>
          <p:nvPr/>
        </p:nvSpPr>
        <p:spPr>
          <a:xfrm>
            <a:off x="7550163" y="4124322"/>
            <a:ext cx="838261" cy="2383701"/>
          </a:xfrm>
          <a:custGeom>
            <a:avLst/>
            <a:gdLst/>
            <a:ahLst/>
            <a:cxnLst/>
            <a:rect l="l" t="t" r="r" b="b"/>
            <a:pathLst>
              <a:path w="737234" h="1818640">
                <a:moveTo>
                  <a:pt x="368046" y="0"/>
                </a:moveTo>
                <a:lnTo>
                  <a:pt x="315935" y="9025"/>
                </a:lnTo>
                <a:lnTo>
                  <a:pt x="266083" y="35282"/>
                </a:lnTo>
                <a:lnTo>
                  <a:pt x="218987" y="77540"/>
                </a:lnTo>
                <a:lnTo>
                  <a:pt x="175141" y="134571"/>
                </a:lnTo>
                <a:lnTo>
                  <a:pt x="154593" y="168242"/>
                </a:lnTo>
                <a:lnTo>
                  <a:pt x="135043" y="205145"/>
                </a:lnTo>
                <a:lnTo>
                  <a:pt x="116554" y="245126"/>
                </a:lnTo>
                <a:lnTo>
                  <a:pt x="99188" y="288032"/>
                </a:lnTo>
                <a:lnTo>
                  <a:pt x="83007" y="333709"/>
                </a:lnTo>
                <a:lnTo>
                  <a:pt x="68073" y="382003"/>
                </a:lnTo>
                <a:lnTo>
                  <a:pt x="54447" y="432760"/>
                </a:lnTo>
                <a:lnTo>
                  <a:pt x="42192" y="485828"/>
                </a:lnTo>
                <a:lnTo>
                  <a:pt x="31370" y="541051"/>
                </a:lnTo>
                <a:lnTo>
                  <a:pt x="22043" y="598277"/>
                </a:lnTo>
                <a:lnTo>
                  <a:pt x="14273" y="657352"/>
                </a:lnTo>
                <a:lnTo>
                  <a:pt x="8121" y="718122"/>
                </a:lnTo>
                <a:lnTo>
                  <a:pt x="3650" y="780433"/>
                </a:lnTo>
                <a:lnTo>
                  <a:pt x="923" y="844132"/>
                </a:lnTo>
                <a:lnTo>
                  <a:pt x="0" y="909066"/>
                </a:lnTo>
                <a:lnTo>
                  <a:pt x="923" y="973999"/>
                </a:lnTo>
                <a:lnTo>
                  <a:pt x="3650" y="1037698"/>
                </a:lnTo>
                <a:lnTo>
                  <a:pt x="8121" y="1100009"/>
                </a:lnTo>
                <a:lnTo>
                  <a:pt x="14273" y="1160779"/>
                </a:lnTo>
                <a:lnTo>
                  <a:pt x="22043" y="1219854"/>
                </a:lnTo>
                <a:lnTo>
                  <a:pt x="31370" y="1277080"/>
                </a:lnTo>
                <a:lnTo>
                  <a:pt x="42192" y="1332303"/>
                </a:lnTo>
                <a:lnTo>
                  <a:pt x="54447" y="1385371"/>
                </a:lnTo>
                <a:lnTo>
                  <a:pt x="68073" y="1436128"/>
                </a:lnTo>
                <a:lnTo>
                  <a:pt x="83007" y="1484422"/>
                </a:lnTo>
                <a:lnTo>
                  <a:pt x="99188" y="1530099"/>
                </a:lnTo>
                <a:lnTo>
                  <a:pt x="116554" y="1573005"/>
                </a:lnTo>
                <a:lnTo>
                  <a:pt x="135043" y="1612986"/>
                </a:lnTo>
                <a:lnTo>
                  <a:pt x="154593" y="1649889"/>
                </a:lnTo>
                <a:lnTo>
                  <a:pt x="175141" y="1683560"/>
                </a:lnTo>
                <a:lnTo>
                  <a:pt x="218987" y="1740591"/>
                </a:lnTo>
                <a:lnTo>
                  <a:pt x="266083" y="1782849"/>
                </a:lnTo>
                <a:lnTo>
                  <a:pt x="315935" y="1809106"/>
                </a:lnTo>
                <a:lnTo>
                  <a:pt x="368046" y="1818132"/>
                </a:lnTo>
                <a:lnTo>
                  <a:pt x="394356" y="1815850"/>
                </a:lnTo>
                <a:lnTo>
                  <a:pt x="445431" y="1798055"/>
                </a:lnTo>
                <a:lnTo>
                  <a:pt x="494024" y="1763643"/>
                </a:lnTo>
                <a:lnTo>
                  <a:pt x="539633" y="1713845"/>
                </a:lnTo>
                <a:lnTo>
                  <a:pt x="581757" y="1649889"/>
                </a:lnTo>
                <a:lnTo>
                  <a:pt x="601355" y="1612986"/>
                </a:lnTo>
                <a:lnTo>
                  <a:pt x="619893" y="1573005"/>
                </a:lnTo>
                <a:lnTo>
                  <a:pt x="637308" y="1530099"/>
                </a:lnTo>
                <a:lnTo>
                  <a:pt x="653539" y="1484422"/>
                </a:lnTo>
                <a:lnTo>
                  <a:pt x="668522" y="1436128"/>
                </a:lnTo>
                <a:lnTo>
                  <a:pt x="682193" y="1385371"/>
                </a:lnTo>
                <a:lnTo>
                  <a:pt x="694492" y="1332303"/>
                </a:lnTo>
                <a:lnTo>
                  <a:pt x="705354" y="1277080"/>
                </a:lnTo>
                <a:lnTo>
                  <a:pt x="714717" y="1219854"/>
                </a:lnTo>
                <a:lnTo>
                  <a:pt x="722519" y="1160779"/>
                </a:lnTo>
                <a:lnTo>
                  <a:pt x="728696" y="1100009"/>
                </a:lnTo>
                <a:lnTo>
                  <a:pt x="733186" y="1037698"/>
                </a:lnTo>
                <a:lnTo>
                  <a:pt x="735926" y="973999"/>
                </a:lnTo>
                <a:lnTo>
                  <a:pt x="736854" y="909066"/>
                </a:lnTo>
                <a:lnTo>
                  <a:pt x="735926" y="844132"/>
                </a:lnTo>
                <a:lnTo>
                  <a:pt x="733186" y="780433"/>
                </a:lnTo>
                <a:lnTo>
                  <a:pt x="728696" y="718122"/>
                </a:lnTo>
                <a:lnTo>
                  <a:pt x="722519" y="657352"/>
                </a:lnTo>
                <a:lnTo>
                  <a:pt x="714717" y="598277"/>
                </a:lnTo>
                <a:lnTo>
                  <a:pt x="705354" y="541051"/>
                </a:lnTo>
                <a:lnTo>
                  <a:pt x="694492" y="485828"/>
                </a:lnTo>
                <a:lnTo>
                  <a:pt x="682193" y="432760"/>
                </a:lnTo>
                <a:lnTo>
                  <a:pt x="668522" y="382003"/>
                </a:lnTo>
                <a:lnTo>
                  <a:pt x="653539" y="333709"/>
                </a:lnTo>
                <a:lnTo>
                  <a:pt x="637308" y="288032"/>
                </a:lnTo>
                <a:lnTo>
                  <a:pt x="619893" y="245126"/>
                </a:lnTo>
                <a:lnTo>
                  <a:pt x="601355" y="205145"/>
                </a:lnTo>
                <a:lnTo>
                  <a:pt x="581757" y="168242"/>
                </a:lnTo>
                <a:lnTo>
                  <a:pt x="561162" y="134571"/>
                </a:lnTo>
                <a:lnTo>
                  <a:pt x="517233" y="77540"/>
                </a:lnTo>
                <a:lnTo>
                  <a:pt x="470069" y="35282"/>
                </a:lnTo>
                <a:lnTo>
                  <a:pt x="420173" y="9025"/>
                </a:lnTo>
                <a:lnTo>
                  <a:pt x="368046" y="0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22">
            <a:extLst>
              <a:ext uri="{FF2B5EF4-FFF2-40B4-BE49-F238E27FC236}">
                <a16:creationId xmlns:a16="http://schemas.microsoft.com/office/drawing/2014/main" id="{2B823BC9-8F2F-4E49-B7B3-09BB690325D1}"/>
              </a:ext>
            </a:extLst>
          </p:cNvPr>
          <p:cNvSpPr/>
          <p:nvPr/>
        </p:nvSpPr>
        <p:spPr>
          <a:xfrm>
            <a:off x="4211960" y="4959474"/>
            <a:ext cx="1427480" cy="1042035"/>
          </a:xfrm>
          <a:custGeom>
            <a:avLst/>
            <a:gdLst/>
            <a:ahLst/>
            <a:cxnLst/>
            <a:rect l="l" t="t" r="r" b="b"/>
            <a:pathLst>
              <a:path w="1427479" h="1042034">
                <a:moveTo>
                  <a:pt x="1427226" y="520445"/>
                </a:moveTo>
                <a:lnTo>
                  <a:pt x="1425080" y="479794"/>
                </a:lnTo>
                <a:lnTo>
                  <a:pt x="1418749" y="439994"/>
                </a:lnTo>
                <a:lnTo>
                  <a:pt x="1408391" y="401163"/>
                </a:lnTo>
                <a:lnTo>
                  <a:pt x="1394165" y="363415"/>
                </a:lnTo>
                <a:lnTo>
                  <a:pt x="1376228" y="326868"/>
                </a:lnTo>
                <a:lnTo>
                  <a:pt x="1354740" y="291637"/>
                </a:lnTo>
                <a:lnTo>
                  <a:pt x="1329859" y="257838"/>
                </a:lnTo>
                <a:lnTo>
                  <a:pt x="1301743" y="225587"/>
                </a:lnTo>
                <a:lnTo>
                  <a:pt x="1270551" y="195000"/>
                </a:lnTo>
                <a:lnTo>
                  <a:pt x="1236442" y="166194"/>
                </a:lnTo>
                <a:lnTo>
                  <a:pt x="1199573" y="139284"/>
                </a:lnTo>
                <a:lnTo>
                  <a:pt x="1160103" y="114386"/>
                </a:lnTo>
                <a:lnTo>
                  <a:pt x="1118192" y="91617"/>
                </a:lnTo>
                <a:lnTo>
                  <a:pt x="1073996" y="71091"/>
                </a:lnTo>
                <a:lnTo>
                  <a:pt x="1027675" y="52926"/>
                </a:lnTo>
                <a:lnTo>
                  <a:pt x="979388" y="37238"/>
                </a:lnTo>
                <a:lnTo>
                  <a:pt x="929292" y="24141"/>
                </a:lnTo>
                <a:lnTo>
                  <a:pt x="877546" y="13753"/>
                </a:lnTo>
                <a:lnTo>
                  <a:pt x="824308" y="6190"/>
                </a:lnTo>
                <a:lnTo>
                  <a:pt x="769738" y="1566"/>
                </a:lnTo>
                <a:lnTo>
                  <a:pt x="713994" y="0"/>
                </a:lnTo>
                <a:lnTo>
                  <a:pt x="658244" y="1566"/>
                </a:lnTo>
                <a:lnTo>
                  <a:pt x="603659" y="6190"/>
                </a:lnTo>
                <a:lnTo>
                  <a:pt x="550399" y="13753"/>
                </a:lnTo>
                <a:lnTo>
                  <a:pt x="498623" y="24141"/>
                </a:lnTo>
                <a:lnTo>
                  <a:pt x="448490" y="37238"/>
                </a:lnTo>
                <a:lnTo>
                  <a:pt x="400161" y="52926"/>
                </a:lnTo>
                <a:lnTo>
                  <a:pt x="353793" y="71091"/>
                </a:lnTo>
                <a:lnTo>
                  <a:pt x="309548" y="91617"/>
                </a:lnTo>
                <a:lnTo>
                  <a:pt x="267584" y="114386"/>
                </a:lnTo>
                <a:lnTo>
                  <a:pt x="228060" y="139284"/>
                </a:lnTo>
                <a:lnTo>
                  <a:pt x="191137" y="166194"/>
                </a:lnTo>
                <a:lnTo>
                  <a:pt x="156974" y="195000"/>
                </a:lnTo>
                <a:lnTo>
                  <a:pt x="125729" y="225587"/>
                </a:lnTo>
                <a:lnTo>
                  <a:pt x="97564" y="257838"/>
                </a:lnTo>
                <a:lnTo>
                  <a:pt x="72636" y="291637"/>
                </a:lnTo>
                <a:lnTo>
                  <a:pt x="51106" y="326868"/>
                </a:lnTo>
                <a:lnTo>
                  <a:pt x="33133" y="363415"/>
                </a:lnTo>
                <a:lnTo>
                  <a:pt x="18876" y="401163"/>
                </a:lnTo>
                <a:lnTo>
                  <a:pt x="8495" y="439994"/>
                </a:lnTo>
                <a:lnTo>
                  <a:pt x="2150" y="479794"/>
                </a:lnTo>
                <a:lnTo>
                  <a:pt x="0" y="520445"/>
                </a:lnTo>
                <a:lnTo>
                  <a:pt x="2150" y="561201"/>
                </a:lnTo>
                <a:lnTo>
                  <a:pt x="8495" y="601095"/>
                </a:lnTo>
                <a:lnTo>
                  <a:pt x="18876" y="640011"/>
                </a:lnTo>
                <a:lnTo>
                  <a:pt x="33133" y="677834"/>
                </a:lnTo>
                <a:lnTo>
                  <a:pt x="51106" y="714448"/>
                </a:lnTo>
                <a:lnTo>
                  <a:pt x="72636" y="749739"/>
                </a:lnTo>
                <a:lnTo>
                  <a:pt x="97564" y="783589"/>
                </a:lnTo>
                <a:lnTo>
                  <a:pt x="125729" y="815885"/>
                </a:lnTo>
                <a:lnTo>
                  <a:pt x="126492" y="816632"/>
                </a:lnTo>
                <a:lnTo>
                  <a:pt x="126492" y="520445"/>
                </a:lnTo>
                <a:lnTo>
                  <a:pt x="129180" y="479248"/>
                </a:lnTo>
                <a:lnTo>
                  <a:pt x="137080" y="439150"/>
                </a:lnTo>
                <a:lnTo>
                  <a:pt x="149947" y="400329"/>
                </a:lnTo>
                <a:lnTo>
                  <a:pt x="167534" y="362968"/>
                </a:lnTo>
                <a:lnTo>
                  <a:pt x="189597" y="327247"/>
                </a:lnTo>
                <a:lnTo>
                  <a:pt x="215890" y="293346"/>
                </a:lnTo>
                <a:lnTo>
                  <a:pt x="246166" y="261445"/>
                </a:lnTo>
                <a:lnTo>
                  <a:pt x="280181" y="231726"/>
                </a:lnTo>
                <a:lnTo>
                  <a:pt x="317688" y="204369"/>
                </a:lnTo>
                <a:lnTo>
                  <a:pt x="358442" y="179554"/>
                </a:lnTo>
                <a:lnTo>
                  <a:pt x="402197" y="157462"/>
                </a:lnTo>
                <a:lnTo>
                  <a:pt x="448707" y="138274"/>
                </a:lnTo>
                <a:lnTo>
                  <a:pt x="497728" y="122169"/>
                </a:lnTo>
                <a:lnTo>
                  <a:pt x="549012" y="109329"/>
                </a:lnTo>
                <a:lnTo>
                  <a:pt x="602315" y="99934"/>
                </a:lnTo>
                <a:lnTo>
                  <a:pt x="657391" y="94165"/>
                </a:lnTo>
                <a:lnTo>
                  <a:pt x="713994" y="92201"/>
                </a:lnTo>
                <a:lnTo>
                  <a:pt x="770470" y="94165"/>
                </a:lnTo>
                <a:lnTo>
                  <a:pt x="825433" y="99934"/>
                </a:lnTo>
                <a:lnTo>
                  <a:pt x="878639" y="109329"/>
                </a:lnTo>
                <a:lnTo>
                  <a:pt x="929838" y="122169"/>
                </a:lnTo>
                <a:lnTo>
                  <a:pt x="978786" y="138274"/>
                </a:lnTo>
                <a:lnTo>
                  <a:pt x="1025235" y="157462"/>
                </a:lnTo>
                <a:lnTo>
                  <a:pt x="1068938" y="179554"/>
                </a:lnTo>
                <a:lnTo>
                  <a:pt x="1109650" y="204369"/>
                </a:lnTo>
                <a:lnTo>
                  <a:pt x="1147124" y="231726"/>
                </a:lnTo>
                <a:lnTo>
                  <a:pt x="1181112" y="261445"/>
                </a:lnTo>
                <a:lnTo>
                  <a:pt x="1211369" y="293346"/>
                </a:lnTo>
                <a:lnTo>
                  <a:pt x="1237647" y="327247"/>
                </a:lnTo>
                <a:lnTo>
                  <a:pt x="1259701" y="362968"/>
                </a:lnTo>
                <a:lnTo>
                  <a:pt x="1277283" y="400329"/>
                </a:lnTo>
                <a:lnTo>
                  <a:pt x="1290146" y="439150"/>
                </a:lnTo>
                <a:lnTo>
                  <a:pt x="1298046" y="479248"/>
                </a:lnTo>
                <a:lnTo>
                  <a:pt x="1300734" y="520445"/>
                </a:lnTo>
                <a:lnTo>
                  <a:pt x="1300734" y="816877"/>
                </a:lnTo>
                <a:lnTo>
                  <a:pt x="1301743" y="815885"/>
                </a:lnTo>
                <a:lnTo>
                  <a:pt x="1329859" y="783589"/>
                </a:lnTo>
                <a:lnTo>
                  <a:pt x="1354740" y="749739"/>
                </a:lnTo>
                <a:lnTo>
                  <a:pt x="1376228" y="714448"/>
                </a:lnTo>
                <a:lnTo>
                  <a:pt x="1394165" y="677834"/>
                </a:lnTo>
                <a:lnTo>
                  <a:pt x="1408391" y="640011"/>
                </a:lnTo>
                <a:lnTo>
                  <a:pt x="1418749" y="601095"/>
                </a:lnTo>
                <a:lnTo>
                  <a:pt x="1425080" y="561201"/>
                </a:lnTo>
                <a:lnTo>
                  <a:pt x="1427226" y="520445"/>
                </a:lnTo>
                <a:close/>
              </a:path>
              <a:path w="1427479" h="1042034">
                <a:moveTo>
                  <a:pt x="1300734" y="816877"/>
                </a:moveTo>
                <a:lnTo>
                  <a:pt x="1300734" y="520445"/>
                </a:lnTo>
                <a:lnTo>
                  <a:pt x="1298046" y="561769"/>
                </a:lnTo>
                <a:lnTo>
                  <a:pt x="1290146" y="601980"/>
                </a:lnTo>
                <a:lnTo>
                  <a:pt x="1277283" y="640898"/>
                </a:lnTo>
                <a:lnTo>
                  <a:pt x="1259701" y="678344"/>
                </a:lnTo>
                <a:lnTo>
                  <a:pt x="1237647" y="714138"/>
                </a:lnTo>
                <a:lnTo>
                  <a:pt x="1211369" y="748101"/>
                </a:lnTo>
                <a:lnTo>
                  <a:pt x="1181112" y="780053"/>
                </a:lnTo>
                <a:lnTo>
                  <a:pt x="1147124" y="809814"/>
                </a:lnTo>
                <a:lnTo>
                  <a:pt x="1109650" y="837205"/>
                </a:lnTo>
                <a:lnTo>
                  <a:pt x="1068938" y="862046"/>
                </a:lnTo>
                <a:lnTo>
                  <a:pt x="1025235" y="884157"/>
                </a:lnTo>
                <a:lnTo>
                  <a:pt x="978786" y="903360"/>
                </a:lnTo>
                <a:lnTo>
                  <a:pt x="929838" y="919474"/>
                </a:lnTo>
                <a:lnTo>
                  <a:pt x="878639" y="932320"/>
                </a:lnTo>
                <a:lnTo>
                  <a:pt x="825433" y="941718"/>
                </a:lnTo>
                <a:lnTo>
                  <a:pt x="770470" y="947488"/>
                </a:lnTo>
                <a:lnTo>
                  <a:pt x="713994" y="949451"/>
                </a:lnTo>
                <a:lnTo>
                  <a:pt x="657391" y="947488"/>
                </a:lnTo>
                <a:lnTo>
                  <a:pt x="602315" y="941718"/>
                </a:lnTo>
                <a:lnTo>
                  <a:pt x="549012" y="932320"/>
                </a:lnTo>
                <a:lnTo>
                  <a:pt x="497728" y="919474"/>
                </a:lnTo>
                <a:lnTo>
                  <a:pt x="448707" y="903360"/>
                </a:lnTo>
                <a:lnTo>
                  <a:pt x="402197" y="884157"/>
                </a:lnTo>
                <a:lnTo>
                  <a:pt x="358442" y="862046"/>
                </a:lnTo>
                <a:lnTo>
                  <a:pt x="317688" y="837205"/>
                </a:lnTo>
                <a:lnTo>
                  <a:pt x="280181" y="809814"/>
                </a:lnTo>
                <a:lnTo>
                  <a:pt x="246166" y="780053"/>
                </a:lnTo>
                <a:lnTo>
                  <a:pt x="215890" y="748101"/>
                </a:lnTo>
                <a:lnTo>
                  <a:pt x="189597" y="714138"/>
                </a:lnTo>
                <a:lnTo>
                  <a:pt x="167534" y="678344"/>
                </a:lnTo>
                <a:lnTo>
                  <a:pt x="149947" y="640898"/>
                </a:lnTo>
                <a:lnTo>
                  <a:pt x="137080" y="601980"/>
                </a:lnTo>
                <a:lnTo>
                  <a:pt x="129180" y="561769"/>
                </a:lnTo>
                <a:lnTo>
                  <a:pt x="126492" y="520445"/>
                </a:lnTo>
                <a:lnTo>
                  <a:pt x="126492" y="816632"/>
                </a:lnTo>
                <a:lnTo>
                  <a:pt x="156974" y="846510"/>
                </a:lnTo>
                <a:lnTo>
                  <a:pt x="191137" y="875349"/>
                </a:lnTo>
                <a:lnTo>
                  <a:pt x="228060" y="902287"/>
                </a:lnTo>
                <a:lnTo>
                  <a:pt x="267584" y="927207"/>
                </a:lnTo>
                <a:lnTo>
                  <a:pt x="309548" y="949994"/>
                </a:lnTo>
                <a:lnTo>
                  <a:pt x="353793" y="970533"/>
                </a:lnTo>
                <a:lnTo>
                  <a:pt x="400161" y="988709"/>
                </a:lnTo>
                <a:lnTo>
                  <a:pt x="448490" y="1004405"/>
                </a:lnTo>
                <a:lnTo>
                  <a:pt x="498623" y="1017506"/>
                </a:lnTo>
                <a:lnTo>
                  <a:pt x="550399" y="1027898"/>
                </a:lnTo>
                <a:lnTo>
                  <a:pt x="603659" y="1035463"/>
                </a:lnTo>
                <a:lnTo>
                  <a:pt x="658244" y="1040087"/>
                </a:lnTo>
                <a:lnTo>
                  <a:pt x="713994" y="1041653"/>
                </a:lnTo>
                <a:lnTo>
                  <a:pt x="769738" y="1040087"/>
                </a:lnTo>
                <a:lnTo>
                  <a:pt x="824308" y="1035463"/>
                </a:lnTo>
                <a:lnTo>
                  <a:pt x="877546" y="1027898"/>
                </a:lnTo>
                <a:lnTo>
                  <a:pt x="929292" y="1017506"/>
                </a:lnTo>
                <a:lnTo>
                  <a:pt x="979388" y="1004405"/>
                </a:lnTo>
                <a:lnTo>
                  <a:pt x="1027675" y="988709"/>
                </a:lnTo>
                <a:lnTo>
                  <a:pt x="1073996" y="970533"/>
                </a:lnTo>
                <a:lnTo>
                  <a:pt x="1118192" y="949994"/>
                </a:lnTo>
                <a:lnTo>
                  <a:pt x="1160103" y="927207"/>
                </a:lnTo>
                <a:lnTo>
                  <a:pt x="1199573" y="902287"/>
                </a:lnTo>
                <a:lnTo>
                  <a:pt x="1236442" y="875349"/>
                </a:lnTo>
                <a:lnTo>
                  <a:pt x="1270551" y="846510"/>
                </a:lnTo>
                <a:lnTo>
                  <a:pt x="1300734" y="816877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3">
            <a:extLst>
              <a:ext uri="{FF2B5EF4-FFF2-40B4-BE49-F238E27FC236}">
                <a16:creationId xmlns:a16="http://schemas.microsoft.com/office/drawing/2014/main" id="{26B798D1-9E26-4864-97E4-D7C9422DFE18}"/>
              </a:ext>
            </a:extLst>
          </p:cNvPr>
          <p:cNvSpPr/>
          <p:nvPr/>
        </p:nvSpPr>
        <p:spPr>
          <a:xfrm>
            <a:off x="4329308" y="5043293"/>
            <a:ext cx="1192530" cy="873760"/>
          </a:xfrm>
          <a:custGeom>
            <a:avLst/>
            <a:gdLst/>
            <a:ahLst/>
            <a:cxnLst/>
            <a:rect l="l" t="t" r="r" b="b"/>
            <a:pathLst>
              <a:path w="1192529" h="873759">
                <a:moveTo>
                  <a:pt x="1192530" y="436626"/>
                </a:moveTo>
                <a:lnTo>
                  <a:pt x="1190095" y="396936"/>
                </a:lnTo>
                <a:lnTo>
                  <a:pt x="1182932" y="358234"/>
                </a:lnTo>
                <a:lnTo>
                  <a:pt x="1171250" y="320674"/>
                </a:lnTo>
                <a:lnTo>
                  <a:pt x="1155259" y="284414"/>
                </a:lnTo>
                <a:lnTo>
                  <a:pt x="1135170" y="249606"/>
                </a:lnTo>
                <a:lnTo>
                  <a:pt x="1111193" y="216407"/>
                </a:lnTo>
                <a:lnTo>
                  <a:pt x="1083537" y="184973"/>
                </a:lnTo>
                <a:lnTo>
                  <a:pt x="1052413" y="155457"/>
                </a:lnTo>
                <a:lnTo>
                  <a:pt x="1018032" y="128015"/>
                </a:lnTo>
                <a:lnTo>
                  <a:pt x="980602" y="102804"/>
                </a:lnTo>
                <a:lnTo>
                  <a:pt x="940334" y="79977"/>
                </a:lnTo>
                <a:lnTo>
                  <a:pt x="897438" y="59689"/>
                </a:lnTo>
                <a:lnTo>
                  <a:pt x="852125" y="42098"/>
                </a:lnTo>
                <a:lnTo>
                  <a:pt x="804604" y="27356"/>
                </a:lnTo>
                <a:lnTo>
                  <a:pt x="755085" y="15620"/>
                </a:lnTo>
                <a:lnTo>
                  <a:pt x="703779" y="7046"/>
                </a:lnTo>
                <a:lnTo>
                  <a:pt x="650896" y="1787"/>
                </a:lnTo>
                <a:lnTo>
                  <a:pt x="596646" y="0"/>
                </a:lnTo>
                <a:lnTo>
                  <a:pt x="542388" y="1787"/>
                </a:lnTo>
                <a:lnTo>
                  <a:pt x="489486" y="7046"/>
                </a:lnTo>
                <a:lnTo>
                  <a:pt x="438150" y="15621"/>
                </a:lnTo>
                <a:lnTo>
                  <a:pt x="388591" y="27356"/>
                </a:lnTo>
                <a:lnTo>
                  <a:pt x="341023" y="42098"/>
                </a:lnTo>
                <a:lnTo>
                  <a:pt x="295656" y="59690"/>
                </a:lnTo>
                <a:lnTo>
                  <a:pt x="252701" y="79977"/>
                </a:lnTo>
                <a:lnTo>
                  <a:pt x="212372" y="102804"/>
                </a:lnTo>
                <a:lnTo>
                  <a:pt x="174879" y="128016"/>
                </a:lnTo>
                <a:lnTo>
                  <a:pt x="140433" y="155457"/>
                </a:lnTo>
                <a:lnTo>
                  <a:pt x="109248" y="184973"/>
                </a:lnTo>
                <a:lnTo>
                  <a:pt x="81534" y="216408"/>
                </a:lnTo>
                <a:lnTo>
                  <a:pt x="57502" y="249606"/>
                </a:lnTo>
                <a:lnTo>
                  <a:pt x="37366" y="284414"/>
                </a:lnTo>
                <a:lnTo>
                  <a:pt x="21336" y="320675"/>
                </a:lnTo>
                <a:lnTo>
                  <a:pt x="9623" y="358234"/>
                </a:lnTo>
                <a:lnTo>
                  <a:pt x="2441" y="396936"/>
                </a:lnTo>
                <a:lnTo>
                  <a:pt x="0" y="436626"/>
                </a:lnTo>
                <a:lnTo>
                  <a:pt x="2441" y="476429"/>
                </a:lnTo>
                <a:lnTo>
                  <a:pt x="9623" y="515218"/>
                </a:lnTo>
                <a:lnTo>
                  <a:pt x="21336" y="552841"/>
                </a:lnTo>
                <a:lnTo>
                  <a:pt x="37366" y="589145"/>
                </a:lnTo>
                <a:lnTo>
                  <a:pt x="57502" y="623976"/>
                </a:lnTo>
                <a:lnTo>
                  <a:pt x="81534" y="657182"/>
                </a:lnTo>
                <a:lnTo>
                  <a:pt x="109248" y="688610"/>
                </a:lnTo>
                <a:lnTo>
                  <a:pt x="140433" y="718108"/>
                </a:lnTo>
                <a:lnTo>
                  <a:pt x="174879" y="745521"/>
                </a:lnTo>
                <a:lnTo>
                  <a:pt x="212372" y="770698"/>
                </a:lnTo>
                <a:lnTo>
                  <a:pt x="252701" y="793486"/>
                </a:lnTo>
                <a:lnTo>
                  <a:pt x="295656" y="813731"/>
                </a:lnTo>
                <a:lnTo>
                  <a:pt x="341023" y="831281"/>
                </a:lnTo>
                <a:lnTo>
                  <a:pt x="388591" y="845983"/>
                </a:lnTo>
                <a:lnTo>
                  <a:pt x="438150" y="857683"/>
                </a:lnTo>
                <a:lnTo>
                  <a:pt x="489486" y="866230"/>
                </a:lnTo>
                <a:lnTo>
                  <a:pt x="542388" y="871471"/>
                </a:lnTo>
                <a:lnTo>
                  <a:pt x="596646" y="873252"/>
                </a:lnTo>
                <a:lnTo>
                  <a:pt x="650896" y="871471"/>
                </a:lnTo>
                <a:lnTo>
                  <a:pt x="703779" y="866230"/>
                </a:lnTo>
                <a:lnTo>
                  <a:pt x="755085" y="857683"/>
                </a:lnTo>
                <a:lnTo>
                  <a:pt x="804604" y="845983"/>
                </a:lnTo>
                <a:lnTo>
                  <a:pt x="852125" y="831281"/>
                </a:lnTo>
                <a:lnTo>
                  <a:pt x="897438" y="813731"/>
                </a:lnTo>
                <a:lnTo>
                  <a:pt x="940334" y="793486"/>
                </a:lnTo>
                <a:lnTo>
                  <a:pt x="980602" y="770698"/>
                </a:lnTo>
                <a:lnTo>
                  <a:pt x="1018032" y="745521"/>
                </a:lnTo>
                <a:lnTo>
                  <a:pt x="1052413" y="718108"/>
                </a:lnTo>
                <a:lnTo>
                  <a:pt x="1083537" y="688610"/>
                </a:lnTo>
                <a:lnTo>
                  <a:pt x="1111193" y="657182"/>
                </a:lnTo>
                <a:lnTo>
                  <a:pt x="1135170" y="623976"/>
                </a:lnTo>
                <a:lnTo>
                  <a:pt x="1155259" y="589145"/>
                </a:lnTo>
                <a:lnTo>
                  <a:pt x="1171250" y="552841"/>
                </a:lnTo>
                <a:lnTo>
                  <a:pt x="1182932" y="515218"/>
                </a:lnTo>
                <a:lnTo>
                  <a:pt x="1190095" y="476429"/>
                </a:lnTo>
                <a:lnTo>
                  <a:pt x="1192530" y="436626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4">
            <a:extLst>
              <a:ext uri="{FF2B5EF4-FFF2-40B4-BE49-F238E27FC236}">
                <a16:creationId xmlns:a16="http://schemas.microsoft.com/office/drawing/2014/main" id="{50CE757A-DD33-4A4F-85FD-93C41CA97F5E}"/>
              </a:ext>
            </a:extLst>
          </p:cNvPr>
          <p:cNvSpPr/>
          <p:nvPr/>
        </p:nvSpPr>
        <p:spPr>
          <a:xfrm>
            <a:off x="4329308" y="5043293"/>
            <a:ext cx="1192530" cy="873760"/>
          </a:xfrm>
          <a:custGeom>
            <a:avLst/>
            <a:gdLst/>
            <a:ahLst/>
            <a:cxnLst/>
            <a:rect l="l" t="t" r="r" b="b"/>
            <a:pathLst>
              <a:path w="1192529" h="873759">
                <a:moveTo>
                  <a:pt x="596646" y="0"/>
                </a:moveTo>
                <a:lnTo>
                  <a:pt x="542388" y="1787"/>
                </a:lnTo>
                <a:lnTo>
                  <a:pt x="489486" y="7046"/>
                </a:lnTo>
                <a:lnTo>
                  <a:pt x="438150" y="15621"/>
                </a:lnTo>
                <a:lnTo>
                  <a:pt x="388591" y="27356"/>
                </a:lnTo>
                <a:lnTo>
                  <a:pt x="341023" y="42098"/>
                </a:lnTo>
                <a:lnTo>
                  <a:pt x="295656" y="59690"/>
                </a:lnTo>
                <a:lnTo>
                  <a:pt x="252701" y="79977"/>
                </a:lnTo>
                <a:lnTo>
                  <a:pt x="212372" y="102804"/>
                </a:lnTo>
                <a:lnTo>
                  <a:pt x="174879" y="128016"/>
                </a:lnTo>
                <a:lnTo>
                  <a:pt x="140433" y="155457"/>
                </a:lnTo>
                <a:lnTo>
                  <a:pt x="109248" y="184973"/>
                </a:lnTo>
                <a:lnTo>
                  <a:pt x="81534" y="216408"/>
                </a:lnTo>
                <a:lnTo>
                  <a:pt x="57502" y="249606"/>
                </a:lnTo>
                <a:lnTo>
                  <a:pt x="37366" y="284414"/>
                </a:lnTo>
                <a:lnTo>
                  <a:pt x="21336" y="320675"/>
                </a:lnTo>
                <a:lnTo>
                  <a:pt x="9623" y="358234"/>
                </a:lnTo>
                <a:lnTo>
                  <a:pt x="2441" y="396936"/>
                </a:lnTo>
                <a:lnTo>
                  <a:pt x="0" y="436626"/>
                </a:lnTo>
                <a:lnTo>
                  <a:pt x="2441" y="476429"/>
                </a:lnTo>
                <a:lnTo>
                  <a:pt x="9623" y="515218"/>
                </a:lnTo>
                <a:lnTo>
                  <a:pt x="21336" y="552841"/>
                </a:lnTo>
                <a:lnTo>
                  <a:pt x="37366" y="589145"/>
                </a:lnTo>
                <a:lnTo>
                  <a:pt x="57502" y="623976"/>
                </a:lnTo>
                <a:lnTo>
                  <a:pt x="81534" y="657182"/>
                </a:lnTo>
                <a:lnTo>
                  <a:pt x="109248" y="688610"/>
                </a:lnTo>
                <a:lnTo>
                  <a:pt x="140433" y="718108"/>
                </a:lnTo>
                <a:lnTo>
                  <a:pt x="174879" y="745521"/>
                </a:lnTo>
                <a:lnTo>
                  <a:pt x="212372" y="770698"/>
                </a:lnTo>
                <a:lnTo>
                  <a:pt x="252701" y="793486"/>
                </a:lnTo>
                <a:lnTo>
                  <a:pt x="295656" y="813731"/>
                </a:lnTo>
                <a:lnTo>
                  <a:pt x="341023" y="831281"/>
                </a:lnTo>
                <a:lnTo>
                  <a:pt x="388591" y="845983"/>
                </a:lnTo>
                <a:lnTo>
                  <a:pt x="438150" y="857683"/>
                </a:lnTo>
                <a:lnTo>
                  <a:pt x="489486" y="866230"/>
                </a:lnTo>
                <a:lnTo>
                  <a:pt x="542388" y="871471"/>
                </a:lnTo>
                <a:lnTo>
                  <a:pt x="596646" y="873252"/>
                </a:lnTo>
                <a:lnTo>
                  <a:pt x="650896" y="871471"/>
                </a:lnTo>
                <a:lnTo>
                  <a:pt x="703779" y="866230"/>
                </a:lnTo>
                <a:lnTo>
                  <a:pt x="755085" y="857683"/>
                </a:lnTo>
                <a:lnTo>
                  <a:pt x="804604" y="845983"/>
                </a:lnTo>
                <a:lnTo>
                  <a:pt x="852125" y="831281"/>
                </a:lnTo>
                <a:lnTo>
                  <a:pt x="897438" y="813731"/>
                </a:lnTo>
                <a:lnTo>
                  <a:pt x="940334" y="793486"/>
                </a:lnTo>
                <a:lnTo>
                  <a:pt x="980602" y="770698"/>
                </a:lnTo>
                <a:lnTo>
                  <a:pt x="1018032" y="745521"/>
                </a:lnTo>
                <a:lnTo>
                  <a:pt x="1052413" y="718108"/>
                </a:lnTo>
                <a:lnTo>
                  <a:pt x="1083537" y="688610"/>
                </a:lnTo>
                <a:lnTo>
                  <a:pt x="1111193" y="657182"/>
                </a:lnTo>
                <a:lnTo>
                  <a:pt x="1135170" y="623976"/>
                </a:lnTo>
                <a:lnTo>
                  <a:pt x="1155259" y="589145"/>
                </a:lnTo>
                <a:lnTo>
                  <a:pt x="1171250" y="552841"/>
                </a:lnTo>
                <a:lnTo>
                  <a:pt x="1182932" y="515218"/>
                </a:lnTo>
                <a:lnTo>
                  <a:pt x="1190095" y="476429"/>
                </a:lnTo>
                <a:lnTo>
                  <a:pt x="1192530" y="436626"/>
                </a:lnTo>
                <a:lnTo>
                  <a:pt x="1190095" y="396936"/>
                </a:lnTo>
                <a:lnTo>
                  <a:pt x="1182932" y="358234"/>
                </a:lnTo>
                <a:lnTo>
                  <a:pt x="1171250" y="320674"/>
                </a:lnTo>
                <a:lnTo>
                  <a:pt x="1155259" y="284414"/>
                </a:lnTo>
                <a:lnTo>
                  <a:pt x="1135170" y="249606"/>
                </a:lnTo>
                <a:lnTo>
                  <a:pt x="1111193" y="216407"/>
                </a:lnTo>
                <a:lnTo>
                  <a:pt x="1083537" y="184973"/>
                </a:lnTo>
                <a:lnTo>
                  <a:pt x="1052413" y="155457"/>
                </a:lnTo>
                <a:lnTo>
                  <a:pt x="1018032" y="128015"/>
                </a:lnTo>
                <a:lnTo>
                  <a:pt x="980602" y="102804"/>
                </a:lnTo>
                <a:lnTo>
                  <a:pt x="940334" y="79977"/>
                </a:lnTo>
                <a:lnTo>
                  <a:pt x="897438" y="59689"/>
                </a:lnTo>
                <a:lnTo>
                  <a:pt x="852125" y="42098"/>
                </a:lnTo>
                <a:lnTo>
                  <a:pt x="804604" y="27356"/>
                </a:lnTo>
                <a:lnTo>
                  <a:pt x="755085" y="15621"/>
                </a:lnTo>
                <a:lnTo>
                  <a:pt x="703779" y="7046"/>
                </a:lnTo>
                <a:lnTo>
                  <a:pt x="650896" y="1787"/>
                </a:lnTo>
                <a:lnTo>
                  <a:pt x="596646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5">
            <a:extLst>
              <a:ext uri="{FF2B5EF4-FFF2-40B4-BE49-F238E27FC236}">
                <a16:creationId xmlns:a16="http://schemas.microsoft.com/office/drawing/2014/main" id="{4CF26A8C-E216-422B-A728-AF1DF5500FEA}"/>
              </a:ext>
            </a:extLst>
          </p:cNvPr>
          <p:cNvSpPr txBox="1"/>
          <p:nvPr/>
        </p:nvSpPr>
        <p:spPr>
          <a:xfrm>
            <a:off x="4472811" y="5103745"/>
            <a:ext cx="90678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3020" algn="just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3333CC"/>
                </a:solidFill>
                <a:latin typeface="Microsoft YaHei"/>
                <a:cs typeface="Microsoft YaHei"/>
              </a:rPr>
              <a:t>部分依赖 存在着非 受控冗余</a:t>
            </a:r>
            <a:r>
              <a:rPr sz="1600" b="1" dirty="0">
                <a:solidFill>
                  <a:srgbClr val="3333CC"/>
                </a:solidFill>
                <a:latin typeface="Arial"/>
                <a:cs typeface="Arial"/>
              </a:rPr>
              <a:t>!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8859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35469" y="1466075"/>
            <a:ext cx="7695045" cy="863712"/>
          </a:xfrm>
          <a:prstGeom prst="rect">
            <a:avLst/>
          </a:prstGeom>
        </p:spPr>
        <p:txBody>
          <a:bodyPr vert="horz" wrap="square" lIns="0" tIns="108599" rIns="0" bIns="0" rtlCol="0">
            <a:spAutoFit/>
          </a:bodyPr>
          <a:lstStyle/>
          <a:p>
            <a:pPr marL="10860">
              <a:lnSpc>
                <a:spcPct val="100000"/>
              </a:lnSpc>
              <a:spcBef>
                <a:spcPts val="855"/>
              </a:spcBef>
            </a:pPr>
            <a:r>
              <a:rPr sz="2400" b="1" dirty="0">
                <a:latin typeface="Microsoft YaHei"/>
                <a:cs typeface="Microsoft YaHei"/>
              </a:rPr>
              <a:t>练习：分析下列模式的完全或部分函数依赖</a:t>
            </a:r>
            <a:endParaRPr sz="2400" dirty="0">
              <a:latin typeface="Microsoft YaHei"/>
              <a:cs typeface="Microsoft YaHei"/>
            </a:endParaRPr>
          </a:p>
          <a:p>
            <a:pPr marL="627695" indent="-225883">
              <a:lnSpc>
                <a:spcPct val="100000"/>
              </a:lnSpc>
              <a:spcBef>
                <a:spcPts val="637"/>
              </a:spcBef>
              <a:buFont typeface="Wingdings"/>
              <a:buChar char=""/>
              <a:tabLst>
                <a:tab pos="628238" algn="l"/>
              </a:tabLst>
            </a:pPr>
            <a:r>
              <a:rPr sz="2000" spc="-4" dirty="0">
                <a:latin typeface="Microsoft YaHei"/>
                <a:cs typeface="Microsoft YaHei"/>
              </a:rPr>
              <a:t>学生</a:t>
            </a:r>
            <a:r>
              <a:rPr sz="2000" spc="-4" dirty="0">
                <a:solidFill>
                  <a:srgbClr val="FF0000"/>
                </a:solidFill>
                <a:latin typeface="Microsoft YaHei"/>
                <a:cs typeface="Microsoft YaHei"/>
              </a:rPr>
              <a:t>(学号,</a:t>
            </a:r>
            <a:r>
              <a:rPr sz="2000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2000" spc="-4" dirty="0">
                <a:solidFill>
                  <a:srgbClr val="FF0000"/>
                </a:solidFill>
                <a:latin typeface="Microsoft YaHei"/>
                <a:cs typeface="Microsoft YaHei"/>
              </a:rPr>
              <a:t>姓名,</a:t>
            </a:r>
            <a:r>
              <a:rPr sz="2000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2000" spc="-4" dirty="0">
                <a:solidFill>
                  <a:srgbClr val="FF0000"/>
                </a:solidFill>
                <a:latin typeface="Microsoft YaHei"/>
                <a:cs typeface="Microsoft YaHei"/>
              </a:rPr>
              <a:t>班级,</a:t>
            </a:r>
            <a:r>
              <a:rPr sz="2000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2000" spc="-4" dirty="0">
                <a:solidFill>
                  <a:srgbClr val="FF0000"/>
                </a:solidFill>
                <a:latin typeface="Microsoft YaHei"/>
                <a:cs typeface="Microsoft YaHei"/>
              </a:rPr>
              <a:t>课号,</a:t>
            </a:r>
            <a:r>
              <a:rPr sz="2000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2000" spc="-4" dirty="0">
                <a:solidFill>
                  <a:srgbClr val="FF0000"/>
                </a:solidFill>
                <a:latin typeface="Microsoft YaHei"/>
                <a:cs typeface="Microsoft YaHei"/>
              </a:rPr>
              <a:t>课程名,</a:t>
            </a:r>
            <a:r>
              <a:rPr sz="2000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2000" spc="-4" dirty="0">
                <a:solidFill>
                  <a:srgbClr val="FF0000"/>
                </a:solidFill>
                <a:latin typeface="Microsoft YaHei"/>
                <a:cs typeface="Microsoft YaHei"/>
              </a:rPr>
              <a:t>成绩,</a:t>
            </a:r>
            <a:r>
              <a:rPr sz="2000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2000" spc="-4" dirty="0">
                <a:solidFill>
                  <a:srgbClr val="FF0000"/>
                </a:solidFill>
                <a:latin typeface="Microsoft YaHei"/>
                <a:cs typeface="Microsoft YaHei"/>
              </a:rPr>
              <a:t>教师,</a:t>
            </a:r>
            <a:r>
              <a:rPr sz="2000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2000" spc="-4" dirty="0">
                <a:solidFill>
                  <a:srgbClr val="FF0000"/>
                </a:solidFill>
                <a:latin typeface="Microsoft YaHei"/>
                <a:cs typeface="Microsoft YaHei"/>
              </a:rPr>
              <a:t>教师职务)</a:t>
            </a:r>
            <a:endParaRPr sz="2000" dirty="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2365" y="2730771"/>
            <a:ext cx="7304091" cy="768866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 marR="4344">
              <a:lnSpc>
                <a:spcPct val="130300"/>
              </a:lnSpc>
              <a:spcBef>
                <a:spcPts val="86"/>
              </a:spcBef>
              <a:buFont typeface="Wingdings"/>
              <a:buChar char=""/>
              <a:tabLst>
                <a:tab pos="237286" algn="l"/>
              </a:tabLst>
            </a:pPr>
            <a:r>
              <a:rPr sz="2000" spc="-4" dirty="0">
                <a:latin typeface="Microsoft YaHei"/>
                <a:cs typeface="Microsoft YaHei"/>
              </a:rPr>
              <a:t>员工</a:t>
            </a:r>
            <a:r>
              <a:rPr sz="2000" spc="-4" dirty="0">
                <a:solidFill>
                  <a:srgbClr val="FF0000"/>
                </a:solidFill>
                <a:latin typeface="Microsoft YaHei"/>
                <a:cs typeface="Microsoft YaHei"/>
              </a:rPr>
              <a:t>(员工码,</a:t>
            </a:r>
            <a:r>
              <a:rPr sz="2000" spc="227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2000" spc="-4" dirty="0">
                <a:solidFill>
                  <a:srgbClr val="FF0000"/>
                </a:solidFill>
                <a:latin typeface="Microsoft YaHei"/>
                <a:cs typeface="Microsoft YaHei"/>
              </a:rPr>
              <a:t>姓名,</a:t>
            </a:r>
            <a:r>
              <a:rPr sz="2000" spc="227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2000" spc="-4" dirty="0">
                <a:solidFill>
                  <a:srgbClr val="FF0000"/>
                </a:solidFill>
                <a:latin typeface="Microsoft YaHei"/>
                <a:cs typeface="Microsoft YaHei"/>
              </a:rPr>
              <a:t>出生日期,</a:t>
            </a:r>
            <a:r>
              <a:rPr sz="2000" spc="227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2000" spc="-4" dirty="0">
                <a:solidFill>
                  <a:srgbClr val="FF0000"/>
                </a:solidFill>
                <a:latin typeface="Microsoft YaHei"/>
                <a:cs typeface="Microsoft YaHei"/>
              </a:rPr>
              <a:t>联系电话,</a:t>
            </a:r>
            <a:r>
              <a:rPr sz="2000" spc="227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2000" spc="-4" dirty="0">
                <a:solidFill>
                  <a:srgbClr val="FF0000"/>
                </a:solidFill>
                <a:latin typeface="Microsoft YaHei"/>
                <a:cs typeface="Microsoft YaHei"/>
              </a:rPr>
              <a:t>最后学历,</a:t>
            </a:r>
            <a:r>
              <a:rPr sz="2000" spc="231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2000" spc="-4" dirty="0">
                <a:solidFill>
                  <a:srgbClr val="FF0000"/>
                </a:solidFill>
                <a:latin typeface="Microsoft YaHei"/>
                <a:cs typeface="Microsoft YaHei"/>
              </a:rPr>
              <a:t>毕业学校,</a:t>
            </a:r>
            <a:r>
              <a:rPr sz="2000" spc="235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2000" spc="-4" dirty="0" err="1">
                <a:solidFill>
                  <a:srgbClr val="FF0000"/>
                </a:solidFill>
                <a:latin typeface="Microsoft YaHei"/>
                <a:cs typeface="Microsoft YaHei"/>
              </a:rPr>
              <a:t>培训日期</a:t>
            </a:r>
            <a:r>
              <a:rPr sz="2000" spc="-4" dirty="0">
                <a:solidFill>
                  <a:srgbClr val="FF0000"/>
                </a:solidFill>
                <a:latin typeface="Microsoft YaHei"/>
                <a:cs typeface="Microsoft YaHei"/>
              </a:rPr>
              <a:t>, 培训内容)</a:t>
            </a:r>
            <a:endParaRPr sz="2000" dirty="0">
              <a:latin typeface="Microsoft YaHei"/>
              <a:cs typeface="Microsoft Ya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2365" y="4088696"/>
            <a:ext cx="7158149" cy="1583185"/>
          </a:xfrm>
          <a:prstGeom prst="rect">
            <a:avLst/>
          </a:prstGeom>
        </p:spPr>
        <p:txBody>
          <a:bodyPr vert="horz" wrap="square" lIns="0" tIns="89594" rIns="0" bIns="0" rtlCol="0">
            <a:spAutoFit/>
          </a:bodyPr>
          <a:lstStyle/>
          <a:p>
            <a:pPr marL="10860">
              <a:lnSpc>
                <a:spcPct val="100000"/>
              </a:lnSpc>
              <a:spcBef>
                <a:spcPts val="705"/>
              </a:spcBef>
              <a:buFont typeface="Wingdings"/>
              <a:buChar char=""/>
              <a:tabLst>
                <a:tab pos="237286" algn="l"/>
              </a:tabLst>
            </a:pPr>
            <a:r>
              <a:rPr sz="2000" spc="-4" dirty="0">
                <a:latin typeface="Microsoft YaHei"/>
                <a:cs typeface="Microsoft YaHei"/>
              </a:rPr>
              <a:t>图书</a:t>
            </a:r>
            <a:r>
              <a:rPr sz="2000" spc="-4" dirty="0">
                <a:solidFill>
                  <a:srgbClr val="FF0000"/>
                </a:solidFill>
                <a:latin typeface="Microsoft YaHei"/>
                <a:cs typeface="Microsoft YaHei"/>
              </a:rPr>
              <a:t>(书号, 书名,</a:t>
            </a:r>
            <a:r>
              <a:rPr sz="2000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2000" spc="-4" dirty="0">
                <a:solidFill>
                  <a:srgbClr val="FF0000"/>
                </a:solidFill>
                <a:latin typeface="Microsoft YaHei"/>
                <a:cs typeface="Microsoft YaHei"/>
              </a:rPr>
              <a:t>出版日期,</a:t>
            </a:r>
            <a:r>
              <a:rPr sz="2000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2000" spc="-4" dirty="0">
                <a:solidFill>
                  <a:srgbClr val="FF0000"/>
                </a:solidFill>
                <a:latin typeface="Microsoft YaHei"/>
                <a:cs typeface="Microsoft YaHei"/>
              </a:rPr>
              <a:t>出版社,</a:t>
            </a:r>
            <a:r>
              <a:rPr sz="2000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2000" spc="-4" dirty="0">
                <a:solidFill>
                  <a:srgbClr val="FF0000"/>
                </a:solidFill>
                <a:latin typeface="Microsoft YaHei"/>
                <a:cs typeface="Microsoft YaHei"/>
              </a:rPr>
              <a:t>书架号,</a:t>
            </a:r>
            <a:r>
              <a:rPr sz="2000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2000" spc="-4" dirty="0">
                <a:solidFill>
                  <a:srgbClr val="FF0000"/>
                </a:solidFill>
                <a:latin typeface="Microsoft YaHei"/>
                <a:cs typeface="Microsoft YaHei"/>
              </a:rPr>
              <a:t>房间号)</a:t>
            </a:r>
            <a:endParaRPr sz="2000" dirty="0">
              <a:latin typeface="Microsoft YaHei"/>
              <a:cs typeface="Microsoft YaHei"/>
            </a:endParaRPr>
          </a:p>
          <a:p>
            <a:pPr marL="10860" marR="4344">
              <a:lnSpc>
                <a:spcPct val="130000"/>
              </a:lnSpc>
              <a:spcBef>
                <a:spcPts val="4"/>
              </a:spcBef>
              <a:buFont typeface="Wingdings"/>
              <a:buChar char=""/>
              <a:tabLst>
                <a:tab pos="237286" algn="l"/>
              </a:tabLst>
            </a:pPr>
            <a:r>
              <a:rPr sz="2000" spc="-4" dirty="0">
                <a:latin typeface="Microsoft YaHei"/>
                <a:cs typeface="Microsoft YaHei"/>
              </a:rPr>
              <a:t>客户</a:t>
            </a:r>
            <a:r>
              <a:rPr sz="2000" spc="-4" dirty="0">
                <a:solidFill>
                  <a:srgbClr val="FF0000"/>
                </a:solidFill>
                <a:latin typeface="Microsoft YaHei"/>
                <a:cs typeface="Microsoft YaHei"/>
              </a:rPr>
              <a:t>(客户号,</a:t>
            </a:r>
            <a:r>
              <a:rPr sz="2000" spc="150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2000" spc="-4" dirty="0">
                <a:solidFill>
                  <a:srgbClr val="FF0000"/>
                </a:solidFill>
                <a:latin typeface="Microsoft YaHei"/>
                <a:cs typeface="Microsoft YaHei"/>
              </a:rPr>
              <a:t>客户名称,</a:t>
            </a:r>
            <a:r>
              <a:rPr sz="2000" spc="150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2000" spc="-4" dirty="0">
                <a:solidFill>
                  <a:srgbClr val="FF0000"/>
                </a:solidFill>
                <a:latin typeface="Microsoft YaHei"/>
                <a:cs typeface="Microsoft YaHei"/>
              </a:rPr>
              <a:t>类别,</a:t>
            </a:r>
            <a:r>
              <a:rPr sz="2000" spc="162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2000" spc="-4" dirty="0">
                <a:solidFill>
                  <a:srgbClr val="FF0000"/>
                </a:solidFill>
                <a:latin typeface="Microsoft YaHei"/>
                <a:cs typeface="Microsoft YaHei"/>
              </a:rPr>
              <a:t>联系电话,</a:t>
            </a:r>
            <a:r>
              <a:rPr sz="2000" spc="158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2000" spc="-4" dirty="0">
                <a:solidFill>
                  <a:srgbClr val="FF0000"/>
                </a:solidFill>
                <a:latin typeface="Microsoft YaHei"/>
                <a:cs typeface="Microsoft YaHei"/>
              </a:rPr>
              <a:t>产品编码,</a:t>
            </a:r>
            <a:r>
              <a:rPr sz="2000" spc="158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2000" spc="-4" dirty="0">
                <a:solidFill>
                  <a:srgbClr val="FF0000"/>
                </a:solidFill>
                <a:latin typeface="Microsoft YaHei"/>
                <a:cs typeface="Microsoft YaHei"/>
              </a:rPr>
              <a:t>产品名称,</a:t>
            </a:r>
            <a:r>
              <a:rPr sz="2000" spc="162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2000" spc="-4" dirty="0">
                <a:solidFill>
                  <a:srgbClr val="FF0000"/>
                </a:solidFill>
                <a:latin typeface="Microsoft YaHei"/>
                <a:cs typeface="Microsoft YaHei"/>
              </a:rPr>
              <a:t>数量,  要货日期)</a:t>
            </a:r>
            <a:endParaRPr sz="2000" dirty="0">
              <a:latin typeface="Microsoft YaHei"/>
              <a:cs typeface="Microsoft YaHei"/>
            </a:endParaRPr>
          </a:p>
          <a:p>
            <a:pPr marL="236743" indent="-225883">
              <a:lnSpc>
                <a:spcPct val="100000"/>
              </a:lnSpc>
              <a:spcBef>
                <a:spcPts val="620"/>
              </a:spcBef>
              <a:buFont typeface="Wingdings"/>
              <a:buChar char=""/>
              <a:tabLst>
                <a:tab pos="237286" algn="l"/>
              </a:tabLst>
            </a:pPr>
            <a:r>
              <a:rPr sz="2000" spc="-4" dirty="0">
                <a:latin typeface="Microsoft YaHei"/>
                <a:cs typeface="Microsoft YaHei"/>
              </a:rPr>
              <a:t>学生</a:t>
            </a:r>
            <a:r>
              <a:rPr sz="2000" spc="-13" dirty="0">
                <a:solidFill>
                  <a:srgbClr val="FF0000"/>
                </a:solidFill>
                <a:latin typeface="Microsoft YaHei"/>
                <a:cs typeface="Microsoft YaHei"/>
              </a:rPr>
              <a:t>(</a:t>
            </a:r>
            <a:r>
              <a:rPr sz="2000" spc="-4" dirty="0">
                <a:solidFill>
                  <a:srgbClr val="FF0000"/>
                </a:solidFill>
                <a:latin typeface="Microsoft YaHei"/>
                <a:cs typeface="Microsoft YaHei"/>
              </a:rPr>
              <a:t>学号, 姓名,</a:t>
            </a:r>
            <a:r>
              <a:rPr sz="2000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2000" spc="-4" dirty="0">
                <a:solidFill>
                  <a:srgbClr val="FF0000"/>
                </a:solidFill>
                <a:latin typeface="Microsoft YaHei"/>
                <a:cs typeface="Microsoft YaHei"/>
              </a:rPr>
              <a:t>系号,</a:t>
            </a:r>
            <a:r>
              <a:rPr sz="2000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2000" spc="-4" dirty="0">
                <a:solidFill>
                  <a:srgbClr val="FF0000"/>
                </a:solidFill>
                <a:latin typeface="Microsoft YaHei"/>
                <a:cs typeface="Microsoft YaHei"/>
              </a:rPr>
              <a:t>系主任)</a:t>
            </a:r>
            <a:endParaRPr sz="2000" dirty="0">
              <a:latin typeface="Microsoft YaHei"/>
              <a:cs typeface="Microsoft YaHe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81411" y="735872"/>
            <a:ext cx="7112791" cy="463163"/>
          </a:xfrm>
          <a:prstGeom prst="rect">
            <a:avLst/>
          </a:prstGeom>
        </p:spPr>
        <p:txBody>
          <a:bodyPr vert="horz" wrap="square" lIns="0" tIns="62444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02"/>
              </a:spcBef>
            </a:pPr>
            <a:r>
              <a:rPr sz="2600" spc="-4" dirty="0" err="1">
                <a:solidFill>
                  <a:srgbClr val="FFFFFF"/>
                </a:solidFill>
                <a:latin typeface="STZhongsong"/>
                <a:cs typeface="STZhongsong"/>
              </a:rPr>
              <a:t>部分函数依赖与完全函数依赖的示例</a:t>
            </a:r>
            <a:endParaRPr sz="2600" dirty="0">
              <a:latin typeface="STZhongsong"/>
              <a:cs typeface="STZhongsong"/>
            </a:endParaRPr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0CDC106B-E708-448E-822E-7C9A8630D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19700" y="6381750"/>
            <a:ext cx="3600450" cy="320675"/>
          </a:xfrm>
        </p:spPr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8F4DEE88-5D92-4337-BD4C-0F1212922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0825" y="6237288"/>
            <a:ext cx="585788" cy="457200"/>
          </a:xfrm>
        </p:spPr>
        <p:txBody>
          <a:bodyPr/>
          <a:lstStyle/>
          <a:p>
            <a:fld id="{1AF7707F-F041-49B2-B784-D00574FAFA87}" type="slidenum">
              <a:rPr lang="en-US" altLang="zh-CN"/>
              <a:pPr/>
              <a:t>26</a:t>
            </a:fld>
            <a:endParaRPr lang="en-US" altLang="zh-C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34299" y="1340308"/>
            <a:ext cx="7407013" cy="863712"/>
          </a:xfrm>
          <a:prstGeom prst="rect">
            <a:avLst/>
          </a:prstGeom>
        </p:spPr>
        <p:txBody>
          <a:bodyPr vert="horz" wrap="square" lIns="0" tIns="108599" rIns="0" bIns="0" rtlCol="0">
            <a:spAutoFit/>
          </a:bodyPr>
          <a:lstStyle/>
          <a:p>
            <a:pPr marL="10860">
              <a:lnSpc>
                <a:spcPct val="100000"/>
              </a:lnSpc>
              <a:spcBef>
                <a:spcPts val="855"/>
              </a:spcBef>
            </a:pPr>
            <a:r>
              <a:rPr sz="2400" b="1" dirty="0">
                <a:latin typeface="Microsoft YaHei"/>
                <a:cs typeface="Microsoft YaHei"/>
              </a:rPr>
              <a:t>练习：分析下列模式的完全或部分函数依赖</a:t>
            </a:r>
            <a:endParaRPr sz="2400" dirty="0">
              <a:latin typeface="Microsoft YaHei"/>
              <a:cs typeface="Microsoft YaHei"/>
            </a:endParaRPr>
          </a:p>
          <a:p>
            <a:pPr marL="627695" indent="-225883">
              <a:lnSpc>
                <a:spcPct val="100000"/>
              </a:lnSpc>
              <a:spcBef>
                <a:spcPts val="637"/>
              </a:spcBef>
              <a:buFont typeface="Wingdings"/>
              <a:buChar char=""/>
              <a:tabLst>
                <a:tab pos="628238" algn="l"/>
              </a:tabLst>
            </a:pPr>
            <a:r>
              <a:rPr spc="-4" dirty="0">
                <a:latin typeface="Microsoft YaHei"/>
                <a:cs typeface="Microsoft YaHei"/>
              </a:rPr>
              <a:t>学生</a:t>
            </a:r>
            <a:r>
              <a:rPr spc="-4" dirty="0">
                <a:solidFill>
                  <a:srgbClr val="FF0000"/>
                </a:solidFill>
                <a:latin typeface="Microsoft YaHei"/>
                <a:cs typeface="Microsoft YaHei"/>
              </a:rPr>
              <a:t>(学号,</a:t>
            </a:r>
            <a:r>
              <a:rPr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pc="-4" dirty="0">
                <a:solidFill>
                  <a:srgbClr val="FF0000"/>
                </a:solidFill>
                <a:latin typeface="Microsoft YaHei"/>
                <a:cs typeface="Microsoft YaHei"/>
              </a:rPr>
              <a:t>姓名,</a:t>
            </a:r>
            <a:r>
              <a:rPr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pc="-4" dirty="0">
                <a:solidFill>
                  <a:srgbClr val="FF0000"/>
                </a:solidFill>
                <a:latin typeface="Microsoft YaHei"/>
                <a:cs typeface="Microsoft YaHei"/>
              </a:rPr>
              <a:t>班级,</a:t>
            </a:r>
            <a:r>
              <a:rPr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pc="-4" dirty="0">
                <a:solidFill>
                  <a:srgbClr val="FF0000"/>
                </a:solidFill>
                <a:latin typeface="Microsoft YaHei"/>
                <a:cs typeface="Microsoft YaHei"/>
              </a:rPr>
              <a:t>课号,</a:t>
            </a:r>
            <a:r>
              <a:rPr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pc="-4" dirty="0">
                <a:solidFill>
                  <a:srgbClr val="FF0000"/>
                </a:solidFill>
                <a:latin typeface="Microsoft YaHei"/>
                <a:cs typeface="Microsoft YaHei"/>
              </a:rPr>
              <a:t>课程名,</a:t>
            </a:r>
            <a:r>
              <a:rPr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pc="-4" dirty="0">
                <a:solidFill>
                  <a:srgbClr val="FF0000"/>
                </a:solidFill>
                <a:latin typeface="Microsoft YaHei"/>
                <a:cs typeface="Microsoft YaHei"/>
              </a:rPr>
              <a:t>成绩,</a:t>
            </a:r>
            <a:r>
              <a:rPr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pc="-4" dirty="0">
                <a:solidFill>
                  <a:srgbClr val="FF0000"/>
                </a:solidFill>
                <a:latin typeface="Microsoft YaHei"/>
                <a:cs typeface="Microsoft YaHei"/>
              </a:rPr>
              <a:t>教师,</a:t>
            </a:r>
            <a:r>
              <a:rPr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pc="-4" dirty="0">
                <a:solidFill>
                  <a:srgbClr val="FF0000"/>
                </a:solidFill>
                <a:latin typeface="Microsoft YaHei"/>
                <a:cs typeface="Microsoft YaHei"/>
              </a:rPr>
              <a:t>教师职务)</a:t>
            </a:r>
            <a:endParaRPr dirty="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0001" y="5051131"/>
            <a:ext cx="3991722" cy="693711"/>
          </a:xfrm>
          <a:prstGeom prst="rect">
            <a:avLst/>
          </a:prstGeom>
        </p:spPr>
        <p:txBody>
          <a:bodyPr vert="horz" wrap="square" lIns="0" tIns="89594" rIns="0" bIns="0" rtlCol="0">
            <a:spAutoFit/>
          </a:bodyPr>
          <a:lstStyle/>
          <a:p>
            <a:pPr marL="10860">
              <a:lnSpc>
                <a:spcPct val="100000"/>
              </a:lnSpc>
              <a:spcBef>
                <a:spcPts val="705"/>
              </a:spcBef>
            </a:pPr>
            <a:r>
              <a:rPr sz="1710" spc="-4" dirty="0">
                <a:solidFill>
                  <a:srgbClr val="FF0000"/>
                </a:solidFill>
                <a:latin typeface="Microsoft YaHei"/>
                <a:cs typeface="Microsoft YaHei"/>
              </a:rPr>
              <a:t>要货日期)</a:t>
            </a:r>
            <a:endParaRPr sz="1710" dirty="0">
              <a:latin typeface="Microsoft YaHei"/>
              <a:cs typeface="Microsoft YaHei"/>
            </a:endParaRPr>
          </a:p>
          <a:p>
            <a:pPr marL="236743" indent="-225883">
              <a:lnSpc>
                <a:spcPct val="100000"/>
              </a:lnSpc>
              <a:spcBef>
                <a:spcPts val="620"/>
              </a:spcBef>
              <a:buFont typeface="Wingdings"/>
              <a:buChar char=""/>
              <a:tabLst>
                <a:tab pos="237286" algn="l"/>
              </a:tabLst>
            </a:pPr>
            <a:r>
              <a:rPr sz="1710" spc="-4" dirty="0">
                <a:latin typeface="Microsoft YaHei"/>
                <a:cs typeface="Microsoft YaHei"/>
              </a:rPr>
              <a:t>学生</a:t>
            </a:r>
            <a:r>
              <a:rPr sz="1710" spc="-13" dirty="0">
                <a:solidFill>
                  <a:srgbClr val="FF0000"/>
                </a:solidFill>
                <a:latin typeface="Microsoft YaHei"/>
                <a:cs typeface="Microsoft YaHei"/>
              </a:rPr>
              <a:t>(</a:t>
            </a:r>
            <a:r>
              <a:rPr sz="1710" spc="-4" dirty="0">
                <a:solidFill>
                  <a:srgbClr val="FF0000"/>
                </a:solidFill>
                <a:latin typeface="Microsoft YaHei"/>
                <a:cs typeface="Microsoft YaHei"/>
              </a:rPr>
              <a:t>学号,</a:t>
            </a:r>
            <a:r>
              <a:rPr sz="1710" spc="-13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1710" spc="-4" dirty="0">
                <a:solidFill>
                  <a:srgbClr val="FF0000"/>
                </a:solidFill>
                <a:latin typeface="Microsoft YaHei"/>
                <a:cs typeface="Microsoft YaHei"/>
              </a:rPr>
              <a:t>姓名,</a:t>
            </a:r>
            <a:r>
              <a:rPr sz="1710" spc="-13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1710" spc="-4" dirty="0">
                <a:solidFill>
                  <a:srgbClr val="FF0000"/>
                </a:solidFill>
                <a:latin typeface="Microsoft YaHei"/>
                <a:cs typeface="Microsoft YaHei"/>
              </a:rPr>
              <a:t>系号,</a:t>
            </a:r>
            <a:r>
              <a:rPr sz="1710" spc="-13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1710" spc="-4" dirty="0">
                <a:solidFill>
                  <a:srgbClr val="FF0000"/>
                </a:solidFill>
                <a:latin typeface="Microsoft YaHei"/>
                <a:cs typeface="Microsoft YaHei"/>
              </a:rPr>
              <a:t>系主任)</a:t>
            </a:r>
            <a:endParaRPr sz="1710" dirty="0">
              <a:latin typeface="Microsoft YaHei"/>
              <a:cs typeface="Microsoft Ya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03848" y="2276872"/>
            <a:ext cx="448332" cy="261574"/>
          </a:xfrm>
          <a:prstGeom prst="rect">
            <a:avLst/>
          </a:prstGeom>
        </p:spPr>
        <p:txBody>
          <a:bodyPr vert="horz" wrap="square" lIns="0" tIns="15204" rIns="0" bIns="0" rtlCol="0">
            <a:spAutoFit/>
          </a:bodyPr>
          <a:lstStyle/>
          <a:p>
            <a:pPr marL="10860">
              <a:lnSpc>
                <a:spcPct val="100000"/>
              </a:lnSpc>
              <a:spcBef>
                <a:spcPts val="120"/>
              </a:spcBef>
            </a:pPr>
            <a:r>
              <a:rPr sz="1600" u="sng" spc="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</a:t>
            </a:r>
            <a:r>
              <a:rPr sz="1600" u="sng" spc="-1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sng" spc="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  <a:r>
              <a:rPr sz="1600" u="sng" spc="-7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1600" u="sng" spc="-7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endParaRPr sz="1600" u="sng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91880" y="2471594"/>
            <a:ext cx="87965" cy="82535"/>
          </a:xfrm>
          <a:custGeom>
            <a:avLst/>
            <a:gdLst/>
            <a:ahLst/>
            <a:cxnLst/>
            <a:rect l="l" t="t" r="r" b="b"/>
            <a:pathLst>
              <a:path w="102870" h="96519">
                <a:moveTo>
                  <a:pt x="102870" y="50292"/>
                </a:moveTo>
                <a:lnTo>
                  <a:pt x="0" y="0"/>
                </a:lnTo>
                <a:lnTo>
                  <a:pt x="0" y="96011"/>
                </a:lnTo>
                <a:lnTo>
                  <a:pt x="12102" y="96011"/>
                </a:lnTo>
                <a:lnTo>
                  <a:pt x="102870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78102" y="2357124"/>
            <a:ext cx="4936348" cy="273567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268779" indent="-257920">
              <a:lnSpc>
                <a:spcPct val="100000"/>
              </a:lnSpc>
              <a:spcBef>
                <a:spcPts val="81"/>
              </a:spcBef>
              <a:buFont typeface="Wingdings"/>
              <a:buChar char=""/>
              <a:tabLst>
                <a:tab pos="269322" algn="l"/>
                <a:tab pos="954574" algn="l"/>
                <a:tab pos="1908605" algn="l"/>
                <a:tab pos="2506978" algn="l"/>
                <a:tab pos="3472954" algn="l"/>
                <a:tab pos="4491058" algn="l"/>
              </a:tabLst>
            </a:pPr>
            <a:r>
              <a:rPr sz="1710" spc="-9" dirty="0">
                <a:latin typeface="Microsoft YaHei"/>
                <a:cs typeface="Microsoft YaHei"/>
              </a:rPr>
              <a:t>{学号</a:t>
            </a:r>
            <a:r>
              <a:rPr sz="1710" spc="-4" dirty="0">
                <a:latin typeface="Microsoft YaHei"/>
                <a:cs typeface="Microsoft YaHei"/>
              </a:rPr>
              <a:t>,</a:t>
            </a:r>
            <a:r>
              <a:rPr sz="1710" dirty="0">
                <a:latin typeface="Microsoft YaHei"/>
                <a:cs typeface="Microsoft YaHei"/>
              </a:rPr>
              <a:t>	</a:t>
            </a:r>
            <a:r>
              <a:rPr sz="1710" spc="-9" dirty="0" err="1">
                <a:latin typeface="Microsoft YaHei"/>
                <a:cs typeface="Microsoft YaHei"/>
              </a:rPr>
              <a:t>课号</a:t>
            </a:r>
            <a:r>
              <a:rPr sz="1710" spc="-4" dirty="0">
                <a:latin typeface="Microsoft YaHei"/>
                <a:cs typeface="Microsoft YaHei"/>
              </a:rPr>
              <a:t>}</a:t>
            </a:r>
            <a:r>
              <a:rPr lang="en-US" sz="1710" spc="-4" dirty="0">
                <a:latin typeface="Microsoft YaHei"/>
                <a:cs typeface="Microsoft YaHei"/>
              </a:rPr>
              <a:t>     </a:t>
            </a:r>
            <a:r>
              <a:rPr lang="zh-CN" altLang="en-US" sz="1710" dirty="0">
                <a:latin typeface="Microsoft YaHei"/>
                <a:cs typeface="Microsoft YaHei"/>
              </a:rPr>
              <a:t>	</a:t>
            </a:r>
            <a:r>
              <a:rPr sz="1710" spc="-4" dirty="0">
                <a:latin typeface="Microsoft YaHei"/>
                <a:cs typeface="Microsoft YaHei"/>
              </a:rPr>
              <a:t>U ;</a:t>
            </a:r>
            <a:r>
              <a:rPr sz="1710" dirty="0">
                <a:latin typeface="Microsoft YaHei"/>
                <a:cs typeface="Microsoft YaHei"/>
              </a:rPr>
              <a:t>	</a:t>
            </a:r>
            <a:r>
              <a:rPr sz="1710" spc="-4" dirty="0">
                <a:latin typeface="Microsoft YaHei"/>
                <a:cs typeface="Microsoft YaHei"/>
              </a:rPr>
              <a:t>但</a:t>
            </a:r>
            <a:r>
              <a:rPr sz="1710" spc="-9" dirty="0">
                <a:latin typeface="Microsoft YaHei"/>
                <a:cs typeface="Microsoft YaHei"/>
              </a:rPr>
              <a:t> {学号</a:t>
            </a:r>
            <a:r>
              <a:rPr sz="1710" spc="-4" dirty="0">
                <a:latin typeface="Microsoft YaHei"/>
                <a:cs typeface="Microsoft YaHei"/>
              </a:rPr>
              <a:t>,</a:t>
            </a:r>
            <a:r>
              <a:rPr sz="1710" dirty="0">
                <a:latin typeface="Microsoft YaHei"/>
                <a:cs typeface="Microsoft YaHei"/>
              </a:rPr>
              <a:t>	</a:t>
            </a:r>
            <a:r>
              <a:rPr sz="1710" spc="-9" dirty="0">
                <a:latin typeface="Microsoft YaHei"/>
                <a:cs typeface="Microsoft YaHei"/>
              </a:rPr>
              <a:t>课号</a:t>
            </a:r>
            <a:r>
              <a:rPr sz="1710" spc="-4" dirty="0">
                <a:latin typeface="Microsoft YaHei"/>
                <a:cs typeface="Microsoft YaHei"/>
              </a:rPr>
              <a:t>}</a:t>
            </a:r>
            <a:r>
              <a:rPr sz="1710" spc="94" dirty="0">
                <a:latin typeface="Microsoft YaHei"/>
                <a:cs typeface="Microsoft YaHei"/>
              </a:rPr>
              <a:t> </a:t>
            </a:r>
            <a:r>
              <a:rPr sz="1796" u="sng" spc="6" baseline="5357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96" u="sng" baseline="5357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796" u="sng" spc="-224" baseline="5357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96" u="sng" spc="13" baseline="5357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</a:t>
            </a:r>
            <a:r>
              <a:rPr sz="1796" u="sng" baseline="5357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96" baseline="53571" dirty="0">
                <a:latin typeface="Times New Roman"/>
                <a:cs typeface="Times New Roman"/>
              </a:rPr>
              <a:t>	</a:t>
            </a:r>
            <a:r>
              <a:rPr sz="1710" spc="-9" dirty="0">
                <a:latin typeface="Microsoft YaHei"/>
                <a:cs typeface="Microsoft YaHei"/>
              </a:rPr>
              <a:t>姓名</a:t>
            </a:r>
            <a:endParaRPr sz="1710" dirty="0">
              <a:latin typeface="Microsoft YaHei"/>
              <a:cs typeface="Microsoft YaHe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12160" y="2420888"/>
            <a:ext cx="87965" cy="117558"/>
          </a:xfrm>
          <a:custGeom>
            <a:avLst/>
            <a:gdLst/>
            <a:ahLst/>
            <a:cxnLst/>
            <a:rect l="l" t="t" r="r" b="b"/>
            <a:pathLst>
              <a:path w="117475" h="118110">
                <a:moveTo>
                  <a:pt x="117348" y="57912"/>
                </a:moveTo>
                <a:lnTo>
                  <a:pt x="0" y="0"/>
                </a:lnTo>
                <a:lnTo>
                  <a:pt x="0" y="118110"/>
                </a:lnTo>
                <a:lnTo>
                  <a:pt x="117348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51727" y="2814982"/>
            <a:ext cx="100454" cy="100997"/>
          </a:xfrm>
          <a:custGeom>
            <a:avLst/>
            <a:gdLst/>
            <a:ahLst/>
            <a:cxnLst/>
            <a:rect l="l" t="t" r="r" b="b"/>
            <a:pathLst>
              <a:path w="117475" h="118110">
                <a:moveTo>
                  <a:pt x="117348" y="57912"/>
                </a:moveTo>
                <a:lnTo>
                  <a:pt x="0" y="0"/>
                </a:lnTo>
                <a:lnTo>
                  <a:pt x="0" y="118110"/>
                </a:lnTo>
                <a:lnTo>
                  <a:pt x="117348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00712" y="4187235"/>
            <a:ext cx="100454" cy="100997"/>
          </a:xfrm>
          <a:custGeom>
            <a:avLst/>
            <a:gdLst/>
            <a:ahLst/>
            <a:cxnLst/>
            <a:rect l="l" t="t" r="r" b="b"/>
            <a:pathLst>
              <a:path w="117475" h="118110">
                <a:moveTo>
                  <a:pt x="117348" y="57912"/>
                </a:moveTo>
                <a:lnTo>
                  <a:pt x="0" y="0"/>
                </a:lnTo>
                <a:lnTo>
                  <a:pt x="0" y="118110"/>
                </a:lnTo>
                <a:lnTo>
                  <a:pt x="117348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72365" y="2641624"/>
            <a:ext cx="6621255" cy="2405938"/>
          </a:xfrm>
          <a:prstGeom prst="rect">
            <a:avLst/>
          </a:prstGeom>
        </p:spPr>
        <p:txBody>
          <a:bodyPr vert="horz" wrap="square" lIns="0" tIns="89050" rIns="0" bIns="0" rtlCol="0">
            <a:spAutoFit/>
          </a:bodyPr>
          <a:lstStyle/>
          <a:p>
            <a:pPr marL="659731" indent="-257920">
              <a:lnSpc>
                <a:spcPct val="100000"/>
              </a:lnSpc>
              <a:spcBef>
                <a:spcPts val="700"/>
              </a:spcBef>
              <a:buFont typeface="Wingdings"/>
              <a:buChar char=""/>
              <a:tabLst>
                <a:tab pos="660274" algn="l"/>
                <a:tab pos="1345526" algn="l"/>
                <a:tab pos="2363629" algn="l"/>
              </a:tabLst>
            </a:pPr>
            <a:r>
              <a:rPr sz="1710" spc="-9" dirty="0">
                <a:latin typeface="Microsoft YaHei"/>
                <a:cs typeface="Microsoft YaHei"/>
              </a:rPr>
              <a:t>{学号</a:t>
            </a:r>
            <a:r>
              <a:rPr sz="1710" spc="-4" dirty="0">
                <a:latin typeface="Microsoft YaHei"/>
                <a:cs typeface="Microsoft YaHei"/>
              </a:rPr>
              <a:t>,	</a:t>
            </a:r>
            <a:r>
              <a:rPr sz="1710" spc="-9" dirty="0">
                <a:latin typeface="Microsoft YaHei"/>
                <a:cs typeface="Microsoft YaHei"/>
              </a:rPr>
              <a:t>课号</a:t>
            </a:r>
            <a:r>
              <a:rPr sz="1710" spc="-4" dirty="0">
                <a:latin typeface="Microsoft YaHei"/>
                <a:cs typeface="Microsoft YaHei"/>
              </a:rPr>
              <a:t>}</a:t>
            </a:r>
            <a:r>
              <a:rPr sz="2565" u="sng" spc="-6" baseline="34722" dirty="0">
                <a:uFill>
                  <a:solidFill>
                    <a:srgbClr val="000000"/>
                  </a:solidFill>
                </a:uFill>
                <a:latin typeface="Microsoft YaHei"/>
                <a:cs typeface="Microsoft YaHei"/>
              </a:rPr>
              <a:t>  </a:t>
            </a:r>
            <a:r>
              <a:rPr sz="2565" u="sng" spc="263" baseline="34722" dirty="0">
                <a:uFill>
                  <a:solidFill>
                    <a:srgbClr val="000000"/>
                  </a:solidFill>
                </a:uFill>
                <a:latin typeface="Microsoft YaHei"/>
                <a:cs typeface="Microsoft YaHei"/>
              </a:rPr>
              <a:t> </a:t>
            </a:r>
            <a:r>
              <a:rPr sz="1796" u="sng" spc="13" baseline="4960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</a:t>
            </a:r>
            <a:r>
              <a:rPr sz="1796" spc="13" baseline="49603" dirty="0">
                <a:latin typeface="Times New Roman"/>
                <a:cs typeface="Times New Roman"/>
              </a:rPr>
              <a:t>	</a:t>
            </a:r>
            <a:r>
              <a:rPr sz="1710" spc="-9" dirty="0">
                <a:latin typeface="Microsoft YaHei"/>
                <a:cs typeface="Microsoft YaHei"/>
              </a:rPr>
              <a:t>课程名</a:t>
            </a:r>
            <a:endParaRPr sz="1710" dirty="0">
              <a:latin typeface="Microsoft YaHei"/>
              <a:cs typeface="Microsoft YaHei"/>
            </a:endParaRPr>
          </a:p>
          <a:p>
            <a:pPr marL="10860" marR="4344">
              <a:lnSpc>
                <a:spcPts val="2676"/>
              </a:lnSpc>
              <a:spcBef>
                <a:spcPts val="184"/>
              </a:spcBef>
              <a:buFont typeface="Wingdings"/>
              <a:buChar char=""/>
              <a:tabLst>
                <a:tab pos="237286" algn="l"/>
              </a:tabLst>
            </a:pPr>
            <a:r>
              <a:rPr spc="-4" dirty="0">
                <a:latin typeface="Microsoft YaHei"/>
                <a:cs typeface="Microsoft YaHei"/>
              </a:rPr>
              <a:t>员工</a:t>
            </a:r>
            <a:r>
              <a:rPr spc="-4" dirty="0">
                <a:solidFill>
                  <a:srgbClr val="FF0000"/>
                </a:solidFill>
                <a:latin typeface="Microsoft YaHei"/>
                <a:cs typeface="Microsoft YaHei"/>
              </a:rPr>
              <a:t>(员工码,</a:t>
            </a:r>
            <a:r>
              <a:rPr spc="227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pc="-4" dirty="0">
                <a:solidFill>
                  <a:srgbClr val="FF0000"/>
                </a:solidFill>
                <a:latin typeface="Microsoft YaHei"/>
                <a:cs typeface="Microsoft YaHei"/>
              </a:rPr>
              <a:t>姓名,</a:t>
            </a:r>
            <a:r>
              <a:rPr spc="227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pc="-4" dirty="0">
                <a:solidFill>
                  <a:srgbClr val="FF0000"/>
                </a:solidFill>
                <a:latin typeface="Microsoft YaHei"/>
                <a:cs typeface="Microsoft YaHei"/>
              </a:rPr>
              <a:t>出生日期,</a:t>
            </a:r>
            <a:r>
              <a:rPr spc="227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pc="-4" dirty="0">
                <a:solidFill>
                  <a:srgbClr val="FF0000"/>
                </a:solidFill>
                <a:latin typeface="Microsoft YaHei"/>
                <a:cs typeface="Microsoft YaHei"/>
              </a:rPr>
              <a:t>联系电话,</a:t>
            </a:r>
            <a:r>
              <a:rPr spc="227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pc="-4" dirty="0">
                <a:solidFill>
                  <a:srgbClr val="FF0000"/>
                </a:solidFill>
                <a:latin typeface="Microsoft YaHei"/>
                <a:cs typeface="Microsoft YaHei"/>
              </a:rPr>
              <a:t>最后学历,</a:t>
            </a:r>
            <a:r>
              <a:rPr spc="231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pc="-4" dirty="0">
                <a:solidFill>
                  <a:srgbClr val="FF0000"/>
                </a:solidFill>
                <a:latin typeface="Microsoft YaHei"/>
                <a:cs typeface="Microsoft YaHei"/>
              </a:rPr>
              <a:t>毕业学校,</a:t>
            </a:r>
            <a:r>
              <a:rPr spc="235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pc="-4" dirty="0">
                <a:solidFill>
                  <a:srgbClr val="FF0000"/>
                </a:solidFill>
                <a:latin typeface="Microsoft YaHei"/>
                <a:cs typeface="Microsoft YaHei"/>
              </a:rPr>
              <a:t>培训 日期, 培训内容)</a:t>
            </a:r>
            <a:endParaRPr dirty="0">
              <a:latin typeface="Microsoft YaHei"/>
              <a:cs typeface="Microsoft YaHei"/>
            </a:endParaRPr>
          </a:p>
          <a:p>
            <a:pPr marL="659731" lvl="1" indent="-257920">
              <a:lnSpc>
                <a:spcPct val="100000"/>
              </a:lnSpc>
              <a:spcBef>
                <a:spcPts val="423"/>
              </a:spcBef>
              <a:buFont typeface="Wingdings"/>
              <a:buChar char=""/>
              <a:tabLst>
                <a:tab pos="660274" algn="l"/>
                <a:tab pos="1562721" algn="l"/>
                <a:tab pos="2951142" algn="l"/>
              </a:tabLst>
            </a:pPr>
            <a:r>
              <a:rPr sz="1710" spc="-9" dirty="0">
                <a:latin typeface="Microsoft YaHei"/>
                <a:cs typeface="Microsoft YaHei"/>
              </a:rPr>
              <a:t>{员工码</a:t>
            </a:r>
            <a:r>
              <a:rPr sz="1710" spc="-4" dirty="0">
                <a:latin typeface="Microsoft YaHei"/>
                <a:cs typeface="Microsoft YaHei"/>
              </a:rPr>
              <a:t>,	</a:t>
            </a:r>
            <a:r>
              <a:rPr sz="1710" spc="-9" dirty="0">
                <a:latin typeface="Microsoft YaHei"/>
                <a:cs typeface="Microsoft YaHei"/>
              </a:rPr>
              <a:t>培训日期</a:t>
            </a:r>
            <a:r>
              <a:rPr sz="1710" spc="-4" dirty="0">
                <a:latin typeface="Microsoft YaHei"/>
                <a:cs typeface="Microsoft YaHei"/>
              </a:rPr>
              <a:t>}</a:t>
            </a:r>
            <a:r>
              <a:rPr sz="2565" u="sng" spc="-6" baseline="26388" dirty="0">
                <a:uFill>
                  <a:solidFill>
                    <a:srgbClr val="000000"/>
                  </a:solidFill>
                </a:uFill>
                <a:latin typeface="Microsoft YaHei"/>
                <a:cs typeface="Microsoft YaHei"/>
              </a:rPr>
              <a:t>  </a:t>
            </a:r>
            <a:r>
              <a:rPr sz="2565" u="sng" spc="38" baseline="26388" dirty="0">
                <a:uFill>
                  <a:solidFill>
                    <a:srgbClr val="000000"/>
                  </a:solidFill>
                </a:uFill>
                <a:latin typeface="Microsoft YaHei"/>
                <a:cs typeface="Microsoft YaHei"/>
              </a:rPr>
              <a:t> </a:t>
            </a:r>
            <a:r>
              <a:rPr sz="1539" u="sng" spc="13" baseline="4398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  <a:r>
              <a:rPr sz="1539" spc="13" baseline="43981" dirty="0">
                <a:latin typeface="Times New Roman"/>
                <a:cs typeface="Times New Roman"/>
              </a:rPr>
              <a:t>	</a:t>
            </a:r>
            <a:r>
              <a:rPr sz="1710" spc="-4" dirty="0">
                <a:latin typeface="Microsoft YaHei"/>
                <a:cs typeface="Microsoft YaHei"/>
              </a:rPr>
              <a:t>U</a:t>
            </a:r>
            <a:r>
              <a:rPr sz="1710" spc="-9" dirty="0">
                <a:latin typeface="Microsoft YaHei"/>
                <a:cs typeface="Microsoft YaHei"/>
              </a:rPr>
              <a:t> </a:t>
            </a:r>
            <a:r>
              <a:rPr sz="1710" spc="-4" dirty="0">
                <a:latin typeface="Microsoft YaHei"/>
                <a:cs typeface="Microsoft YaHei"/>
              </a:rPr>
              <a:t>;</a:t>
            </a:r>
            <a:endParaRPr sz="1710" dirty="0">
              <a:latin typeface="Microsoft YaHei"/>
              <a:cs typeface="Microsoft YaHei"/>
            </a:endParaRPr>
          </a:p>
          <a:p>
            <a:pPr marL="659731" lvl="1" indent="-257920">
              <a:lnSpc>
                <a:spcPct val="100000"/>
              </a:lnSpc>
              <a:spcBef>
                <a:spcPts val="620"/>
              </a:spcBef>
              <a:buFont typeface="Wingdings"/>
              <a:buChar char=""/>
              <a:tabLst>
                <a:tab pos="660274" algn="l"/>
                <a:tab pos="1563263" algn="l"/>
                <a:tab pos="3016301" algn="l"/>
              </a:tabLst>
            </a:pPr>
            <a:r>
              <a:rPr sz="1710" spc="-9" dirty="0">
                <a:latin typeface="Microsoft YaHei"/>
                <a:cs typeface="Microsoft YaHei"/>
              </a:rPr>
              <a:t>{员工码</a:t>
            </a:r>
            <a:r>
              <a:rPr sz="1710" spc="-4" dirty="0">
                <a:latin typeface="Microsoft YaHei"/>
                <a:cs typeface="Microsoft YaHei"/>
              </a:rPr>
              <a:t>,	</a:t>
            </a:r>
            <a:r>
              <a:rPr sz="1710" spc="-9" dirty="0">
                <a:latin typeface="Microsoft YaHei"/>
                <a:cs typeface="Microsoft YaHei"/>
              </a:rPr>
              <a:t>培训日期</a:t>
            </a:r>
            <a:r>
              <a:rPr sz="1710" spc="-4" dirty="0">
                <a:latin typeface="Microsoft YaHei"/>
                <a:cs typeface="Microsoft YaHei"/>
              </a:rPr>
              <a:t>}</a:t>
            </a:r>
            <a:r>
              <a:rPr sz="2565" u="sng" spc="-6" baseline="30555" dirty="0">
                <a:uFill>
                  <a:solidFill>
                    <a:srgbClr val="000000"/>
                  </a:solidFill>
                </a:uFill>
                <a:latin typeface="Microsoft YaHei"/>
                <a:cs typeface="Microsoft YaHei"/>
              </a:rPr>
              <a:t>  </a:t>
            </a:r>
            <a:r>
              <a:rPr sz="2565" u="sng" spc="237" baseline="30555" dirty="0">
                <a:uFill>
                  <a:solidFill>
                    <a:srgbClr val="000000"/>
                  </a:solidFill>
                </a:uFill>
                <a:latin typeface="Microsoft YaHei"/>
                <a:cs typeface="Microsoft YaHei"/>
              </a:rPr>
              <a:t> </a:t>
            </a:r>
            <a:r>
              <a:rPr sz="1796" u="sng" spc="13" baseline="436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</a:t>
            </a:r>
            <a:r>
              <a:rPr sz="1796" spc="13" baseline="43650" dirty="0">
                <a:latin typeface="Times New Roman"/>
                <a:cs typeface="Times New Roman"/>
              </a:rPr>
              <a:t>	</a:t>
            </a:r>
            <a:r>
              <a:rPr sz="1710" spc="-4" dirty="0">
                <a:latin typeface="Microsoft YaHei"/>
                <a:cs typeface="Microsoft YaHei"/>
              </a:rPr>
              <a:t>{ </a:t>
            </a:r>
            <a:r>
              <a:rPr sz="1710" spc="-9" dirty="0">
                <a:latin typeface="Microsoft YaHei"/>
                <a:cs typeface="Microsoft YaHei"/>
              </a:rPr>
              <a:t>姓名</a:t>
            </a:r>
            <a:r>
              <a:rPr sz="1710" spc="-4" dirty="0">
                <a:latin typeface="Microsoft YaHei"/>
                <a:cs typeface="Microsoft YaHei"/>
              </a:rPr>
              <a:t>,</a:t>
            </a:r>
            <a:r>
              <a:rPr sz="1710" spc="-9" dirty="0">
                <a:latin typeface="Microsoft YaHei"/>
                <a:cs typeface="Microsoft YaHei"/>
              </a:rPr>
              <a:t> 出生日</a:t>
            </a:r>
            <a:r>
              <a:rPr sz="1710" spc="-4" dirty="0">
                <a:latin typeface="Microsoft YaHei"/>
                <a:cs typeface="Microsoft YaHei"/>
              </a:rPr>
              <a:t>期</a:t>
            </a:r>
            <a:r>
              <a:rPr sz="1710" dirty="0">
                <a:latin typeface="Microsoft YaHei"/>
                <a:cs typeface="Microsoft YaHei"/>
              </a:rPr>
              <a:t> </a:t>
            </a:r>
            <a:r>
              <a:rPr sz="1710" spc="-4" dirty="0">
                <a:latin typeface="Microsoft YaHei"/>
                <a:cs typeface="Microsoft YaHei"/>
              </a:rPr>
              <a:t>}；</a:t>
            </a:r>
            <a:endParaRPr sz="1710" dirty="0">
              <a:latin typeface="Microsoft YaHei"/>
              <a:cs typeface="Microsoft YaHei"/>
            </a:endParaRPr>
          </a:p>
          <a:p>
            <a:pPr marL="236743" indent="-225883">
              <a:lnSpc>
                <a:spcPct val="100000"/>
              </a:lnSpc>
              <a:spcBef>
                <a:spcPts val="624"/>
              </a:spcBef>
              <a:buFont typeface="Wingdings"/>
              <a:buChar char=""/>
              <a:tabLst>
                <a:tab pos="237286" algn="l"/>
              </a:tabLst>
            </a:pPr>
            <a:r>
              <a:rPr sz="1710" spc="-4" dirty="0">
                <a:latin typeface="Microsoft YaHei"/>
                <a:cs typeface="Microsoft YaHei"/>
              </a:rPr>
              <a:t>图书</a:t>
            </a:r>
            <a:r>
              <a:rPr sz="1710" spc="-4" dirty="0">
                <a:solidFill>
                  <a:srgbClr val="FF0000"/>
                </a:solidFill>
                <a:latin typeface="Microsoft YaHei"/>
                <a:cs typeface="Microsoft YaHei"/>
              </a:rPr>
              <a:t>(书号, 书名,</a:t>
            </a:r>
            <a:r>
              <a:rPr sz="1710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1710" spc="-4" dirty="0">
                <a:solidFill>
                  <a:srgbClr val="FF0000"/>
                </a:solidFill>
                <a:latin typeface="Microsoft YaHei"/>
                <a:cs typeface="Microsoft YaHei"/>
              </a:rPr>
              <a:t>出版日期,</a:t>
            </a:r>
            <a:r>
              <a:rPr sz="1710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1710" spc="-4" dirty="0">
                <a:solidFill>
                  <a:srgbClr val="FF0000"/>
                </a:solidFill>
                <a:latin typeface="Microsoft YaHei"/>
                <a:cs typeface="Microsoft YaHei"/>
              </a:rPr>
              <a:t>出版社,</a:t>
            </a:r>
            <a:r>
              <a:rPr sz="1710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1710" spc="-4" dirty="0">
                <a:solidFill>
                  <a:srgbClr val="FF0000"/>
                </a:solidFill>
                <a:latin typeface="Microsoft YaHei"/>
                <a:cs typeface="Microsoft YaHei"/>
              </a:rPr>
              <a:t>书架号,</a:t>
            </a:r>
            <a:r>
              <a:rPr sz="1710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1710" spc="-4" dirty="0">
                <a:solidFill>
                  <a:srgbClr val="FF0000"/>
                </a:solidFill>
                <a:latin typeface="Microsoft YaHei"/>
                <a:cs typeface="Microsoft YaHei"/>
              </a:rPr>
              <a:t>房间号)</a:t>
            </a:r>
            <a:endParaRPr sz="1710" dirty="0">
              <a:latin typeface="Microsoft YaHei"/>
              <a:cs typeface="Microsoft YaHei"/>
            </a:endParaRPr>
          </a:p>
          <a:p>
            <a:pPr marL="236743" indent="-225883">
              <a:lnSpc>
                <a:spcPct val="100000"/>
              </a:lnSpc>
              <a:spcBef>
                <a:spcPts val="620"/>
              </a:spcBef>
              <a:buFont typeface="Wingdings"/>
              <a:buChar char=""/>
              <a:tabLst>
                <a:tab pos="237286" algn="l"/>
              </a:tabLst>
            </a:pPr>
            <a:r>
              <a:rPr sz="1710" spc="-4" dirty="0">
                <a:latin typeface="Microsoft YaHei"/>
                <a:cs typeface="Microsoft YaHei"/>
              </a:rPr>
              <a:t>客户</a:t>
            </a:r>
            <a:r>
              <a:rPr sz="1710" spc="-4" dirty="0">
                <a:solidFill>
                  <a:srgbClr val="FF0000"/>
                </a:solidFill>
                <a:latin typeface="Microsoft YaHei"/>
                <a:cs typeface="Microsoft YaHei"/>
              </a:rPr>
              <a:t>(客户号,</a:t>
            </a:r>
            <a:r>
              <a:rPr sz="1710" spc="150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1710" spc="-4" dirty="0">
                <a:solidFill>
                  <a:srgbClr val="FF0000"/>
                </a:solidFill>
                <a:latin typeface="Microsoft YaHei"/>
                <a:cs typeface="Microsoft YaHei"/>
              </a:rPr>
              <a:t>客户名称,</a:t>
            </a:r>
            <a:r>
              <a:rPr sz="1710" spc="150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1710" spc="-4" dirty="0">
                <a:solidFill>
                  <a:srgbClr val="FF0000"/>
                </a:solidFill>
                <a:latin typeface="Microsoft YaHei"/>
                <a:cs typeface="Microsoft YaHei"/>
              </a:rPr>
              <a:t>类别,</a:t>
            </a:r>
            <a:r>
              <a:rPr sz="1710" spc="162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1710" spc="-4" dirty="0">
                <a:solidFill>
                  <a:srgbClr val="FF0000"/>
                </a:solidFill>
                <a:latin typeface="Microsoft YaHei"/>
                <a:cs typeface="Microsoft YaHei"/>
              </a:rPr>
              <a:t>联系电话,</a:t>
            </a:r>
            <a:r>
              <a:rPr sz="1710" spc="158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1710" spc="-4" dirty="0">
                <a:solidFill>
                  <a:srgbClr val="FF0000"/>
                </a:solidFill>
                <a:latin typeface="Microsoft YaHei"/>
                <a:cs typeface="Microsoft YaHei"/>
              </a:rPr>
              <a:t>产品编码,</a:t>
            </a:r>
            <a:r>
              <a:rPr sz="1710" spc="158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1710" spc="-4" dirty="0">
                <a:solidFill>
                  <a:srgbClr val="FF0000"/>
                </a:solidFill>
                <a:latin typeface="Microsoft YaHei"/>
                <a:cs typeface="Microsoft YaHei"/>
              </a:rPr>
              <a:t>产品名称,</a:t>
            </a:r>
            <a:r>
              <a:rPr sz="1710" spc="162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1710" spc="-4" dirty="0">
                <a:solidFill>
                  <a:srgbClr val="FF0000"/>
                </a:solidFill>
                <a:latin typeface="Microsoft YaHei"/>
                <a:cs typeface="Microsoft YaHei"/>
              </a:rPr>
              <a:t>数量,</a:t>
            </a:r>
            <a:endParaRPr sz="1710" dirty="0">
              <a:latin typeface="Microsoft YaHei"/>
              <a:cs typeface="Microsoft YaHe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168132" y="3841239"/>
            <a:ext cx="87965" cy="82535"/>
          </a:xfrm>
          <a:custGeom>
            <a:avLst/>
            <a:gdLst/>
            <a:ahLst/>
            <a:cxnLst/>
            <a:rect l="l" t="t" r="r" b="b"/>
            <a:pathLst>
              <a:path w="102870" h="96520">
                <a:moveTo>
                  <a:pt x="102870" y="50292"/>
                </a:moveTo>
                <a:lnTo>
                  <a:pt x="0" y="0"/>
                </a:lnTo>
                <a:lnTo>
                  <a:pt x="0" y="96011"/>
                </a:lnTo>
                <a:lnTo>
                  <a:pt x="12102" y="96011"/>
                </a:lnTo>
                <a:lnTo>
                  <a:pt x="102870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52446" y="5229200"/>
            <a:ext cx="1220648" cy="891051"/>
          </a:xfrm>
          <a:custGeom>
            <a:avLst/>
            <a:gdLst/>
            <a:ahLst/>
            <a:cxnLst/>
            <a:rect l="l" t="t" r="r" b="b"/>
            <a:pathLst>
              <a:path w="1427479" h="1042034">
                <a:moveTo>
                  <a:pt x="1427226" y="520446"/>
                </a:moveTo>
                <a:lnTo>
                  <a:pt x="1425080" y="479794"/>
                </a:lnTo>
                <a:lnTo>
                  <a:pt x="1418749" y="439994"/>
                </a:lnTo>
                <a:lnTo>
                  <a:pt x="1408391" y="401163"/>
                </a:lnTo>
                <a:lnTo>
                  <a:pt x="1394165" y="363415"/>
                </a:lnTo>
                <a:lnTo>
                  <a:pt x="1376228" y="326868"/>
                </a:lnTo>
                <a:lnTo>
                  <a:pt x="1354740" y="291637"/>
                </a:lnTo>
                <a:lnTo>
                  <a:pt x="1329859" y="257838"/>
                </a:lnTo>
                <a:lnTo>
                  <a:pt x="1301743" y="225587"/>
                </a:lnTo>
                <a:lnTo>
                  <a:pt x="1270551" y="195000"/>
                </a:lnTo>
                <a:lnTo>
                  <a:pt x="1236442" y="166194"/>
                </a:lnTo>
                <a:lnTo>
                  <a:pt x="1199573" y="139284"/>
                </a:lnTo>
                <a:lnTo>
                  <a:pt x="1160103" y="114386"/>
                </a:lnTo>
                <a:lnTo>
                  <a:pt x="1118192" y="91617"/>
                </a:lnTo>
                <a:lnTo>
                  <a:pt x="1073996" y="71091"/>
                </a:lnTo>
                <a:lnTo>
                  <a:pt x="1027675" y="52926"/>
                </a:lnTo>
                <a:lnTo>
                  <a:pt x="979388" y="37238"/>
                </a:lnTo>
                <a:lnTo>
                  <a:pt x="929292" y="24141"/>
                </a:lnTo>
                <a:lnTo>
                  <a:pt x="877546" y="13753"/>
                </a:lnTo>
                <a:lnTo>
                  <a:pt x="824308" y="6190"/>
                </a:lnTo>
                <a:lnTo>
                  <a:pt x="769738" y="1566"/>
                </a:lnTo>
                <a:lnTo>
                  <a:pt x="713994" y="0"/>
                </a:lnTo>
                <a:lnTo>
                  <a:pt x="658244" y="1566"/>
                </a:lnTo>
                <a:lnTo>
                  <a:pt x="603659" y="6190"/>
                </a:lnTo>
                <a:lnTo>
                  <a:pt x="550399" y="13753"/>
                </a:lnTo>
                <a:lnTo>
                  <a:pt x="498623" y="24141"/>
                </a:lnTo>
                <a:lnTo>
                  <a:pt x="448490" y="37238"/>
                </a:lnTo>
                <a:lnTo>
                  <a:pt x="400161" y="52926"/>
                </a:lnTo>
                <a:lnTo>
                  <a:pt x="353793" y="71091"/>
                </a:lnTo>
                <a:lnTo>
                  <a:pt x="309548" y="91617"/>
                </a:lnTo>
                <a:lnTo>
                  <a:pt x="267584" y="114386"/>
                </a:lnTo>
                <a:lnTo>
                  <a:pt x="228060" y="139284"/>
                </a:lnTo>
                <a:lnTo>
                  <a:pt x="191137" y="166194"/>
                </a:lnTo>
                <a:lnTo>
                  <a:pt x="156974" y="195000"/>
                </a:lnTo>
                <a:lnTo>
                  <a:pt x="125729" y="225587"/>
                </a:lnTo>
                <a:lnTo>
                  <a:pt x="97564" y="257838"/>
                </a:lnTo>
                <a:lnTo>
                  <a:pt x="72636" y="291637"/>
                </a:lnTo>
                <a:lnTo>
                  <a:pt x="51106" y="326868"/>
                </a:lnTo>
                <a:lnTo>
                  <a:pt x="33133" y="363415"/>
                </a:lnTo>
                <a:lnTo>
                  <a:pt x="18876" y="401163"/>
                </a:lnTo>
                <a:lnTo>
                  <a:pt x="8495" y="439994"/>
                </a:lnTo>
                <a:lnTo>
                  <a:pt x="2150" y="479794"/>
                </a:lnTo>
                <a:lnTo>
                  <a:pt x="0" y="520446"/>
                </a:lnTo>
                <a:lnTo>
                  <a:pt x="2150" y="561201"/>
                </a:lnTo>
                <a:lnTo>
                  <a:pt x="8495" y="601095"/>
                </a:lnTo>
                <a:lnTo>
                  <a:pt x="18876" y="640011"/>
                </a:lnTo>
                <a:lnTo>
                  <a:pt x="33133" y="677834"/>
                </a:lnTo>
                <a:lnTo>
                  <a:pt x="51106" y="714448"/>
                </a:lnTo>
                <a:lnTo>
                  <a:pt x="72636" y="749739"/>
                </a:lnTo>
                <a:lnTo>
                  <a:pt x="97564" y="783590"/>
                </a:lnTo>
                <a:lnTo>
                  <a:pt x="125729" y="815885"/>
                </a:lnTo>
                <a:lnTo>
                  <a:pt x="126492" y="816632"/>
                </a:lnTo>
                <a:lnTo>
                  <a:pt x="126492" y="520446"/>
                </a:lnTo>
                <a:lnTo>
                  <a:pt x="129180" y="479248"/>
                </a:lnTo>
                <a:lnTo>
                  <a:pt x="137080" y="439150"/>
                </a:lnTo>
                <a:lnTo>
                  <a:pt x="149947" y="400329"/>
                </a:lnTo>
                <a:lnTo>
                  <a:pt x="167534" y="362968"/>
                </a:lnTo>
                <a:lnTo>
                  <a:pt x="189597" y="327247"/>
                </a:lnTo>
                <a:lnTo>
                  <a:pt x="215890" y="293346"/>
                </a:lnTo>
                <a:lnTo>
                  <a:pt x="246166" y="261445"/>
                </a:lnTo>
                <a:lnTo>
                  <a:pt x="280181" y="231726"/>
                </a:lnTo>
                <a:lnTo>
                  <a:pt x="317688" y="204369"/>
                </a:lnTo>
                <a:lnTo>
                  <a:pt x="358442" y="179554"/>
                </a:lnTo>
                <a:lnTo>
                  <a:pt x="402197" y="157462"/>
                </a:lnTo>
                <a:lnTo>
                  <a:pt x="448707" y="138274"/>
                </a:lnTo>
                <a:lnTo>
                  <a:pt x="497728" y="122169"/>
                </a:lnTo>
                <a:lnTo>
                  <a:pt x="549012" y="109329"/>
                </a:lnTo>
                <a:lnTo>
                  <a:pt x="602315" y="99934"/>
                </a:lnTo>
                <a:lnTo>
                  <a:pt x="657391" y="94165"/>
                </a:lnTo>
                <a:lnTo>
                  <a:pt x="713994" y="92202"/>
                </a:lnTo>
                <a:lnTo>
                  <a:pt x="770470" y="94165"/>
                </a:lnTo>
                <a:lnTo>
                  <a:pt x="825433" y="99934"/>
                </a:lnTo>
                <a:lnTo>
                  <a:pt x="878639" y="109329"/>
                </a:lnTo>
                <a:lnTo>
                  <a:pt x="929838" y="122169"/>
                </a:lnTo>
                <a:lnTo>
                  <a:pt x="978786" y="138274"/>
                </a:lnTo>
                <a:lnTo>
                  <a:pt x="1025235" y="157462"/>
                </a:lnTo>
                <a:lnTo>
                  <a:pt x="1068938" y="179554"/>
                </a:lnTo>
                <a:lnTo>
                  <a:pt x="1109650" y="204369"/>
                </a:lnTo>
                <a:lnTo>
                  <a:pt x="1147124" y="231726"/>
                </a:lnTo>
                <a:lnTo>
                  <a:pt x="1181112" y="261445"/>
                </a:lnTo>
                <a:lnTo>
                  <a:pt x="1211369" y="293346"/>
                </a:lnTo>
                <a:lnTo>
                  <a:pt x="1237647" y="327247"/>
                </a:lnTo>
                <a:lnTo>
                  <a:pt x="1259701" y="362968"/>
                </a:lnTo>
                <a:lnTo>
                  <a:pt x="1277283" y="400329"/>
                </a:lnTo>
                <a:lnTo>
                  <a:pt x="1290146" y="439150"/>
                </a:lnTo>
                <a:lnTo>
                  <a:pt x="1298046" y="479248"/>
                </a:lnTo>
                <a:lnTo>
                  <a:pt x="1300734" y="520446"/>
                </a:lnTo>
                <a:lnTo>
                  <a:pt x="1300734" y="816877"/>
                </a:lnTo>
                <a:lnTo>
                  <a:pt x="1301743" y="815885"/>
                </a:lnTo>
                <a:lnTo>
                  <a:pt x="1329859" y="783590"/>
                </a:lnTo>
                <a:lnTo>
                  <a:pt x="1354740" y="749739"/>
                </a:lnTo>
                <a:lnTo>
                  <a:pt x="1376228" y="714448"/>
                </a:lnTo>
                <a:lnTo>
                  <a:pt x="1394165" y="677834"/>
                </a:lnTo>
                <a:lnTo>
                  <a:pt x="1408391" y="640011"/>
                </a:lnTo>
                <a:lnTo>
                  <a:pt x="1418749" y="601095"/>
                </a:lnTo>
                <a:lnTo>
                  <a:pt x="1425080" y="561201"/>
                </a:lnTo>
                <a:lnTo>
                  <a:pt x="1427226" y="520446"/>
                </a:lnTo>
                <a:close/>
              </a:path>
              <a:path w="1427479" h="1042034">
                <a:moveTo>
                  <a:pt x="1300734" y="816877"/>
                </a:moveTo>
                <a:lnTo>
                  <a:pt x="1300734" y="520446"/>
                </a:lnTo>
                <a:lnTo>
                  <a:pt x="1298046" y="561762"/>
                </a:lnTo>
                <a:lnTo>
                  <a:pt x="1290146" y="601951"/>
                </a:lnTo>
                <a:lnTo>
                  <a:pt x="1277283" y="640835"/>
                </a:lnTo>
                <a:lnTo>
                  <a:pt x="1259701" y="678237"/>
                </a:lnTo>
                <a:lnTo>
                  <a:pt x="1237647" y="713979"/>
                </a:lnTo>
                <a:lnTo>
                  <a:pt x="1211369" y="747883"/>
                </a:lnTo>
                <a:lnTo>
                  <a:pt x="1181112" y="779771"/>
                </a:lnTo>
                <a:lnTo>
                  <a:pt x="1147124" y="809466"/>
                </a:lnTo>
                <a:lnTo>
                  <a:pt x="1109650" y="836790"/>
                </a:lnTo>
                <a:lnTo>
                  <a:pt x="1068938" y="861565"/>
                </a:lnTo>
                <a:lnTo>
                  <a:pt x="1025235" y="883613"/>
                </a:lnTo>
                <a:lnTo>
                  <a:pt x="978786" y="902757"/>
                </a:lnTo>
                <a:lnTo>
                  <a:pt x="929838" y="918819"/>
                </a:lnTo>
                <a:lnTo>
                  <a:pt x="878639" y="931621"/>
                </a:lnTo>
                <a:lnTo>
                  <a:pt x="825433" y="940985"/>
                </a:lnTo>
                <a:lnTo>
                  <a:pt x="770470" y="946734"/>
                </a:lnTo>
                <a:lnTo>
                  <a:pt x="713994" y="948690"/>
                </a:lnTo>
                <a:lnTo>
                  <a:pt x="657391" y="946734"/>
                </a:lnTo>
                <a:lnTo>
                  <a:pt x="602315" y="940985"/>
                </a:lnTo>
                <a:lnTo>
                  <a:pt x="549012" y="931621"/>
                </a:lnTo>
                <a:lnTo>
                  <a:pt x="497728" y="918819"/>
                </a:lnTo>
                <a:lnTo>
                  <a:pt x="448707" y="902757"/>
                </a:lnTo>
                <a:lnTo>
                  <a:pt x="402197" y="883613"/>
                </a:lnTo>
                <a:lnTo>
                  <a:pt x="358442" y="861565"/>
                </a:lnTo>
                <a:lnTo>
                  <a:pt x="317688" y="836790"/>
                </a:lnTo>
                <a:lnTo>
                  <a:pt x="280181" y="809466"/>
                </a:lnTo>
                <a:lnTo>
                  <a:pt x="246166" y="779771"/>
                </a:lnTo>
                <a:lnTo>
                  <a:pt x="215890" y="747883"/>
                </a:lnTo>
                <a:lnTo>
                  <a:pt x="189597" y="713979"/>
                </a:lnTo>
                <a:lnTo>
                  <a:pt x="167534" y="678237"/>
                </a:lnTo>
                <a:lnTo>
                  <a:pt x="149947" y="640835"/>
                </a:lnTo>
                <a:lnTo>
                  <a:pt x="137080" y="601951"/>
                </a:lnTo>
                <a:lnTo>
                  <a:pt x="129180" y="561762"/>
                </a:lnTo>
                <a:lnTo>
                  <a:pt x="126492" y="520446"/>
                </a:lnTo>
                <a:lnTo>
                  <a:pt x="126492" y="816632"/>
                </a:lnTo>
                <a:lnTo>
                  <a:pt x="156974" y="846510"/>
                </a:lnTo>
                <a:lnTo>
                  <a:pt x="191137" y="875349"/>
                </a:lnTo>
                <a:lnTo>
                  <a:pt x="228060" y="902287"/>
                </a:lnTo>
                <a:lnTo>
                  <a:pt x="267584" y="927207"/>
                </a:lnTo>
                <a:lnTo>
                  <a:pt x="309548" y="949994"/>
                </a:lnTo>
                <a:lnTo>
                  <a:pt x="353793" y="970534"/>
                </a:lnTo>
                <a:lnTo>
                  <a:pt x="400161" y="988709"/>
                </a:lnTo>
                <a:lnTo>
                  <a:pt x="448490" y="1004405"/>
                </a:lnTo>
                <a:lnTo>
                  <a:pt x="498623" y="1017506"/>
                </a:lnTo>
                <a:lnTo>
                  <a:pt x="550399" y="1027898"/>
                </a:lnTo>
                <a:lnTo>
                  <a:pt x="603659" y="1035463"/>
                </a:lnTo>
                <a:lnTo>
                  <a:pt x="658244" y="1040087"/>
                </a:lnTo>
                <a:lnTo>
                  <a:pt x="713994" y="1041654"/>
                </a:lnTo>
                <a:lnTo>
                  <a:pt x="769738" y="1040087"/>
                </a:lnTo>
                <a:lnTo>
                  <a:pt x="824308" y="1035463"/>
                </a:lnTo>
                <a:lnTo>
                  <a:pt x="877546" y="1027898"/>
                </a:lnTo>
                <a:lnTo>
                  <a:pt x="929292" y="1017506"/>
                </a:lnTo>
                <a:lnTo>
                  <a:pt x="979388" y="1004405"/>
                </a:lnTo>
                <a:lnTo>
                  <a:pt x="1027675" y="988709"/>
                </a:lnTo>
                <a:lnTo>
                  <a:pt x="1073996" y="970534"/>
                </a:lnTo>
                <a:lnTo>
                  <a:pt x="1118192" y="949994"/>
                </a:lnTo>
                <a:lnTo>
                  <a:pt x="1160103" y="927207"/>
                </a:lnTo>
                <a:lnTo>
                  <a:pt x="1199573" y="902287"/>
                </a:lnTo>
                <a:lnTo>
                  <a:pt x="1236442" y="875349"/>
                </a:lnTo>
                <a:lnTo>
                  <a:pt x="1270551" y="846510"/>
                </a:lnTo>
                <a:lnTo>
                  <a:pt x="1300734" y="816877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52802" y="5300875"/>
            <a:ext cx="1019741" cy="747158"/>
          </a:xfrm>
          <a:custGeom>
            <a:avLst/>
            <a:gdLst/>
            <a:ahLst/>
            <a:cxnLst/>
            <a:rect l="l" t="t" r="r" b="b"/>
            <a:pathLst>
              <a:path w="1192529" h="873760">
                <a:moveTo>
                  <a:pt x="1192530" y="436626"/>
                </a:moveTo>
                <a:lnTo>
                  <a:pt x="1190095" y="396936"/>
                </a:lnTo>
                <a:lnTo>
                  <a:pt x="1182932" y="358234"/>
                </a:lnTo>
                <a:lnTo>
                  <a:pt x="1171250" y="320674"/>
                </a:lnTo>
                <a:lnTo>
                  <a:pt x="1155259" y="284414"/>
                </a:lnTo>
                <a:lnTo>
                  <a:pt x="1135170" y="249606"/>
                </a:lnTo>
                <a:lnTo>
                  <a:pt x="1111193" y="216407"/>
                </a:lnTo>
                <a:lnTo>
                  <a:pt x="1083537" y="184973"/>
                </a:lnTo>
                <a:lnTo>
                  <a:pt x="1052413" y="155457"/>
                </a:lnTo>
                <a:lnTo>
                  <a:pt x="1018032" y="128015"/>
                </a:lnTo>
                <a:lnTo>
                  <a:pt x="980602" y="102804"/>
                </a:lnTo>
                <a:lnTo>
                  <a:pt x="940334" y="79977"/>
                </a:lnTo>
                <a:lnTo>
                  <a:pt x="897438" y="59689"/>
                </a:lnTo>
                <a:lnTo>
                  <a:pt x="852125" y="42098"/>
                </a:lnTo>
                <a:lnTo>
                  <a:pt x="804604" y="27356"/>
                </a:lnTo>
                <a:lnTo>
                  <a:pt x="755085" y="15620"/>
                </a:lnTo>
                <a:lnTo>
                  <a:pt x="703779" y="7046"/>
                </a:lnTo>
                <a:lnTo>
                  <a:pt x="650896" y="1787"/>
                </a:lnTo>
                <a:lnTo>
                  <a:pt x="596646" y="0"/>
                </a:lnTo>
                <a:lnTo>
                  <a:pt x="542388" y="1787"/>
                </a:lnTo>
                <a:lnTo>
                  <a:pt x="489486" y="7046"/>
                </a:lnTo>
                <a:lnTo>
                  <a:pt x="438150" y="15621"/>
                </a:lnTo>
                <a:lnTo>
                  <a:pt x="388591" y="27356"/>
                </a:lnTo>
                <a:lnTo>
                  <a:pt x="341023" y="42098"/>
                </a:lnTo>
                <a:lnTo>
                  <a:pt x="295656" y="59690"/>
                </a:lnTo>
                <a:lnTo>
                  <a:pt x="252701" y="79977"/>
                </a:lnTo>
                <a:lnTo>
                  <a:pt x="212372" y="102804"/>
                </a:lnTo>
                <a:lnTo>
                  <a:pt x="174879" y="128016"/>
                </a:lnTo>
                <a:lnTo>
                  <a:pt x="140433" y="155457"/>
                </a:lnTo>
                <a:lnTo>
                  <a:pt x="109248" y="184973"/>
                </a:lnTo>
                <a:lnTo>
                  <a:pt x="81534" y="216408"/>
                </a:lnTo>
                <a:lnTo>
                  <a:pt x="57502" y="249606"/>
                </a:lnTo>
                <a:lnTo>
                  <a:pt x="37366" y="284414"/>
                </a:lnTo>
                <a:lnTo>
                  <a:pt x="21336" y="320675"/>
                </a:lnTo>
                <a:lnTo>
                  <a:pt x="9623" y="358234"/>
                </a:lnTo>
                <a:lnTo>
                  <a:pt x="2441" y="396936"/>
                </a:lnTo>
                <a:lnTo>
                  <a:pt x="0" y="436626"/>
                </a:lnTo>
                <a:lnTo>
                  <a:pt x="2441" y="476429"/>
                </a:lnTo>
                <a:lnTo>
                  <a:pt x="9623" y="515218"/>
                </a:lnTo>
                <a:lnTo>
                  <a:pt x="21336" y="552841"/>
                </a:lnTo>
                <a:lnTo>
                  <a:pt x="37366" y="589145"/>
                </a:lnTo>
                <a:lnTo>
                  <a:pt x="57502" y="623976"/>
                </a:lnTo>
                <a:lnTo>
                  <a:pt x="81534" y="657182"/>
                </a:lnTo>
                <a:lnTo>
                  <a:pt x="109248" y="688610"/>
                </a:lnTo>
                <a:lnTo>
                  <a:pt x="140433" y="718108"/>
                </a:lnTo>
                <a:lnTo>
                  <a:pt x="174879" y="745521"/>
                </a:lnTo>
                <a:lnTo>
                  <a:pt x="212372" y="770698"/>
                </a:lnTo>
                <a:lnTo>
                  <a:pt x="252701" y="793486"/>
                </a:lnTo>
                <a:lnTo>
                  <a:pt x="295656" y="813731"/>
                </a:lnTo>
                <a:lnTo>
                  <a:pt x="341023" y="831281"/>
                </a:lnTo>
                <a:lnTo>
                  <a:pt x="388591" y="845983"/>
                </a:lnTo>
                <a:lnTo>
                  <a:pt x="438150" y="857683"/>
                </a:lnTo>
                <a:lnTo>
                  <a:pt x="489486" y="866230"/>
                </a:lnTo>
                <a:lnTo>
                  <a:pt x="542388" y="871471"/>
                </a:lnTo>
                <a:lnTo>
                  <a:pt x="596646" y="873252"/>
                </a:lnTo>
                <a:lnTo>
                  <a:pt x="650896" y="871471"/>
                </a:lnTo>
                <a:lnTo>
                  <a:pt x="703779" y="866230"/>
                </a:lnTo>
                <a:lnTo>
                  <a:pt x="755085" y="857683"/>
                </a:lnTo>
                <a:lnTo>
                  <a:pt x="804604" y="845983"/>
                </a:lnTo>
                <a:lnTo>
                  <a:pt x="852125" y="831281"/>
                </a:lnTo>
                <a:lnTo>
                  <a:pt x="897438" y="813731"/>
                </a:lnTo>
                <a:lnTo>
                  <a:pt x="940334" y="793486"/>
                </a:lnTo>
                <a:lnTo>
                  <a:pt x="980602" y="770698"/>
                </a:lnTo>
                <a:lnTo>
                  <a:pt x="1018032" y="745521"/>
                </a:lnTo>
                <a:lnTo>
                  <a:pt x="1052413" y="718108"/>
                </a:lnTo>
                <a:lnTo>
                  <a:pt x="1083537" y="688610"/>
                </a:lnTo>
                <a:lnTo>
                  <a:pt x="1111193" y="657182"/>
                </a:lnTo>
                <a:lnTo>
                  <a:pt x="1135170" y="623976"/>
                </a:lnTo>
                <a:lnTo>
                  <a:pt x="1155259" y="589145"/>
                </a:lnTo>
                <a:lnTo>
                  <a:pt x="1171250" y="552841"/>
                </a:lnTo>
                <a:lnTo>
                  <a:pt x="1182932" y="515218"/>
                </a:lnTo>
                <a:lnTo>
                  <a:pt x="1190095" y="476429"/>
                </a:lnTo>
                <a:lnTo>
                  <a:pt x="1192530" y="436626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52802" y="5300875"/>
            <a:ext cx="1019741" cy="747158"/>
          </a:xfrm>
          <a:custGeom>
            <a:avLst/>
            <a:gdLst/>
            <a:ahLst/>
            <a:cxnLst/>
            <a:rect l="l" t="t" r="r" b="b"/>
            <a:pathLst>
              <a:path w="1192529" h="873760">
                <a:moveTo>
                  <a:pt x="596646" y="0"/>
                </a:moveTo>
                <a:lnTo>
                  <a:pt x="542388" y="1787"/>
                </a:lnTo>
                <a:lnTo>
                  <a:pt x="489486" y="7046"/>
                </a:lnTo>
                <a:lnTo>
                  <a:pt x="438150" y="15621"/>
                </a:lnTo>
                <a:lnTo>
                  <a:pt x="388591" y="27356"/>
                </a:lnTo>
                <a:lnTo>
                  <a:pt x="341023" y="42098"/>
                </a:lnTo>
                <a:lnTo>
                  <a:pt x="295656" y="59690"/>
                </a:lnTo>
                <a:lnTo>
                  <a:pt x="252701" y="79977"/>
                </a:lnTo>
                <a:lnTo>
                  <a:pt x="212372" y="102804"/>
                </a:lnTo>
                <a:lnTo>
                  <a:pt x="174879" y="128016"/>
                </a:lnTo>
                <a:lnTo>
                  <a:pt x="140433" y="155457"/>
                </a:lnTo>
                <a:lnTo>
                  <a:pt x="109248" y="184973"/>
                </a:lnTo>
                <a:lnTo>
                  <a:pt x="81534" y="216408"/>
                </a:lnTo>
                <a:lnTo>
                  <a:pt x="57502" y="249606"/>
                </a:lnTo>
                <a:lnTo>
                  <a:pt x="37366" y="284414"/>
                </a:lnTo>
                <a:lnTo>
                  <a:pt x="21336" y="320675"/>
                </a:lnTo>
                <a:lnTo>
                  <a:pt x="9623" y="358234"/>
                </a:lnTo>
                <a:lnTo>
                  <a:pt x="2441" y="396936"/>
                </a:lnTo>
                <a:lnTo>
                  <a:pt x="0" y="436626"/>
                </a:lnTo>
                <a:lnTo>
                  <a:pt x="2441" y="476429"/>
                </a:lnTo>
                <a:lnTo>
                  <a:pt x="9623" y="515218"/>
                </a:lnTo>
                <a:lnTo>
                  <a:pt x="21336" y="552841"/>
                </a:lnTo>
                <a:lnTo>
                  <a:pt x="37366" y="589145"/>
                </a:lnTo>
                <a:lnTo>
                  <a:pt x="57502" y="623976"/>
                </a:lnTo>
                <a:lnTo>
                  <a:pt x="81534" y="657182"/>
                </a:lnTo>
                <a:lnTo>
                  <a:pt x="109248" y="688610"/>
                </a:lnTo>
                <a:lnTo>
                  <a:pt x="140433" y="718108"/>
                </a:lnTo>
                <a:lnTo>
                  <a:pt x="174879" y="745521"/>
                </a:lnTo>
                <a:lnTo>
                  <a:pt x="212372" y="770698"/>
                </a:lnTo>
                <a:lnTo>
                  <a:pt x="252701" y="793486"/>
                </a:lnTo>
                <a:lnTo>
                  <a:pt x="295656" y="813731"/>
                </a:lnTo>
                <a:lnTo>
                  <a:pt x="341023" y="831281"/>
                </a:lnTo>
                <a:lnTo>
                  <a:pt x="388591" y="845983"/>
                </a:lnTo>
                <a:lnTo>
                  <a:pt x="438150" y="857683"/>
                </a:lnTo>
                <a:lnTo>
                  <a:pt x="489486" y="866230"/>
                </a:lnTo>
                <a:lnTo>
                  <a:pt x="542388" y="871471"/>
                </a:lnTo>
                <a:lnTo>
                  <a:pt x="596646" y="873252"/>
                </a:lnTo>
                <a:lnTo>
                  <a:pt x="650896" y="871471"/>
                </a:lnTo>
                <a:lnTo>
                  <a:pt x="703779" y="866230"/>
                </a:lnTo>
                <a:lnTo>
                  <a:pt x="755085" y="857683"/>
                </a:lnTo>
                <a:lnTo>
                  <a:pt x="804604" y="845983"/>
                </a:lnTo>
                <a:lnTo>
                  <a:pt x="852125" y="831281"/>
                </a:lnTo>
                <a:lnTo>
                  <a:pt x="897438" y="813731"/>
                </a:lnTo>
                <a:lnTo>
                  <a:pt x="940334" y="793486"/>
                </a:lnTo>
                <a:lnTo>
                  <a:pt x="980602" y="770698"/>
                </a:lnTo>
                <a:lnTo>
                  <a:pt x="1018032" y="745521"/>
                </a:lnTo>
                <a:lnTo>
                  <a:pt x="1052413" y="718108"/>
                </a:lnTo>
                <a:lnTo>
                  <a:pt x="1083537" y="688610"/>
                </a:lnTo>
                <a:lnTo>
                  <a:pt x="1111193" y="657182"/>
                </a:lnTo>
                <a:lnTo>
                  <a:pt x="1135170" y="623976"/>
                </a:lnTo>
                <a:lnTo>
                  <a:pt x="1155259" y="589145"/>
                </a:lnTo>
                <a:lnTo>
                  <a:pt x="1171250" y="552841"/>
                </a:lnTo>
                <a:lnTo>
                  <a:pt x="1182932" y="515218"/>
                </a:lnTo>
                <a:lnTo>
                  <a:pt x="1190095" y="476429"/>
                </a:lnTo>
                <a:lnTo>
                  <a:pt x="1192530" y="436626"/>
                </a:lnTo>
                <a:lnTo>
                  <a:pt x="1190095" y="396936"/>
                </a:lnTo>
                <a:lnTo>
                  <a:pt x="1182932" y="358234"/>
                </a:lnTo>
                <a:lnTo>
                  <a:pt x="1171250" y="320674"/>
                </a:lnTo>
                <a:lnTo>
                  <a:pt x="1155259" y="284414"/>
                </a:lnTo>
                <a:lnTo>
                  <a:pt x="1135170" y="249606"/>
                </a:lnTo>
                <a:lnTo>
                  <a:pt x="1111193" y="216407"/>
                </a:lnTo>
                <a:lnTo>
                  <a:pt x="1083537" y="184973"/>
                </a:lnTo>
                <a:lnTo>
                  <a:pt x="1052413" y="155457"/>
                </a:lnTo>
                <a:lnTo>
                  <a:pt x="1018032" y="128015"/>
                </a:lnTo>
                <a:lnTo>
                  <a:pt x="980602" y="102804"/>
                </a:lnTo>
                <a:lnTo>
                  <a:pt x="940334" y="79977"/>
                </a:lnTo>
                <a:lnTo>
                  <a:pt x="897438" y="59689"/>
                </a:lnTo>
                <a:lnTo>
                  <a:pt x="852125" y="42098"/>
                </a:lnTo>
                <a:lnTo>
                  <a:pt x="804604" y="27356"/>
                </a:lnTo>
                <a:lnTo>
                  <a:pt x="755085" y="15621"/>
                </a:lnTo>
                <a:lnTo>
                  <a:pt x="703779" y="7046"/>
                </a:lnTo>
                <a:lnTo>
                  <a:pt x="650896" y="1787"/>
                </a:lnTo>
                <a:lnTo>
                  <a:pt x="596646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880075" y="5351917"/>
            <a:ext cx="765620" cy="642486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34751" marR="4344" indent="-24434">
              <a:lnSpc>
                <a:spcPct val="100000"/>
              </a:lnSpc>
              <a:spcBef>
                <a:spcPts val="86"/>
              </a:spcBef>
            </a:pPr>
            <a:r>
              <a:rPr sz="1368" b="1" spc="-4" dirty="0">
                <a:solidFill>
                  <a:srgbClr val="3333CC"/>
                </a:solidFill>
                <a:latin typeface="Microsoft YaHei"/>
                <a:cs typeface="Microsoft YaHei"/>
              </a:rPr>
              <a:t>其他几个</a:t>
            </a:r>
            <a:r>
              <a:rPr sz="1368" b="1" dirty="0">
                <a:solidFill>
                  <a:srgbClr val="3333CC"/>
                </a:solidFill>
                <a:latin typeface="Arial"/>
                <a:cs typeface="Arial"/>
              </a:rPr>
              <a:t>, </a:t>
            </a:r>
            <a:r>
              <a:rPr sz="1368" b="1" spc="-4" dirty="0">
                <a:solidFill>
                  <a:srgbClr val="3333CC"/>
                </a:solidFill>
                <a:latin typeface="Microsoft YaHei"/>
                <a:cs typeface="Microsoft YaHei"/>
              </a:rPr>
              <a:t>同学自己 </a:t>
            </a:r>
            <a:r>
              <a:rPr sz="1368" b="1" dirty="0">
                <a:solidFill>
                  <a:srgbClr val="3333CC"/>
                </a:solidFill>
                <a:latin typeface="Microsoft YaHei"/>
                <a:cs typeface="Microsoft YaHei"/>
              </a:rPr>
              <a:t>分析…</a:t>
            </a:r>
            <a:endParaRPr sz="1368">
              <a:latin typeface="Microsoft YaHei"/>
              <a:cs typeface="Microsoft YaHei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70277895-1ED0-45E2-A2D3-E306FEF31F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1411" y="735872"/>
            <a:ext cx="7112791" cy="463163"/>
          </a:xfrm>
          <a:prstGeom prst="rect">
            <a:avLst/>
          </a:prstGeom>
        </p:spPr>
        <p:txBody>
          <a:bodyPr vert="horz" wrap="square" lIns="0" tIns="62444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02"/>
              </a:spcBef>
            </a:pPr>
            <a:r>
              <a:rPr sz="2600" spc="-4" dirty="0" err="1">
                <a:solidFill>
                  <a:srgbClr val="FFFFFF"/>
                </a:solidFill>
                <a:latin typeface="STZhongsong"/>
                <a:cs typeface="STZhongsong"/>
              </a:rPr>
              <a:t>部分函数依赖与完全函数依赖的示例</a:t>
            </a:r>
            <a:endParaRPr sz="2600" dirty="0">
              <a:latin typeface="STZhongsong"/>
              <a:cs typeface="STZhongsong"/>
            </a:endParaRPr>
          </a:p>
        </p:txBody>
      </p:sp>
      <p:sp>
        <p:nvSpPr>
          <p:cNvPr id="22" name="页脚占位符 4">
            <a:extLst>
              <a:ext uri="{FF2B5EF4-FFF2-40B4-BE49-F238E27FC236}">
                <a16:creationId xmlns:a16="http://schemas.microsoft.com/office/drawing/2014/main" id="{7E117C23-35DC-43EF-867F-D95D3F4AB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19700" y="6381750"/>
            <a:ext cx="3600450" cy="320675"/>
          </a:xfrm>
        </p:spPr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23" name="灯片编号占位符 5">
            <a:extLst>
              <a:ext uri="{FF2B5EF4-FFF2-40B4-BE49-F238E27FC236}">
                <a16:creationId xmlns:a16="http://schemas.microsoft.com/office/drawing/2014/main" id="{54B26002-3F6E-48C6-8F44-987B161E6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0825" y="6237288"/>
            <a:ext cx="585788" cy="457200"/>
          </a:xfrm>
        </p:spPr>
        <p:txBody>
          <a:bodyPr/>
          <a:lstStyle/>
          <a:p>
            <a:fld id="{1AF7707F-F041-49B2-B784-D00574FAFA87}" type="slidenum">
              <a:rPr lang="en-US" altLang="zh-CN"/>
              <a:pPr/>
              <a:t>27</a:t>
            </a:fld>
            <a:endParaRPr lang="en-US" altLang="zh-C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20AE4-2BFD-4F8C-9960-F502D9E35977}" type="slidenum">
              <a:rPr lang="en-US" altLang="zh-CN"/>
              <a:pPr/>
              <a:t>28</a:t>
            </a:fld>
            <a:endParaRPr lang="en-US" altLang="zh-CN" dirty="0"/>
          </a:p>
        </p:txBody>
      </p:sp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四、传递函数依赖</a:t>
            </a:r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7750" y="1916832"/>
            <a:ext cx="7916738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定义</a:t>
            </a:r>
            <a:r>
              <a:rPr lang="en-US" altLang="zh-CN" sz="2400" b="1" dirty="0">
                <a:solidFill>
                  <a:srgbClr val="0000FF"/>
                </a:solidFill>
              </a:rPr>
              <a:t>6.3</a:t>
            </a:r>
            <a:r>
              <a:rPr lang="en-US" altLang="zh-CN" sz="2400" dirty="0"/>
              <a:t>  </a:t>
            </a:r>
            <a:r>
              <a:rPr lang="zh-CN" altLang="en-US" sz="2400" dirty="0"/>
              <a:t>在</a:t>
            </a:r>
            <a:r>
              <a:rPr lang="en-US" altLang="zh-CN" sz="2400" dirty="0"/>
              <a:t>R(U)</a:t>
            </a:r>
            <a:r>
              <a:rPr lang="zh-CN" altLang="en-US" sz="2400" dirty="0"/>
              <a:t>中，如果</a:t>
            </a:r>
            <a:r>
              <a:rPr lang="en-US" altLang="zh-CN" sz="2400" dirty="0"/>
              <a:t>X→Y(Y 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sz="2400" dirty="0"/>
              <a:t>X) ,Y→X ,Y→Z, Z </a:t>
            </a:r>
            <a:r>
              <a:rPr lang="en-US" altLang="zh-CN" sz="2400" dirty="0">
                <a:sym typeface="Symbol" panose="05050102010706020507" pitchFamily="18" charset="2"/>
              </a:rPr>
              <a:t></a:t>
            </a:r>
            <a:r>
              <a:rPr lang="en-US" altLang="zh-CN" sz="2400" dirty="0"/>
              <a:t>Y</a:t>
            </a:r>
            <a:r>
              <a:rPr lang="zh-CN" altLang="en-US" sz="2400" dirty="0"/>
              <a:t> 则称</a:t>
            </a:r>
            <a:r>
              <a:rPr lang="en-US" altLang="zh-CN" sz="2400" dirty="0"/>
              <a:t>Z</a:t>
            </a:r>
            <a:r>
              <a:rPr lang="zh-CN" altLang="en-US" sz="2400" dirty="0"/>
              <a:t>对</a:t>
            </a:r>
            <a:r>
              <a:rPr lang="en-US" altLang="zh-CN" sz="2400" dirty="0"/>
              <a:t>X</a:t>
            </a:r>
            <a:r>
              <a:rPr lang="zh-CN" altLang="en-US" sz="2400" dirty="0">
                <a:solidFill>
                  <a:srgbClr val="FF00FF"/>
                </a:solidFill>
              </a:rPr>
              <a:t>传递函数依赖</a:t>
            </a:r>
            <a:r>
              <a:rPr lang="zh-CN" altLang="en-US" sz="2400" dirty="0"/>
              <a:t>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/>
              <a:t>    记为：</a:t>
            </a:r>
            <a:r>
              <a:rPr lang="en-US" altLang="zh-CN" sz="2400" dirty="0"/>
              <a:t>X → Z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4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 </a:t>
            </a:r>
            <a:r>
              <a:rPr lang="zh-CN" altLang="en-US" sz="2400" dirty="0"/>
              <a:t>注</a:t>
            </a:r>
            <a:r>
              <a:rPr lang="en-US" altLang="zh-CN" sz="2400" dirty="0"/>
              <a:t>: </a:t>
            </a:r>
            <a:r>
              <a:rPr lang="zh-CN" altLang="en-US" sz="2400" dirty="0"/>
              <a:t>如果</a:t>
            </a:r>
            <a:r>
              <a:rPr lang="en-US" altLang="zh-CN" sz="2400" dirty="0"/>
              <a:t>Y→X</a:t>
            </a:r>
            <a:r>
              <a:rPr lang="zh-CN" altLang="en-US" sz="2400" dirty="0"/>
              <a:t>， 即</a:t>
            </a:r>
            <a:r>
              <a:rPr lang="en-US" altLang="zh-CN" sz="2400" dirty="0"/>
              <a:t>X←→Y</a:t>
            </a:r>
            <a:r>
              <a:rPr lang="zh-CN" altLang="en-US" sz="2400" dirty="0"/>
              <a:t>，则</a:t>
            </a:r>
            <a:r>
              <a:rPr lang="en-US" altLang="zh-CN" sz="2400" dirty="0">
                <a:solidFill>
                  <a:srgbClr val="FF00FF"/>
                </a:solidFill>
              </a:rPr>
              <a:t>Z</a:t>
            </a:r>
            <a:r>
              <a:rPr lang="zh-CN" altLang="en-US" sz="2400" dirty="0">
                <a:solidFill>
                  <a:srgbClr val="FF00FF"/>
                </a:solidFill>
              </a:rPr>
              <a:t>直接依赖于</a:t>
            </a:r>
            <a:r>
              <a:rPr lang="en-US" altLang="zh-CN" sz="2400" dirty="0">
                <a:solidFill>
                  <a:srgbClr val="FF00FF"/>
                </a:solidFill>
              </a:rPr>
              <a:t>X</a:t>
            </a:r>
            <a:r>
              <a:rPr lang="zh-CN" altLang="en-US" sz="2400" dirty="0"/>
              <a:t>。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2400" dirty="0"/>
          </a:p>
        </p:txBody>
      </p:sp>
      <p:sp>
        <p:nvSpPr>
          <p:cNvPr id="418820" name="Line 4"/>
          <p:cNvSpPr>
            <a:spLocks noChangeShapeType="1"/>
          </p:cNvSpPr>
          <p:nvPr/>
        </p:nvSpPr>
        <p:spPr bwMode="auto">
          <a:xfrm>
            <a:off x="5652120" y="2060575"/>
            <a:ext cx="215900" cy="360363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18822" name="Line 6"/>
          <p:cNvSpPr>
            <a:spLocks noChangeShapeType="1"/>
          </p:cNvSpPr>
          <p:nvPr/>
        </p:nvSpPr>
        <p:spPr bwMode="auto">
          <a:xfrm>
            <a:off x="6588224" y="2044700"/>
            <a:ext cx="228600" cy="304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18823" name="Text Box 7"/>
          <p:cNvSpPr txBox="1">
            <a:spLocks noChangeArrowheads="1"/>
          </p:cNvSpPr>
          <p:nvPr/>
        </p:nvSpPr>
        <p:spPr bwMode="auto">
          <a:xfrm>
            <a:off x="2484438" y="2708275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3333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kumimoji="0" lang="zh-CN" altLang="en-US" sz="1400" b="1"/>
              <a:t>传递</a:t>
            </a:r>
          </a:p>
        </p:txBody>
      </p:sp>
      <p:sp>
        <p:nvSpPr>
          <p:cNvPr id="13" name="Line 4">
            <a:extLst>
              <a:ext uri="{FF2B5EF4-FFF2-40B4-BE49-F238E27FC236}">
                <a16:creationId xmlns:a16="http://schemas.microsoft.com/office/drawing/2014/main" id="{8790629B-D7D2-42CF-BCF2-4ABB4F252746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8424" y="2016918"/>
            <a:ext cx="215900" cy="360363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6E8831-2FF7-4B55-B498-38840752A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91283" y="5929713"/>
            <a:ext cx="3600450" cy="320675"/>
          </a:xfrm>
        </p:spPr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4B5F9B-F576-4BE4-A6C8-798A7F6A1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6472" y="6172200"/>
            <a:ext cx="585788" cy="457200"/>
          </a:xfrm>
        </p:spPr>
        <p:txBody>
          <a:bodyPr/>
          <a:lstStyle/>
          <a:p>
            <a:fld id="{21FA3436-7BE1-4232-9B22-C5655546214E}" type="slidenum">
              <a:rPr lang="en-US" altLang="zh-CN" smtClean="0"/>
              <a:pPr/>
              <a:t>29</a:t>
            </a:fld>
            <a:endParaRPr lang="en-US" altLang="zh-CN"/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38355DED-B0AB-4A0B-9A1A-9145590E9BB6}"/>
              </a:ext>
            </a:extLst>
          </p:cNvPr>
          <p:cNvSpPr/>
          <p:nvPr/>
        </p:nvSpPr>
        <p:spPr>
          <a:xfrm>
            <a:off x="446472" y="1772816"/>
            <a:ext cx="8383905" cy="3514725"/>
          </a:xfrm>
          <a:custGeom>
            <a:avLst/>
            <a:gdLst/>
            <a:ahLst/>
            <a:cxnLst/>
            <a:rect l="l" t="t" r="r" b="b"/>
            <a:pathLst>
              <a:path w="8383905" h="3514725">
                <a:moveTo>
                  <a:pt x="0" y="0"/>
                </a:moveTo>
                <a:lnTo>
                  <a:pt x="0" y="3514344"/>
                </a:lnTo>
                <a:lnTo>
                  <a:pt x="8383524" y="3514344"/>
                </a:lnTo>
                <a:lnTo>
                  <a:pt x="8383524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1">
            <a:extLst>
              <a:ext uri="{FF2B5EF4-FFF2-40B4-BE49-F238E27FC236}">
                <a16:creationId xmlns:a16="http://schemas.microsoft.com/office/drawing/2014/main" id="{51279844-6416-4F3F-9CCA-E344D3D9AEE8}"/>
              </a:ext>
            </a:extLst>
          </p:cNvPr>
          <p:cNvSpPr/>
          <p:nvPr/>
        </p:nvSpPr>
        <p:spPr>
          <a:xfrm>
            <a:off x="3864600" y="5627960"/>
            <a:ext cx="1427480" cy="1041400"/>
          </a:xfrm>
          <a:custGeom>
            <a:avLst/>
            <a:gdLst/>
            <a:ahLst/>
            <a:cxnLst/>
            <a:rect l="l" t="t" r="r" b="b"/>
            <a:pathLst>
              <a:path w="1427479" h="1041400">
                <a:moveTo>
                  <a:pt x="1427226" y="520446"/>
                </a:moveTo>
                <a:lnTo>
                  <a:pt x="1425080" y="479794"/>
                </a:lnTo>
                <a:lnTo>
                  <a:pt x="1418749" y="439994"/>
                </a:lnTo>
                <a:lnTo>
                  <a:pt x="1408391" y="401163"/>
                </a:lnTo>
                <a:lnTo>
                  <a:pt x="1394165" y="363415"/>
                </a:lnTo>
                <a:lnTo>
                  <a:pt x="1376228" y="326868"/>
                </a:lnTo>
                <a:lnTo>
                  <a:pt x="1354740" y="291637"/>
                </a:lnTo>
                <a:lnTo>
                  <a:pt x="1329859" y="257838"/>
                </a:lnTo>
                <a:lnTo>
                  <a:pt x="1301743" y="225587"/>
                </a:lnTo>
                <a:lnTo>
                  <a:pt x="1270551" y="195000"/>
                </a:lnTo>
                <a:lnTo>
                  <a:pt x="1236442" y="166194"/>
                </a:lnTo>
                <a:lnTo>
                  <a:pt x="1199573" y="139284"/>
                </a:lnTo>
                <a:lnTo>
                  <a:pt x="1160103" y="114386"/>
                </a:lnTo>
                <a:lnTo>
                  <a:pt x="1118192" y="91617"/>
                </a:lnTo>
                <a:lnTo>
                  <a:pt x="1073996" y="71091"/>
                </a:lnTo>
                <a:lnTo>
                  <a:pt x="1027675" y="52926"/>
                </a:lnTo>
                <a:lnTo>
                  <a:pt x="979388" y="37238"/>
                </a:lnTo>
                <a:lnTo>
                  <a:pt x="929292" y="24141"/>
                </a:lnTo>
                <a:lnTo>
                  <a:pt x="877546" y="13753"/>
                </a:lnTo>
                <a:lnTo>
                  <a:pt x="824308" y="6190"/>
                </a:lnTo>
                <a:lnTo>
                  <a:pt x="769738" y="1566"/>
                </a:lnTo>
                <a:lnTo>
                  <a:pt x="713994" y="0"/>
                </a:lnTo>
                <a:lnTo>
                  <a:pt x="658145" y="1566"/>
                </a:lnTo>
                <a:lnTo>
                  <a:pt x="603481" y="6190"/>
                </a:lnTo>
                <a:lnTo>
                  <a:pt x="550159" y="13753"/>
                </a:lnTo>
                <a:lnTo>
                  <a:pt x="498338" y="24141"/>
                </a:lnTo>
                <a:lnTo>
                  <a:pt x="448174" y="37238"/>
                </a:lnTo>
                <a:lnTo>
                  <a:pt x="399827" y="52926"/>
                </a:lnTo>
                <a:lnTo>
                  <a:pt x="353455" y="71091"/>
                </a:lnTo>
                <a:lnTo>
                  <a:pt x="309214" y="91617"/>
                </a:lnTo>
                <a:lnTo>
                  <a:pt x="267264" y="114386"/>
                </a:lnTo>
                <a:lnTo>
                  <a:pt x="227762" y="139284"/>
                </a:lnTo>
                <a:lnTo>
                  <a:pt x="190866" y="166194"/>
                </a:lnTo>
                <a:lnTo>
                  <a:pt x="156734" y="195000"/>
                </a:lnTo>
                <a:lnTo>
                  <a:pt x="125524" y="225587"/>
                </a:lnTo>
                <a:lnTo>
                  <a:pt x="97394" y="257838"/>
                </a:lnTo>
                <a:lnTo>
                  <a:pt x="72503" y="291637"/>
                </a:lnTo>
                <a:lnTo>
                  <a:pt x="51007" y="326868"/>
                </a:lnTo>
                <a:lnTo>
                  <a:pt x="33066" y="363415"/>
                </a:lnTo>
                <a:lnTo>
                  <a:pt x="18836" y="401163"/>
                </a:lnTo>
                <a:lnTo>
                  <a:pt x="8477" y="439994"/>
                </a:lnTo>
                <a:lnTo>
                  <a:pt x="2145" y="479794"/>
                </a:lnTo>
                <a:lnTo>
                  <a:pt x="0" y="520446"/>
                </a:lnTo>
                <a:lnTo>
                  <a:pt x="2145" y="561196"/>
                </a:lnTo>
                <a:lnTo>
                  <a:pt x="8477" y="601075"/>
                </a:lnTo>
                <a:lnTo>
                  <a:pt x="18836" y="639968"/>
                </a:lnTo>
                <a:lnTo>
                  <a:pt x="33066" y="677761"/>
                </a:lnTo>
                <a:lnTo>
                  <a:pt x="51007" y="714339"/>
                </a:lnTo>
                <a:lnTo>
                  <a:pt x="72503" y="749588"/>
                </a:lnTo>
                <a:lnTo>
                  <a:pt x="97394" y="783392"/>
                </a:lnTo>
                <a:lnTo>
                  <a:pt x="125524" y="815638"/>
                </a:lnTo>
                <a:lnTo>
                  <a:pt x="126492" y="816585"/>
                </a:lnTo>
                <a:lnTo>
                  <a:pt x="126492" y="520446"/>
                </a:lnTo>
                <a:lnTo>
                  <a:pt x="129180" y="479248"/>
                </a:lnTo>
                <a:lnTo>
                  <a:pt x="137080" y="439150"/>
                </a:lnTo>
                <a:lnTo>
                  <a:pt x="149947" y="400329"/>
                </a:lnTo>
                <a:lnTo>
                  <a:pt x="167534" y="362968"/>
                </a:lnTo>
                <a:lnTo>
                  <a:pt x="189597" y="327247"/>
                </a:lnTo>
                <a:lnTo>
                  <a:pt x="215890" y="293346"/>
                </a:lnTo>
                <a:lnTo>
                  <a:pt x="246166" y="261445"/>
                </a:lnTo>
                <a:lnTo>
                  <a:pt x="280181" y="231726"/>
                </a:lnTo>
                <a:lnTo>
                  <a:pt x="317688" y="204369"/>
                </a:lnTo>
                <a:lnTo>
                  <a:pt x="358442" y="179554"/>
                </a:lnTo>
                <a:lnTo>
                  <a:pt x="402197" y="157462"/>
                </a:lnTo>
                <a:lnTo>
                  <a:pt x="448707" y="138274"/>
                </a:lnTo>
                <a:lnTo>
                  <a:pt x="497728" y="122169"/>
                </a:lnTo>
                <a:lnTo>
                  <a:pt x="549012" y="109329"/>
                </a:lnTo>
                <a:lnTo>
                  <a:pt x="602315" y="99934"/>
                </a:lnTo>
                <a:lnTo>
                  <a:pt x="657391" y="94165"/>
                </a:lnTo>
                <a:lnTo>
                  <a:pt x="713994" y="92202"/>
                </a:lnTo>
                <a:lnTo>
                  <a:pt x="770470" y="94165"/>
                </a:lnTo>
                <a:lnTo>
                  <a:pt x="825433" y="99934"/>
                </a:lnTo>
                <a:lnTo>
                  <a:pt x="878639" y="109329"/>
                </a:lnTo>
                <a:lnTo>
                  <a:pt x="929838" y="122169"/>
                </a:lnTo>
                <a:lnTo>
                  <a:pt x="978786" y="138274"/>
                </a:lnTo>
                <a:lnTo>
                  <a:pt x="1025235" y="157462"/>
                </a:lnTo>
                <a:lnTo>
                  <a:pt x="1068938" y="179554"/>
                </a:lnTo>
                <a:lnTo>
                  <a:pt x="1109650" y="204369"/>
                </a:lnTo>
                <a:lnTo>
                  <a:pt x="1147124" y="231726"/>
                </a:lnTo>
                <a:lnTo>
                  <a:pt x="1181112" y="261445"/>
                </a:lnTo>
                <a:lnTo>
                  <a:pt x="1211369" y="293346"/>
                </a:lnTo>
                <a:lnTo>
                  <a:pt x="1237647" y="327247"/>
                </a:lnTo>
                <a:lnTo>
                  <a:pt x="1259701" y="362968"/>
                </a:lnTo>
                <a:lnTo>
                  <a:pt x="1277283" y="400329"/>
                </a:lnTo>
                <a:lnTo>
                  <a:pt x="1290146" y="439150"/>
                </a:lnTo>
                <a:lnTo>
                  <a:pt x="1298046" y="479248"/>
                </a:lnTo>
                <a:lnTo>
                  <a:pt x="1300734" y="520446"/>
                </a:lnTo>
                <a:lnTo>
                  <a:pt x="1300734" y="816627"/>
                </a:lnTo>
                <a:lnTo>
                  <a:pt x="1301743" y="815638"/>
                </a:lnTo>
                <a:lnTo>
                  <a:pt x="1329859" y="783392"/>
                </a:lnTo>
                <a:lnTo>
                  <a:pt x="1354740" y="749588"/>
                </a:lnTo>
                <a:lnTo>
                  <a:pt x="1376228" y="714339"/>
                </a:lnTo>
                <a:lnTo>
                  <a:pt x="1394165" y="677761"/>
                </a:lnTo>
                <a:lnTo>
                  <a:pt x="1408391" y="639968"/>
                </a:lnTo>
                <a:lnTo>
                  <a:pt x="1418749" y="601075"/>
                </a:lnTo>
                <a:lnTo>
                  <a:pt x="1425080" y="561196"/>
                </a:lnTo>
                <a:lnTo>
                  <a:pt x="1427226" y="520446"/>
                </a:lnTo>
                <a:close/>
              </a:path>
              <a:path w="1427479" h="1041400">
                <a:moveTo>
                  <a:pt x="1300734" y="816627"/>
                </a:moveTo>
                <a:lnTo>
                  <a:pt x="1300734" y="520446"/>
                </a:lnTo>
                <a:lnTo>
                  <a:pt x="1298046" y="561762"/>
                </a:lnTo>
                <a:lnTo>
                  <a:pt x="1290146" y="601951"/>
                </a:lnTo>
                <a:lnTo>
                  <a:pt x="1277283" y="640835"/>
                </a:lnTo>
                <a:lnTo>
                  <a:pt x="1259701" y="678237"/>
                </a:lnTo>
                <a:lnTo>
                  <a:pt x="1237647" y="713979"/>
                </a:lnTo>
                <a:lnTo>
                  <a:pt x="1211369" y="747883"/>
                </a:lnTo>
                <a:lnTo>
                  <a:pt x="1181112" y="779771"/>
                </a:lnTo>
                <a:lnTo>
                  <a:pt x="1147124" y="809466"/>
                </a:lnTo>
                <a:lnTo>
                  <a:pt x="1109650" y="836790"/>
                </a:lnTo>
                <a:lnTo>
                  <a:pt x="1068938" y="861565"/>
                </a:lnTo>
                <a:lnTo>
                  <a:pt x="1025235" y="883613"/>
                </a:lnTo>
                <a:lnTo>
                  <a:pt x="978786" y="902757"/>
                </a:lnTo>
                <a:lnTo>
                  <a:pt x="929838" y="918819"/>
                </a:lnTo>
                <a:lnTo>
                  <a:pt x="878639" y="931621"/>
                </a:lnTo>
                <a:lnTo>
                  <a:pt x="825433" y="940985"/>
                </a:lnTo>
                <a:lnTo>
                  <a:pt x="770470" y="946734"/>
                </a:lnTo>
                <a:lnTo>
                  <a:pt x="713994" y="948690"/>
                </a:lnTo>
                <a:lnTo>
                  <a:pt x="657391" y="946734"/>
                </a:lnTo>
                <a:lnTo>
                  <a:pt x="602315" y="940985"/>
                </a:lnTo>
                <a:lnTo>
                  <a:pt x="549012" y="931621"/>
                </a:lnTo>
                <a:lnTo>
                  <a:pt x="497728" y="918819"/>
                </a:lnTo>
                <a:lnTo>
                  <a:pt x="448707" y="902757"/>
                </a:lnTo>
                <a:lnTo>
                  <a:pt x="402197" y="883613"/>
                </a:lnTo>
                <a:lnTo>
                  <a:pt x="358442" y="861565"/>
                </a:lnTo>
                <a:lnTo>
                  <a:pt x="317688" y="836790"/>
                </a:lnTo>
                <a:lnTo>
                  <a:pt x="280181" y="809466"/>
                </a:lnTo>
                <a:lnTo>
                  <a:pt x="246166" y="779771"/>
                </a:lnTo>
                <a:lnTo>
                  <a:pt x="215890" y="747883"/>
                </a:lnTo>
                <a:lnTo>
                  <a:pt x="189597" y="713979"/>
                </a:lnTo>
                <a:lnTo>
                  <a:pt x="167534" y="678237"/>
                </a:lnTo>
                <a:lnTo>
                  <a:pt x="149947" y="640835"/>
                </a:lnTo>
                <a:lnTo>
                  <a:pt x="137080" y="601951"/>
                </a:lnTo>
                <a:lnTo>
                  <a:pt x="129180" y="561762"/>
                </a:lnTo>
                <a:lnTo>
                  <a:pt x="126492" y="520446"/>
                </a:lnTo>
                <a:lnTo>
                  <a:pt x="126492" y="816585"/>
                </a:lnTo>
                <a:lnTo>
                  <a:pt x="156734" y="846210"/>
                </a:lnTo>
                <a:lnTo>
                  <a:pt x="190866" y="874996"/>
                </a:lnTo>
                <a:lnTo>
                  <a:pt x="227762" y="901879"/>
                </a:lnTo>
                <a:lnTo>
                  <a:pt x="267264" y="926745"/>
                </a:lnTo>
                <a:lnTo>
                  <a:pt x="309214" y="949480"/>
                </a:lnTo>
                <a:lnTo>
                  <a:pt x="353455" y="969969"/>
                </a:lnTo>
                <a:lnTo>
                  <a:pt x="399827" y="988098"/>
                </a:lnTo>
                <a:lnTo>
                  <a:pt x="448174" y="1003752"/>
                </a:lnTo>
                <a:lnTo>
                  <a:pt x="498338" y="1016817"/>
                </a:lnTo>
                <a:lnTo>
                  <a:pt x="550159" y="1027178"/>
                </a:lnTo>
                <a:lnTo>
                  <a:pt x="603481" y="1034720"/>
                </a:lnTo>
                <a:lnTo>
                  <a:pt x="658145" y="1039330"/>
                </a:lnTo>
                <a:lnTo>
                  <a:pt x="713994" y="1040892"/>
                </a:lnTo>
                <a:lnTo>
                  <a:pt x="769738" y="1039330"/>
                </a:lnTo>
                <a:lnTo>
                  <a:pt x="824308" y="1034720"/>
                </a:lnTo>
                <a:lnTo>
                  <a:pt x="877546" y="1027178"/>
                </a:lnTo>
                <a:lnTo>
                  <a:pt x="929292" y="1016817"/>
                </a:lnTo>
                <a:lnTo>
                  <a:pt x="979388" y="1003752"/>
                </a:lnTo>
                <a:lnTo>
                  <a:pt x="1027675" y="988098"/>
                </a:lnTo>
                <a:lnTo>
                  <a:pt x="1073996" y="969969"/>
                </a:lnTo>
                <a:lnTo>
                  <a:pt x="1118192" y="949480"/>
                </a:lnTo>
                <a:lnTo>
                  <a:pt x="1160103" y="926745"/>
                </a:lnTo>
                <a:lnTo>
                  <a:pt x="1199573" y="901879"/>
                </a:lnTo>
                <a:lnTo>
                  <a:pt x="1236442" y="874996"/>
                </a:lnTo>
                <a:lnTo>
                  <a:pt x="1270551" y="846210"/>
                </a:lnTo>
                <a:lnTo>
                  <a:pt x="1300734" y="816627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2">
            <a:extLst>
              <a:ext uri="{FF2B5EF4-FFF2-40B4-BE49-F238E27FC236}">
                <a16:creationId xmlns:a16="http://schemas.microsoft.com/office/drawing/2014/main" id="{78DA1F9C-909D-4DCC-8F25-9D74CD11E4CF}"/>
              </a:ext>
            </a:extLst>
          </p:cNvPr>
          <p:cNvSpPr/>
          <p:nvPr/>
        </p:nvSpPr>
        <p:spPr>
          <a:xfrm>
            <a:off x="3981948" y="5711780"/>
            <a:ext cx="1192530" cy="873760"/>
          </a:xfrm>
          <a:custGeom>
            <a:avLst/>
            <a:gdLst/>
            <a:ahLst/>
            <a:cxnLst/>
            <a:rect l="l" t="t" r="r" b="b"/>
            <a:pathLst>
              <a:path w="1192529" h="873759">
                <a:moveTo>
                  <a:pt x="1192530" y="436626"/>
                </a:moveTo>
                <a:lnTo>
                  <a:pt x="1190095" y="396936"/>
                </a:lnTo>
                <a:lnTo>
                  <a:pt x="1182932" y="358234"/>
                </a:lnTo>
                <a:lnTo>
                  <a:pt x="1171250" y="320674"/>
                </a:lnTo>
                <a:lnTo>
                  <a:pt x="1155259" y="284414"/>
                </a:lnTo>
                <a:lnTo>
                  <a:pt x="1135170" y="249606"/>
                </a:lnTo>
                <a:lnTo>
                  <a:pt x="1111193" y="216407"/>
                </a:lnTo>
                <a:lnTo>
                  <a:pt x="1083537" y="184973"/>
                </a:lnTo>
                <a:lnTo>
                  <a:pt x="1052413" y="155457"/>
                </a:lnTo>
                <a:lnTo>
                  <a:pt x="1018032" y="128015"/>
                </a:lnTo>
                <a:lnTo>
                  <a:pt x="980602" y="102804"/>
                </a:lnTo>
                <a:lnTo>
                  <a:pt x="940334" y="79977"/>
                </a:lnTo>
                <a:lnTo>
                  <a:pt x="897438" y="59689"/>
                </a:lnTo>
                <a:lnTo>
                  <a:pt x="852125" y="42098"/>
                </a:lnTo>
                <a:lnTo>
                  <a:pt x="804604" y="27356"/>
                </a:lnTo>
                <a:lnTo>
                  <a:pt x="755085" y="15620"/>
                </a:lnTo>
                <a:lnTo>
                  <a:pt x="703779" y="7046"/>
                </a:lnTo>
                <a:lnTo>
                  <a:pt x="650896" y="1787"/>
                </a:lnTo>
                <a:lnTo>
                  <a:pt x="596646" y="0"/>
                </a:lnTo>
                <a:lnTo>
                  <a:pt x="542275" y="1787"/>
                </a:lnTo>
                <a:lnTo>
                  <a:pt x="489285" y="7046"/>
                </a:lnTo>
                <a:lnTo>
                  <a:pt x="437885" y="15621"/>
                </a:lnTo>
                <a:lnTo>
                  <a:pt x="388284" y="27356"/>
                </a:lnTo>
                <a:lnTo>
                  <a:pt x="340692" y="42098"/>
                </a:lnTo>
                <a:lnTo>
                  <a:pt x="295317" y="59690"/>
                </a:lnTo>
                <a:lnTo>
                  <a:pt x="252369" y="79977"/>
                </a:lnTo>
                <a:lnTo>
                  <a:pt x="212058" y="102804"/>
                </a:lnTo>
                <a:lnTo>
                  <a:pt x="174593" y="128016"/>
                </a:lnTo>
                <a:lnTo>
                  <a:pt x="140182" y="155457"/>
                </a:lnTo>
                <a:lnTo>
                  <a:pt x="109036" y="184973"/>
                </a:lnTo>
                <a:lnTo>
                  <a:pt x="81364" y="216408"/>
                </a:lnTo>
                <a:lnTo>
                  <a:pt x="57375" y="249606"/>
                </a:lnTo>
                <a:lnTo>
                  <a:pt x="37278" y="284414"/>
                </a:lnTo>
                <a:lnTo>
                  <a:pt x="21283" y="320675"/>
                </a:lnTo>
                <a:lnTo>
                  <a:pt x="9598" y="358234"/>
                </a:lnTo>
                <a:lnTo>
                  <a:pt x="2434" y="396936"/>
                </a:lnTo>
                <a:lnTo>
                  <a:pt x="0" y="436626"/>
                </a:lnTo>
                <a:lnTo>
                  <a:pt x="2434" y="476429"/>
                </a:lnTo>
                <a:lnTo>
                  <a:pt x="9598" y="515218"/>
                </a:lnTo>
                <a:lnTo>
                  <a:pt x="21283" y="552841"/>
                </a:lnTo>
                <a:lnTo>
                  <a:pt x="37278" y="589145"/>
                </a:lnTo>
                <a:lnTo>
                  <a:pt x="57375" y="623976"/>
                </a:lnTo>
                <a:lnTo>
                  <a:pt x="81364" y="657182"/>
                </a:lnTo>
                <a:lnTo>
                  <a:pt x="109036" y="688610"/>
                </a:lnTo>
                <a:lnTo>
                  <a:pt x="140182" y="718108"/>
                </a:lnTo>
                <a:lnTo>
                  <a:pt x="174593" y="745521"/>
                </a:lnTo>
                <a:lnTo>
                  <a:pt x="212058" y="770698"/>
                </a:lnTo>
                <a:lnTo>
                  <a:pt x="252369" y="793486"/>
                </a:lnTo>
                <a:lnTo>
                  <a:pt x="295317" y="813731"/>
                </a:lnTo>
                <a:lnTo>
                  <a:pt x="340692" y="831281"/>
                </a:lnTo>
                <a:lnTo>
                  <a:pt x="388284" y="845983"/>
                </a:lnTo>
                <a:lnTo>
                  <a:pt x="437885" y="857683"/>
                </a:lnTo>
                <a:lnTo>
                  <a:pt x="489285" y="866230"/>
                </a:lnTo>
                <a:lnTo>
                  <a:pt x="542275" y="871471"/>
                </a:lnTo>
                <a:lnTo>
                  <a:pt x="596646" y="873252"/>
                </a:lnTo>
                <a:lnTo>
                  <a:pt x="650896" y="871471"/>
                </a:lnTo>
                <a:lnTo>
                  <a:pt x="703779" y="866230"/>
                </a:lnTo>
                <a:lnTo>
                  <a:pt x="755085" y="857683"/>
                </a:lnTo>
                <a:lnTo>
                  <a:pt x="804604" y="845983"/>
                </a:lnTo>
                <a:lnTo>
                  <a:pt x="852125" y="831281"/>
                </a:lnTo>
                <a:lnTo>
                  <a:pt x="897438" y="813731"/>
                </a:lnTo>
                <a:lnTo>
                  <a:pt x="940334" y="793486"/>
                </a:lnTo>
                <a:lnTo>
                  <a:pt x="980602" y="770698"/>
                </a:lnTo>
                <a:lnTo>
                  <a:pt x="1018032" y="745521"/>
                </a:lnTo>
                <a:lnTo>
                  <a:pt x="1052413" y="718108"/>
                </a:lnTo>
                <a:lnTo>
                  <a:pt x="1083537" y="688610"/>
                </a:lnTo>
                <a:lnTo>
                  <a:pt x="1111193" y="657182"/>
                </a:lnTo>
                <a:lnTo>
                  <a:pt x="1135170" y="623976"/>
                </a:lnTo>
                <a:lnTo>
                  <a:pt x="1155259" y="589145"/>
                </a:lnTo>
                <a:lnTo>
                  <a:pt x="1171250" y="552841"/>
                </a:lnTo>
                <a:lnTo>
                  <a:pt x="1182932" y="515218"/>
                </a:lnTo>
                <a:lnTo>
                  <a:pt x="1190095" y="476429"/>
                </a:lnTo>
                <a:lnTo>
                  <a:pt x="1192530" y="436626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3">
            <a:extLst>
              <a:ext uri="{FF2B5EF4-FFF2-40B4-BE49-F238E27FC236}">
                <a16:creationId xmlns:a16="http://schemas.microsoft.com/office/drawing/2014/main" id="{DDF44673-2162-4EFA-A1E0-424F3A4725C5}"/>
              </a:ext>
            </a:extLst>
          </p:cNvPr>
          <p:cNvSpPr/>
          <p:nvPr/>
        </p:nvSpPr>
        <p:spPr>
          <a:xfrm>
            <a:off x="3981948" y="5711780"/>
            <a:ext cx="1192530" cy="873760"/>
          </a:xfrm>
          <a:custGeom>
            <a:avLst/>
            <a:gdLst/>
            <a:ahLst/>
            <a:cxnLst/>
            <a:rect l="l" t="t" r="r" b="b"/>
            <a:pathLst>
              <a:path w="1192529" h="873759">
                <a:moveTo>
                  <a:pt x="596646" y="0"/>
                </a:moveTo>
                <a:lnTo>
                  <a:pt x="542275" y="1787"/>
                </a:lnTo>
                <a:lnTo>
                  <a:pt x="489285" y="7046"/>
                </a:lnTo>
                <a:lnTo>
                  <a:pt x="437885" y="15621"/>
                </a:lnTo>
                <a:lnTo>
                  <a:pt x="388284" y="27356"/>
                </a:lnTo>
                <a:lnTo>
                  <a:pt x="340692" y="42098"/>
                </a:lnTo>
                <a:lnTo>
                  <a:pt x="295317" y="59690"/>
                </a:lnTo>
                <a:lnTo>
                  <a:pt x="252369" y="79977"/>
                </a:lnTo>
                <a:lnTo>
                  <a:pt x="212058" y="102804"/>
                </a:lnTo>
                <a:lnTo>
                  <a:pt x="174593" y="128016"/>
                </a:lnTo>
                <a:lnTo>
                  <a:pt x="140182" y="155457"/>
                </a:lnTo>
                <a:lnTo>
                  <a:pt x="109036" y="184973"/>
                </a:lnTo>
                <a:lnTo>
                  <a:pt x="81364" y="216408"/>
                </a:lnTo>
                <a:lnTo>
                  <a:pt x="57375" y="249606"/>
                </a:lnTo>
                <a:lnTo>
                  <a:pt x="37278" y="284414"/>
                </a:lnTo>
                <a:lnTo>
                  <a:pt x="21283" y="320675"/>
                </a:lnTo>
                <a:lnTo>
                  <a:pt x="9598" y="358234"/>
                </a:lnTo>
                <a:lnTo>
                  <a:pt x="2434" y="396936"/>
                </a:lnTo>
                <a:lnTo>
                  <a:pt x="0" y="436626"/>
                </a:lnTo>
                <a:lnTo>
                  <a:pt x="2434" y="476429"/>
                </a:lnTo>
                <a:lnTo>
                  <a:pt x="9598" y="515218"/>
                </a:lnTo>
                <a:lnTo>
                  <a:pt x="21283" y="552841"/>
                </a:lnTo>
                <a:lnTo>
                  <a:pt x="37278" y="589145"/>
                </a:lnTo>
                <a:lnTo>
                  <a:pt x="57375" y="623976"/>
                </a:lnTo>
                <a:lnTo>
                  <a:pt x="81364" y="657182"/>
                </a:lnTo>
                <a:lnTo>
                  <a:pt x="109036" y="688610"/>
                </a:lnTo>
                <a:lnTo>
                  <a:pt x="140182" y="718108"/>
                </a:lnTo>
                <a:lnTo>
                  <a:pt x="174593" y="745521"/>
                </a:lnTo>
                <a:lnTo>
                  <a:pt x="212058" y="770698"/>
                </a:lnTo>
                <a:lnTo>
                  <a:pt x="252369" y="793486"/>
                </a:lnTo>
                <a:lnTo>
                  <a:pt x="295317" y="813731"/>
                </a:lnTo>
                <a:lnTo>
                  <a:pt x="340692" y="831281"/>
                </a:lnTo>
                <a:lnTo>
                  <a:pt x="388284" y="845983"/>
                </a:lnTo>
                <a:lnTo>
                  <a:pt x="437885" y="857683"/>
                </a:lnTo>
                <a:lnTo>
                  <a:pt x="489285" y="866230"/>
                </a:lnTo>
                <a:lnTo>
                  <a:pt x="542275" y="871471"/>
                </a:lnTo>
                <a:lnTo>
                  <a:pt x="596646" y="873252"/>
                </a:lnTo>
                <a:lnTo>
                  <a:pt x="650896" y="871471"/>
                </a:lnTo>
                <a:lnTo>
                  <a:pt x="703779" y="866230"/>
                </a:lnTo>
                <a:lnTo>
                  <a:pt x="755085" y="857683"/>
                </a:lnTo>
                <a:lnTo>
                  <a:pt x="804604" y="845983"/>
                </a:lnTo>
                <a:lnTo>
                  <a:pt x="852125" y="831281"/>
                </a:lnTo>
                <a:lnTo>
                  <a:pt x="897438" y="813731"/>
                </a:lnTo>
                <a:lnTo>
                  <a:pt x="940334" y="793486"/>
                </a:lnTo>
                <a:lnTo>
                  <a:pt x="980602" y="770698"/>
                </a:lnTo>
                <a:lnTo>
                  <a:pt x="1018032" y="745521"/>
                </a:lnTo>
                <a:lnTo>
                  <a:pt x="1052413" y="718108"/>
                </a:lnTo>
                <a:lnTo>
                  <a:pt x="1083537" y="688610"/>
                </a:lnTo>
                <a:lnTo>
                  <a:pt x="1111193" y="657182"/>
                </a:lnTo>
                <a:lnTo>
                  <a:pt x="1135170" y="623976"/>
                </a:lnTo>
                <a:lnTo>
                  <a:pt x="1155259" y="589145"/>
                </a:lnTo>
                <a:lnTo>
                  <a:pt x="1171250" y="552841"/>
                </a:lnTo>
                <a:lnTo>
                  <a:pt x="1182932" y="515218"/>
                </a:lnTo>
                <a:lnTo>
                  <a:pt x="1190095" y="476429"/>
                </a:lnTo>
                <a:lnTo>
                  <a:pt x="1192530" y="436626"/>
                </a:lnTo>
                <a:lnTo>
                  <a:pt x="1190095" y="396936"/>
                </a:lnTo>
                <a:lnTo>
                  <a:pt x="1182932" y="358234"/>
                </a:lnTo>
                <a:lnTo>
                  <a:pt x="1171250" y="320674"/>
                </a:lnTo>
                <a:lnTo>
                  <a:pt x="1155259" y="284414"/>
                </a:lnTo>
                <a:lnTo>
                  <a:pt x="1135170" y="249606"/>
                </a:lnTo>
                <a:lnTo>
                  <a:pt x="1111193" y="216407"/>
                </a:lnTo>
                <a:lnTo>
                  <a:pt x="1083537" y="184973"/>
                </a:lnTo>
                <a:lnTo>
                  <a:pt x="1052413" y="155457"/>
                </a:lnTo>
                <a:lnTo>
                  <a:pt x="1018032" y="128015"/>
                </a:lnTo>
                <a:lnTo>
                  <a:pt x="980602" y="102804"/>
                </a:lnTo>
                <a:lnTo>
                  <a:pt x="940334" y="79977"/>
                </a:lnTo>
                <a:lnTo>
                  <a:pt x="897438" y="59689"/>
                </a:lnTo>
                <a:lnTo>
                  <a:pt x="852125" y="42098"/>
                </a:lnTo>
                <a:lnTo>
                  <a:pt x="804604" y="27356"/>
                </a:lnTo>
                <a:lnTo>
                  <a:pt x="755085" y="15621"/>
                </a:lnTo>
                <a:lnTo>
                  <a:pt x="703779" y="7046"/>
                </a:lnTo>
                <a:lnTo>
                  <a:pt x="650896" y="1787"/>
                </a:lnTo>
                <a:lnTo>
                  <a:pt x="596646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4">
            <a:extLst>
              <a:ext uri="{FF2B5EF4-FFF2-40B4-BE49-F238E27FC236}">
                <a16:creationId xmlns:a16="http://schemas.microsoft.com/office/drawing/2014/main" id="{C7E5E643-C0EA-4E80-928E-8BC87B1DBCDA}"/>
              </a:ext>
            </a:extLst>
          </p:cNvPr>
          <p:cNvSpPr txBox="1"/>
          <p:nvPr/>
        </p:nvSpPr>
        <p:spPr>
          <a:xfrm>
            <a:off x="530541" y="1781901"/>
            <a:ext cx="8299836" cy="337079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200" b="1" spc="-5" dirty="0">
                <a:solidFill>
                  <a:srgbClr val="3333CC"/>
                </a:solidFill>
                <a:latin typeface="Microsoft YaHei"/>
                <a:cs typeface="Microsoft YaHei"/>
              </a:rPr>
              <a:t>示例</a:t>
            </a:r>
            <a:r>
              <a:rPr sz="2200" b="1" dirty="0">
                <a:solidFill>
                  <a:srgbClr val="3333CC"/>
                </a:solidFill>
                <a:latin typeface="Microsoft YaHei"/>
                <a:cs typeface="Microsoft YaHei"/>
              </a:rPr>
              <a:t>：</a:t>
            </a:r>
            <a:r>
              <a:rPr sz="2200" dirty="0">
                <a:latin typeface="Microsoft YaHei"/>
                <a:cs typeface="Microsoft YaHei"/>
              </a:rPr>
              <a:t>U</a:t>
            </a:r>
            <a:r>
              <a:rPr sz="2200" spc="-10" dirty="0">
                <a:latin typeface="Microsoft YaHei"/>
                <a:cs typeface="Microsoft YaHei"/>
              </a:rPr>
              <a:t> </a:t>
            </a:r>
            <a:r>
              <a:rPr sz="2200" spc="-5" dirty="0">
                <a:latin typeface="Microsoft YaHei"/>
                <a:cs typeface="Microsoft YaHei"/>
              </a:rPr>
              <a:t>= {学号，姓名，年龄，班号，班长，课号，成绩 }</a:t>
            </a:r>
            <a:endParaRPr sz="2200" dirty="0">
              <a:latin typeface="Microsoft YaHei"/>
              <a:cs typeface="Microsoft YaHei"/>
            </a:endParaRPr>
          </a:p>
          <a:p>
            <a:pPr marL="389890" indent="-377190">
              <a:lnSpc>
                <a:spcPct val="100000"/>
              </a:lnSpc>
              <a:spcBef>
                <a:spcPts val="725"/>
              </a:spcBef>
              <a:buClr>
                <a:srgbClr val="FF0000"/>
              </a:buClr>
              <a:buFont typeface="Wingdings"/>
              <a:buChar char=""/>
              <a:tabLst>
                <a:tab pos="389255" algn="l"/>
                <a:tab pos="389890" algn="l"/>
                <a:tab pos="1880235" algn="l"/>
              </a:tabLst>
            </a:pPr>
            <a:r>
              <a:rPr sz="2200" spc="-5" dirty="0">
                <a:latin typeface="Microsoft YaHei"/>
                <a:cs typeface="Microsoft YaHei"/>
              </a:rPr>
              <a:t>学号</a:t>
            </a:r>
            <a:r>
              <a:rPr sz="2200" spc="-5" dirty="0">
                <a:latin typeface="Symbol"/>
                <a:cs typeface="Symbol"/>
              </a:rPr>
              <a:t></a:t>
            </a:r>
            <a:r>
              <a:rPr sz="2200" spc="10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Microsoft YaHei"/>
                <a:cs typeface="Microsoft YaHei"/>
              </a:rPr>
              <a:t>班</a:t>
            </a:r>
            <a:r>
              <a:rPr sz="2200" spc="-5" dirty="0">
                <a:latin typeface="Microsoft YaHei"/>
                <a:cs typeface="Microsoft YaHei"/>
              </a:rPr>
              <a:t>号	；</a:t>
            </a:r>
            <a:r>
              <a:rPr sz="2200" spc="-15" dirty="0">
                <a:latin typeface="Microsoft YaHei"/>
                <a:cs typeface="Microsoft YaHei"/>
              </a:rPr>
              <a:t> </a:t>
            </a:r>
            <a:r>
              <a:rPr sz="2200" spc="-5" dirty="0">
                <a:latin typeface="Microsoft YaHei"/>
                <a:cs typeface="Microsoft YaHei"/>
              </a:rPr>
              <a:t>班号</a:t>
            </a:r>
            <a:r>
              <a:rPr sz="2200" spc="-5" dirty="0">
                <a:latin typeface="Symbol"/>
                <a:cs typeface="Symbol"/>
              </a:rPr>
              <a:t></a:t>
            </a:r>
            <a:r>
              <a:rPr sz="2200" spc="1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Microsoft YaHei"/>
                <a:cs typeface="Microsoft YaHei"/>
              </a:rPr>
              <a:t>班长</a:t>
            </a:r>
            <a:endParaRPr sz="2200" dirty="0">
              <a:latin typeface="Microsoft YaHei"/>
              <a:cs typeface="Microsoft YaHei"/>
            </a:endParaRPr>
          </a:p>
          <a:p>
            <a:pPr marL="389890" indent="-377190">
              <a:lnSpc>
                <a:spcPct val="100000"/>
              </a:lnSpc>
              <a:spcBef>
                <a:spcPts val="725"/>
              </a:spcBef>
              <a:buClr>
                <a:srgbClr val="FF0000"/>
              </a:buClr>
              <a:buFont typeface="Wingdings"/>
              <a:buChar char=""/>
              <a:tabLst>
                <a:tab pos="389255" algn="l"/>
                <a:tab pos="390525" algn="l"/>
              </a:tabLst>
            </a:pPr>
            <a:r>
              <a:rPr sz="2200" spc="-5" dirty="0">
                <a:latin typeface="Microsoft YaHei"/>
                <a:cs typeface="Microsoft YaHei"/>
              </a:rPr>
              <a:t>学号</a:t>
            </a:r>
            <a:r>
              <a:rPr sz="2200" spc="-5" dirty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sz="2200" spc="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Microsoft YaHei"/>
                <a:cs typeface="Microsoft YaHei"/>
              </a:rPr>
              <a:t>班长</a:t>
            </a:r>
            <a:endParaRPr sz="2200" dirty="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000" spc="-5" dirty="0">
                <a:latin typeface="Microsoft YaHei"/>
                <a:cs typeface="Microsoft YaHei"/>
              </a:rPr>
              <a:t>注</a:t>
            </a:r>
            <a:r>
              <a:rPr sz="2000" dirty="0">
                <a:latin typeface="Microsoft YaHei"/>
                <a:cs typeface="Microsoft YaHei"/>
              </a:rPr>
              <a:t>：</a:t>
            </a:r>
            <a:r>
              <a:rPr sz="2000" spc="-5" dirty="0">
                <a:latin typeface="Microsoft YaHei"/>
                <a:cs typeface="Microsoft YaHei"/>
              </a:rPr>
              <a:t> “班长”是传递依赖</a:t>
            </a:r>
            <a:r>
              <a:rPr sz="2000" dirty="0">
                <a:latin typeface="Microsoft YaHei"/>
                <a:cs typeface="Microsoft YaHei"/>
              </a:rPr>
              <a:t>于</a:t>
            </a:r>
            <a:r>
              <a:rPr sz="2000" spc="-10" dirty="0">
                <a:latin typeface="Microsoft YaHei"/>
                <a:cs typeface="Microsoft YaHei"/>
              </a:rPr>
              <a:t> </a:t>
            </a:r>
            <a:r>
              <a:rPr sz="2000" spc="-5" dirty="0">
                <a:latin typeface="Microsoft YaHei"/>
                <a:cs typeface="Microsoft YaHei"/>
              </a:rPr>
              <a:t>“学号”的。</a:t>
            </a:r>
            <a:endParaRPr sz="2000" dirty="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200" b="1" spc="-5" dirty="0">
                <a:solidFill>
                  <a:srgbClr val="3333CC"/>
                </a:solidFill>
                <a:latin typeface="Microsoft YaHei"/>
                <a:cs typeface="Microsoft YaHei"/>
              </a:rPr>
              <a:t>示例</a:t>
            </a:r>
            <a:r>
              <a:rPr sz="2200" b="1" dirty="0">
                <a:solidFill>
                  <a:srgbClr val="3333CC"/>
                </a:solidFill>
                <a:latin typeface="Microsoft YaHei"/>
                <a:cs typeface="Microsoft YaHei"/>
              </a:rPr>
              <a:t>：</a:t>
            </a:r>
            <a:r>
              <a:rPr sz="2200" spc="-5" dirty="0">
                <a:latin typeface="Microsoft YaHei"/>
                <a:cs typeface="Microsoft YaHei"/>
              </a:rPr>
              <a:t>学生(学号，姓名，系号，系主任)</a:t>
            </a:r>
            <a:endParaRPr sz="2200" dirty="0">
              <a:latin typeface="Microsoft YaHei"/>
              <a:cs typeface="Microsoft YaHei"/>
            </a:endParaRPr>
          </a:p>
          <a:p>
            <a:pPr marL="314960" indent="-302260">
              <a:lnSpc>
                <a:spcPct val="100000"/>
              </a:lnSpc>
              <a:spcBef>
                <a:spcPts val="725"/>
              </a:spcBef>
              <a:buFont typeface="Wingdings"/>
              <a:buChar char=""/>
              <a:tabLst>
                <a:tab pos="315595" algn="l"/>
                <a:tab pos="2059305" algn="l"/>
              </a:tabLst>
            </a:pPr>
            <a:r>
              <a:rPr sz="2200" spc="-5" dirty="0">
                <a:latin typeface="Microsoft YaHei"/>
                <a:cs typeface="Microsoft YaHei"/>
              </a:rPr>
              <a:t>学号</a:t>
            </a:r>
            <a:r>
              <a:rPr sz="2200" spc="-5" dirty="0">
                <a:latin typeface="Symbol"/>
                <a:cs typeface="Symbol"/>
              </a:rPr>
              <a:t></a:t>
            </a:r>
            <a:r>
              <a:rPr sz="2200" spc="11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Microsoft YaHei"/>
                <a:cs typeface="Microsoft YaHei"/>
              </a:rPr>
              <a:t>系号</a:t>
            </a:r>
            <a:r>
              <a:rPr sz="2200" spc="-5" dirty="0">
                <a:latin typeface="Microsoft YaHei"/>
                <a:cs typeface="Microsoft YaHei"/>
              </a:rPr>
              <a:t>；	系号</a:t>
            </a:r>
            <a:r>
              <a:rPr sz="2200" spc="-5" dirty="0">
                <a:latin typeface="Symbol"/>
                <a:cs typeface="Symbol"/>
              </a:rPr>
              <a:t>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Microsoft YaHei"/>
                <a:cs typeface="Microsoft YaHei"/>
              </a:rPr>
              <a:t>系主任</a:t>
            </a:r>
            <a:endParaRPr sz="2200" dirty="0">
              <a:latin typeface="Microsoft YaHei"/>
              <a:cs typeface="Microsoft YaHei"/>
            </a:endParaRPr>
          </a:p>
          <a:p>
            <a:pPr marL="314960" indent="-302260">
              <a:lnSpc>
                <a:spcPct val="100000"/>
              </a:lnSpc>
              <a:spcBef>
                <a:spcPts val="725"/>
              </a:spcBef>
              <a:buFont typeface="Wingdings"/>
              <a:buChar char=""/>
              <a:tabLst>
                <a:tab pos="315595" algn="l"/>
              </a:tabLst>
            </a:pPr>
            <a:r>
              <a:rPr sz="2200" spc="-5" dirty="0">
                <a:latin typeface="Microsoft YaHei"/>
                <a:cs typeface="Microsoft YaHei"/>
              </a:rPr>
              <a:t>学号</a:t>
            </a:r>
            <a:r>
              <a:rPr sz="2200" spc="-5" dirty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sz="22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Microsoft YaHei"/>
                <a:cs typeface="Microsoft YaHei"/>
              </a:rPr>
              <a:t>系主任</a:t>
            </a:r>
            <a:endParaRPr sz="2200" dirty="0">
              <a:latin typeface="Microsoft YaHei"/>
              <a:cs typeface="Microsoft YaHei"/>
            </a:endParaRPr>
          </a:p>
          <a:p>
            <a:pPr marL="12700">
              <a:lnSpc>
                <a:spcPts val="1805"/>
              </a:lnSpc>
              <a:spcBef>
                <a:spcPts val="630"/>
              </a:spcBef>
            </a:pPr>
            <a:r>
              <a:rPr spc="-5" dirty="0">
                <a:latin typeface="Microsoft YaHei"/>
                <a:cs typeface="Microsoft YaHei"/>
              </a:rPr>
              <a:t>注</a:t>
            </a:r>
            <a:r>
              <a:rPr dirty="0">
                <a:latin typeface="Microsoft YaHei"/>
                <a:cs typeface="Microsoft YaHei"/>
              </a:rPr>
              <a:t>：</a:t>
            </a:r>
            <a:r>
              <a:rPr spc="-5" dirty="0">
                <a:latin typeface="Microsoft YaHei"/>
                <a:cs typeface="Microsoft YaHei"/>
              </a:rPr>
              <a:t> “系主任”是传递依赖</a:t>
            </a:r>
            <a:r>
              <a:rPr dirty="0">
                <a:latin typeface="Microsoft YaHei"/>
                <a:cs typeface="Microsoft YaHei"/>
              </a:rPr>
              <a:t>于 “</a:t>
            </a:r>
            <a:r>
              <a:rPr spc="-5" dirty="0" err="1">
                <a:latin typeface="Microsoft YaHei"/>
                <a:cs typeface="Microsoft YaHei"/>
              </a:rPr>
              <a:t>学号”的</a:t>
            </a:r>
            <a:r>
              <a:rPr spc="-5" dirty="0">
                <a:latin typeface="Microsoft YaHei"/>
                <a:cs typeface="Microsoft YaHei"/>
              </a:rPr>
              <a:t>。</a:t>
            </a:r>
            <a:endParaRPr dirty="0">
              <a:latin typeface="Microsoft YaHei"/>
              <a:cs typeface="Microsoft YaHei"/>
            </a:endParaRPr>
          </a:p>
        </p:txBody>
      </p:sp>
      <p:sp>
        <p:nvSpPr>
          <p:cNvPr id="11" name="object 15">
            <a:extLst>
              <a:ext uri="{FF2B5EF4-FFF2-40B4-BE49-F238E27FC236}">
                <a16:creationId xmlns:a16="http://schemas.microsoft.com/office/drawing/2014/main" id="{8A134650-E575-489F-B9BC-F645D98F3286}"/>
              </a:ext>
            </a:extLst>
          </p:cNvPr>
          <p:cNvSpPr/>
          <p:nvPr/>
        </p:nvSpPr>
        <p:spPr>
          <a:xfrm>
            <a:off x="5508104" y="2852936"/>
            <a:ext cx="3384376" cy="40050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6">
            <a:extLst>
              <a:ext uri="{FF2B5EF4-FFF2-40B4-BE49-F238E27FC236}">
                <a16:creationId xmlns:a16="http://schemas.microsoft.com/office/drawing/2014/main" id="{5BB6C92A-CBEB-49DB-BFE9-E75688E05F8B}"/>
              </a:ext>
            </a:extLst>
          </p:cNvPr>
          <p:cNvSpPr/>
          <p:nvPr/>
        </p:nvSpPr>
        <p:spPr>
          <a:xfrm>
            <a:off x="7596336" y="4941168"/>
            <a:ext cx="464184" cy="1944216"/>
          </a:xfrm>
          <a:custGeom>
            <a:avLst/>
            <a:gdLst/>
            <a:ahLst/>
            <a:cxnLst/>
            <a:rect l="l" t="t" r="r" b="b"/>
            <a:pathLst>
              <a:path w="464184" h="1441450">
                <a:moveTo>
                  <a:pt x="231648" y="0"/>
                </a:moveTo>
                <a:lnTo>
                  <a:pt x="187607" y="12981"/>
                </a:lnTo>
                <a:lnTo>
                  <a:pt x="146366" y="50318"/>
                </a:lnTo>
                <a:lnTo>
                  <a:pt x="108698" y="109599"/>
                </a:lnTo>
                <a:lnTo>
                  <a:pt x="91446" y="146714"/>
                </a:lnTo>
                <a:lnTo>
                  <a:pt x="75377" y="188411"/>
                </a:lnTo>
                <a:lnTo>
                  <a:pt x="60590" y="234387"/>
                </a:lnTo>
                <a:lnTo>
                  <a:pt x="47179" y="284342"/>
                </a:lnTo>
                <a:lnTo>
                  <a:pt x="35243" y="337973"/>
                </a:lnTo>
                <a:lnTo>
                  <a:pt x="24877" y="394980"/>
                </a:lnTo>
                <a:lnTo>
                  <a:pt x="16179" y="455061"/>
                </a:lnTo>
                <a:lnTo>
                  <a:pt x="9246" y="517913"/>
                </a:lnTo>
                <a:lnTo>
                  <a:pt x="4174" y="583237"/>
                </a:lnTo>
                <a:lnTo>
                  <a:pt x="1059" y="650729"/>
                </a:lnTo>
                <a:lnTo>
                  <a:pt x="0" y="720090"/>
                </a:lnTo>
                <a:lnTo>
                  <a:pt x="1059" y="789577"/>
                </a:lnTo>
                <a:lnTo>
                  <a:pt x="4174" y="857181"/>
                </a:lnTo>
                <a:lnTo>
                  <a:pt x="9246" y="922602"/>
                </a:lnTo>
                <a:lnTo>
                  <a:pt x="16179" y="985540"/>
                </a:lnTo>
                <a:lnTo>
                  <a:pt x="24877" y="1045693"/>
                </a:lnTo>
                <a:lnTo>
                  <a:pt x="35243" y="1102761"/>
                </a:lnTo>
                <a:lnTo>
                  <a:pt x="47179" y="1156444"/>
                </a:lnTo>
                <a:lnTo>
                  <a:pt x="60590" y="1206441"/>
                </a:lnTo>
                <a:lnTo>
                  <a:pt x="75377" y="1252451"/>
                </a:lnTo>
                <a:lnTo>
                  <a:pt x="91446" y="1294173"/>
                </a:lnTo>
                <a:lnTo>
                  <a:pt x="108698" y="1331308"/>
                </a:lnTo>
                <a:lnTo>
                  <a:pt x="146366" y="1390613"/>
                </a:lnTo>
                <a:lnTo>
                  <a:pt x="187607" y="1427958"/>
                </a:lnTo>
                <a:lnTo>
                  <a:pt x="231648" y="1440942"/>
                </a:lnTo>
                <a:lnTo>
                  <a:pt x="253977" y="1437646"/>
                </a:lnTo>
                <a:lnTo>
                  <a:pt x="296770" y="1412181"/>
                </a:lnTo>
                <a:lnTo>
                  <a:pt x="336417" y="1363555"/>
                </a:lnTo>
                <a:lnTo>
                  <a:pt x="372130" y="1294173"/>
                </a:lnTo>
                <a:lnTo>
                  <a:pt x="388265" y="1252451"/>
                </a:lnTo>
                <a:lnTo>
                  <a:pt x="403120" y="1206441"/>
                </a:lnTo>
                <a:lnTo>
                  <a:pt x="416597" y="1156444"/>
                </a:lnTo>
                <a:lnTo>
                  <a:pt x="428596" y="1102761"/>
                </a:lnTo>
                <a:lnTo>
                  <a:pt x="439021" y="1045693"/>
                </a:lnTo>
                <a:lnTo>
                  <a:pt x="447771" y="985540"/>
                </a:lnTo>
                <a:lnTo>
                  <a:pt x="454748" y="922602"/>
                </a:lnTo>
                <a:lnTo>
                  <a:pt x="459854" y="857181"/>
                </a:lnTo>
                <a:lnTo>
                  <a:pt x="462990" y="789577"/>
                </a:lnTo>
                <a:lnTo>
                  <a:pt x="464058" y="720090"/>
                </a:lnTo>
                <a:lnTo>
                  <a:pt x="462990" y="650729"/>
                </a:lnTo>
                <a:lnTo>
                  <a:pt x="459854" y="583237"/>
                </a:lnTo>
                <a:lnTo>
                  <a:pt x="454748" y="517913"/>
                </a:lnTo>
                <a:lnTo>
                  <a:pt x="447771" y="455061"/>
                </a:lnTo>
                <a:lnTo>
                  <a:pt x="439021" y="394980"/>
                </a:lnTo>
                <a:lnTo>
                  <a:pt x="428596" y="337973"/>
                </a:lnTo>
                <a:lnTo>
                  <a:pt x="416597" y="284342"/>
                </a:lnTo>
                <a:lnTo>
                  <a:pt x="403120" y="234387"/>
                </a:lnTo>
                <a:lnTo>
                  <a:pt x="388265" y="188411"/>
                </a:lnTo>
                <a:lnTo>
                  <a:pt x="372130" y="146714"/>
                </a:lnTo>
                <a:lnTo>
                  <a:pt x="354815" y="109599"/>
                </a:lnTo>
                <a:lnTo>
                  <a:pt x="317036" y="50318"/>
                </a:lnTo>
                <a:lnTo>
                  <a:pt x="275717" y="12981"/>
                </a:lnTo>
                <a:lnTo>
                  <a:pt x="231648" y="0"/>
                </a:lnTo>
                <a:close/>
              </a:path>
            </a:pathLst>
          </a:custGeom>
          <a:ln w="2857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7">
            <a:extLst>
              <a:ext uri="{FF2B5EF4-FFF2-40B4-BE49-F238E27FC236}">
                <a16:creationId xmlns:a16="http://schemas.microsoft.com/office/drawing/2014/main" id="{96159D73-C4E5-44EE-8460-8737FA205FCC}"/>
              </a:ext>
            </a:extLst>
          </p:cNvPr>
          <p:cNvSpPr/>
          <p:nvPr/>
        </p:nvSpPr>
        <p:spPr>
          <a:xfrm>
            <a:off x="8284914" y="4941169"/>
            <a:ext cx="463550" cy="1916832"/>
          </a:xfrm>
          <a:custGeom>
            <a:avLst/>
            <a:gdLst/>
            <a:ahLst/>
            <a:cxnLst/>
            <a:rect l="l" t="t" r="r" b="b"/>
            <a:pathLst>
              <a:path w="463550" h="1442084">
                <a:moveTo>
                  <a:pt x="231648" y="0"/>
                </a:moveTo>
                <a:lnTo>
                  <a:pt x="187607" y="13010"/>
                </a:lnTo>
                <a:lnTo>
                  <a:pt x="146366" y="50425"/>
                </a:lnTo>
                <a:lnTo>
                  <a:pt x="108698" y="109817"/>
                </a:lnTo>
                <a:lnTo>
                  <a:pt x="91446" y="146996"/>
                </a:lnTo>
                <a:lnTo>
                  <a:pt x="75377" y="188758"/>
                </a:lnTo>
                <a:lnTo>
                  <a:pt x="60590" y="234802"/>
                </a:lnTo>
                <a:lnTo>
                  <a:pt x="47179" y="284823"/>
                </a:lnTo>
                <a:lnTo>
                  <a:pt x="35243" y="338518"/>
                </a:lnTo>
                <a:lnTo>
                  <a:pt x="24877" y="395583"/>
                </a:lnTo>
                <a:lnTo>
                  <a:pt x="16179" y="455716"/>
                </a:lnTo>
                <a:lnTo>
                  <a:pt x="9246" y="518612"/>
                </a:lnTo>
                <a:lnTo>
                  <a:pt x="4174" y="583969"/>
                </a:lnTo>
                <a:lnTo>
                  <a:pt x="1059" y="651484"/>
                </a:lnTo>
                <a:lnTo>
                  <a:pt x="0" y="720852"/>
                </a:lnTo>
                <a:lnTo>
                  <a:pt x="1059" y="790219"/>
                </a:lnTo>
                <a:lnTo>
                  <a:pt x="4174" y="857734"/>
                </a:lnTo>
                <a:lnTo>
                  <a:pt x="9246" y="923091"/>
                </a:lnTo>
                <a:lnTo>
                  <a:pt x="16179" y="985987"/>
                </a:lnTo>
                <a:lnTo>
                  <a:pt x="24877" y="1046120"/>
                </a:lnTo>
                <a:lnTo>
                  <a:pt x="35243" y="1103185"/>
                </a:lnTo>
                <a:lnTo>
                  <a:pt x="47179" y="1156880"/>
                </a:lnTo>
                <a:lnTo>
                  <a:pt x="60590" y="1206901"/>
                </a:lnTo>
                <a:lnTo>
                  <a:pt x="75377" y="1252945"/>
                </a:lnTo>
                <a:lnTo>
                  <a:pt x="91446" y="1294707"/>
                </a:lnTo>
                <a:lnTo>
                  <a:pt x="108698" y="1331886"/>
                </a:lnTo>
                <a:lnTo>
                  <a:pt x="146366" y="1391278"/>
                </a:lnTo>
                <a:lnTo>
                  <a:pt x="187607" y="1428693"/>
                </a:lnTo>
                <a:lnTo>
                  <a:pt x="231648" y="1441704"/>
                </a:lnTo>
                <a:lnTo>
                  <a:pt x="253969" y="1438400"/>
                </a:lnTo>
                <a:lnTo>
                  <a:pt x="296707" y="1412884"/>
                </a:lnTo>
                <a:lnTo>
                  <a:pt x="336258" y="1364177"/>
                </a:lnTo>
                <a:lnTo>
                  <a:pt x="371849" y="1294707"/>
                </a:lnTo>
                <a:lnTo>
                  <a:pt x="387918" y="1252945"/>
                </a:lnTo>
                <a:lnTo>
                  <a:pt x="402705" y="1206901"/>
                </a:lnTo>
                <a:lnTo>
                  <a:pt x="416116" y="1156880"/>
                </a:lnTo>
                <a:lnTo>
                  <a:pt x="428052" y="1103185"/>
                </a:lnTo>
                <a:lnTo>
                  <a:pt x="438418" y="1046120"/>
                </a:lnTo>
                <a:lnTo>
                  <a:pt x="447116" y="985987"/>
                </a:lnTo>
                <a:lnTo>
                  <a:pt x="454049" y="923091"/>
                </a:lnTo>
                <a:lnTo>
                  <a:pt x="459121" y="857734"/>
                </a:lnTo>
                <a:lnTo>
                  <a:pt x="462236" y="790219"/>
                </a:lnTo>
                <a:lnTo>
                  <a:pt x="463296" y="720852"/>
                </a:lnTo>
                <a:lnTo>
                  <a:pt x="462236" y="651484"/>
                </a:lnTo>
                <a:lnTo>
                  <a:pt x="459121" y="583969"/>
                </a:lnTo>
                <a:lnTo>
                  <a:pt x="454049" y="518612"/>
                </a:lnTo>
                <a:lnTo>
                  <a:pt x="447116" y="455716"/>
                </a:lnTo>
                <a:lnTo>
                  <a:pt x="438418" y="395583"/>
                </a:lnTo>
                <a:lnTo>
                  <a:pt x="428052" y="338518"/>
                </a:lnTo>
                <a:lnTo>
                  <a:pt x="416116" y="284823"/>
                </a:lnTo>
                <a:lnTo>
                  <a:pt x="402705" y="234802"/>
                </a:lnTo>
                <a:lnTo>
                  <a:pt x="387918" y="188758"/>
                </a:lnTo>
                <a:lnTo>
                  <a:pt x="371849" y="146996"/>
                </a:lnTo>
                <a:lnTo>
                  <a:pt x="354597" y="109817"/>
                </a:lnTo>
                <a:lnTo>
                  <a:pt x="316929" y="50425"/>
                </a:lnTo>
                <a:lnTo>
                  <a:pt x="275688" y="13010"/>
                </a:lnTo>
                <a:lnTo>
                  <a:pt x="231648" y="0"/>
                </a:lnTo>
                <a:close/>
              </a:path>
            </a:pathLst>
          </a:custGeom>
          <a:ln w="2857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51BC0D8-6D94-4F2E-B2A6-FD6D181D9118}"/>
              </a:ext>
            </a:extLst>
          </p:cNvPr>
          <p:cNvSpPr txBox="1"/>
          <p:nvPr/>
        </p:nvSpPr>
        <p:spPr>
          <a:xfrm>
            <a:off x="3990007" y="5757122"/>
            <a:ext cx="1131175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lt"/>
              </a:rPr>
              <a:t>传递依赖存在着非受控冗余</a:t>
            </a:r>
            <a:r>
              <a:rPr lang="en-US" altLang="zh-CN" b="1" dirty="0">
                <a:latin typeface="+mn-lt"/>
              </a:rPr>
              <a:t>!</a:t>
            </a:r>
            <a:endParaRPr lang="zh-CN" altLang="en-US" b="1" dirty="0">
              <a:latin typeface="+mn-lt"/>
            </a:endParaRP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C7A469EA-0B52-4242-BAE1-6D0A2C7075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87624" y="771330"/>
            <a:ext cx="6475732" cy="493941"/>
          </a:xfrm>
          <a:prstGeom prst="rect">
            <a:avLst/>
          </a:prstGeom>
        </p:spPr>
        <p:txBody>
          <a:bodyPr vert="horz" wrap="square" lIns="0" tIns="62444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02"/>
              </a:spcBef>
            </a:pPr>
            <a:r>
              <a:rPr sz="2800" spc="-4" dirty="0" err="1">
                <a:solidFill>
                  <a:srgbClr val="FFFFFF"/>
                </a:solidFill>
                <a:latin typeface="STZhongsong"/>
                <a:cs typeface="STZhongsong"/>
              </a:rPr>
              <a:t>传递函数依赖的示例</a:t>
            </a:r>
            <a:endParaRPr sz="2800" dirty="0">
              <a:latin typeface="STZhongsong"/>
              <a:cs typeface="STZhongsong"/>
            </a:endParaRPr>
          </a:p>
        </p:txBody>
      </p:sp>
    </p:spTree>
    <p:extLst>
      <p:ext uri="{BB962C8B-B14F-4D97-AF65-F5344CB8AC3E}">
        <p14:creationId xmlns:p14="http://schemas.microsoft.com/office/powerpoint/2010/main" val="3496599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CCE4-9413-42FA-A785-69D6FB843594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6.1 </a:t>
            </a:r>
            <a:r>
              <a:rPr lang="zh-CN" altLang="en-US"/>
              <a:t>问题的提出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628775"/>
            <a:ext cx="8156575" cy="43211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b="1"/>
              <a:t>问题</a:t>
            </a:r>
          </a:p>
          <a:p>
            <a:pPr lvl="1">
              <a:lnSpc>
                <a:spcPct val="120000"/>
              </a:lnSpc>
            </a:pPr>
            <a:r>
              <a:rPr lang="zh-CN" altLang="en-US" b="1"/>
              <a:t>针对一个具体问题，如何构造</a:t>
            </a:r>
            <a:r>
              <a:rPr lang="zh-CN" altLang="en-US" b="1">
                <a:solidFill>
                  <a:srgbClr val="0000FF"/>
                </a:solidFill>
              </a:rPr>
              <a:t>合适的（更好的）</a:t>
            </a:r>
            <a:r>
              <a:rPr lang="zh-CN" altLang="en-US" b="1"/>
              <a:t>数据模式？</a:t>
            </a:r>
          </a:p>
          <a:p>
            <a:pPr>
              <a:lnSpc>
                <a:spcPct val="90000"/>
              </a:lnSpc>
            </a:pPr>
            <a:r>
              <a:rPr lang="zh-CN" altLang="en-US" b="1"/>
              <a:t>思路</a:t>
            </a:r>
          </a:p>
          <a:p>
            <a:pPr lvl="1">
              <a:lnSpc>
                <a:spcPct val="90000"/>
              </a:lnSpc>
            </a:pPr>
            <a:r>
              <a:rPr lang="zh-CN" altLang="en-US" b="1"/>
              <a:t>讨论一个关系中属性间的依赖情况</a:t>
            </a:r>
          </a:p>
          <a:p>
            <a:pPr lvl="1">
              <a:lnSpc>
                <a:spcPct val="90000"/>
              </a:lnSpc>
            </a:pPr>
            <a:r>
              <a:rPr lang="zh-CN" altLang="en-US" b="1"/>
              <a:t>讨论如何根据属性间依赖关系来判定关系是否有某些不合适的性质</a:t>
            </a:r>
          </a:p>
          <a:p>
            <a:pPr>
              <a:lnSpc>
                <a:spcPct val="90000"/>
              </a:lnSpc>
            </a:pPr>
            <a:r>
              <a:rPr lang="zh-CN" altLang="en-US" b="1"/>
              <a:t>掌握</a:t>
            </a:r>
          </a:p>
          <a:p>
            <a:pPr lvl="1">
              <a:lnSpc>
                <a:spcPct val="90000"/>
              </a:lnSpc>
            </a:pPr>
            <a:r>
              <a:rPr lang="zh-CN" altLang="en-US" b="1"/>
              <a:t>基于函数依赖概念的关系数据库设计的规范方法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50135" y="1370416"/>
            <a:ext cx="4544307" cy="765545"/>
          </a:xfrm>
          <a:prstGeom prst="rect">
            <a:avLst/>
          </a:prstGeom>
        </p:spPr>
        <p:txBody>
          <a:bodyPr vert="horz" wrap="square" lIns="0" tIns="108599" rIns="0" bIns="0" rtlCol="0">
            <a:spAutoFit/>
          </a:bodyPr>
          <a:lstStyle/>
          <a:p>
            <a:pPr marL="10860">
              <a:lnSpc>
                <a:spcPct val="100000"/>
              </a:lnSpc>
              <a:spcBef>
                <a:spcPts val="855"/>
              </a:spcBef>
            </a:pPr>
            <a:r>
              <a:rPr sz="2052" b="1" dirty="0">
                <a:latin typeface="Microsoft YaHei"/>
                <a:cs typeface="Microsoft YaHei"/>
              </a:rPr>
              <a:t>练习：分析下列模式的传递函数依赖</a:t>
            </a:r>
            <a:endParaRPr sz="2052">
              <a:latin typeface="Microsoft YaHei"/>
              <a:cs typeface="Microsoft YaHei"/>
            </a:endParaRPr>
          </a:p>
          <a:p>
            <a:pPr marL="564165" indent="-162354">
              <a:lnSpc>
                <a:spcPct val="100000"/>
              </a:lnSpc>
              <a:spcBef>
                <a:spcPts val="637"/>
              </a:spcBef>
              <a:buSzPct val="95000"/>
              <a:buFont typeface="Wingdings"/>
              <a:buChar char=""/>
              <a:tabLst>
                <a:tab pos="564708" algn="l"/>
              </a:tabLst>
            </a:pPr>
            <a:r>
              <a:rPr sz="1710" spc="-4" dirty="0">
                <a:latin typeface="Microsoft YaHei"/>
                <a:cs typeface="Microsoft YaHei"/>
              </a:rPr>
              <a:t>商店</a:t>
            </a:r>
            <a:r>
              <a:rPr sz="1710" spc="-4" dirty="0">
                <a:solidFill>
                  <a:srgbClr val="FF0000"/>
                </a:solidFill>
                <a:latin typeface="Microsoft YaHei"/>
                <a:cs typeface="Microsoft YaHei"/>
              </a:rPr>
              <a:t>(商店,</a:t>
            </a:r>
            <a:r>
              <a:rPr sz="1710" spc="-9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1710" spc="-4" dirty="0">
                <a:solidFill>
                  <a:srgbClr val="FF0000"/>
                </a:solidFill>
                <a:latin typeface="Microsoft YaHei"/>
                <a:cs typeface="Microsoft YaHei"/>
              </a:rPr>
              <a:t>商品,</a:t>
            </a:r>
            <a:r>
              <a:rPr sz="1710" spc="-9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1710" spc="-4" dirty="0">
                <a:solidFill>
                  <a:srgbClr val="FF0000"/>
                </a:solidFill>
                <a:latin typeface="Microsoft YaHei"/>
                <a:cs typeface="Microsoft YaHei"/>
              </a:rPr>
              <a:t>商品经营部,</a:t>
            </a:r>
            <a:r>
              <a:rPr sz="1710" spc="-9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1710" spc="-4" dirty="0">
                <a:solidFill>
                  <a:srgbClr val="FF0000"/>
                </a:solidFill>
                <a:latin typeface="Microsoft YaHei"/>
                <a:cs typeface="Microsoft YaHei"/>
              </a:rPr>
              <a:t>经营部经理)</a:t>
            </a:r>
            <a:endParaRPr sz="171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1089" y="2880904"/>
            <a:ext cx="6475732" cy="273567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73213" indent="-162354">
              <a:lnSpc>
                <a:spcPct val="100000"/>
              </a:lnSpc>
              <a:spcBef>
                <a:spcPts val="81"/>
              </a:spcBef>
              <a:buSzPct val="95000"/>
              <a:buFont typeface="Wingdings"/>
              <a:buChar char=""/>
              <a:tabLst>
                <a:tab pos="173756" algn="l"/>
              </a:tabLst>
            </a:pPr>
            <a:r>
              <a:rPr sz="1710" spc="-4" dirty="0">
                <a:latin typeface="Microsoft YaHei"/>
                <a:cs typeface="Microsoft YaHei"/>
              </a:rPr>
              <a:t>学生</a:t>
            </a:r>
            <a:r>
              <a:rPr sz="1710" spc="-4" dirty="0">
                <a:solidFill>
                  <a:srgbClr val="FF0000"/>
                </a:solidFill>
                <a:latin typeface="Microsoft YaHei"/>
                <a:cs typeface="Microsoft YaHei"/>
              </a:rPr>
              <a:t>(学号,</a:t>
            </a:r>
            <a:r>
              <a:rPr sz="1710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1710" spc="-4" dirty="0">
                <a:solidFill>
                  <a:srgbClr val="FF0000"/>
                </a:solidFill>
                <a:latin typeface="Microsoft YaHei"/>
                <a:cs typeface="Microsoft YaHei"/>
              </a:rPr>
              <a:t>姓名,</a:t>
            </a:r>
            <a:r>
              <a:rPr sz="1710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1710" spc="-4" dirty="0">
                <a:solidFill>
                  <a:srgbClr val="FF0000"/>
                </a:solidFill>
                <a:latin typeface="Microsoft YaHei"/>
                <a:cs typeface="Microsoft YaHei"/>
              </a:rPr>
              <a:t>班级,</a:t>
            </a:r>
            <a:r>
              <a:rPr sz="1710" spc="4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1710" spc="-4" dirty="0">
                <a:solidFill>
                  <a:srgbClr val="FF0000"/>
                </a:solidFill>
                <a:latin typeface="Microsoft YaHei"/>
                <a:cs typeface="Microsoft YaHei"/>
              </a:rPr>
              <a:t>班主任,</a:t>
            </a:r>
            <a:r>
              <a:rPr sz="1710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1710" spc="-4" dirty="0">
                <a:solidFill>
                  <a:srgbClr val="FF0000"/>
                </a:solidFill>
                <a:latin typeface="Microsoft YaHei"/>
                <a:cs typeface="Microsoft YaHei"/>
              </a:rPr>
              <a:t>课号,</a:t>
            </a:r>
            <a:r>
              <a:rPr sz="1710" spc="4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1710" spc="-4" dirty="0">
                <a:solidFill>
                  <a:srgbClr val="FF0000"/>
                </a:solidFill>
                <a:latin typeface="Microsoft YaHei"/>
                <a:cs typeface="Microsoft YaHei"/>
              </a:rPr>
              <a:t>课程名,</a:t>
            </a:r>
            <a:r>
              <a:rPr sz="1710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1710" spc="-4" dirty="0">
                <a:solidFill>
                  <a:srgbClr val="FF0000"/>
                </a:solidFill>
                <a:latin typeface="Microsoft YaHei"/>
                <a:cs typeface="Microsoft YaHei"/>
              </a:rPr>
              <a:t>成绩,</a:t>
            </a:r>
            <a:r>
              <a:rPr sz="1710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1710" spc="-4" dirty="0">
                <a:solidFill>
                  <a:srgbClr val="FF0000"/>
                </a:solidFill>
                <a:latin typeface="Microsoft YaHei"/>
                <a:cs typeface="Microsoft YaHei"/>
              </a:rPr>
              <a:t>教师,</a:t>
            </a:r>
            <a:r>
              <a:rPr sz="1710" spc="4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1710" spc="-4" dirty="0">
                <a:solidFill>
                  <a:srgbClr val="FF0000"/>
                </a:solidFill>
                <a:latin typeface="Microsoft YaHei"/>
                <a:cs typeface="Microsoft YaHei"/>
              </a:rPr>
              <a:t>教师职务)</a:t>
            </a:r>
            <a:endParaRPr sz="1710">
              <a:latin typeface="Microsoft YaHei"/>
              <a:cs typeface="Microsoft Ya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1089" y="3898692"/>
            <a:ext cx="3565834" cy="273567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236743" indent="-225883">
              <a:lnSpc>
                <a:spcPct val="100000"/>
              </a:lnSpc>
              <a:spcBef>
                <a:spcPts val="81"/>
              </a:spcBef>
              <a:buFont typeface="Wingdings"/>
              <a:buChar char=""/>
              <a:tabLst>
                <a:tab pos="237286" algn="l"/>
              </a:tabLst>
            </a:pPr>
            <a:r>
              <a:rPr sz="1710" spc="-4" dirty="0">
                <a:latin typeface="Microsoft YaHei"/>
                <a:cs typeface="Microsoft YaHei"/>
              </a:rPr>
              <a:t>员工</a:t>
            </a:r>
            <a:r>
              <a:rPr sz="1710" spc="-4" dirty="0">
                <a:solidFill>
                  <a:srgbClr val="FF0000"/>
                </a:solidFill>
                <a:latin typeface="Microsoft YaHei"/>
                <a:cs typeface="Microsoft YaHei"/>
              </a:rPr>
              <a:t>(员工码,</a:t>
            </a:r>
            <a:r>
              <a:rPr sz="1710" spc="-13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1710" spc="-4" dirty="0">
                <a:solidFill>
                  <a:srgbClr val="FF0000"/>
                </a:solidFill>
                <a:latin typeface="Microsoft YaHei"/>
                <a:cs typeface="Microsoft YaHei"/>
              </a:rPr>
              <a:t>姓名,</a:t>
            </a:r>
            <a:r>
              <a:rPr sz="1710" spc="-9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1710" spc="-4" dirty="0">
                <a:solidFill>
                  <a:srgbClr val="FF0000"/>
                </a:solidFill>
                <a:latin typeface="Microsoft YaHei"/>
                <a:cs typeface="Microsoft YaHei"/>
              </a:rPr>
              <a:t>部门,</a:t>
            </a:r>
            <a:r>
              <a:rPr sz="1710" spc="-13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1710" spc="-4" dirty="0">
                <a:solidFill>
                  <a:srgbClr val="FF0000"/>
                </a:solidFill>
                <a:latin typeface="Microsoft YaHei"/>
                <a:cs typeface="Microsoft YaHei"/>
              </a:rPr>
              <a:t>部门经理)</a:t>
            </a:r>
            <a:endParaRPr sz="1710">
              <a:latin typeface="Microsoft YaHei"/>
              <a:cs typeface="Microsoft Ya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41089" y="4838019"/>
            <a:ext cx="6621255" cy="1001680"/>
          </a:xfrm>
          <a:prstGeom prst="rect">
            <a:avLst/>
          </a:prstGeom>
        </p:spPr>
        <p:txBody>
          <a:bodyPr vert="horz" wrap="square" lIns="0" tIns="89594" rIns="0" bIns="0" rtlCol="0">
            <a:spAutoFit/>
          </a:bodyPr>
          <a:lstStyle/>
          <a:p>
            <a:pPr marL="10860">
              <a:lnSpc>
                <a:spcPct val="100000"/>
              </a:lnSpc>
              <a:spcBef>
                <a:spcPts val="705"/>
              </a:spcBef>
              <a:buFont typeface="Wingdings"/>
              <a:buChar char=""/>
              <a:tabLst>
                <a:tab pos="237286" algn="l"/>
              </a:tabLst>
            </a:pPr>
            <a:r>
              <a:rPr sz="1710" spc="-4" dirty="0">
                <a:latin typeface="Microsoft YaHei"/>
                <a:cs typeface="Microsoft YaHei"/>
              </a:rPr>
              <a:t>图书</a:t>
            </a:r>
            <a:r>
              <a:rPr sz="1710" spc="-4" dirty="0">
                <a:solidFill>
                  <a:srgbClr val="FF0000"/>
                </a:solidFill>
                <a:latin typeface="Microsoft YaHei"/>
                <a:cs typeface="Microsoft YaHei"/>
              </a:rPr>
              <a:t>(书号,</a:t>
            </a:r>
            <a:r>
              <a:rPr sz="1710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1710" spc="-4" dirty="0">
                <a:solidFill>
                  <a:srgbClr val="FF0000"/>
                </a:solidFill>
                <a:latin typeface="Microsoft YaHei"/>
                <a:cs typeface="Microsoft YaHei"/>
              </a:rPr>
              <a:t>书名,</a:t>
            </a:r>
            <a:r>
              <a:rPr sz="1710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1710" spc="-4" dirty="0">
                <a:solidFill>
                  <a:srgbClr val="FF0000"/>
                </a:solidFill>
                <a:latin typeface="Microsoft YaHei"/>
                <a:cs typeface="Microsoft YaHei"/>
              </a:rPr>
              <a:t>出版日期,</a:t>
            </a:r>
            <a:r>
              <a:rPr sz="1710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1710" spc="-4" dirty="0">
                <a:solidFill>
                  <a:srgbClr val="FF0000"/>
                </a:solidFill>
                <a:latin typeface="Microsoft YaHei"/>
                <a:cs typeface="Microsoft YaHei"/>
              </a:rPr>
              <a:t>出版社,</a:t>
            </a:r>
            <a:r>
              <a:rPr sz="1710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1710" spc="-4" dirty="0">
                <a:solidFill>
                  <a:srgbClr val="FF0000"/>
                </a:solidFill>
                <a:latin typeface="Microsoft YaHei"/>
                <a:cs typeface="Microsoft YaHei"/>
              </a:rPr>
              <a:t>书架号,</a:t>
            </a:r>
            <a:r>
              <a:rPr sz="1710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1710" spc="-4" dirty="0">
                <a:solidFill>
                  <a:srgbClr val="FF0000"/>
                </a:solidFill>
                <a:latin typeface="Microsoft YaHei"/>
                <a:cs typeface="Microsoft YaHei"/>
              </a:rPr>
              <a:t>房间号,</a:t>
            </a:r>
            <a:r>
              <a:rPr sz="1710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1710" spc="-4" dirty="0">
                <a:solidFill>
                  <a:srgbClr val="FF0000"/>
                </a:solidFill>
                <a:latin typeface="Microsoft YaHei"/>
                <a:cs typeface="Microsoft YaHei"/>
              </a:rPr>
              <a:t>管理员)</a:t>
            </a:r>
            <a:endParaRPr sz="1710">
              <a:latin typeface="Microsoft YaHei"/>
              <a:cs typeface="Microsoft YaHei"/>
            </a:endParaRPr>
          </a:p>
          <a:p>
            <a:pPr marL="10860" marR="4344">
              <a:lnSpc>
                <a:spcPct val="130000"/>
              </a:lnSpc>
              <a:spcBef>
                <a:spcPts val="4"/>
              </a:spcBef>
              <a:buFont typeface="Wingdings"/>
              <a:buChar char=""/>
              <a:tabLst>
                <a:tab pos="237286" algn="l"/>
              </a:tabLst>
            </a:pPr>
            <a:r>
              <a:rPr sz="1710" spc="-4" dirty="0">
                <a:latin typeface="Microsoft YaHei"/>
                <a:cs typeface="Microsoft YaHei"/>
              </a:rPr>
              <a:t>客户</a:t>
            </a:r>
            <a:r>
              <a:rPr sz="1710" spc="-4" dirty="0">
                <a:solidFill>
                  <a:srgbClr val="FF0000"/>
                </a:solidFill>
                <a:latin typeface="Microsoft YaHei"/>
                <a:cs typeface="Microsoft YaHei"/>
              </a:rPr>
              <a:t>(客户号,</a:t>
            </a:r>
            <a:r>
              <a:rPr sz="1710" spc="150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1710" spc="-4" dirty="0">
                <a:solidFill>
                  <a:srgbClr val="FF0000"/>
                </a:solidFill>
                <a:latin typeface="Microsoft YaHei"/>
                <a:cs typeface="Microsoft YaHei"/>
              </a:rPr>
              <a:t>客户名称,</a:t>
            </a:r>
            <a:r>
              <a:rPr sz="1710" spc="150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1710" spc="-4" dirty="0">
                <a:solidFill>
                  <a:srgbClr val="FF0000"/>
                </a:solidFill>
                <a:latin typeface="Microsoft YaHei"/>
                <a:cs typeface="Microsoft YaHei"/>
              </a:rPr>
              <a:t>类别,</a:t>
            </a:r>
            <a:r>
              <a:rPr sz="1710" spc="162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1710" spc="-4" dirty="0">
                <a:solidFill>
                  <a:srgbClr val="FF0000"/>
                </a:solidFill>
                <a:latin typeface="Microsoft YaHei"/>
                <a:cs typeface="Microsoft YaHei"/>
              </a:rPr>
              <a:t>联系电话,</a:t>
            </a:r>
            <a:r>
              <a:rPr sz="1710" spc="158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1710" spc="-4" dirty="0">
                <a:solidFill>
                  <a:srgbClr val="FF0000"/>
                </a:solidFill>
                <a:latin typeface="Microsoft YaHei"/>
                <a:cs typeface="Microsoft YaHei"/>
              </a:rPr>
              <a:t>产品编码,</a:t>
            </a:r>
            <a:r>
              <a:rPr sz="1710" spc="158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1710" spc="-4" dirty="0">
                <a:solidFill>
                  <a:srgbClr val="FF0000"/>
                </a:solidFill>
                <a:latin typeface="Microsoft YaHei"/>
                <a:cs typeface="Microsoft YaHei"/>
              </a:rPr>
              <a:t>产品名称,</a:t>
            </a:r>
            <a:r>
              <a:rPr sz="1710" spc="162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1710" spc="-4" dirty="0">
                <a:solidFill>
                  <a:srgbClr val="FF0000"/>
                </a:solidFill>
                <a:latin typeface="Microsoft YaHei"/>
                <a:cs typeface="Microsoft YaHei"/>
              </a:rPr>
              <a:t>数量,  要货日期)</a:t>
            </a:r>
            <a:endParaRPr sz="1710">
              <a:latin typeface="Microsoft YaHei"/>
              <a:cs typeface="Microsoft YaHe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87624" y="771330"/>
            <a:ext cx="6475732" cy="493941"/>
          </a:xfrm>
          <a:prstGeom prst="rect">
            <a:avLst/>
          </a:prstGeom>
        </p:spPr>
        <p:txBody>
          <a:bodyPr vert="horz" wrap="square" lIns="0" tIns="62444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02"/>
              </a:spcBef>
            </a:pPr>
            <a:r>
              <a:rPr sz="2800" spc="-4" dirty="0" err="1">
                <a:solidFill>
                  <a:srgbClr val="FFFFFF"/>
                </a:solidFill>
                <a:latin typeface="STZhongsong"/>
                <a:cs typeface="STZhongsong"/>
              </a:rPr>
              <a:t>传递函数依赖的示例</a:t>
            </a:r>
            <a:endParaRPr sz="2800" dirty="0">
              <a:latin typeface="STZhongsong"/>
              <a:cs typeface="STZhongsong"/>
            </a:endParaRP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CF257896-9761-449C-B7FF-9169F83B0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19700" y="6381750"/>
            <a:ext cx="3600450" cy="320675"/>
          </a:xfrm>
        </p:spPr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A546B115-9560-4989-9653-B90FB9874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0825" y="6237288"/>
            <a:ext cx="585788" cy="457200"/>
          </a:xfrm>
        </p:spPr>
        <p:txBody>
          <a:bodyPr/>
          <a:lstStyle/>
          <a:p>
            <a:fld id="{96320AE4-2BFD-4F8C-9960-F502D9E35977}" type="slidenum">
              <a:rPr lang="en-US" altLang="zh-CN"/>
              <a:pPr/>
              <a:t>30</a:t>
            </a:fld>
            <a:endParaRPr lang="en-US" altLang="zh-C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50134" y="1370415"/>
            <a:ext cx="7726321" cy="2436258"/>
          </a:xfrm>
          <a:prstGeom prst="rect">
            <a:avLst/>
          </a:prstGeom>
        </p:spPr>
        <p:txBody>
          <a:bodyPr vert="horz" wrap="square" lIns="0" tIns="108599" rIns="0" bIns="0" rtlCol="0">
            <a:spAutoFit/>
          </a:bodyPr>
          <a:lstStyle/>
          <a:p>
            <a:pPr marL="10860">
              <a:lnSpc>
                <a:spcPct val="100000"/>
              </a:lnSpc>
              <a:spcBef>
                <a:spcPts val="855"/>
              </a:spcBef>
            </a:pPr>
            <a:r>
              <a:rPr sz="2052" b="1" dirty="0">
                <a:latin typeface="Microsoft YaHei"/>
                <a:cs typeface="Microsoft YaHei"/>
              </a:rPr>
              <a:t>练习：分析下列模式的传递函数依赖</a:t>
            </a:r>
            <a:endParaRPr sz="2052" dirty="0">
              <a:latin typeface="Microsoft YaHei"/>
              <a:cs typeface="Microsoft YaHei"/>
            </a:endParaRPr>
          </a:p>
          <a:p>
            <a:pPr marL="564165" indent="-162354">
              <a:lnSpc>
                <a:spcPct val="100000"/>
              </a:lnSpc>
              <a:spcBef>
                <a:spcPts val="637"/>
              </a:spcBef>
              <a:buSzPct val="95000"/>
              <a:buFont typeface="Wingdings"/>
              <a:buChar char=""/>
              <a:tabLst>
                <a:tab pos="564708" algn="l"/>
              </a:tabLst>
            </a:pPr>
            <a:r>
              <a:rPr sz="1710" spc="-4" dirty="0">
                <a:latin typeface="Microsoft YaHei"/>
                <a:cs typeface="Microsoft YaHei"/>
              </a:rPr>
              <a:t>商店</a:t>
            </a:r>
            <a:r>
              <a:rPr sz="1710" spc="-4" dirty="0">
                <a:solidFill>
                  <a:srgbClr val="FF0000"/>
                </a:solidFill>
                <a:latin typeface="Microsoft YaHei"/>
                <a:cs typeface="Microsoft YaHei"/>
              </a:rPr>
              <a:t>(商店, 商品,</a:t>
            </a:r>
            <a:r>
              <a:rPr sz="1710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1710" spc="-4" dirty="0">
                <a:solidFill>
                  <a:srgbClr val="FF0000"/>
                </a:solidFill>
                <a:latin typeface="Microsoft YaHei"/>
                <a:cs typeface="Microsoft YaHei"/>
              </a:rPr>
              <a:t>商品经营部,</a:t>
            </a:r>
            <a:r>
              <a:rPr sz="1710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1710" spc="-4" dirty="0">
                <a:solidFill>
                  <a:srgbClr val="FF0000"/>
                </a:solidFill>
                <a:latin typeface="Microsoft YaHei"/>
                <a:cs typeface="Microsoft YaHei"/>
              </a:rPr>
              <a:t>经营部经理)</a:t>
            </a:r>
            <a:endParaRPr sz="1710" dirty="0">
              <a:latin typeface="Microsoft YaHei"/>
              <a:cs typeface="Microsoft YaHei"/>
            </a:endParaRPr>
          </a:p>
          <a:p>
            <a:pPr marL="1050683" lvl="1" indent="-257920">
              <a:lnSpc>
                <a:spcPct val="100000"/>
              </a:lnSpc>
              <a:spcBef>
                <a:spcPts val="624"/>
              </a:spcBef>
              <a:buClr>
                <a:srgbClr val="FF0000"/>
              </a:buClr>
              <a:buFont typeface="Wingdings"/>
              <a:buChar char=""/>
              <a:tabLst>
                <a:tab pos="1051226" algn="l"/>
              </a:tabLst>
            </a:pPr>
            <a:r>
              <a:rPr sz="1710" spc="-4" dirty="0">
                <a:latin typeface="Microsoft YaHei"/>
                <a:cs typeface="Microsoft YaHei"/>
              </a:rPr>
              <a:t>{商店, 商品</a:t>
            </a:r>
            <a:r>
              <a:rPr sz="1710" spc="-9" dirty="0">
                <a:latin typeface="Microsoft YaHei"/>
                <a:cs typeface="Microsoft YaHei"/>
              </a:rPr>
              <a:t>}</a:t>
            </a:r>
            <a:r>
              <a:rPr sz="1710" spc="-9" dirty="0">
                <a:latin typeface="Symbol"/>
                <a:cs typeface="Symbol"/>
              </a:rPr>
              <a:t></a:t>
            </a:r>
            <a:r>
              <a:rPr sz="1710" spc="81" dirty="0">
                <a:latin typeface="Times New Roman"/>
                <a:cs typeface="Times New Roman"/>
              </a:rPr>
              <a:t> </a:t>
            </a:r>
            <a:r>
              <a:rPr sz="1710" spc="-4" dirty="0">
                <a:latin typeface="Microsoft YaHei"/>
                <a:cs typeface="Microsoft YaHei"/>
              </a:rPr>
              <a:t>商品经营部；{商店,</a:t>
            </a:r>
            <a:r>
              <a:rPr sz="1710" dirty="0">
                <a:latin typeface="Microsoft YaHei"/>
                <a:cs typeface="Microsoft YaHei"/>
              </a:rPr>
              <a:t> </a:t>
            </a:r>
            <a:r>
              <a:rPr sz="1710" spc="-4" dirty="0">
                <a:latin typeface="Microsoft YaHei"/>
                <a:cs typeface="Microsoft YaHei"/>
              </a:rPr>
              <a:t>商品经营部}</a:t>
            </a:r>
            <a:r>
              <a:rPr sz="1710" spc="-4" dirty="0">
                <a:latin typeface="Symbol"/>
                <a:cs typeface="Symbol"/>
              </a:rPr>
              <a:t></a:t>
            </a:r>
            <a:r>
              <a:rPr sz="1710" spc="77" dirty="0">
                <a:latin typeface="Times New Roman"/>
                <a:cs typeface="Times New Roman"/>
              </a:rPr>
              <a:t> </a:t>
            </a:r>
            <a:r>
              <a:rPr sz="1710" spc="-4" dirty="0">
                <a:latin typeface="Microsoft YaHei"/>
                <a:cs typeface="Microsoft YaHei"/>
              </a:rPr>
              <a:t>经营部经理</a:t>
            </a:r>
            <a:endParaRPr sz="1710" dirty="0">
              <a:latin typeface="Microsoft YaHei"/>
              <a:cs typeface="Microsoft YaHei"/>
            </a:endParaRPr>
          </a:p>
          <a:p>
            <a:pPr marL="1050683" lvl="1" indent="-257920">
              <a:lnSpc>
                <a:spcPct val="100000"/>
              </a:lnSpc>
              <a:spcBef>
                <a:spcPts val="620"/>
              </a:spcBef>
              <a:buClr>
                <a:srgbClr val="FF0000"/>
              </a:buClr>
              <a:buFont typeface="Wingdings"/>
              <a:buChar char=""/>
              <a:tabLst>
                <a:tab pos="1051226" algn="l"/>
              </a:tabLst>
            </a:pPr>
            <a:r>
              <a:rPr sz="1710" spc="-9" dirty="0">
                <a:latin typeface="Microsoft YaHei"/>
                <a:cs typeface="Microsoft YaHei"/>
              </a:rPr>
              <a:t>{商店</a:t>
            </a:r>
            <a:r>
              <a:rPr sz="1710" spc="-4" dirty="0">
                <a:latin typeface="Microsoft YaHei"/>
                <a:cs typeface="Microsoft YaHei"/>
              </a:rPr>
              <a:t>,</a:t>
            </a:r>
            <a:r>
              <a:rPr sz="1710" spc="-9" dirty="0">
                <a:latin typeface="Microsoft YaHei"/>
                <a:cs typeface="Microsoft YaHei"/>
              </a:rPr>
              <a:t> 商品</a:t>
            </a:r>
            <a:r>
              <a:rPr sz="1710" spc="-4" dirty="0">
                <a:latin typeface="Microsoft YaHei"/>
                <a:cs typeface="Microsoft YaHei"/>
              </a:rPr>
              <a:t>} </a:t>
            </a:r>
            <a:r>
              <a:rPr sz="1710" spc="-4" dirty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sz="1710" spc="8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10" spc="-4" dirty="0">
                <a:latin typeface="Microsoft YaHei"/>
                <a:cs typeface="Microsoft YaHei"/>
              </a:rPr>
              <a:t>经营部经理</a:t>
            </a:r>
            <a:endParaRPr sz="1710" dirty="0">
              <a:latin typeface="Microsoft YaHei"/>
              <a:cs typeface="Microsoft YaHei"/>
            </a:endParaRPr>
          </a:p>
          <a:p>
            <a:pPr marL="564165" indent="-162354">
              <a:lnSpc>
                <a:spcPct val="100000"/>
              </a:lnSpc>
              <a:spcBef>
                <a:spcPts val="620"/>
              </a:spcBef>
              <a:buSzPct val="95000"/>
              <a:buFont typeface="Wingdings"/>
              <a:buChar char=""/>
              <a:tabLst>
                <a:tab pos="564708" algn="l"/>
              </a:tabLst>
            </a:pPr>
            <a:r>
              <a:rPr sz="1710" spc="-4" dirty="0">
                <a:latin typeface="Microsoft YaHei"/>
                <a:cs typeface="Microsoft YaHei"/>
              </a:rPr>
              <a:t>学生</a:t>
            </a:r>
            <a:r>
              <a:rPr sz="1710" spc="-4" dirty="0">
                <a:solidFill>
                  <a:srgbClr val="FF0000"/>
                </a:solidFill>
                <a:latin typeface="Microsoft YaHei"/>
                <a:cs typeface="Microsoft YaHei"/>
              </a:rPr>
              <a:t>(学号,</a:t>
            </a:r>
            <a:r>
              <a:rPr sz="1710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1710" spc="-4" dirty="0">
                <a:solidFill>
                  <a:srgbClr val="FF0000"/>
                </a:solidFill>
                <a:latin typeface="Microsoft YaHei"/>
                <a:cs typeface="Microsoft YaHei"/>
              </a:rPr>
              <a:t>姓名,</a:t>
            </a:r>
            <a:r>
              <a:rPr sz="1710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1710" spc="-4" dirty="0">
                <a:solidFill>
                  <a:srgbClr val="FF0000"/>
                </a:solidFill>
                <a:latin typeface="Microsoft YaHei"/>
                <a:cs typeface="Microsoft YaHei"/>
              </a:rPr>
              <a:t>班级,</a:t>
            </a:r>
            <a:r>
              <a:rPr sz="1710" spc="4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1710" spc="-4" dirty="0">
                <a:solidFill>
                  <a:srgbClr val="FF0000"/>
                </a:solidFill>
                <a:latin typeface="Microsoft YaHei"/>
                <a:cs typeface="Microsoft YaHei"/>
              </a:rPr>
              <a:t>班主任,</a:t>
            </a:r>
            <a:r>
              <a:rPr sz="1710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1710" spc="-4" dirty="0">
                <a:solidFill>
                  <a:srgbClr val="FF0000"/>
                </a:solidFill>
                <a:latin typeface="Microsoft YaHei"/>
                <a:cs typeface="Microsoft YaHei"/>
              </a:rPr>
              <a:t>课号,</a:t>
            </a:r>
            <a:r>
              <a:rPr sz="1710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1710" spc="-4" dirty="0">
                <a:solidFill>
                  <a:srgbClr val="FF0000"/>
                </a:solidFill>
                <a:latin typeface="Microsoft YaHei"/>
                <a:cs typeface="Microsoft YaHei"/>
              </a:rPr>
              <a:t>课程名,</a:t>
            </a:r>
            <a:r>
              <a:rPr sz="1710" spc="4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1710" spc="-4" dirty="0">
                <a:solidFill>
                  <a:srgbClr val="FF0000"/>
                </a:solidFill>
                <a:latin typeface="Microsoft YaHei"/>
                <a:cs typeface="Microsoft YaHei"/>
              </a:rPr>
              <a:t>成绩,</a:t>
            </a:r>
            <a:r>
              <a:rPr sz="1710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1710" spc="-4" dirty="0">
                <a:solidFill>
                  <a:srgbClr val="FF0000"/>
                </a:solidFill>
                <a:latin typeface="Microsoft YaHei"/>
                <a:cs typeface="Microsoft YaHei"/>
              </a:rPr>
              <a:t>教师,</a:t>
            </a:r>
            <a:r>
              <a:rPr sz="1710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1710" spc="-4" dirty="0">
                <a:solidFill>
                  <a:srgbClr val="FF0000"/>
                </a:solidFill>
                <a:latin typeface="Microsoft YaHei"/>
                <a:cs typeface="Microsoft YaHei"/>
              </a:rPr>
              <a:t>教师职务)</a:t>
            </a:r>
            <a:endParaRPr sz="1710" dirty="0">
              <a:latin typeface="Microsoft YaHei"/>
              <a:cs typeface="Microsoft YaHei"/>
            </a:endParaRPr>
          </a:p>
          <a:p>
            <a:pPr marL="999099" lvl="1" indent="-206336">
              <a:lnSpc>
                <a:spcPct val="100000"/>
              </a:lnSpc>
              <a:spcBef>
                <a:spcPts val="530"/>
              </a:spcBef>
              <a:buClr>
                <a:srgbClr val="FF0000"/>
              </a:buClr>
              <a:buFont typeface="Wingdings"/>
              <a:buChar char=""/>
              <a:tabLst>
                <a:tab pos="999642" algn="l"/>
              </a:tabLst>
            </a:pPr>
            <a:r>
              <a:rPr sz="1600" dirty="0">
                <a:latin typeface="Microsoft YaHei"/>
                <a:cs typeface="Microsoft YaHei"/>
              </a:rPr>
              <a:t>学号</a:t>
            </a:r>
            <a:r>
              <a:rPr sz="1600" dirty="0">
                <a:latin typeface="Symbol"/>
                <a:cs typeface="Symbol"/>
              </a:rPr>
              <a:t></a:t>
            </a:r>
            <a:r>
              <a:rPr sz="1600" spc="5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Microsoft YaHei"/>
                <a:cs typeface="Microsoft YaHei"/>
              </a:rPr>
              <a:t>班级</a:t>
            </a:r>
            <a:r>
              <a:rPr sz="1600" spc="-4" dirty="0">
                <a:latin typeface="Microsoft YaHei"/>
                <a:cs typeface="Microsoft YaHei"/>
              </a:rPr>
              <a:t> </a:t>
            </a:r>
            <a:r>
              <a:rPr sz="1600" dirty="0">
                <a:latin typeface="Microsoft YaHei"/>
                <a:cs typeface="Microsoft YaHei"/>
              </a:rPr>
              <a:t>；</a:t>
            </a:r>
            <a:r>
              <a:rPr sz="1600" spc="-9" dirty="0">
                <a:latin typeface="Microsoft YaHei"/>
                <a:cs typeface="Microsoft YaHei"/>
              </a:rPr>
              <a:t> </a:t>
            </a:r>
            <a:r>
              <a:rPr sz="1600" dirty="0">
                <a:latin typeface="Microsoft YaHei"/>
                <a:cs typeface="Microsoft YaHei"/>
              </a:rPr>
              <a:t>班级</a:t>
            </a:r>
            <a:r>
              <a:rPr sz="1600" dirty="0">
                <a:latin typeface="Symbol"/>
                <a:cs typeface="Symbol"/>
              </a:rPr>
              <a:t></a:t>
            </a:r>
            <a:r>
              <a:rPr sz="1600" spc="51" dirty="0">
                <a:latin typeface="Times New Roman"/>
                <a:cs typeface="Times New Roman"/>
              </a:rPr>
              <a:t> </a:t>
            </a:r>
            <a:r>
              <a:rPr sz="1600" spc="-4" dirty="0">
                <a:latin typeface="Microsoft YaHei"/>
                <a:cs typeface="Microsoft YaHei"/>
              </a:rPr>
              <a:t>班主任</a:t>
            </a:r>
            <a:r>
              <a:rPr sz="1600" dirty="0">
                <a:latin typeface="Microsoft YaHei"/>
                <a:cs typeface="Microsoft YaHei"/>
              </a:rPr>
              <a:t>； </a:t>
            </a:r>
            <a:r>
              <a:rPr sz="1600" spc="-4" dirty="0">
                <a:latin typeface="Microsoft YaHei"/>
                <a:cs typeface="Microsoft YaHei"/>
              </a:rPr>
              <a:t>{学号，课号</a:t>
            </a:r>
            <a:r>
              <a:rPr sz="1600" dirty="0">
                <a:latin typeface="Microsoft YaHei"/>
                <a:cs typeface="Microsoft YaHei"/>
              </a:rPr>
              <a:t>}</a:t>
            </a:r>
            <a:r>
              <a:rPr sz="1600" spc="-4" dirty="0">
                <a:latin typeface="Microsoft YaHei"/>
                <a:cs typeface="Microsoft YaHei"/>
              </a:rPr>
              <a:t> </a:t>
            </a:r>
            <a:r>
              <a:rPr sz="1600" dirty="0">
                <a:latin typeface="Symbol"/>
                <a:cs typeface="Symbol"/>
              </a:rPr>
              <a:t>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4" dirty="0">
                <a:latin typeface="Microsoft YaHei"/>
                <a:cs typeface="Microsoft YaHei"/>
              </a:rPr>
              <a:t>教师；教</a:t>
            </a:r>
            <a:r>
              <a:rPr sz="1600" spc="-9" dirty="0">
                <a:latin typeface="Microsoft YaHei"/>
                <a:cs typeface="Microsoft YaHei"/>
              </a:rPr>
              <a:t>师</a:t>
            </a:r>
            <a:r>
              <a:rPr sz="1600" dirty="0">
                <a:latin typeface="Symbol"/>
                <a:cs typeface="Symbol"/>
              </a:rPr>
              <a:t></a:t>
            </a:r>
            <a:r>
              <a:rPr sz="1600" spc="56" dirty="0">
                <a:latin typeface="Times New Roman"/>
                <a:cs typeface="Times New Roman"/>
              </a:rPr>
              <a:t> </a:t>
            </a:r>
            <a:r>
              <a:rPr sz="1600" spc="-4" dirty="0">
                <a:latin typeface="Microsoft YaHei"/>
                <a:cs typeface="Microsoft YaHei"/>
              </a:rPr>
              <a:t>教师职务</a:t>
            </a:r>
            <a:endParaRPr sz="1600" dirty="0">
              <a:latin typeface="Microsoft YaHei"/>
              <a:cs typeface="Microsoft YaHei"/>
            </a:endParaRPr>
          </a:p>
          <a:p>
            <a:pPr marL="1051226" lvl="1" indent="-258463">
              <a:lnSpc>
                <a:spcPct val="100000"/>
              </a:lnSpc>
              <a:spcBef>
                <a:spcPts val="581"/>
              </a:spcBef>
              <a:buClr>
                <a:srgbClr val="FF0000"/>
              </a:buClr>
              <a:buFont typeface="Wingdings"/>
              <a:buChar char=""/>
              <a:tabLst>
                <a:tab pos="1051769" algn="l"/>
                <a:tab pos="2824626" algn="l"/>
              </a:tabLst>
            </a:pPr>
            <a:r>
              <a:rPr sz="1710" spc="-4" dirty="0">
                <a:latin typeface="Microsoft YaHei"/>
                <a:cs typeface="Microsoft YaHei"/>
              </a:rPr>
              <a:t>学号</a:t>
            </a:r>
            <a:r>
              <a:rPr sz="1710" spc="-4" dirty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sz="1710" spc="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10" spc="-9" dirty="0">
                <a:latin typeface="Microsoft YaHei"/>
                <a:cs typeface="Microsoft YaHei"/>
              </a:rPr>
              <a:t>班主</a:t>
            </a:r>
            <a:r>
              <a:rPr sz="1710" spc="-4" dirty="0">
                <a:latin typeface="Microsoft YaHei"/>
                <a:cs typeface="Microsoft YaHei"/>
              </a:rPr>
              <a:t>任</a:t>
            </a:r>
            <a:r>
              <a:rPr sz="1710" spc="9" dirty="0">
                <a:latin typeface="Microsoft YaHei"/>
                <a:cs typeface="Microsoft YaHei"/>
              </a:rPr>
              <a:t> </a:t>
            </a:r>
            <a:r>
              <a:rPr sz="1710" spc="-4" dirty="0">
                <a:latin typeface="Microsoft YaHei"/>
                <a:cs typeface="Microsoft YaHei"/>
              </a:rPr>
              <a:t>；	</a:t>
            </a:r>
            <a:r>
              <a:rPr sz="1710" spc="-9" dirty="0">
                <a:latin typeface="Microsoft YaHei"/>
                <a:cs typeface="Microsoft YaHei"/>
              </a:rPr>
              <a:t>{学号</a:t>
            </a:r>
            <a:r>
              <a:rPr sz="1710" spc="-4" dirty="0">
                <a:latin typeface="Microsoft YaHei"/>
                <a:cs typeface="Microsoft YaHei"/>
              </a:rPr>
              <a:t>,</a:t>
            </a:r>
            <a:r>
              <a:rPr sz="1710" spc="-9" dirty="0">
                <a:latin typeface="Microsoft YaHei"/>
                <a:cs typeface="Microsoft YaHei"/>
              </a:rPr>
              <a:t> 课号</a:t>
            </a:r>
            <a:r>
              <a:rPr sz="1710" spc="-4" dirty="0">
                <a:latin typeface="Microsoft YaHei"/>
                <a:cs typeface="Microsoft YaHei"/>
              </a:rPr>
              <a:t>}</a:t>
            </a:r>
            <a:r>
              <a:rPr sz="1710" spc="-4" dirty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sz="1710" spc="7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10" spc="-4" dirty="0">
                <a:latin typeface="Microsoft YaHei"/>
                <a:cs typeface="Microsoft YaHei"/>
              </a:rPr>
              <a:t>教师职务</a:t>
            </a:r>
            <a:endParaRPr sz="1710" dirty="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1089" y="3751819"/>
            <a:ext cx="3834073" cy="1033804"/>
          </a:xfrm>
          <a:prstGeom prst="rect">
            <a:avLst/>
          </a:prstGeom>
        </p:spPr>
        <p:txBody>
          <a:bodyPr vert="horz" wrap="square" lIns="0" tIns="89594" rIns="0" bIns="0" rtlCol="0">
            <a:spAutoFit/>
          </a:bodyPr>
          <a:lstStyle/>
          <a:p>
            <a:pPr marL="236743" indent="-225883">
              <a:lnSpc>
                <a:spcPct val="100000"/>
              </a:lnSpc>
              <a:spcBef>
                <a:spcPts val="705"/>
              </a:spcBef>
              <a:buFont typeface="Wingdings"/>
              <a:buChar char=""/>
              <a:tabLst>
                <a:tab pos="237286" algn="l"/>
              </a:tabLst>
            </a:pPr>
            <a:r>
              <a:rPr sz="1710" spc="-4" dirty="0">
                <a:latin typeface="Microsoft YaHei"/>
                <a:cs typeface="Microsoft YaHei"/>
              </a:rPr>
              <a:t>员工</a:t>
            </a:r>
            <a:r>
              <a:rPr sz="1710" spc="-4" dirty="0">
                <a:solidFill>
                  <a:srgbClr val="FF0000"/>
                </a:solidFill>
                <a:latin typeface="Microsoft YaHei"/>
                <a:cs typeface="Microsoft YaHei"/>
              </a:rPr>
              <a:t>(员工码,</a:t>
            </a:r>
            <a:r>
              <a:rPr sz="1710" spc="-9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1710" spc="-4" dirty="0">
                <a:solidFill>
                  <a:srgbClr val="FF0000"/>
                </a:solidFill>
                <a:latin typeface="Microsoft YaHei"/>
                <a:cs typeface="Microsoft YaHei"/>
              </a:rPr>
              <a:t>姓名, 部门, 部门经理)</a:t>
            </a:r>
            <a:endParaRPr sz="1710">
              <a:latin typeface="Microsoft YaHei"/>
              <a:cs typeface="Microsoft YaHei"/>
            </a:endParaRPr>
          </a:p>
          <a:p>
            <a:pPr marL="660274" lvl="1" indent="-258463">
              <a:lnSpc>
                <a:spcPct val="100000"/>
              </a:lnSpc>
              <a:spcBef>
                <a:spcPts val="620"/>
              </a:spcBef>
              <a:buClr>
                <a:srgbClr val="FF0000"/>
              </a:buClr>
              <a:buFont typeface="Wingdings"/>
              <a:buChar char=""/>
              <a:tabLst>
                <a:tab pos="660817" algn="l"/>
              </a:tabLst>
            </a:pPr>
            <a:r>
              <a:rPr sz="1710" spc="-4" dirty="0">
                <a:latin typeface="Microsoft YaHei"/>
                <a:cs typeface="Microsoft YaHei"/>
              </a:rPr>
              <a:t>员工码</a:t>
            </a:r>
            <a:r>
              <a:rPr sz="1710" spc="-4" dirty="0">
                <a:latin typeface="Symbol"/>
                <a:cs typeface="Symbol"/>
              </a:rPr>
              <a:t></a:t>
            </a:r>
            <a:r>
              <a:rPr sz="1710" spc="51" dirty="0">
                <a:latin typeface="Times New Roman"/>
                <a:cs typeface="Times New Roman"/>
              </a:rPr>
              <a:t> </a:t>
            </a:r>
            <a:r>
              <a:rPr sz="1710" spc="-4" dirty="0">
                <a:latin typeface="Microsoft YaHei"/>
                <a:cs typeface="Microsoft YaHei"/>
              </a:rPr>
              <a:t>部门；部门</a:t>
            </a:r>
            <a:r>
              <a:rPr sz="1710" spc="-4" dirty="0">
                <a:latin typeface="Symbol"/>
                <a:cs typeface="Symbol"/>
              </a:rPr>
              <a:t></a:t>
            </a:r>
            <a:r>
              <a:rPr sz="1710" spc="64" dirty="0">
                <a:latin typeface="Times New Roman"/>
                <a:cs typeface="Times New Roman"/>
              </a:rPr>
              <a:t> </a:t>
            </a:r>
            <a:r>
              <a:rPr sz="1710" spc="-4" dirty="0">
                <a:latin typeface="Microsoft YaHei"/>
                <a:cs typeface="Microsoft YaHei"/>
              </a:rPr>
              <a:t>部门经理</a:t>
            </a:r>
            <a:endParaRPr sz="1710">
              <a:latin typeface="Microsoft YaHei"/>
              <a:cs typeface="Microsoft YaHei"/>
            </a:endParaRPr>
          </a:p>
          <a:p>
            <a:pPr marL="660274" lvl="1" indent="-258463">
              <a:lnSpc>
                <a:spcPct val="100000"/>
              </a:lnSpc>
              <a:spcBef>
                <a:spcPts val="620"/>
              </a:spcBef>
              <a:buClr>
                <a:srgbClr val="FF0000"/>
              </a:buClr>
              <a:buFont typeface="Wingdings"/>
              <a:buChar char=""/>
              <a:tabLst>
                <a:tab pos="660817" algn="l"/>
              </a:tabLst>
            </a:pPr>
            <a:r>
              <a:rPr sz="1710" spc="-4" dirty="0">
                <a:latin typeface="Microsoft YaHei"/>
                <a:cs typeface="Microsoft YaHei"/>
              </a:rPr>
              <a:t>员工码 </a:t>
            </a:r>
            <a:r>
              <a:rPr sz="1710" spc="-4" dirty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sz="1710" spc="6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10" spc="-4" dirty="0">
                <a:latin typeface="Microsoft YaHei"/>
                <a:cs typeface="Microsoft YaHei"/>
              </a:rPr>
              <a:t>部门经理</a:t>
            </a:r>
            <a:endParaRPr sz="1710">
              <a:latin typeface="Microsoft YaHei"/>
              <a:cs typeface="Microsoft Ya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1089" y="4770931"/>
            <a:ext cx="6728224" cy="1034024"/>
          </a:xfrm>
          <a:prstGeom prst="rect">
            <a:avLst/>
          </a:prstGeom>
        </p:spPr>
        <p:txBody>
          <a:bodyPr vert="horz" wrap="square" lIns="0" tIns="89050" rIns="0" bIns="0" rtlCol="0">
            <a:spAutoFit/>
          </a:bodyPr>
          <a:lstStyle/>
          <a:p>
            <a:pPr marL="10860">
              <a:lnSpc>
                <a:spcPct val="100000"/>
              </a:lnSpc>
              <a:spcBef>
                <a:spcPts val="700"/>
              </a:spcBef>
              <a:buFont typeface="Wingdings"/>
              <a:buChar char=""/>
              <a:tabLst>
                <a:tab pos="237286" algn="l"/>
              </a:tabLst>
            </a:pPr>
            <a:r>
              <a:rPr sz="1710" spc="-4" dirty="0">
                <a:latin typeface="Microsoft YaHei"/>
                <a:cs typeface="Microsoft YaHei"/>
              </a:rPr>
              <a:t>图书</a:t>
            </a:r>
            <a:r>
              <a:rPr sz="1710" spc="-4" dirty="0">
                <a:solidFill>
                  <a:srgbClr val="FF0000"/>
                </a:solidFill>
                <a:latin typeface="Microsoft YaHei"/>
                <a:cs typeface="Microsoft YaHei"/>
              </a:rPr>
              <a:t>(书号,</a:t>
            </a:r>
            <a:r>
              <a:rPr sz="1710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1710" spc="-4" dirty="0">
                <a:solidFill>
                  <a:srgbClr val="FF0000"/>
                </a:solidFill>
                <a:latin typeface="Microsoft YaHei"/>
                <a:cs typeface="Microsoft YaHei"/>
              </a:rPr>
              <a:t>书名,</a:t>
            </a:r>
            <a:r>
              <a:rPr sz="1710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1710" spc="-4" dirty="0">
                <a:solidFill>
                  <a:srgbClr val="FF0000"/>
                </a:solidFill>
                <a:latin typeface="Microsoft YaHei"/>
                <a:cs typeface="Microsoft YaHei"/>
              </a:rPr>
              <a:t>出版日期,</a:t>
            </a:r>
            <a:r>
              <a:rPr sz="1710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1710" spc="-4" dirty="0">
                <a:solidFill>
                  <a:srgbClr val="FF0000"/>
                </a:solidFill>
                <a:latin typeface="Microsoft YaHei"/>
                <a:cs typeface="Microsoft YaHei"/>
              </a:rPr>
              <a:t>出版社,</a:t>
            </a:r>
            <a:r>
              <a:rPr sz="1710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1710" spc="-4" dirty="0">
                <a:solidFill>
                  <a:srgbClr val="FF0000"/>
                </a:solidFill>
                <a:latin typeface="Microsoft YaHei"/>
                <a:cs typeface="Microsoft YaHei"/>
              </a:rPr>
              <a:t>书架号,</a:t>
            </a:r>
            <a:r>
              <a:rPr sz="1710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1710" spc="-4" dirty="0">
                <a:solidFill>
                  <a:srgbClr val="FF0000"/>
                </a:solidFill>
                <a:latin typeface="Microsoft YaHei"/>
                <a:cs typeface="Microsoft YaHei"/>
              </a:rPr>
              <a:t>房间号,</a:t>
            </a:r>
            <a:r>
              <a:rPr sz="1710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1710" spc="-4" dirty="0">
                <a:solidFill>
                  <a:srgbClr val="FF0000"/>
                </a:solidFill>
                <a:latin typeface="Microsoft YaHei"/>
                <a:cs typeface="Microsoft YaHei"/>
              </a:rPr>
              <a:t>管理员)</a:t>
            </a:r>
            <a:endParaRPr sz="1710">
              <a:latin typeface="Microsoft YaHei"/>
              <a:cs typeface="Microsoft YaHei"/>
            </a:endParaRPr>
          </a:p>
          <a:p>
            <a:pPr marL="10860" marR="4344">
              <a:lnSpc>
                <a:spcPts val="2676"/>
              </a:lnSpc>
              <a:spcBef>
                <a:spcPts val="184"/>
              </a:spcBef>
              <a:buFont typeface="Wingdings"/>
              <a:buChar char=""/>
              <a:tabLst>
                <a:tab pos="237286" algn="l"/>
              </a:tabLst>
            </a:pPr>
            <a:r>
              <a:rPr sz="1710" spc="-4" dirty="0">
                <a:latin typeface="Microsoft YaHei"/>
                <a:cs typeface="Microsoft YaHei"/>
              </a:rPr>
              <a:t>客户</a:t>
            </a:r>
            <a:r>
              <a:rPr sz="1710" spc="-4" dirty="0">
                <a:solidFill>
                  <a:srgbClr val="FF0000"/>
                </a:solidFill>
                <a:latin typeface="Microsoft YaHei"/>
                <a:cs typeface="Microsoft YaHei"/>
              </a:rPr>
              <a:t>(客户号,</a:t>
            </a:r>
            <a:r>
              <a:rPr sz="1710" spc="286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1710" spc="-4" dirty="0">
                <a:solidFill>
                  <a:srgbClr val="FF0000"/>
                </a:solidFill>
                <a:latin typeface="Microsoft YaHei"/>
                <a:cs typeface="Microsoft YaHei"/>
              </a:rPr>
              <a:t>客户名称,</a:t>
            </a:r>
            <a:r>
              <a:rPr sz="1710" spc="299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1710" spc="-4" dirty="0">
                <a:solidFill>
                  <a:srgbClr val="FF0000"/>
                </a:solidFill>
                <a:latin typeface="Microsoft YaHei"/>
                <a:cs typeface="Microsoft YaHei"/>
              </a:rPr>
              <a:t>类别,</a:t>
            </a:r>
            <a:r>
              <a:rPr sz="1710" spc="299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1710" spc="-4" dirty="0">
                <a:solidFill>
                  <a:srgbClr val="FF0000"/>
                </a:solidFill>
                <a:latin typeface="Microsoft YaHei"/>
                <a:cs typeface="Microsoft YaHei"/>
              </a:rPr>
              <a:t>联系电话,</a:t>
            </a:r>
            <a:r>
              <a:rPr sz="1710" spc="295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1710" spc="-4" dirty="0">
                <a:solidFill>
                  <a:srgbClr val="FF0000"/>
                </a:solidFill>
                <a:latin typeface="Microsoft YaHei"/>
                <a:cs typeface="Microsoft YaHei"/>
              </a:rPr>
              <a:t>产品编码,</a:t>
            </a:r>
            <a:r>
              <a:rPr sz="1710" spc="299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1710" spc="-4" dirty="0">
                <a:solidFill>
                  <a:srgbClr val="FF0000"/>
                </a:solidFill>
                <a:latin typeface="Microsoft YaHei"/>
                <a:cs typeface="Microsoft YaHei"/>
              </a:rPr>
              <a:t>产品名称,</a:t>
            </a:r>
            <a:r>
              <a:rPr sz="1710" spc="299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1710" spc="-4" dirty="0">
                <a:solidFill>
                  <a:srgbClr val="FF0000"/>
                </a:solidFill>
                <a:latin typeface="Microsoft YaHei"/>
                <a:cs typeface="Microsoft YaHei"/>
              </a:rPr>
              <a:t>数</a:t>
            </a:r>
            <a:r>
              <a:rPr sz="1710" spc="4" dirty="0">
                <a:solidFill>
                  <a:srgbClr val="FF0000"/>
                </a:solidFill>
                <a:latin typeface="Microsoft YaHei"/>
                <a:cs typeface="Microsoft YaHei"/>
              </a:rPr>
              <a:t>量</a:t>
            </a:r>
            <a:r>
              <a:rPr sz="1710" spc="-4" dirty="0">
                <a:solidFill>
                  <a:srgbClr val="FF0000"/>
                </a:solidFill>
                <a:latin typeface="Microsoft YaHei"/>
                <a:cs typeface="Microsoft YaHei"/>
              </a:rPr>
              <a:t>,  要货日期)</a:t>
            </a:r>
            <a:endParaRPr sz="1710">
              <a:latin typeface="Microsoft YaHei"/>
              <a:cs typeface="Microsoft YaHe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52957" y="3902381"/>
            <a:ext cx="1220105" cy="891051"/>
          </a:xfrm>
          <a:custGeom>
            <a:avLst/>
            <a:gdLst/>
            <a:ahLst/>
            <a:cxnLst/>
            <a:rect l="l" t="t" r="r" b="b"/>
            <a:pathLst>
              <a:path w="1426845" h="1042035">
                <a:moveTo>
                  <a:pt x="1426464" y="521208"/>
                </a:moveTo>
                <a:lnTo>
                  <a:pt x="1424318" y="480452"/>
                </a:lnTo>
                <a:lnTo>
                  <a:pt x="1417987" y="440558"/>
                </a:lnTo>
                <a:lnTo>
                  <a:pt x="1407629" y="401642"/>
                </a:lnTo>
                <a:lnTo>
                  <a:pt x="1393403" y="363819"/>
                </a:lnTo>
                <a:lnTo>
                  <a:pt x="1375466" y="327205"/>
                </a:lnTo>
                <a:lnTo>
                  <a:pt x="1353978" y="291914"/>
                </a:lnTo>
                <a:lnTo>
                  <a:pt x="1329097" y="258064"/>
                </a:lnTo>
                <a:lnTo>
                  <a:pt x="1300981" y="225768"/>
                </a:lnTo>
                <a:lnTo>
                  <a:pt x="1269789" y="195143"/>
                </a:lnTo>
                <a:lnTo>
                  <a:pt x="1235680" y="166304"/>
                </a:lnTo>
                <a:lnTo>
                  <a:pt x="1198811" y="139366"/>
                </a:lnTo>
                <a:lnTo>
                  <a:pt x="1159341" y="114446"/>
                </a:lnTo>
                <a:lnTo>
                  <a:pt x="1117430" y="91659"/>
                </a:lnTo>
                <a:lnTo>
                  <a:pt x="1073234" y="71120"/>
                </a:lnTo>
                <a:lnTo>
                  <a:pt x="1026913" y="52944"/>
                </a:lnTo>
                <a:lnTo>
                  <a:pt x="978518" y="37220"/>
                </a:lnTo>
                <a:lnTo>
                  <a:pt x="928530" y="24147"/>
                </a:lnTo>
                <a:lnTo>
                  <a:pt x="876784" y="13755"/>
                </a:lnTo>
                <a:lnTo>
                  <a:pt x="823546" y="6190"/>
                </a:lnTo>
                <a:lnTo>
                  <a:pt x="768976" y="1566"/>
                </a:lnTo>
                <a:lnTo>
                  <a:pt x="713232" y="0"/>
                </a:lnTo>
                <a:lnTo>
                  <a:pt x="657487" y="1566"/>
                </a:lnTo>
                <a:lnTo>
                  <a:pt x="602917" y="6190"/>
                </a:lnTo>
                <a:lnTo>
                  <a:pt x="549679" y="13755"/>
                </a:lnTo>
                <a:lnTo>
                  <a:pt x="497933" y="24147"/>
                </a:lnTo>
                <a:lnTo>
                  <a:pt x="447837" y="37248"/>
                </a:lnTo>
                <a:lnTo>
                  <a:pt x="399550" y="52944"/>
                </a:lnTo>
                <a:lnTo>
                  <a:pt x="353229" y="71120"/>
                </a:lnTo>
                <a:lnTo>
                  <a:pt x="309033" y="91659"/>
                </a:lnTo>
                <a:lnTo>
                  <a:pt x="267122" y="114446"/>
                </a:lnTo>
                <a:lnTo>
                  <a:pt x="227652" y="139366"/>
                </a:lnTo>
                <a:lnTo>
                  <a:pt x="190783" y="166304"/>
                </a:lnTo>
                <a:lnTo>
                  <a:pt x="156674" y="195143"/>
                </a:lnTo>
                <a:lnTo>
                  <a:pt x="125482" y="225768"/>
                </a:lnTo>
                <a:lnTo>
                  <a:pt x="97366" y="258064"/>
                </a:lnTo>
                <a:lnTo>
                  <a:pt x="72485" y="291914"/>
                </a:lnTo>
                <a:lnTo>
                  <a:pt x="50997" y="327205"/>
                </a:lnTo>
                <a:lnTo>
                  <a:pt x="33060" y="363819"/>
                </a:lnTo>
                <a:lnTo>
                  <a:pt x="18834" y="401642"/>
                </a:lnTo>
                <a:lnTo>
                  <a:pt x="8476" y="440558"/>
                </a:lnTo>
                <a:lnTo>
                  <a:pt x="2145" y="480452"/>
                </a:lnTo>
                <a:lnTo>
                  <a:pt x="0" y="521208"/>
                </a:lnTo>
                <a:lnTo>
                  <a:pt x="2145" y="561859"/>
                </a:lnTo>
                <a:lnTo>
                  <a:pt x="8476" y="601659"/>
                </a:lnTo>
                <a:lnTo>
                  <a:pt x="18834" y="640490"/>
                </a:lnTo>
                <a:lnTo>
                  <a:pt x="33060" y="678238"/>
                </a:lnTo>
                <a:lnTo>
                  <a:pt x="50997" y="714785"/>
                </a:lnTo>
                <a:lnTo>
                  <a:pt x="72485" y="750016"/>
                </a:lnTo>
                <a:lnTo>
                  <a:pt x="97366" y="783815"/>
                </a:lnTo>
                <a:lnTo>
                  <a:pt x="125482" y="816066"/>
                </a:lnTo>
                <a:lnTo>
                  <a:pt x="126492" y="817056"/>
                </a:lnTo>
                <a:lnTo>
                  <a:pt x="126492" y="521208"/>
                </a:lnTo>
                <a:lnTo>
                  <a:pt x="129172" y="479884"/>
                </a:lnTo>
                <a:lnTo>
                  <a:pt x="137051" y="439673"/>
                </a:lnTo>
                <a:lnTo>
                  <a:pt x="149884" y="400755"/>
                </a:lnTo>
                <a:lnTo>
                  <a:pt x="167428" y="363309"/>
                </a:lnTo>
                <a:lnTo>
                  <a:pt x="189438" y="327515"/>
                </a:lnTo>
                <a:lnTo>
                  <a:pt x="215672" y="293552"/>
                </a:lnTo>
                <a:lnTo>
                  <a:pt x="245885" y="261600"/>
                </a:lnTo>
                <a:lnTo>
                  <a:pt x="279833" y="231839"/>
                </a:lnTo>
                <a:lnTo>
                  <a:pt x="317273" y="204448"/>
                </a:lnTo>
                <a:lnTo>
                  <a:pt x="357961" y="179607"/>
                </a:lnTo>
                <a:lnTo>
                  <a:pt x="401652" y="157496"/>
                </a:lnTo>
                <a:lnTo>
                  <a:pt x="448104" y="138293"/>
                </a:lnTo>
                <a:lnTo>
                  <a:pt x="497072" y="122179"/>
                </a:lnTo>
                <a:lnTo>
                  <a:pt x="548313" y="109333"/>
                </a:lnTo>
                <a:lnTo>
                  <a:pt x="601582" y="99935"/>
                </a:lnTo>
                <a:lnTo>
                  <a:pt x="656636" y="94165"/>
                </a:lnTo>
                <a:lnTo>
                  <a:pt x="713232" y="92202"/>
                </a:lnTo>
                <a:lnTo>
                  <a:pt x="769834" y="94165"/>
                </a:lnTo>
                <a:lnTo>
                  <a:pt x="824910" y="99935"/>
                </a:lnTo>
                <a:lnTo>
                  <a:pt x="878213" y="109333"/>
                </a:lnTo>
                <a:lnTo>
                  <a:pt x="929497" y="122179"/>
                </a:lnTo>
                <a:lnTo>
                  <a:pt x="978626" y="138338"/>
                </a:lnTo>
                <a:lnTo>
                  <a:pt x="1025028" y="157496"/>
                </a:lnTo>
                <a:lnTo>
                  <a:pt x="1068783" y="179607"/>
                </a:lnTo>
                <a:lnTo>
                  <a:pt x="1109537" y="204448"/>
                </a:lnTo>
                <a:lnTo>
                  <a:pt x="1147044" y="231839"/>
                </a:lnTo>
                <a:lnTo>
                  <a:pt x="1181059" y="261600"/>
                </a:lnTo>
                <a:lnTo>
                  <a:pt x="1211335" y="293552"/>
                </a:lnTo>
                <a:lnTo>
                  <a:pt x="1237628" y="327515"/>
                </a:lnTo>
                <a:lnTo>
                  <a:pt x="1259691" y="363309"/>
                </a:lnTo>
                <a:lnTo>
                  <a:pt x="1277278" y="400755"/>
                </a:lnTo>
                <a:lnTo>
                  <a:pt x="1290145" y="439673"/>
                </a:lnTo>
                <a:lnTo>
                  <a:pt x="1298045" y="479884"/>
                </a:lnTo>
                <a:lnTo>
                  <a:pt x="1300734" y="521208"/>
                </a:lnTo>
                <a:lnTo>
                  <a:pt x="1300734" y="816309"/>
                </a:lnTo>
                <a:lnTo>
                  <a:pt x="1300981" y="816066"/>
                </a:lnTo>
                <a:lnTo>
                  <a:pt x="1329097" y="783815"/>
                </a:lnTo>
                <a:lnTo>
                  <a:pt x="1353978" y="750016"/>
                </a:lnTo>
                <a:lnTo>
                  <a:pt x="1375466" y="714785"/>
                </a:lnTo>
                <a:lnTo>
                  <a:pt x="1393403" y="678238"/>
                </a:lnTo>
                <a:lnTo>
                  <a:pt x="1407629" y="640490"/>
                </a:lnTo>
                <a:lnTo>
                  <a:pt x="1417987" y="601659"/>
                </a:lnTo>
                <a:lnTo>
                  <a:pt x="1424318" y="561859"/>
                </a:lnTo>
                <a:lnTo>
                  <a:pt x="1426464" y="521208"/>
                </a:lnTo>
                <a:close/>
              </a:path>
              <a:path w="1426845" h="1042035">
                <a:moveTo>
                  <a:pt x="1300734" y="816309"/>
                </a:moveTo>
                <a:lnTo>
                  <a:pt x="1300734" y="521208"/>
                </a:lnTo>
                <a:lnTo>
                  <a:pt x="1298045" y="562405"/>
                </a:lnTo>
                <a:lnTo>
                  <a:pt x="1290145" y="602503"/>
                </a:lnTo>
                <a:lnTo>
                  <a:pt x="1277278" y="641324"/>
                </a:lnTo>
                <a:lnTo>
                  <a:pt x="1259691" y="678685"/>
                </a:lnTo>
                <a:lnTo>
                  <a:pt x="1237628" y="714406"/>
                </a:lnTo>
                <a:lnTo>
                  <a:pt x="1211335" y="748307"/>
                </a:lnTo>
                <a:lnTo>
                  <a:pt x="1181059" y="780208"/>
                </a:lnTo>
                <a:lnTo>
                  <a:pt x="1147044" y="809927"/>
                </a:lnTo>
                <a:lnTo>
                  <a:pt x="1109537" y="837284"/>
                </a:lnTo>
                <a:lnTo>
                  <a:pt x="1068783" y="862099"/>
                </a:lnTo>
                <a:lnTo>
                  <a:pt x="1025028" y="884191"/>
                </a:lnTo>
                <a:lnTo>
                  <a:pt x="978518" y="903379"/>
                </a:lnTo>
                <a:lnTo>
                  <a:pt x="929497" y="919484"/>
                </a:lnTo>
                <a:lnTo>
                  <a:pt x="878213" y="932324"/>
                </a:lnTo>
                <a:lnTo>
                  <a:pt x="824910" y="941719"/>
                </a:lnTo>
                <a:lnTo>
                  <a:pt x="769834" y="947488"/>
                </a:lnTo>
                <a:lnTo>
                  <a:pt x="713232" y="949452"/>
                </a:lnTo>
                <a:lnTo>
                  <a:pt x="656636" y="947488"/>
                </a:lnTo>
                <a:lnTo>
                  <a:pt x="601582" y="941719"/>
                </a:lnTo>
                <a:lnTo>
                  <a:pt x="548313" y="932324"/>
                </a:lnTo>
                <a:lnTo>
                  <a:pt x="497072" y="919484"/>
                </a:lnTo>
                <a:lnTo>
                  <a:pt x="448104" y="903379"/>
                </a:lnTo>
                <a:lnTo>
                  <a:pt x="401652" y="884191"/>
                </a:lnTo>
                <a:lnTo>
                  <a:pt x="357961" y="862099"/>
                </a:lnTo>
                <a:lnTo>
                  <a:pt x="317273" y="837284"/>
                </a:lnTo>
                <a:lnTo>
                  <a:pt x="279833" y="809927"/>
                </a:lnTo>
                <a:lnTo>
                  <a:pt x="245885" y="780208"/>
                </a:lnTo>
                <a:lnTo>
                  <a:pt x="215672" y="748307"/>
                </a:lnTo>
                <a:lnTo>
                  <a:pt x="189438" y="714406"/>
                </a:lnTo>
                <a:lnTo>
                  <a:pt x="167428" y="678685"/>
                </a:lnTo>
                <a:lnTo>
                  <a:pt x="149884" y="641324"/>
                </a:lnTo>
                <a:lnTo>
                  <a:pt x="137051" y="602503"/>
                </a:lnTo>
                <a:lnTo>
                  <a:pt x="129172" y="562405"/>
                </a:lnTo>
                <a:lnTo>
                  <a:pt x="126492" y="521208"/>
                </a:lnTo>
                <a:lnTo>
                  <a:pt x="126492" y="817056"/>
                </a:lnTo>
                <a:lnTo>
                  <a:pt x="156674" y="846653"/>
                </a:lnTo>
                <a:lnTo>
                  <a:pt x="190783" y="875459"/>
                </a:lnTo>
                <a:lnTo>
                  <a:pt x="227652" y="902369"/>
                </a:lnTo>
                <a:lnTo>
                  <a:pt x="267122" y="927267"/>
                </a:lnTo>
                <a:lnTo>
                  <a:pt x="309033" y="950036"/>
                </a:lnTo>
                <a:lnTo>
                  <a:pt x="353229" y="970562"/>
                </a:lnTo>
                <a:lnTo>
                  <a:pt x="399550" y="988727"/>
                </a:lnTo>
                <a:lnTo>
                  <a:pt x="447837" y="1004415"/>
                </a:lnTo>
                <a:lnTo>
                  <a:pt x="497933" y="1017512"/>
                </a:lnTo>
                <a:lnTo>
                  <a:pt x="549679" y="1027900"/>
                </a:lnTo>
                <a:lnTo>
                  <a:pt x="602917" y="1035463"/>
                </a:lnTo>
                <a:lnTo>
                  <a:pt x="657487" y="1040087"/>
                </a:lnTo>
                <a:lnTo>
                  <a:pt x="713232" y="1041654"/>
                </a:lnTo>
                <a:lnTo>
                  <a:pt x="768976" y="1040087"/>
                </a:lnTo>
                <a:lnTo>
                  <a:pt x="823546" y="1035463"/>
                </a:lnTo>
                <a:lnTo>
                  <a:pt x="876784" y="1027900"/>
                </a:lnTo>
                <a:lnTo>
                  <a:pt x="928530" y="1017512"/>
                </a:lnTo>
                <a:lnTo>
                  <a:pt x="978626" y="1004415"/>
                </a:lnTo>
                <a:lnTo>
                  <a:pt x="1026913" y="988727"/>
                </a:lnTo>
                <a:lnTo>
                  <a:pt x="1073234" y="970562"/>
                </a:lnTo>
                <a:lnTo>
                  <a:pt x="1117430" y="950036"/>
                </a:lnTo>
                <a:lnTo>
                  <a:pt x="1159341" y="927267"/>
                </a:lnTo>
                <a:lnTo>
                  <a:pt x="1198811" y="902369"/>
                </a:lnTo>
                <a:lnTo>
                  <a:pt x="1235680" y="875459"/>
                </a:lnTo>
                <a:lnTo>
                  <a:pt x="1269789" y="846653"/>
                </a:lnTo>
                <a:lnTo>
                  <a:pt x="1300734" y="816309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53292" y="3974708"/>
            <a:ext cx="1019198" cy="746072"/>
          </a:xfrm>
          <a:custGeom>
            <a:avLst/>
            <a:gdLst/>
            <a:ahLst/>
            <a:cxnLst/>
            <a:rect l="l" t="t" r="r" b="b"/>
            <a:pathLst>
              <a:path w="1191895" h="872489">
                <a:moveTo>
                  <a:pt x="1191767" y="436626"/>
                </a:moveTo>
                <a:lnTo>
                  <a:pt x="1189333" y="396822"/>
                </a:lnTo>
                <a:lnTo>
                  <a:pt x="1182170" y="358033"/>
                </a:lnTo>
                <a:lnTo>
                  <a:pt x="1170488" y="320410"/>
                </a:lnTo>
                <a:lnTo>
                  <a:pt x="1154497" y="284106"/>
                </a:lnTo>
                <a:lnTo>
                  <a:pt x="1134408" y="249275"/>
                </a:lnTo>
                <a:lnTo>
                  <a:pt x="1110431" y="216069"/>
                </a:lnTo>
                <a:lnTo>
                  <a:pt x="1082775" y="184641"/>
                </a:lnTo>
                <a:lnTo>
                  <a:pt x="1051651" y="155143"/>
                </a:lnTo>
                <a:lnTo>
                  <a:pt x="1017269" y="127730"/>
                </a:lnTo>
                <a:lnTo>
                  <a:pt x="979840" y="102553"/>
                </a:lnTo>
                <a:lnTo>
                  <a:pt x="939572" y="79765"/>
                </a:lnTo>
                <a:lnTo>
                  <a:pt x="896676" y="59520"/>
                </a:lnTo>
                <a:lnTo>
                  <a:pt x="851363" y="41970"/>
                </a:lnTo>
                <a:lnTo>
                  <a:pt x="803842" y="27268"/>
                </a:lnTo>
                <a:lnTo>
                  <a:pt x="754323" y="15568"/>
                </a:lnTo>
                <a:lnTo>
                  <a:pt x="703017" y="7021"/>
                </a:lnTo>
                <a:lnTo>
                  <a:pt x="650134" y="1780"/>
                </a:lnTo>
                <a:lnTo>
                  <a:pt x="595883" y="0"/>
                </a:lnTo>
                <a:lnTo>
                  <a:pt x="541633" y="1780"/>
                </a:lnTo>
                <a:lnTo>
                  <a:pt x="488750" y="7021"/>
                </a:lnTo>
                <a:lnTo>
                  <a:pt x="437444" y="15568"/>
                </a:lnTo>
                <a:lnTo>
                  <a:pt x="387925" y="27268"/>
                </a:lnTo>
                <a:lnTo>
                  <a:pt x="340404" y="41970"/>
                </a:lnTo>
                <a:lnTo>
                  <a:pt x="295091" y="59520"/>
                </a:lnTo>
                <a:lnTo>
                  <a:pt x="252195" y="79765"/>
                </a:lnTo>
                <a:lnTo>
                  <a:pt x="211927" y="102553"/>
                </a:lnTo>
                <a:lnTo>
                  <a:pt x="174497" y="127730"/>
                </a:lnTo>
                <a:lnTo>
                  <a:pt x="140116" y="155143"/>
                </a:lnTo>
                <a:lnTo>
                  <a:pt x="108992" y="184641"/>
                </a:lnTo>
                <a:lnTo>
                  <a:pt x="81336" y="216069"/>
                </a:lnTo>
                <a:lnTo>
                  <a:pt x="57359" y="249275"/>
                </a:lnTo>
                <a:lnTo>
                  <a:pt x="37270" y="284106"/>
                </a:lnTo>
                <a:lnTo>
                  <a:pt x="21279" y="320410"/>
                </a:lnTo>
                <a:lnTo>
                  <a:pt x="9597" y="358033"/>
                </a:lnTo>
                <a:lnTo>
                  <a:pt x="2434" y="396822"/>
                </a:lnTo>
                <a:lnTo>
                  <a:pt x="0" y="436626"/>
                </a:lnTo>
                <a:lnTo>
                  <a:pt x="2434" y="476309"/>
                </a:lnTo>
                <a:lnTo>
                  <a:pt x="9597" y="514991"/>
                </a:lnTo>
                <a:lnTo>
                  <a:pt x="21279" y="552520"/>
                </a:lnTo>
                <a:lnTo>
                  <a:pt x="37270" y="588741"/>
                </a:lnTo>
                <a:lnTo>
                  <a:pt x="57359" y="623501"/>
                </a:lnTo>
                <a:lnTo>
                  <a:pt x="81336" y="656646"/>
                </a:lnTo>
                <a:lnTo>
                  <a:pt x="108992" y="688022"/>
                </a:lnTo>
                <a:lnTo>
                  <a:pt x="140116" y="717476"/>
                </a:lnTo>
                <a:lnTo>
                  <a:pt x="174497" y="744855"/>
                </a:lnTo>
                <a:lnTo>
                  <a:pt x="211927" y="770003"/>
                </a:lnTo>
                <a:lnTo>
                  <a:pt x="252195" y="792769"/>
                </a:lnTo>
                <a:lnTo>
                  <a:pt x="295091" y="812997"/>
                </a:lnTo>
                <a:lnTo>
                  <a:pt x="340404" y="830535"/>
                </a:lnTo>
                <a:lnTo>
                  <a:pt x="387925" y="845229"/>
                </a:lnTo>
                <a:lnTo>
                  <a:pt x="437444" y="856925"/>
                </a:lnTo>
                <a:lnTo>
                  <a:pt x="488750" y="865469"/>
                </a:lnTo>
                <a:lnTo>
                  <a:pt x="541633" y="870709"/>
                </a:lnTo>
                <a:lnTo>
                  <a:pt x="595883" y="872490"/>
                </a:lnTo>
                <a:lnTo>
                  <a:pt x="650134" y="870709"/>
                </a:lnTo>
                <a:lnTo>
                  <a:pt x="703017" y="865469"/>
                </a:lnTo>
                <a:lnTo>
                  <a:pt x="754323" y="856925"/>
                </a:lnTo>
                <a:lnTo>
                  <a:pt x="803842" y="845229"/>
                </a:lnTo>
                <a:lnTo>
                  <a:pt x="851363" y="830535"/>
                </a:lnTo>
                <a:lnTo>
                  <a:pt x="896676" y="812997"/>
                </a:lnTo>
                <a:lnTo>
                  <a:pt x="939572" y="792769"/>
                </a:lnTo>
                <a:lnTo>
                  <a:pt x="979840" y="770003"/>
                </a:lnTo>
                <a:lnTo>
                  <a:pt x="1017269" y="744854"/>
                </a:lnTo>
                <a:lnTo>
                  <a:pt x="1051651" y="717476"/>
                </a:lnTo>
                <a:lnTo>
                  <a:pt x="1082775" y="688022"/>
                </a:lnTo>
                <a:lnTo>
                  <a:pt x="1110431" y="656646"/>
                </a:lnTo>
                <a:lnTo>
                  <a:pt x="1134408" y="623501"/>
                </a:lnTo>
                <a:lnTo>
                  <a:pt x="1154497" y="588741"/>
                </a:lnTo>
                <a:lnTo>
                  <a:pt x="1170488" y="552520"/>
                </a:lnTo>
                <a:lnTo>
                  <a:pt x="1182170" y="514991"/>
                </a:lnTo>
                <a:lnTo>
                  <a:pt x="1189333" y="476309"/>
                </a:lnTo>
                <a:lnTo>
                  <a:pt x="1191767" y="436626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53292" y="3974708"/>
            <a:ext cx="1019198" cy="746072"/>
          </a:xfrm>
          <a:custGeom>
            <a:avLst/>
            <a:gdLst/>
            <a:ahLst/>
            <a:cxnLst/>
            <a:rect l="l" t="t" r="r" b="b"/>
            <a:pathLst>
              <a:path w="1191895" h="872489">
                <a:moveTo>
                  <a:pt x="595883" y="0"/>
                </a:moveTo>
                <a:lnTo>
                  <a:pt x="541633" y="1780"/>
                </a:lnTo>
                <a:lnTo>
                  <a:pt x="488750" y="7021"/>
                </a:lnTo>
                <a:lnTo>
                  <a:pt x="437444" y="15568"/>
                </a:lnTo>
                <a:lnTo>
                  <a:pt x="387925" y="27268"/>
                </a:lnTo>
                <a:lnTo>
                  <a:pt x="340404" y="41970"/>
                </a:lnTo>
                <a:lnTo>
                  <a:pt x="295091" y="59520"/>
                </a:lnTo>
                <a:lnTo>
                  <a:pt x="252195" y="79765"/>
                </a:lnTo>
                <a:lnTo>
                  <a:pt x="211927" y="102553"/>
                </a:lnTo>
                <a:lnTo>
                  <a:pt x="174497" y="127730"/>
                </a:lnTo>
                <a:lnTo>
                  <a:pt x="140116" y="155143"/>
                </a:lnTo>
                <a:lnTo>
                  <a:pt x="108992" y="184641"/>
                </a:lnTo>
                <a:lnTo>
                  <a:pt x="81336" y="216069"/>
                </a:lnTo>
                <a:lnTo>
                  <a:pt x="57359" y="249275"/>
                </a:lnTo>
                <a:lnTo>
                  <a:pt x="37270" y="284106"/>
                </a:lnTo>
                <a:lnTo>
                  <a:pt x="21279" y="320410"/>
                </a:lnTo>
                <a:lnTo>
                  <a:pt x="9597" y="358033"/>
                </a:lnTo>
                <a:lnTo>
                  <a:pt x="2434" y="396822"/>
                </a:lnTo>
                <a:lnTo>
                  <a:pt x="0" y="436626"/>
                </a:lnTo>
                <a:lnTo>
                  <a:pt x="2434" y="476309"/>
                </a:lnTo>
                <a:lnTo>
                  <a:pt x="9597" y="514991"/>
                </a:lnTo>
                <a:lnTo>
                  <a:pt x="21279" y="552520"/>
                </a:lnTo>
                <a:lnTo>
                  <a:pt x="37270" y="588741"/>
                </a:lnTo>
                <a:lnTo>
                  <a:pt x="57359" y="623501"/>
                </a:lnTo>
                <a:lnTo>
                  <a:pt x="81336" y="656646"/>
                </a:lnTo>
                <a:lnTo>
                  <a:pt x="108992" y="688022"/>
                </a:lnTo>
                <a:lnTo>
                  <a:pt x="140116" y="717476"/>
                </a:lnTo>
                <a:lnTo>
                  <a:pt x="174497" y="744855"/>
                </a:lnTo>
                <a:lnTo>
                  <a:pt x="211927" y="770003"/>
                </a:lnTo>
                <a:lnTo>
                  <a:pt x="252195" y="792769"/>
                </a:lnTo>
                <a:lnTo>
                  <a:pt x="295091" y="812997"/>
                </a:lnTo>
                <a:lnTo>
                  <a:pt x="340404" y="830535"/>
                </a:lnTo>
                <a:lnTo>
                  <a:pt x="387925" y="845229"/>
                </a:lnTo>
                <a:lnTo>
                  <a:pt x="437444" y="856925"/>
                </a:lnTo>
                <a:lnTo>
                  <a:pt x="488750" y="865469"/>
                </a:lnTo>
                <a:lnTo>
                  <a:pt x="541633" y="870709"/>
                </a:lnTo>
                <a:lnTo>
                  <a:pt x="595883" y="872490"/>
                </a:lnTo>
                <a:lnTo>
                  <a:pt x="650134" y="870709"/>
                </a:lnTo>
                <a:lnTo>
                  <a:pt x="703017" y="865469"/>
                </a:lnTo>
                <a:lnTo>
                  <a:pt x="754323" y="856925"/>
                </a:lnTo>
                <a:lnTo>
                  <a:pt x="803842" y="845229"/>
                </a:lnTo>
                <a:lnTo>
                  <a:pt x="851363" y="830535"/>
                </a:lnTo>
                <a:lnTo>
                  <a:pt x="896676" y="812997"/>
                </a:lnTo>
                <a:lnTo>
                  <a:pt x="939572" y="792769"/>
                </a:lnTo>
                <a:lnTo>
                  <a:pt x="979840" y="770003"/>
                </a:lnTo>
                <a:lnTo>
                  <a:pt x="1017269" y="744854"/>
                </a:lnTo>
                <a:lnTo>
                  <a:pt x="1051651" y="717476"/>
                </a:lnTo>
                <a:lnTo>
                  <a:pt x="1082775" y="688022"/>
                </a:lnTo>
                <a:lnTo>
                  <a:pt x="1110431" y="656646"/>
                </a:lnTo>
                <a:lnTo>
                  <a:pt x="1134408" y="623501"/>
                </a:lnTo>
                <a:lnTo>
                  <a:pt x="1154497" y="588741"/>
                </a:lnTo>
                <a:lnTo>
                  <a:pt x="1170488" y="552520"/>
                </a:lnTo>
                <a:lnTo>
                  <a:pt x="1182170" y="514991"/>
                </a:lnTo>
                <a:lnTo>
                  <a:pt x="1189333" y="476309"/>
                </a:lnTo>
                <a:lnTo>
                  <a:pt x="1191767" y="436626"/>
                </a:lnTo>
                <a:lnTo>
                  <a:pt x="1189333" y="396822"/>
                </a:lnTo>
                <a:lnTo>
                  <a:pt x="1182170" y="358033"/>
                </a:lnTo>
                <a:lnTo>
                  <a:pt x="1170488" y="320410"/>
                </a:lnTo>
                <a:lnTo>
                  <a:pt x="1154497" y="284106"/>
                </a:lnTo>
                <a:lnTo>
                  <a:pt x="1134408" y="249275"/>
                </a:lnTo>
                <a:lnTo>
                  <a:pt x="1110431" y="216069"/>
                </a:lnTo>
                <a:lnTo>
                  <a:pt x="1082775" y="184641"/>
                </a:lnTo>
                <a:lnTo>
                  <a:pt x="1051651" y="155143"/>
                </a:lnTo>
                <a:lnTo>
                  <a:pt x="1017269" y="127730"/>
                </a:lnTo>
                <a:lnTo>
                  <a:pt x="979840" y="102553"/>
                </a:lnTo>
                <a:lnTo>
                  <a:pt x="939572" y="79765"/>
                </a:lnTo>
                <a:lnTo>
                  <a:pt x="896676" y="59520"/>
                </a:lnTo>
                <a:lnTo>
                  <a:pt x="851363" y="41970"/>
                </a:lnTo>
                <a:lnTo>
                  <a:pt x="803842" y="27268"/>
                </a:lnTo>
                <a:lnTo>
                  <a:pt x="754323" y="15568"/>
                </a:lnTo>
                <a:lnTo>
                  <a:pt x="703017" y="7021"/>
                </a:lnTo>
                <a:lnTo>
                  <a:pt x="650134" y="1780"/>
                </a:lnTo>
                <a:lnTo>
                  <a:pt x="595883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779923" y="4025749"/>
            <a:ext cx="765620" cy="642486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34751" marR="4344" indent="-24434">
              <a:lnSpc>
                <a:spcPct val="100000"/>
              </a:lnSpc>
              <a:spcBef>
                <a:spcPts val="86"/>
              </a:spcBef>
            </a:pPr>
            <a:r>
              <a:rPr sz="1368" b="1" spc="-4" dirty="0">
                <a:solidFill>
                  <a:srgbClr val="3333CC"/>
                </a:solidFill>
                <a:latin typeface="Microsoft YaHei"/>
                <a:cs typeface="Microsoft YaHei"/>
              </a:rPr>
              <a:t>其他两个</a:t>
            </a:r>
            <a:r>
              <a:rPr sz="1368" b="1" dirty="0">
                <a:solidFill>
                  <a:srgbClr val="3333CC"/>
                </a:solidFill>
                <a:latin typeface="Arial"/>
                <a:cs typeface="Arial"/>
              </a:rPr>
              <a:t>, </a:t>
            </a:r>
            <a:r>
              <a:rPr sz="1368" b="1" spc="-4" dirty="0">
                <a:solidFill>
                  <a:srgbClr val="3333CC"/>
                </a:solidFill>
                <a:latin typeface="Microsoft YaHei"/>
                <a:cs typeface="Microsoft YaHei"/>
              </a:rPr>
              <a:t>同学自己 </a:t>
            </a:r>
            <a:r>
              <a:rPr sz="1368" b="1" dirty="0">
                <a:solidFill>
                  <a:srgbClr val="3333CC"/>
                </a:solidFill>
                <a:latin typeface="Microsoft YaHei"/>
                <a:cs typeface="Microsoft YaHei"/>
              </a:rPr>
              <a:t>分析…</a:t>
            </a:r>
            <a:endParaRPr sz="1368">
              <a:latin typeface="Microsoft YaHei"/>
              <a:cs typeface="Microsoft YaHei"/>
            </a:endParaRPr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5239F890-790F-4F68-99F9-28A1C186E2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87624" y="771330"/>
            <a:ext cx="6475732" cy="493941"/>
          </a:xfrm>
          <a:prstGeom prst="rect">
            <a:avLst/>
          </a:prstGeom>
        </p:spPr>
        <p:txBody>
          <a:bodyPr vert="horz" wrap="square" lIns="0" tIns="62444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02"/>
              </a:spcBef>
            </a:pPr>
            <a:r>
              <a:rPr sz="2800" spc="-4" dirty="0" err="1">
                <a:solidFill>
                  <a:srgbClr val="FFFFFF"/>
                </a:solidFill>
                <a:latin typeface="STZhongsong"/>
                <a:cs typeface="STZhongsong"/>
              </a:rPr>
              <a:t>传递函数依赖的示例</a:t>
            </a:r>
            <a:endParaRPr sz="2800" dirty="0">
              <a:latin typeface="STZhongsong"/>
              <a:cs typeface="STZhongsong"/>
            </a:endParaRPr>
          </a:p>
        </p:txBody>
      </p:sp>
      <p:sp>
        <p:nvSpPr>
          <p:cNvPr id="13" name="页脚占位符 4">
            <a:extLst>
              <a:ext uri="{FF2B5EF4-FFF2-40B4-BE49-F238E27FC236}">
                <a16:creationId xmlns:a16="http://schemas.microsoft.com/office/drawing/2014/main" id="{7ABC29B7-5DDD-4C36-975C-09F938DD0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19700" y="6381750"/>
            <a:ext cx="3600450" cy="320675"/>
          </a:xfrm>
        </p:spPr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14" name="灯片编号占位符 5">
            <a:extLst>
              <a:ext uri="{FF2B5EF4-FFF2-40B4-BE49-F238E27FC236}">
                <a16:creationId xmlns:a16="http://schemas.microsoft.com/office/drawing/2014/main" id="{E701F2AB-57C3-4199-8FBB-54777DB89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0825" y="6237288"/>
            <a:ext cx="585788" cy="457200"/>
          </a:xfrm>
        </p:spPr>
        <p:txBody>
          <a:bodyPr/>
          <a:lstStyle/>
          <a:p>
            <a:fld id="{96320AE4-2BFD-4F8C-9960-F502D9E35977}" type="slidenum">
              <a:rPr lang="en-US" altLang="zh-CN"/>
              <a:pPr/>
              <a:t>31</a:t>
            </a:fld>
            <a:endParaRPr lang="en-US" altLang="zh-C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F618-0E9C-4933-9860-40D6DDF5AC2D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思考题</a:t>
            </a:r>
          </a:p>
        </p:txBody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28775"/>
            <a:ext cx="8480425" cy="4495800"/>
          </a:xfrm>
        </p:spPr>
        <p:txBody>
          <a:bodyPr/>
          <a:lstStyle/>
          <a:p>
            <a:r>
              <a:rPr lang="zh-CN" altLang="en-US" sz="2000" b="1" dirty="0"/>
              <a:t>思考题：已知关系模式</a:t>
            </a:r>
            <a:r>
              <a:rPr lang="en-US" altLang="zh-CN" sz="2000" b="1" dirty="0"/>
              <a:t>R</a:t>
            </a:r>
            <a:r>
              <a:rPr lang="zh-CN" altLang="en-US" sz="2000" b="1" dirty="0"/>
              <a:t>（学生学号，课程名，学生专业号，专业名，成绩），说出下面是什么关系？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/>
              <a:t>    </a:t>
            </a:r>
            <a:r>
              <a:rPr lang="en-US" altLang="zh-CN" sz="2000" b="1" dirty="0"/>
              <a:t>( </a:t>
            </a:r>
            <a:r>
              <a:rPr lang="zh-CN" altLang="en-US" sz="2000" b="1" dirty="0"/>
              <a:t>学生学号，课程名，学生专业号</a:t>
            </a:r>
            <a:r>
              <a:rPr lang="en-US" altLang="zh-CN" sz="2000" b="1" dirty="0"/>
              <a:t>)    </a:t>
            </a:r>
            <a:r>
              <a:rPr lang="zh-CN" altLang="en-US" sz="2000" b="1" dirty="0"/>
              <a:t>成绩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/>
              <a:t>      学生学</a:t>
            </a:r>
            <a:r>
              <a:rPr lang="zh-CN" altLang="en-US" sz="2000" b="1"/>
              <a:t>号     专业名</a:t>
            </a:r>
            <a:endParaRPr lang="zh-CN" altLang="en-US" sz="2000" b="1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/>
              <a:t>     </a:t>
            </a:r>
            <a:r>
              <a:rPr lang="en-US" altLang="zh-CN" sz="2000" b="1" dirty="0"/>
              <a:t>( </a:t>
            </a:r>
            <a:r>
              <a:rPr lang="zh-CN" altLang="en-US" sz="2000" b="1" dirty="0"/>
              <a:t>学生学号，专业名</a:t>
            </a:r>
            <a:r>
              <a:rPr lang="en-US" altLang="zh-CN" sz="2000" b="1" dirty="0"/>
              <a:t>)      </a:t>
            </a:r>
            <a:r>
              <a:rPr lang="zh-CN" altLang="en-US" sz="2000" b="1" dirty="0"/>
              <a:t>成绩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/>
              <a:t>     </a:t>
            </a:r>
            <a:r>
              <a:rPr lang="en-US" altLang="zh-CN" sz="2000" b="1" dirty="0"/>
              <a:t>( </a:t>
            </a:r>
            <a:r>
              <a:rPr lang="zh-CN" altLang="en-US" sz="2000" b="1" dirty="0"/>
              <a:t>学生学号，课程名</a:t>
            </a:r>
            <a:r>
              <a:rPr lang="en-US" altLang="zh-CN" sz="2000" b="1" dirty="0"/>
              <a:t>)      </a:t>
            </a:r>
            <a:r>
              <a:rPr lang="zh-CN" altLang="en-US" sz="2000" b="1" dirty="0"/>
              <a:t>成绩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/>
              <a:t>     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课程名，专业名，成绩</a:t>
            </a:r>
            <a:r>
              <a:rPr lang="en-US" altLang="zh-CN" sz="2000" b="1" dirty="0"/>
              <a:t>)     ( </a:t>
            </a:r>
            <a:r>
              <a:rPr lang="zh-CN" altLang="en-US" sz="2000" b="1" dirty="0"/>
              <a:t>课程名，成绩</a:t>
            </a:r>
            <a:r>
              <a:rPr lang="en-US" altLang="zh-CN" sz="2000" b="1" dirty="0"/>
              <a:t>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400" dirty="0"/>
          </a:p>
        </p:txBody>
      </p:sp>
      <p:sp>
        <p:nvSpPr>
          <p:cNvPr id="591876" name="Text Box 4"/>
          <p:cNvSpPr txBox="1">
            <a:spLocks noChangeArrowheads="1"/>
          </p:cNvSpPr>
          <p:nvPr/>
        </p:nvSpPr>
        <p:spPr bwMode="auto">
          <a:xfrm>
            <a:off x="5435600" y="2276475"/>
            <a:ext cx="3708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0" lang="zh-CN" altLang="en-US" sz="2000" b="1">
                <a:solidFill>
                  <a:srgbClr val="0000FF"/>
                </a:solidFill>
                <a:latin typeface="Arial" panose="020B0604020202020204" pitchFamily="34" charset="0"/>
              </a:rPr>
              <a:t>（函数依赖，部分函数依赖）</a:t>
            </a:r>
          </a:p>
        </p:txBody>
      </p:sp>
      <p:sp>
        <p:nvSpPr>
          <p:cNvPr id="591877" name="Text Box 5"/>
          <p:cNvSpPr txBox="1">
            <a:spLocks noChangeArrowheads="1"/>
          </p:cNvSpPr>
          <p:nvPr/>
        </p:nvSpPr>
        <p:spPr bwMode="auto">
          <a:xfrm>
            <a:off x="3924300" y="2636838"/>
            <a:ext cx="3708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0" lang="zh-CN" altLang="en-US" sz="2000" b="1">
                <a:solidFill>
                  <a:srgbClr val="0000FF"/>
                </a:solidFill>
                <a:latin typeface="Arial" panose="020B0604020202020204" pitchFamily="34" charset="0"/>
              </a:rPr>
              <a:t>（函数依赖，传递函数依赖）</a:t>
            </a:r>
          </a:p>
        </p:txBody>
      </p:sp>
      <p:sp>
        <p:nvSpPr>
          <p:cNvPr id="591878" name="Text Box 6"/>
          <p:cNvSpPr txBox="1">
            <a:spLocks noChangeArrowheads="1"/>
          </p:cNvSpPr>
          <p:nvPr/>
        </p:nvSpPr>
        <p:spPr bwMode="auto">
          <a:xfrm>
            <a:off x="4500563" y="3062288"/>
            <a:ext cx="3708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0" lang="zh-CN" altLang="en-US" sz="2000" b="1">
                <a:solidFill>
                  <a:srgbClr val="0000FF"/>
                </a:solidFill>
                <a:latin typeface="Arial" panose="020B0604020202020204" pitchFamily="34" charset="0"/>
              </a:rPr>
              <a:t>（不是函数依赖）</a:t>
            </a:r>
          </a:p>
        </p:txBody>
      </p:sp>
      <p:sp>
        <p:nvSpPr>
          <p:cNvPr id="591879" name="Text Box 7"/>
          <p:cNvSpPr txBox="1">
            <a:spLocks noChangeArrowheads="1"/>
          </p:cNvSpPr>
          <p:nvPr/>
        </p:nvSpPr>
        <p:spPr bwMode="auto">
          <a:xfrm>
            <a:off x="5003800" y="3429000"/>
            <a:ext cx="3708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0" lang="zh-CN" altLang="en-US" sz="2000" b="1">
                <a:solidFill>
                  <a:srgbClr val="0000FF"/>
                </a:solidFill>
                <a:latin typeface="Arial" panose="020B0604020202020204" pitchFamily="34" charset="0"/>
              </a:rPr>
              <a:t>（完全函数依赖）</a:t>
            </a:r>
          </a:p>
        </p:txBody>
      </p:sp>
      <p:sp>
        <p:nvSpPr>
          <p:cNvPr id="591880" name="Text Box 8"/>
          <p:cNvSpPr txBox="1">
            <a:spLocks noChangeArrowheads="1"/>
          </p:cNvSpPr>
          <p:nvPr/>
        </p:nvSpPr>
        <p:spPr bwMode="auto">
          <a:xfrm>
            <a:off x="5435600" y="3789363"/>
            <a:ext cx="3708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0" lang="zh-CN" altLang="en-US" sz="2000" b="1">
                <a:solidFill>
                  <a:srgbClr val="0000FF"/>
                </a:solidFill>
                <a:latin typeface="Arial" panose="020B0604020202020204" pitchFamily="34" charset="0"/>
              </a:rPr>
              <a:t>（平凡函数依赖）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1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1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1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1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91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1876" grpId="0"/>
      <p:bldP spid="591877" grpId="0"/>
      <p:bldP spid="591878" grpId="0"/>
      <p:bldP spid="591879" grpId="0"/>
      <p:bldP spid="59188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E82B-D556-49BF-B8B9-D3F58190B311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6.2.2 </a:t>
            </a:r>
            <a:r>
              <a:rPr lang="zh-CN" altLang="en-US"/>
              <a:t>码</a:t>
            </a:r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05000"/>
            <a:ext cx="7772400" cy="4114800"/>
          </a:xfrm>
        </p:spPr>
        <p:txBody>
          <a:bodyPr/>
          <a:lstStyle/>
          <a:p>
            <a:pPr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FF"/>
                </a:solidFill>
              </a:rPr>
              <a:t>定义</a:t>
            </a:r>
            <a:r>
              <a:rPr lang="en-US" altLang="zh-CN" sz="2400" b="1">
                <a:solidFill>
                  <a:srgbClr val="0000FF"/>
                </a:solidFill>
              </a:rPr>
              <a:t>6.4</a:t>
            </a:r>
            <a:r>
              <a:rPr lang="en-US" altLang="zh-CN" sz="2400"/>
              <a:t>  </a:t>
            </a:r>
            <a:r>
              <a:rPr lang="zh-CN" altLang="en-US" sz="2400"/>
              <a:t>设</a:t>
            </a:r>
            <a:r>
              <a:rPr lang="en-US" altLang="zh-CN" sz="2400"/>
              <a:t>K</a:t>
            </a:r>
            <a:r>
              <a:rPr lang="zh-CN" altLang="en-US" sz="2400"/>
              <a:t>为</a:t>
            </a:r>
            <a:r>
              <a:rPr lang="en-US" altLang="zh-CN" sz="2400"/>
              <a:t>R&lt;U,F&gt;</a:t>
            </a:r>
            <a:r>
              <a:rPr lang="zh-CN" altLang="en-US" sz="2400"/>
              <a:t>中的属性或属性组合。若</a:t>
            </a:r>
            <a:r>
              <a:rPr lang="en-US" altLang="zh-CN" sz="2400"/>
              <a:t>K  </a:t>
            </a:r>
            <a:r>
              <a:rPr lang="en-US" altLang="zh-CN" sz="2400" baseline="46000"/>
              <a:t>  </a:t>
            </a:r>
            <a:r>
              <a:rPr lang="en-US" altLang="zh-CN" sz="2400"/>
              <a:t>U</a:t>
            </a:r>
            <a:r>
              <a:rPr lang="zh-CN" altLang="en-US" sz="2400"/>
              <a:t>，  则</a:t>
            </a:r>
            <a:r>
              <a:rPr lang="en-US" altLang="zh-CN" sz="2400"/>
              <a:t>K</a:t>
            </a:r>
            <a:r>
              <a:rPr lang="zh-CN" altLang="en-US" sz="2400"/>
              <a:t>称为</a:t>
            </a:r>
            <a:r>
              <a:rPr lang="en-US" altLang="zh-CN" sz="2400"/>
              <a:t>R</a:t>
            </a:r>
            <a:r>
              <a:rPr lang="zh-CN" altLang="en-US" sz="2400"/>
              <a:t>的</a:t>
            </a:r>
            <a:r>
              <a:rPr lang="zh-CN" altLang="en-US" sz="2400">
                <a:solidFill>
                  <a:srgbClr val="FF00FF"/>
                </a:solidFill>
              </a:rPr>
              <a:t>侯选码</a:t>
            </a:r>
            <a:r>
              <a:rPr lang="zh-CN" altLang="en-US" sz="2400"/>
              <a:t>（</a:t>
            </a:r>
            <a:r>
              <a:rPr lang="en-US" altLang="zh-CN" sz="2400"/>
              <a:t>Candidate Key</a:t>
            </a:r>
            <a:r>
              <a:rPr lang="zh-CN" altLang="en-US" sz="2400"/>
              <a:t>）。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也就是 </a:t>
            </a:r>
            <a:r>
              <a:rPr lang="en-US" altLang="zh-CN" sz="2400"/>
              <a:t>K     U</a:t>
            </a:r>
            <a:r>
              <a:rPr lang="zh-CN" altLang="en-US" sz="2400"/>
              <a:t>，且不存在</a:t>
            </a:r>
            <a:r>
              <a:rPr lang="en-US" altLang="zh-CN" sz="2400"/>
              <a:t>X </a:t>
            </a:r>
            <a:r>
              <a:rPr lang="en-US" altLang="zh-CN">
                <a:sym typeface="Symbol" panose="05050102010706020507" pitchFamily="18" charset="2"/>
              </a:rPr>
              <a:t></a:t>
            </a:r>
            <a:r>
              <a:rPr lang="en-US" altLang="zh-CN" sz="2400"/>
              <a:t> K</a:t>
            </a:r>
            <a:r>
              <a:rPr lang="zh-CN" altLang="en-US" sz="2400"/>
              <a:t>，使得</a:t>
            </a:r>
            <a:r>
              <a:rPr lang="en-US" altLang="zh-CN" sz="2400"/>
              <a:t>X      U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</a:t>
            </a:r>
            <a:r>
              <a:rPr lang="zh-CN" altLang="en-US" sz="2400"/>
              <a:t>若候选码多于一个，则选定其中的一个做为</a:t>
            </a:r>
            <a:r>
              <a:rPr lang="zh-CN" altLang="en-US" sz="2400">
                <a:solidFill>
                  <a:srgbClr val="FF00FF"/>
                </a:solidFill>
              </a:rPr>
              <a:t>主码</a:t>
            </a:r>
            <a:r>
              <a:rPr lang="zh-CN" altLang="en-US" sz="2400"/>
              <a:t>（</a:t>
            </a:r>
            <a:r>
              <a:rPr lang="en-US" altLang="zh-CN" sz="2400"/>
              <a:t>Primary Key</a:t>
            </a:r>
            <a:r>
              <a:rPr lang="zh-CN" altLang="en-US" sz="2400"/>
              <a:t>）。</a:t>
            </a:r>
          </a:p>
        </p:txBody>
      </p:sp>
      <p:sp>
        <p:nvSpPr>
          <p:cNvPr id="419844" name="Line 4"/>
          <p:cNvSpPr>
            <a:spLocks noChangeShapeType="1"/>
          </p:cNvSpPr>
          <p:nvPr/>
        </p:nvSpPr>
        <p:spPr bwMode="auto">
          <a:xfrm>
            <a:off x="7575550" y="23495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19845" name="Text Box 5"/>
          <p:cNvSpPr txBox="1">
            <a:spLocks noChangeArrowheads="1"/>
          </p:cNvSpPr>
          <p:nvPr/>
        </p:nvSpPr>
        <p:spPr bwMode="auto">
          <a:xfrm>
            <a:off x="7596188" y="2060575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3333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kumimoji="0" lang="en-US" altLang="zh-CN" sz="1600"/>
              <a:t>F</a:t>
            </a:r>
          </a:p>
        </p:txBody>
      </p:sp>
      <p:sp>
        <p:nvSpPr>
          <p:cNvPr id="419847" name="Line 7"/>
          <p:cNvSpPr>
            <a:spLocks noChangeShapeType="1"/>
          </p:cNvSpPr>
          <p:nvPr/>
        </p:nvSpPr>
        <p:spPr bwMode="auto">
          <a:xfrm>
            <a:off x="2627313" y="3716338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19849" name="Line 9"/>
          <p:cNvSpPr>
            <a:spLocks noChangeShapeType="1"/>
          </p:cNvSpPr>
          <p:nvPr/>
        </p:nvSpPr>
        <p:spPr bwMode="auto">
          <a:xfrm>
            <a:off x="6804025" y="3716338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FDD96-5FE5-477D-AA4B-FC76C06A19E1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码（续）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435975" cy="449580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sz="2400" b="1">
                <a:solidFill>
                  <a:srgbClr val="0000FF"/>
                </a:solidFill>
              </a:rPr>
              <a:t>主属性与非主属性</a:t>
            </a:r>
          </a:p>
          <a:p>
            <a:pPr lvl="1">
              <a:lnSpc>
                <a:spcPct val="160000"/>
              </a:lnSpc>
            </a:pPr>
            <a:r>
              <a:rPr lang="zh-CN" altLang="en-US" sz="2200" b="1"/>
              <a:t>包含在任何一个候选码中的属性 ，称为主属性（</a:t>
            </a:r>
            <a:r>
              <a:rPr lang="en-US" altLang="zh-CN" sz="2200" b="1"/>
              <a:t>Prime attribute</a:t>
            </a:r>
            <a:r>
              <a:rPr lang="zh-CN" altLang="en-US" sz="2200" b="1"/>
              <a:t>） </a:t>
            </a:r>
          </a:p>
          <a:p>
            <a:pPr lvl="1">
              <a:lnSpc>
                <a:spcPct val="160000"/>
              </a:lnSpc>
            </a:pPr>
            <a:r>
              <a:rPr lang="zh-CN" altLang="en-US" sz="2200" b="1"/>
              <a:t>不包含在任何码中的属性称为非主属性（</a:t>
            </a:r>
            <a:r>
              <a:rPr lang="en-US" altLang="zh-CN" sz="2200" b="1"/>
              <a:t>Nonprime attribute</a:t>
            </a:r>
            <a:r>
              <a:rPr lang="zh-CN" altLang="en-US" sz="2200" b="1"/>
              <a:t>）或非码属性（</a:t>
            </a:r>
            <a:r>
              <a:rPr lang="en-US" altLang="zh-CN" sz="2200" b="1"/>
              <a:t>Non-key attribute</a:t>
            </a:r>
            <a:r>
              <a:rPr lang="zh-CN" altLang="en-US" sz="2200" b="1"/>
              <a:t>） </a:t>
            </a:r>
          </a:p>
          <a:p>
            <a:pPr>
              <a:lnSpc>
                <a:spcPct val="160000"/>
              </a:lnSpc>
            </a:pPr>
            <a:r>
              <a:rPr lang="zh-CN" altLang="en-US" sz="2400" b="1">
                <a:solidFill>
                  <a:srgbClr val="0000FF"/>
                </a:solidFill>
              </a:rPr>
              <a:t>全码</a:t>
            </a:r>
          </a:p>
          <a:p>
            <a:pPr lvl="1">
              <a:lnSpc>
                <a:spcPct val="160000"/>
              </a:lnSpc>
            </a:pPr>
            <a:r>
              <a:rPr lang="zh-CN" altLang="en-US" sz="2200" b="1"/>
              <a:t>整个属性组是码，称为全码（</a:t>
            </a:r>
            <a:r>
              <a:rPr lang="en-US" altLang="zh-CN" sz="2200" b="1"/>
              <a:t>All-key</a:t>
            </a:r>
            <a:r>
              <a:rPr lang="zh-CN" altLang="en-US" sz="2200" b="1"/>
              <a:t>） </a:t>
            </a:r>
            <a:endParaRPr lang="zh-CN" altLang="en-US" sz="2000" b="1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0B098-D29D-445F-9AA9-CF89F65DAFA1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码（续）</a:t>
            </a:r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557338"/>
            <a:ext cx="7570787" cy="4495800"/>
          </a:xfrm>
        </p:spPr>
        <p:txBody>
          <a:bodyPr/>
          <a:lstStyle/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2]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</a:t>
            </a:r>
            <a:r>
              <a:rPr lang="zh-CN" altLang="en-US" sz="2200"/>
              <a:t>关系模式</a:t>
            </a:r>
            <a:r>
              <a:rPr lang="en-US" altLang="zh-CN" sz="2200"/>
              <a:t>S(</a:t>
            </a:r>
            <a:r>
              <a:rPr lang="en-US" altLang="zh-CN" sz="2200" u="sng"/>
              <a:t>Sno</a:t>
            </a:r>
            <a:r>
              <a:rPr lang="en-US" altLang="zh-CN" sz="2200"/>
              <a:t>,Sdept,Sage)</a:t>
            </a:r>
            <a:r>
              <a:rPr lang="zh-CN" altLang="en-US" sz="2200"/>
              <a:t>，单个属性</a:t>
            </a:r>
            <a:r>
              <a:rPr lang="en-US" altLang="zh-CN" sz="2200"/>
              <a:t>Sno</a:t>
            </a:r>
            <a:r>
              <a:rPr lang="zh-CN" altLang="en-US" sz="2200"/>
              <a:t>是码，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    </a:t>
            </a:r>
            <a:r>
              <a:rPr lang="en-US" altLang="zh-CN" sz="2200"/>
              <a:t>SC</a:t>
            </a:r>
            <a:r>
              <a:rPr lang="zh-CN" altLang="en-US" sz="2200"/>
              <a:t>（</a:t>
            </a:r>
            <a:r>
              <a:rPr lang="en-US" altLang="zh-CN" sz="2200" u="sng"/>
              <a:t>Sno</a:t>
            </a:r>
            <a:r>
              <a:rPr lang="zh-CN" altLang="en-US" sz="2200" u="sng"/>
              <a:t>，</a:t>
            </a:r>
            <a:r>
              <a:rPr lang="en-US" altLang="zh-CN" sz="2200" u="sng"/>
              <a:t>Cno</a:t>
            </a:r>
            <a:r>
              <a:rPr lang="zh-CN" altLang="en-US" sz="2200"/>
              <a:t>，</a:t>
            </a:r>
            <a:r>
              <a:rPr lang="en-US" altLang="zh-CN" sz="2200"/>
              <a:t>Grade</a:t>
            </a:r>
            <a:r>
              <a:rPr lang="zh-CN" altLang="en-US" sz="2200"/>
              <a:t>）中，（</a:t>
            </a:r>
            <a:r>
              <a:rPr lang="en-US" altLang="zh-CN" sz="2200"/>
              <a:t>Sno</a:t>
            </a:r>
            <a:r>
              <a:rPr lang="zh-CN" altLang="en-US" sz="2200"/>
              <a:t>，</a:t>
            </a:r>
            <a:r>
              <a:rPr lang="en-US" altLang="zh-CN" sz="2200"/>
              <a:t>Cno</a:t>
            </a:r>
            <a:r>
              <a:rPr lang="zh-CN" altLang="en-US" sz="2200"/>
              <a:t>）是码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[</a:t>
            </a:r>
            <a:r>
              <a:rPr lang="zh-CN" altLang="en-US" sz="2200"/>
              <a:t>例</a:t>
            </a:r>
            <a:r>
              <a:rPr lang="en-US" altLang="zh-CN" sz="2200"/>
              <a:t>3]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       </a:t>
            </a:r>
            <a:r>
              <a:rPr lang="zh-CN" altLang="en-US" sz="2200"/>
              <a:t>关系模式</a:t>
            </a:r>
            <a:r>
              <a:rPr lang="en-US" altLang="zh-CN" sz="2200"/>
              <a:t>R</a:t>
            </a:r>
            <a:r>
              <a:rPr lang="zh-CN" altLang="en-US" sz="2200"/>
              <a:t>（</a:t>
            </a:r>
            <a:r>
              <a:rPr lang="en-US" altLang="zh-CN" sz="2200"/>
              <a:t>P</a:t>
            </a:r>
            <a:r>
              <a:rPr lang="zh-CN" altLang="en-US" sz="2200"/>
              <a:t>，</a:t>
            </a:r>
            <a:r>
              <a:rPr lang="en-US" altLang="zh-CN" sz="2200"/>
              <a:t>W</a:t>
            </a:r>
            <a:r>
              <a:rPr lang="zh-CN" altLang="en-US" sz="2200"/>
              <a:t>，</a:t>
            </a:r>
            <a:r>
              <a:rPr lang="en-US" altLang="zh-CN" sz="2200"/>
              <a:t>A</a:t>
            </a:r>
            <a:r>
              <a:rPr lang="zh-CN" altLang="en-US" sz="2200"/>
              <a:t>）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       </a:t>
            </a:r>
            <a:r>
              <a:rPr lang="en-US" altLang="zh-CN" sz="2200"/>
              <a:t>P</a:t>
            </a:r>
            <a:r>
              <a:rPr lang="zh-CN" altLang="en-US" sz="2200"/>
              <a:t>：演奏者     </a:t>
            </a:r>
            <a:r>
              <a:rPr lang="en-US" altLang="zh-CN" sz="2200"/>
              <a:t>W</a:t>
            </a:r>
            <a:r>
              <a:rPr lang="zh-CN" altLang="en-US" sz="2200"/>
              <a:t>：作品    </a:t>
            </a:r>
            <a:r>
              <a:rPr lang="en-US" altLang="zh-CN" sz="2200"/>
              <a:t>A</a:t>
            </a:r>
            <a:r>
              <a:rPr lang="zh-CN" altLang="en-US" sz="2200"/>
              <a:t>：听众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       一个演奏者可以演奏多个作品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       某一作品可被多个演奏者演奏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       听众可以欣赏不同演奏者的不同作品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       码为</a:t>
            </a:r>
            <a:r>
              <a:rPr lang="en-US" altLang="zh-CN" sz="2200"/>
              <a:t>(P</a:t>
            </a:r>
            <a:r>
              <a:rPr lang="zh-CN" altLang="en-US" sz="2200"/>
              <a:t>，</a:t>
            </a:r>
            <a:r>
              <a:rPr lang="en-US" altLang="zh-CN" sz="2200"/>
              <a:t>W</a:t>
            </a:r>
            <a:r>
              <a:rPr lang="zh-CN" altLang="en-US" sz="2200"/>
              <a:t>，</a:t>
            </a:r>
            <a:r>
              <a:rPr lang="en-US" altLang="zh-CN" sz="2200"/>
              <a:t>A)</a:t>
            </a:r>
            <a:r>
              <a:rPr lang="zh-CN" altLang="en-US" sz="2200"/>
              <a:t>，即</a:t>
            </a:r>
            <a:r>
              <a:rPr lang="en-US" altLang="zh-CN" sz="2200"/>
              <a:t>All-Key 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93790" y="1388108"/>
            <a:ext cx="6890577" cy="1284392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lnSpc>
                <a:spcPct val="100000"/>
              </a:lnSpc>
              <a:spcBef>
                <a:spcPts val="86"/>
              </a:spcBef>
            </a:pPr>
            <a:r>
              <a:rPr sz="2400" b="1" dirty="0">
                <a:latin typeface="Microsoft YaHei"/>
                <a:cs typeface="Microsoft YaHei"/>
              </a:rPr>
              <a:t>练习：找候选键与非主属性</a:t>
            </a:r>
            <a:endParaRPr sz="2400" dirty="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900" dirty="0">
              <a:latin typeface="Times New Roman"/>
              <a:cs typeface="Times New Roman"/>
            </a:endParaRPr>
          </a:p>
          <a:p>
            <a:pPr marL="173756" marR="4344" indent="-173756">
              <a:lnSpc>
                <a:spcPct val="119700"/>
              </a:lnSpc>
              <a:buSzPct val="95000"/>
              <a:buFont typeface="Wingdings"/>
              <a:buChar char=""/>
              <a:tabLst>
                <a:tab pos="173756" algn="l"/>
              </a:tabLst>
            </a:pPr>
            <a:r>
              <a:rPr sz="2000" spc="-4" dirty="0">
                <a:latin typeface="Microsoft YaHei"/>
                <a:cs typeface="Microsoft YaHei"/>
              </a:rPr>
              <a:t>学生</a:t>
            </a:r>
            <a:r>
              <a:rPr sz="2000" spc="-4" dirty="0">
                <a:solidFill>
                  <a:srgbClr val="FF0000"/>
                </a:solidFill>
                <a:latin typeface="Microsoft YaHei"/>
                <a:cs typeface="Microsoft YaHei"/>
              </a:rPr>
              <a:t>(学号, 年龄,</a:t>
            </a:r>
            <a:r>
              <a:rPr sz="2000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2000" spc="-4" dirty="0">
                <a:solidFill>
                  <a:srgbClr val="FF0000"/>
                </a:solidFill>
                <a:latin typeface="Microsoft YaHei"/>
                <a:cs typeface="Microsoft YaHei"/>
              </a:rPr>
              <a:t>家庭住址,</a:t>
            </a:r>
            <a:r>
              <a:rPr sz="2000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2000" spc="-4" dirty="0">
                <a:solidFill>
                  <a:srgbClr val="FF0000"/>
                </a:solidFill>
                <a:latin typeface="Microsoft YaHei"/>
                <a:cs typeface="Microsoft YaHei"/>
              </a:rPr>
              <a:t>课程号,</a:t>
            </a:r>
            <a:r>
              <a:rPr sz="2000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2000" spc="-4" dirty="0">
                <a:solidFill>
                  <a:srgbClr val="FF0000"/>
                </a:solidFill>
                <a:latin typeface="Microsoft YaHei"/>
                <a:cs typeface="Microsoft YaHei"/>
              </a:rPr>
              <a:t>成绩,</a:t>
            </a:r>
            <a:r>
              <a:rPr sz="2000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2000" spc="-4" dirty="0">
                <a:solidFill>
                  <a:srgbClr val="FF0000"/>
                </a:solidFill>
                <a:latin typeface="Microsoft YaHei"/>
                <a:cs typeface="Microsoft YaHei"/>
              </a:rPr>
              <a:t>教师,</a:t>
            </a:r>
            <a:r>
              <a:rPr sz="2000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2000" spc="-4" dirty="0">
                <a:solidFill>
                  <a:srgbClr val="FF0000"/>
                </a:solidFill>
                <a:latin typeface="Microsoft YaHei"/>
                <a:cs typeface="Microsoft YaHei"/>
              </a:rPr>
              <a:t>教师职务)  </a:t>
            </a:r>
            <a:r>
              <a:rPr sz="2000" spc="-4" dirty="0">
                <a:latin typeface="Microsoft YaHei"/>
                <a:cs typeface="Microsoft YaHei"/>
              </a:rPr>
              <a:t>候选键是??，非主属性是??</a:t>
            </a:r>
            <a:endParaRPr sz="2000" dirty="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791" y="2958838"/>
            <a:ext cx="3794233" cy="715005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73756" marR="4344" indent="-173756">
              <a:lnSpc>
                <a:spcPct val="119700"/>
              </a:lnSpc>
              <a:spcBef>
                <a:spcPts val="86"/>
              </a:spcBef>
              <a:buSzPct val="95000"/>
              <a:buFont typeface="Wingdings"/>
              <a:buChar char=""/>
              <a:tabLst>
                <a:tab pos="173756" algn="l"/>
              </a:tabLst>
            </a:pPr>
            <a:r>
              <a:rPr sz="2000" spc="-4" dirty="0">
                <a:latin typeface="Microsoft YaHei"/>
                <a:cs typeface="Microsoft YaHei"/>
              </a:rPr>
              <a:t>邮编</a:t>
            </a:r>
            <a:r>
              <a:rPr sz="2000" spc="-4" dirty="0">
                <a:solidFill>
                  <a:srgbClr val="FF0000"/>
                </a:solidFill>
                <a:latin typeface="Microsoft YaHei"/>
                <a:cs typeface="Microsoft YaHei"/>
              </a:rPr>
              <a:t>(城市名,</a:t>
            </a:r>
            <a:r>
              <a:rPr sz="2000" spc="-21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2000" spc="-4" dirty="0">
                <a:solidFill>
                  <a:srgbClr val="FF0000"/>
                </a:solidFill>
                <a:latin typeface="Microsoft YaHei"/>
                <a:cs typeface="Microsoft YaHei"/>
              </a:rPr>
              <a:t>街道名,</a:t>
            </a:r>
            <a:r>
              <a:rPr sz="2000" spc="-21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2000" spc="-4" dirty="0">
                <a:solidFill>
                  <a:srgbClr val="FF0000"/>
                </a:solidFill>
                <a:latin typeface="Microsoft YaHei"/>
                <a:cs typeface="Microsoft YaHei"/>
              </a:rPr>
              <a:t>邮政编码)  </a:t>
            </a:r>
            <a:r>
              <a:rPr sz="2000" spc="-4" dirty="0">
                <a:latin typeface="Microsoft YaHei"/>
                <a:cs typeface="Microsoft YaHei"/>
              </a:rPr>
              <a:t>候选键是??，非主属性是??</a:t>
            </a:r>
            <a:endParaRPr sz="2000" dirty="0">
              <a:latin typeface="Microsoft YaHei"/>
              <a:cs typeface="Microsoft Ya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747" y="3895823"/>
            <a:ext cx="5345477" cy="1884556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73756" marR="4344" indent="-173756">
              <a:lnSpc>
                <a:spcPct val="119700"/>
              </a:lnSpc>
              <a:spcBef>
                <a:spcPts val="86"/>
              </a:spcBef>
              <a:buSzPct val="95000"/>
              <a:buFont typeface="Wingdings"/>
              <a:buChar char=""/>
              <a:tabLst>
                <a:tab pos="173756" algn="l"/>
              </a:tabLst>
            </a:pPr>
            <a:r>
              <a:rPr sz="2000" spc="-4" dirty="0">
                <a:latin typeface="Microsoft YaHei"/>
                <a:cs typeface="Microsoft YaHei"/>
              </a:rPr>
              <a:t>商店</a:t>
            </a:r>
            <a:r>
              <a:rPr sz="2000" spc="-4" dirty="0">
                <a:solidFill>
                  <a:srgbClr val="FF0000"/>
                </a:solidFill>
                <a:latin typeface="Microsoft YaHei"/>
                <a:cs typeface="Microsoft YaHei"/>
              </a:rPr>
              <a:t>(商店,</a:t>
            </a:r>
            <a:r>
              <a:rPr sz="2000" spc="-9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2000" spc="-4" dirty="0">
                <a:solidFill>
                  <a:srgbClr val="FF0000"/>
                </a:solidFill>
                <a:latin typeface="Microsoft YaHei"/>
                <a:cs typeface="Microsoft YaHei"/>
              </a:rPr>
              <a:t>商品,</a:t>
            </a:r>
            <a:r>
              <a:rPr sz="2000" spc="-9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2000" spc="-4" dirty="0">
                <a:solidFill>
                  <a:srgbClr val="FF0000"/>
                </a:solidFill>
                <a:latin typeface="Microsoft YaHei"/>
                <a:cs typeface="Microsoft YaHei"/>
              </a:rPr>
              <a:t>商品经营部, 商品经营部经理)  </a:t>
            </a:r>
            <a:r>
              <a:rPr sz="2000" spc="-4" dirty="0">
                <a:latin typeface="Microsoft YaHei"/>
                <a:cs typeface="Microsoft YaHei"/>
              </a:rPr>
              <a:t>候选键是??，非主属性是??</a:t>
            </a:r>
            <a:endParaRPr sz="2000" dirty="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buFont typeface="Wingdings"/>
              <a:buChar char=""/>
            </a:pPr>
            <a:endParaRPr sz="2000" dirty="0">
              <a:latin typeface="Times New Roman"/>
              <a:cs typeface="Times New Roman"/>
            </a:endParaRPr>
          </a:p>
          <a:p>
            <a:pPr marL="173756" marR="1090321" indent="-173756">
              <a:lnSpc>
                <a:spcPct val="119700"/>
              </a:lnSpc>
              <a:buSzPct val="95000"/>
              <a:buFont typeface="Wingdings"/>
              <a:buChar char=""/>
              <a:tabLst>
                <a:tab pos="173756" algn="l"/>
              </a:tabLst>
            </a:pPr>
            <a:r>
              <a:rPr sz="2000" spc="-4" dirty="0">
                <a:latin typeface="Microsoft YaHei"/>
                <a:cs typeface="Microsoft YaHei"/>
              </a:rPr>
              <a:t>学生</a:t>
            </a:r>
            <a:r>
              <a:rPr sz="2000" spc="-4" dirty="0">
                <a:solidFill>
                  <a:srgbClr val="FF0000"/>
                </a:solidFill>
                <a:latin typeface="Microsoft YaHei"/>
                <a:cs typeface="Microsoft YaHei"/>
              </a:rPr>
              <a:t>(学号,</a:t>
            </a:r>
            <a:r>
              <a:rPr sz="2000" spc="-13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2000" spc="-4" dirty="0">
                <a:solidFill>
                  <a:srgbClr val="FF0000"/>
                </a:solidFill>
                <a:latin typeface="Microsoft YaHei"/>
                <a:cs typeface="Microsoft YaHei"/>
              </a:rPr>
              <a:t>姓名,</a:t>
            </a:r>
            <a:r>
              <a:rPr sz="2000" spc="-13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2000" spc="-4" dirty="0">
                <a:solidFill>
                  <a:srgbClr val="FF0000"/>
                </a:solidFill>
                <a:latin typeface="Microsoft YaHei"/>
                <a:cs typeface="Microsoft YaHei"/>
              </a:rPr>
              <a:t>所属系别,</a:t>
            </a:r>
            <a:r>
              <a:rPr sz="2000" spc="-9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2000" spc="-4" dirty="0">
                <a:solidFill>
                  <a:srgbClr val="FF0000"/>
                </a:solidFill>
                <a:latin typeface="Microsoft YaHei"/>
                <a:cs typeface="Microsoft YaHei"/>
              </a:rPr>
              <a:t>系主任)  </a:t>
            </a:r>
            <a:r>
              <a:rPr sz="2000" spc="-4" dirty="0">
                <a:latin typeface="Microsoft YaHei"/>
                <a:cs typeface="Microsoft YaHei"/>
              </a:rPr>
              <a:t>候选键是??，非主属性是??</a:t>
            </a:r>
            <a:endParaRPr sz="2000" dirty="0">
              <a:latin typeface="Microsoft YaHei"/>
              <a:cs typeface="Microsoft YaHe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39224" y="2930859"/>
            <a:ext cx="1373229" cy="921459"/>
          </a:xfrm>
          <a:custGeom>
            <a:avLst/>
            <a:gdLst/>
            <a:ahLst/>
            <a:cxnLst/>
            <a:rect l="l" t="t" r="r" b="b"/>
            <a:pathLst>
              <a:path w="1605915" h="1077595">
                <a:moveTo>
                  <a:pt x="1605534" y="538734"/>
                </a:moveTo>
                <a:lnTo>
                  <a:pt x="1603517" y="500211"/>
                </a:lnTo>
                <a:lnTo>
                  <a:pt x="1597557" y="462427"/>
                </a:lnTo>
                <a:lnTo>
                  <a:pt x="1587790" y="425472"/>
                </a:lnTo>
                <a:lnTo>
                  <a:pt x="1574354" y="389437"/>
                </a:lnTo>
                <a:lnTo>
                  <a:pt x="1557383" y="354413"/>
                </a:lnTo>
                <a:lnTo>
                  <a:pt x="1537016" y="320489"/>
                </a:lnTo>
                <a:lnTo>
                  <a:pt x="1513387" y="287758"/>
                </a:lnTo>
                <a:lnTo>
                  <a:pt x="1486634" y="256308"/>
                </a:lnTo>
                <a:lnTo>
                  <a:pt x="1456892" y="226231"/>
                </a:lnTo>
                <a:lnTo>
                  <a:pt x="1424299" y="197617"/>
                </a:lnTo>
                <a:lnTo>
                  <a:pt x="1388991" y="170557"/>
                </a:lnTo>
                <a:lnTo>
                  <a:pt x="1351104" y="145142"/>
                </a:lnTo>
                <a:lnTo>
                  <a:pt x="1310774" y="121461"/>
                </a:lnTo>
                <a:lnTo>
                  <a:pt x="1268138" y="99606"/>
                </a:lnTo>
                <a:lnTo>
                  <a:pt x="1223333" y="79667"/>
                </a:lnTo>
                <a:lnTo>
                  <a:pt x="1176494" y="61734"/>
                </a:lnTo>
                <a:lnTo>
                  <a:pt x="1127758" y="45899"/>
                </a:lnTo>
                <a:lnTo>
                  <a:pt x="1077262" y="32252"/>
                </a:lnTo>
                <a:lnTo>
                  <a:pt x="1025141" y="20882"/>
                </a:lnTo>
                <a:lnTo>
                  <a:pt x="971533" y="11882"/>
                </a:lnTo>
                <a:lnTo>
                  <a:pt x="916574" y="5341"/>
                </a:lnTo>
                <a:lnTo>
                  <a:pt x="860400" y="1350"/>
                </a:lnTo>
                <a:lnTo>
                  <a:pt x="803148" y="0"/>
                </a:lnTo>
                <a:lnTo>
                  <a:pt x="745800" y="1350"/>
                </a:lnTo>
                <a:lnTo>
                  <a:pt x="689539" y="5341"/>
                </a:lnTo>
                <a:lnTo>
                  <a:pt x="634501" y="11882"/>
                </a:lnTo>
                <a:lnTo>
                  <a:pt x="580821" y="20882"/>
                </a:lnTo>
                <a:lnTo>
                  <a:pt x="528636" y="32252"/>
                </a:lnTo>
                <a:lnTo>
                  <a:pt x="478083" y="45899"/>
                </a:lnTo>
                <a:lnTo>
                  <a:pt x="429296" y="61734"/>
                </a:lnTo>
                <a:lnTo>
                  <a:pt x="382412" y="79667"/>
                </a:lnTo>
                <a:lnTo>
                  <a:pt x="337567" y="99606"/>
                </a:lnTo>
                <a:lnTo>
                  <a:pt x="294897" y="121461"/>
                </a:lnTo>
                <a:lnTo>
                  <a:pt x="254537" y="145142"/>
                </a:lnTo>
                <a:lnTo>
                  <a:pt x="216625" y="170557"/>
                </a:lnTo>
                <a:lnTo>
                  <a:pt x="181296" y="197617"/>
                </a:lnTo>
                <a:lnTo>
                  <a:pt x="148686" y="226231"/>
                </a:lnTo>
                <a:lnTo>
                  <a:pt x="118931" y="256308"/>
                </a:lnTo>
                <a:lnTo>
                  <a:pt x="92168" y="287758"/>
                </a:lnTo>
                <a:lnTo>
                  <a:pt x="68531" y="320489"/>
                </a:lnTo>
                <a:lnTo>
                  <a:pt x="48158" y="354413"/>
                </a:lnTo>
                <a:lnTo>
                  <a:pt x="31183" y="389437"/>
                </a:lnTo>
                <a:lnTo>
                  <a:pt x="17745" y="425472"/>
                </a:lnTo>
                <a:lnTo>
                  <a:pt x="7977" y="462427"/>
                </a:lnTo>
                <a:lnTo>
                  <a:pt x="2017" y="500211"/>
                </a:lnTo>
                <a:lnTo>
                  <a:pt x="0" y="538734"/>
                </a:lnTo>
                <a:lnTo>
                  <a:pt x="2017" y="577165"/>
                </a:lnTo>
                <a:lnTo>
                  <a:pt x="7977" y="614875"/>
                </a:lnTo>
                <a:lnTo>
                  <a:pt x="17745" y="651770"/>
                </a:lnTo>
                <a:lnTo>
                  <a:pt x="31183" y="687759"/>
                </a:lnTo>
                <a:lnTo>
                  <a:pt x="48158" y="722750"/>
                </a:lnTo>
                <a:lnTo>
                  <a:pt x="68531" y="756652"/>
                </a:lnTo>
                <a:lnTo>
                  <a:pt x="92168" y="789373"/>
                </a:lnTo>
                <a:lnTo>
                  <a:pt x="118931" y="820821"/>
                </a:lnTo>
                <a:lnTo>
                  <a:pt x="142494" y="844643"/>
                </a:lnTo>
                <a:lnTo>
                  <a:pt x="142494" y="538734"/>
                </a:lnTo>
                <a:lnTo>
                  <a:pt x="144917" y="500406"/>
                </a:lnTo>
                <a:lnTo>
                  <a:pt x="163715" y="426636"/>
                </a:lnTo>
                <a:lnTo>
                  <a:pt x="179693" y="391456"/>
                </a:lnTo>
                <a:lnTo>
                  <a:pt x="199793" y="357590"/>
                </a:lnTo>
                <a:lnTo>
                  <a:pt x="223818" y="325169"/>
                </a:lnTo>
                <a:lnTo>
                  <a:pt x="251568" y="294324"/>
                </a:lnTo>
                <a:lnTo>
                  <a:pt x="282846" y="265189"/>
                </a:lnTo>
                <a:lnTo>
                  <a:pt x="317455" y="237895"/>
                </a:lnTo>
                <a:lnTo>
                  <a:pt x="355196" y="212574"/>
                </a:lnTo>
                <a:lnTo>
                  <a:pt x="395871" y="189358"/>
                </a:lnTo>
                <a:lnTo>
                  <a:pt x="439282" y="168380"/>
                </a:lnTo>
                <a:lnTo>
                  <a:pt x="485232" y="149770"/>
                </a:lnTo>
                <a:lnTo>
                  <a:pt x="533522" y="133661"/>
                </a:lnTo>
                <a:lnTo>
                  <a:pt x="583954" y="120185"/>
                </a:lnTo>
                <a:lnTo>
                  <a:pt x="636331" y="109473"/>
                </a:lnTo>
                <a:lnTo>
                  <a:pt x="690454" y="101659"/>
                </a:lnTo>
                <a:lnTo>
                  <a:pt x="746125" y="96874"/>
                </a:lnTo>
                <a:lnTo>
                  <a:pt x="803148" y="95250"/>
                </a:lnTo>
                <a:lnTo>
                  <a:pt x="860055" y="96874"/>
                </a:lnTo>
                <a:lnTo>
                  <a:pt x="915625" y="101659"/>
                </a:lnTo>
                <a:lnTo>
                  <a:pt x="969657" y="109473"/>
                </a:lnTo>
                <a:lnTo>
                  <a:pt x="1021954" y="120185"/>
                </a:lnTo>
                <a:lnTo>
                  <a:pt x="1072316" y="133661"/>
                </a:lnTo>
                <a:lnTo>
                  <a:pt x="1120545" y="149770"/>
                </a:lnTo>
                <a:lnTo>
                  <a:pt x="1166443" y="168380"/>
                </a:lnTo>
                <a:lnTo>
                  <a:pt x="1209810" y="189358"/>
                </a:lnTo>
                <a:lnTo>
                  <a:pt x="1250448" y="212574"/>
                </a:lnTo>
                <a:lnTo>
                  <a:pt x="1288159" y="237895"/>
                </a:lnTo>
                <a:lnTo>
                  <a:pt x="1322744" y="265189"/>
                </a:lnTo>
                <a:lnTo>
                  <a:pt x="1354003" y="294324"/>
                </a:lnTo>
                <a:lnTo>
                  <a:pt x="1381739" y="325169"/>
                </a:lnTo>
                <a:lnTo>
                  <a:pt x="1405753" y="357590"/>
                </a:lnTo>
                <a:lnTo>
                  <a:pt x="1425847" y="391456"/>
                </a:lnTo>
                <a:lnTo>
                  <a:pt x="1441821" y="426636"/>
                </a:lnTo>
                <a:lnTo>
                  <a:pt x="1453476" y="462997"/>
                </a:lnTo>
                <a:lnTo>
                  <a:pt x="1463040" y="538734"/>
                </a:lnTo>
                <a:lnTo>
                  <a:pt x="1463040" y="844687"/>
                </a:lnTo>
                <a:lnTo>
                  <a:pt x="1486634" y="820821"/>
                </a:lnTo>
                <a:lnTo>
                  <a:pt x="1513387" y="789373"/>
                </a:lnTo>
                <a:lnTo>
                  <a:pt x="1537016" y="756652"/>
                </a:lnTo>
                <a:lnTo>
                  <a:pt x="1557383" y="722750"/>
                </a:lnTo>
                <a:lnTo>
                  <a:pt x="1574354" y="687759"/>
                </a:lnTo>
                <a:lnTo>
                  <a:pt x="1587790" y="651770"/>
                </a:lnTo>
                <a:lnTo>
                  <a:pt x="1597557" y="614875"/>
                </a:lnTo>
                <a:lnTo>
                  <a:pt x="1603517" y="577165"/>
                </a:lnTo>
                <a:lnTo>
                  <a:pt x="1605534" y="538734"/>
                </a:lnTo>
                <a:close/>
              </a:path>
              <a:path w="1605915" h="1077595">
                <a:moveTo>
                  <a:pt x="1463040" y="844687"/>
                </a:moveTo>
                <a:lnTo>
                  <a:pt x="1463040" y="538734"/>
                </a:lnTo>
                <a:lnTo>
                  <a:pt x="1460616" y="576953"/>
                </a:lnTo>
                <a:lnTo>
                  <a:pt x="1453476" y="614278"/>
                </a:lnTo>
                <a:lnTo>
                  <a:pt x="1441821" y="650575"/>
                </a:lnTo>
                <a:lnTo>
                  <a:pt x="1425847" y="685711"/>
                </a:lnTo>
                <a:lnTo>
                  <a:pt x="1405753" y="719550"/>
                </a:lnTo>
                <a:lnTo>
                  <a:pt x="1381739" y="751960"/>
                </a:lnTo>
                <a:lnTo>
                  <a:pt x="1354003" y="782807"/>
                </a:lnTo>
                <a:lnTo>
                  <a:pt x="1322744" y="811955"/>
                </a:lnTo>
                <a:lnTo>
                  <a:pt x="1288159" y="839272"/>
                </a:lnTo>
                <a:lnTo>
                  <a:pt x="1250448" y="864623"/>
                </a:lnTo>
                <a:lnTo>
                  <a:pt x="1209810" y="887874"/>
                </a:lnTo>
                <a:lnTo>
                  <a:pt x="1166443" y="908892"/>
                </a:lnTo>
                <a:lnTo>
                  <a:pt x="1120545" y="927541"/>
                </a:lnTo>
                <a:lnTo>
                  <a:pt x="1072316" y="943690"/>
                </a:lnTo>
                <a:lnTo>
                  <a:pt x="1021954" y="957202"/>
                </a:lnTo>
                <a:lnTo>
                  <a:pt x="969657" y="967946"/>
                </a:lnTo>
                <a:lnTo>
                  <a:pt x="915625" y="975785"/>
                </a:lnTo>
                <a:lnTo>
                  <a:pt x="860055" y="980587"/>
                </a:lnTo>
                <a:lnTo>
                  <a:pt x="803148" y="982218"/>
                </a:lnTo>
                <a:lnTo>
                  <a:pt x="746125" y="980587"/>
                </a:lnTo>
                <a:lnTo>
                  <a:pt x="690454" y="975785"/>
                </a:lnTo>
                <a:lnTo>
                  <a:pt x="636331" y="967946"/>
                </a:lnTo>
                <a:lnTo>
                  <a:pt x="583954" y="957202"/>
                </a:lnTo>
                <a:lnTo>
                  <a:pt x="533522" y="943690"/>
                </a:lnTo>
                <a:lnTo>
                  <a:pt x="485232" y="927541"/>
                </a:lnTo>
                <a:lnTo>
                  <a:pt x="439282" y="908892"/>
                </a:lnTo>
                <a:lnTo>
                  <a:pt x="395871" y="887874"/>
                </a:lnTo>
                <a:lnTo>
                  <a:pt x="355196" y="864623"/>
                </a:lnTo>
                <a:lnTo>
                  <a:pt x="317455" y="839272"/>
                </a:lnTo>
                <a:lnTo>
                  <a:pt x="282846" y="811955"/>
                </a:lnTo>
                <a:lnTo>
                  <a:pt x="251568" y="782807"/>
                </a:lnTo>
                <a:lnTo>
                  <a:pt x="223818" y="751960"/>
                </a:lnTo>
                <a:lnTo>
                  <a:pt x="199793" y="719550"/>
                </a:lnTo>
                <a:lnTo>
                  <a:pt x="179693" y="685711"/>
                </a:lnTo>
                <a:lnTo>
                  <a:pt x="163715" y="650575"/>
                </a:lnTo>
                <a:lnTo>
                  <a:pt x="152057" y="614278"/>
                </a:lnTo>
                <a:lnTo>
                  <a:pt x="142494" y="538734"/>
                </a:lnTo>
                <a:lnTo>
                  <a:pt x="142494" y="844643"/>
                </a:lnTo>
                <a:lnTo>
                  <a:pt x="181296" y="879532"/>
                </a:lnTo>
                <a:lnTo>
                  <a:pt x="216625" y="906612"/>
                </a:lnTo>
                <a:lnTo>
                  <a:pt x="254537" y="932053"/>
                </a:lnTo>
                <a:lnTo>
                  <a:pt x="294897" y="955762"/>
                </a:lnTo>
                <a:lnTo>
                  <a:pt x="337567" y="977648"/>
                </a:lnTo>
                <a:lnTo>
                  <a:pt x="382412" y="997620"/>
                </a:lnTo>
                <a:lnTo>
                  <a:pt x="429296" y="1015585"/>
                </a:lnTo>
                <a:lnTo>
                  <a:pt x="478083" y="1031453"/>
                </a:lnTo>
                <a:lnTo>
                  <a:pt x="528636" y="1045131"/>
                </a:lnTo>
                <a:lnTo>
                  <a:pt x="580821" y="1056528"/>
                </a:lnTo>
                <a:lnTo>
                  <a:pt x="634501" y="1065551"/>
                </a:lnTo>
                <a:lnTo>
                  <a:pt x="689539" y="1072110"/>
                </a:lnTo>
                <a:lnTo>
                  <a:pt x="745800" y="1076113"/>
                </a:lnTo>
                <a:lnTo>
                  <a:pt x="803148" y="1077468"/>
                </a:lnTo>
                <a:lnTo>
                  <a:pt x="860400" y="1076113"/>
                </a:lnTo>
                <a:lnTo>
                  <a:pt x="916574" y="1072110"/>
                </a:lnTo>
                <a:lnTo>
                  <a:pt x="971533" y="1065551"/>
                </a:lnTo>
                <a:lnTo>
                  <a:pt x="1025141" y="1056528"/>
                </a:lnTo>
                <a:lnTo>
                  <a:pt x="1077262" y="1045131"/>
                </a:lnTo>
                <a:lnTo>
                  <a:pt x="1127758" y="1031453"/>
                </a:lnTo>
                <a:lnTo>
                  <a:pt x="1176494" y="1015585"/>
                </a:lnTo>
                <a:lnTo>
                  <a:pt x="1223333" y="997620"/>
                </a:lnTo>
                <a:lnTo>
                  <a:pt x="1268138" y="977648"/>
                </a:lnTo>
                <a:lnTo>
                  <a:pt x="1310774" y="955762"/>
                </a:lnTo>
                <a:lnTo>
                  <a:pt x="1351104" y="932053"/>
                </a:lnTo>
                <a:lnTo>
                  <a:pt x="1388991" y="906612"/>
                </a:lnTo>
                <a:lnTo>
                  <a:pt x="1424299" y="879532"/>
                </a:lnTo>
                <a:lnTo>
                  <a:pt x="1456892" y="850905"/>
                </a:lnTo>
                <a:lnTo>
                  <a:pt x="1463040" y="844687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53264" y="3005140"/>
            <a:ext cx="1145172" cy="773222"/>
          </a:xfrm>
          <a:custGeom>
            <a:avLst/>
            <a:gdLst/>
            <a:ahLst/>
            <a:cxnLst/>
            <a:rect l="l" t="t" r="r" b="b"/>
            <a:pathLst>
              <a:path w="1339215" h="904239">
                <a:moveTo>
                  <a:pt x="1338834" y="451866"/>
                </a:moveTo>
                <a:lnTo>
                  <a:pt x="1336378" y="412823"/>
                </a:lnTo>
                <a:lnTo>
                  <a:pt x="1329146" y="374714"/>
                </a:lnTo>
                <a:lnTo>
                  <a:pt x="1317339" y="337671"/>
                </a:lnTo>
                <a:lnTo>
                  <a:pt x="1301155" y="301830"/>
                </a:lnTo>
                <a:lnTo>
                  <a:pt x="1280798" y="267326"/>
                </a:lnTo>
                <a:lnTo>
                  <a:pt x="1256466" y="234293"/>
                </a:lnTo>
                <a:lnTo>
                  <a:pt x="1228360" y="202866"/>
                </a:lnTo>
                <a:lnTo>
                  <a:pt x="1196682" y="173179"/>
                </a:lnTo>
                <a:lnTo>
                  <a:pt x="1161631" y="145367"/>
                </a:lnTo>
                <a:lnTo>
                  <a:pt x="1123409" y="119565"/>
                </a:lnTo>
                <a:lnTo>
                  <a:pt x="1082216" y="95907"/>
                </a:lnTo>
                <a:lnTo>
                  <a:pt x="1038253" y="74529"/>
                </a:lnTo>
                <a:lnTo>
                  <a:pt x="991721" y="55563"/>
                </a:lnTo>
                <a:lnTo>
                  <a:pt x="942819" y="39147"/>
                </a:lnTo>
                <a:lnTo>
                  <a:pt x="891749" y="25413"/>
                </a:lnTo>
                <a:lnTo>
                  <a:pt x="838711" y="14496"/>
                </a:lnTo>
                <a:lnTo>
                  <a:pt x="783906" y="6532"/>
                </a:lnTo>
                <a:lnTo>
                  <a:pt x="727535" y="1655"/>
                </a:lnTo>
                <a:lnTo>
                  <a:pt x="669798" y="0"/>
                </a:lnTo>
                <a:lnTo>
                  <a:pt x="612054" y="1655"/>
                </a:lnTo>
                <a:lnTo>
                  <a:pt x="555665" y="6532"/>
                </a:lnTo>
                <a:lnTo>
                  <a:pt x="500833" y="14496"/>
                </a:lnTo>
                <a:lnTo>
                  <a:pt x="447759" y="25413"/>
                </a:lnTo>
                <a:lnTo>
                  <a:pt x="396646" y="39147"/>
                </a:lnTo>
                <a:lnTo>
                  <a:pt x="347694" y="55563"/>
                </a:lnTo>
                <a:lnTo>
                  <a:pt x="301108" y="74529"/>
                </a:lnTo>
                <a:lnTo>
                  <a:pt x="257087" y="95907"/>
                </a:lnTo>
                <a:lnTo>
                  <a:pt x="215835" y="119565"/>
                </a:lnTo>
                <a:lnTo>
                  <a:pt x="177553" y="145367"/>
                </a:lnTo>
                <a:lnTo>
                  <a:pt x="142443" y="173179"/>
                </a:lnTo>
                <a:lnTo>
                  <a:pt x="110707" y="202866"/>
                </a:lnTo>
                <a:lnTo>
                  <a:pt x="82547" y="234293"/>
                </a:lnTo>
                <a:lnTo>
                  <a:pt x="58166" y="267326"/>
                </a:lnTo>
                <a:lnTo>
                  <a:pt x="37765" y="301830"/>
                </a:lnTo>
                <a:lnTo>
                  <a:pt x="21545" y="337671"/>
                </a:lnTo>
                <a:lnTo>
                  <a:pt x="9710" y="374714"/>
                </a:lnTo>
                <a:lnTo>
                  <a:pt x="2461" y="412823"/>
                </a:lnTo>
                <a:lnTo>
                  <a:pt x="0" y="451866"/>
                </a:lnTo>
                <a:lnTo>
                  <a:pt x="2461" y="490800"/>
                </a:lnTo>
                <a:lnTo>
                  <a:pt x="9710" y="528825"/>
                </a:lnTo>
                <a:lnTo>
                  <a:pt x="21545" y="565804"/>
                </a:lnTo>
                <a:lnTo>
                  <a:pt x="37765" y="601601"/>
                </a:lnTo>
                <a:lnTo>
                  <a:pt x="58166" y="636078"/>
                </a:lnTo>
                <a:lnTo>
                  <a:pt x="82547" y="669100"/>
                </a:lnTo>
                <a:lnTo>
                  <a:pt x="110707" y="700529"/>
                </a:lnTo>
                <a:lnTo>
                  <a:pt x="142443" y="730229"/>
                </a:lnTo>
                <a:lnTo>
                  <a:pt x="177553" y="758064"/>
                </a:lnTo>
                <a:lnTo>
                  <a:pt x="215835" y="783896"/>
                </a:lnTo>
                <a:lnTo>
                  <a:pt x="257087" y="807589"/>
                </a:lnTo>
                <a:lnTo>
                  <a:pt x="301108" y="829007"/>
                </a:lnTo>
                <a:lnTo>
                  <a:pt x="347694" y="848012"/>
                </a:lnTo>
                <a:lnTo>
                  <a:pt x="396646" y="864468"/>
                </a:lnTo>
                <a:lnTo>
                  <a:pt x="447759" y="878238"/>
                </a:lnTo>
                <a:lnTo>
                  <a:pt x="500833" y="889187"/>
                </a:lnTo>
                <a:lnTo>
                  <a:pt x="555665" y="897176"/>
                </a:lnTo>
                <a:lnTo>
                  <a:pt x="612054" y="902070"/>
                </a:lnTo>
                <a:lnTo>
                  <a:pt x="669798" y="903732"/>
                </a:lnTo>
                <a:lnTo>
                  <a:pt x="727535" y="902070"/>
                </a:lnTo>
                <a:lnTo>
                  <a:pt x="783906" y="897176"/>
                </a:lnTo>
                <a:lnTo>
                  <a:pt x="838711" y="889187"/>
                </a:lnTo>
                <a:lnTo>
                  <a:pt x="891749" y="878238"/>
                </a:lnTo>
                <a:lnTo>
                  <a:pt x="942819" y="864468"/>
                </a:lnTo>
                <a:lnTo>
                  <a:pt x="991721" y="848012"/>
                </a:lnTo>
                <a:lnTo>
                  <a:pt x="1038253" y="829007"/>
                </a:lnTo>
                <a:lnTo>
                  <a:pt x="1082216" y="807589"/>
                </a:lnTo>
                <a:lnTo>
                  <a:pt x="1123409" y="783896"/>
                </a:lnTo>
                <a:lnTo>
                  <a:pt x="1161631" y="758064"/>
                </a:lnTo>
                <a:lnTo>
                  <a:pt x="1196682" y="730229"/>
                </a:lnTo>
                <a:lnTo>
                  <a:pt x="1228360" y="700529"/>
                </a:lnTo>
                <a:lnTo>
                  <a:pt x="1256466" y="669100"/>
                </a:lnTo>
                <a:lnTo>
                  <a:pt x="1280798" y="636078"/>
                </a:lnTo>
                <a:lnTo>
                  <a:pt x="1301155" y="601601"/>
                </a:lnTo>
                <a:lnTo>
                  <a:pt x="1317339" y="565804"/>
                </a:lnTo>
                <a:lnTo>
                  <a:pt x="1329146" y="528825"/>
                </a:lnTo>
                <a:lnTo>
                  <a:pt x="1336378" y="490800"/>
                </a:lnTo>
                <a:lnTo>
                  <a:pt x="1338834" y="451866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53264" y="3005140"/>
            <a:ext cx="1145172" cy="773222"/>
          </a:xfrm>
          <a:custGeom>
            <a:avLst/>
            <a:gdLst/>
            <a:ahLst/>
            <a:cxnLst/>
            <a:rect l="l" t="t" r="r" b="b"/>
            <a:pathLst>
              <a:path w="1339215" h="904239">
                <a:moveTo>
                  <a:pt x="669798" y="0"/>
                </a:moveTo>
                <a:lnTo>
                  <a:pt x="612054" y="1655"/>
                </a:lnTo>
                <a:lnTo>
                  <a:pt x="555665" y="6532"/>
                </a:lnTo>
                <a:lnTo>
                  <a:pt x="500833" y="14496"/>
                </a:lnTo>
                <a:lnTo>
                  <a:pt x="447759" y="25413"/>
                </a:lnTo>
                <a:lnTo>
                  <a:pt x="396646" y="39147"/>
                </a:lnTo>
                <a:lnTo>
                  <a:pt x="347694" y="55563"/>
                </a:lnTo>
                <a:lnTo>
                  <a:pt x="301108" y="74529"/>
                </a:lnTo>
                <a:lnTo>
                  <a:pt x="257087" y="95907"/>
                </a:lnTo>
                <a:lnTo>
                  <a:pt x="215835" y="119565"/>
                </a:lnTo>
                <a:lnTo>
                  <a:pt x="177553" y="145367"/>
                </a:lnTo>
                <a:lnTo>
                  <a:pt x="142443" y="173179"/>
                </a:lnTo>
                <a:lnTo>
                  <a:pt x="110707" y="202866"/>
                </a:lnTo>
                <a:lnTo>
                  <a:pt x="82547" y="234293"/>
                </a:lnTo>
                <a:lnTo>
                  <a:pt x="58166" y="267326"/>
                </a:lnTo>
                <a:lnTo>
                  <a:pt x="37765" y="301830"/>
                </a:lnTo>
                <a:lnTo>
                  <a:pt x="21545" y="337671"/>
                </a:lnTo>
                <a:lnTo>
                  <a:pt x="9710" y="374714"/>
                </a:lnTo>
                <a:lnTo>
                  <a:pt x="2461" y="412823"/>
                </a:lnTo>
                <a:lnTo>
                  <a:pt x="0" y="451866"/>
                </a:lnTo>
                <a:lnTo>
                  <a:pt x="2461" y="490800"/>
                </a:lnTo>
                <a:lnTo>
                  <a:pt x="9710" y="528825"/>
                </a:lnTo>
                <a:lnTo>
                  <a:pt x="21545" y="565804"/>
                </a:lnTo>
                <a:lnTo>
                  <a:pt x="37765" y="601601"/>
                </a:lnTo>
                <a:lnTo>
                  <a:pt x="58166" y="636078"/>
                </a:lnTo>
                <a:lnTo>
                  <a:pt x="82547" y="669100"/>
                </a:lnTo>
                <a:lnTo>
                  <a:pt x="110707" y="700529"/>
                </a:lnTo>
                <a:lnTo>
                  <a:pt x="142443" y="730229"/>
                </a:lnTo>
                <a:lnTo>
                  <a:pt x="177553" y="758064"/>
                </a:lnTo>
                <a:lnTo>
                  <a:pt x="215835" y="783896"/>
                </a:lnTo>
                <a:lnTo>
                  <a:pt x="257087" y="807589"/>
                </a:lnTo>
                <a:lnTo>
                  <a:pt x="301108" y="829007"/>
                </a:lnTo>
                <a:lnTo>
                  <a:pt x="347694" y="848012"/>
                </a:lnTo>
                <a:lnTo>
                  <a:pt x="396646" y="864468"/>
                </a:lnTo>
                <a:lnTo>
                  <a:pt x="447759" y="878238"/>
                </a:lnTo>
                <a:lnTo>
                  <a:pt x="500833" y="889187"/>
                </a:lnTo>
                <a:lnTo>
                  <a:pt x="555665" y="897176"/>
                </a:lnTo>
                <a:lnTo>
                  <a:pt x="612054" y="902070"/>
                </a:lnTo>
                <a:lnTo>
                  <a:pt x="669798" y="903732"/>
                </a:lnTo>
                <a:lnTo>
                  <a:pt x="727535" y="902070"/>
                </a:lnTo>
                <a:lnTo>
                  <a:pt x="783906" y="897176"/>
                </a:lnTo>
                <a:lnTo>
                  <a:pt x="838711" y="889187"/>
                </a:lnTo>
                <a:lnTo>
                  <a:pt x="891749" y="878238"/>
                </a:lnTo>
                <a:lnTo>
                  <a:pt x="942819" y="864468"/>
                </a:lnTo>
                <a:lnTo>
                  <a:pt x="991721" y="848012"/>
                </a:lnTo>
                <a:lnTo>
                  <a:pt x="1038253" y="829007"/>
                </a:lnTo>
                <a:lnTo>
                  <a:pt x="1082216" y="807589"/>
                </a:lnTo>
                <a:lnTo>
                  <a:pt x="1123409" y="783896"/>
                </a:lnTo>
                <a:lnTo>
                  <a:pt x="1161631" y="758064"/>
                </a:lnTo>
                <a:lnTo>
                  <a:pt x="1196682" y="730229"/>
                </a:lnTo>
                <a:lnTo>
                  <a:pt x="1228360" y="700529"/>
                </a:lnTo>
                <a:lnTo>
                  <a:pt x="1256466" y="669100"/>
                </a:lnTo>
                <a:lnTo>
                  <a:pt x="1280798" y="636078"/>
                </a:lnTo>
                <a:lnTo>
                  <a:pt x="1301155" y="601601"/>
                </a:lnTo>
                <a:lnTo>
                  <a:pt x="1317339" y="565804"/>
                </a:lnTo>
                <a:lnTo>
                  <a:pt x="1329146" y="528825"/>
                </a:lnTo>
                <a:lnTo>
                  <a:pt x="1336378" y="490800"/>
                </a:lnTo>
                <a:lnTo>
                  <a:pt x="1338834" y="451866"/>
                </a:lnTo>
                <a:lnTo>
                  <a:pt x="1336378" y="412823"/>
                </a:lnTo>
                <a:lnTo>
                  <a:pt x="1329146" y="374714"/>
                </a:lnTo>
                <a:lnTo>
                  <a:pt x="1317339" y="337671"/>
                </a:lnTo>
                <a:lnTo>
                  <a:pt x="1301155" y="301830"/>
                </a:lnTo>
                <a:lnTo>
                  <a:pt x="1280798" y="267326"/>
                </a:lnTo>
                <a:lnTo>
                  <a:pt x="1256466" y="234293"/>
                </a:lnTo>
                <a:lnTo>
                  <a:pt x="1228360" y="202866"/>
                </a:lnTo>
                <a:lnTo>
                  <a:pt x="1196682" y="173179"/>
                </a:lnTo>
                <a:lnTo>
                  <a:pt x="1161631" y="145367"/>
                </a:lnTo>
                <a:lnTo>
                  <a:pt x="1123409" y="119565"/>
                </a:lnTo>
                <a:lnTo>
                  <a:pt x="1082216" y="95907"/>
                </a:lnTo>
                <a:lnTo>
                  <a:pt x="1038253" y="74529"/>
                </a:lnTo>
                <a:lnTo>
                  <a:pt x="991721" y="55563"/>
                </a:lnTo>
                <a:lnTo>
                  <a:pt x="942819" y="39147"/>
                </a:lnTo>
                <a:lnTo>
                  <a:pt x="891749" y="25413"/>
                </a:lnTo>
                <a:lnTo>
                  <a:pt x="838711" y="14496"/>
                </a:lnTo>
                <a:lnTo>
                  <a:pt x="783906" y="6532"/>
                </a:lnTo>
                <a:lnTo>
                  <a:pt x="727535" y="1655"/>
                </a:lnTo>
                <a:lnTo>
                  <a:pt x="669798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580536" y="3056181"/>
            <a:ext cx="891051" cy="642486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 marR="4344">
              <a:lnSpc>
                <a:spcPct val="100000"/>
              </a:lnSpc>
              <a:spcBef>
                <a:spcPts val="86"/>
              </a:spcBef>
            </a:pPr>
            <a:r>
              <a:rPr sz="1368" b="1" spc="-4" dirty="0">
                <a:solidFill>
                  <a:srgbClr val="3333CC"/>
                </a:solidFill>
                <a:latin typeface="Microsoft YaHei"/>
                <a:cs typeface="Microsoft YaHei"/>
              </a:rPr>
              <a:t>找候选键需 要先找出函 数依赖集合</a:t>
            </a:r>
            <a:endParaRPr sz="1368">
              <a:latin typeface="Microsoft YaHei"/>
              <a:cs typeface="Microsoft YaHe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287620" y="679533"/>
            <a:ext cx="2834423" cy="493941"/>
          </a:xfrm>
          <a:prstGeom prst="rect">
            <a:avLst/>
          </a:prstGeom>
        </p:spPr>
        <p:txBody>
          <a:bodyPr vert="horz" wrap="square" lIns="0" tIns="62444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02"/>
              </a:spcBef>
            </a:pPr>
            <a:r>
              <a:rPr sz="2800" spc="-4" dirty="0" err="1">
                <a:solidFill>
                  <a:srgbClr val="FFFFFF"/>
                </a:solidFill>
                <a:latin typeface="STZhongsong"/>
                <a:cs typeface="STZhongsong"/>
              </a:rPr>
              <a:t>候选键的示例</a:t>
            </a:r>
            <a:endParaRPr sz="2800" dirty="0">
              <a:latin typeface="STZhongsong"/>
              <a:cs typeface="STZhongsong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D903-217B-423D-A280-3B89B1E64D5C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latin typeface="宋体" panose="02010600030101010101" pitchFamily="2" charset="-122"/>
              </a:rPr>
              <a:t>外部码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05000"/>
            <a:ext cx="7772400" cy="4114800"/>
          </a:xfrm>
        </p:spPr>
        <p:txBody>
          <a:bodyPr/>
          <a:lstStyle/>
          <a:p>
            <a:pPr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FF"/>
                </a:solidFill>
              </a:rPr>
              <a:t>定义</a:t>
            </a:r>
            <a:r>
              <a:rPr lang="en-US" altLang="zh-CN" sz="2400" b="1">
                <a:solidFill>
                  <a:srgbClr val="0000FF"/>
                </a:solidFill>
              </a:rPr>
              <a:t>6.5</a:t>
            </a:r>
            <a:r>
              <a:rPr lang="en-US" altLang="zh-CN" sz="2400"/>
              <a:t>  </a:t>
            </a:r>
            <a:r>
              <a:rPr lang="zh-CN" altLang="en-US" sz="2400"/>
              <a:t>关系模式 </a:t>
            </a:r>
            <a:r>
              <a:rPr lang="en-US" altLang="zh-CN" sz="2400" i="1"/>
              <a:t>R </a:t>
            </a:r>
            <a:r>
              <a:rPr lang="zh-CN" altLang="en-US" sz="2400"/>
              <a:t>中属性或属性组</a:t>
            </a:r>
            <a:r>
              <a:rPr lang="en-US" altLang="zh-CN" sz="2400" i="1"/>
              <a:t>X </a:t>
            </a:r>
            <a:r>
              <a:rPr lang="zh-CN" altLang="en-US" sz="2400"/>
              <a:t>并非 </a:t>
            </a:r>
            <a:r>
              <a:rPr lang="en-US" altLang="zh-CN" sz="2400" i="1"/>
              <a:t>R</a:t>
            </a:r>
            <a:r>
              <a:rPr lang="zh-CN" altLang="en-US" sz="2400"/>
              <a:t>的码，但 </a:t>
            </a:r>
            <a:r>
              <a:rPr lang="en-US" altLang="zh-CN" sz="2400" i="1"/>
              <a:t>X </a:t>
            </a:r>
            <a:r>
              <a:rPr lang="zh-CN" altLang="en-US" sz="2400"/>
              <a:t>是另一个关系模式的码，则称 </a:t>
            </a:r>
            <a:r>
              <a:rPr lang="en-US" altLang="zh-CN" sz="2400" i="1"/>
              <a:t>X </a:t>
            </a:r>
            <a:r>
              <a:rPr lang="zh-CN" altLang="en-US" sz="2400"/>
              <a:t>是</a:t>
            </a:r>
            <a:r>
              <a:rPr lang="en-US" altLang="zh-CN" sz="2400" i="1"/>
              <a:t>R </a:t>
            </a:r>
            <a:r>
              <a:rPr lang="zh-CN" altLang="en-US" sz="2400"/>
              <a:t>的</a:t>
            </a:r>
            <a:r>
              <a:rPr lang="zh-CN" altLang="en-US" sz="2400">
                <a:solidFill>
                  <a:srgbClr val="FF00FF"/>
                </a:solidFill>
              </a:rPr>
              <a:t>外部码（</a:t>
            </a:r>
            <a:r>
              <a:rPr lang="en-US" altLang="zh-CN" sz="2400">
                <a:solidFill>
                  <a:srgbClr val="FF00FF"/>
                </a:solidFill>
              </a:rPr>
              <a:t>Foreign key</a:t>
            </a:r>
            <a:r>
              <a:rPr lang="zh-CN" altLang="en-US" sz="2400">
                <a:solidFill>
                  <a:srgbClr val="FF00FF"/>
                </a:solidFill>
              </a:rPr>
              <a:t>）</a:t>
            </a:r>
            <a:r>
              <a:rPr lang="zh-CN" altLang="en-US" sz="2400"/>
              <a:t>也称外码</a:t>
            </a:r>
          </a:p>
          <a:p>
            <a:pPr>
              <a:lnSpc>
                <a:spcPct val="140000"/>
              </a:lnSpc>
              <a:buClr>
                <a:schemeClr val="accent1"/>
              </a:buClr>
            </a:pPr>
            <a:r>
              <a:rPr lang="zh-CN" altLang="en-US" sz="2400"/>
              <a:t>如在</a:t>
            </a:r>
            <a:r>
              <a:rPr lang="en-US" altLang="zh-CN" sz="2400"/>
              <a:t>SC</a:t>
            </a:r>
            <a:r>
              <a:rPr lang="zh-CN" altLang="en-US" sz="2400"/>
              <a:t>（</a:t>
            </a:r>
            <a:r>
              <a:rPr lang="en-US" altLang="zh-CN" sz="2400" u="sng"/>
              <a:t>Sno</a:t>
            </a:r>
            <a:r>
              <a:rPr lang="zh-CN" altLang="en-US" sz="2400" u="sng"/>
              <a:t>，</a:t>
            </a:r>
            <a:r>
              <a:rPr lang="en-US" altLang="zh-CN" sz="2400" u="sng"/>
              <a:t>Cno</a:t>
            </a:r>
            <a:r>
              <a:rPr lang="zh-CN" altLang="en-US" sz="2400"/>
              <a:t>，</a:t>
            </a:r>
            <a:r>
              <a:rPr lang="en-US" altLang="zh-CN" sz="2400"/>
              <a:t>Grade</a:t>
            </a:r>
            <a:r>
              <a:rPr lang="zh-CN" altLang="en-US" sz="2400"/>
              <a:t>）中，</a:t>
            </a:r>
            <a:r>
              <a:rPr lang="en-US" altLang="zh-CN" sz="2400"/>
              <a:t>Sno</a:t>
            </a:r>
            <a:r>
              <a:rPr lang="zh-CN" altLang="en-US" sz="2400"/>
              <a:t>不是码，但</a:t>
            </a:r>
            <a:r>
              <a:rPr lang="en-US" altLang="zh-CN" sz="2400"/>
              <a:t>Sno</a:t>
            </a:r>
            <a:r>
              <a:rPr lang="zh-CN" altLang="en-US" sz="2400"/>
              <a:t>是关系模式</a:t>
            </a:r>
            <a:r>
              <a:rPr lang="en-US" altLang="zh-CN" sz="2400"/>
              <a:t>S</a:t>
            </a:r>
            <a:r>
              <a:rPr lang="zh-CN" altLang="en-US" sz="2400"/>
              <a:t>（</a:t>
            </a:r>
            <a:r>
              <a:rPr lang="en-US" altLang="zh-CN" sz="2400" u="sng"/>
              <a:t>Sno</a:t>
            </a:r>
            <a:r>
              <a:rPr lang="zh-CN" altLang="en-US" sz="2400"/>
              <a:t>，</a:t>
            </a:r>
            <a:r>
              <a:rPr lang="en-US" altLang="zh-CN" sz="2400"/>
              <a:t>Sdept</a:t>
            </a:r>
            <a:r>
              <a:rPr lang="zh-CN" altLang="en-US" sz="2400"/>
              <a:t>，</a:t>
            </a:r>
            <a:r>
              <a:rPr lang="en-US" altLang="zh-CN" sz="2400"/>
              <a:t>Sage</a:t>
            </a:r>
            <a:r>
              <a:rPr lang="zh-CN" altLang="en-US" sz="2400"/>
              <a:t>）的码，则</a:t>
            </a:r>
            <a:r>
              <a:rPr lang="en-US" altLang="zh-CN" sz="2400"/>
              <a:t>Sno</a:t>
            </a:r>
            <a:r>
              <a:rPr lang="zh-CN" altLang="en-US" sz="2400"/>
              <a:t>是关系模式</a:t>
            </a:r>
            <a:r>
              <a:rPr lang="en-US" altLang="zh-CN" sz="2400"/>
              <a:t>SC</a:t>
            </a:r>
            <a:r>
              <a:rPr lang="zh-CN" altLang="en-US" sz="2400"/>
              <a:t>的外部码</a:t>
            </a:r>
            <a:r>
              <a:rPr lang="zh-CN" altLang="en-US"/>
              <a:t> </a:t>
            </a:r>
            <a:endParaRPr lang="zh-CN" altLang="en-US" sz="2400"/>
          </a:p>
          <a:p>
            <a:pPr>
              <a:lnSpc>
                <a:spcPct val="140000"/>
              </a:lnSpc>
            </a:pPr>
            <a:r>
              <a:rPr lang="zh-CN" altLang="en-US" sz="2400">
                <a:ea typeface="隶书" panose="02010509060101010101" pitchFamily="49" charset="-122"/>
              </a:rPr>
              <a:t>主码与外部码一起提供了表示关系间联系的手段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940D5-5609-425C-B15E-1E810DC30C3E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6.2.3 </a:t>
            </a:r>
            <a:r>
              <a:rPr lang="zh-CN" altLang="en-US"/>
              <a:t>范式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73238"/>
            <a:ext cx="8229600" cy="44958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400" b="1"/>
              <a:t>范式是符合某一种级别的关系模式的集合</a:t>
            </a:r>
          </a:p>
          <a:p>
            <a:pPr>
              <a:lnSpc>
                <a:spcPct val="130000"/>
              </a:lnSpc>
            </a:pPr>
            <a:r>
              <a:rPr lang="zh-CN" altLang="en-US" sz="2400" b="1"/>
              <a:t>关系数据库中的关系必须满足一定的要求。</a:t>
            </a:r>
            <a:r>
              <a:rPr lang="zh-CN" altLang="en-US" sz="2400" b="1">
                <a:solidFill>
                  <a:srgbClr val="0000FF"/>
                </a:solidFill>
              </a:rPr>
              <a:t>满足不同程度要求</a:t>
            </a:r>
            <a:r>
              <a:rPr lang="zh-CN" altLang="en-US" sz="2400" b="1"/>
              <a:t>的为不同范式</a:t>
            </a:r>
          </a:p>
          <a:p>
            <a:pPr>
              <a:lnSpc>
                <a:spcPct val="90000"/>
              </a:lnSpc>
            </a:pPr>
            <a:r>
              <a:rPr lang="zh-CN" altLang="en-US" sz="2400" b="1"/>
              <a:t>范式的种类：	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b="1"/>
              <a:t>			</a:t>
            </a:r>
            <a:r>
              <a:rPr lang="zh-CN" altLang="en-US" sz="2000" b="1"/>
              <a:t>第一范式</a:t>
            </a:r>
            <a:r>
              <a:rPr lang="en-US" altLang="zh-CN" sz="2000" b="1"/>
              <a:t>(1NF)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000" b="1"/>
              <a:t>			</a:t>
            </a:r>
            <a:r>
              <a:rPr lang="zh-CN" altLang="en-US" sz="2000" b="1"/>
              <a:t>第二范式</a:t>
            </a:r>
            <a:r>
              <a:rPr lang="en-US" altLang="zh-CN" sz="2000" b="1"/>
              <a:t>(2NF)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000" b="1"/>
              <a:t>			</a:t>
            </a:r>
            <a:r>
              <a:rPr lang="zh-CN" altLang="en-US" sz="2000" b="1"/>
              <a:t>第三范式</a:t>
            </a:r>
            <a:r>
              <a:rPr lang="en-US" altLang="zh-CN" sz="2000" b="1"/>
              <a:t>(3NF)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000" b="1"/>
              <a:t>			BC</a:t>
            </a:r>
            <a:r>
              <a:rPr lang="zh-CN" altLang="en-US" sz="2000" b="1"/>
              <a:t>范式</a:t>
            </a:r>
            <a:r>
              <a:rPr lang="en-US" altLang="zh-CN" sz="2000" b="1"/>
              <a:t>(BCNF)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000" b="1"/>
              <a:t>			</a:t>
            </a:r>
            <a:r>
              <a:rPr lang="zh-CN" altLang="en-US" sz="2000" b="1"/>
              <a:t>第四范式</a:t>
            </a:r>
            <a:r>
              <a:rPr lang="en-US" altLang="zh-CN" sz="2000" b="1"/>
              <a:t>(4NF)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000" b="1"/>
              <a:t>			</a:t>
            </a:r>
            <a:r>
              <a:rPr lang="zh-CN" altLang="en-US" sz="2000" b="1"/>
              <a:t>第五范式</a:t>
            </a:r>
            <a:r>
              <a:rPr lang="en-US" altLang="zh-CN" sz="2000" b="1"/>
              <a:t>(5NF)</a:t>
            </a:r>
          </a:p>
        </p:txBody>
      </p:sp>
      <p:sp>
        <p:nvSpPr>
          <p:cNvPr id="421892" name="AutoShape 4"/>
          <p:cNvSpPr>
            <a:spLocks/>
          </p:cNvSpPr>
          <p:nvPr/>
        </p:nvSpPr>
        <p:spPr bwMode="auto">
          <a:xfrm>
            <a:off x="1979613" y="3951288"/>
            <a:ext cx="304800" cy="2286000"/>
          </a:xfrm>
          <a:prstGeom prst="leftBrace">
            <a:avLst>
              <a:gd name="adj1" fmla="val 625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B260-3470-491A-A4C0-EBE11C6415CC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6.2.3 </a:t>
            </a:r>
            <a:r>
              <a:rPr lang="zh-CN" altLang="en-US"/>
              <a:t>范式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484313"/>
            <a:ext cx="8291513" cy="3328987"/>
          </a:xfrm>
        </p:spPr>
        <p:txBody>
          <a:bodyPr/>
          <a:lstStyle/>
          <a:p>
            <a:r>
              <a:rPr lang="zh-CN" altLang="en-US" sz="2100" b="1"/>
              <a:t>各种范式之间存在联系：</a:t>
            </a:r>
          </a:p>
          <a:p>
            <a:endParaRPr lang="zh-CN" altLang="en-US" sz="2100" b="1"/>
          </a:p>
          <a:p>
            <a:pPr>
              <a:lnSpc>
                <a:spcPct val="130000"/>
              </a:lnSpc>
            </a:pPr>
            <a:r>
              <a:rPr lang="zh-CN" altLang="en-US" sz="2100" b="1"/>
              <a:t>某一关系模式</a:t>
            </a:r>
            <a:r>
              <a:rPr lang="en-US" altLang="zh-CN" sz="2100" b="1"/>
              <a:t>R</a:t>
            </a:r>
            <a:r>
              <a:rPr lang="zh-CN" altLang="en-US" sz="2100" b="1"/>
              <a:t>为第</a:t>
            </a:r>
            <a:r>
              <a:rPr lang="en-US" altLang="zh-CN" sz="2100" b="1"/>
              <a:t>n</a:t>
            </a:r>
            <a:r>
              <a:rPr lang="zh-CN" altLang="en-US" sz="2100" b="1"/>
              <a:t>范式，可简记为</a:t>
            </a:r>
            <a:r>
              <a:rPr lang="en-US" altLang="zh-CN" sz="2100" b="1"/>
              <a:t>R∈nNF</a:t>
            </a:r>
            <a:r>
              <a:rPr lang="zh-CN" altLang="en-US" sz="2100" b="1"/>
              <a:t>。</a:t>
            </a:r>
          </a:p>
          <a:p>
            <a:pPr>
              <a:lnSpc>
                <a:spcPct val="130000"/>
              </a:lnSpc>
            </a:pPr>
            <a:r>
              <a:rPr lang="zh-CN" altLang="en-US" sz="2000" b="1"/>
              <a:t>一个低一级范式的关系模式，通过</a:t>
            </a:r>
            <a:r>
              <a:rPr lang="zh-CN" altLang="en-US" sz="2000" b="1">
                <a:solidFill>
                  <a:srgbClr val="FF00FF"/>
                </a:solidFill>
              </a:rPr>
              <a:t>模式分解</a:t>
            </a:r>
            <a:r>
              <a:rPr lang="zh-CN" altLang="en-US" sz="2000" b="1"/>
              <a:t>可以转换为若干个高一级范式的关系模式的集合，这种过程就叫</a:t>
            </a:r>
            <a:r>
              <a:rPr lang="zh-CN" altLang="en-US" sz="2000" b="1">
                <a:solidFill>
                  <a:srgbClr val="FF00FF"/>
                </a:solidFill>
              </a:rPr>
              <a:t>规范化</a:t>
            </a:r>
          </a:p>
          <a:p>
            <a:r>
              <a:rPr kumimoji="1" lang="zh-CN" altLang="en-US" sz="2000" b="1">
                <a:solidFill>
                  <a:srgbClr val="000000"/>
                </a:solidFill>
                <a:latin typeface="Helvetica" panose="020B0604020202020204" pitchFamily="34" charset="0"/>
              </a:rPr>
              <a:t>基本思想：通过模式分解，逐步消除关系模式的数据依赖（</a:t>
            </a:r>
            <a:r>
              <a:rPr kumimoji="1" lang="zh-CN" altLang="en-US" sz="2000" b="1">
                <a:solidFill>
                  <a:srgbClr val="0000FF"/>
                </a:solidFill>
                <a:latin typeface="Helvetica" panose="020B0604020202020204" pitchFamily="34" charset="0"/>
              </a:rPr>
              <a:t>函数依赖范畴</a:t>
            </a:r>
            <a:r>
              <a:rPr kumimoji="1" lang="zh-CN" altLang="en-US" sz="2000" b="1">
                <a:solidFill>
                  <a:srgbClr val="000000"/>
                </a:solidFill>
                <a:latin typeface="Helvetica" panose="020B0604020202020204" pitchFamily="34" charset="0"/>
              </a:rPr>
              <a:t>）中不合适的部分（部分函数依赖和传递函数依赖），但又不丢失原模式中的信息（</a:t>
            </a:r>
            <a:r>
              <a:rPr kumimoji="1" lang="zh-CN" altLang="en-US" sz="2000" b="1">
                <a:solidFill>
                  <a:srgbClr val="0000FF"/>
                </a:solidFill>
                <a:latin typeface="Helvetica" panose="020B0604020202020204" pitchFamily="34" charset="0"/>
              </a:rPr>
              <a:t>无损连接</a:t>
            </a:r>
            <a:r>
              <a:rPr kumimoji="1" lang="zh-CN" altLang="en-US" sz="2000" b="1">
                <a:solidFill>
                  <a:srgbClr val="000000"/>
                </a:solidFill>
                <a:latin typeface="Helvetica" panose="020B0604020202020204" pitchFamily="34" charset="0"/>
              </a:rPr>
              <a:t>）</a:t>
            </a:r>
            <a:endParaRPr lang="zh-CN" altLang="en-US" sz="2400" b="1"/>
          </a:p>
        </p:txBody>
      </p:sp>
      <p:graphicFrame>
        <p:nvGraphicFramePr>
          <p:cNvPr id="422916" name="Object 4"/>
          <p:cNvGraphicFramePr>
            <a:graphicFrameLocks noChangeAspect="1"/>
          </p:cNvGraphicFramePr>
          <p:nvPr/>
        </p:nvGraphicFramePr>
        <p:xfrm>
          <a:off x="1331913" y="1916113"/>
          <a:ext cx="5472112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869920" imgH="177480" progId="">
                  <p:embed/>
                </p:oleObj>
              </mc:Choice>
              <mc:Fallback>
                <p:oleObj r:id="rId2" imgW="2869920" imgH="177480" progId="">
                  <p:embed/>
                  <p:pic>
                    <p:nvPicPr>
                      <p:cNvPr id="4229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916113"/>
                        <a:ext cx="5472112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2919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1763713" y="4581525"/>
          <a:ext cx="6264275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公式 3.0" r:id="rId4" imgW="3377880" imgH="787320" progId="Equation.3">
                  <p:embed/>
                </p:oleObj>
              </mc:Choice>
              <mc:Fallback>
                <p:oleObj name="Microsoft 公式 3.0" r:id="rId4" imgW="3377880" imgH="787320" progId="Equation.3">
                  <p:embed/>
                  <p:pic>
                    <p:nvPicPr>
                      <p:cNvPr id="42291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581525"/>
                        <a:ext cx="6264275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2921" name="Rectangle 9"/>
          <p:cNvSpPr>
            <a:spLocks noChangeArrowheads="1"/>
          </p:cNvSpPr>
          <p:nvPr/>
        </p:nvSpPr>
        <p:spPr bwMode="auto">
          <a:xfrm>
            <a:off x="179388" y="6021388"/>
            <a:ext cx="87010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zh-CN" altLang="en-US" sz="1800" b="1">
                <a:latin typeface="Arial" panose="020B0604020202020204" pitchFamily="34" charset="0"/>
                <a:ea typeface="仿宋_GB2312" pitchFamily="49" charset="-122"/>
              </a:rPr>
              <a:t>模式分解可以消除冗余，解决更新异常等问题，但也要付出做连接运算等昂贵的代价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2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28A09-1483-4888-B7CC-8545CD219636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概念回顾</a:t>
            </a:r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676400"/>
            <a:ext cx="8223250" cy="4114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b="1"/>
              <a:t>关系模式的形式化定义</a:t>
            </a:r>
            <a:endParaRPr lang="zh-CN" altLang="en-US" sz="2000" b="1"/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 b="1"/>
              <a:t>     关系模式由五部分组成，即它是一个五元组：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 b="1"/>
              <a:t>                    </a:t>
            </a:r>
            <a:r>
              <a:rPr lang="en-US" altLang="zh-CN" b="1">
                <a:solidFill>
                  <a:srgbClr val="FF00FF"/>
                </a:solidFill>
              </a:rPr>
              <a:t>R(U, D, DOM, F)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200" b="1"/>
              <a:t>R</a:t>
            </a:r>
            <a:r>
              <a:rPr lang="zh-CN" altLang="en-US" sz="2200" b="1"/>
              <a:t>：      关系名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200" b="1"/>
              <a:t>U</a:t>
            </a:r>
            <a:r>
              <a:rPr lang="zh-CN" altLang="en-US" sz="2200" b="1"/>
              <a:t>：       组成该关系的属性名集合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200" b="1"/>
              <a:t>D</a:t>
            </a:r>
            <a:r>
              <a:rPr lang="zh-CN" altLang="en-US" sz="2200" b="1"/>
              <a:t>：       属性组</a:t>
            </a:r>
            <a:r>
              <a:rPr lang="en-US" altLang="zh-CN" sz="2200" b="1"/>
              <a:t>U</a:t>
            </a:r>
            <a:r>
              <a:rPr lang="zh-CN" altLang="en-US" sz="2200" b="1"/>
              <a:t>中属性所来自的域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200" b="1"/>
              <a:t>DOM</a:t>
            </a:r>
            <a:r>
              <a:rPr lang="zh-CN" altLang="en-US" sz="2200" b="1"/>
              <a:t>： 属性向域的映象集合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200" b="1">
                <a:solidFill>
                  <a:srgbClr val="FF00FF"/>
                </a:solidFill>
              </a:rPr>
              <a:t>F</a:t>
            </a:r>
            <a:r>
              <a:rPr lang="zh-CN" altLang="en-US" sz="2200" b="1">
                <a:solidFill>
                  <a:srgbClr val="FF00FF"/>
                </a:solidFill>
              </a:rPr>
              <a:t>：       属性间数据的依赖关系集合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altLang="zh-CN" sz="2200" b="1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D4D9D-C2EB-488C-AD38-40D98A686F85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6.2.4  2NF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1NF</a:t>
            </a:r>
            <a:r>
              <a:rPr lang="zh-CN" altLang="en-US" sz="2400">
                <a:solidFill>
                  <a:srgbClr val="0000FF"/>
                </a:solidFill>
              </a:rPr>
              <a:t>的定义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	如果一个关系模式</a:t>
            </a:r>
            <a:r>
              <a:rPr lang="en-US" altLang="zh-CN" sz="2400"/>
              <a:t>R</a:t>
            </a:r>
            <a:r>
              <a:rPr lang="zh-CN" altLang="en-US" sz="2400"/>
              <a:t>的所有属性都是</a:t>
            </a:r>
            <a:r>
              <a:rPr lang="zh-CN" altLang="en-US" sz="2400">
                <a:solidFill>
                  <a:srgbClr val="FF00FF"/>
                </a:solidFill>
              </a:rPr>
              <a:t>不可分的基本数据项</a:t>
            </a:r>
            <a:r>
              <a:rPr lang="zh-CN" altLang="en-US" sz="2400"/>
              <a:t>，则</a:t>
            </a:r>
            <a:r>
              <a:rPr lang="en-US" altLang="zh-CN" sz="2400"/>
              <a:t>R∈1NF</a:t>
            </a:r>
            <a:endParaRPr lang="en-US" altLang="zh-CN"/>
          </a:p>
          <a:p>
            <a:pPr>
              <a:lnSpc>
                <a:spcPct val="140000"/>
              </a:lnSpc>
            </a:pPr>
            <a:r>
              <a:rPr lang="zh-CN" altLang="en-US" sz="2400"/>
              <a:t>第一范式是对关系模式的最起码的要求。不满足第一范式的数据库模式不能称为关系数据库</a:t>
            </a:r>
          </a:p>
          <a:p>
            <a:pPr>
              <a:lnSpc>
                <a:spcPct val="140000"/>
              </a:lnSpc>
            </a:pPr>
            <a:r>
              <a:rPr lang="zh-CN" altLang="en-US" sz="2400"/>
              <a:t>但是满足第一范式的关系模式并不一定是一个好的关系模式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539F5-19B2-46FE-BA32-3B1B663C2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7ADEE0-CC65-4BC1-9C21-58A3A8311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C84D37-1980-4117-BA65-DC8AC562A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3436-7BE1-4232-9B22-C5655546214E}" type="slidenum">
              <a:rPr lang="en-US" altLang="zh-CN" smtClean="0"/>
              <a:pPr/>
              <a:t>41</a:t>
            </a:fld>
            <a:endParaRPr lang="en-US" altLang="zh-CN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E283F175-AFE4-4BFC-80EB-7D6464E9CF38}"/>
              </a:ext>
            </a:extLst>
          </p:cNvPr>
          <p:cNvSpPr txBox="1"/>
          <p:nvPr/>
        </p:nvSpPr>
        <p:spPr>
          <a:xfrm>
            <a:off x="826191" y="1700808"/>
            <a:ext cx="7991475" cy="816610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905"/>
              </a:spcBef>
            </a:pPr>
            <a:r>
              <a:rPr sz="2000" b="1" spc="-5" dirty="0">
                <a:latin typeface="Microsoft YaHei"/>
                <a:cs typeface="Microsoft YaHei"/>
              </a:rPr>
              <a:t>示例：</a:t>
            </a:r>
            <a:r>
              <a:rPr sz="2000" b="1" spc="360" dirty="0">
                <a:latin typeface="Microsoft YaHei"/>
                <a:cs typeface="Microsoft YaHei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Microsoft YaHei"/>
                <a:cs typeface="Microsoft YaHei"/>
              </a:rPr>
              <a:t>Star(</a:t>
            </a:r>
            <a:r>
              <a:rPr sz="2000" b="1" dirty="0">
                <a:solidFill>
                  <a:srgbClr val="FF0065"/>
                </a:solidFill>
                <a:latin typeface="Microsoft YaHei"/>
                <a:cs typeface="Microsoft YaHei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Microsoft YaHei"/>
                <a:cs typeface="Microsoft YaHei"/>
              </a:rPr>
              <a:t>name,</a:t>
            </a:r>
            <a:r>
              <a:rPr sz="2000" b="1" dirty="0">
                <a:solidFill>
                  <a:srgbClr val="FF0065"/>
                </a:solidFill>
                <a:latin typeface="Microsoft YaHei"/>
                <a:cs typeface="Microsoft YaHei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Microsoft YaHei"/>
                <a:cs typeface="Microsoft YaHei"/>
              </a:rPr>
              <a:t>address</a:t>
            </a:r>
            <a:r>
              <a:rPr sz="2000" b="1" spc="-5" dirty="0">
                <a:solidFill>
                  <a:srgbClr val="3333CC"/>
                </a:solidFill>
                <a:latin typeface="Microsoft YaHei"/>
                <a:cs typeface="Microsoft YaHei"/>
              </a:rPr>
              <a:t>(street,</a:t>
            </a:r>
            <a:r>
              <a:rPr sz="2000" b="1" dirty="0">
                <a:solidFill>
                  <a:srgbClr val="3333CC"/>
                </a:solidFill>
                <a:latin typeface="Microsoft YaHei"/>
                <a:cs typeface="Microsoft YaHei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Microsoft YaHei"/>
                <a:cs typeface="Microsoft YaHei"/>
              </a:rPr>
              <a:t>city)</a:t>
            </a:r>
            <a:r>
              <a:rPr sz="2000" b="1" spc="-25" dirty="0">
                <a:solidFill>
                  <a:srgbClr val="3333CC"/>
                </a:solidFill>
                <a:latin typeface="Microsoft YaHei"/>
                <a:cs typeface="Microsoft YaHei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Microsoft YaHei"/>
                <a:cs typeface="Microsoft YaHei"/>
              </a:rPr>
              <a:t>)</a:t>
            </a:r>
            <a:endParaRPr sz="2000">
              <a:latin typeface="Microsoft YaHei"/>
              <a:cs typeface="Microsoft YaHei"/>
            </a:endParaRPr>
          </a:p>
          <a:p>
            <a:pPr marL="96520">
              <a:lnSpc>
                <a:spcPct val="100000"/>
              </a:lnSpc>
              <a:spcBef>
                <a:spcPts val="620"/>
              </a:spcBef>
            </a:pPr>
            <a:r>
              <a:rPr sz="1600" b="1" dirty="0">
                <a:latin typeface="Microsoft YaHei"/>
                <a:cs typeface="Microsoft YaHei"/>
              </a:rPr>
              <a:t>Star不属于1NF,</a:t>
            </a:r>
            <a:r>
              <a:rPr sz="1600" b="1" spc="-10" dirty="0">
                <a:latin typeface="Microsoft YaHei"/>
                <a:cs typeface="Microsoft YaHei"/>
              </a:rPr>
              <a:t> </a:t>
            </a:r>
            <a:r>
              <a:rPr sz="1600" b="1" spc="-5" dirty="0">
                <a:latin typeface="Microsoft YaHei"/>
                <a:cs typeface="Microsoft YaHei"/>
              </a:rPr>
              <a:t>因为属性address仍包含</a:t>
            </a:r>
            <a:r>
              <a:rPr sz="1600" b="1" spc="-25" dirty="0">
                <a:latin typeface="Microsoft YaHei"/>
                <a:cs typeface="Microsoft YaHei"/>
              </a:rPr>
              <a:t>了</a:t>
            </a:r>
            <a:r>
              <a:rPr sz="1600" b="1" spc="-5" dirty="0">
                <a:latin typeface="Microsoft YaHei"/>
                <a:cs typeface="Microsoft YaHei"/>
              </a:rPr>
              <a:t>street和city两个属性，其分量不是原子。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79A292EA-4E6A-4B2F-81F8-17A1A9A12231}"/>
              </a:ext>
            </a:extLst>
          </p:cNvPr>
          <p:cNvSpPr/>
          <p:nvPr/>
        </p:nvSpPr>
        <p:spPr>
          <a:xfrm>
            <a:off x="486339" y="2748558"/>
            <a:ext cx="3398520" cy="13540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07C35968-4E83-41E0-A59D-D957DA80F818}"/>
              </a:ext>
            </a:extLst>
          </p:cNvPr>
          <p:cNvSpPr/>
          <p:nvPr/>
        </p:nvSpPr>
        <p:spPr>
          <a:xfrm>
            <a:off x="3922959" y="2748558"/>
            <a:ext cx="5235702" cy="28270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CBD194DA-22EA-4D64-B8FA-AF8991CA1831}"/>
              </a:ext>
            </a:extLst>
          </p:cNvPr>
          <p:cNvSpPr/>
          <p:nvPr/>
        </p:nvSpPr>
        <p:spPr>
          <a:xfrm>
            <a:off x="4416735" y="3104411"/>
            <a:ext cx="1497330" cy="473709"/>
          </a:xfrm>
          <a:custGeom>
            <a:avLst/>
            <a:gdLst/>
            <a:ahLst/>
            <a:cxnLst/>
            <a:rect l="l" t="t" r="r" b="b"/>
            <a:pathLst>
              <a:path w="1497329" h="473710">
                <a:moveTo>
                  <a:pt x="749046" y="0"/>
                </a:moveTo>
                <a:lnTo>
                  <a:pt x="680855" y="966"/>
                </a:lnTo>
                <a:lnTo>
                  <a:pt x="614383" y="3811"/>
                </a:lnTo>
                <a:lnTo>
                  <a:pt x="549892" y="8449"/>
                </a:lnTo>
                <a:lnTo>
                  <a:pt x="487647" y="14796"/>
                </a:lnTo>
                <a:lnTo>
                  <a:pt x="427913" y="22770"/>
                </a:lnTo>
                <a:lnTo>
                  <a:pt x="370952" y="32286"/>
                </a:lnTo>
                <a:lnTo>
                  <a:pt x="317031" y="43260"/>
                </a:lnTo>
                <a:lnTo>
                  <a:pt x="266412" y="55608"/>
                </a:lnTo>
                <a:lnTo>
                  <a:pt x="219360" y="69246"/>
                </a:lnTo>
                <a:lnTo>
                  <a:pt x="176140" y="84091"/>
                </a:lnTo>
                <a:lnTo>
                  <a:pt x="137014" y="100059"/>
                </a:lnTo>
                <a:lnTo>
                  <a:pt x="102249" y="117065"/>
                </a:lnTo>
                <a:lnTo>
                  <a:pt x="46853" y="153859"/>
                </a:lnTo>
                <a:lnTo>
                  <a:pt x="12065" y="193800"/>
                </a:lnTo>
                <a:lnTo>
                  <a:pt x="0" y="236219"/>
                </a:lnTo>
                <a:lnTo>
                  <a:pt x="3060" y="257817"/>
                </a:lnTo>
                <a:lnTo>
                  <a:pt x="26751" y="299282"/>
                </a:lnTo>
                <a:lnTo>
                  <a:pt x="72107" y="337887"/>
                </a:lnTo>
                <a:lnTo>
                  <a:pt x="137014" y="372968"/>
                </a:lnTo>
                <a:lnTo>
                  <a:pt x="176140" y="388979"/>
                </a:lnTo>
                <a:lnTo>
                  <a:pt x="219360" y="403860"/>
                </a:lnTo>
                <a:lnTo>
                  <a:pt x="266412" y="417526"/>
                </a:lnTo>
                <a:lnTo>
                  <a:pt x="317031" y="429897"/>
                </a:lnTo>
                <a:lnTo>
                  <a:pt x="370952" y="440887"/>
                </a:lnTo>
                <a:lnTo>
                  <a:pt x="427913" y="450415"/>
                </a:lnTo>
                <a:lnTo>
                  <a:pt x="487647" y="458396"/>
                </a:lnTo>
                <a:lnTo>
                  <a:pt x="549892" y="464749"/>
                </a:lnTo>
                <a:lnTo>
                  <a:pt x="614383" y="469389"/>
                </a:lnTo>
                <a:lnTo>
                  <a:pt x="680855" y="472235"/>
                </a:lnTo>
                <a:lnTo>
                  <a:pt x="749046" y="473201"/>
                </a:lnTo>
                <a:lnTo>
                  <a:pt x="817116" y="472235"/>
                </a:lnTo>
                <a:lnTo>
                  <a:pt x="883481" y="469389"/>
                </a:lnTo>
                <a:lnTo>
                  <a:pt x="947877" y="464749"/>
                </a:lnTo>
                <a:lnTo>
                  <a:pt x="1010039" y="458396"/>
                </a:lnTo>
                <a:lnTo>
                  <a:pt x="1069701" y="450415"/>
                </a:lnTo>
                <a:lnTo>
                  <a:pt x="1126599" y="440887"/>
                </a:lnTo>
                <a:lnTo>
                  <a:pt x="1180468" y="429897"/>
                </a:lnTo>
                <a:lnTo>
                  <a:pt x="1231042" y="417526"/>
                </a:lnTo>
                <a:lnTo>
                  <a:pt x="1278058" y="403859"/>
                </a:lnTo>
                <a:lnTo>
                  <a:pt x="1321249" y="388979"/>
                </a:lnTo>
                <a:lnTo>
                  <a:pt x="1360351" y="372968"/>
                </a:lnTo>
                <a:lnTo>
                  <a:pt x="1395099" y="355910"/>
                </a:lnTo>
                <a:lnTo>
                  <a:pt x="1450474" y="318984"/>
                </a:lnTo>
                <a:lnTo>
                  <a:pt x="1485253" y="278865"/>
                </a:lnTo>
                <a:lnTo>
                  <a:pt x="1497317" y="236219"/>
                </a:lnTo>
                <a:lnTo>
                  <a:pt x="1494257" y="214742"/>
                </a:lnTo>
                <a:lnTo>
                  <a:pt x="1470570" y="173478"/>
                </a:lnTo>
                <a:lnTo>
                  <a:pt x="1425228" y="135027"/>
                </a:lnTo>
                <a:lnTo>
                  <a:pt x="1360351" y="100059"/>
                </a:lnTo>
                <a:lnTo>
                  <a:pt x="1321249" y="84091"/>
                </a:lnTo>
                <a:lnTo>
                  <a:pt x="1278058" y="69246"/>
                </a:lnTo>
                <a:lnTo>
                  <a:pt x="1231042" y="55608"/>
                </a:lnTo>
                <a:lnTo>
                  <a:pt x="1180468" y="43260"/>
                </a:lnTo>
                <a:lnTo>
                  <a:pt x="1126599" y="32286"/>
                </a:lnTo>
                <a:lnTo>
                  <a:pt x="1069701" y="22770"/>
                </a:lnTo>
                <a:lnTo>
                  <a:pt x="1010039" y="14796"/>
                </a:lnTo>
                <a:lnTo>
                  <a:pt x="947877" y="8449"/>
                </a:lnTo>
                <a:lnTo>
                  <a:pt x="883481" y="3811"/>
                </a:lnTo>
                <a:lnTo>
                  <a:pt x="817116" y="966"/>
                </a:lnTo>
                <a:lnTo>
                  <a:pt x="749046" y="0"/>
                </a:lnTo>
                <a:close/>
              </a:path>
            </a:pathLst>
          </a:custGeom>
          <a:ln w="28575">
            <a:solidFill>
              <a:srgbClr val="FF0066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E4B6CF9C-8064-43EC-B584-FA1B6FA76FCE}"/>
              </a:ext>
            </a:extLst>
          </p:cNvPr>
          <p:cNvSpPr/>
          <p:nvPr/>
        </p:nvSpPr>
        <p:spPr>
          <a:xfrm>
            <a:off x="7433493" y="4534685"/>
            <a:ext cx="1470025" cy="349250"/>
          </a:xfrm>
          <a:custGeom>
            <a:avLst/>
            <a:gdLst/>
            <a:ahLst/>
            <a:cxnLst/>
            <a:rect l="l" t="t" r="r" b="b"/>
            <a:pathLst>
              <a:path w="1470025" h="349250">
                <a:moveTo>
                  <a:pt x="734555" y="0"/>
                </a:moveTo>
                <a:lnTo>
                  <a:pt x="663859" y="794"/>
                </a:lnTo>
                <a:lnTo>
                  <a:pt x="595055" y="3131"/>
                </a:lnTo>
                <a:lnTo>
                  <a:pt x="528450" y="6938"/>
                </a:lnTo>
                <a:lnTo>
                  <a:pt x="464355" y="12144"/>
                </a:lnTo>
                <a:lnTo>
                  <a:pt x="403077" y="18677"/>
                </a:lnTo>
                <a:lnTo>
                  <a:pt x="344927" y="26466"/>
                </a:lnTo>
                <a:lnTo>
                  <a:pt x="290212" y="35438"/>
                </a:lnTo>
                <a:lnTo>
                  <a:pt x="239242" y="45522"/>
                </a:lnTo>
                <a:lnTo>
                  <a:pt x="192326" y="56646"/>
                </a:lnTo>
                <a:lnTo>
                  <a:pt x="149772" y="68739"/>
                </a:lnTo>
                <a:lnTo>
                  <a:pt x="111890" y="81730"/>
                </a:lnTo>
                <a:lnTo>
                  <a:pt x="51376" y="110115"/>
                </a:lnTo>
                <a:lnTo>
                  <a:pt x="13256" y="141229"/>
                </a:lnTo>
                <a:lnTo>
                  <a:pt x="0" y="174498"/>
                </a:lnTo>
                <a:lnTo>
                  <a:pt x="3365" y="191366"/>
                </a:lnTo>
                <a:lnTo>
                  <a:pt x="29362" y="223629"/>
                </a:lnTo>
                <a:lnTo>
                  <a:pt x="78989" y="253450"/>
                </a:lnTo>
                <a:lnTo>
                  <a:pt x="149772" y="280256"/>
                </a:lnTo>
                <a:lnTo>
                  <a:pt x="192326" y="292349"/>
                </a:lnTo>
                <a:lnTo>
                  <a:pt x="239242" y="303473"/>
                </a:lnTo>
                <a:lnTo>
                  <a:pt x="290212" y="313557"/>
                </a:lnTo>
                <a:lnTo>
                  <a:pt x="344927" y="322529"/>
                </a:lnTo>
                <a:lnTo>
                  <a:pt x="403077" y="330318"/>
                </a:lnTo>
                <a:lnTo>
                  <a:pt x="464355" y="336851"/>
                </a:lnTo>
                <a:lnTo>
                  <a:pt x="528450" y="342057"/>
                </a:lnTo>
                <a:lnTo>
                  <a:pt x="595055" y="345864"/>
                </a:lnTo>
                <a:lnTo>
                  <a:pt x="663859" y="348201"/>
                </a:lnTo>
                <a:lnTo>
                  <a:pt x="734555" y="348995"/>
                </a:lnTo>
                <a:lnTo>
                  <a:pt x="805379" y="348201"/>
                </a:lnTo>
                <a:lnTo>
                  <a:pt x="874298" y="345864"/>
                </a:lnTo>
                <a:lnTo>
                  <a:pt x="941003" y="342057"/>
                </a:lnTo>
                <a:lnTo>
                  <a:pt x="1005185" y="336851"/>
                </a:lnTo>
                <a:lnTo>
                  <a:pt x="1066537" y="330318"/>
                </a:lnTo>
                <a:lnTo>
                  <a:pt x="1124751" y="322529"/>
                </a:lnTo>
                <a:lnTo>
                  <a:pt x="1179519" y="313557"/>
                </a:lnTo>
                <a:lnTo>
                  <a:pt x="1230533" y="303473"/>
                </a:lnTo>
                <a:lnTo>
                  <a:pt x="1277484" y="292349"/>
                </a:lnTo>
                <a:lnTo>
                  <a:pt x="1320066" y="280256"/>
                </a:lnTo>
                <a:lnTo>
                  <a:pt x="1357969" y="267265"/>
                </a:lnTo>
                <a:lnTo>
                  <a:pt x="1418509" y="238880"/>
                </a:lnTo>
                <a:lnTo>
                  <a:pt x="1456640" y="207766"/>
                </a:lnTo>
                <a:lnTo>
                  <a:pt x="1469898" y="174498"/>
                </a:lnTo>
                <a:lnTo>
                  <a:pt x="1466532" y="157629"/>
                </a:lnTo>
                <a:lnTo>
                  <a:pt x="1440529" y="125366"/>
                </a:lnTo>
                <a:lnTo>
                  <a:pt x="1390886" y="95545"/>
                </a:lnTo>
                <a:lnTo>
                  <a:pt x="1320066" y="68739"/>
                </a:lnTo>
                <a:lnTo>
                  <a:pt x="1277484" y="56646"/>
                </a:lnTo>
                <a:lnTo>
                  <a:pt x="1230533" y="45522"/>
                </a:lnTo>
                <a:lnTo>
                  <a:pt x="1179519" y="35438"/>
                </a:lnTo>
                <a:lnTo>
                  <a:pt x="1124751" y="26466"/>
                </a:lnTo>
                <a:lnTo>
                  <a:pt x="1066537" y="18677"/>
                </a:lnTo>
                <a:lnTo>
                  <a:pt x="1005185" y="12144"/>
                </a:lnTo>
                <a:lnTo>
                  <a:pt x="941003" y="6938"/>
                </a:lnTo>
                <a:lnTo>
                  <a:pt x="874298" y="3131"/>
                </a:lnTo>
                <a:lnTo>
                  <a:pt x="805379" y="794"/>
                </a:lnTo>
                <a:lnTo>
                  <a:pt x="734555" y="0"/>
                </a:lnTo>
                <a:close/>
              </a:path>
            </a:pathLst>
          </a:custGeom>
          <a:ln w="28574">
            <a:solidFill>
              <a:srgbClr val="FF0066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4913289A-FE38-4BD5-A031-4709200279D6}"/>
              </a:ext>
            </a:extLst>
          </p:cNvPr>
          <p:cNvSpPr txBox="1"/>
          <p:nvPr/>
        </p:nvSpPr>
        <p:spPr>
          <a:xfrm>
            <a:off x="3950639" y="4906796"/>
            <a:ext cx="13011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Microsoft YaHei"/>
                <a:cs typeface="Microsoft YaHei"/>
              </a:rPr>
              <a:t>不符合1NF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44339A14-3E89-4A7C-83F9-D8306D61D31C}"/>
              </a:ext>
            </a:extLst>
          </p:cNvPr>
          <p:cNvSpPr/>
          <p:nvPr/>
        </p:nvSpPr>
        <p:spPr>
          <a:xfrm>
            <a:off x="6274491" y="5045987"/>
            <a:ext cx="1247775" cy="401955"/>
          </a:xfrm>
          <a:custGeom>
            <a:avLst/>
            <a:gdLst/>
            <a:ahLst/>
            <a:cxnLst/>
            <a:rect l="l" t="t" r="r" b="b"/>
            <a:pathLst>
              <a:path w="1247775" h="401954">
                <a:moveTo>
                  <a:pt x="1247394" y="200406"/>
                </a:moveTo>
                <a:lnTo>
                  <a:pt x="1233025" y="157471"/>
                </a:lnTo>
                <a:lnTo>
                  <a:pt x="1191942" y="117718"/>
                </a:lnTo>
                <a:lnTo>
                  <a:pt x="1127180" y="82131"/>
                </a:lnTo>
                <a:lnTo>
                  <a:pt x="1086868" y="66208"/>
                </a:lnTo>
                <a:lnTo>
                  <a:pt x="1041773" y="51697"/>
                </a:lnTo>
                <a:lnTo>
                  <a:pt x="992276" y="38721"/>
                </a:lnTo>
                <a:lnTo>
                  <a:pt x="938755" y="27403"/>
                </a:lnTo>
                <a:lnTo>
                  <a:pt x="881591" y="17867"/>
                </a:lnTo>
                <a:lnTo>
                  <a:pt x="821161" y="10235"/>
                </a:lnTo>
                <a:lnTo>
                  <a:pt x="757846" y="4631"/>
                </a:lnTo>
                <a:lnTo>
                  <a:pt x="692025" y="1178"/>
                </a:lnTo>
                <a:lnTo>
                  <a:pt x="624078" y="0"/>
                </a:lnTo>
                <a:lnTo>
                  <a:pt x="555987" y="1178"/>
                </a:lnTo>
                <a:lnTo>
                  <a:pt x="490043" y="4631"/>
                </a:lnTo>
                <a:lnTo>
                  <a:pt x="426622" y="10235"/>
                </a:lnTo>
                <a:lnTo>
                  <a:pt x="366103" y="17867"/>
                </a:lnTo>
                <a:lnTo>
                  <a:pt x="308863" y="27403"/>
                </a:lnTo>
                <a:lnTo>
                  <a:pt x="255282" y="38721"/>
                </a:lnTo>
                <a:lnTo>
                  <a:pt x="205735" y="51697"/>
                </a:lnTo>
                <a:lnTo>
                  <a:pt x="160603" y="66208"/>
                </a:lnTo>
                <a:lnTo>
                  <a:pt x="120261" y="82131"/>
                </a:lnTo>
                <a:lnTo>
                  <a:pt x="85089" y="99342"/>
                </a:lnTo>
                <a:lnTo>
                  <a:pt x="31766" y="137135"/>
                </a:lnTo>
                <a:lnTo>
                  <a:pt x="3655" y="178602"/>
                </a:lnTo>
                <a:lnTo>
                  <a:pt x="0" y="200406"/>
                </a:lnTo>
                <a:lnTo>
                  <a:pt x="3655" y="222351"/>
                </a:lnTo>
                <a:lnTo>
                  <a:pt x="31766" y="264048"/>
                </a:lnTo>
                <a:lnTo>
                  <a:pt x="85089" y="302006"/>
                </a:lnTo>
                <a:lnTo>
                  <a:pt x="110489" y="314479"/>
                </a:lnTo>
                <a:lnTo>
                  <a:pt x="110489" y="200406"/>
                </a:lnTo>
                <a:lnTo>
                  <a:pt x="115181" y="177943"/>
                </a:lnTo>
                <a:lnTo>
                  <a:pt x="150875" y="135993"/>
                </a:lnTo>
                <a:lnTo>
                  <a:pt x="217558" y="99313"/>
                </a:lnTo>
                <a:lnTo>
                  <a:pt x="260984" y="83439"/>
                </a:lnTo>
                <a:lnTo>
                  <a:pt x="310317" y="69469"/>
                </a:lnTo>
                <a:lnTo>
                  <a:pt x="364941" y="57601"/>
                </a:lnTo>
                <a:lnTo>
                  <a:pt x="424243" y="48029"/>
                </a:lnTo>
                <a:lnTo>
                  <a:pt x="487609" y="40950"/>
                </a:lnTo>
                <a:lnTo>
                  <a:pt x="554425" y="36559"/>
                </a:lnTo>
                <a:lnTo>
                  <a:pt x="624078" y="35052"/>
                </a:lnTo>
                <a:lnTo>
                  <a:pt x="693715" y="36559"/>
                </a:lnTo>
                <a:lnTo>
                  <a:pt x="760490" y="40950"/>
                </a:lnTo>
                <a:lnTo>
                  <a:pt x="823793" y="48029"/>
                </a:lnTo>
                <a:lnTo>
                  <a:pt x="883016" y="57601"/>
                </a:lnTo>
                <a:lnTo>
                  <a:pt x="937551" y="69469"/>
                </a:lnTo>
                <a:lnTo>
                  <a:pt x="986789" y="83439"/>
                </a:lnTo>
                <a:lnTo>
                  <a:pt x="1030122" y="99313"/>
                </a:lnTo>
                <a:lnTo>
                  <a:pt x="1066941" y="116896"/>
                </a:lnTo>
                <a:lnTo>
                  <a:pt x="1118601" y="156407"/>
                </a:lnTo>
                <a:lnTo>
                  <a:pt x="1136904" y="200406"/>
                </a:lnTo>
                <a:lnTo>
                  <a:pt x="1136904" y="314500"/>
                </a:lnTo>
                <a:lnTo>
                  <a:pt x="1162332" y="302006"/>
                </a:lnTo>
                <a:lnTo>
                  <a:pt x="1191942" y="283555"/>
                </a:lnTo>
                <a:lnTo>
                  <a:pt x="1215633" y="264048"/>
                </a:lnTo>
                <a:lnTo>
                  <a:pt x="1233025" y="243606"/>
                </a:lnTo>
                <a:lnTo>
                  <a:pt x="1243738" y="222351"/>
                </a:lnTo>
                <a:lnTo>
                  <a:pt x="1247394" y="200406"/>
                </a:lnTo>
                <a:close/>
              </a:path>
              <a:path w="1247775" h="401954">
                <a:moveTo>
                  <a:pt x="1136904" y="314500"/>
                </a:moveTo>
                <a:lnTo>
                  <a:pt x="1136904" y="200406"/>
                </a:lnTo>
                <a:lnTo>
                  <a:pt x="1132227" y="222868"/>
                </a:lnTo>
                <a:lnTo>
                  <a:pt x="1118601" y="244404"/>
                </a:lnTo>
                <a:lnTo>
                  <a:pt x="1066941" y="283915"/>
                </a:lnTo>
                <a:lnTo>
                  <a:pt x="1030122" y="301498"/>
                </a:lnTo>
                <a:lnTo>
                  <a:pt x="986789" y="317373"/>
                </a:lnTo>
                <a:lnTo>
                  <a:pt x="937551" y="331342"/>
                </a:lnTo>
                <a:lnTo>
                  <a:pt x="883016" y="343210"/>
                </a:lnTo>
                <a:lnTo>
                  <a:pt x="823793" y="352782"/>
                </a:lnTo>
                <a:lnTo>
                  <a:pt x="760490" y="359861"/>
                </a:lnTo>
                <a:lnTo>
                  <a:pt x="693715" y="364252"/>
                </a:lnTo>
                <a:lnTo>
                  <a:pt x="624078" y="365760"/>
                </a:lnTo>
                <a:lnTo>
                  <a:pt x="554425" y="364252"/>
                </a:lnTo>
                <a:lnTo>
                  <a:pt x="487609" y="359861"/>
                </a:lnTo>
                <a:lnTo>
                  <a:pt x="424243" y="352782"/>
                </a:lnTo>
                <a:lnTo>
                  <a:pt x="364941" y="343210"/>
                </a:lnTo>
                <a:lnTo>
                  <a:pt x="310317" y="331342"/>
                </a:lnTo>
                <a:lnTo>
                  <a:pt x="260984" y="317373"/>
                </a:lnTo>
                <a:lnTo>
                  <a:pt x="217558" y="301498"/>
                </a:lnTo>
                <a:lnTo>
                  <a:pt x="180650" y="283915"/>
                </a:lnTo>
                <a:lnTo>
                  <a:pt x="128848" y="244404"/>
                </a:lnTo>
                <a:lnTo>
                  <a:pt x="110489" y="200406"/>
                </a:lnTo>
                <a:lnTo>
                  <a:pt x="110489" y="314479"/>
                </a:lnTo>
                <a:lnTo>
                  <a:pt x="160603" y="335249"/>
                </a:lnTo>
                <a:lnTo>
                  <a:pt x="205735" y="349798"/>
                </a:lnTo>
                <a:lnTo>
                  <a:pt x="255282" y="362803"/>
                </a:lnTo>
                <a:lnTo>
                  <a:pt x="308863" y="374142"/>
                </a:lnTo>
                <a:lnTo>
                  <a:pt x="366103" y="383692"/>
                </a:lnTo>
                <a:lnTo>
                  <a:pt x="426622" y="391332"/>
                </a:lnTo>
                <a:lnTo>
                  <a:pt x="490043" y="396941"/>
                </a:lnTo>
                <a:lnTo>
                  <a:pt x="555987" y="400395"/>
                </a:lnTo>
                <a:lnTo>
                  <a:pt x="624078" y="401574"/>
                </a:lnTo>
                <a:lnTo>
                  <a:pt x="692025" y="400395"/>
                </a:lnTo>
                <a:lnTo>
                  <a:pt x="757846" y="396941"/>
                </a:lnTo>
                <a:lnTo>
                  <a:pt x="821161" y="391332"/>
                </a:lnTo>
                <a:lnTo>
                  <a:pt x="881591" y="383692"/>
                </a:lnTo>
                <a:lnTo>
                  <a:pt x="938755" y="374142"/>
                </a:lnTo>
                <a:lnTo>
                  <a:pt x="992276" y="362803"/>
                </a:lnTo>
                <a:lnTo>
                  <a:pt x="1041773" y="349798"/>
                </a:lnTo>
                <a:lnTo>
                  <a:pt x="1086868" y="335249"/>
                </a:lnTo>
                <a:lnTo>
                  <a:pt x="1127180" y="319278"/>
                </a:lnTo>
                <a:lnTo>
                  <a:pt x="1136904" y="314500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A3F8CE7B-C409-40A6-8003-59EA88D75B6C}"/>
              </a:ext>
            </a:extLst>
          </p:cNvPr>
          <p:cNvSpPr/>
          <p:nvPr/>
        </p:nvSpPr>
        <p:spPr>
          <a:xfrm>
            <a:off x="6377362" y="5078754"/>
            <a:ext cx="1042035" cy="335280"/>
          </a:xfrm>
          <a:custGeom>
            <a:avLst/>
            <a:gdLst/>
            <a:ahLst/>
            <a:cxnLst/>
            <a:rect l="l" t="t" r="r" b="b"/>
            <a:pathLst>
              <a:path w="1042034" h="335279">
                <a:moveTo>
                  <a:pt x="1041653" y="167639"/>
                </a:moveTo>
                <a:lnTo>
                  <a:pt x="1023052" y="123207"/>
                </a:lnTo>
                <a:lnTo>
                  <a:pt x="970562" y="83199"/>
                </a:lnTo>
                <a:lnTo>
                  <a:pt x="933163" y="65363"/>
                </a:lnTo>
                <a:lnTo>
                  <a:pt x="889158" y="49244"/>
                </a:lnTo>
                <a:lnTo>
                  <a:pt x="839168" y="35046"/>
                </a:lnTo>
                <a:lnTo>
                  <a:pt x="783815" y="22972"/>
                </a:lnTo>
                <a:lnTo>
                  <a:pt x="723721" y="13227"/>
                </a:lnTo>
                <a:lnTo>
                  <a:pt x="659507" y="6014"/>
                </a:lnTo>
                <a:lnTo>
                  <a:pt x="591795" y="1537"/>
                </a:lnTo>
                <a:lnTo>
                  <a:pt x="521207" y="0"/>
                </a:lnTo>
                <a:lnTo>
                  <a:pt x="450445" y="1537"/>
                </a:lnTo>
                <a:lnTo>
                  <a:pt x="382587" y="6014"/>
                </a:lnTo>
                <a:lnTo>
                  <a:pt x="318254" y="13227"/>
                </a:lnTo>
                <a:lnTo>
                  <a:pt x="258063" y="22972"/>
                </a:lnTo>
                <a:lnTo>
                  <a:pt x="202636" y="35046"/>
                </a:lnTo>
                <a:lnTo>
                  <a:pt x="152590" y="49244"/>
                </a:lnTo>
                <a:lnTo>
                  <a:pt x="108545" y="65363"/>
                </a:lnTo>
                <a:lnTo>
                  <a:pt x="71119" y="83199"/>
                </a:lnTo>
                <a:lnTo>
                  <a:pt x="18605" y="123207"/>
                </a:lnTo>
                <a:lnTo>
                  <a:pt x="0" y="167640"/>
                </a:lnTo>
                <a:lnTo>
                  <a:pt x="4754" y="190467"/>
                </a:lnTo>
                <a:lnTo>
                  <a:pt x="40933" y="233052"/>
                </a:lnTo>
                <a:lnTo>
                  <a:pt x="108545" y="270241"/>
                </a:lnTo>
                <a:lnTo>
                  <a:pt x="152590" y="286321"/>
                </a:lnTo>
                <a:lnTo>
                  <a:pt x="202636" y="300465"/>
                </a:lnTo>
                <a:lnTo>
                  <a:pt x="258063" y="312476"/>
                </a:lnTo>
                <a:lnTo>
                  <a:pt x="318254" y="322159"/>
                </a:lnTo>
                <a:lnTo>
                  <a:pt x="382587" y="329318"/>
                </a:lnTo>
                <a:lnTo>
                  <a:pt x="450445" y="333756"/>
                </a:lnTo>
                <a:lnTo>
                  <a:pt x="521207" y="335280"/>
                </a:lnTo>
                <a:lnTo>
                  <a:pt x="591795" y="333756"/>
                </a:lnTo>
                <a:lnTo>
                  <a:pt x="659507" y="329318"/>
                </a:lnTo>
                <a:lnTo>
                  <a:pt x="723721" y="322159"/>
                </a:lnTo>
                <a:lnTo>
                  <a:pt x="783815" y="312476"/>
                </a:lnTo>
                <a:lnTo>
                  <a:pt x="839168" y="300465"/>
                </a:lnTo>
                <a:lnTo>
                  <a:pt x="889158" y="286321"/>
                </a:lnTo>
                <a:lnTo>
                  <a:pt x="933163" y="270241"/>
                </a:lnTo>
                <a:lnTo>
                  <a:pt x="970562" y="252419"/>
                </a:lnTo>
                <a:lnTo>
                  <a:pt x="1023052" y="212336"/>
                </a:lnTo>
                <a:lnTo>
                  <a:pt x="1041653" y="167639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4CD79CCB-9D57-4F74-8C23-62367C8BF2AF}"/>
              </a:ext>
            </a:extLst>
          </p:cNvPr>
          <p:cNvSpPr/>
          <p:nvPr/>
        </p:nvSpPr>
        <p:spPr>
          <a:xfrm>
            <a:off x="6377362" y="5078754"/>
            <a:ext cx="1042035" cy="335280"/>
          </a:xfrm>
          <a:custGeom>
            <a:avLst/>
            <a:gdLst/>
            <a:ahLst/>
            <a:cxnLst/>
            <a:rect l="l" t="t" r="r" b="b"/>
            <a:pathLst>
              <a:path w="1042034" h="335279">
                <a:moveTo>
                  <a:pt x="521207" y="0"/>
                </a:moveTo>
                <a:lnTo>
                  <a:pt x="450445" y="1537"/>
                </a:lnTo>
                <a:lnTo>
                  <a:pt x="382587" y="6014"/>
                </a:lnTo>
                <a:lnTo>
                  <a:pt x="318254" y="13227"/>
                </a:lnTo>
                <a:lnTo>
                  <a:pt x="258063" y="22972"/>
                </a:lnTo>
                <a:lnTo>
                  <a:pt x="202636" y="35046"/>
                </a:lnTo>
                <a:lnTo>
                  <a:pt x="152590" y="49244"/>
                </a:lnTo>
                <a:lnTo>
                  <a:pt x="108545" y="65363"/>
                </a:lnTo>
                <a:lnTo>
                  <a:pt x="71119" y="83199"/>
                </a:lnTo>
                <a:lnTo>
                  <a:pt x="18605" y="123207"/>
                </a:lnTo>
                <a:lnTo>
                  <a:pt x="0" y="167640"/>
                </a:lnTo>
                <a:lnTo>
                  <a:pt x="4754" y="190467"/>
                </a:lnTo>
                <a:lnTo>
                  <a:pt x="40933" y="233052"/>
                </a:lnTo>
                <a:lnTo>
                  <a:pt x="108545" y="270241"/>
                </a:lnTo>
                <a:lnTo>
                  <a:pt x="152590" y="286321"/>
                </a:lnTo>
                <a:lnTo>
                  <a:pt x="202636" y="300465"/>
                </a:lnTo>
                <a:lnTo>
                  <a:pt x="258063" y="312476"/>
                </a:lnTo>
                <a:lnTo>
                  <a:pt x="318254" y="322159"/>
                </a:lnTo>
                <a:lnTo>
                  <a:pt x="382587" y="329318"/>
                </a:lnTo>
                <a:lnTo>
                  <a:pt x="450445" y="333756"/>
                </a:lnTo>
                <a:lnTo>
                  <a:pt x="521207" y="335280"/>
                </a:lnTo>
                <a:lnTo>
                  <a:pt x="591795" y="333756"/>
                </a:lnTo>
                <a:lnTo>
                  <a:pt x="659507" y="329318"/>
                </a:lnTo>
                <a:lnTo>
                  <a:pt x="723721" y="322159"/>
                </a:lnTo>
                <a:lnTo>
                  <a:pt x="783815" y="312476"/>
                </a:lnTo>
                <a:lnTo>
                  <a:pt x="839168" y="300465"/>
                </a:lnTo>
                <a:lnTo>
                  <a:pt x="889158" y="286321"/>
                </a:lnTo>
                <a:lnTo>
                  <a:pt x="933163" y="270241"/>
                </a:lnTo>
                <a:lnTo>
                  <a:pt x="970562" y="252419"/>
                </a:lnTo>
                <a:lnTo>
                  <a:pt x="1023052" y="212336"/>
                </a:lnTo>
                <a:lnTo>
                  <a:pt x="1041653" y="167639"/>
                </a:lnTo>
                <a:lnTo>
                  <a:pt x="1036899" y="144972"/>
                </a:lnTo>
                <a:lnTo>
                  <a:pt x="1000732" y="102548"/>
                </a:lnTo>
                <a:lnTo>
                  <a:pt x="933163" y="65363"/>
                </a:lnTo>
                <a:lnTo>
                  <a:pt x="889158" y="49244"/>
                </a:lnTo>
                <a:lnTo>
                  <a:pt x="839168" y="35046"/>
                </a:lnTo>
                <a:lnTo>
                  <a:pt x="783815" y="22972"/>
                </a:lnTo>
                <a:lnTo>
                  <a:pt x="723721" y="13227"/>
                </a:lnTo>
                <a:lnTo>
                  <a:pt x="659507" y="6014"/>
                </a:lnTo>
                <a:lnTo>
                  <a:pt x="591795" y="1537"/>
                </a:lnTo>
                <a:lnTo>
                  <a:pt x="521207" y="0"/>
                </a:lnTo>
                <a:close/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D6D33E65-4330-4D58-8CC3-CF3E4E9EE314}"/>
              </a:ext>
            </a:extLst>
          </p:cNvPr>
          <p:cNvSpPr txBox="1"/>
          <p:nvPr/>
        </p:nvSpPr>
        <p:spPr>
          <a:xfrm>
            <a:off x="6478955" y="5116344"/>
            <a:ext cx="8388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3333CC"/>
                </a:solidFill>
                <a:latin typeface="Microsoft YaHei"/>
                <a:cs typeface="Microsoft YaHei"/>
              </a:rPr>
              <a:t>多值属性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9B65B6EC-7122-4F2B-96E3-E019825B05E8}"/>
              </a:ext>
            </a:extLst>
          </p:cNvPr>
          <p:cNvSpPr/>
          <p:nvPr/>
        </p:nvSpPr>
        <p:spPr>
          <a:xfrm>
            <a:off x="5392095" y="2642640"/>
            <a:ext cx="1247775" cy="401955"/>
          </a:xfrm>
          <a:custGeom>
            <a:avLst/>
            <a:gdLst/>
            <a:ahLst/>
            <a:cxnLst/>
            <a:rect l="l" t="t" r="r" b="b"/>
            <a:pathLst>
              <a:path w="1247775" h="401954">
                <a:moveTo>
                  <a:pt x="1247394" y="200406"/>
                </a:moveTo>
                <a:lnTo>
                  <a:pt x="1233023" y="157471"/>
                </a:lnTo>
                <a:lnTo>
                  <a:pt x="1191928" y="117718"/>
                </a:lnTo>
                <a:lnTo>
                  <a:pt x="1127132" y="82131"/>
                </a:lnTo>
                <a:lnTo>
                  <a:pt x="1086790" y="66208"/>
                </a:lnTo>
                <a:lnTo>
                  <a:pt x="1041658" y="51697"/>
                </a:lnTo>
                <a:lnTo>
                  <a:pt x="992111" y="38721"/>
                </a:lnTo>
                <a:lnTo>
                  <a:pt x="938530" y="27403"/>
                </a:lnTo>
                <a:lnTo>
                  <a:pt x="881290" y="17867"/>
                </a:lnTo>
                <a:lnTo>
                  <a:pt x="820771" y="10235"/>
                </a:lnTo>
                <a:lnTo>
                  <a:pt x="757350" y="4631"/>
                </a:lnTo>
                <a:lnTo>
                  <a:pt x="691406" y="1178"/>
                </a:lnTo>
                <a:lnTo>
                  <a:pt x="623316" y="0"/>
                </a:lnTo>
                <a:lnTo>
                  <a:pt x="555368" y="1178"/>
                </a:lnTo>
                <a:lnTo>
                  <a:pt x="489547" y="4631"/>
                </a:lnTo>
                <a:lnTo>
                  <a:pt x="426232" y="10235"/>
                </a:lnTo>
                <a:lnTo>
                  <a:pt x="365802" y="17867"/>
                </a:lnTo>
                <a:lnTo>
                  <a:pt x="308638" y="27403"/>
                </a:lnTo>
                <a:lnTo>
                  <a:pt x="255117" y="38721"/>
                </a:lnTo>
                <a:lnTo>
                  <a:pt x="205620" y="51697"/>
                </a:lnTo>
                <a:lnTo>
                  <a:pt x="160525" y="66208"/>
                </a:lnTo>
                <a:lnTo>
                  <a:pt x="120213" y="82131"/>
                </a:lnTo>
                <a:lnTo>
                  <a:pt x="85061" y="99342"/>
                </a:lnTo>
                <a:lnTo>
                  <a:pt x="31760" y="137135"/>
                </a:lnTo>
                <a:lnTo>
                  <a:pt x="3655" y="178602"/>
                </a:lnTo>
                <a:lnTo>
                  <a:pt x="0" y="200406"/>
                </a:lnTo>
                <a:lnTo>
                  <a:pt x="3655" y="222351"/>
                </a:lnTo>
                <a:lnTo>
                  <a:pt x="31760" y="264048"/>
                </a:lnTo>
                <a:lnTo>
                  <a:pt x="85061" y="302006"/>
                </a:lnTo>
                <a:lnTo>
                  <a:pt x="110489" y="314500"/>
                </a:lnTo>
                <a:lnTo>
                  <a:pt x="110489" y="200406"/>
                </a:lnTo>
                <a:lnTo>
                  <a:pt x="115166" y="177943"/>
                </a:lnTo>
                <a:lnTo>
                  <a:pt x="150756" y="135993"/>
                </a:lnTo>
                <a:lnTo>
                  <a:pt x="217271" y="99313"/>
                </a:lnTo>
                <a:lnTo>
                  <a:pt x="260604" y="83439"/>
                </a:lnTo>
                <a:lnTo>
                  <a:pt x="309842" y="69469"/>
                </a:lnTo>
                <a:lnTo>
                  <a:pt x="364377" y="57601"/>
                </a:lnTo>
                <a:lnTo>
                  <a:pt x="423600" y="48029"/>
                </a:lnTo>
                <a:lnTo>
                  <a:pt x="486903" y="40950"/>
                </a:lnTo>
                <a:lnTo>
                  <a:pt x="553678" y="36559"/>
                </a:lnTo>
                <a:lnTo>
                  <a:pt x="623316" y="35052"/>
                </a:lnTo>
                <a:lnTo>
                  <a:pt x="692968" y="36559"/>
                </a:lnTo>
                <a:lnTo>
                  <a:pt x="759784" y="40950"/>
                </a:lnTo>
                <a:lnTo>
                  <a:pt x="823150" y="48029"/>
                </a:lnTo>
                <a:lnTo>
                  <a:pt x="882452" y="57601"/>
                </a:lnTo>
                <a:lnTo>
                  <a:pt x="937076" y="69469"/>
                </a:lnTo>
                <a:lnTo>
                  <a:pt x="986409" y="83439"/>
                </a:lnTo>
                <a:lnTo>
                  <a:pt x="1029835" y="99313"/>
                </a:lnTo>
                <a:lnTo>
                  <a:pt x="1066743" y="116896"/>
                </a:lnTo>
                <a:lnTo>
                  <a:pt x="1118545" y="156407"/>
                </a:lnTo>
                <a:lnTo>
                  <a:pt x="1136904" y="200406"/>
                </a:lnTo>
                <a:lnTo>
                  <a:pt x="1136904" y="314479"/>
                </a:lnTo>
                <a:lnTo>
                  <a:pt x="1162304" y="302006"/>
                </a:lnTo>
                <a:lnTo>
                  <a:pt x="1191928" y="283555"/>
                </a:lnTo>
                <a:lnTo>
                  <a:pt x="1215627" y="264048"/>
                </a:lnTo>
                <a:lnTo>
                  <a:pt x="1233023" y="243606"/>
                </a:lnTo>
                <a:lnTo>
                  <a:pt x="1243738" y="222351"/>
                </a:lnTo>
                <a:lnTo>
                  <a:pt x="1247394" y="200406"/>
                </a:lnTo>
                <a:close/>
              </a:path>
              <a:path w="1247775" h="401954">
                <a:moveTo>
                  <a:pt x="1136904" y="314479"/>
                </a:moveTo>
                <a:lnTo>
                  <a:pt x="1136904" y="200406"/>
                </a:lnTo>
                <a:lnTo>
                  <a:pt x="1132212" y="222868"/>
                </a:lnTo>
                <a:lnTo>
                  <a:pt x="1118545" y="244404"/>
                </a:lnTo>
                <a:lnTo>
                  <a:pt x="1066743" y="283915"/>
                </a:lnTo>
                <a:lnTo>
                  <a:pt x="1029835" y="301498"/>
                </a:lnTo>
                <a:lnTo>
                  <a:pt x="986409" y="317373"/>
                </a:lnTo>
                <a:lnTo>
                  <a:pt x="937076" y="331342"/>
                </a:lnTo>
                <a:lnTo>
                  <a:pt x="882452" y="343210"/>
                </a:lnTo>
                <a:lnTo>
                  <a:pt x="823150" y="352782"/>
                </a:lnTo>
                <a:lnTo>
                  <a:pt x="759784" y="359861"/>
                </a:lnTo>
                <a:lnTo>
                  <a:pt x="692968" y="364252"/>
                </a:lnTo>
                <a:lnTo>
                  <a:pt x="623316" y="365760"/>
                </a:lnTo>
                <a:lnTo>
                  <a:pt x="553678" y="364252"/>
                </a:lnTo>
                <a:lnTo>
                  <a:pt x="486903" y="359861"/>
                </a:lnTo>
                <a:lnTo>
                  <a:pt x="423600" y="352782"/>
                </a:lnTo>
                <a:lnTo>
                  <a:pt x="364377" y="343210"/>
                </a:lnTo>
                <a:lnTo>
                  <a:pt x="309842" y="331342"/>
                </a:lnTo>
                <a:lnTo>
                  <a:pt x="260604" y="317373"/>
                </a:lnTo>
                <a:lnTo>
                  <a:pt x="217271" y="301498"/>
                </a:lnTo>
                <a:lnTo>
                  <a:pt x="180452" y="283915"/>
                </a:lnTo>
                <a:lnTo>
                  <a:pt x="128792" y="244404"/>
                </a:lnTo>
                <a:lnTo>
                  <a:pt x="110489" y="200406"/>
                </a:lnTo>
                <a:lnTo>
                  <a:pt x="110489" y="314500"/>
                </a:lnTo>
                <a:lnTo>
                  <a:pt x="160525" y="335249"/>
                </a:lnTo>
                <a:lnTo>
                  <a:pt x="205620" y="349798"/>
                </a:lnTo>
                <a:lnTo>
                  <a:pt x="255117" y="362803"/>
                </a:lnTo>
                <a:lnTo>
                  <a:pt x="308638" y="374142"/>
                </a:lnTo>
                <a:lnTo>
                  <a:pt x="365802" y="383692"/>
                </a:lnTo>
                <a:lnTo>
                  <a:pt x="426232" y="391332"/>
                </a:lnTo>
                <a:lnTo>
                  <a:pt x="489547" y="396941"/>
                </a:lnTo>
                <a:lnTo>
                  <a:pt x="555368" y="400395"/>
                </a:lnTo>
                <a:lnTo>
                  <a:pt x="623316" y="401574"/>
                </a:lnTo>
                <a:lnTo>
                  <a:pt x="691406" y="400395"/>
                </a:lnTo>
                <a:lnTo>
                  <a:pt x="757350" y="396941"/>
                </a:lnTo>
                <a:lnTo>
                  <a:pt x="820771" y="391332"/>
                </a:lnTo>
                <a:lnTo>
                  <a:pt x="881290" y="383692"/>
                </a:lnTo>
                <a:lnTo>
                  <a:pt x="938530" y="374142"/>
                </a:lnTo>
                <a:lnTo>
                  <a:pt x="992111" y="362803"/>
                </a:lnTo>
                <a:lnTo>
                  <a:pt x="1041658" y="349798"/>
                </a:lnTo>
                <a:lnTo>
                  <a:pt x="1086790" y="335249"/>
                </a:lnTo>
                <a:lnTo>
                  <a:pt x="1127132" y="319278"/>
                </a:lnTo>
                <a:lnTo>
                  <a:pt x="1136904" y="314479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2D83CE31-0841-4E7D-948A-2C65292AA23F}"/>
              </a:ext>
            </a:extLst>
          </p:cNvPr>
          <p:cNvSpPr/>
          <p:nvPr/>
        </p:nvSpPr>
        <p:spPr>
          <a:xfrm>
            <a:off x="5494953" y="2675405"/>
            <a:ext cx="1042035" cy="335280"/>
          </a:xfrm>
          <a:custGeom>
            <a:avLst/>
            <a:gdLst/>
            <a:ahLst/>
            <a:cxnLst/>
            <a:rect l="l" t="t" r="r" b="b"/>
            <a:pathLst>
              <a:path w="1042034" h="335279">
                <a:moveTo>
                  <a:pt x="1041654" y="167639"/>
                </a:moveTo>
                <a:lnTo>
                  <a:pt x="1023048" y="123207"/>
                </a:lnTo>
                <a:lnTo>
                  <a:pt x="970534" y="83199"/>
                </a:lnTo>
                <a:lnTo>
                  <a:pt x="933108" y="65363"/>
                </a:lnTo>
                <a:lnTo>
                  <a:pt x="889063" y="49244"/>
                </a:lnTo>
                <a:lnTo>
                  <a:pt x="839017" y="35046"/>
                </a:lnTo>
                <a:lnTo>
                  <a:pt x="783590" y="22972"/>
                </a:lnTo>
                <a:lnTo>
                  <a:pt x="723399" y="13227"/>
                </a:lnTo>
                <a:lnTo>
                  <a:pt x="659066" y="6014"/>
                </a:lnTo>
                <a:lnTo>
                  <a:pt x="591208" y="1537"/>
                </a:lnTo>
                <a:lnTo>
                  <a:pt x="520446" y="0"/>
                </a:lnTo>
                <a:lnTo>
                  <a:pt x="449858" y="1537"/>
                </a:lnTo>
                <a:lnTo>
                  <a:pt x="382146" y="6014"/>
                </a:lnTo>
                <a:lnTo>
                  <a:pt x="317932" y="13227"/>
                </a:lnTo>
                <a:lnTo>
                  <a:pt x="257838" y="22972"/>
                </a:lnTo>
                <a:lnTo>
                  <a:pt x="202485" y="35046"/>
                </a:lnTo>
                <a:lnTo>
                  <a:pt x="152495" y="49244"/>
                </a:lnTo>
                <a:lnTo>
                  <a:pt x="108490" y="65363"/>
                </a:lnTo>
                <a:lnTo>
                  <a:pt x="71091" y="83199"/>
                </a:lnTo>
                <a:lnTo>
                  <a:pt x="18601" y="123207"/>
                </a:lnTo>
                <a:lnTo>
                  <a:pt x="0" y="167640"/>
                </a:lnTo>
                <a:lnTo>
                  <a:pt x="4754" y="190307"/>
                </a:lnTo>
                <a:lnTo>
                  <a:pt x="40921" y="232731"/>
                </a:lnTo>
                <a:lnTo>
                  <a:pt x="108490" y="269916"/>
                </a:lnTo>
                <a:lnTo>
                  <a:pt x="152495" y="286035"/>
                </a:lnTo>
                <a:lnTo>
                  <a:pt x="202485" y="300233"/>
                </a:lnTo>
                <a:lnTo>
                  <a:pt x="257838" y="312307"/>
                </a:lnTo>
                <a:lnTo>
                  <a:pt x="317932" y="322052"/>
                </a:lnTo>
                <a:lnTo>
                  <a:pt x="382146" y="329265"/>
                </a:lnTo>
                <a:lnTo>
                  <a:pt x="449858" y="333742"/>
                </a:lnTo>
                <a:lnTo>
                  <a:pt x="520446" y="335280"/>
                </a:lnTo>
                <a:lnTo>
                  <a:pt x="591208" y="333742"/>
                </a:lnTo>
                <a:lnTo>
                  <a:pt x="659066" y="329265"/>
                </a:lnTo>
                <a:lnTo>
                  <a:pt x="723399" y="322052"/>
                </a:lnTo>
                <a:lnTo>
                  <a:pt x="783590" y="312307"/>
                </a:lnTo>
                <a:lnTo>
                  <a:pt x="839017" y="300233"/>
                </a:lnTo>
                <a:lnTo>
                  <a:pt x="889063" y="286035"/>
                </a:lnTo>
                <a:lnTo>
                  <a:pt x="933108" y="269916"/>
                </a:lnTo>
                <a:lnTo>
                  <a:pt x="970534" y="252080"/>
                </a:lnTo>
                <a:lnTo>
                  <a:pt x="1023048" y="212072"/>
                </a:lnTo>
                <a:lnTo>
                  <a:pt x="1041654" y="167639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92E21D30-4901-4F15-BA11-8C3F7F783C42}"/>
              </a:ext>
            </a:extLst>
          </p:cNvPr>
          <p:cNvSpPr/>
          <p:nvPr/>
        </p:nvSpPr>
        <p:spPr>
          <a:xfrm>
            <a:off x="5494953" y="2675405"/>
            <a:ext cx="1042035" cy="335280"/>
          </a:xfrm>
          <a:custGeom>
            <a:avLst/>
            <a:gdLst/>
            <a:ahLst/>
            <a:cxnLst/>
            <a:rect l="l" t="t" r="r" b="b"/>
            <a:pathLst>
              <a:path w="1042034" h="335279">
                <a:moveTo>
                  <a:pt x="520446" y="0"/>
                </a:moveTo>
                <a:lnTo>
                  <a:pt x="449858" y="1537"/>
                </a:lnTo>
                <a:lnTo>
                  <a:pt x="382146" y="6014"/>
                </a:lnTo>
                <a:lnTo>
                  <a:pt x="317932" y="13227"/>
                </a:lnTo>
                <a:lnTo>
                  <a:pt x="257838" y="22972"/>
                </a:lnTo>
                <a:lnTo>
                  <a:pt x="202485" y="35046"/>
                </a:lnTo>
                <a:lnTo>
                  <a:pt x="152495" y="49244"/>
                </a:lnTo>
                <a:lnTo>
                  <a:pt x="108490" y="65363"/>
                </a:lnTo>
                <a:lnTo>
                  <a:pt x="71091" y="83199"/>
                </a:lnTo>
                <a:lnTo>
                  <a:pt x="18601" y="123207"/>
                </a:lnTo>
                <a:lnTo>
                  <a:pt x="0" y="167640"/>
                </a:lnTo>
                <a:lnTo>
                  <a:pt x="4754" y="190307"/>
                </a:lnTo>
                <a:lnTo>
                  <a:pt x="40921" y="232731"/>
                </a:lnTo>
                <a:lnTo>
                  <a:pt x="108490" y="269916"/>
                </a:lnTo>
                <a:lnTo>
                  <a:pt x="152495" y="286035"/>
                </a:lnTo>
                <a:lnTo>
                  <a:pt x="202485" y="300233"/>
                </a:lnTo>
                <a:lnTo>
                  <a:pt x="257838" y="312307"/>
                </a:lnTo>
                <a:lnTo>
                  <a:pt x="317932" y="322052"/>
                </a:lnTo>
                <a:lnTo>
                  <a:pt x="382146" y="329265"/>
                </a:lnTo>
                <a:lnTo>
                  <a:pt x="449858" y="333742"/>
                </a:lnTo>
                <a:lnTo>
                  <a:pt x="520446" y="335280"/>
                </a:lnTo>
                <a:lnTo>
                  <a:pt x="591208" y="333742"/>
                </a:lnTo>
                <a:lnTo>
                  <a:pt x="659066" y="329265"/>
                </a:lnTo>
                <a:lnTo>
                  <a:pt x="723399" y="322052"/>
                </a:lnTo>
                <a:lnTo>
                  <a:pt x="783590" y="312307"/>
                </a:lnTo>
                <a:lnTo>
                  <a:pt x="839017" y="300233"/>
                </a:lnTo>
                <a:lnTo>
                  <a:pt x="889063" y="286035"/>
                </a:lnTo>
                <a:lnTo>
                  <a:pt x="933108" y="269916"/>
                </a:lnTo>
                <a:lnTo>
                  <a:pt x="970534" y="252080"/>
                </a:lnTo>
                <a:lnTo>
                  <a:pt x="1023048" y="212072"/>
                </a:lnTo>
                <a:lnTo>
                  <a:pt x="1041654" y="167639"/>
                </a:lnTo>
                <a:lnTo>
                  <a:pt x="1036899" y="144972"/>
                </a:lnTo>
                <a:lnTo>
                  <a:pt x="1000720" y="102548"/>
                </a:lnTo>
                <a:lnTo>
                  <a:pt x="933108" y="65363"/>
                </a:lnTo>
                <a:lnTo>
                  <a:pt x="889063" y="49244"/>
                </a:lnTo>
                <a:lnTo>
                  <a:pt x="839017" y="35046"/>
                </a:lnTo>
                <a:lnTo>
                  <a:pt x="783590" y="22972"/>
                </a:lnTo>
                <a:lnTo>
                  <a:pt x="723399" y="13227"/>
                </a:lnTo>
                <a:lnTo>
                  <a:pt x="659066" y="6014"/>
                </a:lnTo>
                <a:lnTo>
                  <a:pt x="591208" y="1537"/>
                </a:lnTo>
                <a:lnTo>
                  <a:pt x="520446" y="0"/>
                </a:lnTo>
                <a:close/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6B9DA0F7-9693-487F-BE60-7F91ECB294F4}"/>
              </a:ext>
            </a:extLst>
          </p:cNvPr>
          <p:cNvSpPr txBox="1"/>
          <p:nvPr/>
        </p:nvSpPr>
        <p:spPr>
          <a:xfrm>
            <a:off x="5596559" y="2712998"/>
            <a:ext cx="8388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3333CC"/>
                </a:solidFill>
                <a:latin typeface="Microsoft YaHei"/>
                <a:cs typeface="Microsoft YaHei"/>
              </a:rPr>
              <a:t>复合属性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8B9FC1D8-CE9D-4F72-AD74-5F40C9BE4D52}"/>
              </a:ext>
            </a:extLst>
          </p:cNvPr>
          <p:cNvSpPr/>
          <p:nvPr/>
        </p:nvSpPr>
        <p:spPr>
          <a:xfrm>
            <a:off x="1016691" y="4495061"/>
            <a:ext cx="2303780" cy="1064260"/>
          </a:xfrm>
          <a:custGeom>
            <a:avLst/>
            <a:gdLst/>
            <a:ahLst/>
            <a:cxnLst/>
            <a:rect l="l" t="t" r="r" b="b"/>
            <a:pathLst>
              <a:path w="2303779" h="1064259">
                <a:moveTo>
                  <a:pt x="2303526" y="531875"/>
                </a:moveTo>
                <a:lnTo>
                  <a:pt x="2296294" y="471885"/>
                </a:lnTo>
                <a:lnTo>
                  <a:pt x="2275120" y="413860"/>
                </a:lnTo>
                <a:lnTo>
                  <a:pt x="2240780" y="358158"/>
                </a:lnTo>
                <a:lnTo>
                  <a:pt x="2194054" y="305136"/>
                </a:lnTo>
                <a:lnTo>
                  <a:pt x="2135719" y="255152"/>
                </a:lnTo>
                <a:lnTo>
                  <a:pt x="2102442" y="231410"/>
                </a:lnTo>
                <a:lnTo>
                  <a:pt x="2066555" y="208561"/>
                </a:lnTo>
                <a:lnTo>
                  <a:pt x="2028154" y="186649"/>
                </a:lnTo>
                <a:lnTo>
                  <a:pt x="1987338" y="165720"/>
                </a:lnTo>
                <a:lnTo>
                  <a:pt x="1944204" y="145818"/>
                </a:lnTo>
                <a:lnTo>
                  <a:pt x="1898848" y="126988"/>
                </a:lnTo>
                <a:lnTo>
                  <a:pt x="1851369" y="109273"/>
                </a:lnTo>
                <a:lnTo>
                  <a:pt x="1801864" y="92719"/>
                </a:lnTo>
                <a:lnTo>
                  <a:pt x="1750429" y="77371"/>
                </a:lnTo>
                <a:lnTo>
                  <a:pt x="1697162" y="63273"/>
                </a:lnTo>
                <a:lnTo>
                  <a:pt x="1642161" y="50469"/>
                </a:lnTo>
                <a:lnTo>
                  <a:pt x="1585523" y="39005"/>
                </a:lnTo>
                <a:lnTo>
                  <a:pt x="1527344" y="28924"/>
                </a:lnTo>
                <a:lnTo>
                  <a:pt x="1467723" y="20272"/>
                </a:lnTo>
                <a:lnTo>
                  <a:pt x="1406756" y="13093"/>
                </a:lnTo>
                <a:lnTo>
                  <a:pt x="1344542" y="7431"/>
                </a:lnTo>
                <a:lnTo>
                  <a:pt x="1281176" y="3332"/>
                </a:lnTo>
                <a:lnTo>
                  <a:pt x="1216279" y="834"/>
                </a:lnTo>
                <a:lnTo>
                  <a:pt x="1151382" y="0"/>
                </a:lnTo>
                <a:lnTo>
                  <a:pt x="1086082" y="840"/>
                </a:lnTo>
                <a:lnTo>
                  <a:pt x="1021734" y="3332"/>
                </a:lnTo>
                <a:lnTo>
                  <a:pt x="958434" y="7431"/>
                </a:lnTo>
                <a:lnTo>
                  <a:pt x="896281" y="13093"/>
                </a:lnTo>
                <a:lnTo>
                  <a:pt x="835370" y="20272"/>
                </a:lnTo>
                <a:lnTo>
                  <a:pt x="775801" y="28924"/>
                </a:lnTo>
                <a:lnTo>
                  <a:pt x="717670" y="39005"/>
                </a:lnTo>
                <a:lnTo>
                  <a:pt x="661075" y="50469"/>
                </a:lnTo>
                <a:lnTo>
                  <a:pt x="606113" y="63273"/>
                </a:lnTo>
                <a:lnTo>
                  <a:pt x="552882" y="77371"/>
                </a:lnTo>
                <a:lnTo>
                  <a:pt x="501479" y="92719"/>
                </a:lnTo>
                <a:lnTo>
                  <a:pt x="452002" y="109273"/>
                </a:lnTo>
                <a:lnTo>
                  <a:pt x="404549" y="126988"/>
                </a:lnTo>
                <a:lnTo>
                  <a:pt x="359216" y="145818"/>
                </a:lnTo>
                <a:lnTo>
                  <a:pt x="316101" y="165720"/>
                </a:lnTo>
                <a:lnTo>
                  <a:pt x="275302" y="186649"/>
                </a:lnTo>
                <a:lnTo>
                  <a:pt x="236916" y="208561"/>
                </a:lnTo>
                <a:lnTo>
                  <a:pt x="201041" y="231410"/>
                </a:lnTo>
                <a:lnTo>
                  <a:pt x="167774" y="255152"/>
                </a:lnTo>
                <a:lnTo>
                  <a:pt x="137213" y="279742"/>
                </a:lnTo>
                <a:lnTo>
                  <a:pt x="84597" y="331290"/>
                </a:lnTo>
                <a:lnTo>
                  <a:pt x="43974" y="385696"/>
                </a:lnTo>
                <a:lnTo>
                  <a:pt x="16123" y="442604"/>
                </a:lnTo>
                <a:lnTo>
                  <a:pt x="1823" y="501657"/>
                </a:lnTo>
                <a:lnTo>
                  <a:pt x="0" y="531876"/>
                </a:lnTo>
                <a:lnTo>
                  <a:pt x="1823" y="562021"/>
                </a:lnTo>
                <a:lnTo>
                  <a:pt x="16123" y="620957"/>
                </a:lnTo>
                <a:lnTo>
                  <a:pt x="43974" y="677785"/>
                </a:lnTo>
                <a:lnTo>
                  <a:pt x="84597" y="732143"/>
                </a:lnTo>
                <a:lnTo>
                  <a:pt x="137213" y="783671"/>
                </a:lnTo>
                <a:lnTo>
                  <a:pt x="167774" y="808261"/>
                </a:lnTo>
                <a:lnTo>
                  <a:pt x="201041" y="832007"/>
                </a:lnTo>
                <a:lnTo>
                  <a:pt x="204215" y="834030"/>
                </a:lnTo>
                <a:lnTo>
                  <a:pt x="204215" y="531876"/>
                </a:lnTo>
                <a:lnTo>
                  <a:pt x="206399" y="501926"/>
                </a:lnTo>
                <a:lnTo>
                  <a:pt x="223443" y="443696"/>
                </a:lnTo>
                <a:lnTo>
                  <a:pt x="256453" y="388129"/>
                </a:lnTo>
                <a:lnTo>
                  <a:pt x="304305" y="335752"/>
                </a:lnTo>
                <a:lnTo>
                  <a:pt x="333445" y="310924"/>
                </a:lnTo>
                <a:lnTo>
                  <a:pt x="365874" y="287090"/>
                </a:lnTo>
                <a:lnTo>
                  <a:pt x="401451" y="264318"/>
                </a:lnTo>
                <a:lnTo>
                  <a:pt x="440036" y="242672"/>
                </a:lnTo>
                <a:lnTo>
                  <a:pt x="481488" y="222218"/>
                </a:lnTo>
                <a:lnTo>
                  <a:pt x="525667" y="203022"/>
                </a:lnTo>
                <a:lnTo>
                  <a:pt x="572431" y="185150"/>
                </a:lnTo>
                <a:lnTo>
                  <a:pt x="621641" y="168668"/>
                </a:lnTo>
                <a:lnTo>
                  <a:pt x="673156" y="153641"/>
                </a:lnTo>
                <a:lnTo>
                  <a:pt x="726835" y="140136"/>
                </a:lnTo>
                <a:lnTo>
                  <a:pt x="782538" y="128218"/>
                </a:lnTo>
                <a:lnTo>
                  <a:pt x="840124" y="117953"/>
                </a:lnTo>
                <a:lnTo>
                  <a:pt x="899452" y="109406"/>
                </a:lnTo>
                <a:lnTo>
                  <a:pt x="960383" y="102645"/>
                </a:lnTo>
                <a:lnTo>
                  <a:pt x="1022775" y="97733"/>
                </a:lnTo>
                <a:lnTo>
                  <a:pt x="1086488" y="94738"/>
                </a:lnTo>
                <a:lnTo>
                  <a:pt x="1151382" y="93725"/>
                </a:lnTo>
                <a:lnTo>
                  <a:pt x="1216279" y="94738"/>
                </a:lnTo>
                <a:lnTo>
                  <a:pt x="1280003" y="97733"/>
                </a:lnTo>
                <a:lnTo>
                  <a:pt x="1342413" y="102645"/>
                </a:lnTo>
                <a:lnTo>
                  <a:pt x="1403367" y="109406"/>
                </a:lnTo>
                <a:lnTo>
                  <a:pt x="1462725" y="117953"/>
                </a:lnTo>
                <a:lnTo>
                  <a:pt x="1520344" y="128218"/>
                </a:lnTo>
                <a:lnTo>
                  <a:pt x="1576085" y="140136"/>
                </a:lnTo>
                <a:lnTo>
                  <a:pt x="1629805" y="153641"/>
                </a:lnTo>
                <a:lnTo>
                  <a:pt x="1681363" y="168668"/>
                </a:lnTo>
                <a:lnTo>
                  <a:pt x="1730618" y="185150"/>
                </a:lnTo>
                <a:lnTo>
                  <a:pt x="1777430" y="203022"/>
                </a:lnTo>
                <a:lnTo>
                  <a:pt x="1821656" y="222218"/>
                </a:lnTo>
                <a:lnTo>
                  <a:pt x="1863155" y="242672"/>
                </a:lnTo>
                <a:lnTo>
                  <a:pt x="1901787" y="264318"/>
                </a:lnTo>
                <a:lnTo>
                  <a:pt x="1937410" y="287090"/>
                </a:lnTo>
                <a:lnTo>
                  <a:pt x="1969882" y="310924"/>
                </a:lnTo>
                <a:lnTo>
                  <a:pt x="1999064" y="335752"/>
                </a:lnTo>
                <a:lnTo>
                  <a:pt x="2046987" y="388129"/>
                </a:lnTo>
                <a:lnTo>
                  <a:pt x="2080050" y="443696"/>
                </a:lnTo>
                <a:lnTo>
                  <a:pt x="2097122" y="501926"/>
                </a:lnTo>
                <a:lnTo>
                  <a:pt x="2099310" y="531875"/>
                </a:lnTo>
                <a:lnTo>
                  <a:pt x="2099310" y="834003"/>
                </a:lnTo>
                <a:lnTo>
                  <a:pt x="2102442" y="832007"/>
                </a:lnTo>
                <a:lnTo>
                  <a:pt x="2135719" y="808261"/>
                </a:lnTo>
                <a:lnTo>
                  <a:pt x="2166289" y="783671"/>
                </a:lnTo>
                <a:lnTo>
                  <a:pt x="2218917" y="732143"/>
                </a:lnTo>
                <a:lnTo>
                  <a:pt x="2259547" y="677785"/>
                </a:lnTo>
                <a:lnTo>
                  <a:pt x="2287401" y="620957"/>
                </a:lnTo>
                <a:lnTo>
                  <a:pt x="2301701" y="562021"/>
                </a:lnTo>
                <a:lnTo>
                  <a:pt x="2303526" y="531875"/>
                </a:lnTo>
                <a:close/>
              </a:path>
              <a:path w="2303779" h="1064259">
                <a:moveTo>
                  <a:pt x="2099310" y="834003"/>
                </a:moveTo>
                <a:lnTo>
                  <a:pt x="2099310" y="531875"/>
                </a:lnTo>
                <a:lnTo>
                  <a:pt x="2097122" y="561821"/>
                </a:lnTo>
                <a:lnTo>
                  <a:pt x="2090655" y="591225"/>
                </a:lnTo>
                <a:lnTo>
                  <a:pt x="2065446" y="648148"/>
                </a:lnTo>
                <a:lnTo>
                  <a:pt x="2024812" y="702123"/>
                </a:lnTo>
                <a:lnTo>
                  <a:pt x="1969882" y="752630"/>
                </a:lnTo>
                <a:lnTo>
                  <a:pt x="1937410" y="776419"/>
                </a:lnTo>
                <a:lnTo>
                  <a:pt x="1901787" y="799147"/>
                </a:lnTo>
                <a:lnTo>
                  <a:pt x="1863155" y="820746"/>
                </a:lnTo>
                <a:lnTo>
                  <a:pt x="1821656" y="841152"/>
                </a:lnTo>
                <a:lnTo>
                  <a:pt x="1777430" y="860301"/>
                </a:lnTo>
                <a:lnTo>
                  <a:pt x="1730618" y="878126"/>
                </a:lnTo>
                <a:lnTo>
                  <a:pt x="1681363" y="894562"/>
                </a:lnTo>
                <a:lnTo>
                  <a:pt x="1629805" y="909545"/>
                </a:lnTo>
                <a:lnTo>
                  <a:pt x="1576085" y="923010"/>
                </a:lnTo>
                <a:lnTo>
                  <a:pt x="1520344" y="934890"/>
                </a:lnTo>
                <a:lnTo>
                  <a:pt x="1462725" y="945122"/>
                </a:lnTo>
                <a:lnTo>
                  <a:pt x="1403367" y="953639"/>
                </a:lnTo>
                <a:lnTo>
                  <a:pt x="1342413" y="960377"/>
                </a:lnTo>
                <a:lnTo>
                  <a:pt x="1280003" y="965270"/>
                </a:lnTo>
                <a:lnTo>
                  <a:pt x="1216279" y="968254"/>
                </a:lnTo>
                <a:lnTo>
                  <a:pt x="1151382" y="969263"/>
                </a:lnTo>
                <a:lnTo>
                  <a:pt x="1086082" y="968235"/>
                </a:lnTo>
                <a:lnTo>
                  <a:pt x="1022775" y="965270"/>
                </a:lnTo>
                <a:lnTo>
                  <a:pt x="960383" y="960377"/>
                </a:lnTo>
                <a:lnTo>
                  <a:pt x="899452" y="953639"/>
                </a:lnTo>
                <a:lnTo>
                  <a:pt x="840124" y="945122"/>
                </a:lnTo>
                <a:lnTo>
                  <a:pt x="782538" y="934890"/>
                </a:lnTo>
                <a:lnTo>
                  <a:pt x="726835" y="923010"/>
                </a:lnTo>
                <a:lnTo>
                  <a:pt x="673156" y="909545"/>
                </a:lnTo>
                <a:lnTo>
                  <a:pt x="621641" y="894562"/>
                </a:lnTo>
                <a:lnTo>
                  <a:pt x="572431" y="878126"/>
                </a:lnTo>
                <a:lnTo>
                  <a:pt x="525667" y="860301"/>
                </a:lnTo>
                <a:lnTo>
                  <a:pt x="481488" y="841152"/>
                </a:lnTo>
                <a:lnTo>
                  <a:pt x="440036" y="820746"/>
                </a:lnTo>
                <a:lnTo>
                  <a:pt x="401451" y="799147"/>
                </a:lnTo>
                <a:lnTo>
                  <a:pt x="365874" y="776419"/>
                </a:lnTo>
                <a:lnTo>
                  <a:pt x="333445" y="752630"/>
                </a:lnTo>
                <a:lnTo>
                  <a:pt x="304305" y="727843"/>
                </a:lnTo>
                <a:lnTo>
                  <a:pt x="256453" y="675536"/>
                </a:lnTo>
                <a:lnTo>
                  <a:pt x="223443" y="620022"/>
                </a:lnTo>
                <a:lnTo>
                  <a:pt x="206399" y="561821"/>
                </a:lnTo>
                <a:lnTo>
                  <a:pt x="204215" y="531876"/>
                </a:lnTo>
                <a:lnTo>
                  <a:pt x="204215" y="834030"/>
                </a:lnTo>
                <a:lnTo>
                  <a:pt x="236916" y="854865"/>
                </a:lnTo>
                <a:lnTo>
                  <a:pt x="275302" y="876790"/>
                </a:lnTo>
                <a:lnTo>
                  <a:pt x="316101" y="897736"/>
                </a:lnTo>
                <a:lnTo>
                  <a:pt x="359216" y="917657"/>
                </a:lnTo>
                <a:lnTo>
                  <a:pt x="404549" y="936510"/>
                </a:lnTo>
                <a:lnTo>
                  <a:pt x="452002" y="954248"/>
                </a:lnTo>
                <a:lnTo>
                  <a:pt x="501479" y="970827"/>
                </a:lnTo>
                <a:lnTo>
                  <a:pt x="552882" y="986202"/>
                </a:lnTo>
                <a:lnTo>
                  <a:pt x="606113" y="1000326"/>
                </a:lnTo>
                <a:lnTo>
                  <a:pt x="661075" y="1013156"/>
                </a:lnTo>
                <a:lnTo>
                  <a:pt x="717670" y="1024645"/>
                </a:lnTo>
                <a:lnTo>
                  <a:pt x="775801" y="1034749"/>
                </a:lnTo>
                <a:lnTo>
                  <a:pt x="835370" y="1043423"/>
                </a:lnTo>
                <a:lnTo>
                  <a:pt x="896281" y="1050621"/>
                </a:lnTo>
                <a:lnTo>
                  <a:pt x="958434" y="1056298"/>
                </a:lnTo>
                <a:lnTo>
                  <a:pt x="1021734" y="1060409"/>
                </a:lnTo>
                <a:lnTo>
                  <a:pt x="1086488" y="1062913"/>
                </a:lnTo>
                <a:lnTo>
                  <a:pt x="1151382" y="1063752"/>
                </a:lnTo>
                <a:lnTo>
                  <a:pt x="1216757" y="1062908"/>
                </a:lnTo>
                <a:lnTo>
                  <a:pt x="1281176" y="1060409"/>
                </a:lnTo>
                <a:lnTo>
                  <a:pt x="1344542" y="1056298"/>
                </a:lnTo>
                <a:lnTo>
                  <a:pt x="1406756" y="1050621"/>
                </a:lnTo>
                <a:lnTo>
                  <a:pt x="1467723" y="1043423"/>
                </a:lnTo>
                <a:lnTo>
                  <a:pt x="1527344" y="1034749"/>
                </a:lnTo>
                <a:lnTo>
                  <a:pt x="1585523" y="1024645"/>
                </a:lnTo>
                <a:lnTo>
                  <a:pt x="1642161" y="1013156"/>
                </a:lnTo>
                <a:lnTo>
                  <a:pt x="1697162" y="1000326"/>
                </a:lnTo>
                <a:lnTo>
                  <a:pt x="1750429" y="986202"/>
                </a:lnTo>
                <a:lnTo>
                  <a:pt x="1801864" y="970827"/>
                </a:lnTo>
                <a:lnTo>
                  <a:pt x="1851369" y="954248"/>
                </a:lnTo>
                <a:lnTo>
                  <a:pt x="1898848" y="936510"/>
                </a:lnTo>
                <a:lnTo>
                  <a:pt x="1944204" y="917657"/>
                </a:lnTo>
                <a:lnTo>
                  <a:pt x="1987338" y="897736"/>
                </a:lnTo>
                <a:lnTo>
                  <a:pt x="2028154" y="876790"/>
                </a:lnTo>
                <a:lnTo>
                  <a:pt x="2066555" y="854865"/>
                </a:lnTo>
                <a:lnTo>
                  <a:pt x="2099310" y="834003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084AA35A-89B8-4C0E-A965-D8AF532D5129}"/>
              </a:ext>
            </a:extLst>
          </p:cNvPr>
          <p:cNvSpPr/>
          <p:nvPr/>
        </p:nvSpPr>
        <p:spPr>
          <a:xfrm>
            <a:off x="1207191" y="4580405"/>
            <a:ext cx="1922780" cy="892810"/>
          </a:xfrm>
          <a:custGeom>
            <a:avLst/>
            <a:gdLst/>
            <a:ahLst/>
            <a:cxnLst/>
            <a:rect l="l" t="t" r="r" b="b"/>
            <a:pathLst>
              <a:path w="1922779" h="892809">
                <a:moveTo>
                  <a:pt x="1922526" y="446531"/>
                </a:moveTo>
                <a:lnTo>
                  <a:pt x="1914428" y="388263"/>
                </a:lnTo>
                <a:lnTo>
                  <a:pt x="1890812" y="332278"/>
                </a:lnTo>
                <a:lnTo>
                  <a:pt x="1852691" y="279043"/>
                </a:lnTo>
                <a:lnTo>
                  <a:pt x="1801078" y="229026"/>
                </a:lnTo>
                <a:lnTo>
                  <a:pt x="1770529" y="205371"/>
                </a:lnTo>
                <a:lnTo>
                  <a:pt x="1736988" y="182697"/>
                </a:lnTo>
                <a:lnTo>
                  <a:pt x="1700580" y="161061"/>
                </a:lnTo>
                <a:lnTo>
                  <a:pt x="1661433" y="140522"/>
                </a:lnTo>
                <a:lnTo>
                  <a:pt x="1619673" y="121139"/>
                </a:lnTo>
                <a:lnTo>
                  <a:pt x="1575427" y="102971"/>
                </a:lnTo>
                <a:lnTo>
                  <a:pt x="1528821" y="86075"/>
                </a:lnTo>
                <a:lnTo>
                  <a:pt x="1479984" y="70511"/>
                </a:lnTo>
                <a:lnTo>
                  <a:pt x="1429040" y="56336"/>
                </a:lnTo>
                <a:lnTo>
                  <a:pt x="1376117" y="43610"/>
                </a:lnTo>
                <a:lnTo>
                  <a:pt x="1321341" y="32391"/>
                </a:lnTo>
                <a:lnTo>
                  <a:pt x="1264840" y="22738"/>
                </a:lnTo>
                <a:lnTo>
                  <a:pt x="1206740" y="14708"/>
                </a:lnTo>
                <a:lnTo>
                  <a:pt x="1147167" y="8361"/>
                </a:lnTo>
                <a:lnTo>
                  <a:pt x="1086249" y="3755"/>
                </a:lnTo>
                <a:lnTo>
                  <a:pt x="1024111" y="948"/>
                </a:lnTo>
                <a:lnTo>
                  <a:pt x="960882" y="0"/>
                </a:lnTo>
                <a:lnTo>
                  <a:pt x="897740" y="948"/>
                </a:lnTo>
                <a:lnTo>
                  <a:pt x="835683" y="3755"/>
                </a:lnTo>
                <a:lnTo>
                  <a:pt x="774839" y="8361"/>
                </a:lnTo>
                <a:lnTo>
                  <a:pt x="715333" y="14708"/>
                </a:lnTo>
                <a:lnTo>
                  <a:pt x="657295" y="22738"/>
                </a:lnTo>
                <a:lnTo>
                  <a:pt x="600849" y="32391"/>
                </a:lnTo>
                <a:lnTo>
                  <a:pt x="546124" y="43610"/>
                </a:lnTo>
                <a:lnTo>
                  <a:pt x="493246" y="56336"/>
                </a:lnTo>
                <a:lnTo>
                  <a:pt x="442342" y="70511"/>
                </a:lnTo>
                <a:lnTo>
                  <a:pt x="393539" y="86075"/>
                </a:lnTo>
                <a:lnTo>
                  <a:pt x="346965" y="102971"/>
                </a:lnTo>
                <a:lnTo>
                  <a:pt x="302745" y="121139"/>
                </a:lnTo>
                <a:lnTo>
                  <a:pt x="261008" y="140522"/>
                </a:lnTo>
                <a:lnTo>
                  <a:pt x="221880" y="161061"/>
                </a:lnTo>
                <a:lnTo>
                  <a:pt x="185489" y="182697"/>
                </a:lnTo>
                <a:lnTo>
                  <a:pt x="151960" y="205371"/>
                </a:lnTo>
                <a:lnTo>
                  <a:pt x="121422" y="229026"/>
                </a:lnTo>
                <a:lnTo>
                  <a:pt x="69823" y="279043"/>
                </a:lnTo>
                <a:lnTo>
                  <a:pt x="31710" y="332278"/>
                </a:lnTo>
                <a:lnTo>
                  <a:pt x="8096" y="388263"/>
                </a:lnTo>
                <a:lnTo>
                  <a:pt x="0" y="446532"/>
                </a:lnTo>
                <a:lnTo>
                  <a:pt x="2045" y="475834"/>
                </a:lnTo>
                <a:lnTo>
                  <a:pt x="18027" y="532864"/>
                </a:lnTo>
                <a:lnTo>
                  <a:pt x="49017" y="587404"/>
                </a:lnTo>
                <a:lnTo>
                  <a:pt x="94000" y="638983"/>
                </a:lnTo>
                <a:lnTo>
                  <a:pt x="151960" y="687129"/>
                </a:lnTo>
                <a:lnTo>
                  <a:pt x="185489" y="709769"/>
                </a:lnTo>
                <a:lnTo>
                  <a:pt x="221880" y="731374"/>
                </a:lnTo>
                <a:lnTo>
                  <a:pt x="261008" y="751886"/>
                </a:lnTo>
                <a:lnTo>
                  <a:pt x="302745" y="771246"/>
                </a:lnTo>
                <a:lnTo>
                  <a:pt x="346965" y="789395"/>
                </a:lnTo>
                <a:lnTo>
                  <a:pt x="393539" y="806275"/>
                </a:lnTo>
                <a:lnTo>
                  <a:pt x="442342" y="821826"/>
                </a:lnTo>
                <a:lnTo>
                  <a:pt x="493246" y="835990"/>
                </a:lnTo>
                <a:lnTo>
                  <a:pt x="546124" y="848707"/>
                </a:lnTo>
                <a:lnTo>
                  <a:pt x="600849" y="859920"/>
                </a:lnTo>
                <a:lnTo>
                  <a:pt x="657295" y="869570"/>
                </a:lnTo>
                <a:lnTo>
                  <a:pt x="715333" y="877596"/>
                </a:lnTo>
                <a:lnTo>
                  <a:pt x="774839" y="883942"/>
                </a:lnTo>
                <a:lnTo>
                  <a:pt x="835683" y="888547"/>
                </a:lnTo>
                <a:lnTo>
                  <a:pt x="897740" y="891353"/>
                </a:lnTo>
                <a:lnTo>
                  <a:pt x="960882" y="892302"/>
                </a:lnTo>
                <a:lnTo>
                  <a:pt x="1024111" y="891353"/>
                </a:lnTo>
                <a:lnTo>
                  <a:pt x="1086249" y="888547"/>
                </a:lnTo>
                <a:lnTo>
                  <a:pt x="1147167" y="883942"/>
                </a:lnTo>
                <a:lnTo>
                  <a:pt x="1206740" y="877596"/>
                </a:lnTo>
                <a:lnTo>
                  <a:pt x="1264840" y="869570"/>
                </a:lnTo>
                <a:lnTo>
                  <a:pt x="1321341" y="859920"/>
                </a:lnTo>
                <a:lnTo>
                  <a:pt x="1376117" y="848707"/>
                </a:lnTo>
                <a:lnTo>
                  <a:pt x="1429040" y="835990"/>
                </a:lnTo>
                <a:lnTo>
                  <a:pt x="1479984" y="821826"/>
                </a:lnTo>
                <a:lnTo>
                  <a:pt x="1528821" y="806275"/>
                </a:lnTo>
                <a:lnTo>
                  <a:pt x="1575427" y="789395"/>
                </a:lnTo>
                <a:lnTo>
                  <a:pt x="1619673" y="771246"/>
                </a:lnTo>
                <a:lnTo>
                  <a:pt x="1661433" y="751886"/>
                </a:lnTo>
                <a:lnTo>
                  <a:pt x="1700580" y="731374"/>
                </a:lnTo>
                <a:lnTo>
                  <a:pt x="1736988" y="709769"/>
                </a:lnTo>
                <a:lnTo>
                  <a:pt x="1770529" y="687129"/>
                </a:lnTo>
                <a:lnTo>
                  <a:pt x="1801078" y="663514"/>
                </a:lnTo>
                <a:lnTo>
                  <a:pt x="1852691" y="613593"/>
                </a:lnTo>
                <a:lnTo>
                  <a:pt x="1890812" y="560475"/>
                </a:lnTo>
                <a:lnTo>
                  <a:pt x="1914428" y="504631"/>
                </a:lnTo>
                <a:lnTo>
                  <a:pt x="1922526" y="446531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1F99D455-2CF0-4F34-B1C7-65D171090298}"/>
              </a:ext>
            </a:extLst>
          </p:cNvPr>
          <p:cNvSpPr/>
          <p:nvPr/>
        </p:nvSpPr>
        <p:spPr>
          <a:xfrm>
            <a:off x="1207191" y="4580405"/>
            <a:ext cx="1922780" cy="892810"/>
          </a:xfrm>
          <a:custGeom>
            <a:avLst/>
            <a:gdLst/>
            <a:ahLst/>
            <a:cxnLst/>
            <a:rect l="l" t="t" r="r" b="b"/>
            <a:pathLst>
              <a:path w="1922779" h="892809">
                <a:moveTo>
                  <a:pt x="960882" y="0"/>
                </a:moveTo>
                <a:lnTo>
                  <a:pt x="897740" y="948"/>
                </a:lnTo>
                <a:lnTo>
                  <a:pt x="835683" y="3755"/>
                </a:lnTo>
                <a:lnTo>
                  <a:pt x="774839" y="8361"/>
                </a:lnTo>
                <a:lnTo>
                  <a:pt x="715333" y="14708"/>
                </a:lnTo>
                <a:lnTo>
                  <a:pt x="657295" y="22738"/>
                </a:lnTo>
                <a:lnTo>
                  <a:pt x="600849" y="32391"/>
                </a:lnTo>
                <a:lnTo>
                  <a:pt x="546124" y="43610"/>
                </a:lnTo>
                <a:lnTo>
                  <a:pt x="493246" y="56336"/>
                </a:lnTo>
                <a:lnTo>
                  <a:pt x="442342" y="70511"/>
                </a:lnTo>
                <a:lnTo>
                  <a:pt x="393539" y="86075"/>
                </a:lnTo>
                <a:lnTo>
                  <a:pt x="346965" y="102971"/>
                </a:lnTo>
                <a:lnTo>
                  <a:pt x="302745" y="121139"/>
                </a:lnTo>
                <a:lnTo>
                  <a:pt x="261008" y="140522"/>
                </a:lnTo>
                <a:lnTo>
                  <a:pt x="221880" y="161061"/>
                </a:lnTo>
                <a:lnTo>
                  <a:pt x="185489" y="182697"/>
                </a:lnTo>
                <a:lnTo>
                  <a:pt x="151960" y="205371"/>
                </a:lnTo>
                <a:lnTo>
                  <a:pt x="121422" y="229026"/>
                </a:lnTo>
                <a:lnTo>
                  <a:pt x="69823" y="279043"/>
                </a:lnTo>
                <a:lnTo>
                  <a:pt x="31710" y="332278"/>
                </a:lnTo>
                <a:lnTo>
                  <a:pt x="8096" y="388263"/>
                </a:lnTo>
                <a:lnTo>
                  <a:pt x="0" y="446532"/>
                </a:lnTo>
                <a:lnTo>
                  <a:pt x="2045" y="475834"/>
                </a:lnTo>
                <a:lnTo>
                  <a:pt x="18027" y="532864"/>
                </a:lnTo>
                <a:lnTo>
                  <a:pt x="49017" y="587404"/>
                </a:lnTo>
                <a:lnTo>
                  <a:pt x="94000" y="638983"/>
                </a:lnTo>
                <a:lnTo>
                  <a:pt x="151960" y="687129"/>
                </a:lnTo>
                <a:lnTo>
                  <a:pt x="185489" y="709769"/>
                </a:lnTo>
                <a:lnTo>
                  <a:pt x="221880" y="731374"/>
                </a:lnTo>
                <a:lnTo>
                  <a:pt x="261008" y="751886"/>
                </a:lnTo>
                <a:lnTo>
                  <a:pt x="302745" y="771246"/>
                </a:lnTo>
                <a:lnTo>
                  <a:pt x="346965" y="789395"/>
                </a:lnTo>
                <a:lnTo>
                  <a:pt x="393539" y="806275"/>
                </a:lnTo>
                <a:lnTo>
                  <a:pt x="442342" y="821826"/>
                </a:lnTo>
                <a:lnTo>
                  <a:pt x="493246" y="835990"/>
                </a:lnTo>
                <a:lnTo>
                  <a:pt x="546124" y="848707"/>
                </a:lnTo>
                <a:lnTo>
                  <a:pt x="600849" y="859920"/>
                </a:lnTo>
                <a:lnTo>
                  <a:pt x="657295" y="869570"/>
                </a:lnTo>
                <a:lnTo>
                  <a:pt x="715333" y="877596"/>
                </a:lnTo>
                <a:lnTo>
                  <a:pt x="774839" y="883942"/>
                </a:lnTo>
                <a:lnTo>
                  <a:pt x="835683" y="888547"/>
                </a:lnTo>
                <a:lnTo>
                  <a:pt x="897740" y="891353"/>
                </a:lnTo>
                <a:lnTo>
                  <a:pt x="960882" y="892302"/>
                </a:lnTo>
                <a:lnTo>
                  <a:pt x="1024111" y="891353"/>
                </a:lnTo>
                <a:lnTo>
                  <a:pt x="1086249" y="888547"/>
                </a:lnTo>
                <a:lnTo>
                  <a:pt x="1147167" y="883942"/>
                </a:lnTo>
                <a:lnTo>
                  <a:pt x="1206740" y="877596"/>
                </a:lnTo>
                <a:lnTo>
                  <a:pt x="1264840" y="869570"/>
                </a:lnTo>
                <a:lnTo>
                  <a:pt x="1321341" y="859920"/>
                </a:lnTo>
                <a:lnTo>
                  <a:pt x="1376117" y="848707"/>
                </a:lnTo>
                <a:lnTo>
                  <a:pt x="1429040" y="835990"/>
                </a:lnTo>
                <a:lnTo>
                  <a:pt x="1479984" y="821826"/>
                </a:lnTo>
                <a:lnTo>
                  <a:pt x="1528821" y="806275"/>
                </a:lnTo>
                <a:lnTo>
                  <a:pt x="1575427" y="789395"/>
                </a:lnTo>
                <a:lnTo>
                  <a:pt x="1619673" y="771246"/>
                </a:lnTo>
                <a:lnTo>
                  <a:pt x="1661433" y="751886"/>
                </a:lnTo>
                <a:lnTo>
                  <a:pt x="1700580" y="731374"/>
                </a:lnTo>
                <a:lnTo>
                  <a:pt x="1736988" y="709769"/>
                </a:lnTo>
                <a:lnTo>
                  <a:pt x="1770529" y="687129"/>
                </a:lnTo>
                <a:lnTo>
                  <a:pt x="1801078" y="663514"/>
                </a:lnTo>
                <a:lnTo>
                  <a:pt x="1852691" y="613593"/>
                </a:lnTo>
                <a:lnTo>
                  <a:pt x="1890812" y="560475"/>
                </a:lnTo>
                <a:lnTo>
                  <a:pt x="1914428" y="504631"/>
                </a:lnTo>
                <a:lnTo>
                  <a:pt x="1922526" y="446531"/>
                </a:lnTo>
                <a:lnTo>
                  <a:pt x="1920480" y="417141"/>
                </a:lnTo>
                <a:lnTo>
                  <a:pt x="1904497" y="359956"/>
                </a:lnTo>
                <a:lnTo>
                  <a:pt x="1873501" y="305287"/>
                </a:lnTo>
                <a:lnTo>
                  <a:pt x="1828508" y="253603"/>
                </a:lnTo>
                <a:lnTo>
                  <a:pt x="1770529" y="205371"/>
                </a:lnTo>
                <a:lnTo>
                  <a:pt x="1736988" y="182697"/>
                </a:lnTo>
                <a:lnTo>
                  <a:pt x="1700580" y="161061"/>
                </a:lnTo>
                <a:lnTo>
                  <a:pt x="1661433" y="140522"/>
                </a:lnTo>
                <a:lnTo>
                  <a:pt x="1619673" y="121139"/>
                </a:lnTo>
                <a:lnTo>
                  <a:pt x="1575427" y="102971"/>
                </a:lnTo>
                <a:lnTo>
                  <a:pt x="1528821" y="86075"/>
                </a:lnTo>
                <a:lnTo>
                  <a:pt x="1479984" y="70511"/>
                </a:lnTo>
                <a:lnTo>
                  <a:pt x="1429040" y="56336"/>
                </a:lnTo>
                <a:lnTo>
                  <a:pt x="1376117" y="43610"/>
                </a:lnTo>
                <a:lnTo>
                  <a:pt x="1321341" y="32391"/>
                </a:lnTo>
                <a:lnTo>
                  <a:pt x="1264840" y="22738"/>
                </a:lnTo>
                <a:lnTo>
                  <a:pt x="1206740" y="14708"/>
                </a:lnTo>
                <a:lnTo>
                  <a:pt x="1147167" y="8361"/>
                </a:lnTo>
                <a:lnTo>
                  <a:pt x="1086249" y="3755"/>
                </a:lnTo>
                <a:lnTo>
                  <a:pt x="1024111" y="948"/>
                </a:lnTo>
                <a:lnTo>
                  <a:pt x="960882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id="{5D3B42D9-E988-4D98-B14A-D16434F6EE96}"/>
              </a:ext>
            </a:extLst>
          </p:cNvPr>
          <p:cNvSpPr txBox="1"/>
          <p:nvPr/>
        </p:nvSpPr>
        <p:spPr>
          <a:xfrm>
            <a:off x="467544" y="4093742"/>
            <a:ext cx="252666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Microsoft YaHei"/>
                <a:cs typeface="Microsoft YaHei"/>
              </a:rPr>
              <a:t>符合1NF</a:t>
            </a:r>
            <a:endParaRPr sz="2000">
              <a:latin typeface="Microsoft YaHei"/>
              <a:cs typeface="Microsoft YaHei"/>
            </a:endParaRPr>
          </a:p>
          <a:p>
            <a:pPr marL="887094" marR="5080" indent="12065" algn="just">
              <a:lnSpc>
                <a:spcPct val="100000"/>
              </a:lnSpc>
              <a:spcBef>
                <a:spcPts val="1905"/>
              </a:spcBef>
            </a:pPr>
            <a:r>
              <a:rPr sz="1600" b="1" spc="-5" dirty="0">
                <a:solidFill>
                  <a:srgbClr val="3333CC"/>
                </a:solidFill>
                <a:latin typeface="Arial"/>
                <a:cs typeface="Arial"/>
              </a:rPr>
              <a:t>1NF</a:t>
            </a:r>
            <a:r>
              <a:rPr sz="1600" b="1" spc="-5" dirty="0">
                <a:solidFill>
                  <a:srgbClr val="3333CC"/>
                </a:solidFill>
                <a:latin typeface="Microsoft YaHei"/>
                <a:cs typeface="Microsoft YaHei"/>
              </a:rPr>
              <a:t>要求关系中不 能有复合属性、多 值属性及其组合</a:t>
            </a:r>
            <a:endParaRPr sz="1600">
              <a:latin typeface="Microsoft YaHei"/>
              <a:cs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16956666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34D4-499A-4CBA-9278-F2ACB5B81AEF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2NF</a:t>
            </a:r>
            <a:r>
              <a:rPr lang="zh-CN" altLang="en-US"/>
              <a:t>（续）</a:t>
            </a:r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4] </a:t>
            </a:r>
            <a:r>
              <a:rPr lang="zh-CN" altLang="en-US" sz="2400"/>
              <a:t>关系模式 </a:t>
            </a:r>
            <a:r>
              <a:rPr lang="en-US" altLang="zh-CN" sz="2400"/>
              <a:t>S-L-C(Sno, Sdept, Sloc, Cno, Grade)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Sloc</a:t>
            </a:r>
            <a:r>
              <a:rPr lang="zh-CN" altLang="en-US" sz="2400"/>
              <a:t>为学生住处，假设每个系的学生住在同一个地方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zh-CN" altLang="en-US" sz="2000"/>
          </a:p>
          <a:p>
            <a:pPr>
              <a:lnSpc>
                <a:spcPct val="90000"/>
              </a:lnSpc>
            </a:pPr>
            <a:r>
              <a:rPr lang="zh-CN" altLang="en-US" sz="2400"/>
              <a:t>函数依赖包括：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      </a:t>
            </a:r>
            <a:r>
              <a:rPr lang="en-US" altLang="zh-CN" sz="2400"/>
              <a:t>(Sno, Cno) </a:t>
            </a:r>
            <a:r>
              <a:rPr lang="en-US" altLang="zh-CN" sz="2000" baseline="30000"/>
              <a:t>F</a:t>
            </a:r>
            <a:r>
              <a:rPr lang="en-US" altLang="zh-CN" sz="2400"/>
              <a:t>  Grade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   Sno → Sdept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   (Sno, Cno)  </a:t>
            </a:r>
            <a:r>
              <a:rPr lang="en-US" altLang="zh-CN" sz="2400" baseline="30000"/>
              <a:t>P</a:t>
            </a:r>
            <a:r>
              <a:rPr lang="en-US" altLang="zh-CN" sz="2400"/>
              <a:t>  Sdept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   Sno → Sloc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   (Sno, Cno) </a:t>
            </a:r>
            <a:r>
              <a:rPr lang="en-US" altLang="zh-CN" sz="2400" baseline="30000"/>
              <a:t>P</a:t>
            </a:r>
            <a:r>
              <a:rPr lang="en-US" altLang="zh-CN" sz="2400"/>
              <a:t>   Sloc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   Sdept → Sloc</a:t>
            </a:r>
          </a:p>
        </p:txBody>
      </p:sp>
      <p:sp>
        <p:nvSpPr>
          <p:cNvPr id="424964" name="Line 4"/>
          <p:cNvSpPr>
            <a:spLocks noChangeShapeType="1"/>
          </p:cNvSpPr>
          <p:nvPr/>
        </p:nvSpPr>
        <p:spPr bwMode="auto">
          <a:xfrm>
            <a:off x="2916238" y="3573463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24965" name="Line 5"/>
          <p:cNvSpPr>
            <a:spLocks noChangeShapeType="1"/>
          </p:cNvSpPr>
          <p:nvPr/>
        </p:nvSpPr>
        <p:spPr bwMode="auto">
          <a:xfrm>
            <a:off x="2987675" y="42926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24966" name="Line 6"/>
          <p:cNvSpPr>
            <a:spLocks noChangeShapeType="1"/>
          </p:cNvSpPr>
          <p:nvPr/>
        </p:nvSpPr>
        <p:spPr bwMode="auto">
          <a:xfrm>
            <a:off x="2987675" y="5084763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6252F-93CA-4DD1-917E-849F001FD2DF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2NF</a:t>
            </a:r>
            <a:r>
              <a:rPr lang="zh-CN" altLang="en-US"/>
              <a:t>（续）</a:t>
            </a:r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2276475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/>
          </a:p>
          <a:p>
            <a:pPr>
              <a:lnSpc>
                <a:spcPct val="130000"/>
              </a:lnSpc>
            </a:pPr>
            <a:r>
              <a:rPr lang="en-US" altLang="zh-CN" sz="2000"/>
              <a:t>S-L-C</a:t>
            </a:r>
            <a:r>
              <a:rPr lang="zh-CN" altLang="en-US" sz="2000"/>
              <a:t>的码为</a:t>
            </a:r>
            <a:r>
              <a:rPr lang="en-US" altLang="zh-CN" sz="2000"/>
              <a:t>(Sno, Cno)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S-L-C</a:t>
            </a:r>
            <a:r>
              <a:rPr lang="zh-CN" altLang="en-US" sz="2000"/>
              <a:t>满足第一范式。</a:t>
            </a:r>
          </a:p>
          <a:p>
            <a:pPr>
              <a:lnSpc>
                <a:spcPct val="130000"/>
              </a:lnSpc>
            </a:pPr>
            <a:r>
              <a:rPr lang="zh-CN" altLang="en-US" sz="2000"/>
              <a:t>非主属性</a:t>
            </a:r>
            <a:r>
              <a:rPr lang="en-US" altLang="zh-CN" sz="2000"/>
              <a:t>Sdept</a:t>
            </a:r>
            <a:r>
              <a:rPr lang="zh-CN" altLang="en-US" sz="2000"/>
              <a:t>和</a:t>
            </a:r>
            <a:r>
              <a:rPr lang="en-US" altLang="zh-CN" sz="2000"/>
              <a:t>Sloc</a:t>
            </a:r>
            <a:r>
              <a:rPr lang="zh-CN" altLang="en-US" sz="2000"/>
              <a:t>部分函数依赖于码</a:t>
            </a:r>
            <a:r>
              <a:rPr lang="en-US" altLang="zh-CN" sz="2000"/>
              <a:t>(Sno, Cno)</a:t>
            </a:r>
          </a:p>
        </p:txBody>
      </p:sp>
      <p:sp>
        <p:nvSpPr>
          <p:cNvPr id="425989" name="Rectangle 5"/>
          <p:cNvSpPr>
            <a:spLocks noChangeArrowheads="1"/>
          </p:cNvSpPr>
          <p:nvPr/>
        </p:nvSpPr>
        <p:spPr bwMode="auto">
          <a:xfrm>
            <a:off x="3794125" y="1803400"/>
            <a:ext cx="1836738" cy="284480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5990" name="Text Box 6"/>
          <p:cNvSpPr txBox="1">
            <a:spLocks noChangeArrowheads="1"/>
          </p:cNvSpPr>
          <p:nvPr/>
        </p:nvSpPr>
        <p:spPr bwMode="auto">
          <a:xfrm>
            <a:off x="4202113" y="2209800"/>
            <a:ext cx="1020762" cy="60960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Sno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425991" name="Text Box 7"/>
          <p:cNvSpPr txBox="1">
            <a:spLocks noChangeArrowheads="1"/>
          </p:cNvSpPr>
          <p:nvPr/>
        </p:nvSpPr>
        <p:spPr bwMode="auto">
          <a:xfrm>
            <a:off x="4202113" y="3632200"/>
            <a:ext cx="1020762" cy="60960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Cno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425992" name="Text Box 8"/>
          <p:cNvSpPr txBox="1">
            <a:spLocks noChangeArrowheads="1"/>
          </p:cNvSpPr>
          <p:nvPr/>
        </p:nvSpPr>
        <p:spPr bwMode="auto">
          <a:xfrm>
            <a:off x="1957388" y="3022600"/>
            <a:ext cx="1223962" cy="60960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Grade</a:t>
            </a:r>
          </a:p>
        </p:txBody>
      </p:sp>
      <p:sp>
        <p:nvSpPr>
          <p:cNvPr id="425993" name="Text Box 9"/>
          <p:cNvSpPr txBox="1">
            <a:spLocks noChangeArrowheads="1"/>
          </p:cNvSpPr>
          <p:nvPr/>
        </p:nvSpPr>
        <p:spPr bwMode="auto">
          <a:xfrm>
            <a:off x="6243638" y="2209800"/>
            <a:ext cx="1223962" cy="60960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Sdept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425994" name="Text Box 10"/>
          <p:cNvSpPr txBox="1">
            <a:spLocks noChangeArrowheads="1"/>
          </p:cNvSpPr>
          <p:nvPr/>
        </p:nvSpPr>
        <p:spPr bwMode="auto">
          <a:xfrm>
            <a:off x="6243638" y="3632200"/>
            <a:ext cx="1223962" cy="60960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Sloc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425995" name="Line 11"/>
          <p:cNvSpPr>
            <a:spLocks noChangeShapeType="1"/>
          </p:cNvSpPr>
          <p:nvPr/>
        </p:nvSpPr>
        <p:spPr bwMode="auto">
          <a:xfrm flipH="1">
            <a:off x="3181350" y="3225800"/>
            <a:ext cx="6127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5996" name="Line 12"/>
          <p:cNvSpPr>
            <a:spLocks noChangeShapeType="1"/>
          </p:cNvSpPr>
          <p:nvPr/>
        </p:nvSpPr>
        <p:spPr bwMode="auto">
          <a:xfrm>
            <a:off x="5222875" y="2413000"/>
            <a:ext cx="102076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5997" name="Line 13"/>
          <p:cNvSpPr>
            <a:spLocks noChangeShapeType="1"/>
          </p:cNvSpPr>
          <p:nvPr/>
        </p:nvSpPr>
        <p:spPr bwMode="auto">
          <a:xfrm>
            <a:off x="5222875" y="2413000"/>
            <a:ext cx="1004888" cy="1447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5998" name="Line 14"/>
          <p:cNvSpPr>
            <a:spLocks noChangeShapeType="1"/>
          </p:cNvSpPr>
          <p:nvPr/>
        </p:nvSpPr>
        <p:spPr bwMode="auto">
          <a:xfrm flipV="1">
            <a:off x="5651500" y="2492375"/>
            <a:ext cx="576263" cy="1441450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5999" name="Line 15"/>
          <p:cNvSpPr>
            <a:spLocks noChangeShapeType="1"/>
          </p:cNvSpPr>
          <p:nvPr/>
        </p:nvSpPr>
        <p:spPr bwMode="auto">
          <a:xfrm>
            <a:off x="5651500" y="3933825"/>
            <a:ext cx="647700" cy="0"/>
          </a:xfrm>
          <a:prstGeom prst="line">
            <a:avLst/>
          </a:prstGeom>
          <a:noFill/>
          <a:ln w="38100" cap="rnd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6000" name="Line 16"/>
          <p:cNvSpPr>
            <a:spLocks noChangeShapeType="1"/>
          </p:cNvSpPr>
          <p:nvPr/>
        </p:nvSpPr>
        <p:spPr bwMode="auto">
          <a:xfrm>
            <a:off x="6854825" y="2819400"/>
            <a:ext cx="0" cy="812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6001" name="Text Box 17"/>
          <p:cNvSpPr txBox="1">
            <a:spLocks noChangeArrowheads="1"/>
          </p:cNvSpPr>
          <p:nvPr/>
        </p:nvSpPr>
        <p:spPr bwMode="auto">
          <a:xfrm>
            <a:off x="1752600" y="1600200"/>
            <a:ext cx="14509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S-L-C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7035-A515-4CF8-BE5C-BD736E0E9738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S-L-C</a:t>
            </a:r>
            <a:r>
              <a:rPr lang="zh-CN" altLang="en-US" sz="3200"/>
              <a:t>不是一个好的关系模式（续）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3976464"/>
          </a:xfrm>
        </p:spPr>
        <p:txBody>
          <a:bodyPr/>
          <a:lstStyle/>
          <a:p>
            <a:pPr marL="514350" indent="-514350">
              <a:buFont typeface="Wingdings" panose="05000000000000000000" pitchFamily="2" charset="2"/>
              <a:buAutoNum type="arabicParenBoth"/>
            </a:pPr>
            <a:r>
              <a:rPr lang="zh-CN" altLang="en-US" dirty="0"/>
              <a:t>插入异常</a:t>
            </a:r>
            <a:endParaRPr lang="en-US" altLang="zh-CN" dirty="0"/>
          </a:p>
          <a:p>
            <a:pPr marL="914400" lvl="1" indent="-514350"/>
            <a:r>
              <a:rPr lang="zh-CN" altLang="en-US" sz="2000" dirty="0"/>
              <a:t>插入一个新生，该生还未选课，即无</a:t>
            </a:r>
            <a:r>
              <a:rPr lang="en-US" altLang="zh-CN" sz="2000" dirty="0" err="1"/>
              <a:t>cno</a:t>
            </a:r>
            <a:r>
              <a:rPr lang="zh-CN" altLang="en-US" sz="2000" dirty="0"/>
              <a:t>，则无法插入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(2) </a:t>
            </a:r>
            <a:r>
              <a:rPr lang="zh-CN" altLang="en-US" dirty="0"/>
              <a:t>删除异常</a:t>
            </a:r>
            <a:endParaRPr lang="en-US" altLang="zh-CN" dirty="0"/>
          </a:p>
          <a:p>
            <a:pPr lvl="1"/>
            <a:r>
              <a:rPr lang="zh-CN" altLang="en-US" sz="2000" dirty="0"/>
              <a:t>某个学生只选了一门课，假设这门课该生也不选了，删除该元组时，把该生的其他信息也删除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(3) </a:t>
            </a:r>
            <a:r>
              <a:rPr lang="zh-CN" altLang="en-US" dirty="0"/>
              <a:t>数据冗余度大</a:t>
            </a:r>
            <a:endParaRPr lang="en-US" altLang="zh-CN" dirty="0"/>
          </a:p>
          <a:p>
            <a:pPr lvl="1"/>
            <a:r>
              <a:rPr lang="zh-CN" altLang="en-US" sz="2000" dirty="0"/>
              <a:t>某个学生从数学系转到计算机系，同时修改其</a:t>
            </a:r>
            <a:r>
              <a:rPr lang="en-US" altLang="zh-CN" sz="2000" dirty="0" err="1"/>
              <a:t>sloc</a:t>
            </a:r>
            <a:r>
              <a:rPr lang="zh-CN" altLang="en-US" sz="2000" dirty="0"/>
              <a:t>属性；本数据库中对</a:t>
            </a:r>
            <a:r>
              <a:rPr lang="en-US" altLang="zh-CN" sz="2000" dirty="0" err="1"/>
              <a:t>sdept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sloc</a:t>
            </a:r>
            <a:r>
              <a:rPr lang="zh-CN" altLang="en-US" sz="2000" dirty="0"/>
              <a:t>数据重复存储（选修了</a:t>
            </a:r>
            <a:r>
              <a:rPr lang="en-US" altLang="zh-CN" sz="2000" dirty="0"/>
              <a:t>k</a:t>
            </a:r>
            <a:r>
              <a:rPr lang="zh-CN" altLang="en-US" sz="2000" dirty="0"/>
              <a:t>门课，则存储</a:t>
            </a:r>
            <a:r>
              <a:rPr lang="en-US" altLang="zh-CN" sz="2000" dirty="0"/>
              <a:t>k</a:t>
            </a:r>
            <a:r>
              <a:rPr lang="zh-CN" altLang="en-US" sz="2000" dirty="0"/>
              <a:t>次）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(4) </a:t>
            </a:r>
            <a:r>
              <a:rPr lang="zh-CN" altLang="en-US" dirty="0"/>
              <a:t>修改复杂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D4C69-C28B-41B2-BC56-823F6CCF441F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S-L-C</a:t>
            </a:r>
            <a:r>
              <a:rPr lang="zh-CN" altLang="en-US" sz="3200"/>
              <a:t>不是一个好的关系模式（续）</a:t>
            </a:r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/>
              <a:t>原因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/>
              <a:t>      </a:t>
            </a:r>
            <a:r>
              <a:rPr lang="en-US" altLang="zh-CN" sz="2400"/>
              <a:t>Sdept</a:t>
            </a:r>
            <a:r>
              <a:rPr lang="zh-CN" altLang="en-US" sz="2400"/>
              <a:t>、 </a:t>
            </a:r>
            <a:r>
              <a:rPr lang="en-US" altLang="zh-CN" sz="2400"/>
              <a:t>Sloc</a:t>
            </a:r>
            <a:r>
              <a:rPr lang="zh-CN" altLang="en-US" sz="2400"/>
              <a:t>部分函数依赖于码。</a:t>
            </a:r>
          </a:p>
          <a:p>
            <a:r>
              <a:rPr lang="zh-CN" altLang="en-US" sz="2400"/>
              <a:t>解决方法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     </a:t>
            </a:r>
            <a:r>
              <a:rPr lang="en-US" altLang="zh-CN" sz="2400"/>
              <a:t>S-L-C</a:t>
            </a:r>
            <a:r>
              <a:rPr lang="zh-CN" altLang="en-US" sz="2400"/>
              <a:t>分解为两个关系模式，以消除这些部分函数依赖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/>
              <a:t>            </a:t>
            </a:r>
            <a:r>
              <a:rPr lang="en-US" altLang="zh-CN" sz="2400"/>
              <a:t>SC</a:t>
            </a:r>
            <a:r>
              <a:rPr lang="zh-CN" altLang="en-US" sz="2400"/>
              <a:t>（</a:t>
            </a:r>
            <a:r>
              <a:rPr lang="en-US" altLang="zh-CN" sz="2400"/>
              <a:t>Sno</a:t>
            </a:r>
            <a:r>
              <a:rPr lang="zh-CN" altLang="en-US" sz="2400"/>
              <a:t>， </a:t>
            </a:r>
            <a:r>
              <a:rPr lang="en-US" altLang="zh-CN" sz="2400"/>
              <a:t>Cno</a:t>
            </a:r>
            <a:r>
              <a:rPr lang="zh-CN" altLang="en-US" sz="2400"/>
              <a:t>， </a:t>
            </a:r>
            <a:r>
              <a:rPr lang="en-US" altLang="zh-CN" sz="2400"/>
              <a:t>Grade</a:t>
            </a:r>
            <a:r>
              <a:rPr lang="zh-CN" altLang="en-US" sz="2400"/>
              <a:t>）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/>
              <a:t>                   </a:t>
            </a:r>
            <a:r>
              <a:rPr lang="en-US" altLang="zh-CN" sz="2400"/>
              <a:t>S-L</a:t>
            </a:r>
            <a:r>
              <a:rPr lang="zh-CN" altLang="en-US" sz="2400"/>
              <a:t>（</a:t>
            </a:r>
            <a:r>
              <a:rPr lang="en-US" altLang="zh-CN" sz="2400"/>
              <a:t>Sno</a:t>
            </a:r>
            <a:r>
              <a:rPr lang="zh-CN" altLang="en-US" sz="2400"/>
              <a:t>， </a:t>
            </a:r>
            <a:r>
              <a:rPr lang="en-US" altLang="zh-CN" sz="2400"/>
              <a:t>Sdept</a:t>
            </a:r>
            <a:r>
              <a:rPr lang="zh-CN" altLang="en-US" sz="2400"/>
              <a:t>， </a:t>
            </a:r>
            <a:r>
              <a:rPr lang="en-US" altLang="zh-CN" sz="2400"/>
              <a:t>Sloc</a:t>
            </a:r>
            <a:r>
              <a:rPr lang="zh-CN" altLang="en-US" sz="2400"/>
              <a:t>）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2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6EB8-547E-4A75-967D-CA8AABB64AC5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2NF</a:t>
            </a:r>
            <a:r>
              <a:rPr lang="zh-CN" altLang="en-US"/>
              <a:t>（续）</a:t>
            </a:r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/>
              <a:t>函数依赖图：</a:t>
            </a:r>
          </a:p>
        </p:txBody>
      </p:sp>
      <p:grpSp>
        <p:nvGrpSpPr>
          <p:cNvPr id="431108" name="Group 4"/>
          <p:cNvGrpSpPr>
            <a:grpSpLocks/>
          </p:cNvGrpSpPr>
          <p:nvPr/>
        </p:nvGrpSpPr>
        <p:grpSpPr bwMode="auto">
          <a:xfrm>
            <a:off x="1042988" y="2852738"/>
            <a:ext cx="3352800" cy="1981200"/>
            <a:chOff x="720" y="2112"/>
            <a:chExt cx="2112" cy="1248"/>
          </a:xfrm>
        </p:grpSpPr>
        <p:sp>
          <p:nvSpPr>
            <p:cNvPr id="431109" name="Rectangle 5"/>
            <p:cNvSpPr>
              <a:spLocks noChangeArrowheads="1"/>
            </p:cNvSpPr>
            <p:nvPr/>
          </p:nvSpPr>
          <p:spPr bwMode="auto">
            <a:xfrm>
              <a:off x="1831" y="2112"/>
              <a:ext cx="1001" cy="1248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110" name="Text Box 6"/>
            <p:cNvSpPr txBox="1">
              <a:spLocks noChangeArrowheads="1"/>
            </p:cNvSpPr>
            <p:nvPr/>
          </p:nvSpPr>
          <p:spPr bwMode="auto">
            <a:xfrm>
              <a:off x="2054" y="2290"/>
              <a:ext cx="556" cy="268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Sno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31111" name="Text Box 7"/>
            <p:cNvSpPr txBox="1">
              <a:spLocks noChangeArrowheads="1"/>
            </p:cNvSpPr>
            <p:nvPr/>
          </p:nvSpPr>
          <p:spPr bwMode="auto">
            <a:xfrm>
              <a:off x="2054" y="2914"/>
              <a:ext cx="556" cy="268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Cno</a:t>
              </a:r>
            </a:p>
          </p:txBody>
        </p:sp>
        <p:sp>
          <p:nvSpPr>
            <p:cNvPr id="431112" name="Text Box 8"/>
            <p:cNvSpPr txBox="1">
              <a:spLocks noChangeArrowheads="1"/>
            </p:cNvSpPr>
            <p:nvPr/>
          </p:nvSpPr>
          <p:spPr bwMode="auto">
            <a:xfrm>
              <a:off x="832" y="2647"/>
              <a:ext cx="666" cy="267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Grade</a:t>
              </a:r>
            </a:p>
          </p:txBody>
        </p:sp>
        <p:sp>
          <p:nvSpPr>
            <p:cNvPr id="431113" name="Line 9"/>
            <p:cNvSpPr>
              <a:spLocks noChangeShapeType="1"/>
            </p:cNvSpPr>
            <p:nvPr/>
          </p:nvSpPr>
          <p:spPr bwMode="auto">
            <a:xfrm flipH="1">
              <a:off x="1498" y="2736"/>
              <a:ext cx="33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114" name="Text Box 10"/>
            <p:cNvSpPr txBox="1">
              <a:spLocks noChangeArrowheads="1"/>
            </p:cNvSpPr>
            <p:nvPr/>
          </p:nvSpPr>
          <p:spPr bwMode="auto">
            <a:xfrm>
              <a:off x="720" y="2112"/>
              <a:ext cx="556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SC</a:t>
              </a:r>
            </a:p>
          </p:txBody>
        </p:sp>
      </p:grpSp>
      <p:grpSp>
        <p:nvGrpSpPr>
          <p:cNvPr id="431124" name="Group 20"/>
          <p:cNvGrpSpPr>
            <a:grpSpLocks/>
          </p:cNvGrpSpPr>
          <p:nvPr/>
        </p:nvGrpSpPr>
        <p:grpSpPr bwMode="auto">
          <a:xfrm>
            <a:off x="5219700" y="2565400"/>
            <a:ext cx="3124200" cy="2362200"/>
            <a:chOff x="3288" y="1797"/>
            <a:chExt cx="1968" cy="1488"/>
          </a:xfrm>
        </p:grpSpPr>
        <p:grpSp>
          <p:nvGrpSpPr>
            <p:cNvPr id="431115" name="Group 11"/>
            <p:cNvGrpSpPr>
              <a:grpSpLocks/>
            </p:cNvGrpSpPr>
            <p:nvPr/>
          </p:nvGrpSpPr>
          <p:grpSpPr bwMode="auto">
            <a:xfrm>
              <a:off x="3288" y="1797"/>
              <a:ext cx="1968" cy="1488"/>
              <a:chOff x="3312" y="1920"/>
              <a:chExt cx="1968" cy="1488"/>
            </a:xfrm>
          </p:grpSpPr>
          <p:sp>
            <p:nvSpPr>
              <p:cNvPr id="431116" name="Text Box 12"/>
              <p:cNvSpPr txBox="1">
                <a:spLocks noChangeArrowheads="1"/>
              </p:cNvSpPr>
              <p:nvPr/>
            </p:nvSpPr>
            <p:spPr bwMode="auto">
              <a:xfrm>
                <a:off x="3312" y="1920"/>
                <a:ext cx="695" cy="3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</a:rPr>
                  <a:t>S-L</a:t>
                </a:r>
              </a:p>
            </p:txBody>
          </p:sp>
          <p:sp>
            <p:nvSpPr>
              <p:cNvPr id="431117" name="Text Box 13"/>
              <p:cNvSpPr txBox="1">
                <a:spLocks noChangeArrowheads="1"/>
              </p:cNvSpPr>
              <p:nvPr/>
            </p:nvSpPr>
            <p:spPr bwMode="auto">
              <a:xfrm>
                <a:off x="3428" y="2540"/>
                <a:ext cx="579" cy="372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</a:rPr>
                  <a:t>Sno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1118" name="Text Box 14"/>
              <p:cNvSpPr txBox="1">
                <a:spLocks noChangeArrowheads="1"/>
              </p:cNvSpPr>
              <p:nvPr/>
            </p:nvSpPr>
            <p:spPr bwMode="auto">
              <a:xfrm>
                <a:off x="4585" y="2168"/>
                <a:ext cx="695" cy="372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</a:rPr>
                  <a:t>Sdept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1119" name="Text Box 15"/>
              <p:cNvSpPr txBox="1">
                <a:spLocks noChangeArrowheads="1"/>
              </p:cNvSpPr>
              <p:nvPr/>
            </p:nvSpPr>
            <p:spPr bwMode="auto">
              <a:xfrm>
                <a:off x="4585" y="3036"/>
                <a:ext cx="695" cy="372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</a:rPr>
                  <a:t>Sloc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1120" name="Line 16"/>
              <p:cNvSpPr>
                <a:spLocks noChangeShapeType="1"/>
              </p:cNvSpPr>
              <p:nvPr/>
            </p:nvSpPr>
            <p:spPr bwMode="auto">
              <a:xfrm flipV="1">
                <a:off x="4007" y="2292"/>
                <a:ext cx="578" cy="37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121" name="Line 17"/>
              <p:cNvSpPr>
                <a:spLocks noChangeShapeType="1"/>
              </p:cNvSpPr>
              <p:nvPr/>
            </p:nvSpPr>
            <p:spPr bwMode="auto">
              <a:xfrm>
                <a:off x="4007" y="2788"/>
                <a:ext cx="578" cy="37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31122" name="Line 18"/>
            <p:cNvSpPr>
              <a:spLocks noChangeShapeType="1"/>
            </p:cNvSpPr>
            <p:nvPr/>
          </p:nvSpPr>
          <p:spPr bwMode="auto">
            <a:xfrm>
              <a:off x="4950" y="2432"/>
              <a:ext cx="0" cy="4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1123" name="Rectangle 19"/>
          <p:cNvSpPr>
            <a:spLocks noChangeArrowheads="1"/>
          </p:cNvSpPr>
          <p:nvPr/>
        </p:nvSpPr>
        <p:spPr bwMode="auto">
          <a:xfrm>
            <a:off x="539750" y="5227638"/>
            <a:ext cx="4960938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3333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kumimoji="1" lang="zh-CN" altLang="en-US" sz="2200">
                <a:latin typeface="Times New Roman" panose="02020603050405020304" pitchFamily="18" charset="0"/>
              </a:rPr>
              <a:t>关系模式</a:t>
            </a:r>
            <a:r>
              <a:rPr kumimoji="1" lang="en-US" altLang="zh-CN" sz="2200">
                <a:latin typeface="Times New Roman" panose="02020603050405020304" pitchFamily="18" charset="0"/>
              </a:rPr>
              <a:t>SC</a:t>
            </a:r>
            <a:r>
              <a:rPr kumimoji="1" lang="zh-CN" altLang="en-US" sz="2200">
                <a:latin typeface="Times New Roman" panose="02020603050405020304" pitchFamily="18" charset="0"/>
              </a:rPr>
              <a:t>的码为（</a:t>
            </a:r>
            <a:r>
              <a:rPr kumimoji="1" lang="en-US" altLang="zh-CN" sz="2200">
                <a:latin typeface="Times New Roman" panose="02020603050405020304" pitchFamily="18" charset="0"/>
              </a:rPr>
              <a:t>Sno</a:t>
            </a:r>
            <a:r>
              <a:rPr kumimoji="1" lang="zh-CN" altLang="en-US" sz="2200">
                <a:latin typeface="Times New Roman" panose="02020603050405020304" pitchFamily="18" charset="0"/>
              </a:rPr>
              <a:t>，</a:t>
            </a:r>
            <a:r>
              <a:rPr kumimoji="1" lang="en-US" altLang="zh-CN" sz="2200">
                <a:latin typeface="Times New Roman" panose="02020603050405020304" pitchFamily="18" charset="0"/>
              </a:rPr>
              <a:t>Cno</a:t>
            </a:r>
            <a:r>
              <a:rPr kumimoji="1" lang="zh-CN" altLang="en-US" sz="2200">
                <a:latin typeface="Times New Roman" panose="02020603050405020304" pitchFamily="18" charset="0"/>
              </a:rPr>
              <a:t>）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kumimoji="1" lang="zh-CN" altLang="en-US" sz="2200">
                <a:latin typeface="Times New Roman" panose="02020603050405020304" pitchFamily="18" charset="0"/>
              </a:rPr>
              <a:t>关系模式</a:t>
            </a:r>
            <a:r>
              <a:rPr kumimoji="1" lang="en-US" altLang="zh-CN" sz="2200">
                <a:latin typeface="Times New Roman" panose="02020603050405020304" pitchFamily="18" charset="0"/>
              </a:rPr>
              <a:t>S-L</a:t>
            </a:r>
            <a:r>
              <a:rPr kumimoji="1" lang="zh-CN" altLang="en-US" sz="2200">
                <a:latin typeface="Times New Roman" panose="02020603050405020304" pitchFamily="18" charset="0"/>
              </a:rPr>
              <a:t>的码为</a:t>
            </a:r>
            <a:r>
              <a:rPr kumimoji="1" lang="en-US" altLang="zh-CN" sz="2200">
                <a:latin typeface="Times New Roman" panose="02020603050405020304" pitchFamily="18" charset="0"/>
              </a:rPr>
              <a:t>Sno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kumimoji="1" lang="zh-CN" altLang="en-US" sz="2200">
                <a:latin typeface="Times New Roman" panose="02020603050405020304" pitchFamily="18" charset="0"/>
              </a:rPr>
              <a:t>这样</a:t>
            </a:r>
            <a:r>
              <a:rPr kumimoji="1" lang="zh-CN" altLang="en-US" sz="2200">
                <a:solidFill>
                  <a:srgbClr val="0000FF"/>
                </a:solidFill>
                <a:latin typeface="Times New Roman" panose="02020603050405020304" pitchFamily="18" charset="0"/>
              </a:rPr>
              <a:t>非主属性对码都是完全函数依赖</a:t>
            </a:r>
            <a:r>
              <a:rPr kumimoji="1" lang="zh-CN" altLang="en-US" b="1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102D-C1A7-4C2C-BE6D-6163ED359C3E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2NF</a:t>
            </a:r>
            <a:r>
              <a:rPr lang="zh-CN" altLang="en-US"/>
              <a:t>（续）</a:t>
            </a:r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FF"/>
                </a:solidFill>
              </a:rPr>
              <a:t>2NF</a:t>
            </a:r>
            <a:r>
              <a:rPr lang="zh-CN" altLang="en-US">
                <a:solidFill>
                  <a:srgbClr val="FF00FF"/>
                </a:solidFill>
              </a:rPr>
              <a:t>的定义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/>
              <a:t>	</a:t>
            </a:r>
            <a:r>
              <a:rPr lang="zh-CN" altLang="en-US" sz="2400" b="1">
                <a:solidFill>
                  <a:srgbClr val="0000FF"/>
                </a:solidFill>
              </a:rPr>
              <a:t>定义</a:t>
            </a:r>
            <a:r>
              <a:rPr lang="en-US" altLang="zh-CN" sz="2400" b="1">
                <a:solidFill>
                  <a:srgbClr val="0000FF"/>
                </a:solidFill>
              </a:rPr>
              <a:t>6.6</a:t>
            </a:r>
            <a:r>
              <a:rPr lang="en-US" altLang="zh-CN" sz="2400"/>
              <a:t>  </a:t>
            </a:r>
            <a:r>
              <a:rPr lang="zh-CN" altLang="en-US" sz="2400" b="1"/>
              <a:t>若</a:t>
            </a:r>
            <a:r>
              <a:rPr lang="en-US" altLang="zh-CN" sz="2400" b="1"/>
              <a:t>R∈1NF</a:t>
            </a:r>
            <a:r>
              <a:rPr lang="zh-CN" altLang="en-US" sz="2400" b="1"/>
              <a:t>，且每一个</a:t>
            </a:r>
            <a:r>
              <a:rPr lang="zh-CN" altLang="en-US" sz="2400" b="1">
                <a:solidFill>
                  <a:srgbClr val="6600FF"/>
                </a:solidFill>
              </a:rPr>
              <a:t>非主属性</a:t>
            </a:r>
            <a:r>
              <a:rPr lang="zh-CN" altLang="en-US" sz="2400" b="1">
                <a:solidFill>
                  <a:srgbClr val="FF00FF"/>
                </a:solidFill>
              </a:rPr>
              <a:t>完全</a:t>
            </a:r>
            <a:r>
              <a:rPr lang="zh-CN" altLang="en-US" sz="2400" b="1"/>
              <a:t>函数依赖于码，则</a:t>
            </a:r>
            <a:r>
              <a:rPr lang="en-US" altLang="zh-CN" sz="2400" b="1"/>
              <a:t>R∈2NF</a:t>
            </a:r>
            <a:r>
              <a:rPr lang="zh-CN" altLang="en-US" sz="2400" b="1"/>
              <a:t>。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240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/>
              <a:t>	例：</a:t>
            </a:r>
            <a:r>
              <a:rPr lang="en-US" altLang="zh-CN" sz="2400"/>
              <a:t>S-L-C(Sno, Sdept, Sloc, Cno, Grade) </a:t>
            </a:r>
            <a:r>
              <a:rPr lang="en-US" altLang="zh-CN" sz="2200"/>
              <a:t>∈</a:t>
            </a:r>
            <a:r>
              <a:rPr lang="en-US" altLang="zh-CN" sz="2400"/>
              <a:t>1NF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   S-L-C(Sno, Sdept, Sloc, Cno, Grade) </a:t>
            </a:r>
            <a:r>
              <a:rPr lang="en-US" altLang="zh-CN" sz="2200"/>
              <a:t>∈</a:t>
            </a:r>
            <a:r>
              <a:rPr lang="en-US" altLang="zh-CN" sz="2400"/>
              <a:t>2NF 	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   SC</a:t>
            </a:r>
            <a:r>
              <a:rPr lang="zh-CN" altLang="en-US" sz="2400"/>
              <a:t>（</a:t>
            </a:r>
            <a:r>
              <a:rPr lang="en-US" altLang="zh-CN" sz="2400"/>
              <a:t>Sno</a:t>
            </a:r>
            <a:r>
              <a:rPr lang="zh-CN" altLang="en-US" sz="2400"/>
              <a:t>， </a:t>
            </a:r>
            <a:r>
              <a:rPr lang="en-US" altLang="zh-CN" sz="2400"/>
              <a:t>Cno</a:t>
            </a:r>
            <a:r>
              <a:rPr lang="zh-CN" altLang="en-US" sz="2400"/>
              <a:t>， </a:t>
            </a:r>
            <a:r>
              <a:rPr lang="en-US" altLang="zh-CN" sz="2400"/>
              <a:t>Grade</a:t>
            </a:r>
            <a:r>
              <a:rPr lang="zh-CN" altLang="en-US" sz="2400"/>
              <a:t>） </a:t>
            </a:r>
            <a:r>
              <a:rPr lang="zh-CN" altLang="en-US" sz="2200"/>
              <a:t>∈</a:t>
            </a:r>
            <a:r>
              <a:rPr lang="zh-CN" altLang="en-US" sz="2400"/>
              <a:t> </a:t>
            </a:r>
            <a:r>
              <a:rPr lang="en-US" altLang="zh-CN" sz="2400"/>
              <a:t>2NF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/>
              <a:t>          	S-L</a:t>
            </a:r>
            <a:r>
              <a:rPr lang="zh-CN" altLang="en-US" sz="2400"/>
              <a:t>（</a:t>
            </a:r>
            <a:r>
              <a:rPr lang="en-US" altLang="zh-CN" sz="2400"/>
              <a:t>Sno</a:t>
            </a:r>
            <a:r>
              <a:rPr lang="zh-CN" altLang="en-US" sz="2400"/>
              <a:t>， </a:t>
            </a:r>
            <a:r>
              <a:rPr lang="en-US" altLang="zh-CN" sz="2400"/>
              <a:t>Sdept</a:t>
            </a:r>
            <a:r>
              <a:rPr lang="zh-CN" altLang="en-US" sz="2400"/>
              <a:t>， </a:t>
            </a:r>
            <a:r>
              <a:rPr lang="en-US" altLang="zh-CN" sz="2400"/>
              <a:t>Sloc</a:t>
            </a:r>
            <a:r>
              <a:rPr lang="zh-CN" altLang="en-US" sz="2400"/>
              <a:t>） </a:t>
            </a:r>
            <a:r>
              <a:rPr lang="zh-CN" altLang="en-US" sz="2200"/>
              <a:t>∈</a:t>
            </a:r>
            <a:r>
              <a:rPr lang="zh-CN" altLang="en-US" sz="2400"/>
              <a:t> </a:t>
            </a:r>
            <a:r>
              <a:rPr lang="en-US" altLang="zh-CN" sz="2400"/>
              <a:t>2NF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400"/>
          </a:p>
        </p:txBody>
      </p:sp>
      <p:sp>
        <p:nvSpPr>
          <p:cNvPr id="432132" name="Line 4"/>
          <p:cNvSpPr>
            <a:spLocks noChangeShapeType="1"/>
          </p:cNvSpPr>
          <p:nvPr/>
        </p:nvSpPr>
        <p:spPr bwMode="auto">
          <a:xfrm>
            <a:off x="6588125" y="4149725"/>
            <a:ext cx="215900" cy="3587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3D7AF-55D5-4E99-9482-D4755FD58586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思考题</a:t>
            </a:r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776"/>
            <a:ext cx="8229600" cy="4711799"/>
          </a:xfrm>
        </p:spPr>
        <p:txBody>
          <a:bodyPr/>
          <a:lstStyle/>
          <a:p>
            <a:r>
              <a:rPr lang="zh-CN" altLang="en-US" sz="2400" dirty="0"/>
              <a:t>例：判断</a:t>
            </a:r>
            <a:r>
              <a:rPr lang="en-US" altLang="zh-CN" sz="2400" dirty="0"/>
              <a:t>R</a:t>
            </a:r>
            <a:r>
              <a:rPr lang="zh-CN" altLang="en-US" sz="2400" dirty="0"/>
              <a:t>（教师编号，教师地址，课程号，课程名）是否属于</a:t>
            </a:r>
            <a:r>
              <a:rPr lang="en-US" altLang="zh-CN" sz="2400" dirty="0"/>
              <a:t>2NF</a:t>
            </a:r>
            <a:r>
              <a:rPr lang="zh-CN" altLang="en-US" sz="2400" dirty="0"/>
              <a:t>？（假设一个教师上多门课，一门课可以由多个教师上）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/>
              <a:t>   解： 候选码：（教师编号，课程号）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/>
              <a:t>            非主属性：教师地址，课程名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/>
              <a:t>        因为： （教师编号，课程号）   教师地址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/>
              <a:t>                      （教师编号，课程号）  课程名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/>
              <a:t>        所以 本关系模式不属于</a:t>
            </a:r>
            <a:r>
              <a:rPr lang="en-US" altLang="zh-CN" sz="2400" dirty="0"/>
              <a:t>2NF</a:t>
            </a:r>
          </a:p>
          <a:p>
            <a:r>
              <a:rPr lang="zh-CN" altLang="en-US" sz="2400" dirty="0"/>
              <a:t>例：判断教师上课</a:t>
            </a:r>
            <a:r>
              <a:rPr lang="en-US" altLang="zh-CN" sz="2400" dirty="0"/>
              <a:t>teach( teacher, class, course )</a:t>
            </a:r>
            <a:r>
              <a:rPr lang="zh-CN" altLang="en-US" sz="2400" dirty="0"/>
              <a:t>是否属于</a:t>
            </a:r>
            <a:r>
              <a:rPr lang="en-US" altLang="zh-CN" sz="2400" dirty="0"/>
              <a:t>2NF</a:t>
            </a:r>
            <a:r>
              <a:rPr lang="zh-CN" altLang="en-US" sz="2400" dirty="0"/>
              <a:t>？假定一位教师给同一个班至多上一门课，一门课可以由多位教师上，一名教师也可上多门课。</a:t>
            </a:r>
          </a:p>
        </p:txBody>
      </p:sp>
      <p:grpSp>
        <p:nvGrpSpPr>
          <p:cNvPr id="592905" name="Group 9"/>
          <p:cNvGrpSpPr>
            <a:grpSpLocks/>
          </p:cNvGrpSpPr>
          <p:nvPr/>
        </p:nvGrpSpPr>
        <p:grpSpPr bwMode="auto">
          <a:xfrm>
            <a:off x="5148263" y="3284538"/>
            <a:ext cx="381000" cy="312737"/>
            <a:chOff x="3243" y="2069"/>
            <a:chExt cx="240" cy="197"/>
          </a:xfrm>
        </p:grpSpPr>
        <p:sp>
          <p:nvSpPr>
            <p:cNvPr id="592900" name="Line 4"/>
            <p:cNvSpPr>
              <a:spLocks noChangeShapeType="1"/>
            </p:cNvSpPr>
            <p:nvPr/>
          </p:nvSpPr>
          <p:spPr bwMode="auto">
            <a:xfrm>
              <a:off x="3243" y="2251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92902" name="Text Box 6"/>
            <p:cNvSpPr txBox="1">
              <a:spLocks noChangeArrowheads="1"/>
            </p:cNvSpPr>
            <p:nvPr/>
          </p:nvSpPr>
          <p:spPr bwMode="auto">
            <a:xfrm>
              <a:off x="3288" y="2069"/>
              <a:ext cx="182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50000"/>
                </a:spcBef>
              </a:pPr>
              <a:r>
                <a:rPr kumimoji="0" lang="en-US" altLang="zh-CN" sz="1600">
                  <a:latin typeface="Arial" panose="020B0604020202020204" pitchFamily="34" charset="0"/>
                </a:rPr>
                <a:t>P</a:t>
              </a:r>
            </a:p>
          </p:txBody>
        </p:sp>
      </p:grpSp>
      <p:grpSp>
        <p:nvGrpSpPr>
          <p:cNvPr id="592906" name="Group 10"/>
          <p:cNvGrpSpPr>
            <a:grpSpLocks/>
          </p:cNvGrpSpPr>
          <p:nvPr/>
        </p:nvGrpSpPr>
        <p:grpSpPr bwMode="auto">
          <a:xfrm>
            <a:off x="5292725" y="3716338"/>
            <a:ext cx="381000" cy="312737"/>
            <a:chOff x="3334" y="2341"/>
            <a:chExt cx="240" cy="197"/>
          </a:xfrm>
        </p:grpSpPr>
        <p:sp>
          <p:nvSpPr>
            <p:cNvPr id="592901" name="Line 5"/>
            <p:cNvSpPr>
              <a:spLocks noChangeShapeType="1"/>
            </p:cNvSpPr>
            <p:nvPr/>
          </p:nvSpPr>
          <p:spPr bwMode="auto">
            <a:xfrm>
              <a:off x="3334" y="2523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92903" name="Text Box 7"/>
            <p:cNvSpPr txBox="1">
              <a:spLocks noChangeArrowheads="1"/>
            </p:cNvSpPr>
            <p:nvPr/>
          </p:nvSpPr>
          <p:spPr bwMode="auto">
            <a:xfrm>
              <a:off x="3379" y="2341"/>
              <a:ext cx="182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50000"/>
                </a:spcBef>
              </a:pPr>
              <a:r>
                <a:rPr kumimoji="0" lang="en-US" altLang="zh-CN" sz="1600">
                  <a:latin typeface="Arial" panose="020B0604020202020204" pitchFamily="34" charset="0"/>
                </a:rPr>
                <a:t>P</a:t>
              </a:r>
            </a:p>
          </p:txBody>
        </p:sp>
      </p:grpSp>
      <p:sp>
        <p:nvSpPr>
          <p:cNvPr id="592904" name="Text Box 8"/>
          <p:cNvSpPr txBox="1">
            <a:spLocks noChangeArrowheads="1"/>
          </p:cNvSpPr>
          <p:nvPr/>
        </p:nvSpPr>
        <p:spPr bwMode="auto">
          <a:xfrm>
            <a:off x="827088" y="5949950"/>
            <a:ext cx="6265862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0"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答：属于</a:t>
            </a:r>
            <a:r>
              <a:rPr kumimoji="0"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2NF</a:t>
            </a:r>
            <a:r>
              <a:rPr kumimoji="0"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。候选码（</a:t>
            </a:r>
            <a:r>
              <a:rPr kumimoji="0"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teacher, class</a:t>
            </a:r>
            <a:r>
              <a:rPr kumimoji="0"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2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2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2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2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92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92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92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92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92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592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899" grpId="0" uiExpand="1" build="p"/>
      <p:bldP spid="59290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45557-08FF-4823-8080-977BAB2CB9C2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5836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088" y="1773238"/>
            <a:ext cx="7924800" cy="3733800"/>
          </a:xfrm>
        </p:spPr>
        <p:txBody>
          <a:bodyPr/>
          <a:lstStyle/>
          <a:p>
            <a:r>
              <a:rPr lang="zh-CN" altLang="en-US" sz="2400" b="1">
                <a:solidFill>
                  <a:srgbClr val="FF0000"/>
                </a:solidFill>
              </a:rPr>
              <a:t>例</a:t>
            </a:r>
            <a:r>
              <a:rPr lang="en-US" altLang="zh-CN" sz="2400" b="1">
                <a:solidFill>
                  <a:srgbClr val="FF0000"/>
                </a:solidFill>
              </a:rPr>
              <a:t>:</a:t>
            </a:r>
            <a:r>
              <a:rPr lang="en-US" altLang="zh-CN" sz="2400" b="1"/>
              <a:t> </a:t>
            </a:r>
            <a:r>
              <a:rPr lang="zh-CN" altLang="en-US" sz="2400" b="1"/>
              <a:t>学生</a:t>
            </a:r>
            <a:r>
              <a:rPr lang="en-US" altLang="zh-CN" sz="2400" b="1"/>
              <a:t>-</a:t>
            </a:r>
            <a:r>
              <a:rPr lang="zh-CN" altLang="en-US" sz="2400" b="1"/>
              <a:t>课程</a:t>
            </a:r>
            <a:r>
              <a:rPr lang="en-US" altLang="zh-CN" sz="2400" b="1"/>
              <a:t>-</a:t>
            </a:r>
            <a:r>
              <a:rPr lang="zh-CN" altLang="en-US" sz="2400" b="1"/>
              <a:t>成绩管理关系模式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2400" b="1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1"/>
              <a:t>属性组</a:t>
            </a:r>
            <a:r>
              <a:rPr lang="en-US" altLang="zh-CN" sz="2400" b="1"/>
              <a:t>U = {</a:t>
            </a:r>
            <a:r>
              <a:rPr lang="zh-CN" altLang="en-US" sz="2400" b="1"/>
              <a:t>学号</a:t>
            </a:r>
            <a:r>
              <a:rPr lang="en-US" altLang="zh-CN" sz="2400" b="1"/>
              <a:t>SNO,</a:t>
            </a:r>
            <a:r>
              <a:rPr lang="zh-CN" altLang="en-US" sz="2400" b="1"/>
              <a:t>系名</a:t>
            </a:r>
            <a:r>
              <a:rPr lang="en-US" altLang="zh-CN" sz="2400" b="1"/>
              <a:t>SDEPT,</a:t>
            </a:r>
            <a:r>
              <a:rPr lang="zh-CN" altLang="en-US" sz="2400" b="1"/>
              <a:t>系主任</a:t>
            </a:r>
            <a:r>
              <a:rPr lang="en-US" altLang="zh-CN" sz="2400" b="1"/>
              <a:t>MN,</a:t>
            </a:r>
            <a:r>
              <a:rPr lang="zh-CN" altLang="en-US" sz="2400" b="1"/>
              <a:t>课程号</a:t>
            </a:r>
            <a:r>
              <a:rPr lang="en-US" altLang="zh-CN" sz="2400" b="1"/>
              <a:t>CNO,</a:t>
            </a:r>
            <a:r>
              <a:rPr lang="zh-CN" altLang="en-US" sz="2400" b="1"/>
              <a:t>成绩</a:t>
            </a:r>
            <a:r>
              <a:rPr lang="en-US" altLang="zh-CN" sz="2400" b="1"/>
              <a:t>G}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400" b="1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1"/>
              <a:t>数据依赖</a:t>
            </a:r>
          </a:p>
        </p:txBody>
      </p:sp>
      <p:graphicFrame>
        <p:nvGraphicFramePr>
          <p:cNvPr id="583683" name="Object 3"/>
          <p:cNvGraphicFramePr>
            <a:graphicFrameLocks noChangeAspect="1"/>
          </p:cNvGraphicFramePr>
          <p:nvPr/>
        </p:nvGraphicFramePr>
        <p:xfrm>
          <a:off x="1619250" y="4508500"/>
          <a:ext cx="6692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555720" imgH="203040" progId="Equation.3">
                  <p:embed/>
                </p:oleObj>
              </mc:Choice>
              <mc:Fallback>
                <p:oleObj name="公式" r:id="rId3" imgW="3555720" imgH="203040" progId="Equation.3">
                  <p:embed/>
                  <p:pic>
                    <p:nvPicPr>
                      <p:cNvPr id="5836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508500"/>
                        <a:ext cx="6692900" cy="381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684" name="Rectangle 4"/>
          <p:cNvSpPr>
            <a:spLocks noChangeArrowheads="1"/>
          </p:cNvSpPr>
          <p:nvPr/>
        </p:nvSpPr>
        <p:spPr bwMode="auto">
          <a:xfrm>
            <a:off x="971550" y="5084763"/>
            <a:ext cx="73850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kumimoji="1" lang="zh-CN" altLang="en-US" sz="2000" b="1">
                <a:latin typeface="Arial Narrow" panose="020B0606020202030204" pitchFamily="34" charset="0"/>
              </a:rPr>
              <a:t>该模式存在非主属性部分函数依赖，达不到</a:t>
            </a:r>
            <a:r>
              <a:rPr kumimoji="1" lang="en-US" altLang="zh-CN" sz="2000" b="1">
                <a:latin typeface="Arial Narrow" panose="020B0606020202030204" pitchFamily="34" charset="0"/>
              </a:rPr>
              <a:t>2NF</a:t>
            </a:r>
            <a:r>
              <a:rPr kumimoji="1" lang="zh-CN" altLang="en-US" sz="2000" b="1">
                <a:latin typeface="Arial Narrow" panose="020B0606020202030204" pitchFamily="34" charset="0"/>
              </a:rPr>
              <a:t>，属于</a:t>
            </a:r>
            <a:r>
              <a:rPr kumimoji="1" lang="en-US" altLang="zh-CN" sz="2000" b="1">
                <a:latin typeface="Arial Narrow" panose="020B0606020202030204" pitchFamily="34" charset="0"/>
              </a:rPr>
              <a:t>1NF</a:t>
            </a:r>
            <a:r>
              <a:rPr kumimoji="1" lang="zh-CN" altLang="en-US" sz="2000" b="1">
                <a:latin typeface="Arial Narrow" panose="020B0606020202030204" pitchFamily="34" charset="0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68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9691-F48B-464A-B185-2B536C06265D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什么是数据依赖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41438"/>
            <a:ext cx="8208962" cy="511175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b="1"/>
              <a:t>1. </a:t>
            </a:r>
            <a:r>
              <a:rPr lang="zh-CN" altLang="en-US" sz="2000" b="1"/>
              <a:t>完整性约束的表现形式</a:t>
            </a:r>
          </a:p>
          <a:p>
            <a:pPr>
              <a:lnSpc>
                <a:spcPct val="210000"/>
              </a:lnSpc>
            </a:pPr>
            <a:r>
              <a:rPr lang="zh-CN" altLang="en-US" sz="2000" b="1"/>
              <a:t>限定属性取值范围：例如学生成绩必须在</a:t>
            </a:r>
            <a:r>
              <a:rPr lang="en-US" altLang="zh-CN" sz="2000" b="1"/>
              <a:t>0-100</a:t>
            </a:r>
            <a:r>
              <a:rPr lang="zh-CN" altLang="en-US" sz="2000" b="1"/>
              <a:t>之间</a:t>
            </a:r>
          </a:p>
          <a:p>
            <a:pPr>
              <a:lnSpc>
                <a:spcPct val="210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zh-CN" altLang="en-US" sz="2000" b="1"/>
              <a:t>定义属性</a:t>
            </a:r>
            <a:r>
              <a:rPr lang="zh-CN" altLang="en-US" sz="2000" b="1">
                <a:solidFill>
                  <a:srgbClr val="FF00FF"/>
                </a:solidFill>
              </a:rPr>
              <a:t>值</a:t>
            </a:r>
            <a:r>
              <a:rPr lang="zh-CN" altLang="en-US" sz="2000" b="1"/>
              <a:t>间的相互关连（主要体现于值的</a:t>
            </a:r>
            <a:r>
              <a:rPr lang="zh-CN" altLang="en-US" sz="2000" b="1">
                <a:solidFill>
                  <a:srgbClr val="FF00FF"/>
                </a:solidFill>
              </a:rPr>
              <a:t>相等与否</a:t>
            </a:r>
            <a:r>
              <a:rPr lang="zh-CN" altLang="en-US" sz="2000" b="1"/>
              <a:t>），这就是数据依赖，它是数据库模式设计的关键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/>
              <a:t>2. </a:t>
            </a:r>
            <a:r>
              <a:rPr lang="zh-CN" altLang="en-US" sz="2000" b="1"/>
              <a:t>数据依赖</a:t>
            </a:r>
          </a:p>
          <a:p>
            <a:pPr>
              <a:lnSpc>
                <a:spcPct val="170000"/>
              </a:lnSpc>
            </a:pPr>
            <a:r>
              <a:rPr lang="zh-CN" altLang="en-US" sz="2000" b="1"/>
              <a:t>一个关系内部属性与属性之间的约束关系</a:t>
            </a:r>
          </a:p>
          <a:p>
            <a:pPr>
              <a:lnSpc>
                <a:spcPct val="170000"/>
              </a:lnSpc>
            </a:pPr>
            <a:r>
              <a:rPr lang="zh-CN" altLang="en-US" sz="2000" b="1"/>
              <a:t>现实世界属性间相互联系的抽象</a:t>
            </a:r>
          </a:p>
          <a:p>
            <a:pPr>
              <a:lnSpc>
                <a:spcPct val="170000"/>
              </a:lnSpc>
            </a:pPr>
            <a:r>
              <a:rPr lang="zh-CN" altLang="en-US" sz="2000" b="1"/>
              <a:t>数据内在的性质</a:t>
            </a:r>
          </a:p>
          <a:p>
            <a:pPr>
              <a:lnSpc>
                <a:spcPct val="170000"/>
              </a:lnSpc>
            </a:pPr>
            <a:r>
              <a:rPr lang="zh-CN" altLang="en-US" sz="2000" b="1">
                <a:solidFill>
                  <a:srgbClr val="FF00FF"/>
                </a:solidFill>
              </a:rPr>
              <a:t>语义</a:t>
            </a:r>
            <a:r>
              <a:rPr lang="zh-CN" altLang="en-US" sz="2000" b="1"/>
              <a:t>的体现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8A351-1614-491E-A3A1-41A69A861790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620713"/>
            <a:ext cx="8077200" cy="609600"/>
          </a:xfrm>
        </p:spPr>
        <p:txBody>
          <a:bodyPr/>
          <a:lstStyle/>
          <a:p>
            <a:r>
              <a:rPr lang="zh-CN" altLang="en-US"/>
              <a:t>分解方法</a:t>
            </a:r>
          </a:p>
        </p:txBody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484313"/>
            <a:ext cx="7772400" cy="4953000"/>
          </a:xfrm>
        </p:spPr>
        <p:txBody>
          <a:bodyPr/>
          <a:lstStyle/>
          <a:p>
            <a:r>
              <a:rPr lang="zh-CN" altLang="en-US" sz="2200" b="1" dirty="0"/>
              <a:t>一个</a:t>
            </a:r>
            <a:r>
              <a:rPr lang="en-US" altLang="zh-CN" sz="2200" b="1" dirty="0"/>
              <a:t>1NF</a:t>
            </a:r>
            <a:r>
              <a:rPr lang="zh-CN" altLang="en-US" sz="2200" b="1" dirty="0"/>
              <a:t>，但非</a:t>
            </a:r>
            <a:r>
              <a:rPr lang="en-US" altLang="zh-CN" sz="2200" b="1" dirty="0"/>
              <a:t>2NF</a:t>
            </a:r>
            <a:r>
              <a:rPr lang="zh-CN" altLang="en-US" sz="2200" b="1" dirty="0"/>
              <a:t>的关系总是可以被分解成为一组</a:t>
            </a:r>
            <a:r>
              <a:rPr lang="en-US" altLang="zh-CN" sz="2200" b="1" dirty="0"/>
              <a:t>2NF</a:t>
            </a:r>
            <a:r>
              <a:rPr lang="zh-CN" altLang="en-US" sz="2200" b="1" dirty="0"/>
              <a:t>的关系</a:t>
            </a:r>
          </a:p>
          <a:p>
            <a:r>
              <a:rPr lang="zh-CN" altLang="en-US" sz="2200" b="1" dirty="0">
                <a:solidFill>
                  <a:srgbClr val="FF0000"/>
                </a:solidFill>
              </a:rPr>
              <a:t>方法：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200" b="1" dirty="0"/>
              <a:t>     已知关系</a:t>
            </a:r>
            <a:r>
              <a:rPr lang="en-US" altLang="zh-CN" sz="2200" b="1" dirty="0"/>
              <a:t>R(A,B,C,D), (A,B)</a:t>
            </a:r>
            <a:r>
              <a:rPr lang="zh-CN" altLang="en-US" sz="2200" b="1" dirty="0"/>
              <a:t>为主码，即</a:t>
            </a:r>
            <a:r>
              <a:rPr lang="en-US" altLang="zh-CN" sz="2200" b="1" dirty="0"/>
              <a:t>(A,B)-&gt;C, (A,B)-&gt;D</a:t>
            </a:r>
            <a:r>
              <a:rPr lang="zh-CN" altLang="en-US" sz="2200" b="1" dirty="0"/>
              <a:t>，且</a:t>
            </a:r>
            <a:r>
              <a:rPr lang="en-US" altLang="zh-CN" sz="2200" b="1" dirty="0"/>
              <a:t>A-&gt;D, </a:t>
            </a:r>
            <a:r>
              <a:rPr lang="zh-CN" altLang="en-US" sz="2200" b="1" dirty="0"/>
              <a:t>则将</a:t>
            </a:r>
            <a:r>
              <a:rPr lang="en-US" altLang="zh-CN" sz="2200" b="1" dirty="0"/>
              <a:t>R</a:t>
            </a:r>
            <a:r>
              <a:rPr lang="zh-CN" altLang="en-US" sz="2200" b="1" dirty="0"/>
              <a:t>分解成为</a:t>
            </a:r>
            <a:r>
              <a:rPr lang="en-US" altLang="zh-CN" sz="2200" b="1" dirty="0"/>
              <a:t>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200" b="1" dirty="0"/>
              <a:t>		R1(A,D), A</a:t>
            </a:r>
            <a:r>
              <a:rPr lang="zh-CN" altLang="en-US" sz="2200" b="1" dirty="0"/>
              <a:t>为主码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200" b="1" dirty="0"/>
              <a:t>		</a:t>
            </a:r>
            <a:r>
              <a:rPr lang="en-US" altLang="zh-CN" sz="2200" b="1" dirty="0"/>
              <a:t>R2(A,B,C), (A,B)</a:t>
            </a:r>
            <a:r>
              <a:rPr lang="zh-CN" altLang="en-US" sz="2200" b="1" dirty="0"/>
              <a:t>为主码，</a:t>
            </a:r>
            <a:r>
              <a:rPr lang="en-US" altLang="zh-CN" sz="2200" b="1" dirty="0"/>
              <a:t>A</a:t>
            </a:r>
            <a:r>
              <a:rPr lang="zh-CN" altLang="en-US" sz="2200" b="1" dirty="0"/>
              <a:t>为外码</a:t>
            </a:r>
            <a:endParaRPr lang="zh-CN" altLang="en-US" sz="2200" b="1" dirty="0">
              <a:solidFill>
                <a:schemeClr val="accent1"/>
              </a:solidFill>
            </a:endParaRPr>
          </a:p>
        </p:txBody>
      </p:sp>
      <p:grpSp>
        <p:nvGrpSpPr>
          <p:cNvPr id="585732" name="Group 4"/>
          <p:cNvGrpSpPr>
            <a:grpSpLocks/>
          </p:cNvGrpSpPr>
          <p:nvPr/>
        </p:nvGrpSpPr>
        <p:grpSpPr bwMode="auto">
          <a:xfrm>
            <a:off x="2654300" y="4437063"/>
            <a:ext cx="4300538" cy="366712"/>
            <a:chOff x="1480" y="2493"/>
            <a:chExt cx="2357" cy="231"/>
          </a:xfrm>
        </p:grpSpPr>
        <p:sp>
          <p:nvSpPr>
            <p:cNvPr id="585733" name="Rectangle 5"/>
            <p:cNvSpPr>
              <a:spLocks noChangeArrowheads="1"/>
            </p:cNvSpPr>
            <p:nvPr/>
          </p:nvSpPr>
          <p:spPr bwMode="auto">
            <a:xfrm>
              <a:off x="1480" y="2493"/>
              <a:ext cx="1969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b="1">
                  <a:latin typeface="Helvetica" panose="020B0604020202020204" pitchFamily="34" charset="0"/>
                </a:rPr>
                <a:t>R(SNO,SDEPT,MN,CNO,G)</a:t>
              </a:r>
            </a:p>
          </p:txBody>
        </p:sp>
        <p:sp>
          <p:nvSpPr>
            <p:cNvPr id="585734" name="Text Box 6"/>
            <p:cNvSpPr txBox="1">
              <a:spLocks noChangeArrowheads="1"/>
            </p:cNvSpPr>
            <p:nvPr/>
          </p:nvSpPr>
          <p:spPr bwMode="auto">
            <a:xfrm>
              <a:off x="3526" y="2511"/>
              <a:ext cx="31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>
                  <a:latin typeface="Helvetica" panose="020B0604020202020204" pitchFamily="34" charset="0"/>
                </a:rPr>
                <a:t>1NF</a:t>
              </a:r>
            </a:p>
          </p:txBody>
        </p:sp>
      </p:grpSp>
      <p:grpSp>
        <p:nvGrpSpPr>
          <p:cNvPr id="585735" name="Group 7"/>
          <p:cNvGrpSpPr>
            <a:grpSpLocks/>
          </p:cNvGrpSpPr>
          <p:nvPr/>
        </p:nvGrpSpPr>
        <p:grpSpPr bwMode="auto">
          <a:xfrm>
            <a:off x="2652713" y="5316538"/>
            <a:ext cx="4276725" cy="641350"/>
            <a:chOff x="1497" y="3047"/>
            <a:chExt cx="2107" cy="404"/>
          </a:xfrm>
        </p:grpSpPr>
        <p:sp>
          <p:nvSpPr>
            <p:cNvPr id="585736" name="Rectangle 8"/>
            <p:cNvSpPr>
              <a:spLocks noChangeArrowheads="1"/>
            </p:cNvSpPr>
            <p:nvPr/>
          </p:nvSpPr>
          <p:spPr bwMode="auto">
            <a:xfrm>
              <a:off x="1497" y="3047"/>
              <a:ext cx="1767" cy="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vl="1" algn="l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b="1">
                  <a:latin typeface="Helvetica" panose="020B0604020202020204" pitchFamily="34" charset="0"/>
                </a:rPr>
                <a:t>SC(SNO, CNO, G);</a:t>
              </a:r>
            </a:p>
            <a:p>
              <a:pPr lvl="1" algn="l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b="1">
                  <a:latin typeface="Helvetica" panose="020B0604020202020204" pitchFamily="34" charset="0"/>
                </a:rPr>
                <a:t>S-M(SNO, SDEPT, MN);</a:t>
              </a:r>
            </a:p>
          </p:txBody>
        </p:sp>
        <p:sp>
          <p:nvSpPr>
            <p:cNvPr id="585737" name="Text Box 9"/>
            <p:cNvSpPr txBox="1">
              <a:spLocks noChangeArrowheads="1"/>
            </p:cNvSpPr>
            <p:nvPr/>
          </p:nvSpPr>
          <p:spPr bwMode="auto">
            <a:xfrm>
              <a:off x="3325" y="3147"/>
              <a:ext cx="2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>
                  <a:latin typeface="Helvetica" panose="020B0604020202020204" pitchFamily="34" charset="0"/>
                </a:rPr>
                <a:t>2NF</a:t>
              </a:r>
            </a:p>
          </p:txBody>
        </p:sp>
      </p:grpSp>
      <p:grpSp>
        <p:nvGrpSpPr>
          <p:cNvPr id="585738" name="Group 10"/>
          <p:cNvGrpSpPr>
            <a:grpSpLocks/>
          </p:cNvGrpSpPr>
          <p:nvPr/>
        </p:nvGrpSpPr>
        <p:grpSpPr bwMode="auto">
          <a:xfrm>
            <a:off x="4160838" y="4829175"/>
            <a:ext cx="1163637" cy="487363"/>
            <a:chOff x="2198" y="2740"/>
            <a:chExt cx="733" cy="307"/>
          </a:xfrm>
        </p:grpSpPr>
        <p:sp>
          <p:nvSpPr>
            <p:cNvPr id="585739" name="Text Box 11"/>
            <p:cNvSpPr txBox="1">
              <a:spLocks noChangeArrowheads="1"/>
            </p:cNvSpPr>
            <p:nvPr/>
          </p:nvSpPr>
          <p:spPr bwMode="auto">
            <a:xfrm>
              <a:off x="2367" y="2804"/>
              <a:ext cx="5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400" b="1">
                  <a:latin typeface="Helvetica" panose="020B0604020202020204" pitchFamily="34" charset="0"/>
                </a:rPr>
                <a:t>模式分解</a:t>
              </a:r>
            </a:p>
          </p:txBody>
        </p:sp>
        <p:sp>
          <p:nvSpPr>
            <p:cNvPr id="585740" name="AutoShape 12"/>
            <p:cNvSpPr>
              <a:spLocks noChangeArrowheads="1"/>
            </p:cNvSpPr>
            <p:nvPr/>
          </p:nvSpPr>
          <p:spPr bwMode="auto">
            <a:xfrm>
              <a:off x="2198" y="2740"/>
              <a:ext cx="94" cy="307"/>
            </a:xfrm>
            <a:prstGeom prst="downArrow">
              <a:avLst>
                <a:gd name="adj1" fmla="val 50000"/>
                <a:gd name="adj2" fmla="val 8164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5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85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C30A0-B6E7-43AD-9763-5FC0B094C0F7}" type="slidenum">
              <a:rPr lang="en-US" altLang="zh-CN"/>
              <a:pPr/>
              <a:t>51</a:t>
            </a:fld>
            <a:endParaRPr lang="en-US" altLang="zh-CN" dirty="0"/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2NF</a:t>
            </a:r>
            <a:r>
              <a:rPr lang="zh-CN" altLang="en-US"/>
              <a:t>（续）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2104"/>
            <a:ext cx="8229600" cy="4495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200" dirty="0"/>
              <a:t>采用投影分解法将一个</a:t>
            </a:r>
            <a:r>
              <a:rPr lang="en-US" altLang="zh-CN" sz="2200" dirty="0"/>
              <a:t>1NF</a:t>
            </a:r>
            <a:r>
              <a:rPr lang="zh-CN" altLang="en-US" sz="2200" dirty="0"/>
              <a:t>的关系分解为多个</a:t>
            </a:r>
            <a:r>
              <a:rPr lang="en-US" altLang="zh-CN" sz="2200" dirty="0"/>
              <a:t>2NF</a:t>
            </a:r>
            <a:r>
              <a:rPr lang="zh-CN" altLang="en-US" sz="2200" dirty="0"/>
              <a:t>的关系，可以在一定程度上减轻原</a:t>
            </a:r>
            <a:r>
              <a:rPr lang="en-US" altLang="zh-CN" sz="2200" dirty="0"/>
              <a:t>1NF</a:t>
            </a:r>
            <a:r>
              <a:rPr lang="zh-CN" altLang="en-US" sz="2200" dirty="0"/>
              <a:t>关系中存在的插入异常、删除异常、数据冗余度大、修改复杂等问题。</a:t>
            </a:r>
          </a:p>
          <a:p>
            <a:pPr>
              <a:lnSpc>
                <a:spcPct val="150000"/>
              </a:lnSpc>
            </a:pP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zh-CN" altLang="en-US" sz="2200" dirty="0"/>
              <a:t>将一个</a:t>
            </a:r>
            <a:r>
              <a:rPr lang="en-US" altLang="zh-CN" sz="2200" dirty="0"/>
              <a:t>1NF</a:t>
            </a:r>
            <a:r>
              <a:rPr lang="zh-CN" altLang="en-US" sz="2200" dirty="0"/>
              <a:t>关系分解为多个</a:t>
            </a:r>
            <a:r>
              <a:rPr lang="en-US" altLang="zh-CN" sz="2200" dirty="0"/>
              <a:t>2NF</a:t>
            </a:r>
            <a:r>
              <a:rPr lang="zh-CN" altLang="en-US" sz="2200" dirty="0"/>
              <a:t>的关系，并不能完全消除关系模式中的各种异常情况和数据冗余。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81411" y="1623256"/>
            <a:ext cx="6161883" cy="765545"/>
          </a:xfrm>
          <a:prstGeom prst="rect">
            <a:avLst/>
          </a:prstGeom>
        </p:spPr>
        <p:txBody>
          <a:bodyPr vert="horz" wrap="square" lIns="0" tIns="108599" rIns="0" bIns="0" rtlCol="0">
            <a:spAutoFit/>
          </a:bodyPr>
          <a:lstStyle/>
          <a:p>
            <a:pPr marL="10860">
              <a:lnSpc>
                <a:spcPct val="100000"/>
              </a:lnSpc>
              <a:spcBef>
                <a:spcPts val="855"/>
              </a:spcBef>
              <a:tabLst>
                <a:tab pos="3548973" algn="l"/>
              </a:tabLst>
            </a:pPr>
            <a:r>
              <a:rPr sz="2052" b="1" dirty="0">
                <a:latin typeface="Microsoft YaHei"/>
                <a:cs typeface="Microsoft YaHei"/>
              </a:rPr>
              <a:t>练习：</a:t>
            </a:r>
            <a:r>
              <a:rPr sz="1710" b="1" spc="-4" dirty="0">
                <a:latin typeface="Microsoft YaHei"/>
                <a:cs typeface="Microsoft YaHei"/>
              </a:rPr>
              <a:t>下列模式是否满足第2范式?	怎样使其满足第2范式?</a:t>
            </a:r>
            <a:endParaRPr sz="1710">
              <a:latin typeface="Microsoft YaHei"/>
              <a:cs typeface="Microsoft YaHei"/>
            </a:endParaRPr>
          </a:p>
          <a:p>
            <a:pPr marL="627695" indent="-225883">
              <a:lnSpc>
                <a:spcPct val="100000"/>
              </a:lnSpc>
              <a:spcBef>
                <a:spcPts val="637"/>
              </a:spcBef>
              <a:buFont typeface="Wingdings"/>
              <a:buChar char=""/>
              <a:tabLst>
                <a:tab pos="628238" algn="l"/>
              </a:tabLst>
            </a:pPr>
            <a:r>
              <a:rPr sz="1710" spc="-4" dirty="0">
                <a:latin typeface="Microsoft YaHei"/>
                <a:cs typeface="Microsoft YaHei"/>
              </a:rPr>
              <a:t>学生</a:t>
            </a:r>
            <a:r>
              <a:rPr sz="1710" spc="-4" dirty="0">
                <a:solidFill>
                  <a:srgbClr val="FF0000"/>
                </a:solidFill>
                <a:latin typeface="Microsoft YaHei"/>
                <a:cs typeface="Microsoft YaHei"/>
              </a:rPr>
              <a:t>(学号,</a:t>
            </a:r>
            <a:r>
              <a:rPr sz="1710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1710" spc="-4" dirty="0">
                <a:solidFill>
                  <a:srgbClr val="FF0000"/>
                </a:solidFill>
                <a:latin typeface="Microsoft YaHei"/>
                <a:cs typeface="Microsoft YaHei"/>
              </a:rPr>
              <a:t>姓名,</a:t>
            </a:r>
            <a:r>
              <a:rPr sz="1710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1710" spc="-4" dirty="0">
                <a:solidFill>
                  <a:srgbClr val="FF0000"/>
                </a:solidFill>
                <a:latin typeface="Microsoft YaHei"/>
                <a:cs typeface="Microsoft YaHei"/>
              </a:rPr>
              <a:t>班级,</a:t>
            </a:r>
            <a:r>
              <a:rPr sz="1710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1710" spc="-4" dirty="0">
                <a:solidFill>
                  <a:srgbClr val="FF0000"/>
                </a:solidFill>
                <a:latin typeface="Microsoft YaHei"/>
                <a:cs typeface="Microsoft YaHei"/>
              </a:rPr>
              <a:t>课号,</a:t>
            </a:r>
            <a:r>
              <a:rPr sz="1710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1710" spc="-4" dirty="0">
                <a:solidFill>
                  <a:srgbClr val="FF0000"/>
                </a:solidFill>
                <a:latin typeface="Microsoft YaHei"/>
                <a:cs typeface="Microsoft YaHei"/>
              </a:rPr>
              <a:t>课程名,</a:t>
            </a:r>
            <a:r>
              <a:rPr sz="1710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1710" spc="-4" dirty="0">
                <a:solidFill>
                  <a:srgbClr val="FF0000"/>
                </a:solidFill>
                <a:latin typeface="Microsoft YaHei"/>
                <a:cs typeface="Microsoft YaHei"/>
              </a:rPr>
              <a:t>成绩,</a:t>
            </a:r>
            <a:r>
              <a:rPr sz="1710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1710" spc="-4" dirty="0">
                <a:solidFill>
                  <a:srgbClr val="FF0000"/>
                </a:solidFill>
                <a:latin typeface="Microsoft YaHei"/>
                <a:cs typeface="Microsoft YaHei"/>
              </a:rPr>
              <a:t>教师,</a:t>
            </a:r>
            <a:r>
              <a:rPr sz="1710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1710" spc="-4" dirty="0">
                <a:solidFill>
                  <a:srgbClr val="FF0000"/>
                </a:solidFill>
                <a:latin typeface="Microsoft YaHei"/>
                <a:cs typeface="Microsoft YaHei"/>
              </a:rPr>
              <a:t>教师职务)</a:t>
            </a:r>
            <a:endParaRPr sz="1710">
              <a:latin typeface="Microsoft YaHei"/>
              <a:cs typeface="Microsoft Ya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63320" y="2454785"/>
            <a:ext cx="5586854" cy="273567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204707" indent="-193847">
              <a:lnSpc>
                <a:spcPct val="100000"/>
              </a:lnSpc>
              <a:spcBef>
                <a:spcPts val="81"/>
              </a:spcBef>
              <a:buSzPct val="95000"/>
              <a:buFont typeface="Wingdings"/>
              <a:buChar char=""/>
              <a:tabLst>
                <a:tab pos="205249" algn="l"/>
                <a:tab pos="1850505" algn="l"/>
                <a:tab pos="2825712" algn="l"/>
              </a:tabLst>
            </a:pPr>
            <a:r>
              <a:rPr sz="1710" b="1" spc="-4" dirty="0">
                <a:solidFill>
                  <a:srgbClr val="656533"/>
                </a:solidFill>
                <a:latin typeface="Microsoft YaHei"/>
                <a:cs typeface="Microsoft YaHei"/>
              </a:rPr>
              <a:t>候选键</a:t>
            </a:r>
            <a:r>
              <a:rPr sz="1710" b="1" spc="13" dirty="0">
                <a:solidFill>
                  <a:srgbClr val="656533"/>
                </a:solidFill>
                <a:latin typeface="Microsoft YaHei"/>
                <a:cs typeface="Microsoft YaHei"/>
              </a:rPr>
              <a:t> </a:t>
            </a:r>
            <a:r>
              <a:rPr sz="1710" b="1" dirty="0">
                <a:solidFill>
                  <a:srgbClr val="656533"/>
                </a:solidFill>
                <a:latin typeface="Microsoft YaHei"/>
                <a:cs typeface="Microsoft YaHei"/>
              </a:rPr>
              <a:t>：</a:t>
            </a:r>
            <a:r>
              <a:rPr sz="1710" b="1" dirty="0">
                <a:solidFill>
                  <a:srgbClr val="3333CC"/>
                </a:solidFill>
                <a:latin typeface="Microsoft YaHei"/>
                <a:cs typeface="Microsoft YaHei"/>
              </a:rPr>
              <a:t>{学号</a:t>
            </a:r>
            <a:r>
              <a:rPr sz="1710" b="1" spc="-4" dirty="0">
                <a:solidFill>
                  <a:srgbClr val="3333CC"/>
                </a:solidFill>
                <a:latin typeface="Microsoft YaHei"/>
                <a:cs typeface="Microsoft YaHei"/>
              </a:rPr>
              <a:t>,	课号}	U</a:t>
            </a:r>
            <a:r>
              <a:rPr sz="1710" b="1" spc="-26" dirty="0">
                <a:solidFill>
                  <a:srgbClr val="3333CC"/>
                </a:solidFill>
                <a:latin typeface="Microsoft YaHei"/>
                <a:cs typeface="Microsoft YaHei"/>
              </a:rPr>
              <a:t> </a:t>
            </a:r>
            <a:r>
              <a:rPr sz="1710" b="1" spc="-4" dirty="0">
                <a:solidFill>
                  <a:srgbClr val="656533"/>
                </a:solidFill>
                <a:latin typeface="Microsoft YaHei"/>
                <a:cs typeface="Microsoft YaHei"/>
              </a:rPr>
              <a:t>;</a:t>
            </a:r>
            <a:r>
              <a:rPr sz="1710" b="1" spc="-17" dirty="0">
                <a:solidFill>
                  <a:srgbClr val="656533"/>
                </a:solidFill>
                <a:latin typeface="Microsoft YaHei"/>
                <a:cs typeface="Microsoft YaHei"/>
              </a:rPr>
              <a:t> </a:t>
            </a:r>
            <a:r>
              <a:rPr sz="1710" b="1" spc="-4" dirty="0">
                <a:solidFill>
                  <a:srgbClr val="656533"/>
                </a:solidFill>
                <a:latin typeface="Microsoft YaHei"/>
                <a:cs typeface="Microsoft YaHei"/>
              </a:rPr>
              <a:t>非主属性：</a:t>
            </a:r>
            <a:r>
              <a:rPr sz="1710" b="1" spc="-4" dirty="0">
                <a:solidFill>
                  <a:srgbClr val="3333CC"/>
                </a:solidFill>
                <a:latin typeface="Microsoft YaHei"/>
                <a:cs typeface="Microsoft YaHei"/>
              </a:rPr>
              <a:t>姓名、课程名</a:t>
            </a:r>
            <a:endParaRPr sz="1710">
              <a:latin typeface="Microsoft YaHei"/>
              <a:cs typeface="Microsoft Ya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67382" y="2421769"/>
            <a:ext cx="66788" cy="173216"/>
          </a:xfrm>
          <a:prstGeom prst="rect">
            <a:avLst/>
          </a:prstGeom>
        </p:spPr>
        <p:txBody>
          <a:bodyPr vert="horz" wrap="square" lIns="0" tIns="15204" rIns="0" bIns="0" rtlCol="0">
            <a:spAutoFit/>
          </a:bodyPr>
          <a:lstStyle/>
          <a:p>
            <a:pPr marL="10860">
              <a:lnSpc>
                <a:spcPct val="100000"/>
              </a:lnSpc>
              <a:spcBef>
                <a:spcPts val="120"/>
              </a:spcBef>
            </a:pPr>
            <a:r>
              <a:rPr sz="1026" spc="9" dirty="0">
                <a:latin typeface="Times New Roman"/>
                <a:cs typeface="Times New Roman"/>
              </a:rPr>
              <a:t>f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60965" y="2587488"/>
            <a:ext cx="218283" cy="0"/>
          </a:xfrm>
          <a:custGeom>
            <a:avLst/>
            <a:gdLst/>
            <a:ahLst/>
            <a:cxnLst/>
            <a:rect l="l" t="t" r="r" b="b"/>
            <a:pathLst>
              <a:path w="255270">
                <a:moveTo>
                  <a:pt x="0" y="0"/>
                </a:moveTo>
                <a:lnTo>
                  <a:pt x="255270" y="0"/>
                </a:lnTo>
              </a:path>
            </a:pathLst>
          </a:custGeom>
          <a:ln w="94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75990" y="2544483"/>
            <a:ext cx="87965" cy="82535"/>
          </a:xfrm>
          <a:custGeom>
            <a:avLst/>
            <a:gdLst/>
            <a:ahLst/>
            <a:cxnLst/>
            <a:rect l="l" t="t" r="r" b="b"/>
            <a:pathLst>
              <a:path w="102870" h="96519">
                <a:moveTo>
                  <a:pt x="102869" y="50291"/>
                </a:moveTo>
                <a:lnTo>
                  <a:pt x="0" y="0"/>
                </a:lnTo>
                <a:lnTo>
                  <a:pt x="0" y="96012"/>
                </a:lnTo>
                <a:lnTo>
                  <a:pt x="12101" y="96012"/>
                </a:lnTo>
                <a:lnTo>
                  <a:pt x="102869" y="50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63341" y="2794272"/>
            <a:ext cx="6108670" cy="273567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204707" indent="-193847">
              <a:lnSpc>
                <a:spcPct val="100000"/>
              </a:lnSpc>
              <a:spcBef>
                <a:spcPts val="81"/>
              </a:spcBef>
              <a:buSzPct val="95000"/>
              <a:buFont typeface="Wingdings"/>
              <a:buChar char=""/>
              <a:tabLst>
                <a:tab pos="205249" algn="l"/>
                <a:tab pos="2067700" algn="l"/>
                <a:tab pos="2977205" algn="l"/>
                <a:tab pos="4623004" algn="l"/>
                <a:tab pos="5662827" algn="l"/>
              </a:tabLst>
            </a:pPr>
            <a:r>
              <a:rPr sz="1710" b="1" spc="-4" dirty="0">
                <a:solidFill>
                  <a:srgbClr val="656533"/>
                </a:solidFill>
                <a:latin typeface="Microsoft YaHei"/>
                <a:cs typeface="Microsoft YaHei"/>
              </a:rPr>
              <a:t>部分依赖：</a:t>
            </a:r>
            <a:r>
              <a:rPr sz="1710" b="1" spc="4" dirty="0">
                <a:solidFill>
                  <a:srgbClr val="656533"/>
                </a:solidFill>
                <a:latin typeface="Microsoft YaHei"/>
                <a:cs typeface="Microsoft YaHei"/>
              </a:rPr>
              <a:t> </a:t>
            </a:r>
            <a:r>
              <a:rPr sz="1710" b="1" spc="-4" dirty="0">
                <a:solidFill>
                  <a:srgbClr val="3333CC"/>
                </a:solidFill>
                <a:latin typeface="Microsoft YaHei"/>
                <a:cs typeface="Microsoft YaHei"/>
              </a:rPr>
              <a:t>{学号,</a:t>
            </a:r>
            <a:r>
              <a:rPr sz="1710" b="1" dirty="0">
                <a:solidFill>
                  <a:srgbClr val="3333CC"/>
                </a:solidFill>
                <a:latin typeface="Microsoft YaHei"/>
                <a:cs typeface="Microsoft YaHei"/>
              </a:rPr>
              <a:t>	</a:t>
            </a:r>
            <a:r>
              <a:rPr sz="1710" b="1" spc="-4" dirty="0">
                <a:solidFill>
                  <a:srgbClr val="3333CC"/>
                </a:solidFill>
                <a:latin typeface="Microsoft YaHei"/>
                <a:cs typeface="Microsoft YaHei"/>
              </a:rPr>
              <a:t>课号}</a:t>
            </a:r>
            <a:r>
              <a:rPr sz="1710" b="1" dirty="0">
                <a:solidFill>
                  <a:srgbClr val="3333CC"/>
                </a:solidFill>
                <a:latin typeface="Microsoft YaHei"/>
                <a:cs typeface="Microsoft YaHei"/>
              </a:rPr>
              <a:t>	</a:t>
            </a:r>
            <a:r>
              <a:rPr sz="1710" b="1" spc="-4" dirty="0">
                <a:solidFill>
                  <a:srgbClr val="3333CC"/>
                </a:solidFill>
                <a:latin typeface="Microsoft YaHei"/>
                <a:cs typeface="Microsoft YaHei"/>
              </a:rPr>
              <a:t>课程</a:t>
            </a:r>
            <a:r>
              <a:rPr sz="1710" b="1" spc="-13" dirty="0">
                <a:solidFill>
                  <a:srgbClr val="3333CC"/>
                </a:solidFill>
                <a:latin typeface="Microsoft YaHei"/>
                <a:cs typeface="Microsoft YaHei"/>
              </a:rPr>
              <a:t>名</a:t>
            </a:r>
            <a:r>
              <a:rPr sz="1710" b="1" spc="-4" dirty="0">
                <a:solidFill>
                  <a:srgbClr val="656533"/>
                </a:solidFill>
                <a:latin typeface="Microsoft YaHei"/>
                <a:cs typeface="Microsoft YaHei"/>
              </a:rPr>
              <a:t>；</a:t>
            </a:r>
            <a:r>
              <a:rPr sz="1710" b="1" dirty="0">
                <a:solidFill>
                  <a:srgbClr val="656533"/>
                </a:solidFill>
                <a:latin typeface="Microsoft YaHei"/>
                <a:cs typeface="Microsoft YaHei"/>
              </a:rPr>
              <a:t> </a:t>
            </a:r>
            <a:r>
              <a:rPr sz="1710" b="1" spc="-4" dirty="0">
                <a:solidFill>
                  <a:srgbClr val="3333CC"/>
                </a:solidFill>
                <a:latin typeface="Microsoft YaHei"/>
                <a:cs typeface="Microsoft YaHei"/>
              </a:rPr>
              <a:t>{学号,</a:t>
            </a:r>
            <a:r>
              <a:rPr sz="1710" b="1" dirty="0">
                <a:solidFill>
                  <a:srgbClr val="3333CC"/>
                </a:solidFill>
                <a:latin typeface="Microsoft YaHei"/>
                <a:cs typeface="Microsoft YaHei"/>
              </a:rPr>
              <a:t>	</a:t>
            </a:r>
            <a:r>
              <a:rPr sz="1710" b="1" spc="-4" dirty="0">
                <a:solidFill>
                  <a:srgbClr val="3333CC"/>
                </a:solidFill>
                <a:latin typeface="Microsoft YaHei"/>
                <a:cs typeface="Microsoft YaHei"/>
              </a:rPr>
              <a:t>课号}</a:t>
            </a:r>
            <a:r>
              <a:rPr sz="1710" b="1" spc="-13" dirty="0">
                <a:solidFill>
                  <a:srgbClr val="3333CC"/>
                </a:solidFill>
                <a:latin typeface="Microsoft YaHei"/>
                <a:cs typeface="Microsoft YaHei"/>
              </a:rPr>
              <a:t> </a:t>
            </a:r>
            <a:r>
              <a:rPr sz="1796" u="sng" spc="6" baseline="4761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96" u="sng" baseline="4761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796" u="sng" spc="-224" baseline="4761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96" u="sng" spc="13" baseline="4761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</a:t>
            </a:r>
            <a:r>
              <a:rPr sz="1796" u="sng" baseline="4761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96" baseline="47619" dirty="0">
                <a:latin typeface="Times New Roman"/>
                <a:cs typeface="Times New Roman"/>
              </a:rPr>
              <a:t>	</a:t>
            </a:r>
            <a:r>
              <a:rPr sz="1710" b="1" spc="-4" dirty="0">
                <a:solidFill>
                  <a:srgbClr val="3333CC"/>
                </a:solidFill>
                <a:latin typeface="Microsoft YaHei"/>
                <a:cs typeface="Microsoft YaHei"/>
              </a:rPr>
              <a:t>姓名</a:t>
            </a:r>
            <a:endParaRPr sz="1710">
              <a:latin typeface="Microsoft YaHei"/>
              <a:cs typeface="Microsoft YaHe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216930" y="2893084"/>
            <a:ext cx="100454" cy="100997"/>
          </a:xfrm>
          <a:custGeom>
            <a:avLst/>
            <a:gdLst/>
            <a:ahLst/>
            <a:cxnLst/>
            <a:rect l="l" t="t" r="r" b="b"/>
            <a:pathLst>
              <a:path w="117475" h="118110">
                <a:moveTo>
                  <a:pt x="117348" y="57912"/>
                </a:moveTo>
                <a:lnTo>
                  <a:pt x="0" y="0"/>
                </a:lnTo>
                <a:lnTo>
                  <a:pt x="0" y="118110"/>
                </a:lnTo>
                <a:lnTo>
                  <a:pt x="117348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490231" y="2719331"/>
            <a:ext cx="99368" cy="197925"/>
          </a:xfrm>
          <a:prstGeom prst="rect">
            <a:avLst/>
          </a:prstGeom>
        </p:spPr>
        <p:txBody>
          <a:bodyPr vert="horz" wrap="square" lIns="0" tIns="13575" rIns="0" bIns="0" rtlCol="0">
            <a:spAutoFit/>
          </a:bodyPr>
          <a:lstStyle/>
          <a:p>
            <a:pPr marL="10860">
              <a:lnSpc>
                <a:spcPct val="100000"/>
              </a:lnSpc>
              <a:spcBef>
                <a:spcPts val="107"/>
              </a:spcBef>
            </a:pPr>
            <a:r>
              <a:rPr sz="1197" spc="9" dirty="0">
                <a:latin typeface="Times New Roman"/>
                <a:cs typeface="Times New Roman"/>
              </a:rPr>
              <a:t>p</a:t>
            </a:r>
            <a:endParaRPr sz="1197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366868" y="2938695"/>
            <a:ext cx="250320" cy="0"/>
          </a:xfrm>
          <a:custGeom>
            <a:avLst/>
            <a:gdLst/>
            <a:ahLst/>
            <a:cxnLst/>
            <a:rect l="l" t="t" r="r" b="b"/>
            <a:pathLst>
              <a:path w="292735">
                <a:moveTo>
                  <a:pt x="0" y="0"/>
                </a:moveTo>
                <a:lnTo>
                  <a:pt x="292608" y="0"/>
                </a:lnTo>
              </a:path>
            </a:pathLst>
          </a:custGeom>
          <a:ln w="108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14473" y="2889174"/>
            <a:ext cx="100454" cy="100997"/>
          </a:xfrm>
          <a:custGeom>
            <a:avLst/>
            <a:gdLst/>
            <a:ahLst/>
            <a:cxnLst/>
            <a:rect l="l" t="t" r="r" b="b"/>
            <a:pathLst>
              <a:path w="117475" h="118110">
                <a:moveTo>
                  <a:pt x="117348" y="57912"/>
                </a:moveTo>
                <a:lnTo>
                  <a:pt x="0" y="0"/>
                </a:lnTo>
                <a:lnTo>
                  <a:pt x="0" y="118110"/>
                </a:lnTo>
                <a:lnTo>
                  <a:pt x="117348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56942" y="4261427"/>
            <a:ext cx="100454" cy="100997"/>
          </a:xfrm>
          <a:custGeom>
            <a:avLst/>
            <a:gdLst/>
            <a:ahLst/>
            <a:cxnLst/>
            <a:rect l="l" t="t" r="r" b="b"/>
            <a:pathLst>
              <a:path w="117475" h="118110">
                <a:moveTo>
                  <a:pt x="117348" y="57912"/>
                </a:moveTo>
                <a:lnTo>
                  <a:pt x="0" y="0"/>
                </a:lnTo>
                <a:lnTo>
                  <a:pt x="0" y="118110"/>
                </a:lnTo>
                <a:lnTo>
                  <a:pt x="117348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72365" y="3053997"/>
            <a:ext cx="6621255" cy="1715407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 marR="4344">
              <a:lnSpc>
                <a:spcPct val="130300"/>
              </a:lnSpc>
              <a:spcBef>
                <a:spcPts val="86"/>
              </a:spcBef>
              <a:buFont typeface="Wingdings"/>
              <a:buChar char=""/>
              <a:tabLst>
                <a:tab pos="237286" algn="l"/>
              </a:tabLst>
            </a:pPr>
            <a:r>
              <a:rPr sz="1710" spc="-4" dirty="0">
                <a:latin typeface="Microsoft YaHei"/>
                <a:cs typeface="Microsoft YaHei"/>
              </a:rPr>
              <a:t>员工</a:t>
            </a:r>
            <a:r>
              <a:rPr sz="1710" spc="-4" dirty="0">
                <a:solidFill>
                  <a:srgbClr val="FF0000"/>
                </a:solidFill>
                <a:latin typeface="Microsoft YaHei"/>
                <a:cs typeface="Microsoft YaHei"/>
              </a:rPr>
              <a:t>(员工码,</a:t>
            </a:r>
            <a:r>
              <a:rPr sz="1710" spc="227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1710" spc="-4" dirty="0">
                <a:solidFill>
                  <a:srgbClr val="FF0000"/>
                </a:solidFill>
                <a:latin typeface="Microsoft YaHei"/>
                <a:cs typeface="Microsoft YaHei"/>
              </a:rPr>
              <a:t>姓名,</a:t>
            </a:r>
            <a:r>
              <a:rPr sz="1710" spc="227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1710" spc="-4" dirty="0">
                <a:solidFill>
                  <a:srgbClr val="FF0000"/>
                </a:solidFill>
                <a:latin typeface="Microsoft YaHei"/>
                <a:cs typeface="Microsoft YaHei"/>
              </a:rPr>
              <a:t>出生日期,</a:t>
            </a:r>
            <a:r>
              <a:rPr sz="1710" spc="227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1710" spc="-4" dirty="0">
                <a:solidFill>
                  <a:srgbClr val="FF0000"/>
                </a:solidFill>
                <a:latin typeface="Microsoft YaHei"/>
                <a:cs typeface="Microsoft YaHei"/>
              </a:rPr>
              <a:t>联系电话,</a:t>
            </a:r>
            <a:r>
              <a:rPr sz="1710" spc="227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1710" spc="-4" dirty="0">
                <a:solidFill>
                  <a:srgbClr val="FF0000"/>
                </a:solidFill>
                <a:latin typeface="Microsoft YaHei"/>
                <a:cs typeface="Microsoft YaHei"/>
              </a:rPr>
              <a:t>最后学历,</a:t>
            </a:r>
            <a:r>
              <a:rPr sz="1710" spc="231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1710" spc="-4" dirty="0">
                <a:solidFill>
                  <a:srgbClr val="FF0000"/>
                </a:solidFill>
                <a:latin typeface="Microsoft YaHei"/>
                <a:cs typeface="Microsoft YaHei"/>
              </a:rPr>
              <a:t>毕业学校,</a:t>
            </a:r>
            <a:r>
              <a:rPr sz="1710" spc="235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1710" spc="-4" dirty="0">
                <a:solidFill>
                  <a:srgbClr val="FF0000"/>
                </a:solidFill>
                <a:latin typeface="Microsoft YaHei"/>
                <a:cs typeface="Microsoft YaHei"/>
              </a:rPr>
              <a:t>培训 日期, 培训内容)</a:t>
            </a:r>
            <a:endParaRPr sz="1710">
              <a:latin typeface="Microsoft YaHei"/>
              <a:cs typeface="Microsoft YaHei"/>
            </a:endParaRPr>
          </a:p>
          <a:p>
            <a:pPr marL="595658" lvl="1" indent="-193847">
              <a:lnSpc>
                <a:spcPct val="100000"/>
              </a:lnSpc>
              <a:spcBef>
                <a:spcPts val="620"/>
              </a:spcBef>
              <a:buSzPct val="95000"/>
              <a:buFont typeface="Wingdings"/>
              <a:buChar char=""/>
              <a:tabLst>
                <a:tab pos="596201" algn="l"/>
                <a:tab pos="2458652" algn="l"/>
                <a:tab pos="3803091" algn="l"/>
              </a:tabLst>
            </a:pPr>
            <a:r>
              <a:rPr sz="1710" b="1" spc="-4" dirty="0">
                <a:solidFill>
                  <a:srgbClr val="656533"/>
                </a:solidFill>
                <a:latin typeface="Microsoft YaHei"/>
                <a:cs typeface="Microsoft YaHei"/>
              </a:rPr>
              <a:t>候选键：</a:t>
            </a:r>
            <a:r>
              <a:rPr sz="1710" b="1" spc="17" dirty="0">
                <a:solidFill>
                  <a:srgbClr val="656533"/>
                </a:solidFill>
                <a:latin typeface="Microsoft YaHei"/>
                <a:cs typeface="Microsoft YaHei"/>
              </a:rPr>
              <a:t> </a:t>
            </a:r>
            <a:r>
              <a:rPr sz="1710" b="1" spc="-4" dirty="0">
                <a:solidFill>
                  <a:srgbClr val="3333CC"/>
                </a:solidFill>
                <a:latin typeface="Microsoft YaHei"/>
                <a:cs typeface="Microsoft YaHei"/>
              </a:rPr>
              <a:t>{员工码,	培训日期}</a:t>
            </a:r>
            <a:r>
              <a:rPr sz="2565" b="1" u="sng" spc="-6" baseline="26388" dirty="0">
                <a:uFill>
                  <a:solidFill>
                    <a:srgbClr val="000000"/>
                  </a:solidFill>
                </a:uFill>
                <a:latin typeface="Microsoft YaHei"/>
                <a:cs typeface="Microsoft YaHei"/>
              </a:rPr>
              <a:t> </a:t>
            </a:r>
            <a:r>
              <a:rPr sz="2565" b="1" u="sng" spc="141" baseline="26388" dirty="0">
                <a:uFill>
                  <a:solidFill>
                    <a:srgbClr val="000000"/>
                  </a:solidFill>
                </a:uFill>
                <a:latin typeface="Microsoft YaHei"/>
                <a:cs typeface="Microsoft YaHei"/>
              </a:rPr>
              <a:t> </a:t>
            </a:r>
            <a:r>
              <a:rPr sz="1539" u="sng" spc="13" baseline="4398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  <a:r>
              <a:rPr sz="1539" spc="13" baseline="43981" dirty="0">
                <a:latin typeface="Times New Roman"/>
                <a:cs typeface="Times New Roman"/>
              </a:rPr>
              <a:t>	</a:t>
            </a:r>
            <a:r>
              <a:rPr sz="1710" b="1" spc="-4" dirty="0">
                <a:solidFill>
                  <a:srgbClr val="3333CC"/>
                </a:solidFill>
                <a:latin typeface="Microsoft YaHei"/>
                <a:cs typeface="Microsoft YaHei"/>
              </a:rPr>
              <a:t>U</a:t>
            </a:r>
            <a:r>
              <a:rPr sz="1710" b="1" spc="-17" dirty="0">
                <a:solidFill>
                  <a:srgbClr val="3333CC"/>
                </a:solidFill>
                <a:latin typeface="Microsoft YaHei"/>
                <a:cs typeface="Microsoft YaHei"/>
              </a:rPr>
              <a:t> </a:t>
            </a:r>
            <a:r>
              <a:rPr sz="1710" b="1" spc="-4" dirty="0">
                <a:solidFill>
                  <a:srgbClr val="656533"/>
                </a:solidFill>
                <a:latin typeface="Microsoft YaHei"/>
                <a:cs typeface="Microsoft YaHei"/>
              </a:rPr>
              <a:t>; </a:t>
            </a:r>
            <a:r>
              <a:rPr sz="1710" b="1" dirty="0">
                <a:solidFill>
                  <a:srgbClr val="656533"/>
                </a:solidFill>
                <a:latin typeface="Microsoft YaHei"/>
                <a:cs typeface="Microsoft YaHei"/>
              </a:rPr>
              <a:t>非</a:t>
            </a:r>
            <a:r>
              <a:rPr sz="1710" b="1" spc="-4" dirty="0">
                <a:solidFill>
                  <a:srgbClr val="656533"/>
                </a:solidFill>
                <a:latin typeface="Microsoft YaHei"/>
                <a:cs typeface="Microsoft YaHei"/>
              </a:rPr>
              <a:t>主属性</a:t>
            </a:r>
            <a:r>
              <a:rPr sz="1710" b="1" spc="-9" dirty="0">
                <a:solidFill>
                  <a:srgbClr val="656533"/>
                </a:solidFill>
                <a:latin typeface="Microsoft YaHei"/>
                <a:cs typeface="Microsoft YaHei"/>
              </a:rPr>
              <a:t>：</a:t>
            </a:r>
            <a:r>
              <a:rPr sz="1368" b="1" spc="-4" dirty="0">
                <a:solidFill>
                  <a:srgbClr val="3333CC"/>
                </a:solidFill>
                <a:latin typeface="Microsoft YaHei"/>
                <a:cs typeface="Microsoft YaHei"/>
              </a:rPr>
              <a:t>姓名，出生日期</a:t>
            </a:r>
            <a:endParaRPr sz="1368">
              <a:latin typeface="Microsoft YaHei"/>
              <a:cs typeface="Microsoft YaHei"/>
            </a:endParaRPr>
          </a:p>
          <a:p>
            <a:pPr marL="595658" lvl="1" indent="-193847">
              <a:lnSpc>
                <a:spcPct val="100000"/>
              </a:lnSpc>
              <a:spcBef>
                <a:spcPts val="620"/>
              </a:spcBef>
              <a:buSzPct val="95000"/>
              <a:buFont typeface="Wingdings"/>
              <a:buChar char=""/>
              <a:tabLst>
                <a:tab pos="596201" algn="l"/>
                <a:tab pos="2611232" algn="l"/>
                <a:tab pos="4085445" algn="l"/>
              </a:tabLst>
            </a:pPr>
            <a:r>
              <a:rPr sz="1710" b="1" spc="-4" dirty="0">
                <a:solidFill>
                  <a:srgbClr val="656533"/>
                </a:solidFill>
                <a:latin typeface="Microsoft YaHei"/>
                <a:cs typeface="Microsoft YaHei"/>
              </a:rPr>
              <a:t>部分依赖：</a:t>
            </a:r>
            <a:r>
              <a:rPr sz="1710" b="1" spc="-4" dirty="0">
                <a:solidFill>
                  <a:srgbClr val="3333CC"/>
                </a:solidFill>
                <a:latin typeface="Microsoft YaHei"/>
                <a:cs typeface="Microsoft YaHei"/>
              </a:rPr>
              <a:t>{员工码,	培训日期}</a:t>
            </a:r>
            <a:r>
              <a:rPr sz="2565" b="1" u="sng" spc="-6" baseline="30555" dirty="0">
                <a:uFill>
                  <a:solidFill>
                    <a:srgbClr val="000000"/>
                  </a:solidFill>
                </a:uFill>
                <a:latin typeface="Microsoft YaHei"/>
                <a:cs typeface="Microsoft YaHei"/>
              </a:rPr>
              <a:t>  </a:t>
            </a:r>
            <a:r>
              <a:rPr sz="2565" b="1" u="sng" spc="153" baseline="30555" dirty="0">
                <a:uFill>
                  <a:solidFill>
                    <a:srgbClr val="000000"/>
                  </a:solidFill>
                </a:uFill>
                <a:latin typeface="Microsoft YaHei"/>
                <a:cs typeface="Microsoft YaHei"/>
              </a:rPr>
              <a:t> </a:t>
            </a:r>
            <a:r>
              <a:rPr sz="1796" u="sng" spc="13" baseline="436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</a:t>
            </a:r>
            <a:r>
              <a:rPr sz="1796" spc="13" baseline="43650" dirty="0">
                <a:latin typeface="Times New Roman"/>
                <a:cs typeface="Times New Roman"/>
              </a:rPr>
              <a:t>	</a:t>
            </a:r>
            <a:r>
              <a:rPr sz="1710" b="1" spc="-4" dirty="0">
                <a:solidFill>
                  <a:srgbClr val="3333CC"/>
                </a:solidFill>
                <a:latin typeface="Microsoft YaHei"/>
                <a:cs typeface="Microsoft YaHei"/>
              </a:rPr>
              <a:t>{</a:t>
            </a:r>
            <a:r>
              <a:rPr sz="1710" b="1" dirty="0">
                <a:solidFill>
                  <a:srgbClr val="3333CC"/>
                </a:solidFill>
                <a:latin typeface="Microsoft YaHei"/>
                <a:cs typeface="Microsoft YaHei"/>
              </a:rPr>
              <a:t> </a:t>
            </a:r>
            <a:r>
              <a:rPr sz="1710" b="1" spc="-4" dirty="0">
                <a:solidFill>
                  <a:srgbClr val="3333CC"/>
                </a:solidFill>
                <a:latin typeface="Microsoft YaHei"/>
                <a:cs typeface="Microsoft YaHei"/>
              </a:rPr>
              <a:t>姓名, 出生日期</a:t>
            </a:r>
            <a:r>
              <a:rPr sz="1710" b="1" spc="-9" dirty="0">
                <a:solidFill>
                  <a:srgbClr val="3333CC"/>
                </a:solidFill>
                <a:latin typeface="Microsoft YaHei"/>
                <a:cs typeface="Microsoft YaHei"/>
              </a:rPr>
              <a:t> </a:t>
            </a:r>
            <a:r>
              <a:rPr sz="1710" b="1" spc="-4" dirty="0">
                <a:solidFill>
                  <a:srgbClr val="3333CC"/>
                </a:solidFill>
                <a:latin typeface="Microsoft YaHei"/>
                <a:cs typeface="Microsoft YaHei"/>
              </a:rPr>
              <a:t>}；</a:t>
            </a:r>
            <a:endParaRPr sz="1710">
              <a:latin typeface="Microsoft YaHei"/>
              <a:cs typeface="Microsoft YaHei"/>
            </a:endParaRPr>
          </a:p>
          <a:p>
            <a:pPr marL="236743" indent="-225883">
              <a:lnSpc>
                <a:spcPct val="100000"/>
              </a:lnSpc>
              <a:spcBef>
                <a:spcPts val="620"/>
              </a:spcBef>
              <a:buFont typeface="Wingdings"/>
              <a:buChar char=""/>
              <a:tabLst>
                <a:tab pos="237286" algn="l"/>
              </a:tabLst>
            </a:pPr>
            <a:r>
              <a:rPr sz="1710" spc="-4" dirty="0">
                <a:latin typeface="Microsoft YaHei"/>
                <a:cs typeface="Microsoft YaHei"/>
              </a:rPr>
              <a:t>图书</a:t>
            </a:r>
            <a:r>
              <a:rPr sz="1710" spc="-4" dirty="0">
                <a:solidFill>
                  <a:srgbClr val="FF0000"/>
                </a:solidFill>
                <a:latin typeface="Microsoft YaHei"/>
                <a:cs typeface="Microsoft YaHei"/>
              </a:rPr>
              <a:t>(书号, 书名,</a:t>
            </a:r>
            <a:r>
              <a:rPr sz="1710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1710" spc="-4" dirty="0">
                <a:solidFill>
                  <a:srgbClr val="FF0000"/>
                </a:solidFill>
                <a:latin typeface="Microsoft YaHei"/>
                <a:cs typeface="Microsoft YaHei"/>
              </a:rPr>
              <a:t>出版日期,</a:t>
            </a:r>
            <a:r>
              <a:rPr sz="1710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1710" spc="-4" dirty="0">
                <a:solidFill>
                  <a:srgbClr val="FF0000"/>
                </a:solidFill>
                <a:latin typeface="Microsoft YaHei"/>
                <a:cs typeface="Microsoft YaHei"/>
              </a:rPr>
              <a:t>出版社,</a:t>
            </a:r>
            <a:r>
              <a:rPr sz="1710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1710" spc="-4" dirty="0">
                <a:solidFill>
                  <a:srgbClr val="FF0000"/>
                </a:solidFill>
                <a:latin typeface="Microsoft YaHei"/>
                <a:cs typeface="Microsoft YaHei"/>
              </a:rPr>
              <a:t>书架号,</a:t>
            </a:r>
            <a:r>
              <a:rPr sz="1710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1710" spc="-4" dirty="0">
                <a:solidFill>
                  <a:srgbClr val="FF0000"/>
                </a:solidFill>
                <a:latin typeface="Microsoft YaHei"/>
                <a:cs typeface="Microsoft YaHei"/>
              </a:rPr>
              <a:t>房间号)</a:t>
            </a:r>
            <a:endParaRPr sz="1710">
              <a:latin typeface="Microsoft YaHei"/>
              <a:cs typeface="Microsoft YaHe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023672" y="3915431"/>
            <a:ext cx="87965" cy="82535"/>
          </a:xfrm>
          <a:custGeom>
            <a:avLst/>
            <a:gdLst/>
            <a:ahLst/>
            <a:cxnLst/>
            <a:rect l="l" t="t" r="r" b="b"/>
            <a:pathLst>
              <a:path w="102870" h="96520">
                <a:moveTo>
                  <a:pt x="102870" y="50292"/>
                </a:moveTo>
                <a:lnTo>
                  <a:pt x="0" y="0"/>
                </a:lnTo>
                <a:lnTo>
                  <a:pt x="0" y="96011"/>
                </a:lnTo>
                <a:lnTo>
                  <a:pt x="12102" y="96011"/>
                </a:lnTo>
                <a:lnTo>
                  <a:pt x="102870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781299" y="4752062"/>
            <a:ext cx="2989719" cy="693162"/>
          </a:xfrm>
          <a:prstGeom prst="rect">
            <a:avLst/>
          </a:prstGeom>
        </p:spPr>
        <p:txBody>
          <a:bodyPr vert="horz" wrap="square" lIns="0" tIns="89050" rIns="0" bIns="0" rtlCol="0">
            <a:spAutoFit/>
          </a:bodyPr>
          <a:lstStyle/>
          <a:p>
            <a:pPr marL="10860">
              <a:lnSpc>
                <a:spcPct val="100000"/>
              </a:lnSpc>
              <a:spcBef>
                <a:spcPts val="700"/>
              </a:spcBef>
              <a:tabLst>
                <a:tab pos="502264" algn="l"/>
              </a:tabLst>
            </a:pPr>
            <a:r>
              <a:rPr sz="1710" b="1" spc="-4" dirty="0">
                <a:solidFill>
                  <a:srgbClr val="3333CC"/>
                </a:solidFill>
                <a:latin typeface="Microsoft YaHei"/>
                <a:cs typeface="Microsoft YaHei"/>
              </a:rPr>
              <a:t>U</a:t>
            </a:r>
            <a:r>
              <a:rPr sz="1710" b="1" spc="4" dirty="0">
                <a:solidFill>
                  <a:srgbClr val="3333CC"/>
                </a:solidFill>
                <a:latin typeface="Microsoft YaHei"/>
                <a:cs typeface="Microsoft YaHei"/>
              </a:rPr>
              <a:t> </a:t>
            </a:r>
            <a:r>
              <a:rPr sz="1710" b="1" spc="-4" dirty="0">
                <a:solidFill>
                  <a:srgbClr val="656533"/>
                </a:solidFill>
                <a:latin typeface="Microsoft YaHei"/>
                <a:cs typeface="Microsoft YaHei"/>
              </a:rPr>
              <a:t>;	非主属性</a:t>
            </a:r>
            <a:r>
              <a:rPr sz="1710" b="1" spc="-9" dirty="0">
                <a:solidFill>
                  <a:srgbClr val="656533"/>
                </a:solidFill>
                <a:latin typeface="Microsoft YaHei"/>
                <a:cs typeface="Microsoft YaHei"/>
              </a:rPr>
              <a:t>：</a:t>
            </a:r>
            <a:r>
              <a:rPr sz="1368" b="1" spc="-4" dirty="0">
                <a:solidFill>
                  <a:srgbClr val="3333CC"/>
                </a:solidFill>
                <a:latin typeface="Microsoft YaHei"/>
                <a:cs typeface="Microsoft YaHei"/>
              </a:rPr>
              <a:t>候选键外其他属性</a:t>
            </a:r>
            <a:endParaRPr sz="1368">
              <a:latin typeface="Microsoft YaHei"/>
              <a:cs typeface="Microsoft YaHei"/>
            </a:endParaRPr>
          </a:p>
          <a:p>
            <a:pPr marL="98824">
              <a:lnSpc>
                <a:spcPct val="100000"/>
              </a:lnSpc>
              <a:spcBef>
                <a:spcPts val="616"/>
              </a:spcBef>
              <a:tabLst>
                <a:tab pos="509866" algn="l"/>
              </a:tabLst>
            </a:pPr>
            <a:r>
              <a:rPr sz="1539" u="sng" spc="13" baseline="3935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</a:t>
            </a:r>
            <a:r>
              <a:rPr sz="1539" u="sng" spc="-173" baseline="3935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39" u="sng" spc="13" baseline="3935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  <a:r>
              <a:rPr sz="1539" spc="13" baseline="39351" dirty="0">
                <a:latin typeface="Times New Roman"/>
                <a:cs typeface="Times New Roman"/>
              </a:rPr>
              <a:t>	</a:t>
            </a:r>
            <a:r>
              <a:rPr sz="1710" b="1" spc="-4" dirty="0">
                <a:solidFill>
                  <a:srgbClr val="3333CC"/>
                </a:solidFill>
                <a:latin typeface="Microsoft YaHei"/>
                <a:cs typeface="Microsoft YaHei"/>
              </a:rPr>
              <a:t>每一个属</a:t>
            </a:r>
            <a:r>
              <a:rPr sz="1710" b="1" spc="-9" dirty="0">
                <a:solidFill>
                  <a:srgbClr val="3333CC"/>
                </a:solidFill>
                <a:latin typeface="Microsoft YaHei"/>
                <a:cs typeface="Microsoft YaHei"/>
              </a:rPr>
              <a:t>性</a:t>
            </a:r>
            <a:r>
              <a:rPr sz="1710" b="1" spc="-4" dirty="0">
                <a:solidFill>
                  <a:srgbClr val="656533"/>
                </a:solidFill>
                <a:latin typeface="Microsoft YaHei"/>
                <a:cs typeface="Microsoft YaHei"/>
              </a:rPr>
              <a:t>；</a:t>
            </a:r>
            <a:endParaRPr sz="1710">
              <a:latin typeface="Microsoft YaHei"/>
              <a:cs typeface="Microsoft YaHe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095154" y="5283773"/>
            <a:ext cx="87965" cy="82535"/>
          </a:xfrm>
          <a:custGeom>
            <a:avLst/>
            <a:gdLst/>
            <a:ahLst/>
            <a:cxnLst/>
            <a:rect l="l" t="t" r="r" b="b"/>
            <a:pathLst>
              <a:path w="102870" h="96520">
                <a:moveTo>
                  <a:pt x="102870" y="50292"/>
                </a:moveTo>
                <a:lnTo>
                  <a:pt x="0" y="0"/>
                </a:lnTo>
                <a:lnTo>
                  <a:pt x="0" y="96011"/>
                </a:lnTo>
                <a:lnTo>
                  <a:pt x="12102" y="96011"/>
                </a:lnTo>
                <a:lnTo>
                  <a:pt x="102870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763320" y="4752062"/>
            <a:ext cx="2018848" cy="693162"/>
          </a:xfrm>
          <a:prstGeom prst="rect">
            <a:avLst/>
          </a:prstGeom>
        </p:spPr>
        <p:txBody>
          <a:bodyPr vert="horz" wrap="square" lIns="0" tIns="89050" rIns="0" bIns="0" rtlCol="0">
            <a:spAutoFit/>
          </a:bodyPr>
          <a:lstStyle/>
          <a:p>
            <a:pPr marL="204707" indent="-193847">
              <a:lnSpc>
                <a:spcPct val="100000"/>
              </a:lnSpc>
              <a:spcBef>
                <a:spcPts val="700"/>
              </a:spcBef>
              <a:buSzPct val="95000"/>
              <a:buFont typeface="Wingdings"/>
              <a:buChar char=""/>
              <a:tabLst>
                <a:tab pos="205249" algn="l"/>
              </a:tabLst>
            </a:pPr>
            <a:r>
              <a:rPr sz="1710" b="1" spc="-4" dirty="0">
                <a:solidFill>
                  <a:srgbClr val="656533"/>
                </a:solidFill>
                <a:latin typeface="Microsoft YaHei"/>
                <a:cs typeface="Microsoft YaHei"/>
              </a:rPr>
              <a:t>候选键：</a:t>
            </a:r>
            <a:r>
              <a:rPr sz="1710" b="1" spc="-13" dirty="0">
                <a:solidFill>
                  <a:srgbClr val="656533"/>
                </a:solidFill>
                <a:latin typeface="Microsoft YaHei"/>
                <a:cs typeface="Microsoft YaHei"/>
              </a:rPr>
              <a:t> </a:t>
            </a:r>
            <a:r>
              <a:rPr sz="1710" b="1" dirty="0">
                <a:solidFill>
                  <a:srgbClr val="3333CC"/>
                </a:solidFill>
                <a:latin typeface="Microsoft YaHei"/>
                <a:cs typeface="Microsoft YaHei"/>
              </a:rPr>
              <a:t>书</a:t>
            </a:r>
            <a:r>
              <a:rPr sz="1710" b="1" spc="-4" dirty="0">
                <a:solidFill>
                  <a:srgbClr val="3333CC"/>
                </a:solidFill>
                <a:latin typeface="Microsoft YaHei"/>
                <a:cs typeface="Microsoft YaHei"/>
              </a:rPr>
              <a:t>号</a:t>
            </a:r>
            <a:r>
              <a:rPr sz="2565" b="1" u="sng" spc="570" baseline="31944" dirty="0">
                <a:uFill>
                  <a:solidFill>
                    <a:srgbClr val="000000"/>
                  </a:solidFill>
                </a:uFill>
                <a:latin typeface="Microsoft YaHei"/>
                <a:cs typeface="Microsoft YaHei"/>
              </a:rPr>
              <a:t> </a:t>
            </a:r>
            <a:r>
              <a:rPr sz="1539" u="sng" spc="13" baseline="532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  <a:r>
              <a:rPr sz="1539" u="sng" spc="-109" baseline="532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539" baseline="53240">
              <a:latin typeface="Times New Roman"/>
              <a:cs typeface="Times New Roman"/>
            </a:endParaRPr>
          </a:p>
          <a:p>
            <a:pPr marL="204707" indent="-193847">
              <a:lnSpc>
                <a:spcPct val="100000"/>
              </a:lnSpc>
              <a:spcBef>
                <a:spcPts val="616"/>
              </a:spcBef>
              <a:buSzPct val="95000"/>
              <a:buFont typeface="Wingdings"/>
              <a:buChar char=""/>
              <a:tabLst>
                <a:tab pos="205249" algn="l"/>
              </a:tabLst>
            </a:pPr>
            <a:r>
              <a:rPr sz="1710" b="1" spc="-4" dirty="0">
                <a:solidFill>
                  <a:srgbClr val="656533"/>
                </a:solidFill>
                <a:latin typeface="Microsoft YaHei"/>
                <a:cs typeface="Microsoft YaHei"/>
              </a:rPr>
              <a:t>无部分依赖：</a:t>
            </a:r>
            <a:r>
              <a:rPr sz="1710" b="1" spc="-51" dirty="0">
                <a:solidFill>
                  <a:srgbClr val="656533"/>
                </a:solidFill>
                <a:latin typeface="Microsoft YaHei"/>
                <a:cs typeface="Microsoft YaHei"/>
              </a:rPr>
              <a:t> </a:t>
            </a:r>
            <a:r>
              <a:rPr sz="1710" b="1" spc="-4" dirty="0">
                <a:solidFill>
                  <a:srgbClr val="3333CC"/>
                </a:solidFill>
                <a:latin typeface="Microsoft YaHei"/>
                <a:cs typeface="Microsoft YaHei"/>
              </a:rPr>
              <a:t>书号</a:t>
            </a:r>
            <a:endParaRPr sz="1710">
              <a:latin typeface="Microsoft YaHei"/>
              <a:cs typeface="Microsoft YaHe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615583" y="4913018"/>
            <a:ext cx="87965" cy="82535"/>
          </a:xfrm>
          <a:custGeom>
            <a:avLst/>
            <a:gdLst/>
            <a:ahLst/>
            <a:cxnLst/>
            <a:rect l="l" t="t" r="r" b="b"/>
            <a:pathLst>
              <a:path w="102870" h="96520">
                <a:moveTo>
                  <a:pt x="102869" y="50291"/>
                </a:moveTo>
                <a:lnTo>
                  <a:pt x="0" y="0"/>
                </a:lnTo>
                <a:lnTo>
                  <a:pt x="0" y="96011"/>
                </a:lnTo>
                <a:lnTo>
                  <a:pt x="12102" y="96011"/>
                </a:lnTo>
                <a:lnTo>
                  <a:pt x="102869" y="50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页脚占位符 4">
            <a:extLst>
              <a:ext uri="{FF2B5EF4-FFF2-40B4-BE49-F238E27FC236}">
                <a16:creationId xmlns:a16="http://schemas.microsoft.com/office/drawing/2014/main" id="{12EFE966-44F5-486C-9DD1-DE14DCAD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19700" y="6381750"/>
            <a:ext cx="3600450" cy="320675"/>
          </a:xfrm>
        </p:spPr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24" name="灯片编号占位符 5">
            <a:extLst>
              <a:ext uri="{FF2B5EF4-FFF2-40B4-BE49-F238E27FC236}">
                <a16:creationId xmlns:a16="http://schemas.microsoft.com/office/drawing/2014/main" id="{774604C9-C8A8-4A6C-B3D6-49097178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0825" y="6237288"/>
            <a:ext cx="585788" cy="457200"/>
          </a:xfrm>
        </p:spPr>
        <p:txBody>
          <a:bodyPr/>
          <a:lstStyle/>
          <a:p>
            <a:fld id="{990C30A0-B6E7-43AD-9763-5FC0B094C0F7}" type="slidenum">
              <a:rPr lang="en-US" altLang="zh-CN"/>
              <a:pPr/>
              <a:t>52</a:t>
            </a:fld>
            <a:endParaRPr lang="en-US" altLang="zh-CN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E4E47-7E96-4E49-955C-93C30DACE5AE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6.2.5  3NF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362950" cy="47529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FF00FF"/>
                </a:solidFill>
              </a:rPr>
              <a:t>3NF</a:t>
            </a:r>
            <a:r>
              <a:rPr lang="zh-CN" altLang="en-US" sz="2400">
                <a:solidFill>
                  <a:srgbClr val="FF00FF"/>
                </a:solidFill>
              </a:rPr>
              <a:t>的定义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	</a:t>
            </a:r>
            <a:r>
              <a:rPr lang="zh-CN" altLang="en-US" sz="2400" b="1">
                <a:solidFill>
                  <a:srgbClr val="0000FF"/>
                </a:solidFill>
              </a:rPr>
              <a:t>定义</a:t>
            </a:r>
            <a:r>
              <a:rPr lang="en-US" altLang="zh-CN" sz="2400" b="1">
                <a:solidFill>
                  <a:srgbClr val="0000FF"/>
                </a:solidFill>
              </a:rPr>
              <a:t>6.7</a:t>
            </a:r>
            <a:r>
              <a:rPr lang="en-US" altLang="zh-CN" sz="2400"/>
              <a:t>  </a:t>
            </a:r>
            <a:r>
              <a:rPr lang="zh-CN" altLang="en-US" sz="2400"/>
              <a:t>关系模式</a:t>
            </a:r>
            <a:r>
              <a:rPr lang="en-US" altLang="zh-CN" sz="2400" i="1"/>
              <a:t>R&lt;U</a:t>
            </a:r>
            <a:r>
              <a:rPr lang="zh-CN" altLang="en-US" sz="2400" i="1"/>
              <a:t>，</a:t>
            </a:r>
            <a:r>
              <a:rPr lang="en-US" altLang="zh-CN" sz="2400" i="1"/>
              <a:t>F&gt;</a:t>
            </a:r>
            <a:r>
              <a:rPr lang="en-US" altLang="zh-CN" sz="2400"/>
              <a:t> </a:t>
            </a:r>
            <a:r>
              <a:rPr lang="zh-CN" altLang="en-US" sz="2400"/>
              <a:t>中若不存在这样的码</a:t>
            </a:r>
            <a:r>
              <a:rPr lang="en-US" altLang="zh-CN" sz="2400" i="1"/>
              <a:t>X</a:t>
            </a:r>
            <a:r>
              <a:rPr lang="zh-CN" altLang="en-US" sz="2400"/>
              <a:t>、属性组</a:t>
            </a:r>
            <a:r>
              <a:rPr lang="en-US" altLang="zh-CN" sz="2400" i="1"/>
              <a:t>Y</a:t>
            </a:r>
            <a:r>
              <a:rPr lang="zh-CN" altLang="en-US" sz="2400"/>
              <a:t>及非主属性</a:t>
            </a:r>
            <a:r>
              <a:rPr lang="en-US" altLang="zh-CN" sz="2400" i="1"/>
              <a:t>Z</a:t>
            </a:r>
            <a:r>
              <a:rPr lang="zh-CN" altLang="en-US" sz="2400" i="1"/>
              <a:t>（</a:t>
            </a:r>
            <a:r>
              <a:rPr lang="en-US" altLang="zh-CN" sz="2400" i="1"/>
              <a:t>Z </a:t>
            </a:r>
            <a:r>
              <a:rPr lang="en-US" altLang="zh-CN" sz="2400">
                <a:sym typeface="Symbol" panose="05050102010706020507" pitchFamily="18" charset="2"/>
              </a:rPr>
              <a:t></a:t>
            </a:r>
            <a:r>
              <a:rPr lang="en-US" altLang="zh-CN" sz="2400" i="1"/>
              <a:t> Y</a:t>
            </a:r>
            <a:r>
              <a:rPr lang="zh-CN" altLang="en-US" sz="2400" i="1"/>
              <a:t>）</a:t>
            </a:r>
            <a:r>
              <a:rPr lang="en-US" altLang="zh-CN" sz="2400" i="1"/>
              <a:t>, </a:t>
            </a:r>
            <a:r>
              <a:rPr lang="zh-CN" altLang="en-US" sz="2400"/>
              <a:t>使得</a:t>
            </a:r>
            <a:r>
              <a:rPr lang="en-US" altLang="zh-CN" sz="2400" i="1"/>
              <a:t>X</a:t>
            </a:r>
            <a:r>
              <a:rPr lang="en-US" altLang="zh-CN" sz="2400"/>
              <a:t>→</a:t>
            </a:r>
            <a:r>
              <a:rPr lang="en-US" altLang="zh-CN" sz="2400" i="1"/>
              <a:t>Y</a:t>
            </a:r>
            <a:r>
              <a:rPr lang="zh-CN" altLang="en-US" sz="2400"/>
              <a:t>，</a:t>
            </a:r>
            <a:r>
              <a:rPr lang="en-US" altLang="zh-CN" sz="2400" i="1"/>
              <a:t>Y</a:t>
            </a:r>
            <a:r>
              <a:rPr lang="en-US" altLang="zh-CN" sz="2400"/>
              <a:t>→</a:t>
            </a:r>
            <a:r>
              <a:rPr lang="en-US" altLang="zh-CN" sz="2400" i="1"/>
              <a:t>Z</a:t>
            </a:r>
            <a:r>
              <a:rPr lang="zh-CN" altLang="en-US" sz="2400"/>
              <a:t>成立， 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</a:t>
            </a:r>
            <a:r>
              <a:rPr lang="en-US" altLang="zh-CN" sz="2400" i="1"/>
              <a:t>Y</a:t>
            </a:r>
            <a:r>
              <a:rPr lang="en-US" altLang="zh-CN" sz="2400"/>
              <a:t> → </a:t>
            </a:r>
            <a:r>
              <a:rPr lang="en-US" altLang="zh-CN" sz="2400" i="1"/>
              <a:t>X</a:t>
            </a:r>
            <a:r>
              <a:rPr lang="zh-CN" altLang="en-US" sz="2400"/>
              <a:t>，则称</a:t>
            </a:r>
            <a:r>
              <a:rPr lang="en-US" altLang="zh-CN" sz="2400" i="1"/>
              <a:t>R&lt;U</a:t>
            </a:r>
            <a:r>
              <a:rPr lang="zh-CN" altLang="en-US" sz="2400" i="1"/>
              <a:t>，</a:t>
            </a:r>
            <a:r>
              <a:rPr lang="en-US" altLang="zh-CN" sz="2400" i="1"/>
              <a:t>F&gt;</a:t>
            </a:r>
            <a:r>
              <a:rPr lang="en-US" altLang="zh-CN" sz="2400"/>
              <a:t> ∈ </a:t>
            </a:r>
            <a:r>
              <a:rPr lang="en-US" altLang="zh-CN" sz="2400" i="1"/>
              <a:t>3NF</a:t>
            </a:r>
            <a:r>
              <a:rPr lang="zh-CN" altLang="en-US" sz="2400"/>
              <a:t>。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n"/>
            </a:pPr>
            <a:r>
              <a:rPr lang="zh-CN" altLang="en-US" b="1"/>
              <a:t>若</a:t>
            </a:r>
            <a:r>
              <a:rPr lang="en-US" altLang="zh-CN" b="1" i="1"/>
              <a:t>R</a:t>
            </a:r>
            <a:r>
              <a:rPr lang="en-US" altLang="zh-CN" b="1"/>
              <a:t>∈3NF</a:t>
            </a:r>
            <a:r>
              <a:rPr lang="zh-CN" altLang="en-US" b="1"/>
              <a:t>，则每一个</a:t>
            </a:r>
            <a:r>
              <a:rPr lang="zh-CN" altLang="en-US" b="1">
                <a:solidFill>
                  <a:srgbClr val="3333FF"/>
                </a:solidFill>
              </a:rPr>
              <a:t>非主属性</a:t>
            </a:r>
            <a:r>
              <a:rPr lang="zh-CN" altLang="en-US" b="1">
                <a:solidFill>
                  <a:srgbClr val="FF00FF"/>
                </a:solidFill>
              </a:rPr>
              <a:t>既不部分依赖</a:t>
            </a:r>
            <a:r>
              <a:rPr lang="zh-CN" altLang="en-US" b="1"/>
              <a:t>于码</a:t>
            </a:r>
            <a:r>
              <a:rPr lang="zh-CN" altLang="en-US" b="1">
                <a:solidFill>
                  <a:srgbClr val="FF00FF"/>
                </a:solidFill>
              </a:rPr>
              <a:t>也不传递依赖</a:t>
            </a:r>
            <a:r>
              <a:rPr lang="zh-CN" altLang="en-US" b="1"/>
              <a:t>于码。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n"/>
            </a:pPr>
            <a:r>
              <a:rPr lang="zh-CN" altLang="en-US" sz="2000"/>
              <a:t>一个</a:t>
            </a:r>
            <a:r>
              <a:rPr lang="en-US" altLang="zh-CN" sz="2000"/>
              <a:t>2NF</a:t>
            </a:r>
            <a:r>
              <a:rPr lang="zh-CN" altLang="en-US" sz="2000"/>
              <a:t>，但非</a:t>
            </a:r>
            <a:r>
              <a:rPr lang="en-US" altLang="zh-CN" sz="2000"/>
              <a:t>3NF</a:t>
            </a:r>
            <a:r>
              <a:rPr lang="zh-CN" altLang="en-US" sz="2000"/>
              <a:t>的关系总是可以被分解成为一组</a:t>
            </a:r>
            <a:r>
              <a:rPr lang="en-US" altLang="zh-CN" sz="2000"/>
              <a:t>3NF</a:t>
            </a:r>
            <a:r>
              <a:rPr lang="zh-CN" altLang="en-US" sz="2000"/>
              <a:t>的关系</a:t>
            </a:r>
          </a:p>
        </p:txBody>
      </p:sp>
      <p:sp>
        <p:nvSpPr>
          <p:cNvPr id="434180" name="Line 4"/>
          <p:cNvSpPr>
            <a:spLocks noChangeShapeType="1"/>
          </p:cNvSpPr>
          <p:nvPr/>
        </p:nvSpPr>
        <p:spPr bwMode="auto">
          <a:xfrm>
            <a:off x="3708400" y="2924175"/>
            <a:ext cx="21590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4181" name="Line 5"/>
          <p:cNvSpPr>
            <a:spLocks noChangeShapeType="1"/>
          </p:cNvSpPr>
          <p:nvPr/>
        </p:nvSpPr>
        <p:spPr bwMode="auto">
          <a:xfrm>
            <a:off x="1258888" y="3644900"/>
            <a:ext cx="142875" cy="287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A2A9-1A7C-4BC2-9168-181A365EE0F7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3NF</a:t>
            </a:r>
            <a:r>
              <a:rPr lang="zh-CN" altLang="en-US" sz="3200"/>
              <a:t>（续）</a:t>
            </a:r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62950" cy="4495800"/>
          </a:xfrm>
        </p:spPr>
        <p:txBody>
          <a:bodyPr/>
          <a:lstStyle/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例：</a:t>
            </a:r>
            <a:r>
              <a:rPr lang="en-US" altLang="zh-CN" sz="2400"/>
              <a:t>2NF</a:t>
            </a:r>
            <a:r>
              <a:rPr lang="zh-CN" altLang="en-US" sz="2400"/>
              <a:t>关系模式</a:t>
            </a:r>
            <a:r>
              <a:rPr lang="en-US" altLang="zh-CN" sz="2400"/>
              <a:t>S-L(Sno, Sdept, Sloc)</a:t>
            </a:r>
            <a:r>
              <a:rPr lang="zh-CN" altLang="en-US" sz="2400"/>
              <a:t>中</a:t>
            </a:r>
          </a:p>
          <a:p>
            <a:pPr lvl="1">
              <a:lnSpc>
                <a:spcPct val="130000"/>
              </a:lnSpc>
            </a:pPr>
            <a:r>
              <a:rPr lang="zh-CN" altLang="en-US"/>
              <a:t>函数依赖：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     </a:t>
            </a:r>
            <a:r>
              <a:rPr lang="en-US" altLang="zh-CN" sz="2400"/>
              <a:t>Sno→Sdept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  Sdept → Sno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  Sdept→Sloc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  </a:t>
            </a:r>
            <a:r>
              <a:rPr lang="zh-CN" altLang="en-US" sz="2400"/>
              <a:t>可得：          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    </a:t>
            </a:r>
            <a:r>
              <a:rPr lang="en-US" altLang="zh-CN" sz="2400"/>
              <a:t>Sno→Sloc</a:t>
            </a:r>
            <a:r>
              <a:rPr lang="zh-CN" altLang="en-US" sz="2400"/>
              <a:t>，即</a:t>
            </a:r>
            <a:r>
              <a:rPr lang="en-US" altLang="zh-CN" sz="2400"/>
              <a:t>S-L</a:t>
            </a:r>
            <a:r>
              <a:rPr lang="zh-CN" altLang="en-US" sz="2400"/>
              <a:t>中存在非主属性对码的传递函数依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    赖，</a:t>
            </a:r>
            <a:r>
              <a:rPr lang="en-US" altLang="zh-CN" sz="2400"/>
              <a:t>S-L </a:t>
            </a:r>
            <a:r>
              <a:rPr lang="en-US" altLang="zh-CN" sz="2200"/>
              <a:t>∈ </a:t>
            </a:r>
            <a:r>
              <a:rPr lang="en-US" altLang="zh-CN" sz="2400" i="1"/>
              <a:t>3NF</a:t>
            </a:r>
            <a:endParaRPr lang="en-US" altLang="zh-CN"/>
          </a:p>
        </p:txBody>
      </p:sp>
      <p:sp>
        <p:nvSpPr>
          <p:cNvPr id="560132" name="Text Box 4"/>
          <p:cNvSpPr txBox="1">
            <a:spLocks noChangeArrowheads="1"/>
          </p:cNvSpPr>
          <p:nvPr/>
        </p:nvSpPr>
        <p:spPr bwMode="auto">
          <a:xfrm>
            <a:off x="1763713" y="5084763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3333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kumimoji="0" lang="zh-CN" altLang="en-US" sz="1600"/>
              <a:t>传递</a:t>
            </a:r>
          </a:p>
        </p:txBody>
      </p:sp>
      <p:sp>
        <p:nvSpPr>
          <p:cNvPr id="560134" name="Line 6"/>
          <p:cNvSpPr>
            <a:spLocks noChangeShapeType="1"/>
          </p:cNvSpPr>
          <p:nvPr/>
        </p:nvSpPr>
        <p:spPr bwMode="auto">
          <a:xfrm>
            <a:off x="2268538" y="3644900"/>
            <a:ext cx="215900" cy="288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0135" name="Line 7"/>
          <p:cNvSpPr>
            <a:spLocks noChangeShapeType="1"/>
          </p:cNvSpPr>
          <p:nvPr/>
        </p:nvSpPr>
        <p:spPr bwMode="auto">
          <a:xfrm>
            <a:off x="2555875" y="5805488"/>
            <a:ext cx="144463" cy="358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60136" name="Group 8"/>
          <p:cNvGrpSpPr>
            <a:grpSpLocks/>
          </p:cNvGrpSpPr>
          <p:nvPr/>
        </p:nvGrpSpPr>
        <p:grpSpPr bwMode="auto">
          <a:xfrm>
            <a:off x="5508625" y="2708275"/>
            <a:ext cx="3240088" cy="1728788"/>
            <a:chOff x="1202" y="1706"/>
            <a:chExt cx="1968" cy="1488"/>
          </a:xfrm>
        </p:grpSpPr>
        <p:grpSp>
          <p:nvGrpSpPr>
            <p:cNvPr id="560137" name="Group 9"/>
            <p:cNvGrpSpPr>
              <a:grpSpLocks/>
            </p:cNvGrpSpPr>
            <p:nvPr/>
          </p:nvGrpSpPr>
          <p:grpSpPr bwMode="auto">
            <a:xfrm>
              <a:off x="1202" y="1706"/>
              <a:ext cx="1968" cy="1488"/>
              <a:chOff x="3312" y="1920"/>
              <a:chExt cx="1968" cy="1488"/>
            </a:xfrm>
          </p:grpSpPr>
          <p:sp>
            <p:nvSpPr>
              <p:cNvPr id="560138" name="Text Box 10"/>
              <p:cNvSpPr txBox="1">
                <a:spLocks noChangeArrowheads="1"/>
              </p:cNvSpPr>
              <p:nvPr/>
            </p:nvSpPr>
            <p:spPr bwMode="auto">
              <a:xfrm>
                <a:off x="3312" y="1920"/>
                <a:ext cx="695" cy="3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</a:rPr>
                  <a:t>S-L</a:t>
                </a:r>
              </a:p>
            </p:txBody>
          </p:sp>
          <p:sp>
            <p:nvSpPr>
              <p:cNvPr id="560139" name="Text Box 11"/>
              <p:cNvSpPr txBox="1">
                <a:spLocks noChangeArrowheads="1"/>
              </p:cNvSpPr>
              <p:nvPr/>
            </p:nvSpPr>
            <p:spPr bwMode="auto">
              <a:xfrm>
                <a:off x="3428" y="2540"/>
                <a:ext cx="579" cy="372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</a:rPr>
                  <a:t>Sno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60140" name="Text Box 12"/>
              <p:cNvSpPr txBox="1">
                <a:spLocks noChangeArrowheads="1"/>
              </p:cNvSpPr>
              <p:nvPr/>
            </p:nvSpPr>
            <p:spPr bwMode="auto">
              <a:xfrm>
                <a:off x="4585" y="2168"/>
                <a:ext cx="695" cy="372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</a:rPr>
                  <a:t>Sdept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60141" name="Text Box 13"/>
              <p:cNvSpPr txBox="1">
                <a:spLocks noChangeArrowheads="1"/>
              </p:cNvSpPr>
              <p:nvPr/>
            </p:nvSpPr>
            <p:spPr bwMode="auto">
              <a:xfrm>
                <a:off x="4585" y="3036"/>
                <a:ext cx="695" cy="372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</a:rPr>
                  <a:t>Sloc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60142" name="Line 14"/>
              <p:cNvSpPr>
                <a:spLocks noChangeShapeType="1"/>
              </p:cNvSpPr>
              <p:nvPr/>
            </p:nvSpPr>
            <p:spPr bwMode="auto">
              <a:xfrm flipV="1">
                <a:off x="4007" y="2292"/>
                <a:ext cx="578" cy="37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0143" name="Line 15"/>
              <p:cNvSpPr>
                <a:spLocks noChangeShapeType="1"/>
              </p:cNvSpPr>
              <p:nvPr/>
            </p:nvSpPr>
            <p:spPr bwMode="auto">
              <a:xfrm>
                <a:off x="4007" y="2788"/>
                <a:ext cx="578" cy="37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60144" name="Line 16"/>
            <p:cNvSpPr>
              <a:spLocks noChangeShapeType="1"/>
            </p:cNvSpPr>
            <p:nvPr/>
          </p:nvSpPr>
          <p:spPr bwMode="auto">
            <a:xfrm>
              <a:off x="2699" y="2341"/>
              <a:ext cx="0" cy="4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0145" name="Rectangle 17"/>
          <p:cNvSpPr>
            <a:spLocks noChangeArrowheads="1"/>
          </p:cNvSpPr>
          <p:nvPr/>
        </p:nvSpPr>
        <p:spPr bwMode="auto">
          <a:xfrm>
            <a:off x="6948488" y="4508500"/>
            <a:ext cx="13350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20000"/>
              </a:spcBef>
            </a:pPr>
            <a:r>
              <a:rPr kumimoji="0" lang="zh-CN" altLang="en-US" sz="1800" b="1">
                <a:latin typeface="Arial" panose="020B0604020202020204" pitchFamily="34" charset="0"/>
              </a:rPr>
              <a:t>函数依赖图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814D-9266-452E-8ABE-4CB62A0F11D4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3NF</a:t>
            </a:r>
            <a:r>
              <a:rPr lang="zh-CN" altLang="en-US"/>
              <a:t>（续）</a:t>
            </a:r>
          </a:p>
        </p:txBody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7777162" cy="489585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400" b="1">
                <a:solidFill>
                  <a:srgbClr val="FF00FF"/>
                </a:solidFill>
              </a:rPr>
              <a:t>解决方法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600"/>
              <a:t>   </a:t>
            </a:r>
            <a:r>
              <a:rPr lang="zh-CN" altLang="en-US" sz="2400" b="1"/>
              <a:t>采用投影分解法，已知关系</a:t>
            </a:r>
            <a:r>
              <a:rPr lang="en-US" altLang="zh-CN" sz="2400" b="1"/>
              <a:t>R(A,B,C), A</a:t>
            </a:r>
            <a:r>
              <a:rPr lang="zh-CN" altLang="en-US" sz="2400" b="1"/>
              <a:t>为主码</a:t>
            </a:r>
            <a:r>
              <a:rPr lang="en-US" altLang="zh-CN" sz="2400" b="1"/>
              <a:t>(A-&gt;B, A-&gt;C)</a:t>
            </a:r>
            <a:r>
              <a:rPr lang="zh-CN" altLang="en-US" sz="2400" b="1"/>
              <a:t>，且</a:t>
            </a:r>
            <a:r>
              <a:rPr lang="en-US" altLang="zh-CN" sz="2400" b="1"/>
              <a:t>B-&gt;C</a:t>
            </a:r>
            <a:r>
              <a:rPr lang="zh-CN" altLang="en-US" sz="2400" b="1"/>
              <a:t>，则可将</a:t>
            </a:r>
            <a:r>
              <a:rPr lang="en-US" altLang="zh-CN" sz="2400" b="1"/>
              <a:t>R</a:t>
            </a:r>
            <a:r>
              <a:rPr lang="zh-CN" altLang="en-US" sz="2400" b="1"/>
              <a:t>分解为</a:t>
            </a:r>
            <a:r>
              <a:rPr lang="en-US" altLang="zh-CN" sz="2400" b="1"/>
              <a:t>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b="1"/>
              <a:t>  R1(B,C), B</a:t>
            </a:r>
            <a:r>
              <a:rPr lang="zh-CN" altLang="en-US" b="1"/>
              <a:t>为主码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b="1"/>
              <a:t>  </a:t>
            </a:r>
            <a:r>
              <a:rPr lang="en-US" altLang="zh-CN" b="1"/>
              <a:t>R2(A,B), A</a:t>
            </a:r>
            <a:r>
              <a:rPr lang="zh-CN" altLang="en-US" b="1"/>
              <a:t>为主码，</a:t>
            </a:r>
            <a:r>
              <a:rPr lang="en-US" altLang="zh-CN" b="1"/>
              <a:t>B</a:t>
            </a:r>
            <a:r>
              <a:rPr lang="zh-CN" altLang="en-US" b="1"/>
              <a:t>为外码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000"/>
              <a:t>把</a:t>
            </a:r>
            <a:r>
              <a:rPr lang="en-US" altLang="zh-CN" sz="2000"/>
              <a:t>S-L</a:t>
            </a:r>
            <a:r>
              <a:rPr lang="zh-CN" altLang="en-US" sz="2000"/>
              <a:t>分解为两个关系模式，以消除传递函数依赖：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            </a:t>
            </a:r>
            <a:r>
              <a:rPr lang="en-US" altLang="zh-CN" sz="2000"/>
              <a:t>S-D</a:t>
            </a:r>
            <a:r>
              <a:rPr lang="zh-CN" altLang="en-US" sz="2000"/>
              <a:t>（</a:t>
            </a:r>
            <a:r>
              <a:rPr lang="en-US" altLang="zh-CN" sz="2000"/>
              <a:t>Sno</a:t>
            </a:r>
            <a:r>
              <a:rPr lang="zh-CN" altLang="en-US" sz="2000"/>
              <a:t>， </a:t>
            </a:r>
            <a:r>
              <a:rPr lang="en-US" altLang="zh-CN" sz="2000"/>
              <a:t>Sdept</a:t>
            </a:r>
            <a:r>
              <a:rPr lang="zh-CN" altLang="en-US" sz="2000"/>
              <a:t>）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                    </a:t>
            </a:r>
            <a:r>
              <a:rPr lang="en-US" altLang="zh-CN" sz="2000"/>
              <a:t>D-L</a:t>
            </a:r>
            <a:r>
              <a:rPr lang="zh-CN" altLang="en-US" sz="2000"/>
              <a:t>（</a:t>
            </a:r>
            <a:r>
              <a:rPr lang="en-US" altLang="zh-CN" sz="2000"/>
              <a:t>Sdept</a:t>
            </a:r>
            <a:r>
              <a:rPr lang="zh-CN" altLang="en-US" sz="2000"/>
              <a:t>，</a:t>
            </a:r>
            <a:r>
              <a:rPr lang="en-US" altLang="zh-CN" sz="2000"/>
              <a:t>Sloc</a:t>
            </a:r>
            <a:r>
              <a:rPr lang="zh-CN" altLang="en-US" sz="2000"/>
              <a:t>）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S-D</a:t>
            </a:r>
            <a:r>
              <a:rPr lang="zh-CN" altLang="en-US" sz="2000"/>
              <a:t>的码为</a:t>
            </a:r>
            <a:r>
              <a:rPr lang="en-US" altLang="zh-CN" sz="2000"/>
              <a:t>Sno</a:t>
            </a:r>
            <a:r>
              <a:rPr lang="zh-CN" altLang="en-US" sz="2000"/>
              <a:t>， </a:t>
            </a:r>
            <a:r>
              <a:rPr lang="en-US" altLang="zh-CN" sz="2000"/>
              <a:t>D-L</a:t>
            </a:r>
            <a:r>
              <a:rPr lang="zh-CN" altLang="en-US" sz="2000"/>
              <a:t>的码为</a:t>
            </a:r>
            <a:r>
              <a:rPr lang="en-US" altLang="zh-CN" sz="2000"/>
              <a:t>Sdept</a:t>
            </a:r>
            <a:r>
              <a:rPr lang="zh-CN" altLang="en-US" sz="2000"/>
              <a:t>。</a:t>
            </a:r>
          </a:p>
          <a:p>
            <a:pPr lvl="1">
              <a:lnSpc>
                <a:spcPct val="13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000"/>
              <a:t>分解后的关系模式</a:t>
            </a:r>
            <a:r>
              <a:rPr lang="en-US" altLang="zh-CN" sz="2000"/>
              <a:t>S-D</a:t>
            </a:r>
            <a:r>
              <a:rPr lang="zh-CN" altLang="en-US" sz="2000"/>
              <a:t>与</a:t>
            </a:r>
            <a:r>
              <a:rPr lang="en-US" altLang="zh-CN" sz="2000"/>
              <a:t>D-L</a:t>
            </a:r>
            <a:r>
              <a:rPr lang="zh-CN" altLang="en-US" sz="2000"/>
              <a:t>中不再存在传递依赖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1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8C239-9F16-498C-82D4-466A5B8D03B3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3NF</a:t>
            </a:r>
            <a:r>
              <a:rPr lang="zh-CN" altLang="en-US"/>
              <a:t>（续）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None/>
            </a:pPr>
            <a:r>
              <a:rPr lang="en-US" altLang="zh-CN"/>
              <a:t>S-D</a:t>
            </a:r>
            <a:r>
              <a:rPr lang="zh-CN" altLang="en-US"/>
              <a:t>的码为</a:t>
            </a:r>
            <a:r>
              <a:rPr lang="en-US" altLang="zh-CN"/>
              <a:t>Sno</a:t>
            </a:r>
            <a:r>
              <a:rPr lang="zh-CN" altLang="en-US"/>
              <a:t>， </a:t>
            </a:r>
            <a:r>
              <a:rPr lang="en-US" altLang="zh-CN"/>
              <a:t>D-L</a:t>
            </a:r>
            <a:r>
              <a:rPr lang="zh-CN" altLang="en-US"/>
              <a:t>的码为</a:t>
            </a:r>
            <a:r>
              <a:rPr lang="en-US" altLang="zh-CN"/>
              <a:t>Sdept</a:t>
            </a:r>
          </a:p>
        </p:txBody>
      </p:sp>
      <p:grpSp>
        <p:nvGrpSpPr>
          <p:cNvPr id="437261" name="Group 13"/>
          <p:cNvGrpSpPr>
            <a:grpSpLocks/>
          </p:cNvGrpSpPr>
          <p:nvPr/>
        </p:nvGrpSpPr>
        <p:grpSpPr bwMode="auto">
          <a:xfrm>
            <a:off x="1187450" y="2781300"/>
            <a:ext cx="6565900" cy="1655763"/>
            <a:chOff x="1008" y="1920"/>
            <a:chExt cx="4272" cy="1296"/>
          </a:xfrm>
        </p:grpSpPr>
        <p:sp>
          <p:nvSpPr>
            <p:cNvPr id="437253" name="Text Box 5"/>
            <p:cNvSpPr txBox="1">
              <a:spLocks noChangeArrowheads="1"/>
            </p:cNvSpPr>
            <p:nvPr/>
          </p:nvSpPr>
          <p:spPr bwMode="auto">
            <a:xfrm>
              <a:off x="1008" y="1920"/>
              <a:ext cx="594" cy="486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Sno</a:t>
              </a:r>
            </a:p>
          </p:txBody>
        </p:sp>
        <p:sp>
          <p:nvSpPr>
            <p:cNvPr id="437254" name="Text Box 6"/>
            <p:cNvSpPr txBox="1">
              <a:spLocks noChangeArrowheads="1"/>
            </p:cNvSpPr>
            <p:nvPr/>
          </p:nvSpPr>
          <p:spPr bwMode="auto">
            <a:xfrm>
              <a:off x="2076" y="1920"/>
              <a:ext cx="712" cy="486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Sdept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37255" name="Line 7"/>
            <p:cNvSpPr>
              <a:spLocks noChangeShapeType="1"/>
            </p:cNvSpPr>
            <p:nvPr/>
          </p:nvSpPr>
          <p:spPr bwMode="auto">
            <a:xfrm>
              <a:off x="1602" y="2082"/>
              <a:ext cx="47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7256" name="Text Box 8"/>
            <p:cNvSpPr txBox="1">
              <a:spLocks noChangeArrowheads="1"/>
            </p:cNvSpPr>
            <p:nvPr/>
          </p:nvSpPr>
          <p:spPr bwMode="auto">
            <a:xfrm>
              <a:off x="1602" y="2730"/>
              <a:ext cx="598" cy="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S-D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37257" name="Text Box 9"/>
            <p:cNvSpPr txBox="1">
              <a:spLocks noChangeArrowheads="1"/>
            </p:cNvSpPr>
            <p:nvPr/>
          </p:nvSpPr>
          <p:spPr bwMode="auto">
            <a:xfrm>
              <a:off x="3382" y="1920"/>
              <a:ext cx="712" cy="486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Sdept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37258" name="Text Box 10"/>
            <p:cNvSpPr txBox="1">
              <a:spLocks noChangeArrowheads="1"/>
            </p:cNvSpPr>
            <p:nvPr/>
          </p:nvSpPr>
          <p:spPr bwMode="auto">
            <a:xfrm>
              <a:off x="4686" y="1920"/>
              <a:ext cx="594" cy="486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Sloc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37259" name="Line 11"/>
            <p:cNvSpPr>
              <a:spLocks noChangeShapeType="1"/>
            </p:cNvSpPr>
            <p:nvPr/>
          </p:nvSpPr>
          <p:spPr bwMode="auto">
            <a:xfrm>
              <a:off x="4094" y="2082"/>
              <a:ext cx="59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7260" name="Text Box 12"/>
            <p:cNvSpPr txBox="1">
              <a:spLocks noChangeArrowheads="1"/>
            </p:cNvSpPr>
            <p:nvPr/>
          </p:nvSpPr>
          <p:spPr bwMode="auto">
            <a:xfrm>
              <a:off x="4212" y="2730"/>
              <a:ext cx="528" cy="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D-L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437262" name="Rectangle 14"/>
          <p:cNvSpPr>
            <a:spLocks noChangeArrowheads="1"/>
          </p:cNvSpPr>
          <p:nvPr/>
        </p:nvSpPr>
        <p:spPr bwMode="auto">
          <a:xfrm>
            <a:off x="900113" y="4581525"/>
            <a:ext cx="5256212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3333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kumimoji="0" lang="en-US" altLang="zh-CN">
                <a:latin typeface="Arial" panose="020B0604020202020204" pitchFamily="34" charset="0"/>
              </a:rPr>
              <a:t>  S-L(Sno, Sdept, Sloc) </a:t>
            </a:r>
            <a:r>
              <a:rPr kumimoji="0" lang="en-US" altLang="zh-CN" sz="2200">
                <a:latin typeface="Arial" panose="020B0604020202020204" pitchFamily="34" charset="0"/>
              </a:rPr>
              <a:t>∈</a:t>
            </a:r>
            <a:r>
              <a:rPr kumimoji="0" lang="en-US" altLang="zh-CN">
                <a:latin typeface="Arial" panose="020B0604020202020204" pitchFamily="34" charset="0"/>
              </a:rPr>
              <a:t> 2NF</a:t>
            </a:r>
          </a:p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kumimoji="0" lang="en-US" altLang="zh-CN">
                <a:latin typeface="Arial" panose="020B0604020202020204" pitchFamily="34" charset="0"/>
              </a:rPr>
              <a:t>      S-L(Sno, Sdept, Sloc) </a:t>
            </a:r>
            <a:r>
              <a:rPr kumimoji="0" lang="en-US" altLang="zh-CN" sz="2200">
                <a:latin typeface="Arial" panose="020B0604020202020204" pitchFamily="34" charset="0"/>
              </a:rPr>
              <a:t>∈</a:t>
            </a:r>
            <a:r>
              <a:rPr kumimoji="0" lang="en-US" altLang="zh-CN">
                <a:latin typeface="Arial" panose="020B0604020202020204" pitchFamily="34" charset="0"/>
              </a:rPr>
              <a:t> 3NF </a:t>
            </a:r>
          </a:p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kumimoji="0" lang="en-US" altLang="zh-CN">
                <a:latin typeface="Arial" panose="020B0604020202020204" pitchFamily="34" charset="0"/>
              </a:rPr>
              <a:t>S-D(Sno</a:t>
            </a:r>
            <a:r>
              <a:rPr kumimoji="0" lang="zh-CN" altLang="en-US">
                <a:latin typeface="Arial" panose="020B0604020202020204" pitchFamily="34" charset="0"/>
              </a:rPr>
              <a:t>，</a:t>
            </a:r>
            <a:r>
              <a:rPr kumimoji="0" lang="en-US" altLang="zh-CN">
                <a:latin typeface="Arial" panose="020B0604020202020204" pitchFamily="34" charset="0"/>
              </a:rPr>
              <a:t>Sdept)</a:t>
            </a:r>
            <a:r>
              <a:rPr kumimoji="0" lang="en-US" altLang="zh-CN" sz="2200">
                <a:latin typeface="Arial" panose="020B0604020202020204" pitchFamily="34" charset="0"/>
              </a:rPr>
              <a:t> ∈</a:t>
            </a:r>
            <a:r>
              <a:rPr kumimoji="0" lang="en-US" altLang="zh-CN">
                <a:latin typeface="Arial" panose="020B0604020202020204" pitchFamily="34" charset="0"/>
              </a:rPr>
              <a:t> 3NF</a:t>
            </a:r>
          </a:p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kumimoji="0" lang="en-US" altLang="zh-CN">
                <a:latin typeface="Arial" panose="020B0604020202020204" pitchFamily="34" charset="0"/>
              </a:rPr>
              <a:t>D-L(Sdept</a:t>
            </a:r>
            <a:r>
              <a:rPr kumimoji="0" lang="zh-CN" altLang="en-US">
                <a:latin typeface="Arial" panose="020B0604020202020204" pitchFamily="34" charset="0"/>
              </a:rPr>
              <a:t>， </a:t>
            </a:r>
            <a:r>
              <a:rPr kumimoji="0" lang="en-US" altLang="zh-CN">
                <a:latin typeface="Arial" panose="020B0604020202020204" pitchFamily="34" charset="0"/>
              </a:rPr>
              <a:t>Sloc)</a:t>
            </a:r>
            <a:r>
              <a:rPr kumimoji="0" lang="en-US" altLang="zh-CN" sz="2200">
                <a:latin typeface="Arial" panose="020B0604020202020204" pitchFamily="34" charset="0"/>
              </a:rPr>
              <a:t>∈</a:t>
            </a:r>
            <a:r>
              <a:rPr kumimoji="0" lang="en-US" altLang="zh-CN">
                <a:latin typeface="Arial" panose="020B0604020202020204" pitchFamily="34" charset="0"/>
              </a:rPr>
              <a:t> 3NF</a:t>
            </a:r>
          </a:p>
        </p:txBody>
      </p:sp>
      <p:sp>
        <p:nvSpPr>
          <p:cNvPr id="437264" name="Line 16"/>
          <p:cNvSpPr>
            <a:spLocks noChangeShapeType="1"/>
          </p:cNvSpPr>
          <p:nvPr/>
        </p:nvSpPr>
        <p:spPr bwMode="auto">
          <a:xfrm>
            <a:off x="4860925" y="5013325"/>
            <a:ext cx="215900" cy="3603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2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57BA-7B54-4308-A638-ED5A1AB69803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实例分析</a:t>
            </a:r>
          </a:p>
        </p:txBody>
      </p:sp>
      <p:grpSp>
        <p:nvGrpSpPr>
          <p:cNvPr id="587780" name="Group 4"/>
          <p:cNvGrpSpPr>
            <a:grpSpLocks/>
          </p:cNvGrpSpPr>
          <p:nvPr/>
        </p:nvGrpSpPr>
        <p:grpSpPr bwMode="auto">
          <a:xfrm>
            <a:off x="4838700" y="3263900"/>
            <a:ext cx="3879850" cy="366713"/>
            <a:chOff x="2880" y="1145"/>
            <a:chExt cx="2444" cy="231"/>
          </a:xfrm>
        </p:grpSpPr>
        <p:sp>
          <p:nvSpPr>
            <p:cNvPr id="587781" name="Rectangle 5"/>
            <p:cNvSpPr>
              <a:spLocks noChangeArrowheads="1"/>
            </p:cNvSpPr>
            <p:nvPr/>
          </p:nvSpPr>
          <p:spPr bwMode="auto">
            <a:xfrm>
              <a:off x="2880" y="1145"/>
              <a:ext cx="2054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b="1">
                  <a:latin typeface="Helvetica" panose="020B0604020202020204" pitchFamily="34" charset="0"/>
                </a:rPr>
                <a:t>R(SNO,SDEPT,MN,CNO,G)</a:t>
              </a:r>
            </a:p>
          </p:txBody>
        </p:sp>
        <p:sp>
          <p:nvSpPr>
            <p:cNvPr id="587782" name="Text Box 6"/>
            <p:cNvSpPr txBox="1">
              <a:spLocks noChangeArrowheads="1"/>
            </p:cNvSpPr>
            <p:nvPr/>
          </p:nvSpPr>
          <p:spPr bwMode="auto">
            <a:xfrm>
              <a:off x="4968" y="1163"/>
              <a:ext cx="3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>
                  <a:latin typeface="Helvetica" panose="020B0604020202020204" pitchFamily="34" charset="0"/>
                </a:rPr>
                <a:t>1NF</a:t>
              </a:r>
            </a:p>
          </p:txBody>
        </p:sp>
      </p:grpSp>
      <p:grpSp>
        <p:nvGrpSpPr>
          <p:cNvPr id="587783" name="Group 7"/>
          <p:cNvGrpSpPr>
            <a:grpSpLocks/>
          </p:cNvGrpSpPr>
          <p:nvPr/>
        </p:nvGrpSpPr>
        <p:grpSpPr bwMode="auto">
          <a:xfrm>
            <a:off x="4870450" y="3656013"/>
            <a:ext cx="3900488" cy="1128712"/>
            <a:chOff x="2900" y="1392"/>
            <a:chExt cx="2457" cy="711"/>
          </a:xfrm>
        </p:grpSpPr>
        <p:sp>
          <p:nvSpPr>
            <p:cNvPr id="587784" name="Rectangle 8"/>
            <p:cNvSpPr>
              <a:spLocks noChangeArrowheads="1"/>
            </p:cNvSpPr>
            <p:nvPr/>
          </p:nvSpPr>
          <p:spPr bwMode="auto">
            <a:xfrm>
              <a:off x="2900" y="1699"/>
              <a:ext cx="2031" cy="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vl="1" algn="l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b="1">
                  <a:latin typeface="Helvetica" panose="020B0604020202020204" pitchFamily="34" charset="0"/>
                </a:rPr>
                <a:t>SC(SNO, CNO, G);</a:t>
              </a:r>
            </a:p>
            <a:p>
              <a:pPr lvl="1" algn="l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b="1">
                  <a:latin typeface="Helvetica" panose="020B0604020202020204" pitchFamily="34" charset="0"/>
                </a:rPr>
                <a:t>S-M(SNO, SDEPT, MN);</a:t>
              </a:r>
            </a:p>
          </p:txBody>
        </p:sp>
        <p:sp>
          <p:nvSpPr>
            <p:cNvPr id="587785" name="Text Box 9"/>
            <p:cNvSpPr txBox="1">
              <a:spLocks noChangeArrowheads="1"/>
            </p:cNvSpPr>
            <p:nvPr/>
          </p:nvSpPr>
          <p:spPr bwMode="auto">
            <a:xfrm>
              <a:off x="5001" y="1799"/>
              <a:ext cx="3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>
                  <a:latin typeface="Helvetica" panose="020B0604020202020204" pitchFamily="34" charset="0"/>
                </a:rPr>
                <a:t>2NF</a:t>
              </a:r>
            </a:p>
          </p:txBody>
        </p:sp>
        <p:grpSp>
          <p:nvGrpSpPr>
            <p:cNvPr id="587786" name="Group 10"/>
            <p:cNvGrpSpPr>
              <a:grpSpLocks/>
            </p:cNvGrpSpPr>
            <p:nvPr/>
          </p:nvGrpSpPr>
          <p:grpSpPr bwMode="auto">
            <a:xfrm>
              <a:off x="3705" y="1392"/>
              <a:ext cx="758" cy="307"/>
              <a:chOff x="2198" y="2740"/>
              <a:chExt cx="659" cy="307"/>
            </a:xfrm>
          </p:grpSpPr>
          <p:sp>
            <p:nvSpPr>
              <p:cNvPr id="587787" name="Text Box 11"/>
              <p:cNvSpPr txBox="1">
                <a:spLocks noChangeArrowheads="1"/>
              </p:cNvSpPr>
              <p:nvPr/>
            </p:nvSpPr>
            <p:spPr bwMode="auto">
              <a:xfrm>
                <a:off x="2367" y="2804"/>
                <a:ext cx="4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400" b="1">
                    <a:latin typeface="Helvetica" panose="020B0604020202020204" pitchFamily="34" charset="0"/>
                  </a:rPr>
                  <a:t>模式分解</a:t>
                </a:r>
              </a:p>
            </p:txBody>
          </p:sp>
          <p:sp>
            <p:nvSpPr>
              <p:cNvPr id="587788" name="AutoShape 12"/>
              <p:cNvSpPr>
                <a:spLocks noChangeArrowheads="1"/>
              </p:cNvSpPr>
              <p:nvPr/>
            </p:nvSpPr>
            <p:spPr bwMode="auto">
              <a:xfrm>
                <a:off x="2198" y="2740"/>
                <a:ext cx="94" cy="307"/>
              </a:xfrm>
              <a:prstGeom prst="downArrow">
                <a:avLst>
                  <a:gd name="adj1" fmla="val 50000"/>
                  <a:gd name="adj2" fmla="val 81649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87789" name="Group 13"/>
          <p:cNvGrpSpPr>
            <a:grpSpLocks/>
          </p:cNvGrpSpPr>
          <p:nvPr/>
        </p:nvGrpSpPr>
        <p:grpSpPr bwMode="auto">
          <a:xfrm>
            <a:off x="5045075" y="4846638"/>
            <a:ext cx="3776663" cy="1462087"/>
            <a:chOff x="3010" y="2142"/>
            <a:chExt cx="2379" cy="921"/>
          </a:xfrm>
        </p:grpSpPr>
        <p:grpSp>
          <p:nvGrpSpPr>
            <p:cNvPr id="587790" name="Group 14"/>
            <p:cNvGrpSpPr>
              <a:grpSpLocks/>
            </p:cNvGrpSpPr>
            <p:nvPr/>
          </p:nvGrpSpPr>
          <p:grpSpPr bwMode="auto">
            <a:xfrm>
              <a:off x="3927" y="2142"/>
              <a:ext cx="733" cy="307"/>
              <a:chOff x="2198" y="2740"/>
              <a:chExt cx="733" cy="307"/>
            </a:xfrm>
          </p:grpSpPr>
          <p:sp>
            <p:nvSpPr>
              <p:cNvPr id="587791" name="Text Box 15"/>
              <p:cNvSpPr txBox="1">
                <a:spLocks noChangeArrowheads="1"/>
              </p:cNvSpPr>
              <p:nvPr/>
            </p:nvSpPr>
            <p:spPr bwMode="auto">
              <a:xfrm>
                <a:off x="2367" y="2804"/>
                <a:ext cx="56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400" b="1">
                    <a:latin typeface="Helvetica" panose="020B0604020202020204" pitchFamily="34" charset="0"/>
                  </a:rPr>
                  <a:t>模式分解</a:t>
                </a:r>
              </a:p>
            </p:txBody>
          </p:sp>
          <p:sp>
            <p:nvSpPr>
              <p:cNvPr id="587792" name="AutoShape 16"/>
              <p:cNvSpPr>
                <a:spLocks noChangeArrowheads="1"/>
              </p:cNvSpPr>
              <p:nvPr/>
            </p:nvSpPr>
            <p:spPr bwMode="auto">
              <a:xfrm>
                <a:off x="2198" y="2740"/>
                <a:ext cx="94" cy="307"/>
              </a:xfrm>
              <a:prstGeom prst="downArrow">
                <a:avLst>
                  <a:gd name="adj1" fmla="val 50000"/>
                  <a:gd name="adj2" fmla="val 81649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87793" name="Group 17"/>
            <p:cNvGrpSpPr>
              <a:grpSpLocks/>
            </p:cNvGrpSpPr>
            <p:nvPr/>
          </p:nvGrpSpPr>
          <p:grpSpPr bwMode="auto">
            <a:xfrm>
              <a:off x="3010" y="2486"/>
              <a:ext cx="2379" cy="577"/>
              <a:chOff x="3343" y="2191"/>
              <a:chExt cx="1874" cy="577"/>
            </a:xfrm>
          </p:grpSpPr>
          <p:sp>
            <p:nvSpPr>
              <p:cNvPr id="587794" name="Rectangle 18"/>
              <p:cNvSpPr>
                <a:spLocks noChangeArrowheads="1"/>
              </p:cNvSpPr>
              <p:nvPr/>
            </p:nvSpPr>
            <p:spPr bwMode="auto">
              <a:xfrm>
                <a:off x="3343" y="2191"/>
                <a:ext cx="1505" cy="5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lvl="1" algn="l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b="1">
                    <a:latin typeface="Helvetica" panose="020B0604020202020204" pitchFamily="34" charset="0"/>
                  </a:rPr>
                  <a:t>SC(SNO, CNO, G);</a:t>
                </a:r>
              </a:p>
              <a:p>
                <a:pPr lvl="1" algn="l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b="1">
                    <a:latin typeface="Helvetica" panose="020B0604020202020204" pitchFamily="34" charset="0"/>
                  </a:rPr>
                  <a:t>S-D(SNO, SDEPT)</a:t>
                </a:r>
              </a:p>
              <a:p>
                <a:pPr lvl="1" algn="l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b="1">
                    <a:latin typeface="Helvetica" panose="020B0604020202020204" pitchFamily="34" charset="0"/>
                  </a:rPr>
                  <a:t>D-L(SDEPT, MN)</a:t>
                </a:r>
              </a:p>
            </p:txBody>
          </p:sp>
          <p:sp>
            <p:nvSpPr>
              <p:cNvPr id="587795" name="Text Box 19"/>
              <p:cNvSpPr txBox="1">
                <a:spLocks noChangeArrowheads="1"/>
              </p:cNvSpPr>
              <p:nvPr/>
            </p:nvSpPr>
            <p:spPr bwMode="auto">
              <a:xfrm>
                <a:off x="4936" y="2331"/>
                <a:ext cx="28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600">
                    <a:latin typeface="Helvetica" panose="020B0604020202020204" pitchFamily="34" charset="0"/>
                  </a:rPr>
                  <a:t>3NF</a:t>
                </a:r>
              </a:p>
            </p:txBody>
          </p:sp>
        </p:grpSp>
      </p:grpSp>
      <p:sp>
        <p:nvSpPr>
          <p:cNvPr id="587796" name="Rectangle 20"/>
          <p:cNvSpPr>
            <a:spLocks noChangeArrowheads="1"/>
          </p:cNvSpPr>
          <p:nvPr/>
        </p:nvSpPr>
        <p:spPr bwMode="auto">
          <a:xfrm>
            <a:off x="539750" y="2781300"/>
            <a:ext cx="57150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1">
                <a:latin typeface="Arial Narrow" panose="020B0606020202030204" pitchFamily="34" charset="0"/>
              </a:rPr>
              <a:t>S-M</a:t>
            </a:r>
            <a:r>
              <a:rPr kumimoji="1" lang="zh-CN" altLang="en-US" sz="2000" b="1">
                <a:latin typeface="Arial Narrow" panose="020B0606020202030204" pitchFamily="34" charset="0"/>
              </a:rPr>
              <a:t>中存在传递传递依赖，故该模式不是</a:t>
            </a:r>
            <a:r>
              <a:rPr kumimoji="1" lang="en-US" altLang="zh-CN" sz="2000" b="1">
                <a:latin typeface="Arial Narrow" panose="020B0606020202030204" pitchFamily="34" charset="0"/>
              </a:rPr>
              <a:t>3NF</a:t>
            </a:r>
          </a:p>
        </p:txBody>
      </p:sp>
      <p:sp>
        <p:nvSpPr>
          <p:cNvPr id="587797" name="Rectangle 21"/>
          <p:cNvSpPr>
            <a:spLocks noChangeArrowheads="1"/>
          </p:cNvSpPr>
          <p:nvPr/>
        </p:nvSpPr>
        <p:spPr bwMode="auto">
          <a:xfrm>
            <a:off x="395288" y="1700213"/>
            <a:ext cx="4683125" cy="1006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algn="l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b="1">
                <a:latin typeface="Helvetica" panose="020B0604020202020204" pitchFamily="34" charset="0"/>
              </a:rPr>
              <a:t>学生</a:t>
            </a:r>
            <a:r>
              <a:rPr kumimoji="1" lang="en-US" altLang="zh-CN" sz="2000" b="1">
                <a:latin typeface="Helvetica" panose="020B0604020202020204" pitchFamily="34" charset="0"/>
              </a:rPr>
              <a:t>-</a:t>
            </a:r>
            <a:r>
              <a:rPr kumimoji="1" lang="zh-CN" altLang="en-US" sz="2000" b="1">
                <a:latin typeface="Helvetica" panose="020B0604020202020204" pitchFamily="34" charset="0"/>
              </a:rPr>
              <a:t>课程</a:t>
            </a:r>
            <a:r>
              <a:rPr kumimoji="1" lang="en-US" altLang="zh-CN" sz="2000" b="1">
                <a:latin typeface="Helvetica" panose="020B0604020202020204" pitchFamily="34" charset="0"/>
              </a:rPr>
              <a:t>-</a:t>
            </a:r>
            <a:r>
              <a:rPr kumimoji="1" lang="zh-CN" altLang="en-US" sz="2000" b="1">
                <a:latin typeface="Helvetica" panose="020B0604020202020204" pitchFamily="34" charset="0"/>
              </a:rPr>
              <a:t>成绩管理关系分解为：</a:t>
            </a:r>
          </a:p>
          <a:p>
            <a:pPr lvl="1" algn="l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b="1">
                <a:latin typeface="Helvetica" panose="020B0604020202020204" pitchFamily="34" charset="0"/>
              </a:rPr>
              <a:t>    </a:t>
            </a:r>
            <a:r>
              <a:rPr kumimoji="1" lang="en-US" altLang="zh-CN" sz="2000" b="1">
                <a:latin typeface="Helvetica" panose="020B0604020202020204" pitchFamily="34" charset="0"/>
              </a:rPr>
              <a:t>SC(SNO, CNO, G);</a:t>
            </a:r>
          </a:p>
          <a:p>
            <a:pPr lvl="1" algn="l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1">
                <a:latin typeface="Helvetica" panose="020B0604020202020204" pitchFamily="34" charset="0"/>
              </a:rPr>
              <a:t>    </a:t>
            </a:r>
            <a:r>
              <a:rPr kumimoji="1" lang="en-US" altLang="zh-CN" sz="2000" b="1">
                <a:solidFill>
                  <a:srgbClr val="FF0000"/>
                </a:solidFill>
                <a:latin typeface="Helvetica" panose="020B0604020202020204" pitchFamily="34" charset="0"/>
              </a:rPr>
              <a:t>S-M(SNO, SDEPT, MN);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7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7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87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AF94E-11A2-4552-816B-7B5F294690A6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思考题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640762" cy="30972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200" b="1"/>
              <a:t>例：判断关系模式 选课（学号，姓名，课程号，成绩）属于</a:t>
            </a:r>
            <a:r>
              <a:rPr lang="en-US" altLang="zh-CN" sz="2200" b="1"/>
              <a:t>3NF</a:t>
            </a:r>
            <a:r>
              <a:rPr lang="zh-CN" altLang="en-US" sz="2200" b="1"/>
              <a:t>？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200" b="1"/>
              <a:t>答：该模式不满足</a:t>
            </a:r>
            <a:r>
              <a:rPr lang="en-US" altLang="zh-CN" sz="2200" b="1"/>
              <a:t>2NF</a:t>
            </a:r>
            <a:r>
              <a:rPr lang="zh-CN" altLang="en-US" sz="2200" b="1"/>
              <a:t>，故不满足</a:t>
            </a:r>
            <a:r>
              <a:rPr lang="en-US" altLang="zh-CN" sz="2200" b="1"/>
              <a:t>3NF</a:t>
            </a:r>
            <a:r>
              <a:rPr lang="zh-CN" altLang="en-US" sz="2200" b="1"/>
              <a:t>。</a:t>
            </a:r>
          </a:p>
          <a:p>
            <a:pPr>
              <a:lnSpc>
                <a:spcPct val="90000"/>
              </a:lnSpc>
            </a:pPr>
            <a:r>
              <a:rPr lang="zh-CN" altLang="en-US" sz="2200" b="1"/>
              <a:t>例 关系模式 教学（学生，教师，课程），假定每一教师只能讲一门课，每门课由若干教师讲授，每个学生选修某门课时就对应一个固定教师。该关系属于</a:t>
            </a:r>
            <a:r>
              <a:rPr lang="en-US" altLang="zh-CN" sz="2200" b="1"/>
              <a:t>3NF</a:t>
            </a:r>
            <a:r>
              <a:rPr lang="zh-CN" altLang="en-US" sz="2200" b="1"/>
              <a:t>？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200" b="1"/>
              <a:t> 答：候选码：（学生，教师），（学生，课程）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200" b="1"/>
              <a:t>        三个属性都是主属性，没有非主属性，满足</a:t>
            </a:r>
            <a:r>
              <a:rPr lang="en-US" altLang="zh-CN" sz="2200" b="1"/>
              <a:t>2NF</a:t>
            </a:r>
            <a:r>
              <a:rPr lang="zh-CN" altLang="en-US" sz="2200" b="1"/>
              <a:t>和</a:t>
            </a:r>
            <a:r>
              <a:rPr lang="en-US" altLang="zh-CN" sz="2200" b="1"/>
              <a:t>3NF</a:t>
            </a:r>
            <a:r>
              <a:rPr lang="zh-CN" altLang="en-US" sz="2200" b="1"/>
              <a:t>。</a:t>
            </a:r>
          </a:p>
        </p:txBody>
      </p:sp>
      <p:sp>
        <p:nvSpPr>
          <p:cNvPr id="593924" name="Text Box 4"/>
          <p:cNvSpPr txBox="1">
            <a:spLocks noChangeArrowheads="1"/>
          </p:cNvSpPr>
          <p:nvPr/>
        </p:nvSpPr>
        <p:spPr bwMode="auto">
          <a:xfrm>
            <a:off x="539750" y="4378325"/>
            <a:ext cx="8459788" cy="207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0" lang="zh-CN" altLang="en-US" sz="2000" b="1">
                <a:latin typeface="仿宋_GB2312" pitchFamily="49" charset="-122"/>
                <a:ea typeface="仿宋_GB2312" pitchFamily="49" charset="-122"/>
              </a:rPr>
              <a:t>该关系模式还是有数据冗余和存储异常，如：</a:t>
            </a:r>
          </a:p>
          <a:p>
            <a:pPr algn="just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kumimoji="0" lang="zh-CN" altLang="en-US" sz="2000" b="1">
                <a:latin typeface="仿宋_GB2312" pitchFamily="49" charset="-122"/>
                <a:ea typeface="仿宋_GB2312" pitchFamily="49" charset="-122"/>
              </a:rPr>
              <a:t>插入异常：无法存储不选课的学生和不开课的教师</a:t>
            </a:r>
          </a:p>
          <a:p>
            <a:pPr algn="just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kumimoji="0" lang="zh-CN" altLang="en-US" sz="2000" b="1">
                <a:latin typeface="仿宋_GB2312" pitchFamily="49" charset="-122"/>
                <a:ea typeface="仿宋_GB2312" pitchFamily="49" charset="-122"/>
              </a:rPr>
              <a:t>删除异常：无法删除一个学生的选课信息</a:t>
            </a:r>
          </a:p>
          <a:p>
            <a:pPr algn="just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kumimoji="0" lang="zh-CN" altLang="en-US" sz="2000" b="1">
                <a:latin typeface="仿宋_GB2312" pitchFamily="49" charset="-122"/>
                <a:ea typeface="仿宋_GB2312" pitchFamily="49" charset="-122"/>
              </a:rPr>
              <a:t>更新异常：某门课的某位教师换了，则选该教师的所有记录均需修改</a:t>
            </a:r>
          </a:p>
          <a:p>
            <a:pPr algn="just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kumimoji="0" lang="zh-CN" altLang="en-US" sz="2000" b="1">
                <a:latin typeface="仿宋_GB2312" pitchFamily="49" charset="-122"/>
                <a:ea typeface="仿宋_GB2312" pitchFamily="49" charset="-122"/>
              </a:rPr>
              <a:t>数据冗余大：一个学生选多门课，需要重复存放该学生信息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93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93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93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93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93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93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23" grpId="0" build="p"/>
      <p:bldP spid="59392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4544-2D18-4F20-9A7C-A9E4B9CC30A7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3NF</a:t>
            </a:r>
            <a:r>
              <a:rPr lang="zh-CN" altLang="en-US"/>
              <a:t>（续）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557338"/>
            <a:ext cx="8712200" cy="4752975"/>
          </a:xfrm>
        </p:spPr>
        <p:txBody>
          <a:bodyPr/>
          <a:lstStyle/>
          <a:p>
            <a:pPr>
              <a:lnSpc>
                <a:spcPct val="140000"/>
              </a:lnSpc>
              <a:spcAft>
                <a:spcPct val="30000"/>
              </a:spcAft>
            </a:pPr>
            <a:r>
              <a:rPr lang="zh-CN" altLang="en-US" sz="2000" b="1"/>
              <a:t>采用投影分解法将一个</a:t>
            </a:r>
            <a:r>
              <a:rPr lang="en-US" altLang="zh-CN" sz="2000" b="1"/>
              <a:t>2NF</a:t>
            </a:r>
            <a:r>
              <a:rPr lang="zh-CN" altLang="en-US" sz="2000" b="1"/>
              <a:t>的关系分解为多个</a:t>
            </a:r>
            <a:r>
              <a:rPr lang="en-US" altLang="zh-CN" sz="2000" b="1"/>
              <a:t>3NF</a:t>
            </a:r>
            <a:r>
              <a:rPr lang="zh-CN" altLang="en-US" sz="2000" b="1"/>
              <a:t>的关系，可以在一定程度上解决原</a:t>
            </a:r>
            <a:r>
              <a:rPr lang="en-US" altLang="zh-CN" sz="2000" b="1"/>
              <a:t>2NF</a:t>
            </a:r>
            <a:r>
              <a:rPr lang="zh-CN" altLang="en-US" sz="2000" b="1"/>
              <a:t>关系中存在的插入异常、删除异常、数据冗余度大、修改复杂等问题。</a:t>
            </a:r>
          </a:p>
          <a:p>
            <a:pPr>
              <a:lnSpc>
                <a:spcPct val="140000"/>
              </a:lnSpc>
            </a:pPr>
            <a:r>
              <a:rPr lang="zh-CN" altLang="en-US" sz="2000" b="1"/>
              <a:t> 将一个</a:t>
            </a:r>
            <a:r>
              <a:rPr lang="en-US" altLang="zh-CN" sz="2000" b="1"/>
              <a:t>2NF</a:t>
            </a:r>
            <a:r>
              <a:rPr lang="zh-CN" altLang="en-US" sz="2000" b="1"/>
              <a:t>关系分解为多个</a:t>
            </a:r>
            <a:r>
              <a:rPr lang="en-US" altLang="zh-CN" sz="2000" b="1"/>
              <a:t>3NF</a:t>
            </a:r>
            <a:r>
              <a:rPr lang="zh-CN" altLang="en-US" sz="2000" b="1"/>
              <a:t>的关系后，仍然不能完全消除关系模式中的各种异常情况和数据冗余。</a:t>
            </a:r>
          </a:p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rgbClr val="0000FF"/>
                </a:solidFill>
              </a:rPr>
              <a:t>问题存在的原因：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000" b="1"/>
              <a:t>   </a:t>
            </a:r>
            <a:r>
              <a:rPr lang="zh-CN" altLang="en-US" sz="2000" b="1">
                <a:solidFill>
                  <a:srgbClr val="FF00FF"/>
                </a:solidFill>
              </a:rPr>
              <a:t>主属性部分函数依赖于候选码</a:t>
            </a:r>
            <a:r>
              <a:rPr lang="zh-CN" altLang="en-US" sz="2000" b="1"/>
              <a:t>（注：</a:t>
            </a:r>
            <a:r>
              <a:rPr lang="en-US" altLang="zh-CN" sz="2000" b="1"/>
              <a:t>2NF</a:t>
            </a:r>
            <a:r>
              <a:rPr lang="zh-CN" altLang="en-US" sz="2000" b="1"/>
              <a:t>、</a:t>
            </a:r>
            <a:r>
              <a:rPr lang="en-US" altLang="zh-CN" sz="2000" b="1"/>
              <a:t>3NF</a:t>
            </a:r>
            <a:r>
              <a:rPr lang="zh-CN" altLang="en-US" sz="2000" b="1"/>
              <a:t>是要求非主属性对候选码的要求，而不是主属性对候选码的要求）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000" b="1"/>
              <a:t>         如 （学生，教师）</a:t>
            </a:r>
            <a:r>
              <a:rPr lang="zh-CN" altLang="en-US" sz="1800" b="1"/>
              <a:t>→</a:t>
            </a:r>
            <a:r>
              <a:rPr lang="zh-CN" altLang="en-US" sz="2000" b="1"/>
              <a:t> 课程，而教师</a:t>
            </a:r>
            <a:r>
              <a:rPr lang="zh-CN" altLang="en-US" sz="1800" b="1"/>
              <a:t>→</a:t>
            </a:r>
            <a:r>
              <a:rPr lang="zh-CN" altLang="en-US" sz="2000" b="1"/>
              <a:t>课程，所以课程部分依赖于码（学生，教师）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3C4C-18C8-47C0-AFCC-0AF08A5DB830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什么是数据依赖（续）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628775"/>
            <a:ext cx="8208962" cy="3960813"/>
          </a:xfrm>
        </p:spPr>
        <p:txBody>
          <a:bodyPr/>
          <a:lstStyle/>
          <a:p>
            <a:pPr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3. </a:t>
            </a:r>
            <a:r>
              <a:rPr lang="zh-CN" altLang="en-US" sz="2400" b="1"/>
              <a:t>数据依赖的类型</a:t>
            </a:r>
          </a:p>
          <a:p>
            <a:pPr>
              <a:lnSpc>
                <a:spcPct val="180000"/>
              </a:lnSpc>
              <a:spcAft>
                <a:spcPct val="30000"/>
              </a:spcAft>
            </a:pPr>
            <a:r>
              <a:rPr lang="zh-CN" altLang="en-US" sz="2000" b="1">
                <a:solidFill>
                  <a:srgbClr val="0066FF"/>
                </a:solidFill>
              </a:rPr>
              <a:t>函数依赖</a:t>
            </a:r>
            <a:r>
              <a:rPr lang="zh-CN" altLang="en-US" sz="2000" b="1"/>
              <a:t>（</a:t>
            </a:r>
            <a:r>
              <a:rPr lang="en-US" altLang="zh-CN" sz="2000" b="1"/>
              <a:t>Functional Dependency</a:t>
            </a:r>
            <a:r>
              <a:rPr lang="zh-CN" altLang="en-US" sz="2000" b="1"/>
              <a:t>，简记为</a:t>
            </a:r>
            <a:r>
              <a:rPr lang="en-US" altLang="zh-CN" sz="2000" b="1"/>
              <a:t>FD</a:t>
            </a:r>
            <a:r>
              <a:rPr lang="zh-CN" altLang="en-US" sz="2000" b="1"/>
              <a:t>）</a:t>
            </a:r>
          </a:p>
          <a:p>
            <a:pPr>
              <a:lnSpc>
                <a:spcPct val="180000"/>
              </a:lnSpc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zh-CN" altLang="en-US" sz="2000" b="1"/>
              <a:t>      例：</a:t>
            </a:r>
            <a:r>
              <a:rPr lang="en-US" altLang="zh-CN" sz="2000" b="1"/>
              <a:t>Sname=f(Sno), Sdept=f(Sno)</a:t>
            </a:r>
          </a:p>
          <a:p>
            <a:pPr>
              <a:lnSpc>
                <a:spcPct val="180000"/>
              </a:lnSpc>
              <a:spcAft>
                <a:spcPct val="30000"/>
              </a:spcAft>
            </a:pPr>
            <a:r>
              <a:rPr lang="zh-CN" altLang="en-US" sz="2000" b="1">
                <a:solidFill>
                  <a:srgbClr val="0066FF"/>
                </a:solidFill>
              </a:rPr>
              <a:t>多值依赖</a:t>
            </a:r>
            <a:r>
              <a:rPr lang="zh-CN" altLang="en-US" sz="2000" b="1"/>
              <a:t>（</a:t>
            </a:r>
            <a:r>
              <a:rPr lang="en-US" altLang="zh-CN" sz="2000" b="1"/>
              <a:t>Multivalued Dependency</a:t>
            </a:r>
            <a:r>
              <a:rPr lang="zh-CN" altLang="en-US" sz="2000" b="1"/>
              <a:t>，简记为</a:t>
            </a:r>
            <a:r>
              <a:rPr lang="en-US" altLang="zh-CN" sz="2000" b="1"/>
              <a:t>MVD</a:t>
            </a:r>
            <a:r>
              <a:rPr lang="zh-CN" altLang="en-US" sz="2000" b="1"/>
              <a:t>）</a:t>
            </a:r>
          </a:p>
          <a:p>
            <a:pPr>
              <a:lnSpc>
                <a:spcPct val="180000"/>
              </a:lnSpc>
              <a:spcAft>
                <a:spcPct val="30000"/>
              </a:spcAft>
            </a:pPr>
            <a:r>
              <a:rPr lang="zh-CN" altLang="en-US" sz="2000" b="1"/>
              <a:t>其他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765C-4F49-4400-930E-328EA9F0AE86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6.2.6  BC</a:t>
            </a:r>
            <a:r>
              <a:rPr lang="zh-CN" altLang="en-US"/>
              <a:t>范式（</a:t>
            </a:r>
            <a:r>
              <a:rPr lang="en-US" altLang="zh-CN"/>
              <a:t>BCNF</a:t>
            </a:r>
            <a:r>
              <a:rPr lang="zh-CN" altLang="en-US"/>
              <a:t>）</a:t>
            </a:r>
          </a:p>
        </p:txBody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484313"/>
            <a:ext cx="8077200" cy="477202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2400" b="1">
                <a:solidFill>
                  <a:srgbClr val="0000FF"/>
                </a:solidFill>
              </a:rPr>
              <a:t>定义</a:t>
            </a:r>
            <a:r>
              <a:rPr lang="en-US" altLang="zh-CN" sz="2400" b="1">
                <a:solidFill>
                  <a:srgbClr val="0000FF"/>
                </a:solidFill>
              </a:rPr>
              <a:t>6.8</a:t>
            </a:r>
            <a:r>
              <a:rPr lang="en-US" altLang="zh-CN" sz="2400" b="1"/>
              <a:t>   </a:t>
            </a:r>
            <a:r>
              <a:rPr lang="zh-CN" altLang="en-US" sz="2400" b="1"/>
              <a:t>关系模式</a:t>
            </a:r>
            <a:r>
              <a:rPr lang="en-US" altLang="zh-CN" sz="2400" b="1"/>
              <a:t>R&lt;U</a:t>
            </a:r>
            <a:r>
              <a:rPr lang="zh-CN" altLang="en-US" sz="2400" b="1"/>
              <a:t>，</a:t>
            </a:r>
            <a:r>
              <a:rPr lang="en-US" altLang="zh-CN" sz="2400" b="1"/>
              <a:t>F&gt;</a:t>
            </a:r>
            <a:r>
              <a:rPr lang="en-US" altLang="zh-CN" sz="2200" b="1"/>
              <a:t>∈</a:t>
            </a:r>
            <a:r>
              <a:rPr lang="en-US" altLang="zh-CN" sz="2400" b="1"/>
              <a:t>1NF</a:t>
            </a:r>
            <a:r>
              <a:rPr lang="zh-CN" altLang="en-US" sz="2400" b="1"/>
              <a:t>，若</a:t>
            </a:r>
            <a:r>
              <a:rPr lang="en-US" altLang="zh-CN" sz="2400" b="1"/>
              <a:t>X→Y</a:t>
            </a:r>
            <a:r>
              <a:rPr lang="zh-CN" altLang="en-US" sz="2400" b="1"/>
              <a:t>且</a:t>
            </a:r>
            <a:r>
              <a:rPr lang="en-US" altLang="zh-CN" sz="2400" b="1"/>
              <a:t>Y </a:t>
            </a:r>
            <a:r>
              <a:rPr lang="en-US" altLang="zh-CN" b="1">
                <a:sym typeface="Symbol" panose="05050102010706020507" pitchFamily="18" charset="2"/>
              </a:rPr>
              <a:t></a:t>
            </a:r>
            <a:r>
              <a:rPr lang="en-US" altLang="zh-CN" sz="2400" b="1"/>
              <a:t> X</a:t>
            </a:r>
            <a:r>
              <a:rPr lang="zh-CN" altLang="en-US" sz="2400" b="1"/>
              <a:t>时</a:t>
            </a:r>
            <a:r>
              <a:rPr lang="en-US" altLang="zh-CN" sz="2400" b="1"/>
              <a:t>X</a:t>
            </a:r>
            <a:r>
              <a:rPr lang="zh-CN" altLang="en-US" sz="2400" b="1"/>
              <a:t>必含有码，则</a:t>
            </a:r>
            <a:r>
              <a:rPr lang="en-US" altLang="zh-CN" sz="2400" b="1"/>
              <a:t>R&lt;U</a:t>
            </a:r>
            <a:r>
              <a:rPr lang="zh-CN" altLang="en-US" sz="2400" b="1"/>
              <a:t>，</a:t>
            </a:r>
            <a:r>
              <a:rPr lang="en-US" altLang="zh-CN" sz="2400" b="1"/>
              <a:t>F&gt; </a:t>
            </a:r>
            <a:r>
              <a:rPr lang="en-US" altLang="zh-CN" sz="2200" b="1"/>
              <a:t>∈</a:t>
            </a:r>
            <a:r>
              <a:rPr lang="en-US" altLang="zh-CN" sz="2400" b="1"/>
              <a:t>BCNF</a:t>
            </a:r>
            <a:r>
              <a:rPr lang="zh-CN" altLang="en-US" sz="2400" b="1"/>
              <a:t>。</a:t>
            </a:r>
          </a:p>
          <a:p>
            <a:pPr>
              <a:lnSpc>
                <a:spcPct val="140000"/>
              </a:lnSpc>
            </a:pPr>
            <a:r>
              <a:rPr lang="zh-CN" altLang="en-US" sz="2400" b="1">
                <a:solidFill>
                  <a:srgbClr val="FF00FF"/>
                </a:solidFill>
              </a:rPr>
              <a:t>等价于：每一个决定属性因素都包含码</a:t>
            </a:r>
          </a:p>
          <a:p>
            <a:pPr>
              <a:lnSpc>
                <a:spcPct val="140000"/>
              </a:lnSpc>
            </a:pPr>
            <a:r>
              <a:rPr lang="zh-CN" altLang="en-US" sz="2400" b="1"/>
              <a:t>若</a:t>
            </a:r>
            <a:r>
              <a:rPr lang="en-US" altLang="zh-CN" sz="2400" b="1"/>
              <a:t>R</a:t>
            </a:r>
            <a:r>
              <a:rPr lang="en-US" altLang="zh-CN" sz="2200" b="1"/>
              <a:t>∈</a:t>
            </a:r>
            <a:r>
              <a:rPr lang="en-US" altLang="zh-CN" sz="2400" b="1"/>
              <a:t>BCNF </a:t>
            </a:r>
          </a:p>
          <a:p>
            <a:pPr lvl="1">
              <a:lnSpc>
                <a:spcPct val="140000"/>
              </a:lnSpc>
            </a:pPr>
            <a:r>
              <a:rPr lang="zh-CN" altLang="en-US" sz="2000" b="1"/>
              <a:t>所有非主属性对每一个码都是完全函数依赖</a:t>
            </a:r>
          </a:p>
          <a:p>
            <a:pPr lvl="1">
              <a:lnSpc>
                <a:spcPct val="140000"/>
              </a:lnSpc>
            </a:pPr>
            <a:r>
              <a:rPr lang="zh-CN" altLang="en-US" sz="2000" b="1"/>
              <a:t>所有的主属性对每一个不包含它的码，也是完全函数依赖</a:t>
            </a:r>
          </a:p>
          <a:p>
            <a:pPr lvl="1">
              <a:lnSpc>
                <a:spcPct val="140000"/>
              </a:lnSpc>
            </a:pPr>
            <a:r>
              <a:rPr lang="zh-CN" altLang="en-US" sz="2000" b="1"/>
              <a:t>没有任何属性完全函数依赖于非码的任何一组属性</a:t>
            </a:r>
          </a:p>
          <a:p>
            <a:pPr lvl="1">
              <a:lnSpc>
                <a:spcPct val="140000"/>
              </a:lnSpc>
            </a:pPr>
            <a:endParaRPr lang="zh-CN" altLang="en-US" sz="700" b="1"/>
          </a:p>
          <a:p>
            <a:pPr>
              <a:lnSpc>
                <a:spcPct val="140000"/>
              </a:lnSpc>
            </a:pPr>
            <a:r>
              <a:rPr lang="en-US" altLang="zh-CN" sz="2400" b="1"/>
              <a:t>R ∈BCNF                R ∈3NF</a:t>
            </a:r>
          </a:p>
        </p:txBody>
      </p:sp>
      <p:sp>
        <p:nvSpPr>
          <p:cNvPr id="440324" name="Line 4"/>
          <p:cNvSpPr>
            <a:spLocks noChangeShapeType="1"/>
          </p:cNvSpPr>
          <p:nvPr/>
        </p:nvSpPr>
        <p:spPr bwMode="auto">
          <a:xfrm>
            <a:off x="7596188" y="1773238"/>
            <a:ext cx="215900" cy="3603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40325" name="Group 5"/>
          <p:cNvGrpSpPr>
            <a:grpSpLocks/>
          </p:cNvGrpSpPr>
          <p:nvPr/>
        </p:nvGrpSpPr>
        <p:grpSpPr bwMode="auto">
          <a:xfrm>
            <a:off x="2484438" y="5589588"/>
            <a:ext cx="1295400" cy="576262"/>
            <a:chOff x="1655" y="3158"/>
            <a:chExt cx="907" cy="453"/>
          </a:xfrm>
        </p:grpSpPr>
        <p:sp>
          <p:nvSpPr>
            <p:cNvPr id="440326" name="Line 6"/>
            <p:cNvSpPr>
              <a:spLocks noChangeShapeType="1"/>
            </p:cNvSpPr>
            <p:nvPr/>
          </p:nvSpPr>
          <p:spPr bwMode="auto">
            <a:xfrm>
              <a:off x="1655" y="3339"/>
              <a:ext cx="8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327" name="Line 7"/>
            <p:cNvSpPr>
              <a:spLocks noChangeShapeType="1"/>
            </p:cNvSpPr>
            <p:nvPr/>
          </p:nvSpPr>
          <p:spPr bwMode="auto">
            <a:xfrm flipH="1">
              <a:off x="1655" y="3430"/>
              <a:ext cx="8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328" name="Line 8"/>
            <p:cNvSpPr>
              <a:spLocks noChangeShapeType="1"/>
            </p:cNvSpPr>
            <p:nvPr/>
          </p:nvSpPr>
          <p:spPr bwMode="auto">
            <a:xfrm flipH="1">
              <a:off x="2018" y="3385"/>
              <a:ext cx="136" cy="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329" name="Rectangle 9"/>
            <p:cNvSpPr>
              <a:spLocks noChangeArrowheads="1"/>
            </p:cNvSpPr>
            <p:nvPr/>
          </p:nvSpPr>
          <p:spPr bwMode="auto">
            <a:xfrm>
              <a:off x="1655" y="3158"/>
              <a:ext cx="907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kumimoji="0" lang="zh-CN" altLang="en-US" sz="1800">
                  <a:latin typeface="Arial" panose="020B0604020202020204" pitchFamily="34" charset="0"/>
                </a:rPr>
                <a:t>充分</a:t>
              </a:r>
            </a:p>
          </p:txBody>
        </p:sp>
        <p:sp>
          <p:nvSpPr>
            <p:cNvPr id="440330" name="Rectangle 10"/>
            <p:cNvSpPr>
              <a:spLocks noChangeArrowheads="1"/>
            </p:cNvSpPr>
            <p:nvPr/>
          </p:nvSpPr>
          <p:spPr bwMode="auto">
            <a:xfrm>
              <a:off x="1655" y="3475"/>
              <a:ext cx="907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kumimoji="0" lang="zh-CN" altLang="en-US" sz="1800">
                  <a:latin typeface="Arial" panose="020B0604020202020204" pitchFamily="34" charset="0"/>
                </a:rPr>
                <a:t>不必要</a:t>
              </a:r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8B3D-CD19-4903-8CE6-513602189495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BCNF</a:t>
            </a:r>
            <a:r>
              <a:rPr lang="zh-CN" altLang="en-US" sz="3200" dirty="0"/>
              <a:t>（续）</a:t>
            </a:r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507413" cy="4495800"/>
          </a:xfrm>
        </p:spPr>
        <p:txBody>
          <a:bodyPr/>
          <a:lstStyle/>
          <a:p>
            <a:pPr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200" dirty="0"/>
              <a:t>[</a:t>
            </a:r>
            <a:r>
              <a:rPr lang="zh-CN" altLang="en-US" sz="2200" dirty="0"/>
              <a:t>例</a:t>
            </a:r>
            <a:r>
              <a:rPr lang="en-US" altLang="zh-CN" sz="2200" dirty="0"/>
              <a:t>5] </a:t>
            </a:r>
            <a:r>
              <a:rPr lang="zh-CN" altLang="en-US" sz="2200" dirty="0"/>
              <a:t>关系模式</a:t>
            </a:r>
            <a:r>
              <a:rPr lang="en-US" altLang="zh-CN" sz="2200" dirty="0"/>
              <a:t>C</a:t>
            </a:r>
            <a:r>
              <a:rPr lang="zh-CN" altLang="en-US" sz="2200" dirty="0"/>
              <a:t>（</a:t>
            </a:r>
            <a:r>
              <a:rPr lang="en-US" altLang="zh-CN" sz="2200" dirty="0" err="1"/>
              <a:t>Cno</a:t>
            </a:r>
            <a:r>
              <a:rPr lang="zh-CN" altLang="en-US" sz="2200" dirty="0"/>
              <a:t>，</a:t>
            </a:r>
            <a:r>
              <a:rPr lang="en-US" altLang="zh-CN" sz="2200" dirty="0" err="1"/>
              <a:t>Cname</a:t>
            </a:r>
            <a:r>
              <a:rPr lang="zh-CN" altLang="en-US" sz="2200" dirty="0"/>
              <a:t>，</a:t>
            </a:r>
            <a:r>
              <a:rPr lang="en-US" altLang="zh-CN" sz="2200" dirty="0" err="1"/>
              <a:t>Pcno</a:t>
            </a:r>
            <a:r>
              <a:rPr lang="zh-CN" altLang="en-US" sz="2200" dirty="0"/>
              <a:t>）</a:t>
            </a:r>
            <a:r>
              <a:rPr lang="en-US" altLang="zh-CN" sz="2200" dirty="0"/>
              <a:t>, </a:t>
            </a:r>
            <a:r>
              <a:rPr lang="en-US" altLang="zh-CN" sz="2200" dirty="0" err="1"/>
              <a:t>Pno</a:t>
            </a:r>
            <a:r>
              <a:rPr lang="en-US" altLang="zh-CN" sz="2200" dirty="0"/>
              <a:t>—</a:t>
            </a:r>
            <a:r>
              <a:rPr lang="zh-CN" altLang="en-US" sz="2200" dirty="0"/>
              <a:t>先修课程</a:t>
            </a:r>
          </a:p>
          <a:p>
            <a:pPr lvl="1">
              <a:lnSpc>
                <a:spcPct val="140000"/>
              </a:lnSpc>
              <a:buFont typeface="Wingdings" panose="05000000000000000000" pitchFamily="2" charset="2"/>
              <a:buChar char="n"/>
            </a:pPr>
            <a:r>
              <a:rPr lang="en-US" altLang="zh-CN" sz="2000" dirty="0"/>
              <a:t>C∈3NF</a:t>
            </a:r>
          </a:p>
          <a:p>
            <a:pPr lvl="1">
              <a:lnSpc>
                <a:spcPct val="140000"/>
              </a:lnSpc>
              <a:buFont typeface="Wingdings" panose="05000000000000000000" pitchFamily="2" charset="2"/>
              <a:buChar char="n"/>
            </a:pPr>
            <a:r>
              <a:rPr lang="en-US" altLang="zh-CN" sz="2000" dirty="0"/>
              <a:t>C∈BCNF</a:t>
            </a:r>
          </a:p>
          <a:p>
            <a:pPr lvl="1">
              <a:lnSpc>
                <a:spcPct val="140000"/>
              </a:lnSpc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200" dirty="0"/>
              <a:t>[</a:t>
            </a:r>
            <a:r>
              <a:rPr lang="zh-CN" altLang="en-US" sz="2200" dirty="0"/>
              <a:t>例</a:t>
            </a:r>
            <a:r>
              <a:rPr lang="en-US" altLang="zh-CN" sz="2200" dirty="0"/>
              <a:t>6]  </a:t>
            </a:r>
            <a:r>
              <a:rPr lang="zh-CN" altLang="en-US" sz="2200" dirty="0"/>
              <a:t>关系模式</a:t>
            </a:r>
            <a:r>
              <a:rPr lang="en-US" altLang="zh-CN" sz="2200" dirty="0"/>
              <a:t>S</a:t>
            </a:r>
            <a:r>
              <a:rPr lang="zh-CN" altLang="en-US" sz="2200" dirty="0"/>
              <a:t>（</a:t>
            </a:r>
            <a:r>
              <a:rPr lang="en-US" altLang="zh-CN" sz="2200" dirty="0" err="1"/>
              <a:t>Sno</a:t>
            </a:r>
            <a:r>
              <a:rPr lang="zh-CN" altLang="en-US" sz="2200" dirty="0"/>
              <a:t>，</a:t>
            </a:r>
            <a:r>
              <a:rPr lang="en-US" altLang="zh-CN" sz="2200" dirty="0" err="1"/>
              <a:t>Sname</a:t>
            </a:r>
            <a:r>
              <a:rPr lang="zh-CN" altLang="en-US" sz="2200" dirty="0"/>
              <a:t>，</a:t>
            </a:r>
            <a:r>
              <a:rPr lang="en-US" altLang="zh-CN" sz="2200" dirty="0" err="1"/>
              <a:t>Sdept</a:t>
            </a:r>
            <a:r>
              <a:rPr lang="zh-CN" altLang="en-US" sz="2200" dirty="0"/>
              <a:t>，</a:t>
            </a:r>
            <a:r>
              <a:rPr lang="en-US" altLang="zh-CN" sz="2200" dirty="0"/>
              <a:t>Sage</a:t>
            </a:r>
            <a:r>
              <a:rPr lang="zh-CN" altLang="en-US" sz="2200" dirty="0"/>
              <a:t>）</a:t>
            </a:r>
          </a:p>
          <a:p>
            <a:pPr lvl="1">
              <a:lnSpc>
                <a:spcPct val="14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/>
              <a:t>假定</a:t>
            </a:r>
            <a:r>
              <a:rPr lang="en-US" altLang="zh-CN" sz="2000" dirty="0"/>
              <a:t>S</a:t>
            </a:r>
            <a:r>
              <a:rPr lang="zh-CN" altLang="en-US" sz="2000" dirty="0"/>
              <a:t>有两个码</a:t>
            </a:r>
            <a:r>
              <a:rPr lang="en-US" altLang="zh-CN" sz="2000" dirty="0" err="1"/>
              <a:t>Sno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Sname</a:t>
            </a:r>
            <a:endParaRPr lang="en-US" altLang="zh-CN" sz="2000" dirty="0"/>
          </a:p>
          <a:p>
            <a:pPr lvl="1">
              <a:lnSpc>
                <a:spcPct val="140000"/>
              </a:lnSpc>
              <a:buFont typeface="Wingdings" panose="05000000000000000000" pitchFamily="2" charset="2"/>
              <a:buChar char="n"/>
            </a:pPr>
            <a:r>
              <a:rPr lang="en-US" altLang="zh-CN" sz="2000" dirty="0"/>
              <a:t>S∈3NF</a:t>
            </a:r>
            <a:r>
              <a:rPr lang="zh-CN" altLang="en-US" sz="2000" dirty="0"/>
              <a:t>。</a:t>
            </a:r>
          </a:p>
          <a:p>
            <a:pPr lvl="1">
              <a:lnSpc>
                <a:spcPct val="140000"/>
              </a:lnSpc>
              <a:buFont typeface="Wingdings" panose="05000000000000000000" pitchFamily="2" charset="2"/>
              <a:buChar char="n"/>
            </a:pPr>
            <a:r>
              <a:rPr lang="en-US" altLang="zh-CN" sz="2000" dirty="0"/>
              <a:t>S ∈ BCNF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16AF0B-6B8A-42C2-8571-3CF440DCB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137EEB-6D2D-49DC-8095-45A7D6A9C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3436-7BE1-4232-9B22-C5655546214E}" type="slidenum">
              <a:rPr lang="en-US" altLang="zh-CN" smtClean="0"/>
              <a:pPr/>
              <a:t>62</a:t>
            </a:fld>
            <a:endParaRPr lang="en-US" altLang="zh-CN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4C9D9183-8D79-472E-9456-AC1DB730E76C}"/>
              </a:ext>
            </a:extLst>
          </p:cNvPr>
          <p:cNvSpPr/>
          <p:nvPr/>
        </p:nvSpPr>
        <p:spPr>
          <a:xfrm>
            <a:off x="524679" y="1780026"/>
            <a:ext cx="8468995" cy="4457262"/>
          </a:xfrm>
          <a:custGeom>
            <a:avLst/>
            <a:gdLst/>
            <a:ahLst/>
            <a:cxnLst/>
            <a:rect l="l" t="t" r="r" b="b"/>
            <a:pathLst>
              <a:path w="8468995" h="3676650">
                <a:moveTo>
                  <a:pt x="0" y="0"/>
                </a:moveTo>
                <a:lnTo>
                  <a:pt x="0" y="3676650"/>
                </a:lnTo>
                <a:lnTo>
                  <a:pt x="8468867" y="3676650"/>
                </a:lnTo>
                <a:lnTo>
                  <a:pt x="8468867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6B2358B3-4536-46FD-BDB7-32B26985DEC6}"/>
              </a:ext>
            </a:extLst>
          </p:cNvPr>
          <p:cNvSpPr/>
          <p:nvPr/>
        </p:nvSpPr>
        <p:spPr>
          <a:xfrm>
            <a:off x="3563888" y="2828424"/>
            <a:ext cx="102870" cy="96520"/>
          </a:xfrm>
          <a:custGeom>
            <a:avLst/>
            <a:gdLst/>
            <a:ahLst/>
            <a:cxnLst/>
            <a:rect l="l" t="t" r="r" b="b"/>
            <a:pathLst>
              <a:path w="102870" h="96520">
                <a:moveTo>
                  <a:pt x="102870" y="50291"/>
                </a:moveTo>
                <a:lnTo>
                  <a:pt x="0" y="0"/>
                </a:lnTo>
                <a:lnTo>
                  <a:pt x="0" y="96012"/>
                </a:lnTo>
                <a:lnTo>
                  <a:pt x="12102" y="96012"/>
                </a:lnTo>
                <a:lnTo>
                  <a:pt x="102870" y="50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283B1A95-C1E9-4C76-B009-00CA7125D1CF}"/>
              </a:ext>
            </a:extLst>
          </p:cNvPr>
          <p:cNvSpPr txBox="1"/>
          <p:nvPr/>
        </p:nvSpPr>
        <p:spPr>
          <a:xfrm>
            <a:off x="611560" y="1768301"/>
            <a:ext cx="8532440" cy="2606483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262890">
              <a:lnSpc>
                <a:spcPct val="100000"/>
              </a:lnSpc>
            </a:pPr>
            <a:r>
              <a:rPr sz="2000" b="1" spc="-5" dirty="0" err="1">
                <a:solidFill>
                  <a:srgbClr val="3333CC"/>
                </a:solidFill>
                <a:latin typeface="Microsoft YaHei"/>
                <a:cs typeface="Microsoft YaHei"/>
              </a:rPr>
              <a:t>示例</a:t>
            </a:r>
            <a:r>
              <a:rPr sz="2000" b="1" spc="-5" dirty="0" err="1">
                <a:latin typeface="Microsoft YaHei"/>
                <a:cs typeface="Microsoft YaHei"/>
              </a:rPr>
              <a:t>：邮编</a:t>
            </a:r>
            <a:r>
              <a:rPr sz="2000" b="1" spc="-5" dirty="0">
                <a:solidFill>
                  <a:srgbClr val="FF0000"/>
                </a:solidFill>
                <a:latin typeface="Microsoft YaHei"/>
                <a:cs typeface="Microsoft YaHei"/>
              </a:rPr>
              <a:t>(城市,</a:t>
            </a:r>
            <a:r>
              <a:rPr sz="2000" b="1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Microsoft YaHei"/>
                <a:cs typeface="Microsoft YaHei"/>
              </a:rPr>
              <a:t>街道,</a:t>
            </a:r>
            <a:r>
              <a:rPr sz="2000" b="1" spc="5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Microsoft YaHei"/>
                <a:cs typeface="Microsoft YaHei"/>
              </a:rPr>
              <a:t>邮政编码)</a:t>
            </a:r>
            <a:endParaRPr sz="2000" dirty="0">
              <a:latin typeface="Microsoft YaHei"/>
              <a:cs typeface="Microsoft YaHei"/>
            </a:endParaRPr>
          </a:p>
          <a:p>
            <a:pPr marL="262890" marR="2032635">
              <a:lnSpc>
                <a:spcPts val="3130"/>
              </a:lnSpc>
              <a:spcBef>
                <a:spcPts val="220"/>
              </a:spcBef>
              <a:tabLst>
                <a:tab pos="3327400" algn="l"/>
              </a:tabLst>
            </a:pPr>
            <a:r>
              <a:rPr sz="2000" b="1" spc="-5" dirty="0">
                <a:solidFill>
                  <a:srgbClr val="656533"/>
                </a:solidFill>
                <a:latin typeface="Microsoft YaHei"/>
                <a:cs typeface="Microsoft YaHei"/>
              </a:rPr>
              <a:t>函数依赖：</a:t>
            </a:r>
            <a:r>
              <a:rPr sz="2000" b="1" dirty="0">
                <a:solidFill>
                  <a:srgbClr val="656533"/>
                </a:solidFill>
                <a:latin typeface="Microsoft YaHei"/>
                <a:cs typeface="Microsoft YaHei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Microsoft YaHei"/>
                <a:cs typeface="Microsoft YaHei"/>
              </a:rPr>
              <a:t>{</a:t>
            </a:r>
            <a:r>
              <a:rPr sz="2000" b="1" spc="5" dirty="0">
                <a:solidFill>
                  <a:srgbClr val="3333CC"/>
                </a:solidFill>
                <a:latin typeface="Microsoft YaHei"/>
                <a:cs typeface="Microsoft YaHei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Microsoft YaHei"/>
                <a:cs typeface="Microsoft YaHei"/>
              </a:rPr>
              <a:t>城</a:t>
            </a:r>
            <a:r>
              <a:rPr sz="2000" b="1" dirty="0">
                <a:solidFill>
                  <a:srgbClr val="3333CC"/>
                </a:solidFill>
                <a:latin typeface="Microsoft YaHei"/>
                <a:cs typeface="Microsoft YaHei"/>
              </a:rPr>
              <a:t>市,</a:t>
            </a:r>
            <a:r>
              <a:rPr sz="2000" b="1" spc="-5" dirty="0">
                <a:solidFill>
                  <a:srgbClr val="3333CC"/>
                </a:solidFill>
                <a:latin typeface="Microsoft YaHei"/>
                <a:cs typeface="Microsoft YaHei"/>
              </a:rPr>
              <a:t>街道 }</a:t>
            </a:r>
            <a:r>
              <a:rPr sz="2000" b="1" spc="5" dirty="0">
                <a:solidFill>
                  <a:srgbClr val="3333CC"/>
                </a:solidFill>
                <a:latin typeface="Microsoft YaHei"/>
                <a:cs typeface="Microsoft YaHei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Microsoft YaHei"/>
                <a:cs typeface="Microsoft YaHei"/>
              </a:rPr>
              <a:t>→ 邮政编</a:t>
            </a:r>
            <a:r>
              <a:rPr sz="2000" b="1" dirty="0">
                <a:solidFill>
                  <a:srgbClr val="3333CC"/>
                </a:solidFill>
                <a:latin typeface="Microsoft YaHei"/>
                <a:cs typeface="Microsoft YaHei"/>
              </a:rPr>
              <a:t>码</a:t>
            </a:r>
            <a:r>
              <a:rPr sz="2000" b="1" spc="-5" dirty="0">
                <a:solidFill>
                  <a:srgbClr val="3333CC"/>
                </a:solidFill>
                <a:latin typeface="Microsoft YaHei"/>
                <a:cs typeface="Microsoft YaHei"/>
              </a:rPr>
              <a:t>;</a:t>
            </a:r>
            <a:r>
              <a:rPr sz="2000" b="1" dirty="0">
                <a:solidFill>
                  <a:srgbClr val="3333CC"/>
                </a:solidFill>
                <a:latin typeface="Microsoft YaHei"/>
                <a:cs typeface="Microsoft YaHei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Microsoft YaHei"/>
                <a:cs typeface="Microsoft YaHei"/>
              </a:rPr>
              <a:t>邮政编码→城市.  </a:t>
            </a:r>
            <a:r>
              <a:rPr sz="2000" b="1" spc="-5" dirty="0">
                <a:solidFill>
                  <a:srgbClr val="656533"/>
                </a:solidFill>
                <a:latin typeface="Microsoft YaHei"/>
                <a:cs typeface="Microsoft YaHei"/>
              </a:rPr>
              <a:t>候选键</a:t>
            </a:r>
            <a:r>
              <a:rPr sz="2000" b="1" dirty="0">
                <a:solidFill>
                  <a:srgbClr val="656533"/>
                </a:solidFill>
                <a:latin typeface="Microsoft YaHei"/>
                <a:cs typeface="Microsoft YaHei"/>
              </a:rPr>
              <a:t> </a:t>
            </a:r>
            <a:r>
              <a:rPr sz="2000" b="1" spc="-5" dirty="0">
                <a:solidFill>
                  <a:srgbClr val="656533"/>
                </a:solidFill>
                <a:latin typeface="Microsoft YaHei"/>
                <a:cs typeface="Microsoft YaHei"/>
              </a:rPr>
              <a:t>：</a:t>
            </a:r>
            <a:r>
              <a:rPr sz="2000" b="1" spc="5" dirty="0">
                <a:solidFill>
                  <a:srgbClr val="656533"/>
                </a:solidFill>
                <a:latin typeface="Microsoft YaHei"/>
                <a:cs typeface="Microsoft YaHei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Microsoft YaHei"/>
                <a:cs typeface="Microsoft YaHei"/>
              </a:rPr>
              <a:t>{</a:t>
            </a:r>
            <a:r>
              <a:rPr sz="2000" b="1" spc="15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Microsoft YaHei"/>
                <a:cs typeface="Microsoft YaHei"/>
              </a:rPr>
              <a:t>城</a:t>
            </a:r>
            <a:r>
              <a:rPr sz="2000" b="1" dirty="0">
                <a:solidFill>
                  <a:srgbClr val="FF0000"/>
                </a:solidFill>
                <a:latin typeface="Microsoft YaHei"/>
                <a:cs typeface="Microsoft YaHei"/>
              </a:rPr>
              <a:t>市,</a:t>
            </a:r>
            <a:r>
              <a:rPr sz="2000" b="1" spc="-5" dirty="0">
                <a:solidFill>
                  <a:srgbClr val="FF0000"/>
                </a:solidFill>
                <a:latin typeface="Microsoft YaHei"/>
                <a:cs typeface="Microsoft YaHei"/>
              </a:rPr>
              <a:t>街道</a:t>
            </a:r>
            <a:r>
              <a:rPr sz="2000" b="1" spc="5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2000" b="1" spc="125" dirty="0">
                <a:solidFill>
                  <a:srgbClr val="FF0000"/>
                </a:solidFill>
                <a:latin typeface="Microsoft YaHei"/>
                <a:cs typeface="Microsoft YaHei"/>
              </a:rPr>
              <a:t>}</a:t>
            </a:r>
            <a:r>
              <a:rPr sz="3000" b="1" u="sng" spc="735" baseline="25000" dirty="0">
                <a:uFill>
                  <a:solidFill>
                    <a:srgbClr val="000000"/>
                  </a:solidFill>
                </a:uFill>
                <a:latin typeface="Microsoft YaHei"/>
                <a:cs typeface="Microsoft YaHei"/>
              </a:rPr>
              <a:t> </a:t>
            </a:r>
            <a:r>
              <a:rPr sz="1800" u="sng" spc="15" baseline="4166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  <a:r>
              <a:rPr lang="en-US" sz="1800" u="sng" spc="15" baseline="4166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800" spc="15" baseline="41666" dirty="0">
                <a:latin typeface="Times New Roman"/>
                <a:cs typeface="Times New Roman"/>
              </a:rPr>
              <a:t>	</a:t>
            </a:r>
            <a:r>
              <a:rPr sz="2000" b="1" spc="-5" dirty="0">
                <a:solidFill>
                  <a:srgbClr val="FF0000"/>
                </a:solidFill>
                <a:latin typeface="Microsoft YaHei"/>
                <a:cs typeface="Microsoft YaHei"/>
              </a:rPr>
              <a:t>U</a:t>
            </a:r>
            <a:endParaRPr sz="2000" dirty="0">
              <a:latin typeface="Microsoft YaHei"/>
              <a:cs typeface="Microsoft YaHei"/>
            </a:endParaRPr>
          </a:p>
          <a:p>
            <a:pPr marL="262890">
              <a:lnSpc>
                <a:spcPct val="100000"/>
              </a:lnSpc>
              <a:spcBef>
                <a:spcPts val="490"/>
              </a:spcBef>
            </a:pPr>
            <a:r>
              <a:rPr sz="2000" b="1" spc="-5" dirty="0" err="1">
                <a:solidFill>
                  <a:srgbClr val="656533"/>
                </a:solidFill>
                <a:latin typeface="Microsoft YaHei"/>
                <a:cs typeface="Microsoft YaHei"/>
              </a:rPr>
              <a:t>因不含候选键：</a:t>
            </a:r>
            <a:r>
              <a:rPr sz="2000" b="1" spc="-5" dirty="0" err="1">
                <a:solidFill>
                  <a:srgbClr val="FF0000"/>
                </a:solidFill>
                <a:latin typeface="Microsoft YaHei"/>
                <a:cs typeface="Microsoft YaHei"/>
              </a:rPr>
              <a:t>邮政编码</a:t>
            </a:r>
            <a:r>
              <a:rPr sz="2000" spc="5" dirty="0" err="1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2000" b="1" spc="-5" dirty="0" err="1">
                <a:solidFill>
                  <a:srgbClr val="FF0000"/>
                </a:solidFill>
                <a:latin typeface="Microsoft YaHei"/>
                <a:cs typeface="Microsoft YaHei"/>
              </a:rPr>
              <a:t>城市</a:t>
            </a:r>
            <a:r>
              <a:rPr sz="2000" b="1" dirty="0" err="1">
                <a:latin typeface="Microsoft YaHei"/>
                <a:cs typeface="Microsoft YaHei"/>
              </a:rPr>
              <a:t>；</a:t>
            </a:r>
            <a:r>
              <a:rPr sz="2000" b="1" spc="-5" dirty="0" err="1">
                <a:solidFill>
                  <a:srgbClr val="656533"/>
                </a:solidFill>
                <a:latin typeface="Microsoft YaHei"/>
                <a:cs typeface="Microsoft YaHei"/>
              </a:rPr>
              <a:t>所以不满足</a:t>
            </a:r>
            <a:r>
              <a:rPr lang="en-US" sz="2000" b="1" spc="-5" dirty="0" err="1">
                <a:solidFill>
                  <a:srgbClr val="656533"/>
                </a:solidFill>
                <a:latin typeface="Microsoft YaHei"/>
                <a:cs typeface="Microsoft YaHei"/>
              </a:rPr>
              <a:t>Boyce-Codd</a:t>
            </a:r>
            <a:r>
              <a:rPr lang="zh-CN" altLang="en-US" sz="2000" b="1" spc="-5" dirty="0">
                <a:solidFill>
                  <a:srgbClr val="656533"/>
                </a:solidFill>
                <a:latin typeface="Microsoft YaHei"/>
                <a:cs typeface="Microsoft YaHei"/>
              </a:rPr>
              <a:t>范式</a:t>
            </a:r>
            <a:endParaRPr sz="2000" dirty="0">
              <a:latin typeface="Microsoft YaHei"/>
              <a:cs typeface="Microsoft YaHei"/>
            </a:endParaRPr>
          </a:p>
          <a:p>
            <a:pPr marL="262890">
              <a:lnSpc>
                <a:spcPct val="100000"/>
              </a:lnSpc>
              <a:spcBef>
                <a:spcPts val="730"/>
              </a:spcBef>
            </a:pPr>
            <a:r>
              <a:rPr sz="2000" b="1" spc="-5" dirty="0">
                <a:solidFill>
                  <a:srgbClr val="656533"/>
                </a:solidFill>
                <a:latin typeface="Microsoft YaHei"/>
                <a:cs typeface="Microsoft YaHei"/>
              </a:rPr>
              <a:t>因无传递依赖，所以满足第3范式；</a:t>
            </a:r>
            <a:endParaRPr sz="2000" dirty="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lang="zh-CN" altLang="en-US" sz="3300" dirty="0">
              <a:latin typeface="Times New Roman"/>
              <a:cs typeface="Times New Roman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A138CBD-D894-49DB-896F-E35874FCC6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en-US" altLang="zh-CN" sz="3200" dirty="0"/>
              <a:t>BCNF</a:t>
            </a:r>
            <a:r>
              <a:rPr lang="zh-CN" altLang="en-US" sz="3200" dirty="0"/>
              <a:t>（续）</a:t>
            </a:r>
          </a:p>
        </p:txBody>
      </p:sp>
    </p:spTree>
    <p:extLst>
      <p:ext uri="{BB962C8B-B14F-4D97-AF65-F5344CB8AC3E}">
        <p14:creationId xmlns:p14="http://schemas.microsoft.com/office/powerpoint/2010/main" val="10810592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FC4D9-E195-4913-9188-6B1858E7727B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BCNF</a:t>
            </a:r>
            <a:r>
              <a:rPr lang="zh-CN" altLang="en-US" sz="3200"/>
              <a:t>（续）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［例</a:t>
            </a:r>
            <a:r>
              <a:rPr lang="en-US" altLang="zh-CN" sz="2200"/>
              <a:t>7</a:t>
            </a:r>
            <a:r>
              <a:rPr lang="zh-CN" altLang="en-US" sz="2200"/>
              <a:t>］关系模式学生</a:t>
            </a:r>
            <a:r>
              <a:rPr lang="en-US" altLang="zh-CN" sz="2200"/>
              <a:t>-</a:t>
            </a:r>
            <a:r>
              <a:rPr lang="zh-CN" altLang="en-US" sz="2200"/>
              <a:t>课程</a:t>
            </a:r>
            <a:r>
              <a:rPr lang="en-US" altLang="zh-CN" sz="2200"/>
              <a:t>-</a:t>
            </a:r>
            <a:r>
              <a:rPr lang="zh-CN" altLang="en-US" sz="2200"/>
              <a:t>名次</a:t>
            </a:r>
            <a:r>
              <a:rPr lang="en-US" altLang="zh-CN" sz="2200"/>
              <a:t>SJP</a:t>
            </a:r>
            <a:r>
              <a:rPr lang="zh-CN" altLang="en-US" sz="2200"/>
              <a:t>（</a:t>
            </a:r>
            <a:r>
              <a:rPr lang="en-US" altLang="zh-CN" sz="2200"/>
              <a:t>S</a:t>
            </a:r>
            <a:r>
              <a:rPr lang="zh-CN" altLang="en-US" sz="2200"/>
              <a:t>，</a:t>
            </a:r>
            <a:r>
              <a:rPr lang="en-US" altLang="zh-CN" sz="2200"/>
              <a:t>J</a:t>
            </a:r>
            <a:r>
              <a:rPr lang="zh-CN" altLang="en-US" sz="2200"/>
              <a:t>，</a:t>
            </a:r>
            <a:r>
              <a:rPr lang="en-US" altLang="zh-CN" sz="2200"/>
              <a:t>P</a:t>
            </a:r>
            <a:r>
              <a:rPr lang="zh-CN" altLang="en-US" sz="2200"/>
              <a:t>）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200"/>
          </a:p>
          <a:p>
            <a:pPr lvl="2">
              <a:lnSpc>
                <a:spcPct val="140000"/>
              </a:lnSpc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2000"/>
              <a:t>函数依赖：（</a:t>
            </a:r>
            <a:r>
              <a:rPr lang="en-US" altLang="zh-CN" sz="2000"/>
              <a:t>S</a:t>
            </a:r>
            <a:r>
              <a:rPr lang="zh-CN" altLang="en-US" sz="2000"/>
              <a:t>，</a:t>
            </a:r>
            <a:r>
              <a:rPr lang="en-US" altLang="zh-CN" sz="2000"/>
              <a:t>J</a:t>
            </a:r>
            <a:r>
              <a:rPr lang="zh-CN" altLang="en-US" sz="2000"/>
              <a:t>）→</a:t>
            </a:r>
            <a:r>
              <a:rPr lang="en-US" altLang="zh-CN" sz="2000"/>
              <a:t>P</a:t>
            </a:r>
            <a:r>
              <a:rPr lang="zh-CN" altLang="en-US" sz="2000"/>
              <a:t>；</a:t>
            </a:r>
            <a:r>
              <a:rPr lang="en-US" altLang="zh-CN" sz="2000"/>
              <a:t>(J</a:t>
            </a:r>
            <a:r>
              <a:rPr lang="zh-CN" altLang="en-US" sz="2000"/>
              <a:t>，</a:t>
            </a:r>
            <a:r>
              <a:rPr lang="en-US" altLang="zh-CN" sz="2000"/>
              <a:t>P</a:t>
            </a:r>
            <a:r>
              <a:rPr lang="zh-CN" altLang="en-US" sz="2000"/>
              <a:t>）→</a:t>
            </a:r>
            <a:r>
              <a:rPr lang="en-US" altLang="zh-CN" sz="2000"/>
              <a:t>S</a:t>
            </a:r>
          </a:p>
          <a:p>
            <a:pPr lvl="2">
              <a:lnSpc>
                <a:spcPct val="140000"/>
              </a:lnSpc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2000"/>
              <a:t>（</a:t>
            </a:r>
            <a:r>
              <a:rPr lang="en-US" altLang="zh-CN" sz="2000"/>
              <a:t>S</a:t>
            </a:r>
            <a:r>
              <a:rPr lang="zh-CN" altLang="en-US" sz="2000"/>
              <a:t>，</a:t>
            </a:r>
            <a:r>
              <a:rPr lang="en-US" altLang="zh-CN" sz="2000"/>
              <a:t>J</a:t>
            </a:r>
            <a:r>
              <a:rPr lang="zh-CN" altLang="en-US" sz="2000"/>
              <a:t>）与（</a:t>
            </a:r>
            <a:r>
              <a:rPr lang="en-US" altLang="zh-CN" sz="2000"/>
              <a:t>J</a:t>
            </a:r>
            <a:r>
              <a:rPr lang="zh-CN" altLang="en-US" sz="2000"/>
              <a:t>，</a:t>
            </a:r>
            <a:r>
              <a:rPr lang="en-US" altLang="zh-CN" sz="2000"/>
              <a:t>P</a:t>
            </a:r>
            <a:r>
              <a:rPr lang="zh-CN" altLang="en-US" sz="2000"/>
              <a:t>）都可以作为候选码</a:t>
            </a:r>
            <a:r>
              <a:rPr lang="en-US" altLang="zh-CN" sz="2000"/>
              <a:t>,</a:t>
            </a:r>
            <a:r>
              <a:rPr lang="zh-CN" altLang="en-US" sz="2000"/>
              <a:t>属性相交</a:t>
            </a:r>
          </a:p>
          <a:p>
            <a:pPr lvl="2">
              <a:lnSpc>
                <a:spcPct val="140000"/>
              </a:lnSpc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n-US" altLang="zh-CN" sz="2000"/>
              <a:t>SJP∈3NF</a:t>
            </a:r>
            <a:r>
              <a:rPr lang="zh-CN" altLang="en-US" sz="2000"/>
              <a:t>，</a:t>
            </a:r>
          </a:p>
          <a:p>
            <a:pPr lvl="2">
              <a:lnSpc>
                <a:spcPct val="140000"/>
              </a:lnSpc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n-US" altLang="zh-CN" sz="2000"/>
              <a:t>SJP∈BCNF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2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8AB9-DD2F-4D09-BBA1-E11CAD764661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BCNF</a:t>
            </a:r>
            <a:r>
              <a:rPr lang="zh-CN" altLang="en-US"/>
              <a:t>（续）</a:t>
            </a:r>
          </a:p>
        </p:txBody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3719" y="1134469"/>
            <a:ext cx="8353425" cy="5111750"/>
          </a:xfrm>
        </p:spPr>
        <p:txBody>
          <a:bodyPr/>
          <a:lstStyle/>
          <a:p>
            <a:pPr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sz="2200" b="1" dirty="0"/>
              <a:t>[</a:t>
            </a:r>
            <a:r>
              <a:rPr lang="zh-CN" altLang="en-US" sz="2200" b="1" dirty="0"/>
              <a:t>例</a:t>
            </a:r>
            <a:r>
              <a:rPr lang="en-US" altLang="zh-CN" sz="2200" b="1" dirty="0"/>
              <a:t>8]</a:t>
            </a:r>
            <a:r>
              <a:rPr lang="zh-CN" altLang="en-US" sz="2200" b="1" dirty="0"/>
              <a:t>在关系模式</a:t>
            </a:r>
            <a:r>
              <a:rPr lang="en-US" altLang="zh-CN" sz="2200" b="1" dirty="0"/>
              <a:t>STJ</a:t>
            </a:r>
            <a:r>
              <a:rPr lang="zh-CN" altLang="en-US" sz="2200" b="1" dirty="0"/>
              <a:t>（</a:t>
            </a:r>
            <a:r>
              <a:rPr lang="en-US" altLang="zh-CN" sz="2200" b="1" dirty="0"/>
              <a:t>S</a:t>
            </a:r>
            <a:r>
              <a:rPr lang="zh-CN" altLang="en-US" sz="2200" b="1" dirty="0"/>
              <a:t>，</a:t>
            </a:r>
            <a:r>
              <a:rPr lang="en-US" altLang="zh-CN" sz="2200" b="1" dirty="0"/>
              <a:t>T</a:t>
            </a:r>
            <a:r>
              <a:rPr lang="zh-CN" altLang="en-US" sz="2200" b="1" dirty="0"/>
              <a:t>，</a:t>
            </a:r>
            <a:r>
              <a:rPr lang="en-US" altLang="zh-CN" sz="2200" b="1" dirty="0"/>
              <a:t>J</a:t>
            </a:r>
            <a:r>
              <a:rPr lang="zh-CN" altLang="en-US" sz="2200" b="1" dirty="0"/>
              <a:t>）中，</a:t>
            </a:r>
            <a:r>
              <a:rPr lang="en-US" altLang="zh-CN" sz="2200" b="1" dirty="0"/>
              <a:t>S</a:t>
            </a:r>
            <a:r>
              <a:rPr lang="zh-CN" altLang="en-US" sz="2200" b="1" dirty="0"/>
              <a:t>表示学生，</a:t>
            </a:r>
            <a:r>
              <a:rPr lang="en-US" altLang="zh-CN" sz="2200" b="1" dirty="0"/>
              <a:t>T</a:t>
            </a:r>
            <a:r>
              <a:rPr lang="zh-CN" altLang="en-US" sz="2200" b="1" dirty="0"/>
              <a:t>表示教师，</a:t>
            </a:r>
            <a:r>
              <a:rPr lang="en-US" altLang="zh-CN" sz="2200" b="1" dirty="0"/>
              <a:t>J</a:t>
            </a:r>
            <a:r>
              <a:rPr lang="zh-CN" altLang="en-US" sz="2200" b="1" dirty="0"/>
              <a:t>表示课程，其中一个教师只上一门课，每门课有若干教师，某一学生选定某门课，就对应一个固定的教师。</a:t>
            </a:r>
          </a:p>
          <a:p>
            <a:pPr lvl="1">
              <a:lnSpc>
                <a:spcPct val="160000"/>
              </a:lnSpc>
            </a:pPr>
            <a:r>
              <a:rPr lang="zh-CN" altLang="en-US" sz="2200" b="1" dirty="0"/>
              <a:t>函数依赖：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sz="2200" b="1" dirty="0"/>
              <a:t>          </a:t>
            </a:r>
            <a:r>
              <a:rPr lang="en-US" altLang="zh-CN" sz="2200" b="1" dirty="0"/>
              <a:t>(S</a:t>
            </a:r>
            <a:r>
              <a:rPr lang="zh-CN" altLang="en-US" sz="2200" b="1" dirty="0"/>
              <a:t>，</a:t>
            </a:r>
            <a:r>
              <a:rPr lang="en-US" altLang="zh-CN" sz="2200" b="1" dirty="0"/>
              <a:t>J)→T</a:t>
            </a:r>
            <a:r>
              <a:rPr lang="zh-CN" altLang="en-US" sz="2200" b="1" dirty="0"/>
              <a:t>，</a:t>
            </a:r>
            <a:r>
              <a:rPr lang="en-US" altLang="zh-CN" sz="2200" b="1" dirty="0"/>
              <a:t>(S</a:t>
            </a:r>
            <a:r>
              <a:rPr lang="zh-CN" altLang="en-US" sz="2200" b="1" dirty="0"/>
              <a:t>，</a:t>
            </a:r>
            <a:r>
              <a:rPr lang="en-US" altLang="zh-CN" sz="2200" b="1" dirty="0"/>
              <a:t>T)→J</a:t>
            </a:r>
            <a:r>
              <a:rPr lang="zh-CN" altLang="en-US" sz="2200" b="1" dirty="0"/>
              <a:t>，</a:t>
            </a:r>
            <a:r>
              <a:rPr lang="en-US" altLang="zh-CN" sz="2200" b="1" dirty="0"/>
              <a:t>T→J</a:t>
            </a:r>
          </a:p>
          <a:p>
            <a:pPr lvl="1" algn="just">
              <a:lnSpc>
                <a:spcPct val="140000"/>
              </a:lnSpc>
            </a:pPr>
            <a:r>
              <a:rPr lang="en-US" altLang="zh-CN" sz="2200" b="1" dirty="0"/>
              <a:t>(S</a:t>
            </a:r>
            <a:r>
              <a:rPr lang="zh-CN" altLang="en-US" sz="2200" b="1" dirty="0"/>
              <a:t>，</a:t>
            </a:r>
            <a:r>
              <a:rPr lang="en-US" altLang="zh-CN" sz="2200" b="1" dirty="0"/>
              <a:t>J)</a:t>
            </a:r>
            <a:r>
              <a:rPr lang="zh-CN" altLang="en-US" sz="2200" b="1" dirty="0"/>
              <a:t>和</a:t>
            </a:r>
            <a:r>
              <a:rPr lang="en-US" altLang="zh-CN" sz="2200" b="1" dirty="0"/>
              <a:t>(S</a:t>
            </a:r>
            <a:r>
              <a:rPr lang="zh-CN" altLang="en-US" sz="2200" b="1" dirty="0"/>
              <a:t>，</a:t>
            </a:r>
            <a:r>
              <a:rPr lang="en-US" altLang="zh-CN" sz="2200" b="1" dirty="0"/>
              <a:t>T)</a:t>
            </a:r>
            <a:r>
              <a:rPr lang="zh-CN" altLang="en-US" sz="2200" b="1" dirty="0"/>
              <a:t>都是候选码</a:t>
            </a:r>
          </a:p>
          <a:p>
            <a:pPr algn="just">
              <a:lnSpc>
                <a:spcPct val="140000"/>
              </a:lnSpc>
              <a:buClr>
                <a:schemeClr val="accent1"/>
              </a:buClr>
            </a:pPr>
            <a:r>
              <a:rPr lang="en-US" altLang="zh-CN" sz="2200" b="1" dirty="0">
                <a:solidFill>
                  <a:srgbClr val="0000FF"/>
                </a:solidFill>
              </a:rPr>
              <a:t>STJ∈3NF</a:t>
            </a:r>
            <a:r>
              <a:rPr lang="en-US" altLang="zh-CN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 </a:t>
            </a:r>
            <a:endParaRPr lang="en-US" altLang="zh-CN" sz="2200" b="1" dirty="0">
              <a:solidFill>
                <a:srgbClr val="0000FF"/>
              </a:solidFill>
            </a:endParaRPr>
          </a:p>
          <a:p>
            <a:pPr lvl="1" algn="just">
              <a:lnSpc>
                <a:spcPct val="140000"/>
              </a:lnSpc>
            </a:pPr>
            <a:r>
              <a:rPr lang="zh-CN" altLang="en-US" sz="2200" b="1" dirty="0">
                <a:solidFill>
                  <a:srgbClr val="0000FF"/>
                </a:solidFill>
              </a:rPr>
              <a:t>没有任何非主属性对码传递依赖或部分依赖</a:t>
            </a:r>
            <a:r>
              <a:rPr lang="zh-CN" altLang="en-US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 </a:t>
            </a:r>
            <a:endParaRPr lang="zh-CN" altLang="en-US" sz="2200" b="1" dirty="0">
              <a:solidFill>
                <a:srgbClr val="0000FF"/>
              </a:solidFill>
            </a:endParaRPr>
          </a:p>
          <a:p>
            <a:pPr algn="just">
              <a:lnSpc>
                <a:spcPct val="140000"/>
              </a:lnSpc>
              <a:buClr>
                <a:schemeClr val="accent1"/>
              </a:buClr>
            </a:pPr>
            <a:r>
              <a:rPr lang="en-US" altLang="zh-CN" sz="2200" b="1" dirty="0">
                <a:solidFill>
                  <a:srgbClr val="0000FF"/>
                </a:solidFill>
              </a:rPr>
              <a:t>STJ∈BCNF</a:t>
            </a:r>
          </a:p>
          <a:p>
            <a:pPr lvl="1">
              <a:lnSpc>
                <a:spcPct val="140000"/>
              </a:lnSpc>
            </a:pPr>
            <a:r>
              <a:rPr lang="en-US" altLang="zh-CN" sz="2200" b="1" dirty="0">
                <a:solidFill>
                  <a:srgbClr val="0000FF"/>
                </a:solidFill>
              </a:rPr>
              <a:t>T</a:t>
            </a:r>
            <a:r>
              <a:rPr lang="zh-CN" altLang="en-US" sz="2200" b="1" dirty="0">
                <a:solidFill>
                  <a:srgbClr val="0000FF"/>
                </a:solidFill>
              </a:rPr>
              <a:t>是决定因素，</a:t>
            </a:r>
            <a:r>
              <a:rPr lang="en-US" altLang="zh-CN" sz="2200" b="1" dirty="0">
                <a:solidFill>
                  <a:srgbClr val="0000FF"/>
                </a:solidFill>
              </a:rPr>
              <a:t>T</a:t>
            </a:r>
            <a:r>
              <a:rPr lang="zh-CN" altLang="en-US" sz="2200" b="1" dirty="0">
                <a:solidFill>
                  <a:srgbClr val="0000FF"/>
                </a:solidFill>
              </a:rPr>
              <a:t>不包含码</a:t>
            </a:r>
          </a:p>
        </p:txBody>
      </p:sp>
      <p:grpSp>
        <p:nvGrpSpPr>
          <p:cNvPr id="441361" name="Group 17"/>
          <p:cNvGrpSpPr>
            <a:grpSpLocks/>
          </p:cNvGrpSpPr>
          <p:nvPr/>
        </p:nvGrpSpPr>
        <p:grpSpPr bwMode="auto">
          <a:xfrm>
            <a:off x="5651500" y="2924175"/>
            <a:ext cx="3384550" cy="1584325"/>
            <a:chOff x="1292" y="1480"/>
            <a:chExt cx="2945" cy="1859"/>
          </a:xfrm>
        </p:grpSpPr>
        <p:sp>
          <p:nvSpPr>
            <p:cNvPr id="441362" name="Text Box 18"/>
            <p:cNvSpPr txBox="1">
              <a:spLocks noChangeArrowheads="1"/>
            </p:cNvSpPr>
            <p:nvPr/>
          </p:nvSpPr>
          <p:spPr bwMode="auto">
            <a:xfrm>
              <a:off x="3898" y="1903"/>
              <a:ext cx="339" cy="318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J</a:t>
              </a:r>
            </a:p>
          </p:txBody>
        </p:sp>
        <p:grpSp>
          <p:nvGrpSpPr>
            <p:cNvPr id="441363" name="Group 19"/>
            <p:cNvGrpSpPr>
              <a:grpSpLocks/>
            </p:cNvGrpSpPr>
            <p:nvPr/>
          </p:nvGrpSpPr>
          <p:grpSpPr bwMode="auto">
            <a:xfrm>
              <a:off x="1292" y="1480"/>
              <a:ext cx="2606" cy="1859"/>
              <a:chOff x="1292" y="1480"/>
              <a:chExt cx="2606" cy="1859"/>
            </a:xfrm>
          </p:grpSpPr>
          <p:sp>
            <p:nvSpPr>
              <p:cNvPr id="441364" name="Rectangle 20"/>
              <p:cNvSpPr>
                <a:spLocks noChangeArrowheads="1"/>
              </p:cNvSpPr>
              <p:nvPr/>
            </p:nvSpPr>
            <p:spPr bwMode="auto">
              <a:xfrm>
                <a:off x="1292" y="1480"/>
                <a:ext cx="567" cy="1269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365" name="Text Box 21"/>
              <p:cNvSpPr txBox="1">
                <a:spLocks noChangeArrowheads="1"/>
              </p:cNvSpPr>
              <p:nvPr/>
            </p:nvSpPr>
            <p:spPr bwMode="auto">
              <a:xfrm>
                <a:off x="1405" y="1691"/>
                <a:ext cx="340" cy="318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600" b="1">
                    <a:latin typeface="Times New Roman" panose="02020603050405020304" pitchFamily="18" charset="0"/>
                  </a:rPr>
                  <a:t>S</a:t>
                </a:r>
              </a:p>
            </p:txBody>
          </p:sp>
          <p:sp>
            <p:nvSpPr>
              <p:cNvPr id="441366" name="Text Box 22"/>
              <p:cNvSpPr txBox="1">
                <a:spLocks noChangeArrowheads="1"/>
              </p:cNvSpPr>
              <p:nvPr/>
            </p:nvSpPr>
            <p:spPr bwMode="auto">
              <a:xfrm>
                <a:off x="1405" y="2221"/>
                <a:ext cx="340" cy="316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600" b="1">
                    <a:latin typeface="Times New Roman" panose="02020603050405020304" pitchFamily="18" charset="0"/>
                  </a:rPr>
                  <a:t>J</a:t>
                </a:r>
              </a:p>
            </p:txBody>
          </p:sp>
          <p:sp>
            <p:nvSpPr>
              <p:cNvPr id="441367" name="Text Box 23"/>
              <p:cNvSpPr txBox="1">
                <a:spLocks noChangeArrowheads="1"/>
              </p:cNvSpPr>
              <p:nvPr/>
            </p:nvSpPr>
            <p:spPr bwMode="auto">
              <a:xfrm>
                <a:off x="2085" y="1903"/>
                <a:ext cx="340" cy="318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600" b="1">
                    <a:latin typeface="Times New Roman" panose="02020603050405020304" pitchFamily="18" charset="0"/>
                  </a:rPr>
                  <a:t>T</a:t>
                </a:r>
              </a:p>
            </p:txBody>
          </p:sp>
          <p:sp>
            <p:nvSpPr>
              <p:cNvPr id="441368" name="Line 24"/>
              <p:cNvSpPr>
                <a:spLocks noChangeShapeType="1"/>
              </p:cNvSpPr>
              <p:nvPr/>
            </p:nvSpPr>
            <p:spPr bwMode="auto">
              <a:xfrm>
                <a:off x="1859" y="2009"/>
                <a:ext cx="22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369" name="Line 25"/>
              <p:cNvSpPr>
                <a:spLocks noChangeShapeType="1"/>
              </p:cNvSpPr>
              <p:nvPr/>
            </p:nvSpPr>
            <p:spPr bwMode="auto">
              <a:xfrm flipH="1">
                <a:off x="1745" y="2115"/>
                <a:ext cx="340" cy="317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370" name="Rectangle 26"/>
              <p:cNvSpPr>
                <a:spLocks noChangeArrowheads="1"/>
              </p:cNvSpPr>
              <p:nvPr/>
            </p:nvSpPr>
            <p:spPr bwMode="auto">
              <a:xfrm>
                <a:off x="3104" y="1480"/>
                <a:ext cx="566" cy="1269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371" name="Text Box 27"/>
              <p:cNvSpPr txBox="1">
                <a:spLocks noChangeArrowheads="1"/>
              </p:cNvSpPr>
              <p:nvPr/>
            </p:nvSpPr>
            <p:spPr bwMode="auto">
              <a:xfrm>
                <a:off x="3218" y="1691"/>
                <a:ext cx="339" cy="318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600" b="1">
                    <a:latin typeface="Times New Roman" panose="02020603050405020304" pitchFamily="18" charset="0"/>
                  </a:rPr>
                  <a:t>S</a:t>
                </a:r>
              </a:p>
            </p:txBody>
          </p:sp>
          <p:sp>
            <p:nvSpPr>
              <p:cNvPr id="441372" name="Text Box 28"/>
              <p:cNvSpPr txBox="1">
                <a:spLocks noChangeArrowheads="1"/>
              </p:cNvSpPr>
              <p:nvPr/>
            </p:nvSpPr>
            <p:spPr bwMode="auto">
              <a:xfrm>
                <a:off x="3218" y="2221"/>
                <a:ext cx="339" cy="316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600" b="1">
                    <a:latin typeface="Times New Roman" panose="02020603050405020304" pitchFamily="18" charset="0"/>
                  </a:rPr>
                  <a:t>T</a:t>
                </a:r>
              </a:p>
            </p:txBody>
          </p:sp>
          <p:sp>
            <p:nvSpPr>
              <p:cNvPr id="441373" name="Line 29"/>
              <p:cNvSpPr>
                <a:spLocks noChangeShapeType="1"/>
              </p:cNvSpPr>
              <p:nvPr/>
            </p:nvSpPr>
            <p:spPr bwMode="auto">
              <a:xfrm>
                <a:off x="3670" y="2009"/>
                <a:ext cx="22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374" name="Line 30"/>
              <p:cNvSpPr>
                <a:spLocks noChangeShapeType="1"/>
              </p:cNvSpPr>
              <p:nvPr/>
            </p:nvSpPr>
            <p:spPr bwMode="auto">
              <a:xfrm flipH="1">
                <a:off x="3557" y="2115"/>
                <a:ext cx="341" cy="317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375" name="Text Box 31"/>
              <p:cNvSpPr txBox="1">
                <a:spLocks noChangeArrowheads="1"/>
              </p:cNvSpPr>
              <p:nvPr/>
            </p:nvSpPr>
            <p:spPr bwMode="auto">
              <a:xfrm>
                <a:off x="1973" y="3022"/>
                <a:ext cx="1315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600" b="1">
                    <a:latin typeface="Times New Roman" panose="02020603050405020304" pitchFamily="18" charset="0"/>
                  </a:rPr>
                  <a:t>STJ</a:t>
                </a:r>
                <a:r>
                  <a:rPr lang="zh-CN" altLang="en-US" sz="1600" b="1">
                    <a:latin typeface="Times New Roman" panose="02020603050405020304" pitchFamily="18" charset="0"/>
                  </a:rPr>
                  <a:t>中的函数依赖</a:t>
                </a:r>
              </a:p>
            </p:txBody>
          </p:sp>
        </p:grpSp>
      </p:grpSp>
      <p:sp>
        <p:nvSpPr>
          <p:cNvPr id="22" name="Line 16"/>
          <p:cNvSpPr>
            <a:spLocks noChangeShapeType="1"/>
          </p:cNvSpPr>
          <p:nvPr/>
        </p:nvSpPr>
        <p:spPr bwMode="auto">
          <a:xfrm>
            <a:off x="1547788" y="5733256"/>
            <a:ext cx="215900" cy="360363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9CEF-0980-4007-B8E3-6D1605603C0D}" type="slidenum">
              <a:rPr lang="en-US" altLang="zh-CN"/>
              <a:pPr/>
              <a:t>65</a:t>
            </a:fld>
            <a:endParaRPr lang="en-US" altLang="zh-CN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BCNF</a:t>
            </a:r>
            <a:r>
              <a:rPr lang="zh-CN" altLang="en-US"/>
              <a:t>（续）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828800"/>
            <a:ext cx="7772400" cy="4114800"/>
          </a:xfrm>
        </p:spPr>
        <p:txBody>
          <a:bodyPr/>
          <a:lstStyle/>
          <a:p>
            <a:pPr>
              <a:buClr>
                <a:schemeClr val="accent1"/>
              </a:buClr>
            </a:pPr>
            <a:r>
              <a:rPr lang="zh-CN" altLang="en-US" sz="2600" dirty="0"/>
              <a:t>解决方法：将</a:t>
            </a:r>
            <a:r>
              <a:rPr lang="en-US" altLang="zh-CN" sz="2600" dirty="0"/>
              <a:t>STJ</a:t>
            </a:r>
            <a:r>
              <a:rPr lang="zh-CN" altLang="en-US" sz="2600" dirty="0"/>
              <a:t>分解为二个关系模式：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600" dirty="0"/>
              <a:t>    </a:t>
            </a:r>
            <a:r>
              <a:rPr lang="en-US" altLang="zh-CN" sz="2600" dirty="0"/>
              <a:t>ST(S</a:t>
            </a:r>
            <a:r>
              <a:rPr lang="zh-CN" altLang="en-US" sz="2600" dirty="0"/>
              <a:t>，</a:t>
            </a:r>
            <a:r>
              <a:rPr lang="en-US" altLang="zh-CN" sz="2600" dirty="0"/>
              <a:t>T) ∈ BCNF</a:t>
            </a:r>
            <a:r>
              <a:rPr lang="zh-CN" altLang="en-US" sz="2600" dirty="0"/>
              <a:t>， </a:t>
            </a:r>
            <a:r>
              <a:rPr lang="en-US" altLang="zh-CN" sz="2600" dirty="0"/>
              <a:t>TJ(T</a:t>
            </a:r>
            <a:r>
              <a:rPr lang="zh-CN" altLang="en-US" sz="2600" dirty="0"/>
              <a:t>，</a:t>
            </a:r>
            <a:r>
              <a:rPr lang="en-US" altLang="zh-CN" sz="2600" dirty="0"/>
              <a:t>J)∈ BCNF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600" dirty="0"/>
          </a:p>
          <a:p>
            <a:pPr>
              <a:buFont typeface="Wingdings" panose="05000000000000000000" pitchFamily="2" charset="2"/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endParaRPr lang="en-US" altLang="zh-CN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 dirty="0"/>
              <a:t>没有</a:t>
            </a:r>
            <a:r>
              <a:rPr lang="zh-CN" altLang="en-US" sz="2200" dirty="0">
                <a:solidFill>
                  <a:srgbClr val="6600FF"/>
                </a:solidFill>
              </a:rPr>
              <a:t>任何属性</a:t>
            </a:r>
            <a:r>
              <a:rPr lang="zh-CN" altLang="en-US" sz="2200" dirty="0"/>
              <a:t>对码的部分函数依赖和传递函数依赖</a:t>
            </a:r>
          </a:p>
        </p:txBody>
      </p:sp>
      <p:grpSp>
        <p:nvGrpSpPr>
          <p:cNvPr id="444420" name="Group 4"/>
          <p:cNvGrpSpPr>
            <a:grpSpLocks/>
          </p:cNvGrpSpPr>
          <p:nvPr/>
        </p:nvGrpSpPr>
        <p:grpSpPr bwMode="auto">
          <a:xfrm>
            <a:off x="1476375" y="3068638"/>
            <a:ext cx="5861050" cy="2163762"/>
            <a:chOff x="1008" y="1728"/>
            <a:chExt cx="3984" cy="1411"/>
          </a:xfrm>
        </p:grpSpPr>
        <p:sp>
          <p:nvSpPr>
            <p:cNvPr id="444421" name="Text Box 5"/>
            <p:cNvSpPr txBox="1">
              <a:spLocks noChangeArrowheads="1"/>
            </p:cNvSpPr>
            <p:nvPr/>
          </p:nvSpPr>
          <p:spPr bwMode="auto">
            <a:xfrm>
              <a:off x="1296" y="1968"/>
              <a:ext cx="427" cy="439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444422" name="Text Box 6"/>
            <p:cNvSpPr txBox="1">
              <a:spLocks noChangeArrowheads="1"/>
            </p:cNvSpPr>
            <p:nvPr/>
          </p:nvSpPr>
          <p:spPr bwMode="auto">
            <a:xfrm>
              <a:off x="2291" y="1968"/>
              <a:ext cx="426" cy="439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444423" name="Text Box 7"/>
            <p:cNvSpPr txBox="1">
              <a:spLocks noChangeArrowheads="1"/>
            </p:cNvSpPr>
            <p:nvPr/>
          </p:nvSpPr>
          <p:spPr bwMode="auto">
            <a:xfrm>
              <a:off x="1723" y="2700"/>
              <a:ext cx="568" cy="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ST</a:t>
              </a:r>
            </a:p>
          </p:txBody>
        </p:sp>
        <p:sp>
          <p:nvSpPr>
            <p:cNvPr id="444424" name="Text Box 8"/>
            <p:cNvSpPr txBox="1">
              <a:spLocks noChangeArrowheads="1"/>
            </p:cNvSpPr>
            <p:nvPr/>
          </p:nvSpPr>
          <p:spPr bwMode="auto">
            <a:xfrm>
              <a:off x="3428" y="1968"/>
              <a:ext cx="427" cy="439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444425" name="Text Box 9"/>
            <p:cNvSpPr txBox="1">
              <a:spLocks noChangeArrowheads="1"/>
            </p:cNvSpPr>
            <p:nvPr/>
          </p:nvSpPr>
          <p:spPr bwMode="auto">
            <a:xfrm>
              <a:off x="4565" y="1968"/>
              <a:ext cx="427" cy="439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444426" name="Line 10"/>
            <p:cNvSpPr>
              <a:spLocks noChangeShapeType="1"/>
            </p:cNvSpPr>
            <p:nvPr/>
          </p:nvSpPr>
          <p:spPr bwMode="auto">
            <a:xfrm>
              <a:off x="3855" y="2114"/>
              <a:ext cx="71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427" name="Text Box 11"/>
            <p:cNvSpPr txBox="1">
              <a:spLocks noChangeArrowheads="1"/>
            </p:cNvSpPr>
            <p:nvPr/>
          </p:nvSpPr>
          <p:spPr bwMode="auto">
            <a:xfrm>
              <a:off x="3997" y="2700"/>
              <a:ext cx="568" cy="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TJ</a:t>
              </a:r>
            </a:p>
          </p:txBody>
        </p:sp>
        <p:sp>
          <p:nvSpPr>
            <p:cNvPr id="444428" name="Rectangle 12"/>
            <p:cNvSpPr>
              <a:spLocks noChangeArrowheads="1"/>
            </p:cNvSpPr>
            <p:nvPr/>
          </p:nvSpPr>
          <p:spPr bwMode="auto">
            <a:xfrm>
              <a:off x="1008" y="1728"/>
              <a:ext cx="1872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1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AF55-BD28-433A-8CC6-B2C44A418FFC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3NF</a:t>
            </a:r>
            <a:r>
              <a:rPr lang="zh-CN" altLang="en-US" sz="3200"/>
              <a:t>与</a:t>
            </a:r>
            <a:r>
              <a:rPr lang="en-US" altLang="zh-CN" sz="3200"/>
              <a:t>BCNF</a:t>
            </a:r>
            <a:r>
              <a:rPr lang="zh-CN" altLang="en-US" sz="3200"/>
              <a:t>的关系</a:t>
            </a:r>
            <a:endParaRPr lang="zh-CN" altLang="en-US"/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906588"/>
            <a:ext cx="7772400" cy="41148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/>
              <a:t>R ∈BCNF                R ∈3NF</a:t>
            </a:r>
          </a:p>
          <a:p>
            <a:pPr>
              <a:lnSpc>
                <a:spcPct val="140000"/>
              </a:lnSpc>
            </a:pP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如果</a:t>
            </a:r>
            <a:r>
              <a:rPr lang="en-US" altLang="zh-CN"/>
              <a:t>R∈3NF</a:t>
            </a:r>
            <a:r>
              <a:rPr lang="zh-CN" altLang="en-US"/>
              <a:t>，且</a:t>
            </a:r>
            <a:r>
              <a:rPr lang="en-US" altLang="zh-CN"/>
              <a:t>R</a:t>
            </a:r>
            <a:r>
              <a:rPr lang="zh-CN" altLang="en-US"/>
              <a:t>只有一个候选码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/>
              <a:t>    </a:t>
            </a:r>
            <a:r>
              <a:rPr lang="en-US" altLang="zh-CN"/>
              <a:t>R ∈BCNF                R ∈3NF</a:t>
            </a:r>
            <a:endParaRPr lang="en-US" altLang="zh-CN" sz="2400"/>
          </a:p>
          <a:p>
            <a:pPr>
              <a:lnSpc>
                <a:spcPct val="120000"/>
              </a:lnSpc>
            </a:pPr>
            <a:endParaRPr lang="en-US" altLang="zh-CN" sz="2400"/>
          </a:p>
          <a:p>
            <a:pPr>
              <a:lnSpc>
                <a:spcPct val="120000"/>
              </a:lnSpc>
            </a:pPr>
            <a:r>
              <a:rPr lang="zh-CN" altLang="en-US" sz="2400"/>
              <a:t>从函数依赖范畴内，</a:t>
            </a:r>
            <a:r>
              <a:rPr lang="en-US" altLang="zh-CN" sz="2400"/>
              <a:t>BCNF</a:t>
            </a:r>
            <a:r>
              <a:rPr lang="zh-CN" altLang="en-US" sz="2400"/>
              <a:t>已经达到了最高要求。</a:t>
            </a:r>
          </a:p>
        </p:txBody>
      </p:sp>
      <p:grpSp>
        <p:nvGrpSpPr>
          <p:cNvPr id="445444" name="Group 4"/>
          <p:cNvGrpSpPr>
            <a:grpSpLocks/>
          </p:cNvGrpSpPr>
          <p:nvPr/>
        </p:nvGrpSpPr>
        <p:grpSpPr bwMode="auto">
          <a:xfrm>
            <a:off x="3203575" y="1989138"/>
            <a:ext cx="1439863" cy="719137"/>
            <a:chOff x="1655" y="3158"/>
            <a:chExt cx="907" cy="453"/>
          </a:xfrm>
        </p:grpSpPr>
        <p:sp>
          <p:nvSpPr>
            <p:cNvPr id="445445" name="Line 5"/>
            <p:cNvSpPr>
              <a:spLocks noChangeShapeType="1"/>
            </p:cNvSpPr>
            <p:nvPr/>
          </p:nvSpPr>
          <p:spPr bwMode="auto">
            <a:xfrm>
              <a:off x="1655" y="3339"/>
              <a:ext cx="8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446" name="Line 6"/>
            <p:cNvSpPr>
              <a:spLocks noChangeShapeType="1"/>
            </p:cNvSpPr>
            <p:nvPr/>
          </p:nvSpPr>
          <p:spPr bwMode="auto">
            <a:xfrm flipH="1">
              <a:off x="1655" y="3430"/>
              <a:ext cx="8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447" name="Line 7"/>
            <p:cNvSpPr>
              <a:spLocks noChangeShapeType="1"/>
            </p:cNvSpPr>
            <p:nvPr/>
          </p:nvSpPr>
          <p:spPr bwMode="auto">
            <a:xfrm flipH="1">
              <a:off x="2018" y="3385"/>
              <a:ext cx="136" cy="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448" name="Rectangle 8"/>
            <p:cNvSpPr>
              <a:spLocks noChangeArrowheads="1"/>
            </p:cNvSpPr>
            <p:nvPr/>
          </p:nvSpPr>
          <p:spPr bwMode="auto">
            <a:xfrm>
              <a:off x="1655" y="3158"/>
              <a:ext cx="907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kumimoji="0" lang="zh-CN" altLang="en-US" sz="1800">
                  <a:latin typeface="Arial" panose="020B0604020202020204" pitchFamily="34" charset="0"/>
                </a:rPr>
                <a:t>充分</a:t>
              </a:r>
            </a:p>
          </p:txBody>
        </p:sp>
        <p:sp>
          <p:nvSpPr>
            <p:cNvPr id="445449" name="Rectangle 9"/>
            <p:cNvSpPr>
              <a:spLocks noChangeArrowheads="1"/>
            </p:cNvSpPr>
            <p:nvPr/>
          </p:nvSpPr>
          <p:spPr bwMode="auto">
            <a:xfrm>
              <a:off x="1655" y="3475"/>
              <a:ext cx="907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kumimoji="0" lang="zh-CN" altLang="en-US" sz="1800">
                  <a:latin typeface="Arial" panose="020B0604020202020204" pitchFamily="34" charset="0"/>
                </a:rPr>
                <a:t>不必要</a:t>
              </a:r>
            </a:p>
          </p:txBody>
        </p:sp>
      </p:grpSp>
      <p:grpSp>
        <p:nvGrpSpPr>
          <p:cNvPr id="445456" name="Group 16"/>
          <p:cNvGrpSpPr>
            <a:grpSpLocks/>
          </p:cNvGrpSpPr>
          <p:nvPr/>
        </p:nvGrpSpPr>
        <p:grpSpPr bwMode="auto">
          <a:xfrm>
            <a:off x="3203575" y="4076700"/>
            <a:ext cx="1439863" cy="719138"/>
            <a:chOff x="2018" y="2568"/>
            <a:chExt cx="907" cy="453"/>
          </a:xfrm>
        </p:grpSpPr>
        <p:sp>
          <p:nvSpPr>
            <p:cNvPr id="445451" name="Line 11"/>
            <p:cNvSpPr>
              <a:spLocks noChangeShapeType="1"/>
            </p:cNvSpPr>
            <p:nvPr/>
          </p:nvSpPr>
          <p:spPr bwMode="auto">
            <a:xfrm>
              <a:off x="2018" y="2749"/>
              <a:ext cx="8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452" name="Line 12"/>
            <p:cNvSpPr>
              <a:spLocks noChangeShapeType="1"/>
            </p:cNvSpPr>
            <p:nvPr/>
          </p:nvSpPr>
          <p:spPr bwMode="auto">
            <a:xfrm flipH="1">
              <a:off x="2018" y="2840"/>
              <a:ext cx="8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454" name="Rectangle 14"/>
            <p:cNvSpPr>
              <a:spLocks noChangeArrowheads="1"/>
            </p:cNvSpPr>
            <p:nvPr/>
          </p:nvSpPr>
          <p:spPr bwMode="auto">
            <a:xfrm>
              <a:off x="2018" y="2568"/>
              <a:ext cx="907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kumimoji="0" lang="zh-CN" altLang="en-US" sz="1800">
                  <a:latin typeface="Arial" panose="020B0604020202020204" pitchFamily="34" charset="0"/>
                </a:rPr>
                <a:t>充分</a:t>
              </a:r>
            </a:p>
          </p:txBody>
        </p:sp>
        <p:sp>
          <p:nvSpPr>
            <p:cNvPr id="445455" name="Rectangle 15"/>
            <p:cNvSpPr>
              <a:spLocks noChangeArrowheads="1"/>
            </p:cNvSpPr>
            <p:nvPr/>
          </p:nvSpPr>
          <p:spPr bwMode="auto">
            <a:xfrm>
              <a:off x="2018" y="2885"/>
              <a:ext cx="907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kumimoji="0" lang="zh-CN" altLang="en-US" sz="1800">
                  <a:latin typeface="Arial" panose="020B0604020202020204" pitchFamily="34" charset="0"/>
                </a:rPr>
                <a:t>必要</a:t>
              </a:r>
            </a:p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219700" y="6348685"/>
            <a:ext cx="3600450" cy="320675"/>
          </a:xfrm>
        </p:spPr>
        <p:txBody>
          <a:bodyPr/>
          <a:lstStyle/>
          <a:p>
            <a:r>
              <a:rPr lang="en-US" altLang="zh-CN" dirty="0"/>
              <a:t>An Introduction to Database System</a:t>
            </a:r>
          </a:p>
        </p:txBody>
      </p:sp>
      <p:sp>
        <p:nvSpPr>
          <p:cNvPr id="4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FBAC-5B33-4F6B-91C7-008D78246AD1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6.2.7 </a:t>
            </a:r>
            <a:r>
              <a:rPr lang="zh-CN" altLang="en-US" sz="3200"/>
              <a:t>多值依赖</a:t>
            </a:r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8443" y="1335089"/>
            <a:ext cx="8785225" cy="1079500"/>
          </a:xfrm>
        </p:spPr>
        <p:txBody>
          <a:bodyPr/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[</a:t>
            </a:r>
            <a:r>
              <a:rPr lang="zh-CN" altLang="en-US" sz="2000" b="1" dirty="0"/>
              <a:t>例</a:t>
            </a:r>
            <a:r>
              <a:rPr lang="en-US" altLang="zh-CN" sz="2000" b="1" dirty="0"/>
              <a:t>9] </a:t>
            </a:r>
            <a:r>
              <a:rPr lang="zh-CN" altLang="en-US" sz="2000" b="1" dirty="0"/>
              <a:t>学校中某一门课程由多个教师讲授，他们使用相同的一套参考书。每个教员可以讲授多门课程，每种参考书可以供多门课程使用。</a:t>
            </a:r>
          </a:p>
        </p:txBody>
      </p:sp>
      <p:grpSp>
        <p:nvGrpSpPr>
          <p:cNvPr id="447496" name="Group 8"/>
          <p:cNvGrpSpPr>
            <a:grpSpLocks/>
          </p:cNvGrpSpPr>
          <p:nvPr/>
        </p:nvGrpSpPr>
        <p:grpSpPr bwMode="auto">
          <a:xfrm>
            <a:off x="1547813" y="2708920"/>
            <a:ext cx="6186487" cy="3962400"/>
            <a:chOff x="839" y="1525"/>
            <a:chExt cx="3897" cy="2496"/>
          </a:xfrm>
        </p:grpSpPr>
        <p:sp>
          <p:nvSpPr>
            <p:cNvPr id="447497" name="Text Box 9"/>
            <p:cNvSpPr txBox="1">
              <a:spLocks noChangeArrowheads="1"/>
            </p:cNvSpPr>
            <p:nvPr/>
          </p:nvSpPr>
          <p:spPr bwMode="auto">
            <a:xfrm>
              <a:off x="2426" y="361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</a:rPr>
                <a:t>…</a:t>
              </a:r>
              <a:endParaRPr kumimoji="1" lang="en-US" altLang="zh-CN" sz="3200">
                <a:latin typeface="Times New Roman" panose="02020603050405020304" pitchFamily="18" charset="0"/>
              </a:endParaRPr>
            </a:p>
            <a:p>
              <a:pPr algn="l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kumimoji="1" lang="en-US" altLang="zh-CN" sz="6000">
                <a:latin typeface="Times New Roman" panose="02020603050405020304" pitchFamily="18" charset="0"/>
              </a:endParaRPr>
            </a:p>
          </p:txBody>
        </p:sp>
        <p:sp>
          <p:nvSpPr>
            <p:cNvPr id="447498" name="Text Box 10"/>
            <p:cNvSpPr txBox="1">
              <a:spLocks noChangeArrowheads="1"/>
            </p:cNvSpPr>
            <p:nvPr/>
          </p:nvSpPr>
          <p:spPr bwMode="auto">
            <a:xfrm>
              <a:off x="1066" y="3657"/>
              <a:ext cx="462" cy="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</a:rPr>
                <a:t>…</a:t>
              </a:r>
              <a:endParaRPr kumimoji="1" lang="en-US" altLang="zh-CN" sz="3200">
                <a:latin typeface="Times New Roman" panose="02020603050405020304" pitchFamily="18" charset="0"/>
              </a:endParaRPr>
            </a:p>
            <a:p>
              <a:pPr algn="l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kumimoji="1" lang="en-US" altLang="zh-CN" sz="6000">
                <a:latin typeface="Times New Roman" panose="02020603050405020304" pitchFamily="18" charset="0"/>
              </a:endParaRPr>
            </a:p>
          </p:txBody>
        </p:sp>
        <p:sp>
          <p:nvSpPr>
            <p:cNvPr id="447499" name="Text Box 11"/>
            <p:cNvSpPr txBox="1">
              <a:spLocks noChangeArrowheads="1"/>
            </p:cNvSpPr>
            <p:nvPr/>
          </p:nvSpPr>
          <p:spPr bwMode="auto">
            <a:xfrm>
              <a:off x="3787" y="3702"/>
              <a:ext cx="38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</a:rPr>
                <a:t>…</a:t>
              </a:r>
              <a:endParaRPr kumimoji="1" lang="en-US" altLang="zh-CN" sz="3200">
                <a:latin typeface="Times New Roman" panose="02020603050405020304" pitchFamily="18" charset="0"/>
              </a:endParaRPr>
            </a:p>
          </p:txBody>
        </p:sp>
        <p:grpSp>
          <p:nvGrpSpPr>
            <p:cNvPr id="447500" name="Group 12"/>
            <p:cNvGrpSpPr>
              <a:grpSpLocks/>
            </p:cNvGrpSpPr>
            <p:nvPr/>
          </p:nvGrpSpPr>
          <p:grpSpPr bwMode="auto">
            <a:xfrm>
              <a:off x="2336" y="1842"/>
              <a:ext cx="432" cy="336"/>
              <a:chOff x="4266" y="7241"/>
              <a:chExt cx="644" cy="345"/>
            </a:xfrm>
          </p:grpSpPr>
          <p:sp>
            <p:nvSpPr>
              <p:cNvPr id="447501" name="AutoShape 13"/>
              <p:cNvSpPr>
                <a:spLocks/>
              </p:cNvSpPr>
              <p:nvPr/>
            </p:nvSpPr>
            <p:spPr bwMode="auto">
              <a:xfrm>
                <a:off x="4266" y="7249"/>
                <a:ext cx="60" cy="337"/>
              </a:xfrm>
              <a:prstGeom prst="leftBrace">
                <a:avLst>
                  <a:gd name="adj1" fmla="val 46806"/>
                  <a:gd name="adj2" fmla="val 50000"/>
                </a:avLst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7502" name="AutoShape 14"/>
              <p:cNvSpPr>
                <a:spLocks/>
              </p:cNvSpPr>
              <p:nvPr/>
            </p:nvSpPr>
            <p:spPr bwMode="auto">
              <a:xfrm rot="10800000">
                <a:off x="4850" y="7241"/>
                <a:ext cx="60" cy="337"/>
              </a:xfrm>
              <a:prstGeom prst="leftBrace">
                <a:avLst>
                  <a:gd name="adj1" fmla="val 46806"/>
                  <a:gd name="adj2" fmla="val 50000"/>
                </a:avLst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47503" name="Group 15"/>
            <p:cNvGrpSpPr>
              <a:grpSpLocks/>
            </p:cNvGrpSpPr>
            <p:nvPr/>
          </p:nvGrpSpPr>
          <p:grpSpPr bwMode="auto">
            <a:xfrm>
              <a:off x="2309" y="2513"/>
              <a:ext cx="480" cy="282"/>
              <a:chOff x="4267" y="8180"/>
              <a:chExt cx="644" cy="345"/>
            </a:xfrm>
          </p:grpSpPr>
          <p:sp>
            <p:nvSpPr>
              <p:cNvPr id="447504" name="AutoShape 16"/>
              <p:cNvSpPr>
                <a:spLocks/>
              </p:cNvSpPr>
              <p:nvPr/>
            </p:nvSpPr>
            <p:spPr bwMode="auto">
              <a:xfrm>
                <a:off x="4267" y="8188"/>
                <a:ext cx="60" cy="337"/>
              </a:xfrm>
              <a:prstGeom prst="leftBrace">
                <a:avLst>
                  <a:gd name="adj1" fmla="val 46806"/>
                  <a:gd name="adj2" fmla="val 50000"/>
                </a:avLst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7505" name="AutoShape 17"/>
              <p:cNvSpPr>
                <a:spLocks/>
              </p:cNvSpPr>
              <p:nvPr/>
            </p:nvSpPr>
            <p:spPr bwMode="auto">
              <a:xfrm rot="10800000">
                <a:off x="4851" y="8180"/>
                <a:ext cx="60" cy="337"/>
              </a:xfrm>
              <a:prstGeom prst="leftBrace">
                <a:avLst>
                  <a:gd name="adj1" fmla="val 46806"/>
                  <a:gd name="adj2" fmla="val 50000"/>
                </a:avLst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47506" name="Group 18"/>
            <p:cNvGrpSpPr>
              <a:grpSpLocks/>
            </p:cNvGrpSpPr>
            <p:nvPr/>
          </p:nvGrpSpPr>
          <p:grpSpPr bwMode="auto">
            <a:xfrm>
              <a:off x="2309" y="3113"/>
              <a:ext cx="480" cy="384"/>
              <a:chOff x="4274" y="9139"/>
              <a:chExt cx="644" cy="345"/>
            </a:xfrm>
          </p:grpSpPr>
          <p:sp>
            <p:nvSpPr>
              <p:cNvPr id="447507" name="AutoShape 19"/>
              <p:cNvSpPr>
                <a:spLocks/>
              </p:cNvSpPr>
              <p:nvPr/>
            </p:nvSpPr>
            <p:spPr bwMode="auto">
              <a:xfrm>
                <a:off x="4274" y="9147"/>
                <a:ext cx="60" cy="337"/>
              </a:xfrm>
              <a:prstGeom prst="leftBrace">
                <a:avLst>
                  <a:gd name="adj1" fmla="val 46806"/>
                  <a:gd name="adj2" fmla="val 50000"/>
                </a:avLst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7508" name="AutoShape 20"/>
              <p:cNvSpPr>
                <a:spLocks/>
              </p:cNvSpPr>
              <p:nvPr/>
            </p:nvSpPr>
            <p:spPr bwMode="auto">
              <a:xfrm rot="10800000">
                <a:off x="4858" y="9139"/>
                <a:ext cx="60" cy="337"/>
              </a:xfrm>
              <a:prstGeom prst="leftBrace">
                <a:avLst>
                  <a:gd name="adj1" fmla="val 46806"/>
                  <a:gd name="adj2" fmla="val 50000"/>
                </a:avLst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47509" name="Group 21"/>
            <p:cNvGrpSpPr>
              <a:grpSpLocks/>
            </p:cNvGrpSpPr>
            <p:nvPr/>
          </p:nvGrpSpPr>
          <p:grpSpPr bwMode="auto">
            <a:xfrm>
              <a:off x="3560" y="1842"/>
              <a:ext cx="864" cy="528"/>
              <a:chOff x="5965" y="7255"/>
              <a:chExt cx="1007" cy="619"/>
            </a:xfrm>
          </p:grpSpPr>
          <p:sp>
            <p:nvSpPr>
              <p:cNvPr id="447510" name="AutoShape 22"/>
              <p:cNvSpPr>
                <a:spLocks noChangeAspect="1"/>
              </p:cNvSpPr>
              <p:nvPr/>
            </p:nvSpPr>
            <p:spPr bwMode="auto">
              <a:xfrm>
                <a:off x="5965" y="7257"/>
                <a:ext cx="81" cy="617"/>
              </a:xfrm>
              <a:prstGeom prst="leftBrace">
                <a:avLst>
                  <a:gd name="adj1" fmla="val 63477"/>
                  <a:gd name="adj2" fmla="val 50000"/>
                </a:avLst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7511" name="AutoShape 23"/>
              <p:cNvSpPr>
                <a:spLocks noChangeAspect="1"/>
              </p:cNvSpPr>
              <p:nvPr/>
            </p:nvSpPr>
            <p:spPr bwMode="auto">
              <a:xfrm rot="10800000">
                <a:off x="6891" y="7255"/>
                <a:ext cx="81" cy="617"/>
              </a:xfrm>
              <a:prstGeom prst="leftBrace">
                <a:avLst>
                  <a:gd name="adj1" fmla="val 63477"/>
                  <a:gd name="adj2" fmla="val 50000"/>
                </a:avLst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47512" name="Group 24"/>
            <p:cNvGrpSpPr>
              <a:grpSpLocks/>
            </p:cNvGrpSpPr>
            <p:nvPr/>
          </p:nvGrpSpPr>
          <p:grpSpPr bwMode="auto">
            <a:xfrm>
              <a:off x="3609" y="2480"/>
              <a:ext cx="768" cy="540"/>
              <a:chOff x="5965" y="8266"/>
              <a:chExt cx="959" cy="634"/>
            </a:xfrm>
          </p:grpSpPr>
          <p:sp>
            <p:nvSpPr>
              <p:cNvPr id="447513" name="AutoShape 25"/>
              <p:cNvSpPr>
                <a:spLocks noChangeAspect="1"/>
              </p:cNvSpPr>
              <p:nvPr/>
            </p:nvSpPr>
            <p:spPr bwMode="auto">
              <a:xfrm>
                <a:off x="5965" y="8282"/>
                <a:ext cx="81" cy="618"/>
              </a:xfrm>
              <a:prstGeom prst="leftBrace">
                <a:avLst>
                  <a:gd name="adj1" fmla="val 63477"/>
                  <a:gd name="adj2" fmla="val 50000"/>
                </a:avLst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7514" name="AutoShape 26"/>
              <p:cNvSpPr>
                <a:spLocks noChangeAspect="1"/>
              </p:cNvSpPr>
              <p:nvPr/>
            </p:nvSpPr>
            <p:spPr bwMode="auto">
              <a:xfrm rot="10800000">
                <a:off x="6843" y="8266"/>
                <a:ext cx="81" cy="617"/>
              </a:xfrm>
              <a:prstGeom prst="leftBrace">
                <a:avLst>
                  <a:gd name="adj1" fmla="val 63477"/>
                  <a:gd name="adj2" fmla="val 50000"/>
                </a:avLst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47515" name="Group 27"/>
            <p:cNvGrpSpPr>
              <a:grpSpLocks/>
            </p:cNvGrpSpPr>
            <p:nvPr/>
          </p:nvGrpSpPr>
          <p:grpSpPr bwMode="auto">
            <a:xfrm>
              <a:off x="3612" y="3113"/>
              <a:ext cx="720" cy="480"/>
              <a:chOff x="5988" y="9130"/>
              <a:chExt cx="911" cy="619"/>
            </a:xfrm>
          </p:grpSpPr>
          <p:sp>
            <p:nvSpPr>
              <p:cNvPr id="447516" name="AutoShape 28"/>
              <p:cNvSpPr>
                <a:spLocks noChangeAspect="1"/>
              </p:cNvSpPr>
              <p:nvPr/>
            </p:nvSpPr>
            <p:spPr bwMode="auto">
              <a:xfrm>
                <a:off x="5988" y="9132"/>
                <a:ext cx="81" cy="617"/>
              </a:xfrm>
              <a:prstGeom prst="leftBrace">
                <a:avLst>
                  <a:gd name="adj1" fmla="val 63477"/>
                  <a:gd name="adj2" fmla="val 50000"/>
                </a:avLst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7517" name="AutoShape 29"/>
              <p:cNvSpPr>
                <a:spLocks noChangeAspect="1"/>
              </p:cNvSpPr>
              <p:nvPr/>
            </p:nvSpPr>
            <p:spPr bwMode="auto">
              <a:xfrm rot="10800000">
                <a:off x="6818" y="9130"/>
                <a:ext cx="81" cy="617"/>
              </a:xfrm>
              <a:prstGeom prst="leftBrace">
                <a:avLst>
                  <a:gd name="adj1" fmla="val 63477"/>
                  <a:gd name="adj2" fmla="val 50000"/>
                </a:avLst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47518" name="Group 30"/>
            <p:cNvGrpSpPr>
              <a:grpSpLocks/>
            </p:cNvGrpSpPr>
            <p:nvPr/>
          </p:nvGrpSpPr>
          <p:grpSpPr bwMode="auto">
            <a:xfrm>
              <a:off x="844" y="1530"/>
              <a:ext cx="1020" cy="267"/>
              <a:chOff x="0" y="0"/>
              <a:chExt cx="596" cy="355"/>
            </a:xfrm>
          </p:grpSpPr>
          <p:sp>
            <p:nvSpPr>
              <p:cNvPr id="447519" name="Rectangle 31"/>
              <p:cNvSpPr>
                <a:spLocks noChangeArrowheads="1"/>
              </p:cNvSpPr>
              <p:nvPr/>
            </p:nvSpPr>
            <p:spPr bwMode="auto">
              <a:xfrm>
                <a:off x="43" y="0"/>
                <a:ext cx="510" cy="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sz="2000" b="1" dirty="0">
                    <a:latin typeface="Times New Roman" panose="02020603050405020304" pitchFamily="18" charset="0"/>
                  </a:rPr>
                  <a:t>课  程  </a:t>
                </a:r>
                <a:r>
                  <a:rPr kumimoji="1" lang="en-US" altLang="zh-CN" sz="2000" b="1" dirty="0">
                    <a:latin typeface="Times New Roman" panose="02020603050405020304" pitchFamily="18" charset="0"/>
                  </a:rPr>
                  <a:t>C</a:t>
                </a:r>
                <a:endParaRPr kumimoji="1" lang="en-US" altLang="zh-CN" sz="3200" b="1" dirty="0">
                  <a:latin typeface="Times New Roman" panose="02020603050405020304" pitchFamily="18" charset="0"/>
                </a:endParaRPr>
              </a:p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kumimoji="1"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7520" name="Rectangle 3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96" cy="355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447521" name="Group 33"/>
            <p:cNvGrpSpPr>
              <a:grpSpLocks/>
            </p:cNvGrpSpPr>
            <p:nvPr/>
          </p:nvGrpSpPr>
          <p:grpSpPr bwMode="auto">
            <a:xfrm>
              <a:off x="1864" y="1530"/>
              <a:ext cx="1406" cy="267"/>
              <a:chOff x="596" y="0"/>
              <a:chExt cx="822" cy="355"/>
            </a:xfrm>
          </p:grpSpPr>
          <p:sp>
            <p:nvSpPr>
              <p:cNvPr id="447522" name="Rectangle 34"/>
              <p:cNvSpPr>
                <a:spLocks noChangeArrowheads="1"/>
              </p:cNvSpPr>
              <p:nvPr/>
            </p:nvSpPr>
            <p:spPr bwMode="auto">
              <a:xfrm>
                <a:off x="639" y="0"/>
                <a:ext cx="736" cy="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sz="2000" b="1">
                    <a:latin typeface="Times New Roman" panose="02020603050405020304" pitchFamily="18" charset="0"/>
                  </a:rPr>
                  <a:t>教  员  </a:t>
                </a:r>
                <a:r>
                  <a:rPr kumimoji="1" lang="en-US" altLang="zh-CN" sz="2000" b="1">
                    <a:latin typeface="Times New Roman" panose="02020603050405020304" pitchFamily="18" charset="0"/>
                  </a:rPr>
                  <a:t>T</a:t>
                </a:r>
              </a:p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kumimoji="1"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7523" name="Rectangle 35"/>
              <p:cNvSpPr>
                <a:spLocks noChangeArrowheads="1"/>
              </p:cNvSpPr>
              <p:nvPr/>
            </p:nvSpPr>
            <p:spPr bwMode="auto">
              <a:xfrm>
                <a:off x="596" y="0"/>
                <a:ext cx="822" cy="355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447524" name="Group 36"/>
            <p:cNvGrpSpPr>
              <a:grpSpLocks/>
            </p:cNvGrpSpPr>
            <p:nvPr/>
          </p:nvGrpSpPr>
          <p:grpSpPr bwMode="auto">
            <a:xfrm>
              <a:off x="3270" y="1530"/>
              <a:ext cx="1461" cy="267"/>
              <a:chOff x="1418" y="0"/>
              <a:chExt cx="854" cy="355"/>
            </a:xfrm>
          </p:grpSpPr>
          <p:sp>
            <p:nvSpPr>
              <p:cNvPr id="447525" name="Rectangle 37"/>
              <p:cNvSpPr>
                <a:spLocks noChangeArrowheads="1"/>
              </p:cNvSpPr>
              <p:nvPr/>
            </p:nvSpPr>
            <p:spPr bwMode="auto">
              <a:xfrm>
                <a:off x="1461" y="0"/>
                <a:ext cx="768" cy="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sz="2000" b="1">
                    <a:latin typeface="Times New Roman" panose="02020603050405020304" pitchFamily="18" charset="0"/>
                  </a:rPr>
                  <a:t>参 考 书 </a:t>
                </a:r>
                <a:r>
                  <a:rPr kumimoji="1" lang="en-US" altLang="zh-CN" sz="2000" b="1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447526" name="Rectangle 38"/>
              <p:cNvSpPr>
                <a:spLocks noChangeArrowheads="1"/>
              </p:cNvSpPr>
              <p:nvPr/>
            </p:nvSpPr>
            <p:spPr bwMode="auto">
              <a:xfrm>
                <a:off x="1418" y="0"/>
                <a:ext cx="854" cy="355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447527" name="Group 39"/>
            <p:cNvGrpSpPr>
              <a:grpSpLocks/>
            </p:cNvGrpSpPr>
            <p:nvPr/>
          </p:nvGrpSpPr>
          <p:grpSpPr bwMode="auto">
            <a:xfrm>
              <a:off x="844" y="1797"/>
              <a:ext cx="1020" cy="2219"/>
              <a:chOff x="0" y="355"/>
              <a:chExt cx="596" cy="1255"/>
            </a:xfrm>
          </p:grpSpPr>
          <p:sp>
            <p:nvSpPr>
              <p:cNvPr id="447528" name="Rectangle 40"/>
              <p:cNvSpPr>
                <a:spLocks noChangeArrowheads="1"/>
              </p:cNvSpPr>
              <p:nvPr/>
            </p:nvSpPr>
            <p:spPr bwMode="auto">
              <a:xfrm>
                <a:off x="43" y="355"/>
                <a:ext cx="510" cy="12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700" b="1">
                    <a:latin typeface="Times New Roman" panose="02020603050405020304" pitchFamily="18" charset="0"/>
                  </a:rPr>
                  <a:t> </a:t>
                </a:r>
                <a:endParaRPr kumimoji="1" lang="en-US" altLang="zh-CN" sz="1000" b="1">
                  <a:latin typeface="Times New Roman" panose="02020603050405020304" pitchFamily="18" charset="0"/>
                </a:endParaRPr>
              </a:p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700" b="1">
                    <a:latin typeface="Times New Roman" panose="02020603050405020304" pitchFamily="18" charset="0"/>
                  </a:rPr>
                  <a:t> </a:t>
                </a:r>
                <a:endParaRPr kumimoji="1" lang="en-US" altLang="zh-CN" sz="1000" b="1">
                  <a:latin typeface="Times New Roman" panose="02020603050405020304" pitchFamily="18" charset="0"/>
                </a:endParaRPr>
              </a:p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sz="2000" b="1">
                    <a:latin typeface="Times New Roman" panose="02020603050405020304" pitchFamily="18" charset="0"/>
                  </a:rPr>
                  <a:t>物理</a:t>
                </a:r>
                <a:br>
                  <a:rPr kumimoji="1" lang="zh-CN" altLang="en-US" sz="2000" b="1">
                    <a:latin typeface="Times New Roman" panose="02020603050405020304" pitchFamily="18" charset="0"/>
                  </a:rPr>
                </a:br>
                <a:br>
                  <a:rPr kumimoji="1" lang="zh-CN" altLang="en-US" sz="2000" b="1">
                    <a:latin typeface="Times New Roman" panose="02020603050405020304" pitchFamily="18" charset="0"/>
                  </a:rPr>
                </a:br>
                <a:endParaRPr kumimoji="1" lang="zh-CN" altLang="en-US" sz="2000" b="1">
                  <a:latin typeface="Times New Roman" panose="02020603050405020304" pitchFamily="18" charset="0"/>
                </a:endParaRPr>
              </a:p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sz="2000" b="1">
                    <a:latin typeface="Times New Roman" panose="02020603050405020304" pitchFamily="18" charset="0"/>
                  </a:rPr>
                  <a:t>数学</a:t>
                </a:r>
              </a:p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sz="2000" b="1">
                    <a:latin typeface="Times New Roman" panose="02020603050405020304" pitchFamily="18" charset="0"/>
                  </a:rPr>
                  <a:t> </a:t>
                </a:r>
                <a:endParaRPr kumimoji="1" lang="zh-CN" altLang="en-US" sz="3200" b="1">
                  <a:latin typeface="Times New Roman" panose="02020603050405020304" pitchFamily="18" charset="0"/>
                </a:endParaRPr>
              </a:p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kumimoji="1" lang="zh-CN" altLang="en-US" sz="2000" b="1">
                  <a:latin typeface="Times New Roman" panose="02020603050405020304" pitchFamily="18" charset="0"/>
                </a:endParaRPr>
              </a:p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kumimoji="1" lang="zh-CN" altLang="en-US" sz="500" b="1">
                  <a:latin typeface="Times New Roman" panose="02020603050405020304" pitchFamily="18" charset="0"/>
                </a:endParaRPr>
              </a:p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sz="2000" b="1">
                    <a:latin typeface="Times New Roman" panose="02020603050405020304" pitchFamily="18" charset="0"/>
                  </a:rPr>
                  <a:t>计算数学</a:t>
                </a:r>
                <a:endParaRPr kumimoji="1" lang="zh-CN" altLang="en-US" sz="6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7529" name="Rectangle 41"/>
              <p:cNvSpPr>
                <a:spLocks noChangeArrowheads="1"/>
              </p:cNvSpPr>
              <p:nvPr/>
            </p:nvSpPr>
            <p:spPr bwMode="auto">
              <a:xfrm>
                <a:off x="0" y="355"/>
                <a:ext cx="596" cy="1255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447530" name="Group 42"/>
            <p:cNvGrpSpPr>
              <a:grpSpLocks/>
            </p:cNvGrpSpPr>
            <p:nvPr/>
          </p:nvGrpSpPr>
          <p:grpSpPr bwMode="auto">
            <a:xfrm>
              <a:off x="1864" y="1797"/>
              <a:ext cx="1406" cy="2219"/>
              <a:chOff x="596" y="355"/>
              <a:chExt cx="822" cy="1255"/>
            </a:xfrm>
          </p:grpSpPr>
          <p:sp>
            <p:nvSpPr>
              <p:cNvPr id="447531" name="Rectangle 43"/>
              <p:cNvSpPr>
                <a:spLocks noChangeArrowheads="1"/>
              </p:cNvSpPr>
              <p:nvPr/>
            </p:nvSpPr>
            <p:spPr bwMode="auto">
              <a:xfrm>
                <a:off x="639" y="355"/>
                <a:ext cx="736" cy="12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sz="2000" b="1" dirty="0">
                    <a:latin typeface="Times New Roman" panose="02020603050405020304" pitchFamily="18" charset="0"/>
                  </a:rPr>
                  <a:t>李 勇</a:t>
                </a:r>
                <a:endParaRPr kumimoji="1" lang="zh-CN" altLang="en-US" sz="3200" b="1" dirty="0">
                  <a:latin typeface="Times New Roman" panose="02020603050405020304" pitchFamily="18" charset="0"/>
                </a:endParaRPr>
              </a:p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sz="2000" b="1" dirty="0">
                    <a:latin typeface="Times New Roman" panose="02020603050405020304" pitchFamily="18" charset="0"/>
                  </a:rPr>
                  <a:t>王 军</a:t>
                </a:r>
                <a:r>
                  <a:rPr kumimoji="1" lang="zh-CN" altLang="en-US" sz="700" b="1" dirty="0">
                    <a:latin typeface="Times New Roman" panose="02020603050405020304" pitchFamily="18" charset="0"/>
                  </a:rPr>
                  <a:t> </a:t>
                </a:r>
                <a:endParaRPr kumimoji="1" lang="zh-CN" altLang="en-US" sz="1000" b="1" dirty="0">
                  <a:latin typeface="Times New Roman" panose="02020603050405020304" pitchFamily="18" charset="0"/>
                </a:endParaRPr>
              </a:p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sz="1000" b="1" dirty="0">
                    <a:latin typeface="Times New Roman" panose="02020603050405020304" pitchFamily="18" charset="0"/>
                  </a:rPr>
                  <a:t> </a:t>
                </a:r>
              </a:p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kumimoji="1" lang="zh-CN" altLang="en-US" sz="1000" b="1" dirty="0">
                  <a:latin typeface="Times New Roman" panose="02020603050405020304" pitchFamily="18" charset="0"/>
                </a:endParaRPr>
              </a:p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b="1" dirty="0">
                    <a:latin typeface="Times New Roman" panose="02020603050405020304" pitchFamily="18" charset="0"/>
                  </a:rPr>
                  <a:t>李 勇</a:t>
                </a:r>
                <a:endParaRPr kumimoji="1" lang="zh-CN" altLang="en-US" sz="2800" b="1" dirty="0">
                  <a:latin typeface="Times New Roman" panose="02020603050405020304" pitchFamily="18" charset="0"/>
                </a:endParaRPr>
              </a:p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b="1" dirty="0">
                    <a:latin typeface="Times New Roman" panose="02020603050405020304" pitchFamily="18" charset="0"/>
                  </a:rPr>
                  <a:t>张 平</a:t>
                </a:r>
              </a:p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kumimoji="1" lang="zh-CN" altLang="en-US" sz="1400" b="1" dirty="0">
                  <a:latin typeface="Times New Roman" panose="02020603050405020304" pitchFamily="18" charset="0"/>
                </a:endParaRPr>
              </a:p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sz="500" b="1" dirty="0">
                    <a:latin typeface="Times New Roman" panose="02020603050405020304" pitchFamily="18" charset="0"/>
                  </a:rPr>
                  <a:t> </a:t>
                </a:r>
              </a:p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b="1" dirty="0">
                    <a:latin typeface="Times New Roman" panose="02020603050405020304" pitchFamily="18" charset="0"/>
                  </a:rPr>
                  <a:t>张 平</a:t>
                </a:r>
                <a:endParaRPr kumimoji="1" lang="zh-CN" altLang="en-US" sz="2800" b="1" dirty="0">
                  <a:latin typeface="Times New Roman" panose="02020603050405020304" pitchFamily="18" charset="0"/>
                </a:endParaRPr>
              </a:p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b="1" dirty="0">
                    <a:latin typeface="Times New Roman" panose="02020603050405020304" pitchFamily="18" charset="0"/>
                  </a:rPr>
                  <a:t>   周 峰			</a:t>
                </a:r>
                <a:endParaRPr kumimoji="1" lang="zh-CN" altLang="en-US" sz="5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7532" name="Rectangle 44"/>
              <p:cNvSpPr>
                <a:spLocks noChangeArrowheads="1"/>
              </p:cNvSpPr>
              <p:nvPr/>
            </p:nvSpPr>
            <p:spPr bwMode="auto">
              <a:xfrm>
                <a:off x="596" y="355"/>
                <a:ext cx="822" cy="1255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447533" name="Group 45"/>
            <p:cNvGrpSpPr>
              <a:grpSpLocks/>
            </p:cNvGrpSpPr>
            <p:nvPr/>
          </p:nvGrpSpPr>
          <p:grpSpPr bwMode="auto">
            <a:xfrm>
              <a:off x="3270" y="1788"/>
              <a:ext cx="1461" cy="2228"/>
              <a:chOff x="1418" y="350"/>
              <a:chExt cx="854" cy="1260"/>
            </a:xfrm>
          </p:grpSpPr>
          <p:sp>
            <p:nvSpPr>
              <p:cNvPr id="447534" name="Rectangle 46"/>
              <p:cNvSpPr>
                <a:spLocks noChangeArrowheads="1"/>
              </p:cNvSpPr>
              <p:nvPr/>
            </p:nvSpPr>
            <p:spPr bwMode="auto">
              <a:xfrm>
                <a:off x="1461" y="350"/>
                <a:ext cx="768" cy="12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pPr algn="ctr">
                  <a:lnSpc>
                    <a:spcPct val="11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700" b="1" dirty="0">
                    <a:latin typeface="Times New Roman" panose="02020603050405020304" pitchFamily="18" charset="0"/>
                  </a:rPr>
                  <a:t>  </a:t>
                </a:r>
                <a:r>
                  <a:rPr kumimoji="1" lang="zh-CN" altLang="en-US" b="1" dirty="0">
                    <a:latin typeface="Times New Roman" panose="02020603050405020304" pitchFamily="18" charset="0"/>
                  </a:rPr>
                  <a:t>普通物理学</a:t>
                </a:r>
                <a:endParaRPr kumimoji="1" lang="zh-CN" altLang="en-US" sz="2800" b="1" dirty="0">
                  <a:latin typeface="Times New Roman" panose="02020603050405020304" pitchFamily="18" charset="0"/>
                </a:endParaRPr>
              </a:p>
              <a:p>
                <a:pPr algn="ctr" eaLnBrk="0" hangingPunct="0">
                  <a:lnSpc>
                    <a:spcPct val="11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b="1" dirty="0">
                    <a:latin typeface="Times New Roman" panose="02020603050405020304" pitchFamily="18" charset="0"/>
                  </a:rPr>
                  <a:t>光学原理</a:t>
                </a:r>
              </a:p>
              <a:p>
                <a:pPr algn="ctr" eaLnBrk="0" hangingPunct="0">
                  <a:lnSpc>
                    <a:spcPct val="7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b="1" dirty="0">
                    <a:latin typeface="Times New Roman" panose="02020603050405020304" pitchFamily="18" charset="0"/>
                  </a:rPr>
                  <a:t> 物理习题集</a:t>
                </a:r>
              </a:p>
              <a:p>
                <a:pPr algn="ctr" eaLnBrk="0" hangingPunct="0">
                  <a:lnSpc>
                    <a:spcPct val="70000"/>
                  </a:lnSpc>
                  <a:spcBef>
                    <a:spcPct val="0"/>
                  </a:spcBef>
                  <a:buClrTx/>
                  <a:buFontTx/>
                  <a:buNone/>
                </a:pPr>
                <a:br>
                  <a:rPr kumimoji="1" lang="zh-CN" altLang="en-US" b="1" dirty="0">
                    <a:latin typeface="Times New Roman" panose="02020603050405020304" pitchFamily="18" charset="0"/>
                  </a:rPr>
                </a:br>
                <a:r>
                  <a:rPr kumimoji="1" lang="zh-CN" altLang="en-US" b="1" dirty="0">
                    <a:latin typeface="Times New Roman" panose="02020603050405020304" pitchFamily="18" charset="0"/>
                  </a:rPr>
                  <a:t>数学分析</a:t>
                </a:r>
                <a:endParaRPr kumimoji="1" lang="zh-CN" altLang="en-US" sz="2800" b="1" dirty="0">
                  <a:latin typeface="Times New Roman" panose="02020603050405020304" pitchFamily="18" charset="0"/>
                </a:endParaRPr>
              </a:p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b="1" dirty="0">
                    <a:latin typeface="Times New Roman" panose="02020603050405020304" pitchFamily="18" charset="0"/>
                  </a:rPr>
                  <a:t>微分方程</a:t>
                </a:r>
                <a:endParaRPr kumimoji="1" lang="zh-CN" altLang="en-US" sz="2800" b="1" dirty="0">
                  <a:latin typeface="Times New Roman" panose="02020603050405020304" pitchFamily="18" charset="0"/>
                </a:endParaRPr>
              </a:p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kumimoji="1" lang="en-US" altLang="zh-CN" sz="800" b="1" dirty="0">
                  <a:latin typeface="Times New Roman" panose="02020603050405020304" pitchFamily="18" charset="0"/>
                </a:endParaRPr>
              </a:p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b="1" dirty="0">
                    <a:latin typeface="Times New Roman" panose="02020603050405020304" pitchFamily="18" charset="0"/>
                  </a:rPr>
                  <a:t>高等代数</a:t>
                </a:r>
                <a:br>
                  <a:rPr kumimoji="1" lang="zh-CN" altLang="en-US" sz="800" b="1" dirty="0">
                    <a:latin typeface="Times New Roman" panose="02020603050405020304" pitchFamily="18" charset="0"/>
                  </a:rPr>
                </a:br>
                <a:endParaRPr kumimoji="1" lang="zh-CN" altLang="en-US" sz="800" b="1" dirty="0">
                  <a:latin typeface="Times New Roman" panose="02020603050405020304" pitchFamily="18" charset="0"/>
                </a:endParaRPr>
              </a:p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b="1" dirty="0">
                    <a:latin typeface="Times New Roman" panose="02020603050405020304" pitchFamily="18" charset="0"/>
                  </a:rPr>
                  <a:t>数学分析</a:t>
                </a:r>
                <a:endParaRPr kumimoji="1" lang="zh-CN" altLang="en-US" sz="2800" b="1" dirty="0">
                  <a:latin typeface="Times New Roman" panose="02020603050405020304" pitchFamily="18" charset="0"/>
                </a:endParaRPr>
              </a:p>
              <a:p>
                <a:pPr algn="ctr" eaLnBrk="0" hangingPunct="0">
                  <a:lnSpc>
                    <a:spcPct val="7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b="1" dirty="0">
                    <a:latin typeface="Times New Roman" panose="02020603050405020304" pitchFamily="18" charset="0"/>
                  </a:rPr>
                  <a:t>...</a:t>
                </a:r>
              </a:p>
              <a:p>
                <a:pPr algn="ctr" eaLnBrk="0" hangingPunct="0">
                  <a:lnSpc>
                    <a:spcPct val="7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b="1" dirty="0">
                    <a:latin typeface="Times New Roman" panose="02020603050405020304" pitchFamily="18" charset="0"/>
                  </a:rPr>
                  <a:t>…</a:t>
                </a:r>
              </a:p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700" b="1" dirty="0">
                    <a:latin typeface="Times New Roman" panose="02020603050405020304" pitchFamily="18" charset="0"/>
                  </a:rPr>
                  <a:t> </a:t>
                </a:r>
                <a:endParaRPr kumimoji="1" lang="en-US" altLang="zh-CN" sz="1000" b="1" dirty="0">
                  <a:latin typeface="Times New Roman" panose="02020603050405020304" pitchFamily="18" charset="0"/>
                </a:endParaRPr>
              </a:p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700" b="1" dirty="0">
                    <a:latin typeface="Times New Roman" panose="02020603050405020304" pitchFamily="18" charset="0"/>
                  </a:rPr>
                  <a:t> </a:t>
                </a:r>
                <a:endParaRPr kumimoji="1" lang="en-US" altLang="zh-CN" sz="1000" b="1" dirty="0">
                  <a:latin typeface="Times New Roman" panose="02020603050405020304" pitchFamily="18" charset="0"/>
                </a:endParaRPr>
              </a:p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1000" b="1" dirty="0">
                    <a:latin typeface="Times New Roman" panose="02020603050405020304" pitchFamily="18" charset="0"/>
                  </a:rPr>
                  <a:t> </a:t>
                </a:r>
              </a:p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kumimoji="1"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7535" name="Rectangle 47"/>
              <p:cNvSpPr>
                <a:spLocks noChangeArrowheads="1"/>
              </p:cNvSpPr>
              <p:nvPr/>
            </p:nvSpPr>
            <p:spPr bwMode="auto">
              <a:xfrm>
                <a:off x="1418" y="355"/>
                <a:ext cx="854" cy="1255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447536" name="Rectangle 48"/>
            <p:cNvSpPr>
              <a:spLocks noChangeArrowheads="1"/>
            </p:cNvSpPr>
            <p:nvPr/>
          </p:nvSpPr>
          <p:spPr bwMode="auto">
            <a:xfrm>
              <a:off x="839" y="1525"/>
              <a:ext cx="3897" cy="2496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447537" name="Rectangle 49"/>
          <p:cNvSpPr>
            <a:spLocks noChangeArrowheads="1"/>
          </p:cNvSpPr>
          <p:nvPr/>
        </p:nvSpPr>
        <p:spPr bwMode="auto">
          <a:xfrm>
            <a:off x="484902" y="2262981"/>
            <a:ext cx="4805362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3333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kumimoji="0" lang="zh-CN" altLang="en-US" sz="2200" dirty="0"/>
              <a:t>非规范化关系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D1C5C-393A-44CA-A2DA-938FBF1599EE}" type="slidenum">
              <a:rPr lang="en-US" altLang="zh-CN"/>
              <a:pPr/>
              <a:t>68</a:t>
            </a:fld>
            <a:endParaRPr lang="en-US" altLang="zh-CN"/>
          </a:p>
        </p:txBody>
      </p:sp>
      <p:grpSp>
        <p:nvGrpSpPr>
          <p:cNvPr id="449538" name="Group 2"/>
          <p:cNvGrpSpPr>
            <a:grpSpLocks/>
          </p:cNvGrpSpPr>
          <p:nvPr/>
        </p:nvGrpSpPr>
        <p:grpSpPr bwMode="auto">
          <a:xfrm>
            <a:off x="34925" y="1989138"/>
            <a:ext cx="5932488" cy="4264025"/>
            <a:chOff x="1344" y="1296"/>
            <a:chExt cx="3888" cy="2881"/>
          </a:xfrm>
        </p:grpSpPr>
        <p:sp>
          <p:nvSpPr>
            <p:cNvPr id="449539" name="Rectangle 3"/>
            <p:cNvSpPr>
              <a:spLocks noChangeArrowheads="1"/>
            </p:cNvSpPr>
            <p:nvPr/>
          </p:nvSpPr>
          <p:spPr bwMode="auto">
            <a:xfrm>
              <a:off x="3936" y="1623"/>
              <a:ext cx="1296" cy="2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algn="l"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buClr>
                  <a:schemeClr val="accent1"/>
                </a:buClr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1800" b="1"/>
                <a:t>普通物理学</a:t>
              </a:r>
            </a:p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1800" b="1"/>
                <a:t>光学原理</a:t>
              </a:r>
            </a:p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1800" b="1"/>
                <a:t>物理习题集</a:t>
              </a:r>
            </a:p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1800" b="1"/>
                <a:t>普通物理学</a:t>
              </a:r>
            </a:p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1800" b="1"/>
                <a:t>光学原理</a:t>
              </a:r>
            </a:p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1800" b="1"/>
                <a:t>物理习题集</a:t>
              </a:r>
            </a:p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1800" b="1"/>
                <a:t>数学分析</a:t>
              </a:r>
            </a:p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1800" b="1"/>
                <a:t>微分方程</a:t>
              </a:r>
            </a:p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1800" b="1"/>
                <a:t>高等代数</a:t>
              </a:r>
            </a:p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1800" b="1"/>
                <a:t>数学分析</a:t>
              </a:r>
            </a:p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1800" b="1"/>
                <a:t>微分方程</a:t>
              </a:r>
            </a:p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1800" b="1"/>
                <a:t>高等代数</a:t>
              </a:r>
            </a:p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/>
                <a:t>…</a:t>
              </a:r>
            </a:p>
          </p:txBody>
        </p:sp>
        <p:sp>
          <p:nvSpPr>
            <p:cNvPr id="449540" name="Rectangle 4"/>
            <p:cNvSpPr>
              <a:spLocks noChangeArrowheads="1"/>
            </p:cNvSpPr>
            <p:nvPr/>
          </p:nvSpPr>
          <p:spPr bwMode="auto">
            <a:xfrm>
              <a:off x="2640" y="1623"/>
              <a:ext cx="1296" cy="2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algn="l"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buClr>
                  <a:schemeClr val="accent1"/>
                </a:buClr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1800" b="1">
                  <a:solidFill>
                    <a:srgbClr val="6600FF"/>
                  </a:solidFill>
                </a:rPr>
                <a:t>李 勇</a:t>
              </a:r>
              <a:endParaRPr lang="zh-CN" altLang="en-US" sz="1800" b="1"/>
            </a:p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1800" b="1"/>
                <a:t>李 勇</a:t>
              </a:r>
            </a:p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1800" b="1"/>
                <a:t>李 勇</a:t>
              </a:r>
            </a:p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1800" b="1">
                  <a:solidFill>
                    <a:srgbClr val="6600FF"/>
                  </a:solidFill>
                </a:rPr>
                <a:t>王 军</a:t>
              </a:r>
              <a:endParaRPr lang="zh-CN" altLang="en-US" sz="1800" b="1"/>
            </a:p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1800" b="1"/>
                <a:t>王 军</a:t>
              </a:r>
            </a:p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1800" b="1"/>
                <a:t>王 军</a:t>
              </a:r>
            </a:p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1800" b="1"/>
                <a:t>李 勇</a:t>
              </a:r>
            </a:p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1800" b="1"/>
                <a:t>李 勇</a:t>
              </a:r>
            </a:p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1800" b="1"/>
                <a:t>李 勇</a:t>
              </a:r>
            </a:p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1800" b="1"/>
                <a:t>张 平</a:t>
              </a:r>
            </a:p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1800" b="1"/>
                <a:t>张 平</a:t>
              </a:r>
            </a:p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1800" b="1"/>
                <a:t>张 平</a:t>
              </a:r>
            </a:p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1"/>
                <a:t> </a:t>
              </a:r>
              <a:r>
                <a:rPr lang="en-US" altLang="zh-CN" sz="1800" b="1"/>
                <a:t>…</a:t>
              </a:r>
              <a:endParaRPr lang="en-US" altLang="zh-CN" sz="1800"/>
            </a:p>
          </p:txBody>
        </p:sp>
        <p:sp>
          <p:nvSpPr>
            <p:cNvPr id="449541" name="Rectangle 5"/>
            <p:cNvSpPr>
              <a:spLocks noChangeArrowheads="1"/>
            </p:cNvSpPr>
            <p:nvPr/>
          </p:nvSpPr>
          <p:spPr bwMode="auto">
            <a:xfrm>
              <a:off x="1344" y="1623"/>
              <a:ext cx="1296" cy="2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algn="l"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buClr>
                  <a:schemeClr val="accent1"/>
                </a:buClr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1800" b="1" dirty="0"/>
                <a:t>物 理</a:t>
              </a:r>
            </a:p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1800" b="1" dirty="0"/>
                <a:t>物 理</a:t>
              </a:r>
            </a:p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1800" b="1" dirty="0"/>
                <a:t>物 理</a:t>
              </a:r>
            </a:p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1800" b="1" dirty="0"/>
                <a:t>物 理</a:t>
              </a:r>
            </a:p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1800" b="1" dirty="0"/>
                <a:t>物 理</a:t>
              </a:r>
            </a:p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1" dirty="0"/>
                <a:t>物 理</a:t>
              </a:r>
            </a:p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1" dirty="0"/>
                <a:t>数 学</a:t>
              </a:r>
            </a:p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1" dirty="0"/>
                <a:t>数 学</a:t>
              </a:r>
            </a:p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1" dirty="0"/>
                <a:t>数 学</a:t>
              </a:r>
            </a:p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1" dirty="0"/>
                <a:t>数 学</a:t>
              </a:r>
            </a:p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1" dirty="0"/>
                <a:t>数 学</a:t>
              </a:r>
            </a:p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1" dirty="0"/>
                <a:t>数 学</a:t>
              </a:r>
            </a:p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 dirty="0"/>
                <a:t>… </a:t>
              </a:r>
            </a:p>
          </p:txBody>
        </p:sp>
        <p:sp>
          <p:nvSpPr>
            <p:cNvPr id="449542" name="Rectangle 6"/>
            <p:cNvSpPr>
              <a:spLocks noChangeArrowheads="1"/>
            </p:cNvSpPr>
            <p:nvPr/>
          </p:nvSpPr>
          <p:spPr bwMode="auto">
            <a:xfrm>
              <a:off x="3936" y="1296"/>
              <a:ext cx="1296" cy="32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algn="l"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buClr>
                  <a:schemeClr val="accent1"/>
                </a:buClr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zh-CN" altLang="en-US" sz="2200"/>
                <a:t>参考书</a:t>
              </a:r>
              <a:r>
                <a:rPr lang="en-US" altLang="zh-CN" sz="2200"/>
                <a:t>B</a:t>
              </a:r>
            </a:p>
          </p:txBody>
        </p:sp>
        <p:sp>
          <p:nvSpPr>
            <p:cNvPr id="449543" name="Rectangle 7"/>
            <p:cNvSpPr>
              <a:spLocks noChangeArrowheads="1"/>
            </p:cNvSpPr>
            <p:nvPr/>
          </p:nvSpPr>
          <p:spPr bwMode="auto">
            <a:xfrm>
              <a:off x="2640" y="1296"/>
              <a:ext cx="1296" cy="32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algn="l"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buClr>
                  <a:schemeClr val="accent1"/>
                </a:buClr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zh-CN" altLang="en-US" sz="2200"/>
                <a:t>教员</a:t>
              </a:r>
              <a:r>
                <a:rPr lang="en-US" altLang="zh-CN" sz="2200"/>
                <a:t>T</a:t>
              </a:r>
            </a:p>
          </p:txBody>
        </p:sp>
        <p:sp>
          <p:nvSpPr>
            <p:cNvPr id="449544" name="Rectangle 8"/>
            <p:cNvSpPr>
              <a:spLocks noChangeArrowheads="1"/>
            </p:cNvSpPr>
            <p:nvPr/>
          </p:nvSpPr>
          <p:spPr bwMode="auto">
            <a:xfrm>
              <a:off x="1344" y="1296"/>
              <a:ext cx="1296" cy="32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algn="l"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buClr>
                  <a:schemeClr val="accent1"/>
                </a:buClr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zh-CN" altLang="en-US" sz="2200"/>
                <a:t>课程</a:t>
              </a:r>
              <a:r>
                <a:rPr lang="en-US" altLang="zh-CN" sz="2200"/>
                <a:t>C</a:t>
              </a:r>
            </a:p>
          </p:txBody>
        </p:sp>
        <p:sp>
          <p:nvSpPr>
            <p:cNvPr id="449545" name="Line 9"/>
            <p:cNvSpPr>
              <a:spLocks noChangeShapeType="1"/>
            </p:cNvSpPr>
            <p:nvPr/>
          </p:nvSpPr>
          <p:spPr bwMode="auto">
            <a:xfrm>
              <a:off x="1344" y="1296"/>
              <a:ext cx="3888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49546" name="Line 10"/>
            <p:cNvSpPr>
              <a:spLocks noChangeShapeType="1"/>
            </p:cNvSpPr>
            <p:nvPr/>
          </p:nvSpPr>
          <p:spPr bwMode="auto">
            <a:xfrm>
              <a:off x="1344" y="1623"/>
              <a:ext cx="38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49547" name="Line 11"/>
            <p:cNvSpPr>
              <a:spLocks noChangeShapeType="1"/>
            </p:cNvSpPr>
            <p:nvPr/>
          </p:nvSpPr>
          <p:spPr bwMode="auto">
            <a:xfrm>
              <a:off x="1344" y="4177"/>
              <a:ext cx="38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49548" name="Line 12"/>
            <p:cNvSpPr>
              <a:spLocks noChangeShapeType="1"/>
            </p:cNvSpPr>
            <p:nvPr/>
          </p:nvSpPr>
          <p:spPr bwMode="auto">
            <a:xfrm>
              <a:off x="2640" y="1296"/>
              <a:ext cx="0" cy="28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49549" name="Line 13"/>
            <p:cNvSpPr>
              <a:spLocks noChangeShapeType="1"/>
            </p:cNvSpPr>
            <p:nvPr/>
          </p:nvSpPr>
          <p:spPr bwMode="auto">
            <a:xfrm>
              <a:off x="3936" y="1296"/>
              <a:ext cx="0" cy="28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49550" name="Line 14"/>
            <p:cNvSpPr>
              <a:spLocks noChangeShapeType="1"/>
            </p:cNvSpPr>
            <p:nvPr/>
          </p:nvSpPr>
          <p:spPr bwMode="auto">
            <a:xfrm>
              <a:off x="5232" y="1296"/>
              <a:ext cx="0" cy="288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49551" name="Line 15"/>
            <p:cNvSpPr>
              <a:spLocks noChangeShapeType="1"/>
            </p:cNvSpPr>
            <p:nvPr/>
          </p:nvSpPr>
          <p:spPr bwMode="auto">
            <a:xfrm>
              <a:off x="1344" y="1623"/>
              <a:ext cx="0" cy="25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49552" name="Line 16"/>
            <p:cNvSpPr>
              <a:spLocks noChangeShapeType="1"/>
            </p:cNvSpPr>
            <p:nvPr/>
          </p:nvSpPr>
          <p:spPr bwMode="auto">
            <a:xfrm>
              <a:off x="1344" y="1296"/>
              <a:ext cx="0" cy="32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449553" name="Rectangle 17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3200"/>
              <a:t>多值依赖（续）</a:t>
            </a:r>
            <a:endParaRPr lang="zh-CN" altLang="en-US"/>
          </a:p>
        </p:txBody>
      </p:sp>
      <p:sp>
        <p:nvSpPr>
          <p:cNvPr id="449554" name="Rectangle 18"/>
          <p:cNvSpPr>
            <a:spLocks noChangeArrowheads="1"/>
          </p:cNvSpPr>
          <p:nvPr/>
        </p:nvSpPr>
        <p:spPr bwMode="auto">
          <a:xfrm>
            <a:off x="323850" y="1484313"/>
            <a:ext cx="3243263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3333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kumimoji="0" lang="zh-CN" altLang="en-US" sz="2200"/>
              <a:t>用二维表表示</a:t>
            </a:r>
            <a:r>
              <a:rPr kumimoji="0" lang="en-US" altLang="zh-CN" sz="2200"/>
              <a:t>Teaching</a:t>
            </a:r>
          </a:p>
        </p:txBody>
      </p:sp>
      <p:sp>
        <p:nvSpPr>
          <p:cNvPr id="449555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6300788" y="2060575"/>
            <a:ext cx="2843212" cy="3055938"/>
          </a:xfrm>
          <a:noFill/>
          <a:ln/>
        </p:spPr>
        <p:txBody>
          <a:bodyPr/>
          <a:lstStyle/>
          <a:p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Teaching∈BCNF</a:t>
            </a:r>
          </a:p>
          <a:p>
            <a:endParaRPr lang="en-US" altLang="zh-CN" sz="24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Teaching</a:t>
            </a: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具有唯一候选码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(C</a:t>
            </a: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B)</a:t>
            </a: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 即全码</a:t>
            </a:r>
          </a:p>
          <a:p>
            <a:endParaRPr lang="zh-CN" altLang="en-US" sz="24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</a:p>
        </p:txBody>
      </p:sp>
      <p:sp>
        <p:nvSpPr>
          <p:cNvPr id="2" name="动作按钮: 上一张 1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7A879858-10D0-4627-AEC5-D31B61EBCF4C}"/>
              </a:ext>
            </a:extLst>
          </p:cNvPr>
          <p:cNvSpPr/>
          <p:nvPr/>
        </p:nvSpPr>
        <p:spPr bwMode="auto">
          <a:xfrm>
            <a:off x="8172400" y="6021288"/>
            <a:ext cx="432048" cy="320671"/>
          </a:xfrm>
          <a:prstGeom prst="actionButtonReturn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000EB-DF2F-40D2-BDC7-23EB8F76D6F8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多值依赖（续）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</a:t>
            </a:r>
            <a:r>
              <a:rPr lang="en-US" altLang="zh-CN" sz="2400" dirty="0"/>
              <a:t>Teaching</a:t>
            </a:r>
            <a:r>
              <a:rPr lang="zh-CN" altLang="en-US" sz="2400" dirty="0"/>
              <a:t>模式中存在的问题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(1)</a:t>
            </a:r>
            <a:r>
              <a:rPr lang="zh-CN" altLang="en-US" sz="2400" dirty="0"/>
              <a:t>数据冗余度大 </a:t>
            </a:r>
            <a:endParaRPr lang="zh-CN" altLang="en-US" sz="20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(2)</a:t>
            </a:r>
            <a:r>
              <a:rPr lang="zh-CN" altLang="en-US" sz="2400" dirty="0"/>
              <a:t>插入操作复杂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dirty="0"/>
              <a:t>        </a:t>
            </a:r>
            <a:r>
              <a:rPr lang="zh-CN" altLang="en-US" sz="1800" dirty="0"/>
              <a:t>当某门课增加一名授课教师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(3) </a:t>
            </a:r>
            <a:r>
              <a:rPr lang="zh-CN" altLang="en-US" sz="2400" dirty="0"/>
              <a:t>删除操作复杂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/>
              <a:t>         </a:t>
            </a:r>
            <a:r>
              <a:rPr lang="zh-CN" altLang="en-US" sz="1800" dirty="0"/>
              <a:t>当某门课去掉一本参考书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(4) </a:t>
            </a:r>
            <a:r>
              <a:rPr lang="zh-CN" altLang="en-US" sz="2400" dirty="0"/>
              <a:t>修改操作复杂</a:t>
            </a:r>
          </a:p>
        </p:txBody>
      </p:sp>
      <p:sp>
        <p:nvSpPr>
          <p:cNvPr id="451588" name="AutoShape 4"/>
          <p:cNvSpPr>
            <a:spLocks noChangeArrowheads="1"/>
          </p:cNvSpPr>
          <p:nvPr/>
        </p:nvSpPr>
        <p:spPr bwMode="auto">
          <a:xfrm>
            <a:off x="5292725" y="2636838"/>
            <a:ext cx="2808288" cy="1655762"/>
          </a:xfrm>
          <a:prstGeom prst="cloudCallout">
            <a:avLst>
              <a:gd name="adj1" fmla="val -43750"/>
              <a:gd name="adj2" fmla="val 70000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kumimoji="0" lang="zh-CN" altLang="en-US" sz="3200">
                <a:latin typeface="Arial" panose="020B0604020202020204" pitchFamily="34" charset="0"/>
              </a:rPr>
              <a:t>存在</a:t>
            </a:r>
          </a:p>
          <a:p>
            <a:pPr algn="ctr">
              <a:spcBef>
                <a:spcPct val="20000"/>
              </a:spcBef>
            </a:pPr>
            <a:r>
              <a:rPr kumimoji="0" lang="zh-CN" altLang="en-US" sz="3200">
                <a:latin typeface="Arial" panose="020B0604020202020204" pitchFamily="34" charset="0"/>
              </a:rPr>
              <a:t>多值依赖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51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58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F9E1-4942-4149-9A7D-D774ECCDB37E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关系模式的简化表示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628775"/>
            <a:ext cx="7561263" cy="3384550"/>
          </a:xfrm>
        </p:spPr>
        <p:txBody>
          <a:bodyPr/>
          <a:lstStyle/>
          <a:p>
            <a:pPr>
              <a:lnSpc>
                <a:spcPct val="140000"/>
              </a:lnSpc>
              <a:buClr>
                <a:schemeClr val="accent1"/>
              </a:buClr>
            </a:pPr>
            <a:r>
              <a:rPr lang="zh-CN" altLang="en-US" sz="2400"/>
              <a:t>关系模式</a:t>
            </a:r>
            <a:r>
              <a:rPr lang="en-US" altLang="zh-CN" sz="2400"/>
              <a:t>R</a:t>
            </a:r>
            <a:r>
              <a:rPr lang="zh-CN" altLang="en-US" sz="2400"/>
              <a:t>（</a:t>
            </a:r>
            <a:r>
              <a:rPr lang="en-US" altLang="zh-CN" sz="2400"/>
              <a:t>U, D, DOM, F</a:t>
            </a:r>
            <a:r>
              <a:rPr lang="zh-CN" altLang="en-US" sz="2400"/>
              <a:t>）</a:t>
            </a:r>
          </a:p>
          <a:p>
            <a:pPr>
              <a:lnSpc>
                <a:spcPct val="140000"/>
              </a:lnSpc>
              <a:buSzPct val="75000"/>
              <a:buFont typeface="宋体" panose="02010600030101010101" pitchFamily="2" charset="-122"/>
              <a:buNone/>
            </a:pPr>
            <a:r>
              <a:rPr lang="zh-CN" altLang="en-US" sz="2400"/>
              <a:t>    简化为一个三元组：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               </a:t>
            </a:r>
            <a:r>
              <a:rPr lang="en-US" altLang="zh-CN" sz="3200">
                <a:solidFill>
                  <a:srgbClr val="FF00FF"/>
                </a:solidFill>
              </a:rPr>
              <a:t>R</a:t>
            </a:r>
            <a:r>
              <a:rPr lang="zh-CN" altLang="en-US" sz="3200">
                <a:solidFill>
                  <a:srgbClr val="FF00FF"/>
                </a:solidFill>
              </a:rPr>
              <a:t>（</a:t>
            </a:r>
            <a:r>
              <a:rPr lang="en-US" altLang="zh-CN" sz="3200">
                <a:solidFill>
                  <a:srgbClr val="FF00FF"/>
                </a:solidFill>
              </a:rPr>
              <a:t>U, F</a:t>
            </a:r>
            <a:r>
              <a:rPr lang="zh-CN" altLang="en-US" sz="3200">
                <a:solidFill>
                  <a:srgbClr val="FF00FF"/>
                </a:solidFill>
              </a:rPr>
              <a:t>）</a:t>
            </a:r>
            <a:endParaRPr lang="zh-CN" altLang="en-US" sz="2400">
              <a:solidFill>
                <a:srgbClr val="FF00FF"/>
              </a:solidFill>
            </a:endParaRPr>
          </a:p>
          <a:p>
            <a:pPr>
              <a:lnSpc>
                <a:spcPct val="130000"/>
              </a:lnSpc>
              <a:buClr>
                <a:schemeClr val="accent1"/>
              </a:buClr>
            </a:pPr>
            <a:r>
              <a:rPr lang="zh-CN" altLang="en-US" sz="2400"/>
              <a:t>当且仅当</a:t>
            </a:r>
            <a:r>
              <a:rPr lang="en-US" altLang="zh-CN" sz="2400"/>
              <a:t>U</a:t>
            </a:r>
            <a:r>
              <a:rPr lang="zh-CN" altLang="en-US" sz="2400"/>
              <a:t>上的一个关系</a:t>
            </a:r>
            <a:r>
              <a:rPr lang="en-US" altLang="zh-CN" sz="3600">
                <a:solidFill>
                  <a:srgbClr val="FF00FF"/>
                </a:solidFill>
              </a:rPr>
              <a:t>r</a:t>
            </a:r>
            <a:r>
              <a:rPr lang="zh-CN" altLang="en-US" sz="2400"/>
              <a:t>满足</a:t>
            </a:r>
            <a:r>
              <a:rPr lang="en-US" altLang="zh-CN" sz="2400"/>
              <a:t>F</a:t>
            </a:r>
            <a:r>
              <a:rPr lang="zh-CN" altLang="en-US" sz="2400"/>
              <a:t>时，</a:t>
            </a:r>
            <a:r>
              <a:rPr lang="en-US" altLang="zh-CN" sz="3600">
                <a:solidFill>
                  <a:srgbClr val="FF00FF"/>
                </a:solidFill>
              </a:rPr>
              <a:t>r</a:t>
            </a:r>
            <a:r>
              <a:rPr lang="zh-CN" altLang="en-US" sz="2400"/>
              <a:t>称为</a:t>
            </a:r>
            <a:r>
              <a:rPr lang="zh-CN" altLang="en-US" sz="2400">
                <a:solidFill>
                  <a:srgbClr val="FF00FF"/>
                </a:solidFill>
              </a:rPr>
              <a:t>关系模式 </a:t>
            </a:r>
            <a:r>
              <a:rPr lang="en-US" altLang="zh-CN">
                <a:solidFill>
                  <a:srgbClr val="FF00FF"/>
                </a:solidFill>
              </a:rPr>
              <a:t>R</a:t>
            </a:r>
            <a:r>
              <a:rPr lang="zh-CN" altLang="en-US" sz="2400"/>
              <a:t>（</a:t>
            </a:r>
            <a:r>
              <a:rPr lang="en-US" altLang="zh-CN" sz="2400"/>
              <a:t>U, F</a:t>
            </a:r>
            <a:r>
              <a:rPr lang="zh-CN" altLang="en-US" sz="2400"/>
              <a:t>）的一个</a:t>
            </a:r>
            <a:r>
              <a:rPr lang="zh-CN" altLang="en-US" sz="2400">
                <a:solidFill>
                  <a:srgbClr val="FF00FF"/>
                </a:solidFill>
              </a:rPr>
              <a:t>关系</a:t>
            </a:r>
            <a:endParaRPr lang="zh-CN" altLang="en-US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6EB04-DBD1-4EB0-9021-F0B076017F15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多值依赖（续）</a:t>
            </a:r>
          </a:p>
        </p:txBody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solidFill>
                  <a:srgbClr val="0000FF"/>
                </a:solidFill>
              </a:rPr>
              <a:t>定义</a:t>
            </a:r>
            <a:r>
              <a:rPr lang="en-US" altLang="zh-CN" sz="2200" b="1" dirty="0">
                <a:solidFill>
                  <a:srgbClr val="0000FF"/>
                </a:solidFill>
              </a:rPr>
              <a:t>6.9</a:t>
            </a:r>
            <a:r>
              <a:rPr lang="en-US" altLang="zh-CN" sz="2200" dirty="0"/>
              <a:t>  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200" dirty="0"/>
              <a:t>    </a:t>
            </a:r>
            <a:r>
              <a:rPr lang="zh-CN" altLang="en-US" sz="2200" b="1" dirty="0"/>
              <a:t>设</a:t>
            </a:r>
            <a:r>
              <a:rPr lang="en-US" altLang="zh-CN" sz="2200" b="1" dirty="0"/>
              <a:t>R(U)</a:t>
            </a:r>
            <a:r>
              <a:rPr lang="zh-CN" altLang="en-US" sz="2200" b="1" dirty="0"/>
              <a:t>是一个属性集</a:t>
            </a:r>
            <a:r>
              <a:rPr lang="en-US" altLang="zh-CN" sz="2200" b="1" dirty="0"/>
              <a:t>U</a:t>
            </a:r>
            <a:r>
              <a:rPr lang="zh-CN" altLang="en-US" sz="2200" b="1" dirty="0"/>
              <a:t>上的一个关系模式， </a:t>
            </a:r>
            <a:r>
              <a:rPr lang="en-US" altLang="zh-CN" sz="2200" b="1" dirty="0"/>
              <a:t>X</a:t>
            </a:r>
            <a:r>
              <a:rPr lang="zh-CN" altLang="en-US" sz="2200" b="1" dirty="0"/>
              <a:t>、 </a:t>
            </a:r>
            <a:r>
              <a:rPr lang="en-US" altLang="zh-CN" sz="2200" b="1" dirty="0"/>
              <a:t>Y</a:t>
            </a:r>
            <a:r>
              <a:rPr lang="zh-CN" altLang="en-US" sz="2200" b="1" dirty="0"/>
              <a:t>和</a:t>
            </a:r>
            <a:r>
              <a:rPr lang="en-US" altLang="zh-CN" sz="2200" b="1" dirty="0"/>
              <a:t>Z</a:t>
            </a:r>
            <a:r>
              <a:rPr lang="zh-CN" altLang="en-US" sz="2200" b="1" dirty="0"/>
              <a:t>是</a:t>
            </a:r>
            <a:r>
              <a:rPr lang="en-US" altLang="zh-CN" sz="2200" b="1" dirty="0"/>
              <a:t>U</a:t>
            </a:r>
            <a:r>
              <a:rPr lang="zh-CN" altLang="en-US" sz="2200" b="1" dirty="0"/>
              <a:t>的子集，并且</a:t>
            </a:r>
            <a:r>
              <a:rPr lang="en-US" altLang="zh-CN" sz="2200" b="1" dirty="0"/>
              <a:t>Z</a:t>
            </a:r>
            <a:r>
              <a:rPr lang="zh-CN" altLang="en-US" sz="2200" b="1" dirty="0"/>
              <a:t>＝</a:t>
            </a:r>
            <a:r>
              <a:rPr lang="en-US" altLang="zh-CN" sz="2200" b="1" dirty="0"/>
              <a:t>U</a:t>
            </a:r>
            <a:r>
              <a:rPr lang="zh-CN" altLang="en-US" sz="2200" b="1" dirty="0"/>
              <a:t>－</a:t>
            </a:r>
            <a:r>
              <a:rPr lang="en-US" altLang="zh-CN" sz="2200" b="1" dirty="0"/>
              <a:t>X</a:t>
            </a:r>
            <a:r>
              <a:rPr lang="zh-CN" altLang="en-US" sz="2200" b="1" dirty="0"/>
              <a:t>－</a:t>
            </a:r>
            <a:r>
              <a:rPr lang="en-US" altLang="zh-CN" sz="2200" b="1" dirty="0"/>
              <a:t>Y</a:t>
            </a:r>
            <a:r>
              <a:rPr lang="zh-CN" altLang="en-US" sz="2200" b="1" dirty="0"/>
              <a:t>。关系模式</a:t>
            </a:r>
            <a:r>
              <a:rPr lang="en-US" altLang="zh-CN" sz="2200" b="1" dirty="0"/>
              <a:t>R(U)</a:t>
            </a:r>
            <a:r>
              <a:rPr lang="zh-CN" altLang="en-US" sz="2200" b="1" dirty="0"/>
              <a:t>中</a:t>
            </a:r>
            <a:r>
              <a:rPr lang="zh-CN" altLang="en-US" sz="2200" b="1" dirty="0">
                <a:solidFill>
                  <a:srgbClr val="FF66FF"/>
                </a:solidFill>
              </a:rPr>
              <a:t>多值依赖</a:t>
            </a:r>
            <a:r>
              <a:rPr lang="zh-CN" altLang="en-US" sz="2200" b="1" dirty="0">
                <a:solidFill>
                  <a:schemeClr val="accent2"/>
                </a:solidFill>
              </a:rPr>
              <a:t> </a:t>
            </a:r>
            <a:r>
              <a:rPr lang="en-US" altLang="zh-CN" sz="2200" b="1" dirty="0"/>
              <a:t>X→→Y</a:t>
            </a:r>
            <a:r>
              <a:rPr lang="zh-CN" altLang="en-US" sz="2200" b="1" dirty="0"/>
              <a:t>成立，当且仅当对</a:t>
            </a:r>
            <a:r>
              <a:rPr lang="en-US" altLang="zh-CN" sz="2200" b="1" dirty="0"/>
              <a:t>R(U)</a:t>
            </a:r>
            <a:r>
              <a:rPr lang="zh-CN" altLang="en-US" sz="2200" b="1" dirty="0"/>
              <a:t>的</a:t>
            </a:r>
            <a:r>
              <a:rPr lang="zh-CN" altLang="en-US" sz="2200" b="1" dirty="0">
                <a:solidFill>
                  <a:srgbClr val="6600FF"/>
                </a:solidFill>
              </a:rPr>
              <a:t>任一关系</a:t>
            </a:r>
            <a:r>
              <a:rPr lang="en-US" altLang="zh-CN" sz="2200" b="1" dirty="0">
                <a:solidFill>
                  <a:srgbClr val="6600FF"/>
                </a:solidFill>
              </a:rPr>
              <a:t>r</a:t>
            </a:r>
            <a:r>
              <a:rPr lang="zh-CN" altLang="en-US" sz="2200" b="1" dirty="0"/>
              <a:t>，给定的一对（</a:t>
            </a:r>
            <a:r>
              <a:rPr lang="en-US" altLang="zh-CN" sz="2200" b="1" dirty="0"/>
              <a:t>x</a:t>
            </a:r>
            <a:r>
              <a:rPr lang="zh-CN" altLang="en-US" sz="2200" b="1" dirty="0"/>
              <a:t>，</a:t>
            </a:r>
            <a:r>
              <a:rPr lang="en-US" altLang="zh-CN" sz="2200" b="1" dirty="0"/>
              <a:t>z</a:t>
            </a:r>
            <a:r>
              <a:rPr lang="zh-CN" altLang="en-US" sz="2200" b="1" dirty="0"/>
              <a:t>）值，有一组</a:t>
            </a:r>
            <a:r>
              <a:rPr lang="en-US" altLang="zh-CN" sz="2200" b="1" dirty="0"/>
              <a:t>Y</a:t>
            </a:r>
            <a:r>
              <a:rPr lang="zh-CN" altLang="en-US" sz="2200" b="1" dirty="0"/>
              <a:t>的值，这组值仅仅决定于</a:t>
            </a:r>
            <a:r>
              <a:rPr lang="en-US" altLang="zh-CN" sz="2200" b="1" dirty="0"/>
              <a:t>x</a:t>
            </a:r>
            <a:r>
              <a:rPr lang="zh-CN" altLang="en-US" sz="2200" b="1" dirty="0"/>
              <a:t>值而与</a:t>
            </a:r>
            <a:r>
              <a:rPr lang="en-US" altLang="zh-CN" sz="2200" b="1" dirty="0"/>
              <a:t>z</a:t>
            </a:r>
            <a:r>
              <a:rPr lang="zh-CN" altLang="en-US" sz="2200" b="1" dirty="0"/>
              <a:t>值无关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2200" dirty="0"/>
          </a:p>
          <a:p>
            <a:pPr>
              <a:lnSpc>
                <a:spcPct val="150000"/>
              </a:lnSpc>
            </a:pPr>
            <a:r>
              <a:rPr lang="zh-CN" altLang="en-US" sz="2200" dirty="0"/>
              <a:t>例  </a:t>
            </a:r>
            <a:r>
              <a:rPr lang="en-US" altLang="zh-CN" sz="2200" dirty="0"/>
              <a:t>Teaching</a:t>
            </a:r>
            <a:r>
              <a:rPr lang="zh-CN" altLang="en-US" sz="2200" dirty="0"/>
              <a:t>（</a:t>
            </a:r>
            <a:r>
              <a:rPr lang="en-US" altLang="zh-CN" sz="2200" dirty="0"/>
              <a:t>C, T, B</a:t>
            </a:r>
            <a:r>
              <a:rPr lang="zh-CN" altLang="en-US" sz="2200" dirty="0"/>
              <a:t>）中</a:t>
            </a:r>
            <a:r>
              <a:rPr lang="en-US" altLang="zh-CN" sz="2200" dirty="0"/>
              <a:t>C</a:t>
            </a:r>
            <a:r>
              <a:rPr lang="en-US" altLang="zh-CN" dirty="0"/>
              <a:t>→ →T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76FF-A687-4ECF-829F-7DE9248493E4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多值依赖（续）</a:t>
            </a:r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628775"/>
            <a:ext cx="8077200" cy="5029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600" dirty="0"/>
              <a:t>多值依赖的另一个等价的形式化的定义：</a:t>
            </a:r>
            <a:r>
              <a:rPr lang="zh-CN" altLang="en-US" dirty="0"/>
              <a:t> 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sz="2200" dirty="0"/>
              <a:t>    在</a:t>
            </a:r>
            <a:r>
              <a:rPr lang="en-US" altLang="zh-CN" sz="2200" i="1" dirty="0"/>
              <a:t>R</a:t>
            </a:r>
            <a:r>
              <a:rPr lang="zh-CN" altLang="en-US" sz="2200" dirty="0"/>
              <a:t>（</a:t>
            </a:r>
            <a:r>
              <a:rPr lang="en-US" altLang="zh-CN" sz="2200" i="1" dirty="0"/>
              <a:t>U</a:t>
            </a:r>
            <a:r>
              <a:rPr lang="zh-CN" altLang="en-US" sz="2200" dirty="0"/>
              <a:t>）的任一关系</a:t>
            </a:r>
            <a:r>
              <a:rPr lang="en-US" altLang="zh-CN" sz="2200" i="1" dirty="0"/>
              <a:t>r</a:t>
            </a:r>
            <a:r>
              <a:rPr lang="zh-CN" altLang="en-US" sz="2200" dirty="0"/>
              <a:t>中，如果存在元组</a:t>
            </a:r>
            <a:r>
              <a:rPr lang="en-US" altLang="zh-CN" sz="2200" i="1" dirty="0"/>
              <a:t>t</a:t>
            </a:r>
            <a:r>
              <a:rPr lang="zh-CN" altLang="en-US" sz="2200" dirty="0"/>
              <a:t>，</a:t>
            </a:r>
            <a:r>
              <a:rPr lang="en-US" altLang="zh-CN" sz="2200" i="1" dirty="0"/>
              <a:t>s </a:t>
            </a:r>
            <a:r>
              <a:rPr lang="zh-CN" altLang="en-US" sz="2200" dirty="0"/>
              <a:t>使得</a:t>
            </a:r>
            <a:r>
              <a:rPr lang="en-US" altLang="zh-CN" sz="2200" i="1" dirty="0"/>
              <a:t>t</a:t>
            </a:r>
            <a:r>
              <a:rPr lang="en-US" altLang="zh-CN" sz="2200" dirty="0"/>
              <a:t>[</a:t>
            </a:r>
            <a:r>
              <a:rPr lang="en-US" altLang="zh-CN" sz="2200" i="1" dirty="0"/>
              <a:t>X</a:t>
            </a:r>
            <a:r>
              <a:rPr lang="en-US" altLang="zh-CN" sz="2200" dirty="0"/>
              <a:t>]=</a:t>
            </a:r>
            <a:r>
              <a:rPr lang="en-US" altLang="zh-CN" sz="2200" i="1" dirty="0"/>
              <a:t>s</a:t>
            </a:r>
            <a:r>
              <a:rPr lang="en-US" altLang="zh-CN" sz="2200" dirty="0"/>
              <a:t>[</a:t>
            </a:r>
            <a:r>
              <a:rPr lang="en-US" altLang="zh-CN" sz="2200" i="1" dirty="0"/>
              <a:t>X</a:t>
            </a:r>
            <a:r>
              <a:rPr lang="en-US" altLang="zh-CN" sz="2200" dirty="0"/>
              <a:t>]</a:t>
            </a:r>
            <a:r>
              <a:rPr lang="zh-CN" altLang="en-US" sz="2200" dirty="0"/>
              <a:t>，那么就必然存在元组 </a:t>
            </a:r>
            <a:r>
              <a:rPr lang="en-US" altLang="zh-CN" sz="2200" i="1" dirty="0"/>
              <a:t>w</a:t>
            </a:r>
            <a:r>
              <a:rPr lang="zh-CN" altLang="en-US" sz="2200" dirty="0"/>
              <a:t>，</a:t>
            </a:r>
            <a:r>
              <a:rPr lang="en-US" altLang="zh-CN" sz="2200" i="1" dirty="0"/>
              <a:t>v</a:t>
            </a:r>
            <a:r>
              <a:rPr lang="en-US" altLang="zh-CN" sz="2200" dirty="0">
                <a:sym typeface="Symbol" panose="05050102010706020507" pitchFamily="18" charset="2"/>
              </a:rPr>
              <a:t> </a:t>
            </a:r>
            <a:r>
              <a:rPr lang="en-US" altLang="zh-CN" sz="2200" i="1" dirty="0"/>
              <a:t>r</a:t>
            </a:r>
            <a:r>
              <a:rPr lang="zh-CN" altLang="en-US" sz="2200" dirty="0"/>
              <a:t>，（</a:t>
            </a:r>
            <a:r>
              <a:rPr lang="en-US" altLang="zh-CN" sz="2200" i="1" dirty="0"/>
              <a:t>w</a:t>
            </a:r>
            <a:r>
              <a:rPr lang="zh-CN" altLang="en-US" sz="2200" dirty="0"/>
              <a:t>，</a:t>
            </a:r>
            <a:r>
              <a:rPr lang="en-US" altLang="zh-CN" sz="2200" i="1" dirty="0"/>
              <a:t>v</a:t>
            </a:r>
            <a:r>
              <a:rPr lang="zh-CN" altLang="en-US" sz="2200" dirty="0"/>
              <a:t>可以与</a:t>
            </a:r>
            <a:r>
              <a:rPr lang="en-US" altLang="zh-CN" sz="2200" i="1" dirty="0"/>
              <a:t>s</a:t>
            </a:r>
            <a:r>
              <a:rPr lang="zh-CN" altLang="en-US" sz="2200" dirty="0"/>
              <a:t>，</a:t>
            </a:r>
            <a:r>
              <a:rPr lang="en-US" altLang="zh-CN" sz="2200" i="1" dirty="0"/>
              <a:t>t</a:t>
            </a:r>
            <a:r>
              <a:rPr lang="zh-CN" altLang="en-US" sz="2200" dirty="0"/>
              <a:t>相同），使得</a:t>
            </a:r>
            <a:r>
              <a:rPr lang="en-US" altLang="zh-CN" sz="2200" i="1" dirty="0"/>
              <a:t>w</a:t>
            </a:r>
            <a:r>
              <a:rPr lang="en-US" altLang="zh-CN" sz="2200" dirty="0"/>
              <a:t>[</a:t>
            </a:r>
            <a:r>
              <a:rPr lang="en-US" altLang="zh-CN" sz="2200" i="1" dirty="0"/>
              <a:t>X</a:t>
            </a:r>
            <a:r>
              <a:rPr lang="en-US" altLang="zh-CN" sz="2200" dirty="0"/>
              <a:t>]=</a:t>
            </a:r>
            <a:r>
              <a:rPr lang="en-US" altLang="zh-CN" sz="2200" i="1" dirty="0"/>
              <a:t>v</a:t>
            </a:r>
            <a:r>
              <a:rPr lang="en-US" altLang="zh-CN" sz="2200" dirty="0"/>
              <a:t>[</a:t>
            </a:r>
            <a:r>
              <a:rPr lang="en-US" altLang="zh-CN" sz="2200" i="1" dirty="0"/>
              <a:t>X</a:t>
            </a:r>
            <a:r>
              <a:rPr lang="en-US" altLang="zh-CN" sz="2200" dirty="0"/>
              <a:t>]=</a:t>
            </a:r>
            <a:r>
              <a:rPr lang="en-US" altLang="zh-CN" sz="2200" i="1" dirty="0"/>
              <a:t>t</a:t>
            </a:r>
            <a:r>
              <a:rPr lang="en-US" altLang="zh-CN" sz="2200" dirty="0"/>
              <a:t>[</a:t>
            </a:r>
            <a:r>
              <a:rPr lang="en-US" altLang="zh-CN" sz="2200" i="1" dirty="0"/>
              <a:t>X</a:t>
            </a:r>
            <a:r>
              <a:rPr lang="en-US" altLang="zh-CN" sz="2200" dirty="0"/>
              <a:t>]</a:t>
            </a:r>
            <a:r>
              <a:rPr lang="zh-CN" altLang="en-US" sz="2200" dirty="0"/>
              <a:t>，而</a:t>
            </a:r>
            <a:r>
              <a:rPr lang="en-US" altLang="zh-CN" sz="2200" i="1" dirty="0"/>
              <a:t>w</a:t>
            </a:r>
            <a:r>
              <a:rPr lang="en-US" altLang="zh-CN" sz="2200" dirty="0"/>
              <a:t>[</a:t>
            </a:r>
            <a:r>
              <a:rPr lang="en-US" altLang="zh-CN" sz="2200" i="1" dirty="0"/>
              <a:t>Y</a:t>
            </a:r>
            <a:r>
              <a:rPr lang="en-US" altLang="zh-CN" sz="2200" dirty="0"/>
              <a:t>]=</a:t>
            </a:r>
            <a:r>
              <a:rPr lang="en-US" altLang="zh-CN" sz="2200" i="1" dirty="0"/>
              <a:t>t</a:t>
            </a:r>
            <a:r>
              <a:rPr lang="en-US" altLang="zh-CN" sz="2200" dirty="0"/>
              <a:t>[</a:t>
            </a:r>
            <a:r>
              <a:rPr lang="en-US" altLang="zh-CN" sz="2200" i="1" dirty="0"/>
              <a:t>Y</a:t>
            </a:r>
            <a:r>
              <a:rPr lang="en-US" altLang="zh-CN" sz="2200" dirty="0"/>
              <a:t>]</a:t>
            </a:r>
            <a:r>
              <a:rPr lang="zh-CN" altLang="en-US" sz="2200" dirty="0"/>
              <a:t>，</a:t>
            </a:r>
            <a:r>
              <a:rPr lang="en-US" altLang="zh-CN" sz="2200" i="1" dirty="0"/>
              <a:t>w</a:t>
            </a:r>
            <a:r>
              <a:rPr lang="en-US" altLang="zh-CN" sz="2200" dirty="0"/>
              <a:t>[</a:t>
            </a:r>
            <a:r>
              <a:rPr lang="en-US" altLang="zh-CN" sz="2200" i="1" dirty="0"/>
              <a:t>Z</a:t>
            </a:r>
            <a:r>
              <a:rPr lang="en-US" altLang="zh-CN" sz="2200" dirty="0"/>
              <a:t>]=</a:t>
            </a:r>
            <a:r>
              <a:rPr lang="en-US" altLang="zh-CN" sz="2200" i="1" dirty="0"/>
              <a:t>s</a:t>
            </a:r>
            <a:r>
              <a:rPr lang="en-US" altLang="zh-CN" sz="2200" dirty="0"/>
              <a:t>[</a:t>
            </a:r>
            <a:r>
              <a:rPr lang="en-US" altLang="zh-CN" sz="2200" i="1" dirty="0"/>
              <a:t>Z</a:t>
            </a:r>
            <a:r>
              <a:rPr lang="en-US" altLang="zh-CN" sz="2200" dirty="0"/>
              <a:t>]</a:t>
            </a:r>
            <a:r>
              <a:rPr lang="zh-CN" altLang="en-US" sz="2200" dirty="0"/>
              <a:t>，</a:t>
            </a:r>
            <a:r>
              <a:rPr lang="en-US" altLang="zh-CN" sz="2200" i="1" dirty="0"/>
              <a:t>v</a:t>
            </a:r>
            <a:r>
              <a:rPr lang="en-US" altLang="zh-CN" sz="2200" dirty="0"/>
              <a:t>[</a:t>
            </a:r>
            <a:r>
              <a:rPr lang="en-US" altLang="zh-CN" sz="2200" i="1" dirty="0"/>
              <a:t>Y</a:t>
            </a:r>
            <a:r>
              <a:rPr lang="en-US" altLang="zh-CN" sz="2200" dirty="0"/>
              <a:t>]=</a:t>
            </a:r>
            <a:r>
              <a:rPr lang="en-US" altLang="zh-CN" sz="2200" i="1" dirty="0"/>
              <a:t>s</a:t>
            </a:r>
            <a:r>
              <a:rPr lang="en-US" altLang="zh-CN" sz="2200" dirty="0"/>
              <a:t>[</a:t>
            </a:r>
            <a:r>
              <a:rPr lang="en-US" altLang="zh-CN" sz="2200" i="1" dirty="0"/>
              <a:t>Y</a:t>
            </a:r>
            <a:r>
              <a:rPr lang="en-US" altLang="zh-CN" sz="2200" dirty="0"/>
              <a:t>]</a:t>
            </a:r>
            <a:r>
              <a:rPr lang="zh-CN" altLang="en-US" sz="2200" dirty="0"/>
              <a:t>，</a:t>
            </a:r>
            <a:r>
              <a:rPr lang="en-US" altLang="zh-CN" sz="2200" i="1" dirty="0"/>
              <a:t>v</a:t>
            </a:r>
            <a:r>
              <a:rPr lang="en-US" altLang="zh-CN" sz="2200" dirty="0"/>
              <a:t>[</a:t>
            </a:r>
            <a:r>
              <a:rPr lang="en-US" altLang="zh-CN" sz="2200" i="1" dirty="0"/>
              <a:t>Z</a:t>
            </a:r>
            <a:r>
              <a:rPr lang="en-US" altLang="zh-CN" sz="2200" dirty="0"/>
              <a:t>]=</a:t>
            </a:r>
            <a:r>
              <a:rPr lang="en-US" altLang="zh-CN" sz="2200" i="1" dirty="0"/>
              <a:t>t</a:t>
            </a:r>
            <a:r>
              <a:rPr lang="en-US" altLang="zh-CN" sz="2200" dirty="0"/>
              <a:t>[</a:t>
            </a:r>
            <a:r>
              <a:rPr lang="en-US" altLang="zh-CN" sz="2200" i="1" dirty="0"/>
              <a:t>Z</a:t>
            </a:r>
            <a:r>
              <a:rPr lang="en-US" altLang="zh-CN" sz="2200" dirty="0"/>
              <a:t>]</a:t>
            </a:r>
            <a:r>
              <a:rPr lang="zh-CN" altLang="en-US" sz="2200" dirty="0"/>
              <a:t>（即交换</a:t>
            </a:r>
            <a:r>
              <a:rPr lang="en-US" altLang="zh-CN" sz="2200" i="1" dirty="0"/>
              <a:t>s</a:t>
            </a:r>
            <a:r>
              <a:rPr lang="zh-CN" altLang="en-US" sz="2200" dirty="0"/>
              <a:t>，</a:t>
            </a:r>
            <a:r>
              <a:rPr lang="en-US" altLang="zh-CN" sz="2200" i="1" dirty="0"/>
              <a:t>t</a:t>
            </a:r>
            <a:r>
              <a:rPr lang="zh-CN" altLang="en-US" sz="2200" dirty="0"/>
              <a:t>元组的</a:t>
            </a:r>
            <a:r>
              <a:rPr lang="en-US" altLang="zh-CN" sz="2200" i="1" dirty="0"/>
              <a:t>Y</a:t>
            </a:r>
            <a:r>
              <a:rPr lang="zh-CN" altLang="en-US" sz="2200" dirty="0"/>
              <a:t>值所得的两个新元组必在</a:t>
            </a:r>
            <a:r>
              <a:rPr lang="en-US" altLang="zh-CN" sz="2200" i="1" dirty="0"/>
              <a:t>r</a:t>
            </a:r>
            <a:r>
              <a:rPr lang="zh-CN" altLang="en-US" sz="2200" dirty="0"/>
              <a:t>中），则</a:t>
            </a:r>
            <a:r>
              <a:rPr lang="en-US" altLang="zh-CN" sz="2200" i="1" dirty="0"/>
              <a:t>Y</a:t>
            </a:r>
            <a:r>
              <a:rPr lang="zh-CN" altLang="en-US" sz="2200" dirty="0"/>
              <a:t>多值依赖于</a:t>
            </a:r>
            <a:r>
              <a:rPr lang="en-US" altLang="zh-CN" sz="2200" i="1" dirty="0"/>
              <a:t>X</a:t>
            </a:r>
            <a:r>
              <a:rPr lang="zh-CN" altLang="en-US" sz="2200" dirty="0"/>
              <a:t>，记为</a:t>
            </a:r>
            <a:r>
              <a:rPr lang="en-US" altLang="zh-CN" sz="2200" i="1" dirty="0"/>
              <a:t>X</a:t>
            </a:r>
            <a:r>
              <a:rPr lang="en-US" altLang="zh-CN" sz="2200" dirty="0"/>
              <a:t>→→</a:t>
            </a:r>
            <a:r>
              <a:rPr lang="en-US" altLang="zh-CN" sz="2200" i="1" dirty="0"/>
              <a:t>Y</a:t>
            </a:r>
            <a:r>
              <a:rPr lang="zh-CN" altLang="en-US" sz="2200" dirty="0"/>
              <a:t>。 这里，</a:t>
            </a:r>
            <a:r>
              <a:rPr lang="en-US" altLang="zh-CN" sz="2200" i="1" dirty="0"/>
              <a:t>X</a:t>
            </a:r>
            <a:r>
              <a:rPr lang="zh-CN" altLang="en-US" sz="2200" dirty="0"/>
              <a:t>，</a:t>
            </a:r>
            <a:r>
              <a:rPr lang="en-US" altLang="zh-CN" sz="2200" i="1" dirty="0"/>
              <a:t>Y</a:t>
            </a:r>
            <a:r>
              <a:rPr lang="zh-CN" altLang="en-US" sz="2200" dirty="0"/>
              <a:t>是</a:t>
            </a:r>
            <a:r>
              <a:rPr lang="en-US" altLang="zh-CN" sz="2200" i="1" dirty="0"/>
              <a:t>U</a:t>
            </a:r>
            <a:r>
              <a:rPr lang="zh-CN" altLang="en-US" sz="2200" dirty="0"/>
              <a:t>的子集，</a:t>
            </a:r>
            <a:r>
              <a:rPr lang="en-US" altLang="zh-CN" sz="2200" i="1" dirty="0"/>
              <a:t>Z</a:t>
            </a:r>
            <a:r>
              <a:rPr lang="en-US" altLang="zh-CN" sz="2200" dirty="0"/>
              <a:t>=</a:t>
            </a:r>
            <a:r>
              <a:rPr lang="en-US" altLang="zh-CN" sz="2200" i="1" dirty="0"/>
              <a:t>U-X</a:t>
            </a:r>
            <a:r>
              <a:rPr lang="en-US" altLang="zh-CN" sz="2200" dirty="0"/>
              <a:t>-</a:t>
            </a:r>
            <a:r>
              <a:rPr lang="en-US" altLang="zh-CN" sz="2200" i="1" dirty="0"/>
              <a:t>Y</a:t>
            </a:r>
            <a:r>
              <a:rPr lang="zh-CN" altLang="en-US" sz="2200" dirty="0"/>
              <a:t>。</a:t>
            </a:r>
          </a:p>
        </p:txBody>
      </p:sp>
      <p:sp>
        <p:nvSpPr>
          <p:cNvPr id="2" name="动作按钮: 上一张 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C49C267F-91CE-43EA-80E3-5E97449D1740}"/>
              </a:ext>
            </a:extLst>
          </p:cNvPr>
          <p:cNvSpPr/>
          <p:nvPr/>
        </p:nvSpPr>
        <p:spPr bwMode="auto">
          <a:xfrm>
            <a:off x="8172400" y="6093296"/>
            <a:ext cx="432048" cy="320675"/>
          </a:xfrm>
          <a:prstGeom prst="actionButtonReturn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A07C-CCB3-4B92-90AD-86944FE38A11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多值依赖（续）</a:t>
            </a:r>
          </a:p>
        </p:txBody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/>
              <a:t>平凡多值依赖和非平凡的多值依赖</a:t>
            </a:r>
          </a:p>
          <a:p>
            <a:pPr lvl="1">
              <a:lnSpc>
                <a:spcPct val="160000"/>
              </a:lnSpc>
            </a:pPr>
            <a:r>
              <a:rPr lang="zh-CN" altLang="en-US"/>
              <a:t>	</a:t>
            </a:r>
            <a:r>
              <a:rPr lang="zh-CN" altLang="en-US" sz="2800"/>
              <a:t>若</a:t>
            </a:r>
            <a:r>
              <a:rPr lang="en-US" altLang="zh-CN" sz="2800"/>
              <a:t>X→→Y</a:t>
            </a:r>
            <a:r>
              <a:rPr lang="zh-CN" altLang="en-US" sz="2800"/>
              <a:t>，而</a:t>
            </a:r>
            <a:r>
              <a:rPr lang="en-US" altLang="zh-CN" sz="2800"/>
              <a:t>Z</a:t>
            </a:r>
            <a:r>
              <a:rPr lang="zh-CN" altLang="en-US" sz="2800"/>
              <a:t>＝</a:t>
            </a:r>
            <a:r>
              <a:rPr lang="en-US" altLang="zh-CN" sz="2800"/>
              <a:t>φ</a:t>
            </a:r>
            <a:r>
              <a:rPr lang="zh-CN" altLang="en-US" sz="2800"/>
              <a:t>，则称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800"/>
              <a:t>     </a:t>
            </a:r>
            <a:r>
              <a:rPr lang="en-US" altLang="zh-CN" sz="2800"/>
              <a:t>X→→Y</a:t>
            </a:r>
            <a:r>
              <a:rPr lang="zh-CN" altLang="en-US" sz="2800"/>
              <a:t>为</a:t>
            </a:r>
            <a:r>
              <a:rPr lang="zh-CN" altLang="en-US" sz="2800">
                <a:solidFill>
                  <a:srgbClr val="FF00FF"/>
                </a:solidFill>
              </a:rPr>
              <a:t>平凡的多值依赖</a:t>
            </a:r>
          </a:p>
          <a:p>
            <a:pPr lvl="1">
              <a:lnSpc>
                <a:spcPct val="200000"/>
              </a:lnSpc>
            </a:pPr>
            <a:r>
              <a:rPr lang="zh-CN" altLang="en-US" sz="2800"/>
              <a:t>	否则称</a:t>
            </a:r>
            <a:r>
              <a:rPr lang="en-US" altLang="zh-CN" sz="2800"/>
              <a:t>X→→Y</a:t>
            </a:r>
            <a:r>
              <a:rPr lang="zh-CN" altLang="en-US" sz="2800"/>
              <a:t>为</a:t>
            </a:r>
            <a:r>
              <a:rPr lang="zh-CN" altLang="en-US" sz="2800">
                <a:solidFill>
                  <a:srgbClr val="FF00FF"/>
                </a:solidFill>
              </a:rPr>
              <a:t>非平凡的多值依赖</a:t>
            </a:r>
            <a:endParaRPr lang="zh-CN" altLang="en-US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57B4C-96C9-486E-8BC5-EFA273652E88}" type="slidenum">
              <a:rPr lang="en-US" altLang="zh-CN"/>
              <a:pPr/>
              <a:t>73</a:t>
            </a:fld>
            <a:endParaRPr lang="en-US" altLang="zh-CN"/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多值依赖（续）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zh-CN" altLang="en-US"/>
              <a:t>［例</a:t>
            </a:r>
            <a:r>
              <a:rPr lang="en-US" altLang="zh-CN"/>
              <a:t>10</a:t>
            </a:r>
            <a:r>
              <a:rPr lang="zh-CN" altLang="en-US"/>
              <a:t>］关系模式</a:t>
            </a:r>
            <a:r>
              <a:rPr lang="en-US" altLang="zh-CN"/>
              <a:t>WSC</a:t>
            </a:r>
            <a:r>
              <a:rPr lang="zh-CN" altLang="en-US"/>
              <a:t>（</a:t>
            </a:r>
            <a:r>
              <a:rPr lang="en-US" altLang="zh-CN"/>
              <a:t>W</a:t>
            </a:r>
            <a:r>
              <a:rPr lang="zh-CN" altLang="en-US"/>
              <a:t>，</a:t>
            </a:r>
            <a:r>
              <a:rPr lang="en-US" altLang="zh-CN"/>
              <a:t>S</a:t>
            </a:r>
            <a:r>
              <a:rPr lang="zh-CN" altLang="en-US"/>
              <a:t>，</a:t>
            </a:r>
            <a:r>
              <a:rPr lang="en-US" altLang="zh-CN"/>
              <a:t>C</a:t>
            </a:r>
            <a:r>
              <a:rPr lang="zh-CN" altLang="en-US"/>
              <a:t>）</a:t>
            </a:r>
          </a:p>
          <a:p>
            <a:pPr lvl="2">
              <a:lnSpc>
                <a:spcPct val="170000"/>
              </a:lnSpc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/>
              <a:t>     </a:t>
            </a:r>
            <a:r>
              <a:rPr lang="en-US" altLang="zh-CN"/>
              <a:t>W</a:t>
            </a:r>
            <a:r>
              <a:rPr lang="zh-CN" altLang="en-US"/>
              <a:t>表示仓库，</a:t>
            </a:r>
            <a:r>
              <a:rPr lang="en-US" altLang="zh-CN"/>
              <a:t>S</a:t>
            </a:r>
            <a:r>
              <a:rPr lang="zh-CN" altLang="en-US"/>
              <a:t>表示保管员，</a:t>
            </a:r>
            <a:r>
              <a:rPr lang="en-US" altLang="zh-CN"/>
              <a:t>C</a:t>
            </a:r>
            <a:r>
              <a:rPr lang="zh-CN" altLang="en-US"/>
              <a:t>表示商品</a:t>
            </a:r>
          </a:p>
          <a:p>
            <a:pPr lvl="2">
              <a:lnSpc>
                <a:spcPct val="170000"/>
              </a:lnSpc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/>
              <a:t>     假设每个仓库有若干个保管员，有若干种商品 </a:t>
            </a:r>
          </a:p>
          <a:p>
            <a:pPr lvl="2">
              <a:lnSpc>
                <a:spcPct val="170000"/>
              </a:lnSpc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/>
              <a:t>     每个保管员保管所在的仓库的所有商品</a:t>
            </a:r>
          </a:p>
          <a:p>
            <a:pPr lvl="2">
              <a:lnSpc>
                <a:spcPct val="170000"/>
              </a:lnSpc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/>
              <a:t>     每种商品被所有保管员保管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         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6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848E-67C0-4C0D-A6E3-6F423403F676}" type="slidenum">
              <a:rPr lang="en-US" altLang="zh-CN"/>
              <a:pPr/>
              <a:t>74</a:t>
            </a:fld>
            <a:endParaRPr lang="en-US" altLang="zh-CN"/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多值依赖（续）</a:t>
            </a:r>
          </a:p>
        </p:txBody>
      </p:sp>
      <p:sp>
        <p:nvSpPr>
          <p:cNvPr id="551940" name="Rectangle 4"/>
          <p:cNvSpPr>
            <a:spLocks noChangeArrowheads="1"/>
          </p:cNvSpPr>
          <p:nvPr/>
        </p:nvSpPr>
        <p:spPr bwMode="auto">
          <a:xfrm>
            <a:off x="0" y="204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3333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kumimoji="1" lang="zh-CN" altLang="zh-CN" sz="2400">
              <a:latin typeface="Times New Roman" panose="02020603050405020304" pitchFamily="18" charset="0"/>
            </a:endParaRPr>
          </a:p>
        </p:txBody>
      </p:sp>
      <p:graphicFrame>
        <p:nvGraphicFramePr>
          <p:cNvPr id="552267" name="Group 331"/>
          <p:cNvGraphicFramePr>
            <a:graphicFrameLocks noGrp="1"/>
          </p:cNvGraphicFramePr>
          <p:nvPr/>
        </p:nvGraphicFramePr>
        <p:xfrm>
          <a:off x="1403350" y="1860550"/>
          <a:ext cx="6553200" cy="4023360"/>
        </p:xfrm>
        <a:graphic>
          <a:graphicData uri="http://schemas.openxmlformats.org/drawingml/2006/table">
            <a:tbl>
              <a:tblPr/>
              <a:tblGrid>
                <a:gridCol w="218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550"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725"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725"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725"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tabLst>
                          <a:tab pos="269875" algn="r"/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buClr>
                          <a:schemeClr val="accent1"/>
                        </a:buClr>
                        <a:tabLst>
                          <a:tab pos="269875" algn="r"/>
                          <a:tab pos="2636838" algn="ctr"/>
                          <a:tab pos="5273675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buClr>
                          <a:schemeClr val="tx1"/>
                        </a:buClr>
                        <a:tabLst>
                          <a:tab pos="269875" algn="r"/>
                          <a:tab pos="2636838" algn="ctr"/>
                          <a:tab pos="5273675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tabLst>
                          <a:tab pos="269875" algn="r"/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tabLst>
                          <a:tab pos="269875" algn="r"/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9875" algn="r"/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9875" algn="r"/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9875" algn="r"/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9875" algn="r"/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9875" algn="r"/>
                          <a:tab pos="2636838" algn="ctr"/>
                          <a:tab pos="5273675" algn="r"/>
                        </a:tabLst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725"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725"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725"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725"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725"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9725"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8AEC-88AE-4183-B10F-3687E1A89DD3}" type="slidenum">
              <a:rPr lang="en-US" altLang="zh-CN"/>
              <a:pPr/>
              <a:t>75</a:t>
            </a:fld>
            <a:endParaRPr lang="en-US" altLang="zh-CN"/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多值依赖（续）</a:t>
            </a:r>
          </a:p>
        </p:txBody>
      </p:sp>
      <p:sp>
        <p:nvSpPr>
          <p:cNvPr id="553989" name="Rectangle 5"/>
          <p:cNvSpPr>
            <a:spLocks noChangeArrowheads="1"/>
          </p:cNvSpPr>
          <p:nvPr/>
        </p:nvSpPr>
        <p:spPr bwMode="auto">
          <a:xfrm>
            <a:off x="0" y="2724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3333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kumimoji="1" lang="zh-CN" altLang="zh-CN" sz="2400">
              <a:latin typeface="Times New Roman" panose="02020603050405020304" pitchFamily="18" charset="0"/>
            </a:endParaRPr>
          </a:p>
        </p:txBody>
      </p:sp>
      <p:pic>
        <p:nvPicPr>
          <p:cNvPr id="553988" name="Picture 4" descr="6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565400"/>
            <a:ext cx="5903912" cy="212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3990" name="Rectangle 6"/>
          <p:cNvSpPr>
            <a:spLocks noChangeArrowheads="1"/>
          </p:cNvSpPr>
          <p:nvPr/>
        </p:nvSpPr>
        <p:spPr bwMode="auto">
          <a:xfrm>
            <a:off x="3348038" y="5157788"/>
            <a:ext cx="2511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3333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2667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 sz="2000"/>
              <a:t>W→→S</a:t>
            </a:r>
            <a:r>
              <a:rPr lang="zh-CN" altLang="en-US" sz="2000"/>
              <a:t>且</a:t>
            </a:r>
            <a:r>
              <a:rPr lang="en-US" altLang="zh-CN" sz="2000"/>
              <a:t>W→→C</a:t>
            </a:r>
          </a:p>
        </p:txBody>
      </p:sp>
      <p:sp>
        <p:nvSpPr>
          <p:cNvPr id="553991" name="Rectangle 7"/>
          <p:cNvSpPr>
            <a:spLocks noChangeArrowheads="1"/>
          </p:cNvSpPr>
          <p:nvPr/>
        </p:nvSpPr>
        <p:spPr bwMode="auto">
          <a:xfrm>
            <a:off x="1042988" y="1700213"/>
            <a:ext cx="27559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3333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200">
                <a:latin typeface="Times New Roman" panose="02020603050405020304" pitchFamily="18" charset="0"/>
              </a:rPr>
              <a:t>用下图表示这种对应</a:t>
            </a:r>
            <a:r>
              <a:rPr kumimoji="1" lang="zh-CN" altLang="en-US" b="1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517-3F95-4BF3-A841-F3FD08A4147C}" type="slidenum">
              <a:rPr lang="en-US" altLang="zh-CN"/>
              <a:pPr/>
              <a:t>76</a:t>
            </a:fld>
            <a:endParaRPr lang="en-US" altLang="zh-CN"/>
          </a:p>
        </p:txBody>
      </p:sp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多值依赖的性质</a:t>
            </a:r>
          </a:p>
        </p:txBody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41488"/>
            <a:ext cx="8424862" cy="4856162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）多值依赖具有对称性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		若</a:t>
            </a:r>
            <a:r>
              <a:rPr lang="en-US" altLang="zh-CN" sz="2400" dirty="0"/>
              <a:t>X→→Y</a:t>
            </a:r>
            <a:r>
              <a:rPr lang="zh-CN" altLang="en-US" sz="2400" dirty="0"/>
              <a:t>，则</a:t>
            </a:r>
            <a:r>
              <a:rPr lang="en-US" altLang="zh-CN" sz="2400" dirty="0"/>
              <a:t>X→→Z</a:t>
            </a:r>
            <a:r>
              <a:rPr lang="zh-CN" altLang="en-US" sz="2400" dirty="0"/>
              <a:t>，其中</a:t>
            </a:r>
            <a:r>
              <a:rPr lang="en-US" altLang="zh-CN" sz="2400" dirty="0"/>
              <a:t>Z</a:t>
            </a:r>
            <a:r>
              <a:rPr lang="zh-CN" altLang="en-US" sz="2400" dirty="0"/>
              <a:t>＝</a:t>
            </a:r>
            <a:r>
              <a:rPr lang="en-US" altLang="zh-CN" sz="2400" dirty="0"/>
              <a:t>U</a:t>
            </a:r>
            <a:r>
              <a:rPr lang="zh-CN" altLang="en-US" sz="2400" dirty="0"/>
              <a:t>－</a:t>
            </a:r>
            <a:r>
              <a:rPr lang="en-US" altLang="zh-CN" sz="2400" dirty="0"/>
              <a:t>X</a:t>
            </a:r>
            <a:r>
              <a:rPr lang="zh-CN" altLang="en-US" sz="2400" dirty="0"/>
              <a:t>－</a:t>
            </a:r>
            <a:r>
              <a:rPr lang="en-US" altLang="zh-CN" sz="2400" dirty="0"/>
              <a:t>Y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）多值依赖具有传递性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/>
              <a:t>		若</a:t>
            </a:r>
            <a:r>
              <a:rPr lang="en-US" altLang="zh-CN" sz="2400" dirty="0"/>
              <a:t>X→→Y</a:t>
            </a:r>
            <a:r>
              <a:rPr lang="zh-CN" altLang="en-US" sz="2400" dirty="0"/>
              <a:t>，</a:t>
            </a:r>
            <a:r>
              <a:rPr lang="en-US" altLang="zh-CN" sz="2400" dirty="0"/>
              <a:t>Y→→Z</a:t>
            </a:r>
            <a:r>
              <a:rPr lang="zh-CN" altLang="en-US" sz="2400" dirty="0"/>
              <a:t>， 则</a:t>
            </a:r>
            <a:r>
              <a:rPr lang="en-US" altLang="zh-CN" sz="2400" dirty="0"/>
              <a:t>X→→Z –Y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）函数依赖是多值依赖的特殊情况。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/>
              <a:t>		若</a:t>
            </a:r>
            <a:r>
              <a:rPr lang="en-US" altLang="zh-CN" sz="2400" dirty="0"/>
              <a:t>X→Y</a:t>
            </a:r>
            <a:r>
              <a:rPr lang="zh-CN" altLang="en-US" sz="2400" dirty="0"/>
              <a:t>，则</a:t>
            </a:r>
            <a:r>
              <a:rPr lang="en-US" altLang="zh-CN" sz="2400" dirty="0"/>
              <a:t>X→→Y</a:t>
            </a:r>
            <a:r>
              <a:rPr lang="zh-CN" altLang="en-US" sz="2400" dirty="0"/>
              <a:t>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）若</a:t>
            </a:r>
            <a:r>
              <a:rPr lang="en-US" altLang="zh-CN" sz="2400" dirty="0"/>
              <a:t>X→→Y</a:t>
            </a:r>
            <a:r>
              <a:rPr lang="zh-CN" altLang="en-US" sz="2400" dirty="0"/>
              <a:t>，</a:t>
            </a:r>
            <a:r>
              <a:rPr lang="en-US" altLang="zh-CN" sz="2400" dirty="0"/>
              <a:t>X→→Z</a:t>
            </a:r>
            <a:r>
              <a:rPr lang="zh-CN" altLang="en-US" sz="2400" dirty="0"/>
              <a:t>，则</a:t>
            </a:r>
            <a:r>
              <a:rPr lang="en-US" altLang="zh-CN" sz="2400" dirty="0"/>
              <a:t>X→→Y</a:t>
            </a:r>
            <a:r>
              <a:rPr lang="en-US" altLang="zh-CN" sz="2400" dirty="0">
                <a:sym typeface="Symbol" panose="05050102010706020507" pitchFamily="18" charset="2"/>
              </a:rPr>
              <a:t></a:t>
            </a:r>
            <a:r>
              <a:rPr lang="en-US" altLang="zh-CN" sz="2400" dirty="0"/>
              <a:t> Z</a:t>
            </a:r>
            <a:r>
              <a:rPr lang="zh-CN" altLang="en-US" sz="2400" dirty="0"/>
              <a:t>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5</a:t>
            </a:r>
            <a:r>
              <a:rPr lang="zh-CN" altLang="en-US" sz="2400" dirty="0"/>
              <a:t>）若</a:t>
            </a:r>
            <a:r>
              <a:rPr lang="en-US" altLang="zh-CN" sz="2400" dirty="0"/>
              <a:t>X→→Y</a:t>
            </a:r>
            <a:r>
              <a:rPr lang="zh-CN" altLang="en-US" sz="2400" dirty="0"/>
              <a:t>，</a:t>
            </a:r>
            <a:r>
              <a:rPr lang="en-US" altLang="zh-CN" sz="2400" dirty="0"/>
              <a:t>X→→Z</a:t>
            </a:r>
            <a:r>
              <a:rPr lang="zh-CN" altLang="en-US" sz="2400" dirty="0"/>
              <a:t>，则</a:t>
            </a:r>
            <a:r>
              <a:rPr lang="en-US" altLang="zh-CN" sz="2400" dirty="0"/>
              <a:t>X→→Y∩Z</a:t>
            </a:r>
            <a:r>
              <a:rPr lang="zh-CN" altLang="en-US" sz="2400" dirty="0"/>
              <a:t>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6</a:t>
            </a:r>
            <a:r>
              <a:rPr lang="zh-CN" altLang="en-US" sz="2400" dirty="0"/>
              <a:t>）若</a:t>
            </a:r>
            <a:r>
              <a:rPr lang="en-US" altLang="zh-CN" sz="2400" dirty="0"/>
              <a:t>X→→Y</a:t>
            </a:r>
            <a:r>
              <a:rPr lang="zh-CN" altLang="en-US" sz="2400" dirty="0"/>
              <a:t>，</a:t>
            </a:r>
            <a:r>
              <a:rPr lang="en-US" altLang="zh-CN" sz="2400" dirty="0"/>
              <a:t>X→→Z</a:t>
            </a:r>
            <a:r>
              <a:rPr lang="zh-CN" altLang="en-US" sz="2400" dirty="0"/>
              <a:t>，则</a:t>
            </a:r>
            <a:r>
              <a:rPr lang="en-US" altLang="zh-CN" sz="2400" dirty="0"/>
              <a:t>X→→Y-Z</a:t>
            </a:r>
            <a:r>
              <a:rPr lang="zh-CN" altLang="en-US" sz="2400" dirty="0"/>
              <a:t>，</a:t>
            </a:r>
            <a:r>
              <a:rPr lang="en-US" altLang="zh-CN" sz="2400" dirty="0"/>
              <a:t>X→→Z -Y</a:t>
            </a:r>
            <a:r>
              <a:rPr lang="zh-CN" altLang="en-US" sz="2400" dirty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DCC03-E869-43B2-8A90-B051F7DAFFBA}" type="slidenum">
              <a:rPr lang="en-US" altLang="zh-CN"/>
              <a:pPr/>
              <a:t>77</a:t>
            </a:fld>
            <a:endParaRPr lang="en-US" altLang="zh-CN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多值依赖与函数依赖的区别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2032248"/>
          </a:xfrm>
        </p:spPr>
        <p:txBody>
          <a:bodyPr/>
          <a:lstStyle/>
          <a:p>
            <a:pPr marL="533400" indent="-533400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accent1"/>
                </a:solidFill>
              </a:rPr>
              <a:t>(1)</a:t>
            </a:r>
            <a:r>
              <a:rPr lang="en-US" altLang="zh-CN" dirty="0"/>
              <a:t> </a:t>
            </a:r>
            <a:r>
              <a:rPr lang="zh-CN" altLang="en-US" dirty="0"/>
              <a:t>多值依赖的有效性与属性集的范围有关</a:t>
            </a:r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accent1"/>
                </a:solidFill>
              </a:rPr>
              <a:t>(2)</a:t>
            </a:r>
            <a:r>
              <a:rPr lang="en-US" altLang="zh-CN" dirty="0"/>
              <a:t> </a:t>
            </a:r>
            <a:r>
              <a:rPr lang="zh-CN" altLang="en-US" sz="2600" dirty="0"/>
              <a:t>若函数依赖</a:t>
            </a:r>
            <a:r>
              <a:rPr lang="en-US" altLang="zh-CN" sz="2600" dirty="0"/>
              <a:t>X→Y</a:t>
            </a:r>
            <a:r>
              <a:rPr lang="zh-CN" altLang="en-US" sz="2600" dirty="0"/>
              <a:t>在</a:t>
            </a:r>
            <a:r>
              <a:rPr lang="en-US" altLang="zh-CN" sz="2600" dirty="0"/>
              <a:t>R</a:t>
            </a:r>
            <a:r>
              <a:rPr lang="zh-CN" altLang="en-US" sz="2600" dirty="0"/>
              <a:t>（</a:t>
            </a:r>
            <a:r>
              <a:rPr lang="en-US" altLang="zh-CN" sz="2600" dirty="0"/>
              <a:t>U</a:t>
            </a:r>
            <a:r>
              <a:rPr lang="zh-CN" altLang="en-US" sz="2600" dirty="0"/>
              <a:t>）上成立，则对于任何</a:t>
            </a:r>
            <a:r>
              <a:rPr lang="en-US" altLang="zh-CN" sz="2600" dirty="0"/>
              <a:t>Y‘ </a:t>
            </a:r>
            <a:r>
              <a:rPr lang="en-US" altLang="zh-CN" sz="2600" dirty="0">
                <a:sym typeface="Symbol" panose="05050102010706020507" pitchFamily="18" charset="2"/>
              </a:rPr>
              <a:t></a:t>
            </a:r>
            <a:r>
              <a:rPr lang="en-US" altLang="zh-CN" sz="2600" dirty="0"/>
              <a:t> Y</a:t>
            </a:r>
            <a:r>
              <a:rPr lang="zh-CN" altLang="en-US" sz="2600" dirty="0"/>
              <a:t>均有</a:t>
            </a:r>
            <a:r>
              <a:rPr lang="en-US" altLang="zh-CN" sz="2600" dirty="0"/>
              <a:t>X→Y’ </a:t>
            </a:r>
            <a:r>
              <a:rPr lang="zh-CN" altLang="en-US" sz="2600" dirty="0"/>
              <a:t>成立。而多值依赖</a:t>
            </a:r>
            <a:r>
              <a:rPr lang="en-US" altLang="zh-CN" sz="2600" dirty="0"/>
              <a:t>X→→Y</a:t>
            </a:r>
            <a:r>
              <a:rPr lang="zh-CN" altLang="en-US" sz="2600" dirty="0"/>
              <a:t>若在</a:t>
            </a:r>
            <a:r>
              <a:rPr lang="en-US" altLang="zh-CN" sz="2600" dirty="0"/>
              <a:t>R(U)</a:t>
            </a:r>
            <a:r>
              <a:rPr lang="zh-CN" altLang="en-US" sz="2600" dirty="0"/>
              <a:t>上成立，不能断言对于任何</a:t>
            </a:r>
            <a:r>
              <a:rPr lang="en-US" altLang="zh-CN" sz="2600" dirty="0"/>
              <a:t>Y' </a:t>
            </a:r>
            <a:r>
              <a:rPr lang="en-US" altLang="zh-CN" sz="2600" dirty="0">
                <a:sym typeface="Symbol" panose="05050102010706020507" pitchFamily="18" charset="2"/>
              </a:rPr>
              <a:t></a:t>
            </a:r>
            <a:r>
              <a:rPr lang="en-US" altLang="zh-CN" sz="2600" dirty="0"/>
              <a:t> Y</a:t>
            </a:r>
            <a:r>
              <a:rPr lang="zh-CN" altLang="en-US" sz="2600" dirty="0"/>
              <a:t>有</a:t>
            </a:r>
            <a:r>
              <a:rPr lang="en-US" altLang="zh-CN" sz="2600" dirty="0"/>
              <a:t>X→→Y' </a:t>
            </a:r>
            <a:r>
              <a:rPr lang="zh-CN" altLang="en-US" sz="2600" dirty="0"/>
              <a:t>成立</a:t>
            </a:r>
          </a:p>
          <a:p>
            <a:pPr marL="533400" indent="-533400">
              <a:lnSpc>
                <a:spcPct val="140000"/>
              </a:lnSpc>
              <a:buFont typeface="Wingdings" panose="05000000000000000000" pitchFamily="2" charset="2"/>
              <a:buAutoNum type="arabicParenBoth"/>
            </a:pPr>
            <a:endParaRPr lang="en-US" altLang="zh-CN"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E32970A9-D02D-4152-8025-7782700CBCF1}"/>
              </a:ext>
            </a:extLst>
          </p:cNvPr>
          <p:cNvSpPr txBox="1"/>
          <p:nvPr/>
        </p:nvSpPr>
        <p:spPr>
          <a:xfrm>
            <a:off x="1331640" y="4005064"/>
            <a:ext cx="7200900" cy="1613535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97790" marR="88900">
              <a:lnSpc>
                <a:spcPct val="130300"/>
              </a:lnSpc>
              <a:spcBef>
                <a:spcPts val="185"/>
              </a:spcBef>
            </a:pPr>
            <a:r>
              <a:rPr sz="2000" b="1" spc="-5" dirty="0">
                <a:solidFill>
                  <a:srgbClr val="3333CC"/>
                </a:solidFill>
                <a:latin typeface="Microsoft YaHei"/>
                <a:cs typeface="Microsoft YaHei"/>
              </a:rPr>
              <a:t>示例</a:t>
            </a:r>
            <a:r>
              <a:rPr sz="2000" b="1" dirty="0">
                <a:solidFill>
                  <a:srgbClr val="3333CC"/>
                </a:solidFill>
                <a:latin typeface="Microsoft YaHei"/>
                <a:cs typeface="Microsoft YaHei"/>
              </a:rPr>
              <a:t>：</a:t>
            </a:r>
            <a:r>
              <a:rPr sz="2000" b="1" dirty="0">
                <a:latin typeface="Microsoft YaHei"/>
                <a:cs typeface="Microsoft YaHei"/>
              </a:rPr>
              <a:t>R</a:t>
            </a:r>
            <a:r>
              <a:rPr sz="2000" b="1" spc="210" dirty="0">
                <a:latin typeface="Microsoft YaHei"/>
                <a:cs typeface="Microsoft YaHei"/>
              </a:rPr>
              <a:t> </a:t>
            </a:r>
            <a:r>
              <a:rPr sz="2000" b="1" spc="-5" dirty="0">
                <a:latin typeface="Microsoft YaHei"/>
                <a:cs typeface="Microsoft YaHei"/>
              </a:rPr>
              <a:t>=</a:t>
            </a:r>
            <a:r>
              <a:rPr sz="2000" b="1" spc="210" dirty="0">
                <a:latin typeface="Microsoft YaHei"/>
                <a:cs typeface="Microsoft YaHei"/>
              </a:rPr>
              <a:t> </a:t>
            </a:r>
            <a:r>
              <a:rPr sz="2000" b="1" spc="-5" dirty="0">
                <a:latin typeface="Microsoft YaHei"/>
                <a:cs typeface="Microsoft YaHei"/>
              </a:rPr>
              <a:t>{</a:t>
            </a:r>
            <a:r>
              <a:rPr sz="2000" b="1" spc="215" dirty="0">
                <a:latin typeface="Microsoft YaHei"/>
                <a:cs typeface="Microsoft YaHei"/>
              </a:rPr>
              <a:t> </a:t>
            </a:r>
            <a:r>
              <a:rPr sz="2000" b="1" spc="-5" dirty="0">
                <a:latin typeface="Microsoft YaHei"/>
                <a:cs typeface="Microsoft YaHei"/>
              </a:rPr>
              <a:t>课程名C,</a:t>
            </a:r>
            <a:r>
              <a:rPr sz="2000" b="1" spc="235" dirty="0">
                <a:latin typeface="Microsoft YaHei"/>
                <a:cs typeface="Microsoft YaHei"/>
              </a:rPr>
              <a:t> </a:t>
            </a:r>
            <a:r>
              <a:rPr sz="2000" b="1" dirty="0">
                <a:latin typeface="Microsoft YaHei"/>
                <a:cs typeface="Microsoft YaHei"/>
              </a:rPr>
              <a:t>教</a:t>
            </a:r>
            <a:r>
              <a:rPr sz="2000" b="1" spc="-5" dirty="0">
                <a:latin typeface="Microsoft YaHei"/>
                <a:cs typeface="Microsoft YaHei"/>
              </a:rPr>
              <a:t>师名T,</a:t>
            </a:r>
            <a:r>
              <a:rPr sz="2000" b="1" spc="225" dirty="0">
                <a:latin typeface="Microsoft YaHei"/>
                <a:cs typeface="Microsoft YaHei"/>
              </a:rPr>
              <a:t> </a:t>
            </a:r>
            <a:r>
              <a:rPr sz="2000" b="1" spc="-5" dirty="0">
                <a:latin typeface="Microsoft YaHei"/>
                <a:cs typeface="Microsoft YaHei"/>
              </a:rPr>
              <a:t>上课时间H,</a:t>
            </a:r>
            <a:r>
              <a:rPr sz="2000" b="1" spc="235" dirty="0">
                <a:latin typeface="Microsoft YaHei"/>
                <a:cs typeface="Microsoft YaHei"/>
              </a:rPr>
              <a:t> </a:t>
            </a:r>
            <a:r>
              <a:rPr sz="2000" b="1" spc="-5" dirty="0">
                <a:latin typeface="Microsoft YaHei"/>
                <a:cs typeface="Microsoft YaHei"/>
              </a:rPr>
              <a:t>教室R,</a:t>
            </a:r>
            <a:r>
              <a:rPr sz="2000" b="1" spc="220" dirty="0">
                <a:latin typeface="Microsoft YaHei"/>
                <a:cs typeface="Microsoft YaHei"/>
              </a:rPr>
              <a:t> </a:t>
            </a:r>
            <a:r>
              <a:rPr sz="2000" b="1" dirty="0">
                <a:latin typeface="Microsoft YaHei"/>
                <a:cs typeface="Microsoft YaHei"/>
              </a:rPr>
              <a:t>学</a:t>
            </a:r>
            <a:r>
              <a:rPr sz="2000" b="1" spc="-5" dirty="0">
                <a:latin typeface="Microsoft YaHei"/>
                <a:cs typeface="Microsoft YaHei"/>
              </a:rPr>
              <a:t>生名 S,成绩G}，则有：</a:t>
            </a:r>
            <a:endParaRPr sz="2000">
              <a:latin typeface="Microsoft YaHei"/>
              <a:cs typeface="Microsoft YaHei"/>
            </a:endParaRPr>
          </a:p>
          <a:p>
            <a:pPr marL="401320" indent="-303530">
              <a:lnSpc>
                <a:spcPct val="100000"/>
              </a:lnSpc>
              <a:spcBef>
                <a:spcPts val="730"/>
              </a:spcBef>
              <a:buClr>
                <a:srgbClr val="FF0000"/>
              </a:buClr>
              <a:buFont typeface="Wingdings"/>
              <a:buChar char=""/>
              <a:tabLst>
                <a:tab pos="401955" algn="l"/>
                <a:tab pos="1760220" algn="l"/>
              </a:tabLst>
            </a:pPr>
            <a:r>
              <a:rPr sz="2000" b="1" spc="-5" dirty="0">
                <a:latin typeface="Microsoft YaHei"/>
                <a:cs typeface="Microsoft YaHei"/>
              </a:rPr>
              <a:t>C</a:t>
            </a:r>
            <a:r>
              <a:rPr sz="2000" b="1" spc="15" dirty="0">
                <a:latin typeface="Microsoft YaHei"/>
                <a:cs typeface="Microsoft YaHei"/>
              </a:rPr>
              <a:t> </a:t>
            </a:r>
            <a:r>
              <a:rPr sz="2000" b="1" spc="-5" dirty="0">
                <a:latin typeface="Symbol"/>
                <a:cs typeface="Symbol"/>
              </a:rPr>
              <a:t></a:t>
            </a:r>
            <a:r>
              <a:rPr sz="2000" b="1" spc="-5" dirty="0">
                <a:latin typeface="Microsoft YaHei"/>
                <a:cs typeface="Microsoft YaHei"/>
              </a:rPr>
              <a:t>HR,	</a:t>
            </a:r>
            <a:r>
              <a:rPr sz="2000" b="1" dirty="0">
                <a:latin typeface="Microsoft YaHei"/>
                <a:cs typeface="Microsoft YaHei"/>
              </a:rPr>
              <a:t>T</a:t>
            </a:r>
            <a:r>
              <a:rPr sz="2000" b="1" dirty="0">
                <a:latin typeface="Symbol"/>
                <a:cs typeface="Symbol"/>
              </a:rPr>
              <a:t></a:t>
            </a:r>
            <a:r>
              <a:rPr sz="2000" b="1" dirty="0">
                <a:latin typeface="Microsoft YaHei"/>
                <a:cs typeface="Microsoft YaHei"/>
              </a:rPr>
              <a:t>HR， </a:t>
            </a:r>
            <a:r>
              <a:rPr sz="2000" b="1" spc="-5" dirty="0">
                <a:latin typeface="Microsoft YaHei"/>
                <a:cs typeface="Microsoft YaHei"/>
              </a:rPr>
              <a:t>但不存在</a:t>
            </a:r>
            <a:r>
              <a:rPr sz="2000" b="1" spc="5" dirty="0">
                <a:latin typeface="Microsoft YaHei"/>
                <a:cs typeface="Microsoft YaHei"/>
              </a:rPr>
              <a:t> </a:t>
            </a:r>
            <a:r>
              <a:rPr sz="2000" b="1" spc="-5" dirty="0">
                <a:latin typeface="Microsoft YaHei"/>
                <a:cs typeface="Microsoft YaHei"/>
              </a:rPr>
              <a:t>C </a:t>
            </a:r>
            <a:r>
              <a:rPr sz="2000" b="1" spc="-5" dirty="0">
                <a:latin typeface="Symbol"/>
                <a:cs typeface="Symbol"/>
              </a:rPr>
              <a:t></a:t>
            </a:r>
            <a:r>
              <a:rPr sz="2000" b="1" spc="-5" dirty="0">
                <a:latin typeface="Microsoft YaHei"/>
                <a:cs typeface="Microsoft YaHei"/>
              </a:rPr>
              <a:t>H</a:t>
            </a:r>
            <a:r>
              <a:rPr sz="2000" b="1" spc="-10" dirty="0">
                <a:latin typeface="Microsoft YaHei"/>
                <a:cs typeface="Microsoft YaHei"/>
              </a:rPr>
              <a:t>及</a:t>
            </a:r>
            <a:r>
              <a:rPr sz="2000" b="1" spc="-5" dirty="0">
                <a:latin typeface="Microsoft YaHei"/>
                <a:cs typeface="Microsoft YaHei"/>
              </a:rPr>
              <a:t>C</a:t>
            </a:r>
            <a:r>
              <a:rPr sz="2000" b="1" spc="-10" dirty="0">
                <a:latin typeface="Microsoft YaHei"/>
                <a:cs typeface="Microsoft YaHei"/>
              </a:rPr>
              <a:t> </a:t>
            </a:r>
            <a:r>
              <a:rPr sz="2000" b="1" spc="-5" dirty="0">
                <a:latin typeface="Symbol"/>
                <a:cs typeface="Symbol"/>
              </a:rPr>
              <a:t></a:t>
            </a:r>
            <a:r>
              <a:rPr sz="2000" b="1" spc="-5" dirty="0">
                <a:latin typeface="Microsoft YaHei"/>
                <a:cs typeface="Microsoft YaHei"/>
              </a:rPr>
              <a:t>R。</a:t>
            </a:r>
            <a:endParaRPr sz="2000">
              <a:latin typeface="Microsoft YaHei"/>
              <a:cs typeface="Microsoft YaHei"/>
            </a:endParaRPr>
          </a:p>
          <a:p>
            <a:pPr marL="97790">
              <a:lnSpc>
                <a:spcPct val="100000"/>
              </a:lnSpc>
              <a:spcBef>
                <a:spcPts val="620"/>
              </a:spcBef>
            </a:pPr>
            <a:r>
              <a:rPr sz="1600" b="1" spc="-5" dirty="0">
                <a:latin typeface="Microsoft YaHei"/>
                <a:cs typeface="Microsoft YaHei"/>
              </a:rPr>
              <a:t>说明：同一门课程或同一教师对同一批</a:t>
            </a:r>
            <a:r>
              <a:rPr sz="1600" b="1" spc="-10" dirty="0">
                <a:latin typeface="Microsoft YaHei"/>
                <a:cs typeface="Microsoft YaHei"/>
              </a:rPr>
              <a:t>学</a:t>
            </a:r>
            <a:r>
              <a:rPr sz="1600" b="1" spc="-5" dirty="0">
                <a:latin typeface="Microsoft YaHei"/>
                <a:cs typeface="Microsoft YaHei"/>
              </a:rPr>
              <a:t>生可以在不同时间不同地点上课。</a:t>
            </a:r>
            <a:endParaRPr sz="16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F098-C92D-49F3-A115-E2F8D3F96145}" type="slidenum">
              <a:rPr lang="en-US" altLang="zh-CN"/>
              <a:pPr/>
              <a:t>78</a:t>
            </a:fld>
            <a:endParaRPr lang="en-US" altLang="zh-CN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6.2.8  4NF</a:t>
            </a: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00FF"/>
                </a:solidFill>
              </a:rPr>
              <a:t>定义</a:t>
            </a:r>
            <a:r>
              <a:rPr lang="en-US" altLang="zh-CN" sz="2400" b="1">
                <a:solidFill>
                  <a:srgbClr val="0000FF"/>
                </a:solidFill>
              </a:rPr>
              <a:t>6.10</a:t>
            </a:r>
            <a:r>
              <a:rPr lang="en-US" altLang="zh-CN" sz="2400"/>
              <a:t>   </a:t>
            </a:r>
            <a:r>
              <a:rPr lang="zh-CN" altLang="en-US" sz="2400"/>
              <a:t>关系模式</a:t>
            </a:r>
            <a:r>
              <a:rPr lang="en-US" altLang="zh-CN" sz="2400"/>
              <a:t>R&lt;U</a:t>
            </a:r>
            <a:r>
              <a:rPr lang="zh-CN" altLang="en-US" sz="2400"/>
              <a:t>，</a:t>
            </a:r>
            <a:r>
              <a:rPr lang="en-US" altLang="zh-CN" sz="2400"/>
              <a:t>F&gt;</a:t>
            </a:r>
            <a:r>
              <a:rPr lang="en-US" altLang="zh-CN" sz="2200"/>
              <a:t>∈</a:t>
            </a:r>
            <a:r>
              <a:rPr lang="en-US" altLang="zh-CN" sz="2400"/>
              <a:t>1NF</a:t>
            </a:r>
            <a:r>
              <a:rPr lang="zh-CN" altLang="en-US" sz="2400"/>
              <a:t>，如果对于</a:t>
            </a:r>
            <a:r>
              <a:rPr lang="en-US" altLang="zh-CN" sz="2400"/>
              <a:t>R</a:t>
            </a:r>
            <a:r>
              <a:rPr lang="zh-CN" altLang="en-US" sz="2400"/>
              <a:t>的每个非平凡多值依赖</a:t>
            </a:r>
            <a:r>
              <a:rPr lang="en-US" altLang="zh-CN" sz="2400"/>
              <a:t>X→→Y</a:t>
            </a:r>
            <a:r>
              <a:rPr lang="zh-CN" altLang="en-US" sz="2400"/>
              <a:t>（</a:t>
            </a:r>
            <a:r>
              <a:rPr lang="en-US" altLang="zh-CN" sz="2400"/>
              <a:t>Y </a:t>
            </a:r>
            <a:r>
              <a:rPr lang="en-US" altLang="zh-CN" sz="2400">
                <a:sym typeface="Symbol" panose="05050102010706020507" pitchFamily="18" charset="2"/>
              </a:rPr>
              <a:t></a:t>
            </a:r>
            <a:r>
              <a:rPr lang="en-US" altLang="zh-CN" sz="2400"/>
              <a:t> X</a:t>
            </a:r>
            <a:r>
              <a:rPr lang="zh-CN" altLang="en-US" sz="2400"/>
              <a:t>），</a:t>
            </a:r>
            <a:r>
              <a:rPr lang="en-US" altLang="zh-CN" sz="2400"/>
              <a:t>X</a:t>
            </a:r>
            <a:r>
              <a:rPr lang="zh-CN" altLang="en-US" sz="2400"/>
              <a:t>都含有码，则</a:t>
            </a:r>
            <a:r>
              <a:rPr lang="en-US" altLang="zh-CN" sz="2400"/>
              <a:t>R</a:t>
            </a:r>
            <a:r>
              <a:rPr lang="en-US" altLang="zh-CN" sz="2200"/>
              <a:t>∈</a:t>
            </a:r>
            <a:r>
              <a:rPr lang="en-US" altLang="zh-CN" sz="2400"/>
              <a:t>4NF</a:t>
            </a:r>
            <a:r>
              <a:rPr lang="zh-CN" altLang="en-US" sz="240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如果</a:t>
            </a:r>
            <a:r>
              <a:rPr lang="en-US" altLang="zh-CN" sz="2400"/>
              <a:t>R </a:t>
            </a:r>
            <a:r>
              <a:rPr lang="en-US" altLang="zh-CN" sz="2200"/>
              <a:t>∈</a:t>
            </a:r>
            <a:r>
              <a:rPr lang="en-US" altLang="zh-CN" sz="2400"/>
              <a:t> 4NF</a:t>
            </a:r>
            <a:r>
              <a:rPr lang="zh-CN" altLang="en-US" sz="2400"/>
              <a:t>， 则</a:t>
            </a:r>
            <a:r>
              <a:rPr lang="en-US" altLang="zh-CN" sz="2400"/>
              <a:t>R</a:t>
            </a:r>
            <a:r>
              <a:rPr lang="en-US" altLang="zh-CN" sz="2200"/>
              <a:t> ∈</a:t>
            </a:r>
            <a:r>
              <a:rPr lang="en-US" altLang="zh-CN" sz="2400"/>
              <a:t> BCNF</a:t>
            </a:r>
          </a:p>
          <a:p>
            <a:pPr lvl="1"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>
                <a:solidFill>
                  <a:srgbClr val="6600FF"/>
                </a:solidFill>
              </a:rPr>
              <a:t>不允许</a:t>
            </a:r>
            <a:r>
              <a:rPr lang="zh-CN" altLang="en-US" b="1"/>
              <a:t>有非平凡且非函数依赖的</a:t>
            </a:r>
            <a:r>
              <a:rPr lang="zh-CN" altLang="en-US" b="1">
                <a:solidFill>
                  <a:srgbClr val="6600FF"/>
                </a:solidFill>
              </a:rPr>
              <a:t>多值依赖</a:t>
            </a:r>
            <a:endParaRPr lang="zh-CN" altLang="en-US" b="1"/>
          </a:p>
          <a:p>
            <a:pPr lvl="1"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>
                <a:solidFill>
                  <a:srgbClr val="6600FF"/>
                </a:solidFill>
              </a:rPr>
              <a:t>允许</a:t>
            </a:r>
            <a:r>
              <a:rPr lang="zh-CN" altLang="en-US" b="1"/>
              <a:t>的非平凡多值依赖是</a:t>
            </a:r>
            <a:r>
              <a:rPr lang="zh-CN" altLang="en-US" b="1">
                <a:solidFill>
                  <a:srgbClr val="6600FF"/>
                </a:solidFill>
              </a:rPr>
              <a:t>函数依赖</a:t>
            </a:r>
            <a:endParaRPr lang="zh-CN" altLang="en-US" b="1"/>
          </a:p>
        </p:txBody>
      </p:sp>
      <p:sp>
        <p:nvSpPr>
          <p:cNvPr id="463876" name="Line 4"/>
          <p:cNvSpPr>
            <a:spLocks noChangeShapeType="1"/>
          </p:cNvSpPr>
          <p:nvPr/>
        </p:nvSpPr>
        <p:spPr bwMode="auto">
          <a:xfrm>
            <a:off x="4600575" y="2636838"/>
            <a:ext cx="287338" cy="360362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DBD5-1419-4057-A523-CD96A1B3E319}" type="slidenum">
              <a:rPr lang="en-US" altLang="zh-CN"/>
              <a:pPr/>
              <a:t>79</a:t>
            </a:fld>
            <a:endParaRPr lang="en-US" altLang="zh-CN"/>
          </a:p>
        </p:txBody>
      </p:sp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4NF</a:t>
            </a:r>
            <a:r>
              <a:rPr lang="zh-CN" altLang="en-US"/>
              <a:t>（续）</a:t>
            </a:r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例</a:t>
            </a:r>
            <a:r>
              <a:rPr lang="zh-CN" altLang="en-US" sz="2200"/>
              <a:t>： </a:t>
            </a:r>
            <a:r>
              <a:rPr lang="en-US" altLang="zh-CN" sz="2200"/>
              <a:t>Teaching(C,T,B) ∈ 4NF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    </a:t>
            </a:r>
            <a:r>
              <a:rPr lang="zh-CN" altLang="en-US" sz="2200"/>
              <a:t>存在非平凡的多值依赖</a:t>
            </a:r>
            <a:r>
              <a:rPr lang="en-US" altLang="zh-CN" sz="2200"/>
              <a:t>C→→T</a:t>
            </a:r>
            <a:r>
              <a:rPr lang="zh-CN" altLang="en-US" sz="2200"/>
              <a:t>，且</a:t>
            </a:r>
            <a:r>
              <a:rPr lang="en-US" altLang="zh-CN" sz="2200"/>
              <a:t>C</a:t>
            </a:r>
            <a:r>
              <a:rPr lang="zh-CN" altLang="en-US" sz="2200"/>
              <a:t>不是码</a:t>
            </a:r>
          </a:p>
          <a:p>
            <a:pPr>
              <a:lnSpc>
                <a:spcPct val="140000"/>
              </a:lnSpc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2200"/>
              <a:t>用投影分解法把</a:t>
            </a:r>
            <a:r>
              <a:rPr lang="en-US" altLang="zh-CN" sz="2200"/>
              <a:t>Teaching</a:t>
            </a:r>
            <a:r>
              <a:rPr lang="zh-CN" altLang="en-US" sz="2200"/>
              <a:t>分解为如下两个关系模式：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		               </a:t>
            </a:r>
            <a:r>
              <a:rPr lang="en-US" altLang="zh-CN" sz="2200"/>
              <a:t>CT(C, T) ∈ 4NF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          		   CB(C, B) ∈ 4NF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     C→→T</a:t>
            </a:r>
            <a:r>
              <a:rPr lang="zh-CN" altLang="en-US" sz="2200"/>
              <a:t>， </a:t>
            </a:r>
            <a:r>
              <a:rPr lang="en-US" altLang="zh-CN" sz="2200"/>
              <a:t>C→→B</a:t>
            </a:r>
            <a:r>
              <a:rPr lang="zh-CN" altLang="en-US" sz="2200"/>
              <a:t>是平凡多值依赖</a:t>
            </a:r>
          </a:p>
          <a:p>
            <a:pPr lvl="3">
              <a:lnSpc>
                <a:spcPct val="140000"/>
              </a:lnSpc>
              <a:buFontTx/>
              <a:buNone/>
            </a:pPr>
            <a:r>
              <a:rPr lang="zh-CN" altLang="en-US" sz="2400"/>
              <a:t>  </a:t>
            </a:r>
          </a:p>
        </p:txBody>
      </p:sp>
      <p:sp>
        <p:nvSpPr>
          <p:cNvPr id="464900" name="Line 4"/>
          <p:cNvSpPr>
            <a:spLocks noChangeShapeType="1"/>
          </p:cNvSpPr>
          <p:nvPr/>
        </p:nvSpPr>
        <p:spPr bwMode="auto">
          <a:xfrm>
            <a:off x="3416300" y="1989138"/>
            <a:ext cx="76200" cy="304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DA7F6-4A45-4DD8-87D2-B9647C7661BD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数据依赖对关系模式的影响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b="1">
                <a:latin typeface="隶书" panose="02010509060101010101" pitchFamily="49" charset="-122"/>
                <a:ea typeface="隶书" panose="02010509060101010101" pitchFamily="49" charset="-122"/>
              </a:rPr>
              <a:t>[</a:t>
            </a:r>
            <a:r>
              <a:rPr lang="zh-CN" altLang="en-US" b="1">
                <a:latin typeface="隶书" panose="02010509060101010101" pitchFamily="49" charset="-122"/>
                <a:ea typeface="隶书" panose="02010509060101010101" pitchFamily="49" charset="-122"/>
              </a:rPr>
              <a:t>例</a:t>
            </a:r>
            <a:r>
              <a:rPr lang="en-US" altLang="zh-CN" b="1">
                <a:latin typeface="隶书" panose="02010509060101010101" pitchFamily="49" charset="-122"/>
                <a:ea typeface="隶书" panose="02010509060101010101" pitchFamily="49" charset="-122"/>
              </a:rPr>
              <a:t>1]</a:t>
            </a:r>
            <a:r>
              <a:rPr lang="zh-CN" altLang="en-US" b="1">
                <a:latin typeface="隶书" panose="02010509060101010101" pitchFamily="49" charset="-122"/>
                <a:ea typeface="隶书" panose="02010509060101010101" pitchFamily="49" charset="-122"/>
              </a:rPr>
              <a:t>建立一个描述学校教务的数据库：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200" b="1"/>
              <a:t>	学生的学号（</a:t>
            </a:r>
            <a:r>
              <a:rPr lang="en-US" altLang="zh-CN" sz="2200" b="1"/>
              <a:t>Sno</a:t>
            </a:r>
            <a:r>
              <a:rPr lang="zh-CN" altLang="en-US" sz="2200" b="1"/>
              <a:t>）、所在系（</a:t>
            </a:r>
            <a:r>
              <a:rPr lang="en-US" altLang="zh-CN" sz="2200" b="1"/>
              <a:t>Sdept</a:t>
            </a:r>
            <a:r>
              <a:rPr lang="zh-CN" altLang="en-US" sz="2200" b="1"/>
              <a:t>）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200" b="1"/>
              <a:t>	系主任姓名（</a:t>
            </a:r>
            <a:r>
              <a:rPr lang="en-US" altLang="zh-CN" sz="2200" b="1"/>
              <a:t>Mname</a:t>
            </a:r>
            <a:r>
              <a:rPr lang="zh-CN" altLang="en-US" sz="2200" b="1"/>
              <a:t>）、课程名（</a:t>
            </a:r>
            <a:r>
              <a:rPr lang="en-US" altLang="zh-CN" sz="2200" b="1"/>
              <a:t>Cname</a:t>
            </a:r>
            <a:r>
              <a:rPr lang="zh-CN" altLang="en-US" sz="2200" b="1"/>
              <a:t>）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200" b="1"/>
              <a:t>	成绩（</a:t>
            </a:r>
            <a:r>
              <a:rPr lang="en-US" altLang="zh-CN" sz="2200" b="1"/>
              <a:t>Grade</a:t>
            </a:r>
            <a:r>
              <a:rPr lang="zh-CN" altLang="en-US" sz="2200" b="1"/>
              <a:t>）</a:t>
            </a:r>
          </a:p>
          <a:p>
            <a:pPr lvl="1">
              <a:buFont typeface="Wingdings" panose="05000000000000000000" pitchFamily="2" charset="2"/>
              <a:buNone/>
            </a:pPr>
            <a:endParaRPr lang="zh-CN" altLang="en-US" sz="2200" b="1"/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FF00FF"/>
                </a:solidFill>
              </a:rPr>
              <a:t>单一</a:t>
            </a:r>
            <a:r>
              <a:rPr lang="zh-CN" altLang="en-US" b="1"/>
              <a:t>的关系模式 ：   </a:t>
            </a:r>
            <a:r>
              <a:rPr lang="en-US" altLang="zh-CN" b="1"/>
              <a:t>Student &lt;U</a:t>
            </a:r>
            <a:r>
              <a:rPr lang="zh-CN" altLang="en-US" b="1"/>
              <a:t>、</a:t>
            </a:r>
            <a:r>
              <a:rPr lang="en-US" altLang="zh-CN" b="1"/>
              <a:t>F&gt;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b="1" i="1"/>
              <a:t>U </a:t>
            </a:r>
            <a:r>
              <a:rPr lang="zh-CN" altLang="en-US" b="1" i="1"/>
              <a:t>＝｛ </a:t>
            </a:r>
            <a:r>
              <a:rPr lang="en-US" altLang="zh-CN" b="1" i="1"/>
              <a:t>Sno, Sdept, Mname, Cname, Grade </a:t>
            </a:r>
            <a:r>
              <a:rPr lang="zh-CN" altLang="en-US" b="1" i="1"/>
              <a:t>｝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06F3-3198-48A2-9029-3734351D83A5}" type="slidenum">
              <a:rPr lang="en-US" altLang="zh-CN"/>
              <a:pPr/>
              <a:t>80</a:t>
            </a:fld>
            <a:endParaRPr lang="en-US" altLang="zh-CN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6.2.9 </a:t>
            </a:r>
            <a:r>
              <a:rPr lang="zh-CN" altLang="en-US"/>
              <a:t>规范化小结</a:t>
            </a:r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628775"/>
            <a:ext cx="8229600" cy="44958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400"/>
              <a:t>关系数据库的规范化理论是数据库逻辑设计的工具</a:t>
            </a:r>
          </a:p>
          <a:p>
            <a:pPr lvl="3">
              <a:lnSpc>
                <a:spcPct val="130000"/>
              </a:lnSpc>
            </a:pPr>
            <a:endParaRPr lang="zh-CN" altLang="en-US" sz="2400"/>
          </a:p>
          <a:p>
            <a:pPr>
              <a:lnSpc>
                <a:spcPct val="130000"/>
              </a:lnSpc>
            </a:pPr>
            <a:r>
              <a:rPr lang="zh-CN" altLang="en-US" sz="2400"/>
              <a:t>目的：尽量消除插入、删除异常，修改复杂，数据冗余等毛病</a:t>
            </a:r>
          </a:p>
          <a:p>
            <a:pPr lvl="4">
              <a:lnSpc>
                <a:spcPct val="130000"/>
              </a:lnSpc>
            </a:pPr>
            <a:endParaRPr lang="zh-CN" altLang="en-US" sz="2400"/>
          </a:p>
          <a:p>
            <a:pPr>
              <a:lnSpc>
                <a:spcPct val="130000"/>
              </a:lnSpc>
            </a:pPr>
            <a:r>
              <a:rPr lang="zh-CN" altLang="en-US" sz="2400"/>
              <a:t>基本思想：逐步消除数据依赖中不合适的部分，实现“一事一地”</a:t>
            </a:r>
          </a:p>
          <a:p>
            <a:pPr lvl="1">
              <a:lnSpc>
                <a:spcPct val="160000"/>
              </a:lnSpc>
            </a:pPr>
            <a:r>
              <a:rPr lang="zh-CN" altLang="en-US" sz="2000"/>
              <a:t>实质：概念的</a:t>
            </a:r>
            <a:r>
              <a:rPr lang="zh-CN" altLang="en-US" sz="2000">
                <a:solidFill>
                  <a:srgbClr val="FF00FF"/>
                </a:solidFill>
              </a:rPr>
              <a:t>单一化</a:t>
            </a:r>
            <a:endParaRPr lang="zh-CN" altLang="en-US" sz="200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2BF0-5E7E-4DE1-ACE7-25C42C0275C0}" type="slidenum">
              <a:rPr lang="en-US" altLang="zh-CN"/>
              <a:pPr/>
              <a:t>81</a:t>
            </a:fld>
            <a:endParaRPr lang="en-US" altLang="zh-CN"/>
          </a:p>
        </p:txBody>
      </p:sp>
      <p:sp>
        <p:nvSpPr>
          <p:cNvPr id="468994" name="Rectangle 2"/>
          <p:cNvSpPr>
            <a:spLocks noChangeArrowheads="1"/>
          </p:cNvSpPr>
          <p:nvPr/>
        </p:nvSpPr>
        <p:spPr bwMode="auto">
          <a:xfrm>
            <a:off x="762000" y="2438400"/>
            <a:ext cx="8153400" cy="4038600"/>
          </a:xfrm>
          <a:prstGeom prst="rect">
            <a:avLst/>
          </a:prstGeom>
          <a:solidFill>
            <a:srgbClr val="FFFF00">
              <a:alpha val="50000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689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规范化小结（续）</a:t>
            </a:r>
          </a:p>
        </p:txBody>
      </p:sp>
      <p:sp>
        <p:nvSpPr>
          <p:cNvPr id="4689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14400" y="1989138"/>
            <a:ext cx="82296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/>
              <a:t>关系模式规范化的基本步骤</a:t>
            </a:r>
          </a:p>
          <a:p>
            <a:pPr>
              <a:lnSpc>
                <a:spcPct val="90000"/>
              </a:lnSpc>
            </a:pPr>
            <a:endParaRPr lang="zh-CN" altLang="en-US" sz="24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                        </a:t>
            </a:r>
            <a:r>
              <a:rPr lang="en-US" altLang="zh-CN" sz="2000"/>
              <a:t>1NF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            	↓  </a:t>
            </a:r>
            <a:r>
              <a:rPr lang="zh-CN" altLang="en-US" sz="2000"/>
              <a:t>消除非主属性对码的部分函数依赖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消除决定属性   </a:t>
            </a:r>
            <a:r>
              <a:rPr lang="en-US" altLang="zh-CN" sz="2000"/>
              <a:t>2NF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集非码的非平    ↓  消除非主属性对码的传递函数依赖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凡函数依赖       </a:t>
            </a:r>
            <a:r>
              <a:rPr lang="en-US" altLang="zh-CN" sz="2000"/>
              <a:t>3NF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            	 ↓  </a:t>
            </a:r>
            <a:r>
              <a:rPr lang="zh-CN" altLang="en-US" sz="2000"/>
              <a:t>消除主属性对码的部分和传递函数依赖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                         </a:t>
            </a:r>
            <a:r>
              <a:rPr lang="en-US" altLang="zh-CN" sz="2000"/>
              <a:t>BCNF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          	 ↓  </a:t>
            </a:r>
            <a:r>
              <a:rPr lang="zh-CN" altLang="en-US" sz="2000"/>
              <a:t>消除非平凡且非函数依赖的多值依赖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                        </a:t>
            </a:r>
            <a:r>
              <a:rPr lang="en-US" altLang="zh-CN" sz="2000"/>
              <a:t>4NF</a:t>
            </a:r>
          </a:p>
        </p:txBody>
      </p:sp>
      <p:sp>
        <p:nvSpPr>
          <p:cNvPr id="468997" name="Line 5"/>
          <p:cNvSpPr>
            <a:spLocks noChangeShapeType="1"/>
          </p:cNvSpPr>
          <p:nvPr/>
        </p:nvSpPr>
        <p:spPr bwMode="auto">
          <a:xfrm flipH="1">
            <a:off x="2555875" y="2757488"/>
            <a:ext cx="0" cy="3048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CA14-37FB-4704-B2A9-0A4BF9F76147}" type="slidenum">
              <a:rPr lang="en-US" altLang="zh-CN"/>
              <a:pPr/>
              <a:t>82</a:t>
            </a:fld>
            <a:endParaRPr lang="en-US" altLang="zh-CN"/>
          </a:p>
        </p:txBody>
      </p:sp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规范化小结（续）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70000"/>
              </a:lnSpc>
            </a:pPr>
            <a:r>
              <a:rPr lang="zh-CN" altLang="en-US" sz="2400"/>
              <a:t>不能说规范化程度越高的关系模式就越好</a:t>
            </a:r>
          </a:p>
          <a:p>
            <a:pPr>
              <a:lnSpc>
                <a:spcPct val="170000"/>
              </a:lnSpc>
            </a:pPr>
            <a:r>
              <a:rPr lang="zh-CN" altLang="en-US" sz="2400"/>
              <a:t>在设计数据库模式结构时，必须对现实世界的实际情况和用户应用需求作进一步分析，确定一个合适的、能够反映现实世界的模式</a:t>
            </a:r>
          </a:p>
          <a:p>
            <a:pPr>
              <a:lnSpc>
                <a:spcPct val="170000"/>
              </a:lnSpc>
            </a:pPr>
            <a:r>
              <a:rPr lang="zh-CN" altLang="en-US" sz="2400"/>
              <a:t>上面的规范化步骤可以在其中任何一步终止</a:t>
            </a:r>
            <a:endParaRPr lang="zh-CN" alt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467544" y="2089944"/>
            <a:ext cx="8280400" cy="2357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</a:t>
            </a:r>
            <a:r>
              <a:rPr lang="zh-CN" altLang="en-US" sz="3200" dirty="0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rPr>
              <a:t>练习</a:t>
            </a:r>
            <a:r>
              <a:rPr lang="en-US" altLang="zh-CN" sz="3200" dirty="0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200" dirty="0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rgbClr val="003300"/>
                </a:solidFill>
              </a:rPr>
              <a:t>问：关系模式</a:t>
            </a:r>
            <a:r>
              <a:rPr lang="en-US" altLang="zh-CN" sz="3200" dirty="0">
                <a:solidFill>
                  <a:srgbClr val="003300"/>
                </a:solidFill>
              </a:rPr>
              <a:t>R</a:t>
            </a:r>
            <a:r>
              <a:rPr lang="zh-CN" altLang="en-US" sz="3200" dirty="0">
                <a:solidFill>
                  <a:srgbClr val="003300"/>
                </a:solidFill>
              </a:rPr>
              <a:t>中的属性</a:t>
            </a:r>
            <a:r>
              <a:rPr lang="zh-CN" altLang="en-US" sz="3200" dirty="0">
                <a:solidFill>
                  <a:srgbClr val="FF0000"/>
                </a:solidFill>
              </a:rPr>
              <a:t>全部是主属性</a:t>
            </a:r>
            <a:r>
              <a:rPr lang="en-US" altLang="zh-CN" sz="3200" dirty="0">
                <a:solidFill>
                  <a:srgbClr val="003300"/>
                </a:solidFill>
              </a:rPr>
              <a:t>,</a:t>
            </a:r>
            <a:r>
              <a:rPr lang="zh-CN" altLang="en-US" sz="3200" dirty="0">
                <a:solidFill>
                  <a:srgbClr val="003300"/>
                </a:solidFill>
              </a:rPr>
              <a:t>则</a:t>
            </a:r>
            <a:r>
              <a:rPr lang="en-US" altLang="zh-CN" sz="3200" dirty="0">
                <a:solidFill>
                  <a:srgbClr val="003300"/>
                </a:solidFill>
              </a:rPr>
              <a:t>R</a:t>
            </a:r>
            <a:r>
              <a:rPr lang="zh-CN" altLang="en-US" sz="3200" dirty="0">
                <a:solidFill>
                  <a:srgbClr val="003300"/>
                </a:solidFill>
              </a:rPr>
              <a:t>的必定是</a:t>
            </a:r>
            <a:r>
              <a:rPr lang="en-US" altLang="zh-CN" sz="3200" dirty="0">
                <a:solidFill>
                  <a:srgbClr val="003300"/>
                </a:solidFill>
              </a:rPr>
              <a:t>_____</a:t>
            </a:r>
            <a:r>
              <a:rPr lang="zh-CN" altLang="en-US" sz="3200" dirty="0">
                <a:solidFill>
                  <a:srgbClr val="003300"/>
                </a:solidFill>
              </a:rPr>
              <a:t>。</a:t>
            </a:r>
            <a:r>
              <a:rPr lang="zh-CN" altLang="en-US" sz="3200" u="sng" dirty="0">
                <a:solidFill>
                  <a:srgbClr val="003300"/>
                </a:solidFill>
              </a:rPr>
              <a:t>        </a:t>
            </a:r>
          </a:p>
          <a:p>
            <a:pPr eaLnBrk="1" hangingPunct="1">
              <a:spcBef>
                <a:spcPct val="50000"/>
              </a:spcBef>
            </a:pPr>
            <a:endParaRPr lang="en-US" altLang="zh-CN" sz="3200" dirty="0">
              <a:solidFill>
                <a:srgbClr val="003300"/>
              </a:solidFill>
            </a:endParaRP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835150" y="3141663"/>
            <a:ext cx="12969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/>
              <a:t>3NF</a:t>
            </a:r>
          </a:p>
        </p:txBody>
      </p:sp>
    </p:spTree>
    <p:extLst>
      <p:ext uri="{BB962C8B-B14F-4D97-AF65-F5344CB8AC3E}">
        <p14:creationId xmlns:p14="http://schemas.microsoft.com/office/powerpoint/2010/main" val="90146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611560" y="692696"/>
            <a:ext cx="8209161" cy="5336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dirty="0">
                <a:solidFill>
                  <a:srgbClr val="FF0000"/>
                </a:solidFill>
                <a:sym typeface="Wingdings" pitchFamily="2" charset="2"/>
              </a:rPr>
              <a:t></a:t>
            </a:r>
            <a:r>
              <a:rPr lang="zh-CN" altLang="en-US" dirty="0"/>
              <a:t>练习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如下表所示的关系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，下列选项中关于该关系模式属于第几范式判断正确的是</a:t>
            </a:r>
            <a:r>
              <a:rPr lang="zh-CN" altLang="en-US" dirty="0"/>
              <a:t>（   ）。</a:t>
            </a:r>
          </a:p>
          <a:p>
            <a:pPr eaLnBrk="1" hangingPunct="1"/>
            <a:endParaRPr lang="zh-CN" altLang="en-US" sz="3200" dirty="0"/>
          </a:p>
          <a:p>
            <a:pPr eaLnBrk="1" hangingPunct="1"/>
            <a:endParaRPr lang="zh-CN" altLang="en-US" sz="3200" dirty="0"/>
          </a:p>
          <a:p>
            <a:pPr eaLnBrk="1" hangingPunct="1"/>
            <a:endParaRPr lang="zh-CN" altLang="en-US" sz="3200" dirty="0"/>
          </a:p>
          <a:p>
            <a:pPr eaLnBrk="1" hangingPunct="1"/>
            <a:endParaRPr lang="zh-CN" altLang="en-US" sz="3200" dirty="0"/>
          </a:p>
          <a:p>
            <a:pPr eaLnBrk="1" hangingPunct="1"/>
            <a:endParaRPr lang="zh-CN" altLang="en-US" sz="3200" dirty="0"/>
          </a:p>
          <a:p>
            <a:pPr eaLnBrk="1" hangingPunct="1"/>
            <a:endParaRPr lang="zh-CN" altLang="en-US" sz="800" dirty="0"/>
          </a:p>
          <a:p>
            <a:pPr eaLnBrk="1" hangingPunct="1"/>
            <a:r>
              <a:rPr lang="en-US" altLang="zh-CN" dirty="0"/>
              <a:t>A</a:t>
            </a:r>
            <a:r>
              <a:rPr lang="zh-CN" altLang="en-US" dirty="0"/>
              <a:t>、不是</a:t>
            </a:r>
            <a:r>
              <a:rPr lang="en-US" altLang="zh-CN" dirty="0"/>
              <a:t>3NF      B</a:t>
            </a:r>
            <a:r>
              <a:rPr lang="zh-CN" altLang="en-US" dirty="0"/>
              <a:t>、是</a:t>
            </a:r>
            <a:r>
              <a:rPr lang="en-US" altLang="zh-CN" dirty="0"/>
              <a:t>3NF</a:t>
            </a:r>
            <a:r>
              <a:rPr lang="zh-CN" altLang="en-US" dirty="0"/>
              <a:t>但不是</a:t>
            </a:r>
            <a:r>
              <a:rPr lang="en-US" altLang="zh-CN" dirty="0"/>
              <a:t>2NF</a:t>
            </a:r>
          </a:p>
          <a:p>
            <a:pPr eaLnBrk="1" hangingPunct="1"/>
            <a:r>
              <a:rPr lang="en-US" altLang="zh-CN" dirty="0"/>
              <a:t>C</a:t>
            </a:r>
            <a:r>
              <a:rPr lang="zh-CN" altLang="en-US" dirty="0"/>
              <a:t>、是</a:t>
            </a:r>
            <a:r>
              <a:rPr lang="en-US" altLang="zh-CN" dirty="0"/>
              <a:t>3NF</a:t>
            </a:r>
            <a:r>
              <a:rPr lang="zh-CN" altLang="en-US" dirty="0"/>
              <a:t>但不是</a:t>
            </a:r>
            <a:r>
              <a:rPr lang="en-US" altLang="zh-CN" dirty="0"/>
              <a:t>BCNF</a:t>
            </a:r>
          </a:p>
          <a:p>
            <a:pPr eaLnBrk="1" hangingPunct="1"/>
            <a:r>
              <a:rPr lang="en-US" altLang="zh-CN" dirty="0"/>
              <a:t>D</a:t>
            </a:r>
            <a:r>
              <a:rPr lang="zh-CN" altLang="en-US" dirty="0"/>
              <a:t>、是</a:t>
            </a:r>
            <a:r>
              <a:rPr lang="en-US" altLang="zh-CN" dirty="0"/>
              <a:t>BCNF</a:t>
            </a:r>
          </a:p>
        </p:txBody>
      </p: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3347865" y="1574801"/>
            <a:ext cx="576064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dirty="0"/>
              <a:t>D</a:t>
            </a:r>
          </a:p>
        </p:txBody>
      </p:sp>
      <p:sp>
        <p:nvSpPr>
          <p:cNvPr id="37893" name="Line 15"/>
          <p:cNvSpPr>
            <a:spLocks noChangeShapeType="1"/>
          </p:cNvSpPr>
          <p:nvPr/>
        </p:nvSpPr>
        <p:spPr bwMode="auto">
          <a:xfrm>
            <a:off x="2500313" y="2154238"/>
            <a:ext cx="4056062" cy="0"/>
          </a:xfrm>
          <a:prstGeom prst="line">
            <a:avLst/>
          </a:prstGeom>
          <a:noFill/>
          <a:ln w="28575" cap="sq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78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301" y="2137098"/>
            <a:ext cx="4000500" cy="248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椭圆形标注 57"/>
          <p:cNvSpPr>
            <a:spLocks noChangeArrowheads="1"/>
          </p:cNvSpPr>
          <p:nvPr/>
        </p:nvSpPr>
        <p:spPr bwMode="auto">
          <a:xfrm>
            <a:off x="4860032" y="4739779"/>
            <a:ext cx="4056062" cy="1357313"/>
          </a:xfrm>
          <a:prstGeom prst="wedgeEllipseCallout">
            <a:avLst>
              <a:gd name="adj1" fmla="val -49564"/>
              <a:gd name="adj2" fmla="val -6956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rPr>
              <a:t>任何一个二元关系必定属于基于函数依赖最高范式</a:t>
            </a:r>
            <a:r>
              <a:rPr lang="en-US" altLang="zh-CN" dirty="0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rPr>
              <a:t>BCNF</a:t>
            </a:r>
            <a:r>
              <a:rPr lang="zh-CN" altLang="en-US" dirty="0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5415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3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22F53-2929-4B73-959F-64C1EFD274EE}" type="slidenum">
              <a:rPr lang="en-US" altLang="zh-CN"/>
              <a:pPr/>
              <a:t>85</a:t>
            </a:fld>
            <a:endParaRPr lang="en-US" altLang="zh-CN"/>
          </a:p>
        </p:txBody>
      </p:sp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思考题</a:t>
            </a:r>
          </a:p>
        </p:txBody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557338"/>
            <a:ext cx="8158162" cy="3816350"/>
          </a:xfrm>
        </p:spPr>
        <p:txBody>
          <a:bodyPr/>
          <a:lstStyle/>
          <a:p>
            <a:r>
              <a:rPr lang="zh-CN" altLang="en-US" sz="2400"/>
              <a:t>例：设关系模式</a:t>
            </a:r>
            <a:r>
              <a:rPr lang="en-US" altLang="zh-CN" sz="2400"/>
              <a:t>R</a:t>
            </a:r>
            <a:r>
              <a:rPr lang="zh-CN" altLang="en-US" sz="2400"/>
              <a:t>（学号，课程号，成绩，教师姓名，教师地址），规定：每个学生每学一门课只有一个成绩，每门课只有一个教师任教，每个教师只有一个地址，且教师没有同名同姓。要求：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）列出该关系模式中包含的所有函数依赖；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/>
              <a:t> （</a:t>
            </a:r>
            <a:r>
              <a:rPr lang="en-US" altLang="zh-CN" sz="2400"/>
              <a:t>2</a:t>
            </a:r>
            <a:r>
              <a:rPr lang="zh-CN" altLang="en-US" sz="2400"/>
              <a:t>）指出该关系模式的候选码；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/>
              <a:t> （</a:t>
            </a:r>
            <a:r>
              <a:rPr lang="en-US" altLang="zh-CN" sz="2400"/>
              <a:t>3</a:t>
            </a:r>
            <a:r>
              <a:rPr lang="zh-CN" altLang="en-US" sz="2400"/>
              <a:t>）关系模式属于</a:t>
            </a:r>
            <a:r>
              <a:rPr lang="en-US" altLang="zh-CN" sz="2400"/>
              <a:t>R</a:t>
            </a:r>
            <a:r>
              <a:rPr lang="zh-CN" altLang="en-US" sz="2400"/>
              <a:t>符合第几范式？说明理由；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/>
              <a:t> （</a:t>
            </a:r>
            <a:r>
              <a:rPr lang="en-US" altLang="zh-CN" sz="2400"/>
              <a:t>4</a:t>
            </a:r>
            <a:r>
              <a:rPr lang="zh-CN" altLang="en-US" sz="2400"/>
              <a:t>）若</a:t>
            </a:r>
            <a:r>
              <a:rPr lang="en-US" altLang="zh-CN" sz="2400"/>
              <a:t>R</a:t>
            </a:r>
            <a:r>
              <a:rPr lang="zh-CN" altLang="en-US" sz="2400"/>
              <a:t>不属于</a:t>
            </a:r>
            <a:r>
              <a:rPr lang="en-US" altLang="zh-CN" sz="2400"/>
              <a:t>2NF</a:t>
            </a:r>
            <a:r>
              <a:rPr lang="zh-CN" altLang="en-US" sz="2400"/>
              <a:t>，则将</a:t>
            </a:r>
            <a:r>
              <a:rPr lang="en-US" altLang="zh-CN" sz="2400"/>
              <a:t>R</a:t>
            </a:r>
            <a:r>
              <a:rPr lang="zh-CN" altLang="en-US" sz="2400"/>
              <a:t>分解为</a:t>
            </a:r>
            <a:r>
              <a:rPr lang="en-US" altLang="zh-CN" sz="2400"/>
              <a:t>2NF</a:t>
            </a:r>
            <a:r>
              <a:rPr lang="zh-CN" altLang="en-US" sz="2400"/>
              <a:t>，并说明理由；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/>
              <a:t> （</a:t>
            </a:r>
            <a:r>
              <a:rPr lang="en-US" altLang="zh-CN" sz="2400"/>
              <a:t>5</a:t>
            </a:r>
            <a:r>
              <a:rPr lang="zh-CN" altLang="en-US" sz="2400"/>
              <a:t>）若</a:t>
            </a:r>
            <a:r>
              <a:rPr lang="en-US" altLang="zh-CN" sz="2400"/>
              <a:t>R</a:t>
            </a:r>
            <a:r>
              <a:rPr lang="zh-CN" altLang="en-US" sz="2400"/>
              <a:t>不属于</a:t>
            </a:r>
            <a:r>
              <a:rPr lang="en-US" altLang="zh-CN" sz="2400"/>
              <a:t>3NF</a:t>
            </a:r>
            <a:r>
              <a:rPr lang="zh-CN" altLang="en-US" sz="2400"/>
              <a:t>，则将</a:t>
            </a:r>
            <a:r>
              <a:rPr lang="en-US" altLang="zh-CN" sz="2400"/>
              <a:t>R</a:t>
            </a:r>
            <a:r>
              <a:rPr lang="zh-CN" altLang="en-US" sz="2400"/>
              <a:t>分解为</a:t>
            </a:r>
            <a:r>
              <a:rPr lang="en-US" altLang="zh-CN" sz="2400"/>
              <a:t>3NF</a:t>
            </a:r>
            <a:r>
              <a:rPr lang="zh-CN" altLang="en-US" sz="2400"/>
              <a:t>，并说明理由。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58F7-3576-42F4-B75A-A505B66F095F}" type="slidenum">
              <a:rPr lang="en-US" altLang="zh-CN"/>
              <a:pPr/>
              <a:t>86</a:t>
            </a:fld>
            <a:endParaRPr lang="en-US" altLang="zh-CN"/>
          </a:p>
        </p:txBody>
      </p:sp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解  答</a:t>
            </a:r>
          </a:p>
        </p:txBody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557338"/>
            <a:ext cx="8229600" cy="467995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/>
              <a:t>（</a:t>
            </a:r>
            <a:r>
              <a:rPr lang="en-US" altLang="zh-CN" sz="2400" b="1"/>
              <a:t>1</a:t>
            </a:r>
            <a:r>
              <a:rPr lang="zh-CN" altLang="en-US" sz="2400" b="1"/>
              <a:t>）</a:t>
            </a:r>
            <a:r>
              <a:rPr lang="zh-CN" altLang="en-US" sz="2400" b="1">
                <a:solidFill>
                  <a:srgbClr val="0000FF"/>
                </a:solidFill>
              </a:rPr>
              <a:t>列出该关系模式中包含的所有函数依赖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/>
              <a:t>       存在如下基本函数依赖：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/>
              <a:t>           （学号，课程号）→成绩，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/>
              <a:t>            课程号→教师姓名，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/>
              <a:t>             教师姓名→教师地址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/>
              <a:t>   （</a:t>
            </a:r>
            <a:r>
              <a:rPr lang="en-US" altLang="zh-CN" sz="2400" b="1"/>
              <a:t>2</a:t>
            </a:r>
            <a:r>
              <a:rPr lang="zh-CN" altLang="en-US" sz="2400" b="1"/>
              <a:t>）</a:t>
            </a:r>
            <a:r>
              <a:rPr lang="zh-CN" altLang="en-US" sz="2400" b="1">
                <a:solidFill>
                  <a:srgbClr val="0000FF"/>
                </a:solidFill>
              </a:rPr>
              <a:t>写出</a:t>
            </a:r>
            <a:r>
              <a:rPr lang="en-US" altLang="zh-CN" sz="2400" b="1">
                <a:solidFill>
                  <a:srgbClr val="0000FF"/>
                </a:solidFill>
              </a:rPr>
              <a:t>R</a:t>
            </a:r>
            <a:r>
              <a:rPr lang="zh-CN" altLang="en-US" sz="2400" b="1">
                <a:solidFill>
                  <a:srgbClr val="0000FF"/>
                </a:solidFill>
              </a:rPr>
              <a:t>的候选码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/>
              <a:t>              候选码</a:t>
            </a:r>
            <a:r>
              <a:rPr lang="zh-CN" altLang="en-US" sz="2400" b="1">
                <a:sym typeface="Wingdings" panose="05000000000000000000" pitchFamily="2" charset="2"/>
              </a:rPr>
              <a:t>：（学号，课程号）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sym typeface="Wingdings" panose="05000000000000000000" pitchFamily="2" charset="2"/>
              </a:rPr>
              <a:t>   （</a:t>
            </a:r>
            <a:r>
              <a:rPr lang="en-US" altLang="zh-CN" sz="2400" b="1">
                <a:sym typeface="Wingdings" panose="05000000000000000000" pitchFamily="2" charset="2"/>
              </a:rPr>
              <a:t>3</a:t>
            </a:r>
            <a:r>
              <a:rPr lang="zh-CN" altLang="en-US" sz="2400" b="1">
                <a:sym typeface="Wingdings" panose="05000000000000000000" pitchFamily="2" charset="2"/>
              </a:rPr>
              <a:t>）</a:t>
            </a:r>
            <a:r>
              <a:rPr lang="zh-CN" altLang="en-US" sz="2400" b="1">
                <a:solidFill>
                  <a:srgbClr val="0000FF"/>
                </a:solidFill>
                <a:sym typeface="Wingdings" panose="05000000000000000000" pitchFamily="2" charset="2"/>
              </a:rPr>
              <a:t>确定</a:t>
            </a:r>
            <a:r>
              <a:rPr lang="en-US" altLang="zh-CN" sz="2400" b="1">
                <a:solidFill>
                  <a:srgbClr val="0000FF"/>
                </a:solidFill>
                <a:sym typeface="Wingdings" panose="05000000000000000000" pitchFamily="2" charset="2"/>
              </a:rPr>
              <a:t>R</a:t>
            </a:r>
            <a:r>
              <a:rPr lang="zh-CN" altLang="en-US" sz="2400" b="1">
                <a:solidFill>
                  <a:srgbClr val="0000FF"/>
                </a:solidFill>
                <a:sym typeface="Wingdings" panose="05000000000000000000" pitchFamily="2" charset="2"/>
              </a:rPr>
              <a:t>属于第几范式，并说明理由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sym typeface="Wingdings" panose="05000000000000000000" pitchFamily="2" charset="2"/>
              </a:rPr>
              <a:t>         因为  课程号</a:t>
            </a:r>
            <a:r>
              <a:rPr lang="zh-CN" altLang="en-US" sz="2400" b="1"/>
              <a:t>→教师姓名，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/>
              <a:t>          所以（学号，课程号） → 教师姓名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/>
              <a:t>          所以</a:t>
            </a:r>
            <a:r>
              <a:rPr lang="en-US" altLang="zh-CN" sz="2400" b="1"/>
              <a:t>R</a:t>
            </a:r>
            <a:r>
              <a:rPr lang="zh-CN" altLang="en-US" sz="2400" b="1"/>
              <a:t>不属于</a:t>
            </a:r>
            <a:r>
              <a:rPr lang="en-US" altLang="zh-CN" sz="2400" b="1"/>
              <a:t>2NF</a:t>
            </a:r>
            <a:r>
              <a:rPr lang="zh-CN" altLang="en-US" sz="2400" b="1"/>
              <a:t>，</a:t>
            </a:r>
            <a:r>
              <a:rPr lang="en-US" altLang="zh-CN" sz="2400" b="1"/>
              <a:t>R</a:t>
            </a:r>
            <a:r>
              <a:rPr lang="zh-CN" altLang="en-US" sz="2400" b="1"/>
              <a:t>属于</a:t>
            </a:r>
            <a:r>
              <a:rPr lang="en-US" altLang="zh-CN" sz="2400" b="1"/>
              <a:t>1NF</a:t>
            </a:r>
          </a:p>
        </p:txBody>
      </p:sp>
      <p:sp>
        <p:nvSpPr>
          <p:cNvPr id="595972" name="Text Box 4"/>
          <p:cNvSpPr txBox="1">
            <a:spLocks noChangeArrowheads="1"/>
          </p:cNvSpPr>
          <p:nvPr/>
        </p:nvSpPr>
        <p:spPr bwMode="auto">
          <a:xfrm>
            <a:off x="4643438" y="5084763"/>
            <a:ext cx="3365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20000"/>
              </a:spcBef>
            </a:pPr>
            <a:r>
              <a:rPr kumimoji="0" lang="en-US" altLang="zh-CN" sz="1800">
                <a:latin typeface="Arial" panose="020B0604020202020204" pitchFamily="34" charset="0"/>
              </a:rPr>
              <a:t>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5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5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5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5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95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95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95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95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95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95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95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971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91E9-214C-44D9-A468-64FB25EE688A}" type="slidenum">
              <a:rPr lang="en-US" altLang="zh-CN"/>
              <a:pPr/>
              <a:t>87</a:t>
            </a:fld>
            <a:endParaRPr lang="en-US" altLang="zh-CN"/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解  答（续）</a:t>
            </a:r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229600" cy="4495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400" b="1"/>
              <a:t>（</a:t>
            </a:r>
            <a:r>
              <a:rPr lang="en-US" altLang="zh-CN" sz="2400" b="1"/>
              <a:t>4</a:t>
            </a:r>
            <a:r>
              <a:rPr lang="zh-CN" altLang="en-US" sz="2400" b="1"/>
              <a:t>）</a:t>
            </a:r>
            <a:r>
              <a:rPr lang="zh-CN" altLang="en-US" sz="2400" b="1">
                <a:solidFill>
                  <a:srgbClr val="0000FF"/>
                </a:solidFill>
              </a:rPr>
              <a:t>若</a:t>
            </a:r>
            <a:r>
              <a:rPr lang="en-US" altLang="zh-CN" sz="2400" b="1">
                <a:solidFill>
                  <a:srgbClr val="0000FF"/>
                </a:solidFill>
              </a:rPr>
              <a:t>R</a:t>
            </a:r>
            <a:r>
              <a:rPr lang="zh-CN" altLang="en-US" sz="2400" b="1">
                <a:solidFill>
                  <a:srgbClr val="0000FF"/>
                </a:solidFill>
              </a:rPr>
              <a:t>不属于</a:t>
            </a:r>
            <a:r>
              <a:rPr lang="en-US" altLang="zh-CN" sz="2400" b="1">
                <a:solidFill>
                  <a:srgbClr val="0000FF"/>
                </a:solidFill>
              </a:rPr>
              <a:t>2NF</a:t>
            </a:r>
            <a:r>
              <a:rPr lang="zh-CN" altLang="en-US" sz="2400" b="1">
                <a:solidFill>
                  <a:srgbClr val="0000FF"/>
                </a:solidFill>
              </a:rPr>
              <a:t>，则将</a:t>
            </a:r>
            <a:r>
              <a:rPr lang="en-US" altLang="zh-CN" sz="2400" b="1">
                <a:solidFill>
                  <a:srgbClr val="0000FF"/>
                </a:solidFill>
              </a:rPr>
              <a:t>R</a:t>
            </a:r>
            <a:r>
              <a:rPr lang="zh-CN" altLang="en-US" sz="2400" b="1">
                <a:solidFill>
                  <a:srgbClr val="0000FF"/>
                </a:solidFill>
              </a:rPr>
              <a:t>分解为</a:t>
            </a:r>
            <a:r>
              <a:rPr lang="en-US" altLang="zh-CN" sz="2400" b="1">
                <a:solidFill>
                  <a:srgbClr val="0000FF"/>
                </a:solidFill>
              </a:rPr>
              <a:t>2NF</a:t>
            </a:r>
            <a:r>
              <a:rPr lang="zh-CN" altLang="en-US" sz="2400" b="1">
                <a:solidFill>
                  <a:srgbClr val="0000FF"/>
                </a:solidFill>
              </a:rPr>
              <a:t>，并说明理由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1"/>
              <a:t>  把</a:t>
            </a:r>
            <a:r>
              <a:rPr lang="en-US" altLang="zh-CN" sz="2400" b="1"/>
              <a:t>R</a:t>
            </a:r>
            <a:r>
              <a:rPr lang="zh-CN" altLang="en-US" sz="2400" b="1"/>
              <a:t>分解为如下二个关系模式：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1"/>
              <a:t>      </a:t>
            </a:r>
            <a:r>
              <a:rPr lang="en-US" altLang="zh-CN" sz="2400" b="1"/>
              <a:t>R1</a:t>
            </a:r>
            <a:r>
              <a:rPr lang="zh-CN" altLang="en-US" sz="2400" b="1"/>
              <a:t>（学号，课程号，成绩）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1"/>
              <a:t>      </a:t>
            </a:r>
            <a:r>
              <a:rPr lang="en-US" altLang="zh-CN" sz="2400" b="1"/>
              <a:t>R2</a:t>
            </a:r>
            <a:r>
              <a:rPr lang="zh-CN" altLang="en-US" sz="2400" b="1"/>
              <a:t>（课程号，教师姓名，教师地址）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1"/>
              <a:t>    ∵</a:t>
            </a:r>
            <a:r>
              <a:rPr lang="en-US" altLang="zh-CN" sz="2400" b="1"/>
              <a:t>R1</a:t>
            </a:r>
            <a:r>
              <a:rPr lang="zh-CN" altLang="en-US" sz="2400" b="1"/>
              <a:t>的候选码为：（学号，课程号），非主属性：成绩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1"/>
              <a:t>    又∵（学号，课程号）</a:t>
            </a:r>
            <a:r>
              <a:rPr lang="zh-CN" altLang="zh-CN" sz="2400" b="1"/>
              <a:t>→</a:t>
            </a:r>
            <a:r>
              <a:rPr lang="zh-CN" altLang="en-US" sz="2400" b="1"/>
              <a:t>成绩     </a:t>
            </a:r>
            <a:r>
              <a:rPr lang="zh-CN" altLang="zh-CN" sz="2400" b="1"/>
              <a:t>∴</a:t>
            </a:r>
            <a:r>
              <a:rPr lang="en-US" altLang="zh-CN" sz="2400" b="1"/>
              <a:t>R1</a:t>
            </a:r>
            <a:r>
              <a:rPr lang="zh-CN" altLang="en-US" sz="2400" b="1"/>
              <a:t>属于</a:t>
            </a:r>
            <a:r>
              <a:rPr lang="en-US" altLang="zh-CN" sz="2400" b="1"/>
              <a:t>2NF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/>
              <a:t>   </a:t>
            </a:r>
            <a:r>
              <a:rPr lang="zh-CN" altLang="en-US" sz="2400" b="1"/>
              <a:t>同理∵</a:t>
            </a:r>
            <a:r>
              <a:rPr lang="en-US" altLang="zh-CN" sz="2400" b="1"/>
              <a:t>R2</a:t>
            </a:r>
            <a:r>
              <a:rPr lang="zh-CN" altLang="en-US" sz="2400" b="1"/>
              <a:t>的候选码为：课程号，非主属性：教师姓名，教师地址，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1"/>
              <a:t>    又∵课程号</a:t>
            </a:r>
            <a:r>
              <a:rPr lang="zh-CN" altLang="zh-CN" sz="2400" b="1"/>
              <a:t>→</a:t>
            </a:r>
            <a:r>
              <a:rPr lang="zh-CN" altLang="en-US" sz="2400" b="1"/>
              <a:t>教师姓名    课程号</a:t>
            </a:r>
            <a:r>
              <a:rPr lang="en-US" altLang="en-US" sz="2400" b="1"/>
              <a:t>→</a:t>
            </a:r>
            <a:r>
              <a:rPr lang="zh-CN" altLang="en-US" sz="2400" b="1"/>
              <a:t>教师地址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1"/>
              <a:t>    </a:t>
            </a:r>
            <a:r>
              <a:rPr lang="zh-CN" altLang="zh-CN" sz="2400" b="1"/>
              <a:t>∴</a:t>
            </a:r>
            <a:r>
              <a:rPr lang="en-US" altLang="zh-CN" sz="2400" b="1"/>
              <a:t>R2</a:t>
            </a:r>
            <a:r>
              <a:rPr lang="zh-CN" altLang="en-US" sz="2400" b="1"/>
              <a:t>属于</a:t>
            </a:r>
            <a:r>
              <a:rPr lang="en-US" altLang="zh-CN" sz="2400" b="1"/>
              <a:t>2NF</a:t>
            </a:r>
            <a:r>
              <a:rPr lang="zh-CN" altLang="en-US" sz="2400" b="1"/>
              <a:t>，而不属于</a:t>
            </a:r>
            <a:r>
              <a:rPr lang="en-US" altLang="zh-CN" sz="2400" b="1"/>
              <a:t>3NF</a:t>
            </a:r>
          </a:p>
        </p:txBody>
      </p:sp>
      <p:sp>
        <p:nvSpPr>
          <p:cNvPr id="596996" name="Text Box 4"/>
          <p:cNvSpPr txBox="1">
            <a:spLocks noChangeArrowheads="1"/>
          </p:cNvSpPr>
          <p:nvPr/>
        </p:nvSpPr>
        <p:spPr bwMode="auto">
          <a:xfrm>
            <a:off x="3924300" y="3716338"/>
            <a:ext cx="2889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0" lang="en-US" altLang="zh-CN" sz="1800">
                <a:latin typeface="Arial" panose="020B0604020202020204" pitchFamily="34" charset="0"/>
              </a:rPr>
              <a:t>F</a:t>
            </a:r>
          </a:p>
        </p:txBody>
      </p:sp>
      <p:sp>
        <p:nvSpPr>
          <p:cNvPr id="596997" name="Text Box 5"/>
          <p:cNvSpPr txBox="1">
            <a:spLocks noChangeArrowheads="1"/>
          </p:cNvSpPr>
          <p:nvPr/>
        </p:nvSpPr>
        <p:spPr bwMode="auto">
          <a:xfrm>
            <a:off x="2411413" y="4941888"/>
            <a:ext cx="2889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0" lang="en-US" altLang="zh-CN" sz="1800">
                <a:latin typeface="Arial" panose="020B0604020202020204" pitchFamily="34" charset="0"/>
              </a:rPr>
              <a:t>F</a:t>
            </a:r>
          </a:p>
        </p:txBody>
      </p:sp>
      <p:sp>
        <p:nvSpPr>
          <p:cNvPr id="596998" name="Text Box 6"/>
          <p:cNvSpPr txBox="1">
            <a:spLocks noChangeArrowheads="1"/>
          </p:cNvSpPr>
          <p:nvPr/>
        </p:nvSpPr>
        <p:spPr bwMode="auto">
          <a:xfrm>
            <a:off x="5148263" y="4941888"/>
            <a:ext cx="503237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0" lang="zh-CN" altLang="en-US" sz="1200">
                <a:latin typeface="Arial" panose="020B0604020202020204" pitchFamily="34" charset="0"/>
              </a:rPr>
              <a:t>传递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96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9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9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96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96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96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96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96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596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995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82C0-6486-4217-9F4C-AAAA93CA19FB}" type="slidenum">
              <a:rPr lang="en-US" altLang="zh-CN"/>
              <a:pPr/>
              <a:t>88</a:t>
            </a:fld>
            <a:endParaRPr lang="en-US" altLang="zh-CN" dirty="0"/>
          </a:p>
        </p:txBody>
      </p:sp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解  答（续）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29600" cy="44958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b="1"/>
              <a:t>（</a:t>
            </a:r>
            <a:r>
              <a:rPr lang="en-US" altLang="zh-CN" sz="2400" b="1"/>
              <a:t>5</a:t>
            </a:r>
            <a:r>
              <a:rPr lang="zh-CN" altLang="en-US" sz="2400" b="1"/>
              <a:t>）</a:t>
            </a:r>
            <a:r>
              <a:rPr lang="zh-CN" altLang="en-US" sz="2400" b="1">
                <a:solidFill>
                  <a:srgbClr val="0000FF"/>
                </a:solidFill>
              </a:rPr>
              <a:t>若</a:t>
            </a:r>
            <a:r>
              <a:rPr lang="en-US" altLang="zh-CN" sz="2400" b="1">
                <a:solidFill>
                  <a:srgbClr val="0000FF"/>
                </a:solidFill>
              </a:rPr>
              <a:t>R</a:t>
            </a:r>
            <a:r>
              <a:rPr lang="zh-CN" altLang="en-US" sz="2400" b="1">
                <a:solidFill>
                  <a:srgbClr val="0000FF"/>
                </a:solidFill>
              </a:rPr>
              <a:t>不属于</a:t>
            </a:r>
            <a:r>
              <a:rPr lang="en-US" altLang="zh-CN" sz="2400" b="1">
                <a:solidFill>
                  <a:srgbClr val="0000FF"/>
                </a:solidFill>
              </a:rPr>
              <a:t>3NF</a:t>
            </a:r>
            <a:r>
              <a:rPr lang="zh-CN" altLang="en-US" sz="2400" b="1">
                <a:solidFill>
                  <a:srgbClr val="0000FF"/>
                </a:solidFill>
              </a:rPr>
              <a:t>，则将</a:t>
            </a:r>
            <a:r>
              <a:rPr lang="en-US" altLang="zh-CN" sz="2400" b="1">
                <a:solidFill>
                  <a:srgbClr val="0000FF"/>
                </a:solidFill>
              </a:rPr>
              <a:t>R</a:t>
            </a:r>
            <a:r>
              <a:rPr lang="zh-CN" altLang="en-US" sz="2400" b="1">
                <a:solidFill>
                  <a:srgbClr val="0000FF"/>
                </a:solidFill>
              </a:rPr>
              <a:t>分解为</a:t>
            </a:r>
            <a:r>
              <a:rPr lang="en-US" altLang="zh-CN" sz="2400" b="1">
                <a:solidFill>
                  <a:srgbClr val="0000FF"/>
                </a:solidFill>
              </a:rPr>
              <a:t>3NF</a:t>
            </a:r>
            <a:r>
              <a:rPr lang="zh-CN" altLang="en-US" sz="2400" b="1">
                <a:solidFill>
                  <a:srgbClr val="0000FF"/>
                </a:solidFill>
              </a:rPr>
              <a:t>，并说明理由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b="1"/>
              <a:t>      ∵</a:t>
            </a:r>
            <a:r>
              <a:rPr lang="en-US" altLang="zh-CN" sz="2400" b="1"/>
              <a:t>R1</a:t>
            </a:r>
            <a:r>
              <a:rPr lang="zh-CN" altLang="en-US" sz="2400" b="1"/>
              <a:t>不存在非主属性对码的传递函数依赖，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b="1"/>
              <a:t>      ∴</a:t>
            </a:r>
            <a:r>
              <a:rPr lang="en-US" altLang="zh-CN" sz="2400" b="1"/>
              <a:t>R1</a:t>
            </a:r>
            <a:r>
              <a:rPr lang="zh-CN" altLang="en-US" sz="2400" b="1"/>
              <a:t>属于</a:t>
            </a:r>
            <a:r>
              <a:rPr lang="en-US" altLang="zh-CN" sz="2400" b="1"/>
              <a:t>3NF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    </a:t>
            </a:r>
            <a:r>
              <a:rPr lang="zh-CN" altLang="en-US" sz="2400" b="1"/>
              <a:t>把</a:t>
            </a:r>
            <a:r>
              <a:rPr lang="en-US" altLang="zh-CN" sz="2400" b="1"/>
              <a:t>R2</a:t>
            </a:r>
            <a:r>
              <a:rPr lang="zh-CN" altLang="en-US" sz="2400" b="1"/>
              <a:t>分解如下二个关系模式：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b="1"/>
              <a:t>         </a:t>
            </a:r>
            <a:r>
              <a:rPr lang="en-US" altLang="zh-CN" sz="2400" b="1"/>
              <a:t>R3</a:t>
            </a:r>
            <a:r>
              <a:rPr lang="zh-CN" altLang="en-US" sz="2400" b="1"/>
              <a:t>（课程号，教师姓名）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b="1"/>
              <a:t>         </a:t>
            </a:r>
            <a:r>
              <a:rPr lang="en-US" altLang="zh-CN" sz="2400" b="1"/>
              <a:t>R4</a:t>
            </a:r>
            <a:r>
              <a:rPr lang="zh-CN" altLang="en-US" sz="2400" b="1"/>
              <a:t>（教师姓名，教师地址）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b="1"/>
              <a:t>     ∵</a:t>
            </a:r>
            <a:r>
              <a:rPr lang="en-US" altLang="zh-CN" sz="2400" b="1"/>
              <a:t>R3</a:t>
            </a:r>
            <a:r>
              <a:rPr lang="zh-CN" altLang="en-US" sz="2400" b="1"/>
              <a:t>的候选码为：课程号，非主属性：教师姓名，课程号→教师姓名，且不存在非主属性对码的传递函数依赖，∴</a:t>
            </a:r>
            <a:r>
              <a:rPr lang="en-US" altLang="zh-CN" sz="2400" b="1"/>
              <a:t>R3</a:t>
            </a:r>
            <a:r>
              <a:rPr lang="zh-CN" altLang="en-US" sz="2400" b="1"/>
              <a:t>属于</a:t>
            </a:r>
            <a:r>
              <a:rPr lang="en-US" altLang="zh-CN" sz="2400" b="1"/>
              <a:t>3NF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      </a:t>
            </a:r>
            <a:r>
              <a:rPr lang="zh-CN" altLang="en-US" sz="2400" b="1"/>
              <a:t>同理</a:t>
            </a:r>
            <a:r>
              <a:rPr lang="en-US" altLang="zh-CN" sz="2400" b="1"/>
              <a:t>R4</a:t>
            </a:r>
            <a:r>
              <a:rPr lang="zh-CN" altLang="en-US" sz="2400" b="1"/>
              <a:t>的候选码为：教师姓名，非主属性：教师地址，教师姓名→教师地址，且不存在非主属性对码的传递函数依赖，∴</a:t>
            </a:r>
            <a:r>
              <a:rPr lang="en-US" altLang="zh-CN" sz="2400" b="1"/>
              <a:t>R4</a:t>
            </a:r>
            <a:r>
              <a:rPr lang="zh-CN" altLang="en-US" sz="2400" b="1"/>
              <a:t>属于</a:t>
            </a:r>
            <a:r>
              <a:rPr lang="en-US" altLang="zh-CN" sz="2400" b="1"/>
              <a:t>3NF</a:t>
            </a:r>
            <a:endParaRPr lang="en-US" altLang="zh-CN" sz="2400"/>
          </a:p>
        </p:txBody>
      </p:sp>
      <p:sp>
        <p:nvSpPr>
          <p:cNvPr id="598020" name="Text Box 4"/>
          <p:cNvSpPr txBox="1">
            <a:spLocks noChangeArrowheads="1"/>
          </p:cNvSpPr>
          <p:nvPr/>
        </p:nvSpPr>
        <p:spPr bwMode="auto">
          <a:xfrm>
            <a:off x="1187450" y="4005263"/>
            <a:ext cx="36036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0" lang="en-US" altLang="zh-CN" sz="1800">
                <a:latin typeface="Arial" panose="020B0604020202020204" pitchFamily="34" charset="0"/>
              </a:rPr>
              <a:t>F</a:t>
            </a:r>
          </a:p>
        </p:txBody>
      </p:sp>
      <p:sp>
        <p:nvSpPr>
          <p:cNvPr id="598021" name="Text Box 5"/>
          <p:cNvSpPr txBox="1">
            <a:spLocks noChangeArrowheads="1"/>
          </p:cNvSpPr>
          <p:nvPr/>
        </p:nvSpPr>
        <p:spPr bwMode="auto">
          <a:xfrm>
            <a:off x="2124075" y="4941888"/>
            <a:ext cx="36036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0" lang="en-US" altLang="zh-CN" sz="1800">
                <a:latin typeface="Arial" panose="020B0604020202020204" pitchFamily="34" charset="0"/>
              </a:rPr>
              <a:t>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98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98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98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98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98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98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98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98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598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598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598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598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598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598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598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598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19" grpId="0" build="p"/>
      <p:bldP spid="598019" grpId="1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576" y="692696"/>
            <a:ext cx="7340104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en-US" sz="3600" b="1" dirty="0">
                <a:solidFill>
                  <a:srgbClr val="0000FF"/>
                </a:solidFill>
              </a:rPr>
              <a:t>作 业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39552" y="1484785"/>
            <a:ext cx="8532440" cy="4608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10000"/>
              </a:lnSpc>
              <a:spcBef>
                <a:spcPct val="15000"/>
              </a:spcBef>
              <a:buFontTx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宋体" charset="-122"/>
              </a:rPr>
              <a:t>假设</a:t>
            </a:r>
            <a:r>
              <a:rPr lang="zh-CN" altLang="en-US" sz="2400" b="1" dirty="0">
                <a:solidFill>
                  <a:srgbClr val="000066"/>
                </a:solidFill>
                <a:latin typeface="宋体" charset="-122"/>
              </a:rPr>
              <a:t>：某商业集团数据库中有一关系模式</a:t>
            </a:r>
            <a:r>
              <a:rPr lang="en-US" altLang="zh-CN" sz="2400" b="1" dirty="0">
                <a:solidFill>
                  <a:srgbClr val="000066"/>
                </a:solidFill>
                <a:latin typeface="宋体" charset="-122"/>
              </a:rPr>
              <a:t>R</a:t>
            </a:r>
            <a:r>
              <a:rPr lang="zh-CN" altLang="en-US" sz="2400" b="1" dirty="0">
                <a:solidFill>
                  <a:srgbClr val="000066"/>
                </a:solidFill>
                <a:latin typeface="宋体" charset="-122"/>
              </a:rPr>
              <a:t>如下：</a:t>
            </a:r>
            <a:br>
              <a:rPr lang="zh-CN" altLang="en-US" sz="2400" b="1" dirty="0">
                <a:solidFill>
                  <a:srgbClr val="000066"/>
                </a:solidFill>
                <a:latin typeface="宋体" charset="-122"/>
              </a:rPr>
            </a:br>
            <a:r>
              <a:rPr lang="en-US" altLang="zh-CN" sz="2400" b="1" dirty="0">
                <a:solidFill>
                  <a:srgbClr val="000066"/>
                </a:solidFill>
                <a:latin typeface="宋体" charset="-122"/>
              </a:rPr>
              <a:t>R (</a:t>
            </a:r>
            <a:r>
              <a:rPr lang="zh-CN" altLang="en-US" sz="2400" b="1" dirty="0">
                <a:solidFill>
                  <a:srgbClr val="000066"/>
                </a:solidFill>
                <a:latin typeface="宋体" charset="-122"/>
              </a:rPr>
              <a:t>商店编号，商品编号，数量，部门编号，负责人</a:t>
            </a:r>
            <a:r>
              <a:rPr lang="en-US" altLang="zh-CN" sz="2400" b="1" dirty="0">
                <a:solidFill>
                  <a:srgbClr val="000066"/>
                </a:solidFill>
                <a:latin typeface="宋体" charset="-122"/>
              </a:rPr>
              <a:t>)</a:t>
            </a:r>
            <a:br>
              <a:rPr lang="en-US" altLang="zh-CN" sz="2400" b="1" dirty="0">
                <a:solidFill>
                  <a:srgbClr val="000066"/>
                </a:solidFill>
                <a:latin typeface="宋体" charset="-122"/>
              </a:rPr>
            </a:br>
            <a:r>
              <a:rPr lang="zh-CN" altLang="en-US" sz="2400" b="1" dirty="0">
                <a:solidFill>
                  <a:srgbClr val="CC3300"/>
                </a:solidFill>
                <a:latin typeface="宋体" charset="-122"/>
              </a:rPr>
              <a:t>如果规定</a:t>
            </a:r>
            <a:r>
              <a:rPr lang="zh-CN" altLang="en-US" sz="2400" b="1" dirty="0">
                <a:solidFill>
                  <a:srgbClr val="000066"/>
                </a:solidFill>
                <a:latin typeface="宋体" charset="-122"/>
              </a:rPr>
              <a:t>：</a:t>
            </a:r>
          </a:p>
          <a:p>
            <a:pPr eaLnBrk="1" hangingPunct="1">
              <a:lnSpc>
                <a:spcPct val="110000"/>
              </a:lnSpc>
              <a:spcBef>
                <a:spcPct val="15000"/>
              </a:spcBef>
              <a:buFontTx/>
              <a:buNone/>
            </a:pPr>
            <a:r>
              <a:rPr lang="zh-CN" altLang="en-US" sz="2400" b="1" dirty="0">
                <a:solidFill>
                  <a:srgbClr val="000066"/>
                </a:solidFill>
                <a:latin typeface="宋体" charset="-122"/>
              </a:rPr>
              <a:t>  </a:t>
            </a:r>
            <a:r>
              <a:rPr lang="en-US" altLang="zh-CN" sz="2400" b="1" dirty="0">
                <a:solidFill>
                  <a:srgbClr val="000066"/>
                </a:solidFill>
                <a:latin typeface="宋体" charset="-122"/>
              </a:rPr>
              <a:t>(1) </a:t>
            </a:r>
            <a:r>
              <a:rPr lang="zh-CN" altLang="en-US" sz="2400" b="1" dirty="0">
                <a:solidFill>
                  <a:srgbClr val="000066"/>
                </a:solidFill>
                <a:latin typeface="宋体" charset="-122"/>
              </a:rPr>
              <a:t>每个商店的每种商品只在一个部门销售；</a:t>
            </a:r>
            <a:br>
              <a:rPr lang="zh-CN" altLang="en-US" sz="2400" b="1" dirty="0">
                <a:solidFill>
                  <a:srgbClr val="000066"/>
                </a:solidFill>
                <a:latin typeface="宋体" charset="-122"/>
              </a:rPr>
            </a:br>
            <a:r>
              <a:rPr lang="en-US" altLang="zh-CN" sz="2400" b="1" dirty="0">
                <a:solidFill>
                  <a:srgbClr val="000066"/>
                </a:solidFill>
                <a:latin typeface="宋体" charset="-122"/>
              </a:rPr>
              <a:t>(2) </a:t>
            </a:r>
            <a:r>
              <a:rPr lang="zh-CN" altLang="en-US" sz="2400" b="1" dirty="0">
                <a:solidFill>
                  <a:srgbClr val="000066"/>
                </a:solidFill>
                <a:latin typeface="宋体" charset="-122"/>
              </a:rPr>
              <a:t>每个商店的每个部门只有一个负责人；</a:t>
            </a:r>
            <a:br>
              <a:rPr lang="zh-CN" altLang="en-US" sz="2400" b="1" dirty="0">
                <a:solidFill>
                  <a:srgbClr val="000066"/>
                </a:solidFill>
                <a:latin typeface="宋体" charset="-122"/>
              </a:rPr>
            </a:br>
            <a:r>
              <a:rPr lang="en-US" altLang="zh-CN" sz="2400" b="1" dirty="0">
                <a:solidFill>
                  <a:srgbClr val="000066"/>
                </a:solidFill>
                <a:latin typeface="宋体" charset="-122"/>
              </a:rPr>
              <a:t>(3) </a:t>
            </a:r>
            <a:r>
              <a:rPr lang="zh-CN" altLang="en-US" sz="2400" b="1" dirty="0">
                <a:solidFill>
                  <a:srgbClr val="000066"/>
                </a:solidFill>
                <a:latin typeface="宋体" charset="-122"/>
              </a:rPr>
              <a:t>每个商店的每种商品只有一个库存数量。</a:t>
            </a:r>
            <a:br>
              <a:rPr lang="zh-CN" altLang="en-US" sz="2400" b="1" dirty="0">
                <a:solidFill>
                  <a:srgbClr val="000066"/>
                </a:solidFill>
                <a:latin typeface="宋体" charset="-122"/>
              </a:rPr>
            </a:br>
            <a:r>
              <a:rPr lang="zh-CN" altLang="en-US" sz="2400" b="1" dirty="0">
                <a:solidFill>
                  <a:srgbClr val="CC3300"/>
                </a:solidFill>
                <a:latin typeface="宋体" charset="-122"/>
              </a:rPr>
              <a:t>试回答下列问题</a:t>
            </a:r>
            <a:r>
              <a:rPr lang="zh-CN" altLang="en-US" sz="2400" b="1" dirty="0">
                <a:solidFill>
                  <a:srgbClr val="000066"/>
                </a:solidFill>
                <a:latin typeface="宋体" charset="-122"/>
              </a:rPr>
              <a:t>：</a:t>
            </a:r>
            <a:br>
              <a:rPr lang="zh-CN" altLang="en-US" sz="2400" b="1" dirty="0">
                <a:solidFill>
                  <a:srgbClr val="000066"/>
                </a:solidFill>
                <a:latin typeface="宋体" charset="-122"/>
              </a:rPr>
            </a:br>
            <a:r>
              <a:rPr lang="en-US" altLang="zh-CN" sz="2400" b="1" dirty="0">
                <a:solidFill>
                  <a:srgbClr val="000066"/>
                </a:solidFill>
                <a:latin typeface="宋体" charset="-122"/>
              </a:rPr>
              <a:t>(1) </a:t>
            </a:r>
            <a:r>
              <a:rPr lang="zh-CN" altLang="en-US" sz="2400" b="1" dirty="0">
                <a:solidFill>
                  <a:srgbClr val="000066"/>
                </a:solidFill>
                <a:latin typeface="宋体" charset="-122"/>
              </a:rPr>
              <a:t>根据上述规定，写出关系模式</a:t>
            </a:r>
            <a:r>
              <a:rPr lang="en-US" altLang="zh-CN" sz="2400" b="1" dirty="0">
                <a:solidFill>
                  <a:srgbClr val="000066"/>
                </a:solidFill>
                <a:latin typeface="宋体" charset="-122"/>
              </a:rPr>
              <a:t>R</a:t>
            </a:r>
            <a:r>
              <a:rPr lang="zh-CN" altLang="en-US" sz="2400" b="1" dirty="0">
                <a:solidFill>
                  <a:srgbClr val="000066"/>
                </a:solidFill>
                <a:latin typeface="宋体" charset="-122"/>
              </a:rPr>
              <a:t>的基本函数依赖；</a:t>
            </a:r>
            <a:br>
              <a:rPr lang="zh-CN" altLang="en-US" sz="2400" b="1" dirty="0">
                <a:solidFill>
                  <a:srgbClr val="000066"/>
                </a:solidFill>
                <a:latin typeface="宋体" charset="-122"/>
              </a:rPr>
            </a:br>
            <a:r>
              <a:rPr lang="en-US" altLang="zh-CN" sz="2400" b="1" dirty="0">
                <a:solidFill>
                  <a:srgbClr val="000066"/>
                </a:solidFill>
                <a:latin typeface="宋体" charset="-122"/>
              </a:rPr>
              <a:t>(2) </a:t>
            </a:r>
            <a:r>
              <a:rPr lang="zh-CN" altLang="en-US" sz="2400" b="1" dirty="0">
                <a:solidFill>
                  <a:srgbClr val="000066"/>
                </a:solidFill>
                <a:latin typeface="宋体" charset="-122"/>
              </a:rPr>
              <a:t>找出关系模式</a:t>
            </a:r>
            <a:r>
              <a:rPr lang="en-US" altLang="zh-CN" sz="2400" b="1" dirty="0">
                <a:solidFill>
                  <a:srgbClr val="000066"/>
                </a:solidFill>
                <a:latin typeface="宋体" charset="-122"/>
              </a:rPr>
              <a:t>R</a:t>
            </a:r>
            <a:r>
              <a:rPr lang="zh-CN" altLang="en-US" sz="2400" b="1" dirty="0">
                <a:solidFill>
                  <a:srgbClr val="000066"/>
                </a:solidFill>
                <a:latin typeface="宋体" charset="-122"/>
              </a:rPr>
              <a:t>的候选码；</a:t>
            </a:r>
            <a:br>
              <a:rPr lang="zh-CN" altLang="en-US" sz="2400" b="1" dirty="0">
                <a:solidFill>
                  <a:srgbClr val="000066"/>
                </a:solidFill>
                <a:latin typeface="宋体" charset="-122"/>
              </a:rPr>
            </a:br>
            <a:r>
              <a:rPr lang="en-US" altLang="zh-CN" sz="2400" b="1" dirty="0">
                <a:solidFill>
                  <a:srgbClr val="000066"/>
                </a:solidFill>
                <a:latin typeface="宋体" charset="-122"/>
              </a:rPr>
              <a:t>(3) </a:t>
            </a:r>
            <a:r>
              <a:rPr lang="zh-CN" altLang="en-US" sz="2400" b="1" dirty="0">
                <a:solidFill>
                  <a:srgbClr val="000066"/>
                </a:solidFill>
                <a:latin typeface="宋体" charset="-122"/>
              </a:rPr>
              <a:t>试问关系模式</a:t>
            </a:r>
            <a:r>
              <a:rPr lang="en-US" altLang="zh-CN" sz="2400" b="1" dirty="0">
                <a:solidFill>
                  <a:srgbClr val="000066"/>
                </a:solidFill>
                <a:latin typeface="宋体" charset="-122"/>
              </a:rPr>
              <a:t>R</a:t>
            </a:r>
            <a:r>
              <a:rPr lang="zh-CN" altLang="en-US" sz="2400" b="1" dirty="0">
                <a:solidFill>
                  <a:srgbClr val="000066"/>
                </a:solidFill>
                <a:latin typeface="宋体" charset="-122"/>
              </a:rPr>
              <a:t>最高已经达到第几范式？为什么？</a:t>
            </a:r>
            <a:br>
              <a:rPr lang="zh-CN" altLang="en-US" sz="2400" b="1" dirty="0">
                <a:solidFill>
                  <a:srgbClr val="000066"/>
                </a:solidFill>
                <a:latin typeface="宋体" charset="-122"/>
              </a:rPr>
            </a:br>
            <a:r>
              <a:rPr lang="en-US" altLang="zh-CN" sz="2400" b="1" dirty="0">
                <a:solidFill>
                  <a:srgbClr val="000066"/>
                </a:solidFill>
                <a:latin typeface="宋体" charset="-122"/>
              </a:rPr>
              <a:t>(4) </a:t>
            </a:r>
            <a:r>
              <a:rPr lang="zh-CN" altLang="en-US" sz="2400" b="1" dirty="0">
                <a:solidFill>
                  <a:srgbClr val="000066"/>
                </a:solidFill>
                <a:latin typeface="宋体" charset="-122"/>
              </a:rPr>
              <a:t>如果</a:t>
            </a:r>
            <a:r>
              <a:rPr lang="en-US" altLang="zh-CN" sz="2400" b="1" dirty="0">
                <a:solidFill>
                  <a:srgbClr val="000066"/>
                </a:solidFill>
                <a:latin typeface="宋体" charset="-122"/>
              </a:rPr>
              <a:t>R</a:t>
            </a:r>
            <a:r>
              <a:rPr lang="zh-CN" altLang="en-US" sz="2400" b="1" dirty="0">
                <a:solidFill>
                  <a:srgbClr val="000066"/>
                </a:solidFill>
                <a:latin typeface="宋体" charset="-122"/>
              </a:rPr>
              <a:t>不属于</a:t>
            </a:r>
            <a:r>
              <a:rPr lang="en-US" altLang="zh-CN" sz="2400" b="1" dirty="0">
                <a:solidFill>
                  <a:srgbClr val="000066"/>
                </a:solidFill>
                <a:latin typeface="宋体" charset="-122"/>
              </a:rPr>
              <a:t>3NF</a:t>
            </a:r>
            <a:r>
              <a:rPr lang="zh-CN" altLang="en-US" sz="2400" b="1" dirty="0">
                <a:solidFill>
                  <a:srgbClr val="000066"/>
                </a:solidFill>
                <a:latin typeface="宋体" charset="-122"/>
              </a:rPr>
              <a:t>，请将</a:t>
            </a:r>
            <a:r>
              <a:rPr lang="en-US" altLang="zh-CN" sz="2400" b="1" dirty="0">
                <a:solidFill>
                  <a:srgbClr val="000066"/>
                </a:solidFill>
                <a:latin typeface="宋体" charset="-122"/>
              </a:rPr>
              <a:t>R</a:t>
            </a:r>
            <a:r>
              <a:rPr lang="zh-CN" altLang="en-US" sz="2400" b="1" dirty="0">
                <a:solidFill>
                  <a:srgbClr val="000066"/>
                </a:solidFill>
                <a:latin typeface="宋体" charset="-122"/>
              </a:rPr>
              <a:t>分解成</a:t>
            </a:r>
            <a:r>
              <a:rPr lang="en-US" altLang="zh-CN" sz="2400" b="1" dirty="0">
                <a:solidFill>
                  <a:srgbClr val="000066"/>
                </a:solidFill>
                <a:latin typeface="宋体" charset="-122"/>
              </a:rPr>
              <a:t>3NF</a:t>
            </a:r>
            <a:r>
              <a:rPr lang="zh-CN" altLang="en-US" sz="2400" b="1" dirty="0">
                <a:solidFill>
                  <a:srgbClr val="000066"/>
                </a:solidFill>
                <a:latin typeface="宋体" charset="-122"/>
              </a:rPr>
              <a:t>模式集 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96420E-7BB3-4434-9192-30B73C298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19700" y="6381750"/>
            <a:ext cx="3600450" cy="320675"/>
          </a:xfrm>
        </p:spPr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7A8084-FB23-4ABA-9524-702E6F60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0825" y="6237288"/>
            <a:ext cx="585788" cy="457200"/>
          </a:xfrm>
        </p:spPr>
        <p:txBody>
          <a:bodyPr/>
          <a:lstStyle/>
          <a:p>
            <a:fld id="{2A3B82C0-6486-4217-9F4C-AAAA93CA19FB}" type="slidenum">
              <a:rPr lang="en-US" altLang="zh-CN"/>
              <a:pPr/>
              <a:t>89</a:t>
            </a:fld>
            <a:endParaRPr lang="en-US" altLang="zh-CN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145E-1798-4113-B36A-9E78F8BABD47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数据依赖对关系模式的影响（续）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76400"/>
            <a:ext cx="7772400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/>
              <a:t>   </a:t>
            </a:r>
            <a:r>
              <a:rPr lang="zh-CN" altLang="en-US" sz="2400"/>
              <a:t>属性组</a:t>
            </a:r>
            <a:r>
              <a:rPr lang="en-US" altLang="zh-CN" sz="2400"/>
              <a:t>U</a:t>
            </a:r>
            <a:r>
              <a:rPr lang="zh-CN" altLang="en-US" sz="2400"/>
              <a:t>上的一组函数依赖</a:t>
            </a:r>
            <a:r>
              <a:rPr lang="en-US" altLang="zh-CN" sz="2400"/>
              <a:t>F</a:t>
            </a:r>
            <a:r>
              <a:rPr lang="zh-CN" altLang="en-US" sz="2400"/>
              <a:t>：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    </a:t>
            </a:r>
            <a:r>
              <a:rPr lang="en-US" altLang="zh-CN" sz="2400"/>
              <a:t>F </a:t>
            </a:r>
            <a:r>
              <a:rPr lang="zh-CN" altLang="en-US" sz="2400"/>
              <a:t>＝｛ </a:t>
            </a:r>
            <a:r>
              <a:rPr lang="en-US" altLang="zh-CN" sz="2400"/>
              <a:t>Sno → Sdept,  Sdept → Mname, 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                (Sno, Cname) → Grade </a:t>
            </a:r>
            <a:r>
              <a:rPr lang="zh-CN" altLang="en-US" sz="2400"/>
              <a:t>｝</a:t>
            </a:r>
          </a:p>
        </p:txBody>
      </p:sp>
      <p:grpSp>
        <p:nvGrpSpPr>
          <p:cNvPr id="405508" name="Group 4"/>
          <p:cNvGrpSpPr>
            <a:grpSpLocks/>
          </p:cNvGrpSpPr>
          <p:nvPr/>
        </p:nvGrpSpPr>
        <p:grpSpPr bwMode="auto">
          <a:xfrm>
            <a:off x="1981200" y="3352800"/>
            <a:ext cx="5715000" cy="2667000"/>
            <a:chOff x="3000" y="4872"/>
            <a:chExt cx="5580" cy="2028"/>
          </a:xfrm>
        </p:grpSpPr>
        <p:sp>
          <p:nvSpPr>
            <p:cNvPr id="405509" name="Rectangle 5"/>
            <p:cNvSpPr>
              <a:spLocks noChangeArrowheads="1"/>
            </p:cNvSpPr>
            <p:nvPr/>
          </p:nvSpPr>
          <p:spPr bwMode="auto">
            <a:xfrm>
              <a:off x="3000" y="4872"/>
              <a:ext cx="3600" cy="109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10" name="Text Box 6"/>
            <p:cNvSpPr txBox="1">
              <a:spLocks noChangeArrowheads="1"/>
            </p:cNvSpPr>
            <p:nvPr/>
          </p:nvSpPr>
          <p:spPr bwMode="auto">
            <a:xfrm>
              <a:off x="3360" y="5184"/>
              <a:ext cx="1080" cy="4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 </a:t>
              </a:r>
              <a:r>
                <a:rPr lang="en-US" altLang="zh-CN" sz="2400" b="1">
                  <a:latin typeface="Times New Roman" panose="02020603050405020304" pitchFamily="18" charset="0"/>
                </a:rPr>
                <a:t>Sno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05511" name="Text Box 7"/>
            <p:cNvSpPr txBox="1">
              <a:spLocks noChangeArrowheads="1"/>
            </p:cNvSpPr>
            <p:nvPr/>
          </p:nvSpPr>
          <p:spPr bwMode="auto">
            <a:xfrm>
              <a:off x="4980" y="5184"/>
              <a:ext cx="1260" cy="4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Cname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05512" name="Text Box 8"/>
            <p:cNvSpPr txBox="1">
              <a:spLocks noChangeArrowheads="1"/>
            </p:cNvSpPr>
            <p:nvPr/>
          </p:nvSpPr>
          <p:spPr bwMode="auto">
            <a:xfrm>
              <a:off x="3360" y="6432"/>
              <a:ext cx="1080" cy="4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Sdept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405513" name="Text Box 9"/>
            <p:cNvSpPr txBox="1">
              <a:spLocks noChangeArrowheads="1"/>
            </p:cNvSpPr>
            <p:nvPr/>
          </p:nvSpPr>
          <p:spPr bwMode="auto">
            <a:xfrm>
              <a:off x="4980" y="6432"/>
              <a:ext cx="1260" cy="4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M</a:t>
              </a:r>
              <a:r>
                <a:rPr lang="en-US" altLang="zh-CN" sz="2400" b="1">
                  <a:latin typeface="Times New Roman" panose="02020603050405020304" pitchFamily="18" charset="0"/>
                </a:rPr>
                <a:t>nam</a:t>
              </a:r>
              <a:r>
                <a:rPr lang="en-US" altLang="zh-CN" sz="2000" b="1">
                  <a:latin typeface="Times New Roman" panose="02020603050405020304" pitchFamily="18" charset="0"/>
                </a:rPr>
                <a:t>e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405514" name="Line 10"/>
            <p:cNvSpPr>
              <a:spLocks noChangeShapeType="1"/>
            </p:cNvSpPr>
            <p:nvPr/>
          </p:nvSpPr>
          <p:spPr bwMode="auto">
            <a:xfrm>
              <a:off x="3900" y="5652"/>
              <a:ext cx="0" cy="7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15" name="Line 11"/>
            <p:cNvSpPr>
              <a:spLocks noChangeShapeType="1"/>
            </p:cNvSpPr>
            <p:nvPr/>
          </p:nvSpPr>
          <p:spPr bwMode="auto">
            <a:xfrm>
              <a:off x="4437" y="6588"/>
              <a:ext cx="5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16" name="Text Box 12"/>
            <p:cNvSpPr txBox="1">
              <a:spLocks noChangeArrowheads="1"/>
            </p:cNvSpPr>
            <p:nvPr/>
          </p:nvSpPr>
          <p:spPr bwMode="auto">
            <a:xfrm>
              <a:off x="7320" y="5184"/>
              <a:ext cx="1260" cy="4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Grade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405517" name="Line 13"/>
            <p:cNvSpPr>
              <a:spLocks noChangeShapeType="1"/>
            </p:cNvSpPr>
            <p:nvPr/>
          </p:nvSpPr>
          <p:spPr bwMode="auto">
            <a:xfrm>
              <a:off x="6600" y="5340"/>
              <a:ext cx="72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1_商务模板系列34">
  <a:themeElements>
    <a:clrScheme name="1_商务模板系列34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1_商务模板系列34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just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Tx/>
          <a:buFont typeface="Wingdings" panose="05000000000000000000" pitchFamily="2" charset="2"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just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Tx/>
          <a:buFont typeface="Wingdings" panose="05000000000000000000" pitchFamily="2" charset="2"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商务模板系列34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商务模板系列34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商务模板系列34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10328</TotalTime>
  <Words>7918</Words>
  <Application>Microsoft Office PowerPoint</Application>
  <PresentationFormat>全屏显示(4:3)</PresentationFormat>
  <Paragraphs>1014</Paragraphs>
  <Slides>89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89</vt:i4>
      </vt:variant>
    </vt:vector>
  </HeadingPairs>
  <TitlesOfParts>
    <vt:vector size="110" baseType="lpstr">
      <vt:lpstr>Arial Unicode MS</vt:lpstr>
      <vt:lpstr>仿宋_GB2312</vt:lpstr>
      <vt:lpstr>黑体</vt:lpstr>
      <vt:lpstr>STZhongsong</vt:lpstr>
      <vt:lpstr>楷体_GB2312</vt:lpstr>
      <vt:lpstr>隶书</vt:lpstr>
      <vt:lpstr>宋体</vt:lpstr>
      <vt:lpstr>Microsoft YaHei</vt:lpstr>
      <vt:lpstr>Arial</vt:lpstr>
      <vt:lpstr>Arial Narrow</vt:lpstr>
      <vt:lpstr>Courier New</vt:lpstr>
      <vt:lpstr>Helvetica</vt:lpstr>
      <vt:lpstr>Symbol</vt:lpstr>
      <vt:lpstr>Tahoma</vt:lpstr>
      <vt:lpstr>Times New Roman</vt:lpstr>
      <vt:lpstr>Wingdings</vt:lpstr>
      <vt:lpstr>1_商务模板系列34</vt:lpstr>
      <vt:lpstr>Image</vt:lpstr>
      <vt:lpstr>Equation</vt:lpstr>
      <vt:lpstr>Microsoft 公式 3.0</vt:lpstr>
      <vt:lpstr>公式</vt:lpstr>
      <vt:lpstr>第六章 关系数据理论</vt:lpstr>
      <vt:lpstr>第六章 关系数据理论</vt:lpstr>
      <vt:lpstr>6.1 问题的提出</vt:lpstr>
      <vt:lpstr>概念回顾</vt:lpstr>
      <vt:lpstr>什么是数据依赖</vt:lpstr>
      <vt:lpstr>什么是数据依赖（续）</vt:lpstr>
      <vt:lpstr>关系模式的简化表示</vt:lpstr>
      <vt:lpstr>数据依赖对关系模式的影响</vt:lpstr>
      <vt:lpstr>数据依赖对关系模式的影响（续）</vt:lpstr>
      <vt:lpstr>关系模式Student&lt;U, F&gt;中存在的问题</vt:lpstr>
      <vt:lpstr>数据依赖对关系模式的影响（续）</vt:lpstr>
      <vt:lpstr>分解关系模式</vt:lpstr>
      <vt:lpstr>实例分析</vt:lpstr>
      <vt:lpstr>第六章 关系数据理论</vt:lpstr>
      <vt:lpstr>6.2  规范化</vt:lpstr>
      <vt:lpstr>6.2.1 函数依赖</vt:lpstr>
      <vt:lpstr>一、函数依赖</vt:lpstr>
      <vt:lpstr>PowerPoint 演示文稿</vt:lpstr>
      <vt:lpstr>函数依赖的示例</vt:lpstr>
      <vt:lpstr>二、平凡函数依赖与非平凡函数依赖</vt:lpstr>
      <vt:lpstr>平凡函数依赖与非平凡函数依赖（续）</vt:lpstr>
      <vt:lpstr>函数依赖的提取练习</vt:lpstr>
      <vt:lpstr>函数依赖的提取练习</vt:lpstr>
      <vt:lpstr>三、完全函数依赖与部分函数依赖</vt:lpstr>
      <vt:lpstr>PowerPoint 演示文稿</vt:lpstr>
      <vt:lpstr>部分函数依赖与完全函数依赖的示例</vt:lpstr>
      <vt:lpstr>部分函数依赖与完全函数依赖的示例</vt:lpstr>
      <vt:lpstr>四、传递函数依赖</vt:lpstr>
      <vt:lpstr>传递函数依赖的示例</vt:lpstr>
      <vt:lpstr>传递函数依赖的示例</vt:lpstr>
      <vt:lpstr>传递函数依赖的示例</vt:lpstr>
      <vt:lpstr>思考题</vt:lpstr>
      <vt:lpstr>6.2.2 码</vt:lpstr>
      <vt:lpstr>码（续）</vt:lpstr>
      <vt:lpstr>码（续）</vt:lpstr>
      <vt:lpstr>候选键的示例</vt:lpstr>
      <vt:lpstr>外部码</vt:lpstr>
      <vt:lpstr>6.2.3 范式</vt:lpstr>
      <vt:lpstr>6.2.3 范式</vt:lpstr>
      <vt:lpstr>6.2.4  2NF</vt:lpstr>
      <vt:lpstr>PowerPoint 演示文稿</vt:lpstr>
      <vt:lpstr>2NF（续）</vt:lpstr>
      <vt:lpstr> 2NF（续）</vt:lpstr>
      <vt:lpstr>S-L-C不是一个好的关系模式（续）</vt:lpstr>
      <vt:lpstr>S-L-C不是一个好的关系模式（续）</vt:lpstr>
      <vt:lpstr>2NF（续）</vt:lpstr>
      <vt:lpstr> 2NF（续）</vt:lpstr>
      <vt:lpstr>思考题</vt:lpstr>
      <vt:lpstr>PowerPoint 演示文稿</vt:lpstr>
      <vt:lpstr>分解方法</vt:lpstr>
      <vt:lpstr> 2NF（续）</vt:lpstr>
      <vt:lpstr>PowerPoint 演示文稿</vt:lpstr>
      <vt:lpstr> 6.2.5  3NF</vt:lpstr>
      <vt:lpstr>3NF（续）</vt:lpstr>
      <vt:lpstr>3NF（续）</vt:lpstr>
      <vt:lpstr>3NF（续）</vt:lpstr>
      <vt:lpstr>实例分析</vt:lpstr>
      <vt:lpstr>思考题</vt:lpstr>
      <vt:lpstr>3NF（续）</vt:lpstr>
      <vt:lpstr> 6.2.6  BC范式（BCNF）</vt:lpstr>
      <vt:lpstr>BCNF（续）</vt:lpstr>
      <vt:lpstr>BCNF（续）</vt:lpstr>
      <vt:lpstr>BCNF（续）</vt:lpstr>
      <vt:lpstr> BCNF（续）</vt:lpstr>
      <vt:lpstr>BCNF（续）</vt:lpstr>
      <vt:lpstr>3NF与BCNF的关系</vt:lpstr>
      <vt:lpstr>6.2.7 多值依赖</vt:lpstr>
      <vt:lpstr>多值依赖（续）</vt:lpstr>
      <vt:lpstr>多值依赖（续）</vt:lpstr>
      <vt:lpstr>多值依赖（续）</vt:lpstr>
      <vt:lpstr>多值依赖（续）</vt:lpstr>
      <vt:lpstr>多值依赖（续）</vt:lpstr>
      <vt:lpstr>多值依赖（续）</vt:lpstr>
      <vt:lpstr>多值依赖（续）</vt:lpstr>
      <vt:lpstr>多值依赖（续）</vt:lpstr>
      <vt:lpstr>多值依赖的性质</vt:lpstr>
      <vt:lpstr>多值依赖与函数依赖的区别</vt:lpstr>
      <vt:lpstr>6.2.8  4NF</vt:lpstr>
      <vt:lpstr>4NF（续）</vt:lpstr>
      <vt:lpstr>6.2.9 规范化小结</vt:lpstr>
      <vt:lpstr>规范化小结（续）</vt:lpstr>
      <vt:lpstr>规范化小结（续）</vt:lpstr>
      <vt:lpstr>PowerPoint 演示文稿</vt:lpstr>
      <vt:lpstr>PowerPoint 演示文稿</vt:lpstr>
      <vt:lpstr>思考题</vt:lpstr>
      <vt:lpstr>解  答</vt:lpstr>
      <vt:lpstr>解  答（续）</vt:lpstr>
      <vt:lpstr>解  答（续）</vt:lpstr>
      <vt:lpstr>作 业</vt:lpstr>
    </vt:vector>
  </TitlesOfParts>
  <Company>idke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课程名称：数据库系统概论</dc:title>
  <dc:creator>RUC IDKE</dc:creator>
  <cp:lastModifiedBy>zhu xz</cp:lastModifiedBy>
  <cp:revision>513</cp:revision>
  <dcterms:created xsi:type="dcterms:W3CDTF">2000-08-09T08:19:19Z</dcterms:created>
  <dcterms:modified xsi:type="dcterms:W3CDTF">2022-11-14T12:06:27Z</dcterms:modified>
</cp:coreProperties>
</file>