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2"/>
  </p:notesMasterIdLst>
  <p:sldIdLst>
    <p:sldId id="258" r:id="rId2"/>
    <p:sldId id="259" r:id="rId3"/>
    <p:sldId id="300" r:id="rId4"/>
    <p:sldId id="301" r:id="rId5"/>
    <p:sldId id="260" r:id="rId6"/>
    <p:sldId id="261" r:id="rId7"/>
    <p:sldId id="262" r:id="rId8"/>
    <p:sldId id="263" r:id="rId9"/>
    <p:sldId id="729" r:id="rId10"/>
    <p:sldId id="265" r:id="rId11"/>
    <p:sldId id="266" r:id="rId12"/>
    <p:sldId id="267" r:id="rId13"/>
    <p:sldId id="728" r:id="rId14"/>
    <p:sldId id="268" r:id="rId15"/>
    <p:sldId id="732" r:id="rId16"/>
    <p:sldId id="733" r:id="rId17"/>
    <p:sldId id="734" r:id="rId18"/>
    <p:sldId id="417" r:id="rId19"/>
    <p:sldId id="418" r:id="rId20"/>
    <p:sldId id="419" r:id="rId21"/>
    <p:sldId id="442" r:id="rId22"/>
    <p:sldId id="439" r:id="rId23"/>
    <p:sldId id="290" r:id="rId24"/>
    <p:sldId id="264"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424" r:id="rId46"/>
    <p:sldId id="425" r:id="rId47"/>
    <p:sldId id="426" r:id="rId48"/>
    <p:sldId id="427" r:id="rId49"/>
    <p:sldId id="428" r:id="rId50"/>
    <p:sldId id="429" r:id="rId51"/>
    <p:sldId id="430" r:id="rId52"/>
    <p:sldId id="431" r:id="rId53"/>
    <p:sldId id="432" r:id="rId54"/>
    <p:sldId id="433" r:id="rId55"/>
    <p:sldId id="434" r:id="rId56"/>
    <p:sldId id="740" r:id="rId57"/>
    <p:sldId id="709" r:id="rId58"/>
    <p:sldId id="678" r:id="rId59"/>
    <p:sldId id="680" r:id="rId60"/>
    <p:sldId id="289" r:id="rId61"/>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u xz" initials="zx" lastIdx="2" clrIdx="0">
    <p:extLst>
      <p:ext uri="{19B8F6BF-5375-455C-9EA6-DF929625EA0E}">
        <p15:presenceInfo xmlns:p15="http://schemas.microsoft.com/office/powerpoint/2012/main" userId="12d063e133522c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3333CC"/>
    <a:srgbClr val="89D444"/>
    <a:srgbClr val="FB33F1"/>
    <a:srgbClr val="FC6CF5"/>
    <a:srgbClr val="B2E385"/>
    <a:srgbClr val="FF3300"/>
    <a:srgbClr val="5F9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0292" autoAdjust="0"/>
  </p:normalViewPr>
  <p:slideViewPr>
    <p:cSldViewPr>
      <p:cViewPr varScale="1">
        <p:scale>
          <a:sx n="110" d="100"/>
          <a:sy n="110" d="100"/>
        </p:scale>
        <p:origin x="3312"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48960"/>
    </p:cViewPr>
  </p:sorterViewPr>
  <p:notesViewPr>
    <p:cSldViewPr>
      <p:cViewPr>
        <p:scale>
          <a:sx n="50" d="100"/>
          <a:sy n="50" d="100"/>
        </p:scale>
        <p:origin x="-1488" y="-19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1T11:16:51.072"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b="0"/>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lvl1pPr>
          </a:lstStyle>
          <a:p>
            <a:pPr>
              <a:defRPr/>
            </a:pPr>
            <a:endParaRPr lang="en-US" altLang="zh-CN"/>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b="0"/>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vl1pPr>
          </a:lstStyle>
          <a:p>
            <a:fld id="{65E6B38B-3885-4867-8498-80FAFC32A5EE}" type="slidenum">
              <a:rPr lang="en-US" altLang="zh-CN"/>
              <a:pPr/>
              <a:t>‹#›</a:t>
            </a:fld>
            <a:endParaRPr lang="en-US" altLang="zh-CN"/>
          </a:p>
        </p:txBody>
      </p:sp>
    </p:spTree>
    <p:extLst>
      <p:ext uri="{BB962C8B-B14F-4D97-AF65-F5344CB8AC3E}">
        <p14:creationId xmlns:p14="http://schemas.microsoft.com/office/powerpoint/2010/main" val="171313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E6B38B-3885-4867-8498-80FAFC32A5EE}" type="slidenum">
              <a:rPr lang="en-US" altLang="zh-CN" smtClean="0"/>
              <a:pPr/>
              <a:t>11</a:t>
            </a:fld>
            <a:endParaRPr lang="en-US" altLang="zh-CN"/>
          </a:p>
        </p:txBody>
      </p:sp>
    </p:spTree>
    <p:extLst>
      <p:ext uri="{BB962C8B-B14F-4D97-AF65-F5344CB8AC3E}">
        <p14:creationId xmlns:p14="http://schemas.microsoft.com/office/powerpoint/2010/main" val="301152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37DF32-0405-4894-881D-8851CDDD5F9D}" type="slidenum">
              <a:rPr lang="en-US" altLang="zh-CN"/>
              <a:pPr/>
              <a:t>13</a:t>
            </a:fld>
            <a:endParaRPr lang="en-US" altLang="zh-CN"/>
          </a:p>
        </p:txBody>
      </p:sp>
      <p:sp>
        <p:nvSpPr>
          <p:cNvPr id="608258" name="Rectangle 2"/>
          <p:cNvSpPr>
            <a:spLocks noGrp="1" noRot="1" noChangeAspect="1" noChangeArrowheads="1" noTextEdit="1"/>
          </p:cNvSpPr>
          <p:nvPr>
            <p:ph type="sldImg"/>
          </p:nvPr>
        </p:nvSpPr>
        <p:spPr>
          <a:xfrm>
            <a:off x="1144588" y="685800"/>
            <a:ext cx="4572000" cy="3429000"/>
          </a:xfrm>
          <a:ln/>
        </p:spPr>
      </p:sp>
      <p:sp>
        <p:nvSpPr>
          <p:cNvPr id="608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9933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pt-BR" b="1" dirty="0">
                <a:latin typeface="Times New Roman" panose="02020603050405020304" pitchFamily="18" charset="0"/>
              </a:rPr>
              <a:t>函数依赖的推理规则</a:t>
            </a:r>
            <a:endParaRPr lang="zh-CN" altLang="en-US" dirty="0"/>
          </a:p>
        </p:txBody>
      </p:sp>
      <p:sp>
        <p:nvSpPr>
          <p:cNvPr id="4" name="灯片编号占位符 3"/>
          <p:cNvSpPr>
            <a:spLocks noGrp="1"/>
          </p:cNvSpPr>
          <p:nvPr>
            <p:ph type="sldNum" sz="quarter" idx="10"/>
          </p:nvPr>
        </p:nvSpPr>
        <p:spPr/>
        <p:txBody>
          <a:bodyPr/>
          <a:lstStyle/>
          <a:p>
            <a:fld id="{65E6B38B-3885-4867-8498-80FAFC32A5EE}" type="slidenum">
              <a:rPr lang="en-US" altLang="zh-CN" smtClean="0"/>
              <a:pPr/>
              <a:t>15</a:t>
            </a:fld>
            <a:endParaRPr lang="en-US" altLang="zh-CN"/>
          </a:p>
        </p:txBody>
      </p:sp>
    </p:spTree>
    <p:extLst>
      <p:ext uri="{BB962C8B-B14F-4D97-AF65-F5344CB8AC3E}">
        <p14:creationId xmlns:p14="http://schemas.microsoft.com/office/powerpoint/2010/main" val="3537325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000066"/>
                </a:solidFill>
              </a:rPr>
              <a:t>A</a:t>
            </a:r>
            <a:r>
              <a:rPr lang="en-US" altLang="zh-CN" dirty="0">
                <a:solidFill>
                  <a:srgbClr val="000066"/>
                </a:solidFill>
                <a:latin typeface="宋体" panose="02010600030101010101" pitchFamily="2" charset="-122"/>
                <a:ea typeface="宋体" panose="02010600030101010101" pitchFamily="2" charset="-122"/>
              </a:rPr>
              <a:t>∈</a:t>
            </a:r>
            <a:r>
              <a:rPr lang="en-US" altLang="zh-CN" dirty="0">
                <a:solidFill>
                  <a:srgbClr val="000066"/>
                </a:solidFill>
                <a:latin typeface="Tahoma" pitchFamily="34" charset="0"/>
              </a:rPr>
              <a:t>CD</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rPr>
              <a:t>CD</a:t>
            </a:r>
            <a:r>
              <a:rPr lang="en-US" altLang="zh-CN" dirty="0">
                <a:solidFill>
                  <a:srgbClr val="000066"/>
                </a:solidFill>
                <a:sym typeface="Symbol" pitchFamily="18" charset="2"/>
              </a:rPr>
              <a:t>A, </a:t>
            </a:r>
            <a:r>
              <a:rPr lang="en-US" altLang="zh-CN" dirty="0">
                <a:solidFill>
                  <a:srgbClr val="000066"/>
                </a:solidFill>
              </a:rPr>
              <a:t>CD</a:t>
            </a:r>
            <a:r>
              <a:rPr lang="en-US" altLang="zh-CN" dirty="0">
                <a:solidFill>
                  <a:srgbClr val="000066"/>
                </a:solidFill>
                <a:sym typeface="Symbol" pitchFamily="18" charset="2"/>
              </a:rPr>
              <a:t>ACD,</a:t>
            </a:r>
            <a:r>
              <a:rPr lang="en-US" altLang="zh-CN" dirty="0">
                <a:solidFill>
                  <a:srgbClr val="000066"/>
                </a:solidFill>
              </a:rPr>
              <a:t> ACD</a:t>
            </a:r>
            <a:r>
              <a:rPr lang="en-US" altLang="zh-CN" dirty="0">
                <a:solidFill>
                  <a:srgbClr val="000066"/>
                </a:solidFill>
                <a:sym typeface="Symbol" pitchFamily="18" charset="2"/>
              </a:rPr>
              <a:t>B,</a:t>
            </a:r>
            <a:r>
              <a:rPr lang="zh-CN" altLang="en-US" dirty="0">
                <a:solidFill>
                  <a:srgbClr val="000066"/>
                </a:solidFill>
                <a:sym typeface="Symbol" pitchFamily="18" charset="2"/>
              </a:rPr>
              <a:t>则</a:t>
            </a:r>
            <a:r>
              <a:rPr lang="en-US" altLang="zh-CN">
                <a:solidFill>
                  <a:srgbClr val="000066"/>
                </a:solidFill>
              </a:rPr>
              <a:t>CD</a:t>
            </a:r>
            <a:r>
              <a:rPr lang="en-US" altLang="zh-CN">
                <a:solidFill>
                  <a:srgbClr val="000066"/>
                </a:solidFill>
                <a:sym typeface="Symbol" pitchFamily="18" charset="2"/>
              </a:rPr>
              <a:t>B</a:t>
            </a:r>
            <a:endParaRPr lang="zh-CN" altLang="en-US" dirty="0"/>
          </a:p>
        </p:txBody>
      </p:sp>
      <p:sp>
        <p:nvSpPr>
          <p:cNvPr id="4" name="灯片编号占位符 3"/>
          <p:cNvSpPr>
            <a:spLocks noGrp="1"/>
          </p:cNvSpPr>
          <p:nvPr>
            <p:ph type="sldNum" sz="quarter" idx="5"/>
          </p:nvPr>
        </p:nvSpPr>
        <p:spPr/>
        <p:txBody>
          <a:bodyPr/>
          <a:lstStyle/>
          <a:p>
            <a:fld id="{65E6B38B-3885-4867-8498-80FAFC32A5EE}" type="slidenum">
              <a:rPr lang="en-US" altLang="zh-CN" smtClean="0"/>
              <a:pPr/>
              <a:t>22</a:t>
            </a:fld>
            <a:endParaRPr lang="en-US" altLang="zh-CN"/>
          </a:p>
        </p:txBody>
      </p:sp>
    </p:spTree>
    <p:extLst>
      <p:ext uri="{BB962C8B-B14F-4D97-AF65-F5344CB8AC3E}">
        <p14:creationId xmlns:p14="http://schemas.microsoft.com/office/powerpoint/2010/main" val="1012420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D2D69-528F-4E3A-A8CD-8DE90D925D54}" type="slidenum">
              <a:rPr lang="en-US" altLang="zh-CN"/>
              <a:pPr/>
              <a:t>23</a:t>
            </a:fld>
            <a:endParaRPr lang="en-US" altLang="zh-CN"/>
          </a:p>
        </p:txBody>
      </p:sp>
      <p:sp>
        <p:nvSpPr>
          <p:cNvPr id="615426" name="Rectangle 2"/>
          <p:cNvSpPr>
            <a:spLocks noGrp="1" noRot="1" noChangeAspect="1" noChangeArrowheads="1" noTextEdit="1"/>
          </p:cNvSpPr>
          <p:nvPr>
            <p:ph type="sldImg"/>
          </p:nvPr>
        </p:nvSpPr>
        <p:spPr>
          <a:xfrm>
            <a:off x="1144588" y="685800"/>
            <a:ext cx="4572000" cy="3429000"/>
          </a:xfrm>
          <a:ln/>
        </p:spPr>
      </p:sp>
      <p:sp>
        <p:nvSpPr>
          <p:cNvPr id="6154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35130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E6B38B-3885-4867-8498-80FAFC32A5EE}" type="slidenum">
              <a:rPr lang="en-US" altLang="zh-CN" smtClean="0"/>
              <a:pPr/>
              <a:t>30</a:t>
            </a:fld>
            <a:endParaRPr lang="en-US" altLang="zh-CN"/>
          </a:p>
        </p:txBody>
      </p:sp>
    </p:spTree>
    <p:extLst>
      <p:ext uri="{BB962C8B-B14F-4D97-AF65-F5344CB8AC3E}">
        <p14:creationId xmlns:p14="http://schemas.microsoft.com/office/powerpoint/2010/main" val="1948769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77C78D-C6EC-40EA-B311-E4F895466D39}" type="slidenum">
              <a:rPr lang="en-US" altLang="zh-CN"/>
              <a:pPr/>
              <a:t>56</a:t>
            </a:fld>
            <a:endParaRPr lang="en-US" altLang="zh-CN"/>
          </a:p>
        </p:txBody>
      </p:sp>
      <p:sp>
        <p:nvSpPr>
          <p:cNvPr id="627714" name="Rectangle 2"/>
          <p:cNvSpPr>
            <a:spLocks noGrp="1" noRot="1" noChangeAspect="1" noChangeArrowheads="1" noTextEdit="1"/>
          </p:cNvSpPr>
          <p:nvPr>
            <p:ph type="sldImg"/>
          </p:nvPr>
        </p:nvSpPr>
        <p:spPr>
          <a:xfrm>
            <a:off x="1144588" y="685800"/>
            <a:ext cx="4572000" cy="3429000"/>
          </a:xfrm>
          <a:ln/>
        </p:spPr>
      </p:sp>
      <p:sp>
        <p:nvSpPr>
          <p:cNvPr id="627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73967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gray">
          <a:xfrm>
            <a:off x="-9525" y="1447800"/>
            <a:ext cx="9164638" cy="3832225"/>
          </a:xfrm>
          <a:custGeom>
            <a:avLst/>
            <a:gdLst>
              <a:gd name="T0" fmla="*/ 30241877 w 5773"/>
              <a:gd name="T1" fmla="*/ 312499375 h 2414"/>
              <a:gd name="T2" fmla="*/ 2147483647 w 5773"/>
              <a:gd name="T3" fmla="*/ 30241875 h 2414"/>
              <a:gd name="T4" fmla="*/ 2147483647 w 5773"/>
              <a:gd name="T5" fmla="*/ 1464211575 h 2414"/>
              <a:gd name="T6" fmla="*/ 2147483647 w 5773"/>
              <a:gd name="T7" fmla="*/ 297378438 h 2414"/>
              <a:gd name="T8" fmla="*/ 2147483647 w 5773"/>
              <a:gd name="T9" fmla="*/ 2147483647 h 2414"/>
              <a:gd name="T10" fmla="*/ 2147483647 w 5773"/>
              <a:gd name="T11" fmla="*/ 2147483647 h 2414"/>
              <a:gd name="T12" fmla="*/ 2147483647 w 5773"/>
              <a:gd name="T13" fmla="*/ 2147483647 h 2414"/>
              <a:gd name="T14" fmla="*/ 15120938 w 5773"/>
              <a:gd name="T15" fmla="*/ 2147483647 h 2414"/>
              <a:gd name="T16" fmla="*/ 30241877 w 5773"/>
              <a:gd name="T17" fmla="*/ 312499375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Freeform 3"/>
          <p:cNvSpPr>
            <a:spLocks/>
          </p:cNvSpPr>
          <p:nvPr/>
        </p:nvSpPr>
        <p:spPr bwMode="gray">
          <a:xfrm>
            <a:off x="-9525" y="1730375"/>
            <a:ext cx="9150350" cy="3265488"/>
          </a:xfrm>
          <a:custGeom>
            <a:avLst/>
            <a:gdLst>
              <a:gd name="T0" fmla="*/ 15120938 w 5764"/>
              <a:gd name="T1" fmla="*/ 685482605 h 2057"/>
              <a:gd name="T2" fmla="*/ 2147483647 w 5764"/>
              <a:gd name="T3" fmla="*/ 25201566 h 2057"/>
              <a:gd name="T4" fmla="*/ 2147483647 w 5764"/>
              <a:gd name="T5" fmla="*/ 1214715498 h 2057"/>
              <a:gd name="T6" fmla="*/ 2147483647 w 5764"/>
              <a:gd name="T7" fmla="*/ 388104122 h 2057"/>
              <a:gd name="T8" fmla="*/ 2147483647 w 5764"/>
              <a:gd name="T9" fmla="*/ 2147483647 h 2057"/>
              <a:gd name="T10" fmla="*/ 2147483647 w 5764"/>
              <a:gd name="T11" fmla="*/ 2147483647 h 2057"/>
              <a:gd name="T12" fmla="*/ 2147483647 w 5764"/>
              <a:gd name="T13" fmla="*/ 2147483647 h 2057"/>
              <a:gd name="T14" fmla="*/ 15120938 w 5764"/>
              <a:gd name="T15" fmla="*/ 2147483647 h 2057"/>
              <a:gd name="T16" fmla="*/ 15120938 w 5764"/>
              <a:gd name="T17" fmla="*/ 685482605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4"/>
          <p:cNvGrpSpPr>
            <a:grpSpLocks/>
          </p:cNvGrpSpPr>
          <p:nvPr/>
        </p:nvGrpSpPr>
        <p:grpSpPr bwMode="auto">
          <a:xfrm>
            <a:off x="7086600" y="1947863"/>
            <a:ext cx="533400" cy="533400"/>
            <a:chOff x="4752" y="1200"/>
            <a:chExt cx="288" cy="288"/>
          </a:xfrm>
        </p:grpSpPr>
        <p:sp>
          <p:nvSpPr>
            <p:cNvPr id="7" name="Oval 5"/>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 name="Oval 6"/>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9" name="Group 7"/>
          <p:cNvGrpSpPr>
            <a:grpSpLocks/>
          </p:cNvGrpSpPr>
          <p:nvPr/>
        </p:nvGrpSpPr>
        <p:grpSpPr bwMode="auto">
          <a:xfrm>
            <a:off x="7620000" y="1371600"/>
            <a:ext cx="914400" cy="914400"/>
            <a:chOff x="4992" y="816"/>
            <a:chExt cx="576" cy="576"/>
          </a:xfrm>
        </p:grpSpPr>
        <p:sp>
          <p:nvSpPr>
            <p:cNvPr id="10" name="Oval 8"/>
            <p:cNvSpPr>
              <a:spLocks noChangeArrowheads="1"/>
            </p:cNvSpPr>
            <p:nvPr userDrawn="1"/>
          </p:nvSpPr>
          <p:spPr bwMode="gray">
            <a:xfrm>
              <a:off x="4992" y="816"/>
              <a:ext cx="576" cy="576"/>
            </a:xfrm>
            <a:prstGeom prst="ellipse">
              <a:avLst/>
            </a:prstGeom>
            <a:solidFill>
              <a:schemeClr val="accent1">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1" name="Oval 9"/>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12" name="Group 10"/>
          <p:cNvGrpSpPr>
            <a:grpSpLocks/>
          </p:cNvGrpSpPr>
          <p:nvPr/>
        </p:nvGrpSpPr>
        <p:grpSpPr bwMode="auto">
          <a:xfrm>
            <a:off x="304800" y="3429000"/>
            <a:ext cx="1295400" cy="1371600"/>
            <a:chOff x="4992" y="816"/>
            <a:chExt cx="576" cy="576"/>
          </a:xfrm>
        </p:grpSpPr>
        <p:sp>
          <p:nvSpPr>
            <p:cNvPr id="13" name="Oval 11"/>
            <p:cNvSpPr>
              <a:spLocks noChangeArrowheads="1"/>
            </p:cNvSpPr>
            <p:nvPr userDrawn="1"/>
          </p:nvSpPr>
          <p:spPr bwMode="gray">
            <a:xfrm>
              <a:off x="4992" y="816"/>
              <a:ext cx="576" cy="576"/>
            </a:xfrm>
            <a:prstGeom prst="ellipse">
              <a:avLst/>
            </a:prstGeom>
            <a:solidFill>
              <a:schemeClr val="tx2">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14" name="Oval 12"/>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pic>
        <p:nvPicPr>
          <p:cNvPr id="15" name="Picture 23" descr="zjnu校标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5288" y="260350"/>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5107" name="Rectangle 19"/>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pPr lvl="0"/>
            <a:r>
              <a:rPr lang="zh-CN" altLang="en-US" noProof="0"/>
              <a:t>单击此处编辑母版标题样式</a:t>
            </a:r>
          </a:p>
        </p:txBody>
      </p:sp>
      <p:sp>
        <p:nvSpPr>
          <p:cNvPr id="345108" name="Rectangle 20"/>
          <p:cNvSpPr>
            <a:spLocks noGrp="1" noChangeArrowheads="1"/>
          </p:cNvSpPr>
          <p:nvPr>
            <p:ph type="subTitle" idx="1"/>
          </p:nvPr>
        </p:nvSpPr>
        <p:spPr bwMode="white">
          <a:xfrm>
            <a:off x="1295400" y="3581400"/>
            <a:ext cx="6705600" cy="381000"/>
          </a:xfrm>
        </p:spPr>
        <p:txBody>
          <a:bodyPr/>
          <a:lstStyle>
            <a:lvl1pPr marL="0" indent="0" algn="ctr">
              <a:buFont typeface="Wingdings" pitchFamily="2" charset="2"/>
              <a:buNone/>
              <a:defRPr sz="2000"/>
            </a:lvl1pPr>
          </a:lstStyle>
          <a:p>
            <a:pPr lvl="0"/>
            <a:r>
              <a:rPr lang="zh-CN" altLang="en-US" noProof="0"/>
              <a:t>单击此处编辑母版副标题样式</a:t>
            </a:r>
          </a:p>
        </p:txBody>
      </p:sp>
      <p:sp>
        <p:nvSpPr>
          <p:cNvPr id="16" name="Rectangle 13"/>
          <p:cNvSpPr>
            <a:spLocks noGrp="1" noChangeArrowheads="1"/>
          </p:cNvSpPr>
          <p:nvPr>
            <p:ph type="dt" sz="half" idx="10"/>
          </p:nvPr>
        </p:nvSpPr>
        <p:spPr>
          <a:xfrm>
            <a:off x="457200" y="6477000"/>
            <a:ext cx="2133600" cy="244475"/>
          </a:xfrm>
        </p:spPr>
        <p:txBody>
          <a:bodyPr/>
          <a:lstStyle>
            <a:lvl1pPr>
              <a:defRPr sz="1200"/>
            </a:lvl1pPr>
          </a:lstStyle>
          <a:p>
            <a:pPr>
              <a:defRPr/>
            </a:pPr>
            <a:endParaRPr lang="en-US" altLang="zh-CN"/>
          </a:p>
        </p:txBody>
      </p:sp>
      <p:sp>
        <p:nvSpPr>
          <p:cNvPr id="17" name="Rectangle 14"/>
          <p:cNvSpPr>
            <a:spLocks noGrp="1" noChangeArrowheads="1"/>
          </p:cNvSpPr>
          <p:nvPr>
            <p:ph type="ftr" sz="quarter" idx="11"/>
          </p:nvPr>
        </p:nvSpPr>
        <p:spPr>
          <a:xfrm>
            <a:off x="5364163" y="6381750"/>
            <a:ext cx="3529012" cy="287338"/>
          </a:xfrm>
        </p:spPr>
        <p:txBody>
          <a:bodyPr/>
          <a:lstStyle>
            <a:lvl1pPr>
              <a:defRPr>
                <a:solidFill>
                  <a:srgbClr val="FF3300"/>
                </a:solidFill>
              </a:defRPr>
            </a:lvl1pPr>
          </a:lstStyle>
          <a:p>
            <a:pPr>
              <a:defRPr/>
            </a:pPr>
            <a:r>
              <a:rPr lang="en-US" altLang="zh-CN"/>
              <a:t>An Introduction to Database Systems</a:t>
            </a:r>
          </a:p>
        </p:txBody>
      </p:sp>
    </p:spTree>
    <p:extLst>
      <p:ext uri="{BB962C8B-B14F-4D97-AF65-F5344CB8AC3E}">
        <p14:creationId xmlns:p14="http://schemas.microsoft.com/office/powerpoint/2010/main" val="212916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6" name="Rectangle 25"/>
          <p:cNvSpPr>
            <a:spLocks noGrp="1" noChangeArrowheads="1"/>
          </p:cNvSpPr>
          <p:nvPr>
            <p:ph type="sldNum" sz="quarter" idx="12"/>
          </p:nvPr>
        </p:nvSpPr>
        <p:spPr>
          <a:ln/>
        </p:spPr>
        <p:txBody>
          <a:bodyPr/>
          <a:lstStyle>
            <a:lvl1pPr>
              <a:defRPr/>
            </a:lvl1pPr>
          </a:lstStyle>
          <a:p>
            <a:fld id="{FA035193-A11B-46AE-981A-F864BB484C23}" type="slidenum">
              <a:rPr lang="en-US" altLang="zh-CN"/>
              <a:pPr/>
              <a:t>‹#›</a:t>
            </a:fld>
            <a:endParaRPr lang="en-US" altLang="zh-CN"/>
          </a:p>
        </p:txBody>
      </p:sp>
    </p:spTree>
    <p:extLst>
      <p:ext uri="{BB962C8B-B14F-4D97-AF65-F5344CB8AC3E}">
        <p14:creationId xmlns:p14="http://schemas.microsoft.com/office/powerpoint/2010/main" val="12645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6" name="Rectangle 25"/>
          <p:cNvSpPr>
            <a:spLocks noGrp="1" noChangeArrowheads="1"/>
          </p:cNvSpPr>
          <p:nvPr>
            <p:ph type="sldNum" sz="quarter" idx="12"/>
          </p:nvPr>
        </p:nvSpPr>
        <p:spPr>
          <a:ln/>
        </p:spPr>
        <p:txBody>
          <a:bodyPr/>
          <a:lstStyle>
            <a:lvl1pPr>
              <a:defRPr/>
            </a:lvl1pPr>
          </a:lstStyle>
          <a:p>
            <a:fld id="{A3FFFEC9-7FEF-4572-8C09-C8052BA1C938}" type="slidenum">
              <a:rPr lang="en-US" altLang="zh-CN"/>
              <a:pPr/>
              <a:t>‹#›</a:t>
            </a:fld>
            <a:endParaRPr lang="en-US" altLang="zh-CN"/>
          </a:p>
        </p:txBody>
      </p:sp>
    </p:spTree>
    <p:extLst>
      <p:ext uri="{BB962C8B-B14F-4D97-AF65-F5344CB8AC3E}">
        <p14:creationId xmlns:p14="http://schemas.microsoft.com/office/powerpoint/2010/main" val="46577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SmartArt 占位符 2"/>
          <p:cNvSpPr>
            <a:spLocks noGrp="1"/>
          </p:cNvSpPr>
          <p:nvPr>
            <p:ph type="dgm" idx="1"/>
          </p:nvPr>
        </p:nvSpPr>
        <p:spPr>
          <a:xfrm>
            <a:off x="457200" y="1828800"/>
            <a:ext cx="8229600" cy="4495800"/>
          </a:xfrm>
        </p:spPr>
        <p:txBody>
          <a:bodyPr/>
          <a:lstStyle/>
          <a:p>
            <a:pPr lvl="0"/>
            <a:endParaRPr lang="zh-CN" altLang="en-US" noProof="0"/>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6" name="Rectangle 25"/>
          <p:cNvSpPr>
            <a:spLocks noGrp="1" noChangeArrowheads="1"/>
          </p:cNvSpPr>
          <p:nvPr>
            <p:ph type="sldNum" sz="quarter" idx="12"/>
          </p:nvPr>
        </p:nvSpPr>
        <p:spPr>
          <a:ln/>
        </p:spPr>
        <p:txBody>
          <a:bodyPr/>
          <a:lstStyle>
            <a:lvl1pPr>
              <a:defRPr/>
            </a:lvl1pPr>
          </a:lstStyle>
          <a:p>
            <a:fld id="{CCF69683-A005-4957-9D39-1B80DF98B468}" type="slidenum">
              <a:rPr lang="en-US" altLang="zh-CN"/>
              <a:pPr/>
              <a:t>‹#›</a:t>
            </a:fld>
            <a:endParaRPr lang="en-US" altLang="zh-CN"/>
          </a:p>
        </p:txBody>
      </p:sp>
    </p:spTree>
    <p:extLst>
      <p:ext uri="{BB962C8B-B14F-4D97-AF65-F5344CB8AC3E}">
        <p14:creationId xmlns:p14="http://schemas.microsoft.com/office/powerpoint/2010/main" val="282990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828800"/>
            <a:ext cx="8229600" cy="4495800"/>
          </a:xfrm>
        </p:spPr>
        <p:txBody>
          <a:bodyPr/>
          <a:lstStyle/>
          <a:p>
            <a:pPr lvl="0"/>
            <a:endParaRPr lang="zh-CN" altLang="en-US" noProof="0"/>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6" name="Rectangle 25"/>
          <p:cNvSpPr>
            <a:spLocks noGrp="1" noChangeArrowheads="1"/>
          </p:cNvSpPr>
          <p:nvPr>
            <p:ph type="sldNum" sz="quarter" idx="12"/>
          </p:nvPr>
        </p:nvSpPr>
        <p:spPr>
          <a:ln/>
        </p:spPr>
        <p:txBody>
          <a:bodyPr/>
          <a:lstStyle>
            <a:lvl1pPr>
              <a:defRPr/>
            </a:lvl1pPr>
          </a:lstStyle>
          <a:p>
            <a:fld id="{9BB58787-05B6-4D10-8B3A-CD3985B2665C}" type="slidenum">
              <a:rPr lang="en-US" altLang="zh-CN"/>
              <a:pPr/>
              <a:t>‹#›</a:t>
            </a:fld>
            <a:endParaRPr lang="en-US" altLang="zh-CN"/>
          </a:p>
        </p:txBody>
      </p:sp>
    </p:spTree>
    <p:extLst>
      <p:ext uri="{BB962C8B-B14F-4D97-AF65-F5344CB8AC3E}">
        <p14:creationId xmlns:p14="http://schemas.microsoft.com/office/powerpoint/2010/main" val="1994320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7" name="Rectangle 25"/>
          <p:cNvSpPr>
            <a:spLocks noGrp="1" noChangeArrowheads="1"/>
          </p:cNvSpPr>
          <p:nvPr>
            <p:ph type="sldNum" sz="quarter" idx="12"/>
          </p:nvPr>
        </p:nvSpPr>
        <p:spPr>
          <a:ln/>
        </p:spPr>
        <p:txBody>
          <a:bodyPr/>
          <a:lstStyle>
            <a:lvl1pPr>
              <a:defRPr/>
            </a:lvl1pPr>
          </a:lstStyle>
          <a:p>
            <a:fld id="{D08C4DBC-9A92-4736-9D18-54FB1A9970E9}" type="slidenum">
              <a:rPr lang="en-US" altLang="zh-CN"/>
              <a:pPr/>
              <a:t>‹#›</a:t>
            </a:fld>
            <a:endParaRPr lang="en-US" altLang="zh-CN"/>
          </a:p>
        </p:txBody>
      </p:sp>
    </p:spTree>
    <p:extLst>
      <p:ext uri="{BB962C8B-B14F-4D97-AF65-F5344CB8AC3E}">
        <p14:creationId xmlns:p14="http://schemas.microsoft.com/office/powerpoint/2010/main" val="3687636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8288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529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8" name="Rectangle 25"/>
          <p:cNvSpPr>
            <a:spLocks noGrp="1" noChangeArrowheads="1"/>
          </p:cNvSpPr>
          <p:nvPr>
            <p:ph type="sldNum" sz="quarter" idx="12"/>
          </p:nvPr>
        </p:nvSpPr>
        <p:spPr>
          <a:ln/>
        </p:spPr>
        <p:txBody>
          <a:bodyPr/>
          <a:lstStyle>
            <a:lvl1pPr>
              <a:defRPr/>
            </a:lvl1pPr>
          </a:lstStyle>
          <a:p>
            <a:fld id="{F1EE21B1-DB0A-448A-AC9A-B545E4373FBE}" type="slidenum">
              <a:rPr lang="en-US" altLang="zh-CN"/>
              <a:pPr/>
              <a:t>‹#›</a:t>
            </a:fld>
            <a:endParaRPr lang="en-US" altLang="zh-CN"/>
          </a:p>
        </p:txBody>
      </p:sp>
    </p:spTree>
    <p:extLst>
      <p:ext uri="{BB962C8B-B14F-4D97-AF65-F5344CB8AC3E}">
        <p14:creationId xmlns:p14="http://schemas.microsoft.com/office/powerpoint/2010/main" val="531690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页脚占位符 2"/>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4" name="灯片编号占位符 3"/>
          <p:cNvSpPr>
            <a:spLocks noGrp="1"/>
          </p:cNvSpPr>
          <p:nvPr>
            <p:ph type="sldNum" sz="quarter" idx="11"/>
          </p:nvPr>
        </p:nvSpPr>
        <p:spPr>
          <a:xfrm>
            <a:off x="6553200" y="6248400"/>
            <a:ext cx="2133600" cy="457200"/>
          </a:xfrm>
        </p:spPr>
        <p:txBody>
          <a:bodyPr/>
          <a:lstStyle>
            <a:lvl1pPr>
              <a:defRPr/>
            </a:lvl1pPr>
          </a:lstStyle>
          <a:p>
            <a:fld id="{52991C3F-F240-479A-96E5-F32F8AB9E69B}" type="slidenum">
              <a:rPr lang="en-US" altLang="zh-CN"/>
              <a:pPr/>
              <a:t>‹#›</a:t>
            </a:fld>
            <a:endParaRPr lang="en-US" altLang="zh-CN"/>
          </a:p>
        </p:txBody>
      </p:sp>
      <p:sp>
        <p:nvSpPr>
          <p:cNvPr id="5" name="日期占位符 4"/>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48455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6" name="Rectangle 25"/>
          <p:cNvSpPr>
            <a:spLocks noGrp="1" noChangeArrowheads="1"/>
          </p:cNvSpPr>
          <p:nvPr>
            <p:ph type="sldNum" sz="quarter" idx="12"/>
          </p:nvPr>
        </p:nvSpPr>
        <p:spPr>
          <a:ln/>
        </p:spPr>
        <p:txBody>
          <a:bodyPr/>
          <a:lstStyle>
            <a:lvl1pPr>
              <a:defRPr/>
            </a:lvl1pPr>
          </a:lstStyle>
          <a:p>
            <a:fld id="{CD7EBB6C-9517-4285-8AAA-26647C10E7F3}" type="slidenum">
              <a:rPr lang="en-US" altLang="zh-CN"/>
              <a:pPr/>
              <a:t>‹#›</a:t>
            </a:fld>
            <a:endParaRPr lang="en-US" altLang="zh-CN"/>
          </a:p>
        </p:txBody>
      </p:sp>
    </p:spTree>
    <p:extLst>
      <p:ext uri="{BB962C8B-B14F-4D97-AF65-F5344CB8AC3E}">
        <p14:creationId xmlns:p14="http://schemas.microsoft.com/office/powerpoint/2010/main" val="222789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6" name="Rectangle 25"/>
          <p:cNvSpPr>
            <a:spLocks noGrp="1" noChangeArrowheads="1"/>
          </p:cNvSpPr>
          <p:nvPr>
            <p:ph type="sldNum" sz="quarter" idx="12"/>
          </p:nvPr>
        </p:nvSpPr>
        <p:spPr>
          <a:ln/>
        </p:spPr>
        <p:txBody>
          <a:bodyPr/>
          <a:lstStyle>
            <a:lvl1pPr>
              <a:defRPr/>
            </a:lvl1pPr>
          </a:lstStyle>
          <a:p>
            <a:fld id="{ABD7F061-DE92-4004-AA4B-0EE23234807D}" type="slidenum">
              <a:rPr lang="en-US" altLang="zh-CN"/>
              <a:pPr/>
              <a:t>‹#›</a:t>
            </a:fld>
            <a:endParaRPr lang="en-US" altLang="zh-CN"/>
          </a:p>
        </p:txBody>
      </p:sp>
    </p:spTree>
    <p:extLst>
      <p:ext uri="{BB962C8B-B14F-4D97-AF65-F5344CB8AC3E}">
        <p14:creationId xmlns:p14="http://schemas.microsoft.com/office/powerpoint/2010/main" val="159257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7" name="Rectangle 25"/>
          <p:cNvSpPr>
            <a:spLocks noGrp="1" noChangeArrowheads="1"/>
          </p:cNvSpPr>
          <p:nvPr>
            <p:ph type="sldNum" sz="quarter" idx="12"/>
          </p:nvPr>
        </p:nvSpPr>
        <p:spPr>
          <a:ln/>
        </p:spPr>
        <p:txBody>
          <a:bodyPr/>
          <a:lstStyle>
            <a:lvl1pPr>
              <a:defRPr/>
            </a:lvl1pPr>
          </a:lstStyle>
          <a:p>
            <a:fld id="{814AB23C-9338-4509-826A-7D2C6E0E2700}" type="slidenum">
              <a:rPr lang="en-US" altLang="zh-CN"/>
              <a:pPr/>
              <a:t>‹#›</a:t>
            </a:fld>
            <a:endParaRPr lang="en-US" altLang="zh-CN"/>
          </a:p>
        </p:txBody>
      </p:sp>
    </p:spTree>
    <p:extLst>
      <p:ext uri="{BB962C8B-B14F-4D97-AF65-F5344CB8AC3E}">
        <p14:creationId xmlns:p14="http://schemas.microsoft.com/office/powerpoint/2010/main" val="3117039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9" name="Rectangle 25"/>
          <p:cNvSpPr>
            <a:spLocks noGrp="1" noChangeArrowheads="1"/>
          </p:cNvSpPr>
          <p:nvPr>
            <p:ph type="sldNum" sz="quarter" idx="12"/>
          </p:nvPr>
        </p:nvSpPr>
        <p:spPr>
          <a:ln/>
        </p:spPr>
        <p:txBody>
          <a:bodyPr/>
          <a:lstStyle>
            <a:lvl1pPr>
              <a:defRPr/>
            </a:lvl1pPr>
          </a:lstStyle>
          <a:p>
            <a:fld id="{1C723BD3-CF6F-4525-8CC5-E5F8D124B4E4}" type="slidenum">
              <a:rPr lang="en-US" altLang="zh-CN"/>
              <a:pPr/>
              <a:t>‹#›</a:t>
            </a:fld>
            <a:endParaRPr lang="en-US" altLang="zh-CN"/>
          </a:p>
        </p:txBody>
      </p:sp>
    </p:spTree>
    <p:extLst>
      <p:ext uri="{BB962C8B-B14F-4D97-AF65-F5344CB8AC3E}">
        <p14:creationId xmlns:p14="http://schemas.microsoft.com/office/powerpoint/2010/main" val="604258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5" name="Rectangle 25"/>
          <p:cNvSpPr>
            <a:spLocks noGrp="1" noChangeArrowheads="1"/>
          </p:cNvSpPr>
          <p:nvPr>
            <p:ph type="sldNum" sz="quarter" idx="12"/>
          </p:nvPr>
        </p:nvSpPr>
        <p:spPr>
          <a:ln/>
        </p:spPr>
        <p:txBody>
          <a:bodyPr/>
          <a:lstStyle>
            <a:lvl1pPr>
              <a:defRPr/>
            </a:lvl1pPr>
          </a:lstStyle>
          <a:p>
            <a:fld id="{4E09FCDB-AC84-4803-9EF6-172771B20937}" type="slidenum">
              <a:rPr lang="en-US" altLang="zh-CN"/>
              <a:pPr/>
              <a:t>‹#›</a:t>
            </a:fld>
            <a:endParaRPr lang="en-US" altLang="zh-CN"/>
          </a:p>
        </p:txBody>
      </p:sp>
    </p:spTree>
    <p:extLst>
      <p:ext uri="{BB962C8B-B14F-4D97-AF65-F5344CB8AC3E}">
        <p14:creationId xmlns:p14="http://schemas.microsoft.com/office/powerpoint/2010/main" val="113331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4" name="Rectangle 25"/>
          <p:cNvSpPr>
            <a:spLocks noGrp="1" noChangeArrowheads="1"/>
          </p:cNvSpPr>
          <p:nvPr>
            <p:ph type="sldNum" sz="quarter" idx="12"/>
          </p:nvPr>
        </p:nvSpPr>
        <p:spPr>
          <a:ln/>
        </p:spPr>
        <p:txBody>
          <a:bodyPr/>
          <a:lstStyle>
            <a:lvl1pPr>
              <a:defRPr/>
            </a:lvl1pPr>
          </a:lstStyle>
          <a:p>
            <a:fld id="{E49D1611-DEF2-4322-B440-BC60D33DDB96}" type="slidenum">
              <a:rPr lang="en-US" altLang="zh-CN"/>
              <a:pPr/>
              <a:t>‹#›</a:t>
            </a:fld>
            <a:endParaRPr lang="en-US" altLang="zh-CN"/>
          </a:p>
        </p:txBody>
      </p:sp>
    </p:spTree>
    <p:extLst>
      <p:ext uri="{BB962C8B-B14F-4D97-AF65-F5344CB8AC3E}">
        <p14:creationId xmlns:p14="http://schemas.microsoft.com/office/powerpoint/2010/main" val="265041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7" name="Rectangle 25"/>
          <p:cNvSpPr>
            <a:spLocks noGrp="1" noChangeArrowheads="1"/>
          </p:cNvSpPr>
          <p:nvPr>
            <p:ph type="sldNum" sz="quarter" idx="12"/>
          </p:nvPr>
        </p:nvSpPr>
        <p:spPr>
          <a:ln/>
        </p:spPr>
        <p:txBody>
          <a:bodyPr/>
          <a:lstStyle>
            <a:lvl1pPr>
              <a:defRPr/>
            </a:lvl1pPr>
          </a:lstStyle>
          <a:p>
            <a:fld id="{804101A4-8EA5-4093-9B34-9E70F4FE6248}" type="slidenum">
              <a:rPr lang="en-US" altLang="zh-CN"/>
              <a:pPr/>
              <a:t>‹#›</a:t>
            </a:fld>
            <a:endParaRPr lang="en-US" altLang="zh-CN"/>
          </a:p>
        </p:txBody>
      </p:sp>
    </p:spTree>
    <p:extLst>
      <p:ext uri="{BB962C8B-B14F-4D97-AF65-F5344CB8AC3E}">
        <p14:creationId xmlns:p14="http://schemas.microsoft.com/office/powerpoint/2010/main" val="261488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
        <p:nvSpPr>
          <p:cNvPr id="7" name="Rectangle 25"/>
          <p:cNvSpPr>
            <a:spLocks noGrp="1" noChangeArrowheads="1"/>
          </p:cNvSpPr>
          <p:nvPr>
            <p:ph type="sldNum" sz="quarter" idx="12"/>
          </p:nvPr>
        </p:nvSpPr>
        <p:spPr>
          <a:ln/>
        </p:spPr>
        <p:txBody>
          <a:bodyPr/>
          <a:lstStyle>
            <a:lvl1pPr>
              <a:defRPr/>
            </a:lvl1pPr>
          </a:lstStyle>
          <a:p>
            <a:fld id="{3315BDC0-A20F-4B51-A45D-F64E9F3CE3E6}" type="slidenum">
              <a:rPr lang="en-US" altLang="zh-CN"/>
              <a:pPr/>
              <a:t>‹#›</a:t>
            </a:fld>
            <a:endParaRPr lang="en-US" altLang="zh-CN"/>
          </a:p>
        </p:txBody>
      </p:sp>
    </p:spTree>
    <p:extLst>
      <p:ext uri="{BB962C8B-B14F-4D97-AF65-F5344CB8AC3E}">
        <p14:creationId xmlns:p14="http://schemas.microsoft.com/office/powerpoint/2010/main" val="391638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1026" name="Image" r:id="rId19" imgW="9561905" imgH="1600000" progId="Photoshop.Image.6">
                  <p:embed/>
                </p:oleObj>
              </mc:Choice>
              <mc:Fallback>
                <p:oleObj name="Image" r:id="rId19" imgW="9561905" imgH="1600000" progId="Photoshop.Image.6">
                  <p:embed/>
                  <p:pic>
                    <p:nvPicPr>
                      <p:cNvPr id="1026" name="Object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Freeform 3"/>
          <p:cNvSpPr>
            <a:spLocks/>
          </p:cNvSpPr>
          <p:nvPr/>
        </p:nvSpPr>
        <p:spPr bwMode="gray">
          <a:xfrm>
            <a:off x="-11113" y="280988"/>
            <a:ext cx="9155113" cy="1620837"/>
          </a:xfrm>
          <a:custGeom>
            <a:avLst/>
            <a:gdLst>
              <a:gd name="T0" fmla="*/ 15120938 w 5767"/>
              <a:gd name="T1" fmla="*/ 274696153 h 1021"/>
              <a:gd name="T2" fmla="*/ 2147483647 w 5767"/>
              <a:gd name="T3" fmla="*/ 115927152 h 1021"/>
              <a:gd name="T4" fmla="*/ 2147483647 w 5767"/>
              <a:gd name="T5" fmla="*/ 642638852 h 1021"/>
              <a:gd name="T6" fmla="*/ 2147483647 w 5767"/>
              <a:gd name="T7" fmla="*/ 0 h 1021"/>
              <a:gd name="T8" fmla="*/ 2147483647 w 5767"/>
              <a:gd name="T9" fmla="*/ 1955640647 h 1021"/>
              <a:gd name="T10" fmla="*/ 2147483647 w 5767"/>
              <a:gd name="T11" fmla="*/ 2094248404 h 1021"/>
              <a:gd name="T12" fmla="*/ 2147483647 w 5767"/>
              <a:gd name="T13" fmla="*/ 1698584789 h 1021"/>
              <a:gd name="T14" fmla="*/ 35282189 w 5767"/>
              <a:gd name="T15" fmla="*/ 2147483647 h 1021"/>
              <a:gd name="T16" fmla="*/ 15120938 w 5767"/>
              <a:gd name="T17" fmla="*/ 274696153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 name="Freeform 4"/>
          <p:cNvSpPr>
            <a:spLocks/>
          </p:cNvSpPr>
          <p:nvPr/>
        </p:nvSpPr>
        <p:spPr bwMode="gray">
          <a:xfrm>
            <a:off x="-20638" y="533400"/>
            <a:ext cx="9161463" cy="1006475"/>
          </a:xfrm>
          <a:custGeom>
            <a:avLst/>
            <a:gdLst>
              <a:gd name="T0" fmla="*/ 50403128 w 5771"/>
              <a:gd name="T1" fmla="*/ 274697825 h 634"/>
              <a:gd name="T2" fmla="*/ 2147483647 w 5771"/>
              <a:gd name="T3" fmla="*/ 7561263 h 634"/>
              <a:gd name="T4" fmla="*/ 2147483647 w 5771"/>
              <a:gd name="T5" fmla="*/ 372983125 h 634"/>
              <a:gd name="T6" fmla="*/ 2147483647 w 5771"/>
              <a:gd name="T7" fmla="*/ 93246575 h 634"/>
              <a:gd name="T8" fmla="*/ 2147483647 w 5771"/>
              <a:gd name="T9" fmla="*/ 1403727825 h 634"/>
              <a:gd name="T10" fmla="*/ 2147483647 w 5771"/>
              <a:gd name="T11" fmla="*/ 1491932500 h 634"/>
              <a:gd name="T12" fmla="*/ 2147483647 w 5771"/>
              <a:gd name="T13" fmla="*/ 1149191250 h 634"/>
              <a:gd name="T14" fmla="*/ 15120938 w 5771"/>
              <a:gd name="T15" fmla="*/ 1562496875 h 634"/>
              <a:gd name="T16" fmla="*/ 50403128 w 5771"/>
              <a:gd name="T17" fmla="*/ 274697825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29" name="Group 5"/>
          <p:cNvGrpSpPr>
            <a:grpSpLocks/>
          </p:cNvGrpSpPr>
          <p:nvPr/>
        </p:nvGrpSpPr>
        <p:grpSpPr bwMode="auto">
          <a:xfrm>
            <a:off x="7740650" y="347663"/>
            <a:ext cx="387350" cy="366712"/>
            <a:chOff x="4752" y="1200"/>
            <a:chExt cx="288" cy="288"/>
          </a:xfrm>
        </p:grpSpPr>
        <p:sp>
          <p:nvSpPr>
            <p:cNvPr id="344070" name="Oval 6"/>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44071" name="Oval 7"/>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1030" name="Group 8"/>
          <p:cNvGrpSpPr>
            <a:grpSpLocks/>
          </p:cNvGrpSpPr>
          <p:nvPr/>
        </p:nvGrpSpPr>
        <p:grpSpPr bwMode="auto">
          <a:xfrm>
            <a:off x="8153400" y="53975"/>
            <a:ext cx="609600" cy="592138"/>
            <a:chOff x="4992" y="816"/>
            <a:chExt cx="576" cy="576"/>
          </a:xfrm>
        </p:grpSpPr>
        <p:sp>
          <p:nvSpPr>
            <p:cNvPr id="1040" name="Oval 9"/>
            <p:cNvSpPr>
              <a:spLocks noChangeArrowheads="1"/>
            </p:cNvSpPr>
            <p:nvPr userDrawn="1"/>
          </p:nvSpPr>
          <p:spPr bwMode="gray">
            <a:xfrm>
              <a:off x="4992" y="816"/>
              <a:ext cx="576" cy="576"/>
            </a:xfrm>
            <a:prstGeom prst="ellipse">
              <a:avLst/>
            </a:prstGeom>
            <a:solidFill>
              <a:schemeClr val="accent1">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344074" name="Oval 10"/>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1031" name="Group 11"/>
          <p:cNvGrpSpPr>
            <a:grpSpLocks/>
          </p:cNvGrpSpPr>
          <p:nvPr/>
        </p:nvGrpSpPr>
        <p:grpSpPr bwMode="auto">
          <a:xfrm>
            <a:off x="171450" y="819150"/>
            <a:ext cx="720725" cy="762000"/>
            <a:chOff x="4992" y="816"/>
            <a:chExt cx="576" cy="576"/>
          </a:xfrm>
        </p:grpSpPr>
        <p:sp>
          <p:nvSpPr>
            <p:cNvPr id="1038" name="Oval 12"/>
            <p:cNvSpPr>
              <a:spLocks noChangeArrowheads="1"/>
            </p:cNvSpPr>
            <p:nvPr userDrawn="1"/>
          </p:nvSpPr>
          <p:spPr bwMode="gray">
            <a:xfrm>
              <a:off x="4992" y="816"/>
              <a:ext cx="576" cy="576"/>
            </a:xfrm>
            <a:prstGeom prst="ellipse">
              <a:avLst/>
            </a:prstGeom>
            <a:solidFill>
              <a:schemeClr val="tx2">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b="1">
                  <a:solidFill>
                    <a:schemeClr val="tx1"/>
                  </a:solidFill>
                  <a:latin typeface="Times New Roman" pitchFamily="18" charset="0"/>
                  <a:ea typeface="宋体" pitchFamily="2" charset="-122"/>
                </a:defRPr>
              </a:lvl9pPr>
            </a:lstStyle>
            <a:p>
              <a:pPr eaLnBrk="1" hangingPunct="1">
                <a:defRPr/>
              </a:pPr>
              <a:endParaRPr lang="zh-CN" altLang="en-US"/>
            </a:p>
          </p:txBody>
        </p:sp>
        <p:sp>
          <p:nvSpPr>
            <p:cNvPr id="344077" name="Oval 1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1032" name="Rectangle 14"/>
          <p:cNvSpPr>
            <a:spLocks noGrp="1" noChangeArrowheads="1"/>
          </p:cNvSpPr>
          <p:nvPr>
            <p:ph type="body" idx="1"/>
          </p:nvPr>
        </p:nvSpPr>
        <p:spPr bwMode="auto">
          <a:xfrm>
            <a:off x="457200" y="18288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4079" name="Rectangle 15"/>
          <p:cNvSpPr>
            <a:spLocks noGrp="1" noChangeArrowheads="1"/>
          </p:cNvSpPr>
          <p:nvPr>
            <p:ph type="dt" sz="half" idx="2"/>
          </p:nvPr>
        </p:nvSpPr>
        <p:spPr bwMode="auto">
          <a:xfrm>
            <a:off x="900113" y="63087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a:defRPr/>
            </a:pPr>
            <a:endParaRPr lang="en-US" altLang="zh-CN"/>
          </a:p>
        </p:txBody>
      </p:sp>
      <p:sp>
        <p:nvSpPr>
          <p:cNvPr id="344080" name="Rectangle 16"/>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F03628"/>
                </a:solidFill>
                <a:latin typeface="+mn-lt"/>
              </a:defRPr>
            </a:lvl1pPr>
          </a:lstStyle>
          <a:p>
            <a:pPr>
              <a:defRPr/>
            </a:pPr>
            <a:r>
              <a:rPr lang="en-US" altLang="zh-CN"/>
              <a:t>An Introduction to Database Systems</a:t>
            </a:r>
          </a:p>
        </p:txBody>
      </p:sp>
      <p:sp>
        <p:nvSpPr>
          <p:cNvPr id="1035" name="Rectangle 18"/>
          <p:cNvSpPr>
            <a:spLocks noGrp="1" noChangeArrowheads="1"/>
          </p:cNvSpPr>
          <p:nvPr>
            <p:ph type="title"/>
          </p:nvPr>
        </p:nvSpPr>
        <p:spPr bwMode="white">
          <a:xfrm>
            <a:off x="914400" y="6858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1036" name="Picture 24" descr="zjnu校标2"/>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8461375" y="765175"/>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4089" name="Rectangle 25"/>
          <p:cNvSpPr>
            <a:spLocks noGrp="1" noChangeArrowheads="1"/>
          </p:cNvSpPr>
          <p:nvPr>
            <p:ph type="sldNum" sz="quarter" idx="4"/>
          </p:nvPr>
        </p:nvSpPr>
        <p:spPr bwMode="auto">
          <a:xfrm>
            <a:off x="250825" y="6237288"/>
            <a:ext cx="58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latin typeface="Tahoma" panose="020B0604030504040204" pitchFamily="34" charset="0"/>
              </a:defRPr>
            </a:lvl1pPr>
          </a:lstStyle>
          <a:p>
            <a:fld id="{59D63B6B-64BD-400E-981C-BB193B45253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1" r:id="rId16"/>
  </p:sldLayoutIdLst>
  <p:hf hdr="0" dt="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itchFamily="34" charset="0"/>
        </a:defRPr>
      </a:lvl2pPr>
      <a:lvl3pPr algn="ctr" rtl="0" eaLnBrk="0" fontAlgn="base" hangingPunct="0">
        <a:spcBef>
          <a:spcPct val="0"/>
        </a:spcBef>
        <a:spcAft>
          <a:spcPct val="0"/>
        </a:spcAft>
        <a:defRPr sz="3600" b="1">
          <a:solidFill>
            <a:schemeClr val="bg1"/>
          </a:solidFill>
          <a:latin typeface="Arial" pitchFamily="34" charset="0"/>
        </a:defRPr>
      </a:lvl3pPr>
      <a:lvl4pPr algn="ctr" rtl="0" eaLnBrk="0" fontAlgn="base" hangingPunct="0">
        <a:spcBef>
          <a:spcPct val="0"/>
        </a:spcBef>
        <a:spcAft>
          <a:spcPct val="0"/>
        </a:spcAft>
        <a:defRPr sz="3600" b="1">
          <a:solidFill>
            <a:schemeClr val="bg1"/>
          </a:solidFill>
          <a:latin typeface="Arial" pitchFamily="34" charset="0"/>
        </a:defRPr>
      </a:lvl4pPr>
      <a:lvl5pPr algn="ctr" rtl="0" eaLnBrk="0" fontAlgn="base" hangingPunct="0">
        <a:spcBef>
          <a:spcPct val="0"/>
        </a:spcBef>
        <a:spcAft>
          <a:spcPct val="0"/>
        </a:spcAft>
        <a:defRPr sz="3600" b="1">
          <a:solidFill>
            <a:schemeClr val="bg1"/>
          </a:solidFill>
          <a:latin typeface="Arial" pitchFamily="34" charset="0"/>
        </a:defRPr>
      </a:lvl5pPr>
      <a:lvl6pPr marL="457200" algn="ctr" rtl="0" fontAlgn="base">
        <a:spcBef>
          <a:spcPct val="0"/>
        </a:spcBef>
        <a:spcAft>
          <a:spcPct val="0"/>
        </a:spcAft>
        <a:defRPr sz="3600" b="1">
          <a:solidFill>
            <a:schemeClr val="bg1"/>
          </a:solidFill>
          <a:latin typeface="Arial" pitchFamily="34" charset="0"/>
        </a:defRPr>
      </a:lvl6pPr>
      <a:lvl7pPr marL="914400" algn="ctr" rtl="0" fontAlgn="base">
        <a:spcBef>
          <a:spcPct val="0"/>
        </a:spcBef>
        <a:spcAft>
          <a:spcPct val="0"/>
        </a:spcAft>
        <a:defRPr sz="3600" b="1">
          <a:solidFill>
            <a:schemeClr val="bg1"/>
          </a:solidFill>
          <a:latin typeface="Arial" pitchFamily="34" charset="0"/>
        </a:defRPr>
      </a:lvl7pPr>
      <a:lvl8pPr marL="1371600" algn="ctr" rtl="0" fontAlgn="base">
        <a:spcBef>
          <a:spcPct val="0"/>
        </a:spcBef>
        <a:spcAft>
          <a:spcPct val="0"/>
        </a:spcAft>
        <a:defRPr sz="3600" b="1">
          <a:solidFill>
            <a:schemeClr val="bg1"/>
          </a:solidFill>
          <a:latin typeface="Arial" pitchFamily="34" charset="0"/>
        </a:defRPr>
      </a:lvl8pPr>
      <a:lvl9pPr marL="1828800" algn="ctr" rtl="0" fontAlgn="base">
        <a:spcBef>
          <a:spcPct val="0"/>
        </a:spcBef>
        <a:spcAft>
          <a:spcPct val="0"/>
        </a:spcAft>
        <a:defRPr sz="3600" b="1">
          <a:solidFill>
            <a:schemeClr val="bg1"/>
          </a:solidFill>
          <a:latin typeface="Arial"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2.wmf"/><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comments" Target="../comments/comment1.x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sz="3600" b="1" dirty="0"/>
              <a:t>最小函数依赖集</a:t>
            </a:r>
          </a:p>
        </p:txBody>
      </p:sp>
      <p:sp>
        <p:nvSpPr>
          <p:cNvPr id="26627" name="Rectangle 3"/>
          <p:cNvSpPr>
            <a:spLocks noGrp="1" noChangeArrowheads="1"/>
          </p:cNvSpPr>
          <p:nvPr>
            <p:ph type="body" idx="1"/>
          </p:nvPr>
        </p:nvSpPr>
        <p:spPr>
          <a:xfrm>
            <a:off x="457200" y="1828800"/>
            <a:ext cx="8229600" cy="2824336"/>
          </a:xfrm>
        </p:spPr>
        <p:txBody>
          <a:bodyPr/>
          <a:lstStyle/>
          <a:p>
            <a:pPr>
              <a:lnSpc>
                <a:spcPct val="90000"/>
              </a:lnSpc>
            </a:pPr>
            <a:r>
              <a:rPr lang="zh-CN" altLang="pt-BR" sz="2400" b="1" dirty="0">
                <a:latin typeface="宋体" panose="02010600030101010101" pitchFamily="2" charset="-122"/>
                <a:ea typeface="宋体" panose="02010600030101010101" pitchFamily="2" charset="-122"/>
              </a:rPr>
              <a:t>函数依赖的定义使我们能由已知的函数依赖推导出新的函数依赖。例如，若</a:t>
            </a:r>
            <a:r>
              <a:rPr lang="pt-BR" altLang="zh-CN" sz="2400" b="1" dirty="0">
                <a:latin typeface="宋体" panose="02010600030101010101" pitchFamily="2" charset="-122"/>
                <a:ea typeface="宋体" panose="02010600030101010101" pitchFamily="2" charset="-122"/>
              </a:rPr>
              <a:t>X→Y</a:t>
            </a:r>
            <a:r>
              <a:rPr lang="zh-CN" altLang="pt-BR" sz="2400" b="1" dirty="0">
                <a:latin typeface="宋体" panose="02010600030101010101" pitchFamily="2" charset="-122"/>
                <a:ea typeface="宋体" panose="02010600030101010101" pitchFamily="2" charset="-122"/>
              </a:rPr>
              <a:t>，</a:t>
            </a:r>
            <a:r>
              <a:rPr lang="pt-BR" altLang="zh-CN" sz="2400" b="1" dirty="0">
                <a:latin typeface="宋体" panose="02010600030101010101" pitchFamily="2" charset="-122"/>
                <a:ea typeface="宋体" panose="02010600030101010101" pitchFamily="2" charset="-122"/>
              </a:rPr>
              <a:t>Y→Z</a:t>
            </a:r>
            <a:r>
              <a:rPr lang="zh-CN" altLang="pt-BR" sz="2400" b="1" dirty="0">
                <a:latin typeface="宋体" panose="02010600030101010101" pitchFamily="2" charset="-122"/>
                <a:ea typeface="宋体" panose="02010600030101010101" pitchFamily="2" charset="-122"/>
              </a:rPr>
              <a:t>，则有</a:t>
            </a:r>
            <a:r>
              <a:rPr lang="pt-BR" altLang="zh-CN" sz="2400" b="1" dirty="0">
                <a:latin typeface="宋体" panose="02010600030101010101" pitchFamily="2" charset="-122"/>
                <a:ea typeface="宋体" panose="02010600030101010101" pitchFamily="2" charset="-122"/>
              </a:rPr>
              <a:t>X→Z</a:t>
            </a:r>
            <a:r>
              <a:rPr lang="zh-CN" altLang="pt-BR" sz="2400" b="1" dirty="0">
                <a:latin typeface="宋体" panose="02010600030101010101" pitchFamily="2" charset="-122"/>
                <a:ea typeface="宋体" panose="02010600030101010101" pitchFamily="2" charset="-122"/>
              </a:rPr>
              <a:t>。 既然有的函数依赖能由其他函数依赖推出，那么对于一个函数依赖集，其中有的函数依赖可能是不必要的、冗余的。如果一个函数依赖可以由该集中其它函数依赖推导出来，则称该函数依赖在其函数依赖集中是冗余的。数据库设计的实现，是基于无冗余的函数依赖集的，即最小函数依赖集。</a:t>
            </a:r>
            <a:endParaRPr lang="zh-CN" altLang="en-US" sz="2400" b="1" dirty="0">
              <a:latin typeface="宋体" panose="02010600030101010101" pitchFamily="2" charset="-122"/>
              <a:ea typeface="宋体" panose="02010600030101010101" pitchFamily="2" charset="-122"/>
            </a:endParaRPr>
          </a:p>
        </p:txBody>
      </p:sp>
      <p:sp>
        <p:nvSpPr>
          <p:cNvPr id="4" name="页脚占位符 4">
            <a:extLst>
              <a:ext uri="{FF2B5EF4-FFF2-40B4-BE49-F238E27FC236}">
                <a16:creationId xmlns:a16="http://schemas.microsoft.com/office/drawing/2014/main" id="{98B922F2-2277-4C9F-88AF-6A42FFC4ABD6}"/>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9C03CE79-C8F8-4BD0-9435-C84B3548C536}"/>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a:t>
            </a:fld>
            <a:endParaRPr lang="en-US" altLang="zh-CN" dirty="0"/>
          </a:p>
        </p:txBody>
      </p:sp>
    </p:spTree>
    <p:extLst>
      <p:ext uri="{BB962C8B-B14F-4D97-AF65-F5344CB8AC3E}">
        <p14:creationId xmlns:p14="http://schemas.microsoft.com/office/powerpoint/2010/main" val="319364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z="2800" b="1" dirty="0"/>
              <a:t>闭包</a:t>
            </a:r>
            <a:r>
              <a:rPr lang="zh-CN" altLang="pt-BR" sz="2800" b="1" dirty="0"/>
              <a:t>定义</a:t>
            </a:r>
            <a:endParaRPr lang="zh-CN" altLang="en-US" sz="2800" b="1" dirty="0"/>
          </a:p>
        </p:txBody>
      </p:sp>
      <p:sp>
        <p:nvSpPr>
          <p:cNvPr id="33795" name="Rectangle 3"/>
          <p:cNvSpPr>
            <a:spLocks noGrp="1" noChangeArrowheads="1"/>
          </p:cNvSpPr>
          <p:nvPr>
            <p:ph type="body" idx="1"/>
          </p:nvPr>
        </p:nvSpPr>
        <p:spPr>
          <a:xfrm>
            <a:off x="495300" y="1628800"/>
            <a:ext cx="8229600" cy="1512168"/>
          </a:xfrm>
        </p:spPr>
        <p:txBody>
          <a:bodyPr/>
          <a:lstStyle/>
          <a:p>
            <a:pPr>
              <a:lnSpc>
                <a:spcPct val="90000"/>
              </a:lnSpc>
            </a:pPr>
            <a:r>
              <a:rPr lang="zh-CN" altLang="pt-BR" sz="2400" b="1" dirty="0">
                <a:solidFill>
                  <a:srgbClr val="FF0000"/>
                </a:solidFill>
              </a:rPr>
              <a:t>定义</a:t>
            </a:r>
            <a:r>
              <a:rPr lang="en-US" altLang="zh-CN" sz="2400" b="1" dirty="0">
                <a:solidFill>
                  <a:srgbClr val="FF0000"/>
                </a:solidFill>
              </a:rPr>
              <a:t>1</a:t>
            </a:r>
            <a:r>
              <a:rPr lang="pt-BR" altLang="zh-CN" sz="2400" b="1" dirty="0"/>
              <a:t>  </a:t>
            </a:r>
            <a:r>
              <a:rPr lang="zh-CN" altLang="pt-BR" sz="2400" b="1" dirty="0"/>
              <a:t>设</a:t>
            </a:r>
            <a:r>
              <a:rPr lang="pt-BR" altLang="zh-CN" sz="2400" b="1" dirty="0"/>
              <a:t>F</a:t>
            </a:r>
            <a:r>
              <a:rPr lang="zh-CN" altLang="pt-BR" sz="2400" b="1" dirty="0"/>
              <a:t>是属性集</a:t>
            </a:r>
            <a:r>
              <a:rPr lang="pt-BR" altLang="zh-CN" sz="2400" b="1" dirty="0"/>
              <a:t>U</a:t>
            </a:r>
            <a:r>
              <a:rPr lang="zh-CN" altLang="pt-BR" sz="2400" b="1" dirty="0"/>
              <a:t>上的函数依赖集，</a:t>
            </a:r>
            <a:r>
              <a:rPr lang="pt-BR" altLang="zh-CN" sz="2400" b="1" dirty="0"/>
              <a:t>X</a:t>
            </a:r>
            <a:r>
              <a:rPr lang="zh-CN" altLang="pt-BR" sz="2400" b="1" dirty="0"/>
              <a:t>是</a:t>
            </a:r>
            <a:r>
              <a:rPr lang="pt-BR" altLang="zh-CN" sz="2400" b="1" dirty="0"/>
              <a:t>U</a:t>
            </a:r>
            <a:r>
              <a:rPr lang="zh-CN" altLang="pt-BR" sz="2400" b="1" dirty="0"/>
              <a:t>的子集，那么属性集</a:t>
            </a:r>
            <a:r>
              <a:rPr lang="pt-BR" altLang="zh-CN" sz="2400" b="1" dirty="0"/>
              <a:t>X</a:t>
            </a:r>
            <a:r>
              <a:rPr lang="zh-CN" altLang="pt-BR" sz="2400" b="1" dirty="0"/>
              <a:t>的</a:t>
            </a:r>
            <a:r>
              <a:rPr lang="zh-CN" altLang="pt-BR" sz="2400" b="1" dirty="0">
                <a:solidFill>
                  <a:srgbClr val="FF0000"/>
                </a:solidFill>
              </a:rPr>
              <a:t>闭包</a:t>
            </a:r>
            <a:r>
              <a:rPr lang="zh-CN" altLang="pt-BR" sz="2400" b="1" dirty="0"/>
              <a:t>用</a:t>
            </a:r>
            <a:r>
              <a:rPr lang="pt-BR" altLang="zh-CN" sz="2400" b="1" dirty="0"/>
              <a:t>X</a:t>
            </a:r>
            <a:r>
              <a:rPr lang="pt-BR" altLang="zh-CN" sz="2400" b="1" baseline="30000" dirty="0"/>
              <a:t>+</a:t>
            </a:r>
            <a:r>
              <a:rPr lang="zh-CN" altLang="pt-BR" sz="2400" b="1" dirty="0"/>
              <a:t>表示，它是一个从</a:t>
            </a:r>
            <a:r>
              <a:rPr lang="pt-BR" altLang="zh-CN" sz="2400" b="1" dirty="0"/>
              <a:t>F</a:t>
            </a:r>
            <a:r>
              <a:rPr lang="zh-CN" altLang="pt-BR" sz="2400" b="1" dirty="0"/>
              <a:t>集使用函数依赖推理规则推出的所有满足</a:t>
            </a:r>
            <a:r>
              <a:rPr lang="pt-BR" altLang="zh-CN" sz="2400" b="1" dirty="0"/>
              <a:t>X→A</a:t>
            </a:r>
            <a:r>
              <a:rPr lang="zh-CN" altLang="pt-BR" sz="2400" b="1" dirty="0"/>
              <a:t>的属性</a:t>
            </a:r>
            <a:r>
              <a:rPr lang="pt-BR" altLang="zh-CN" sz="2400" b="1" dirty="0"/>
              <a:t>A</a:t>
            </a:r>
            <a:r>
              <a:rPr lang="zh-CN" altLang="pt-BR" sz="2400" b="1" dirty="0"/>
              <a:t>的集合：</a:t>
            </a:r>
          </a:p>
          <a:p>
            <a:pPr>
              <a:lnSpc>
                <a:spcPct val="90000"/>
              </a:lnSpc>
              <a:buFont typeface="Wingdings" panose="05000000000000000000" pitchFamily="2" charset="2"/>
              <a:buNone/>
            </a:pPr>
            <a:r>
              <a:rPr lang="pt-BR" altLang="zh-CN" sz="2400" b="1" dirty="0"/>
              <a:t>            X</a:t>
            </a:r>
            <a:r>
              <a:rPr lang="pt-BR" altLang="zh-CN" sz="2400" b="1" baseline="30000" dirty="0"/>
              <a:t>+</a:t>
            </a:r>
            <a:r>
              <a:rPr lang="pt-BR" altLang="zh-CN" sz="2400" b="1" dirty="0"/>
              <a:t>=</a:t>
            </a:r>
            <a:r>
              <a:rPr lang="zh-CN" altLang="pt-BR" sz="2400" b="1" dirty="0"/>
              <a:t>｛属性</a:t>
            </a:r>
            <a:r>
              <a:rPr lang="pt-BR" altLang="zh-CN" sz="2400" b="1" dirty="0"/>
              <a:t>A</a:t>
            </a:r>
            <a:r>
              <a:rPr lang="zh-CN" altLang="pt-BR" sz="2400" b="1" dirty="0"/>
              <a:t>｜</a:t>
            </a:r>
            <a:r>
              <a:rPr lang="pt-BR" altLang="zh-CN" sz="2400" b="1" dirty="0"/>
              <a:t>X→A</a:t>
            </a:r>
            <a:r>
              <a:rPr lang="zh-CN" altLang="pt-BR" sz="2400" b="1" dirty="0"/>
              <a:t>能由</a:t>
            </a:r>
            <a:r>
              <a:rPr lang="pt-BR" altLang="zh-CN" sz="2400" b="1" dirty="0"/>
              <a:t>F</a:t>
            </a:r>
            <a:r>
              <a:rPr lang="zh-CN" altLang="pt-BR" sz="2400" b="1" dirty="0"/>
              <a:t>推导出来｝</a:t>
            </a:r>
          </a:p>
          <a:p>
            <a:pPr>
              <a:lnSpc>
                <a:spcPct val="90000"/>
              </a:lnSpc>
              <a:buFont typeface="Wingdings" panose="05000000000000000000" pitchFamily="2" charset="2"/>
              <a:buNone/>
            </a:pPr>
            <a:r>
              <a:rPr lang="zh-CN" altLang="pt-BR" sz="800" b="1" dirty="0"/>
              <a:t>   </a:t>
            </a:r>
            <a:endParaRPr lang="en-US" altLang="zh-CN" sz="800" b="1" dirty="0"/>
          </a:p>
        </p:txBody>
      </p:sp>
      <p:sp>
        <p:nvSpPr>
          <p:cNvPr id="4" name="页脚占位符 4">
            <a:extLst>
              <a:ext uri="{FF2B5EF4-FFF2-40B4-BE49-F238E27FC236}">
                <a16:creationId xmlns:a16="http://schemas.microsoft.com/office/drawing/2014/main" id="{CCB684C6-93A5-4078-9600-8447E3C2226A}"/>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003CE549-AC25-49A0-82D7-BF1D1E5FD0DB}"/>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10</a:t>
            </a:fld>
            <a:endParaRPr lang="en-US" altLang="zh-CN" dirty="0"/>
          </a:p>
        </p:txBody>
      </p:sp>
    </p:spTree>
    <p:extLst>
      <p:ext uri="{BB962C8B-B14F-4D97-AF65-F5344CB8AC3E}">
        <p14:creationId xmlns:p14="http://schemas.microsoft.com/office/powerpoint/2010/main" val="245762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251520" y="1628800"/>
            <a:ext cx="9144000" cy="4536504"/>
          </a:xfrm>
        </p:spPr>
        <p:txBody>
          <a:bodyPr/>
          <a:lstStyle/>
          <a:p>
            <a:pPr>
              <a:lnSpc>
                <a:spcPct val="90000"/>
              </a:lnSpc>
              <a:buFont typeface="Wingdings" panose="05000000000000000000" pitchFamily="2" charset="2"/>
              <a:buNone/>
            </a:pPr>
            <a:r>
              <a:rPr lang="zh-CN" altLang="pt-BR" sz="2400" b="1" dirty="0"/>
              <a:t>算法 </a:t>
            </a:r>
            <a:r>
              <a:rPr lang="pt-BR" altLang="zh-CN" sz="2400" b="1" dirty="0"/>
              <a:t>  </a:t>
            </a:r>
            <a:r>
              <a:rPr lang="zh-CN" altLang="pt-BR" sz="2400" b="1" dirty="0"/>
              <a:t>求属性集</a:t>
            </a:r>
            <a:r>
              <a:rPr lang="pt-BR" altLang="zh-CN" sz="2400" b="1" dirty="0"/>
              <a:t>X</a:t>
            </a:r>
            <a:r>
              <a:rPr lang="zh-CN" altLang="pt-BR" sz="2400" b="1" dirty="0"/>
              <a:t>（</a:t>
            </a:r>
            <a:r>
              <a:rPr lang="pt-BR" altLang="zh-CN" sz="2400" b="1" dirty="0"/>
              <a:t>X⊆U</a:t>
            </a:r>
            <a:r>
              <a:rPr lang="zh-CN" altLang="pt-BR" sz="2400" b="1" dirty="0"/>
              <a:t>）关于</a:t>
            </a:r>
            <a:r>
              <a:rPr lang="pt-BR" altLang="zh-CN" sz="2400" b="1" dirty="0"/>
              <a:t>U</a:t>
            </a:r>
            <a:r>
              <a:rPr lang="zh-CN" altLang="pt-BR" sz="2400" b="1" dirty="0"/>
              <a:t>上的函数依赖集</a:t>
            </a:r>
            <a:r>
              <a:rPr lang="pt-BR" altLang="zh-CN" sz="2400" b="1" dirty="0"/>
              <a:t>F</a:t>
            </a:r>
            <a:r>
              <a:rPr lang="zh-CN" altLang="pt-BR" sz="2400" b="1" dirty="0"/>
              <a:t>的</a:t>
            </a:r>
            <a:r>
              <a:rPr lang="zh-CN" altLang="pt-BR" sz="2400" b="1" dirty="0">
                <a:solidFill>
                  <a:srgbClr val="FF0000"/>
                </a:solidFill>
              </a:rPr>
              <a:t>闭包</a:t>
            </a:r>
            <a:r>
              <a:rPr lang="pt-BR" altLang="zh-CN" sz="2400" b="1" dirty="0"/>
              <a:t>X</a:t>
            </a:r>
            <a:r>
              <a:rPr lang="pt-BR" altLang="zh-CN" sz="2400" b="1" baseline="30000" dirty="0"/>
              <a:t>+</a:t>
            </a:r>
            <a:r>
              <a:rPr lang="zh-CN" altLang="pt-BR" sz="2400" b="1" dirty="0"/>
              <a:t>。</a:t>
            </a:r>
          </a:p>
          <a:p>
            <a:pPr>
              <a:lnSpc>
                <a:spcPct val="90000"/>
              </a:lnSpc>
              <a:buFont typeface="Wingdings" panose="05000000000000000000" pitchFamily="2" charset="2"/>
              <a:buNone/>
            </a:pPr>
            <a:r>
              <a:rPr lang="zh-CN" altLang="pt-BR" sz="2400" b="1" dirty="0"/>
              <a:t>输入：函数依赖集</a:t>
            </a:r>
            <a:r>
              <a:rPr lang="pt-BR" altLang="zh-CN" sz="2400" b="1" dirty="0"/>
              <a:t>F</a:t>
            </a:r>
            <a:r>
              <a:rPr lang="zh-CN" altLang="pt-BR" sz="2400" b="1" dirty="0"/>
              <a:t>；属性集</a:t>
            </a:r>
            <a:r>
              <a:rPr lang="pt-BR" altLang="zh-CN" sz="2400" b="1" dirty="0"/>
              <a:t>U</a:t>
            </a:r>
          </a:p>
          <a:p>
            <a:pPr>
              <a:lnSpc>
                <a:spcPct val="90000"/>
              </a:lnSpc>
              <a:buFont typeface="Wingdings" panose="05000000000000000000" pitchFamily="2" charset="2"/>
              <a:buNone/>
            </a:pPr>
            <a:r>
              <a:rPr lang="zh-CN" altLang="pt-BR" sz="2400" b="1" dirty="0"/>
              <a:t>输出：</a:t>
            </a:r>
            <a:r>
              <a:rPr lang="pt-BR" altLang="zh-CN" sz="2400" b="1" dirty="0"/>
              <a:t>X</a:t>
            </a:r>
            <a:r>
              <a:rPr lang="pt-BR" altLang="zh-CN" sz="2400" b="1" baseline="30000" dirty="0"/>
              <a:t>+</a:t>
            </a:r>
          </a:p>
          <a:p>
            <a:pPr>
              <a:lnSpc>
                <a:spcPct val="90000"/>
              </a:lnSpc>
              <a:buFont typeface="Wingdings" panose="05000000000000000000" pitchFamily="2" charset="2"/>
              <a:buNone/>
            </a:pPr>
            <a:r>
              <a:rPr lang="zh-CN" altLang="pt-BR" sz="2400" b="1" dirty="0"/>
              <a:t>步骤：</a:t>
            </a:r>
          </a:p>
          <a:p>
            <a:pPr>
              <a:lnSpc>
                <a:spcPct val="90000"/>
              </a:lnSpc>
              <a:buFont typeface="Wingdings" panose="05000000000000000000" pitchFamily="2" charset="2"/>
              <a:buNone/>
            </a:pPr>
            <a:r>
              <a:rPr lang="zh-CN" altLang="pt-BR" sz="2400" b="1" dirty="0"/>
              <a:t>      （</a:t>
            </a:r>
            <a:r>
              <a:rPr lang="pt-BR" altLang="zh-CN" sz="2400" b="1" dirty="0"/>
              <a:t>1</a:t>
            </a:r>
            <a:r>
              <a:rPr lang="zh-CN" altLang="pt-BR" sz="2400" b="1" dirty="0"/>
              <a:t>）令</a:t>
            </a:r>
            <a:r>
              <a:rPr lang="pt-BR" altLang="zh-CN" sz="2400" b="1" dirty="0"/>
              <a:t>X</a:t>
            </a:r>
            <a:r>
              <a:rPr lang="pt-BR" altLang="zh-CN" sz="2400" b="1" baseline="30000" dirty="0"/>
              <a:t>(0)</a:t>
            </a:r>
            <a:r>
              <a:rPr lang="pt-BR" altLang="zh-CN" sz="2400" b="1" dirty="0"/>
              <a:t>=X</a:t>
            </a:r>
            <a:r>
              <a:rPr lang="zh-CN" altLang="pt-BR" sz="2400" b="1" dirty="0"/>
              <a:t>，</a:t>
            </a:r>
            <a:r>
              <a:rPr lang="pt-BR" altLang="zh-CN" sz="2400" b="1" dirty="0"/>
              <a:t>i=0</a:t>
            </a:r>
            <a:r>
              <a:rPr lang="zh-CN" altLang="pt-BR" sz="2400" b="1" dirty="0"/>
              <a:t>；</a:t>
            </a:r>
          </a:p>
          <a:p>
            <a:pPr>
              <a:lnSpc>
                <a:spcPct val="90000"/>
              </a:lnSpc>
              <a:buFont typeface="Wingdings" panose="05000000000000000000" pitchFamily="2" charset="2"/>
              <a:buNone/>
            </a:pPr>
            <a:r>
              <a:rPr lang="zh-CN" altLang="pt-BR" sz="2400" b="1" dirty="0"/>
              <a:t>      （</a:t>
            </a:r>
            <a:r>
              <a:rPr lang="pt-BR" altLang="zh-CN" sz="2400" b="1" dirty="0"/>
              <a:t>2</a:t>
            </a:r>
            <a:r>
              <a:rPr lang="zh-CN" altLang="pt-BR" sz="2400" b="1" dirty="0"/>
              <a:t>）求</a:t>
            </a:r>
            <a:r>
              <a:rPr lang="pt-BR" altLang="zh-CN" sz="2400" b="1" dirty="0"/>
              <a:t>B</a:t>
            </a:r>
            <a:r>
              <a:rPr lang="zh-CN" altLang="pt-BR" sz="2400" b="1" dirty="0"/>
              <a:t>，这里</a:t>
            </a:r>
          </a:p>
          <a:p>
            <a:pPr>
              <a:lnSpc>
                <a:spcPct val="90000"/>
              </a:lnSpc>
              <a:buFont typeface="Wingdings" panose="05000000000000000000" pitchFamily="2" charset="2"/>
              <a:buNone/>
            </a:pPr>
            <a:r>
              <a:rPr lang="pt-BR" altLang="zh-CN" sz="2400" b="1" dirty="0"/>
              <a:t>      B=</a:t>
            </a:r>
            <a:r>
              <a:rPr lang="zh-CN" altLang="pt-BR" sz="2400" b="1" dirty="0"/>
              <a:t>｛</a:t>
            </a:r>
            <a:r>
              <a:rPr lang="pt-BR" altLang="zh-CN" sz="2400" b="1" dirty="0"/>
              <a:t>A</a:t>
            </a:r>
            <a:r>
              <a:rPr lang="zh-CN" altLang="pt-BR" sz="2400" b="1" dirty="0"/>
              <a:t>｜（   </a:t>
            </a:r>
            <a:r>
              <a:rPr lang="pt-BR" altLang="zh-CN" sz="2400" b="1" dirty="0"/>
              <a:t>V</a:t>
            </a:r>
            <a:r>
              <a:rPr lang="zh-CN" altLang="pt-BR" sz="2400" b="1" dirty="0"/>
              <a:t>）（   </a:t>
            </a:r>
            <a:r>
              <a:rPr lang="pt-BR" altLang="zh-CN" sz="2400" b="1" dirty="0"/>
              <a:t>W</a:t>
            </a:r>
            <a:r>
              <a:rPr lang="zh-CN" altLang="pt-BR" sz="2400" b="1" dirty="0"/>
              <a:t>）（</a:t>
            </a:r>
            <a:r>
              <a:rPr lang="pt-BR" altLang="zh-CN" sz="2400" b="1" dirty="0"/>
              <a:t>V→W∈F∧V⊆X</a:t>
            </a:r>
            <a:r>
              <a:rPr lang="pt-BR" altLang="zh-CN" sz="2400" b="1" baseline="30000" dirty="0"/>
              <a:t>(i)</a:t>
            </a:r>
            <a:r>
              <a:rPr lang="pt-BR" altLang="zh-CN" sz="2400" b="1" dirty="0"/>
              <a:t> ∧A∈W</a:t>
            </a:r>
            <a:r>
              <a:rPr lang="zh-CN" altLang="pt-BR" sz="2400" b="1" dirty="0"/>
              <a:t>）｝；</a:t>
            </a:r>
          </a:p>
          <a:p>
            <a:pPr>
              <a:lnSpc>
                <a:spcPct val="90000"/>
              </a:lnSpc>
              <a:buFont typeface="Wingdings" panose="05000000000000000000" pitchFamily="2" charset="2"/>
              <a:buNone/>
            </a:pPr>
            <a:r>
              <a:rPr lang="zh-CN" altLang="pt-BR" sz="2400" b="1" dirty="0"/>
              <a:t>      （</a:t>
            </a:r>
            <a:r>
              <a:rPr lang="pt-BR" altLang="zh-CN" sz="2400" b="1" dirty="0"/>
              <a:t>3</a:t>
            </a:r>
            <a:r>
              <a:rPr lang="zh-CN" altLang="pt-BR" sz="2400" b="1" dirty="0"/>
              <a:t>）</a:t>
            </a:r>
            <a:r>
              <a:rPr lang="pt-BR" altLang="zh-CN" sz="2400" b="1" dirty="0"/>
              <a:t>X</a:t>
            </a:r>
            <a:r>
              <a:rPr lang="pt-BR" altLang="zh-CN" sz="2400" b="1" baseline="30000" dirty="0"/>
              <a:t>(i+1)</a:t>
            </a:r>
            <a:r>
              <a:rPr lang="pt-BR" altLang="zh-CN" sz="2400" b="1" dirty="0"/>
              <a:t> =B∪X</a:t>
            </a:r>
            <a:r>
              <a:rPr lang="pt-BR" altLang="zh-CN" sz="2400" b="1" baseline="30000" dirty="0"/>
              <a:t>(i)</a:t>
            </a:r>
            <a:r>
              <a:rPr lang="pt-BR" altLang="zh-CN" sz="2400" b="1" dirty="0"/>
              <a:t> </a:t>
            </a:r>
            <a:r>
              <a:rPr lang="zh-CN" altLang="pt-BR" sz="2400" b="1" dirty="0"/>
              <a:t>；</a:t>
            </a:r>
          </a:p>
          <a:p>
            <a:pPr>
              <a:lnSpc>
                <a:spcPct val="90000"/>
              </a:lnSpc>
              <a:buFont typeface="Wingdings" panose="05000000000000000000" pitchFamily="2" charset="2"/>
              <a:buNone/>
            </a:pPr>
            <a:r>
              <a:rPr lang="zh-CN" altLang="pt-BR" sz="2400" b="1" dirty="0"/>
              <a:t>      （</a:t>
            </a:r>
            <a:r>
              <a:rPr lang="pt-BR" altLang="zh-CN" sz="2400" b="1" dirty="0"/>
              <a:t>4</a:t>
            </a:r>
            <a:r>
              <a:rPr lang="zh-CN" altLang="pt-BR" sz="2400" b="1" dirty="0"/>
              <a:t>）判断</a:t>
            </a:r>
            <a:r>
              <a:rPr lang="pt-BR" altLang="zh-CN" sz="2400" b="1" dirty="0"/>
              <a:t>X</a:t>
            </a:r>
            <a:r>
              <a:rPr lang="pt-BR" altLang="zh-CN" sz="2400" b="1" baseline="30000" dirty="0"/>
              <a:t>(i+1)</a:t>
            </a:r>
            <a:r>
              <a:rPr lang="pt-BR" altLang="zh-CN" sz="2400" b="1" dirty="0"/>
              <a:t> =X</a:t>
            </a:r>
            <a:r>
              <a:rPr lang="pt-BR" altLang="zh-CN" sz="2400" b="1" baseline="30000" dirty="0"/>
              <a:t>(i)</a:t>
            </a:r>
            <a:r>
              <a:rPr lang="zh-CN" altLang="pt-BR" sz="2400" b="1" dirty="0"/>
              <a:t>是否成立；</a:t>
            </a:r>
          </a:p>
          <a:p>
            <a:pPr>
              <a:lnSpc>
                <a:spcPct val="90000"/>
              </a:lnSpc>
              <a:buFont typeface="Wingdings" panose="05000000000000000000" pitchFamily="2" charset="2"/>
              <a:buNone/>
            </a:pPr>
            <a:r>
              <a:rPr lang="zh-CN" altLang="pt-BR" sz="2400" b="1" dirty="0"/>
              <a:t>      （</a:t>
            </a:r>
            <a:r>
              <a:rPr lang="pt-BR" altLang="zh-CN" sz="2400" b="1" dirty="0"/>
              <a:t>5</a:t>
            </a:r>
            <a:r>
              <a:rPr lang="zh-CN" altLang="pt-BR" sz="2400" b="1" dirty="0"/>
              <a:t>）如果等式成立或</a:t>
            </a:r>
            <a:r>
              <a:rPr lang="pt-BR" altLang="zh-CN" sz="2400" b="1" dirty="0"/>
              <a:t>X</a:t>
            </a:r>
            <a:r>
              <a:rPr lang="pt-BR" altLang="zh-CN" sz="2400" b="1" baseline="30000" dirty="0"/>
              <a:t>(i+1)</a:t>
            </a:r>
            <a:r>
              <a:rPr lang="pt-BR" altLang="zh-CN" sz="2400" b="1" dirty="0"/>
              <a:t> =U</a:t>
            </a:r>
            <a:r>
              <a:rPr lang="zh-CN" altLang="pt-BR" sz="2400" b="1" dirty="0"/>
              <a:t>，则</a:t>
            </a:r>
            <a:r>
              <a:rPr lang="pt-BR" altLang="zh-CN" sz="2400" b="1" dirty="0"/>
              <a:t>X</a:t>
            </a:r>
            <a:r>
              <a:rPr lang="pt-BR" altLang="zh-CN" sz="2400" b="1" baseline="30000" dirty="0"/>
              <a:t>(i+1)</a:t>
            </a:r>
            <a:r>
              <a:rPr lang="pt-BR" altLang="zh-CN" sz="2400" b="1" dirty="0"/>
              <a:t> </a:t>
            </a:r>
            <a:r>
              <a:rPr lang="zh-CN" altLang="pt-BR" sz="2400" b="1" dirty="0"/>
              <a:t>就是</a:t>
            </a:r>
            <a:r>
              <a:rPr lang="pt-BR" altLang="zh-CN" sz="2400" b="1" dirty="0"/>
              <a:t>X</a:t>
            </a:r>
            <a:r>
              <a:rPr lang="pt-BR" altLang="zh-CN" sz="2400" b="1" baseline="30000" dirty="0"/>
              <a:t>+</a:t>
            </a:r>
            <a:r>
              <a:rPr lang="zh-CN" altLang="pt-BR" sz="2400" b="1" dirty="0"/>
              <a:t>，算法终止；</a:t>
            </a:r>
          </a:p>
          <a:p>
            <a:pPr>
              <a:lnSpc>
                <a:spcPct val="90000"/>
              </a:lnSpc>
              <a:buFont typeface="Wingdings" panose="05000000000000000000" pitchFamily="2" charset="2"/>
              <a:buNone/>
            </a:pPr>
            <a:r>
              <a:rPr lang="zh-CN" altLang="pt-BR" sz="2400" b="1" dirty="0"/>
              <a:t>      （</a:t>
            </a:r>
            <a:r>
              <a:rPr lang="pt-BR" altLang="zh-CN" sz="2400" b="1" dirty="0"/>
              <a:t>6</a:t>
            </a:r>
            <a:r>
              <a:rPr lang="zh-CN" altLang="pt-BR" sz="2400" b="1" dirty="0"/>
              <a:t>）如果等式不成立，则</a:t>
            </a:r>
            <a:r>
              <a:rPr lang="pt-BR" altLang="zh-CN" sz="2400" b="1" dirty="0"/>
              <a:t>i=i+1</a:t>
            </a:r>
            <a:r>
              <a:rPr lang="zh-CN" altLang="pt-BR" sz="2400" b="1" dirty="0"/>
              <a:t>，返回步骤（</a:t>
            </a:r>
            <a:r>
              <a:rPr lang="pt-BR" altLang="zh-CN" sz="2400" b="1" dirty="0"/>
              <a:t>2</a:t>
            </a:r>
            <a:r>
              <a:rPr lang="zh-CN" altLang="pt-BR" sz="2400" b="1" dirty="0"/>
              <a:t>）继续。</a:t>
            </a:r>
            <a:endParaRPr lang="zh-CN" altLang="en-US" sz="2400" b="1" dirty="0"/>
          </a:p>
        </p:txBody>
      </p:sp>
      <p:sp>
        <p:nvSpPr>
          <p:cNvPr id="348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0" name="Object 4"/>
          <p:cNvGraphicFramePr>
            <a:graphicFrameLocks noChangeAspect="1"/>
          </p:cNvGraphicFramePr>
          <p:nvPr/>
        </p:nvGraphicFramePr>
        <p:xfrm>
          <a:off x="0" y="0"/>
          <a:ext cx="123825" cy="180975"/>
        </p:xfrm>
        <a:graphic>
          <a:graphicData uri="http://schemas.openxmlformats.org/presentationml/2006/ole">
            <mc:AlternateContent xmlns:mc="http://schemas.openxmlformats.org/markup-compatibility/2006">
              <mc:Choice xmlns:v="urn:schemas-microsoft-com:vml" Requires="v">
                <p:oleObj spid="_x0000_s3074" name="公式" r:id="rId4" imgW="126835" imgH="152202" progId="Equation.3">
                  <p:embed/>
                </p:oleObj>
              </mc:Choice>
              <mc:Fallback>
                <p:oleObj name="公式" r:id="rId4" imgW="126835" imgH="152202" progId="Equation.3">
                  <p:embed/>
                  <p:pic>
                    <p:nvPicPr>
                      <p:cNvPr id="3482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382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3" name="Rectangle 7"/>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2" name="Object 6"/>
          <p:cNvGraphicFramePr>
            <a:graphicFrameLocks noChangeAspect="1"/>
          </p:cNvGraphicFramePr>
          <p:nvPr>
            <p:extLst>
              <p:ext uri="{D42A27DB-BD31-4B8C-83A1-F6EECF244321}">
                <p14:modId xmlns:p14="http://schemas.microsoft.com/office/powerpoint/2010/main" val="3561214337"/>
              </p:ext>
            </p:extLst>
          </p:nvPr>
        </p:nvGraphicFramePr>
        <p:xfrm>
          <a:off x="2339752" y="4103737"/>
          <a:ext cx="228600" cy="333375"/>
        </p:xfrm>
        <a:graphic>
          <a:graphicData uri="http://schemas.openxmlformats.org/presentationml/2006/ole">
            <mc:AlternateContent xmlns:mc="http://schemas.openxmlformats.org/markup-compatibility/2006">
              <mc:Choice xmlns:v="urn:schemas-microsoft-com:vml" Requires="v">
                <p:oleObj spid="_x0000_s3075" name="公式" r:id="rId6" imgW="126835" imgH="152202" progId="Equation.3">
                  <p:embed/>
                </p:oleObj>
              </mc:Choice>
              <mc:Fallback>
                <p:oleObj name="公式" r:id="rId6" imgW="126835" imgH="152202" progId="Equation.3">
                  <p:embed/>
                  <p:pic>
                    <p:nvPicPr>
                      <p:cNvPr id="3482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103737"/>
                        <a:ext cx="2286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4" name="Object 8"/>
          <p:cNvGraphicFramePr>
            <a:graphicFrameLocks noChangeAspect="1"/>
          </p:cNvGraphicFramePr>
          <p:nvPr>
            <p:extLst>
              <p:ext uri="{D42A27DB-BD31-4B8C-83A1-F6EECF244321}">
                <p14:modId xmlns:p14="http://schemas.microsoft.com/office/powerpoint/2010/main" val="3922962229"/>
              </p:ext>
            </p:extLst>
          </p:nvPr>
        </p:nvGraphicFramePr>
        <p:xfrm>
          <a:off x="3406552" y="4103737"/>
          <a:ext cx="209550" cy="304800"/>
        </p:xfrm>
        <a:graphic>
          <a:graphicData uri="http://schemas.openxmlformats.org/presentationml/2006/ole">
            <mc:AlternateContent xmlns:mc="http://schemas.openxmlformats.org/markup-compatibility/2006">
              <mc:Choice xmlns:v="urn:schemas-microsoft-com:vml" Requires="v">
                <p:oleObj spid="_x0000_s3076" name="公式" r:id="rId7" imgW="126835" imgH="152202" progId="Equation.3">
                  <p:embed/>
                </p:oleObj>
              </mc:Choice>
              <mc:Fallback>
                <p:oleObj name="公式" r:id="rId7" imgW="126835" imgH="152202" progId="Equation.3">
                  <p:embed/>
                  <p:pic>
                    <p:nvPicPr>
                      <p:cNvPr id="3482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6552" y="4103737"/>
                        <a:ext cx="20955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页脚占位符 4">
            <a:extLst>
              <a:ext uri="{FF2B5EF4-FFF2-40B4-BE49-F238E27FC236}">
                <a16:creationId xmlns:a16="http://schemas.microsoft.com/office/drawing/2014/main" id="{EE6AF953-E971-42A3-8D82-0137CDD7E14B}"/>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9" name="灯片编号占位符 5">
            <a:extLst>
              <a:ext uri="{FF2B5EF4-FFF2-40B4-BE49-F238E27FC236}">
                <a16:creationId xmlns:a16="http://schemas.microsoft.com/office/drawing/2014/main" id="{C9888FB9-1092-4134-8388-BCA73AE383F7}"/>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11</a:t>
            </a:fld>
            <a:endParaRPr lang="en-US" altLang="zh-CN" dirty="0"/>
          </a:p>
        </p:txBody>
      </p:sp>
      <p:sp>
        <p:nvSpPr>
          <p:cNvPr id="10" name="Rectangle 2">
            <a:extLst>
              <a:ext uri="{FF2B5EF4-FFF2-40B4-BE49-F238E27FC236}">
                <a16:creationId xmlns:a16="http://schemas.microsoft.com/office/drawing/2014/main" id="{ACC99F9D-867A-4FA2-B8CE-BAD2092BD734}"/>
              </a:ext>
            </a:extLst>
          </p:cNvPr>
          <p:cNvSpPr>
            <a:spLocks noGrp="1" noChangeArrowheads="1"/>
          </p:cNvSpPr>
          <p:nvPr>
            <p:ph type="title"/>
          </p:nvPr>
        </p:nvSpPr>
        <p:spPr>
          <a:xfrm>
            <a:off x="914400" y="685800"/>
            <a:ext cx="7391400" cy="563563"/>
          </a:xfrm>
        </p:spPr>
        <p:txBody>
          <a:bodyPr/>
          <a:lstStyle/>
          <a:p>
            <a:r>
              <a:rPr lang="zh-CN" altLang="en-US" sz="2800" b="1" dirty="0"/>
              <a:t>闭包算法</a:t>
            </a:r>
          </a:p>
        </p:txBody>
      </p:sp>
    </p:spTree>
    <p:extLst>
      <p:ext uri="{BB962C8B-B14F-4D97-AF65-F5344CB8AC3E}">
        <p14:creationId xmlns:p14="http://schemas.microsoft.com/office/powerpoint/2010/main" val="358048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251520" y="1484784"/>
            <a:ext cx="8712968" cy="1600200"/>
          </a:xfrm>
        </p:spPr>
        <p:txBody>
          <a:bodyPr/>
          <a:lstStyle/>
          <a:p>
            <a:pPr>
              <a:buFont typeface="Wingdings" panose="05000000000000000000" pitchFamily="2" charset="2"/>
              <a:buNone/>
            </a:pPr>
            <a:r>
              <a:rPr lang="pt-BR" altLang="zh-CN" sz="2500" b="1" dirty="0">
                <a:solidFill>
                  <a:srgbClr val="FF0000"/>
                </a:solidFill>
              </a:rPr>
              <a:t>【</a:t>
            </a:r>
            <a:r>
              <a:rPr lang="zh-CN" altLang="pt-BR" sz="2500" b="1" dirty="0">
                <a:solidFill>
                  <a:srgbClr val="FF0000"/>
                </a:solidFill>
              </a:rPr>
              <a:t>例</a:t>
            </a:r>
            <a:r>
              <a:rPr lang="pt-BR" altLang="zh-CN" sz="2500" b="1" dirty="0">
                <a:solidFill>
                  <a:srgbClr val="FF0000"/>
                </a:solidFill>
              </a:rPr>
              <a:t>4】</a:t>
            </a:r>
            <a:r>
              <a:rPr lang="zh-CN" altLang="pt-BR" sz="2500" b="1" dirty="0"/>
              <a:t>已知关系模式</a:t>
            </a:r>
            <a:r>
              <a:rPr lang="pt-BR" altLang="zh-CN" sz="2500" b="1" dirty="0"/>
              <a:t>R</a:t>
            </a:r>
            <a:r>
              <a:rPr lang="zh-CN" altLang="pt-BR" sz="2500" b="1" dirty="0"/>
              <a:t>（</a:t>
            </a:r>
            <a:r>
              <a:rPr lang="pt-BR" altLang="zh-CN" sz="2500" b="1" dirty="0"/>
              <a:t>U</a:t>
            </a:r>
            <a:r>
              <a:rPr lang="zh-CN" altLang="pt-BR" sz="2500" b="1" dirty="0"/>
              <a:t>，</a:t>
            </a:r>
            <a:r>
              <a:rPr lang="pt-BR" altLang="zh-CN" sz="2500" b="1" dirty="0"/>
              <a:t>F</a:t>
            </a:r>
            <a:r>
              <a:rPr lang="zh-CN" altLang="pt-BR" sz="2500" b="1" dirty="0"/>
              <a:t>），其中</a:t>
            </a:r>
            <a:r>
              <a:rPr lang="pt-BR" altLang="zh-CN" sz="2500" b="1" dirty="0"/>
              <a:t>U=</a:t>
            </a:r>
            <a:r>
              <a:rPr lang="zh-CN" altLang="pt-BR" sz="2500" b="1" dirty="0"/>
              <a:t>｛</a:t>
            </a:r>
            <a:r>
              <a:rPr lang="pt-BR" altLang="zh-CN" sz="2500" b="1" dirty="0"/>
              <a:t>A</a:t>
            </a:r>
            <a:r>
              <a:rPr lang="zh-CN" altLang="pt-BR" sz="2500" b="1" dirty="0"/>
              <a:t>，</a:t>
            </a:r>
            <a:r>
              <a:rPr lang="pt-BR" altLang="zh-CN" sz="2500" b="1" dirty="0"/>
              <a:t>B</a:t>
            </a:r>
            <a:r>
              <a:rPr lang="zh-CN" altLang="pt-BR" sz="2500" b="1" dirty="0"/>
              <a:t>，</a:t>
            </a:r>
            <a:r>
              <a:rPr lang="pt-BR" altLang="zh-CN" sz="2500" b="1" dirty="0"/>
              <a:t>C</a:t>
            </a:r>
            <a:r>
              <a:rPr lang="zh-CN" altLang="pt-BR" sz="2500" b="1" dirty="0"/>
              <a:t>，</a:t>
            </a:r>
            <a:r>
              <a:rPr lang="pt-BR" altLang="zh-CN" sz="2500" b="1" dirty="0"/>
              <a:t>D</a:t>
            </a:r>
            <a:r>
              <a:rPr lang="zh-CN" altLang="pt-BR" sz="2500" b="1" dirty="0"/>
              <a:t>，</a:t>
            </a:r>
            <a:r>
              <a:rPr lang="pt-BR" altLang="zh-CN" sz="2500" b="1" dirty="0"/>
              <a:t>E</a:t>
            </a:r>
            <a:r>
              <a:rPr lang="zh-CN" altLang="pt-BR" sz="2500" b="1" dirty="0"/>
              <a:t>｝；</a:t>
            </a:r>
            <a:r>
              <a:rPr lang="pt-BR" altLang="zh-CN" sz="2500" b="1" dirty="0"/>
              <a:t>F={AB→C</a:t>
            </a:r>
            <a:r>
              <a:rPr lang="zh-CN" altLang="pt-BR" sz="2500" b="1" dirty="0"/>
              <a:t>，</a:t>
            </a:r>
            <a:r>
              <a:rPr lang="pt-BR" altLang="zh-CN" sz="2500" b="1" dirty="0"/>
              <a:t>B→D</a:t>
            </a:r>
            <a:r>
              <a:rPr lang="zh-CN" altLang="pt-BR" sz="2500" b="1" dirty="0"/>
              <a:t>，</a:t>
            </a:r>
            <a:r>
              <a:rPr lang="pt-BR" altLang="zh-CN" sz="2500" b="1" dirty="0"/>
              <a:t>C→E</a:t>
            </a:r>
            <a:r>
              <a:rPr lang="zh-CN" altLang="pt-BR" sz="2500" b="1" dirty="0"/>
              <a:t>，</a:t>
            </a:r>
            <a:r>
              <a:rPr lang="pt-BR" altLang="zh-CN" sz="2500" b="1" dirty="0"/>
              <a:t>EC→B</a:t>
            </a:r>
            <a:r>
              <a:rPr lang="zh-CN" altLang="pt-BR" sz="2500" b="1" dirty="0"/>
              <a:t>，</a:t>
            </a:r>
            <a:r>
              <a:rPr lang="pt-BR" altLang="zh-CN" sz="2500" b="1" dirty="0"/>
              <a:t>AC→B}</a:t>
            </a:r>
            <a:r>
              <a:rPr lang="zh-CN" altLang="pt-BR" sz="2500" b="1" dirty="0"/>
              <a:t>。求</a:t>
            </a:r>
            <a:r>
              <a:rPr lang="pt-BR" altLang="zh-CN" sz="2500" b="1" dirty="0"/>
              <a:t>(AB) </a:t>
            </a:r>
            <a:r>
              <a:rPr lang="pt-BR" altLang="zh-CN" sz="2500" b="1" baseline="30000" dirty="0"/>
              <a:t>+</a:t>
            </a:r>
            <a:r>
              <a:rPr lang="zh-CN" altLang="pt-BR" sz="2500" b="1" dirty="0"/>
              <a:t>。 </a:t>
            </a:r>
            <a:endParaRPr lang="zh-CN" altLang="en-US" sz="2500" b="1" dirty="0"/>
          </a:p>
        </p:txBody>
      </p:sp>
      <p:sp>
        <p:nvSpPr>
          <p:cNvPr id="35844" name="Rectangle 4"/>
          <p:cNvSpPr>
            <a:spLocks noChangeArrowheads="1"/>
          </p:cNvSpPr>
          <p:nvPr/>
        </p:nvSpPr>
        <p:spPr bwMode="auto">
          <a:xfrm>
            <a:off x="251520" y="2780928"/>
            <a:ext cx="8763000" cy="3416320"/>
          </a:xfrm>
          <a:prstGeom prst="rect">
            <a:avLst/>
          </a:prstGeom>
          <a:solidFill>
            <a:schemeClr val="bg2"/>
          </a:solidFill>
          <a:ln>
            <a:noFill/>
          </a:ln>
          <a:effectLst/>
        </p:spPr>
        <p:txBody>
          <a:bodyPr anchor="ctr">
            <a:spAutoFit/>
          </a:bodyPr>
          <a:lstStyle>
            <a:lvl1pPr indent="2667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pt-BR" sz="2400" b="1" dirty="0">
                <a:solidFill>
                  <a:srgbClr val="FF0000"/>
                </a:solidFill>
              </a:rPr>
              <a:t>解答：</a:t>
            </a:r>
          </a:p>
          <a:p>
            <a:pPr algn="l"/>
            <a:r>
              <a:rPr lang="zh-CN" altLang="pt-BR" sz="2400" b="1" dirty="0"/>
              <a:t>（</a:t>
            </a:r>
            <a:r>
              <a:rPr lang="pt-BR" altLang="zh-CN" sz="2400" b="1" dirty="0"/>
              <a:t>1</a:t>
            </a:r>
            <a:r>
              <a:rPr lang="zh-CN" altLang="pt-BR" sz="2400" b="1" dirty="0"/>
              <a:t>）</a:t>
            </a:r>
            <a:r>
              <a:rPr lang="pt-BR" altLang="zh-CN" sz="2400" b="1" dirty="0"/>
              <a:t>X</a:t>
            </a:r>
            <a:r>
              <a:rPr lang="pt-BR" altLang="zh-CN" sz="2400" b="1" baseline="30000" dirty="0"/>
              <a:t>(0)</a:t>
            </a:r>
            <a:r>
              <a:rPr lang="pt-BR" altLang="zh-CN" sz="2400" b="1" dirty="0"/>
              <a:t>=AB</a:t>
            </a:r>
            <a:r>
              <a:rPr lang="zh-CN" altLang="pt-BR" sz="2400" b="1" dirty="0"/>
              <a:t>。</a:t>
            </a:r>
          </a:p>
          <a:p>
            <a:pPr algn="l"/>
            <a:r>
              <a:rPr lang="zh-CN" altLang="pt-BR" sz="2400" b="1" dirty="0"/>
              <a:t>（</a:t>
            </a:r>
            <a:r>
              <a:rPr lang="pt-BR" altLang="zh-CN" sz="2400" b="1" dirty="0"/>
              <a:t>2</a:t>
            </a:r>
            <a:r>
              <a:rPr lang="zh-CN" altLang="pt-BR" sz="2400" b="1" dirty="0"/>
              <a:t>）求</a:t>
            </a:r>
            <a:r>
              <a:rPr lang="pt-BR" altLang="zh-CN" sz="2400" b="1" dirty="0"/>
              <a:t>B</a:t>
            </a:r>
            <a:r>
              <a:rPr lang="zh-CN" altLang="pt-BR" sz="2400" b="1" dirty="0"/>
              <a:t>。逐一扫描</a:t>
            </a:r>
            <a:r>
              <a:rPr lang="pt-BR" altLang="zh-CN" sz="2400" b="1" dirty="0"/>
              <a:t>F</a:t>
            </a:r>
            <a:r>
              <a:rPr lang="zh-CN" altLang="pt-BR" sz="2400" b="1" dirty="0"/>
              <a:t>集中各个函数依赖，找左部为</a:t>
            </a:r>
            <a:r>
              <a:rPr lang="pt-BR" altLang="zh-CN" sz="2400" b="1" dirty="0"/>
              <a:t>A</a:t>
            </a:r>
            <a:r>
              <a:rPr lang="zh-CN" altLang="pt-BR" sz="2400" b="1" dirty="0"/>
              <a:t>、</a:t>
            </a:r>
            <a:r>
              <a:rPr lang="pt-BR" altLang="zh-CN" sz="2400" b="1" dirty="0"/>
              <a:t>B</a:t>
            </a:r>
            <a:r>
              <a:rPr lang="zh-CN" altLang="pt-BR" sz="2400" b="1" dirty="0"/>
              <a:t>或</a:t>
            </a:r>
            <a:r>
              <a:rPr lang="pt-BR" altLang="zh-CN" sz="2400" b="1" dirty="0"/>
              <a:t>AB</a:t>
            </a:r>
            <a:r>
              <a:rPr lang="zh-CN" altLang="pt-BR" sz="2400" b="1" dirty="0"/>
              <a:t>的函数依赖，得到</a:t>
            </a:r>
            <a:r>
              <a:rPr lang="pt-BR" altLang="zh-CN" sz="2400" b="1" dirty="0"/>
              <a:t>AB→C</a:t>
            </a:r>
            <a:r>
              <a:rPr lang="zh-CN" altLang="pt-BR" sz="2400" b="1" dirty="0"/>
              <a:t>，</a:t>
            </a:r>
            <a:r>
              <a:rPr lang="pt-BR" altLang="zh-CN" sz="2400" b="1" dirty="0"/>
              <a:t>B→D</a:t>
            </a:r>
            <a:r>
              <a:rPr lang="zh-CN" altLang="pt-BR" sz="2400" b="1" dirty="0"/>
              <a:t>，则</a:t>
            </a:r>
            <a:r>
              <a:rPr lang="pt-BR" altLang="zh-CN" sz="2400" b="1" dirty="0"/>
              <a:t>B=CD</a:t>
            </a:r>
            <a:r>
              <a:rPr lang="zh-CN" altLang="pt-BR" sz="2400" b="1" dirty="0"/>
              <a:t>。</a:t>
            </a:r>
          </a:p>
          <a:p>
            <a:pPr algn="l"/>
            <a:r>
              <a:rPr lang="zh-CN" altLang="pt-BR" sz="2400" b="1" dirty="0"/>
              <a:t>（</a:t>
            </a:r>
            <a:r>
              <a:rPr lang="pt-BR" altLang="zh-CN" sz="2400" b="1" dirty="0"/>
              <a:t>3</a:t>
            </a:r>
            <a:r>
              <a:rPr lang="zh-CN" altLang="pt-BR" sz="2400" b="1" dirty="0"/>
              <a:t>）</a:t>
            </a:r>
            <a:r>
              <a:rPr lang="pt-BR" altLang="zh-CN" sz="2400" b="1" dirty="0"/>
              <a:t>X</a:t>
            </a:r>
            <a:r>
              <a:rPr lang="pt-BR" altLang="zh-CN" sz="2400" b="1" baseline="30000" dirty="0"/>
              <a:t>(1)</a:t>
            </a:r>
            <a:r>
              <a:rPr lang="pt-BR" altLang="zh-CN" sz="2400" b="1" dirty="0"/>
              <a:t>= B∪X</a:t>
            </a:r>
            <a:r>
              <a:rPr lang="pt-BR" altLang="zh-CN" sz="2400" b="1" baseline="30000" dirty="0"/>
              <a:t>(0)</a:t>
            </a:r>
            <a:r>
              <a:rPr lang="pt-BR" altLang="zh-CN" sz="2400" b="1" dirty="0"/>
              <a:t> =CD∪AB=ABCD</a:t>
            </a:r>
            <a:r>
              <a:rPr lang="zh-CN" altLang="pt-BR" sz="2400" b="1" dirty="0"/>
              <a:t>。</a:t>
            </a:r>
          </a:p>
          <a:p>
            <a:pPr algn="l"/>
            <a:r>
              <a:rPr lang="zh-CN" altLang="pt-BR" sz="2400" b="1" dirty="0"/>
              <a:t>（</a:t>
            </a:r>
            <a:r>
              <a:rPr lang="pt-BR" altLang="zh-CN" sz="2400" b="1" dirty="0"/>
              <a:t>4</a:t>
            </a:r>
            <a:r>
              <a:rPr lang="zh-CN" altLang="pt-BR" sz="2400" b="1" dirty="0"/>
              <a:t>）因为</a:t>
            </a:r>
            <a:r>
              <a:rPr lang="pt-BR" altLang="zh-CN" sz="2400" b="1" dirty="0"/>
              <a:t>X</a:t>
            </a:r>
            <a:r>
              <a:rPr lang="pt-BR" altLang="zh-CN" sz="2400" b="1" baseline="30000" dirty="0"/>
              <a:t>(1)</a:t>
            </a:r>
            <a:r>
              <a:rPr lang="pt-BR" altLang="zh-CN" sz="2400" b="1" dirty="0"/>
              <a:t> ≠ X</a:t>
            </a:r>
            <a:r>
              <a:rPr lang="pt-BR" altLang="zh-CN" sz="2400" b="1" baseline="30000" dirty="0"/>
              <a:t>(0)</a:t>
            </a:r>
            <a:r>
              <a:rPr lang="zh-CN" altLang="pt-BR" sz="2400" b="1" dirty="0"/>
              <a:t>，所以再找左部为</a:t>
            </a:r>
            <a:r>
              <a:rPr lang="pt-BR" altLang="zh-CN" sz="2400" b="1" dirty="0"/>
              <a:t>ABCD</a:t>
            </a:r>
            <a:r>
              <a:rPr lang="zh-CN" altLang="pt-BR" sz="2400" b="1" dirty="0"/>
              <a:t>子集的函数依赖，得到</a:t>
            </a:r>
            <a:r>
              <a:rPr lang="pt-BR" altLang="zh-CN" sz="2400" b="1" dirty="0"/>
              <a:t>C→E</a:t>
            </a:r>
            <a:r>
              <a:rPr lang="zh-CN" altLang="pt-BR" sz="2400" b="1" dirty="0"/>
              <a:t>，</a:t>
            </a:r>
            <a:r>
              <a:rPr lang="pt-BR" altLang="zh-CN" sz="2400" b="1" dirty="0"/>
              <a:t>AC→B</a:t>
            </a:r>
            <a:r>
              <a:rPr lang="zh-CN" altLang="pt-BR" sz="2400" b="1" dirty="0"/>
              <a:t>，</a:t>
            </a:r>
          </a:p>
          <a:p>
            <a:pPr algn="l"/>
            <a:r>
              <a:rPr lang="zh-CN" altLang="pt-BR" sz="2400" b="1" dirty="0"/>
              <a:t>     于是</a:t>
            </a:r>
            <a:r>
              <a:rPr lang="pt-BR" altLang="zh-CN" sz="2400" b="1" dirty="0"/>
              <a:t>X</a:t>
            </a:r>
            <a:r>
              <a:rPr lang="pt-BR" altLang="zh-CN" sz="2400" b="1" baseline="30000" dirty="0"/>
              <a:t>(2)</a:t>
            </a:r>
            <a:r>
              <a:rPr lang="pt-BR" altLang="zh-CN" sz="2400" b="1" dirty="0"/>
              <a:t>= B∪X</a:t>
            </a:r>
            <a:r>
              <a:rPr lang="pt-BR" altLang="zh-CN" sz="2400" b="1" baseline="30000" dirty="0"/>
              <a:t>(1)</a:t>
            </a:r>
            <a:r>
              <a:rPr lang="pt-BR" altLang="zh-CN" sz="2400" b="1" dirty="0"/>
              <a:t> =BE∪ABCD=ABCDE</a:t>
            </a:r>
            <a:r>
              <a:rPr lang="zh-CN" altLang="pt-BR" sz="2400" b="1" dirty="0"/>
              <a:t>。</a:t>
            </a:r>
          </a:p>
          <a:p>
            <a:pPr algn="l"/>
            <a:r>
              <a:rPr lang="zh-CN" altLang="pt-BR" sz="2400" b="1" dirty="0"/>
              <a:t>（</a:t>
            </a:r>
            <a:r>
              <a:rPr lang="pt-BR" altLang="zh-CN" sz="2400" b="1" dirty="0"/>
              <a:t>5</a:t>
            </a:r>
            <a:r>
              <a:rPr lang="zh-CN" altLang="pt-BR" sz="2400" b="1" dirty="0"/>
              <a:t>）因为</a:t>
            </a:r>
            <a:r>
              <a:rPr lang="pt-BR" altLang="zh-CN" sz="2400" b="1" dirty="0"/>
              <a:t>X</a:t>
            </a:r>
            <a:r>
              <a:rPr lang="pt-BR" altLang="zh-CN" sz="2400" b="1" baseline="30000" dirty="0"/>
              <a:t>(2)</a:t>
            </a:r>
            <a:r>
              <a:rPr lang="pt-BR" altLang="zh-CN" sz="2400" b="1" dirty="0"/>
              <a:t>=U</a:t>
            </a:r>
            <a:r>
              <a:rPr lang="zh-CN" altLang="pt-BR" sz="2400" b="1" dirty="0"/>
              <a:t>，所以</a:t>
            </a:r>
            <a:r>
              <a:rPr lang="pt-BR" altLang="zh-CN" sz="2400" b="1" dirty="0"/>
              <a:t>(AB) </a:t>
            </a:r>
            <a:r>
              <a:rPr lang="pt-BR" altLang="zh-CN" sz="2400" b="1" baseline="30000" dirty="0"/>
              <a:t>+</a:t>
            </a:r>
            <a:r>
              <a:rPr lang="pt-BR" altLang="zh-CN" sz="2400" b="1" dirty="0"/>
              <a:t>=ABCDE</a:t>
            </a:r>
            <a:r>
              <a:rPr lang="zh-CN" altLang="pt-BR" sz="2400" b="1" dirty="0"/>
              <a:t>。</a:t>
            </a:r>
          </a:p>
        </p:txBody>
      </p:sp>
      <p:sp>
        <p:nvSpPr>
          <p:cNvPr id="4" name="页脚占位符 4">
            <a:extLst>
              <a:ext uri="{FF2B5EF4-FFF2-40B4-BE49-F238E27FC236}">
                <a16:creationId xmlns:a16="http://schemas.microsoft.com/office/drawing/2014/main" id="{45751A5F-32B5-47FF-BA92-B05468AF4A1A}"/>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B7201E5B-1A91-4046-BD5B-0B13316DE39C}"/>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12</a:t>
            </a:fld>
            <a:endParaRPr lang="en-US" altLang="zh-CN" dirty="0"/>
          </a:p>
        </p:txBody>
      </p:sp>
    </p:spTree>
    <p:extLst>
      <p:ext uri="{BB962C8B-B14F-4D97-AF65-F5344CB8AC3E}">
        <p14:creationId xmlns:p14="http://schemas.microsoft.com/office/powerpoint/2010/main" val="2722077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An Introduction to Database System</a:t>
            </a:r>
          </a:p>
        </p:txBody>
      </p:sp>
      <p:sp>
        <p:nvSpPr>
          <p:cNvPr id="7" name="灯片编号占位符 5"/>
          <p:cNvSpPr>
            <a:spLocks noGrp="1"/>
          </p:cNvSpPr>
          <p:nvPr>
            <p:ph type="sldNum" sz="quarter" idx="12"/>
          </p:nvPr>
        </p:nvSpPr>
        <p:spPr/>
        <p:txBody>
          <a:bodyPr/>
          <a:lstStyle/>
          <a:p>
            <a:fld id="{FE20E2CB-3751-4DCA-B2D0-B77A52D90942}" type="slidenum">
              <a:rPr lang="en-US" altLang="zh-CN"/>
              <a:pPr/>
              <a:t>13</a:t>
            </a:fld>
            <a:endParaRPr lang="en-US" altLang="zh-CN"/>
          </a:p>
        </p:txBody>
      </p:sp>
      <p:graphicFrame>
        <p:nvGraphicFramePr>
          <p:cNvPr id="607234" name="Object 2"/>
          <p:cNvGraphicFramePr>
            <a:graphicFrameLocks noChangeAspect="1"/>
          </p:cNvGraphicFramePr>
          <p:nvPr>
            <p:extLst>
              <p:ext uri="{D42A27DB-BD31-4B8C-83A1-F6EECF244321}">
                <p14:modId xmlns:p14="http://schemas.microsoft.com/office/powerpoint/2010/main" val="3260892323"/>
              </p:ext>
            </p:extLst>
          </p:nvPr>
        </p:nvGraphicFramePr>
        <p:xfrm>
          <a:off x="1187450" y="1700213"/>
          <a:ext cx="5605463" cy="1817687"/>
        </p:xfrm>
        <a:graphic>
          <a:graphicData uri="http://schemas.openxmlformats.org/presentationml/2006/ole">
            <mc:AlternateContent xmlns:mc="http://schemas.openxmlformats.org/markup-compatibility/2006">
              <mc:Choice xmlns:v="urn:schemas-microsoft-com:vml" Requires="v">
                <p:oleObj spid="_x0000_s4098" name="Microsoft 公式 3.0" r:id="rId4" imgW="2768400" imgH="939600" progId="Equation.3">
                  <p:embed/>
                </p:oleObj>
              </mc:Choice>
              <mc:Fallback>
                <p:oleObj name="Microsoft 公式 3.0" r:id="rId4" imgW="2768400" imgH="939600" progId="Equation.3">
                  <p:embed/>
                  <p:pic>
                    <p:nvPicPr>
                      <p:cNvPr id="60723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700213"/>
                        <a:ext cx="5605463" cy="1817687"/>
                      </a:xfrm>
                      <a:prstGeom prst="rect">
                        <a:avLst/>
                      </a:prstGeom>
                      <a:solidFill>
                        <a:schemeClr val="bg1"/>
                      </a:solidFill>
                      <a:ln>
                        <a:noFill/>
                      </a:ln>
                      <a:effectLst/>
                    </p:spPr>
                  </p:pic>
                </p:oleObj>
              </mc:Fallback>
            </mc:AlternateContent>
          </a:graphicData>
        </a:graphic>
      </p:graphicFrame>
      <p:graphicFrame>
        <p:nvGraphicFramePr>
          <p:cNvPr id="607235" name="Object 3"/>
          <p:cNvGraphicFramePr>
            <a:graphicFrameLocks noChangeAspect="1"/>
          </p:cNvGraphicFramePr>
          <p:nvPr>
            <p:extLst>
              <p:ext uri="{D42A27DB-BD31-4B8C-83A1-F6EECF244321}">
                <p14:modId xmlns:p14="http://schemas.microsoft.com/office/powerpoint/2010/main" val="2862593693"/>
              </p:ext>
            </p:extLst>
          </p:nvPr>
        </p:nvGraphicFramePr>
        <p:xfrm>
          <a:off x="2268538" y="3644900"/>
          <a:ext cx="3786187" cy="2598738"/>
        </p:xfrm>
        <a:graphic>
          <a:graphicData uri="http://schemas.openxmlformats.org/presentationml/2006/ole">
            <mc:AlternateContent xmlns:mc="http://schemas.openxmlformats.org/markup-compatibility/2006">
              <mc:Choice xmlns:v="urn:schemas-microsoft-com:vml" Requires="v">
                <p:oleObj spid="_x0000_s4099" name="Equation" r:id="rId6" imgW="1714320" imgH="1231560" progId="Equation.DSMT4">
                  <p:embed/>
                </p:oleObj>
              </mc:Choice>
              <mc:Fallback>
                <p:oleObj name="Equation" r:id="rId6" imgW="1714320" imgH="1231560" progId="Equation.DSMT4">
                  <p:embed/>
                  <p:pic>
                    <p:nvPicPr>
                      <p:cNvPr id="60723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3644900"/>
                        <a:ext cx="3786187" cy="2598738"/>
                      </a:xfrm>
                      <a:prstGeom prst="rect">
                        <a:avLst/>
                      </a:prstGeom>
                      <a:solidFill>
                        <a:schemeClr val="bg2"/>
                      </a:solidFill>
                      <a:ln w="9525">
                        <a:solidFill>
                          <a:schemeClr val="tx1"/>
                        </a:solidFill>
                        <a:miter lim="800000"/>
                        <a:headEnd/>
                        <a:tailEnd/>
                      </a:ln>
                      <a:effectLst/>
                    </p:spPr>
                  </p:pic>
                </p:oleObj>
              </mc:Fallback>
            </mc:AlternateContent>
          </a:graphicData>
        </a:graphic>
      </p:graphicFrame>
      <p:sp>
        <p:nvSpPr>
          <p:cNvPr id="2" name="标题 1">
            <a:extLst>
              <a:ext uri="{FF2B5EF4-FFF2-40B4-BE49-F238E27FC236}">
                <a16:creationId xmlns:a16="http://schemas.microsoft.com/office/drawing/2014/main" id="{D9E022A7-5872-40EE-BD27-5BD827F35D07}"/>
              </a:ext>
            </a:extLst>
          </p:cNvPr>
          <p:cNvSpPr>
            <a:spLocks noGrp="1"/>
          </p:cNvSpPr>
          <p:nvPr>
            <p:ph type="title"/>
          </p:nvPr>
        </p:nvSpPr>
        <p:spPr/>
        <p:txBody>
          <a:bodyPr/>
          <a:lstStyle/>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7235"/>
                                        </p:tgtEl>
                                        <p:attrNameLst>
                                          <p:attrName>style.visibility</p:attrName>
                                        </p:attrNameLst>
                                      </p:cBhvr>
                                      <p:to>
                                        <p:strVal val="visible"/>
                                      </p:to>
                                    </p:set>
                                    <p:animEffect transition="in" filter="blinds(horizontal)">
                                      <p:cBhvr>
                                        <p:cTn id="7" dur="500"/>
                                        <p:tgtEl>
                                          <p:spTgt spid="607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323528" y="1772816"/>
            <a:ext cx="8229600" cy="1371600"/>
          </a:xfrm>
        </p:spPr>
        <p:txBody>
          <a:bodyPr/>
          <a:lstStyle/>
          <a:p>
            <a:pPr marL="609600" indent="-609600">
              <a:lnSpc>
                <a:spcPct val="90000"/>
              </a:lnSpc>
              <a:buFont typeface="Wingdings" panose="05000000000000000000" pitchFamily="2" charset="2"/>
              <a:buNone/>
            </a:pPr>
            <a:r>
              <a:rPr lang="pt-BR" altLang="zh-CN" sz="2400" b="1" dirty="0">
                <a:solidFill>
                  <a:srgbClr val="FF0000"/>
                </a:solidFill>
              </a:rPr>
              <a:t>【</a:t>
            </a:r>
            <a:r>
              <a:rPr lang="zh-CN" altLang="pt-BR" sz="2400" b="1" dirty="0">
                <a:solidFill>
                  <a:srgbClr val="FF0000"/>
                </a:solidFill>
              </a:rPr>
              <a:t>例</a:t>
            </a:r>
            <a:r>
              <a:rPr lang="pt-BR" altLang="zh-CN" sz="2400" b="1" dirty="0">
                <a:solidFill>
                  <a:srgbClr val="FF0000"/>
                </a:solidFill>
              </a:rPr>
              <a:t>5】</a:t>
            </a:r>
            <a:r>
              <a:rPr lang="zh-CN" altLang="pt-BR" sz="2400" b="1" dirty="0"/>
              <a:t>设关系模式</a:t>
            </a:r>
            <a:r>
              <a:rPr lang="pt-BR" altLang="zh-CN" sz="2400" b="1" dirty="0"/>
              <a:t>R</a:t>
            </a:r>
            <a:r>
              <a:rPr lang="zh-CN" altLang="pt-BR" sz="2400" b="1" dirty="0"/>
              <a:t>（</a:t>
            </a:r>
            <a:r>
              <a:rPr lang="pt-BR" altLang="zh-CN" sz="2400" b="1" dirty="0"/>
              <a:t>A</a:t>
            </a:r>
            <a:r>
              <a:rPr lang="zh-CN" altLang="pt-BR" sz="2400" b="1" dirty="0"/>
              <a:t>，</a:t>
            </a:r>
            <a:r>
              <a:rPr lang="pt-BR" altLang="zh-CN" sz="2400" b="1" dirty="0"/>
              <a:t>B</a:t>
            </a:r>
            <a:r>
              <a:rPr lang="zh-CN" altLang="pt-BR" sz="2400" b="1" dirty="0"/>
              <a:t>，</a:t>
            </a:r>
            <a:r>
              <a:rPr lang="pt-BR" altLang="zh-CN" sz="2400" b="1" dirty="0"/>
              <a:t>C</a:t>
            </a:r>
            <a:r>
              <a:rPr lang="zh-CN" altLang="pt-BR" sz="2400" b="1" dirty="0"/>
              <a:t>，</a:t>
            </a:r>
            <a:r>
              <a:rPr lang="pt-BR" altLang="zh-CN" sz="2400" b="1" dirty="0"/>
              <a:t>D</a:t>
            </a:r>
            <a:r>
              <a:rPr lang="zh-CN" altLang="pt-BR" sz="2400" b="1" dirty="0"/>
              <a:t>，</a:t>
            </a:r>
            <a:r>
              <a:rPr lang="pt-BR" altLang="zh-CN" sz="2400" b="1" dirty="0"/>
              <a:t>E</a:t>
            </a:r>
            <a:r>
              <a:rPr lang="zh-CN" altLang="pt-BR" sz="2400" b="1" dirty="0"/>
              <a:t>，</a:t>
            </a:r>
            <a:r>
              <a:rPr lang="pt-BR" altLang="zh-CN" sz="2400" b="1" dirty="0"/>
              <a:t>G</a:t>
            </a:r>
            <a:r>
              <a:rPr lang="zh-CN" altLang="pt-BR" sz="2400" b="1" dirty="0"/>
              <a:t>）上函数依赖集为</a:t>
            </a:r>
            <a:r>
              <a:rPr lang="pt-BR" altLang="zh-CN" sz="2400" b="1" dirty="0"/>
              <a:t>F</a:t>
            </a:r>
            <a:r>
              <a:rPr lang="zh-CN" altLang="pt-BR" sz="2400" b="1" dirty="0"/>
              <a:t>，</a:t>
            </a:r>
            <a:r>
              <a:rPr lang="pt-BR" altLang="zh-CN" sz="2400" b="1" dirty="0"/>
              <a:t>F=</a:t>
            </a:r>
            <a:r>
              <a:rPr lang="zh-CN" altLang="pt-BR" sz="2400" b="1" dirty="0"/>
              <a:t>｛</a:t>
            </a:r>
            <a:r>
              <a:rPr lang="pt-BR" altLang="zh-CN" sz="2400" b="1" dirty="0"/>
              <a:t>D→G</a:t>
            </a:r>
            <a:r>
              <a:rPr lang="zh-CN" altLang="pt-BR" sz="2400" b="1" dirty="0"/>
              <a:t>，</a:t>
            </a:r>
            <a:r>
              <a:rPr lang="pt-BR" altLang="zh-CN" sz="2400" b="1" dirty="0"/>
              <a:t>C→A</a:t>
            </a:r>
            <a:r>
              <a:rPr lang="zh-CN" altLang="pt-BR" sz="2400" b="1" dirty="0"/>
              <a:t>，</a:t>
            </a:r>
            <a:r>
              <a:rPr lang="pt-BR" altLang="zh-CN" sz="2400" b="1" dirty="0"/>
              <a:t>CD→E</a:t>
            </a:r>
            <a:r>
              <a:rPr lang="zh-CN" altLang="pt-BR" sz="2400" b="1" dirty="0"/>
              <a:t>，</a:t>
            </a:r>
            <a:r>
              <a:rPr lang="pt-BR" altLang="zh-CN" sz="2400" b="1" dirty="0"/>
              <a:t>A→B</a:t>
            </a:r>
            <a:r>
              <a:rPr lang="zh-CN" altLang="pt-BR" sz="2400" b="1" dirty="0"/>
              <a:t>｝。求</a:t>
            </a:r>
            <a:r>
              <a:rPr lang="pt-BR" altLang="zh-CN" sz="2400" b="1" dirty="0"/>
              <a:t>D</a:t>
            </a:r>
            <a:r>
              <a:rPr lang="pt-BR" altLang="zh-CN" sz="2400" b="1" baseline="30000" dirty="0"/>
              <a:t>+</a:t>
            </a:r>
            <a:r>
              <a:rPr lang="zh-CN" altLang="pt-BR" sz="2400" b="1" dirty="0"/>
              <a:t>，</a:t>
            </a:r>
            <a:r>
              <a:rPr lang="pt-BR" altLang="zh-CN" sz="2400" b="1" dirty="0"/>
              <a:t>CD</a:t>
            </a:r>
            <a:r>
              <a:rPr lang="pt-BR" altLang="zh-CN" sz="2400" b="1" baseline="30000" dirty="0"/>
              <a:t>+</a:t>
            </a:r>
            <a:r>
              <a:rPr lang="zh-CN" altLang="pt-BR" sz="2400" b="1" dirty="0"/>
              <a:t>，</a:t>
            </a:r>
            <a:r>
              <a:rPr lang="pt-BR" altLang="zh-CN" sz="2400" b="1" dirty="0"/>
              <a:t>AD</a:t>
            </a:r>
            <a:r>
              <a:rPr lang="pt-BR" altLang="zh-CN" sz="2400" b="1" baseline="30000" dirty="0"/>
              <a:t>+</a:t>
            </a:r>
            <a:r>
              <a:rPr lang="zh-CN" altLang="pt-BR" sz="2400" b="1" dirty="0"/>
              <a:t>，</a:t>
            </a:r>
            <a:r>
              <a:rPr lang="pt-BR" altLang="zh-CN" sz="2400" b="1" dirty="0"/>
              <a:t>AC</a:t>
            </a:r>
            <a:r>
              <a:rPr lang="pt-BR" altLang="zh-CN" sz="2400" b="1" baseline="30000" dirty="0"/>
              <a:t>+</a:t>
            </a:r>
            <a:r>
              <a:rPr lang="zh-CN" altLang="pt-BR" sz="2400" b="1" dirty="0"/>
              <a:t>，</a:t>
            </a:r>
            <a:r>
              <a:rPr lang="pt-BR" altLang="zh-CN" sz="2400" b="1" dirty="0"/>
              <a:t>ACD</a:t>
            </a:r>
            <a:r>
              <a:rPr lang="pt-BR" altLang="zh-CN" sz="2400" b="1" baseline="30000" dirty="0"/>
              <a:t>+</a:t>
            </a:r>
            <a:r>
              <a:rPr lang="zh-CN" altLang="pt-BR" sz="2400" b="1" dirty="0"/>
              <a:t>。 </a:t>
            </a:r>
            <a:endParaRPr lang="zh-CN" altLang="en-US" sz="2400" b="1" dirty="0"/>
          </a:p>
        </p:txBody>
      </p:sp>
      <p:sp>
        <p:nvSpPr>
          <p:cNvPr id="36868" name="Rectangle 4"/>
          <p:cNvSpPr>
            <a:spLocks noChangeArrowheads="1"/>
          </p:cNvSpPr>
          <p:nvPr/>
        </p:nvSpPr>
        <p:spPr bwMode="auto">
          <a:xfrm>
            <a:off x="1475656" y="3284984"/>
            <a:ext cx="4876800" cy="2308324"/>
          </a:xfrm>
          <a:prstGeom prst="rect">
            <a:avLst/>
          </a:prstGeom>
          <a:solidFill>
            <a:schemeClr val="bg2"/>
          </a:solidFill>
          <a:ln>
            <a:noFill/>
          </a:ln>
          <a:effectLst/>
        </p:spPr>
        <p:txBody>
          <a:bodyPr anchor="ctr">
            <a:spAutoFit/>
          </a:bodyPr>
          <a:lstStyle>
            <a:lvl1pPr indent="333375">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pt-BR" sz="2400" b="1" dirty="0">
                <a:solidFill>
                  <a:srgbClr val="FF0000"/>
                </a:solidFill>
              </a:rPr>
              <a:t>解答：</a:t>
            </a:r>
          </a:p>
          <a:p>
            <a:pPr algn="l"/>
            <a:r>
              <a:rPr lang="pt-BR" altLang="zh-CN" sz="2400" b="1" dirty="0"/>
              <a:t>D</a:t>
            </a:r>
            <a:r>
              <a:rPr lang="pt-BR" altLang="zh-CN" sz="2400" b="1" baseline="30000" dirty="0"/>
              <a:t>+</a:t>
            </a:r>
            <a:r>
              <a:rPr lang="pt-BR" altLang="zh-CN" sz="2400" b="1" dirty="0"/>
              <a:t>=DG</a:t>
            </a:r>
          </a:p>
          <a:p>
            <a:pPr algn="l"/>
            <a:r>
              <a:rPr lang="pt-BR" altLang="zh-CN" sz="2400" b="1" dirty="0"/>
              <a:t>CD</a:t>
            </a:r>
            <a:r>
              <a:rPr lang="pt-BR" altLang="zh-CN" sz="2400" b="1" baseline="30000" dirty="0"/>
              <a:t>+</a:t>
            </a:r>
            <a:r>
              <a:rPr lang="pt-BR" altLang="zh-CN" sz="2400" b="1" dirty="0"/>
              <a:t>=ABCDEG</a:t>
            </a:r>
          </a:p>
          <a:p>
            <a:pPr algn="l"/>
            <a:r>
              <a:rPr lang="pt-BR" altLang="zh-CN" sz="2400" b="1" dirty="0"/>
              <a:t>AD</a:t>
            </a:r>
            <a:r>
              <a:rPr lang="pt-BR" altLang="zh-CN" sz="2400" b="1" baseline="30000" dirty="0"/>
              <a:t>+</a:t>
            </a:r>
            <a:r>
              <a:rPr lang="pt-BR" altLang="zh-CN" sz="2400" b="1" dirty="0"/>
              <a:t>=ABDG</a:t>
            </a:r>
            <a:endParaRPr lang="zh-CN" altLang="pt-BR" sz="2400" b="1" dirty="0"/>
          </a:p>
          <a:p>
            <a:pPr algn="l"/>
            <a:r>
              <a:rPr lang="pt-BR" altLang="zh-CN" sz="2400" b="1" dirty="0"/>
              <a:t>AC</a:t>
            </a:r>
            <a:r>
              <a:rPr lang="pt-BR" altLang="zh-CN" sz="2400" b="1" baseline="30000" dirty="0"/>
              <a:t>+</a:t>
            </a:r>
            <a:r>
              <a:rPr lang="pt-BR" altLang="zh-CN" sz="2400" b="1" dirty="0"/>
              <a:t>=ABC</a:t>
            </a:r>
          </a:p>
          <a:p>
            <a:pPr algn="l"/>
            <a:r>
              <a:rPr lang="pt-BR" altLang="zh-CN" sz="2400" b="1" dirty="0"/>
              <a:t>ACD</a:t>
            </a:r>
            <a:r>
              <a:rPr lang="pt-BR" altLang="zh-CN" sz="2400" b="1" baseline="30000" dirty="0"/>
              <a:t>+</a:t>
            </a:r>
            <a:r>
              <a:rPr lang="pt-BR" altLang="zh-CN" sz="2400" b="1" dirty="0"/>
              <a:t>=ABCDEG</a:t>
            </a:r>
            <a:endParaRPr lang="zh-CN" altLang="pt-BR" sz="2400" b="1" dirty="0"/>
          </a:p>
        </p:txBody>
      </p:sp>
      <p:sp>
        <p:nvSpPr>
          <p:cNvPr id="4" name="页脚占位符 4">
            <a:extLst>
              <a:ext uri="{FF2B5EF4-FFF2-40B4-BE49-F238E27FC236}">
                <a16:creationId xmlns:a16="http://schemas.microsoft.com/office/drawing/2014/main" id="{3F1CBD59-3FBE-41B6-9BF9-413853932150}"/>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D702EBD0-3C35-4F09-ADB6-9FBBADBDFBF5}"/>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14</a:t>
            </a:fld>
            <a:endParaRPr lang="en-US" altLang="zh-CN" dirty="0"/>
          </a:p>
        </p:txBody>
      </p:sp>
    </p:spTree>
    <p:extLst>
      <p:ext uri="{BB962C8B-B14F-4D97-AF65-F5344CB8AC3E}">
        <p14:creationId xmlns:p14="http://schemas.microsoft.com/office/powerpoint/2010/main" val="118646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514350" y="702646"/>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pt-BR" altLang="zh-CN" sz="2800" b="1" i="0" u="none" strike="noStrike" kern="0" cap="none" spc="0" normalizeH="0" baseline="0" noProof="0" dirty="0">
                <a:ln>
                  <a:noFill/>
                </a:ln>
                <a:solidFill>
                  <a:srgbClr val="FFFFFF"/>
                </a:solidFill>
                <a:effectLst/>
                <a:uLnTx/>
                <a:uFillTx/>
                <a:latin typeface="Arial"/>
                <a:ea typeface="+mj-ea"/>
                <a:cs typeface="+mj-cs"/>
              </a:rPr>
              <a:t>2</a:t>
            </a:r>
            <a:r>
              <a:rPr kumimoji="0" lang="zh-CN" altLang="pt-BR" sz="2800" b="1" i="0" u="none" strike="noStrike" kern="0" cap="none" spc="0" normalizeH="0" baseline="0" noProof="0" dirty="0">
                <a:ln>
                  <a:noFill/>
                </a:ln>
                <a:solidFill>
                  <a:srgbClr val="FFFFFF"/>
                </a:solidFill>
                <a:effectLst/>
                <a:uLnTx/>
                <a:uFillTx/>
                <a:latin typeface="Arial"/>
                <a:ea typeface="+mj-ea"/>
                <a:cs typeface="+mj-cs"/>
              </a:rPr>
              <a:t>．求最小函数依赖集</a:t>
            </a:r>
            <a:endParaRPr lang="zh-CN" altLang="en-US" sz="3600" dirty="0">
              <a:solidFill>
                <a:srgbClr val="0000FF"/>
              </a:solidFill>
            </a:endParaRPr>
          </a:p>
        </p:txBody>
      </p:sp>
      <p:sp>
        <p:nvSpPr>
          <p:cNvPr id="315399" name="Rectangle 7"/>
          <p:cNvSpPr>
            <a:spLocks noGrp="1" noChangeArrowheads="1"/>
          </p:cNvSpPr>
          <p:nvPr>
            <p:ph idx="1"/>
          </p:nvPr>
        </p:nvSpPr>
        <p:spPr bwMode="auto">
          <a:xfrm>
            <a:off x="514350" y="1512887"/>
            <a:ext cx="8305800" cy="3932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15000"/>
              </a:lnSpc>
              <a:spcBef>
                <a:spcPct val="25000"/>
              </a:spcBef>
              <a:buFontTx/>
              <a:buNone/>
            </a:pPr>
            <a:r>
              <a:rPr lang="zh-CN" altLang="en-US" sz="2800" b="1" dirty="0">
                <a:solidFill>
                  <a:srgbClr val="FF3300"/>
                </a:solidFill>
              </a:rPr>
              <a:t>求解过程</a:t>
            </a:r>
            <a:r>
              <a:rPr lang="en-US" altLang="zh-CN" sz="2800" b="1" dirty="0">
                <a:solidFill>
                  <a:srgbClr val="000066"/>
                </a:solidFill>
              </a:rPr>
              <a:t>:</a:t>
            </a:r>
            <a:r>
              <a:rPr lang="zh-CN" altLang="en-US" sz="2800" b="1" dirty="0">
                <a:solidFill>
                  <a:srgbClr val="000066"/>
                </a:solidFill>
              </a:rPr>
              <a:t>依据定义分三步对</a:t>
            </a:r>
            <a:r>
              <a:rPr lang="en-US" altLang="zh-CN" sz="2800" b="1" dirty="0">
                <a:solidFill>
                  <a:srgbClr val="000066"/>
                </a:solidFill>
              </a:rPr>
              <a:t>F</a:t>
            </a:r>
            <a:r>
              <a:rPr lang="zh-CN" altLang="en-US" sz="2800" b="1" dirty="0">
                <a:solidFill>
                  <a:srgbClr val="000066"/>
                </a:solidFill>
              </a:rPr>
              <a:t>进行</a:t>
            </a:r>
            <a:r>
              <a:rPr lang="zh-CN" altLang="en-US" sz="2800" b="1" dirty="0">
                <a:solidFill>
                  <a:srgbClr val="000066"/>
                </a:solidFill>
                <a:latin typeface="Times New Roman" pitchFamily="18" charset="0"/>
              </a:rPr>
              <a:t>“</a:t>
            </a:r>
            <a:r>
              <a:rPr lang="zh-CN" altLang="en-US" sz="2800" b="1" dirty="0">
                <a:solidFill>
                  <a:srgbClr val="000066"/>
                </a:solidFill>
              </a:rPr>
              <a:t>极小化处理</a:t>
            </a:r>
            <a:r>
              <a:rPr lang="zh-CN" altLang="en-US" sz="2800" b="1" dirty="0">
                <a:solidFill>
                  <a:srgbClr val="000066"/>
                </a:solidFill>
                <a:latin typeface="Times New Roman" pitchFamily="18" charset="0"/>
              </a:rPr>
              <a:t>”</a:t>
            </a:r>
            <a:r>
              <a:rPr lang="zh-CN" altLang="en-US" sz="2800" b="1" dirty="0">
                <a:solidFill>
                  <a:srgbClr val="000066"/>
                </a:solidFill>
              </a:rPr>
              <a:t>，找出</a:t>
            </a:r>
            <a:r>
              <a:rPr lang="en-US" altLang="zh-CN" sz="2800" b="1" dirty="0">
                <a:solidFill>
                  <a:srgbClr val="000066"/>
                </a:solidFill>
              </a:rPr>
              <a:t>F</a:t>
            </a:r>
            <a:r>
              <a:rPr lang="zh-CN" altLang="en-US" sz="2800" b="1" dirty="0">
                <a:solidFill>
                  <a:srgbClr val="000066"/>
                </a:solidFill>
              </a:rPr>
              <a:t>的一个最小依赖集：</a:t>
            </a:r>
          </a:p>
          <a:p>
            <a:pPr algn="just">
              <a:lnSpc>
                <a:spcPct val="115000"/>
              </a:lnSpc>
              <a:spcBef>
                <a:spcPct val="25000"/>
              </a:spcBef>
              <a:buFontTx/>
              <a:buNone/>
            </a:pPr>
            <a:r>
              <a:rPr lang="zh-CN" altLang="en-US" sz="2800" b="1" dirty="0">
                <a:solidFill>
                  <a:srgbClr val="000066"/>
                </a:solidFill>
              </a:rPr>
              <a:t>  </a:t>
            </a:r>
            <a:r>
              <a:rPr lang="en-US" altLang="zh-CN" sz="2800" b="1" dirty="0">
                <a:solidFill>
                  <a:srgbClr val="000066"/>
                </a:solidFill>
              </a:rPr>
              <a:t>(1) </a:t>
            </a:r>
            <a:r>
              <a:rPr lang="zh-CN" altLang="en-US" sz="2800" b="1" dirty="0">
                <a:solidFill>
                  <a:srgbClr val="000066"/>
                </a:solidFill>
              </a:rPr>
              <a:t>（分解）逐一检查</a:t>
            </a:r>
            <a:r>
              <a:rPr lang="en-US" altLang="zh-CN" sz="2800" b="1" dirty="0">
                <a:solidFill>
                  <a:srgbClr val="000066"/>
                </a:solidFill>
              </a:rPr>
              <a:t>F</a:t>
            </a:r>
            <a:r>
              <a:rPr lang="zh-CN" altLang="en-US" sz="2800" b="1" dirty="0">
                <a:solidFill>
                  <a:srgbClr val="000066"/>
                </a:solidFill>
              </a:rPr>
              <a:t>中各函数依赖</a:t>
            </a:r>
            <a:r>
              <a:rPr lang="en-US" altLang="zh-CN" sz="2800" b="1" dirty="0" err="1">
                <a:solidFill>
                  <a:srgbClr val="000066"/>
                </a:solidFill>
              </a:rPr>
              <a:t>FD</a:t>
            </a:r>
            <a:r>
              <a:rPr lang="en-US" altLang="zh-CN" sz="2800" b="1" baseline="-30000" dirty="0" err="1">
                <a:solidFill>
                  <a:srgbClr val="000066"/>
                </a:solidFill>
              </a:rPr>
              <a:t>i</a:t>
            </a:r>
            <a:r>
              <a:rPr lang="zh-CN" altLang="en-US" sz="2800" b="1" dirty="0">
                <a:solidFill>
                  <a:srgbClr val="000066"/>
                </a:solidFill>
              </a:rPr>
              <a:t>：</a:t>
            </a:r>
            <a:r>
              <a:rPr lang="en-US" altLang="zh-CN" sz="2800" b="1" dirty="0">
                <a:solidFill>
                  <a:srgbClr val="000066"/>
                </a:solidFill>
              </a:rPr>
              <a:t>X→Y</a:t>
            </a:r>
          </a:p>
          <a:p>
            <a:pPr algn="just">
              <a:lnSpc>
                <a:spcPct val="115000"/>
              </a:lnSpc>
              <a:spcBef>
                <a:spcPct val="25000"/>
              </a:spcBef>
              <a:buFontTx/>
              <a:buNone/>
            </a:pPr>
            <a:r>
              <a:rPr lang="en-US" altLang="zh-CN" sz="2800" b="1" dirty="0">
                <a:solidFill>
                  <a:srgbClr val="000066"/>
                </a:solidFill>
              </a:rPr>
              <a:t>    </a:t>
            </a:r>
            <a:r>
              <a:rPr lang="zh-CN" altLang="en-US" sz="2800" b="1" dirty="0">
                <a:solidFill>
                  <a:srgbClr val="000066"/>
                </a:solidFill>
              </a:rPr>
              <a:t>若</a:t>
            </a:r>
            <a:r>
              <a:rPr lang="en-US" altLang="zh-CN" sz="2800" b="1" dirty="0">
                <a:solidFill>
                  <a:srgbClr val="000066"/>
                </a:solidFill>
              </a:rPr>
              <a:t>Y=A</a:t>
            </a:r>
            <a:r>
              <a:rPr lang="en-US" altLang="zh-CN" sz="2800" b="1" baseline="-30000" dirty="0">
                <a:solidFill>
                  <a:srgbClr val="000066"/>
                </a:solidFill>
              </a:rPr>
              <a:t>1</a:t>
            </a:r>
            <a:r>
              <a:rPr lang="en-US" altLang="zh-CN" sz="2800" b="1" dirty="0">
                <a:solidFill>
                  <a:srgbClr val="000066"/>
                </a:solidFill>
              </a:rPr>
              <a:t>A</a:t>
            </a:r>
            <a:r>
              <a:rPr lang="en-US" altLang="zh-CN" sz="2800" b="1" baseline="-30000" dirty="0">
                <a:solidFill>
                  <a:srgbClr val="000066"/>
                </a:solidFill>
              </a:rPr>
              <a:t>2</a:t>
            </a:r>
            <a:r>
              <a:rPr lang="en-US" altLang="zh-CN" sz="2800" b="1" dirty="0">
                <a:solidFill>
                  <a:srgbClr val="000066"/>
                </a:solidFill>
              </a:rPr>
              <a:t> </a:t>
            </a:r>
            <a:r>
              <a:rPr lang="en-US" altLang="zh-CN" sz="2800" b="1" dirty="0">
                <a:solidFill>
                  <a:srgbClr val="000066"/>
                </a:solidFill>
                <a:latin typeface="Times New Roman" pitchFamily="18" charset="0"/>
              </a:rPr>
              <a:t>…</a:t>
            </a:r>
            <a:r>
              <a:rPr lang="en-US" altLang="zh-CN" sz="2800" b="1" dirty="0" err="1">
                <a:solidFill>
                  <a:srgbClr val="000066"/>
                </a:solidFill>
              </a:rPr>
              <a:t>A</a:t>
            </a:r>
            <a:r>
              <a:rPr lang="en-US" altLang="zh-CN" sz="2800" b="1" baseline="-30000" dirty="0" err="1">
                <a:solidFill>
                  <a:srgbClr val="000066"/>
                </a:solidFill>
              </a:rPr>
              <a:t>k</a:t>
            </a:r>
            <a:r>
              <a:rPr lang="zh-CN" altLang="en-US" sz="2800" b="1" dirty="0">
                <a:solidFill>
                  <a:srgbClr val="000066"/>
                </a:solidFill>
              </a:rPr>
              <a:t>，</a:t>
            </a:r>
            <a:r>
              <a:rPr lang="en-US" altLang="zh-CN" sz="2800" b="1" dirty="0">
                <a:solidFill>
                  <a:srgbClr val="000066"/>
                </a:solidFill>
              </a:rPr>
              <a:t>k &gt; 2</a:t>
            </a:r>
            <a:r>
              <a:rPr lang="zh-CN" altLang="en-US" sz="2800" b="1" dirty="0">
                <a:solidFill>
                  <a:srgbClr val="000066"/>
                </a:solidFill>
              </a:rPr>
              <a:t>，</a:t>
            </a:r>
          </a:p>
          <a:p>
            <a:pPr algn="just">
              <a:lnSpc>
                <a:spcPct val="115000"/>
              </a:lnSpc>
              <a:spcBef>
                <a:spcPct val="25000"/>
              </a:spcBef>
              <a:buFontTx/>
              <a:buNone/>
            </a:pPr>
            <a:r>
              <a:rPr lang="zh-CN" altLang="en-US" sz="2800" b="1" dirty="0">
                <a:solidFill>
                  <a:srgbClr val="000066"/>
                </a:solidFill>
              </a:rPr>
              <a:t>    则用 </a:t>
            </a:r>
            <a:r>
              <a:rPr lang="en-US" altLang="zh-CN" sz="2800" b="1" dirty="0">
                <a:solidFill>
                  <a:srgbClr val="000066"/>
                </a:solidFill>
              </a:rPr>
              <a:t>{ </a:t>
            </a:r>
            <a:r>
              <a:rPr lang="en-US" altLang="zh-CN" sz="2800" b="1" dirty="0" err="1">
                <a:solidFill>
                  <a:srgbClr val="000066"/>
                </a:solidFill>
              </a:rPr>
              <a:t>X→A</a:t>
            </a:r>
            <a:r>
              <a:rPr lang="en-US" altLang="zh-CN" sz="2800" b="1" baseline="-30000" dirty="0" err="1">
                <a:solidFill>
                  <a:srgbClr val="000066"/>
                </a:solidFill>
              </a:rPr>
              <a:t>j</a:t>
            </a:r>
            <a:r>
              <a:rPr lang="en-US" altLang="zh-CN" sz="2800" b="1" baseline="-30000" dirty="0">
                <a:solidFill>
                  <a:srgbClr val="000066"/>
                </a:solidFill>
              </a:rPr>
              <a:t> </a:t>
            </a:r>
            <a:r>
              <a:rPr lang="en-US" altLang="zh-CN" sz="2800" b="1" dirty="0">
                <a:solidFill>
                  <a:srgbClr val="000066"/>
                </a:solidFill>
              </a:rPr>
              <a:t>|j=1</a:t>
            </a:r>
            <a:r>
              <a:rPr lang="zh-CN" altLang="en-US" sz="2800" b="1" dirty="0">
                <a:solidFill>
                  <a:srgbClr val="000066"/>
                </a:solidFill>
              </a:rPr>
              <a:t>，</a:t>
            </a:r>
            <a:r>
              <a:rPr lang="en-US" altLang="zh-CN" sz="2800" b="1" dirty="0">
                <a:solidFill>
                  <a:srgbClr val="000066"/>
                </a:solidFill>
              </a:rPr>
              <a:t>2</a:t>
            </a:r>
            <a:r>
              <a:rPr lang="zh-CN" altLang="en-US" sz="2800" b="1" dirty="0">
                <a:solidFill>
                  <a:srgbClr val="000066"/>
                </a:solidFill>
              </a:rPr>
              <a:t>，</a:t>
            </a:r>
            <a:r>
              <a:rPr lang="en-US" altLang="zh-CN" sz="2800" b="1" dirty="0">
                <a:solidFill>
                  <a:srgbClr val="000066"/>
                </a:solidFill>
                <a:latin typeface="Times New Roman" pitchFamily="18" charset="0"/>
              </a:rPr>
              <a:t>…</a:t>
            </a:r>
            <a:r>
              <a:rPr lang="zh-CN" altLang="en-US" sz="2800" b="1" dirty="0">
                <a:solidFill>
                  <a:srgbClr val="000066"/>
                </a:solidFill>
              </a:rPr>
              <a:t>， </a:t>
            </a:r>
            <a:r>
              <a:rPr lang="en-US" altLang="zh-CN" sz="2800" b="1" dirty="0">
                <a:solidFill>
                  <a:srgbClr val="000066"/>
                </a:solidFill>
              </a:rPr>
              <a:t>k} </a:t>
            </a:r>
            <a:r>
              <a:rPr lang="zh-CN" altLang="en-US" sz="2800" b="1" dirty="0">
                <a:solidFill>
                  <a:srgbClr val="000066"/>
                </a:solidFill>
              </a:rPr>
              <a:t>来取代</a:t>
            </a:r>
            <a:r>
              <a:rPr lang="en-US" altLang="zh-CN" sz="2800" b="1" dirty="0">
                <a:solidFill>
                  <a:srgbClr val="000066"/>
                </a:solidFill>
              </a:rPr>
              <a:t>X→Y</a:t>
            </a:r>
            <a:r>
              <a:rPr lang="zh-CN" altLang="en-US" sz="2800" b="1" dirty="0">
                <a:solidFill>
                  <a:srgbClr val="000066"/>
                </a:solidFill>
              </a:rPr>
              <a:t>。</a:t>
            </a:r>
            <a:r>
              <a:rPr lang="zh-CN" altLang="en-US" sz="4000" b="1" dirty="0">
                <a:solidFill>
                  <a:srgbClr val="000066"/>
                </a:solidFill>
              </a:rPr>
              <a:t>   </a:t>
            </a:r>
          </a:p>
          <a:p>
            <a:pPr algn="just">
              <a:lnSpc>
                <a:spcPct val="115000"/>
              </a:lnSpc>
              <a:spcBef>
                <a:spcPct val="25000"/>
              </a:spcBef>
              <a:buFontTx/>
              <a:buNone/>
            </a:pPr>
            <a:r>
              <a:rPr lang="zh-CN" altLang="en-US" sz="2800" b="1" dirty="0">
                <a:solidFill>
                  <a:srgbClr val="000066"/>
                </a:solidFill>
              </a:rPr>
              <a:t>    </a:t>
            </a:r>
            <a:r>
              <a:rPr lang="zh-CN" altLang="en-US" sz="2800" b="1" dirty="0">
                <a:solidFill>
                  <a:srgbClr val="CC3300"/>
                </a:solidFill>
              </a:rPr>
              <a:t>理由：分解性保证了</a:t>
            </a:r>
            <a:r>
              <a:rPr lang="en-US" altLang="zh-CN" sz="2800" b="1" dirty="0">
                <a:solidFill>
                  <a:srgbClr val="CC3300"/>
                </a:solidFill>
              </a:rPr>
              <a:t>F</a:t>
            </a:r>
            <a:r>
              <a:rPr lang="zh-CN" altLang="en-US" sz="2800" b="1" dirty="0">
                <a:solidFill>
                  <a:srgbClr val="CC3300"/>
                </a:solidFill>
              </a:rPr>
              <a:t>变换前后的等价性。</a:t>
            </a:r>
          </a:p>
        </p:txBody>
      </p:sp>
      <p:sp>
        <p:nvSpPr>
          <p:cNvPr id="7" name="页脚占位符 4">
            <a:extLst>
              <a:ext uri="{FF2B5EF4-FFF2-40B4-BE49-F238E27FC236}">
                <a16:creationId xmlns:a16="http://schemas.microsoft.com/office/drawing/2014/main" id="{75FC2B7E-F2AF-48E8-810D-19F3A465A494}"/>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8" name="灯片编号占位符 5">
            <a:extLst>
              <a:ext uri="{FF2B5EF4-FFF2-40B4-BE49-F238E27FC236}">
                <a16:creationId xmlns:a16="http://schemas.microsoft.com/office/drawing/2014/main" id="{DEA94576-FCC5-4B78-BC78-29AC23443B1C}"/>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15</a:t>
            </a:fld>
            <a:endParaRPr lang="en-US" altLang="zh-CN" dirty="0"/>
          </a:p>
        </p:txBody>
      </p:sp>
    </p:spTree>
    <p:extLst>
      <p:ext uri="{BB962C8B-B14F-4D97-AF65-F5344CB8AC3E}">
        <p14:creationId xmlns:p14="http://schemas.microsoft.com/office/powerpoint/2010/main" val="366552041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399">
                                            <p:txEl>
                                              <p:pRg st="0" end="0"/>
                                            </p:txEl>
                                          </p:spTgt>
                                        </p:tgtEl>
                                        <p:attrNameLst>
                                          <p:attrName>style.visibility</p:attrName>
                                        </p:attrNameLst>
                                      </p:cBhvr>
                                      <p:to>
                                        <p:strVal val="visible"/>
                                      </p:to>
                                    </p:set>
                                    <p:animEffect transition="in" filter="blinds(horizontal)">
                                      <p:cBhvr>
                                        <p:cTn id="7" dur="500"/>
                                        <p:tgtEl>
                                          <p:spTgt spid="3153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5399">
                                            <p:txEl>
                                              <p:pRg st="1" end="1"/>
                                            </p:txEl>
                                          </p:spTgt>
                                        </p:tgtEl>
                                        <p:attrNameLst>
                                          <p:attrName>style.visibility</p:attrName>
                                        </p:attrNameLst>
                                      </p:cBhvr>
                                      <p:to>
                                        <p:strVal val="visible"/>
                                      </p:to>
                                    </p:set>
                                    <p:animEffect transition="in" filter="blinds(horizontal)">
                                      <p:cBhvr>
                                        <p:cTn id="12" dur="500"/>
                                        <p:tgtEl>
                                          <p:spTgt spid="3153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5399">
                                            <p:txEl>
                                              <p:pRg st="2" end="2"/>
                                            </p:txEl>
                                          </p:spTgt>
                                        </p:tgtEl>
                                        <p:attrNameLst>
                                          <p:attrName>style.visibility</p:attrName>
                                        </p:attrNameLst>
                                      </p:cBhvr>
                                      <p:to>
                                        <p:strVal val="visible"/>
                                      </p:to>
                                    </p:set>
                                    <p:animEffect transition="in" filter="blinds(horizontal)">
                                      <p:cBhvr>
                                        <p:cTn id="17" dur="500"/>
                                        <p:tgtEl>
                                          <p:spTgt spid="3153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5399">
                                            <p:txEl>
                                              <p:pRg st="3" end="3"/>
                                            </p:txEl>
                                          </p:spTgt>
                                        </p:tgtEl>
                                        <p:attrNameLst>
                                          <p:attrName>style.visibility</p:attrName>
                                        </p:attrNameLst>
                                      </p:cBhvr>
                                      <p:to>
                                        <p:strVal val="visible"/>
                                      </p:to>
                                    </p:set>
                                    <p:animEffect transition="in" filter="blinds(horizontal)">
                                      <p:cBhvr>
                                        <p:cTn id="22" dur="500"/>
                                        <p:tgtEl>
                                          <p:spTgt spid="3153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5399">
                                            <p:txEl>
                                              <p:pRg st="4" end="4"/>
                                            </p:txEl>
                                          </p:spTgt>
                                        </p:tgtEl>
                                        <p:attrNameLst>
                                          <p:attrName>style.visibility</p:attrName>
                                        </p:attrNameLst>
                                      </p:cBhvr>
                                      <p:to>
                                        <p:strVal val="visible"/>
                                      </p:to>
                                    </p:set>
                                    <p:animEffect transition="in" filter="blinds(horizontal)">
                                      <p:cBhvr>
                                        <p:cTn id="27" dur="500"/>
                                        <p:tgtEl>
                                          <p:spTgt spid="3153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9"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600720" y="692696"/>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pt-BR" altLang="zh-CN" sz="2800" b="1" i="0" u="none" strike="noStrike" kern="0" cap="none" spc="0" normalizeH="0" baseline="0" noProof="0" dirty="0">
                <a:ln>
                  <a:noFill/>
                </a:ln>
                <a:solidFill>
                  <a:srgbClr val="FFFFFF"/>
                </a:solidFill>
                <a:effectLst/>
                <a:uLnTx/>
                <a:uFillTx/>
                <a:latin typeface="Arial"/>
                <a:ea typeface="+mj-ea"/>
                <a:cs typeface="+mj-cs"/>
              </a:rPr>
              <a:t>2</a:t>
            </a:r>
            <a:r>
              <a:rPr kumimoji="0" lang="zh-CN" altLang="pt-BR" sz="2800" b="1" i="0" u="none" strike="noStrike" kern="0" cap="none" spc="0" normalizeH="0" baseline="0" noProof="0" dirty="0">
                <a:ln>
                  <a:noFill/>
                </a:ln>
                <a:solidFill>
                  <a:srgbClr val="FFFFFF"/>
                </a:solidFill>
                <a:effectLst/>
                <a:uLnTx/>
                <a:uFillTx/>
                <a:latin typeface="Arial"/>
                <a:ea typeface="+mj-ea"/>
                <a:cs typeface="+mj-cs"/>
              </a:rPr>
              <a:t>．求最小函数依赖集</a:t>
            </a:r>
            <a:endParaRPr lang="zh-CN" altLang="en-US" sz="3600" b="1" dirty="0">
              <a:solidFill>
                <a:srgbClr val="0000FF"/>
              </a:solidFill>
            </a:endParaRPr>
          </a:p>
        </p:txBody>
      </p:sp>
      <p:sp>
        <p:nvSpPr>
          <p:cNvPr id="78851" name="Rectangle 10"/>
          <p:cNvSpPr>
            <a:spLocks noGrp="1" noChangeArrowheads="1"/>
          </p:cNvSpPr>
          <p:nvPr>
            <p:ph idx="1"/>
          </p:nvPr>
        </p:nvSpPr>
        <p:spPr bwMode="auto">
          <a:xfrm>
            <a:off x="609600" y="1485900"/>
            <a:ext cx="8001000" cy="205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30000"/>
              </a:lnSpc>
              <a:buFontTx/>
              <a:buNone/>
            </a:pPr>
            <a:r>
              <a:rPr lang="en-US" altLang="zh-CN" sz="2800" b="1" dirty="0">
                <a:solidFill>
                  <a:srgbClr val="000066"/>
                </a:solidFill>
              </a:rPr>
              <a:t>(2)</a:t>
            </a:r>
            <a:r>
              <a:rPr lang="zh-CN" altLang="en-US" sz="2800" b="1" dirty="0">
                <a:solidFill>
                  <a:srgbClr val="000066"/>
                </a:solidFill>
              </a:rPr>
              <a:t>（去掉多余的函数依赖）</a:t>
            </a:r>
            <a:endParaRPr lang="en-US" altLang="zh-CN" sz="2800" b="1" dirty="0">
              <a:solidFill>
                <a:srgbClr val="000066"/>
              </a:solidFill>
            </a:endParaRPr>
          </a:p>
          <a:p>
            <a:pPr>
              <a:lnSpc>
                <a:spcPct val="130000"/>
              </a:lnSpc>
              <a:buFontTx/>
              <a:buNone/>
            </a:pPr>
            <a:r>
              <a:rPr lang="zh-CN" altLang="en-US" sz="2800" b="1" dirty="0">
                <a:solidFill>
                  <a:srgbClr val="000066"/>
                </a:solidFill>
              </a:rPr>
              <a:t>逐一检查</a:t>
            </a:r>
            <a:r>
              <a:rPr lang="en-US" altLang="zh-CN" sz="2800" b="1" dirty="0">
                <a:solidFill>
                  <a:srgbClr val="000066"/>
                </a:solidFill>
              </a:rPr>
              <a:t>F</a:t>
            </a:r>
            <a:r>
              <a:rPr lang="zh-CN" altLang="en-US" sz="2800" b="1" dirty="0">
                <a:solidFill>
                  <a:srgbClr val="000066"/>
                </a:solidFill>
              </a:rPr>
              <a:t>中各函数依赖</a:t>
            </a:r>
            <a:r>
              <a:rPr lang="en-US" altLang="zh-CN" sz="2800" b="1" dirty="0" err="1">
                <a:solidFill>
                  <a:srgbClr val="000066"/>
                </a:solidFill>
              </a:rPr>
              <a:t>FD</a:t>
            </a:r>
            <a:r>
              <a:rPr lang="en-US" altLang="zh-CN" sz="2800" b="1" baseline="-30000" dirty="0" err="1">
                <a:solidFill>
                  <a:srgbClr val="000066"/>
                </a:solidFill>
              </a:rPr>
              <a:t>i</a:t>
            </a:r>
            <a:r>
              <a:rPr lang="zh-CN" altLang="en-US" sz="2800" b="1" dirty="0">
                <a:solidFill>
                  <a:srgbClr val="000066"/>
                </a:solidFill>
              </a:rPr>
              <a:t>：</a:t>
            </a:r>
            <a:r>
              <a:rPr lang="en-US" altLang="zh-CN" sz="2800" b="1" dirty="0">
                <a:solidFill>
                  <a:srgbClr val="000066"/>
                </a:solidFill>
              </a:rPr>
              <a:t>X→A</a:t>
            </a:r>
          </a:p>
          <a:p>
            <a:pPr>
              <a:lnSpc>
                <a:spcPct val="130000"/>
              </a:lnSpc>
              <a:buFontTx/>
              <a:buNone/>
            </a:pPr>
            <a:r>
              <a:rPr lang="en-US" altLang="zh-CN" sz="2800" b="1" dirty="0">
                <a:solidFill>
                  <a:srgbClr val="000066"/>
                </a:solidFill>
              </a:rPr>
              <a:t>    </a:t>
            </a:r>
            <a:r>
              <a:rPr lang="zh-CN" altLang="en-US" sz="2800" b="1" dirty="0">
                <a:solidFill>
                  <a:srgbClr val="000066"/>
                </a:solidFill>
              </a:rPr>
              <a:t>令</a:t>
            </a:r>
            <a:r>
              <a:rPr lang="en-US" altLang="zh-CN" sz="2800" b="1" dirty="0">
                <a:solidFill>
                  <a:srgbClr val="000066"/>
                </a:solidFill>
              </a:rPr>
              <a:t>G=F-{X→A}</a:t>
            </a:r>
            <a:r>
              <a:rPr lang="zh-CN" altLang="en-US" sz="2800" b="1" dirty="0">
                <a:solidFill>
                  <a:srgbClr val="000066"/>
                </a:solidFill>
              </a:rPr>
              <a:t>，</a:t>
            </a:r>
          </a:p>
          <a:p>
            <a:pPr>
              <a:lnSpc>
                <a:spcPct val="130000"/>
              </a:lnSpc>
              <a:buFontTx/>
              <a:buNone/>
            </a:pPr>
            <a:r>
              <a:rPr lang="zh-CN" altLang="en-US" sz="2800" b="1" dirty="0">
                <a:solidFill>
                  <a:srgbClr val="000066"/>
                </a:solidFill>
              </a:rPr>
              <a:t>    若</a:t>
            </a:r>
            <a:r>
              <a:rPr lang="en-US" altLang="zh-CN" sz="2800" b="1" dirty="0">
                <a:solidFill>
                  <a:srgbClr val="000066"/>
                </a:solidFill>
              </a:rPr>
              <a:t>A</a:t>
            </a:r>
            <a:r>
              <a:rPr lang="en-US" altLang="zh-CN" sz="2800" b="1" dirty="0">
                <a:solidFill>
                  <a:srgbClr val="000066"/>
                </a:solidFill>
                <a:sym typeface="Symbol" pitchFamily="18" charset="2"/>
              </a:rPr>
              <a:t></a:t>
            </a:r>
            <a:r>
              <a:rPr lang="en-US" altLang="zh-CN" sz="2800" b="1" dirty="0">
                <a:solidFill>
                  <a:srgbClr val="000066"/>
                </a:solidFill>
              </a:rPr>
              <a:t>X</a:t>
            </a:r>
            <a:r>
              <a:rPr lang="en-US" altLang="zh-CN" sz="2800" b="1" baseline="-30000" dirty="0">
                <a:solidFill>
                  <a:srgbClr val="000066"/>
                </a:solidFill>
              </a:rPr>
              <a:t>G</a:t>
            </a:r>
            <a:r>
              <a:rPr lang="en-US" altLang="zh-CN" sz="2800" b="1" baseline="30000" dirty="0">
                <a:solidFill>
                  <a:srgbClr val="000066"/>
                </a:solidFill>
              </a:rPr>
              <a:t>+</a:t>
            </a:r>
            <a:r>
              <a:rPr lang="zh-CN" altLang="en-US" sz="2800" b="1" dirty="0">
                <a:solidFill>
                  <a:srgbClr val="000066"/>
                </a:solidFill>
              </a:rPr>
              <a:t>， 则从</a:t>
            </a:r>
            <a:r>
              <a:rPr lang="en-US" altLang="zh-CN" sz="2800" b="1" dirty="0">
                <a:solidFill>
                  <a:srgbClr val="000066"/>
                </a:solidFill>
              </a:rPr>
              <a:t>F</a:t>
            </a:r>
            <a:r>
              <a:rPr lang="zh-CN" altLang="en-US" sz="2800" b="1" dirty="0">
                <a:solidFill>
                  <a:srgbClr val="000066"/>
                </a:solidFill>
              </a:rPr>
              <a:t>中去掉此函数依赖。</a:t>
            </a:r>
          </a:p>
          <a:p>
            <a:pPr>
              <a:lnSpc>
                <a:spcPct val="130000"/>
              </a:lnSpc>
              <a:buFontTx/>
              <a:buNone/>
            </a:pPr>
            <a:endParaRPr lang="en-US" altLang="zh-CN" b="1" dirty="0">
              <a:solidFill>
                <a:srgbClr val="000066"/>
              </a:solidFill>
            </a:endParaRPr>
          </a:p>
        </p:txBody>
      </p:sp>
      <p:sp>
        <p:nvSpPr>
          <p:cNvPr id="316427" name="Rectangle 11"/>
          <p:cNvSpPr>
            <a:spLocks noChangeArrowheads="1"/>
          </p:cNvSpPr>
          <p:nvPr/>
        </p:nvSpPr>
        <p:spPr bwMode="auto">
          <a:xfrm>
            <a:off x="609600" y="4114800"/>
            <a:ext cx="7924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zh-CN" altLang="en-US" dirty="0">
                <a:solidFill>
                  <a:srgbClr val="CC3300"/>
                </a:solidFill>
                <a:latin typeface="Tahoma" pitchFamily="34" charset="0"/>
              </a:rPr>
              <a:t>理由：由于</a:t>
            </a:r>
            <a:r>
              <a:rPr lang="en-US" altLang="zh-CN" dirty="0">
                <a:solidFill>
                  <a:srgbClr val="CC3300"/>
                </a:solidFill>
                <a:latin typeface="Tahoma" pitchFamily="34" charset="0"/>
              </a:rPr>
              <a:t>F</a:t>
            </a:r>
            <a:r>
              <a:rPr lang="zh-CN" altLang="en-US" dirty="0">
                <a:solidFill>
                  <a:srgbClr val="CC3300"/>
                </a:solidFill>
                <a:latin typeface="Tahoma" pitchFamily="34" charset="0"/>
              </a:rPr>
              <a:t>与</a:t>
            </a:r>
            <a:r>
              <a:rPr lang="en-US" altLang="zh-CN" dirty="0">
                <a:solidFill>
                  <a:srgbClr val="CC3300"/>
                </a:solidFill>
                <a:latin typeface="Tahoma" pitchFamily="34" charset="0"/>
              </a:rPr>
              <a:t>G =F-{X→A}</a:t>
            </a:r>
            <a:r>
              <a:rPr lang="zh-CN" altLang="en-US" dirty="0">
                <a:solidFill>
                  <a:srgbClr val="CC3300"/>
                </a:solidFill>
                <a:latin typeface="Tahoma" pitchFamily="34" charset="0"/>
              </a:rPr>
              <a:t>等价的充要条件是</a:t>
            </a:r>
            <a:r>
              <a:rPr lang="en-US" altLang="zh-CN" dirty="0">
                <a:solidFill>
                  <a:srgbClr val="CC3300"/>
                </a:solidFill>
                <a:latin typeface="Tahoma" pitchFamily="34" charset="0"/>
              </a:rPr>
              <a:t>A</a:t>
            </a:r>
            <a:r>
              <a:rPr lang="en-US" altLang="zh-CN" dirty="0">
                <a:solidFill>
                  <a:srgbClr val="CC3300"/>
                </a:solidFill>
                <a:latin typeface="Tahoma" pitchFamily="34" charset="0"/>
                <a:sym typeface="Symbol" pitchFamily="18" charset="2"/>
              </a:rPr>
              <a:t></a:t>
            </a:r>
            <a:r>
              <a:rPr lang="en-US" altLang="zh-CN" dirty="0">
                <a:solidFill>
                  <a:srgbClr val="CC3300"/>
                </a:solidFill>
                <a:latin typeface="Tahoma" pitchFamily="34" charset="0"/>
              </a:rPr>
              <a:t>X</a:t>
            </a:r>
            <a:r>
              <a:rPr lang="en-US" altLang="zh-CN" baseline="-30000" dirty="0">
                <a:solidFill>
                  <a:srgbClr val="CC3300"/>
                </a:solidFill>
                <a:latin typeface="Tahoma" pitchFamily="34" charset="0"/>
              </a:rPr>
              <a:t>G</a:t>
            </a:r>
            <a:r>
              <a:rPr lang="en-US" altLang="zh-CN" baseline="30000" dirty="0">
                <a:solidFill>
                  <a:srgbClr val="CC3300"/>
                </a:solidFill>
                <a:latin typeface="Tahoma" pitchFamily="34" charset="0"/>
              </a:rPr>
              <a:t>+ </a:t>
            </a:r>
            <a:r>
              <a:rPr lang="zh-CN" altLang="en-US" sz="3200" dirty="0">
                <a:solidFill>
                  <a:srgbClr val="CC3300"/>
                </a:solidFill>
                <a:latin typeface="Tahoma" pitchFamily="34" charset="0"/>
              </a:rPr>
              <a:t>，</a:t>
            </a:r>
            <a:r>
              <a:rPr lang="zh-CN" altLang="en-US" dirty="0">
                <a:solidFill>
                  <a:srgbClr val="CC3300"/>
                </a:solidFill>
                <a:latin typeface="Tahoma" pitchFamily="34" charset="0"/>
              </a:rPr>
              <a:t>因此</a:t>
            </a:r>
            <a:r>
              <a:rPr lang="en-US" altLang="zh-CN" dirty="0">
                <a:solidFill>
                  <a:srgbClr val="CC3300"/>
                </a:solidFill>
                <a:latin typeface="Tahoma" pitchFamily="34" charset="0"/>
              </a:rPr>
              <a:t>F</a:t>
            </a:r>
            <a:r>
              <a:rPr lang="zh-CN" altLang="en-US" dirty="0">
                <a:solidFill>
                  <a:srgbClr val="CC3300"/>
                </a:solidFill>
                <a:latin typeface="Tahoma" pitchFamily="34" charset="0"/>
              </a:rPr>
              <a:t>变换前后是等价的</a:t>
            </a:r>
            <a:r>
              <a:rPr lang="zh-CN" altLang="en-US" sz="3200" dirty="0">
                <a:solidFill>
                  <a:srgbClr val="CC3300"/>
                </a:solidFill>
                <a:latin typeface="Tahoma" pitchFamily="34" charset="0"/>
              </a:rPr>
              <a:t>。</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16</a:t>
            </a:fld>
            <a:endParaRPr lang="en-US" altLang="zh-CN" dirty="0"/>
          </a:p>
        </p:txBody>
      </p:sp>
      <p:sp>
        <p:nvSpPr>
          <p:cNvPr id="6" name="页脚占位符 4">
            <a:extLst>
              <a:ext uri="{FF2B5EF4-FFF2-40B4-BE49-F238E27FC236}">
                <a16:creationId xmlns:a16="http://schemas.microsoft.com/office/drawing/2014/main" id="{37E05001-72EF-4B78-B076-653E6CF51154}"/>
              </a:ext>
            </a:extLst>
          </p:cNvPr>
          <p:cNvSpPr txBox="1">
            <a:spLocks/>
          </p:cNvSpPr>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fontAlgn="base">
              <a:spcBef>
                <a:spcPct val="0"/>
              </a:spcBef>
              <a:spcAft>
                <a:spcPct val="0"/>
              </a:spcAft>
              <a:defRPr sz="1400" b="1" kern="1200">
                <a:solidFill>
                  <a:srgbClr val="F03628"/>
                </a:solidFill>
                <a:latin typeface="+mn-lt"/>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r>
              <a:rPr lang="en-US" altLang="zh-CN"/>
              <a:t>An Introduction to Database System</a:t>
            </a:r>
          </a:p>
        </p:txBody>
      </p:sp>
      <p:sp>
        <p:nvSpPr>
          <p:cNvPr id="7" name="灯片编号占位符 5">
            <a:extLst>
              <a:ext uri="{FF2B5EF4-FFF2-40B4-BE49-F238E27FC236}">
                <a16:creationId xmlns:a16="http://schemas.microsoft.com/office/drawing/2014/main" id="{B71788FD-FAF7-4003-B48D-16E7672E6FE4}"/>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16</a:t>
            </a:fld>
            <a:endParaRPr lang="en-US" altLang="zh-CN" dirty="0"/>
          </a:p>
        </p:txBody>
      </p:sp>
    </p:spTree>
    <p:extLst>
      <p:ext uri="{BB962C8B-B14F-4D97-AF65-F5344CB8AC3E}">
        <p14:creationId xmlns:p14="http://schemas.microsoft.com/office/powerpoint/2010/main" val="6359446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6427"/>
                                        </p:tgtEl>
                                        <p:attrNameLst>
                                          <p:attrName>style.visibility</p:attrName>
                                        </p:attrNameLst>
                                      </p:cBhvr>
                                      <p:to>
                                        <p:strVal val="visible"/>
                                      </p:to>
                                    </p:set>
                                    <p:animEffect transition="in" filter="blinds(horizontal)">
                                      <p:cBhvr>
                                        <p:cTn id="7" dur="500"/>
                                        <p:tgtEl>
                                          <p:spTgt spid="316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633864" y="674519"/>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pt-BR" altLang="zh-CN" sz="2800" b="1" i="0" u="none" strike="noStrike" kern="0" cap="none" spc="0" normalizeH="0" baseline="0" noProof="0" dirty="0">
                <a:ln>
                  <a:noFill/>
                </a:ln>
                <a:solidFill>
                  <a:srgbClr val="FFFFFF"/>
                </a:solidFill>
                <a:effectLst/>
                <a:uLnTx/>
                <a:uFillTx/>
                <a:latin typeface="Arial"/>
                <a:ea typeface="+mj-ea"/>
                <a:cs typeface="+mj-cs"/>
              </a:rPr>
              <a:t>2</a:t>
            </a:r>
            <a:r>
              <a:rPr kumimoji="0" lang="zh-CN" altLang="pt-BR" sz="2800" b="1" i="0" u="none" strike="noStrike" kern="0" cap="none" spc="0" normalizeH="0" baseline="0" noProof="0" dirty="0">
                <a:ln>
                  <a:noFill/>
                </a:ln>
                <a:solidFill>
                  <a:srgbClr val="FFFFFF"/>
                </a:solidFill>
                <a:effectLst/>
                <a:uLnTx/>
                <a:uFillTx/>
                <a:latin typeface="Arial"/>
                <a:ea typeface="+mj-ea"/>
                <a:cs typeface="+mj-cs"/>
              </a:rPr>
              <a:t>．求最小函数依赖集</a:t>
            </a:r>
            <a:endParaRPr lang="zh-CN" altLang="en-US" sz="3600" b="1" dirty="0">
              <a:solidFill>
                <a:srgbClr val="0000FF"/>
              </a:solidFill>
            </a:endParaRPr>
          </a:p>
        </p:txBody>
      </p:sp>
      <p:sp>
        <p:nvSpPr>
          <p:cNvPr id="79875" name="Rectangle 6"/>
          <p:cNvSpPr>
            <a:spLocks noGrp="1" noChangeArrowheads="1"/>
          </p:cNvSpPr>
          <p:nvPr>
            <p:ph idx="1"/>
          </p:nvPr>
        </p:nvSpPr>
        <p:spPr bwMode="auto">
          <a:xfrm>
            <a:off x="533400" y="1642839"/>
            <a:ext cx="79248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10000"/>
              </a:lnSpc>
              <a:buFontTx/>
              <a:buNone/>
            </a:pPr>
            <a:r>
              <a:rPr lang="en-US" altLang="zh-CN" sz="2600" b="1" dirty="0">
                <a:solidFill>
                  <a:srgbClr val="000066"/>
                </a:solidFill>
              </a:rPr>
              <a:t>(3)</a:t>
            </a:r>
            <a:r>
              <a:rPr lang="zh-CN" altLang="en-US" sz="2600" b="1" dirty="0">
                <a:solidFill>
                  <a:srgbClr val="000066"/>
                </a:solidFill>
              </a:rPr>
              <a:t>（去掉各依赖左部多余的属性）</a:t>
            </a:r>
            <a:endParaRPr lang="en-US" altLang="zh-CN" sz="2600" b="1" dirty="0">
              <a:solidFill>
                <a:srgbClr val="000066"/>
              </a:solidFill>
            </a:endParaRPr>
          </a:p>
          <a:p>
            <a:pPr algn="just">
              <a:lnSpc>
                <a:spcPct val="110000"/>
              </a:lnSpc>
              <a:buFontTx/>
              <a:buNone/>
            </a:pPr>
            <a:r>
              <a:rPr lang="zh-CN" altLang="en-US" sz="2600" b="1" dirty="0">
                <a:solidFill>
                  <a:srgbClr val="000066"/>
                </a:solidFill>
              </a:rPr>
              <a:t>逐一取出</a:t>
            </a:r>
            <a:r>
              <a:rPr lang="en-US" altLang="zh-CN" sz="2600" b="1" dirty="0">
                <a:solidFill>
                  <a:srgbClr val="000066"/>
                </a:solidFill>
              </a:rPr>
              <a:t>F</a:t>
            </a:r>
            <a:r>
              <a:rPr lang="zh-CN" altLang="en-US" sz="2600" b="1" dirty="0">
                <a:solidFill>
                  <a:srgbClr val="000066"/>
                </a:solidFill>
              </a:rPr>
              <a:t>中各函数依赖</a:t>
            </a:r>
            <a:r>
              <a:rPr lang="en-US" altLang="zh-CN" sz="2600" b="1" dirty="0" err="1">
                <a:solidFill>
                  <a:srgbClr val="000066"/>
                </a:solidFill>
              </a:rPr>
              <a:t>FD</a:t>
            </a:r>
            <a:r>
              <a:rPr lang="en-US" altLang="zh-CN" sz="2600" b="1" baseline="-30000" dirty="0" err="1">
                <a:solidFill>
                  <a:srgbClr val="000066"/>
                </a:solidFill>
              </a:rPr>
              <a:t>i</a:t>
            </a:r>
            <a:r>
              <a:rPr lang="zh-CN" altLang="en-US" sz="2600" b="1" dirty="0">
                <a:solidFill>
                  <a:srgbClr val="000066"/>
                </a:solidFill>
              </a:rPr>
              <a:t>：</a:t>
            </a:r>
            <a:r>
              <a:rPr lang="en-US" altLang="zh-CN" sz="2600" b="1" dirty="0">
                <a:solidFill>
                  <a:srgbClr val="000066"/>
                </a:solidFill>
              </a:rPr>
              <a:t>X→A</a:t>
            </a:r>
          </a:p>
          <a:p>
            <a:pPr algn="just">
              <a:lnSpc>
                <a:spcPct val="110000"/>
              </a:lnSpc>
              <a:buFontTx/>
              <a:buNone/>
            </a:pPr>
            <a:r>
              <a:rPr lang="en-US" altLang="zh-CN" sz="2600" b="1" dirty="0">
                <a:solidFill>
                  <a:srgbClr val="000066"/>
                </a:solidFill>
              </a:rPr>
              <a:t>    </a:t>
            </a:r>
            <a:r>
              <a:rPr lang="zh-CN" altLang="en-US" sz="2600" b="1" dirty="0">
                <a:solidFill>
                  <a:srgbClr val="000066"/>
                </a:solidFill>
              </a:rPr>
              <a:t>设</a:t>
            </a:r>
            <a:r>
              <a:rPr lang="en-US" altLang="zh-CN" sz="2600" b="1" dirty="0">
                <a:solidFill>
                  <a:srgbClr val="000066"/>
                </a:solidFill>
              </a:rPr>
              <a:t>X=B</a:t>
            </a:r>
            <a:r>
              <a:rPr lang="en-US" altLang="zh-CN" sz="2600" b="1" baseline="-30000" dirty="0">
                <a:solidFill>
                  <a:srgbClr val="000066"/>
                </a:solidFill>
              </a:rPr>
              <a:t>1</a:t>
            </a:r>
            <a:r>
              <a:rPr lang="en-US" altLang="zh-CN" sz="2600" b="1" dirty="0">
                <a:solidFill>
                  <a:srgbClr val="000066"/>
                </a:solidFill>
              </a:rPr>
              <a:t>B</a:t>
            </a:r>
            <a:r>
              <a:rPr lang="en-US" altLang="zh-CN" sz="2600" b="1" baseline="-30000" dirty="0">
                <a:solidFill>
                  <a:srgbClr val="000066"/>
                </a:solidFill>
              </a:rPr>
              <a:t>2</a:t>
            </a:r>
            <a:r>
              <a:rPr lang="en-US" altLang="zh-CN" sz="2600" b="1" dirty="0">
                <a:solidFill>
                  <a:srgbClr val="000066"/>
                </a:solidFill>
                <a:latin typeface="Times New Roman" pitchFamily="18" charset="0"/>
              </a:rPr>
              <a:t>…</a:t>
            </a:r>
            <a:r>
              <a:rPr lang="en-US" altLang="zh-CN" sz="2600" b="1" dirty="0" err="1">
                <a:solidFill>
                  <a:srgbClr val="000066"/>
                </a:solidFill>
              </a:rPr>
              <a:t>B</a:t>
            </a:r>
            <a:r>
              <a:rPr lang="en-US" altLang="zh-CN" sz="2600" b="1" baseline="-30000" dirty="0" err="1">
                <a:solidFill>
                  <a:srgbClr val="000066"/>
                </a:solidFill>
              </a:rPr>
              <a:t>m</a:t>
            </a:r>
            <a:r>
              <a:rPr lang="zh-CN" altLang="en-US" sz="2600" b="1" dirty="0">
                <a:solidFill>
                  <a:srgbClr val="000066"/>
                </a:solidFill>
              </a:rPr>
              <a:t>，</a:t>
            </a:r>
          </a:p>
          <a:p>
            <a:pPr algn="just">
              <a:lnSpc>
                <a:spcPct val="110000"/>
              </a:lnSpc>
              <a:buFontTx/>
              <a:buNone/>
            </a:pPr>
            <a:r>
              <a:rPr lang="zh-CN" altLang="en-US" sz="2600" b="1" dirty="0">
                <a:solidFill>
                  <a:srgbClr val="000066"/>
                </a:solidFill>
              </a:rPr>
              <a:t>    逐一考查</a:t>
            </a:r>
            <a:r>
              <a:rPr lang="en-US" altLang="zh-CN" sz="2600" b="1" dirty="0">
                <a:solidFill>
                  <a:srgbClr val="000066"/>
                </a:solidFill>
              </a:rPr>
              <a:t>B</a:t>
            </a:r>
            <a:r>
              <a:rPr lang="en-US" altLang="zh-CN" sz="2600" b="1" baseline="-30000" dirty="0">
                <a:solidFill>
                  <a:srgbClr val="000066"/>
                </a:solidFill>
              </a:rPr>
              <a:t>i </a:t>
            </a:r>
            <a:r>
              <a:rPr lang="zh-CN" altLang="en-US" sz="2600" b="1" dirty="0">
                <a:solidFill>
                  <a:srgbClr val="000066"/>
                </a:solidFill>
              </a:rPr>
              <a:t>（</a:t>
            </a:r>
            <a:r>
              <a:rPr lang="en-US" altLang="zh-CN" sz="2600" b="1" dirty="0" err="1">
                <a:solidFill>
                  <a:srgbClr val="000066"/>
                </a:solidFill>
              </a:rPr>
              <a:t>i</a:t>
            </a:r>
            <a:r>
              <a:rPr lang="en-US" altLang="zh-CN" sz="2600" b="1" dirty="0">
                <a:solidFill>
                  <a:srgbClr val="000066"/>
                </a:solidFill>
              </a:rPr>
              <a:t>=l</a:t>
            </a:r>
            <a:r>
              <a:rPr lang="zh-CN" altLang="en-US" sz="2600" b="1" dirty="0">
                <a:solidFill>
                  <a:srgbClr val="000066"/>
                </a:solidFill>
              </a:rPr>
              <a:t>，</a:t>
            </a:r>
            <a:r>
              <a:rPr lang="en-US" altLang="zh-CN" sz="2600" b="1" dirty="0">
                <a:solidFill>
                  <a:srgbClr val="000066"/>
                </a:solidFill>
              </a:rPr>
              <a:t>2</a:t>
            </a:r>
            <a:r>
              <a:rPr lang="zh-CN" altLang="en-US" sz="2600" b="1" dirty="0">
                <a:solidFill>
                  <a:srgbClr val="000066"/>
                </a:solidFill>
              </a:rPr>
              <a:t>，</a:t>
            </a:r>
            <a:r>
              <a:rPr lang="en-US" altLang="zh-CN" sz="2600" b="1" dirty="0">
                <a:solidFill>
                  <a:srgbClr val="000066"/>
                </a:solidFill>
                <a:latin typeface="Times New Roman" pitchFamily="18" charset="0"/>
              </a:rPr>
              <a:t>…</a:t>
            </a:r>
            <a:r>
              <a:rPr lang="zh-CN" altLang="en-US" sz="2600" b="1" dirty="0">
                <a:solidFill>
                  <a:srgbClr val="000066"/>
                </a:solidFill>
              </a:rPr>
              <a:t>，</a:t>
            </a:r>
            <a:r>
              <a:rPr lang="en-US" altLang="zh-CN" sz="2600" b="1" dirty="0">
                <a:solidFill>
                  <a:srgbClr val="000066"/>
                </a:solidFill>
              </a:rPr>
              <a:t>m</a:t>
            </a:r>
            <a:r>
              <a:rPr lang="zh-CN" altLang="en-US" sz="2600" b="1" dirty="0">
                <a:solidFill>
                  <a:srgbClr val="000066"/>
                </a:solidFill>
              </a:rPr>
              <a:t>），</a:t>
            </a:r>
          </a:p>
          <a:p>
            <a:pPr algn="just">
              <a:lnSpc>
                <a:spcPct val="110000"/>
              </a:lnSpc>
              <a:buFontTx/>
              <a:buNone/>
            </a:pPr>
            <a:r>
              <a:rPr lang="zh-CN" altLang="en-US" sz="2600" b="1" dirty="0">
                <a:solidFill>
                  <a:srgbClr val="000066"/>
                </a:solidFill>
              </a:rPr>
              <a:t>    若</a:t>
            </a:r>
            <a:r>
              <a:rPr lang="en-US" altLang="zh-CN" sz="2600" b="1" dirty="0">
                <a:solidFill>
                  <a:srgbClr val="000066"/>
                </a:solidFill>
              </a:rPr>
              <a:t>A </a:t>
            </a:r>
            <a:r>
              <a:rPr lang="en-US" altLang="zh-CN" sz="2600" b="1" dirty="0">
                <a:solidFill>
                  <a:srgbClr val="000066"/>
                </a:solidFill>
                <a:sym typeface="Symbol" pitchFamily="18" charset="2"/>
              </a:rPr>
              <a:t></a:t>
            </a:r>
            <a:r>
              <a:rPr lang="zh-CN" altLang="en-US" sz="2600" b="1" dirty="0">
                <a:solidFill>
                  <a:srgbClr val="000066"/>
                </a:solidFill>
              </a:rPr>
              <a:t>（</a:t>
            </a:r>
            <a:r>
              <a:rPr lang="en-US" altLang="zh-CN" sz="2600" b="1" dirty="0">
                <a:solidFill>
                  <a:srgbClr val="000066"/>
                </a:solidFill>
              </a:rPr>
              <a:t>X-B</a:t>
            </a:r>
            <a:r>
              <a:rPr lang="en-US" altLang="zh-CN" sz="2600" b="1" baseline="-30000" dirty="0">
                <a:solidFill>
                  <a:srgbClr val="000066"/>
                </a:solidFill>
              </a:rPr>
              <a:t>i </a:t>
            </a:r>
            <a:r>
              <a:rPr lang="zh-CN" altLang="en-US" sz="2600" b="1" dirty="0">
                <a:solidFill>
                  <a:srgbClr val="000066"/>
                </a:solidFill>
              </a:rPr>
              <a:t>）</a:t>
            </a:r>
            <a:r>
              <a:rPr lang="en-US" altLang="zh-CN" sz="2600" b="1" baseline="-30000" dirty="0">
                <a:solidFill>
                  <a:srgbClr val="000066"/>
                </a:solidFill>
              </a:rPr>
              <a:t>F</a:t>
            </a:r>
            <a:r>
              <a:rPr lang="en-US" altLang="zh-CN" sz="2600" b="1" baseline="30000" dirty="0">
                <a:solidFill>
                  <a:srgbClr val="000066"/>
                </a:solidFill>
              </a:rPr>
              <a:t>+ </a:t>
            </a:r>
            <a:r>
              <a:rPr lang="zh-CN" altLang="en-US" sz="2600" b="1" dirty="0">
                <a:solidFill>
                  <a:srgbClr val="000066"/>
                </a:solidFill>
              </a:rPr>
              <a:t>，</a:t>
            </a:r>
          </a:p>
          <a:p>
            <a:pPr algn="just">
              <a:lnSpc>
                <a:spcPct val="110000"/>
              </a:lnSpc>
              <a:buFontTx/>
              <a:buNone/>
            </a:pPr>
            <a:r>
              <a:rPr lang="zh-CN" altLang="en-US" sz="2600" b="1" dirty="0">
                <a:solidFill>
                  <a:srgbClr val="000066"/>
                </a:solidFill>
              </a:rPr>
              <a:t>    则以</a:t>
            </a:r>
            <a:r>
              <a:rPr lang="en-US" altLang="zh-CN" sz="2600" b="1" dirty="0">
                <a:solidFill>
                  <a:srgbClr val="000066"/>
                </a:solidFill>
              </a:rPr>
              <a:t>X-B</a:t>
            </a:r>
            <a:r>
              <a:rPr lang="en-US" altLang="zh-CN" sz="2600" b="1" baseline="-30000" dirty="0">
                <a:solidFill>
                  <a:srgbClr val="000066"/>
                </a:solidFill>
              </a:rPr>
              <a:t>i </a:t>
            </a:r>
            <a:r>
              <a:rPr lang="zh-CN" altLang="en-US" sz="2600" b="1" dirty="0">
                <a:solidFill>
                  <a:srgbClr val="000066"/>
                </a:solidFill>
              </a:rPr>
              <a:t>取代</a:t>
            </a:r>
            <a:r>
              <a:rPr lang="en-US" altLang="zh-CN" sz="2600" b="1" dirty="0">
                <a:solidFill>
                  <a:srgbClr val="000066"/>
                </a:solidFill>
              </a:rPr>
              <a:t>X</a:t>
            </a:r>
            <a:r>
              <a:rPr lang="zh-CN" altLang="en-US" sz="2600" b="1" dirty="0">
                <a:solidFill>
                  <a:srgbClr val="000066"/>
                </a:solidFill>
              </a:rPr>
              <a:t>。</a:t>
            </a:r>
          </a:p>
        </p:txBody>
      </p:sp>
      <p:sp>
        <p:nvSpPr>
          <p:cNvPr id="317447" name="Rectangle 7"/>
          <p:cNvSpPr>
            <a:spLocks noChangeArrowheads="1"/>
          </p:cNvSpPr>
          <p:nvPr/>
        </p:nvSpPr>
        <p:spPr bwMode="auto">
          <a:xfrm>
            <a:off x="609600" y="4797127"/>
            <a:ext cx="8077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zh-CN" altLang="en-US" dirty="0">
                <a:solidFill>
                  <a:srgbClr val="CC3300"/>
                </a:solidFill>
                <a:latin typeface="Tahoma" pitchFamily="34" charset="0"/>
              </a:rPr>
              <a:t>理由：由于</a:t>
            </a:r>
            <a:r>
              <a:rPr lang="en-US" altLang="zh-CN" dirty="0">
                <a:solidFill>
                  <a:srgbClr val="CC3300"/>
                </a:solidFill>
                <a:latin typeface="Tahoma" pitchFamily="34" charset="0"/>
              </a:rPr>
              <a:t>F</a:t>
            </a:r>
            <a:r>
              <a:rPr lang="zh-CN" altLang="en-US" dirty="0">
                <a:solidFill>
                  <a:srgbClr val="CC3300"/>
                </a:solidFill>
                <a:latin typeface="Tahoma" pitchFamily="34" charset="0"/>
              </a:rPr>
              <a:t>与（</a:t>
            </a:r>
            <a:r>
              <a:rPr lang="en-US" altLang="zh-CN" dirty="0">
                <a:solidFill>
                  <a:srgbClr val="CC3300"/>
                </a:solidFill>
                <a:latin typeface="Tahoma" pitchFamily="34" charset="0"/>
              </a:rPr>
              <a:t>F-{X→A}</a:t>
            </a:r>
            <a:r>
              <a:rPr lang="zh-CN" altLang="en-US" dirty="0">
                <a:solidFill>
                  <a:srgbClr val="CC3300"/>
                </a:solidFill>
                <a:latin typeface="Tahoma" pitchFamily="34" charset="0"/>
              </a:rPr>
              <a:t>）∪</a:t>
            </a:r>
            <a:r>
              <a:rPr lang="en-US" altLang="zh-CN" dirty="0">
                <a:solidFill>
                  <a:srgbClr val="CC3300"/>
                </a:solidFill>
                <a:latin typeface="Tahoma" pitchFamily="34" charset="0"/>
              </a:rPr>
              <a:t>{Z→A}</a:t>
            </a:r>
            <a:r>
              <a:rPr lang="zh-CN" altLang="en-US" dirty="0">
                <a:solidFill>
                  <a:srgbClr val="CC3300"/>
                </a:solidFill>
                <a:latin typeface="Tahoma" pitchFamily="34" charset="0"/>
              </a:rPr>
              <a:t>等价的充要条件是</a:t>
            </a:r>
            <a:r>
              <a:rPr lang="en-US" altLang="zh-CN" dirty="0">
                <a:solidFill>
                  <a:srgbClr val="CC3300"/>
                </a:solidFill>
                <a:latin typeface="Tahoma" pitchFamily="34" charset="0"/>
              </a:rPr>
              <a:t>A</a:t>
            </a:r>
            <a:r>
              <a:rPr lang="en-US" altLang="zh-CN" dirty="0">
                <a:solidFill>
                  <a:srgbClr val="CC3300"/>
                </a:solidFill>
                <a:latin typeface="Tahoma" pitchFamily="34" charset="0"/>
                <a:sym typeface="Symbol" pitchFamily="18" charset="2"/>
              </a:rPr>
              <a:t></a:t>
            </a:r>
            <a:r>
              <a:rPr lang="en-US" altLang="zh-CN" dirty="0">
                <a:solidFill>
                  <a:srgbClr val="CC3300"/>
                </a:solidFill>
                <a:latin typeface="Tahoma" pitchFamily="34" charset="0"/>
              </a:rPr>
              <a:t>Z</a:t>
            </a:r>
            <a:r>
              <a:rPr lang="en-US" altLang="zh-CN" baseline="-30000" dirty="0">
                <a:solidFill>
                  <a:srgbClr val="CC3300"/>
                </a:solidFill>
                <a:latin typeface="Tahoma" pitchFamily="34" charset="0"/>
              </a:rPr>
              <a:t>F</a:t>
            </a:r>
            <a:r>
              <a:rPr lang="en-US" altLang="zh-CN" baseline="30000" dirty="0">
                <a:solidFill>
                  <a:srgbClr val="CC3300"/>
                </a:solidFill>
                <a:latin typeface="Tahoma" pitchFamily="34" charset="0"/>
              </a:rPr>
              <a:t>+ </a:t>
            </a:r>
            <a:r>
              <a:rPr lang="zh-CN" altLang="en-US" dirty="0">
                <a:solidFill>
                  <a:srgbClr val="CC3300"/>
                </a:solidFill>
                <a:latin typeface="Tahoma" pitchFamily="34" charset="0"/>
              </a:rPr>
              <a:t>，其中</a:t>
            </a:r>
            <a:r>
              <a:rPr lang="en-US" altLang="zh-CN" dirty="0">
                <a:solidFill>
                  <a:srgbClr val="CC3300"/>
                </a:solidFill>
                <a:latin typeface="Tahoma" pitchFamily="34" charset="0"/>
              </a:rPr>
              <a:t>Z=X-B</a:t>
            </a:r>
            <a:r>
              <a:rPr lang="en-US" altLang="zh-CN" baseline="-30000" dirty="0">
                <a:solidFill>
                  <a:srgbClr val="CC3300"/>
                </a:solidFill>
                <a:latin typeface="Tahoma" pitchFamily="34" charset="0"/>
              </a:rPr>
              <a:t>i </a:t>
            </a:r>
            <a:r>
              <a:rPr lang="zh-CN" altLang="en-US" dirty="0">
                <a:solidFill>
                  <a:srgbClr val="CC3300"/>
                </a:solidFill>
                <a:latin typeface="Tahoma" pitchFamily="34" charset="0"/>
              </a:rPr>
              <a:t>，因此</a:t>
            </a:r>
            <a:r>
              <a:rPr lang="en-US" altLang="zh-CN" dirty="0">
                <a:solidFill>
                  <a:srgbClr val="CC3300"/>
                </a:solidFill>
                <a:latin typeface="Tahoma" pitchFamily="34" charset="0"/>
              </a:rPr>
              <a:t>F</a:t>
            </a:r>
            <a:r>
              <a:rPr lang="zh-CN" altLang="en-US" dirty="0">
                <a:solidFill>
                  <a:srgbClr val="CC3300"/>
                </a:solidFill>
                <a:latin typeface="Tahoma" pitchFamily="34" charset="0"/>
              </a:rPr>
              <a:t>变换前后是等价的。即：若</a:t>
            </a:r>
            <a:r>
              <a:rPr lang="en-US" altLang="zh-CN" dirty="0">
                <a:solidFill>
                  <a:srgbClr val="CC3300"/>
                </a:solidFill>
                <a:latin typeface="Tahoma" pitchFamily="34" charset="0"/>
              </a:rPr>
              <a:t>A</a:t>
            </a:r>
            <a:r>
              <a:rPr lang="en-US" altLang="zh-CN" dirty="0">
                <a:solidFill>
                  <a:srgbClr val="CC3300"/>
                </a:solidFill>
                <a:latin typeface="Tahoma" pitchFamily="34" charset="0"/>
                <a:sym typeface="Symbol" pitchFamily="18" charset="2"/>
              </a:rPr>
              <a:t></a:t>
            </a:r>
            <a:r>
              <a:rPr lang="en-US" altLang="zh-CN" dirty="0">
                <a:solidFill>
                  <a:srgbClr val="CC3300"/>
                </a:solidFill>
                <a:latin typeface="Tahoma" pitchFamily="34" charset="0"/>
              </a:rPr>
              <a:t>Z</a:t>
            </a:r>
            <a:r>
              <a:rPr lang="en-US" altLang="zh-CN" baseline="-30000" dirty="0">
                <a:solidFill>
                  <a:srgbClr val="CC3300"/>
                </a:solidFill>
                <a:latin typeface="Tahoma" pitchFamily="34" charset="0"/>
              </a:rPr>
              <a:t>F</a:t>
            </a:r>
            <a:r>
              <a:rPr lang="en-US" altLang="zh-CN" baseline="30000" dirty="0">
                <a:solidFill>
                  <a:srgbClr val="CC3300"/>
                </a:solidFill>
                <a:latin typeface="Tahoma" pitchFamily="34" charset="0"/>
              </a:rPr>
              <a:t>+ </a:t>
            </a:r>
            <a:r>
              <a:rPr lang="zh-CN" altLang="en-US" dirty="0">
                <a:solidFill>
                  <a:srgbClr val="CC3300"/>
                </a:solidFill>
                <a:latin typeface="Tahoma" pitchFamily="34" charset="0"/>
              </a:rPr>
              <a:t>，则说明</a:t>
            </a:r>
            <a:r>
              <a:rPr lang="en-US" altLang="zh-CN" dirty="0">
                <a:solidFill>
                  <a:srgbClr val="CC3300"/>
                </a:solidFill>
                <a:latin typeface="Tahoma" pitchFamily="34" charset="0"/>
              </a:rPr>
              <a:t>Z→A </a:t>
            </a:r>
            <a:r>
              <a:rPr lang="en-US" altLang="zh-CN" dirty="0">
                <a:solidFill>
                  <a:srgbClr val="CC3300"/>
                </a:solidFill>
                <a:latin typeface="Tahoma" pitchFamily="34" charset="0"/>
                <a:sym typeface="Symbol" pitchFamily="18" charset="2"/>
              </a:rPr>
              <a:t> </a:t>
            </a:r>
            <a:r>
              <a:rPr lang="en-US" altLang="zh-CN" dirty="0">
                <a:solidFill>
                  <a:srgbClr val="CC3300"/>
                </a:solidFill>
                <a:latin typeface="Tahoma" pitchFamily="34" charset="0"/>
              </a:rPr>
              <a:t>F</a:t>
            </a:r>
            <a:r>
              <a:rPr lang="en-US" altLang="zh-CN" baseline="30000" dirty="0">
                <a:solidFill>
                  <a:srgbClr val="CC3300"/>
                </a:solidFill>
                <a:latin typeface="Tahoma" pitchFamily="34" charset="0"/>
              </a:rPr>
              <a:t>+ </a:t>
            </a:r>
            <a:r>
              <a:rPr lang="zh-CN" altLang="en-US" dirty="0">
                <a:solidFill>
                  <a:srgbClr val="CC3300"/>
                </a:solidFill>
                <a:latin typeface="Tahoma" pitchFamily="34" charset="0"/>
              </a:rPr>
              <a:t>，又由</a:t>
            </a:r>
            <a:r>
              <a:rPr lang="en-US" altLang="zh-CN" dirty="0">
                <a:solidFill>
                  <a:srgbClr val="CC3300"/>
                </a:solidFill>
                <a:latin typeface="Tahoma" pitchFamily="34" charset="0"/>
              </a:rPr>
              <a:t>Z </a:t>
            </a:r>
            <a:r>
              <a:rPr lang="en-US" altLang="zh-CN" dirty="0">
                <a:solidFill>
                  <a:srgbClr val="CC3300"/>
                </a:solidFill>
                <a:latin typeface="Tahoma" pitchFamily="34" charset="0"/>
                <a:sym typeface="Symbol" pitchFamily="18" charset="2"/>
              </a:rPr>
              <a:t>X</a:t>
            </a:r>
            <a:r>
              <a:rPr lang="zh-CN" altLang="en-US" dirty="0">
                <a:solidFill>
                  <a:srgbClr val="CC3300"/>
                </a:solidFill>
                <a:latin typeface="Tahoma" pitchFamily="34" charset="0"/>
                <a:sym typeface="Symbol" pitchFamily="18" charset="2"/>
              </a:rPr>
              <a:t>，则</a:t>
            </a:r>
            <a:r>
              <a:rPr lang="zh-CN" altLang="en-US" baseline="30000" dirty="0">
                <a:solidFill>
                  <a:srgbClr val="CC3300"/>
                </a:solidFill>
                <a:latin typeface="Tahoma" pitchFamily="34" charset="0"/>
              </a:rPr>
              <a:t> </a:t>
            </a:r>
            <a:r>
              <a:rPr lang="en-US" altLang="zh-CN" dirty="0">
                <a:solidFill>
                  <a:srgbClr val="CC3300"/>
                </a:solidFill>
                <a:latin typeface="Tahoma" pitchFamily="34" charset="0"/>
              </a:rPr>
              <a:t>X→A </a:t>
            </a:r>
            <a:r>
              <a:rPr lang="en-US" altLang="zh-CN" dirty="0">
                <a:solidFill>
                  <a:srgbClr val="CC3300"/>
                </a:solidFill>
                <a:latin typeface="Tahoma" pitchFamily="34" charset="0"/>
                <a:sym typeface="Symbol" pitchFamily="18" charset="2"/>
              </a:rPr>
              <a:t> </a:t>
            </a:r>
            <a:r>
              <a:rPr lang="en-US" altLang="zh-CN" dirty="0">
                <a:solidFill>
                  <a:srgbClr val="CC3300"/>
                </a:solidFill>
                <a:latin typeface="Tahoma" pitchFamily="34" charset="0"/>
              </a:rPr>
              <a:t>F</a:t>
            </a:r>
            <a:r>
              <a:rPr lang="en-US" altLang="zh-CN" baseline="30000" dirty="0">
                <a:solidFill>
                  <a:srgbClr val="CC3300"/>
                </a:solidFill>
                <a:latin typeface="Tahoma" pitchFamily="34" charset="0"/>
              </a:rPr>
              <a:t>+ </a:t>
            </a:r>
            <a:r>
              <a:rPr lang="zh-CN" altLang="en-US" dirty="0">
                <a:solidFill>
                  <a:srgbClr val="CC3300"/>
                </a:solidFill>
                <a:latin typeface="Tahoma" pitchFamily="34" charset="0"/>
              </a:rPr>
              <a:t>，用</a:t>
            </a:r>
            <a:r>
              <a:rPr lang="en-US" altLang="zh-CN" dirty="0">
                <a:solidFill>
                  <a:srgbClr val="CC3300"/>
                </a:solidFill>
                <a:latin typeface="Tahoma" pitchFamily="34" charset="0"/>
              </a:rPr>
              <a:t>Z</a:t>
            </a:r>
            <a:r>
              <a:rPr lang="zh-CN" altLang="en-US" dirty="0">
                <a:solidFill>
                  <a:srgbClr val="CC3300"/>
                </a:solidFill>
                <a:latin typeface="Tahoma" pitchFamily="34" charset="0"/>
              </a:rPr>
              <a:t>取代</a:t>
            </a:r>
            <a:r>
              <a:rPr lang="en-US" altLang="zh-CN" dirty="0">
                <a:solidFill>
                  <a:srgbClr val="CC3300"/>
                </a:solidFill>
                <a:latin typeface="Tahoma" pitchFamily="34" charset="0"/>
              </a:rPr>
              <a:t>X</a:t>
            </a:r>
            <a:r>
              <a:rPr lang="zh-CN" altLang="en-US" dirty="0">
                <a:solidFill>
                  <a:srgbClr val="CC3300"/>
                </a:solidFill>
                <a:latin typeface="Tahoma" pitchFamily="34" charset="0"/>
              </a:rPr>
              <a:t>即可。</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17</a:t>
            </a:fld>
            <a:endParaRPr lang="en-US" altLang="zh-CN" dirty="0"/>
          </a:p>
        </p:txBody>
      </p:sp>
      <p:sp>
        <p:nvSpPr>
          <p:cNvPr id="6" name="页脚占位符 4">
            <a:extLst>
              <a:ext uri="{FF2B5EF4-FFF2-40B4-BE49-F238E27FC236}">
                <a16:creationId xmlns:a16="http://schemas.microsoft.com/office/drawing/2014/main" id="{4F4401D9-8312-47EB-A647-C657E0F844D9}"/>
              </a:ext>
            </a:extLst>
          </p:cNvPr>
          <p:cNvSpPr txBox="1">
            <a:spLocks/>
          </p:cNvSpPr>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fontAlgn="base">
              <a:spcBef>
                <a:spcPct val="0"/>
              </a:spcBef>
              <a:spcAft>
                <a:spcPct val="0"/>
              </a:spcAft>
              <a:defRPr sz="1400" b="1" kern="1200">
                <a:solidFill>
                  <a:srgbClr val="F03628"/>
                </a:solidFill>
                <a:latin typeface="+mn-lt"/>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r>
              <a:rPr lang="en-US" altLang="zh-CN"/>
              <a:t>An Introduction to Database System</a:t>
            </a:r>
          </a:p>
        </p:txBody>
      </p:sp>
      <p:sp>
        <p:nvSpPr>
          <p:cNvPr id="7" name="灯片编号占位符 5">
            <a:extLst>
              <a:ext uri="{FF2B5EF4-FFF2-40B4-BE49-F238E27FC236}">
                <a16:creationId xmlns:a16="http://schemas.microsoft.com/office/drawing/2014/main" id="{721F55D7-38F2-48FB-B513-341268B974F4}"/>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17</a:t>
            </a:fld>
            <a:endParaRPr lang="en-US" altLang="zh-CN" dirty="0"/>
          </a:p>
        </p:txBody>
      </p:sp>
    </p:spTree>
    <p:extLst>
      <p:ext uri="{BB962C8B-B14F-4D97-AF65-F5344CB8AC3E}">
        <p14:creationId xmlns:p14="http://schemas.microsoft.com/office/powerpoint/2010/main" val="73383096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47"/>
                                        </p:tgtEl>
                                        <p:attrNameLst>
                                          <p:attrName>style.visibility</p:attrName>
                                        </p:attrNameLst>
                                      </p:cBhvr>
                                      <p:to>
                                        <p:strVal val="visible"/>
                                      </p:to>
                                    </p:set>
                                    <p:animEffect transition="in" filter="blinds(horizontal)">
                                      <p:cBhvr>
                                        <p:cTn id="7" dur="500"/>
                                        <p:tgtEl>
                                          <p:spTgt spid="317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467544" y="764704"/>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zh-CN" altLang="pt-BR" sz="2800" b="1" i="0" u="none" strike="noStrike" kern="0" cap="none" spc="0" normalizeH="0" baseline="0" noProof="0" dirty="0">
                <a:ln>
                  <a:noFill/>
                </a:ln>
                <a:solidFill>
                  <a:srgbClr val="FFFFFF"/>
                </a:solidFill>
                <a:effectLst/>
                <a:uLnTx/>
                <a:uFillTx/>
                <a:latin typeface="Arial"/>
                <a:ea typeface="+mj-ea"/>
                <a:cs typeface="+mj-cs"/>
              </a:rPr>
              <a:t>求最小函数依赖集</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a:t>
            </a:r>
            <a:r>
              <a:rPr kumimoji="0" lang="zh-CN" altLang="en-US" sz="2800" b="1" i="0" u="none" strike="noStrike" kern="0" cap="none" spc="0" normalizeH="0" baseline="0" noProof="0" dirty="0">
                <a:ln>
                  <a:noFill/>
                </a:ln>
                <a:solidFill>
                  <a:srgbClr val="FFFFFF"/>
                </a:solidFill>
                <a:effectLst/>
                <a:uLnTx/>
                <a:uFillTx/>
                <a:latin typeface="Arial"/>
                <a:ea typeface="+mj-ea"/>
                <a:cs typeface="+mj-cs"/>
              </a:rPr>
              <a:t>示例</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a:t>
            </a:r>
            <a:endParaRPr lang="zh-CN" altLang="en-US" sz="3600" b="1" dirty="0">
              <a:solidFill>
                <a:srgbClr val="0000FF"/>
              </a:solidFill>
            </a:endParaRPr>
          </a:p>
        </p:txBody>
      </p:sp>
      <p:sp>
        <p:nvSpPr>
          <p:cNvPr id="80899" name="Rectangle 7"/>
          <p:cNvSpPr>
            <a:spLocks noGrp="1" noChangeArrowheads="1"/>
          </p:cNvSpPr>
          <p:nvPr>
            <p:ph idx="1"/>
          </p:nvPr>
        </p:nvSpPr>
        <p:spPr bwMode="auto">
          <a:xfrm>
            <a:off x="143668" y="1618655"/>
            <a:ext cx="8856663" cy="8500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buFontTx/>
              <a:buNone/>
            </a:pPr>
            <a:r>
              <a:rPr lang="zh-CN" altLang="en-US" sz="2200" b="1" dirty="0">
                <a:solidFill>
                  <a:srgbClr val="CC3300"/>
                </a:solidFill>
                <a:latin typeface="楷体_GB2312" pitchFamily="49" charset="-122"/>
                <a:ea typeface="楷体_GB2312" pitchFamily="49" charset="-122"/>
              </a:rPr>
              <a:t>例：</a:t>
            </a:r>
            <a:r>
              <a:rPr lang="zh-CN" altLang="zh-CN" sz="2200" b="1" dirty="0">
                <a:latin typeface="楷体_GB2312" pitchFamily="49" charset="-122"/>
                <a:ea typeface="楷体_GB2312" pitchFamily="49" charset="-122"/>
              </a:rPr>
              <a:t>已知关系模式</a:t>
            </a:r>
            <a:r>
              <a:rPr lang="en-US" altLang="zh-CN" sz="2200" b="1" dirty="0">
                <a:latin typeface="楷体_GB2312" pitchFamily="49" charset="-122"/>
                <a:ea typeface="楷体_GB2312" pitchFamily="49" charset="-122"/>
              </a:rPr>
              <a:t>R&lt;U</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F&gt;</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U</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B</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C</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D</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E</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G</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F</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AB</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C</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C</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CG</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BD</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ACD</a:t>
            </a:r>
            <a:r>
              <a:rPr lang="zh-CN" altLang="zh-CN"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B</a:t>
            </a:r>
            <a:r>
              <a:rPr lang="zh-CN" altLang="zh-CN" sz="2200" b="1" dirty="0">
                <a:latin typeface="楷体_GB2312" pitchFamily="49" charset="-122"/>
                <a:ea typeface="楷体_GB2312" pitchFamily="49" charset="-122"/>
              </a:rPr>
              <a:t>｝，求</a:t>
            </a:r>
            <a:r>
              <a:rPr lang="en-US" altLang="zh-CN" sz="2200" b="1" dirty="0">
                <a:latin typeface="楷体_GB2312" pitchFamily="49" charset="-122"/>
                <a:ea typeface="楷体_GB2312" pitchFamily="49" charset="-122"/>
              </a:rPr>
              <a:t>F</a:t>
            </a:r>
            <a:r>
              <a:rPr lang="zh-CN" altLang="zh-CN" sz="2200" b="1" dirty="0">
                <a:latin typeface="楷体_GB2312" pitchFamily="49" charset="-122"/>
                <a:ea typeface="楷体_GB2312" pitchFamily="49" charset="-122"/>
              </a:rPr>
              <a:t>的最小函数依赖集。</a:t>
            </a:r>
            <a:endParaRPr lang="en-US" altLang="zh-CN" sz="2200" b="1" dirty="0">
              <a:solidFill>
                <a:srgbClr val="CC3300"/>
              </a:solidFill>
              <a:latin typeface="楷体_GB2312" pitchFamily="49" charset="-122"/>
              <a:ea typeface="楷体_GB2312" pitchFamily="49" charset="-122"/>
            </a:endParaRPr>
          </a:p>
        </p:txBody>
      </p:sp>
      <p:sp>
        <p:nvSpPr>
          <p:cNvPr id="319496" name="Rectangle 8"/>
          <p:cNvSpPr>
            <a:spLocks noChangeArrowheads="1"/>
          </p:cNvSpPr>
          <p:nvPr/>
        </p:nvSpPr>
        <p:spPr bwMode="auto">
          <a:xfrm>
            <a:off x="290513" y="2636838"/>
            <a:ext cx="8839200" cy="422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rPr>
              <a:t>(1) </a:t>
            </a:r>
            <a:r>
              <a:rPr lang="zh-CN" altLang="en-US" dirty="0">
                <a:solidFill>
                  <a:srgbClr val="FF0000"/>
                </a:solidFill>
                <a:latin typeface="Tahoma" pitchFamily="34" charset="0"/>
              </a:rPr>
              <a:t>分解右边</a:t>
            </a:r>
            <a:r>
              <a:rPr lang="en-US" altLang="zh-CN" dirty="0">
                <a:solidFill>
                  <a:srgbClr val="000066"/>
                </a:solidFill>
                <a:latin typeface="Tahoma" pitchFamily="34" charset="0"/>
              </a:rPr>
              <a:t>:</a:t>
            </a:r>
          </a:p>
          <a:p>
            <a:pPr algn="just" eaLnBrk="1" hangingPunct="1">
              <a:lnSpc>
                <a:spcPct val="115000"/>
              </a:lnSpc>
              <a:spcBef>
                <a:spcPct val="25000"/>
              </a:spcBef>
              <a:buClr>
                <a:schemeClr val="accent1"/>
              </a:buClr>
            </a:pPr>
            <a:r>
              <a:rPr lang="en-US" altLang="zh-CN" dirty="0"/>
              <a:t>     F</a:t>
            </a:r>
            <a:r>
              <a:rPr lang="zh-CN" altLang="zh-CN" dirty="0"/>
              <a:t>＝｛</a:t>
            </a:r>
            <a:r>
              <a:rPr lang="en-US" altLang="zh-CN" dirty="0"/>
              <a:t>AB</a:t>
            </a:r>
            <a:r>
              <a:rPr lang="zh-CN" altLang="zh-CN" dirty="0"/>
              <a:t>→</a:t>
            </a:r>
            <a:r>
              <a:rPr lang="en-US" altLang="zh-CN" dirty="0"/>
              <a:t>C</a:t>
            </a:r>
            <a:r>
              <a:rPr lang="zh-CN" altLang="zh-CN" dirty="0"/>
              <a:t>，</a:t>
            </a:r>
            <a:r>
              <a:rPr lang="en-US" altLang="zh-CN" dirty="0"/>
              <a:t>C</a:t>
            </a:r>
            <a:r>
              <a:rPr lang="zh-CN" altLang="zh-CN" dirty="0"/>
              <a:t>→</a:t>
            </a:r>
            <a:r>
              <a:rPr lang="en-US" altLang="zh-CN" dirty="0"/>
              <a:t>A</a:t>
            </a:r>
            <a:r>
              <a:rPr lang="zh-CN" altLang="zh-CN" dirty="0"/>
              <a:t>，</a:t>
            </a:r>
            <a:r>
              <a:rPr lang="en-US" altLang="zh-CN" dirty="0"/>
              <a:t>CG</a:t>
            </a:r>
            <a:r>
              <a:rPr lang="zh-CN" altLang="zh-CN" dirty="0"/>
              <a:t>→</a:t>
            </a:r>
            <a:r>
              <a:rPr lang="en-US" altLang="zh-CN" dirty="0"/>
              <a:t>B</a:t>
            </a:r>
            <a:r>
              <a:rPr lang="zh-CN" altLang="zh-CN" dirty="0"/>
              <a:t>，</a:t>
            </a:r>
            <a:r>
              <a:rPr lang="en-US" altLang="zh-CN" dirty="0"/>
              <a:t>CG</a:t>
            </a:r>
            <a:r>
              <a:rPr lang="zh-CN" altLang="zh-CN" dirty="0"/>
              <a:t>→</a:t>
            </a:r>
            <a:r>
              <a:rPr lang="en-US" altLang="zh-CN" dirty="0"/>
              <a:t>D</a:t>
            </a:r>
            <a:r>
              <a:rPr lang="zh-CN" altLang="zh-CN" dirty="0"/>
              <a:t>，</a:t>
            </a:r>
            <a:r>
              <a:rPr lang="en-US" altLang="zh-CN" dirty="0"/>
              <a:t>ACD</a:t>
            </a:r>
            <a:r>
              <a:rPr lang="zh-CN" altLang="zh-CN" dirty="0"/>
              <a:t>→</a:t>
            </a:r>
            <a:r>
              <a:rPr lang="en-US" altLang="zh-CN" dirty="0"/>
              <a:t>B</a:t>
            </a:r>
            <a:r>
              <a:rPr lang="zh-CN" altLang="zh-CN" dirty="0"/>
              <a:t>｝</a:t>
            </a:r>
            <a:endParaRPr lang="zh-CN" altLang="en-US" dirty="0">
              <a:solidFill>
                <a:srgbClr val="000066"/>
              </a:solidFill>
              <a:latin typeface="Tahoma" pitchFamily="34" charset="0"/>
            </a:endParaRPr>
          </a:p>
          <a:p>
            <a:pPr algn="just" eaLnBrk="1" hangingPunct="1">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rPr>
              <a:t>(2)</a:t>
            </a:r>
            <a:r>
              <a:rPr lang="zh-CN" altLang="zh-CN" dirty="0">
                <a:solidFill>
                  <a:srgbClr val="FF0000"/>
                </a:solidFill>
              </a:rPr>
              <a:t>去掉</a:t>
            </a:r>
            <a:r>
              <a:rPr lang="en-US" altLang="zh-CN" dirty="0">
                <a:solidFill>
                  <a:srgbClr val="FF0000"/>
                </a:solidFill>
              </a:rPr>
              <a:t>F</a:t>
            </a:r>
            <a:r>
              <a:rPr lang="zh-CN" altLang="zh-CN" dirty="0">
                <a:solidFill>
                  <a:srgbClr val="FF0000"/>
                </a:solidFill>
              </a:rPr>
              <a:t>中多余的函数依赖</a:t>
            </a:r>
            <a:r>
              <a:rPr lang="en-US" altLang="zh-CN" dirty="0">
                <a:solidFill>
                  <a:srgbClr val="FF0000"/>
                </a:solidFill>
              </a:rPr>
              <a:t>:</a:t>
            </a:r>
            <a:endParaRPr lang="en-US" altLang="zh-CN" dirty="0">
              <a:solidFill>
                <a:srgbClr val="FF0000"/>
              </a:solidFill>
              <a:latin typeface="Tahoma" pitchFamily="34" charset="0"/>
            </a:endParaRPr>
          </a:p>
          <a:p>
            <a:pPr algn="just" eaLnBrk="1" hangingPunct="1">
              <a:lnSpc>
                <a:spcPct val="115000"/>
              </a:lnSpc>
              <a:spcBef>
                <a:spcPct val="25000"/>
              </a:spcBef>
              <a:buClr>
                <a:schemeClr val="accent1"/>
              </a:buClr>
            </a:pPr>
            <a:r>
              <a:rPr lang="zh-CN" altLang="en-US" dirty="0">
                <a:solidFill>
                  <a:srgbClr val="CC3300"/>
                </a:solidFill>
                <a:latin typeface="Tahoma" pitchFamily="34" charset="0"/>
              </a:rPr>
              <a:t>检查</a:t>
            </a:r>
            <a:r>
              <a:rPr lang="en-US" altLang="zh-CN" dirty="0">
                <a:solidFill>
                  <a:srgbClr val="CC3300"/>
                </a:solidFill>
                <a:latin typeface="Tahoma" pitchFamily="34" charset="0"/>
              </a:rPr>
              <a:t>AB→C</a:t>
            </a:r>
            <a:r>
              <a:rPr lang="zh-CN" altLang="en-US" dirty="0">
                <a:solidFill>
                  <a:srgbClr val="000066"/>
                </a:solidFill>
                <a:latin typeface="Tahoma" pitchFamily="34" charset="0"/>
              </a:rPr>
              <a:t>：</a:t>
            </a:r>
          </a:p>
          <a:p>
            <a:pPr algn="just" eaLnBrk="1" hangingPunct="1">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G=F-{</a:t>
            </a:r>
            <a:r>
              <a:rPr lang="en-US" altLang="zh-CN" dirty="0">
                <a:solidFill>
                  <a:srgbClr val="000066"/>
                </a:solidFill>
                <a:latin typeface="Tahoma" pitchFamily="34" charset="0"/>
              </a:rPr>
              <a:t>AB</a:t>
            </a:r>
            <a:r>
              <a:rPr lang="en-US" altLang="zh-CN" dirty="0">
                <a:solidFill>
                  <a:srgbClr val="000066"/>
                </a:solidFill>
                <a:latin typeface="Tahoma" pitchFamily="34" charset="0"/>
                <a:sym typeface="Symbol" pitchFamily="18" charset="2"/>
              </a:rPr>
              <a:t>C}={</a:t>
            </a:r>
            <a:r>
              <a:rPr lang="en-US" altLang="zh-CN" dirty="0"/>
              <a:t>C</a:t>
            </a:r>
            <a:r>
              <a:rPr lang="zh-CN" altLang="zh-CN" dirty="0"/>
              <a:t>→</a:t>
            </a:r>
            <a:r>
              <a:rPr lang="en-US" altLang="zh-CN" dirty="0"/>
              <a:t>A</a:t>
            </a:r>
            <a:r>
              <a:rPr lang="zh-CN" altLang="zh-CN" dirty="0"/>
              <a:t>，</a:t>
            </a:r>
            <a:r>
              <a:rPr lang="en-US" altLang="zh-CN" dirty="0"/>
              <a:t>CG</a:t>
            </a:r>
            <a:r>
              <a:rPr lang="zh-CN" altLang="zh-CN" dirty="0"/>
              <a:t>→</a:t>
            </a:r>
            <a:r>
              <a:rPr lang="en-US" altLang="zh-CN" dirty="0"/>
              <a:t>B</a:t>
            </a:r>
            <a:r>
              <a:rPr lang="zh-CN" altLang="zh-CN" dirty="0"/>
              <a:t>，</a:t>
            </a:r>
            <a:r>
              <a:rPr lang="en-US" altLang="zh-CN" dirty="0"/>
              <a:t>CG</a:t>
            </a:r>
            <a:r>
              <a:rPr lang="zh-CN" altLang="zh-CN" dirty="0"/>
              <a:t>→</a:t>
            </a:r>
            <a:r>
              <a:rPr lang="en-US" altLang="zh-CN" dirty="0"/>
              <a:t>D</a:t>
            </a:r>
            <a:r>
              <a:rPr lang="zh-CN" altLang="zh-CN" dirty="0"/>
              <a:t>，</a:t>
            </a:r>
            <a:r>
              <a:rPr lang="en-US" altLang="zh-CN" dirty="0"/>
              <a:t>ACD</a:t>
            </a:r>
            <a:r>
              <a:rPr lang="zh-CN" altLang="zh-CN" dirty="0"/>
              <a:t>→</a:t>
            </a:r>
            <a:r>
              <a:rPr lang="en-US" altLang="zh-CN" dirty="0"/>
              <a:t>B</a:t>
            </a:r>
            <a:r>
              <a:rPr lang="en-US" altLang="zh-CN" dirty="0">
                <a:solidFill>
                  <a:srgbClr val="000066"/>
                </a:solidFill>
                <a:latin typeface="Tahoma" pitchFamily="34" charset="0"/>
                <a:sym typeface="Symbol" pitchFamily="18" charset="2"/>
              </a:rPr>
              <a:t>}</a:t>
            </a:r>
          </a:p>
          <a:p>
            <a:pPr algn="just" eaLnBrk="1" hangingPunct="1">
              <a:lnSpc>
                <a:spcPct val="115000"/>
              </a:lnSpc>
              <a:spcBef>
                <a:spcPct val="25000"/>
              </a:spcBef>
              <a:buClr>
                <a:schemeClr val="accent1"/>
              </a:buClr>
            </a:pPr>
            <a:r>
              <a:rPr lang="en-US" altLang="zh-CN" dirty="0">
                <a:solidFill>
                  <a:srgbClr val="000066"/>
                </a:solidFill>
                <a:latin typeface="Tahoma" pitchFamily="34" charset="0"/>
              </a:rPr>
              <a:t> </a:t>
            </a:r>
            <a:r>
              <a:rPr lang="zh-CN" altLang="en-US" dirty="0">
                <a:solidFill>
                  <a:srgbClr val="000066"/>
                </a:solidFill>
                <a:latin typeface="Tahoma" pitchFamily="34" charset="0"/>
              </a:rPr>
              <a:t>则：</a:t>
            </a:r>
            <a:r>
              <a:rPr lang="en-US" altLang="zh-CN" dirty="0">
                <a:solidFill>
                  <a:srgbClr val="000066"/>
                </a:solidFill>
                <a:latin typeface="Tahoma" pitchFamily="34" charset="0"/>
              </a:rPr>
              <a:t>AB</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{AB}</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sym typeface="Symbol" pitchFamily="18" charset="2"/>
              </a:rPr>
              <a:t>C{AB}</a:t>
            </a:r>
          </a:p>
          <a:p>
            <a:pPr algn="just" eaLnBrk="1" hangingPunct="1">
              <a:lnSpc>
                <a:spcPct val="115000"/>
              </a:lnSpc>
              <a:spcBef>
                <a:spcPct val="25000"/>
              </a:spcBef>
              <a:buClr>
                <a:schemeClr val="accent1"/>
              </a:buClr>
            </a:pPr>
            <a:r>
              <a:rPr lang="en-US" altLang="zh-CN" dirty="0">
                <a:solidFill>
                  <a:srgbClr val="669900"/>
                </a:solidFill>
                <a:latin typeface="Tahoma" pitchFamily="34" charset="0"/>
                <a:sym typeface="Symbol" pitchFamily="18" charset="2"/>
              </a:rPr>
              <a:t> </a:t>
            </a:r>
            <a:r>
              <a:rPr lang="zh-CN" altLang="en-US" dirty="0">
                <a:solidFill>
                  <a:srgbClr val="669900"/>
                </a:solidFill>
                <a:latin typeface="Tahoma" pitchFamily="34" charset="0"/>
                <a:sym typeface="Symbol" pitchFamily="18" charset="2"/>
              </a:rPr>
              <a:t>保留</a:t>
            </a:r>
            <a:r>
              <a:rPr lang="en-US" altLang="zh-CN" dirty="0">
                <a:solidFill>
                  <a:srgbClr val="669900"/>
                </a:solidFill>
                <a:latin typeface="Tahoma" pitchFamily="34" charset="0"/>
              </a:rPr>
              <a:t>AB</a:t>
            </a:r>
            <a:r>
              <a:rPr lang="en-US" altLang="zh-CN" dirty="0">
                <a:solidFill>
                  <a:srgbClr val="669900"/>
                </a:solidFill>
                <a:latin typeface="Tahoma" pitchFamily="34" charset="0"/>
                <a:sym typeface="Symbol" pitchFamily="18" charset="2"/>
              </a:rPr>
              <a:t>C</a:t>
            </a:r>
            <a:r>
              <a:rPr lang="zh-CN" altLang="en-US" dirty="0">
                <a:solidFill>
                  <a:srgbClr val="000066"/>
                </a:solidFill>
                <a:latin typeface="Tahoma" pitchFamily="34" charset="0"/>
                <a:sym typeface="Symbol" pitchFamily="18" charset="2"/>
              </a:rPr>
              <a:t>：</a:t>
            </a:r>
          </a:p>
          <a:p>
            <a:pPr algn="just" eaLnBrk="1" hangingPunct="1">
              <a:lnSpc>
                <a:spcPct val="115000"/>
              </a:lnSpc>
              <a:spcBef>
                <a:spcPct val="25000"/>
              </a:spcBef>
              <a:buClr>
                <a:schemeClr val="accent1"/>
              </a:buClr>
            </a:pP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rPr>
              <a:t>F = {</a:t>
            </a:r>
            <a:r>
              <a:rPr lang="en-US" altLang="zh-CN" dirty="0"/>
              <a:t>AB</a:t>
            </a:r>
            <a:r>
              <a:rPr lang="zh-CN" altLang="zh-CN" dirty="0"/>
              <a:t>→</a:t>
            </a:r>
            <a:r>
              <a:rPr lang="en-US" altLang="zh-CN" dirty="0"/>
              <a:t>C</a:t>
            </a:r>
            <a:r>
              <a:rPr lang="zh-CN" altLang="zh-CN" dirty="0"/>
              <a:t>，</a:t>
            </a:r>
            <a:r>
              <a:rPr lang="en-US" altLang="zh-CN" dirty="0"/>
              <a:t>C</a:t>
            </a:r>
            <a:r>
              <a:rPr lang="zh-CN" altLang="zh-CN" dirty="0"/>
              <a:t>→</a:t>
            </a:r>
            <a:r>
              <a:rPr lang="en-US" altLang="zh-CN" dirty="0"/>
              <a:t>A</a:t>
            </a:r>
            <a:r>
              <a:rPr lang="zh-CN" altLang="zh-CN" dirty="0"/>
              <a:t>，</a:t>
            </a:r>
            <a:r>
              <a:rPr lang="en-US" altLang="zh-CN" dirty="0"/>
              <a:t>CG</a:t>
            </a:r>
            <a:r>
              <a:rPr lang="zh-CN" altLang="zh-CN" dirty="0"/>
              <a:t>→</a:t>
            </a:r>
            <a:r>
              <a:rPr lang="en-US" altLang="zh-CN" dirty="0"/>
              <a:t>B</a:t>
            </a:r>
            <a:r>
              <a:rPr lang="zh-CN" altLang="zh-CN" dirty="0"/>
              <a:t>，</a:t>
            </a:r>
            <a:r>
              <a:rPr lang="en-US" altLang="zh-CN" dirty="0"/>
              <a:t>CG</a:t>
            </a:r>
            <a:r>
              <a:rPr lang="zh-CN" altLang="zh-CN" dirty="0"/>
              <a:t>→</a:t>
            </a:r>
            <a:r>
              <a:rPr lang="en-US" altLang="zh-CN" dirty="0"/>
              <a:t>D</a:t>
            </a:r>
            <a:r>
              <a:rPr lang="zh-CN" altLang="zh-CN" dirty="0"/>
              <a:t>，</a:t>
            </a:r>
            <a:r>
              <a:rPr lang="en-US" altLang="zh-CN" dirty="0"/>
              <a:t>ACD</a:t>
            </a:r>
            <a:r>
              <a:rPr lang="zh-CN" altLang="zh-CN" dirty="0"/>
              <a:t>→</a:t>
            </a:r>
            <a:r>
              <a:rPr lang="en-US" altLang="zh-CN" dirty="0"/>
              <a:t>B</a:t>
            </a:r>
            <a:r>
              <a:rPr lang="en-US" altLang="zh-CN" dirty="0">
                <a:solidFill>
                  <a:srgbClr val="000066"/>
                </a:solidFill>
                <a:latin typeface="Tahoma" pitchFamily="34" charset="0"/>
              </a:rPr>
              <a:t>}</a:t>
            </a:r>
            <a:endParaRPr lang="en-US" altLang="zh-CN" dirty="0">
              <a:solidFill>
                <a:srgbClr val="000066"/>
              </a:solidFill>
              <a:latin typeface="Tahoma" pitchFamily="34" charset="0"/>
              <a:sym typeface="Symbol" pitchFamily="18" charset="2"/>
            </a:endParaRP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18</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9496">
                                            <p:txEl>
                                              <p:pRg st="0" end="0"/>
                                            </p:txEl>
                                          </p:spTgt>
                                        </p:tgtEl>
                                        <p:attrNameLst>
                                          <p:attrName>style.visibility</p:attrName>
                                        </p:attrNameLst>
                                      </p:cBhvr>
                                      <p:to>
                                        <p:strVal val="visible"/>
                                      </p:to>
                                    </p:set>
                                    <p:animEffect transition="in" filter="blinds(horizontal)">
                                      <p:cBhvr>
                                        <p:cTn id="7" dur="500"/>
                                        <p:tgtEl>
                                          <p:spTgt spid="3194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9496">
                                            <p:txEl>
                                              <p:pRg st="1" end="1"/>
                                            </p:txEl>
                                          </p:spTgt>
                                        </p:tgtEl>
                                        <p:attrNameLst>
                                          <p:attrName>style.visibility</p:attrName>
                                        </p:attrNameLst>
                                      </p:cBhvr>
                                      <p:to>
                                        <p:strVal val="visible"/>
                                      </p:to>
                                    </p:set>
                                    <p:animEffect transition="in" filter="blinds(horizontal)">
                                      <p:cBhvr>
                                        <p:cTn id="12" dur="500"/>
                                        <p:tgtEl>
                                          <p:spTgt spid="3194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9496">
                                            <p:txEl>
                                              <p:pRg st="2" end="2"/>
                                            </p:txEl>
                                          </p:spTgt>
                                        </p:tgtEl>
                                        <p:attrNameLst>
                                          <p:attrName>style.visibility</p:attrName>
                                        </p:attrNameLst>
                                      </p:cBhvr>
                                      <p:to>
                                        <p:strVal val="visible"/>
                                      </p:to>
                                    </p:set>
                                    <p:animEffect transition="in" filter="blinds(horizontal)">
                                      <p:cBhvr>
                                        <p:cTn id="17" dur="500"/>
                                        <p:tgtEl>
                                          <p:spTgt spid="3194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9496">
                                            <p:txEl>
                                              <p:pRg st="3" end="3"/>
                                            </p:txEl>
                                          </p:spTgt>
                                        </p:tgtEl>
                                        <p:attrNameLst>
                                          <p:attrName>style.visibility</p:attrName>
                                        </p:attrNameLst>
                                      </p:cBhvr>
                                      <p:to>
                                        <p:strVal val="visible"/>
                                      </p:to>
                                    </p:set>
                                    <p:animEffect transition="in" filter="blinds(horizontal)">
                                      <p:cBhvr>
                                        <p:cTn id="22" dur="500"/>
                                        <p:tgtEl>
                                          <p:spTgt spid="31949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9496">
                                            <p:txEl>
                                              <p:pRg st="4" end="4"/>
                                            </p:txEl>
                                          </p:spTgt>
                                        </p:tgtEl>
                                        <p:attrNameLst>
                                          <p:attrName>style.visibility</p:attrName>
                                        </p:attrNameLst>
                                      </p:cBhvr>
                                      <p:to>
                                        <p:strVal val="visible"/>
                                      </p:to>
                                    </p:set>
                                    <p:animEffect transition="in" filter="blinds(horizontal)">
                                      <p:cBhvr>
                                        <p:cTn id="27" dur="500"/>
                                        <p:tgtEl>
                                          <p:spTgt spid="31949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9496">
                                            <p:txEl>
                                              <p:pRg st="5" end="5"/>
                                            </p:txEl>
                                          </p:spTgt>
                                        </p:tgtEl>
                                        <p:attrNameLst>
                                          <p:attrName>style.visibility</p:attrName>
                                        </p:attrNameLst>
                                      </p:cBhvr>
                                      <p:to>
                                        <p:strVal val="visible"/>
                                      </p:to>
                                    </p:set>
                                    <p:animEffect transition="in" filter="blinds(horizontal)">
                                      <p:cBhvr>
                                        <p:cTn id="32" dur="500"/>
                                        <p:tgtEl>
                                          <p:spTgt spid="31949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9496">
                                            <p:txEl>
                                              <p:pRg st="6" end="6"/>
                                            </p:txEl>
                                          </p:spTgt>
                                        </p:tgtEl>
                                        <p:attrNameLst>
                                          <p:attrName>style.visibility</p:attrName>
                                        </p:attrNameLst>
                                      </p:cBhvr>
                                      <p:to>
                                        <p:strVal val="visible"/>
                                      </p:to>
                                    </p:set>
                                    <p:animEffect transition="in" filter="blinds(horizontal)">
                                      <p:cBhvr>
                                        <p:cTn id="37" dur="500"/>
                                        <p:tgtEl>
                                          <p:spTgt spid="31949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19496">
                                            <p:txEl>
                                              <p:pRg st="7" end="7"/>
                                            </p:txEl>
                                          </p:spTgt>
                                        </p:tgtEl>
                                        <p:attrNameLst>
                                          <p:attrName>style.visibility</p:attrName>
                                        </p:attrNameLst>
                                      </p:cBhvr>
                                      <p:to>
                                        <p:strVal val="visible"/>
                                      </p:to>
                                    </p:set>
                                    <p:animEffect transition="in" filter="blinds(horizontal)">
                                      <p:cBhvr>
                                        <p:cTn id="42" dur="500"/>
                                        <p:tgtEl>
                                          <p:spTgt spid="3194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6"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590" name="Rectangle 6"/>
          <p:cNvSpPr>
            <a:spLocks noGrp="1" noChangeArrowheads="1"/>
          </p:cNvSpPr>
          <p:nvPr>
            <p:ph idx="1"/>
          </p:nvPr>
        </p:nvSpPr>
        <p:spPr bwMode="auto">
          <a:xfrm>
            <a:off x="171450" y="1643211"/>
            <a:ext cx="9009062" cy="2362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15000"/>
              </a:lnSpc>
              <a:spcBef>
                <a:spcPct val="25000"/>
              </a:spcBef>
              <a:buFontTx/>
              <a:buNone/>
            </a:pPr>
            <a:r>
              <a:rPr lang="zh-CN" altLang="en-US" sz="2400" b="1">
                <a:solidFill>
                  <a:srgbClr val="CC3300"/>
                </a:solidFill>
              </a:rPr>
              <a:t>  检查</a:t>
            </a:r>
            <a:r>
              <a:rPr lang="en-US" altLang="zh-CN" sz="2400" b="1">
                <a:solidFill>
                  <a:srgbClr val="CC3300"/>
                </a:solidFill>
              </a:rPr>
              <a:t>C→A</a:t>
            </a:r>
            <a:r>
              <a:rPr lang="zh-CN" altLang="en-US" sz="2400" b="1">
                <a:solidFill>
                  <a:srgbClr val="000066"/>
                </a:solidFill>
              </a:rPr>
              <a:t>：</a:t>
            </a:r>
          </a:p>
          <a:p>
            <a:pPr algn="just">
              <a:lnSpc>
                <a:spcPct val="115000"/>
              </a:lnSpc>
              <a:spcBef>
                <a:spcPct val="25000"/>
              </a:spcBef>
              <a:buFontTx/>
              <a:buNone/>
            </a:pPr>
            <a:r>
              <a:rPr lang="zh-CN" altLang="en-US" sz="2400" b="1">
                <a:solidFill>
                  <a:srgbClr val="000066"/>
                </a:solidFill>
              </a:rPr>
              <a:t>     </a:t>
            </a:r>
            <a:r>
              <a:rPr lang="en-US" altLang="zh-CN" sz="2400" b="1">
                <a:solidFill>
                  <a:srgbClr val="000066"/>
                </a:solidFill>
                <a:sym typeface="Symbol" pitchFamily="18" charset="2"/>
              </a:rPr>
              <a:t>G=F-{</a:t>
            </a:r>
            <a:r>
              <a:rPr lang="en-US" altLang="zh-CN" sz="2400" b="1">
                <a:solidFill>
                  <a:srgbClr val="000066"/>
                </a:solidFill>
              </a:rPr>
              <a:t>C</a:t>
            </a:r>
            <a:r>
              <a:rPr lang="en-US" altLang="zh-CN" sz="2400" b="1">
                <a:solidFill>
                  <a:srgbClr val="000066"/>
                </a:solidFill>
                <a:sym typeface="Symbol" pitchFamily="18" charset="2"/>
              </a:rPr>
              <a:t>A}={</a:t>
            </a:r>
            <a:r>
              <a:rPr lang="en-US" altLang="zh-CN" sz="2400" b="1"/>
              <a:t>AB</a:t>
            </a:r>
            <a:r>
              <a:rPr lang="zh-CN" altLang="zh-CN" sz="2400" b="1"/>
              <a:t>→</a:t>
            </a:r>
            <a:r>
              <a:rPr lang="en-US" altLang="zh-CN" sz="2400" b="1"/>
              <a:t>C, CG</a:t>
            </a:r>
            <a:r>
              <a:rPr lang="zh-CN" altLang="zh-CN" sz="2400" b="1"/>
              <a:t>→</a:t>
            </a:r>
            <a:r>
              <a:rPr lang="en-US" altLang="zh-CN" sz="2400" b="1"/>
              <a:t>B, CG</a:t>
            </a:r>
            <a:r>
              <a:rPr lang="zh-CN" altLang="zh-CN" sz="2400" b="1"/>
              <a:t>→</a:t>
            </a:r>
            <a:r>
              <a:rPr lang="en-US" altLang="zh-CN" sz="2400" b="1"/>
              <a:t>D, ACD</a:t>
            </a:r>
            <a:r>
              <a:rPr lang="zh-CN" altLang="zh-CN" sz="2400" b="1"/>
              <a:t>→</a:t>
            </a:r>
            <a:r>
              <a:rPr lang="en-US" altLang="zh-CN" sz="2400" b="1"/>
              <a:t>B</a:t>
            </a:r>
            <a:r>
              <a:rPr lang="en-US" altLang="zh-CN" sz="2400" b="1">
                <a:solidFill>
                  <a:srgbClr val="000066"/>
                </a:solidFill>
                <a:sym typeface="Symbol" pitchFamily="18" charset="2"/>
              </a:rPr>
              <a:t>}</a:t>
            </a:r>
          </a:p>
          <a:p>
            <a:pPr algn="just">
              <a:lnSpc>
                <a:spcPct val="115000"/>
              </a:lnSpc>
              <a:spcBef>
                <a:spcPct val="25000"/>
              </a:spcBef>
              <a:buFontTx/>
              <a:buNone/>
            </a:pPr>
            <a:r>
              <a:rPr lang="en-US" altLang="zh-CN" sz="2400" b="1">
                <a:solidFill>
                  <a:srgbClr val="000066"/>
                </a:solidFill>
              </a:rPr>
              <a:t> </a:t>
            </a:r>
            <a:r>
              <a:rPr lang="zh-CN" altLang="en-US" sz="2400" b="1">
                <a:solidFill>
                  <a:srgbClr val="000066"/>
                </a:solidFill>
              </a:rPr>
              <a:t>则：</a:t>
            </a:r>
            <a:r>
              <a:rPr lang="en-US" altLang="zh-CN" sz="2400" b="1">
                <a:solidFill>
                  <a:srgbClr val="000066"/>
                </a:solidFill>
              </a:rPr>
              <a:t>C</a:t>
            </a:r>
            <a:r>
              <a:rPr lang="en-US" altLang="zh-CN" sz="2400" b="1" baseline="-30000">
                <a:solidFill>
                  <a:srgbClr val="000066"/>
                </a:solidFill>
              </a:rPr>
              <a:t>G</a:t>
            </a:r>
            <a:r>
              <a:rPr lang="en-US" altLang="zh-CN" sz="2400" b="1" baseline="30000">
                <a:solidFill>
                  <a:srgbClr val="000066"/>
                </a:solidFill>
              </a:rPr>
              <a:t>+ </a:t>
            </a:r>
            <a:r>
              <a:rPr lang="en-US" altLang="zh-CN" sz="2400" b="1">
                <a:solidFill>
                  <a:srgbClr val="000066"/>
                </a:solidFill>
                <a:sym typeface="Symbol" pitchFamily="18" charset="2"/>
              </a:rPr>
              <a:t>= {C}</a:t>
            </a:r>
            <a:r>
              <a:rPr lang="zh-CN" altLang="en-US" sz="2400" b="1">
                <a:solidFill>
                  <a:srgbClr val="000066"/>
                </a:solidFill>
                <a:sym typeface="Symbol" pitchFamily="18" charset="2"/>
              </a:rPr>
              <a:t>，   </a:t>
            </a:r>
            <a:r>
              <a:rPr lang="en-US" altLang="zh-CN" sz="2400" b="1">
                <a:solidFill>
                  <a:srgbClr val="000066"/>
                </a:solidFill>
                <a:sym typeface="Symbol" pitchFamily="18" charset="2"/>
              </a:rPr>
              <a:t>A </a:t>
            </a:r>
            <a:r>
              <a:rPr lang="en-US" altLang="zh-CN" sz="2400">
                <a:solidFill>
                  <a:srgbClr val="000066"/>
                </a:solidFill>
                <a:latin typeface="Tahoma" pitchFamily="34" charset="0"/>
                <a:sym typeface="Symbol" pitchFamily="18" charset="2"/>
              </a:rPr>
              <a:t> </a:t>
            </a:r>
            <a:r>
              <a:rPr lang="en-US" altLang="zh-CN" sz="2400" b="1">
                <a:solidFill>
                  <a:srgbClr val="000066"/>
                </a:solidFill>
                <a:sym typeface="Symbol" pitchFamily="18" charset="2"/>
              </a:rPr>
              <a:t>{</a:t>
            </a:r>
            <a:r>
              <a:rPr lang="en-US" altLang="zh-CN" sz="2400" b="1">
                <a:solidFill>
                  <a:srgbClr val="000066"/>
                </a:solidFill>
              </a:rPr>
              <a:t>C</a:t>
            </a:r>
            <a:r>
              <a:rPr lang="en-US" altLang="zh-CN" sz="2400" b="1">
                <a:solidFill>
                  <a:srgbClr val="000066"/>
                </a:solidFill>
                <a:sym typeface="Symbol" pitchFamily="18" charset="2"/>
              </a:rPr>
              <a:t>}</a:t>
            </a:r>
          </a:p>
          <a:p>
            <a:pPr algn="just">
              <a:lnSpc>
                <a:spcPct val="115000"/>
              </a:lnSpc>
              <a:spcBef>
                <a:spcPct val="25000"/>
              </a:spcBef>
              <a:buClr>
                <a:schemeClr val="accent1"/>
              </a:buClr>
              <a:buFontTx/>
              <a:buNone/>
            </a:pPr>
            <a:r>
              <a:rPr lang="zh-CN" altLang="en-US" sz="2400" b="1">
                <a:solidFill>
                  <a:srgbClr val="669900"/>
                </a:solidFill>
                <a:latin typeface="Tahoma" pitchFamily="34" charset="0"/>
                <a:sym typeface="Symbol" pitchFamily="18" charset="2"/>
              </a:rPr>
              <a:t>保留</a:t>
            </a:r>
            <a:r>
              <a:rPr lang="en-US" altLang="zh-CN" sz="2400" b="1">
                <a:solidFill>
                  <a:srgbClr val="669900"/>
                </a:solidFill>
                <a:latin typeface="Tahoma" pitchFamily="34" charset="0"/>
              </a:rPr>
              <a:t>C</a:t>
            </a:r>
            <a:r>
              <a:rPr lang="en-US" altLang="zh-CN" sz="2400" b="1">
                <a:solidFill>
                  <a:srgbClr val="669900"/>
                </a:solidFill>
                <a:latin typeface="Tahoma" pitchFamily="34" charset="0"/>
                <a:sym typeface="Symbol" pitchFamily="18" charset="2"/>
              </a:rPr>
              <a:t>A</a:t>
            </a:r>
            <a:r>
              <a:rPr lang="zh-CN" altLang="en-US" sz="2400" b="1">
                <a:solidFill>
                  <a:srgbClr val="000066"/>
                </a:solidFill>
                <a:latin typeface="Tahoma" pitchFamily="34" charset="0"/>
                <a:sym typeface="Symbol" pitchFamily="18" charset="2"/>
              </a:rPr>
              <a:t>：</a:t>
            </a:r>
            <a:r>
              <a:rPr lang="en-US" altLang="zh-CN" sz="2400">
                <a:solidFill>
                  <a:srgbClr val="000066"/>
                </a:solidFill>
                <a:latin typeface="Tahoma" pitchFamily="34" charset="0"/>
              </a:rPr>
              <a:t>F = </a:t>
            </a:r>
            <a:r>
              <a:rPr lang="en-US" altLang="zh-CN" sz="2400" b="1">
                <a:solidFill>
                  <a:srgbClr val="000066"/>
                </a:solidFill>
                <a:latin typeface="Tahoma" pitchFamily="34" charset="0"/>
              </a:rPr>
              <a:t>{</a:t>
            </a:r>
            <a:r>
              <a:rPr lang="en-US" altLang="zh-CN" sz="2400" b="1"/>
              <a:t>AB</a:t>
            </a:r>
            <a:r>
              <a:rPr lang="zh-CN" altLang="zh-CN" sz="2400" b="1"/>
              <a:t>→</a:t>
            </a:r>
            <a:r>
              <a:rPr lang="en-US" altLang="zh-CN" sz="2400" b="1"/>
              <a:t>C</a:t>
            </a:r>
            <a:r>
              <a:rPr lang="zh-CN" altLang="zh-CN" sz="2400" b="1"/>
              <a:t>，</a:t>
            </a:r>
            <a:r>
              <a:rPr lang="en-US" altLang="zh-CN" sz="2400" b="1"/>
              <a:t>C</a:t>
            </a:r>
            <a:r>
              <a:rPr lang="zh-CN" altLang="zh-CN" sz="2400" b="1"/>
              <a:t>→</a:t>
            </a:r>
            <a:r>
              <a:rPr lang="en-US" altLang="zh-CN" sz="2400" b="1"/>
              <a:t>A</a:t>
            </a:r>
            <a:r>
              <a:rPr lang="zh-CN" altLang="zh-CN" sz="2400" b="1"/>
              <a:t>，</a:t>
            </a:r>
            <a:r>
              <a:rPr lang="en-US" altLang="zh-CN" sz="2400" b="1"/>
              <a:t>CG</a:t>
            </a:r>
            <a:r>
              <a:rPr lang="zh-CN" altLang="zh-CN" sz="2400" b="1"/>
              <a:t>→</a:t>
            </a:r>
            <a:r>
              <a:rPr lang="en-US" altLang="zh-CN" sz="2400" b="1"/>
              <a:t>B</a:t>
            </a:r>
            <a:r>
              <a:rPr lang="zh-CN" altLang="zh-CN" sz="2400" b="1"/>
              <a:t>，</a:t>
            </a:r>
            <a:r>
              <a:rPr lang="en-US" altLang="zh-CN" sz="2400" b="1"/>
              <a:t>CG</a:t>
            </a:r>
            <a:r>
              <a:rPr lang="zh-CN" altLang="zh-CN" sz="2400" b="1"/>
              <a:t>→</a:t>
            </a:r>
            <a:r>
              <a:rPr lang="en-US" altLang="zh-CN" sz="2400" b="1"/>
              <a:t>D</a:t>
            </a:r>
            <a:r>
              <a:rPr lang="zh-CN" altLang="zh-CN" sz="2400" b="1"/>
              <a:t>，</a:t>
            </a:r>
            <a:r>
              <a:rPr lang="en-US" altLang="zh-CN" sz="2400" b="1"/>
              <a:t>ACD</a:t>
            </a:r>
            <a:r>
              <a:rPr lang="zh-CN" altLang="zh-CN" sz="2400" b="1"/>
              <a:t>→</a:t>
            </a:r>
            <a:r>
              <a:rPr lang="en-US" altLang="zh-CN" sz="2400" b="1"/>
              <a:t>B</a:t>
            </a:r>
            <a:r>
              <a:rPr lang="en-US" altLang="zh-CN" sz="2400" b="1">
                <a:solidFill>
                  <a:srgbClr val="000066"/>
                </a:solidFill>
                <a:latin typeface="Tahoma" pitchFamily="34" charset="0"/>
              </a:rPr>
              <a:t>}</a:t>
            </a:r>
            <a:endParaRPr lang="en-US" altLang="zh-CN" sz="2400" b="1">
              <a:solidFill>
                <a:srgbClr val="000066"/>
              </a:solidFill>
              <a:latin typeface="Tahoma" pitchFamily="34" charset="0"/>
              <a:sym typeface="Symbol" pitchFamily="18" charset="2"/>
            </a:endParaRPr>
          </a:p>
          <a:p>
            <a:pPr algn="just">
              <a:lnSpc>
                <a:spcPct val="115000"/>
              </a:lnSpc>
              <a:spcBef>
                <a:spcPct val="25000"/>
              </a:spcBef>
              <a:buFontTx/>
              <a:buNone/>
            </a:pPr>
            <a:endParaRPr lang="en-US" altLang="zh-CN" sz="2400" b="1">
              <a:solidFill>
                <a:srgbClr val="000066"/>
              </a:solidFill>
            </a:endParaRPr>
          </a:p>
        </p:txBody>
      </p:sp>
      <p:sp>
        <p:nvSpPr>
          <p:cNvPr id="323591" name="Rectangle 7"/>
          <p:cNvSpPr>
            <a:spLocks noChangeArrowheads="1"/>
          </p:cNvSpPr>
          <p:nvPr/>
        </p:nvSpPr>
        <p:spPr bwMode="auto">
          <a:xfrm>
            <a:off x="395287" y="4091136"/>
            <a:ext cx="8153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lnSpc>
                <a:spcPct val="115000"/>
              </a:lnSpc>
              <a:spcBef>
                <a:spcPct val="25000"/>
              </a:spcBef>
              <a:buClr>
                <a:schemeClr val="accent1"/>
              </a:buClr>
            </a:pPr>
            <a:r>
              <a:rPr lang="zh-CN" altLang="en-US" dirty="0">
                <a:solidFill>
                  <a:srgbClr val="CC3300"/>
                </a:solidFill>
                <a:latin typeface="Tahoma" pitchFamily="34" charset="0"/>
              </a:rPr>
              <a:t>检查</a:t>
            </a:r>
            <a:r>
              <a:rPr lang="en-US" altLang="zh-CN" dirty="0">
                <a:solidFill>
                  <a:srgbClr val="CC3300"/>
                </a:solidFill>
                <a:latin typeface="Tahoma" pitchFamily="34" charset="0"/>
              </a:rPr>
              <a:t>CG→B</a:t>
            </a:r>
            <a:r>
              <a:rPr lang="zh-CN" altLang="en-US" dirty="0">
                <a:solidFill>
                  <a:srgbClr val="000066"/>
                </a:solidFill>
                <a:latin typeface="Tahoma" pitchFamily="34" charset="0"/>
              </a:rPr>
              <a:t>：</a:t>
            </a:r>
          </a:p>
          <a:p>
            <a:pPr algn="just" eaLnBrk="1" hangingPunct="1">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G=F-{</a:t>
            </a:r>
            <a:r>
              <a:rPr lang="en-US" altLang="zh-CN" dirty="0">
                <a:solidFill>
                  <a:srgbClr val="000066"/>
                </a:solidFill>
                <a:latin typeface="Tahoma" pitchFamily="34" charset="0"/>
              </a:rPr>
              <a:t>CG</a:t>
            </a:r>
            <a:r>
              <a:rPr lang="en-US" altLang="zh-CN" dirty="0">
                <a:solidFill>
                  <a:srgbClr val="000066"/>
                </a:solidFill>
                <a:latin typeface="Tahoma" pitchFamily="34" charset="0"/>
                <a:sym typeface="Symbol" pitchFamily="18" charset="2"/>
              </a:rPr>
              <a:t>B}={</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 ACD</a:t>
            </a:r>
            <a:r>
              <a:rPr lang="zh-CN" altLang="zh-CN" dirty="0"/>
              <a:t>→</a:t>
            </a:r>
            <a:r>
              <a:rPr lang="en-US" altLang="zh-CN" dirty="0"/>
              <a:t>B</a:t>
            </a:r>
            <a:r>
              <a:rPr lang="en-US" altLang="zh-CN" dirty="0">
                <a:solidFill>
                  <a:srgbClr val="000066"/>
                </a:solidFill>
                <a:latin typeface="Tahoma" pitchFamily="34" charset="0"/>
                <a:sym typeface="Symbol" pitchFamily="18" charset="2"/>
              </a:rPr>
              <a:t>}</a:t>
            </a:r>
          </a:p>
          <a:p>
            <a:pPr algn="just" eaLnBrk="1" hangingPunct="1">
              <a:lnSpc>
                <a:spcPct val="115000"/>
              </a:lnSpc>
              <a:spcBef>
                <a:spcPct val="25000"/>
              </a:spcBef>
              <a:buClr>
                <a:schemeClr val="accent1"/>
              </a:buClr>
            </a:pPr>
            <a:r>
              <a:rPr lang="en-US" altLang="zh-CN" dirty="0">
                <a:solidFill>
                  <a:srgbClr val="000066"/>
                </a:solidFill>
                <a:latin typeface="Tahoma" pitchFamily="34" charset="0"/>
              </a:rPr>
              <a:t> </a:t>
            </a:r>
            <a:r>
              <a:rPr lang="zh-CN" altLang="en-US" dirty="0">
                <a:solidFill>
                  <a:srgbClr val="000066"/>
                </a:solidFill>
                <a:latin typeface="Tahoma" pitchFamily="34" charset="0"/>
              </a:rPr>
              <a:t>则：</a:t>
            </a:r>
            <a:r>
              <a:rPr lang="en-US" altLang="zh-CN" dirty="0">
                <a:solidFill>
                  <a:srgbClr val="000066"/>
                </a:solidFill>
                <a:latin typeface="Tahoma" pitchFamily="34" charset="0"/>
              </a:rPr>
              <a:t>CG</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{A</a:t>
            </a:r>
            <a:r>
              <a:rPr lang="en-US" altLang="zh-CN" dirty="0">
                <a:solidFill>
                  <a:srgbClr val="000066"/>
                </a:solidFill>
                <a:latin typeface="Tahoma" pitchFamily="34" charset="0"/>
              </a:rPr>
              <a:t>BCDG</a:t>
            </a:r>
            <a:r>
              <a:rPr lang="en-US" altLang="zh-CN" dirty="0">
                <a:solidFill>
                  <a:srgbClr val="000066"/>
                </a:solidFill>
                <a:latin typeface="Tahoma" pitchFamily="34" charset="0"/>
                <a:sym typeface="Symbol" pitchFamily="18" charset="2"/>
              </a:rPr>
              <a:t>}</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sym typeface="Symbol" pitchFamily="18" charset="2"/>
              </a:rPr>
              <a:t>B </a:t>
            </a:r>
            <a:r>
              <a:rPr lang="en-US" altLang="zh-CN" dirty="0">
                <a:solidFill>
                  <a:srgbClr val="000066"/>
                </a:solidFill>
                <a:sym typeface="Symbol" pitchFamily="18" charset="2"/>
              </a:rPr>
              <a:t></a:t>
            </a:r>
            <a:r>
              <a:rPr lang="en-US" altLang="zh-CN" dirty="0">
                <a:solidFill>
                  <a:srgbClr val="000066"/>
                </a:solidFill>
                <a:latin typeface="Tahoma" pitchFamily="34" charset="0"/>
                <a:sym typeface="Symbol" pitchFamily="18" charset="2"/>
              </a:rPr>
              <a:t> {A</a:t>
            </a:r>
            <a:r>
              <a:rPr lang="en-US" altLang="zh-CN" dirty="0">
                <a:solidFill>
                  <a:srgbClr val="000066"/>
                </a:solidFill>
                <a:latin typeface="Tahoma" pitchFamily="34" charset="0"/>
              </a:rPr>
              <a:t>BCDG </a:t>
            </a:r>
            <a:r>
              <a:rPr lang="en-US" altLang="zh-CN" dirty="0">
                <a:solidFill>
                  <a:srgbClr val="000066"/>
                </a:solidFill>
                <a:latin typeface="Tahoma" pitchFamily="34" charset="0"/>
                <a:sym typeface="Symbol" pitchFamily="18" charset="2"/>
              </a:rPr>
              <a:t>}</a:t>
            </a:r>
          </a:p>
          <a:p>
            <a:pPr algn="just" eaLnBrk="1" hangingPunct="1">
              <a:lnSpc>
                <a:spcPct val="115000"/>
              </a:lnSpc>
              <a:spcBef>
                <a:spcPct val="25000"/>
              </a:spcBef>
              <a:buClr>
                <a:schemeClr val="accent1"/>
              </a:buClr>
            </a:pPr>
            <a:r>
              <a:rPr lang="zh-CN" altLang="en-US" dirty="0">
                <a:solidFill>
                  <a:srgbClr val="669900"/>
                </a:solidFill>
                <a:sym typeface="Symbol" pitchFamily="18" charset="2"/>
              </a:rPr>
              <a:t>删除</a:t>
            </a:r>
            <a:r>
              <a:rPr lang="en-US" altLang="zh-CN" dirty="0">
                <a:solidFill>
                  <a:srgbClr val="669900"/>
                </a:solidFill>
                <a:latin typeface="Tahoma" pitchFamily="34" charset="0"/>
              </a:rPr>
              <a:t>CG</a:t>
            </a:r>
            <a:r>
              <a:rPr lang="en-US" altLang="zh-CN" dirty="0">
                <a:solidFill>
                  <a:srgbClr val="669900"/>
                </a:solidFill>
                <a:latin typeface="Tahoma" pitchFamily="34" charset="0"/>
                <a:sym typeface="Symbol" pitchFamily="18" charset="2"/>
              </a:rPr>
              <a:t>B</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rPr>
              <a:t>F = {</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 ACD</a:t>
            </a:r>
            <a:r>
              <a:rPr lang="zh-CN" altLang="zh-CN" dirty="0"/>
              <a:t>→</a:t>
            </a:r>
            <a:r>
              <a:rPr lang="en-US" altLang="zh-CN" dirty="0"/>
              <a:t>B</a:t>
            </a:r>
            <a:r>
              <a:rPr lang="en-US" altLang="zh-CN" dirty="0">
                <a:solidFill>
                  <a:srgbClr val="000066"/>
                </a:solidFill>
                <a:latin typeface="Tahoma" pitchFamily="34" charset="0"/>
              </a:rPr>
              <a:t>}</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19</a:t>
            </a:fld>
            <a:endParaRPr lang="en-US" altLang="zh-CN" dirty="0"/>
          </a:p>
        </p:txBody>
      </p:sp>
      <p:sp>
        <p:nvSpPr>
          <p:cNvPr id="7" name="Rectangle 2">
            <a:extLst>
              <a:ext uri="{FF2B5EF4-FFF2-40B4-BE49-F238E27FC236}">
                <a16:creationId xmlns:a16="http://schemas.microsoft.com/office/drawing/2014/main" id="{F1790B6F-1CEC-44D9-94AE-C3B61412A564}"/>
              </a:ext>
            </a:extLst>
          </p:cNvPr>
          <p:cNvSpPr txBox="1">
            <a:spLocks noChangeArrowheads="1"/>
          </p:cNvSpPr>
          <p:nvPr/>
        </p:nvSpPr>
        <p:spPr bwMode="auto">
          <a:xfrm>
            <a:off x="467544" y="764704"/>
            <a:ext cx="7772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itchFamily="34" charset="0"/>
              </a:defRPr>
            </a:lvl2pPr>
            <a:lvl3pPr algn="ctr" rtl="0" eaLnBrk="0" fontAlgn="base" hangingPunct="0">
              <a:spcBef>
                <a:spcPct val="0"/>
              </a:spcBef>
              <a:spcAft>
                <a:spcPct val="0"/>
              </a:spcAft>
              <a:defRPr sz="3600" b="1">
                <a:solidFill>
                  <a:schemeClr val="bg1"/>
                </a:solidFill>
                <a:latin typeface="Arial" pitchFamily="34" charset="0"/>
              </a:defRPr>
            </a:lvl3pPr>
            <a:lvl4pPr algn="ctr" rtl="0" eaLnBrk="0" fontAlgn="base" hangingPunct="0">
              <a:spcBef>
                <a:spcPct val="0"/>
              </a:spcBef>
              <a:spcAft>
                <a:spcPct val="0"/>
              </a:spcAft>
              <a:defRPr sz="3600" b="1">
                <a:solidFill>
                  <a:schemeClr val="bg1"/>
                </a:solidFill>
                <a:latin typeface="Arial" pitchFamily="34" charset="0"/>
              </a:defRPr>
            </a:lvl4pPr>
            <a:lvl5pPr algn="ctr" rtl="0" eaLnBrk="0" fontAlgn="base" hangingPunct="0">
              <a:spcBef>
                <a:spcPct val="0"/>
              </a:spcBef>
              <a:spcAft>
                <a:spcPct val="0"/>
              </a:spcAft>
              <a:defRPr sz="3600" b="1">
                <a:solidFill>
                  <a:schemeClr val="bg1"/>
                </a:solidFill>
                <a:latin typeface="Arial" pitchFamily="34" charset="0"/>
              </a:defRPr>
            </a:lvl5pPr>
            <a:lvl6pPr marL="457200" algn="ctr" rtl="0" fontAlgn="base">
              <a:spcBef>
                <a:spcPct val="0"/>
              </a:spcBef>
              <a:spcAft>
                <a:spcPct val="0"/>
              </a:spcAft>
              <a:defRPr sz="3600" b="1">
                <a:solidFill>
                  <a:schemeClr val="bg1"/>
                </a:solidFill>
                <a:latin typeface="Arial" pitchFamily="34" charset="0"/>
              </a:defRPr>
            </a:lvl6pPr>
            <a:lvl7pPr marL="914400" algn="ctr" rtl="0" fontAlgn="base">
              <a:spcBef>
                <a:spcPct val="0"/>
              </a:spcBef>
              <a:spcAft>
                <a:spcPct val="0"/>
              </a:spcAft>
              <a:defRPr sz="3600" b="1">
                <a:solidFill>
                  <a:schemeClr val="bg1"/>
                </a:solidFill>
                <a:latin typeface="Arial" pitchFamily="34" charset="0"/>
              </a:defRPr>
            </a:lvl7pPr>
            <a:lvl8pPr marL="1371600" algn="ctr" rtl="0" fontAlgn="base">
              <a:spcBef>
                <a:spcPct val="0"/>
              </a:spcBef>
              <a:spcAft>
                <a:spcPct val="0"/>
              </a:spcAft>
              <a:defRPr sz="3600" b="1">
                <a:solidFill>
                  <a:schemeClr val="bg1"/>
                </a:solidFill>
                <a:latin typeface="Arial" pitchFamily="34" charset="0"/>
              </a:defRPr>
            </a:lvl8pPr>
            <a:lvl9pPr marL="1828800" algn="ctr" rtl="0" fontAlgn="base">
              <a:spcBef>
                <a:spcPct val="0"/>
              </a:spcBef>
              <a:spcAft>
                <a:spcPct val="0"/>
              </a:spcAft>
              <a:defRPr sz="3600" b="1">
                <a:solidFill>
                  <a:schemeClr val="bg1"/>
                </a:solidFill>
                <a:latin typeface="Arial" pitchFamily="34" charset="0"/>
              </a:defRPr>
            </a:lvl9pPr>
          </a:lstStyle>
          <a:p>
            <a:r>
              <a:rPr lang="zh-CN" altLang="pt-BR" sz="2800" kern="0">
                <a:solidFill>
                  <a:srgbClr val="FFFFFF"/>
                </a:solidFill>
                <a:latin typeface="Arial"/>
              </a:rPr>
              <a:t>求最小函数依赖集</a:t>
            </a:r>
            <a:r>
              <a:rPr lang="en-US" altLang="zh-CN" sz="2800" kern="0">
                <a:solidFill>
                  <a:srgbClr val="FFFFFF"/>
                </a:solidFill>
                <a:latin typeface="Arial"/>
              </a:rPr>
              <a:t>(</a:t>
            </a:r>
            <a:r>
              <a:rPr lang="zh-CN" altLang="en-US" sz="2800" kern="0">
                <a:solidFill>
                  <a:srgbClr val="FFFFFF"/>
                </a:solidFill>
                <a:latin typeface="Arial"/>
              </a:rPr>
              <a:t>示例</a:t>
            </a:r>
            <a:r>
              <a:rPr lang="en-US" altLang="zh-CN" sz="2800" kern="0">
                <a:solidFill>
                  <a:srgbClr val="FFFFFF"/>
                </a:solidFill>
                <a:latin typeface="Arial"/>
              </a:rPr>
              <a:t>)</a:t>
            </a:r>
            <a:endParaRPr lang="zh-CN" altLang="en-US" kern="0" dirty="0">
              <a:solidFill>
                <a:srgbClr val="0000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3590">
                                            <p:txEl>
                                              <p:pRg st="0" end="0"/>
                                            </p:txEl>
                                          </p:spTgt>
                                        </p:tgtEl>
                                        <p:attrNameLst>
                                          <p:attrName>style.visibility</p:attrName>
                                        </p:attrNameLst>
                                      </p:cBhvr>
                                      <p:to>
                                        <p:strVal val="visible"/>
                                      </p:to>
                                    </p:set>
                                    <p:animEffect transition="in" filter="blinds(horizontal)">
                                      <p:cBhvr>
                                        <p:cTn id="7" dur="500"/>
                                        <p:tgtEl>
                                          <p:spTgt spid="3235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3590">
                                            <p:txEl>
                                              <p:pRg st="1" end="1"/>
                                            </p:txEl>
                                          </p:spTgt>
                                        </p:tgtEl>
                                        <p:attrNameLst>
                                          <p:attrName>style.visibility</p:attrName>
                                        </p:attrNameLst>
                                      </p:cBhvr>
                                      <p:to>
                                        <p:strVal val="visible"/>
                                      </p:to>
                                    </p:set>
                                    <p:animEffect transition="in" filter="blinds(horizontal)">
                                      <p:cBhvr>
                                        <p:cTn id="12" dur="500"/>
                                        <p:tgtEl>
                                          <p:spTgt spid="3235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3590">
                                            <p:txEl>
                                              <p:pRg st="2" end="2"/>
                                            </p:txEl>
                                          </p:spTgt>
                                        </p:tgtEl>
                                        <p:attrNameLst>
                                          <p:attrName>style.visibility</p:attrName>
                                        </p:attrNameLst>
                                      </p:cBhvr>
                                      <p:to>
                                        <p:strVal val="visible"/>
                                      </p:to>
                                    </p:set>
                                    <p:animEffect transition="in" filter="blinds(horizontal)">
                                      <p:cBhvr>
                                        <p:cTn id="17" dur="500"/>
                                        <p:tgtEl>
                                          <p:spTgt spid="3235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3590">
                                            <p:txEl>
                                              <p:pRg st="3" end="3"/>
                                            </p:txEl>
                                          </p:spTgt>
                                        </p:tgtEl>
                                        <p:attrNameLst>
                                          <p:attrName>style.visibility</p:attrName>
                                        </p:attrNameLst>
                                      </p:cBhvr>
                                      <p:to>
                                        <p:strVal val="visible"/>
                                      </p:to>
                                    </p:set>
                                    <p:animEffect transition="in" filter="blinds(horizontal)">
                                      <p:cBhvr>
                                        <p:cTn id="22" dur="500"/>
                                        <p:tgtEl>
                                          <p:spTgt spid="3235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3591">
                                            <p:txEl>
                                              <p:pRg st="0" end="0"/>
                                            </p:txEl>
                                          </p:spTgt>
                                        </p:tgtEl>
                                        <p:attrNameLst>
                                          <p:attrName>style.visibility</p:attrName>
                                        </p:attrNameLst>
                                      </p:cBhvr>
                                      <p:to>
                                        <p:strVal val="visible"/>
                                      </p:to>
                                    </p:set>
                                    <p:animEffect transition="in" filter="blinds(horizontal)">
                                      <p:cBhvr>
                                        <p:cTn id="27" dur="500"/>
                                        <p:tgtEl>
                                          <p:spTgt spid="32359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23591">
                                            <p:txEl>
                                              <p:pRg st="1" end="1"/>
                                            </p:txEl>
                                          </p:spTgt>
                                        </p:tgtEl>
                                        <p:attrNameLst>
                                          <p:attrName>style.visibility</p:attrName>
                                        </p:attrNameLst>
                                      </p:cBhvr>
                                      <p:to>
                                        <p:strVal val="visible"/>
                                      </p:to>
                                    </p:set>
                                    <p:animEffect transition="in" filter="blinds(horizontal)">
                                      <p:cBhvr>
                                        <p:cTn id="32" dur="500"/>
                                        <p:tgtEl>
                                          <p:spTgt spid="323591">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3591">
                                            <p:txEl>
                                              <p:pRg st="2" end="2"/>
                                            </p:txEl>
                                          </p:spTgt>
                                        </p:tgtEl>
                                        <p:attrNameLst>
                                          <p:attrName>style.visibility</p:attrName>
                                        </p:attrNameLst>
                                      </p:cBhvr>
                                      <p:to>
                                        <p:strVal val="visible"/>
                                      </p:to>
                                    </p:set>
                                    <p:animEffect transition="in" filter="blinds(horizontal)">
                                      <p:cBhvr>
                                        <p:cTn id="37" dur="500"/>
                                        <p:tgtEl>
                                          <p:spTgt spid="323591">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23591">
                                            <p:txEl>
                                              <p:pRg st="3" end="3"/>
                                            </p:txEl>
                                          </p:spTgt>
                                        </p:tgtEl>
                                        <p:attrNameLst>
                                          <p:attrName>style.visibility</p:attrName>
                                        </p:attrNameLst>
                                      </p:cBhvr>
                                      <p:to>
                                        <p:strVal val="visible"/>
                                      </p:to>
                                    </p:set>
                                    <p:animEffect transition="in" filter="blinds(horizontal)">
                                      <p:cBhvr>
                                        <p:cTn id="42" dur="500"/>
                                        <p:tgtEl>
                                          <p:spTgt spid="3235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pt-BR" altLang="zh-CN" sz="2800" b="1" dirty="0"/>
              <a:t>1</a:t>
            </a:r>
            <a:r>
              <a:rPr lang="zh-CN" altLang="pt-BR" sz="2800" b="1" dirty="0"/>
              <a:t>．函数依赖的推理规则</a:t>
            </a:r>
            <a:endParaRPr lang="zh-CN" altLang="en-US" sz="2800" b="1" dirty="0"/>
          </a:p>
        </p:txBody>
      </p:sp>
      <p:sp>
        <p:nvSpPr>
          <p:cNvPr id="27651" name="Rectangle 3"/>
          <p:cNvSpPr>
            <a:spLocks noGrp="1" noChangeArrowheads="1"/>
          </p:cNvSpPr>
          <p:nvPr>
            <p:ph type="body" idx="1"/>
          </p:nvPr>
        </p:nvSpPr>
        <p:spPr>
          <a:xfrm>
            <a:off x="467544" y="1447800"/>
            <a:ext cx="8568952" cy="3709392"/>
          </a:xfrm>
        </p:spPr>
        <p:txBody>
          <a:bodyPr/>
          <a:lstStyle/>
          <a:p>
            <a:pPr marL="0" indent="625475">
              <a:buFont typeface="Wingdings" panose="05000000000000000000" pitchFamily="2" charset="2"/>
              <a:buNone/>
            </a:pPr>
            <a:r>
              <a:rPr lang="zh-CN" altLang="pt-BR" sz="2000" b="1" dirty="0">
                <a:latin typeface="Times New Roman" panose="02020603050405020304" pitchFamily="18" charset="0"/>
              </a:rPr>
              <a:t>设</a:t>
            </a:r>
            <a:r>
              <a:rPr lang="pt-BR" altLang="zh-CN" sz="2000" b="1" dirty="0">
                <a:latin typeface="Times New Roman" panose="02020603050405020304" pitchFamily="18" charset="0"/>
              </a:rPr>
              <a:t>U</a:t>
            </a:r>
            <a:r>
              <a:rPr lang="zh-CN" altLang="pt-BR" sz="2000" b="1" dirty="0">
                <a:latin typeface="Times New Roman" panose="02020603050405020304" pitchFamily="18" charset="0"/>
              </a:rPr>
              <a:t>是关系模式</a:t>
            </a:r>
            <a:r>
              <a:rPr lang="pt-BR" altLang="zh-CN" sz="2000" b="1" dirty="0">
                <a:latin typeface="Times New Roman" panose="02020603050405020304" pitchFamily="18" charset="0"/>
              </a:rPr>
              <a:t>R</a:t>
            </a:r>
            <a:r>
              <a:rPr lang="zh-CN" altLang="pt-BR" sz="2000" b="1" dirty="0">
                <a:latin typeface="Times New Roman" panose="02020603050405020304" pitchFamily="18" charset="0"/>
              </a:rPr>
              <a:t>的属性集，</a:t>
            </a:r>
            <a:r>
              <a:rPr lang="pt-BR" altLang="zh-CN" sz="2000" b="1" dirty="0">
                <a:latin typeface="Times New Roman" panose="02020603050405020304" pitchFamily="18" charset="0"/>
              </a:rPr>
              <a:t>F</a:t>
            </a:r>
            <a:r>
              <a:rPr lang="zh-CN" altLang="pt-BR" sz="2000" b="1" dirty="0">
                <a:latin typeface="Times New Roman" panose="02020603050405020304" pitchFamily="18" charset="0"/>
              </a:rPr>
              <a:t>是</a:t>
            </a:r>
            <a:r>
              <a:rPr lang="pt-BR" altLang="zh-CN" sz="2000" b="1" dirty="0">
                <a:latin typeface="Times New Roman" panose="02020603050405020304" pitchFamily="18" charset="0"/>
              </a:rPr>
              <a:t>R</a:t>
            </a:r>
            <a:r>
              <a:rPr lang="zh-CN" altLang="pt-BR" sz="2000" b="1" dirty="0">
                <a:latin typeface="Times New Roman" panose="02020603050405020304" pitchFamily="18" charset="0"/>
              </a:rPr>
              <a:t>上成立的只涉及</a:t>
            </a:r>
            <a:r>
              <a:rPr lang="pt-BR" altLang="zh-CN" sz="2000" b="1" dirty="0">
                <a:latin typeface="Times New Roman" panose="02020603050405020304" pitchFamily="18" charset="0"/>
              </a:rPr>
              <a:t>U</a:t>
            </a:r>
            <a:r>
              <a:rPr lang="zh-CN" altLang="pt-BR" sz="2000" b="1" dirty="0">
                <a:latin typeface="Times New Roman" panose="02020603050405020304" pitchFamily="18" charset="0"/>
              </a:rPr>
              <a:t>中属性的函数依赖集。函数依赖的推理规则如下：</a:t>
            </a:r>
          </a:p>
          <a:p>
            <a:pPr marL="0" indent="625475">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1</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A1</a:t>
            </a:r>
            <a:r>
              <a:rPr lang="zh-CN" altLang="pt-BR" sz="2000" b="1" dirty="0">
                <a:latin typeface="Times New Roman" panose="02020603050405020304" pitchFamily="18" charset="0"/>
              </a:rPr>
              <a:t>（自反性）：如果</a:t>
            </a:r>
            <a:r>
              <a:rPr lang="pt-BR" altLang="zh-CN" sz="2000" b="1" dirty="0">
                <a:latin typeface="Times New Roman" panose="02020603050405020304" pitchFamily="18" charset="0"/>
              </a:rPr>
              <a:t>Y⊆X⊆U</a:t>
            </a:r>
            <a:r>
              <a:rPr lang="zh-CN" altLang="pt-BR" sz="2000" b="1" dirty="0">
                <a:latin typeface="Times New Roman" panose="02020603050405020304" pitchFamily="18" charset="0"/>
              </a:rPr>
              <a:t>，则</a:t>
            </a:r>
            <a:r>
              <a:rPr lang="pt-BR" altLang="zh-CN" sz="2000" b="1" dirty="0">
                <a:latin typeface="Times New Roman" panose="02020603050405020304" pitchFamily="18" charset="0"/>
              </a:rPr>
              <a:t>X→Y</a:t>
            </a:r>
            <a:r>
              <a:rPr lang="zh-CN" altLang="pt-BR" sz="2000" b="1" dirty="0">
                <a:latin typeface="Times New Roman" panose="02020603050405020304" pitchFamily="18" charset="0"/>
              </a:rPr>
              <a:t>。</a:t>
            </a:r>
          </a:p>
          <a:p>
            <a:pPr marL="0" indent="625475">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2</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A2</a:t>
            </a:r>
            <a:r>
              <a:rPr lang="zh-CN" altLang="pt-BR" sz="2000" b="1" dirty="0">
                <a:latin typeface="Times New Roman" panose="02020603050405020304" pitchFamily="18" charset="0"/>
              </a:rPr>
              <a:t>（增广性）：如果</a:t>
            </a:r>
            <a:r>
              <a:rPr lang="pt-BR" altLang="zh-CN" sz="2000" b="1" dirty="0">
                <a:latin typeface="Times New Roman" panose="02020603050405020304" pitchFamily="18" charset="0"/>
              </a:rPr>
              <a:t>X→Y</a:t>
            </a:r>
            <a:r>
              <a:rPr lang="zh-CN" altLang="pt-BR" sz="2000" b="1" dirty="0">
                <a:latin typeface="Times New Roman" panose="02020603050405020304" pitchFamily="18" charset="0"/>
              </a:rPr>
              <a:t>且</a:t>
            </a:r>
            <a:r>
              <a:rPr lang="pt-BR" altLang="zh-CN" sz="2000" b="1" dirty="0">
                <a:latin typeface="Times New Roman" panose="02020603050405020304" pitchFamily="18" charset="0"/>
              </a:rPr>
              <a:t>Z⊆U</a:t>
            </a:r>
            <a:r>
              <a:rPr lang="zh-CN" altLang="pt-BR" sz="2000" b="1" dirty="0">
                <a:latin typeface="Times New Roman" panose="02020603050405020304" pitchFamily="18" charset="0"/>
              </a:rPr>
              <a:t>，则</a:t>
            </a:r>
            <a:r>
              <a:rPr lang="pt-BR" altLang="zh-CN" sz="2000" b="1" dirty="0">
                <a:latin typeface="Times New Roman" panose="02020603050405020304" pitchFamily="18" charset="0"/>
              </a:rPr>
              <a:t>XZ→YZ</a:t>
            </a:r>
            <a:r>
              <a:rPr lang="zh-CN" altLang="pt-BR" sz="2000" b="1" dirty="0">
                <a:latin typeface="Times New Roman" panose="02020603050405020304" pitchFamily="18" charset="0"/>
              </a:rPr>
              <a:t>。</a:t>
            </a:r>
          </a:p>
          <a:p>
            <a:pPr marL="0" indent="625475">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3</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A3</a:t>
            </a:r>
            <a:r>
              <a:rPr lang="zh-CN" altLang="pt-BR" sz="2000" b="1" dirty="0">
                <a:latin typeface="Times New Roman" panose="02020603050405020304" pitchFamily="18" charset="0"/>
              </a:rPr>
              <a:t>（传递性）：如果</a:t>
            </a:r>
            <a:r>
              <a:rPr lang="pt-BR" altLang="zh-CN" sz="2000" b="1" dirty="0">
                <a:latin typeface="Times New Roman" panose="02020603050405020304" pitchFamily="18" charset="0"/>
              </a:rPr>
              <a:t>X→Y</a:t>
            </a:r>
            <a:r>
              <a:rPr lang="zh-CN" altLang="pt-BR" sz="2000" b="1" dirty="0">
                <a:latin typeface="Times New Roman" panose="02020603050405020304" pitchFamily="18" charset="0"/>
              </a:rPr>
              <a:t>且</a:t>
            </a:r>
            <a:r>
              <a:rPr lang="pt-BR" altLang="zh-CN" sz="2000" b="1" dirty="0">
                <a:latin typeface="Times New Roman" panose="02020603050405020304" pitchFamily="18" charset="0"/>
              </a:rPr>
              <a:t>Y→Z</a:t>
            </a:r>
            <a:r>
              <a:rPr lang="zh-CN" altLang="pt-BR" sz="2000" b="1" dirty="0">
                <a:latin typeface="Times New Roman" panose="02020603050405020304" pitchFamily="18" charset="0"/>
              </a:rPr>
              <a:t>，则</a:t>
            </a:r>
            <a:r>
              <a:rPr lang="pt-BR" altLang="zh-CN" sz="2000" b="1" dirty="0">
                <a:latin typeface="Times New Roman" panose="02020603050405020304" pitchFamily="18" charset="0"/>
              </a:rPr>
              <a:t>X→Z</a:t>
            </a:r>
            <a:r>
              <a:rPr lang="zh-CN" altLang="pt-BR" sz="2000" b="1" dirty="0">
                <a:latin typeface="Times New Roman" panose="02020603050405020304" pitchFamily="18" charset="0"/>
              </a:rPr>
              <a:t>。</a:t>
            </a:r>
          </a:p>
          <a:p>
            <a:pPr marL="0" indent="625475">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4</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B1</a:t>
            </a:r>
            <a:r>
              <a:rPr lang="zh-CN" altLang="pt-BR" sz="2000" b="1" dirty="0">
                <a:latin typeface="Times New Roman" panose="02020603050405020304" pitchFamily="18" charset="0"/>
              </a:rPr>
              <a:t>（合并</a:t>
            </a:r>
            <a:r>
              <a:rPr lang="zh-CN" altLang="en-US" sz="2000" b="1" dirty="0">
                <a:latin typeface="Times New Roman" panose="02020603050405020304" pitchFamily="18" charset="0"/>
              </a:rPr>
              <a:t>律</a:t>
            </a:r>
            <a:r>
              <a:rPr lang="zh-CN" altLang="pt-BR" sz="2000" b="1" dirty="0">
                <a:latin typeface="Times New Roman" panose="02020603050405020304" pitchFamily="18" charset="0"/>
              </a:rPr>
              <a:t>）：如果</a:t>
            </a:r>
            <a:r>
              <a:rPr lang="pt-BR" altLang="zh-CN" sz="2000" b="1" dirty="0">
                <a:latin typeface="Times New Roman" panose="02020603050405020304" pitchFamily="18" charset="0"/>
              </a:rPr>
              <a:t>X→Y</a:t>
            </a:r>
            <a:r>
              <a:rPr lang="zh-CN" altLang="pt-BR" sz="2000" b="1" dirty="0">
                <a:latin typeface="Times New Roman" panose="02020603050405020304" pitchFamily="18" charset="0"/>
              </a:rPr>
              <a:t>且</a:t>
            </a:r>
            <a:r>
              <a:rPr lang="pt-BR" altLang="zh-CN" sz="2000" b="1" dirty="0">
                <a:latin typeface="Times New Roman" panose="02020603050405020304" pitchFamily="18" charset="0"/>
              </a:rPr>
              <a:t>X→Z</a:t>
            </a:r>
            <a:r>
              <a:rPr lang="zh-CN" altLang="pt-BR" sz="2000" b="1" dirty="0">
                <a:latin typeface="Times New Roman" panose="02020603050405020304" pitchFamily="18" charset="0"/>
              </a:rPr>
              <a:t>，则</a:t>
            </a:r>
            <a:r>
              <a:rPr lang="pt-BR" altLang="zh-CN" sz="2000" b="1" dirty="0">
                <a:latin typeface="Times New Roman" panose="02020603050405020304" pitchFamily="18" charset="0"/>
              </a:rPr>
              <a:t>X→YZ</a:t>
            </a:r>
            <a:r>
              <a:rPr lang="zh-CN" altLang="pt-BR" sz="2000" b="1" dirty="0">
                <a:latin typeface="Times New Roman" panose="02020603050405020304" pitchFamily="18" charset="0"/>
              </a:rPr>
              <a:t>。</a:t>
            </a:r>
          </a:p>
          <a:p>
            <a:pPr marL="0" indent="625475">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5</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B2</a:t>
            </a:r>
            <a:r>
              <a:rPr lang="zh-CN" altLang="pt-BR" sz="2000" b="1" dirty="0">
                <a:latin typeface="Times New Roman" panose="02020603050405020304" pitchFamily="18" charset="0"/>
              </a:rPr>
              <a:t>（伪传递</a:t>
            </a:r>
            <a:r>
              <a:rPr lang="zh-CN" altLang="en-US" sz="2000" b="1" dirty="0">
                <a:latin typeface="Times New Roman" panose="02020603050405020304" pitchFamily="18" charset="0"/>
              </a:rPr>
              <a:t>律</a:t>
            </a:r>
            <a:r>
              <a:rPr lang="zh-CN" altLang="pt-BR" sz="2000" b="1" dirty="0">
                <a:latin typeface="Times New Roman" panose="02020603050405020304" pitchFamily="18" charset="0"/>
              </a:rPr>
              <a:t>）：如果</a:t>
            </a:r>
            <a:r>
              <a:rPr lang="pt-BR" altLang="zh-CN" sz="2000" b="1" dirty="0">
                <a:latin typeface="Times New Roman" panose="02020603050405020304" pitchFamily="18" charset="0"/>
              </a:rPr>
              <a:t>X→Y</a:t>
            </a:r>
            <a:r>
              <a:rPr lang="zh-CN" altLang="pt-BR" sz="2000" b="1" dirty="0">
                <a:latin typeface="Times New Roman" panose="02020603050405020304" pitchFamily="18" charset="0"/>
              </a:rPr>
              <a:t>且</a:t>
            </a:r>
            <a:r>
              <a:rPr lang="pt-BR" altLang="zh-CN" sz="2000" b="1" dirty="0">
                <a:latin typeface="Times New Roman" panose="02020603050405020304" pitchFamily="18" charset="0"/>
              </a:rPr>
              <a:t>WY→Z</a:t>
            </a:r>
            <a:r>
              <a:rPr lang="zh-CN" altLang="pt-BR" sz="2000" b="1" dirty="0">
                <a:latin typeface="Times New Roman" panose="02020603050405020304" pitchFamily="18" charset="0"/>
              </a:rPr>
              <a:t>，则</a:t>
            </a:r>
            <a:r>
              <a:rPr lang="pt-BR" altLang="zh-CN" sz="2000" b="1" dirty="0">
                <a:latin typeface="Times New Roman" panose="02020603050405020304" pitchFamily="18" charset="0"/>
              </a:rPr>
              <a:t>XW→Z</a:t>
            </a:r>
            <a:r>
              <a:rPr lang="zh-CN" altLang="pt-BR" sz="2000" b="1" dirty="0">
                <a:latin typeface="Times New Roman" panose="02020603050405020304" pitchFamily="18" charset="0"/>
              </a:rPr>
              <a:t>。</a:t>
            </a:r>
            <a:endParaRPr lang="en-US" altLang="zh-CN" sz="2000" b="1" dirty="0">
              <a:latin typeface="Times New Roman" panose="02020603050405020304" pitchFamily="18" charset="0"/>
            </a:endParaRPr>
          </a:p>
          <a:p>
            <a:pPr marL="0" indent="625475">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6</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B3</a:t>
            </a:r>
            <a:r>
              <a:rPr lang="zh-CN" altLang="en-US" sz="2000" b="1" dirty="0">
                <a:latin typeface="Times New Roman" panose="02020603050405020304" pitchFamily="18" charset="0"/>
              </a:rPr>
              <a:t>（分解律）：若</a:t>
            </a:r>
            <a:r>
              <a:rPr lang="en-US" altLang="zh-CN" sz="2000" b="1" dirty="0">
                <a:latin typeface="Times New Roman" panose="02020603050405020304" pitchFamily="18" charset="0"/>
              </a:rPr>
              <a:t>X→Y</a:t>
            </a:r>
            <a:r>
              <a:rPr lang="zh-CN" altLang="en-US" sz="2000" b="1" dirty="0">
                <a:latin typeface="Times New Roman" panose="02020603050405020304" pitchFamily="18" charset="0"/>
              </a:rPr>
              <a:t>且</a:t>
            </a:r>
            <a:r>
              <a:rPr lang="en-US" altLang="zh-CN" sz="2000" b="1" dirty="0">
                <a:latin typeface="Times New Roman" panose="02020603050405020304" pitchFamily="18" charset="0"/>
              </a:rPr>
              <a:t>Z</a:t>
            </a:r>
            <a:r>
              <a:rPr lang="en-US" altLang="zh-CN" sz="2000" dirty="0">
                <a:sym typeface="Symbol" panose="05050102010706020507" pitchFamily="18" charset="2"/>
              </a:rPr>
              <a:t>  </a:t>
            </a:r>
            <a:r>
              <a:rPr lang="en-US" altLang="zh-CN" sz="2000" b="1" dirty="0">
                <a:latin typeface="Times New Roman" panose="02020603050405020304" pitchFamily="18" charset="0"/>
              </a:rPr>
              <a:t>Y, </a:t>
            </a:r>
            <a:r>
              <a:rPr lang="zh-CN" altLang="en-US" sz="2000" b="1" dirty="0">
                <a:latin typeface="Times New Roman" panose="02020603050405020304" pitchFamily="18" charset="0"/>
              </a:rPr>
              <a:t>则</a:t>
            </a:r>
            <a:r>
              <a:rPr lang="en-US" altLang="zh-CN" sz="2000" b="1" dirty="0">
                <a:latin typeface="Times New Roman" panose="02020603050405020304" pitchFamily="18" charset="0"/>
              </a:rPr>
              <a:t>X→Z</a:t>
            </a:r>
            <a:r>
              <a:rPr lang="zh-CN" altLang="en-US" sz="2000" b="1" dirty="0">
                <a:latin typeface="Times New Roman" panose="02020603050405020304" pitchFamily="18" charset="0"/>
              </a:rPr>
              <a:t>。</a:t>
            </a:r>
            <a:endParaRPr lang="zh-CN" altLang="pt-BR" sz="2000" b="1" dirty="0">
              <a:latin typeface="Times New Roman" panose="02020603050405020304" pitchFamily="18" charset="0"/>
            </a:endParaRPr>
          </a:p>
          <a:p>
            <a:pPr marL="0" indent="625475">
              <a:buFont typeface="Wingdings" panose="05000000000000000000" pitchFamily="2" charset="2"/>
              <a:buNone/>
            </a:pPr>
            <a:endParaRPr lang="pt-BR" altLang="zh-CN" sz="800" b="1" dirty="0">
              <a:latin typeface="Times New Roman" panose="02020603050405020304" pitchFamily="18" charset="0"/>
            </a:endParaRPr>
          </a:p>
          <a:p>
            <a:pPr marL="0" indent="625475">
              <a:buFont typeface="Wingdings" panose="05000000000000000000" pitchFamily="2" charset="2"/>
              <a:buNone/>
            </a:pPr>
            <a:r>
              <a:rPr lang="pt-BR" altLang="zh-CN" sz="2000" b="1" dirty="0">
                <a:latin typeface="Times New Roman" panose="02020603050405020304" pitchFamily="18" charset="0"/>
              </a:rPr>
              <a:t>A1~A3</a:t>
            </a:r>
            <a:r>
              <a:rPr lang="zh-CN" altLang="pt-BR" sz="2000" b="1" dirty="0">
                <a:latin typeface="Times New Roman" panose="02020603050405020304" pitchFamily="18" charset="0"/>
              </a:rPr>
              <a:t>就是有名的</a:t>
            </a:r>
            <a:r>
              <a:rPr lang="pt-BR" altLang="zh-CN" sz="2000" b="1" dirty="0">
                <a:latin typeface="Times New Roman" panose="02020603050405020304" pitchFamily="18" charset="0"/>
              </a:rPr>
              <a:t>Armstrong</a:t>
            </a:r>
            <a:r>
              <a:rPr lang="zh-CN" altLang="pt-BR" sz="2000" b="1" dirty="0">
                <a:latin typeface="Times New Roman" panose="02020603050405020304" pitchFamily="18" charset="0"/>
              </a:rPr>
              <a:t>公理，</a:t>
            </a:r>
            <a:r>
              <a:rPr lang="pt-BR" altLang="zh-CN" sz="2000" b="1" dirty="0">
                <a:latin typeface="Times New Roman" panose="02020603050405020304" pitchFamily="18" charset="0"/>
              </a:rPr>
              <a:t>B1~B3</a:t>
            </a:r>
            <a:r>
              <a:rPr lang="zh-CN" altLang="pt-BR" sz="2000" b="1" dirty="0">
                <a:latin typeface="Times New Roman" panose="02020603050405020304" pitchFamily="18" charset="0"/>
              </a:rPr>
              <a:t>是</a:t>
            </a:r>
            <a:r>
              <a:rPr lang="pt-BR" altLang="zh-CN" sz="2000" b="1" dirty="0">
                <a:latin typeface="Times New Roman" panose="02020603050405020304" pitchFamily="18" charset="0"/>
              </a:rPr>
              <a:t>Armstrong</a:t>
            </a:r>
            <a:r>
              <a:rPr lang="zh-CN" altLang="pt-BR" sz="2000" b="1" dirty="0">
                <a:latin typeface="Times New Roman" panose="02020603050405020304" pitchFamily="18" charset="0"/>
              </a:rPr>
              <a:t>公理的推论。</a:t>
            </a:r>
            <a:endParaRPr lang="zh-CN" altLang="en-US" sz="2000" b="1" dirty="0">
              <a:latin typeface="Times New Roman" panose="02020603050405020304" pitchFamily="18" charset="0"/>
            </a:endParaRPr>
          </a:p>
        </p:txBody>
      </p:sp>
      <p:sp>
        <p:nvSpPr>
          <p:cNvPr id="5" name="页脚占位符 4">
            <a:extLst>
              <a:ext uri="{FF2B5EF4-FFF2-40B4-BE49-F238E27FC236}">
                <a16:creationId xmlns:a16="http://schemas.microsoft.com/office/drawing/2014/main" id="{6D9942B9-7BC6-4FAD-BC9B-B9DC45F9459A}"/>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6" name="灯片编号占位符 5">
            <a:extLst>
              <a:ext uri="{FF2B5EF4-FFF2-40B4-BE49-F238E27FC236}">
                <a16:creationId xmlns:a16="http://schemas.microsoft.com/office/drawing/2014/main" id="{DFBE1227-743C-4EFC-B6C8-BBB899F57D0F}"/>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2</a:t>
            </a:fld>
            <a:endParaRPr lang="en-US" altLang="zh-CN" dirty="0"/>
          </a:p>
        </p:txBody>
      </p:sp>
    </p:spTree>
    <p:extLst>
      <p:ext uri="{BB962C8B-B14F-4D97-AF65-F5344CB8AC3E}">
        <p14:creationId xmlns:p14="http://schemas.microsoft.com/office/powerpoint/2010/main" val="1090045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4"/>
          <p:cNvSpPr>
            <a:spLocks noGrp="1" noChangeArrowheads="1"/>
          </p:cNvSpPr>
          <p:nvPr>
            <p:ph idx="1"/>
          </p:nvPr>
        </p:nvSpPr>
        <p:spPr bwMode="auto">
          <a:xfrm>
            <a:off x="381000" y="1714872"/>
            <a:ext cx="8305800" cy="2362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15000"/>
              </a:lnSpc>
              <a:spcBef>
                <a:spcPct val="25000"/>
              </a:spcBef>
              <a:buClr>
                <a:schemeClr val="accent1"/>
              </a:buClr>
              <a:buFontTx/>
              <a:buNone/>
            </a:pPr>
            <a:r>
              <a:rPr lang="zh-CN" altLang="en-US" sz="2400" b="1">
                <a:solidFill>
                  <a:srgbClr val="CC3300"/>
                </a:solidFill>
                <a:latin typeface="Tahoma" pitchFamily="34" charset="0"/>
              </a:rPr>
              <a:t>检查</a:t>
            </a:r>
            <a:r>
              <a:rPr lang="en-US" altLang="zh-CN" sz="2400" b="1">
                <a:solidFill>
                  <a:srgbClr val="CC3300"/>
                </a:solidFill>
                <a:latin typeface="Tahoma" pitchFamily="34" charset="0"/>
              </a:rPr>
              <a:t>CG→D</a:t>
            </a:r>
            <a:r>
              <a:rPr lang="zh-CN" altLang="en-US" sz="2400" b="1">
                <a:solidFill>
                  <a:srgbClr val="000066"/>
                </a:solidFill>
                <a:latin typeface="Tahoma" pitchFamily="34" charset="0"/>
              </a:rPr>
              <a:t>：</a:t>
            </a:r>
          </a:p>
          <a:p>
            <a:pPr algn="just">
              <a:lnSpc>
                <a:spcPct val="115000"/>
              </a:lnSpc>
              <a:spcBef>
                <a:spcPct val="25000"/>
              </a:spcBef>
              <a:buClr>
                <a:schemeClr val="accent1"/>
              </a:buClr>
              <a:buFontTx/>
              <a:buNone/>
            </a:pPr>
            <a:r>
              <a:rPr lang="zh-CN" altLang="en-US" sz="2400" b="1">
                <a:solidFill>
                  <a:srgbClr val="000066"/>
                </a:solidFill>
                <a:latin typeface="Tahoma" pitchFamily="34" charset="0"/>
              </a:rPr>
              <a:t>      </a:t>
            </a:r>
            <a:r>
              <a:rPr lang="en-US" altLang="zh-CN" sz="2400" b="1">
                <a:solidFill>
                  <a:srgbClr val="000066"/>
                </a:solidFill>
                <a:latin typeface="Tahoma" pitchFamily="34" charset="0"/>
                <a:sym typeface="Symbol" pitchFamily="18" charset="2"/>
              </a:rPr>
              <a:t>G=F-{</a:t>
            </a:r>
            <a:r>
              <a:rPr lang="en-US" altLang="zh-CN" sz="2400" b="1">
                <a:solidFill>
                  <a:srgbClr val="000066"/>
                </a:solidFill>
                <a:latin typeface="Tahoma" pitchFamily="34" charset="0"/>
              </a:rPr>
              <a:t>CG</a:t>
            </a:r>
            <a:r>
              <a:rPr lang="en-US" altLang="zh-CN" sz="2400" b="1">
                <a:solidFill>
                  <a:srgbClr val="000066"/>
                </a:solidFill>
                <a:latin typeface="Tahoma" pitchFamily="34" charset="0"/>
                <a:sym typeface="Symbol" pitchFamily="18" charset="2"/>
              </a:rPr>
              <a:t>D}={</a:t>
            </a:r>
            <a:r>
              <a:rPr lang="en-US" altLang="zh-CN" sz="2400" b="1"/>
              <a:t>AB</a:t>
            </a:r>
            <a:r>
              <a:rPr lang="zh-CN" altLang="zh-CN" sz="2400" b="1"/>
              <a:t>→</a:t>
            </a:r>
            <a:r>
              <a:rPr lang="en-US" altLang="zh-CN" sz="2400" b="1"/>
              <a:t>C, C</a:t>
            </a:r>
            <a:r>
              <a:rPr lang="zh-CN" altLang="zh-CN" sz="2400" b="1"/>
              <a:t>→</a:t>
            </a:r>
            <a:r>
              <a:rPr lang="en-US" altLang="zh-CN" sz="2400" b="1"/>
              <a:t>A, ACD</a:t>
            </a:r>
            <a:r>
              <a:rPr lang="zh-CN" altLang="zh-CN" sz="2400" b="1"/>
              <a:t>→</a:t>
            </a:r>
            <a:r>
              <a:rPr lang="en-US" altLang="zh-CN" sz="2400" b="1"/>
              <a:t>B</a:t>
            </a:r>
            <a:r>
              <a:rPr lang="en-US" altLang="zh-CN" sz="2400" b="1">
                <a:solidFill>
                  <a:srgbClr val="000066"/>
                </a:solidFill>
                <a:latin typeface="Tahoma" pitchFamily="34" charset="0"/>
                <a:sym typeface="Symbol" pitchFamily="18" charset="2"/>
              </a:rPr>
              <a:t>}</a:t>
            </a:r>
          </a:p>
          <a:p>
            <a:pPr algn="just">
              <a:lnSpc>
                <a:spcPct val="115000"/>
              </a:lnSpc>
              <a:spcBef>
                <a:spcPct val="25000"/>
              </a:spcBef>
              <a:buClr>
                <a:schemeClr val="accent1"/>
              </a:buClr>
              <a:buFontTx/>
              <a:buNone/>
            </a:pPr>
            <a:r>
              <a:rPr lang="en-US" altLang="zh-CN" sz="2400" b="1">
                <a:solidFill>
                  <a:srgbClr val="000066"/>
                </a:solidFill>
                <a:latin typeface="Tahoma" pitchFamily="34" charset="0"/>
              </a:rPr>
              <a:t> </a:t>
            </a:r>
            <a:r>
              <a:rPr lang="zh-CN" altLang="en-US" sz="2400" b="1">
                <a:solidFill>
                  <a:srgbClr val="000066"/>
                </a:solidFill>
                <a:latin typeface="Tahoma" pitchFamily="34" charset="0"/>
              </a:rPr>
              <a:t>则：</a:t>
            </a:r>
            <a:r>
              <a:rPr lang="en-US" altLang="zh-CN" sz="2400" b="1">
                <a:solidFill>
                  <a:srgbClr val="000066"/>
                </a:solidFill>
                <a:latin typeface="Tahoma" pitchFamily="34" charset="0"/>
              </a:rPr>
              <a:t>CG</a:t>
            </a:r>
            <a:r>
              <a:rPr lang="en-US" altLang="zh-CN" sz="2400" b="1" baseline="-30000">
                <a:solidFill>
                  <a:srgbClr val="000066"/>
                </a:solidFill>
                <a:latin typeface="Tahoma" pitchFamily="34" charset="0"/>
              </a:rPr>
              <a:t>G</a:t>
            </a:r>
            <a:r>
              <a:rPr lang="en-US" altLang="zh-CN" sz="2400" b="1" baseline="30000">
                <a:solidFill>
                  <a:srgbClr val="000066"/>
                </a:solidFill>
                <a:latin typeface="Tahoma" pitchFamily="34" charset="0"/>
              </a:rPr>
              <a:t>+ </a:t>
            </a:r>
            <a:r>
              <a:rPr lang="en-US" altLang="zh-CN" sz="2400" b="1">
                <a:solidFill>
                  <a:srgbClr val="000066"/>
                </a:solidFill>
                <a:latin typeface="Tahoma" pitchFamily="34" charset="0"/>
                <a:sym typeface="Symbol" pitchFamily="18" charset="2"/>
              </a:rPr>
              <a:t>= {A</a:t>
            </a:r>
            <a:r>
              <a:rPr lang="en-US" altLang="zh-CN" sz="2400" b="1">
                <a:solidFill>
                  <a:srgbClr val="000066"/>
                </a:solidFill>
                <a:latin typeface="Tahoma" pitchFamily="34" charset="0"/>
              </a:rPr>
              <a:t>CG</a:t>
            </a:r>
            <a:r>
              <a:rPr lang="en-US" altLang="zh-CN" sz="2400" b="1">
                <a:solidFill>
                  <a:srgbClr val="000066"/>
                </a:solidFill>
                <a:latin typeface="Tahoma" pitchFamily="34" charset="0"/>
                <a:sym typeface="Symbol" pitchFamily="18" charset="2"/>
              </a:rPr>
              <a:t>}</a:t>
            </a:r>
            <a:r>
              <a:rPr lang="zh-CN" altLang="en-US" sz="2400" b="1">
                <a:solidFill>
                  <a:srgbClr val="000066"/>
                </a:solidFill>
                <a:latin typeface="Tahoma" pitchFamily="34" charset="0"/>
                <a:sym typeface="Symbol" pitchFamily="18" charset="2"/>
              </a:rPr>
              <a:t>，   </a:t>
            </a:r>
            <a:r>
              <a:rPr lang="en-US" altLang="zh-CN" sz="2400" b="1">
                <a:solidFill>
                  <a:srgbClr val="000066"/>
                </a:solidFill>
                <a:latin typeface="Tahoma" pitchFamily="34" charset="0"/>
                <a:sym typeface="Symbol" pitchFamily="18" charset="2"/>
              </a:rPr>
              <a:t>D</a:t>
            </a:r>
            <a:r>
              <a:rPr lang="en-US" altLang="zh-CN" sz="2400">
                <a:solidFill>
                  <a:srgbClr val="000066"/>
                </a:solidFill>
                <a:latin typeface="Tahoma" pitchFamily="34" charset="0"/>
                <a:sym typeface="Symbol" pitchFamily="18" charset="2"/>
              </a:rPr>
              <a:t> </a:t>
            </a:r>
            <a:r>
              <a:rPr lang="en-US" altLang="zh-CN" sz="2400" b="1">
                <a:solidFill>
                  <a:srgbClr val="000066"/>
                </a:solidFill>
                <a:latin typeface="Tahoma" pitchFamily="34" charset="0"/>
                <a:sym typeface="Symbol" pitchFamily="18" charset="2"/>
              </a:rPr>
              <a:t>{A</a:t>
            </a:r>
            <a:r>
              <a:rPr lang="en-US" altLang="zh-CN" sz="2400" b="1">
                <a:solidFill>
                  <a:srgbClr val="000066"/>
                </a:solidFill>
                <a:latin typeface="Tahoma" pitchFamily="34" charset="0"/>
              </a:rPr>
              <a:t>CG </a:t>
            </a:r>
            <a:r>
              <a:rPr lang="en-US" altLang="zh-CN" sz="2400" b="1">
                <a:solidFill>
                  <a:srgbClr val="000066"/>
                </a:solidFill>
                <a:latin typeface="Tahoma" pitchFamily="34" charset="0"/>
                <a:sym typeface="Symbol" pitchFamily="18" charset="2"/>
              </a:rPr>
              <a:t>}</a:t>
            </a:r>
          </a:p>
          <a:p>
            <a:pPr algn="just">
              <a:lnSpc>
                <a:spcPct val="115000"/>
              </a:lnSpc>
              <a:spcBef>
                <a:spcPct val="25000"/>
              </a:spcBef>
              <a:buClr>
                <a:schemeClr val="accent1"/>
              </a:buClr>
              <a:buFontTx/>
              <a:buNone/>
            </a:pPr>
            <a:r>
              <a:rPr lang="zh-CN" altLang="en-US" sz="2400" b="1">
                <a:solidFill>
                  <a:srgbClr val="669900"/>
                </a:solidFill>
                <a:sym typeface="Symbol" pitchFamily="18" charset="2"/>
              </a:rPr>
              <a:t>保留</a:t>
            </a:r>
            <a:r>
              <a:rPr lang="en-US" altLang="zh-CN" sz="2400" b="1">
                <a:solidFill>
                  <a:srgbClr val="669900"/>
                </a:solidFill>
                <a:latin typeface="Tahoma" pitchFamily="34" charset="0"/>
              </a:rPr>
              <a:t>CG</a:t>
            </a:r>
            <a:r>
              <a:rPr lang="en-US" altLang="zh-CN" sz="2400" b="1">
                <a:solidFill>
                  <a:srgbClr val="669900"/>
                </a:solidFill>
                <a:latin typeface="Tahoma" pitchFamily="34" charset="0"/>
                <a:sym typeface="Symbol" pitchFamily="18" charset="2"/>
              </a:rPr>
              <a:t>D</a:t>
            </a:r>
            <a:r>
              <a:rPr lang="zh-CN" altLang="en-US" sz="2400" b="1">
                <a:solidFill>
                  <a:srgbClr val="000066"/>
                </a:solidFill>
                <a:latin typeface="Tahoma" pitchFamily="34" charset="0"/>
                <a:sym typeface="Symbol" pitchFamily="18" charset="2"/>
              </a:rPr>
              <a:t>： </a:t>
            </a:r>
            <a:r>
              <a:rPr lang="en-US" altLang="zh-CN" sz="2400" b="1">
                <a:solidFill>
                  <a:srgbClr val="000066"/>
                </a:solidFill>
                <a:latin typeface="Tahoma" pitchFamily="34" charset="0"/>
              </a:rPr>
              <a:t>F = {</a:t>
            </a:r>
            <a:r>
              <a:rPr lang="en-US" altLang="zh-CN" sz="2400" b="1"/>
              <a:t>AB</a:t>
            </a:r>
            <a:r>
              <a:rPr lang="zh-CN" altLang="zh-CN" sz="2400" b="1"/>
              <a:t>→</a:t>
            </a:r>
            <a:r>
              <a:rPr lang="en-US" altLang="zh-CN" sz="2400" b="1"/>
              <a:t>C, C</a:t>
            </a:r>
            <a:r>
              <a:rPr lang="zh-CN" altLang="zh-CN" sz="2400" b="1"/>
              <a:t>→</a:t>
            </a:r>
            <a:r>
              <a:rPr lang="en-US" altLang="zh-CN" sz="2400" b="1"/>
              <a:t>A, CG</a:t>
            </a:r>
            <a:r>
              <a:rPr lang="zh-CN" altLang="zh-CN" sz="2400" b="1"/>
              <a:t>→</a:t>
            </a:r>
            <a:r>
              <a:rPr lang="en-US" altLang="zh-CN" sz="2400" b="1"/>
              <a:t>D, ACD</a:t>
            </a:r>
            <a:r>
              <a:rPr lang="zh-CN" altLang="zh-CN" sz="2400" b="1"/>
              <a:t>→</a:t>
            </a:r>
            <a:r>
              <a:rPr lang="en-US" altLang="zh-CN" sz="2400" b="1"/>
              <a:t>B</a:t>
            </a:r>
            <a:r>
              <a:rPr lang="en-US" altLang="zh-CN" sz="2400" b="1">
                <a:solidFill>
                  <a:srgbClr val="000066"/>
                </a:solidFill>
                <a:latin typeface="Tahoma" pitchFamily="34" charset="0"/>
              </a:rPr>
              <a:t>}</a:t>
            </a:r>
          </a:p>
        </p:txBody>
      </p:sp>
      <p:sp>
        <p:nvSpPr>
          <p:cNvPr id="404485" name="Rectangle 5"/>
          <p:cNvSpPr>
            <a:spLocks noChangeArrowheads="1"/>
          </p:cNvSpPr>
          <p:nvPr/>
        </p:nvSpPr>
        <p:spPr bwMode="auto">
          <a:xfrm>
            <a:off x="490538" y="3832448"/>
            <a:ext cx="8153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lnSpc>
                <a:spcPct val="115000"/>
              </a:lnSpc>
              <a:spcBef>
                <a:spcPct val="25000"/>
              </a:spcBef>
              <a:buClr>
                <a:schemeClr val="accent1"/>
              </a:buClr>
            </a:pPr>
            <a:r>
              <a:rPr lang="zh-CN" altLang="en-US">
                <a:solidFill>
                  <a:srgbClr val="CC3300"/>
                </a:solidFill>
                <a:latin typeface="Tahoma" pitchFamily="34" charset="0"/>
              </a:rPr>
              <a:t>检查</a:t>
            </a:r>
            <a:r>
              <a:rPr lang="en-US" altLang="zh-CN">
                <a:solidFill>
                  <a:srgbClr val="CC3300"/>
                </a:solidFill>
                <a:latin typeface="Tahoma" pitchFamily="34" charset="0"/>
              </a:rPr>
              <a:t>ACD→B</a:t>
            </a:r>
            <a:r>
              <a:rPr lang="zh-CN" altLang="en-US">
                <a:solidFill>
                  <a:srgbClr val="000066"/>
                </a:solidFill>
                <a:latin typeface="Tahoma" pitchFamily="34" charset="0"/>
              </a:rPr>
              <a:t>：</a:t>
            </a:r>
          </a:p>
          <a:p>
            <a:pPr algn="just" eaLnBrk="1" hangingPunct="1">
              <a:lnSpc>
                <a:spcPct val="115000"/>
              </a:lnSpc>
              <a:spcBef>
                <a:spcPct val="25000"/>
              </a:spcBef>
              <a:buClr>
                <a:schemeClr val="accent1"/>
              </a:buClr>
            </a:pPr>
            <a:r>
              <a:rPr lang="zh-CN" altLang="en-US">
                <a:solidFill>
                  <a:srgbClr val="000066"/>
                </a:solidFill>
                <a:latin typeface="Tahoma" pitchFamily="34" charset="0"/>
              </a:rPr>
              <a:t>      </a:t>
            </a:r>
            <a:r>
              <a:rPr lang="en-US" altLang="zh-CN">
                <a:solidFill>
                  <a:srgbClr val="000066"/>
                </a:solidFill>
                <a:latin typeface="Tahoma" pitchFamily="34" charset="0"/>
                <a:sym typeface="Symbol" pitchFamily="18" charset="2"/>
              </a:rPr>
              <a:t>G=F-{A</a:t>
            </a:r>
            <a:r>
              <a:rPr lang="en-US" altLang="zh-CN">
                <a:solidFill>
                  <a:srgbClr val="000066"/>
                </a:solidFill>
                <a:latin typeface="Tahoma" pitchFamily="34" charset="0"/>
              </a:rPr>
              <a:t>CD</a:t>
            </a:r>
            <a:r>
              <a:rPr lang="en-US" altLang="zh-CN">
                <a:solidFill>
                  <a:srgbClr val="000066"/>
                </a:solidFill>
                <a:latin typeface="Tahoma" pitchFamily="34" charset="0"/>
                <a:sym typeface="Symbol" pitchFamily="18" charset="2"/>
              </a:rPr>
              <a:t>B}={</a:t>
            </a:r>
            <a:r>
              <a:rPr lang="en-US" altLang="zh-CN"/>
              <a:t>AB</a:t>
            </a:r>
            <a:r>
              <a:rPr lang="zh-CN" altLang="zh-CN"/>
              <a:t>→</a:t>
            </a:r>
            <a:r>
              <a:rPr lang="en-US" altLang="zh-CN"/>
              <a:t>C, C</a:t>
            </a:r>
            <a:r>
              <a:rPr lang="zh-CN" altLang="zh-CN"/>
              <a:t>→</a:t>
            </a:r>
            <a:r>
              <a:rPr lang="en-US" altLang="zh-CN"/>
              <a:t>A, CG</a:t>
            </a:r>
            <a:r>
              <a:rPr lang="zh-CN" altLang="zh-CN"/>
              <a:t>→</a:t>
            </a:r>
            <a:r>
              <a:rPr lang="en-US" altLang="zh-CN"/>
              <a:t>D</a:t>
            </a:r>
            <a:r>
              <a:rPr lang="en-US" altLang="zh-CN">
                <a:solidFill>
                  <a:srgbClr val="000066"/>
                </a:solidFill>
                <a:latin typeface="Tahoma" pitchFamily="34" charset="0"/>
                <a:sym typeface="Symbol" pitchFamily="18" charset="2"/>
              </a:rPr>
              <a:t>}</a:t>
            </a:r>
          </a:p>
          <a:p>
            <a:pPr algn="just" eaLnBrk="1" hangingPunct="1">
              <a:lnSpc>
                <a:spcPct val="115000"/>
              </a:lnSpc>
              <a:spcBef>
                <a:spcPct val="25000"/>
              </a:spcBef>
              <a:buClr>
                <a:schemeClr val="accent1"/>
              </a:buClr>
            </a:pPr>
            <a:r>
              <a:rPr lang="en-US" altLang="zh-CN">
                <a:solidFill>
                  <a:srgbClr val="000066"/>
                </a:solidFill>
                <a:latin typeface="Tahoma" pitchFamily="34" charset="0"/>
              </a:rPr>
              <a:t> </a:t>
            </a:r>
            <a:r>
              <a:rPr lang="zh-CN" altLang="en-US">
                <a:solidFill>
                  <a:srgbClr val="000066"/>
                </a:solidFill>
                <a:latin typeface="Tahoma" pitchFamily="34" charset="0"/>
              </a:rPr>
              <a:t>则：</a:t>
            </a:r>
            <a:r>
              <a:rPr lang="en-US" altLang="zh-CN">
                <a:solidFill>
                  <a:srgbClr val="000066"/>
                </a:solidFill>
                <a:latin typeface="Tahoma" pitchFamily="34" charset="0"/>
              </a:rPr>
              <a:t>ACD</a:t>
            </a:r>
            <a:r>
              <a:rPr lang="en-US" altLang="zh-CN" baseline="-30000">
                <a:solidFill>
                  <a:srgbClr val="000066"/>
                </a:solidFill>
                <a:latin typeface="Tahoma" pitchFamily="34" charset="0"/>
              </a:rPr>
              <a:t>G</a:t>
            </a:r>
            <a:r>
              <a:rPr lang="en-US" altLang="zh-CN" baseline="30000">
                <a:solidFill>
                  <a:srgbClr val="000066"/>
                </a:solidFill>
                <a:latin typeface="Tahoma" pitchFamily="34" charset="0"/>
              </a:rPr>
              <a:t>+ </a:t>
            </a:r>
            <a:r>
              <a:rPr lang="en-US" altLang="zh-CN">
                <a:solidFill>
                  <a:srgbClr val="000066"/>
                </a:solidFill>
                <a:latin typeface="Tahoma" pitchFamily="34" charset="0"/>
                <a:sym typeface="Symbol" pitchFamily="18" charset="2"/>
              </a:rPr>
              <a:t>= {A</a:t>
            </a:r>
            <a:r>
              <a:rPr lang="en-US" altLang="zh-CN">
                <a:solidFill>
                  <a:srgbClr val="000066"/>
                </a:solidFill>
                <a:latin typeface="Tahoma" pitchFamily="34" charset="0"/>
              </a:rPr>
              <a:t>CD</a:t>
            </a:r>
            <a:r>
              <a:rPr lang="en-US" altLang="zh-CN">
                <a:solidFill>
                  <a:srgbClr val="000066"/>
                </a:solidFill>
                <a:latin typeface="Tahoma" pitchFamily="34" charset="0"/>
                <a:sym typeface="Symbol" pitchFamily="18" charset="2"/>
              </a:rPr>
              <a:t>}</a:t>
            </a:r>
            <a:r>
              <a:rPr lang="zh-CN" altLang="en-US">
                <a:solidFill>
                  <a:srgbClr val="000066"/>
                </a:solidFill>
                <a:latin typeface="Tahoma" pitchFamily="34" charset="0"/>
                <a:sym typeface="Symbol" pitchFamily="18" charset="2"/>
              </a:rPr>
              <a:t>，   </a:t>
            </a:r>
            <a:r>
              <a:rPr lang="en-US" altLang="zh-CN">
                <a:solidFill>
                  <a:srgbClr val="000066"/>
                </a:solidFill>
                <a:latin typeface="Tahoma" pitchFamily="34" charset="0"/>
                <a:sym typeface="Symbol" pitchFamily="18" charset="2"/>
              </a:rPr>
              <a:t>B {A</a:t>
            </a:r>
            <a:r>
              <a:rPr lang="en-US" altLang="zh-CN">
                <a:solidFill>
                  <a:srgbClr val="000066"/>
                </a:solidFill>
                <a:latin typeface="Tahoma" pitchFamily="34" charset="0"/>
              </a:rPr>
              <a:t>CD</a:t>
            </a:r>
            <a:r>
              <a:rPr lang="en-US" altLang="zh-CN">
                <a:solidFill>
                  <a:srgbClr val="000066"/>
                </a:solidFill>
                <a:latin typeface="Tahoma" pitchFamily="34" charset="0"/>
                <a:sym typeface="Symbol" pitchFamily="18" charset="2"/>
              </a:rPr>
              <a:t>}</a:t>
            </a:r>
          </a:p>
          <a:p>
            <a:pPr algn="just" eaLnBrk="1" hangingPunct="1">
              <a:lnSpc>
                <a:spcPct val="115000"/>
              </a:lnSpc>
              <a:spcBef>
                <a:spcPct val="25000"/>
              </a:spcBef>
              <a:buClr>
                <a:schemeClr val="accent1"/>
              </a:buClr>
            </a:pPr>
            <a:r>
              <a:rPr lang="zh-CN" altLang="en-US">
                <a:solidFill>
                  <a:srgbClr val="669900"/>
                </a:solidFill>
                <a:sym typeface="Symbol" pitchFamily="18" charset="2"/>
              </a:rPr>
              <a:t>保留</a:t>
            </a:r>
            <a:r>
              <a:rPr lang="en-US" altLang="zh-CN">
                <a:solidFill>
                  <a:srgbClr val="669900"/>
                </a:solidFill>
                <a:sym typeface="Symbol" pitchFamily="18" charset="2"/>
              </a:rPr>
              <a:t>A</a:t>
            </a:r>
            <a:r>
              <a:rPr lang="en-US" altLang="zh-CN">
                <a:solidFill>
                  <a:srgbClr val="669900"/>
                </a:solidFill>
                <a:latin typeface="Tahoma" pitchFamily="34" charset="0"/>
              </a:rPr>
              <a:t>CD</a:t>
            </a:r>
            <a:r>
              <a:rPr lang="en-US" altLang="zh-CN">
                <a:solidFill>
                  <a:srgbClr val="669900"/>
                </a:solidFill>
                <a:latin typeface="Tahoma" pitchFamily="34" charset="0"/>
                <a:sym typeface="Symbol" pitchFamily="18" charset="2"/>
              </a:rPr>
              <a:t>B</a:t>
            </a:r>
            <a:r>
              <a:rPr lang="zh-CN" altLang="en-US">
                <a:solidFill>
                  <a:srgbClr val="000066"/>
                </a:solidFill>
                <a:latin typeface="Tahoma" pitchFamily="34" charset="0"/>
                <a:sym typeface="Symbol" pitchFamily="18" charset="2"/>
              </a:rPr>
              <a:t>： </a:t>
            </a:r>
            <a:r>
              <a:rPr lang="en-US" altLang="zh-CN">
                <a:solidFill>
                  <a:srgbClr val="000066"/>
                </a:solidFill>
                <a:latin typeface="Tahoma" pitchFamily="34" charset="0"/>
              </a:rPr>
              <a:t>F = {</a:t>
            </a:r>
            <a:r>
              <a:rPr lang="en-US" altLang="zh-CN"/>
              <a:t>AB</a:t>
            </a:r>
            <a:r>
              <a:rPr lang="zh-CN" altLang="zh-CN"/>
              <a:t>→</a:t>
            </a:r>
            <a:r>
              <a:rPr lang="en-US" altLang="zh-CN"/>
              <a:t>C, C</a:t>
            </a:r>
            <a:r>
              <a:rPr lang="zh-CN" altLang="zh-CN"/>
              <a:t>→</a:t>
            </a:r>
            <a:r>
              <a:rPr lang="en-US" altLang="zh-CN"/>
              <a:t>A, CG</a:t>
            </a:r>
            <a:r>
              <a:rPr lang="zh-CN" altLang="zh-CN"/>
              <a:t>→</a:t>
            </a:r>
            <a:r>
              <a:rPr lang="en-US" altLang="zh-CN"/>
              <a:t>D, ACD</a:t>
            </a:r>
            <a:r>
              <a:rPr lang="zh-CN" altLang="zh-CN"/>
              <a:t>→</a:t>
            </a:r>
            <a:r>
              <a:rPr lang="en-US" altLang="zh-CN"/>
              <a:t>B</a:t>
            </a:r>
            <a:r>
              <a:rPr lang="en-US" altLang="zh-CN">
                <a:solidFill>
                  <a:srgbClr val="000066"/>
                </a:solidFill>
                <a:latin typeface="Tahoma" pitchFamily="34" charset="0"/>
              </a:rPr>
              <a:t>}</a:t>
            </a:r>
          </a:p>
          <a:p>
            <a:pPr algn="just" eaLnBrk="1" hangingPunct="1">
              <a:lnSpc>
                <a:spcPct val="115000"/>
              </a:lnSpc>
              <a:spcBef>
                <a:spcPct val="25000"/>
              </a:spcBef>
              <a:buClr>
                <a:schemeClr val="accent1"/>
              </a:buClr>
            </a:pPr>
            <a:endParaRPr lang="en-US" altLang="zh-CN">
              <a:solidFill>
                <a:srgbClr val="000066"/>
              </a:solidFill>
              <a:latin typeface="Tahoma" pitchFamily="34" charset="0"/>
              <a:sym typeface="Symbol" pitchFamily="18" charset="2"/>
            </a:endParaRPr>
          </a:p>
        </p:txBody>
      </p:sp>
      <p:sp>
        <p:nvSpPr>
          <p:cNvPr id="404486" name="Rectangle 6"/>
          <p:cNvSpPr>
            <a:spLocks noChangeArrowheads="1"/>
          </p:cNvSpPr>
          <p:nvPr/>
        </p:nvSpPr>
        <p:spPr bwMode="auto">
          <a:xfrm>
            <a:off x="457200" y="58674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a:solidFill>
                  <a:srgbClr val="CC3300"/>
                </a:solidFill>
                <a:latin typeface="Tahoma" pitchFamily="34" charset="0"/>
              </a:rPr>
              <a:t>则： </a:t>
            </a:r>
            <a:r>
              <a:rPr lang="en-US" altLang="zh-CN">
                <a:solidFill>
                  <a:srgbClr val="CC3300"/>
                </a:solidFill>
                <a:latin typeface="Tahoma" pitchFamily="34" charset="0"/>
              </a:rPr>
              <a:t>F = {</a:t>
            </a:r>
            <a:r>
              <a:rPr lang="en-US" altLang="zh-CN">
                <a:solidFill>
                  <a:srgbClr val="C00000"/>
                </a:solidFill>
              </a:rPr>
              <a:t>AB</a:t>
            </a:r>
            <a:r>
              <a:rPr lang="zh-CN" altLang="zh-CN">
                <a:solidFill>
                  <a:srgbClr val="C00000"/>
                </a:solidFill>
              </a:rPr>
              <a:t>→</a:t>
            </a:r>
            <a:r>
              <a:rPr lang="en-US" altLang="zh-CN">
                <a:solidFill>
                  <a:srgbClr val="C00000"/>
                </a:solidFill>
              </a:rPr>
              <a:t>C, C</a:t>
            </a:r>
            <a:r>
              <a:rPr lang="zh-CN" altLang="zh-CN">
                <a:solidFill>
                  <a:srgbClr val="C00000"/>
                </a:solidFill>
              </a:rPr>
              <a:t>→</a:t>
            </a:r>
            <a:r>
              <a:rPr lang="en-US" altLang="zh-CN">
                <a:solidFill>
                  <a:srgbClr val="C00000"/>
                </a:solidFill>
              </a:rPr>
              <a:t>A, CG</a:t>
            </a:r>
            <a:r>
              <a:rPr lang="zh-CN" altLang="zh-CN">
                <a:solidFill>
                  <a:srgbClr val="C00000"/>
                </a:solidFill>
              </a:rPr>
              <a:t>→</a:t>
            </a:r>
            <a:r>
              <a:rPr lang="en-US" altLang="zh-CN">
                <a:solidFill>
                  <a:srgbClr val="C00000"/>
                </a:solidFill>
              </a:rPr>
              <a:t>D, ACD</a:t>
            </a:r>
            <a:r>
              <a:rPr lang="zh-CN" altLang="zh-CN">
                <a:solidFill>
                  <a:srgbClr val="C00000"/>
                </a:solidFill>
              </a:rPr>
              <a:t>→</a:t>
            </a:r>
            <a:r>
              <a:rPr lang="en-US" altLang="zh-CN">
                <a:solidFill>
                  <a:srgbClr val="C00000"/>
                </a:solidFill>
              </a:rPr>
              <a:t>B</a:t>
            </a:r>
            <a:r>
              <a:rPr lang="en-US" altLang="zh-CN">
                <a:solidFill>
                  <a:srgbClr val="CC3300"/>
                </a:solidFill>
                <a:latin typeface="Tahoma" pitchFamily="34" charset="0"/>
              </a:rPr>
              <a:t>}</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20</a:t>
            </a:fld>
            <a:endParaRPr lang="en-US" altLang="zh-CN" dirty="0"/>
          </a:p>
        </p:txBody>
      </p:sp>
      <p:sp>
        <p:nvSpPr>
          <p:cNvPr id="8" name="Rectangle 2">
            <a:extLst>
              <a:ext uri="{FF2B5EF4-FFF2-40B4-BE49-F238E27FC236}">
                <a16:creationId xmlns:a16="http://schemas.microsoft.com/office/drawing/2014/main" id="{DA9FA352-6C4D-4EB5-8BEC-BBED9CE2D868}"/>
              </a:ext>
            </a:extLst>
          </p:cNvPr>
          <p:cNvSpPr>
            <a:spLocks noGrp="1" noChangeArrowheads="1"/>
          </p:cNvSpPr>
          <p:nvPr>
            <p:ph type="title"/>
          </p:nvPr>
        </p:nvSpPr>
        <p:spPr bwMode="auto">
          <a:xfrm>
            <a:off x="467544" y="764704"/>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zh-CN" altLang="pt-BR" sz="2800" b="1" i="0" u="none" strike="noStrike" kern="0" cap="none" spc="0" normalizeH="0" baseline="0" noProof="0" dirty="0">
                <a:ln>
                  <a:noFill/>
                </a:ln>
                <a:solidFill>
                  <a:srgbClr val="FFFFFF"/>
                </a:solidFill>
                <a:effectLst/>
                <a:uLnTx/>
                <a:uFillTx/>
                <a:latin typeface="Arial"/>
                <a:ea typeface="+mj-ea"/>
                <a:cs typeface="+mj-cs"/>
              </a:rPr>
              <a:t>求最小函数依赖集</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a:t>
            </a:r>
            <a:r>
              <a:rPr kumimoji="0" lang="zh-CN" altLang="en-US" sz="2800" b="1" i="0" u="none" strike="noStrike" kern="0" cap="none" spc="0" normalizeH="0" baseline="0" noProof="0" dirty="0">
                <a:ln>
                  <a:noFill/>
                </a:ln>
                <a:solidFill>
                  <a:srgbClr val="FFFFFF"/>
                </a:solidFill>
                <a:effectLst/>
                <a:uLnTx/>
                <a:uFillTx/>
                <a:latin typeface="Arial"/>
                <a:ea typeface="+mj-ea"/>
                <a:cs typeface="+mj-cs"/>
              </a:rPr>
              <a:t>示例</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a:t>
            </a:r>
            <a:endParaRPr lang="zh-CN" altLang="en-US" sz="3600" b="1" dirty="0">
              <a:solidFill>
                <a:srgbClr val="0000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linds(horizontal)">
                                      <p:cBhvr>
                                        <p:cTn id="7" dur="500"/>
                                        <p:tgtEl>
                                          <p:spTgt spid="84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blinds(horizontal)">
                                      <p:cBhvr>
                                        <p:cTn id="12" dur="500"/>
                                        <p:tgtEl>
                                          <p:spTgt spid="84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blinds(horizontal)">
                                      <p:cBhvr>
                                        <p:cTn id="17" dur="500"/>
                                        <p:tgtEl>
                                          <p:spTgt spid="84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blinds(horizontal)">
                                      <p:cBhvr>
                                        <p:cTn id="22" dur="500"/>
                                        <p:tgtEl>
                                          <p:spTgt spid="84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04485">
                                            <p:txEl>
                                              <p:pRg st="0" end="0"/>
                                            </p:txEl>
                                          </p:spTgt>
                                        </p:tgtEl>
                                        <p:attrNameLst>
                                          <p:attrName>style.visibility</p:attrName>
                                        </p:attrNameLst>
                                      </p:cBhvr>
                                      <p:to>
                                        <p:strVal val="visible"/>
                                      </p:to>
                                    </p:set>
                                    <p:animEffect transition="in" filter="blinds(horizontal)">
                                      <p:cBhvr>
                                        <p:cTn id="27" dur="500"/>
                                        <p:tgtEl>
                                          <p:spTgt spid="40448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04485">
                                            <p:txEl>
                                              <p:pRg st="1" end="1"/>
                                            </p:txEl>
                                          </p:spTgt>
                                        </p:tgtEl>
                                        <p:attrNameLst>
                                          <p:attrName>style.visibility</p:attrName>
                                        </p:attrNameLst>
                                      </p:cBhvr>
                                      <p:to>
                                        <p:strVal val="visible"/>
                                      </p:to>
                                    </p:set>
                                    <p:animEffect transition="in" filter="blinds(horizontal)">
                                      <p:cBhvr>
                                        <p:cTn id="32" dur="500"/>
                                        <p:tgtEl>
                                          <p:spTgt spid="404485">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04485">
                                            <p:txEl>
                                              <p:pRg st="2" end="2"/>
                                            </p:txEl>
                                          </p:spTgt>
                                        </p:tgtEl>
                                        <p:attrNameLst>
                                          <p:attrName>style.visibility</p:attrName>
                                        </p:attrNameLst>
                                      </p:cBhvr>
                                      <p:to>
                                        <p:strVal val="visible"/>
                                      </p:to>
                                    </p:set>
                                    <p:animEffect transition="in" filter="blinds(horizontal)">
                                      <p:cBhvr>
                                        <p:cTn id="37" dur="500"/>
                                        <p:tgtEl>
                                          <p:spTgt spid="404485">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04485">
                                            <p:txEl>
                                              <p:pRg st="3" end="3"/>
                                            </p:txEl>
                                          </p:spTgt>
                                        </p:tgtEl>
                                        <p:attrNameLst>
                                          <p:attrName>style.visibility</p:attrName>
                                        </p:attrNameLst>
                                      </p:cBhvr>
                                      <p:to>
                                        <p:strVal val="visible"/>
                                      </p:to>
                                    </p:set>
                                    <p:animEffect transition="in" filter="blinds(horizontal)">
                                      <p:cBhvr>
                                        <p:cTn id="42" dur="500"/>
                                        <p:tgtEl>
                                          <p:spTgt spid="404485">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4486"/>
                                        </p:tgtEl>
                                        <p:attrNameLst>
                                          <p:attrName>style.visibility</p:attrName>
                                        </p:attrNameLst>
                                      </p:cBhvr>
                                      <p:to>
                                        <p:strVal val="visible"/>
                                      </p:to>
                                    </p:set>
                                    <p:animEffect transition="in" filter="blinds(horizontal)">
                                      <p:cBhvr>
                                        <p:cTn id="47" dur="500"/>
                                        <p:tgtEl>
                                          <p:spTgt spid="404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8"/>
          <p:cNvSpPr>
            <a:spLocks noChangeArrowheads="1"/>
          </p:cNvSpPr>
          <p:nvPr/>
        </p:nvSpPr>
        <p:spPr bwMode="auto">
          <a:xfrm>
            <a:off x="304800" y="1506365"/>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rPr>
              <a:t>(3)</a:t>
            </a:r>
            <a:r>
              <a:rPr lang="zh-CN" altLang="zh-CN" dirty="0">
                <a:solidFill>
                  <a:srgbClr val="FF0000"/>
                </a:solidFill>
              </a:rPr>
              <a:t>去掉</a:t>
            </a:r>
            <a:r>
              <a:rPr lang="en-US" altLang="zh-CN" dirty="0">
                <a:solidFill>
                  <a:srgbClr val="FF0000"/>
                </a:solidFill>
              </a:rPr>
              <a:t>F</a:t>
            </a:r>
            <a:r>
              <a:rPr lang="zh-CN" altLang="zh-CN" dirty="0">
                <a:solidFill>
                  <a:srgbClr val="FF0000"/>
                </a:solidFill>
              </a:rPr>
              <a:t>中</a:t>
            </a:r>
            <a:r>
              <a:rPr lang="zh-CN" altLang="en-US" dirty="0">
                <a:solidFill>
                  <a:srgbClr val="FF0000"/>
                </a:solidFill>
              </a:rPr>
              <a:t>各依赖左部</a:t>
            </a:r>
            <a:r>
              <a:rPr lang="zh-CN" altLang="zh-CN" dirty="0">
                <a:solidFill>
                  <a:srgbClr val="FF0000"/>
                </a:solidFill>
              </a:rPr>
              <a:t>多余的</a:t>
            </a:r>
            <a:r>
              <a:rPr lang="zh-CN" altLang="en-US" dirty="0">
                <a:solidFill>
                  <a:srgbClr val="FF0000"/>
                </a:solidFill>
              </a:rPr>
              <a:t>属性</a:t>
            </a:r>
            <a:r>
              <a:rPr lang="en-US" altLang="zh-CN" dirty="0">
                <a:solidFill>
                  <a:srgbClr val="FF0000"/>
                </a:solidFill>
              </a:rPr>
              <a:t>:</a:t>
            </a:r>
            <a:endParaRPr lang="en-US" altLang="zh-CN" dirty="0">
              <a:solidFill>
                <a:srgbClr val="FF0000"/>
              </a:solidFill>
              <a:latin typeface="Tahoma" pitchFamily="34" charset="0"/>
            </a:endParaRPr>
          </a:p>
          <a:p>
            <a:pPr algn="just" eaLnBrk="1" hangingPunct="1">
              <a:lnSpc>
                <a:spcPct val="115000"/>
              </a:lnSpc>
              <a:spcBef>
                <a:spcPct val="25000"/>
              </a:spcBef>
              <a:buClr>
                <a:schemeClr val="accent1"/>
              </a:buClr>
            </a:pPr>
            <a:r>
              <a:rPr lang="zh-CN" altLang="en-US" dirty="0">
                <a:solidFill>
                  <a:srgbClr val="CC3300"/>
                </a:solidFill>
                <a:latin typeface="Tahoma" pitchFamily="34" charset="0"/>
              </a:rPr>
              <a:t>  </a:t>
            </a:r>
          </a:p>
        </p:txBody>
      </p:sp>
      <p:sp>
        <p:nvSpPr>
          <p:cNvPr id="6" name="Rectangle 4"/>
          <p:cNvSpPr txBox="1">
            <a:spLocks noChangeArrowheads="1"/>
          </p:cNvSpPr>
          <p:nvPr/>
        </p:nvSpPr>
        <p:spPr bwMode="auto">
          <a:xfrm>
            <a:off x="323850" y="2507629"/>
            <a:ext cx="8305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lnSpc>
                <a:spcPct val="115000"/>
              </a:lnSpc>
              <a:spcBef>
                <a:spcPct val="25000"/>
              </a:spcBef>
              <a:buClr>
                <a:schemeClr val="accent1"/>
              </a:buClr>
            </a:pPr>
            <a:r>
              <a:rPr lang="zh-CN" altLang="en-US" dirty="0">
                <a:solidFill>
                  <a:srgbClr val="CC3300"/>
                </a:solidFill>
                <a:latin typeface="Tahoma" pitchFamily="34" charset="0"/>
              </a:rPr>
              <a:t>检查</a:t>
            </a:r>
            <a:r>
              <a:rPr lang="en-US" altLang="zh-CN" dirty="0">
                <a:solidFill>
                  <a:srgbClr val="CC3300"/>
                </a:solidFill>
                <a:latin typeface="Tahoma" pitchFamily="34" charset="0"/>
              </a:rPr>
              <a:t>AB→C</a:t>
            </a:r>
            <a:r>
              <a:rPr lang="zh-CN" altLang="en-US" dirty="0">
                <a:solidFill>
                  <a:srgbClr val="000066"/>
                </a:solidFill>
                <a:latin typeface="Tahoma" pitchFamily="34" charset="0"/>
              </a:rPr>
              <a:t>：</a:t>
            </a:r>
          </a:p>
          <a:p>
            <a:pPr algn="just">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G=F-{</a:t>
            </a:r>
            <a:r>
              <a:rPr lang="en-US" altLang="zh-CN" dirty="0">
                <a:solidFill>
                  <a:srgbClr val="000066"/>
                </a:solidFill>
                <a:latin typeface="Tahoma" pitchFamily="34" charset="0"/>
              </a:rPr>
              <a:t>AB</a:t>
            </a:r>
            <a:r>
              <a:rPr lang="en-US" altLang="zh-CN" dirty="0">
                <a:solidFill>
                  <a:srgbClr val="000066"/>
                </a:solidFill>
                <a:latin typeface="Tahoma" pitchFamily="34" charset="0"/>
                <a:sym typeface="Symbol" pitchFamily="18" charset="2"/>
              </a:rPr>
              <a:t>C}={</a:t>
            </a:r>
            <a:r>
              <a:rPr lang="en-US" altLang="zh-CN" dirty="0"/>
              <a:t>C</a:t>
            </a:r>
            <a:r>
              <a:rPr lang="zh-CN" altLang="zh-CN" dirty="0"/>
              <a:t>→</a:t>
            </a:r>
            <a:r>
              <a:rPr lang="en-US" altLang="zh-CN" dirty="0"/>
              <a:t>A, CG</a:t>
            </a:r>
            <a:r>
              <a:rPr lang="zh-CN" altLang="zh-CN" dirty="0"/>
              <a:t>→</a:t>
            </a:r>
            <a:r>
              <a:rPr lang="en-US" altLang="zh-CN" dirty="0"/>
              <a:t>D, ACD</a:t>
            </a:r>
            <a:r>
              <a:rPr lang="zh-CN" altLang="zh-CN" dirty="0"/>
              <a:t>→</a:t>
            </a:r>
            <a:r>
              <a:rPr lang="en-US" altLang="zh-CN" dirty="0"/>
              <a:t>B</a:t>
            </a:r>
            <a:r>
              <a:rPr lang="en-US" altLang="zh-CN" dirty="0">
                <a:solidFill>
                  <a:srgbClr val="000066"/>
                </a:solidFill>
                <a:latin typeface="Tahoma" pitchFamily="34" charset="0"/>
                <a:sym typeface="Symbol" pitchFamily="18" charset="2"/>
              </a:rPr>
              <a:t>}</a:t>
            </a:r>
          </a:p>
          <a:p>
            <a:pPr algn="just">
              <a:lnSpc>
                <a:spcPct val="115000"/>
              </a:lnSpc>
              <a:spcBef>
                <a:spcPct val="25000"/>
              </a:spcBef>
              <a:buClr>
                <a:schemeClr val="accent1"/>
              </a:buClr>
            </a:pPr>
            <a:r>
              <a:rPr lang="en-US" altLang="zh-CN" dirty="0">
                <a:solidFill>
                  <a:srgbClr val="000066"/>
                </a:solidFill>
                <a:latin typeface="Tahoma" pitchFamily="34" charset="0"/>
              </a:rPr>
              <a:t> </a:t>
            </a:r>
            <a:r>
              <a:rPr lang="zh-CN" altLang="en-US" dirty="0">
                <a:solidFill>
                  <a:srgbClr val="000066"/>
                </a:solidFill>
                <a:latin typeface="Tahoma" pitchFamily="34" charset="0"/>
              </a:rPr>
              <a:t>由于：</a:t>
            </a:r>
            <a:r>
              <a:rPr lang="en-US" altLang="zh-CN" dirty="0">
                <a:solidFill>
                  <a:srgbClr val="000066"/>
                </a:solidFill>
                <a:latin typeface="Tahoma" pitchFamily="34" charset="0"/>
              </a:rPr>
              <a:t>A</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{A}</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rPr>
              <a:t> B</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{B}</a:t>
            </a:r>
            <a:r>
              <a:rPr lang="zh-CN" altLang="en-US" dirty="0">
                <a:solidFill>
                  <a:srgbClr val="000066"/>
                </a:solidFill>
                <a:latin typeface="Tahoma" pitchFamily="34" charset="0"/>
                <a:sym typeface="Symbol" pitchFamily="18" charset="2"/>
              </a:rPr>
              <a:t> </a:t>
            </a:r>
          </a:p>
          <a:p>
            <a:pPr algn="just">
              <a:lnSpc>
                <a:spcPct val="115000"/>
              </a:lnSpc>
              <a:spcBef>
                <a:spcPct val="25000"/>
              </a:spcBef>
              <a:buClr>
                <a:schemeClr val="accent1"/>
              </a:buClr>
            </a:pPr>
            <a:r>
              <a:rPr lang="zh-CN" altLang="en-US" dirty="0">
                <a:solidFill>
                  <a:srgbClr val="669900"/>
                </a:solidFill>
                <a:sym typeface="Symbol" pitchFamily="18" charset="2"/>
              </a:rPr>
              <a:t>保留</a:t>
            </a:r>
            <a:r>
              <a:rPr lang="en-US" altLang="zh-CN" dirty="0">
                <a:solidFill>
                  <a:srgbClr val="669900"/>
                </a:solidFill>
                <a:sym typeface="Symbol" pitchFamily="18" charset="2"/>
              </a:rPr>
              <a:t>AB</a:t>
            </a:r>
            <a:r>
              <a:rPr lang="en-US" altLang="zh-CN" dirty="0">
                <a:solidFill>
                  <a:srgbClr val="669900"/>
                </a:solidFill>
                <a:latin typeface="Tahoma" pitchFamily="34" charset="0"/>
                <a:sym typeface="Symbol" pitchFamily="18" charset="2"/>
              </a:rPr>
              <a:t>C</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rPr>
              <a:t>F = {</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 ACD</a:t>
            </a:r>
            <a:r>
              <a:rPr lang="zh-CN" altLang="zh-CN" dirty="0"/>
              <a:t>→</a:t>
            </a:r>
            <a:r>
              <a:rPr lang="en-US" altLang="zh-CN" dirty="0"/>
              <a:t>B</a:t>
            </a:r>
            <a:r>
              <a:rPr lang="en-US" altLang="zh-CN" dirty="0">
                <a:solidFill>
                  <a:srgbClr val="000066"/>
                </a:solidFill>
                <a:latin typeface="Tahoma" pitchFamily="34" charset="0"/>
              </a:rPr>
              <a:t>}</a:t>
            </a:r>
          </a:p>
        </p:txBody>
      </p:sp>
      <p:sp>
        <p:nvSpPr>
          <p:cNvPr id="83973" name="Rectangle 6"/>
          <p:cNvSpPr>
            <a:spLocks noChangeArrowheads="1"/>
          </p:cNvSpPr>
          <p:nvPr/>
        </p:nvSpPr>
        <p:spPr bwMode="auto">
          <a:xfrm>
            <a:off x="684213" y="1931367"/>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dirty="0">
                <a:solidFill>
                  <a:srgbClr val="CC3300"/>
                </a:solidFill>
                <a:latin typeface="Tahoma" pitchFamily="34" charset="0"/>
              </a:rPr>
              <a:t> </a:t>
            </a:r>
            <a:r>
              <a:rPr lang="en-US" altLang="zh-CN" dirty="0">
                <a:solidFill>
                  <a:srgbClr val="CC3300"/>
                </a:solidFill>
                <a:latin typeface="Tahoma" pitchFamily="34" charset="0"/>
              </a:rPr>
              <a:t>F = {</a:t>
            </a:r>
            <a:r>
              <a:rPr lang="en-US" altLang="zh-CN" dirty="0">
                <a:solidFill>
                  <a:srgbClr val="C00000"/>
                </a:solidFill>
              </a:rPr>
              <a:t>AB</a:t>
            </a:r>
            <a:r>
              <a:rPr lang="zh-CN" altLang="zh-CN" dirty="0">
                <a:solidFill>
                  <a:srgbClr val="C00000"/>
                </a:solidFill>
              </a:rPr>
              <a:t>→</a:t>
            </a:r>
            <a:r>
              <a:rPr lang="en-US" altLang="zh-CN" dirty="0">
                <a:solidFill>
                  <a:srgbClr val="C00000"/>
                </a:solidFill>
              </a:rPr>
              <a:t>C, C</a:t>
            </a:r>
            <a:r>
              <a:rPr lang="zh-CN" altLang="zh-CN" dirty="0">
                <a:solidFill>
                  <a:srgbClr val="C00000"/>
                </a:solidFill>
              </a:rPr>
              <a:t>→</a:t>
            </a:r>
            <a:r>
              <a:rPr lang="en-US" altLang="zh-CN" dirty="0">
                <a:solidFill>
                  <a:srgbClr val="C00000"/>
                </a:solidFill>
              </a:rPr>
              <a:t>A, CG</a:t>
            </a:r>
            <a:r>
              <a:rPr lang="zh-CN" altLang="zh-CN" dirty="0">
                <a:solidFill>
                  <a:srgbClr val="C00000"/>
                </a:solidFill>
              </a:rPr>
              <a:t>→</a:t>
            </a:r>
            <a:r>
              <a:rPr lang="en-US" altLang="zh-CN" dirty="0">
                <a:solidFill>
                  <a:srgbClr val="C00000"/>
                </a:solidFill>
              </a:rPr>
              <a:t>D, ACD</a:t>
            </a:r>
            <a:r>
              <a:rPr lang="zh-CN" altLang="zh-CN" dirty="0">
                <a:solidFill>
                  <a:srgbClr val="C00000"/>
                </a:solidFill>
              </a:rPr>
              <a:t>→</a:t>
            </a:r>
            <a:r>
              <a:rPr lang="en-US" altLang="zh-CN" dirty="0">
                <a:solidFill>
                  <a:srgbClr val="C00000"/>
                </a:solidFill>
              </a:rPr>
              <a:t>B</a:t>
            </a:r>
            <a:r>
              <a:rPr lang="en-US" altLang="zh-CN" dirty="0">
                <a:solidFill>
                  <a:srgbClr val="CC3300"/>
                </a:solidFill>
                <a:latin typeface="Tahoma" pitchFamily="34" charset="0"/>
              </a:rPr>
              <a:t>}</a:t>
            </a:r>
          </a:p>
        </p:txBody>
      </p:sp>
      <p:sp>
        <p:nvSpPr>
          <p:cNvPr id="2" name="Rectangle 4"/>
          <p:cNvSpPr txBox="1">
            <a:spLocks noChangeArrowheads="1"/>
          </p:cNvSpPr>
          <p:nvPr/>
        </p:nvSpPr>
        <p:spPr bwMode="auto">
          <a:xfrm>
            <a:off x="323850" y="4595192"/>
            <a:ext cx="8305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lnSpc>
                <a:spcPct val="115000"/>
              </a:lnSpc>
              <a:spcBef>
                <a:spcPct val="25000"/>
              </a:spcBef>
              <a:buClr>
                <a:schemeClr val="accent1"/>
              </a:buClr>
            </a:pPr>
            <a:r>
              <a:rPr lang="zh-CN" altLang="en-US">
                <a:solidFill>
                  <a:srgbClr val="CC3300"/>
                </a:solidFill>
                <a:latin typeface="Tahoma" pitchFamily="34" charset="0"/>
              </a:rPr>
              <a:t>检查</a:t>
            </a:r>
            <a:r>
              <a:rPr lang="en-US" altLang="zh-CN">
                <a:solidFill>
                  <a:srgbClr val="CC3300"/>
                </a:solidFill>
                <a:latin typeface="Tahoma" pitchFamily="34" charset="0"/>
              </a:rPr>
              <a:t>CG→D</a:t>
            </a:r>
            <a:r>
              <a:rPr lang="zh-CN" altLang="en-US">
                <a:solidFill>
                  <a:srgbClr val="000066"/>
                </a:solidFill>
                <a:latin typeface="Tahoma" pitchFamily="34" charset="0"/>
              </a:rPr>
              <a:t>：</a:t>
            </a:r>
          </a:p>
          <a:p>
            <a:pPr algn="just">
              <a:lnSpc>
                <a:spcPct val="115000"/>
              </a:lnSpc>
              <a:spcBef>
                <a:spcPct val="25000"/>
              </a:spcBef>
              <a:buClr>
                <a:schemeClr val="accent1"/>
              </a:buClr>
            </a:pPr>
            <a:r>
              <a:rPr lang="zh-CN" altLang="en-US">
                <a:solidFill>
                  <a:srgbClr val="000066"/>
                </a:solidFill>
                <a:latin typeface="Tahoma" pitchFamily="34" charset="0"/>
              </a:rPr>
              <a:t>      </a:t>
            </a:r>
            <a:r>
              <a:rPr lang="en-US" altLang="zh-CN">
                <a:solidFill>
                  <a:srgbClr val="000066"/>
                </a:solidFill>
                <a:latin typeface="Tahoma" pitchFamily="34" charset="0"/>
                <a:sym typeface="Symbol" pitchFamily="18" charset="2"/>
              </a:rPr>
              <a:t>G=F-{</a:t>
            </a:r>
            <a:r>
              <a:rPr lang="en-US" altLang="zh-CN">
                <a:solidFill>
                  <a:srgbClr val="000066"/>
                </a:solidFill>
                <a:latin typeface="Tahoma" pitchFamily="34" charset="0"/>
              </a:rPr>
              <a:t>CG</a:t>
            </a:r>
            <a:r>
              <a:rPr lang="en-US" altLang="zh-CN">
                <a:solidFill>
                  <a:srgbClr val="000066"/>
                </a:solidFill>
                <a:latin typeface="Tahoma" pitchFamily="34" charset="0"/>
                <a:sym typeface="Symbol" pitchFamily="18" charset="2"/>
              </a:rPr>
              <a:t>D}={</a:t>
            </a:r>
            <a:r>
              <a:rPr lang="en-US" altLang="zh-CN"/>
              <a:t>AB</a:t>
            </a:r>
            <a:r>
              <a:rPr lang="zh-CN" altLang="zh-CN"/>
              <a:t>→</a:t>
            </a:r>
            <a:r>
              <a:rPr lang="en-US" altLang="zh-CN"/>
              <a:t>C, C</a:t>
            </a:r>
            <a:r>
              <a:rPr lang="zh-CN" altLang="zh-CN"/>
              <a:t>→</a:t>
            </a:r>
            <a:r>
              <a:rPr lang="en-US" altLang="zh-CN"/>
              <a:t>A, ACD</a:t>
            </a:r>
            <a:r>
              <a:rPr lang="zh-CN" altLang="zh-CN"/>
              <a:t>→</a:t>
            </a:r>
            <a:r>
              <a:rPr lang="en-US" altLang="zh-CN"/>
              <a:t>B</a:t>
            </a:r>
            <a:r>
              <a:rPr lang="en-US" altLang="zh-CN">
                <a:solidFill>
                  <a:srgbClr val="000066"/>
                </a:solidFill>
                <a:latin typeface="Tahoma" pitchFamily="34" charset="0"/>
                <a:sym typeface="Symbol" pitchFamily="18" charset="2"/>
              </a:rPr>
              <a:t>}</a:t>
            </a:r>
          </a:p>
          <a:p>
            <a:pPr algn="just">
              <a:lnSpc>
                <a:spcPct val="115000"/>
              </a:lnSpc>
              <a:spcBef>
                <a:spcPct val="25000"/>
              </a:spcBef>
              <a:buClr>
                <a:schemeClr val="accent1"/>
              </a:buClr>
            </a:pPr>
            <a:r>
              <a:rPr lang="en-US" altLang="zh-CN">
                <a:solidFill>
                  <a:srgbClr val="000066"/>
                </a:solidFill>
                <a:latin typeface="Tahoma" pitchFamily="34" charset="0"/>
              </a:rPr>
              <a:t> </a:t>
            </a:r>
            <a:r>
              <a:rPr lang="zh-CN" altLang="en-US">
                <a:solidFill>
                  <a:srgbClr val="000066"/>
                </a:solidFill>
                <a:latin typeface="Tahoma" pitchFamily="34" charset="0"/>
              </a:rPr>
              <a:t>由于：</a:t>
            </a:r>
            <a:r>
              <a:rPr lang="en-US" altLang="zh-CN">
                <a:solidFill>
                  <a:srgbClr val="000066"/>
                </a:solidFill>
                <a:latin typeface="Tahoma" pitchFamily="34" charset="0"/>
              </a:rPr>
              <a:t>C</a:t>
            </a:r>
            <a:r>
              <a:rPr lang="en-US" altLang="zh-CN" baseline="-30000">
                <a:solidFill>
                  <a:srgbClr val="000066"/>
                </a:solidFill>
                <a:latin typeface="Tahoma" pitchFamily="34" charset="0"/>
              </a:rPr>
              <a:t>G</a:t>
            </a:r>
            <a:r>
              <a:rPr lang="en-US" altLang="zh-CN" baseline="30000">
                <a:solidFill>
                  <a:srgbClr val="000066"/>
                </a:solidFill>
                <a:latin typeface="Tahoma" pitchFamily="34" charset="0"/>
              </a:rPr>
              <a:t>+ </a:t>
            </a:r>
            <a:r>
              <a:rPr lang="en-US" altLang="zh-CN">
                <a:solidFill>
                  <a:srgbClr val="000066"/>
                </a:solidFill>
                <a:latin typeface="Tahoma" pitchFamily="34" charset="0"/>
                <a:sym typeface="Symbol" pitchFamily="18" charset="2"/>
              </a:rPr>
              <a:t>= {C</a:t>
            </a:r>
            <a:r>
              <a:rPr lang="zh-CN" altLang="en-US">
                <a:solidFill>
                  <a:srgbClr val="000066"/>
                </a:solidFill>
                <a:latin typeface="Tahoma" pitchFamily="34" charset="0"/>
                <a:sym typeface="Symbol" pitchFamily="18" charset="2"/>
              </a:rPr>
              <a:t>，</a:t>
            </a:r>
            <a:r>
              <a:rPr lang="en-US" altLang="zh-CN">
                <a:solidFill>
                  <a:srgbClr val="000066"/>
                </a:solidFill>
                <a:latin typeface="Tahoma" pitchFamily="34" charset="0"/>
                <a:sym typeface="Symbol" pitchFamily="18" charset="2"/>
              </a:rPr>
              <a:t>A}</a:t>
            </a:r>
            <a:r>
              <a:rPr lang="zh-CN" altLang="en-US">
                <a:solidFill>
                  <a:srgbClr val="000066"/>
                </a:solidFill>
                <a:latin typeface="Tahoma" pitchFamily="34" charset="0"/>
                <a:sym typeface="Symbol" pitchFamily="18" charset="2"/>
              </a:rPr>
              <a:t>，</a:t>
            </a:r>
            <a:r>
              <a:rPr lang="en-US" altLang="zh-CN">
                <a:solidFill>
                  <a:srgbClr val="000066"/>
                </a:solidFill>
                <a:latin typeface="Tahoma" pitchFamily="34" charset="0"/>
              </a:rPr>
              <a:t> G</a:t>
            </a:r>
            <a:r>
              <a:rPr lang="en-US" altLang="zh-CN" baseline="-30000">
                <a:solidFill>
                  <a:srgbClr val="000066"/>
                </a:solidFill>
                <a:latin typeface="Tahoma" pitchFamily="34" charset="0"/>
              </a:rPr>
              <a:t>G</a:t>
            </a:r>
            <a:r>
              <a:rPr lang="en-US" altLang="zh-CN" baseline="30000">
                <a:solidFill>
                  <a:srgbClr val="000066"/>
                </a:solidFill>
                <a:latin typeface="Tahoma" pitchFamily="34" charset="0"/>
              </a:rPr>
              <a:t>+ </a:t>
            </a:r>
            <a:r>
              <a:rPr lang="en-US" altLang="zh-CN">
                <a:solidFill>
                  <a:srgbClr val="000066"/>
                </a:solidFill>
                <a:latin typeface="Tahoma" pitchFamily="34" charset="0"/>
                <a:sym typeface="Symbol" pitchFamily="18" charset="2"/>
              </a:rPr>
              <a:t>= {G}</a:t>
            </a:r>
          </a:p>
          <a:p>
            <a:pPr algn="just">
              <a:lnSpc>
                <a:spcPct val="115000"/>
              </a:lnSpc>
              <a:spcBef>
                <a:spcPct val="25000"/>
              </a:spcBef>
              <a:buClr>
                <a:schemeClr val="accent1"/>
              </a:buClr>
            </a:pPr>
            <a:r>
              <a:rPr lang="zh-CN" altLang="en-US">
                <a:solidFill>
                  <a:srgbClr val="669900"/>
                </a:solidFill>
                <a:sym typeface="Symbol" pitchFamily="18" charset="2"/>
              </a:rPr>
              <a:t>保留</a:t>
            </a:r>
            <a:r>
              <a:rPr lang="en-US" altLang="zh-CN">
                <a:solidFill>
                  <a:srgbClr val="669900"/>
                </a:solidFill>
                <a:sym typeface="Symbol" pitchFamily="18" charset="2"/>
              </a:rPr>
              <a:t>CG</a:t>
            </a:r>
            <a:r>
              <a:rPr lang="en-US" altLang="zh-CN">
                <a:solidFill>
                  <a:srgbClr val="669900"/>
                </a:solidFill>
                <a:latin typeface="Tahoma" pitchFamily="34" charset="0"/>
                <a:sym typeface="Symbol" pitchFamily="18" charset="2"/>
              </a:rPr>
              <a:t>D</a:t>
            </a:r>
            <a:r>
              <a:rPr lang="zh-CN" altLang="en-US">
                <a:solidFill>
                  <a:srgbClr val="000066"/>
                </a:solidFill>
                <a:latin typeface="Tahoma" pitchFamily="34" charset="0"/>
                <a:sym typeface="Symbol" pitchFamily="18" charset="2"/>
              </a:rPr>
              <a:t>： </a:t>
            </a:r>
            <a:r>
              <a:rPr lang="en-US" altLang="zh-CN">
                <a:solidFill>
                  <a:srgbClr val="000066"/>
                </a:solidFill>
                <a:latin typeface="Tahoma" pitchFamily="34" charset="0"/>
              </a:rPr>
              <a:t>F = {</a:t>
            </a:r>
            <a:r>
              <a:rPr lang="en-US" altLang="zh-CN"/>
              <a:t>AB</a:t>
            </a:r>
            <a:r>
              <a:rPr lang="zh-CN" altLang="zh-CN"/>
              <a:t>→</a:t>
            </a:r>
            <a:r>
              <a:rPr lang="en-US" altLang="zh-CN"/>
              <a:t>C, C</a:t>
            </a:r>
            <a:r>
              <a:rPr lang="zh-CN" altLang="zh-CN"/>
              <a:t>→</a:t>
            </a:r>
            <a:r>
              <a:rPr lang="en-US" altLang="zh-CN"/>
              <a:t>A, CG</a:t>
            </a:r>
            <a:r>
              <a:rPr lang="zh-CN" altLang="zh-CN"/>
              <a:t>→</a:t>
            </a:r>
            <a:r>
              <a:rPr lang="en-US" altLang="zh-CN"/>
              <a:t>D, ACD</a:t>
            </a:r>
            <a:r>
              <a:rPr lang="zh-CN" altLang="zh-CN"/>
              <a:t>→</a:t>
            </a:r>
            <a:r>
              <a:rPr lang="en-US" altLang="zh-CN"/>
              <a:t>B</a:t>
            </a:r>
            <a:r>
              <a:rPr lang="en-US" altLang="zh-CN">
                <a:solidFill>
                  <a:srgbClr val="000066"/>
                </a:solidFill>
                <a:latin typeface="Tahoma" pitchFamily="34" charset="0"/>
              </a:rPr>
              <a:t>}</a:t>
            </a:r>
          </a:p>
        </p:txBody>
      </p:sp>
      <p:sp>
        <p:nvSpPr>
          <p:cNvPr id="7" name="Rectangle 2">
            <a:extLst>
              <a:ext uri="{FF2B5EF4-FFF2-40B4-BE49-F238E27FC236}">
                <a16:creationId xmlns:a16="http://schemas.microsoft.com/office/drawing/2014/main" id="{1F761935-EA2A-4AC4-B375-ADE332578C2F}"/>
              </a:ext>
            </a:extLst>
          </p:cNvPr>
          <p:cNvSpPr txBox="1">
            <a:spLocks noChangeArrowheads="1"/>
          </p:cNvSpPr>
          <p:nvPr/>
        </p:nvSpPr>
        <p:spPr bwMode="auto">
          <a:xfrm>
            <a:off x="467544" y="764704"/>
            <a:ext cx="77724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itchFamily="34" charset="0"/>
              </a:defRPr>
            </a:lvl2pPr>
            <a:lvl3pPr algn="ctr" rtl="0" eaLnBrk="0" fontAlgn="base" hangingPunct="0">
              <a:spcBef>
                <a:spcPct val="0"/>
              </a:spcBef>
              <a:spcAft>
                <a:spcPct val="0"/>
              </a:spcAft>
              <a:defRPr sz="3600" b="1">
                <a:solidFill>
                  <a:schemeClr val="bg1"/>
                </a:solidFill>
                <a:latin typeface="Arial" pitchFamily="34" charset="0"/>
              </a:defRPr>
            </a:lvl3pPr>
            <a:lvl4pPr algn="ctr" rtl="0" eaLnBrk="0" fontAlgn="base" hangingPunct="0">
              <a:spcBef>
                <a:spcPct val="0"/>
              </a:spcBef>
              <a:spcAft>
                <a:spcPct val="0"/>
              </a:spcAft>
              <a:defRPr sz="3600" b="1">
                <a:solidFill>
                  <a:schemeClr val="bg1"/>
                </a:solidFill>
                <a:latin typeface="Arial" pitchFamily="34" charset="0"/>
              </a:defRPr>
            </a:lvl4pPr>
            <a:lvl5pPr algn="ctr" rtl="0" eaLnBrk="0" fontAlgn="base" hangingPunct="0">
              <a:spcBef>
                <a:spcPct val="0"/>
              </a:spcBef>
              <a:spcAft>
                <a:spcPct val="0"/>
              </a:spcAft>
              <a:defRPr sz="3600" b="1">
                <a:solidFill>
                  <a:schemeClr val="bg1"/>
                </a:solidFill>
                <a:latin typeface="Arial" pitchFamily="34" charset="0"/>
              </a:defRPr>
            </a:lvl5pPr>
            <a:lvl6pPr marL="457200" algn="ctr" rtl="0" fontAlgn="base">
              <a:spcBef>
                <a:spcPct val="0"/>
              </a:spcBef>
              <a:spcAft>
                <a:spcPct val="0"/>
              </a:spcAft>
              <a:defRPr sz="3600" b="1">
                <a:solidFill>
                  <a:schemeClr val="bg1"/>
                </a:solidFill>
                <a:latin typeface="Arial" pitchFamily="34" charset="0"/>
              </a:defRPr>
            </a:lvl6pPr>
            <a:lvl7pPr marL="914400" algn="ctr" rtl="0" fontAlgn="base">
              <a:spcBef>
                <a:spcPct val="0"/>
              </a:spcBef>
              <a:spcAft>
                <a:spcPct val="0"/>
              </a:spcAft>
              <a:defRPr sz="3600" b="1">
                <a:solidFill>
                  <a:schemeClr val="bg1"/>
                </a:solidFill>
                <a:latin typeface="Arial" pitchFamily="34" charset="0"/>
              </a:defRPr>
            </a:lvl7pPr>
            <a:lvl8pPr marL="1371600" algn="ctr" rtl="0" fontAlgn="base">
              <a:spcBef>
                <a:spcPct val="0"/>
              </a:spcBef>
              <a:spcAft>
                <a:spcPct val="0"/>
              </a:spcAft>
              <a:defRPr sz="3600" b="1">
                <a:solidFill>
                  <a:schemeClr val="bg1"/>
                </a:solidFill>
                <a:latin typeface="Arial" pitchFamily="34" charset="0"/>
              </a:defRPr>
            </a:lvl8pPr>
            <a:lvl9pPr marL="1828800" algn="ctr" rtl="0" fontAlgn="base">
              <a:spcBef>
                <a:spcPct val="0"/>
              </a:spcBef>
              <a:spcAft>
                <a:spcPct val="0"/>
              </a:spcAft>
              <a:defRPr sz="3600" b="1">
                <a:solidFill>
                  <a:schemeClr val="bg1"/>
                </a:solidFill>
                <a:latin typeface="Arial" pitchFamily="34" charset="0"/>
              </a:defRPr>
            </a:lvl9pPr>
          </a:lstStyle>
          <a:p>
            <a:r>
              <a:rPr lang="zh-CN" altLang="pt-BR" sz="2800" kern="0">
                <a:solidFill>
                  <a:srgbClr val="FFFFFF"/>
                </a:solidFill>
                <a:latin typeface="Arial"/>
              </a:rPr>
              <a:t>求最小函数依赖集</a:t>
            </a:r>
            <a:r>
              <a:rPr lang="en-US" altLang="zh-CN" sz="2800" kern="0">
                <a:solidFill>
                  <a:srgbClr val="FFFFFF"/>
                </a:solidFill>
                <a:latin typeface="Arial"/>
              </a:rPr>
              <a:t>(</a:t>
            </a:r>
            <a:r>
              <a:rPr lang="zh-CN" altLang="en-US" sz="2800" kern="0">
                <a:solidFill>
                  <a:srgbClr val="FFFFFF"/>
                </a:solidFill>
                <a:latin typeface="Arial"/>
              </a:rPr>
              <a:t>示例</a:t>
            </a:r>
            <a:r>
              <a:rPr lang="en-US" altLang="zh-CN" sz="2800" kern="0">
                <a:solidFill>
                  <a:srgbClr val="FFFFFF"/>
                </a:solidFill>
                <a:latin typeface="Arial"/>
              </a:rPr>
              <a:t>)</a:t>
            </a:r>
            <a:endParaRPr lang="zh-CN" altLang="en-US" kern="0" dirty="0">
              <a:solidFill>
                <a:srgbClr val="0000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blinds(horizontal)">
                                      <p:cBhvr>
                                        <p:cTn id="27" dur="500"/>
                                        <p:tgtEl>
                                          <p:spTgt spid="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blinds(horizontal)">
                                      <p:cBhvr>
                                        <p:cTn id="32" dur="500"/>
                                        <p:tgtEl>
                                          <p:spTgt spid="2">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blinds(horizontal)">
                                      <p:cBhvr>
                                        <p:cTn id="37" dur="500"/>
                                        <p:tgtEl>
                                          <p:spTgt spid="2">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blinds(horizontal)">
                                      <p:cBhvr>
                                        <p:cTn id="4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395288" y="1955180"/>
            <a:ext cx="8305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lnSpc>
                <a:spcPct val="115000"/>
              </a:lnSpc>
              <a:spcBef>
                <a:spcPct val="25000"/>
              </a:spcBef>
              <a:buClr>
                <a:schemeClr val="accent1"/>
              </a:buClr>
            </a:pPr>
            <a:r>
              <a:rPr lang="zh-CN" altLang="en-US" dirty="0">
                <a:solidFill>
                  <a:srgbClr val="CC3300"/>
                </a:solidFill>
                <a:latin typeface="Tahoma" pitchFamily="34" charset="0"/>
              </a:rPr>
              <a:t>检查</a:t>
            </a:r>
            <a:r>
              <a:rPr lang="en-US" altLang="zh-CN" dirty="0">
                <a:solidFill>
                  <a:srgbClr val="CC3300"/>
                </a:solidFill>
                <a:latin typeface="Tahoma" pitchFamily="34" charset="0"/>
              </a:rPr>
              <a:t>ACD→B</a:t>
            </a:r>
            <a:r>
              <a:rPr lang="zh-CN" altLang="en-US" dirty="0">
                <a:solidFill>
                  <a:srgbClr val="000066"/>
                </a:solidFill>
                <a:latin typeface="Tahoma" pitchFamily="34" charset="0"/>
              </a:rPr>
              <a:t>：</a:t>
            </a:r>
          </a:p>
          <a:p>
            <a:pPr algn="just">
              <a:lnSpc>
                <a:spcPct val="115000"/>
              </a:lnSpc>
              <a:spcBef>
                <a:spcPct val="25000"/>
              </a:spcBef>
              <a:buClr>
                <a:schemeClr val="accent1"/>
              </a:buClr>
            </a:pPr>
            <a:r>
              <a:rPr lang="zh-CN" altLang="en-US"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G=F-{</a:t>
            </a:r>
            <a:r>
              <a:rPr lang="en-US" altLang="zh-CN" dirty="0">
                <a:solidFill>
                  <a:srgbClr val="000066"/>
                </a:solidFill>
                <a:latin typeface="Tahoma" pitchFamily="34" charset="0"/>
              </a:rPr>
              <a:t>ACD</a:t>
            </a:r>
            <a:r>
              <a:rPr lang="en-US" altLang="zh-CN" dirty="0">
                <a:solidFill>
                  <a:srgbClr val="000066"/>
                </a:solidFill>
                <a:latin typeface="Tahoma" pitchFamily="34" charset="0"/>
                <a:sym typeface="Symbol" pitchFamily="18" charset="2"/>
              </a:rPr>
              <a:t>B}={</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a:t>
            </a:r>
            <a:r>
              <a:rPr lang="en-US" altLang="zh-CN" dirty="0">
                <a:solidFill>
                  <a:srgbClr val="000066"/>
                </a:solidFill>
                <a:latin typeface="Tahoma" pitchFamily="34" charset="0"/>
                <a:sym typeface="Symbol" pitchFamily="18" charset="2"/>
              </a:rPr>
              <a:t>}</a:t>
            </a:r>
          </a:p>
          <a:p>
            <a:pPr algn="just">
              <a:lnSpc>
                <a:spcPct val="115000"/>
              </a:lnSpc>
              <a:spcBef>
                <a:spcPct val="25000"/>
              </a:spcBef>
              <a:buClr>
                <a:schemeClr val="accent1"/>
              </a:buClr>
            </a:pPr>
            <a:r>
              <a:rPr lang="en-US" altLang="zh-CN" dirty="0">
                <a:solidFill>
                  <a:srgbClr val="000066"/>
                </a:solidFill>
                <a:latin typeface="Tahoma" pitchFamily="34" charset="0"/>
              </a:rPr>
              <a:t> </a:t>
            </a:r>
            <a:r>
              <a:rPr lang="zh-CN" altLang="en-US" dirty="0">
                <a:solidFill>
                  <a:srgbClr val="000066"/>
                </a:solidFill>
                <a:latin typeface="Tahoma" pitchFamily="34" charset="0"/>
              </a:rPr>
              <a:t>由于：</a:t>
            </a:r>
            <a:r>
              <a:rPr lang="en-US" altLang="zh-CN" dirty="0">
                <a:solidFill>
                  <a:srgbClr val="000066"/>
                </a:solidFill>
                <a:latin typeface="Tahoma" pitchFamily="34" charset="0"/>
              </a:rPr>
              <a:t>CD</a:t>
            </a:r>
            <a:r>
              <a:rPr lang="en-US" altLang="zh-CN" baseline="-30000" dirty="0">
                <a:solidFill>
                  <a:srgbClr val="000066"/>
                </a:solidFill>
                <a:latin typeface="Tahoma" pitchFamily="34" charset="0"/>
              </a:rPr>
              <a:t>G</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 {C</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sym typeface="Symbol" pitchFamily="18" charset="2"/>
              </a:rPr>
              <a:t>D</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sym typeface="Symbol" pitchFamily="18" charset="2"/>
              </a:rPr>
              <a:t>A}</a:t>
            </a:r>
            <a:r>
              <a:rPr lang="zh-CN" altLang="en-US" dirty="0">
                <a:solidFill>
                  <a:srgbClr val="000066"/>
                </a:solidFill>
                <a:latin typeface="Tahoma" pitchFamily="34" charset="0"/>
                <a:sym typeface="Symbol" pitchFamily="18" charset="2"/>
              </a:rPr>
              <a:t>，</a:t>
            </a:r>
            <a:r>
              <a:rPr lang="en-US" altLang="zh-CN" dirty="0">
                <a:solidFill>
                  <a:srgbClr val="000066"/>
                </a:solidFill>
                <a:latin typeface="Tahoma" pitchFamily="34" charset="0"/>
              </a:rPr>
              <a:t> </a:t>
            </a:r>
            <a:r>
              <a:rPr lang="zh-CN" altLang="en-US" dirty="0">
                <a:solidFill>
                  <a:srgbClr val="000066"/>
                </a:solidFill>
                <a:latin typeface="Tahoma" pitchFamily="34" charset="0"/>
                <a:sym typeface="Symbol" pitchFamily="18" charset="2"/>
              </a:rPr>
              <a:t>包含</a:t>
            </a:r>
            <a:r>
              <a:rPr lang="en-US" altLang="zh-CN" dirty="0">
                <a:solidFill>
                  <a:srgbClr val="000066"/>
                </a:solidFill>
                <a:latin typeface="Tahoma" pitchFamily="34" charset="0"/>
                <a:sym typeface="Symbol" pitchFamily="18" charset="2"/>
              </a:rPr>
              <a:t>A </a:t>
            </a:r>
          </a:p>
          <a:p>
            <a:pPr algn="just">
              <a:lnSpc>
                <a:spcPct val="115000"/>
              </a:lnSpc>
              <a:spcBef>
                <a:spcPct val="25000"/>
              </a:spcBef>
              <a:buClr>
                <a:schemeClr val="accent1"/>
              </a:buClr>
            </a:pPr>
            <a:r>
              <a:rPr lang="zh-CN" altLang="en-US" dirty="0">
                <a:solidFill>
                  <a:srgbClr val="000066"/>
                </a:solidFill>
                <a:latin typeface="Tahoma" pitchFamily="34" charset="0"/>
                <a:sym typeface="Symbol" pitchFamily="18" charset="2"/>
              </a:rPr>
              <a:t>则</a:t>
            </a:r>
            <a:r>
              <a:rPr lang="en-US" altLang="zh-CN" dirty="0">
                <a:solidFill>
                  <a:srgbClr val="000066"/>
                </a:solidFill>
                <a:latin typeface="Tahoma" pitchFamily="34" charset="0"/>
                <a:sym typeface="Symbol" pitchFamily="18" charset="2"/>
              </a:rPr>
              <a:t>A</a:t>
            </a:r>
            <a:r>
              <a:rPr lang="zh-CN" altLang="en-US" dirty="0">
                <a:solidFill>
                  <a:srgbClr val="000066"/>
                </a:solidFill>
                <a:latin typeface="Tahoma" pitchFamily="34" charset="0"/>
                <a:sym typeface="Symbol" pitchFamily="18" charset="2"/>
              </a:rPr>
              <a:t>多余，可用</a:t>
            </a:r>
            <a:r>
              <a:rPr lang="en-US" altLang="zh-CN" dirty="0">
                <a:solidFill>
                  <a:srgbClr val="000066"/>
                </a:solidFill>
              </a:rPr>
              <a:t>CD</a:t>
            </a:r>
            <a:r>
              <a:rPr lang="en-US" altLang="zh-CN" dirty="0">
                <a:solidFill>
                  <a:srgbClr val="000066"/>
                </a:solidFill>
                <a:sym typeface="Symbol" pitchFamily="18" charset="2"/>
              </a:rPr>
              <a:t>B</a:t>
            </a:r>
            <a:r>
              <a:rPr lang="zh-CN" altLang="en-US" dirty="0">
                <a:solidFill>
                  <a:srgbClr val="000066"/>
                </a:solidFill>
                <a:sym typeface="Symbol" pitchFamily="18" charset="2"/>
              </a:rPr>
              <a:t>替代</a:t>
            </a:r>
            <a:r>
              <a:rPr lang="en-US" altLang="zh-CN" dirty="0">
                <a:solidFill>
                  <a:srgbClr val="000066"/>
                </a:solidFill>
              </a:rPr>
              <a:t>ACD</a:t>
            </a:r>
            <a:r>
              <a:rPr lang="en-US" altLang="zh-CN" dirty="0">
                <a:solidFill>
                  <a:srgbClr val="000066"/>
                </a:solidFill>
                <a:sym typeface="Symbol" pitchFamily="18" charset="2"/>
              </a:rPr>
              <a:t>B</a:t>
            </a:r>
            <a:endParaRPr lang="zh-CN" altLang="en-US" dirty="0">
              <a:solidFill>
                <a:srgbClr val="000066"/>
              </a:solidFill>
              <a:latin typeface="Tahoma" pitchFamily="34" charset="0"/>
              <a:sym typeface="Symbol" pitchFamily="18" charset="2"/>
            </a:endParaRPr>
          </a:p>
          <a:p>
            <a:pPr algn="just">
              <a:lnSpc>
                <a:spcPct val="115000"/>
              </a:lnSpc>
              <a:spcBef>
                <a:spcPct val="25000"/>
              </a:spcBef>
              <a:buClr>
                <a:schemeClr val="accent1"/>
              </a:buClr>
            </a:pPr>
            <a:r>
              <a:rPr lang="zh-CN" altLang="en-US" dirty="0">
                <a:solidFill>
                  <a:srgbClr val="669900"/>
                </a:solidFill>
                <a:sym typeface="Symbol" pitchFamily="18" charset="2"/>
              </a:rPr>
              <a:t>得到</a:t>
            </a:r>
            <a:r>
              <a:rPr lang="zh-CN" altLang="en-US" dirty="0">
                <a:solidFill>
                  <a:srgbClr val="000066"/>
                </a:solidFill>
                <a:latin typeface="Tahoma" pitchFamily="34" charset="0"/>
                <a:sym typeface="Symbol" pitchFamily="18" charset="2"/>
              </a:rPr>
              <a:t>： </a:t>
            </a:r>
            <a:r>
              <a:rPr lang="en-US" altLang="zh-CN" dirty="0">
                <a:solidFill>
                  <a:srgbClr val="000066"/>
                </a:solidFill>
                <a:latin typeface="Tahoma" pitchFamily="34" charset="0"/>
              </a:rPr>
              <a:t>F = {</a:t>
            </a:r>
            <a:r>
              <a:rPr lang="en-US" altLang="zh-CN" dirty="0"/>
              <a:t>AB</a:t>
            </a:r>
            <a:r>
              <a:rPr lang="zh-CN" altLang="zh-CN" dirty="0"/>
              <a:t>→</a:t>
            </a:r>
            <a:r>
              <a:rPr lang="en-US" altLang="zh-CN" dirty="0"/>
              <a:t>C, C</a:t>
            </a:r>
            <a:r>
              <a:rPr lang="zh-CN" altLang="zh-CN" dirty="0"/>
              <a:t>→</a:t>
            </a:r>
            <a:r>
              <a:rPr lang="en-US" altLang="zh-CN" dirty="0"/>
              <a:t>A, CG</a:t>
            </a:r>
            <a:r>
              <a:rPr lang="zh-CN" altLang="zh-CN" dirty="0"/>
              <a:t>→</a:t>
            </a:r>
            <a:r>
              <a:rPr lang="en-US" altLang="zh-CN" dirty="0"/>
              <a:t>D, CD</a:t>
            </a:r>
            <a:r>
              <a:rPr lang="zh-CN" altLang="zh-CN" dirty="0"/>
              <a:t>→</a:t>
            </a:r>
            <a:r>
              <a:rPr lang="en-US" altLang="zh-CN" dirty="0"/>
              <a:t>B</a:t>
            </a:r>
            <a:r>
              <a:rPr lang="en-US" altLang="zh-CN" dirty="0">
                <a:solidFill>
                  <a:srgbClr val="000066"/>
                </a:solidFill>
                <a:latin typeface="Tahoma" pitchFamily="34" charset="0"/>
              </a:rPr>
              <a:t>}</a:t>
            </a:r>
          </a:p>
        </p:txBody>
      </p:sp>
      <p:sp>
        <p:nvSpPr>
          <p:cNvPr id="7" name="Rectangle 6"/>
          <p:cNvSpPr>
            <a:spLocks noChangeArrowheads="1"/>
          </p:cNvSpPr>
          <p:nvPr/>
        </p:nvSpPr>
        <p:spPr bwMode="auto">
          <a:xfrm>
            <a:off x="250825" y="4620592"/>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a:solidFill>
                  <a:srgbClr val="CC3300"/>
                </a:solidFill>
                <a:latin typeface="Tahoma" pitchFamily="34" charset="0"/>
              </a:rPr>
              <a:t>最后： </a:t>
            </a:r>
            <a:r>
              <a:rPr lang="en-US" altLang="zh-CN">
                <a:solidFill>
                  <a:srgbClr val="CC3300"/>
                </a:solidFill>
                <a:latin typeface="Tahoma" pitchFamily="34" charset="0"/>
              </a:rPr>
              <a:t>F</a:t>
            </a:r>
            <a:r>
              <a:rPr lang="en-US" altLang="zh-CN" baseline="-25000">
                <a:solidFill>
                  <a:srgbClr val="CC3300"/>
                </a:solidFill>
                <a:latin typeface="Tahoma" pitchFamily="34" charset="0"/>
              </a:rPr>
              <a:t>min</a:t>
            </a:r>
            <a:r>
              <a:rPr lang="en-US" altLang="zh-CN">
                <a:solidFill>
                  <a:srgbClr val="CC3300"/>
                </a:solidFill>
                <a:latin typeface="Tahoma" pitchFamily="34" charset="0"/>
              </a:rPr>
              <a:t> = {</a:t>
            </a:r>
            <a:r>
              <a:rPr lang="en-US" altLang="zh-CN">
                <a:solidFill>
                  <a:srgbClr val="C00000"/>
                </a:solidFill>
              </a:rPr>
              <a:t>AB</a:t>
            </a:r>
            <a:r>
              <a:rPr lang="zh-CN" altLang="zh-CN">
                <a:solidFill>
                  <a:srgbClr val="C00000"/>
                </a:solidFill>
              </a:rPr>
              <a:t>→</a:t>
            </a:r>
            <a:r>
              <a:rPr lang="en-US" altLang="zh-CN">
                <a:solidFill>
                  <a:srgbClr val="C00000"/>
                </a:solidFill>
              </a:rPr>
              <a:t>C, C</a:t>
            </a:r>
            <a:r>
              <a:rPr lang="zh-CN" altLang="zh-CN">
                <a:solidFill>
                  <a:srgbClr val="C00000"/>
                </a:solidFill>
              </a:rPr>
              <a:t>→</a:t>
            </a:r>
            <a:r>
              <a:rPr lang="en-US" altLang="zh-CN">
                <a:solidFill>
                  <a:srgbClr val="C00000"/>
                </a:solidFill>
              </a:rPr>
              <a:t>A, CG</a:t>
            </a:r>
            <a:r>
              <a:rPr lang="zh-CN" altLang="zh-CN">
                <a:solidFill>
                  <a:srgbClr val="C00000"/>
                </a:solidFill>
              </a:rPr>
              <a:t>→</a:t>
            </a:r>
            <a:r>
              <a:rPr lang="en-US" altLang="zh-CN">
                <a:solidFill>
                  <a:srgbClr val="C00000"/>
                </a:solidFill>
              </a:rPr>
              <a:t>D, CD</a:t>
            </a:r>
            <a:r>
              <a:rPr lang="zh-CN" altLang="zh-CN">
                <a:solidFill>
                  <a:srgbClr val="C00000"/>
                </a:solidFill>
              </a:rPr>
              <a:t>→</a:t>
            </a:r>
            <a:r>
              <a:rPr lang="en-US" altLang="zh-CN">
                <a:solidFill>
                  <a:srgbClr val="C00000"/>
                </a:solidFill>
              </a:rPr>
              <a:t>B</a:t>
            </a:r>
            <a:r>
              <a:rPr lang="en-US" altLang="zh-CN">
                <a:solidFill>
                  <a:srgbClr val="CC3300"/>
                </a:solidFill>
                <a:latin typeface="Tahoma" pitchFamily="34" charset="0"/>
              </a:rPr>
              <a:t>}</a:t>
            </a:r>
          </a:p>
        </p:txBody>
      </p:sp>
      <p:sp>
        <p:nvSpPr>
          <p:cNvPr id="84997" name="Rectangle 6"/>
          <p:cNvSpPr>
            <a:spLocks noChangeArrowheads="1"/>
          </p:cNvSpPr>
          <p:nvPr/>
        </p:nvSpPr>
        <p:spPr bwMode="auto">
          <a:xfrm>
            <a:off x="666750" y="1580437"/>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a:solidFill>
                  <a:srgbClr val="CC3300"/>
                </a:solidFill>
                <a:latin typeface="Tahoma" pitchFamily="34" charset="0"/>
              </a:rPr>
              <a:t> </a:t>
            </a:r>
            <a:r>
              <a:rPr lang="en-US" altLang="zh-CN">
                <a:solidFill>
                  <a:srgbClr val="CC3300"/>
                </a:solidFill>
                <a:latin typeface="Tahoma" pitchFamily="34" charset="0"/>
              </a:rPr>
              <a:t>F = {</a:t>
            </a:r>
            <a:r>
              <a:rPr lang="en-US" altLang="zh-CN">
                <a:solidFill>
                  <a:srgbClr val="C00000"/>
                </a:solidFill>
              </a:rPr>
              <a:t>AB</a:t>
            </a:r>
            <a:r>
              <a:rPr lang="zh-CN" altLang="zh-CN">
                <a:solidFill>
                  <a:srgbClr val="C00000"/>
                </a:solidFill>
              </a:rPr>
              <a:t>→</a:t>
            </a:r>
            <a:r>
              <a:rPr lang="en-US" altLang="zh-CN">
                <a:solidFill>
                  <a:srgbClr val="C00000"/>
                </a:solidFill>
              </a:rPr>
              <a:t>C, C</a:t>
            </a:r>
            <a:r>
              <a:rPr lang="zh-CN" altLang="zh-CN">
                <a:solidFill>
                  <a:srgbClr val="C00000"/>
                </a:solidFill>
              </a:rPr>
              <a:t>→</a:t>
            </a:r>
            <a:r>
              <a:rPr lang="en-US" altLang="zh-CN">
                <a:solidFill>
                  <a:srgbClr val="C00000"/>
                </a:solidFill>
              </a:rPr>
              <a:t>A, CG</a:t>
            </a:r>
            <a:r>
              <a:rPr lang="zh-CN" altLang="zh-CN">
                <a:solidFill>
                  <a:srgbClr val="C00000"/>
                </a:solidFill>
              </a:rPr>
              <a:t>→</a:t>
            </a:r>
            <a:r>
              <a:rPr lang="en-US" altLang="zh-CN">
                <a:solidFill>
                  <a:srgbClr val="C00000"/>
                </a:solidFill>
              </a:rPr>
              <a:t>D, ACD</a:t>
            </a:r>
            <a:r>
              <a:rPr lang="zh-CN" altLang="zh-CN">
                <a:solidFill>
                  <a:srgbClr val="C00000"/>
                </a:solidFill>
              </a:rPr>
              <a:t>→</a:t>
            </a:r>
            <a:r>
              <a:rPr lang="en-US" altLang="zh-CN">
                <a:solidFill>
                  <a:srgbClr val="C00000"/>
                </a:solidFill>
              </a:rPr>
              <a:t>B</a:t>
            </a:r>
            <a:r>
              <a:rPr lang="en-US" altLang="zh-CN">
                <a:solidFill>
                  <a:srgbClr val="CC3300"/>
                </a:solidFill>
                <a:latin typeface="Tahoma" pitchFamily="34" charset="0"/>
              </a:rPr>
              <a:t>}</a:t>
            </a:r>
          </a:p>
        </p:txBody>
      </p:sp>
      <p:sp>
        <p:nvSpPr>
          <p:cNvPr id="318469" name="Rectangle 5"/>
          <p:cNvSpPr>
            <a:spLocks noChangeArrowheads="1"/>
          </p:cNvSpPr>
          <p:nvPr/>
        </p:nvSpPr>
        <p:spPr bwMode="auto">
          <a:xfrm>
            <a:off x="250825" y="5196855"/>
            <a:ext cx="856932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l">
              <a:spcBef>
                <a:spcPct val="20000"/>
              </a:spcBef>
              <a:buClr>
                <a:srgbClr val="FFFF66"/>
              </a:buClr>
            </a:pPr>
            <a:r>
              <a:rPr lang="zh-CN" altLang="en-US" dirty="0">
                <a:solidFill>
                  <a:srgbClr val="FF3300"/>
                </a:solidFill>
                <a:latin typeface="楷体_GB2312" pitchFamily="49" charset="-122"/>
                <a:ea typeface="楷体_GB2312" pitchFamily="49" charset="-122"/>
              </a:rPr>
              <a:t>注意</a:t>
            </a:r>
            <a:r>
              <a:rPr lang="en-US" altLang="zh-CN" dirty="0">
                <a:solidFill>
                  <a:srgbClr val="FF3300"/>
                </a:solidFill>
                <a:latin typeface="楷体_GB2312" pitchFamily="49" charset="-122"/>
                <a:ea typeface="楷体_GB2312" pitchFamily="49" charset="-122"/>
                <a:sym typeface="Wingdings" pitchFamily="2" charset="2"/>
              </a:rPr>
              <a:t>:</a:t>
            </a:r>
            <a:r>
              <a:rPr lang="en-US" altLang="zh-CN" dirty="0">
                <a:solidFill>
                  <a:srgbClr val="000066"/>
                </a:solidFill>
                <a:latin typeface="楷体_GB2312" pitchFamily="49" charset="-122"/>
                <a:ea typeface="楷体_GB2312" pitchFamily="49" charset="-122"/>
                <a:sym typeface="Wingdings" pitchFamily="2" charset="2"/>
              </a:rPr>
              <a:t>1)</a:t>
            </a:r>
            <a:r>
              <a:rPr lang="en-US" altLang="zh-CN" dirty="0">
                <a:solidFill>
                  <a:srgbClr val="000066"/>
                </a:solidFill>
                <a:latin typeface="楷体_GB2312" pitchFamily="49" charset="-122"/>
                <a:ea typeface="楷体_GB2312" pitchFamily="49" charset="-122"/>
              </a:rPr>
              <a:t>F</a:t>
            </a:r>
            <a:r>
              <a:rPr lang="zh-CN" altLang="en-US" dirty="0">
                <a:solidFill>
                  <a:srgbClr val="000066"/>
                </a:solidFill>
                <a:latin typeface="楷体_GB2312" pitchFamily="49" charset="-122"/>
                <a:ea typeface="楷体_GB2312" pitchFamily="49" charset="-122"/>
              </a:rPr>
              <a:t>的</a:t>
            </a:r>
            <a:r>
              <a:rPr lang="zh-CN" altLang="en-US" dirty="0">
                <a:solidFill>
                  <a:srgbClr val="FF3300"/>
                </a:solidFill>
                <a:latin typeface="楷体_GB2312" pitchFamily="49" charset="-122"/>
                <a:ea typeface="楷体_GB2312" pitchFamily="49" charset="-122"/>
              </a:rPr>
              <a:t>最小依赖集</a:t>
            </a:r>
            <a:r>
              <a:rPr lang="en-US" altLang="zh-CN" dirty="0">
                <a:solidFill>
                  <a:srgbClr val="FF3300"/>
                </a:solidFill>
                <a:latin typeface="楷体_GB2312" pitchFamily="49" charset="-122"/>
                <a:ea typeface="楷体_GB2312" pitchFamily="49" charset="-122"/>
              </a:rPr>
              <a:t>F</a:t>
            </a:r>
            <a:r>
              <a:rPr lang="en-US" altLang="zh-CN" baseline="-30000" dirty="0">
                <a:solidFill>
                  <a:srgbClr val="FF3300"/>
                </a:solidFill>
                <a:latin typeface="楷体_GB2312" pitchFamily="49" charset="-122"/>
                <a:ea typeface="楷体_GB2312" pitchFamily="49" charset="-122"/>
              </a:rPr>
              <a:t>m</a:t>
            </a:r>
            <a:r>
              <a:rPr lang="zh-CN" altLang="en-US" dirty="0">
                <a:solidFill>
                  <a:srgbClr val="FF3300"/>
                </a:solidFill>
                <a:latin typeface="楷体_GB2312" pitchFamily="49" charset="-122"/>
                <a:ea typeface="楷体_GB2312" pitchFamily="49" charset="-122"/>
              </a:rPr>
              <a:t>不一定是唯一的</a:t>
            </a:r>
            <a:r>
              <a:rPr lang="zh-CN" altLang="en-US" dirty="0">
                <a:solidFill>
                  <a:srgbClr val="000066"/>
                </a:solidFill>
                <a:latin typeface="楷体_GB2312" pitchFamily="49" charset="-122"/>
                <a:ea typeface="楷体_GB2312" pitchFamily="49" charset="-122"/>
              </a:rPr>
              <a:t>，它与对各函数依赖</a:t>
            </a:r>
            <a:r>
              <a:rPr lang="en-US" altLang="zh-CN" dirty="0" err="1">
                <a:solidFill>
                  <a:srgbClr val="000066"/>
                </a:solidFill>
                <a:latin typeface="楷体_GB2312" pitchFamily="49" charset="-122"/>
                <a:ea typeface="楷体_GB2312" pitchFamily="49" charset="-122"/>
              </a:rPr>
              <a:t>FD</a:t>
            </a:r>
            <a:r>
              <a:rPr lang="en-US" altLang="zh-CN" baseline="-30000" dirty="0" err="1">
                <a:solidFill>
                  <a:srgbClr val="000066"/>
                </a:solidFill>
                <a:latin typeface="楷体_GB2312" pitchFamily="49" charset="-122"/>
                <a:ea typeface="楷体_GB2312" pitchFamily="49" charset="-122"/>
              </a:rPr>
              <a:t>i</a:t>
            </a:r>
            <a:r>
              <a:rPr lang="en-US" altLang="zh-CN" dirty="0">
                <a:solidFill>
                  <a:srgbClr val="000066"/>
                </a:solidFill>
                <a:latin typeface="楷体_GB2312" pitchFamily="49" charset="-122"/>
                <a:ea typeface="楷体_GB2312" pitchFamily="49" charset="-122"/>
              </a:rPr>
              <a:t> </a:t>
            </a:r>
            <a:r>
              <a:rPr lang="zh-CN" altLang="en-US" dirty="0">
                <a:solidFill>
                  <a:srgbClr val="000066"/>
                </a:solidFill>
                <a:latin typeface="楷体_GB2312" pitchFamily="49" charset="-122"/>
                <a:ea typeface="楷体_GB2312" pitchFamily="49" charset="-122"/>
              </a:rPr>
              <a:t>及</a:t>
            </a:r>
            <a:r>
              <a:rPr lang="en-US" altLang="zh-CN" dirty="0">
                <a:solidFill>
                  <a:srgbClr val="000066"/>
                </a:solidFill>
                <a:latin typeface="楷体_GB2312" pitchFamily="49" charset="-122"/>
                <a:ea typeface="楷体_GB2312" pitchFamily="49" charset="-122"/>
              </a:rPr>
              <a:t>X→A</a:t>
            </a:r>
            <a:r>
              <a:rPr lang="zh-CN" altLang="en-US" dirty="0">
                <a:solidFill>
                  <a:srgbClr val="000066"/>
                </a:solidFill>
                <a:latin typeface="楷体_GB2312" pitchFamily="49" charset="-122"/>
                <a:ea typeface="楷体_GB2312" pitchFamily="49" charset="-122"/>
              </a:rPr>
              <a:t>中</a:t>
            </a:r>
            <a:r>
              <a:rPr lang="en-US" altLang="zh-CN" dirty="0">
                <a:solidFill>
                  <a:srgbClr val="000066"/>
                </a:solidFill>
                <a:latin typeface="楷体_GB2312" pitchFamily="49" charset="-122"/>
                <a:ea typeface="楷体_GB2312" pitchFamily="49" charset="-122"/>
              </a:rPr>
              <a:t>X</a:t>
            </a:r>
            <a:r>
              <a:rPr lang="zh-CN" altLang="en-US" dirty="0">
                <a:solidFill>
                  <a:srgbClr val="000066"/>
                </a:solidFill>
                <a:latin typeface="楷体_GB2312" pitchFamily="49" charset="-122"/>
                <a:ea typeface="楷体_GB2312" pitchFamily="49" charset="-122"/>
              </a:rPr>
              <a:t>各属性的处置顺序有关。</a:t>
            </a:r>
          </a:p>
          <a:p>
            <a:pPr algn="l">
              <a:spcBef>
                <a:spcPct val="20000"/>
              </a:spcBef>
              <a:buClr>
                <a:srgbClr val="FFFF66"/>
              </a:buClr>
            </a:pPr>
            <a:r>
              <a:rPr lang="zh-CN" altLang="en-US" dirty="0">
                <a:solidFill>
                  <a:srgbClr val="000066"/>
                </a:solidFill>
                <a:latin typeface="楷体_GB2312" pitchFamily="49" charset="-122"/>
                <a:ea typeface="楷体_GB2312" pitchFamily="49" charset="-122"/>
              </a:rPr>
              <a:t>     </a:t>
            </a:r>
            <a:r>
              <a:rPr lang="en-US" altLang="zh-CN" dirty="0">
                <a:solidFill>
                  <a:srgbClr val="000066"/>
                </a:solidFill>
                <a:latin typeface="楷体_GB2312" pitchFamily="49" charset="-122"/>
                <a:ea typeface="楷体_GB2312" pitchFamily="49" charset="-122"/>
              </a:rPr>
              <a:t>2)</a:t>
            </a:r>
            <a:r>
              <a:rPr lang="zh-CN" altLang="en-US" dirty="0">
                <a:solidFill>
                  <a:srgbClr val="000066"/>
                </a:solidFill>
                <a:latin typeface="楷体_GB2312" pitchFamily="49" charset="-122"/>
                <a:ea typeface="楷体_GB2312" pitchFamily="49" charset="-122"/>
              </a:rPr>
              <a:t>若改造后的</a:t>
            </a:r>
            <a:r>
              <a:rPr lang="en-US" altLang="zh-CN" dirty="0">
                <a:solidFill>
                  <a:srgbClr val="000066"/>
                </a:solidFill>
                <a:latin typeface="楷体_GB2312" pitchFamily="49" charset="-122"/>
                <a:ea typeface="楷体_GB2312" pitchFamily="49" charset="-122"/>
              </a:rPr>
              <a:t>F</a:t>
            </a:r>
            <a:r>
              <a:rPr lang="zh-CN" altLang="en-US" dirty="0">
                <a:solidFill>
                  <a:srgbClr val="000066"/>
                </a:solidFill>
                <a:latin typeface="楷体_GB2312" pitchFamily="49" charset="-122"/>
                <a:ea typeface="楷体_GB2312" pitchFamily="49" charset="-122"/>
              </a:rPr>
              <a:t>与原来的</a:t>
            </a:r>
            <a:r>
              <a:rPr lang="en-US" altLang="zh-CN" dirty="0">
                <a:solidFill>
                  <a:srgbClr val="000066"/>
                </a:solidFill>
                <a:latin typeface="楷体_GB2312" pitchFamily="49" charset="-122"/>
                <a:ea typeface="楷体_GB2312" pitchFamily="49" charset="-122"/>
              </a:rPr>
              <a:t>F</a:t>
            </a:r>
            <a:r>
              <a:rPr lang="zh-CN" altLang="en-US" dirty="0">
                <a:solidFill>
                  <a:srgbClr val="000066"/>
                </a:solidFill>
                <a:latin typeface="楷体_GB2312" pitchFamily="49" charset="-122"/>
                <a:ea typeface="楷体_GB2312" pitchFamily="49" charset="-122"/>
              </a:rPr>
              <a:t>相同，说明</a:t>
            </a:r>
            <a:r>
              <a:rPr lang="en-US" altLang="zh-CN" dirty="0">
                <a:solidFill>
                  <a:srgbClr val="000066"/>
                </a:solidFill>
                <a:latin typeface="楷体_GB2312" pitchFamily="49" charset="-122"/>
                <a:ea typeface="楷体_GB2312" pitchFamily="49" charset="-122"/>
              </a:rPr>
              <a:t>F</a:t>
            </a:r>
            <a:r>
              <a:rPr lang="zh-CN" altLang="en-US" dirty="0">
                <a:solidFill>
                  <a:srgbClr val="000066"/>
                </a:solidFill>
                <a:latin typeface="楷体_GB2312" pitchFamily="49" charset="-122"/>
                <a:ea typeface="楷体_GB2312" pitchFamily="49" charset="-122"/>
              </a:rPr>
              <a:t>本身就是一个最小依赖集。</a:t>
            </a:r>
          </a:p>
        </p:txBody>
      </p:sp>
      <p:sp>
        <p:nvSpPr>
          <p:cNvPr id="9" name="Rectangle 2">
            <a:extLst>
              <a:ext uri="{FF2B5EF4-FFF2-40B4-BE49-F238E27FC236}">
                <a16:creationId xmlns:a16="http://schemas.microsoft.com/office/drawing/2014/main" id="{879243B4-7AE8-4EC7-850A-8B5E150691B1}"/>
              </a:ext>
            </a:extLst>
          </p:cNvPr>
          <p:cNvSpPr>
            <a:spLocks noGrp="1" noChangeArrowheads="1"/>
          </p:cNvSpPr>
          <p:nvPr>
            <p:ph type="title"/>
          </p:nvPr>
        </p:nvSpPr>
        <p:spPr bwMode="auto">
          <a:xfrm>
            <a:off x="467544" y="764704"/>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zh-CN" altLang="pt-BR" sz="2800" b="1" i="0" u="none" strike="noStrike" kern="0" cap="none" spc="0" normalizeH="0" baseline="0" noProof="0" dirty="0">
                <a:ln>
                  <a:noFill/>
                </a:ln>
                <a:solidFill>
                  <a:srgbClr val="FFFFFF"/>
                </a:solidFill>
                <a:effectLst/>
                <a:uLnTx/>
                <a:uFillTx/>
                <a:latin typeface="Arial"/>
                <a:ea typeface="+mj-ea"/>
                <a:cs typeface="+mj-cs"/>
              </a:rPr>
              <a:t>求最小函数依赖集</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a:t>
            </a:r>
            <a:r>
              <a:rPr kumimoji="0" lang="zh-CN" altLang="en-US" sz="2800" b="1" i="0" u="none" strike="noStrike" kern="0" cap="none" spc="0" normalizeH="0" baseline="0" noProof="0" dirty="0">
                <a:ln>
                  <a:noFill/>
                </a:ln>
                <a:solidFill>
                  <a:srgbClr val="FFFFFF"/>
                </a:solidFill>
                <a:effectLst/>
                <a:uLnTx/>
                <a:uFillTx/>
                <a:latin typeface="Arial"/>
                <a:ea typeface="+mj-ea"/>
                <a:cs typeface="+mj-cs"/>
              </a:rPr>
              <a:t>示例</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a:t>
            </a:r>
            <a:endParaRPr lang="zh-CN" altLang="en-US" sz="3600" b="1" dirty="0">
              <a:solidFill>
                <a:srgbClr val="0000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18469">
                                            <p:txEl>
                                              <p:pRg st="0" end="0"/>
                                            </p:txEl>
                                          </p:spTgt>
                                        </p:tgtEl>
                                        <p:attrNameLst>
                                          <p:attrName>style.visibility</p:attrName>
                                        </p:attrNameLst>
                                      </p:cBhvr>
                                      <p:to>
                                        <p:strVal val="visible"/>
                                      </p:to>
                                    </p:set>
                                    <p:animEffect transition="in" filter="checkerboard(across)">
                                      <p:cBhvr>
                                        <p:cTn id="37" dur="500"/>
                                        <p:tgtEl>
                                          <p:spTgt spid="31846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18469">
                                            <p:txEl>
                                              <p:pRg st="1" end="1"/>
                                            </p:txEl>
                                          </p:spTgt>
                                        </p:tgtEl>
                                        <p:attrNameLst>
                                          <p:attrName>style.visibility</p:attrName>
                                        </p:attrNameLst>
                                      </p:cBhvr>
                                      <p:to>
                                        <p:strVal val="visible"/>
                                      </p:to>
                                    </p:set>
                                    <p:animEffect transition="in" filter="checkerboard(across)">
                                      <p:cBhvr>
                                        <p:cTn id="42" dur="500"/>
                                        <p:tgtEl>
                                          <p:spTgt spid="3184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1846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450850" y="667979"/>
            <a:ext cx="7772400" cy="725487"/>
          </a:xfrm>
        </p:spPr>
        <p:txBody>
          <a:bodyPr/>
          <a:lstStyle/>
          <a:p>
            <a:pPr algn="ctr"/>
            <a:r>
              <a:rPr lang="zh-CN" altLang="en-US" sz="3600" b="1" dirty="0">
                <a:solidFill>
                  <a:srgbClr val="C00000"/>
                </a:solidFill>
              </a:rPr>
              <a:t>例</a:t>
            </a:r>
          </a:p>
        </p:txBody>
      </p:sp>
      <p:sp>
        <p:nvSpPr>
          <p:cNvPr id="614403" name="Rectangle 3"/>
          <p:cNvSpPr>
            <a:spLocks noGrp="1" noChangeArrowheads="1"/>
          </p:cNvSpPr>
          <p:nvPr>
            <p:ph type="body" idx="1"/>
          </p:nvPr>
        </p:nvSpPr>
        <p:spPr>
          <a:xfrm>
            <a:off x="323850" y="2167409"/>
            <a:ext cx="8820150" cy="3276600"/>
          </a:xfrm>
        </p:spPr>
        <p:txBody>
          <a:bodyPr/>
          <a:lstStyle/>
          <a:p>
            <a:pPr>
              <a:buFont typeface="Wingdings" pitchFamily="2" charset="2"/>
              <a:buNone/>
            </a:pPr>
            <a:r>
              <a:rPr lang="en-US" altLang="zh-CN" sz="2300" b="1">
                <a:latin typeface="Times New Roman" pitchFamily="18" charset="0"/>
                <a:sym typeface="Symbol" pitchFamily="18" charset="2"/>
              </a:rPr>
              <a:t>1</a:t>
            </a:r>
            <a:r>
              <a:rPr lang="zh-CN" altLang="en-US" sz="2300" b="1">
                <a:latin typeface="Times New Roman" pitchFamily="18" charset="0"/>
                <a:sym typeface="Symbol" pitchFamily="18" charset="2"/>
              </a:rPr>
              <a:t>）考查</a:t>
            </a:r>
            <a:r>
              <a:rPr lang="en-US" altLang="zh-CN" sz="2300" b="1">
                <a:latin typeface="Times New Roman" pitchFamily="18" charset="0"/>
                <a:sym typeface="Symbol" pitchFamily="18" charset="2"/>
              </a:rPr>
              <a:t>AB</a:t>
            </a:r>
            <a:r>
              <a:rPr lang="zh-CN" altLang="en-US" sz="2300" b="1">
                <a:latin typeface="Times New Roman" pitchFamily="18" charset="0"/>
                <a:sym typeface="Symbol" pitchFamily="18" charset="2"/>
              </a:rPr>
              <a:t>，去掉它，计算</a:t>
            </a:r>
            <a:r>
              <a:rPr lang="en-US" altLang="zh-CN" sz="2300" b="1">
                <a:latin typeface="Times New Roman" pitchFamily="18" charset="0"/>
                <a:sym typeface="Symbol" pitchFamily="18" charset="2"/>
              </a:rPr>
              <a:t>A</a:t>
            </a:r>
            <a:r>
              <a:rPr lang="en-US" altLang="zh-CN" sz="2300" b="1" baseline="30000">
                <a:latin typeface="Times New Roman" pitchFamily="18" charset="0"/>
                <a:sym typeface="Symbol" pitchFamily="18" charset="2"/>
              </a:rPr>
              <a:t>+</a:t>
            </a:r>
            <a:r>
              <a:rPr lang="en-US" altLang="zh-CN" sz="2300" b="1">
                <a:latin typeface="Times New Roman" pitchFamily="18" charset="0"/>
                <a:sym typeface="Symbol" pitchFamily="18" charset="2"/>
              </a:rPr>
              <a:t>=AC</a:t>
            </a:r>
            <a:r>
              <a:rPr lang="zh-CN" altLang="en-US" sz="2300" b="1">
                <a:latin typeface="Times New Roman" pitchFamily="18" charset="0"/>
                <a:sym typeface="Symbol" pitchFamily="18" charset="2"/>
              </a:rPr>
              <a:t>，不包含</a:t>
            </a:r>
            <a:r>
              <a:rPr lang="en-US" altLang="zh-CN" sz="2300" b="1">
                <a:latin typeface="Times New Roman" pitchFamily="18" charset="0"/>
                <a:sym typeface="Symbol" pitchFamily="18" charset="2"/>
              </a:rPr>
              <a:t>B</a:t>
            </a:r>
            <a:r>
              <a:rPr lang="zh-CN" altLang="en-US" sz="2300" b="1">
                <a:latin typeface="Times New Roman" pitchFamily="18" charset="0"/>
                <a:sym typeface="Symbol" pitchFamily="18" charset="2"/>
              </a:rPr>
              <a:t>，不能去掉</a:t>
            </a:r>
          </a:p>
          <a:p>
            <a:pPr>
              <a:buFont typeface="Wingdings" pitchFamily="2" charset="2"/>
              <a:buNone/>
            </a:pPr>
            <a:r>
              <a:rPr lang="en-US" altLang="zh-CN" sz="2300" b="1">
                <a:solidFill>
                  <a:schemeClr val="tx2"/>
                </a:solidFill>
                <a:latin typeface="Times New Roman" pitchFamily="18" charset="0"/>
                <a:sym typeface="Symbol" pitchFamily="18" charset="2"/>
              </a:rPr>
              <a:t>2</a:t>
            </a:r>
            <a:r>
              <a:rPr lang="zh-CN" altLang="en-US" sz="2300" b="1">
                <a:solidFill>
                  <a:schemeClr val="tx2"/>
                </a:solidFill>
                <a:latin typeface="Times New Roman" pitchFamily="18" charset="0"/>
                <a:sym typeface="Symbol" pitchFamily="18" charset="2"/>
              </a:rPr>
              <a:t>）考查 </a:t>
            </a:r>
            <a:r>
              <a:rPr lang="en-US" altLang="zh-CN" sz="2300" b="1">
                <a:solidFill>
                  <a:schemeClr val="tx2"/>
                </a:solidFill>
                <a:latin typeface="Times New Roman" pitchFamily="18" charset="0"/>
                <a:sym typeface="Symbol" pitchFamily="18" charset="2"/>
              </a:rPr>
              <a:t>B  A</a:t>
            </a:r>
            <a:r>
              <a:rPr lang="zh-CN" altLang="en-US" sz="2300" b="1">
                <a:solidFill>
                  <a:schemeClr val="tx2"/>
                </a:solidFill>
                <a:latin typeface="Times New Roman" pitchFamily="18" charset="0"/>
                <a:sym typeface="Symbol" pitchFamily="18" charset="2"/>
              </a:rPr>
              <a:t>，去掉它，计算</a:t>
            </a:r>
            <a:r>
              <a:rPr lang="en-US" altLang="zh-CN" sz="2300" b="1">
                <a:solidFill>
                  <a:schemeClr val="tx2"/>
                </a:solidFill>
                <a:latin typeface="Times New Roman" pitchFamily="18" charset="0"/>
                <a:sym typeface="Symbol" pitchFamily="18" charset="2"/>
              </a:rPr>
              <a:t>B</a:t>
            </a:r>
            <a:r>
              <a:rPr lang="zh-CN" altLang="en-US" sz="2300" b="1" baseline="30000">
                <a:solidFill>
                  <a:schemeClr val="tx2"/>
                </a:solidFill>
                <a:latin typeface="Times New Roman" pitchFamily="18" charset="0"/>
                <a:sym typeface="Symbol" pitchFamily="18" charset="2"/>
              </a:rPr>
              <a:t>＋</a:t>
            </a:r>
            <a:r>
              <a:rPr lang="zh-CN" altLang="en-US" sz="2300" b="1">
                <a:solidFill>
                  <a:schemeClr val="tx2"/>
                </a:solidFill>
                <a:latin typeface="Times New Roman" pitchFamily="18" charset="0"/>
                <a:sym typeface="Symbol" pitchFamily="18" charset="2"/>
              </a:rPr>
              <a:t>＝</a:t>
            </a:r>
            <a:r>
              <a:rPr lang="en-US" altLang="zh-CN" sz="2300" b="1">
                <a:solidFill>
                  <a:schemeClr val="tx2"/>
                </a:solidFill>
                <a:latin typeface="Times New Roman" pitchFamily="18" charset="0"/>
                <a:sym typeface="Symbol" pitchFamily="18" charset="2"/>
              </a:rPr>
              <a:t>B  C  A</a:t>
            </a:r>
            <a:r>
              <a:rPr lang="zh-CN" altLang="en-US" sz="2300" b="1">
                <a:solidFill>
                  <a:schemeClr val="tx2"/>
                </a:solidFill>
                <a:latin typeface="Times New Roman" pitchFamily="18" charset="0"/>
                <a:sym typeface="Symbol" pitchFamily="18" charset="2"/>
              </a:rPr>
              <a:t>，包含</a:t>
            </a:r>
            <a:r>
              <a:rPr lang="en-US" altLang="zh-CN" sz="2300" b="1">
                <a:solidFill>
                  <a:schemeClr val="tx2"/>
                </a:solidFill>
                <a:latin typeface="Times New Roman" pitchFamily="18" charset="0"/>
                <a:sym typeface="Symbol" pitchFamily="18" charset="2"/>
              </a:rPr>
              <a:t>A</a:t>
            </a:r>
            <a:r>
              <a:rPr lang="zh-CN" altLang="en-US" sz="2300" b="1">
                <a:solidFill>
                  <a:schemeClr val="tx2"/>
                </a:solidFill>
                <a:latin typeface="Times New Roman" pitchFamily="18" charset="0"/>
                <a:sym typeface="Symbol" pitchFamily="18" charset="2"/>
              </a:rPr>
              <a:t>，可去掉它</a:t>
            </a:r>
          </a:p>
          <a:p>
            <a:pPr>
              <a:buFont typeface="Wingdings" pitchFamily="2" charset="2"/>
              <a:buNone/>
            </a:pPr>
            <a:r>
              <a:rPr lang="en-US" altLang="zh-CN" sz="2300" b="1">
                <a:latin typeface="Times New Roman" pitchFamily="18" charset="0"/>
                <a:sym typeface="Symbol" pitchFamily="18" charset="2"/>
              </a:rPr>
              <a:t>3</a:t>
            </a:r>
            <a:r>
              <a:rPr lang="zh-CN" altLang="en-US" sz="2300" b="1">
                <a:latin typeface="Times New Roman" pitchFamily="18" charset="0"/>
                <a:sym typeface="Symbol" pitchFamily="18" charset="2"/>
              </a:rPr>
              <a:t>）考查 </a:t>
            </a:r>
            <a:r>
              <a:rPr lang="en-US" altLang="zh-CN" sz="2300" b="1">
                <a:latin typeface="Times New Roman" pitchFamily="18" charset="0"/>
                <a:sym typeface="Symbol" pitchFamily="18" charset="2"/>
              </a:rPr>
              <a:t>B  C</a:t>
            </a:r>
            <a:r>
              <a:rPr lang="zh-CN" altLang="en-US" sz="2300" b="1">
                <a:latin typeface="Times New Roman" pitchFamily="18" charset="0"/>
                <a:sym typeface="Symbol" pitchFamily="18" charset="2"/>
              </a:rPr>
              <a:t>，去掉它，计算</a:t>
            </a:r>
            <a:r>
              <a:rPr lang="en-US" altLang="zh-CN" sz="2300" b="1">
                <a:latin typeface="Times New Roman" pitchFamily="18" charset="0"/>
                <a:sym typeface="Symbol" pitchFamily="18" charset="2"/>
              </a:rPr>
              <a:t>B</a:t>
            </a:r>
            <a:r>
              <a:rPr lang="zh-CN" altLang="en-US" sz="2300" b="1" baseline="30000">
                <a:latin typeface="Times New Roman" pitchFamily="18" charset="0"/>
                <a:sym typeface="Symbol" pitchFamily="18" charset="2"/>
              </a:rPr>
              <a:t>＋</a:t>
            </a:r>
            <a:r>
              <a:rPr lang="zh-CN" altLang="en-US" sz="2300" b="1">
                <a:latin typeface="Times New Roman" pitchFamily="18" charset="0"/>
                <a:sym typeface="Symbol" pitchFamily="18" charset="2"/>
              </a:rPr>
              <a:t>＝</a:t>
            </a:r>
            <a:r>
              <a:rPr lang="en-US" altLang="zh-CN" sz="2300" b="1">
                <a:latin typeface="Times New Roman" pitchFamily="18" charset="0"/>
                <a:sym typeface="Symbol" pitchFamily="18" charset="2"/>
              </a:rPr>
              <a:t>B</a:t>
            </a:r>
            <a:r>
              <a:rPr lang="zh-CN" altLang="en-US" sz="2300" b="1">
                <a:latin typeface="Times New Roman" pitchFamily="18" charset="0"/>
                <a:sym typeface="Symbol" pitchFamily="18" charset="2"/>
              </a:rPr>
              <a:t>，不包含</a:t>
            </a:r>
            <a:r>
              <a:rPr lang="en-US" altLang="zh-CN" sz="2300" b="1">
                <a:latin typeface="Times New Roman" pitchFamily="18" charset="0"/>
                <a:sym typeface="Symbol" pitchFamily="18" charset="2"/>
              </a:rPr>
              <a:t>C</a:t>
            </a:r>
            <a:r>
              <a:rPr lang="zh-CN" altLang="en-US" sz="2300" b="1">
                <a:latin typeface="Times New Roman" pitchFamily="18" charset="0"/>
                <a:sym typeface="Symbol" pitchFamily="18" charset="2"/>
              </a:rPr>
              <a:t>，不能去掉</a:t>
            </a:r>
          </a:p>
          <a:p>
            <a:pPr>
              <a:buFont typeface="Wingdings" pitchFamily="2" charset="2"/>
              <a:buNone/>
            </a:pPr>
            <a:r>
              <a:rPr lang="en-US" altLang="zh-CN" sz="2300" b="1">
                <a:solidFill>
                  <a:schemeClr val="tx2"/>
                </a:solidFill>
                <a:latin typeface="Times New Roman" pitchFamily="18" charset="0"/>
                <a:sym typeface="Symbol" pitchFamily="18" charset="2"/>
              </a:rPr>
              <a:t>4</a:t>
            </a:r>
            <a:r>
              <a:rPr lang="zh-CN" altLang="en-US" sz="2300" b="1">
                <a:solidFill>
                  <a:schemeClr val="tx2"/>
                </a:solidFill>
                <a:latin typeface="Times New Roman" pitchFamily="18" charset="0"/>
                <a:sym typeface="Symbol" pitchFamily="18" charset="2"/>
              </a:rPr>
              <a:t>）考查</a:t>
            </a:r>
            <a:r>
              <a:rPr lang="en-US" altLang="zh-CN" sz="2300" b="1">
                <a:solidFill>
                  <a:schemeClr val="tx2"/>
                </a:solidFill>
                <a:latin typeface="Times New Roman" pitchFamily="18" charset="0"/>
                <a:sym typeface="Symbol" pitchFamily="18" charset="2"/>
              </a:rPr>
              <a:t>A  C</a:t>
            </a:r>
            <a:r>
              <a:rPr lang="zh-CN" altLang="en-US" sz="2300" b="1">
                <a:solidFill>
                  <a:schemeClr val="tx2"/>
                </a:solidFill>
                <a:latin typeface="Times New Roman" pitchFamily="18" charset="0"/>
                <a:sym typeface="Symbol" pitchFamily="18" charset="2"/>
              </a:rPr>
              <a:t>，去掉它，计算</a:t>
            </a:r>
            <a:r>
              <a:rPr lang="en-US" altLang="zh-CN" sz="2300" b="1">
                <a:solidFill>
                  <a:schemeClr val="tx2"/>
                </a:solidFill>
                <a:latin typeface="Times New Roman" pitchFamily="18" charset="0"/>
                <a:sym typeface="Symbol" pitchFamily="18" charset="2"/>
              </a:rPr>
              <a:t>A</a:t>
            </a:r>
            <a:r>
              <a:rPr lang="zh-CN" altLang="en-US" sz="2300" b="1" baseline="30000">
                <a:solidFill>
                  <a:schemeClr val="tx2"/>
                </a:solidFill>
                <a:latin typeface="Times New Roman" pitchFamily="18" charset="0"/>
                <a:sym typeface="Symbol" pitchFamily="18" charset="2"/>
              </a:rPr>
              <a:t>＋</a:t>
            </a:r>
            <a:r>
              <a:rPr lang="zh-CN" altLang="en-US" sz="2300" b="1">
                <a:solidFill>
                  <a:schemeClr val="tx2"/>
                </a:solidFill>
                <a:latin typeface="Times New Roman" pitchFamily="18" charset="0"/>
                <a:sym typeface="Symbol" pitchFamily="18" charset="2"/>
              </a:rPr>
              <a:t>＝</a:t>
            </a:r>
            <a:r>
              <a:rPr lang="en-US" altLang="zh-CN" sz="2300" b="1">
                <a:solidFill>
                  <a:schemeClr val="tx2"/>
                </a:solidFill>
                <a:latin typeface="Times New Roman" pitchFamily="18" charset="0"/>
                <a:sym typeface="Symbol" pitchFamily="18" charset="2"/>
              </a:rPr>
              <a:t>A B  C</a:t>
            </a:r>
            <a:r>
              <a:rPr lang="zh-CN" altLang="en-US" sz="2300" b="1">
                <a:solidFill>
                  <a:schemeClr val="tx2"/>
                </a:solidFill>
                <a:latin typeface="Times New Roman" pitchFamily="18" charset="0"/>
                <a:sym typeface="Symbol" pitchFamily="18" charset="2"/>
              </a:rPr>
              <a:t>，包含</a:t>
            </a:r>
            <a:r>
              <a:rPr lang="en-US" altLang="zh-CN" sz="2300" b="1">
                <a:solidFill>
                  <a:schemeClr val="tx2"/>
                </a:solidFill>
                <a:latin typeface="Times New Roman" pitchFamily="18" charset="0"/>
                <a:sym typeface="Symbol" pitchFamily="18" charset="2"/>
              </a:rPr>
              <a:t>C</a:t>
            </a:r>
            <a:r>
              <a:rPr lang="zh-CN" altLang="en-US" sz="2300" b="1">
                <a:solidFill>
                  <a:schemeClr val="tx2"/>
                </a:solidFill>
                <a:latin typeface="Times New Roman" pitchFamily="18" charset="0"/>
                <a:sym typeface="Symbol" pitchFamily="18" charset="2"/>
              </a:rPr>
              <a:t>，可去掉它</a:t>
            </a:r>
          </a:p>
          <a:p>
            <a:pPr>
              <a:buFont typeface="Wingdings" pitchFamily="2" charset="2"/>
              <a:buNone/>
            </a:pPr>
            <a:r>
              <a:rPr lang="en-US" altLang="zh-CN" sz="2300" b="1">
                <a:latin typeface="Times New Roman" pitchFamily="18" charset="0"/>
                <a:sym typeface="Symbol" pitchFamily="18" charset="2"/>
              </a:rPr>
              <a:t>5</a:t>
            </a:r>
            <a:r>
              <a:rPr lang="zh-CN" altLang="en-US" sz="2300" b="1">
                <a:latin typeface="Times New Roman" pitchFamily="18" charset="0"/>
                <a:sym typeface="Symbol" pitchFamily="18" charset="2"/>
              </a:rPr>
              <a:t>）考查 </a:t>
            </a:r>
            <a:r>
              <a:rPr lang="en-US" altLang="zh-CN" sz="2300" b="1">
                <a:latin typeface="Times New Roman" pitchFamily="18" charset="0"/>
                <a:sym typeface="Symbol" pitchFamily="18" charset="2"/>
              </a:rPr>
              <a:t>C  A</a:t>
            </a:r>
            <a:r>
              <a:rPr lang="zh-CN" altLang="en-US" sz="2300" b="1">
                <a:latin typeface="Times New Roman" pitchFamily="18" charset="0"/>
                <a:sym typeface="Symbol" pitchFamily="18" charset="2"/>
              </a:rPr>
              <a:t>，去掉它，计算</a:t>
            </a:r>
            <a:r>
              <a:rPr lang="en-US" altLang="zh-CN" sz="2300" b="1">
                <a:latin typeface="Times New Roman" pitchFamily="18" charset="0"/>
                <a:sym typeface="Symbol" pitchFamily="18" charset="2"/>
              </a:rPr>
              <a:t>C</a:t>
            </a:r>
            <a:r>
              <a:rPr lang="zh-CN" altLang="en-US" sz="2300" b="1" baseline="30000">
                <a:latin typeface="Times New Roman" pitchFamily="18" charset="0"/>
                <a:sym typeface="Symbol" pitchFamily="18" charset="2"/>
              </a:rPr>
              <a:t>＋</a:t>
            </a:r>
            <a:r>
              <a:rPr lang="zh-CN" altLang="en-US" sz="2300" b="1">
                <a:latin typeface="Times New Roman" pitchFamily="18" charset="0"/>
                <a:sym typeface="Symbol" pitchFamily="18" charset="2"/>
              </a:rPr>
              <a:t>＝</a:t>
            </a:r>
            <a:r>
              <a:rPr lang="en-US" altLang="zh-CN" sz="2300" b="1">
                <a:latin typeface="Times New Roman" pitchFamily="18" charset="0"/>
                <a:sym typeface="Symbol" pitchFamily="18" charset="2"/>
              </a:rPr>
              <a:t>C</a:t>
            </a:r>
            <a:r>
              <a:rPr lang="zh-CN" altLang="en-US" sz="2300" b="1">
                <a:latin typeface="Times New Roman" pitchFamily="18" charset="0"/>
                <a:sym typeface="Symbol" pitchFamily="18" charset="2"/>
              </a:rPr>
              <a:t>，不包含</a:t>
            </a:r>
            <a:r>
              <a:rPr lang="en-US" altLang="zh-CN" sz="2300" b="1">
                <a:latin typeface="Times New Roman" pitchFamily="18" charset="0"/>
                <a:sym typeface="Symbol" pitchFamily="18" charset="2"/>
              </a:rPr>
              <a:t>A</a:t>
            </a:r>
            <a:r>
              <a:rPr lang="zh-CN" altLang="en-US" sz="2300" b="1">
                <a:latin typeface="Times New Roman" pitchFamily="18" charset="0"/>
                <a:sym typeface="Symbol" pitchFamily="18" charset="2"/>
              </a:rPr>
              <a:t>，不能去掉</a:t>
            </a:r>
          </a:p>
        </p:txBody>
      </p:sp>
      <p:graphicFrame>
        <p:nvGraphicFramePr>
          <p:cNvPr id="614404" name="Object 4"/>
          <p:cNvGraphicFramePr>
            <a:graphicFrameLocks noChangeAspect="1"/>
          </p:cNvGraphicFramePr>
          <p:nvPr/>
        </p:nvGraphicFramePr>
        <p:xfrm>
          <a:off x="539750" y="1621309"/>
          <a:ext cx="8305800" cy="417512"/>
        </p:xfrm>
        <a:graphic>
          <a:graphicData uri="http://schemas.openxmlformats.org/presentationml/2006/ole">
            <mc:AlternateContent xmlns:mc="http://schemas.openxmlformats.org/markup-compatibility/2006">
              <mc:Choice xmlns:v="urn:schemas-microsoft-com:vml" Requires="v">
                <p:oleObj spid="_x0000_s5122" name="Equation" r:id="rId4" imgW="4101840" imgH="215640" progId="Equation.3">
                  <p:embed/>
                </p:oleObj>
              </mc:Choice>
              <mc:Fallback>
                <p:oleObj name="Equation" r:id="rId4" imgW="4101840" imgH="215640" progId="Equation.3">
                  <p:embed/>
                  <p:pic>
                    <p:nvPicPr>
                      <p:cNvPr id="61440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621309"/>
                        <a:ext cx="8305800" cy="4175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05" name="Object 5"/>
          <p:cNvGraphicFramePr>
            <a:graphicFrameLocks noChangeAspect="1"/>
          </p:cNvGraphicFramePr>
          <p:nvPr/>
        </p:nvGraphicFramePr>
        <p:xfrm>
          <a:off x="1979613" y="4543896"/>
          <a:ext cx="4300537" cy="798513"/>
        </p:xfrm>
        <a:graphic>
          <a:graphicData uri="http://schemas.openxmlformats.org/presentationml/2006/ole">
            <mc:AlternateContent xmlns:mc="http://schemas.openxmlformats.org/markup-compatibility/2006">
              <mc:Choice xmlns:v="urn:schemas-microsoft-com:vml" Requires="v">
                <p:oleObj spid="_x0000_s5123" name="Equation" r:id="rId6" imgW="2349360" imgH="457200" progId="Equation.3">
                  <p:embed/>
                </p:oleObj>
              </mc:Choice>
              <mc:Fallback>
                <p:oleObj name="Equation" r:id="rId6" imgW="2349360" imgH="457200" progId="Equation.3">
                  <p:embed/>
                  <p:pic>
                    <p:nvPicPr>
                      <p:cNvPr id="61440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4543896"/>
                        <a:ext cx="4300537" cy="7985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06" name="Rectangle 6"/>
          <p:cNvSpPr>
            <a:spLocks noChangeArrowheads="1"/>
          </p:cNvSpPr>
          <p:nvPr/>
        </p:nvSpPr>
        <p:spPr bwMode="auto">
          <a:xfrm>
            <a:off x="611188" y="5696421"/>
            <a:ext cx="7451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lnSpc>
                <a:spcPct val="100000"/>
              </a:lnSpc>
              <a:spcBef>
                <a:spcPct val="0"/>
              </a:spcBef>
              <a:buClrTx/>
              <a:buFontTx/>
              <a:buNone/>
            </a:pPr>
            <a:r>
              <a:rPr kumimoji="1" lang="zh-CN" altLang="en-US" sz="2000" b="1">
                <a:latin typeface="Helvetica" pitchFamily="34" charset="0"/>
              </a:rPr>
              <a:t>函数依赖集</a:t>
            </a:r>
            <a:r>
              <a:rPr kumimoji="1" lang="en-US" altLang="zh-CN" sz="2000" b="1">
                <a:latin typeface="Helvetica" pitchFamily="34" charset="0"/>
              </a:rPr>
              <a:t>F</a:t>
            </a:r>
            <a:r>
              <a:rPr kumimoji="1" lang="zh-CN" altLang="en-US" sz="2000" b="1">
                <a:latin typeface="Helvetica" pitchFamily="34" charset="0"/>
              </a:rPr>
              <a:t>的最小函数依赖集不一定唯一，它与求解的次序有关</a:t>
            </a:r>
          </a:p>
        </p:txBody>
      </p:sp>
      <p:sp>
        <p:nvSpPr>
          <p:cNvPr id="8" name="页脚占位符 4">
            <a:extLst>
              <a:ext uri="{FF2B5EF4-FFF2-40B4-BE49-F238E27FC236}">
                <a16:creationId xmlns:a16="http://schemas.microsoft.com/office/drawing/2014/main" id="{DF512C2C-B3B0-4A15-9774-5478A8695E37}"/>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10" name="灯片编号占位符 5">
            <a:extLst>
              <a:ext uri="{FF2B5EF4-FFF2-40B4-BE49-F238E27FC236}">
                <a16:creationId xmlns:a16="http://schemas.microsoft.com/office/drawing/2014/main" id="{50037FD2-71E1-484C-8370-57797A86BBA9}"/>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23</a:t>
            </a:fld>
            <a:endParaRPr lang="en-US" altLang="zh-CN" dirty="0"/>
          </a:p>
        </p:txBody>
      </p:sp>
    </p:spTree>
    <p:extLst>
      <p:ext uri="{BB962C8B-B14F-4D97-AF65-F5344CB8AC3E}">
        <p14:creationId xmlns:p14="http://schemas.microsoft.com/office/powerpoint/2010/main" val="22677968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05"/>
                                        </p:tgtEl>
                                        <p:attrNameLst>
                                          <p:attrName>style.visibility</p:attrName>
                                        </p:attrNameLst>
                                      </p:cBhvr>
                                      <p:to>
                                        <p:strVal val="visible"/>
                                      </p:to>
                                    </p:set>
                                    <p:animEffect transition="in" filter="blinds(horizontal)">
                                      <p:cBhvr>
                                        <p:cTn id="7" dur="500"/>
                                        <p:tgtEl>
                                          <p:spTgt spid="6144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406"/>
                                        </p:tgtEl>
                                        <p:attrNameLst>
                                          <p:attrName>style.visibility</p:attrName>
                                        </p:attrNameLst>
                                      </p:cBhvr>
                                      <p:to>
                                        <p:strVal val="visible"/>
                                      </p:to>
                                    </p:set>
                                    <p:animEffect transition="in" filter="blinds(horizontal)">
                                      <p:cBhvr>
                                        <p:cTn id="12" dur="500"/>
                                        <p:tgtEl>
                                          <p:spTgt spid="614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609600"/>
            <a:ext cx="8229600" cy="731168"/>
          </a:xfrm>
        </p:spPr>
        <p:txBody>
          <a:bodyPr/>
          <a:lstStyle/>
          <a:p>
            <a:pPr algn="ctr"/>
            <a:r>
              <a:rPr lang="zh-CN" altLang="en-US" b="1" dirty="0"/>
              <a:t>候选键</a:t>
            </a:r>
          </a:p>
        </p:txBody>
      </p:sp>
      <p:sp>
        <p:nvSpPr>
          <p:cNvPr id="32771" name="Rectangle 3"/>
          <p:cNvSpPr>
            <a:spLocks noGrp="1" noChangeArrowheads="1"/>
          </p:cNvSpPr>
          <p:nvPr>
            <p:ph type="body" idx="1"/>
          </p:nvPr>
        </p:nvSpPr>
        <p:spPr>
          <a:xfrm>
            <a:off x="550540" y="1520005"/>
            <a:ext cx="8229600" cy="828875"/>
          </a:xfrm>
        </p:spPr>
        <p:txBody>
          <a:bodyPr/>
          <a:lstStyle/>
          <a:p>
            <a:r>
              <a:rPr lang="zh-CN" altLang="pt-BR" sz="2400" b="1" dirty="0"/>
              <a:t>只有在确定了一个关系模式的候选键后，才能用关系规范化理论对出现异常现象的关系模式进行分解。</a:t>
            </a:r>
            <a:endParaRPr lang="zh-CN" altLang="en-US" sz="2400" b="1" dirty="0"/>
          </a:p>
        </p:txBody>
      </p:sp>
      <p:sp>
        <p:nvSpPr>
          <p:cNvPr id="4" name="页脚占位符 4">
            <a:extLst>
              <a:ext uri="{FF2B5EF4-FFF2-40B4-BE49-F238E27FC236}">
                <a16:creationId xmlns:a16="http://schemas.microsoft.com/office/drawing/2014/main" id="{307B623B-53D9-4C3F-8A5C-534FD2198006}"/>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B1602484-55D9-45A5-911B-9F7F6D30383D}"/>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24</a:t>
            </a:fld>
            <a:endParaRPr lang="en-US" altLang="zh-CN" dirty="0"/>
          </a:p>
        </p:txBody>
      </p:sp>
      <p:sp>
        <p:nvSpPr>
          <p:cNvPr id="6" name="Rectangle 3">
            <a:extLst>
              <a:ext uri="{FF2B5EF4-FFF2-40B4-BE49-F238E27FC236}">
                <a16:creationId xmlns:a16="http://schemas.microsoft.com/office/drawing/2014/main" id="{031214B1-4FC0-4A11-8DAB-EDD93778D8A0}"/>
              </a:ext>
            </a:extLst>
          </p:cNvPr>
          <p:cNvSpPr txBox="1">
            <a:spLocks noChangeArrowheads="1"/>
          </p:cNvSpPr>
          <p:nvPr/>
        </p:nvSpPr>
        <p:spPr bwMode="auto">
          <a:xfrm>
            <a:off x="495300" y="2420888"/>
            <a:ext cx="8229600"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90000"/>
              </a:lnSpc>
            </a:pPr>
            <a:r>
              <a:rPr lang="zh-CN" altLang="pt-BR" sz="2400" b="1" kern="0">
                <a:solidFill>
                  <a:srgbClr val="FF0000"/>
                </a:solidFill>
              </a:rPr>
              <a:t>定义</a:t>
            </a:r>
            <a:r>
              <a:rPr lang="en-US" altLang="zh-CN" sz="2400" b="1" kern="0">
                <a:solidFill>
                  <a:srgbClr val="FF0000"/>
                </a:solidFill>
              </a:rPr>
              <a:t>1</a:t>
            </a:r>
            <a:r>
              <a:rPr lang="pt-BR" altLang="zh-CN" sz="2400" b="1" kern="0"/>
              <a:t>  </a:t>
            </a:r>
            <a:r>
              <a:rPr lang="zh-CN" altLang="pt-BR" sz="2400" b="1" kern="0"/>
              <a:t>设</a:t>
            </a:r>
            <a:r>
              <a:rPr lang="pt-BR" altLang="zh-CN" sz="2400" b="1" kern="0"/>
              <a:t>F</a:t>
            </a:r>
            <a:r>
              <a:rPr lang="zh-CN" altLang="pt-BR" sz="2400" b="1" kern="0"/>
              <a:t>是属性集</a:t>
            </a:r>
            <a:r>
              <a:rPr lang="pt-BR" altLang="zh-CN" sz="2400" b="1" kern="0"/>
              <a:t>U</a:t>
            </a:r>
            <a:r>
              <a:rPr lang="zh-CN" altLang="pt-BR" sz="2400" b="1" kern="0"/>
              <a:t>上的函数依赖集，</a:t>
            </a:r>
            <a:r>
              <a:rPr lang="pt-BR" altLang="zh-CN" sz="2400" b="1" kern="0"/>
              <a:t>X</a:t>
            </a:r>
            <a:r>
              <a:rPr lang="zh-CN" altLang="pt-BR" sz="2400" b="1" kern="0"/>
              <a:t>是</a:t>
            </a:r>
            <a:r>
              <a:rPr lang="pt-BR" altLang="zh-CN" sz="2400" b="1" kern="0"/>
              <a:t>U</a:t>
            </a:r>
            <a:r>
              <a:rPr lang="zh-CN" altLang="pt-BR" sz="2400" b="1" kern="0"/>
              <a:t>的子集，那么属性集</a:t>
            </a:r>
            <a:r>
              <a:rPr lang="pt-BR" altLang="zh-CN" sz="2400" b="1" kern="0"/>
              <a:t>X</a:t>
            </a:r>
            <a:r>
              <a:rPr lang="zh-CN" altLang="pt-BR" sz="2400" b="1" kern="0"/>
              <a:t>的</a:t>
            </a:r>
            <a:r>
              <a:rPr lang="zh-CN" altLang="pt-BR" sz="2400" b="1" kern="0">
                <a:solidFill>
                  <a:srgbClr val="FF0000"/>
                </a:solidFill>
              </a:rPr>
              <a:t>闭包</a:t>
            </a:r>
            <a:r>
              <a:rPr lang="zh-CN" altLang="pt-BR" sz="2400" b="1" kern="0"/>
              <a:t>用</a:t>
            </a:r>
            <a:r>
              <a:rPr lang="pt-BR" altLang="zh-CN" sz="2400" b="1" kern="0"/>
              <a:t>X</a:t>
            </a:r>
            <a:r>
              <a:rPr lang="pt-BR" altLang="zh-CN" sz="2400" b="1" kern="0" baseline="30000"/>
              <a:t>+</a:t>
            </a:r>
            <a:r>
              <a:rPr lang="zh-CN" altLang="pt-BR" sz="2400" b="1" kern="0"/>
              <a:t>表示，它是一个从</a:t>
            </a:r>
            <a:r>
              <a:rPr lang="pt-BR" altLang="zh-CN" sz="2400" b="1" kern="0"/>
              <a:t>F</a:t>
            </a:r>
            <a:r>
              <a:rPr lang="zh-CN" altLang="pt-BR" sz="2400" b="1" kern="0"/>
              <a:t>集使用函数依赖推理规则推出的所有满足</a:t>
            </a:r>
            <a:r>
              <a:rPr lang="pt-BR" altLang="zh-CN" sz="2400" b="1" kern="0"/>
              <a:t>X→A</a:t>
            </a:r>
            <a:r>
              <a:rPr lang="zh-CN" altLang="pt-BR" sz="2400" b="1" kern="0"/>
              <a:t>的属性</a:t>
            </a:r>
            <a:r>
              <a:rPr lang="pt-BR" altLang="zh-CN" sz="2400" b="1" kern="0"/>
              <a:t>A</a:t>
            </a:r>
            <a:r>
              <a:rPr lang="zh-CN" altLang="pt-BR" sz="2400" b="1" kern="0"/>
              <a:t>的集合：</a:t>
            </a:r>
          </a:p>
          <a:p>
            <a:pPr>
              <a:lnSpc>
                <a:spcPct val="90000"/>
              </a:lnSpc>
              <a:buFont typeface="Wingdings" panose="05000000000000000000" pitchFamily="2" charset="2"/>
              <a:buNone/>
            </a:pPr>
            <a:r>
              <a:rPr lang="pt-BR" altLang="zh-CN" sz="2400" b="1" kern="0"/>
              <a:t>            X</a:t>
            </a:r>
            <a:r>
              <a:rPr lang="pt-BR" altLang="zh-CN" sz="2400" b="1" kern="0" baseline="30000"/>
              <a:t>+</a:t>
            </a:r>
            <a:r>
              <a:rPr lang="pt-BR" altLang="zh-CN" sz="2400" b="1" kern="0"/>
              <a:t>=</a:t>
            </a:r>
            <a:r>
              <a:rPr lang="zh-CN" altLang="pt-BR" sz="2400" b="1" kern="0"/>
              <a:t>｛属性</a:t>
            </a:r>
            <a:r>
              <a:rPr lang="pt-BR" altLang="zh-CN" sz="2400" b="1" kern="0"/>
              <a:t>A</a:t>
            </a:r>
            <a:r>
              <a:rPr lang="zh-CN" altLang="pt-BR" sz="2400" b="1" kern="0"/>
              <a:t>｜</a:t>
            </a:r>
            <a:r>
              <a:rPr lang="pt-BR" altLang="zh-CN" sz="2400" b="1" kern="0"/>
              <a:t>X→A</a:t>
            </a:r>
            <a:r>
              <a:rPr lang="zh-CN" altLang="pt-BR" sz="2400" b="1" kern="0"/>
              <a:t>能由</a:t>
            </a:r>
            <a:r>
              <a:rPr lang="pt-BR" altLang="zh-CN" sz="2400" b="1" kern="0"/>
              <a:t>F</a:t>
            </a:r>
            <a:r>
              <a:rPr lang="zh-CN" altLang="pt-BR" sz="2400" b="1" kern="0"/>
              <a:t>推导出来｝</a:t>
            </a:r>
          </a:p>
          <a:p>
            <a:pPr>
              <a:lnSpc>
                <a:spcPct val="90000"/>
              </a:lnSpc>
              <a:buFont typeface="Wingdings" panose="05000000000000000000" pitchFamily="2" charset="2"/>
              <a:buNone/>
            </a:pPr>
            <a:r>
              <a:rPr lang="zh-CN" altLang="pt-BR" sz="800" b="1" kern="0"/>
              <a:t>   </a:t>
            </a:r>
            <a:endParaRPr lang="en-US" altLang="zh-CN" sz="800" b="1" kern="0"/>
          </a:p>
          <a:p>
            <a:pPr>
              <a:lnSpc>
                <a:spcPct val="90000"/>
              </a:lnSpc>
              <a:buFont typeface="Wingdings" panose="05000000000000000000" pitchFamily="2" charset="2"/>
              <a:buNone/>
            </a:pPr>
            <a:r>
              <a:rPr lang="zh-CN" altLang="pt-BR" sz="2400" b="1" kern="0"/>
              <a:t>从属性集闭包的定义，容易得出下面的定理。</a:t>
            </a:r>
          </a:p>
          <a:p>
            <a:pPr>
              <a:lnSpc>
                <a:spcPct val="90000"/>
              </a:lnSpc>
            </a:pPr>
            <a:r>
              <a:rPr lang="zh-CN" altLang="pt-BR" sz="2400" b="1" kern="0">
                <a:solidFill>
                  <a:srgbClr val="FF0000"/>
                </a:solidFill>
              </a:rPr>
              <a:t>定理 </a:t>
            </a:r>
            <a:r>
              <a:rPr lang="en-US" altLang="zh-CN" sz="2400" b="1" kern="0">
                <a:solidFill>
                  <a:srgbClr val="FF0000"/>
                </a:solidFill>
              </a:rPr>
              <a:t>1</a:t>
            </a:r>
            <a:r>
              <a:rPr lang="zh-CN" altLang="pt-BR" sz="2400" b="1" kern="0">
                <a:solidFill>
                  <a:srgbClr val="FF0000"/>
                </a:solidFill>
              </a:rPr>
              <a:t> </a:t>
            </a:r>
            <a:r>
              <a:rPr lang="pt-BR" altLang="zh-CN" sz="2400" b="1" kern="0"/>
              <a:t>X→Y</a:t>
            </a:r>
            <a:r>
              <a:rPr lang="zh-CN" altLang="pt-BR" sz="2400" b="1" kern="0"/>
              <a:t>能由</a:t>
            </a:r>
            <a:r>
              <a:rPr lang="pt-BR" altLang="zh-CN" sz="2400" b="1" kern="0"/>
              <a:t>F</a:t>
            </a:r>
            <a:r>
              <a:rPr lang="zh-CN" altLang="pt-BR" sz="2400" b="1" kern="0"/>
              <a:t>根据函数依赖推理规则推出的充分必要条件是</a:t>
            </a:r>
            <a:r>
              <a:rPr lang="pt-BR" altLang="zh-CN" sz="2400" b="1" kern="0"/>
              <a:t>Y⊆X</a:t>
            </a:r>
            <a:r>
              <a:rPr lang="pt-BR" altLang="zh-CN" sz="2400" b="1" kern="0" baseline="30000"/>
              <a:t>+</a:t>
            </a:r>
            <a:r>
              <a:rPr lang="zh-CN" altLang="pt-BR" sz="2400" b="1" kern="0"/>
              <a:t>。</a:t>
            </a:r>
          </a:p>
          <a:p>
            <a:pPr>
              <a:lnSpc>
                <a:spcPct val="90000"/>
              </a:lnSpc>
              <a:buFont typeface="Wingdings" panose="05000000000000000000" pitchFamily="2" charset="2"/>
              <a:buNone/>
            </a:pPr>
            <a:endParaRPr lang="zh-CN" altLang="pt-BR" sz="2400" b="1" kern="0"/>
          </a:p>
          <a:p>
            <a:pPr>
              <a:lnSpc>
                <a:spcPct val="90000"/>
              </a:lnSpc>
              <a:buFont typeface="Wingdings" panose="05000000000000000000" pitchFamily="2" charset="2"/>
              <a:buNone/>
            </a:pPr>
            <a:r>
              <a:rPr lang="pt-BR" altLang="zh-CN" sz="2400" b="1" kern="0"/>
              <a:t>     X</a:t>
            </a:r>
            <a:r>
              <a:rPr lang="pt-BR" altLang="zh-CN" sz="2400" b="1" kern="0" baseline="30000"/>
              <a:t>+</a:t>
            </a:r>
            <a:r>
              <a:rPr lang="en-US" altLang="zh-CN" sz="2400" b="1" kern="0"/>
              <a:t>=U</a:t>
            </a:r>
            <a:r>
              <a:rPr lang="zh-CN" altLang="en-US" sz="2400" b="1" kern="0"/>
              <a:t>，则</a:t>
            </a:r>
            <a:r>
              <a:rPr lang="en-US" altLang="zh-CN" sz="2400" b="1" kern="0"/>
              <a:t>X</a:t>
            </a:r>
            <a:r>
              <a:rPr lang="zh-CN" altLang="en-US" sz="2400" b="1" kern="0"/>
              <a:t>是候选键。</a:t>
            </a:r>
            <a:endParaRPr lang="zh-CN" altLang="en-US" sz="2400" b="1" kern="0" dirty="0"/>
          </a:p>
        </p:txBody>
      </p:sp>
    </p:spTree>
    <p:extLst>
      <p:ext uri="{BB962C8B-B14F-4D97-AF65-F5344CB8AC3E}">
        <p14:creationId xmlns:p14="http://schemas.microsoft.com/office/powerpoint/2010/main" val="1550928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381000"/>
            <a:ext cx="7620000" cy="685800"/>
          </a:xfrm>
        </p:spPr>
        <p:txBody>
          <a:bodyPr/>
          <a:lstStyle/>
          <a:p>
            <a:r>
              <a:rPr lang="zh-CN" altLang="en-US" sz="3200" b="1" dirty="0"/>
              <a:t>求</a:t>
            </a:r>
            <a:r>
              <a:rPr lang="zh-CN" altLang="pt-BR" sz="3200" b="1" dirty="0"/>
              <a:t>候选键</a:t>
            </a:r>
            <a:endParaRPr lang="zh-CN" altLang="en-US" sz="3200" b="1" dirty="0"/>
          </a:p>
        </p:txBody>
      </p:sp>
      <p:sp>
        <p:nvSpPr>
          <p:cNvPr id="37891" name="Rectangle 3"/>
          <p:cNvSpPr>
            <a:spLocks noGrp="1" noChangeArrowheads="1"/>
          </p:cNvSpPr>
          <p:nvPr>
            <p:ph type="body" idx="1"/>
          </p:nvPr>
        </p:nvSpPr>
        <p:spPr>
          <a:xfrm>
            <a:off x="228600" y="990600"/>
            <a:ext cx="8763000" cy="5791200"/>
          </a:xfrm>
        </p:spPr>
        <p:txBody>
          <a:bodyPr/>
          <a:lstStyle/>
          <a:p>
            <a:pPr>
              <a:lnSpc>
                <a:spcPct val="90000"/>
              </a:lnSpc>
              <a:spcBef>
                <a:spcPct val="0"/>
              </a:spcBef>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1</a:t>
            </a:r>
            <a:r>
              <a:rPr lang="zh-CN" altLang="pt-BR" sz="2000" b="1" dirty="0">
                <a:latin typeface="Times New Roman" panose="02020603050405020304" pitchFamily="18" charset="0"/>
              </a:rPr>
              <a:t>）查看函数依赖集</a:t>
            </a:r>
            <a:r>
              <a:rPr lang="pt-BR" altLang="zh-CN" sz="2000" b="1" dirty="0">
                <a:latin typeface="Times New Roman" panose="02020603050405020304" pitchFamily="18" charset="0"/>
              </a:rPr>
              <a:t>F</a:t>
            </a:r>
            <a:r>
              <a:rPr lang="zh-CN" altLang="pt-BR" sz="2000" b="1" dirty="0">
                <a:latin typeface="Times New Roman" panose="02020603050405020304" pitchFamily="18" charset="0"/>
              </a:rPr>
              <a:t>中的每个形如</a:t>
            </a:r>
            <a:r>
              <a:rPr lang="pt-BR" altLang="zh-CN" sz="2000" b="1" dirty="0">
                <a:latin typeface="Times New Roman" panose="02020603050405020304" pitchFamily="18" charset="0"/>
              </a:rPr>
              <a:t>Xi→Yi</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i=1</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n</a:t>
            </a:r>
            <a:r>
              <a:rPr lang="zh-CN" altLang="pt-BR" sz="2000" b="1" dirty="0">
                <a:latin typeface="Times New Roman" panose="02020603050405020304" pitchFamily="18" charset="0"/>
              </a:rPr>
              <a:t>）的函数依赖关系。看哪些属性在所有</a:t>
            </a:r>
            <a:r>
              <a:rPr lang="pt-BR" altLang="zh-CN" sz="2000" b="1" dirty="0">
                <a:latin typeface="Times New Roman" panose="02020603050405020304" pitchFamily="18" charset="0"/>
              </a:rPr>
              <a:t>Yi</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i=1</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n</a:t>
            </a:r>
            <a:r>
              <a:rPr lang="zh-CN" altLang="pt-BR" sz="2000" b="1" dirty="0">
                <a:latin typeface="Times New Roman" panose="02020603050405020304" pitchFamily="18" charset="0"/>
              </a:rPr>
              <a:t>）中一次也没有出现过，设没有出现过的属性集为</a:t>
            </a:r>
            <a:r>
              <a:rPr lang="pt-BR" altLang="zh-CN" sz="2000" b="1" dirty="0">
                <a:latin typeface="Times New Roman" panose="02020603050405020304" pitchFamily="18" charset="0"/>
              </a:rPr>
              <a:t>P</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P=U-Y1-Y2-…Yn</a:t>
            </a:r>
            <a:r>
              <a:rPr lang="zh-CN" altLang="pt-BR" sz="2000" b="1" dirty="0">
                <a:latin typeface="Times New Roman" panose="02020603050405020304" pitchFamily="18" charset="0"/>
              </a:rPr>
              <a:t>）。则当</a:t>
            </a:r>
            <a:r>
              <a:rPr lang="pt-BR" altLang="zh-CN" sz="2000" b="1" dirty="0">
                <a:latin typeface="Times New Roman" panose="02020603050405020304" pitchFamily="18" charset="0"/>
              </a:rPr>
              <a:t>P=</a:t>
            </a:r>
            <a:r>
              <a:rPr lang="pt-BR" altLang="zh-CN" sz="2000" b="1" dirty="0">
                <a:latin typeface="Times New Roman" panose="02020603050405020304" pitchFamily="18" charset="0"/>
                <a:sym typeface="Symbol" panose="05050102010706020507" pitchFamily="18" charset="2"/>
              </a:rPr>
              <a:t></a:t>
            </a:r>
            <a:r>
              <a:rPr lang="zh-CN" altLang="pt-BR" sz="2000" b="1" dirty="0">
                <a:latin typeface="Times New Roman" panose="02020603050405020304" pitchFamily="18" charset="0"/>
              </a:rPr>
              <a:t>时，转步骤（</a:t>
            </a:r>
            <a:r>
              <a:rPr lang="pt-BR" altLang="zh-CN" sz="2000" b="1" dirty="0">
                <a:latin typeface="Times New Roman" panose="02020603050405020304" pitchFamily="18" charset="0"/>
              </a:rPr>
              <a:t>4</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P≠</a:t>
            </a:r>
            <a:r>
              <a:rPr lang="pt-BR" altLang="zh-CN" sz="2000" b="1" dirty="0">
                <a:latin typeface="Times New Roman" panose="02020603050405020304" pitchFamily="18" charset="0"/>
                <a:sym typeface="Symbol" panose="05050102010706020507" pitchFamily="18" charset="2"/>
              </a:rPr>
              <a:t></a:t>
            </a:r>
            <a:r>
              <a:rPr lang="zh-CN" altLang="pt-BR" sz="2000" b="1" dirty="0">
                <a:latin typeface="Times New Roman" panose="02020603050405020304" pitchFamily="18" charset="0"/>
              </a:rPr>
              <a:t>时，转步骤（</a:t>
            </a:r>
            <a:r>
              <a:rPr lang="pt-BR" altLang="zh-CN" sz="2000" b="1" dirty="0">
                <a:latin typeface="Times New Roman" panose="02020603050405020304" pitchFamily="18" charset="0"/>
              </a:rPr>
              <a:t>2</a:t>
            </a:r>
            <a:r>
              <a:rPr lang="zh-CN" altLang="pt-BR" sz="2000" b="1" dirty="0">
                <a:latin typeface="Times New Roman" panose="02020603050405020304" pitchFamily="18" charset="0"/>
              </a:rPr>
              <a:t>）。</a:t>
            </a:r>
          </a:p>
          <a:p>
            <a:pPr>
              <a:lnSpc>
                <a:spcPct val="90000"/>
              </a:lnSpc>
              <a:spcBef>
                <a:spcPct val="0"/>
              </a:spcBef>
              <a:buFont typeface="Wingdings" panose="05000000000000000000" pitchFamily="2" charset="2"/>
              <a:buNone/>
            </a:pPr>
            <a:r>
              <a:rPr lang="zh-CN" altLang="pt-BR" sz="2000" b="1" dirty="0">
                <a:latin typeface="Times New Roman" panose="02020603050405020304" pitchFamily="18" charset="0"/>
              </a:rPr>
              <a:t>（</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）根据候选键的定义，候选键中应必包含</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（因为没有其它属性能决定</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，但自己能决定自己）。考察</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，如果</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满足候选键定义，则</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为候选键，并且候选键只有</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一个，然后转步骤（</a:t>
            </a:r>
            <a:r>
              <a:rPr lang="en-US" altLang="zh-CN" sz="2000" b="1" dirty="0">
                <a:latin typeface="Times New Roman" panose="02020603050405020304" pitchFamily="18" charset="0"/>
              </a:rPr>
              <a:t>5</a:t>
            </a:r>
            <a:r>
              <a:rPr lang="zh-CN" altLang="en-US" sz="2000" b="1" dirty="0">
                <a:latin typeface="Times New Roman" panose="02020603050405020304" pitchFamily="18" charset="0"/>
              </a:rPr>
              <a:t>）结束；如果</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不满足候选键定义，则转步骤（</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）继续。</a:t>
            </a:r>
          </a:p>
          <a:p>
            <a:pPr>
              <a:lnSpc>
                <a:spcPct val="90000"/>
              </a:lnSpc>
              <a:spcBef>
                <a:spcPct val="0"/>
              </a:spcBef>
              <a:buFont typeface="Wingdings" panose="05000000000000000000" pitchFamily="2" charset="2"/>
              <a:buNone/>
            </a:pPr>
            <a:r>
              <a:rPr lang="zh-CN" altLang="en-US" sz="2000" b="1" dirty="0">
                <a:latin typeface="Times New Roman" panose="02020603050405020304" pitchFamily="18" charset="0"/>
              </a:rPr>
              <a:t>（</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可以分别与｛</a:t>
            </a:r>
            <a:r>
              <a:rPr lang="en-US" altLang="zh-CN" sz="2000" b="1" dirty="0">
                <a:latin typeface="Times New Roman" panose="02020603050405020304" pitchFamily="18" charset="0"/>
              </a:rPr>
              <a:t>U-P</a:t>
            </a:r>
            <a:r>
              <a:rPr lang="zh-CN" altLang="en-US" sz="2000" b="1" dirty="0">
                <a:latin typeface="Times New Roman" panose="02020603050405020304" pitchFamily="18" charset="0"/>
              </a:rPr>
              <a:t>｝中的每一个属性合并，开成</a:t>
            </a:r>
            <a:r>
              <a:rPr lang="en-US" altLang="zh-CN" sz="2000" b="1" dirty="0">
                <a:latin typeface="Times New Roman" panose="02020603050405020304" pitchFamily="18" charset="0"/>
              </a:rPr>
              <a:t>P1</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P2</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Pm</a:t>
            </a:r>
            <a:r>
              <a:rPr lang="zh-CN" altLang="en-US" sz="2000" b="1" dirty="0">
                <a:latin typeface="Times New Roman" panose="02020603050405020304" pitchFamily="18" charset="0"/>
              </a:rPr>
              <a:t>。再分别判断</a:t>
            </a:r>
            <a:r>
              <a:rPr lang="en-US" altLang="zh-CN" sz="2000" b="1" dirty="0" err="1">
                <a:latin typeface="Times New Roman" panose="02020603050405020304" pitchFamily="18" charset="0"/>
              </a:rPr>
              <a:t>Pj</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j=1</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m</a:t>
            </a:r>
            <a:r>
              <a:rPr lang="zh-CN" altLang="en-US" sz="2000" b="1" dirty="0">
                <a:latin typeface="Times New Roman" panose="02020603050405020304" pitchFamily="18" charset="0"/>
              </a:rPr>
              <a:t>）是否满足候选键定义，能成立则找到了一个候选键，没有则放弃。合并一个属性如果不能找到或不能找全候选键，可进一步考虑</a:t>
            </a:r>
            <a:r>
              <a:rPr lang="en-US" altLang="zh-CN" sz="2000" b="1" dirty="0">
                <a:latin typeface="Times New Roman" panose="02020603050405020304" pitchFamily="18" charset="0"/>
              </a:rPr>
              <a:t>P</a:t>
            </a:r>
            <a:r>
              <a:rPr lang="zh-CN" altLang="en-US" sz="2000" b="1" dirty="0">
                <a:latin typeface="Times New Roman" panose="02020603050405020304" pitchFamily="18" charset="0"/>
              </a:rPr>
              <a:t>与｛</a:t>
            </a:r>
            <a:r>
              <a:rPr lang="en-US" altLang="zh-CN" sz="2000" b="1" dirty="0">
                <a:latin typeface="Times New Roman" panose="02020603050405020304" pitchFamily="18" charset="0"/>
              </a:rPr>
              <a:t>U-P</a:t>
            </a:r>
            <a:r>
              <a:rPr lang="zh-CN" altLang="en-US" sz="2000" b="1" dirty="0">
                <a:latin typeface="Times New Roman" panose="02020603050405020304" pitchFamily="18" charset="0"/>
              </a:rPr>
              <a:t>｝中的</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个（或</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个，</a:t>
            </a:r>
            <a:r>
              <a:rPr lang="en-US" altLang="zh-CN" sz="2000" b="1" dirty="0">
                <a:latin typeface="Times New Roman" panose="02020603050405020304" pitchFamily="18" charset="0"/>
              </a:rPr>
              <a:t>4</a:t>
            </a:r>
            <a:r>
              <a:rPr lang="zh-CN" altLang="en-US" sz="2000" b="1" dirty="0">
                <a:latin typeface="Times New Roman" panose="02020603050405020304" pitchFamily="18" charset="0"/>
              </a:rPr>
              <a:t>个，</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）属性的所有组合分别进行合并，继续判断分别合并后的各属性组是否满足候选键的定义，如此下去，直到找出</a:t>
            </a:r>
            <a:r>
              <a:rPr lang="en-US" altLang="zh-CN" sz="2000" b="1" dirty="0">
                <a:latin typeface="Times New Roman" panose="02020603050405020304" pitchFamily="18" charset="0"/>
              </a:rPr>
              <a:t>R</a:t>
            </a:r>
            <a:r>
              <a:rPr lang="zh-CN" altLang="en-US" sz="2000" b="1" dirty="0">
                <a:latin typeface="Times New Roman" panose="02020603050405020304" pitchFamily="18" charset="0"/>
              </a:rPr>
              <a:t>的所有候选键为止。转步骤（</a:t>
            </a:r>
            <a:r>
              <a:rPr lang="en-US" altLang="zh-CN" sz="2000" b="1" dirty="0">
                <a:latin typeface="Times New Roman" panose="02020603050405020304" pitchFamily="18" charset="0"/>
              </a:rPr>
              <a:t>5</a:t>
            </a:r>
            <a:r>
              <a:rPr lang="zh-CN" altLang="en-US" sz="2000" b="1" dirty="0">
                <a:latin typeface="Times New Roman" panose="02020603050405020304" pitchFamily="18" charset="0"/>
              </a:rPr>
              <a:t>）结束。</a:t>
            </a:r>
          </a:p>
          <a:p>
            <a:pPr>
              <a:lnSpc>
                <a:spcPct val="90000"/>
              </a:lnSpc>
              <a:spcBef>
                <a:spcPct val="0"/>
              </a:spcBef>
              <a:buFont typeface="Wingdings" panose="05000000000000000000" pitchFamily="2" charset="2"/>
              <a:buNone/>
            </a:pPr>
            <a:r>
              <a:rPr lang="zh-CN" altLang="en-US" sz="2000" b="1" dirty="0">
                <a:latin typeface="Times New Roman" panose="02020603050405020304" pitchFamily="18" charset="0"/>
              </a:rPr>
              <a:t>注意：如果属性组</a:t>
            </a:r>
            <a:r>
              <a:rPr lang="en-US" altLang="zh-CN" sz="2000" b="1" dirty="0">
                <a:latin typeface="Times New Roman" panose="02020603050405020304" pitchFamily="18" charset="0"/>
              </a:rPr>
              <a:t>K</a:t>
            </a:r>
            <a:r>
              <a:rPr lang="zh-CN" altLang="en-US" sz="2000" b="1" dirty="0">
                <a:latin typeface="Times New Roman" panose="02020603050405020304" pitchFamily="18" charset="0"/>
              </a:rPr>
              <a:t>已有</a:t>
            </a:r>
            <a:r>
              <a:rPr lang="en-US" altLang="zh-CN" sz="2000" b="1" dirty="0">
                <a:latin typeface="Times New Roman" panose="02020603050405020304" pitchFamily="18" charset="0"/>
              </a:rPr>
              <a:t>K</a:t>
            </a:r>
            <a:r>
              <a:rPr lang="pt-BR" altLang="zh-CN" sz="2000" b="1" dirty="0">
                <a:latin typeface="Times New Roman" panose="02020603050405020304" pitchFamily="18" charset="0"/>
              </a:rPr>
              <a:t>→U</a:t>
            </a:r>
            <a:r>
              <a:rPr lang="zh-CN" altLang="pt-BR" sz="2000" b="1" dirty="0">
                <a:latin typeface="Times New Roman" panose="02020603050405020304" pitchFamily="18" charset="0"/>
              </a:rPr>
              <a:t>，则不需要再去考察含</a:t>
            </a:r>
            <a:r>
              <a:rPr lang="pt-BR" altLang="zh-CN" sz="2000" b="1" dirty="0">
                <a:latin typeface="Times New Roman" panose="02020603050405020304" pitchFamily="18" charset="0"/>
              </a:rPr>
              <a:t>K</a:t>
            </a:r>
            <a:r>
              <a:rPr lang="zh-CN" altLang="pt-BR" sz="2000" b="1" dirty="0">
                <a:latin typeface="Times New Roman" panose="02020603050405020304" pitchFamily="18" charset="0"/>
              </a:rPr>
              <a:t>的其它属性组合，显然它们都不可能再是候选键了（根据候选键定义的第②项）。</a:t>
            </a:r>
          </a:p>
          <a:p>
            <a:pPr>
              <a:lnSpc>
                <a:spcPct val="90000"/>
              </a:lnSpc>
              <a:spcBef>
                <a:spcPct val="0"/>
              </a:spcBef>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4</a:t>
            </a:r>
            <a:r>
              <a:rPr lang="zh-CN" altLang="pt-BR" sz="2000" b="1" dirty="0">
                <a:latin typeface="Times New Roman" panose="02020603050405020304" pitchFamily="18" charset="0"/>
              </a:rPr>
              <a:t>）如果</a:t>
            </a:r>
            <a:r>
              <a:rPr lang="pt-BR" altLang="zh-CN" sz="2000" b="1" dirty="0">
                <a:latin typeface="Times New Roman" panose="02020603050405020304" pitchFamily="18" charset="0"/>
              </a:rPr>
              <a:t>P=</a:t>
            </a:r>
            <a:r>
              <a:rPr lang="pt-BR" altLang="zh-CN" sz="2000" b="1" dirty="0">
                <a:latin typeface="Times New Roman" panose="02020603050405020304" pitchFamily="18" charset="0"/>
                <a:sym typeface="Symbol" panose="05050102010706020507" pitchFamily="18" charset="2"/>
              </a:rPr>
              <a:t></a:t>
            </a:r>
            <a:r>
              <a:rPr lang="zh-CN" altLang="pt-BR" sz="2000" b="1" dirty="0">
                <a:latin typeface="Times New Roman" panose="02020603050405020304" pitchFamily="18" charset="0"/>
              </a:rPr>
              <a:t>，则可以先考察</a:t>
            </a:r>
            <a:r>
              <a:rPr lang="pt-BR" altLang="zh-CN" sz="2000" b="1" dirty="0">
                <a:latin typeface="Times New Roman" panose="02020603050405020304" pitchFamily="18" charset="0"/>
              </a:rPr>
              <a:t>Xi→Yi</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i=1</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a:t>
            </a:r>
            <a:r>
              <a:rPr lang="zh-CN" altLang="pt-BR" sz="2000" b="1" dirty="0">
                <a:latin typeface="Times New Roman" panose="02020603050405020304" pitchFamily="18" charset="0"/>
              </a:rPr>
              <a:t>，</a:t>
            </a:r>
            <a:r>
              <a:rPr lang="pt-BR" altLang="zh-CN" sz="2000" b="1" dirty="0">
                <a:latin typeface="Times New Roman" panose="02020603050405020304" pitchFamily="18" charset="0"/>
              </a:rPr>
              <a:t>n</a:t>
            </a:r>
            <a:r>
              <a:rPr lang="zh-CN" altLang="pt-BR" sz="2000" b="1" dirty="0">
                <a:latin typeface="Times New Roman" panose="02020603050405020304" pitchFamily="18" charset="0"/>
              </a:rPr>
              <a:t>）中的单个</a:t>
            </a:r>
            <a:r>
              <a:rPr lang="pt-BR" altLang="zh-CN" sz="2000" b="1" dirty="0">
                <a:latin typeface="Times New Roman" panose="02020603050405020304" pitchFamily="18" charset="0"/>
              </a:rPr>
              <a:t>Xi</a:t>
            </a:r>
            <a:r>
              <a:rPr lang="zh-CN" altLang="pt-BR" sz="2000" b="1" dirty="0">
                <a:latin typeface="Times New Roman" panose="02020603050405020304" pitchFamily="18" charset="0"/>
              </a:rPr>
              <a:t>，判断</a:t>
            </a:r>
            <a:r>
              <a:rPr lang="pt-BR" altLang="zh-CN" sz="2000" b="1" dirty="0">
                <a:latin typeface="Times New Roman" panose="02020603050405020304" pitchFamily="18" charset="0"/>
              </a:rPr>
              <a:t>Xi</a:t>
            </a:r>
            <a:r>
              <a:rPr lang="zh-CN" altLang="pt-BR" sz="2000" b="1" dirty="0">
                <a:latin typeface="Times New Roman" panose="02020603050405020304" pitchFamily="18" charset="0"/>
              </a:rPr>
              <a:t>是否满足候选键定义。如果成立则</a:t>
            </a:r>
            <a:r>
              <a:rPr lang="pt-BR" altLang="zh-CN" sz="2000" b="1" dirty="0">
                <a:latin typeface="Times New Roman" panose="02020603050405020304" pitchFamily="18" charset="0"/>
              </a:rPr>
              <a:t>Xi</a:t>
            </a:r>
            <a:r>
              <a:rPr lang="zh-CN" altLang="pt-BR" sz="2000" b="1" dirty="0">
                <a:latin typeface="Times New Roman" panose="02020603050405020304" pitchFamily="18" charset="0"/>
              </a:rPr>
              <a:t>为候选键。剩下不是候选键的，可以考察它们两个或多个的组合，查看这些组合是否满足候选键定义，从而找出其它可能还有的候选键。转步骤（</a:t>
            </a:r>
            <a:r>
              <a:rPr lang="pt-BR" altLang="zh-CN" sz="2000" b="1" dirty="0">
                <a:latin typeface="Times New Roman" panose="02020603050405020304" pitchFamily="18" charset="0"/>
              </a:rPr>
              <a:t>5</a:t>
            </a:r>
            <a:r>
              <a:rPr lang="zh-CN" altLang="pt-BR" sz="2000" b="1" dirty="0">
                <a:latin typeface="Times New Roman" panose="02020603050405020304" pitchFamily="18" charset="0"/>
              </a:rPr>
              <a:t>）结束。</a:t>
            </a:r>
          </a:p>
          <a:p>
            <a:pPr>
              <a:lnSpc>
                <a:spcPct val="90000"/>
              </a:lnSpc>
              <a:spcBef>
                <a:spcPct val="0"/>
              </a:spcBef>
              <a:buFont typeface="Wingdings" panose="05000000000000000000" pitchFamily="2" charset="2"/>
              <a:buNone/>
            </a:pPr>
            <a:r>
              <a:rPr lang="zh-CN" altLang="pt-BR" sz="2000" b="1" dirty="0">
                <a:latin typeface="Times New Roman" panose="02020603050405020304" pitchFamily="18" charset="0"/>
              </a:rPr>
              <a:t>（</a:t>
            </a:r>
            <a:r>
              <a:rPr lang="pt-BR" altLang="zh-CN" sz="2000" b="1" dirty="0">
                <a:latin typeface="Times New Roman" panose="02020603050405020304" pitchFamily="18" charset="0"/>
              </a:rPr>
              <a:t>5</a:t>
            </a:r>
            <a:r>
              <a:rPr lang="zh-CN" altLang="pt-BR" sz="2000" b="1" dirty="0">
                <a:latin typeface="Times New Roman" panose="02020603050405020304" pitchFamily="18" charset="0"/>
              </a:rPr>
              <a:t>）本方法结束。</a:t>
            </a:r>
            <a:endParaRPr lang="zh-CN" altLang="en-US" sz="2000" b="1" dirty="0">
              <a:latin typeface="Times New Roman" panose="02020603050405020304" pitchFamily="18" charset="0"/>
            </a:endParaRPr>
          </a:p>
        </p:txBody>
      </p:sp>
    </p:spTree>
    <p:extLst>
      <p:ext uri="{BB962C8B-B14F-4D97-AF65-F5344CB8AC3E}">
        <p14:creationId xmlns:p14="http://schemas.microsoft.com/office/powerpoint/2010/main" val="3552974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611560" y="1124744"/>
            <a:ext cx="8261760" cy="1219200"/>
          </a:xfrm>
        </p:spPr>
        <p:txBody>
          <a:bodyPr/>
          <a:lstStyle/>
          <a:p>
            <a:pPr>
              <a:lnSpc>
                <a:spcPct val="90000"/>
              </a:lnSpc>
              <a:buFont typeface="Wingdings" panose="05000000000000000000" pitchFamily="2" charset="2"/>
              <a:buNone/>
            </a:pPr>
            <a:r>
              <a:rPr lang="pt-BR" altLang="zh-CN" sz="2400" b="1" dirty="0">
                <a:solidFill>
                  <a:srgbClr val="FF0000"/>
                </a:solidFill>
              </a:rPr>
              <a:t>【</a:t>
            </a:r>
            <a:r>
              <a:rPr lang="zh-CN" altLang="pt-BR" sz="2400" b="1" dirty="0">
                <a:solidFill>
                  <a:srgbClr val="FF0000"/>
                </a:solidFill>
              </a:rPr>
              <a:t>例</a:t>
            </a:r>
            <a:r>
              <a:rPr lang="pt-BR" altLang="zh-CN" sz="2400" b="1" dirty="0">
                <a:solidFill>
                  <a:srgbClr val="FF0000"/>
                </a:solidFill>
              </a:rPr>
              <a:t>6】</a:t>
            </a:r>
            <a:r>
              <a:rPr lang="zh-CN" altLang="pt-BR" sz="2400" b="1" dirty="0"/>
              <a:t>设有关系模式</a:t>
            </a:r>
            <a:r>
              <a:rPr lang="pt-BR" altLang="zh-CN" sz="2400" b="1" dirty="0"/>
              <a:t>R</a:t>
            </a:r>
            <a:r>
              <a:rPr lang="zh-CN" altLang="pt-BR" sz="2400" b="1" dirty="0"/>
              <a:t>（</a:t>
            </a:r>
            <a:r>
              <a:rPr lang="pt-BR" altLang="zh-CN" sz="2400" b="1" dirty="0"/>
              <a:t>A</a:t>
            </a:r>
            <a:r>
              <a:rPr lang="zh-CN" altLang="pt-BR" sz="2400" b="1" dirty="0"/>
              <a:t>，</a:t>
            </a:r>
            <a:r>
              <a:rPr lang="pt-BR" altLang="zh-CN" sz="2400" b="1" dirty="0"/>
              <a:t>B</a:t>
            </a:r>
            <a:r>
              <a:rPr lang="zh-CN" altLang="pt-BR" sz="2400" b="1" dirty="0"/>
              <a:t>，</a:t>
            </a:r>
            <a:r>
              <a:rPr lang="pt-BR" altLang="zh-CN" sz="2400" b="1" dirty="0"/>
              <a:t>C</a:t>
            </a:r>
            <a:r>
              <a:rPr lang="zh-CN" altLang="pt-BR" sz="2400" b="1" dirty="0"/>
              <a:t>，</a:t>
            </a:r>
            <a:r>
              <a:rPr lang="pt-BR" altLang="zh-CN" sz="2400" b="1" dirty="0"/>
              <a:t>D</a:t>
            </a:r>
            <a:r>
              <a:rPr lang="zh-CN" altLang="pt-BR" sz="2400" b="1" dirty="0"/>
              <a:t>，</a:t>
            </a:r>
            <a:r>
              <a:rPr lang="pt-BR" altLang="zh-CN" sz="2400" b="1" dirty="0"/>
              <a:t>E</a:t>
            </a:r>
            <a:r>
              <a:rPr lang="zh-CN" altLang="pt-BR" sz="2400" b="1" dirty="0"/>
              <a:t>，</a:t>
            </a:r>
            <a:r>
              <a:rPr lang="pt-BR" altLang="zh-CN" sz="2400" b="1" dirty="0"/>
              <a:t>G</a:t>
            </a:r>
            <a:r>
              <a:rPr lang="zh-CN" altLang="pt-BR" sz="2400" b="1" dirty="0"/>
              <a:t>），函数依赖集</a:t>
            </a:r>
            <a:r>
              <a:rPr lang="pt-BR" altLang="zh-CN" sz="2400" b="1" dirty="0"/>
              <a:t>F=</a:t>
            </a:r>
            <a:r>
              <a:rPr lang="zh-CN" altLang="pt-BR" sz="2400" b="1" dirty="0"/>
              <a:t>｛</a:t>
            </a:r>
            <a:r>
              <a:rPr lang="pt-BR" altLang="zh-CN" sz="2400" b="1" dirty="0"/>
              <a:t>AB→E</a:t>
            </a:r>
            <a:r>
              <a:rPr lang="zh-CN" altLang="pt-BR" sz="2400" b="1" dirty="0"/>
              <a:t>，</a:t>
            </a:r>
            <a:r>
              <a:rPr lang="pt-BR" altLang="zh-CN" sz="2400" b="1" dirty="0"/>
              <a:t>AC→G</a:t>
            </a:r>
            <a:r>
              <a:rPr lang="zh-CN" altLang="pt-BR" sz="2400" b="1" dirty="0"/>
              <a:t>，</a:t>
            </a:r>
            <a:r>
              <a:rPr lang="pt-BR" altLang="zh-CN" sz="2400" b="1" dirty="0"/>
              <a:t>AD→B</a:t>
            </a:r>
            <a:r>
              <a:rPr lang="zh-CN" altLang="pt-BR" sz="2400" b="1" dirty="0"/>
              <a:t>，</a:t>
            </a:r>
            <a:r>
              <a:rPr lang="pt-BR" altLang="zh-CN" sz="2400" b="1" dirty="0"/>
              <a:t>B→C</a:t>
            </a:r>
            <a:r>
              <a:rPr lang="zh-CN" altLang="pt-BR" sz="2400" b="1" dirty="0"/>
              <a:t>，</a:t>
            </a:r>
            <a:r>
              <a:rPr lang="pt-BR" altLang="zh-CN" sz="2400" b="1" dirty="0"/>
              <a:t>C→D</a:t>
            </a:r>
            <a:r>
              <a:rPr lang="zh-CN" altLang="pt-BR" sz="2400" b="1" dirty="0"/>
              <a:t>｝，求出</a:t>
            </a:r>
            <a:r>
              <a:rPr lang="pt-BR" altLang="zh-CN" sz="2400" b="1" dirty="0"/>
              <a:t>R</a:t>
            </a:r>
            <a:r>
              <a:rPr lang="zh-CN" altLang="pt-BR" sz="2400" b="1" dirty="0"/>
              <a:t>的所有候选键。</a:t>
            </a:r>
            <a:endParaRPr lang="zh-CN" altLang="en-US" sz="2400" b="1" dirty="0"/>
          </a:p>
        </p:txBody>
      </p:sp>
      <p:sp>
        <p:nvSpPr>
          <p:cNvPr id="38916" name="Rectangle 4"/>
          <p:cNvSpPr>
            <a:spLocks noChangeArrowheads="1"/>
          </p:cNvSpPr>
          <p:nvPr/>
        </p:nvSpPr>
        <p:spPr bwMode="auto">
          <a:xfrm>
            <a:off x="611560" y="2343944"/>
            <a:ext cx="8166100" cy="4154984"/>
          </a:xfrm>
          <a:prstGeom prst="rect">
            <a:avLst/>
          </a:prstGeom>
          <a:solidFill>
            <a:schemeClr val="bg2"/>
          </a:solidFill>
          <a:ln>
            <a:noFill/>
          </a:ln>
          <a:effectLst/>
        </p:spPr>
        <p:txBody>
          <a:bodyPr anchor="ctr">
            <a:spAutoFit/>
          </a:bodyPr>
          <a:lstStyle>
            <a:lvl1pPr indent="2667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pt-BR" sz="2400" b="1" dirty="0">
                <a:solidFill>
                  <a:srgbClr val="FF0000"/>
                </a:solidFill>
              </a:rPr>
              <a:t>解答：</a:t>
            </a:r>
          </a:p>
          <a:p>
            <a:pPr algn="l"/>
            <a:r>
              <a:rPr lang="zh-CN" altLang="pt-BR" sz="2400" b="1" dirty="0"/>
              <a:t>（</a:t>
            </a:r>
            <a:r>
              <a:rPr lang="pt-BR" altLang="zh-CN" sz="2400" b="1" dirty="0"/>
              <a:t>1</a:t>
            </a:r>
            <a:r>
              <a:rPr lang="zh-CN" altLang="pt-BR" sz="2400" b="1" dirty="0"/>
              <a:t>）</a:t>
            </a:r>
            <a:r>
              <a:rPr lang="pt-BR" altLang="zh-CN" sz="2400" b="1" dirty="0"/>
              <a:t>P=</a:t>
            </a:r>
            <a:r>
              <a:rPr lang="zh-CN" altLang="pt-BR" sz="2400" b="1" dirty="0"/>
              <a:t>｛</a:t>
            </a:r>
            <a:r>
              <a:rPr lang="pt-BR" altLang="zh-CN" sz="2400" b="1" dirty="0"/>
              <a:t>A</a:t>
            </a:r>
            <a:r>
              <a:rPr lang="zh-CN" altLang="pt-BR" sz="2400" b="1" dirty="0"/>
              <a:t>｝。因为</a:t>
            </a:r>
            <a:r>
              <a:rPr lang="pt-BR" altLang="zh-CN" sz="2400" b="1" dirty="0"/>
              <a:t>P≠</a:t>
            </a:r>
            <a:r>
              <a:rPr lang="pt-BR" altLang="zh-CN" sz="2400" b="1" dirty="0">
                <a:sym typeface="Symbol" panose="05050102010706020507" pitchFamily="18" charset="2"/>
              </a:rPr>
              <a:t></a:t>
            </a:r>
            <a:r>
              <a:rPr lang="zh-CN" altLang="pt-BR" sz="2400" b="1" dirty="0"/>
              <a:t>，转步骤（</a:t>
            </a:r>
            <a:r>
              <a:rPr lang="pt-BR" altLang="zh-CN" sz="2400" b="1" dirty="0">
                <a:sym typeface="Symbol" panose="05050102010706020507" pitchFamily="18" charset="2"/>
              </a:rPr>
              <a:t>2</a:t>
            </a:r>
            <a:r>
              <a:rPr lang="zh-CN" altLang="pt-BR" sz="2400" b="1" dirty="0">
                <a:sym typeface="Symbol" panose="05050102010706020507" pitchFamily="18" charset="2"/>
              </a:rPr>
              <a:t>）。</a:t>
            </a:r>
          </a:p>
          <a:p>
            <a:pPr algn="l"/>
            <a:r>
              <a:rPr lang="zh-CN" altLang="pt-BR" sz="2400" b="1" dirty="0">
                <a:sym typeface="Symbol" panose="05050102010706020507" pitchFamily="18" charset="2"/>
              </a:rPr>
              <a:t>（</a:t>
            </a:r>
            <a:r>
              <a:rPr lang="pt-BR" altLang="zh-CN" sz="2400" b="1" dirty="0">
                <a:sym typeface="Symbol" panose="05050102010706020507" pitchFamily="18" charset="2"/>
              </a:rPr>
              <a:t>2</a:t>
            </a:r>
            <a:r>
              <a:rPr lang="zh-CN" altLang="pt-BR" sz="2400" b="1" dirty="0">
                <a:sym typeface="Symbol" panose="05050102010706020507" pitchFamily="18" charset="2"/>
              </a:rPr>
              <a:t>）求</a:t>
            </a:r>
            <a:r>
              <a:rPr lang="pt-BR" altLang="zh-CN" sz="2400" b="1" dirty="0">
                <a:sym typeface="Symbol" panose="05050102010706020507" pitchFamily="18" charset="2"/>
              </a:rPr>
              <a:t>P</a:t>
            </a:r>
            <a:r>
              <a:rPr lang="zh-CN" altLang="pt-BR" sz="2400" b="1" dirty="0">
                <a:sym typeface="Symbol" panose="05050102010706020507" pitchFamily="18" charset="2"/>
              </a:rPr>
              <a:t>对应属性的闭包，即</a:t>
            </a:r>
            <a:r>
              <a:rPr lang="pt-BR" altLang="zh-CN" sz="2400" b="1" dirty="0">
                <a:sym typeface="Symbol" panose="05050102010706020507" pitchFamily="18" charset="2"/>
              </a:rPr>
              <a:t>(A)</a:t>
            </a:r>
            <a:r>
              <a:rPr lang="pt-BR" altLang="zh-CN" sz="2400" b="1" baseline="30000" dirty="0">
                <a:sym typeface="Symbol" panose="05050102010706020507" pitchFamily="18" charset="2"/>
              </a:rPr>
              <a:t>+</a:t>
            </a:r>
            <a:r>
              <a:rPr lang="zh-CN" altLang="pt-BR" sz="2400" b="1" dirty="0">
                <a:sym typeface="Symbol" panose="05050102010706020507" pitchFamily="18" charset="2"/>
              </a:rPr>
              <a:t>。</a:t>
            </a:r>
          </a:p>
          <a:p>
            <a:pPr algn="l"/>
            <a:r>
              <a:rPr lang="pt-BR" altLang="zh-CN" sz="2400" b="1" dirty="0">
                <a:sym typeface="Symbol" panose="05050102010706020507" pitchFamily="18" charset="2"/>
              </a:rPr>
              <a:t>(A)+=A</a:t>
            </a:r>
            <a:r>
              <a:rPr lang="zh-CN" altLang="pt-BR" sz="2400" b="1" dirty="0">
                <a:sym typeface="Symbol" panose="05050102010706020507" pitchFamily="18" charset="2"/>
              </a:rPr>
              <a:t>，</a:t>
            </a:r>
            <a:r>
              <a:rPr lang="pt-BR" altLang="zh-CN" sz="2400" b="1" dirty="0">
                <a:sym typeface="Symbol" panose="05050102010706020507" pitchFamily="18" charset="2"/>
              </a:rPr>
              <a:t>P</a:t>
            </a:r>
            <a:r>
              <a:rPr lang="zh-CN" altLang="pt-BR" sz="2400" b="1" dirty="0">
                <a:sym typeface="Symbol" panose="05050102010706020507" pitchFamily="18" charset="2"/>
              </a:rPr>
              <a:t>对应的属性不能决定</a:t>
            </a:r>
            <a:r>
              <a:rPr lang="pt-BR" altLang="zh-CN" sz="2400" b="1" dirty="0">
                <a:sym typeface="Symbol" panose="05050102010706020507" pitchFamily="18" charset="2"/>
              </a:rPr>
              <a:t>U</a:t>
            </a:r>
            <a:r>
              <a:rPr lang="zh-CN" altLang="pt-BR" sz="2400" b="1" dirty="0">
                <a:sym typeface="Symbol" panose="05050102010706020507" pitchFamily="18" charset="2"/>
              </a:rPr>
              <a:t>，所以</a:t>
            </a:r>
            <a:r>
              <a:rPr lang="pt-BR" altLang="zh-CN" sz="2400" b="1" dirty="0">
                <a:sym typeface="Symbol" panose="05050102010706020507" pitchFamily="18" charset="2"/>
              </a:rPr>
              <a:t>P</a:t>
            </a:r>
            <a:r>
              <a:rPr lang="zh-CN" altLang="pt-BR" sz="2400" b="1" dirty="0">
                <a:sym typeface="Symbol" panose="05050102010706020507" pitchFamily="18" charset="2"/>
              </a:rPr>
              <a:t>不满足候选键定义，转步骤（</a:t>
            </a:r>
            <a:r>
              <a:rPr lang="pt-BR" altLang="zh-CN" sz="2400" b="1" dirty="0">
                <a:sym typeface="Symbol" panose="05050102010706020507" pitchFamily="18" charset="2"/>
              </a:rPr>
              <a:t>3</a:t>
            </a:r>
            <a:r>
              <a:rPr lang="zh-CN" altLang="pt-BR" sz="2400" b="1" dirty="0">
                <a:sym typeface="Symbol" panose="05050102010706020507" pitchFamily="18" charset="2"/>
              </a:rPr>
              <a:t>）。</a:t>
            </a:r>
          </a:p>
          <a:p>
            <a:pPr algn="l"/>
            <a:r>
              <a:rPr lang="zh-CN" altLang="pt-BR" sz="2400" b="1" dirty="0">
                <a:sym typeface="Symbol" panose="05050102010706020507" pitchFamily="18" charset="2"/>
              </a:rPr>
              <a:t>（</a:t>
            </a:r>
            <a:r>
              <a:rPr lang="pt-BR" altLang="zh-CN" sz="2400" b="1" dirty="0">
                <a:sym typeface="Symbol" panose="05050102010706020507" pitchFamily="18" charset="2"/>
              </a:rPr>
              <a:t>3</a:t>
            </a:r>
            <a:r>
              <a:rPr lang="zh-CN" altLang="pt-BR" sz="2400" b="1" dirty="0">
                <a:sym typeface="Symbol" panose="05050102010706020507" pitchFamily="18" charset="2"/>
              </a:rPr>
              <a:t>）</a:t>
            </a:r>
            <a:r>
              <a:rPr lang="pt-BR" altLang="zh-CN" sz="2400" b="1" dirty="0">
                <a:sym typeface="Symbol" panose="05050102010706020507" pitchFamily="18" charset="2"/>
              </a:rPr>
              <a:t>P</a:t>
            </a:r>
            <a:r>
              <a:rPr lang="zh-CN" altLang="pt-BR" sz="2400" b="1" dirty="0">
                <a:sym typeface="Symbol" panose="05050102010706020507" pitchFamily="18" charset="2"/>
              </a:rPr>
              <a:t>中</a:t>
            </a:r>
            <a:r>
              <a:rPr lang="pt-BR" altLang="zh-CN" sz="2400" b="1" dirty="0">
                <a:sym typeface="Symbol" panose="05050102010706020507" pitchFamily="18" charset="2"/>
              </a:rPr>
              <a:t>A</a:t>
            </a:r>
            <a:r>
              <a:rPr lang="zh-CN" altLang="pt-BR" sz="2400" b="1" dirty="0">
                <a:sym typeface="Symbol" panose="05050102010706020507" pitchFamily="18" charset="2"/>
              </a:rPr>
              <a:t>分别与｛</a:t>
            </a:r>
            <a:r>
              <a:rPr lang="pt-BR" altLang="zh-CN" sz="2400" b="1" dirty="0">
                <a:sym typeface="Symbol" panose="05050102010706020507" pitchFamily="18" charset="2"/>
              </a:rPr>
              <a:t>U-P</a:t>
            </a:r>
            <a:r>
              <a:rPr lang="zh-CN" altLang="pt-BR" sz="2400" b="1" dirty="0">
                <a:sym typeface="Symbol" panose="05050102010706020507" pitchFamily="18" charset="2"/>
              </a:rPr>
              <a:t>｝中的（</a:t>
            </a:r>
            <a:r>
              <a:rPr lang="pt-BR" altLang="zh-CN" sz="2400" b="1" dirty="0">
                <a:sym typeface="Symbol" panose="05050102010706020507" pitchFamily="18" charset="2"/>
              </a:rPr>
              <a:t>B</a:t>
            </a:r>
            <a:r>
              <a:rPr lang="zh-CN" altLang="pt-BR" sz="2400" b="1" dirty="0">
                <a:sym typeface="Symbol" panose="05050102010706020507" pitchFamily="18" charset="2"/>
              </a:rPr>
              <a:t>，</a:t>
            </a:r>
            <a:r>
              <a:rPr lang="pt-BR" altLang="zh-CN" sz="2400" b="1" dirty="0">
                <a:sym typeface="Symbol" panose="05050102010706020507" pitchFamily="18" charset="2"/>
              </a:rPr>
              <a:t>C</a:t>
            </a:r>
            <a:r>
              <a:rPr lang="zh-CN" altLang="pt-BR" sz="2400" b="1" dirty="0">
                <a:sym typeface="Symbol" panose="05050102010706020507" pitchFamily="18" charset="2"/>
              </a:rPr>
              <a:t>，</a:t>
            </a:r>
            <a:r>
              <a:rPr lang="pt-BR" altLang="zh-CN" sz="2400" b="1" dirty="0">
                <a:sym typeface="Symbol" panose="05050102010706020507" pitchFamily="18" charset="2"/>
              </a:rPr>
              <a:t>D</a:t>
            </a:r>
            <a:r>
              <a:rPr lang="zh-CN" altLang="pt-BR" sz="2400" b="1" dirty="0">
                <a:sym typeface="Symbol" panose="05050102010706020507" pitchFamily="18" charset="2"/>
              </a:rPr>
              <a:t>，</a:t>
            </a:r>
            <a:r>
              <a:rPr lang="pt-BR" altLang="zh-CN" sz="2400" b="1" dirty="0">
                <a:sym typeface="Symbol" panose="05050102010706020507" pitchFamily="18" charset="2"/>
              </a:rPr>
              <a:t>E</a:t>
            </a:r>
            <a:r>
              <a:rPr lang="zh-CN" altLang="pt-BR" sz="2400" b="1" dirty="0">
                <a:sym typeface="Symbol" panose="05050102010706020507" pitchFamily="18" charset="2"/>
              </a:rPr>
              <a:t>，</a:t>
            </a:r>
            <a:r>
              <a:rPr lang="pt-BR" altLang="zh-CN" sz="2400" b="1" dirty="0">
                <a:sym typeface="Symbol" panose="05050102010706020507" pitchFamily="18" charset="2"/>
              </a:rPr>
              <a:t>G</a:t>
            </a:r>
            <a:r>
              <a:rPr lang="zh-CN" altLang="pt-BR" sz="2400" b="1" dirty="0">
                <a:sym typeface="Symbol" panose="05050102010706020507" pitchFamily="18" charset="2"/>
              </a:rPr>
              <a:t>）合并，形成</a:t>
            </a:r>
            <a:r>
              <a:rPr lang="pt-BR" altLang="zh-CN" sz="2400" b="1" dirty="0">
                <a:sym typeface="Symbol" panose="05050102010706020507" pitchFamily="18" charset="2"/>
              </a:rPr>
              <a:t>AB</a:t>
            </a:r>
            <a:r>
              <a:rPr lang="zh-CN" altLang="pt-BR" sz="2400" b="1" dirty="0">
                <a:sym typeface="Symbol" panose="05050102010706020507" pitchFamily="18" charset="2"/>
              </a:rPr>
              <a:t>、</a:t>
            </a:r>
            <a:r>
              <a:rPr lang="pt-BR" altLang="zh-CN" sz="2400" b="1" dirty="0">
                <a:sym typeface="Symbol" panose="05050102010706020507" pitchFamily="18" charset="2"/>
              </a:rPr>
              <a:t>AC</a:t>
            </a:r>
            <a:r>
              <a:rPr lang="zh-CN" altLang="pt-BR" sz="2400" b="1" dirty="0">
                <a:sym typeface="Symbol" panose="05050102010706020507" pitchFamily="18" charset="2"/>
              </a:rPr>
              <a:t>、</a:t>
            </a:r>
            <a:r>
              <a:rPr lang="pt-BR" altLang="zh-CN" sz="2400" b="1" dirty="0">
                <a:sym typeface="Symbol" panose="05050102010706020507" pitchFamily="18" charset="2"/>
              </a:rPr>
              <a:t>AD</a:t>
            </a:r>
            <a:r>
              <a:rPr lang="zh-CN" altLang="pt-BR" sz="2400" b="1" dirty="0">
                <a:sym typeface="Symbol" panose="05050102010706020507" pitchFamily="18" charset="2"/>
              </a:rPr>
              <a:t>、</a:t>
            </a:r>
            <a:r>
              <a:rPr lang="pt-BR" altLang="zh-CN" sz="2400" b="1" dirty="0">
                <a:sym typeface="Symbol" panose="05050102010706020507" pitchFamily="18" charset="2"/>
              </a:rPr>
              <a:t>AE</a:t>
            </a:r>
            <a:r>
              <a:rPr lang="zh-CN" altLang="pt-BR" sz="2400" b="1" dirty="0">
                <a:sym typeface="Symbol" panose="05050102010706020507" pitchFamily="18" charset="2"/>
              </a:rPr>
              <a:t>、</a:t>
            </a:r>
            <a:r>
              <a:rPr lang="pt-BR" altLang="zh-CN" sz="2400" b="1" dirty="0">
                <a:sym typeface="Symbol" panose="05050102010706020507" pitchFamily="18" charset="2"/>
              </a:rPr>
              <a:t>AG</a:t>
            </a:r>
            <a:r>
              <a:rPr lang="zh-CN" altLang="pt-BR" sz="2400" b="1" dirty="0">
                <a:sym typeface="Symbol" panose="05050102010706020507" pitchFamily="18" charset="2"/>
              </a:rPr>
              <a:t>。下面分别求</a:t>
            </a:r>
            <a:r>
              <a:rPr lang="pt-BR" altLang="zh-CN" sz="2400" b="1" dirty="0">
                <a:sym typeface="Symbol" panose="05050102010706020507" pitchFamily="18" charset="2"/>
              </a:rPr>
              <a:t>(AB) </a:t>
            </a:r>
            <a:r>
              <a:rPr lang="pt-BR" altLang="zh-CN" sz="2400" b="1" baseline="30000" dirty="0">
                <a:sym typeface="Symbol" panose="05050102010706020507" pitchFamily="18" charset="2"/>
              </a:rPr>
              <a:t>+</a:t>
            </a:r>
            <a:r>
              <a:rPr lang="zh-CN" altLang="pt-BR" sz="2400" b="1" dirty="0">
                <a:sym typeface="Symbol" panose="05050102010706020507" pitchFamily="18" charset="2"/>
              </a:rPr>
              <a:t>、</a:t>
            </a:r>
            <a:r>
              <a:rPr lang="pt-BR" altLang="zh-CN" sz="2400" b="1" dirty="0">
                <a:sym typeface="Symbol" panose="05050102010706020507" pitchFamily="18" charset="2"/>
              </a:rPr>
              <a:t>(AC) </a:t>
            </a:r>
            <a:r>
              <a:rPr lang="pt-BR" altLang="zh-CN" sz="2400" b="1" baseline="30000" dirty="0">
                <a:sym typeface="Symbol" panose="05050102010706020507" pitchFamily="18" charset="2"/>
              </a:rPr>
              <a:t>+</a:t>
            </a:r>
            <a:r>
              <a:rPr lang="zh-CN" altLang="pt-BR" sz="2400" b="1" dirty="0">
                <a:sym typeface="Symbol" panose="05050102010706020507" pitchFamily="18" charset="2"/>
              </a:rPr>
              <a:t>、</a:t>
            </a:r>
            <a:r>
              <a:rPr lang="pt-BR" altLang="zh-CN" sz="2400" b="1" dirty="0">
                <a:sym typeface="Symbol" panose="05050102010706020507" pitchFamily="18" charset="2"/>
              </a:rPr>
              <a:t>(AD)</a:t>
            </a:r>
            <a:r>
              <a:rPr lang="pt-BR" altLang="zh-CN" sz="2400" b="1" baseline="30000" dirty="0">
                <a:sym typeface="Symbol" panose="05050102010706020507" pitchFamily="18" charset="2"/>
              </a:rPr>
              <a:t> +</a:t>
            </a:r>
            <a:r>
              <a:rPr lang="zh-CN" altLang="pt-BR" sz="2400" b="1" dirty="0">
                <a:sym typeface="Symbol" panose="05050102010706020507" pitchFamily="18" charset="2"/>
              </a:rPr>
              <a:t>、</a:t>
            </a:r>
            <a:r>
              <a:rPr lang="pt-BR" altLang="zh-CN" sz="2400" b="1" dirty="0">
                <a:sym typeface="Symbol" panose="05050102010706020507" pitchFamily="18" charset="2"/>
              </a:rPr>
              <a:t>(AE) </a:t>
            </a:r>
            <a:r>
              <a:rPr lang="pt-BR" altLang="zh-CN" sz="2400" b="1" baseline="30000" dirty="0">
                <a:sym typeface="Symbol" panose="05050102010706020507" pitchFamily="18" charset="2"/>
              </a:rPr>
              <a:t>+</a:t>
            </a:r>
            <a:r>
              <a:rPr lang="zh-CN" altLang="pt-BR" sz="2400" b="1" dirty="0">
                <a:sym typeface="Symbol" panose="05050102010706020507" pitchFamily="18" charset="2"/>
              </a:rPr>
              <a:t>、</a:t>
            </a:r>
            <a:r>
              <a:rPr lang="pt-BR" altLang="zh-CN" sz="2400" b="1" dirty="0">
                <a:sym typeface="Symbol" panose="05050102010706020507" pitchFamily="18" charset="2"/>
              </a:rPr>
              <a:t>(AG) </a:t>
            </a:r>
            <a:r>
              <a:rPr lang="pt-BR" altLang="zh-CN" sz="2400" b="1" baseline="30000" dirty="0">
                <a:sym typeface="Symbol" panose="05050102010706020507" pitchFamily="18" charset="2"/>
              </a:rPr>
              <a:t>+</a:t>
            </a:r>
            <a:r>
              <a:rPr lang="zh-CN" altLang="pt-BR" sz="2400" b="1" dirty="0">
                <a:sym typeface="Symbol" panose="05050102010706020507" pitchFamily="18" charset="2"/>
              </a:rPr>
              <a:t>。</a:t>
            </a:r>
          </a:p>
          <a:p>
            <a:pPr algn="l"/>
            <a:r>
              <a:rPr lang="zh-CN" altLang="pt-BR" sz="2400" b="1" dirty="0">
                <a:sym typeface="Symbol" panose="05050102010706020507" pitchFamily="18" charset="2"/>
              </a:rPr>
              <a:t>    </a:t>
            </a:r>
            <a:r>
              <a:rPr lang="pt-BR" altLang="zh-CN" sz="2400" b="1" dirty="0">
                <a:sym typeface="Symbol" panose="05050102010706020507" pitchFamily="18" charset="2"/>
              </a:rPr>
              <a:t>(AB)</a:t>
            </a:r>
            <a:r>
              <a:rPr lang="pt-BR" altLang="zh-CN" sz="2400" b="1" baseline="30000" dirty="0">
                <a:sym typeface="Symbol" panose="05050102010706020507" pitchFamily="18" charset="2"/>
              </a:rPr>
              <a:t>+</a:t>
            </a:r>
            <a:r>
              <a:rPr lang="pt-BR" altLang="zh-CN" sz="2400" b="1" dirty="0">
                <a:sym typeface="Symbol" panose="05050102010706020507" pitchFamily="18" charset="2"/>
              </a:rPr>
              <a:t>=ABCDEG</a:t>
            </a:r>
            <a:r>
              <a:rPr lang="zh-CN" altLang="pt-BR" sz="2400" b="1" dirty="0">
                <a:sym typeface="Symbol" panose="05050102010706020507" pitchFamily="18" charset="2"/>
              </a:rPr>
              <a:t>，</a:t>
            </a:r>
            <a:r>
              <a:rPr lang="pt-BR" altLang="zh-CN" sz="2400" b="1" dirty="0">
                <a:sym typeface="Symbol" panose="05050102010706020507" pitchFamily="18" charset="2"/>
              </a:rPr>
              <a:t>(AC)+=ABCDEG</a:t>
            </a:r>
            <a:r>
              <a:rPr lang="zh-CN" altLang="pt-BR" sz="2400" b="1" dirty="0">
                <a:sym typeface="Symbol" panose="05050102010706020507" pitchFamily="18" charset="2"/>
              </a:rPr>
              <a:t>，</a:t>
            </a:r>
            <a:r>
              <a:rPr lang="pt-BR" altLang="zh-CN" sz="2400" b="1" dirty="0">
                <a:sym typeface="Symbol" panose="05050102010706020507" pitchFamily="18" charset="2"/>
              </a:rPr>
              <a:t>(AD)+ =ABCDEG</a:t>
            </a:r>
            <a:r>
              <a:rPr lang="zh-CN" altLang="pt-BR" sz="2400" b="1" dirty="0">
                <a:sym typeface="Symbol" panose="05050102010706020507" pitchFamily="18" charset="2"/>
              </a:rPr>
              <a:t>，</a:t>
            </a:r>
            <a:r>
              <a:rPr lang="pt-BR" altLang="zh-CN" sz="2400" b="1" dirty="0">
                <a:sym typeface="Symbol" panose="05050102010706020507" pitchFamily="18" charset="2"/>
              </a:rPr>
              <a:t>(AE)+=AE</a:t>
            </a:r>
            <a:r>
              <a:rPr lang="zh-CN" altLang="pt-BR" sz="2400" b="1" dirty="0">
                <a:sym typeface="Symbol" panose="05050102010706020507" pitchFamily="18" charset="2"/>
              </a:rPr>
              <a:t>，</a:t>
            </a:r>
            <a:r>
              <a:rPr lang="pt-BR" altLang="zh-CN" sz="2400" b="1" dirty="0">
                <a:sym typeface="Symbol" panose="05050102010706020507" pitchFamily="18" charset="2"/>
              </a:rPr>
              <a:t>(AG)+=AG</a:t>
            </a:r>
            <a:r>
              <a:rPr lang="zh-CN" altLang="pt-BR" sz="2400" b="1" dirty="0">
                <a:sym typeface="Symbol" panose="05050102010706020507" pitchFamily="18" charset="2"/>
              </a:rPr>
              <a:t>。</a:t>
            </a:r>
          </a:p>
          <a:p>
            <a:pPr algn="l"/>
            <a:r>
              <a:rPr lang="zh-CN" altLang="pt-BR" sz="2400" b="1" dirty="0">
                <a:sym typeface="Symbol" panose="05050102010706020507" pitchFamily="18" charset="2"/>
              </a:rPr>
              <a:t>所以</a:t>
            </a:r>
            <a:r>
              <a:rPr lang="pt-BR" altLang="zh-CN" sz="2400" b="1" dirty="0">
                <a:sym typeface="Symbol" panose="05050102010706020507" pitchFamily="18" charset="2"/>
              </a:rPr>
              <a:t>R</a:t>
            </a:r>
            <a:r>
              <a:rPr lang="zh-CN" altLang="pt-BR" sz="2400" b="1" dirty="0">
                <a:sym typeface="Symbol" panose="05050102010706020507" pitchFamily="18" charset="2"/>
              </a:rPr>
              <a:t>的候选键是</a:t>
            </a:r>
            <a:r>
              <a:rPr lang="pt-BR" altLang="zh-CN" sz="2400" b="1" dirty="0">
                <a:sym typeface="Symbol" panose="05050102010706020507" pitchFamily="18" charset="2"/>
              </a:rPr>
              <a:t>AB</a:t>
            </a:r>
            <a:r>
              <a:rPr lang="zh-CN" altLang="pt-BR" sz="2400" b="1" dirty="0">
                <a:sym typeface="Symbol" panose="05050102010706020507" pitchFamily="18" charset="2"/>
              </a:rPr>
              <a:t>、</a:t>
            </a:r>
            <a:r>
              <a:rPr lang="pt-BR" altLang="zh-CN" sz="2400" b="1" dirty="0">
                <a:sym typeface="Symbol" panose="05050102010706020507" pitchFamily="18" charset="2"/>
              </a:rPr>
              <a:t>AC</a:t>
            </a:r>
            <a:r>
              <a:rPr lang="zh-CN" altLang="pt-BR" sz="2400" b="1" dirty="0">
                <a:sym typeface="Symbol" panose="05050102010706020507" pitchFamily="18" charset="2"/>
              </a:rPr>
              <a:t>、</a:t>
            </a:r>
            <a:r>
              <a:rPr lang="pt-BR" altLang="zh-CN" sz="2400" b="1" dirty="0">
                <a:sym typeface="Symbol" panose="05050102010706020507" pitchFamily="18" charset="2"/>
              </a:rPr>
              <a:t>AD</a:t>
            </a:r>
            <a:r>
              <a:rPr lang="zh-CN" altLang="pt-BR" sz="2400" b="1" dirty="0">
                <a:sym typeface="Symbol" panose="05050102010706020507" pitchFamily="18" charset="2"/>
              </a:rPr>
              <a:t>。</a:t>
            </a:r>
          </a:p>
        </p:txBody>
      </p:sp>
    </p:spTree>
    <p:extLst>
      <p:ext uri="{BB962C8B-B14F-4D97-AF65-F5344CB8AC3E}">
        <p14:creationId xmlns:p14="http://schemas.microsoft.com/office/powerpoint/2010/main" val="2380302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395536" y="1772816"/>
            <a:ext cx="8229600" cy="1524000"/>
          </a:xfrm>
        </p:spPr>
        <p:txBody>
          <a:bodyPr/>
          <a:lstStyle/>
          <a:p>
            <a:pPr>
              <a:buFont typeface="Wingdings" panose="05000000000000000000" pitchFamily="2" charset="2"/>
              <a:buNone/>
            </a:pPr>
            <a:r>
              <a:rPr lang="pt-BR" altLang="zh-CN" sz="2600" b="1" dirty="0"/>
              <a:t>【</a:t>
            </a:r>
            <a:r>
              <a:rPr lang="zh-CN" altLang="pt-BR" sz="2600" b="1" dirty="0"/>
              <a:t>例</a:t>
            </a:r>
            <a:r>
              <a:rPr lang="pt-BR" altLang="zh-CN" sz="2600" b="1" dirty="0"/>
              <a:t>7】</a:t>
            </a:r>
            <a:r>
              <a:rPr lang="zh-CN" altLang="pt-BR" sz="2600" b="1" dirty="0"/>
              <a:t>设有关系模式</a:t>
            </a:r>
            <a:r>
              <a:rPr lang="pt-BR" altLang="zh-CN" sz="2600" b="1" dirty="0"/>
              <a:t>R</a:t>
            </a:r>
            <a:r>
              <a:rPr lang="zh-CN" altLang="pt-BR" sz="2600" b="1" dirty="0"/>
              <a:t>（</a:t>
            </a:r>
            <a:r>
              <a:rPr lang="pt-BR" altLang="zh-CN" sz="2600" b="1" dirty="0"/>
              <a:t>A</a:t>
            </a:r>
            <a:r>
              <a:rPr lang="zh-CN" altLang="pt-BR" sz="2600" b="1" dirty="0"/>
              <a:t>，</a:t>
            </a:r>
            <a:r>
              <a:rPr lang="pt-BR" altLang="zh-CN" sz="2600" b="1" dirty="0"/>
              <a:t>B</a:t>
            </a:r>
            <a:r>
              <a:rPr lang="zh-CN" altLang="pt-BR" sz="2600" b="1" dirty="0"/>
              <a:t>，</a:t>
            </a:r>
            <a:r>
              <a:rPr lang="pt-BR" altLang="zh-CN" sz="2600" b="1" dirty="0"/>
              <a:t>C</a:t>
            </a:r>
            <a:r>
              <a:rPr lang="zh-CN" altLang="pt-BR" sz="2600" b="1" dirty="0"/>
              <a:t>，</a:t>
            </a:r>
            <a:r>
              <a:rPr lang="pt-BR" altLang="zh-CN" sz="2600" b="1" dirty="0"/>
              <a:t>D</a:t>
            </a:r>
            <a:r>
              <a:rPr lang="zh-CN" altLang="pt-BR" sz="2600" b="1" dirty="0"/>
              <a:t>，</a:t>
            </a:r>
            <a:r>
              <a:rPr lang="pt-BR" altLang="zh-CN" sz="2600" b="1" dirty="0"/>
              <a:t>E</a:t>
            </a:r>
            <a:r>
              <a:rPr lang="zh-CN" altLang="pt-BR" sz="2600" b="1" dirty="0"/>
              <a:t>）上的函数依赖集为</a:t>
            </a:r>
            <a:r>
              <a:rPr lang="pt-BR" altLang="zh-CN" sz="2600" b="1" dirty="0"/>
              <a:t>F</a:t>
            </a:r>
            <a:r>
              <a:rPr lang="zh-CN" altLang="pt-BR" sz="2600" b="1" dirty="0"/>
              <a:t>，并且</a:t>
            </a:r>
            <a:r>
              <a:rPr lang="pt-BR" altLang="zh-CN" sz="2600" b="1" dirty="0"/>
              <a:t>F=</a:t>
            </a:r>
            <a:r>
              <a:rPr lang="zh-CN" altLang="pt-BR" sz="2600" b="1" dirty="0"/>
              <a:t>｛</a:t>
            </a:r>
            <a:r>
              <a:rPr lang="pt-BR" altLang="zh-CN" sz="2600" b="1" dirty="0"/>
              <a:t>A→BC</a:t>
            </a:r>
            <a:r>
              <a:rPr lang="zh-CN" altLang="pt-BR" sz="2600" b="1" dirty="0"/>
              <a:t>，</a:t>
            </a:r>
            <a:r>
              <a:rPr lang="pt-BR" altLang="zh-CN" sz="2600" b="1" dirty="0"/>
              <a:t>CD→E</a:t>
            </a:r>
            <a:r>
              <a:rPr lang="zh-CN" altLang="pt-BR" sz="2600" b="1" dirty="0"/>
              <a:t>，</a:t>
            </a:r>
            <a:r>
              <a:rPr lang="pt-BR" altLang="zh-CN" sz="2600" b="1" dirty="0"/>
              <a:t>B→D</a:t>
            </a:r>
            <a:r>
              <a:rPr lang="zh-CN" altLang="pt-BR" sz="2600" b="1" dirty="0"/>
              <a:t>，</a:t>
            </a:r>
            <a:r>
              <a:rPr lang="pt-BR" altLang="zh-CN" sz="2600" b="1" dirty="0"/>
              <a:t>E→A</a:t>
            </a:r>
            <a:r>
              <a:rPr lang="zh-CN" altLang="pt-BR" sz="2600" b="1" dirty="0"/>
              <a:t>｝，求出</a:t>
            </a:r>
            <a:r>
              <a:rPr lang="pt-BR" altLang="zh-CN" sz="2600" b="1" dirty="0"/>
              <a:t>R</a:t>
            </a:r>
            <a:r>
              <a:rPr lang="zh-CN" altLang="pt-BR" sz="2600" b="1" dirty="0"/>
              <a:t>的所有候选键。 </a:t>
            </a:r>
            <a:endParaRPr lang="zh-CN" altLang="en-US" sz="2600" b="1" dirty="0"/>
          </a:p>
        </p:txBody>
      </p:sp>
      <p:sp>
        <p:nvSpPr>
          <p:cNvPr id="39940" name="Rectangle 4"/>
          <p:cNvSpPr>
            <a:spLocks noChangeArrowheads="1"/>
          </p:cNvSpPr>
          <p:nvPr/>
        </p:nvSpPr>
        <p:spPr bwMode="auto">
          <a:xfrm>
            <a:off x="1043608" y="3501008"/>
            <a:ext cx="6091238" cy="946150"/>
          </a:xfrm>
          <a:prstGeom prst="rect">
            <a:avLst/>
          </a:prstGeom>
          <a:solidFill>
            <a:schemeClr val="bg2"/>
          </a:solidFill>
          <a:ln>
            <a:noFill/>
          </a:ln>
          <a:effectLst/>
        </p:spPr>
        <p:txBody>
          <a:bodyPr wrap="none" anchor="ctr">
            <a:spAutoFit/>
          </a:bodyPr>
          <a:lstStyle>
            <a:lvl1pPr indent="2667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r>
              <a:rPr lang="zh-CN" altLang="pt-BR" sz="2800" b="1">
                <a:solidFill>
                  <a:srgbClr val="FF0000"/>
                </a:solidFill>
              </a:rPr>
              <a:t>解答：</a:t>
            </a:r>
          </a:p>
          <a:p>
            <a:r>
              <a:rPr lang="pt-BR" altLang="zh-CN" sz="2800" b="1"/>
              <a:t>R</a:t>
            </a:r>
            <a:r>
              <a:rPr lang="zh-CN" altLang="pt-BR" sz="2800" b="1"/>
              <a:t>的候选键有</a:t>
            </a:r>
            <a:r>
              <a:rPr lang="pt-BR" altLang="zh-CN" sz="2800" b="1"/>
              <a:t>4</a:t>
            </a:r>
            <a:r>
              <a:rPr lang="zh-CN" altLang="pt-BR" sz="2800" b="1"/>
              <a:t>个：</a:t>
            </a:r>
            <a:r>
              <a:rPr lang="pt-BR" altLang="zh-CN" sz="2800" b="1"/>
              <a:t>A</a:t>
            </a:r>
            <a:r>
              <a:rPr lang="zh-CN" altLang="pt-BR" sz="2800" b="1"/>
              <a:t>、</a:t>
            </a:r>
            <a:r>
              <a:rPr lang="pt-BR" altLang="zh-CN" sz="2800" b="1"/>
              <a:t>E</a:t>
            </a:r>
            <a:r>
              <a:rPr lang="zh-CN" altLang="pt-BR" sz="2800" b="1"/>
              <a:t>、</a:t>
            </a:r>
            <a:r>
              <a:rPr lang="pt-BR" altLang="zh-CN" sz="2800" b="1"/>
              <a:t>CD</a:t>
            </a:r>
            <a:r>
              <a:rPr lang="zh-CN" altLang="pt-BR" sz="2800" b="1"/>
              <a:t>和</a:t>
            </a:r>
            <a:r>
              <a:rPr lang="pt-BR" altLang="zh-CN" sz="2800" b="1"/>
              <a:t>BC</a:t>
            </a:r>
            <a:r>
              <a:rPr lang="zh-CN" altLang="pt-BR" sz="2800" b="1"/>
              <a:t>。</a:t>
            </a:r>
          </a:p>
        </p:txBody>
      </p:sp>
      <p:sp>
        <p:nvSpPr>
          <p:cNvPr id="4" name="页脚占位符 4">
            <a:extLst>
              <a:ext uri="{FF2B5EF4-FFF2-40B4-BE49-F238E27FC236}">
                <a16:creationId xmlns:a16="http://schemas.microsoft.com/office/drawing/2014/main" id="{F2CCFC9B-D77C-4C92-AEFA-DEBD8071C1EC}"/>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00C75B4D-2BFC-4400-A026-86D8CB7625A7}"/>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27</a:t>
            </a:fld>
            <a:endParaRPr lang="en-US" altLang="zh-CN" dirty="0"/>
          </a:p>
        </p:txBody>
      </p:sp>
    </p:spTree>
    <p:extLst>
      <p:ext uri="{BB962C8B-B14F-4D97-AF65-F5344CB8AC3E}">
        <p14:creationId xmlns:p14="http://schemas.microsoft.com/office/powerpoint/2010/main" val="3112632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81000" y="260648"/>
            <a:ext cx="8229600" cy="1371600"/>
          </a:xfrm>
        </p:spPr>
        <p:txBody>
          <a:bodyPr/>
          <a:lstStyle/>
          <a:p>
            <a:pPr algn="ctr"/>
            <a:r>
              <a:rPr lang="zh-CN" altLang="en-US" b="1" dirty="0"/>
              <a:t>关系的分解</a:t>
            </a:r>
          </a:p>
        </p:txBody>
      </p:sp>
      <p:sp>
        <p:nvSpPr>
          <p:cNvPr id="64515" name="Rectangle 3"/>
          <p:cNvSpPr>
            <a:spLocks noGrp="1" noChangeArrowheads="1"/>
          </p:cNvSpPr>
          <p:nvPr>
            <p:ph type="body" idx="1"/>
          </p:nvPr>
        </p:nvSpPr>
        <p:spPr>
          <a:xfrm>
            <a:off x="359852" y="1844824"/>
            <a:ext cx="8229600" cy="2590800"/>
          </a:xfrm>
        </p:spPr>
        <p:txBody>
          <a:bodyPr/>
          <a:lstStyle/>
          <a:p>
            <a:r>
              <a:rPr lang="zh-CN" altLang="pt-BR" sz="2800" b="1" dirty="0"/>
              <a:t>分解是否会带来新的问题？ </a:t>
            </a:r>
          </a:p>
          <a:p>
            <a:pPr>
              <a:buFont typeface="Wingdings" panose="05000000000000000000" pitchFamily="2" charset="2"/>
              <a:buNone/>
            </a:pPr>
            <a:r>
              <a:rPr lang="zh-CN" altLang="pt-BR" sz="2800" b="1" dirty="0"/>
              <a:t>      其中最关键的问题是：分解能否“复原”，即将分解的关系再连接起来是否能得到原来的关系？分解后各关系函数依赖集的并运算结果是否与原关系的函数依赖等价？</a:t>
            </a:r>
            <a:endParaRPr lang="zh-CN" altLang="en-US" sz="2800" b="1" dirty="0"/>
          </a:p>
        </p:txBody>
      </p:sp>
      <p:sp>
        <p:nvSpPr>
          <p:cNvPr id="4" name="页脚占位符 4">
            <a:extLst>
              <a:ext uri="{FF2B5EF4-FFF2-40B4-BE49-F238E27FC236}">
                <a16:creationId xmlns:a16="http://schemas.microsoft.com/office/drawing/2014/main" id="{F6A6B6DC-5E9B-4FFD-8757-CEB702C578D9}"/>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45E7A58D-0627-43B0-AF69-04816396E823}"/>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28</a:t>
            </a:fld>
            <a:endParaRPr lang="en-US" altLang="zh-CN" dirty="0"/>
          </a:p>
        </p:txBody>
      </p:sp>
    </p:spTree>
    <p:extLst>
      <p:ext uri="{BB962C8B-B14F-4D97-AF65-F5344CB8AC3E}">
        <p14:creationId xmlns:p14="http://schemas.microsoft.com/office/powerpoint/2010/main" val="157673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01779" y="501651"/>
            <a:ext cx="8229600" cy="838200"/>
          </a:xfrm>
        </p:spPr>
        <p:txBody>
          <a:bodyPr/>
          <a:lstStyle/>
          <a:p>
            <a:r>
              <a:rPr lang="pt-BR" altLang="zh-CN" sz="3200" b="1" dirty="0"/>
              <a:t>1</a:t>
            </a:r>
            <a:r>
              <a:rPr lang="zh-CN" altLang="pt-BR" sz="3200" b="1" dirty="0"/>
              <a:t>．无损连接分解</a:t>
            </a:r>
            <a:endParaRPr lang="zh-CN" altLang="en-US" sz="3200" b="1" dirty="0"/>
          </a:p>
        </p:txBody>
      </p:sp>
      <p:sp>
        <p:nvSpPr>
          <p:cNvPr id="65539" name="Rectangle 3"/>
          <p:cNvSpPr>
            <a:spLocks noGrp="1" noChangeArrowheads="1"/>
          </p:cNvSpPr>
          <p:nvPr>
            <p:ph type="body" idx="1"/>
          </p:nvPr>
        </p:nvSpPr>
        <p:spPr>
          <a:xfrm>
            <a:off x="426862" y="1555237"/>
            <a:ext cx="8229600" cy="1009649"/>
          </a:xfrm>
        </p:spPr>
        <p:txBody>
          <a:bodyPr/>
          <a:lstStyle/>
          <a:p>
            <a:r>
              <a:rPr lang="zh-CN" altLang="pt-BR" sz="2400" b="1" dirty="0"/>
              <a:t>如果关系模式</a:t>
            </a:r>
            <a:r>
              <a:rPr lang="pt-BR" altLang="zh-CN" sz="2400" b="1" dirty="0"/>
              <a:t>R</a:t>
            </a:r>
            <a:r>
              <a:rPr lang="zh-CN" altLang="pt-BR" sz="2400" b="1" dirty="0"/>
              <a:t>上的任一关系</a:t>
            </a:r>
            <a:r>
              <a:rPr lang="pt-BR" altLang="zh-CN" sz="2400" b="1" dirty="0"/>
              <a:t>r</a:t>
            </a:r>
            <a:r>
              <a:rPr lang="zh-CN" altLang="pt-BR" sz="2400" b="1" dirty="0"/>
              <a:t>都是它在各分解模式上投影的自然连接，则该分解就是无损连接分解，也称无损分解。否则就是有损连接分解，或称有损分解。</a:t>
            </a:r>
            <a:endParaRPr lang="zh-CN" altLang="en-US" sz="2400" b="1" dirty="0"/>
          </a:p>
        </p:txBody>
      </p:sp>
      <p:sp>
        <p:nvSpPr>
          <p:cNvPr id="65551" name="Rectangle 15"/>
          <p:cNvSpPr>
            <a:spLocks noChangeArrowheads="1"/>
          </p:cNvSpPr>
          <p:nvPr/>
        </p:nvSpPr>
        <p:spPr bwMode="auto">
          <a:xfrm>
            <a:off x="304800" y="2889161"/>
            <a:ext cx="8686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pt-BR" altLang="zh-CN" sz="2400" b="1" dirty="0">
                <a:solidFill>
                  <a:srgbClr val="CC3300"/>
                </a:solidFill>
              </a:rPr>
              <a:t>【</a:t>
            </a:r>
            <a:r>
              <a:rPr lang="zh-CN" altLang="pt-BR" sz="2400" b="1" dirty="0">
                <a:solidFill>
                  <a:srgbClr val="CC3300"/>
                </a:solidFill>
              </a:rPr>
              <a:t>例</a:t>
            </a:r>
            <a:r>
              <a:rPr lang="pt-BR" altLang="zh-CN" sz="2400" b="1" dirty="0">
                <a:solidFill>
                  <a:srgbClr val="CC3300"/>
                </a:solidFill>
              </a:rPr>
              <a:t>8】</a:t>
            </a:r>
            <a:r>
              <a:rPr lang="zh-CN" altLang="pt-BR" sz="2400" b="1" dirty="0"/>
              <a:t>设有关系模式</a:t>
            </a:r>
            <a:r>
              <a:rPr lang="pt-BR" altLang="zh-CN" sz="2400" b="1" dirty="0"/>
              <a:t>R</a:t>
            </a:r>
            <a:r>
              <a:rPr lang="zh-CN" altLang="pt-BR" sz="2400" b="1" dirty="0"/>
              <a:t>（</a:t>
            </a:r>
            <a:r>
              <a:rPr lang="pt-BR" altLang="zh-CN" sz="2400" b="1" dirty="0"/>
              <a:t>ABC</a:t>
            </a:r>
            <a:r>
              <a:rPr lang="zh-CN" altLang="pt-BR" sz="2400" b="1" dirty="0"/>
              <a:t>）</a:t>
            </a:r>
          </a:p>
          <a:p>
            <a:pPr algn="l"/>
            <a:r>
              <a:rPr lang="zh-CN" altLang="pt-BR" sz="2400" b="1" dirty="0">
                <a:solidFill>
                  <a:srgbClr val="000099"/>
                </a:solidFill>
              </a:rPr>
              <a:t>（</a:t>
            </a:r>
            <a:r>
              <a:rPr lang="pt-BR" altLang="zh-CN" sz="2400" b="1" dirty="0">
                <a:solidFill>
                  <a:srgbClr val="000099"/>
                </a:solidFill>
              </a:rPr>
              <a:t>1</a:t>
            </a:r>
            <a:r>
              <a:rPr lang="zh-CN" altLang="pt-BR" sz="2400" b="1" dirty="0">
                <a:solidFill>
                  <a:srgbClr val="000099"/>
                </a:solidFill>
              </a:rPr>
              <a:t>）</a:t>
            </a:r>
            <a:r>
              <a:rPr lang="zh-CN" altLang="pt-BR" sz="2400" b="1" dirty="0"/>
              <a:t>设</a:t>
            </a:r>
            <a:r>
              <a:rPr lang="pt-BR" altLang="zh-CN" sz="2400" b="1" dirty="0"/>
              <a:t>R</a:t>
            </a:r>
            <a:r>
              <a:rPr lang="zh-CN" altLang="pt-BR" sz="2400" b="1" dirty="0"/>
              <a:t>上的一个关系</a:t>
            </a:r>
            <a:r>
              <a:rPr lang="pt-BR" altLang="zh-CN" sz="2400" b="1" dirty="0"/>
              <a:t>r</a:t>
            </a:r>
            <a:r>
              <a:rPr lang="zh-CN" altLang="pt-BR" sz="2400" b="1" dirty="0"/>
              <a:t>及对</a:t>
            </a:r>
            <a:r>
              <a:rPr lang="pt-BR" altLang="zh-CN" sz="2400" b="1" dirty="0"/>
              <a:t>r</a:t>
            </a:r>
            <a:r>
              <a:rPr lang="zh-CN" altLang="pt-BR" sz="2400" b="1" dirty="0"/>
              <a:t>分解得到的两个关系</a:t>
            </a:r>
            <a:r>
              <a:rPr lang="pt-BR" altLang="zh-CN" sz="2400" b="1" dirty="0"/>
              <a:t>r1</a:t>
            </a:r>
            <a:r>
              <a:rPr lang="zh-CN" altLang="pt-BR" sz="2400" b="1" dirty="0"/>
              <a:t>、</a:t>
            </a:r>
            <a:r>
              <a:rPr lang="pt-BR" altLang="zh-CN" sz="2400" b="1" dirty="0"/>
              <a:t>r2</a:t>
            </a:r>
            <a:r>
              <a:rPr lang="zh-CN" altLang="pt-BR" sz="2400" b="1" dirty="0"/>
              <a:t>分别如下，判断此分解是否为无损连接分解。</a:t>
            </a:r>
          </a:p>
        </p:txBody>
      </p:sp>
      <p:sp>
        <p:nvSpPr>
          <p:cNvPr id="65563" name="Text Box 27"/>
          <p:cNvSpPr txBox="1">
            <a:spLocks noChangeArrowheads="1"/>
          </p:cNvSpPr>
          <p:nvPr/>
        </p:nvSpPr>
        <p:spPr bwMode="auto">
          <a:xfrm>
            <a:off x="533400" y="4038600"/>
            <a:ext cx="83058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dirty="0"/>
              <a:t>              r                                r1                               r2</a:t>
            </a:r>
          </a:p>
          <a:p>
            <a:pPr algn="l">
              <a:spcBef>
                <a:spcPct val="50000"/>
              </a:spcBef>
            </a:pPr>
            <a:r>
              <a:rPr lang="en-US" altLang="zh-CN" dirty="0"/>
              <a:t>       A    B    C                     A       B                      A         C</a:t>
            </a:r>
          </a:p>
          <a:p>
            <a:pPr algn="l">
              <a:spcBef>
                <a:spcPct val="50000"/>
              </a:spcBef>
            </a:pPr>
            <a:r>
              <a:rPr lang="en-US" altLang="zh-CN" dirty="0"/>
              <a:t>       1     1    1                      1       1                       1         1</a:t>
            </a:r>
          </a:p>
          <a:p>
            <a:pPr algn="l">
              <a:spcBef>
                <a:spcPct val="50000"/>
              </a:spcBef>
            </a:pPr>
            <a:r>
              <a:rPr lang="en-US" altLang="zh-CN" dirty="0"/>
              <a:t>       1     2    1                       1       2</a:t>
            </a:r>
          </a:p>
        </p:txBody>
      </p:sp>
      <p:sp>
        <p:nvSpPr>
          <p:cNvPr id="65564" name="Line 28"/>
          <p:cNvSpPr>
            <a:spLocks noChangeShapeType="1"/>
          </p:cNvSpPr>
          <p:nvPr/>
        </p:nvSpPr>
        <p:spPr bwMode="auto">
          <a:xfrm>
            <a:off x="838200" y="4419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5" name="Line 29"/>
          <p:cNvSpPr>
            <a:spLocks noChangeShapeType="1"/>
          </p:cNvSpPr>
          <p:nvPr/>
        </p:nvSpPr>
        <p:spPr bwMode="auto">
          <a:xfrm>
            <a:off x="2843808" y="44196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6" name="Line 30"/>
          <p:cNvSpPr>
            <a:spLocks noChangeShapeType="1"/>
          </p:cNvSpPr>
          <p:nvPr/>
        </p:nvSpPr>
        <p:spPr bwMode="auto">
          <a:xfrm>
            <a:off x="4716016" y="44196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7" name="Line 31"/>
          <p:cNvSpPr>
            <a:spLocks noChangeShapeType="1"/>
          </p:cNvSpPr>
          <p:nvPr/>
        </p:nvSpPr>
        <p:spPr bwMode="auto">
          <a:xfrm>
            <a:off x="838200" y="4800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8" name="Line 32"/>
          <p:cNvSpPr>
            <a:spLocks noChangeShapeType="1"/>
          </p:cNvSpPr>
          <p:nvPr/>
        </p:nvSpPr>
        <p:spPr bwMode="auto">
          <a:xfrm>
            <a:off x="838200" y="5638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9" name="Line 33"/>
          <p:cNvSpPr>
            <a:spLocks noChangeShapeType="1"/>
          </p:cNvSpPr>
          <p:nvPr/>
        </p:nvSpPr>
        <p:spPr bwMode="auto">
          <a:xfrm>
            <a:off x="2843808" y="478155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0" name="Line 34"/>
          <p:cNvSpPr>
            <a:spLocks noChangeShapeType="1"/>
          </p:cNvSpPr>
          <p:nvPr/>
        </p:nvSpPr>
        <p:spPr bwMode="auto">
          <a:xfrm>
            <a:off x="2771800" y="5638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1" name="Line 35"/>
          <p:cNvSpPr>
            <a:spLocks noChangeShapeType="1"/>
          </p:cNvSpPr>
          <p:nvPr/>
        </p:nvSpPr>
        <p:spPr bwMode="auto">
          <a:xfrm>
            <a:off x="4716016" y="4800600"/>
            <a:ext cx="16561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2" name="Line 36"/>
          <p:cNvSpPr>
            <a:spLocks noChangeShapeType="1"/>
          </p:cNvSpPr>
          <p:nvPr/>
        </p:nvSpPr>
        <p:spPr bwMode="auto">
          <a:xfrm flipV="1">
            <a:off x="4683224" y="5238929"/>
            <a:ext cx="1688976" cy="188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6" name="Rectangle 40"/>
          <p:cNvSpPr>
            <a:spLocks noChangeArrowheads="1"/>
          </p:cNvSpPr>
          <p:nvPr/>
        </p:nvSpPr>
        <p:spPr bwMode="auto">
          <a:xfrm>
            <a:off x="228600" y="5638800"/>
            <a:ext cx="8915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33375">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FF0000"/>
                </a:solidFill>
                <a:latin typeface="Times New Roman" panose="02020603050405020304" pitchFamily="18" charset="0"/>
                <a:cs typeface="Times New Roman" panose="02020603050405020304" pitchFamily="18" charset="0"/>
              </a:rPr>
              <a:t>解答：</a:t>
            </a:r>
            <a:endParaRPr lang="zh-CN" altLang="en-US" sz="2400" b="1">
              <a:solidFill>
                <a:srgbClr val="FF0000"/>
              </a:solidFill>
            </a:endParaRPr>
          </a:p>
          <a:p>
            <a:pPr eaLnBrk="0" hangingPunct="0"/>
            <a:r>
              <a:rPr lang="zh-CN" altLang="en-US" sz="2400" b="1">
                <a:latin typeface="Times New Roman" panose="02020603050405020304" pitchFamily="18" charset="0"/>
                <a:cs typeface="Times New Roman" panose="02020603050405020304" pitchFamily="18" charset="0"/>
              </a:rPr>
              <a:t>因为</a:t>
            </a:r>
            <a:r>
              <a:rPr lang="en-US" altLang="zh-CN" sz="2400" b="1">
                <a:latin typeface="Times New Roman" panose="02020603050405020304" pitchFamily="18" charset="0"/>
                <a:cs typeface="Times New Roman" panose="02020603050405020304" pitchFamily="18" charset="0"/>
              </a:rPr>
              <a:t>r1</a:t>
            </a:r>
            <a:r>
              <a:rPr lang="zh-CN" altLang="en-US" sz="2400" b="1">
                <a:latin typeface="Times New Roman" panose="02020603050405020304" pitchFamily="18" charset="0"/>
                <a:cs typeface="Times New Roman" panose="02020603050405020304" pitchFamily="18" charset="0"/>
              </a:rPr>
              <a:t>和</a:t>
            </a:r>
            <a:r>
              <a:rPr lang="en-US" altLang="zh-CN" sz="2400" b="1">
                <a:latin typeface="Times New Roman" panose="02020603050405020304" pitchFamily="18" charset="0"/>
                <a:cs typeface="Times New Roman" panose="02020603050405020304" pitchFamily="18" charset="0"/>
              </a:rPr>
              <a:t>r2</a:t>
            </a:r>
            <a:r>
              <a:rPr lang="zh-CN" altLang="en-US" sz="2400" b="1">
                <a:latin typeface="Times New Roman" panose="02020603050405020304" pitchFamily="18" charset="0"/>
                <a:cs typeface="Times New Roman" panose="02020603050405020304" pitchFamily="18" charset="0"/>
              </a:rPr>
              <a:t>共有的列为</a:t>
            </a:r>
            <a:r>
              <a:rPr lang="en-US" altLang="zh-CN" sz="2400" b="1">
                <a:latin typeface="Times New Roman" panose="02020603050405020304" pitchFamily="18" charset="0"/>
                <a:cs typeface="Times New Roman" panose="02020603050405020304" pitchFamily="18" charset="0"/>
              </a:rPr>
              <a:t>A</a:t>
            </a:r>
            <a:r>
              <a:rPr lang="zh-CN" altLang="en-US" sz="2400" b="1">
                <a:latin typeface="Times New Roman" panose="02020603050405020304" pitchFamily="18" charset="0"/>
                <a:cs typeface="Times New Roman" panose="02020603050405020304" pitchFamily="18" charset="0"/>
              </a:rPr>
              <a:t>，取</a:t>
            </a:r>
            <a:r>
              <a:rPr lang="en-US" altLang="zh-CN" sz="2400" b="1">
                <a:latin typeface="Times New Roman" panose="02020603050405020304" pitchFamily="18" charset="0"/>
                <a:cs typeface="Times New Roman" panose="02020603050405020304" pitchFamily="18" charset="0"/>
              </a:rPr>
              <a:t>A</a:t>
            </a:r>
            <a:r>
              <a:rPr lang="zh-CN" altLang="en-US" sz="2400" b="1">
                <a:latin typeface="Times New Roman" panose="02020603050405020304" pitchFamily="18" charset="0"/>
                <a:cs typeface="Times New Roman" panose="02020603050405020304" pitchFamily="18" charset="0"/>
              </a:rPr>
              <a:t>值相等的行进行自然连接，连接后能够恢复成</a:t>
            </a:r>
            <a:r>
              <a:rPr lang="en-US" altLang="zh-CN" sz="2400" b="1">
                <a:latin typeface="Times New Roman" panose="02020603050405020304" pitchFamily="18" charset="0"/>
                <a:cs typeface="Times New Roman" panose="02020603050405020304" pitchFamily="18" charset="0"/>
              </a:rPr>
              <a:t>r</a:t>
            </a:r>
            <a:r>
              <a:rPr lang="zh-CN" altLang="en-US" sz="2400" b="1">
                <a:latin typeface="Times New Roman" panose="02020603050405020304" pitchFamily="18" charset="0"/>
                <a:cs typeface="Times New Roman" panose="02020603050405020304" pitchFamily="18" charset="0"/>
              </a:rPr>
              <a:t>，即未丢失信息，所以此分解为</a:t>
            </a:r>
            <a:r>
              <a:rPr lang="zh-CN" altLang="en-US" sz="2400" b="1">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无损分解</a:t>
            </a:r>
            <a:r>
              <a:rPr lang="zh-CN" altLang="en-US" sz="2400" b="1">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a:t>
            </a:r>
            <a:endParaRPr lang="zh-CN" altLang="en-US" sz="2400" b="1"/>
          </a:p>
        </p:txBody>
      </p:sp>
    </p:spTree>
    <p:extLst>
      <p:ext uri="{BB962C8B-B14F-4D97-AF65-F5344CB8AC3E}">
        <p14:creationId xmlns:p14="http://schemas.microsoft.com/office/powerpoint/2010/main" val="89528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67545" y="2828967"/>
            <a:ext cx="8352928" cy="2832282"/>
          </a:xfrm>
          <a:custGeom>
            <a:avLst/>
            <a:gdLst/>
            <a:ahLst/>
            <a:cxnLst/>
            <a:rect l="l" t="t" r="r" b="b"/>
            <a:pathLst>
              <a:path w="7691755" h="2847975">
                <a:moveTo>
                  <a:pt x="0" y="0"/>
                </a:moveTo>
                <a:lnTo>
                  <a:pt x="0" y="2847594"/>
                </a:lnTo>
                <a:lnTo>
                  <a:pt x="7691627" y="2847593"/>
                </a:lnTo>
                <a:lnTo>
                  <a:pt x="7691627" y="0"/>
                </a:lnTo>
                <a:lnTo>
                  <a:pt x="0" y="0"/>
                </a:lnTo>
                <a:close/>
              </a:path>
            </a:pathLst>
          </a:custGeom>
          <a:ln w="12700">
            <a:solidFill>
              <a:srgbClr val="FF0000"/>
            </a:solidFill>
          </a:ln>
        </p:spPr>
        <p:txBody>
          <a:bodyPr wrap="square" lIns="0" tIns="0" rIns="0" bIns="0" rtlCol="0"/>
          <a:lstStyle/>
          <a:p>
            <a:endParaRPr/>
          </a:p>
        </p:txBody>
      </p:sp>
      <p:sp>
        <p:nvSpPr>
          <p:cNvPr id="4" name="object 4"/>
          <p:cNvSpPr txBox="1">
            <a:spLocks noGrp="1"/>
          </p:cNvSpPr>
          <p:nvPr>
            <p:ph type="title"/>
          </p:nvPr>
        </p:nvSpPr>
        <p:spPr>
          <a:xfrm>
            <a:off x="1259632" y="764704"/>
            <a:ext cx="6931519" cy="432386"/>
          </a:xfrm>
          <a:prstGeom prst="rect">
            <a:avLst/>
          </a:prstGeom>
        </p:spPr>
        <p:txBody>
          <a:bodyPr vert="horz" wrap="square" lIns="0" tIns="62444" rIns="0" bIns="0" numCol="1" rtlCol="0" anchor="ctr" anchorCtr="0" compatLnSpc="1">
            <a:prstTxWarp prst="textNoShape">
              <a:avLst/>
            </a:prstTxWarp>
            <a:spAutoFit/>
          </a:bodyPr>
          <a:lstStyle/>
          <a:p>
            <a:pPr>
              <a:spcBef>
                <a:spcPts val="402"/>
              </a:spcBef>
            </a:pPr>
            <a:r>
              <a:rPr sz="2400" spc="-4" dirty="0" err="1">
                <a:solidFill>
                  <a:srgbClr val="FFFFFF"/>
                </a:solidFill>
                <a:latin typeface="STZhongsong"/>
                <a:cs typeface="STZhongsong"/>
              </a:rPr>
              <a:t>函数依赖</a:t>
            </a:r>
            <a:r>
              <a:rPr sz="2400" dirty="0" err="1">
                <a:solidFill>
                  <a:srgbClr val="FFFFFF"/>
                </a:solidFill>
                <a:latin typeface="STZhongsong"/>
                <a:cs typeface="STZhongsong"/>
              </a:rPr>
              <a:t>的</a:t>
            </a:r>
            <a:r>
              <a:rPr sz="2400" spc="-4" dirty="0" err="1">
                <a:solidFill>
                  <a:srgbClr val="FFFFFF"/>
                </a:solidFill>
                <a:latin typeface="Arial"/>
                <a:cs typeface="Arial"/>
              </a:rPr>
              <a:t>Armstrong</a:t>
            </a:r>
            <a:r>
              <a:rPr sz="2400" spc="-4" dirty="0" err="1">
                <a:solidFill>
                  <a:srgbClr val="FFFFFF"/>
                </a:solidFill>
                <a:latin typeface="STZhongsong"/>
                <a:cs typeface="STZhongsong"/>
              </a:rPr>
              <a:t>公理的正确性证明</a:t>
            </a:r>
            <a:endParaRPr sz="2400" dirty="0">
              <a:latin typeface="STZhongsong"/>
              <a:cs typeface="STZhongsong"/>
            </a:endParaRPr>
          </a:p>
        </p:txBody>
      </p:sp>
      <p:sp>
        <p:nvSpPr>
          <p:cNvPr id="5" name="object 5"/>
          <p:cNvSpPr/>
          <p:nvPr/>
        </p:nvSpPr>
        <p:spPr>
          <a:xfrm>
            <a:off x="6259741" y="5301208"/>
            <a:ext cx="1304812" cy="863359"/>
          </a:xfrm>
          <a:custGeom>
            <a:avLst/>
            <a:gdLst/>
            <a:ahLst/>
            <a:cxnLst/>
            <a:rect l="l" t="t" r="r" b="b"/>
            <a:pathLst>
              <a:path w="1525904" h="1009650">
                <a:moveTo>
                  <a:pt x="1525524" y="505206"/>
                </a:moveTo>
                <a:lnTo>
                  <a:pt x="1517239" y="430578"/>
                </a:lnTo>
                <a:lnTo>
                  <a:pt x="1493177" y="359341"/>
                </a:lnTo>
                <a:lnTo>
                  <a:pt x="1475601" y="325239"/>
                </a:lnTo>
                <a:lnTo>
                  <a:pt x="1454527" y="292278"/>
                </a:lnTo>
                <a:lnTo>
                  <a:pt x="1430103" y="260556"/>
                </a:lnTo>
                <a:lnTo>
                  <a:pt x="1402477" y="230171"/>
                </a:lnTo>
                <a:lnTo>
                  <a:pt x="1371798" y="201221"/>
                </a:lnTo>
                <a:lnTo>
                  <a:pt x="1338215" y="173804"/>
                </a:lnTo>
                <a:lnTo>
                  <a:pt x="1301876" y="148018"/>
                </a:lnTo>
                <a:lnTo>
                  <a:pt x="1262931" y="123960"/>
                </a:lnTo>
                <a:lnTo>
                  <a:pt x="1221526" y="101730"/>
                </a:lnTo>
                <a:lnTo>
                  <a:pt x="1177812" y="81423"/>
                </a:lnTo>
                <a:lnTo>
                  <a:pt x="1131936" y="63139"/>
                </a:lnTo>
                <a:lnTo>
                  <a:pt x="1084047" y="46975"/>
                </a:lnTo>
                <a:lnTo>
                  <a:pt x="1034293" y="33029"/>
                </a:lnTo>
                <a:lnTo>
                  <a:pt x="982824" y="21400"/>
                </a:lnTo>
                <a:lnTo>
                  <a:pt x="929601" y="12161"/>
                </a:lnTo>
                <a:lnTo>
                  <a:pt x="875333" y="5480"/>
                </a:lnTo>
                <a:lnTo>
                  <a:pt x="819608" y="1386"/>
                </a:lnTo>
                <a:lnTo>
                  <a:pt x="762762" y="0"/>
                </a:lnTo>
                <a:lnTo>
                  <a:pt x="705620" y="1401"/>
                </a:lnTo>
                <a:lnTo>
                  <a:pt x="649914" y="5493"/>
                </a:lnTo>
                <a:lnTo>
                  <a:pt x="595502" y="12184"/>
                </a:lnTo>
                <a:lnTo>
                  <a:pt x="542420" y="21400"/>
                </a:lnTo>
                <a:lnTo>
                  <a:pt x="490919" y="33029"/>
                </a:lnTo>
                <a:lnTo>
                  <a:pt x="441147" y="46975"/>
                </a:lnTo>
                <a:lnTo>
                  <a:pt x="393249" y="63139"/>
                </a:lnTo>
                <a:lnTo>
                  <a:pt x="347375" y="81423"/>
                </a:lnTo>
                <a:lnTo>
                  <a:pt x="303670" y="101730"/>
                </a:lnTo>
                <a:lnTo>
                  <a:pt x="262283" y="123960"/>
                </a:lnTo>
                <a:lnTo>
                  <a:pt x="223361" y="148018"/>
                </a:lnTo>
                <a:lnTo>
                  <a:pt x="187050" y="173804"/>
                </a:lnTo>
                <a:lnTo>
                  <a:pt x="153499" y="201221"/>
                </a:lnTo>
                <a:lnTo>
                  <a:pt x="122854" y="230171"/>
                </a:lnTo>
                <a:lnTo>
                  <a:pt x="95263" y="260556"/>
                </a:lnTo>
                <a:lnTo>
                  <a:pt x="70872" y="292278"/>
                </a:lnTo>
                <a:lnTo>
                  <a:pt x="49830" y="325239"/>
                </a:lnTo>
                <a:lnTo>
                  <a:pt x="32284" y="359341"/>
                </a:lnTo>
                <a:lnTo>
                  <a:pt x="8267" y="430578"/>
                </a:lnTo>
                <a:lnTo>
                  <a:pt x="0" y="505206"/>
                </a:lnTo>
                <a:lnTo>
                  <a:pt x="2091" y="542889"/>
                </a:lnTo>
                <a:lnTo>
                  <a:pt x="18380" y="615885"/>
                </a:lnTo>
                <a:lnTo>
                  <a:pt x="49830" y="685072"/>
                </a:lnTo>
                <a:lnTo>
                  <a:pt x="70872" y="717994"/>
                </a:lnTo>
                <a:lnTo>
                  <a:pt x="95263" y="749673"/>
                </a:lnTo>
                <a:lnTo>
                  <a:pt x="122854" y="780011"/>
                </a:lnTo>
                <a:lnTo>
                  <a:pt x="134874" y="791346"/>
                </a:lnTo>
                <a:lnTo>
                  <a:pt x="134874" y="505206"/>
                </a:lnTo>
                <a:lnTo>
                  <a:pt x="137440" y="467405"/>
                </a:lnTo>
                <a:lnTo>
                  <a:pt x="157307" y="394804"/>
                </a:lnTo>
                <a:lnTo>
                  <a:pt x="174163" y="360296"/>
                </a:lnTo>
                <a:lnTo>
                  <a:pt x="195339" y="327179"/>
                </a:lnTo>
                <a:lnTo>
                  <a:pt x="220613" y="295599"/>
                </a:lnTo>
                <a:lnTo>
                  <a:pt x="249762" y="265703"/>
                </a:lnTo>
                <a:lnTo>
                  <a:pt x="282566" y="237638"/>
                </a:lnTo>
                <a:lnTo>
                  <a:pt x="318801" y="211550"/>
                </a:lnTo>
                <a:lnTo>
                  <a:pt x="358247" y="187585"/>
                </a:lnTo>
                <a:lnTo>
                  <a:pt x="400681" y="165891"/>
                </a:lnTo>
                <a:lnTo>
                  <a:pt x="445882" y="146614"/>
                </a:lnTo>
                <a:lnTo>
                  <a:pt x="493628" y="129900"/>
                </a:lnTo>
                <a:lnTo>
                  <a:pt x="543696" y="115897"/>
                </a:lnTo>
                <a:lnTo>
                  <a:pt x="595866" y="104750"/>
                </a:lnTo>
                <a:lnTo>
                  <a:pt x="650018" y="96597"/>
                </a:lnTo>
                <a:lnTo>
                  <a:pt x="705820" y="91607"/>
                </a:lnTo>
                <a:lnTo>
                  <a:pt x="762762" y="89916"/>
                </a:lnTo>
                <a:lnTo>
                  <a:pt x="819896" y="91613"/>
                </a:lnTo>
                <a:lnTo>
                  <a:pt x="875582" y="96606"/>
                </a:lnTo>
                <a:lnTo>
                  <a:pt x="929788" y="104790"/>
                </a:lnTo>
                <a:lnTo>
                  <a:pt x="981730" y="115897"/>
                </a:lnTo>
                <a:lnTo>
                  <a:pt x="1031751" y="129900"/>
                </a:lnTo>
                <a:lnTo>
                  <a:pt x="1079443" y="146614"/>
                </a:lnTo>
                <a:lnTo>
                  <a:pt x="1124585" y="165891"/>
                </a:lnTo>
                <a:lnTo>
                  <a:pt x="1166958" y="187585"/>
                </a:lnTo>
                <a:lnTo>
                  <a:pt x="1206341" y="211550"/>
                </a:lnTo>
                <a:lnTo>
                  <a:pt x="1242513" y="237638"/>
                </a:lnTo>
                <a:lnTo>
                  <a:pt x="1275255" y="265703"/>
                </a:lnTo>
                <a:lnTo>
                  <a:pt x="1304346" y="295599"/>
                </a:lnTo>
                <a:lnTo>
                  <a:pt x="1329566" y="327179"/>
                </a:lnTo>
                <a:lnTo>
                  <a:pt x="1350694" y="360296"/>
                </a:lnTo>
                <a:lnTo>
                  <a:pt x="1367511" y="394804"/>
                </a:lnTo>
                <a:lnTo>
                  <a:pt x="1387328" y="467405"/>
                </a:lnTo>
                <a:lnTo>
                  <a:pt x="1389888" y="505206"/>
                </a:lnTo>
                <a:lnTo>
                  <a:pt x="1389888" y="791871"/>
                </a:lnTo>
                <a:lnTo>
                  <a:pt x="1402477" y="780011"/>
                </a:lnTo>
                <a:lnTo>
                  <a:pt x="1430103" y="749673"/>
                </a:lnTo>
                <a:lnTo>
                  <a:pt x="1454527" y="717994"/>
                </a:lnTo>
                <a:lnTo>
                  <a:pt x="1475601" y="685072"/>
                </a:lnTo>
                <a:lnTo>
                  <a:pt x="1493177" y="651003"/>
                </a:lnTo>
                <a:lnTo>
                  <a:pt x="1517239" y="579815"/>
                </a:lnTo>
                <a:lnTo>
                  <a:pt x="1523428" y="542889"/>
                </a:lnTo>
                <a:lnTo>
                  <a:pt x="1525524" y="505206"/>
                </a:lnTo>
                <a:close/>
              </a:path>
              <a:path w="1525904" h="1009650">
                <a:moveTo>
                  <a:pt x="1389888" y="791871"/>
                </a:moveTo>
                <a:lnTo>
                  <a:pt x="1389888" y="505206"/>
                </a:lnTo>
                <a:lnTo>
                  <a:pt x="1387328" y="543006"/>
                </a:lnTo>
                <a:lnTo>
                  <a:pt x="1379795" y="579855"/>
                </a:lnTo>
                <a:lnTo>
                  <a:pt x="1350694" y="650115"/>
                </a:lnTo>
                <a:lnTo>
                  <a:pt x="1329566" y="683232"/>
                </a:lnTo>
                <a:lnTo>
                  <a:pt x="1304346" y="714812"/>
                </a:lnTo>
                <a:lnTo>
                  <a:pt x="1275255" y="744708"/>
                </a:lnTo>
                <a:lnTo>
                  <a:pt x="1242513" y="772773"/>
                </a:lnTo>
                <a:lnTo>
                  <a:pt x="1206341" y="798861"/>
                </a:lnTo>
                <a:lnTo>
                  <a:pt x="1166958" y="822826"/>
                </a:lnTo>
                <a:lnTo>
                  <a:pt x="1124585" y="844520"/>
                </a:lnTo>
                <a:lnTo>
                  <a:pt x="1079443" y="863797"/>
                </a:lnTo>
                <a:lnTo>
                  <a:pt x="1031751" y="880511"/>
                </a:lnTo>
                <a:lnTo>
                  <a:pt x="981730" y="894514"/>
                </a:lnTo>
                <a:lnTo>
                  <a:pt x="929601" y="905661"/>
                </a:lnTo>
                <a:lnTo>
                  <a:pt x="875582" y="913805"/>
                </a:lnTo>
                <a:lnTo>
                  <a:pt x="819896" y="918798"/>
                </a:lnTo>
                <a:lnTo>
                  <a:pt x="762762" y="920496"/>
                </a:lnTo>
                <a:lnTo>
                  <a:pt x="705620" y="918798"/>
                </a:lnTo>
                <a:lnTo>
                  <a:pt x="649914" y="913805"/>
                </a:lnTo>
                <a:lnTo>
                  <a:pt x="595866" y="905661"/>
                </a:lnTo>
                <a:lnTo>
                  <a:pt x="543696" y="894514"/>
                </a:lnTo>
                <a:lnTo>
                  <a:pt x="493628" y="880511"/>
                </a:lnTo>
                <a:lnTo>
                  <a:pt x="445882" y="863797"/>
                </a:lnTo>
                <a:lnTo>
                  <a:pt x="400681" y="844520"/>
                </a:lnTo>
                <a:lnTo>
                  <a:pt x="358247" y="822826"/>
                </a:lnTo>
                <a:lnTo>
                  <a:pt x="318801" y="798861"/>
                </a:lnTo>
                <a:lnTo>
                  <a:pt x="282566" y="772773"/>
                </a:lnTo>
                <a:lnTo>
                  <a:pt x="249762" y="744708"/>
                </a:lnTo>
                <a:lnTo>
                  <a:pt x="220613" y="714812"/>
                </a:lnTo>
                <a:lnTo>
                  <a:pt x="195339" y="683232"/>
                </a:lnTo>
                <a:lnTo>
                  <a:pt x="174163" y="650115"/>
                </a:lnTo>
                <a:lnTo>
                  <a:pt x="157307" y="615607"/>
                </a:lnTo>
                <a:lnTo>
                  <a:pt x="137440" y="543006"/>
                </a:lnTo>
                <a:lnTo>
                  <a:pt x="134874" y="505206"/>
                </a:lnTo>
                <a:lnTo>
                  <a:pt x="134874" y="791346"/>
                </a:lnTo>
                <a:lnTo>
                  <a:pt x="187050" y="836278"/>
                </a:lnTo>
                <a:lnTo>
                  <a:pt x="223361" y="862012"/>
                </a:lnTo>
                <a:lnTo>
                  <a:pt x="262283" y="886018"/>
                </a:lnTo>
                <a:lnTo>
                  <a:pt x="303670" y="908198"/>
                </a:lnTo>
                <a:lnTo>
                  <a:pt x="347375" y="928455"/>
                </a:lnTo>
                <a:lnTo>
                  <a:pt x="393249" y="946692"/>
                </a:lnTo>
                <a:lnTo>
                  <a:pt x="441147" y="962813"/>
                </a:lnTo>
                <a:lnTo>
                  <a:pt x="490919" y="976720"/>
                </a:lnTo>
                <a:lnTo>
                  <a:pt x="542420" y="988316"/>
                </a:lnTo>
                <a:lnTo>
                  <a:pt x="595502" y="997504"/>
                </a:lnTo>
                <a:lnTo>
                  <a:pt x="650018" y="1004187"/>
                </a:lnTo>
                <a:lnTo>
                  <a:pt x="705820" y="1008268"/>
                </a:lnTo>
                <a:lnTo>
                  <a:pt x="762762" y="1009650"/>
                </a:lnTo>
                <a:lnTo>
                  <a:pt x="819608" y="1008268"/>
                </a:lnTo>
                <a:lnTo>
                  <a:pt x="875582" y="1004156"/>
                </a:lnTo>
                <a:lnTo>
                  <a:pt x="929788" y="997504"/>
                </a:lnTo>
                <a:lnTo>
                  <a:pt x="982824" y="988316"/>
                </a:lnTo>
                <a:lnTo>
                  <a:pt x="1034293" y="976720"/>
                </a:lnTo>
                <a:lnTo>
                  <a:pt x="1084047" y="962813"/>
                </a:lnTo>
                <a:lnTo>
                  <a:pt x="1131936" y="946692"/>
                </a:lnTo>
                <a:lnTo>
                  <a:pt x="1177812" y="928455"/>
                </a:lnTo>
                <a:lnTo>
                  <a:pt x="1221526" y="908198"/>
                </a:lnTo>
                <a:lnTo>
                  <a:pt x="1262931" y="886018"/>
                </a:lnTo>
                <a:lnTo>
                  <a:pt x="1301876" y="862012"/>
                </a:lnTo>
                <a:lnTo>
                  <a:pt x="1338215" y="836278"/>
                </a:lnTo>
                <a:lnTo>
                  <a:pt x="1371798" y="808912"/>
                </a:lnTo>
                <a:lnTo>
                  <a:pt x="1389888" y="791871"/>
                </a:lnTo>
                <a:close/>
              </a:path>
            </a:pathLst>
          </a:custGeom>
          <a:solidFill>
            <a:srgbClr val="B90000"/>
          </a:solidFill>
        </p:spPr>
        <p:txBody>
          <a:bodyPr wrap="square" lIns="0" tIns="0" rIns="0" bIns="0" rtlCol="0"/>
          <a:lstStyle/>
          <a:p>
            <a:endParaRPr/>
          </a:p>
        </p:txBody>
      </p:sp>
      <p:sp>
        <p:nvSpPr>
          <p:cNvPr id="6" name="object 6"/>
          <p:cNvSpPr/>
          <p:nvPr/>
        </p:nvSpPr>
        <p:spPr>
          <a:xfrm>
            <a:off x="6366602" y="5372232"/>
            <a:ext cx="1090330" cy="722181"/>
          </a:xfrm>
          <a:custGeom>
            <a:avLst/>
            <a:gdLst/>
            <a:ahLst/>
            <a:cxnLst/>
            <a:rect l="l" t="t" r="r" b="b"/>
            <a:pathLst>
              <a:path w="1275079" h="844550">
                <a:moveTo>
                  <a:pt x="1274826" y="422148"/>
                </a:moveTo>
                <a:lnTo>
                  <a:pt x="1272224" y="383720"/>
                </a:lnTo>
                <a:lnTo>
                  <a:pt x="1264569" y="346259"/>
                </a:lnTo>
                <a:lnTo>
                  <a:pt x="1252085" y="309915"/>
                </a:lnTo>
                <a:lnTo>
                  <a:pt x="1234997" y="274836"/>
                </a:lnTo>
                <a:lnTo>
                  <a:pt x="1213527" y="241171"/>
                </a:lnTo>
                <a:lnTo>
                  <a:pt x="1187901" y="209070"/>
                </a:lnTo>
                <a:lnTo>
                  <a:pt x="1158343" y="178680"/>
                </a:lnTo>
                <a:lnTo>
                  <a:pt x="1125076" y="150152"/>
                </a:lnTo>
                <a:lnTo>
                  <a:pt x="1088326" y="123634"/>
                </a:lnTo>
                <a:lnTo>
                  <a:pt x="1048316" y="99275"/>
                </a:lnTo>
                <a:lnTo>
                  <a:pt x="1005271" y="77224"/>
                </a:lnTo>
                <a:lnTo>
                  <a:pt x="959414" y="57629"/>
                </a:lnTo>
                <a:lnTo>
                  <a:pt x="910970" y="40641"/>
                </a:lnTo>
                <a:lnTo>
                  <a:pt x="860164" y="26407"/>
                </a:lnTo>
                <a:lnTo>
                  <a:pt x="807219" y="15077"/>
                </a:lnTo>
                <a:lnTo>
                  <a:pt x="752359" y="6800"/>
                </a:lnTo>
                <a:lnTo>
                  <a:pt x="695809" y="1724"/>
                </a:lnTo>
                <a:lnTo>
                  <a:pt x="637794" y="0"/>
                </a:lnTo>
                <a:lnTo>
                  <a:pt x="579771" y="1724"/>
                </a:lnTo>
                <a:lnTo>
                  <a:pt x="523202" y="6800"/>
                </a:lnTo>
                <a:lnTo>
                  <a:pt x="468312" y="15077"/>
                </a:lnTo>
                <a:lnTo>
                  <a:pt x="415327" y="26407"/>
                </a:lnTo>
                <a:lnTo>
                  <a:pt x="364473" y="40641"/>
                </a:lnTo>
                <a:lnTo>
                  <a:pt x="315976" y="57629"/>
                </a:lnTo>
                <a:lnTo>
                  <a:pt x="270060" y="77224"/>
                </a:lnTo>
                <a:lnTo>
                  <a:pt x="226953" y="99275"/>
                </a:lnTo>
                <a:lnTo>
                  <a:pt x="186880" y="123634"/>
                </a:lnTo>
                <a:lnTo>
                  <a:pt x="150066" y="150152"/>
                </a:lnTo>
                <a:lnTo>
                  <a:pt x="116738" y="178680"/>
                </a:lnTo>
                <a:lnTo>
                  <a:pt x="87122" y="209070"/>
                </a:lnTo>
                <a:lnTo>
                  <a:pt x="61442" y="241171"/>
                </a:lnTo>
                <a:lnTo>
                  <a:pt x="39925" y="274836"/>
                </a:lnTo>
                <a:lnTo>
                  <a:pt x="22796" y="309915"/>
                </a:lnTo>
                <a:lnTo>
                  <a:pt x="10282" y="346259"/>
                </a:lnTo>
                <a:lnTo>
                  <a:pt x="2608" y="383720"/>
                </a:lnTo>
                <a:lnTo>
                  <a:pt x="0" y="422148"/>
                </a:lnTo>
                <a:lnTo>
                  <a:pt x="2608" y="460575"/>
                </a:lnTo>
                <a:lnTo>
                  <a:pt x="10282" y="498036"/>
                </a:lnTo>
                <a:lnTo>
                  <a:pt x="22796" y="534380"/>
                </a:lnTo>
                <a:lnTo>
                  <a:pt x="39925" y="569459"/>
                </a:lnTo>
                <a:lnTo>
                  <a:pt x="61442" y="603124"/>
                </a:lnTo>
                <a:lnTo>
                  <a:pt x="87122" y="635225"/>
                </a:lnTo>
                <a:lnTo>
                  <a:pt x="116738" y="665615"/>
                </a:lnTo>
                <a:lnTo>
                  <a:pt x="150066" y="694143"/>
                </a:lnTo>
                <a:lnTo>
                  <a:pt x="186880" y="720661"/>
                </a:lnTo>
                <a:lnTo>
                  <a:pt x="226953" y="745020"/>
                </a:lnTo>
                <a:lnTo>
                  <a:pt x="270060" y="767071"/>
                </a:lnTo>
                <a:lnTo>
                  <a:pt x="315976" y="786666"/>
                </a:lnTo>
                <a:lnTo>
                  <a:pt x="364473" y="803654"/>
                </a:lnTo>
                <a:lnTo>
                  <a:pt x="415327" y="817888"/>
                </a:lnTo>
                <a:lnTo>
                  <a:pt x="468312" y="829218"/>
                </a:lnTo>
                <a:lnTo>
                  <a:pt x="523202" y="837495"/>
                </a:lnTo>
                <a:lnTo>
                  <a:pt x="579771" y="842571"/>
                </a:lnTo>
                <a:lnTo>
                  <a:pt x="637794" y="844296"/>
                </a:lnTo>
                <a:lnTo>
                  <a:pt x="695809" y="842571"/>
                </a:lnTo>
                <a:lnTo>
                  <a:pt x="752359" y="837495"/>
                </a:lnTo>
                <a:lnTo>
                  <a:pt x="807219" y="829218"/>
                </a:lnTo>
                <a:lnTo>
                  <a:pt x="860164" y="817888"/>
                </a:lnTo>
                <a:lnTo>
                  <a:pt x="910970" y="803654"/>
                </a:lnTo>
                <a:lnTo>
                  <a:pt x="959414" y="786666"/>
                </a:lnTo>
                <a:lnTo>
                  <a:pt x="1005271" y="767071"/>
                </a:lnTo>
                <a:lnTo>
                  <a:pt x="1048316" y="745020"/>
                </a:lnTo>
                <a:lnTo>
                  <a:pt x="1088326" y="720661"/>
                </a:lnTo>
                <a:lnTo>
                  <a:pt x="1125076" y="694143"/>
                </a:lnTo>
                <a:lnTo>
                  <a:pt x="1158343" y="665615"/>
                </a:lnTo>
                <a:lnTo>
                  <a:pt x="1187901" y="635225"/>
                </a:lnTo>
                <a:lnTo>
                  <a:pt x="1213527" y="603124"/>
                </a:lnTo>
                <a:lnTo>
                  <a:pt x="1234997" y="569459"/>
                </a:lnTo>
                <a:lnTo>
                  <a:pt x="1252085" y="534380"/>
                </a:lnTo>
                <a:lnTo>
                  <a:pt x="1264569" y="498036"/>
                </a:lnTo>
                <a:lnTo>
                  <a:pt x="1272224" y="460575"/>
                </a:lnTo>
                <a:lnTo>
                  <a:pt x="1274826" y="422148"/>
                </a:lnTo>
                <a:close/>
              </a:path>
            </a:pathLst>
          </a:custGeom>
          <a:solidFill>
            <a:srgbClr val="FFFF66"/>
          </a:solidFill>
        </p:spPr>
        <p:txBody>
          <a:bodyPr wrap="square" lIns="0" tIns="0" rIns="0" bIns="0" rtlCol="0"/>
          <a:lstStyle/>
          <a:p>
            <a:endParaRPr/>
          </a:p>
        </p:txBody>
      </p:sp>
      <p:sp>
        <p:nvSpPr>
          <p:cNvPr id="7" name="object 7"/>
          <p:cNvSpPr/>
          <p:nvPr/>
        </p:nvSpPr>
        <p:spPr>
          <a:xfrm>
            <a:off x="6366602" y="5372232"/>
            <a:ext cx="1090330" cy="722181"/>
          </a:xfrm>
          <a:custGeom>
            <a:avLst/>
            <a:gdLst/>
            <a:ahLst/>
            <a:cxnLst/>
            <a:rect l="l" t="t" r="r" b="b"/>
            <a:pathLst>
              <a:path w="1275079" h="844550">
                <a:moveTo>
                  <a:pt x="637794" y="0"/>
                </a:moveTo>
                <a:lnTo>
                  <a:pt x="579771" y="1724"/>
                </a:lnTo>
                <a:lnTo>
                  <a:pt x="523202" y="6800"/>
                </a:lnTo>
                <a:lnTo>
                  <a:pt x="468312" y="15077"/>
                </a:lnTo>
                <a:lnTo>
                  <a:pt x="415327" y="26407"/>
                </a:lnTo>
                <a:lnTo>
                  <a:pt x="364473" y="40641"/>
                </a:lnTo>
                <a:lnTo>
                  <a:pt x="315976" y="57629"/>
                </a:lnTo>
                <a:lnTo>
                  <a:pt x="270060" y="77224"/>
                </a:lnTo>
                <a:lnTo>
                  <a:pt x="226953" y="99275"/>
                </a:lnTo>
                <a:lnTo>
                  <a:pt x="186880" y="123634"/>
                </a:lnTo>
                <a:lnTo>
                  <a:pt x="150066" y="150152"/>
                </a:lnTo>
                <a:lnTo>
                  <a:pt x="116738" y="178680"/>
                </a:lnTo>
                <a:lnTo>
                  <a:pt x="87122" y="209070"/>
                </a:lnTo>
                <a:lnTo>
                  <a:pt x="61442" y="241171"/>
                </a:lnTo>
                <a:lnTo>
                  <a:pt x="39925" y="274836"/>
                </a:lnTo>
                <a:lnTo>
                  <a:pt x="22796" y="309915"/>
                </a:lnTo>
                <a:lnTo>
                  <a:pt x="10282" y="346259"/>
                </a:lnTo>
                <a:lnTo>
                  <a:pt x="2608" y="383720"/>
                </a:lnTo>
                <a:lnTo>
                  <a:pt x="0" y="422148"/>
                </a:lnTo>
                <a:lnTo>
                  <a:pt x="2608" y="460575"/>
                </a:lnTo>
                <a:lnTo>
                  <a:pt x="10282" y="498036"/>
                </a:lnTo>
                <a:lnTo>
                  <a:pt x="22796" y="534380"/>
                </a:lnTo>
                <a:lnTo>
                  <a:pt x="39925" y="569459"/>
                </a:lnTo>
                <a:lnTo>
                  <a:pt x="61442" y="603124"/>
                </a:lnTo>
                <a:lnTo>
                  <a:pt x="87122" y="635225"/>
                </a:lnTo>
                <a:lnTo>
                  <a:pt x="116738" y="665615"/>
                </a:lnTo>
                <a:lnTo>
                  <a:pt x="150066" y="694143"/>
                </a:lnTo>
                <a:lnTo>
                  <a:pt x="186880" y="720661"/>
                </a:lnTo>
                <a:lnTo>
                  <a:pt x="226953" y="745020"/>
                </a:lnTo>
                <a:lnTo>
                  <a:pt x="270060" y="767071"/>
                </a:lnTo>
                <a:lnTo>
                  <a:pt x="315976" y="786666"/>
                </a:lnTo>
                <a:lnTo>
                  <a:pt x="364473" y="803654"/>
                </a:lnTo>
                <a:lnTo>
                  <a:pt x="415327" y="817888"/>
                </a:lnTo>
                <a:lnTo>
                  <a:pt x="468312" y="829218"/>
                </a:lnTo>
                <a:lnTo>
                  <a:pt x="523202" y="837495"/>
                </a:lnTo>
                <a:lnTo>
                  <a:pt x="579771" y="842571"/>
                </a:lnTo>
                <a:lnTo>
                  <a:pt x="637794" y="844296"/>
                </a:lnTo>
                <a:lnTo>
                  <a:pt x="695809" y="842571"/>
                </a:lnTo>
                <a:lnTo>
                  <a:pt x="752359" y="837495"/>
                </a:lnTo>
                <a:lnTo>
                  <a:pt x="807219" y="829218"/>
                </a:lnTo>
                <a:lnTo>
                  <a:pt x="860164" y="817888"/>
                </a:lnTo>
                <a:lnTo>
                  <a:pt x="910970" y="803654"/>
                </a:lnTo>
                <a:lnTo>
                  <a:pt x="959414" y="786666"/>
                </a:lnTo>
                <a:lnTo>
                  <a:pt x="1005271" y="767071"/>
                </a:lnTo>
                <a:lnTo>
                  <a:pt x="1048316" y="745020"/>
                </a:lnTo>
                <a:lnTo>
                  <a:pt x="1088326" y="720661"/>
                </a:lnTo>
                <a:lnTo>
                  <a:pt x="1125076" y="694143"/>
                </a:lnTo>
                <a:lnTo>
                  <a:pt x="1158343" y="665615"/>
                </a:lnTo>
                <a:lnTo>
                  <a:pt x="1187901" y="635225"/>
                </a:lnTo>
                <a:lnTo>
                  <a:pt x="1213527" y="603124"/>
                </a:lnTo>
                <a:lnTo>
                  <a:pt x="1234997" y="569459"/>
                </a:lnTo>
                <a:lnTo>
                  <a:pt x="1252085" y="534380"/>
                </a:lnTo>
                <a:lnTo>
                  <a:pt x="1264569" y="498036"/>
                </a:lnTo>
                <a:lnTo>
                  <a:pt x="1272224" y="460575"/>
                </a:lnTo>
                <a:lnTo>
                  <a:pt x="1274826" y="422148"/>
                </a:lnTo>
                <a:lnTo>
                  <a:pt x="1272224" y="383720"/>
                </a:lnTo>
                <a:lnTo>
                  <a:pt x="1264569" y="346259"/>
                </a:lnTo>
                <a:lnTo>
                  <a:pt x="1252085" y="309915"/>
                </a:lnTo>
                <a:lnTo>
                  <a:pt x="1234997" y="274836"/>
                </a:lnTo>
                <a:lnTo>
                  <a:pt x="1213527" y="241171"/>
                </a:lnTo>
                <a:lnTo>
                  <a:pt x="1187901" y="209070"/>
                </a:lnTo>
                <a:lnTo>
                  <a:pt x="1158343" y="178680"/>
                </a:lnTo>
                <a:lnTo>
                  <a:pt x="1125076" y="150152"/>
                </a:lnTo>
                <a:lnTo>
                  <a:pt x="1088326" y="123634"/>
                </a:lnTo>
                <a:lnTo>
                  <a:pt x="1048316" y="99275"/>
                </a:lnTo>
                <a:lnTo>
                  <a:pt x="1005271" y="77224"/>
                </a:lnTo>
                <a:lnTo>
                  <a:pt x="959414" y="57629"/>
                </a:lnTo>
                <a:lnTo>
                  <a:pt x="910970" y="40641"/>
                </a:lnTo>
                <a:lnTo>
                  <a:pt x="860164" y="26407"/>
                </a:lnTo>
                <a:lnTo>
                  <a:pt x="807219" y="15077"/>
                </a:lnTo>
                <a:lnTo>
                  <a:pt x="752359" y="6800"/>
                </a:lnTo>
                <a:lnTo>
                  <a:pt x="695809" y="1724"/>
                </a:lnTo>
                <a:lnTo>
                  <a:pt x="637794" y="0"/>
                </a:lnTo>
                <a:close/>
              </a:path>
            </a:pathLst>
          </a:custGeom>
          <a:ln w="28575">
            <a:solidFill>
              <a:srgbClr val="FFFFFF"/>
            </a:solidFill>
          </a:ln>
        </p:spPr>
        <p:txBody>
          <a:bodyPr wrap="square" lIns="0" tIns="0" rIns="0" bIns="0" rtlCol="0"/>
          <a:lstStyle/>
          <a:p>
            <a:endParaRPr/>
          </a:p>
        </p:txBody>
      </p:sp>
      <p:sp>
        <p:nvSpPr>
          <p:cNvPr id="8" name="object 8"/>
          <p:cNvSpPr txBox="1"/>
          <p:nvPr/>
        </p:nvSpPr>
        <p:spPr>
          <a:xfrm>
            <a:off x="499222" y="2985285"/>
            <a:ext cx="8179464" cy="2511680"/>
          </a:xfrm>
          <a:prstGeom prst="rect">
            <a:avLst/>
          </a:prstGeom>
        </p:spPr>
        <p:txBody>
          <a:bodyPr vert="horz" wrap="square" lIns="0" tIns="10317" rIns="0" bIns="0" rtlCol="0">
            <a:spAutoFit/>
          </a:bodyPr>
          <a:lstStyle/>
          <a:p>
            <a:pPr marL="149865" algn="l"/>
            <a:r>
              <a:rPr sz="1600" dirty="0" err="1">
                <a:solidFill>
                  <a:srgbClr val="FF0000"/>
                </a:solidFill>
                <a:latin typeface="Microsoft YaHei"/>
                <a:cs typeface="Microsoft YaHei"/>
              </a:rPr>
              <a:t>证明</a:t>
            </a:r>
            <a:r>
              <a:rPr sz="1600" spc="-4" dirty="0" err="1">
                <a:latin typeface="Microsoft YaHei"/>
                <a:cs typeface="Microsoft YaHei"/>
              </a:rPr>
              <a:t>：设r是R</a:t>
            </a:r>
            <a:r>
              <a:rPr sz="1600" spc="-4" dirty="0">
                <a:latin typeface="Microsoft YaHei"/>
                <a:cs typeface="Microsoft YaHei"/>
              </a:rPr>
              <a:t>(U,</a:t>
            </a:r>
            <a:r>
              <a:rPr sz="1600" spc="-9" dirty="0">
                <a:latin typeface="Microsoft YaHei"/>
                <a:cs typeface="Microsoft YaHei"/>
              </a:rPr>
              <a:t> </a:t>
            </a:r>
            <a:r>
              <a:rPr sz="1600" spc="-4" dirty="0">
                <a:latin typeface="Microsoft YaHei"/>
                <a:cs typeface="Microsoft YaHei"/>
              </a:rPr>
              <a:t>F)的任一关系，有任意两个元组t, </a:t>
            </a:r>
            <a:r>
              <a:rPr sz="1600" dirty="0" err="1">
                <a:latin typeface="Microsoft YaHei"/>
                <a:cs typeface="Microsoft YaHei"/>
              </a:rPr>
              <a:t>s</a:t>
            </a:r>
            <a:r>
              <a:rPr sz="1600" dirty="0" err="1">
                <a:latin typeface="Symbol"/>
                <a:cs typeface="Symbol"/>
              </a:rPr>
              <a:t></a:t>
            </a:r>
            <a:r>
              <a:rPr sz="1600" dirty="0" err="1">
                <a:latin typeface="Microsoft YaHei"/>
                <a:cs typeface="Microsoft YaHei"/>
              </a:rPr>
              <a:t>r</a:t>
            </a:r>
            <a:endParaRPr lang="en-US" sz="1600" dirty="0">
              <a:latin typeface="Microsoft YaHei"/>
              <a:cs typeface="Microsoft YaHei"/>
            </a:endParaRPr>
          </a:p>
          <a:p>
            <a:pPr marL="149865" algn="l"/>
            <a:r>
              <a:rPr lang="en-US" sz="1600" spc="-4" dirty="0">
                <a:solidFill>
                  <a:srgbClr val="FF0065"/>
                </a:solidFill>
                <a:latin typeface="Microsoft YaHei"/>
                <a:cs typeface="Microsoft YaHei"/>
              </a:rPr>
              <a:t>   </a:t>
            </a:r>
            <a:r>
              <a:rPr sz="1600" spc="-4" dirty="0">
                <a:solidFill>
                  <a:srgbClr val="FF0065"/>
                </a:solidFill>
                <a:latin typeface="Microsoft YaHei"/>
                <a:cs typeface="Microsoft YaHei"/>
              </a:rPr>
              <a:t>&lt;A1正确性证明&gt;：</a:t>
            </a:r>
            <a:r>
              <a:rPr sz="1600" spc="-4" dirty="0">
                <a:latin typeface="Microsoft YaHei"/>
                <a:cs typeface="Microsoft YaHei"/>
              </a:rPr>
              <a:t>因为若t[X]=s[X],</a:t>
            </a:r>
            <a:r>
              <a:rPr sz="1600" spc="-9" dirty="0">
                <a:latin typeface="Microsoft YaHei"/>
                <a:cs typeface="Microsoft YaHei"/>
              </a:rPr>
              <a:t> </a:t>
            </a:r>
            <a:r>
              <a:rPr sz="1600" spc="-4" dirty="0">
                <a:latin typeface="Microsoft YaHei"/>
                <a:cs typeface="Microsoft YaHei"/>
              </a:rPr>
              <a:t>Y</a:t>
            </a:r>
            <a:r>
              <a:rPr sz="1600" spc="-4" dirty="0">
                <a:latin typeface="Symbol"/>
                <a:cs typeface="Symbol"/>
              </a:rPr>
              <a:t></a:t>
            </a:r>
            <a:r>
              <a:rPr sz="1600" spc="-4" dirty="0">
                <a:latin typeface="Microsoft YaHei"/>
                <a:cs typeface="Microsoft YaHei"/>
              </a:rPr>
              <a:t>X, 则可推出t[Y]=s[Y], 所以：X</a:t>
            </a:r>
            <a:r>
              <a:rPr sz="1600" spc="-4" dirty="0">
                <a:latin typeface="Symbol"/>
                <a:cs typeface="Symbol"/>
              </a:rPr>
              <a:t></a:t>
            </a:r>
            <a:r>
              <a:rPr sz="1600" spc="-4" dirty="0">
                <a:latin typeface="Microsoft YaHei"/>
                <a:cs typeface="Microsoft YaHei"/>
              </a:rPr>
              <a:t>Y。</a:t>
            </a:r>
            <a:endParaRPr sz="1600" dirty="0">
              <a:latin typeface="Microsoft YaHei"/>
              <a:cs typeface="Microsoft YaHei"/>
            </a:endParaRPr>
          </a:p>
          <a:p>
            <a:pPr marL="149865" algn="l">
              <a:spcBef>
                <a:spcPts val="667"/>
              </a:spcBef>
            </a:pPr>
            <a:r>
              <a:rPr lang="en-US" sz="1600" spc="-4" dirty="0">
                <a:solidFill>
                  <a:srgbClr val="FF0065"/>
                </a:solidFill>
                <a:latin typeface="Microsoft YaHei"/>
                <a:cs typeface="Microsoft YaHei"/>
              </a:rPr>
              <a:t>   </a:t>
            </a:r>
            <a:r>
              <a:rPr sz="1600" spc="-4" dirty="0">
                <a:solidFill>
                  <a:srgbClr val="FF0065"/>
                </a:solidFill>
                <a:latin typeface="Microsoft YaHei"/>
                <a:cs typeface="Microsoft YaHei"/>
              </a:rPr>
              <a:t>&lt;A2正确性证明&gt;：</a:t>
            </a:r>
            <a:r>
              <a:rPr sz="1600" spc="-4" dirty="0">
                <a:latin typeface="Microsoft YaHei"/>
                <a:cs typeface="Microsoft YaHei"/>
              </a:rPr>
              <a:t>因为若t[XZ]</a:t>
            </a:r>
            <a:r>
              <a:rPr sz="1600" spc="-9" dirty="0">
                <a:latin typeface="Microsoft YaHei"/>
                <a:cs typeface="Microsoft YaHei"/>
              </a:rPr>
              <a:t> </a:t>
            </a:r>
            <a:r>
              <a:rPr sz="1600" dirty="0">
                <a:latin typeface="Microsoft YaHei"/>
                <a:cs typeface="Microsoft YaHei"/>
              </a:rPr>
              <a:t>=</a:t>
            </a:r>
            <a:r>
              <a:rPr sz="1600" spc="-4" dirty="0">
                <a:latin typeface="Microsoft YaHei"/>
                <a:cs typeface="Microsoft YaHei"/>
              </a:rPr>
              <a:t> </a:t>
            </a:r>
            <a:r>
              <a:rPr sz="1600" dirty="0">
                <a:latin typeface="Microsoft YaHei"/>
                <a:cs typeface="Microsoft YaHei"/>
              </a:rPr>
              <a:t>s[XZ],</a:t>
            </a:r>
            <a:r>
              <a:rPr sz="1600" spc="-4" dirty="0">
                <a:latin typeface="Microsoft YaHei"/>
                <a:cs typeface="Microsoft YaHei"/>
              </a:rPr>
              <a:t> 则应有t[X]=s[X], t[Z] </a:t>
            </a:r>
            <a:r>
              <a:rPr sz="1600" dirty="0">
                <a:latin typeface="Microsoft YaHei"/>
                <a:cs typeface="Microsoft YaHei"/>
              </a:rPr>
              <a:t>=</a:t>
            </a:r>
            <a:r>
              <a:rPr sz="1600" spc="-9" dirty="0">
                <a:latin typeface="Microsoft YaHei"/>
                <a:cs typeface="Microsoft YaHei"/>
              </a:rPr>
              <a:t> </a:t>
            </a:r>
            <a:r>
              <a:rPr sz="1600" dirty="0">
                <a:latin typeface="Microsoft YaHei"/>
                <a:cs typeface="Microsoft YaHei"/>
              </a:rPr>
              <a:t>s[Z]</a:t>
            </a:r>
            <a:r>
              <a:rPr lang="zh-CN" altLang="en-US" sz="1600" dirty="0">
                <a:latin typeface="Microsoft YaHei"/>
                <a:cs typeface="Microsoft YaHei"/>
              </a:rPr>
              <a:t>；</a:t>
            </a:r>
            <a:r>
              <a:rPr sz="1600" dirty="0">
                <a:latin typeface="Microsoft YaHei"/>
                <a:cs typeface="Microsoft YaHei"/>
              </a:rPr>
              <a:t>若</a:t>
            </a:r>
            <a:r>
              <a:rPr lang="en-US" sz="1600" dirty="0">
                <a:latin typeface="Microsoft YaHei"/>
                <a:cs typeface="Microsoft YaHei"/>
              </a:rPr>
              <a:t> </a:t>
            </a:r>
            <a:r>
              <a:rPr sz="1600" dirty="0">
                <a:latin typeface="Microsoft YaHei"/>
                <a:cs typeface="Microsoft YaHei"/>
              </a:rPr>
              <a:t>t[YZ]</a:t>
            </a:r>
          </a:p>
          <a:p>
            <a:pPr marL="149865">
              <a:spcBef>
                <a:spcPts val="667"/>
              </a:spcBef>
            </a:pPr>
            <a:r>
              <a:rPr sz="1600" dirty="0">
                <a:latin typeface="Microsoft YaHei"/>
                <a:cs typeface="Microsoft YaHei"/>
              </a:rPr>
              <a:t>=</a:t>
            </a:r>
            <a:r>
              <a:rPr sz="1600" spc="-9" dirty="0">
                <a:latin typeface="Microsoft YaHei"/>
                <a:cs typeface="Microsoft YaHei"/>
              </a:rPr>
              <a:t> </a:t>
            </a:r>
            <a:r>
              <a:rPr sz="1600" spc="-4" dirty="0">
                <a:latin typeface="Microsoft YaHei"/>
                <a:cs typeface="Microsoft YaHei"/>
              </a:rPr>
              <a:t>s[YZ], 则应有t[Y] </a:t>
            </a:r>
            <a:r>
              <a:rPr sz="1600" dirty="0">
                <a:latin typeface="Microsoft YaHei"/>
                <a:cs typeface="Microsoft YaHei"/>
              </a:rPr>
              <a:t>=</a:t>
            </a:r>
            <a:r>
              <a:rPr sz="1600" spc="-4" dirty="0">
                <a:latin typeface="Microsoft YaHei"/>
                <a:cs typeface="Microsoft YaHei"/>
              </a:rPr>
              <a:t> s[Y], t[Z] </a:t>
            </a:r>
            <a:r>
              <a:rPr sz="1600" dirty="0">
                <a:latin typeface="Microsoft YaHei"/>
                <a:cs typeface="Microsoft YaHei"/>
              </a:rPr>
              <a:t>=</a:t>
            </a:r>
            <a:r>
              <a:rPr sz="1600" spc="-4" dirty="0">
                <a:latin typeface="Microsoft YaHei"/>
                <a:cs typeface="Microsoft YaHei"/>
              </a:rPr>
              <a:t> s[Z]</a:t>
            </a:r>
            <a:r>
              <a:rPr lang="zh-CN" altLang="en-US" sz="1600" spc="-4" dirty="0">
                <a:latin typeface="Microsoft YaHei"/>
                <a:cs typeface="Microsoft YaHei"/>
              </a:rPr>
              <a:t>；</a:t>
            </a:r>
            <a:r>
              <a:rPr sz="1600" spc="-4" dirty="0" err="1">
                <a:latin typeface="Microsoft YaHei"/>
                <a:cs typeface="Microsoft YaHei"/>
              </a:rPr>
              <a:t>由</a:t>
            </a:r>
            <a:r>
              <a:rPr sz="1600" spc="-9" dirty="0" err="1">
                <a:latin typeface="Microsoft YaHei"/>
                <a:cs typeface="Microsoft YaHei"/>
              </a:rPr>
              <a:t>X</a:t>
            </a:r>
            <a:r>
              <a:rPr sz="1600" spc="-9" dirty="0" err="1">
                <a:latin typeface="Symbol"/>
                <a:cs typeface="Symbol"/>
              </a:rPr>
              <a:t></a:t>
            </a:r>
            <a:r>
              <a:rPr sz="1600" spc="-9" dirty="0" err="1">
                <a:latin typeface="Microsoft YaHei"/>
                <a:cs typeface="Microsoft YaHei"/>
              </a:rPr>
              <a:t>Y</a:t>
            </a:r>
            <a:r>
              <a:rPr sz="1600" spc="-4" dirty="0" err="1">
                <a:latin typeface="Microsoft YaHei"/>
                <a:cs typeface="Microsoft YaHei"/>
              </a:rPr>
              <a:t>可知若t</a:t>
            </a:r>
            <a:r>
              <a:rPr sz="1600" spc="-4" dirty="0">
                <a:latin typeface="Microsoft YaHei"/>
                <a:cs typeface="Microsoft YaHei"/>
              </a:rPr>
              <a:t>[X] </a:t>
            </a:r>
            <a:r>
              <a:rPr sz="1600" dirty="0">
                <a:latin typeface="Microsoft YaHei"/>
                <a:cs typeface="Microsoft YaHei"/>
              </a:rPr>
              <a:t>=</a:t>
            </a:r>
            <a:r>
              <a:rPr sz="1600" spc="-4" dirty="0">
                <a:latin typeface="Microsoft YaHei"/>
                <a:cs typeface="Microsoft YaHei"/>
              </a:rPr>
              <a:t> </a:t>
            </a:r>
            <a:r>
              <a:rPr sz="1600" dirty="0">
                <a:latin typeface="Microsoft YaHei"/>
                <a:cs typeface="Microsoft YaHei"/>
              </a:rPr>
              <a:t>s[X]，则一定有t[Y]</a:t>
            </a:r>
          </a:p>
          <a:p>
            <a:pPr marL="149865">
              <a:spcBef>
                <a:spcPts val="667"/>
              </a:spcBef>
            </a:pPr>
            <a:r>
              <a:rPr sz="1600" dirty="0">
                <a:latin typeface="Microsoft YaHei"/>
                <a:cs typeface="Microsoft YaHei"/>
              </a:rPr>
              <a:t>=</a:t>
            </a:r>
            <a:r>
              <a:rPr sz="1600" spc="-9" dirty="0">
                <a:latin typeface="Microsoft YaHei"/>
                <a:cs typeface="Microsoft YaHei"/>
              </a:rPr>
              <a:t> </a:t>
            </a:r>
            <a:r>
              <a:rPr sz="1600" spc="-4" dirty="0">
                <a:latin typeface="Microsoft YaHei"/>
                <a:cs typeface="Microsoft YaHei"/>
              </a:rPr>
              <a:t>s[Y]；因此，若t[XZ] </a:t>
            </a:r>
            <a:r>
              <a:rPr sz="1600" dirty="0">
                <a:latin typeface="Microsoft YaHei"/>
                <a:cs typeface="Microsoft YaHei"/>
              </a:rPr>
              <a:t>=</a:t>
            </a:r>
            <a:r>
              <a:rPr sz="1600" spc="-4" dirty="0">
                <a:latin typeface="Microsoft YaHei"/>
                <a:cs typeface="Microsoft YaHei"/>
              </a:rPr>
              <a:t> s[XZ]，</a:t>
            </a:r>
            <a:r>
              <a:rPr sz="1600" spc="-26" dirty="0">
                <a:latin typeface="Microsoft YaHei"/>
                <a:cs typeface="Microsoft YaHei"/>
              </a:rPr>
              <a:t>则</a:t>
            </a:r>
            <a:r>
              <a:rPr sz="1600" spc="-4" dirty="0">
                <a:latin typeface="Microsoft YaHei"/>
                <a:cs typeface="Microsoft YaHei"/>
              </a:rPr>
              <a:t>一定可推出t[YZ] </a:t>
            </a:r>
            <a:r>
              <a:rPr sz="1600" dirty="0">
                <a:latin typeface="Microsoft YaHei"/>
                <a:cs typeface="Microsoft YaHei"/>
              </a:rPr>
              <a:t>=</a:t>
            </a:r>
            <a:r>
              <a:rPr sz="1600" spc="-4" dirty="0">
                <a:latin typeface="Microsoft YaHei"/>
                <a:cs typeface="Microsoft YaHei"/>
              </a:rPr>
              <a:t> s[YZ], 所以</a:t>
            </a:r>
            <a:r>
              <a:rPr sz="1600" spc="-9" dirty="0">
                <a:latin typeface="Microsoft YaHei"/>
                <a:cs typeface="Microsoft YaHei"/>
              </a:rPr>
              <a:t>XZ</a:t>
            </a:r>
            <a:r>
              <a:rPr sz="1600" spc="-9" dirty="0">
                <a:latin typeface="Symbol"/>
                <a:cs typeface="Symbol"/>
              </a:rPr>
              <a:t></a:t>
            </a:r>
            <a:r>
              <a:rPr sz="1600" spc="-9" dirty="0">
                <a:latin typeface="Microsoft YaHei"/>
                <a:cs typeface="Microsoft YaHei"/>
              </a:rPr>
              <a:t>YZ</a:t>
            </a:r>
            <a:r>
              <a:rPr sz="1600" spc="-4" dirty="0">
                <a:latin typeface="Microsoft YaHei"/>
                <a:cs typeface="Microsoft YaHei"/>
              </a:rPr>
              <a:t>。</a:t>
            </a:r>
            <a:endParaRPr sz="1600" dirty="0">
              <a:latin typeface="Microsoft YaHei"/>
              <a:cs typeface="Microsoft YaHei"/>
            </a:endParaRPr>
          </a:p>
          <a:p>
            <a:pPr marL="149865" marR="4344" algn="l">
              <a:lnSpc>
                <a:spcPct val="140600"/>
              </a:lnSpc>
            </a:pPr>
            <a:r>
              <a:rPr lang="en-US" sz="1600" spc="-4" dirty="0">
                <a:solidFill>
                  <a:srgbClr val="FF0065"/>
                </a:solidFill>
                <a:latin typeface="Microsoft YaHei"/>
                <a:cs typeface="Microsoft YaHei"/>
              </a:rPr>
              <a:t>  </a:t>
            </a:r>
            <a:r>
              <a:rPr sz="1600" spc="-4" dirty="0">
                <a:solidFill>
                  <a:srgbClr val="FF0065"/>
                </a:solidFill>
                <a:latin typeface="Microsoft YaHei"/>
                <a:cs typeface="Microsoft YaHei"/>
              </a:rPr>
              <a:t>&lt;A3正确性证明&gt;：</a:t>
            </a:r>
            <a:r>
              <a:rPr sz="1600" spc="-4" dirty="0">
                <a:latin typeface="Microsoft YaHei"/>
                <a:cs typeface="Microsoft YaHei"/>
              </a:rPr>
              <a:t>因为：由X</a:t>
            </a:r>
            <a:r>
              <a:rPr sz="1600" spc="-4" dirty="0">
                <a:latin typeface="Symbol"/>
                <a:cs typeface="Symbol"/>
              </a:rPr>
              <a:t></a:t>
            </a:r>
            <a:r>
              <a:rPr sz="1600" spc="-4" dirty="0">
                <a:latin typeface="Microsoft YaHei"/>
                <a:cs typeface="Microsoft YaHei"/>
              </a:rPr>
              <a:t>Y可知若t[X]</a:t>
            </a:r>
            <a:r>
              <a:rPr sz="1600" spc="-9" dirty="0">
                <a:latin typeface="Microsoft YaHei"/>
                <a:cs typeface="Microsoft YaHei"/>
              </a:rPr>
              <a:t> </a:t>
            </a:r>
            <a:r>
              <a:rPr sz="1600" dirty="0">
                <a:latin typeface="Microsoft YaHei"/>
                <a:cs typeface="Microsoft YaHei"/>
              </a:rPr>
              <a:t>=</a:t>
            </a:r>
            <a:r>
              <a:rPr sz="1600" spc="-4" dirty="0">
                <a:latin typeface="Microsoft YaHei"/>
                <a:cs typeface="Microsoft YaHei"/>
              </a:rPr>
              <a:t> s[X]，则一定有t[Y]</a:t>
            </a:r>
            <a:r>
              <a:rPr sz="1600" spc="-9" dirty="0">
                <a:latin typeface="Microsoft YaHei"/>
                <a:cs typeface="Microsoft YaHei"/>
              </a:rPr>
              <a:t> </a:t>
            </a:r>
            <a:r>
              <a:rPr sz="1600" dirty="0">
                <a:latin typeface="Microsoft YaHei"/>
                <a:cs typeface="Microsoft YaHei"/>
              </a:rPr>
              <a:t>=</a:t>
            </a:r>
            <a:r>
              <a:rPr sz="1600" spc="-4" dirty="0">
                <a:latin typeface="Microsoft YaHei"/>
                <a:cs typeface="Microsoft YaHei"/>
              </a:rPr>
              <a:t> s[Y]；由 </a:t>
            </a:r>
            <a:r>
              <a:rPr sz="1600" spc="-9" dirty="0">
                <a:latin typeface="Microsoft YaHei"/>
                <a:cs typeface="Microsoft YaHei"/>
              </a:rPr>
              <a:t>Y</a:t>
            </a:r>
            <a:r>
              <a:rPr sz="1600" spc="-9" dirty="0">
                <a:latin typeface="Symbol"/>
                <a:cs typeface="Symbol"/>
              </a:rPr>
              <a:t></a:t>
            </a:r>
            <a:r>
              <a:rPr sz="1600" spc="-9" dirty="0">
                <a:latin typeface="Microsoft YaHei"/>
                <a:cs typeface="Microsoft YaHei"/>
              </a:rPr>
              <a:t>Z</a:t>
            </a:r>
            <a:r>
              <a:rPr sz="1600" spc="-4" dirty="0">
                <a:latin typeface="Microsoft YaHei"/>
                <a:cs typeface="Microsoft YaHei"/>
              </a:rPr>
              <a:t>可知若t[Y]</a:t>
            </a:r>
            <a:r>
              <a:rPr sz="1600" spc="-9" dirty="0">
                <a:latin typeface="Microsoft YaHei"/>
                <a:cs typeface="Microsoft YaHei"/>
              </a:rPr>
              <a:t> </a:t>
            </a:r>
            <a:r>
              <a:rPr sz="1600" dirty="0">
                <a:latin typeface="Microsoft YaHei"/>
                <a:cs typeface="Microsoft YaHei"/>
              </a:rPr>
              <a:t>=</a:t>
            </a:r>
            <a:r>
              <a:rPr sz="1600" spc="-4" dirty="0">
                <a:latin typeface="Microsoft YaHei"/>
                <a:cs typeface="Microsoft YaHei"/>
              </a:rPr>
              <a:t> s[Y]，则一定有t[Z] </a:t>
            </a:r>
            <a:r>
              <a:rPr sz="1600" dirty="0">
                <a:latin typeface="Microsoft YaHei"/>
                <a:cs typeface="Microsoft YaHei"/>
              </a:rPr>
              <a:t>=</a:t>
            </a:r>
            <a:r>
              <a:rPr sz="1600" spc="-9" dirty="0">
                <a:latin typeface="Microsoft YaHei"/>
                <a:cs typeface="Microsoft YaHei"/>
              </a:rPr>
              <a:t> </a:t>
            </a:r>
            <a:r>
              <a:rPr sz="1600" spc="-4" dirty="0">
                <a:latin typeface="Microsoft YaHei"/>
                <a:cs typeface="Microsoft YaHei"/>
              </a:rPr>
              <a:t>s[Z]；因此，若t[X] </a:t>
            </a:r>
            <a:r>
              <a:rPr sz="1600" dirty="0">
                <a:latin typeface="Microsoft YaHei"/>
                <a:cs typeface="Microsoft YaHei"/>
              </a:rPr>
              <a:t>=</a:t>
            </a:r>
            <a:r>
              <a:rPr sz="1600" spc="-9" dirty="0">
                <a:latin typeface="Microsoft YaHei"/>
                <a:cs typeface="Microsoft YaHei"/>
              </a:rPr>
              <a:t> </a:t>
            </a:r>
            <a:r>
              <a:rPr sz="1600" spc="-4" dirty="0">
                <a:latin typeface="Microsoft YaHei"/>
                <a:cs typeface="Microsoft YaHei"/>
              </a:rPr>
              <a:t>s[X]，则一定可推 出t[Z]</a:t>
            </a:r>
            <a:r>
              <a:rPr sz="1600" spc="-9" dirty="0">
                <a:latin typeface="Microsoft YaHei"/>
                <a:cs typeface="Microsoft YaHei"/>
              </a:rPr>
              <a:t> </a:t>
            </a:r>
            <a:r>
              <a:rPr sz="1600" dirty="0">
                <a:latin typeface="Microsoft YaHei"/>
                <a:cs typeface="Microsoft YaHei"/>
              </a:rPr>
              <a:t>=</a:t>
            </a:r>
            <a:r>
              <a:rPr sz="1600" spc="-4" dirty="0">
                <a:latin typeface="Microsoft YaHei"/>
                <a:cs typeface="Microsoft YaHei"/>
              </a:rPr>
              <a:t> </a:t>
            </a:r>
            <a:r>
              <a:rPr sz="1600" dirty="0">
                <a:latin typeface="Microsoft YaHei"/>
                <a:cs typeface="Microsoft YaHei"/>
              </a:rPr>
              <a:t>s[Z], </a:t>
            </a:r>
            <a:r>
              <a:rPr sz="1600" spc="-4" dirty="0">
                <a:latin typeface="Microsoft YaHei"/>
                <a:cs typeface="Microsoft YaHei"/>
              </a:rPr>
              <a:t>所以</a:t>
            </a:r>
            <a:r>
              <a:rPr sz="1600" spc="-9" dirty="0">
                <a:latin typeface="Microsoft YaHei"/>
                <a:cs typeface="Microsoft YaHei"/>
              </a:rPr>
              <a:t>X</a:t>
            </a:r>
            <a:r>
              <a:rPr sz="1600" spc="-9" dirty="0">
                <a:latin typeface="Symbol"/>
                <a:cs typeface="Symbol"/>
              </a:rPr>
              <a:t></a:t>
            </a:r>
            <a:r>
              <a:rPr sz="1600" spc="-9" dirty="0">
                <a:latin typeface="Microsoft YaHei"/>
                <a:cs typeface="Microsoft YaHei"/>
              </a:rPr>
              <a:t>Z</a:t>
            </a:r>
            <a:r>
              <a:rPr sz="1600" dirty="0">
                <a:latin typeface="Microsoft YaHei"/>
                <a:cs typeface="Microsoft YaHei"/>
              </a:rPr>
              <a:t>。</a:t>
            </a:r>
            <a:r>
              <a:rPr sz="1600" spc="-9" dirty="0">
                <a:latin typeface="Microsoft YaHei"/>
                <a:cs typeface="Microsoft YaHei"/>
              </a:rPr>
              <a:t> </a:t>
            </a:r>
            <a:r>
              <a:rPr sz="1600" spc="-4" dirty="0" err="1">
                <a:latin typeface="Microsoft YaHei"/>
                <a:cs typeface="Microsoft YaHei"/>
              </a:rPr>
              <a:t>证毕</a:t>
            </a:r>
            <a:r>
              <a:rPr sz="1600" spc="-4" dirty="0">
                <a:latin typeface="Microsoft YaHei"/>
                <a:cs typeface="Microsoft YaHei"/>
              </a:rPr>
              <a:t>。</a:t>
            </a:r>
            <a:endParaRPr sz="1600" dirty="0">
              <a:latin typeface="Microsoft YaHei"/>
              <a:cs typeface="Microsoft YaHei"/>
            </a:endParaRPr>
          </a:p>
        </p:txBody>
      </p:sp>
      <p:sp>
        <p:nvSpPr>
          <p:cNvPr id="10" name="文本框 9">
            <a:extLst>
              <a:ext uri="{FF2B5EF4-FFF2-40B4-BE49-F238E27FC236}">
                <a16:creationId xmlns:a16="http://schemas.microsoft.com/office/drawing/2014/main" id="{28500D67-DB40-4D3B-9433-64D5F2659E6B}"/>
              </a:ext>
            </a:extLst>
          </p:cNvPr>
          <p:cNvSpPr txBox="1"/>
          <p:nvPr/>
        </p:nvSpPr>
        <p:spPr>
          <a:xfrm>
            <a:off x="575556" y="1556792"/>
            <a:ext cx="7992888" cy="369332"/>
          </a:xfrm>
          <a:prstGeom prst="rect">
            <a:avLst/>
          </a:prstGeom>
          <a:noFill/>
        </p:spPr>
        <p:txBody>
          <a:bodyPr wrap="square">
            <a:spAutoFit/>
          </a:bodyPr>
          <a:lstStyle/>
          <a:p>
            <a:pPr marR="94479" algn="l">
              <a:spcBef>
                <a:spcPts val="81"/>
              </a:spcBef>
              <a:tabLst>
                <a:tab pos="2227339" algn="l"/>
              </a:tabLst>
            </a:pPr>
            <a:r>
              <a:rPr lang="en-US" altLang="zh-CN" sz="1800" spc="-4" dirty="0">
                <a:latin typeface="Microsoft YaHei"/>
                <a:cs typeface="Microsoft YaHei"/>
              </a:rPr>
              <a:t>[</a:t>
            </a:r>
            <a:r>
              <a:rPr lang="zh-CN" altLang="en-US" sz="1800" spc="-4" dirty="0">
                <a:latin typeface="Microsoft YaHei"/>
                <a:cs typeface="Microsoft YaHei"/>
              </a:rPr>
              <a:t>引理</a:t>
            </a:r>
            <a:r>
              <a:rPr lang="en-US" altLang="zh-CN" sz="1800" spc="-4" dirty="0">
                <a:latin typeface="Microsoft YaHei"/>
                <a:cs typeface="Microsoft YaHei"/>
              </a:rPr>
              <a:t>1]Armstrong's	Axiom</a:t>
            </a:r>
            <a:r>
              <a:rPr lang="zh-CN" altLang="en-US" sz="1800" spc="-4" dirty="0">
                <a:latin typeface="Microsoft YaHei"/>
                <a:cs typeface="Microsoft YaHei"/>
              </a:rPr>
              <a:t>规则</a:t>
            </a:r>
            <a:r>
              <a:rPr lang="en-US" altLang="zh-CN" sz="1800" spc="-4" dirty="0">
                <a:latin typeface="Microsoft YaHei"/>
                <a:cs typeface="Microsoft YaHei"/>
              </a:rPr>
              <a:t>A1,</a:t>
            </a:r>
            <a:r>
              <a:rPr lang="en-US" altLang="zh-CN" sz="1800" spc="-9" dirty="0">
                <a:latin typeface="Microsoft YaHei"/>
                <a:cs typeface="Microsoft YaHei"/>
              </a:rPr>
              <a:t> </a:t>
            </a:r>
            <a:r>
              <a:rPr lang="en-US" altLang="zh-CN" sz="1800" spc="-4" dirty="0">
                <a:latin typeface="Microsoft YaHei"/>
                <a:cs typeface="Microsoft YaHei"/>
              </a:rPr>
              <a:t>A2, A3</a:t>
            </a:r>
            <a:r>
              <a:rPr lang="zh-CN" altLang="en-US" sz="1800" spc="-4" dirty="0">
                <a:latin typeface="Microsoft YaHei"/>
                <a:cs typeface="Microsoft YaHei"/>
              </a:rPr>
              <a:t>是有效的</a:t>
            </a:r>
            <a:r>
              <a:rPr lang="en-US" altLang="zh-CN" sz="1800" spc="-4" dirty="0">
                <a:latin typeface="Microsoft YaHei"/>
                <a:cs typeface="Microsoft YaHei"/>
              </a:rPr>
              <a:t>(</a:t>
            </a:r>
            <a:r>
              <a:rPr lang="zh-CN" altLang="en-US" sz="1800" spc="-4" dirty="0">
                <a:latin typeface="Microsoft YaHei"/>
                <a:cs typeface="Microsoft YaHei"/>
              </a:rPr>
              <a:t>正确的</a:t>
            </a:r>
            <a:r>
              <a:rPr lang="en-US" altLang="zh-CN" sz="1800" spc="-4" dirty="0">
                <a:latin typeface="Microsoft YaHei"/>
                <a:cs typeface="Microsoft YaHei"/>
              </a:rPr>
              <a:t>)</a:t>
            </a:r>
            <a:r>
              <a:rPr lang="zh-CN" altLang="en-US" sz="1800" spc="-4" dirty="0">
                <a:latin typeface="Microsoft YaHei"/>
                <a:cs typeface="Microsoft YaHei"/>
              </a:rPr>
              <a:t>。</a:t>
            </a:r>
            <a:endParaRPr lang="zh-CN" altLang="en-US" sz="1800" dirty="0">
              <a:latin typeface="Microsoft YaHei"/>
              <a:cs typeface="Microsoft YaHei"/>
            </a:endParaRPr>
          </a:p>
        </p:txBody>
      </p:sp>
      <p:sp>
        <p:nvSpPr>
          <p:cNvPr id="11" name="文本框 10">
            <a:extLst>
              <a:ext uri="{FF2B5EF4-FFF2-40B4-BE49-F238E27FC236}">
                <a16:creationId xmlns:a16="http://schemas.microsoft.com/office/drawing/2014/main" id="{61468691-357B-4FF7-A23C-53F26B219617}"/>
              </a:ext>
            </a:extLst>
          </p:cNvPr>
          <p:cNvSpPr txBox="1"/>
          <p:nvPr/>
        </p:nvSpPr>
        <p:spPr>
          <a:xfrm>
            <a:off x="388980" y="1905636"/>
            <a:ext cx="7740860" cy="923330"/>
          </a:xfrm>
          <a:prstGeom prst="rect">
            <a:avLst/>
          </a:prstGeom>
          <a:noFill/>
        </p:spPr>
        <p:txBody>
          <a:bodyPr wrap="square" rtlCol="0">
            <a:spAutoFit/>
          </a:bodyPr>
          <a:lstStyle/>
          <a:p>
            <a:pPr marL="0" indent="625475" algn="l">
              <a:buFont typeface="Wingdings" panose="05000000000000000000" pitchFamily="2" charset="2"/>
              <a:buNone/>
            </a:pPr>
            <a:r>
              <a:rPr lang="zh-CN" altLang="pt-BR" sz="1800" b="1" dirty="0">
                <a:latin typeface="Times New Roman" panose="02020603050405020304" pitchFamily="18" charset="0"/>
              </a:rPr>
              <a:t>（</a:t>
            </a:r>
            <a:r>
              <a:rPr lang="pt-BR" altLang="zh-CN" sz="1800" b="1" dirty="0">
                <a:latin typeface="Times New Roman" panose="02020603050405020304" pitchFamily="18" charset="0"/>
              </a:rPr>
              <a:t>1</a:t>
            </a:r>
            <a:r>
              <a:rPr lang="zh-CN" altLang="pt-BR" sz="1800" b="1" dirty="0">
                <a:latin typeface="Times New Roman" panose="02020603050405020304" pitchFamily="18" charset="0"/>
              </a:rPr>
              <a:t>）</a:t>
            </a:r>
            <a:r>
              <a:rPr lang="pt-BR" altLang="zh-CN" sz="1800" b="1" dirty="0">
                <a:latin typeface="Times New Roman" panose="02020603050405020304" pitchFamily="18" charset="0"/>
              </a:rPr>
              <a:t>A1</a:t>
            </a:r>
            <a:r>
              <a:rPr lang="zh-CN" altLang="pt-BR" sz="1800" b="1" dirty="0">
                <a:latin typeface="Times New Roman" panose="02020603050405020304" pitchFamily="18" charset="0"/>
              </a:rPr>
              <a:t>（自反性）：如果</a:t>
            </a:r>
            <a:r>
              <a:rPr lang="pt-BR" altLang="zh-CN" sz="1800" b="1" dirty="0">
                <a:latin typeface="Times New Roman" panose="02020603050405020304" pitchFamily="18" charset="0"/>
              </a:rPr>
              <a:t>Y⊆X⊆U</a:t>
            </a:r>
            <a:r>
              <a:rPr lang="zh-CN" altLang="pt-BR" sz="1800" b="1" dirty="0">
                <a:latin typeface="Times New Roman" panose="02020603050405020304" pitchFamily="18" charset="0"/>
              </a:rPr>
              <a:t>，则</a:t>
            </a:r>
            <a:r>
              <a:rPr lang="pt-BR" altLang="zh-CN" sz="1800" b="1" dirty="0">
                <a:latin typeface="Times New Roman" panose="02020603050405020304" pitchFamily="18" charset="0"/>
              </a:rPr>
              <a:t>X→Y</a:t>
            </a:r>
            <a:r>
              <a:rPr lang="zh-CN" altLang="pt-BR" sz="1800" b="1" dirty="0">
                <a:latin typeface="Times New Roman" panose="02020603050405020304" pitchFamily="18" charset="0"/>
              </a:rPr>
              <a:t>。</a:t>
            </a:r>
          </a:p>
          <a:p>
            <a:pPr marL="0" indent="625475" algn="l">
              <a:buFont typeface="Wingdings" panose="05000000000000000000" pitchFamily="2" charset="2"/>
              <a:buNone/>
            </a:pPr>
            <a:r>
              <a:rPr lang="zh-CN" altLang="pt-BR" sz="1800" b="1" dirty="0">
                <a:latin typeface="Times New Roman" panose="02020603050405020304" pitchFamily="18" charset="0"/>
              </a:rPr>
              <a:t>（</a:t>
            </a:r>
            <a:r>
              <a:rPr lang="pt-BR" altLang="zh-CN" sz="1800" b="1" dirty="0">
                <a:latin typeface="Times New Roman" panose="02020603050405020304" pitchFamily="18" charset="0"/>
              </a:rPr>
              <a:t>2</a:t>
            </a:r>
            <a:r>
              <a:rPr lang="zh-CN" altLang="pt-BR" sz="1800" b="1" dirty="0">
                <a:latin typeface="Times New Roman" panose="02020603050405020304" pitchFamily="18" charset="0"/>
              </a:rPr>
              <a:t>）</a:t>
            </a:r>
            <a:r>
              <a:rPr lang="pt-BR" altLang="zh-CN" sz="1800" b="1" dirty="0">
                <a:latin typeface="Times New Roman" panose="02020603050405020304" pitchFamily="18" charset="0"/>
              </a:rPr>
              <a:t>A2</a:t>
            </a:r>
            <a:r>
              <a:rPr lang="zh-CN" altLang="pt-BR" sz="1800" b="1" dirty="0">
                <a:latin typeface="Times New Roman" panose="02020603050405020304" pitchFamily="18" charset="0"/>
              </a:rPr>
              <a:t>（增广性）：如果</a:t>
            </a:r>
            <a:r>
              <a:rPr lang="pt-BR" altLang="zh-CN" sz="1800" b="1" dirty="0">
                <a:latin typeface="Times New Roman" panose="02020603050405020304" pitchFamily="18" charset="0"/>
              </a:rPr>
              <a:t>X→Y</a:t>
            </a:r>
            <a:r>
              <a:rPr lang="zh-CN" altLang="pt-BR" sz="1800" b="1" dirty="0">
                <a:latin typeface="Times New Roman" panose="02020603050405020304" pitchFamily="18" charset="0"/>
              </a:rPr>
              <a:t>且</a:t>
            </a:r>
            <a:r>
              <a:rPr lang="pt-BR" altLang="zh-CN" sz="1800" b="1" dirty="0">
                <a:latin typeface="Times New Roman" panose="02020603050405020304" pitchFamily="18" charset="0"/>
              </a:rPr>
              <a:t>Z⊆U</a:t>
            </a:r>
            <a:r>
              <a:rPr lang="zh-CN" altLang="pt-BR" sz="1800" b="1" dirty="0">
                <a:latin typeface="Times New Roman" panose="02020603050405020304" pitchFamily="18" charset="0"/>
              </a:rPr>
              <a:t>，则</a:t>
            </a:r>
            <a:r>
              <a:rPr lang="pt-BR" altLang="zh-CN" sz="1800" b="1" dirty="0">
                <a:latin typeface="Times New Roman" panose="02020603050405020304" pitchFamily="18" charset="0"/>
              </a:rPr>
              <a:t>XZ→YZ</a:t>
            </a:r>
            <a:r>
              <a:rPr lang="zh-CN" altLang="pt-BR" sz="1800" b="1" dirty="0">
                <a:latin typeface="Times New Roman" panose="02020603050405020304" pitchFamily="18" charset="0"/>
              </a:rPr>
              <a:t>。</a:t>
            </a:r>
          </a:p>
          <a:p>
            <a:pPr marL="0" indent="625475" algn="l">
              <a:buFont typeface="Wingdings" panose="05000000000000000000" pitchFamily="2" charset="2"/>
              <a:buNone/>
            </a:pPr>
            <a:r>
              <a:rPr lang="zh-CN" altLang="pt-BR" sz="1800" b="1" dirty="0">
                <a:latin typeface="Times New Roman" panose="02020603050405020304" pitchFamily="18" charset="0"/>
              </a:rPr>
              <a:t>（</a:t>
            </a:r>
            <a:r>
              <a:rPr lang="pt-BR" altLang="zh-CN" sz="1800" b="1" dirty="0">
                <a:latin typeface="Times New Roman" panose="02020603050405020304" pitchFamily="18" charset="0"/>
              </a:rPr>
              <a:t>3</a:t>
            </a:r>
            <a:r>
              <a:rPr lang="zh-CN" altLang="pt-BR" sz="1800" b="1" dirty="0">
                <a:latin typeface="Times New Roman" panose="02020603050405020304" pitchFamily="18" charset="0"/>
              </a:rPr>
              <a:t>）</a:t>
            </a:r>
            <a:r>
              <a:rPr lang="pt-BR" altLang="zh-CN" sz="1800" b="1" dirty="0">
                <a:latin typeface="Times New Roman" panose="02020603050405020304" pitchFamily="18" charset="0"/>
              </a:rPr>
              <a:t>A3</a:t>
            </a:r>
            <a:r>
              <a:rPr lang="zh-CN" altLang="pt-BR" sz="1800" b="1" dirty="0">
                <a:latin typeface="Times New Roman" panose="02020603050405020304" pitchFamily="18" charset="0"/>
              </a:rPr>
              <a:t>（传递性）：如果</a:t>
            </a:r>
            <a:r>
              <a:rPr lang="pt-BR" altLang="zh-CN" sz="1800" b="1" dirty="0">
                <a:latin typeface="Times New Roman" panose="02020603050405020304" pitchFamily="18" charset="0"/>
              </a:rPr>
              <a:t>X→Y</a:t>
            </a:r>
            <a:r>
              <a:rPr lang="zh-CN" altLang="pt-BR" sz="1800" b="1" dirty="0">
                <a:latin typeface="Times New Roman" panose="02020603050405020304" pitchFamily="18" charset="0"/>
              </a:rPr>
              <a:t>且</a:t>
            </a:r>
            <a:r>
              <a:rPr lang="pt-BR" altLang="zh-CN" sz="1800" b="1" dirty="0">
                <a:latin typeface="Times New Roman" panose="02020603050405020304" pitchFamily="18" charset="0"/>
              </a:rPr>
              <a:t>Y→Z</a:t>
            </a:r>
            <a:r>
              <a:rPr lang="zh-CN" altLang="pt-BR" sz="1800" b="1" dirty="0">
                <a:latin typeface="Times New Roman" panose="02020603050405020304" pitchFamily="18" charset="0"/>
              </a:rPr>
              <a:t>，则</a:t>
            </a:r>
            <a:r>
              <a:rPr lang="pt-BR" altLang="zh-CN" sz="1800" b="1" dirty="0">
                <a:latin typeface="Times New Roman" panose="02020603050405020304" pitchFamily="18" charset="0"/>
              </a:rPr>
              <a:t>X→Z</a:t>
            </a:r>
            <a:r>
              <a:rPr lang="zh-CN" altLang="pt-BR" sz="1800" b="1" dirty="0">
                <a:latin typeface="Times New Roman" panose="02020603050405020304" pitchFamily="18" charset="0"/>
              </a:rPr>
              <a:t>。</a:t>
            </a:r>
          </a:p>
        </p:txBody>
      </p:sp>
      <p:sp>
        <p:nvSpPr>
          <p:cNvPr id="12" name="文本框 11">
            <a:extLst>
              <a:ext uri="{FF2B5EF4-FFF2-40B4-BE49-F238E27FC236}">
                <a16:creationId xmlns:a16="http://schemas.microsoft.com/office/drawing/2014/main" id="{0E8E5C6E-A1C0-40EA-8FAA-4DA38CD6F19E}"/>
              </a:ext>
            </a:extLst>
          </p:cNvPr>
          <p:cNvSpPr txBox="1"/>
          <p:nvPr/>
        </p:nvSpPr>
        <p:spPr>
          <a:xfrm>
            <a:off x="6300192" y="5353895"/>
            <a:ext cx="1224136" cy="738664"/>
          </a:xfrm>
          <a:prstGeom prst="rect">
            <a:avLst/>
          </a:prstGeom>
          <a:noFill/>
        </p:spPr>
        <p:txBody>
          <a:bodyPr wrap="square" rtlCol="0">
            <a:spAutoFit/>
          </a:bodyPr>
          <a:lstStyle/>
          <a:p>
            <a:r>
              <a:rPr lang="zh-CN" altLang="en-US" sz="1400" spc="-4" dirty="0">
                <a:solidFill>
                  <a:srgbClr val="3333CC"/>
                </a:solidFill>
                <a:latin typeface="Microsoft YaHei"/>
                <a:cs typeface="Microsoft YaHei"/>
              </a:rPr>
              <a:t>公理的正确 性需要依据 定义来证明</a:t>
            </a:r>
            <a:endParaRPr lang="zh-CN" altLang="en-US" sz="1400" dirty="0">
              <a:latin typeface="Microsoft YaHei"/>
              <a:cs typeface="Microsoft YaHei"/>
            </a:endParaRPr>
          </a:p>
        </p:txBody>
      </p:sp>
      <p:sp>
        <p:nvSpPr>
          <p:cNvPr id="13" name="页脚占位符 4">
            <a:extLst>
              <a:ext uri="{FF2B5EF4-FFF2-40B4-BE49-F238E27FC236}">
                <a16:creationId xmlns:a16="http://schemas.microsoft.com/office/drawing/2014/main" id="{5DD70E42-3DA0-4714-9B70-5A34DEFEAF2C}"/>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14" name="灯片编号占位符 5">
            <a:extLst>
              <a:ext uri="{FF2B5EF4-FFF2-40B4-BE49-F238E27FC236}">
                <a16:creationId xmlns:a16="http://schemas.microsoft.com/office/drawing/2014/main" id="{F0B6BF13-C315-429F-88D0-00395190061C}"/>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3</a:t>
            </a:fld>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457200" y="609600"/>
            <a:ext cx="8229600" cy="3886200"/>
          </a:xfrm>
        </p:spPr>
        <p:txBody>
          <a:bodyPr/>
          <a:lstStyle/>
          <a:p>
            <a:pPr>
              <a:buFont typeface="Wingdings" panose="05000000000000000000" pitchFamily="2" charset="2"/>
              <a:buNone/>
            </a:pPr>
            <a:r>
              <a:rPr lang="zh-CN" altLang="en-US" sz="2400" b="1" dirty="0">
                <a:solidFill>
                  <a:srgbClr val="000099"/>
                </a:solidFill>
              </a:rPr>
              <a:t>（</a:t>
            </a:r>
            <a:r>
              <a:rPr lang="en-US" altLang="zh-CN" sz="2400" b="1" dirty="0">
                <a:solidFill>
                  <a:srgbClr val="000099"/>
                </a:solidFill>
              </a:rPr>
              <a:t>2</a:t>
            </a:r>
            <a:r>
              <a:rPr lang="zh-CN" altLang="en-US" sz="2400" b="1" dirty="0">
                <a:solidFill>
                  <a:srgbClr val="000099"/>
                </a:solidFill>
              </a:rPr>
              <a:t>）</a:t>
            </a:r>
            <a:r>
              <a:rPr lang="zh-CN" altLang="en-US" sz="2400" b="1" dirty="0"/>
              <a:t>设</a:t>
            </a:r>
            <a:r>
              <a:rPr lang="en-US" altLang="zh-CN" sz="2400" b="1" dirty="0"/>
              <a:t>R</a:t>
            </a:r>
            <a:r>
              <a:rPr lang="zh-CN" altLang="en-US" sz="2400" b="1" dirty="0"/>
              <a:t>上的一个关系</a:t>
            </a:r>
            <a:r>
              <a:rPr lang="en-US" altLang="zh-CN" sz="2400" b="1" dirty="0"/>
              <a:t>r</a:t>
            </a:r>
            <a:r>
              <a:rPr lang="zh-CN" altLang="en-US" sz="2400" b="1" dirty="0"/>
              <a:t>及对</a:t>
            </a:r>
            <a:r>
              <a:rPr lang="en-US" altLang="zh-CN" sz="2400" b="1" dirty="0"/>
              <a:t>r</a:t>
            </a:r>
            <a:r>
              <a:rPr lang="zh-CN" altLang="en-US" sz="2400" b="1" dirty="0"/>
              <a:t>分解得到的两个关系</a:t>
            </a:r>
            <a:r>
              <a:rPr lang="en-US" altLang="zh-CN" sz="2400" b="1" dirty="0"/>
              <a:t>r1</a:t>
            </a:r>
            <a:r>
              <a:rPr lang="zh-CN" altLang="en-US" sz="2400" b="1" dirty="0"/>
              <a:t>、</a:t>
            </a:r>
            <a:r>
              <a:rPr lang="en-US" altLang="zh-CN" sz="2400" b="1" dirty="0"/>
              <a:t>r2</a:t>
            </a:r>
            <a:r>
              <a:rPr lang="zh-CN" altLang="en-US" sz="2400" b="1" dirty="0"/>
              <a:t>分别如下，判断此分解是否为无损连接分解。</a:t>
            </a:r>
          </a:p>
        </p:txBody>
      </p:sp>
      <p:sp>
        <p:nvSpPr>
          <p:cNvPr id="66564" name="Text Box 4"/>
          <p:cNvSpPr txBox="1">
            <a:spLocks noChangeArrowheads="1"/>
          </p:cNvSpPr>
          <p:nvPr/>
        </p:nvSpPr>
        <p:spPr bwMode="auto">
          <a:xfrm>
            <a:off x="533400" y="1524000"/>
            <a:ext cx="83058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dirty="0"/>
              <a:t>              r                                r1                               r2</a:t>
            </a:r>
          </a:p>
          <a:p>
            <a:pPr algn="l">
              <a:spcBef>
                <a:spcPct val="50000"/>
              </a:spcBef>
            </a:pPr>
            <a:r>
              <a:rPr lang="en-US" altLang="zh-CN" dirty="0"/>
              <a:t>       A    B    C                     A       B                      A         C</a:t>
            </a:r>
          </a:p>
          <a:p>
            <a:pPr algn="l">
              <a:spcBef>
                <a:spcPct val="50000"/>
              </a:spcBef>
            </a:pPr>
            <a:r>
              <a:rPr lang="en-US" altLang="zh-CN" dirty="0"/>
              <a:t>       1     1    4                      1       1                       1         4</a:t>
            </a:r>
          </a:p>
          <a:p>
            <a:pPr algn="l">
              <a:spcBef>
                <a:spcPct val="50000"/>
              </a:spcBef>
            </a:pPr>
            <a:r>
              <a:rPr lang="en-US" altLang="zh-CN" dirty="0"/>
              <a:t>       1     2    3                       1       2                      1         3</a:t>
            </a:r>
          </a:p>
        </p:txBody>
      </p:sp>
      <p:sp>
        <p:nvSpPr>
          <p:cNvPr id="66565" name="Line 5"/>
          <p:cNvSpPr>
            <a:spLocks noChangeShapeType="1"/>
          </p:cNvSpPr>
          <p:nvPr/>
        </p:nvSpPr>
        <p:spPr bwMode="auto">
          <a:xfrm>
            <a:off x="755576" y="19050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6" name="Line 6"/>
          <p:cNvSpPr>
            <a:spLocks noChangeShapeType="1"/>
          </p:cNvSpPr>
          <p:nvPr/>
        </p:nvSpPr>
        <p:spPr bwMode="auto">
          <a:xfrm>
            <a:off x="755576" y="23622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7" name="Line 7"/>
          <p:cNvSpPr>
            <a:spLocks noChangeShapeType="1"/>
          </p:cNvSpPr>
          <p:nvPr/>
        </p:nvSpPr>
        <p:spPr bwMode="auto">
          <a:xfrm>
            <a:off x="831776" y="3174429"/>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8" name="Line 8"/>
          <p:cNvSpPr>
            <a:spLocks noChangeShapeType="1"/>
          </p:cNvSpPr>
          <p:nvPr/>
        </p:nvSpPr>
        <p:spPr bwMode="auto">
          <a:xfrm>
            <a:off x="2848000" y="19050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9" name="Line 9"/>
          <p:cNvSpPr>
            <a:spLocks noChangeShapeType="1"/>
          </p:cNvSpPr>
          <p:nvPr/>
        </p:nvSpPr>
        <p:spPr bwMode="auto">
          <a:xfrm>
            <a:off x="2848000" y="22860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0" name="Line 10"/>
          <p:cNvSpPr>
            <a:spLocks noChangeShapeType="1"/>
          </p:cNvSpPr>
          <p:nvPr/>
        </p:nvSpPr>
        <p:spPr bwMode="auto">
          <a:xfrm>
            <a:off x="2771800" y="3174429"/>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1" name="Line 11"/>
          <p:cNvSpPr>
            <a:spLocks noChangeShapeType="1"/>
          </p:cNvSpPr>
          <p:nvPr/>
        </p:nvSpPr>
        <p:spPr bwMode="auto">
          <a:xfrm>
            <a:off x="4788024" y="19050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2" name="Line 12"/>
          <p:cNvSpPr>
            <a:spLocks noChangeShapeType="1"/>
          </p:cNvSpPr>
          <p:nvPr/>
        </p:nvSpPr>
        <p:spPr bwMode="auto">
          <a:xfrm>
            <a:off x="4788024" y="22860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3" name="Line 13"/>
          <p:cNvSpPr>
            <a:spLocks noChangeShapeType="1"/>
          </p:cNvSpPr>
          <p:nvPr/>
        </p:nvSpPr>
        <p:spPr bwMode="auto">
          <a:xfrm>
            <a:off x="4864224" y="3098229"/>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9" name="Rectangle 29"/>
          <p:cNvSpPr>
            <a:spLocks noChangeArrowheads="1"/>
          </p:cNvSpPr>
          <p:nvPr/>
        </p:nvSpPr>
        <p:spPr bwMode="auto">
          <a:xfrm>
            <a:off x="457200" y="3229600"/>
            <a:ext cx="762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33375">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en-US" sz="2400" b="1" dirty="0">
                <a:solidFill>
                  <a:srgbClr val="FF0000"/>
                </a:solidFill>
                <a:latin typeface="Times New Roman" panose="02020603050405020304" pitchFamily="18" charset="0"/>
                <a:cs typeface="Times New Roman" panose="02020603050405020304" pitchFamily="18" charset="0"/>
              </a:rPr>
              <a:t>解答：</a:t>
            </a:r>
            <a:endParaRPr lang="zh-CN" altLang="en-US" sz="2400" b="1" dirty="0">
              <a:solidFill>
                <a:srgbClr val="FF0000"/>
              </a:solidFill>
            </a:endParaRPr>
          </a:p>
          <a:p>
            <a:pPr eaLnBrk="0" hangingPunct="0"/>
            <a:r>
              <a:rPr lang="en-US" altLang="zh-CN" sz="2400" b="1" dirty="0">
                <a:latin typeface="Times New Roman" panose="02020603050405020304" pitchFamily="18" charset="0"/>
                <a:cs typeface="Times New Roman" panose="02020603050405020304" pitchFamily="18" charset="0"/>
              </a:rPr>
              <a:t>r1</a:t>
            </a:r>
            <a:r>
              <a:rPr lang="zh-CN" altLang="en-US" sz="2400" b="1" dirty="0">
                <a:latin typeface="Times New Roman" panose="02020603050405020304" pitchFamily="18" charset="0"/>
                <a:cs typeface="Times New Roman" panose="02020603050405020304" pitchFamily="18" charset="0"/>
              </a:rPr>
              <a:t>和</a:t>
            </a:r>
            <a:r>
              <a:rPr lang="en-US" altLang="zh-CN" sz="2400" b="1" dirty="0">
                <a:latin typeface="Times New Roman" panose="02020603050405020304" pitchFamily="18" charset="0"/>
                <a:cs typeface="Times New Roman" panose="02020603050405020304" pitchFamily="18" charset="0"/>
              </a:rPr>
              <a:t>r2</a:t>
            </a:r>
            <a:r>
              <a:rPr lang="zh-CN" altLang="en-US" sz="2400" b="1" dirty="0">
                <a:latin typeface="Times New Roman" panose="02020603050405020304" pitchFamily="18" charset="0"/>
                <a:cs typeface="Times New Roman" panose="02020603050405020304" pitchFamily="18" charset="0"/>
              </a:rPr>
              <a:t>自然连接后得到的结果为：</a:t>
            </a:r>
            <a:endParaRPr lang="zh-CN" altLang="en-US" sz="2400" b="1" dirty="0"/>
          </a:p>
        </p:txBody>
      </p:sp>
      <p:sp>
        <p:nvSpPr>
          <p:cNvPr id="66594" name="Rectangle 34"/>
          <p:cNvSpPr>
            <a:spLocks noChangeArrowheads="1"/>
          </p:cNvSpPr>
          <p:nvPr/>
        </p:nvSpPr>
        <p:spPr bwMode="auto">
          <a:xfrm>
            <a:off x="1981200" y="4116586"/>
            <a:ext cx="342900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r>
              <a:rPr lang="en-US" altLang="zh-CN" sz="2200">
                <a:latin typeface="Times New Roman" panose="02020603050405020304" pitchFamily="18" charset="0"/>
                <a:cs typeface="Times New Roman" panose="02020603050405020304" pitchFamily="18" charset="0"/>
              </a:rPr>
              <a:t>           A   B    C</a:t>
            </a:r>
          </a:p>
          <a:p>
            <a:r>
              <a:rPr lang="en-US" altLang="zh-CN" sz="2200">
                <a:latin typeface="Times New Roman" panose="02020603050405020304" pitchFamily="18" charset="0"/>
                <a:cs typeface="Times New Roman" panose="02020603050405020304" pitchFamily="18" charset="0"/>
              </a:rPr>
              <a:t>           1    1    4</a:t>
            </a:r>
            <a:endParaRPr lang="en-US" altLang="zh-CN" sz="2200"/>
          </a:p>
          <a:p>
            <a:pPr eaLnBrk="0" hangingPunct="0"/>
            <a:r>
              <a:rPr lang="en-US" altLang="zh-CN" sz="2200">
                <a:latin typeface="Times New Roman" panose="02020603050405020304" pitchFamily="18" charset="0"/>
                <a:cs typeface="Times New Roman" panose="02020603050405020304" pitchFamily="18" charset="0"/>
              </a:rPr>
              <a:t>           1    1    3</a:t>
            </a:r>
            <a:endParaRPr lang="en-US" altLang="zh-CN" sz="2200"/>
          </a:p>
          <a:p>
            <a:pPr eaLnBrk="0" hangingPunct="0"/>
            <a:r>
              <a:rPr lang="en-US" altLang="zh-CN" sz="2200">
                <a:latin typeface="Times New Roman" panose="02020603050405020304" pitchFamily="18" charset="0"/>
                <a:cs typeface="Times New Roman" panose="02020603050405020304" pitchFamily="18" charset="0"/>
              </a:rPr>
              <a:t>           1    2    4</a:t>
            </a:r>
            <a:endParaRPr lang="en-US" altLang="zh-CN" sz="2200"/>
          </a:p>
          <a:p>
            <a:pPr eaLnBrk="0" hangingPunct="0"/>
            <a:r>
              <a:rPr lang="en-US" altLang="zh-CN" sz="2200">
                <a:latin typeface="Times New Roman" panose="02020603050405020304" pitchFamily="18" charset="0"/>
                <a:cs typeface="Times New Roman" panose="02020603050405020304" pitchFamily="18" charset="0"/>
              </a:rPr>
              <a:t>           1    2    3</a:t>
            </a:r>
            <a:endParaRPr lang="en-US" altLang="zh-CN" sz="2200"/>
          </a:p>
        </p:txBody>
      </p:sp>
      <p:sp>
        <p:nvSpPr>
          <p:cNvPr id="66595" name="Line 35"/>
          <p:cNvSpPr>
            <a:spLocks noChangeShapeType="1"/>
          </p:cNvSpPr>
          <p:nvPr/>
        </p:nvSpPr>
        <p:spPr bwMode="auto">
          <a:xfrm>
            <a:off x="3578175" y="4148336"/>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6" name="Line 36"/>
          <p:cNvSpPr>
            <a:spLocks noChangeShapeType="1"/>
          </p:cNvSpPr>
          <p:nvPr/>
        </p:nvSpPr>
        <p:spPr bwMode="auto">
          <a:xfrm>
            <a:off x="3578175" y="4529336"/>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7" name="Line 37"/>
          <p:cNvSpPr>
            <a:spLocks noChangeShapeType="1"/>
          </p:cNvSpPr>
          <p:nvPr/>
        </p:nvSpPr>
        <p:spPr bwMode="auto">
          <a:xfrm>
            <a:off x="3563888" y="5815211"/>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9" name="Rectangle 39"/>
          <p:cNvSpPr>
            <a:spLocks noChangeArrowheads="1"/>
          </p:cNvSpPr>
          <p:nvPr/>
        </p:nvSpPr>
        <p:spPr bwMode="auto">
          <a:xfrm>
            <a:off x="0" y="33569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6600" name="Rectangle 40"/>
          <p:cNvSpPr>
            <a:spLocks noChangeArrowheads="1"/>
          </p:cNvSpPr>
          <p:nvPr/>
        </p:nvSpPr>
        <p:spPr bwMode="auto">
          <a:xfrm>
            <a:off x="136525" y="5885061"/>
            <a:ext cx="9007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en-US" sz="2000" b="1" dirty="0">
                <a:latin typeface="Times New Roman" panose="02020603050405020304" pitchFamily="18" charset="0"/>
                <a:cs typeface="Times New Roman" panose="02020603050405020304" pitchFamily="18" charset="0"/>
              </a:rPr>
              <a:t>因为连接后包含了一些非</a:t>
            </a:r>
            <a:r>
              <a:rPr lang="en-US" altLang="zh-CN" sz="2000" b="1" dirty="0">
                <a:latin typeface="Times New Roman" panose="02020603050405020304" pitchFamily="18" charset="0"/>
                <a:cs typeface="Times New Roman" panose="02020603050405020304" pitchFamily="18" charset="0"/>
              </a:rPr>
              <a:t>r</a:t>
            </a:r>
            <a:r>
              <a:rPr lang="zh-CN" altLang="en-US" sz="2000" b="1" dirty="0">
                <a:latin typeface="Times New Roman" panose="02020603050405020304" pitchFamily="18" charset="0"/>
                <a:cs typeface="Times New Roman" panose="02020603050405020304" pitchFamily="18" charset="0"/>
              </a:rPr>
              <a:t>中的元组，所以为“有损分解”。“更多”的元组使一些原来确定的信息变成不确定的了，从这个意义上来说，是损失了。</a:t>
            </a:r>
            <a:endParaRPr lang="zh-CN" altLang="en-US" sz="2000" b="1" dirty="0"/>
          </a:p>
        </p:txBody>
      </p:sp>
    </p:spTree>
    <p:extLst>
      <p:ext uri="{BB962C8B-B14F-4D97-AF65-F5344CB8AC3E}">
        <p14:creationId xmlns:p14="http://schemas.microsoft.com/office/powerpoint/2010/main" val="3968196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72580" y="489992"/>
            <a:ext cx="7920880" cy="1066800"/>
          </a:xfrm>
        </p:spPr>
        <p:txBody>
          <a:bodyPr/>
          <a:lstStyle/>
          <a:p>
            <a:pPr algn="l"/>
            <a:r>
              <a:rPr lang="en-US" altLang="zh-CN" sz="2400" b="1" dirty="0"/>
              <a:t>     </a:t>
            </a:r>
            <a:r>
              <a:rPr lang="zh-CN" altLang="en-US" sz="2400" b="1" dirty="0"/>
              <a:t>如果一个关系被分解成</a:t>
            </a:r>
            <a:r>
              <a:rPr lang="zh-CN" altLang="en-US" sz="2400" b="1" dirty="0">
                <a:solidFill>
                  <a:srgbClr val="FF0000"/>
                </a:solidFill>
              </a:rPr>
              <a:t>两个</a:t>
            </a:r>
            <a:r>
              <a:rPr lang="zh-CN" altLang="en-US" sz="2400" b="1" dirty="0"/>
              <a:t>关系，可以通过下面所给的定理判断该分解是否为无损分解。</a:t>
            </a:r>
          </a:p>
        </p:txBody>
      </p:sp>
      <p:sp>
        <p:nvSpPr>
          <p:cNvPr id="67587" name="Rectangle 3"/>
          <p:cNvSpPr>
            <a:spLocks noGrp="1" noChangeArrowheads="1"/>
          </p:cNvSpPr>
          <p:nvPr>
            <p:ph type="body" idx="1"/>
          </p:nvPr>
        </p:nvSpPr>
        <p:spPr>
          <a:xfrm>
            <a:off x="251520" y="1646757"/>
            <a:ext cx="8229600" cy="1219200"/>
          </a:xfrm>
        </p:spPr>
        <p:txBody>
          <a:bodyPr/>
          <a:lstStyle/>
          <a:p>
            <a:r>
              <a:rPr lang="zh-CN" altLang="en-US" sz="2400" b="1" dirty="0">
                <a:solidFill>
                  <a:srgbClr val="CC3300"/>
                </a:solidFill>
              </a:rPr>
              <a:t>定理</a:t>
            </a:r>
            <a:r>
              <a:rPr lang="en-US" altLang="zh-CN" sz="2400" b="1" dirty="0">
                <a:solidFill>
                  <a:srgbClr val="CC3300"/>
                </a:solidFill>
              </a:rPr>
              <a:t>2</a:t>
            </a:r>
            <a:r>
              <a:rPr lang="en-US" altLang="zh-CN" sz="2400" b="1" dirty="0"/>
              <a:t> </a:t>
            </a:r>
            <a:r>
              <a:rPr lang="zh-CN" altLang="en-US" sz="2400" b="1" dirty="0"/>
              <a:t>设</a:t>
            </a:r>
            <a:r>
              <a:rPr lang="en-US" altLang="zh-CN" sz="2400" b="1" dirty="0"/>
              <a:t>p=(R1</a:t>
            </a:r>
            <a:r>
              <a:rPr lang="zh-CN" altLang="en-US" sz="2400" b="1" dirty="0"/>
              <a:t>，</a:t>
            </a:r>
            <a:r>
              <a:rPr lang="en-US" altLang="zh-CN" sz="2400" b="1" dirty="0"/>
              <a:t>R2)</a:t>
            </a:r>
            <a:r>
              <a:rPr lang="zh-CN" altLang="en-US" sz="2400" b="1" dirty="0"/>
              <a:t>是关系模式</a:t>
            </a:r>
            <a:r>
              <a:rPr lang="en-US" altLang="zh-CN" sz="2400" b="1" dirty="0"/>
              <a:t>R</a:t>
            </a:r>
            <a:r>
              <a:rPr lang="zh-CN" altLang="en-US" sz="2400" b="1" dirty="0"/>
              <a:t>的一个分解，</a:t>
            </a:r>
            <a:r>
              <a:rPr lang="en-US" altLang="zh-CN" sz="2400" b="1" dirty="0"/>
              <a:t>F</a:t>
            </a:r>
            <a:r>
              <a:rPr lang="zh-CN" altLang="en-US" sz="2400" b="1" dirty="0"/>
              <a:t>为</a:t>
            </a:r>
            <a:r>
              <a:rPr lang="en-US" altLang="zh-CN" sz="2400" b="1" dirty="0"/>
              <a:t>R</a:t>
            </a:r>
            <a:r>
              <a:rPr lang="zh-CN" altLang="en-US" sz="2400" b="1" dirty="0"/>
              <a:t>的函数依赖集。当且仅当</a:t>
            </a:r>
            <a:r>
              <a:rPr lang="en-US" altLang="zh-CN" sz="2400" b="1" dirty="0"/>
              <a:t>R1∩R2→R1-R2</a:t>
            </a:r>
            <a:r>
              <a:rPr lang="zh-CN" altLang="en-US" sz="2400" b="1" dirty="0"/>
              <a:t>或</a:t>
            </a:r>
            <a:r>
              <a:rPr lang="en-US" altLang="zh-CN" sz="2400" b="1" dirty="0"/>
              <a:t>R1∩R2→R2-R1</a:t>
            </a:r>
            <a:r>
              <a:rPr lang="zh-CN" altLang="en-US" sz="2400" b="1" dirty="0"/>
              <a:t>属于</a:t>
            </a:r>
            <a:r>
              <a:rPr lang="en-US" altLang="zh-CN" sz="2400" b="1" dirty="0"/>
              <a:t>F</a:t>
            </a:r>
            <a:r>
              <a:rPr lang="en-US" altLang="zh-CN" sz="2400" b="1" baseline="30000" dirty="0"/>
              <a:t>+</a:t>
            </a:r>
            <a:r>
              <a:rPr lang="zh-CN" altLang="en-US" sz="2400" b="1" dirty="0"/>
              <a:t>时，</a:t>
            </a:r>
            <a:r>
              <a:rPr lang="en-US" altLang="zh-CN" sz="2400" b="1" dirty="0"/>
              <a:t>p</a:t>
            </a:r>
            <a:r>
              <a:rPr lang="zh-CN" altLang="en-US" sz="2400" b="1" dirty="0"/>
              <a:t>是</a:t>
            </a:r>
            <a:r>
              <a:rPr lang="en-US" altLang="zh-CN" sz="2400" b="1" dirty="0"/>
              <a:t>R</a:t>
            </a:r>
            <a:r>
              <a:rPr lang="zh-CN" altLang="en-US" sz="2400" b="1" dirty="0"/>
              <a:t>的一个无损连接分解。</a:t>
            </a:r>
          </a:p>
        </p:txBody>
      </p:sp>
      <p:sp>
        <p:nvSpPr>
          <p:cNvPr id="67588" name="Rectangle 4"/>
          <p:cNvSpPr>
            <a:spLocks noChangeArrowheads="1"/>
          </p:cNvSpPr>
          <p:nvPr/>
        </p:nvSpPr>
        <p:spPr bwMode="auto">
          <a:xfrm>
            <a:off x="251520" y="2994437"/>
            <a:ext cx="8763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pt-BR" altLang="zh-CN" sz="2200" b="1" dirty="0">
                <a:solidFill>
                  <a:srgbClr val="FF0066"/>
                </a:solidFill>
              </a:rPr>
              <a:t>【</a:t>
            </a:r>
            <a:r>
              <a:rPr lang="zh-CN" altLang="pt-BR" sz="2200" b="1" dirty="0">
                <a:solidFill>
                  <a:srgbClr val="FF0066"/>
                </a:solidFill>
              </a:rPr>
              <a:t>例</a:t>
            </a:r>
            <a:r>
              <a:rPr lang="pt-BR" altLang="zh-CN" sz="2200" b="1" dirty="0">
                <a:solidFill>
                  <a:srgbClr val="FF0066"/>
                </a:solidFill>
              </a:rPr>
              <a:t>9】</a:t>
            </a:r>
            <a:r>
              <a:rPr lang="zh-CN" altLang="pt-BR" sz="2200" b="1" dirty="0">
                <a:solidFill>
                  <a:srgbClr val="000099"/>
                </a:solidFill>
              </a:rPr>
              <a:t>（</a:t>
            </a:r>
            <a:r>
              <a:rPr lang="pt-BR" altLang="zh-CN" sz="2200" b="1" dirty="0">
                <a:solidFill>
                  <a:srgbClr val="000099"/>
                </a:solidFill>
              </a:rPr>
              <a:t>1</a:t>
            </a:r>
            <a:r>
              <a:rPr lang="zh-CN" altLang="pt-BR" sz="2200" b="1" dirty="0">
                <a:solidFill>
                  <a:srgbClr val="000099"/>
                </a:solidFill>
              </a:rPr>
              <a:t>）</a:t>
            </a:r>
            <a:r>
              <a:rPr lang="zh-CN" altLang="pt-BR" sz="2200" b="1" dirty="0"/>
              <a:t>设有关系模式</a:t>
            </a:r>
            <a:r>
              <a:rPr lang="pt-BR" altLang="zh-CN" sz="2200" b="1" dirty="0"/>
              <a:t>R</a:t>
            </a:r>
            <a:r>
              <a:rPr lang="zh-CN" altLang="pt-BR" sz="2200" b="1" dirty="0"/>
              <a:t>（</a:t>
            </a:r>
            <a:r>
              <a:rPr lang="pt-BR" altLang="zh-CN" sz="2200" b="1" dirty="0"/>
              <a:t>ABC</a:t>
            </a:r>
            <a:r>
              <a:rPr lang="zh-CN" altLang="pt-BR" sz="2200" b="1" dirty="0"/>
              <a:t>），函数依赖集</a:t>
            </a:r>
            <a:r>
              <a:rPr lang="pt-BR" altLang="zh-CN" sz="2200" b="1" dirty="0"/>
              <a:t>F=</a:t>
            </a:r>
            <a:r>
              <a:rPr lang="zh-CN" altLang="pt-BR" sz="2200" b="1" dirty="0"/>
              <a:t>｛</a:t>
            </a:r>
            <a:r>
              <a:rPr lang="pt-BR" altLang="zh-CN" sz="2200" b="1" dirty="0"/>
              <a:t>A</a:t>
            </a:r>
            <a:r>
              <a:rPr lang="en-US" altLang="zh-CN" sz="2200" b="1" dirty="0"/>
              <a:t>→B</a:t>
            </a:r>
            <a:r>
              <a:rPr lang="zh-CN" altLang="en-US" sz="2200" b="1" dirty="0"/>
              <a:t>，</a:t>
            </a:r>
            <a:r>
              <a:rPr lang="en-US" altLang="zh-CN" sz="2200" b="1" dirty="0"/>
              <a:t>C→B</a:t>
            </a:r>
            <a:r>
              <a:rPr lang="zh-CN" altLang="en-US" sz="2200" b="1" dirty="0"/>
              <a:t>｝，分解成</a:t>
            </a:r>
            <a:r>
              <a:rPr lang="en-US" altLang="zh-CN" sz="2200" b="1" dirty="0"/>
              <a:t>p={AB</a:t>
            </a:r>
            <a:r>
              <a:rPr lang="zh-CN" altLang="en-US" sz="2200" b="1" dirty="0"/>
              <a:t>，</a:t>
            </a:r>
            <a:r>
              <a:rPr lang="en-US" altLang="zh-CN" sz="2200" b="1" dirty="0"/>
              <a:t>BC}</a:t>
            </a:r>
            <a:r>
              <a:rPr lang="zh-CN" altLang="en-US" sz="2200" b="1" dirty="0"/>
              <a:t>，判断该分解是否是无损的。</a:t>
            </a:r>
          </a:p>
          <a:p>
            <a:pPr algn="l"/>
            <a:r>
              <a:rPr lang="zh-CN" altLang="en-US" sz="2200" b="1" dirty="0">
                <a:solidFill>
                  <a:srgbClr val="FF0000"/>
                </a:solidFill>
              </a:rPr>
              <a:t>解答：</a:t>
            </a:r>
          </a:p>
          <a:p>
            <a:pPr algn="l"/>
            <a:r>
              <a:rPr lang="zh-CN" altLang="en-US" sz="2200" b="1" dirty="0"/>
              <a:t>         因为</a:t>
            </a:r>
            <a:r>
              <a:rPr lang="en-US" altLang="zh-CN" sz="2200" b="1" dirty="0"/>
              <a:t>R1∩R2=B</a:t>
            </a:r>
            <a:r>
              <a:rPr lang="zh-CN" altLang="en-US" sz="2200" b="1" dirty="0"/>
              <a:t>，</a:t>
            </a:r>
            <a:r>
              <a:rPr lang="en-US" altLang="zh-CN" sz="2200" b="1" dirty="0"/>
              <a:t>R1-R2=A</a:t>
            </a:r>
            <a:r>
              <a:rPr lang="zh-CN" altLang="en-US" sz="2200" b="1" dirty="0"/>
              <a:t>，</a:t>
            </a:r>
            <a:r>
              <a:rPr lang="en-US" altLang="zh-CN" sz="2200" b="1" dirty="0"/>
              <a:t>R2-R1=C</a:t>
            </a:r>
            <a:r>
              <a:rPr lang="zh-CN" altLang="en-US" sz="2200" b="1" dirty="0"/>
              <a:t>，由于在函数依赖集中，即无</a:t>
            </a:r>
            <a:r>
              <a:rPr lang="en-US" altLang="zh-CN" sz="2200" b="1" dirty="0"/>
              <a:t>B→A</a:t>
            </a:r>
            <a:r>
              <a:rPr lang="zh-CN" altLang="en-US" sz="2200" b="1" dirty="0"/>
              <a:t>，也无</a:t>
            </a:r>
            <a:r>
              <a:rPr lang="en-US" altLang="zh-CN" sz="2200" b="1" dirty="0"/>
              <a:t>B→C</a:t>
            </a:r>
            <a:r>
              <a:rPr lang="zh-CN" altLang="en-US" sz="2200" b="1" dirty="0"/>
              <a:t>，所以该分解是有损的。</a:t>
            </a:r>
          </a:p>
          <a:p>
            <a:pPr algn="l"/>
            <a:r>
              <a:rPr lang="zh-CN" altLang="en-US" sz="2200" b="1" dirty="0">
                <a:solidFill>
                  <a:srgbClr val="000099"/>
                </a:solidFill>
              </a:rPr>
              <a:t>（</a:t>
            </a:r>
            <a:r>
              <a:rPr lang="en-US" altLang="zh-CN" sz="2200" b="1" dirty="0">
                <a:solidFill>
                  <a:srgbClr val="000099"/>
                </a:solidFill>
              </a:rPr>
              <a:t>2</a:t>
            </a:r>
            <a:r>
              <a:rPr lang="zh-CN" altLang="en-US" sz="2200" b="1" dirty="0">
                <a:solidFill>
                  <a:srgbClr val="000099"/>
                </a:solidFill>
              </a:rPr>
              <a:t>）</a:t>
            </a:r>
            <a:r>
              <a:rPr lang="zh-CN" altLang="en-US" sz="2200" b="1" dirty="0"/>
              <a:t>设有关系模式</a:t>
            </a:r>
            <a:r>
              <a:rPr lang="en-US" altLang="zh-CN" sz="2200" b="1" dirty="0"/>
              <a:t>R</a:t>
            </a:r>
            <a:r>
              <a:rPr lang="zh-CN" altLang="en-US" sz="2200" b="1" dirty="0"/>
              <a:t>（</a:t>
            </a:r>
            <a:r>
              <a:rPr lang="en-US" altLang="zh-CN" sz="2200" b="1" dirty="0"/>
              <a:t>XYZ</a:t>
            </a:r>
            <a:r>
              <a:rPr lang="zh-CN" altLang="en-US" sz="2200" b="1" dirty="0"/>
              <a:t>）</a:t>
            </a:r>
            <a:r>
              <a:rPr lang="zh-CN" altLang="pt-BR" sz="2200" b="1" dirty="0"/>
              <a:t>，函数依赖集</a:t>
            </a:r>
            <a:r>
              <a:rPr lang="pt-BR" altLang="zh-CN" sz="2200" b="1" dirty="0"/>
              <a:t>F=</a:t>
            </a:r>
            <a:r>
              <a:rPr lang="zh-CN" altLang="pt-BR" sz="2200" b="1" dirty="0"/>
              <a:t>｛</a:t>
            </a:r>
            <a:r>
              <a:rPr lang="pt-BR" altLang="zh-CN" sz="2200" b="1" dirty="0"/>
              <a:t>X</a:t>
            </a:r>
            <a:r>
              <a:rPr lang="en-US" altLang="zh-CN" sz="2200" b="1" dirty="0"/>
              <a:t>→Y</a:t>
            </a:r>
            <a:r>
              <a:rPr lang="zh-CN" altLang="en-US" sz="2200" b="1" dirty="0"/>
              <a:t>，</a:t>
            </a:r>
            <a:r>
              <a:rPr lang="en-US" altLang="zh-CN" sz="2200" b="1" dirty="0"/>
              <a:t>X→Z</a:t>
            </a:r>
            <a:r>
              <a:rPr lang="zh-CN" altLang="en-US" sz="2200" b="1" dirty="0"/>
              <a:t>，</a:t>
            </a:r>
            <a:r>
              <a:rPr lang="en-US" altLang="zh-CN" sz="2200" b="1" dirty="0"/>
              <a:t>YZ→X</a:t>
            </a:r>
            <a:r>
              <a:rPr lang="zh-CN" altLang="en-US" sz="2200" b="1" dirty="0"/>
              <a:t>｝，分解成</a:t>
            </a:r>
            <a:r>
              <a:rPr lang="en-US" altLang="zh-CN" sz="2200" b="1" dirty="0"/>
              <a:t>p={XY</a:t>
            </a:r>
            <a:r>
              <a:rPr lang="zh-CN" altLang="en-US" sz="2200" b="1" dirty="0"/>
              <a:t>，</a:t>
            </a:r>
            <a:r>
              <a:rPr lang="en-US" altLang="zh-CN" sz="2200" b="1" dirty="0"/>
              <a:t>XZ}</a:t>
            </a:r>
            <a:r>
              <a:rPr lang="zh-CN" altLang="en-US" sz="2200" b="1" dirty="0"/>
              <a:t>，判断该分解是否是无损的。</a:t>
            </a:r>
          </a:p>
          <a:p>
            <a:pPr algn="l"/>
            <a:r>
              <a:rPr lang="zh-CN" altLang="en-US" sz="2200" b="1" dirty="0">
                <a:solidFill>
                  <a:srgbClr val="FF0000"/>
                </a:solidFill>
              </a:rPr>
              <a:t>解答：</a:t>
            </a:r>
          </a:p>
          <a:p>
            <a:pPr algn="l"/>
            <a:r>
              <a:rPr lang="zh-CN" altLang="en-US" sz="2200" b="1" dirty="0"/>
              <a:t>         因为</a:t>
            </a:r>
            <a:r>
              <a:rPr lang="en-US" altLang="zh-CN" sz="2200" b="1" dirty="0"/>
              <a:t>R1∩R2=X</a:t>
            </a:r>
            <a:r>
              <a:rPr lang="zh-CN" altLang="en-US" sz="2200" b="1" dirty="0"/>
              <a:t>，</a:t>
            </a:r>
            <a:r>
              <a:rPr lang="en-US" altLang="zh-CN" sz="2200" b="1" dirty="0"/>
              <a:t>R1-R2=Y</a:t>
            </a:r>
            <a:r>
              <a:rPr lang="zh-CN" altLang="en-US" sz="2200" b="1" dirty="0"/>
              <a:t>，</a:t>
            </a:r>
            <a:r>
              <a:rPr lang="en-US" altLang="zh-CN" sz="2200" b="1" dirty="0"/>
              <a:t>R2-R1=Z</a:t>
            </a:r>
            <a:r>
              <a:rPr lang="zh-CN" altLang="en-US" sz="2200" b="1" dirty="0"/>
              <a:t>，由于在函数依赖集中，有</a:t>
            </a:r>
            <a:r>
              <a:rPr lang="en-US" altLang="zh-CN" sz="2200" b="1" dirty="0"/>
              <a:t>X→Y</a:t>
            </a:r>
            <a:r>
              <a:rPr lang="zh-CN" altLang="en-US" sz="2200" b="1" dirty="0"/>
              <a:t>，所以判定分解是无损的。也可以通过</a:t>
            </a:r>
            <a:r>
              <a:rPr lang="en-US" altLang="zh-CN" sz="2200" b="1" dirty="0"/>
              <a:t>X→Z</a:t>
            </a:r>
            <a:r>
              <a:rPr lang="zh-CN" altLang="en-US" sz="2200" b="1" dirty="0"/>
              <a:t>，判定该分解是无损的。</a:t>
            </a:r>
          </a:p>
        </p:txBody>
      </p:sp>
    </p:spTree>
    <p:extLst>
      <p:ext uri="{BB962C8B-B14F-4D97-AF65-F5344CB8AC3E}">
        <p14:creationId xmlns:p14="http://schemas.microsoft.com/office/powerpoint/2010/main" val="1749335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457200"/>
            <a:ext cx="8229600" cy="914400"/>
          </a:xfrm>
        </p:spPr>
        <p:txBody>
          <a:bodyPr/>
          <a:lstStyle/>
          <a:p>
            <a:r>
              <a:rPr lang="en-US" altLang="zh-CN" sz="2800" b="1" dirty="0"/>
              <a:t>2</a:t>
            </a:r>
            <a:r>
              <a:rPr lang="zh-CN" altLang="en-US" sz="2800" b="1" dirty="0"/>
              <a:t>．无损连接分解的测试</a:t>
            </a:r>
          </a:p>
        </p:txBody>
      </p:sp>
      <p:sp>
        <p:nvSpPr>
          <p:cNvPr id="68611" name="Rectangle 3"/>
          <p:cNvSpPr>
            <a:spLocks noGrp="1" noChangeArrowheads="1"/>
          </p:cNvSpPr>
          <p:nvPr>
            <p:ph type="body" idx="1"/>
          </p:nvPr>
        </p:nvSpPr>
        <p:spPr>
          <a:xfrm>
            <a:off x="152400" y="1428494"/>
            <a:ext cx="8839200" cy="5410200"/>
          </a:xfrm>
        </p:spPr>
        <p:txBody>
          <a:bodyPr/>
          <a:lstStyle/>
          <a:p>
            <a:pPr>
              <a:lnSpc>
                <a:spcPct val="80000"/>
              </a:lnSpc>
              <a:buFont typeface="Wingdings" panose="05000000000000000000" pitchFamily="2" charset="2"/>
              <a:buNone/>
            </a:pPr>
            <a:r>
              <a:rPr lang="zh-CN" altLang="en-US" sz="2400" b="1" dirty="0">
                <a:solidFill>
                  <a:srgbClr val="CC3300"/>
                </a:solidFill>
              </a:rPr>
              <a:t>算法</a:t>
            </a:r>
            <a:r>
              <a:rPr lang="en-US" altLang="zh-CN" sz="2400" b="1" dirty="0">
                <a:solidFill>
                  <a:srgbClr val="CC3300"/>
                </a:solidFill>
              </a:rPr>
              <a:t>2</a:t>
            </a:r>
            <a:r>
              <a:rPr lang="en-US" altLang="zh-CN" sz="2400" b="1" dirty="0"/>
              <a:t> </a:t>
            </a:r>
            <a:r>
              <a:rPr lang="zh-CN" altLang="en-US" sz="2400" b="1" dirty="0"/>
              <a:t>无损分解的测试方法。</a:t>
            </a:r>
          </a:p>
          <a:p>
            <a:pPr>
              <a:lnSpc>
                <a:spcPct val="80000"/>
              </a:lnSpc>
              <a:buFont typeface="Wingdings" panose="05000000000000000000" pitchFamily="2" charset="2"/>
              <a:buNone/>
            </a:pPr>
            <a:r>
              <a:rPr lang="zh-CN" altLang="en-US" sz="2000" b="1" dirty="0"/>
              <a:t>输入：关系模式</a:t>
            </a:r>
            <a:r>
              <a:rPr lang="en-US" altLang="zh-CN" sz="2000" b="1" dirty="0"/>
              <a:t>R=(A</a:t>
            </a:r>
            <a:r>
              <a:rPr lang="en-US" altLang="zh-CN" sz="2000" b="1" baseline="-25000" dirty="0"/>
              <a:t>1</a:t>
            </a:r>
            <a:r>
              <a:rPr lang="zh-CN" altLang="en-US" sz="2000" b="1" dirty="0"/>
              <a:t>，</a:t>
            </a:r>
            <a:r>
              <a:rPr lang="en-US" altLang="zh-CN" sz="2000" b="1" dirty="0"/>
              <a:t>A</a:t>
            </a:r>
            <a:r>
              <a:rPr lang="en-US" altLang="zh-CN" sz="2000" b="1" baseline="-25000" dirty="0"/>
              <a:t>2</a:t>
            </a:r>
            <a:r>
              <a:rPr lang="zh-CN" altLang="en-US" sz="2000" b="1" dirty="0"/>
              <a:t>，</a:t>
            </a:r>
            <a:r>
              <a:rPr lang="en-US" altLang="zh-CN" sz="2000" b="1" dirty="0"/>
              <a:t>……</a:t>
            </a:r>
            <a:r>
              <a:rPr lang="zh-CN" altLang="en-US" sz="2000" b="1" dirty="0"/>
              <a:t>，</a:t>
            </a:r>
            <a:r>
              <a:rPr lang="en-US" altLang="zh-CN" sz="2000" b="1" dirty="0"/>
              <a:t>A</a:t>
            </a:r>
            <a:r>
              <a:rPr lang="en-US" altLang="zh-CN" sz="2000" b="1" baseline="-25000" dirty="0"/>
              <a:t>n</a:t>
            </a:r>
            <a:r>
              <a:rPr lang="en-US" altLang="zh-CN" sz="2000" b="1" dirty="0"/>
              <a:t>)</a:t>
            </a:r>
            <a:r>
              <a:rPr lang="zh-CN" altLang="en-US" sz="2000" b="1" dirty="0"/>
              <a:t>，</a:t>
            </a:r>
            <a:r>
              <a:rPr lang="en-US" altLang="zh-CN" sz="2000" b="1" dirty="0"/>
              <a:t>F</a:t>
            </a:r>
            <a:r>
              <a:rPr lang="zh-CN" altLang="en-US" sz="2000" b="1" dirty="0"/>
              <a:t>是</a:t>
            </a:r>
            <a:r>
              <a:rPr lang="en-US" altLang="zh-CN" sz="2000" b="1" dirty="0"/>
              <a:t>R</a:t>
            </a:r>
            <a:r>
              <a:rPr lang="zh-CN" altLang="en-US" sz="2000" b="1" dirty="0"/>
              <a:t>上成立的函数依赖集，</a:t>
            </a:r>
          </a:p>
          <a:p>
            <a:pPr>
              <a:lnSpc>
                <a:spcPct val="80000"/>
              </a:lnSpc>
              <a:buFont typeface="Wingdings" panose="05000000000000000000" pitchFamily="2" charset="2"/>
              <a:buNone/>
            </a:pPr>
            <a:r>
              <a:rPr lang="zh-CN" altLang="en-US" sz="2000" b="1" dirty="0"/>
              <a:t>                 </a:t>
            </a:r>
            <a:r>
              <a:rPr lang="en-US" altLang="zh-CN" sz="2000" b="1" dirty="0"/>
              <a:t>p=</a:t>
            </a:r>
            <a:r>
              <a:rPr lang="zh-CN" altLang="en-US" sz="2000" b="1" dirty="0"/>
              <a:t>｛</a:t>
            </a:r>
            <a:r>
              <a:rPr lang="en-US" altLang="zh-CN" sz="2000" b="1" dirty="0"/>
              <a:t>R</a:t>
            </a:r>
            <a:r>
              <a:rPr lang="en-US" altLang="zh-CN" sz="2000" b="1" baseline="-25000" dirty="0"/>
              <a:t>1</a:t>
            </a:r>
            <a:r>
              <a:rPr lang="zh-CN" altLang="en-US" sz="2000" b="1" dirty="0"/>
              <a:t>，</a:t>
            </a:r>
            <a:r>
              <a:rPr lang="en-US" altLang="zh-CN" sz="2000" b="1" dirty="0"/>
              <a:t>R</a:t>
            </a:r>
            <a:r>
              <a:rPr lang="en-US" altLang="zh-CN" sz="2000" b="1" baseline="-25000" dirty="0"/>
              <a:t>2</a:t>
            </a:r>
            <a:r>
              <a:rPr lang="zh-CN" altLang="en-US" sz="2000" b="1" dirty="0"/>
              <a:t>，</a:t>
            </a:r>
            <a:r>
              <a:rPr lang="en-US" altLang="zh-CN" sz="2000" b="1" dirty="0"/>
              <a:t>……</a:t>
            </a:r>
            <a:r>
              <a:rPr lang="zh-CN" altLang="en-US" sz="2000" b="1" dirty="0"/>
              <a:t>，</a:t>
            </a:r>
            <a:r>
              <a:rPr lang="en-US" altLang="zh-CN" sz="2000" b="1" dirty="0" err="1"/>
              <a:t>R</a:t>
            </a:r>
            <a:r>
              <a:rPr lang="en-US" altLang="zh-CN" sz="2000" b="1" baseline="-25000" dirty="0" err="1"/>
              <a:t>k</a:t>
            </a:r>
            <a:r>
              <a:rPr lang="zh-CN" altLang="en-US" sz="2000" b="1" dirty="0"/>
              <a:t>｝是</a:t>
            </a:r>
            <a:r>
              <a:rPr lang="en-US" altLang="zh-CN" sz="2000" b="1" dirty="0"/>
              <a:t>R</a:t>
            </a:r>
            <a:r>
              <a:rPr lang="zh-CN" altLang="en-US" sz="2000" b="1" dirty="0"/>
              <a:t>的一个分解。</a:t>
            </a:r>
          </a:p>
          <a:p>
            <a:pPr>
              <a:lnSpc>
                <a:spcPct val="80000"/>
              </a:lnSpc>
              <a:buFont typeface="Wingdings" panose="05000000000000000000" pitchFamily="2" charset="2"/>
              <a:buNone/>
            </a:pPr>
            <a:r>
              <a:rPr lang="zh-CN" altLang="en-US" sz="2000" b="1" dirty="0"/>
              <a:t>输出：确定</a:t>
            </a:r>
            <a:r>
              <a:rPr lang="en-US" altLang="zh-CN" sz="2000" b="1" dirty="0"/>
              <a:t>p</a:t>
            </a:r>
            <a:r>
              <a:rPr lang="zh-CN" altLang="en-US" sz="2000" b="1" dirty="0"/>
              <a:t>是否为</a:t>
            </a:r>
            <a:r>
              <a:rPr lang="en-US" altLang="zh-CN" sz="2000" b="1" dirty="0"/>
              <a:t>R</a:t>
            </a:r>
            <a:r>
              <a:rPr lang="zh-CN" altLang="en-US" sz="2000" b="1" dirty="0"/>
              <a:t>的无损分解。</a:t>
            </a:r>
          </a:p>
          <a:p>
            <a:pPr>
              <a:lnSpc>
                <a:spcPct val="80000"/>
              </a:lnSpc>
              <a:buFont typeface="Wingdings" panose="05000000000000000000" pitchFamily="2" charset="2"/>
              <a:buNone/>
            </a:pPr>
            <a:r>
              <a:rPr lang="zh-CN" altLang="en-US" sz="2000" b="1" dirty="0"/>
              <a:t>步骤：</a:t>
            </a:r>
          </a:p>
          <a:p>
            <a:pPr>
              <a:lnSpc>
                <a:spcPct val="80000"/>
              </a:lnSpc>
              <a:buFont typeface="Wingdings" panose="05000000000000000000" pitchFamily="2" charset="2"/>
              <a:buNone/>
            </a:pPr>
            <a:r>
              <a:rPr lang="zh-CN" altLang="en-US" sz="2000" b="1" dirty="0"/>
              <a:t>（</a:t>
            </a:r>
            <a:r>
              <a:rPr lang="en-US" altLang="zh-CN" sz="2000" b="1" dirty="0"/>
              <a:t>1</a:t>
            </a:r>
            <a:r>
              <a:rPr lang="zh-CN" altLang="en-US" sz="2000" b="1" dirty="0"/>
              <a:t>）构造一张</a:t>
            </a:r>
            <a:r>
              <a:rPr lang="en-US" altLang="zh-CN" sz="2000" b="1" dirty="0"/>
              <a:t>k</a:t>
            </a:r>
            <a:r>
              <a:rPr lang="zh-CN" altLang="en-US" sz="2000" b="1" dirty="0"/>
              <a:t>行</a:t>
            </a:r>
            <a:r>
              <a:rPr lang="en-US" altLang="zh-CN" sz="2000" b="1" dirty="0"/>
              <a:t>n</a:t>
            </a:r>
            <a:r>
              <a:rPr lang="zh-CN" altLang="en-US" sz="2000" b="1" dirty="0"/>
              <a:t>列的表格，每列对应一个属性</a:t>
            </a:r>
            <a:r>
              <a:rPr lang="en-US" altLang="zh-CN" sz="2000" b="1" dirty="0" err="1"/>
              <a:t>A</a:t>
            </a:r>
            <a:r>
              <a:rPr lang="en-US" altLang="zh-CN" sz="2000" b="1" baseline="-25000" dirty="0" err="1"/>
              <a:t>j</a:t>
            </a:r>
            <a:r>
              <a:rPr lang="zh-CN" altLang="en-US" sz="2000" b="1" dirty="0"/>
              <a:t>（</a:t>
            </a:r>
            <a:r>
              <a:rPr lang="en-US" altLang="zh-CN" sz="2000" b="1" dirty="0"/>
              <a:t>1≤j≤n</a:t>
            </a:r>
            <a:r>
              <a:rPr lang="zh-CN" altLang="en-US" sz="2000" b="1" dirty="0"/>
              <a:t>），每行对应一个模式</a:t>
            </a:r>
            <a:r>
              <a:rPr lang="en-US" altLang="zh-CN" sz="2000" b="1" dirty="0" err="1"/>
              <a:t>R</a:t>
            </a:r>
            <a:r>
              <a:rPr lang="en-US" altLang="zh-CN" sz="2000" b="1" baseline="-25000" dirty="0" err="1"/>
              <a:t>i</a:t>
            </a:r>
            <a:r>
              <a:rPr lang="zh-CN" altLang="en-US" sz="2000" b="1" dirty="0"/>
              <a:t>（</a:t>
            </a:r>
            <a:r>
              <a:rPr lang="en-US" altLang="zh-CN" sz="2000" b="1" dirty="0"/>
              <a:t>1≤i≤k</a:t>
            </a:r>
            <a:r>
              <a:rPr lang="zh-CN" altLang="en-US" sz="2000" b="1" dirty="0"/>
              <a:t>）。如果</a:t>
            </a:r>
            <a:r>
              <a:rPr lang="en-US" altLang="zh-CN" sz="2000" b="1" dirty="0" err="1"/>
              <a:t>A</a:t>
            </a:r>
            <a:r>
              <a:rPr lang="en-US" altLang="zh-CN" sz="2000" b="1" baseline="-25000" dirty="0" err="1"/>
              <a:t>j</a:t>
            </a:r>
            <a:r>
              <a:rPr lang="zh-CN" altLang="en-US" sz="2000" b="1" dirty="0"/>
              <a:t>在</a:t>
            </a:r>
            <a:r>
              <a:rPr lang="en-US" altLang="zh-CN" sz="2000" b="1" dirty="0" err="1"/>
              <a:t>R</a:t>
            </a:r>
            <a:r>
              <a:rPr lang="en-US" altLang="zh-CN" sz="2000" b="1" baseline="-25000" dirty="0" err="1"/>
              <a:t>i</a:t>
            </a:r>
            <a:r>
              <a:rPr lang="zh-CN" altLang="en-US" sz="2000" b="1" dirty="0"/>
              <a:t>中，那么表格的第</a:t>
            </a:r>
            <a:r>
              <a:rPr lang="en-US" altLang="zh-CN" sz="2000" b="1" dirty="0" err="1"/>
              <a:t>i</a:t>
            </a:r>
            <a:r>
              <a:rPr lang="zh-CN" altLang="en-US" sz="2000" b="1" dirty="0"/>
              <a:t>行第</a:t>
            </a:r>
            <a:r>
              <a:rPr lang="en-US" altLang="zh-CN" sz="2000" b="1" dirty="0"/>
              <a:t>j</a:t>
            </a:r>
            <a:r>
              <a:rPr lang="zh-CN" altLang="en-US" sz="2000" b="1" dirty="0"/>
              <a:t>列处填上符号</a:t>
            </a:r>
            <a:r>
              <a:rPr lang="en-US" altLang="zh-CN" sz="2000" b="1" dirty="0" err="1"/>
              <a:t>a</a:t>
            </a:r>
            <a:r>
              <a:rPr lang="en-US" altLang="zh-CN" sz="2000" b="1" baseline="-25000" dirty="0" err="1"/>
              <a:t>j</a:t>
            </a:r>
            <a:r>
              <a:rPr lang="zh-CN" altLang="en-US" sz="2000" b="1" dirty="0"/>
              <a:t>，否则填上</a:t>
            </a:r>
            <a:r>
              <a:rPr lang="en-US" altLang="zh-CN" sz="2000" b="1" dirty="0" err="1"/>
              <a:t>b</a:t>
            </a:r>
            <a:r>
              <a:rPr lang="en-US" altLang="zh-CN" sz="2000" b="1" baseline="-25000" dirty="0" err="1"/>
              <a:t>ij</a:t>
            </a:r>
            <a:r>
              <a:rPr lang="zh-CN" altLang="en-US" sz="2000" b="1" dirty="0"/>
              <a:t>（</a:t>
            </a:r>
            <a:r>
              <a:rPr lang="en-US" altLang="zh-CN" sz="2000" b="1" dirty="0" err="1"/>
              <a:t>a</a:t>
            </a:r>
            <a:r>
              <a:rPr lang="en-US" altLang="zh-CN" sz="2000" b="1" baseline="-25000" dirty="0" err="1"/>
              <a:t>j</a:t>
            </a:r>
            <a:r>
              <a:rPr lang="zh-CN" altLang="en-US" sz="2000" b="1" dirty="0"/>
              <a:t>，</a:t>
            </a:r>
            <a:r>
              <a:rPr lang="en-US" altLang="zh-CN" sz="2000" b="1" dirty="0" err="1"/>
              <a:t>b</a:t>
            </a:r>
            <a:r>
              <a:rPr lang="en-US" altLang="zh-CN" sz="2000" b="1" baseline="-25000" dirty="0" err="1"/>
              <a:t>ij</a:t>
            </a:r>
            <a:r>
              <a:rPr lang="zh-CN" altLang="en-US" sz="2000" b="1" dirty="0"/>
              <a:t>仅是一种符号，无专门含义）。</a:t>
            </a:r>
          </a:p>
          <a:p>
            <a:pPr>
              <a:lnSpc>
                <a:spcPct val="80000"/>
              </a:lnSpc>
              <a:buFont typeface="Wingdings" panose="05000000000000000000" pitchFamily="2" charset="2"/>
              <a:buNone/>
            </a:pPr>
            <a:r>
              <a:rPr lang="zh-CN" altLang="en-US" sz="2000" b="1" dirty="0"/>
              <a:t>（</a:t>
            </a:r>
            <a:r>
              <a:rPr lang="en-US" altLang="zh-CN" sz="2000" b="1" dirty="0"/>
              <a:t>2</a:t>
            </a:r>
            <a:r>
              <a:rPr lang="zh-CN" altLang="en-US" sz="2000" b="1" dirty="0"/>
              <a:t>）把表格看成模式</a:t>
            </a:r>
            <a:r>
              <a:rPr lang="en-US" altLang="zh-CN" sz="2000" b="1" dirty="0"/>
              <a:t>R</a:t>
            </a:r>
            <a:r>
              <a:rPr lang="zh-CN" altLang="en-US" sz="2000" b="1" dirty="0"/>
              <a:t>的一个关系，反复检查</a:t>
            </a:r>
            <a:r>
              <a:rPr lang="en-US" altLang="zh-CN" sz="2000" b="1" dirty="0"/>
              <a:t>F</a:t>
            </a:r>
            <a:r>
              <a:rPr lang="zh-CN" altLang="en-US" sz="2000" b="1" dirty="0"/>
              <a:t>中每个函数依赖在表格中是否成立，若不成立，则修改表格中的值。修改方法如下：</a:t>
            </a:r>
          </a:p>
          <a:p>
            <a:pPr>
              <a:lnSpc>
                <a:spcPct val="80000"/>
              </a:lnSpc>
              <a:buFont typeface="Wingdings" panose="05000000000000000000" pitchFamily="2" charset="2"/>
              <a:buNone/>
            </a:pPr>
            <a:r>
              <a:rPr lang="zh-CN" altLang="en-US" sz="2000" b="1" dirty="0"/>
              <a:t>          对于</a:t>
            </a:r>
            <a:r>
              <a:rPr lang="en-US" altLang="zh-CN" sz="2000" b="1" dirty="0"/>
              <a:t>F</a:t>
            </a:r>
            <a:r>
              <a:rPr lang="zh-CN" altLang="en-US" sz="2000" b="1" dirty="0"/>
              <a:t>中的一个函数依赖</a:t>
            </a:r>
            <a:r>
              <a:rPr lang="en-US" altLang="zh-CN" sz="2000" b="1" dirty="0"/>
              <a:t>X→Y</a:t>
            </a:r>
            <a:r>
              <a:rPr lang="zh-CN" altLang="en-US" sz="2000" b="1" dirty="0"/>
              <a:t>，在表格中寻找对应于</a:t>
            </a:r>
            <a:r>
              <a:rPr lang="en-US" altLang="zh-CN" sz="2000" b="1" dirty="0"/>
              <a:t>X</a:t>
            </a:r>
            <a:r>
              <a:rPr lang="zh-CN" altLang="en-US" sz="2000" b="1" dirty="0"/>
              <a:t>中属性的所有列上符号</a:t>
            </a:r>
            <a:r>
              <a:rPr lang="en-US" altLang="zh-CN" sz="2000" b="1" dirty="0" err="1"/>
              <a:t>a</a:t>
            </a:r>
            <a:r>
              <a:rPr lang="en-US" altLang="zh-CN" sz="2000" b="1" baseline="-25000" dirty="0" err="1"/>
              <a:t>i</a:t>
            </a:r>
            <a:r>
              <a:rPr lang="zh-CN" altLang="en-US" sz="2000" b="1" dirty="0"/>
              <a:t>或</a:t>
            </a:r>
            <a:r>
              <a:rPr lang="en-US" altLang="zh-CN" sz="2000" b="1" dirty="0" err="1"/>
              <a:t>b</a:t>
            </a:r>
            <a:r>
              <a:rPr lang="en-US" altLang="zh-CN" sz="2000" b="1" baseline="-25000" dirty="0" err="1"/>
              <a:t>ij</a:t>
            </a:r>
            <a:r>
              <a:rPr lang="zh-CN" altLang="en-US" sz="2000" b="1" dirty="0"/>
              <a:t>全相同的那些行，按下列情况处理：</a:t>
            </a:r>
          </a:p>
          <a:p>
            <a:pPr>
              <a:lnSpc>
                <a:spcPct val="80000"/>
              </a:lnSpc>
              <a:buFont typeface="Wingdings" panose="05000000000000000000" pitchFamily="2" charset="2"/>
              <a:buNone/>
            </a:pPr>
            <a:r>
              <a:rPr lang="zh-CN" altLang="en-US" sz="2000" b="1" dirty="0"/>
              <a:t>          ① 如果表格中有两行（或多行）这样的行，则让这些行中对应于</a:t>
            </a:r>
            <a:r>
              <a:rPr lang="en-US" altLang="zh-CN" sz="2000" b="1" dirty="0"/>
              <a:t>Y</a:t>
            </a:r>
            <a:r>
              <a:rPr lang="zh-CN" altLang="en-US" sz="2000" b="1" dirty="0"/>
              <a:t>中属性的所有列的符号相同：如果符号中有一个</a:t>
            </a:r>
            <a:r>
              <a:rPr lang="en-US" altLang="zh-CN" sz="2000" b="1" dirty="0" err="1"/>
              <a:t>a</a:t>
            </a:r>
            <a:r>
              <a:rPr lang="en-US" altLang="zh-CN" sz="2000" b="1" baseline="-25000" dirty="0" err="1"/>
              <a:t>j</a:t>
            </a:r>
            <a:r>
              <a:rPr lang="zh-CN" altLang="en-US" sz="2000" b="1" dirty="0"/>
              <a:t>，那么其它全都改成</a:t>
            </a:r>
            <a:r>
              <a:rPr lang="en-US" altLang="zh-CN" sz="2000" b="1" dirty="0" err="1"/>
              <a:t>a</a:t>
            </a:r>
            <a:r>
              <a:rPr lang="en-US" altLang="zh-CN" sz="2000" b="1" baseline="-25000" dirty="0" err="1"/>
              <a:t>j</a:t>
            </a:r>
            <a:r>
              <a:rPr lang="zh-CN" altLang="en-US" sz="2000" b="1" dirty="0"/>
              <a:t>；如果没有</a:t>
            </a:r>
            <a:r>
              <a:rPr lang="en-US" altLang="zh-CN" sz="2000" b="1" dirty="0" err="1"/>
              <a:t>a</a:t>
            </a:r>
            <a:r>
              <a:rPr lang="en-US" altLang="zh-CN" sz="2000" b="1" baseline="-25000" dirty="0" err="1"/>
              <a:t>j</a:t>
            </a:r>
            <a:r>
              <a:rPr lang="zh-CN" altLang="en-US" sz="2000" b="1" dirty="0"/>
              <a:t>，那么用其中一个</a:t>
            </a:r>
            <a:r>
              <a:rPr lang="en-US" altLang="zh-CN" sz="2000" b="1" dirty="0" err="1"/>
              <a:t>b</a:t>
            </a:r>
            <a:r>
              <a:rPr lang="en-US" altLang="zh-CN" sz="2000" b="1" baseline="-25000" dirty="0" err="1"/>
              <a:t>ij</a:t>
            </a:r>
            <a:r>
              <a:rPr lang="zh-CN" altLang="en-US" sz="2000" b="1" dirty="0"/>
              <a:t>替换其它值（尽量把下标</a:t>
            </a:r>
            <a:r>
              <a:rPr lang="en-US" altLang="zh-CN" sz="2000" b="1" dirty="0" err="1"/>
              <a:t>i</a:t>
            </a:r>
            <a:r>
              <a:rPr lang="zh-CN" altLang="en-US" sz="2000" b="1" dirty="0"/>
              <a:t>，</a:t>
            </a:r>
            <a:r>
              <a:rPr lang="en-US" altLang="zh-CN" sz="2000" b="1" dirty="0"/>
              <a:t>j</a:t>
            </a:r>
            <a:r>
              <a:rPr lang="zh-CN" altLang="en-US" sz="2000" b="1" dirty="0"/>
              <a:t>改成较小的数）。</a:t>
            </a:r>
          </a:p>
          <a:p>
            <a:pPr>
              <a:lnSpc>
                <a:spcPct val="80000"/>
              </a:lnSpc>
              <a:buFont typeface="Wingdings" panose="05000000000000000000" pitchFamily="2" charset="2"/>
              <a:buNone/>
            </a:pPr>
            <a:r>
              <a:rPr lang="zh-CN" altLang="en-US" sz="2000" b="1" dirty="0"/>
              <a:t>           ② 如果没有找到两个这样的行，则不用修改。</a:t>
            </a:r>
          </a:p>
          <a:p>
            <a:pPr>
              <a:lnSpc>
                <a:spcPct val="80000"/>
              </a:lnSpc>
              <a:buFont typeface="Wingdings" panose="05000000000000000000" pitchFamily="2" charset="2"/>
              <a:buNone/>
            </a:pPr>
            <a:r>
              <a:rPr lang="zh-CN" altLang="en-US" sz="2000" b="1" dirty="0"/>
              <a:t>     对</a:t>
            </a:r>
            <a:r>
              <a:rPr lang="en-US" altLang="zh-CN" sz="2000" b="1" dirty="0"/>
              <a:t>F</a:t>
            </a:r>
            <a:r>
              <a:rPr lang="zh-CN" altLang="en-US" sz="2000" b="1" dirty="0"/>
              <a:t>集中所有函数依赖重复执行步骤</a:t>
            </a:r>
            <a:r>
              <a:rPr lang="en-US" altLang="zh-CN" sz="2000" b="1" dirty="0"/>
              <a:t>2</a:t>
            </a:r>
            <a:r>
              <a:rPr lang="zh-CN" altLang="en-US" sz="2000" b="1" dirty="0"/>
              <a:t>，直到表格不能修改为止。</a:t>
            </a:r>
          </a:p>
          <a:p>
            <a:pPr>
              <a:lnSpc>
                <a:spcPct val="80000"/>
              </a:lnSpc>
              <a:buFont typeface="Wingdings" panose="05000000000000000000" pitchFamily="2" charset="2"/>
              <a:buNone/>
            </a:pPr>
            <a:r>
              <a:rPr lang="zh-CN" altLang="en-US" sz="2000" b="1" dirty="0"/>
              <a:t>（</a:t>
            </a:r>
            <a:r>
              <a:rPr lang="en-US" altLang="zh-CN" sz="2000" b="1" dirty="0"/>
              <a:t>3</a:t>
            </a:r>
            <a:r>
              <a:rPr lang="zh-CN" altLang="en-US" sz="2000" b="1" dirty="0"/>
              <a:t>）若修改的最后一张表格中有一行是全</a:t>
            </a:r>
            <a:r>
              <a:rPr lang="en-US" altLang="zh-CN" sz="2000" b="1" dirty="0"/>
              <a:t>a</a:t>
            </a:r>
            <a:r>
              <a:rPr lang="zh-CN" altLang="en-US" sz="2000" b="1" dirty="0"/>
              <a:t>，即</a:t>
            </a:r>
            <a:r>
              <a:rPr lang="en-US" altLang="zh-CN" sz="2000" b="1" dirty="0"/>
              <a:t>a</a:t>
            </a:r>
            <a:r>
              <a:rPr lang="en-US" altLang="zh-CN" sz="2000" b="1" baseline="-25000" dirty="0"/>
              <a:t>1</a:t>
            </a:r>
            <a:r>
              <a:rPr lang="zh-CN" altLang="en-US" sz="2000" b="1" dirty="0"/>
              <a:t>，</a:t>
            </a:r>
            <a:r>
              <a:rPr lang="en-US" altLang="zh-CN" sz="2000" b="1" dirty="0"/>
              <a:t>a</a:t>
            </a:r>
            <a:r>
              <a:rPr lang="en-US" altLang="zh-CN" sz="2000" b="1" baseline="-25000" dirty="0"/>
              <a:t>2</a:t>
            </a:r>
            <a:r>
              <a:rPr lang="zh-CN" altLang="en-US" sz="2000" b="1" dirty="0"/>
              <a:t>，</a:t>
            </a:r>
            <a:r>
              <a:rPr lang="en-US" altLang="zh-CN" sz="2000" b="1" dirty="0"/>
              <a:t>……</a:t>
            </a:r>
            <a:r>
              <a:rPr lang="zh-CN" altLang="en-US" sz="2000" b="1" dirty="0"/>
              <a:t>，</a:t>
            </a:r>
            <a:r>
              <a:rPr lang="en-US" altLang="zh-CN" sz="2000" b="1" dirty="0"/>
              <a:t>a</a:t>
            </a:r>
            <a:r>
              <a:rPr lang="en-US" altLang="zh-CN" sz="2000" b="1" baseline="-25000" dirty="0"/>
              <a:t>n</a:t>
            </a:r>
            <a:r>
              <a:rPr lang="zh-CN" altLang="en-US" sz="2000" b="1" dirty="0"/>
              <a:t>，那么称</a:t>
            </a:r>
            <a:r>
              <a:rPr lang="en-US" altLang="zh-CN" sz="2000" b="1" dirty="0"/>
              <a:t>p</a:t>
            </a:r>
            <a:r>
              <a:rPr lang="zh-CN" altLang="en-US" sz="2000" b="1" dirty="0"/>
              <a:t>相对于</a:t>
            </a:r>
            <a:r>
              <a:rPr lang="en-US" altLang="zh-CN" sz="2000" b="1" dirty="0"/>
              <a:t>F</a:t>
            </a:r>
            <a:r>
              <a:rPr lang="zh-CN" altLang="en-US" sz="2000" b="1" dirty="0"/>
              <a:t>是无损分解，否则称有损分解。</a:t>
            </a:r>
          </a:p>
        </p:txBody>
      </p:sp>
    </p:spTree>
    <p:extLst>
      <p:ext uri="{BB962C8B-B14F-4D97-AF65-F5344CB8AC3E}">
        <p14:creationId xmlns:p14="http://schemas.microsoft.com/office/powerpoint/2010/main" val="1855542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395536" y="1628800"/>
            <a:ext cx="8229600" cy="3886200"/>
          </a:xfrm>
        </p:spPr>
        <p:txBody>
          <a:bodyPr/>
          <a:lstStyle/>
          <a:p>
            <a:pPr>
              <a:buFont typeface="Wingdings" panose="05000000000000000000" pitchFamily="2" charset="2"/>
              <a:buNone/>
            </a:pPr>
            <a:r>
              <a:rPr lang="pt-BR" altLang="zh-CN" sz="2400" b="1" dirty="0">
                <a:solidFill>
                  <a:srgbClr val="CC3300"/>
                </a:solidFill>
              </a:rPr>
              <a:t>【</a:t>
            </a:r>
            <a:r>
              <a:rPr lang="zh-CN" altLang="pt-BR" sz="2400" b="1" dirty="0">
                <a:solidFill>
                  <a:srgbClr val="CC3300"/>
                </a:solidFill>
              </a:rPr>
              <a:t>例</a:t>
            </a:r>
            <a:r>
              <a:rPr lang="pt-BR" altLang="zh-CN" sz="2400" b="1" dirty="0">
                <a:solidFill>
                  <a:srgbClr val="CC3300"/>
                </a:solidFill>
              </a:rPr>
              <a:t>10】</a:t>
            </a:r>
            <a:r>
              <a:rPr lang="zh-CN" altLang="pt-BR" sz="2400" b="1" dirty="0"/>
              <a:t>设有关系模式</a:t>
            </a:r>
            <a:r>
              <a:rPr lang="pt-BR" altLang="zh-CN" sz="2400" b="1" dirty="0"/>
              <a:t>R</a:t>
            </a:r>
            <a:r>
              <a:rPr lang="zh-CN" altLang="pt-BR" sz="2400" b="1" dirty="0"/>
              <a:t>，其函数依赖</a:t>
            </a:r>
            <a:r>
              <a:rPr lang="pt-BR" altLang="zh-CN" sz="2400" b="1" dirty="0"/>
              <a:t>F</a:t>
            </a:r>
            <a:r>
              <a:rPr lang="zh-CN" altLang="pt-BR" sz="2400" b="1" dirty="0"/>
              <a:t>和</a:t>
            </a:r>
            <a:r>
              <a:rPr lang="pt-BR" altLang="zh-CN" sz="2400" b="1" dirty="0"/>
              <a:t>R</a:t>
            </a:r>
            <a:r>
              <a:rPr lang="zh-CN" altLang="pt-BR" sz="2400" b="1" dirty="0"/>
              <a:t>的一个分解</a:t>
            </a:r>
            <a:r>
              <a:rPr lang="en-US" altLang="zh-CN" sz="2400" b="1" dirty="0"/>
              <a:t>p</a:t>
            </a:r>
            <a:r>
              <a:rPr lang="zh-CN" altLang="pt-BR" sz="2400" b="1" dirty="0"/>
              <a:t>如下：</a:t>
            </a:r>
          </a:p>
          <a:p>
            <a:pPr>
              <a:buFont typeface="Wingdings" panose="05000000000000000000" pitchFamily="2" charset="2"/>
              <a:buNone/>
            </a:pPr>
            <a:r>
              <a:rPr lang="pt-BR" altLang="zh-CN" sz="2400" b="1" dirty="0"/>
              <a:t>        R=</a:t>
            </a:r>
            <a:r>
              <a:rPr lang="zh-CN" altLang="pt-BR" sz="2400" b="1" dirty="0"/>
              <a:t>（</a:t>
            </a:r>
            <a:r>
              <a:rPr lang="pt-BR" altLang="zh-CN" sz="2400" b="1" dirty="0"/>
              <a:t>ABCDE</a:t>
            </a:r>
            <a:r>
              <a:rPr lang="zh-CN" altLang="pt-BR" sz="2400" b="1" dirty="0"/>
              <a:t>）</a:t>
            </a:r>
          </a:p>
          <a:p>
            <a:pPr>
              <a:buFont typeface="Wingdings" panose="05000000000000000000" pitchFamily="2" charset="2"/>
              <a:buNone/>
            </a:pPr>
            <a:r>
              <a:rPr lang="zh-CN" altLang="pt-BR" sz="2400" b="1" dirty="0"/>
              <a:t>        </a:t>
            </a:r>
            <a:r>
              <a:rPr lang="pt-BR" altLang="zh-CN" sz="2400" b="1" dirty="0"/>
              <a:t>F=</a:t>
            </a:r>
            <a:r>
              <a:rPr lang="zh-CN" altLang="pt-BR" sz="2400" b="1" dirty="0"/>
              <a:t>｛</a:t>
            </a:r>
            <a:r>
              <a:rPr lang="pt-BR" altLang="zh-CN" sz="2400" b="1" dirty="0"/>
              <a:t>A→C</a:t>
            </a:r>
            <a:r>
              <a:rPr lang="zh-CN" altLang="pt-BR" sz="2400" b="1" dirty="0"/>
              <a:t>，</a:t>
            </a:r>
            <a:r>
              <a:rPr lang="pt-BR" altLang="zh-CN" sz="2400" b="1" dirty="0"/>
              <a:t>B→C</a:t>
            </a:r>
            <a:r>
              <a:rPr lang="zh-CN" altLang="pt-BR" sz="2400" b="1" dirty="0"/>
              <a:t>，</a:t>
            </a:r>
            <a:r>
              <a:rPr lang="pt-BR" altLang="zh-CN" sz="2400" b="1" dirty="0"/>
              <a:t>C→D</a:t>
            </a:r>
            <a:r>
              <a:rPr lang="zh-CN" altLang="pt-BR" sz="2400" b="1" dirty="0"/>
              <a:t>，</a:t>
            </a:r>
            <a:r>
              <a:rPr lang="pt-BR" altLang="zh-CN" sz="2400" b="1" dirty="0"/>
              <a:t>DE→C</a:t>
            </a:r>
            <a:r>
              <a:rPr lang="zh-CN" altLang="pt-BR" sz="2400" b="1" dirty="0"/>
              <a:t>，</a:t>
            </a:r>
            <a:r>
              <a:rPr lang="pt-BR" altLang="zh-CN" sz="2400" b="1" dirty="0"/>
              <a:t>CE→A</a:t>
            </a:r>
            <a:r>
              <a:rPr lang="zh-CN" altLang="pt-BR" sz="2400" b="1" dirty="0"/>
              <a:t>｝</a:t>
            </a:r>
          </a:p>
          <a:p>
            <a:pPr>
              <a:buFont typeface="Wingdings" panose="05000000000000000000" pitchFamily="2" charset="2"/>
              <a:buNone/>
            </a:pPr>
            <a:r>
              <a:rPr lang="zh-CN" altLang="pt-BR" sz="2400" b="1" dirty="0"/>
              <a:t>        </a:t>
            </a:r>
            <a:r>
              <a:rPr lang="pt-BR" altLang="zh-CN" sz="2400" b="1" dirty="0"/>
              <a:t>p=</a:t>
            </a:r>
            <a:r>
              <a:rPr lang="zh-CN" altLang="pt-BR" sz="2400" b="1" dirty="0"/>
              <a:t>｛</a:t>
            </a:r>
            <a:r>
              <a:rPr lang="pt-BR" altLang="zh-CN" sz="2400" b="1" dirty="0"/>
              <a:t>R1</a:t>
            </a:r>
            <a:r>
              <a:rPr lang="zh-CN" altLang="pt-BR" sz="2400" b="1" dirty="0"/>
              <a:t>（</a:t>
            </a:r>
            <a:r>
              <a:rPr lang="pt-BR" altLang="zh-CN" sz="2400" b="1" dirty="0"/>
              <a:t>AD</a:t>
            </a:r>
            <a:r>
              <a:rPr lang="zh-CN" altLang="pt-BR" sz="2400" b="1" dirty="0"/>
              <a:t>），</a:t>
            </a:r>
            <a:r>
              <a:rPr lang="pt-BR" altLang="zh-CN" sz="2400" b="1" dirty="0"/>
              <a:t>R2</a:t>
            </a:r>
            <a:r>
              <a:rPr lang="zh-CN" altLang="pt-BR" sz="2400" b="1" dirty="0"/>
              <a:t>（</a:t>
            </a:r>
            <a:r>
              <a:rPr lang="pt-BR" altLang="zh-CN" sz="2400" b="1" dirty="0"/>
              <a:t>AB</a:t>
            </a:r>
            <a:r>
              <a:rPr lang="zh-CN" altLang="pt-BR" sz="2400" b="1" dirty="0"/>
              <a:t>），</a:t>
            </a:r>
            <a:r>
              <a:rPr lang="pt-BR" altLang="zh-CN" sz="2400" b="1" dirty="0"/>
              <a:t>R3</a:t>
            </a:r>
            <a:r>
              <a:rPr lang="zh-CN" altLang="pt-BR" sz="2400" b="1" dirty="0"/>
              <a:t>（</a:t>
            </a:r>
            <a:r>
              <a:rPr lang="pt-BR" altLang="zh-CN" sz="2400" b="1" dirty="0"/>
              <a:t>BE</a:t>
            </a:r>
            <a:r>
              <a:rPr lang="zh-CN" altLang="pt-BR" sz="2400" b="1" dirty="0"/>
              <a:t>），</a:t>
            </a:r>
          </a:p>
          <a:p>
            <a:pPr>
              <a:buFont typeface="Wingdings" panose="05000000000000000000" pitchFamily="2" charset="2"/>
              <a:buNone/>
            </a:pPr>
            <a:r>
              <a:rPr lang="pt-BR" altLang="zh-CN" sz="2400" b="1" dirty="0"/>
              <a:t>                R4</a:t>
            </a:r>
            <a:r>
              <a:rPr lang="zh-CN" altLang="pt-BR" sz="2400" b="1" dirty="0"/>
              <a:t>（</a:t>
            </a:r>
            <a:r>
              <a:rPr lang="pt-BR" altLang="zh-CN" sz="2400" b="1" dirty="0"/>
              <a:t>CDE</a:t>
            </a:r>
            <a:r>
              <a:rPr lang="zh-CN" altLang="pt-BR" sz="2400" b="1" dirty="0"/>
              <a:t>），</a:t>
            </a:r>
            <a:r>
              <a:rPr lang="pt-BR" altLang="zh-CN" sz="2400" b="1" dirty="0"/>
              <a:t>R5</a:t>
            </a:r>
            <a:r>
              <a:rPr lang="zh-CN" altLang="pt-BR" sz="2400" b="1" dirty="0"/>
              <a:t>（</a:t>
            </a:r>
            <a:r>
              <a:rPr lang="pt-BR" altLang="zh-CN" sz="2400" b="1" dirty="0"/>
              <a:t>AE</a:t>
            </a:r>
            <a:r>
              <a:rPr lang="zh-CN" altLang="pt-BR" sz="2400" b="1" dirty="0"/>
              <a:t>）｝</a:t>
            </a:r>
          </a:p>
          <a:p>
            <a:pPr>
              <a:buFont typeface="Wingdings" panose="05000000000000000000" pitchFamily="2" charset="2"/>
              <a:buNone/>
            </a:pPr>
            <a:r>
              <a:rPr lang="zh-CN" altLang="pt-BR" sz="2400" b="1" dirty="0"/>
              <a:t>判断</a:t>
            </a:r>
            <a:r>
              <a:rPr lang="en-US" altLang="zh-CN" sz="2400" b="1" dirty="0"/>
              <a:t>p</a:t>
            </a:r>
            <a:r>
              <a:rPr lang="zh-CN" altLang="en-US" sz="2400" b="1" dirty="0"/>
              <a:t>相对于</a:t>
            </a:r>
            <a:r>
              <a:rPr lang="en-US" altLang="zh-CN" sz="2400" b="1" dirty="0"/>
              <a:t>F</a:t>
            </a:r>
            <a:r>
              <a:rPr lang="zh-CN" altLang="en-US" sz="2400" b="1" dirty="0"/>
              <a:t>是否为无损分解？</a:t>
            </a:r>
          </a:p>
        </p:txBody>
      </p:sp>
      <p:sp>
        <p:nvSpPr>
          <p:cNvPr id="3" name="页脚占位符 4">
            <a:extLst>
              <a:ext uri="{FF2B5EF4-FFF2-40B4-BE49-F238E27FC236}">
                <a16:creationId xmlns:a16="http://schemas.microsoft.com/office/drawing/2014/main" id="{7FD23F60-B6E8-4534-AC3D-02A88709D0A8}"/>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4" name="灯片编号占位符 5">
            <a:extLst>
              <a:ext uri="{FF2B5EF4-FFF2-40B4-BE49-F238E27FC236}">
                <a16:creationId xmlns:a16="http://schemas.microsoft.com/office/drawing/2014/main" id="{50FEED33-49EA-4A6E-91E2-80B8B2DCF51E}"/>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33</a:t>
            </a:fld>
            <a:endParaRPr lang="en-US" altLang="zh-CN" dirty="0"/>
          </a:p>
        </p:txBody>
      </p:sp>
    </p:spTree>
    <p:extLst>
      <p:ext uri="{BB962C8B-B14F-4D97-AF65-F5344CB8AC3E}">
        <p14:creationId xmlns:p14="http://schemas.microsoft.com/office/powerpoint/2010/main" val="460004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sz="2800" b="1">
                <a:solidFill>
                  <a:srgbClr val="FF0000"/>
                </a:solidFill>
              </a:rPr>
              <a:t>解答：</a:t>
            </a:r>
          </a:p>
        </p:txBody>
      </p:sp>
      <p:sp>
        <p:nvSpPr>
          <p:cNvPr id="70660" name="Rectangle 4"/>
          <p:cNvSpPr>
            <a:spLocks noChangeArrowheads="1"/>
          </p:cNvSpPr>
          <p:nvPr/>
        </p:nvSpPr>
        <p:spPr bwMode="auto">
          <a:xfrm>
            <a:off x="228600" y="1676400"/>
            <a:ext cx="2459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r>
              <a:rPr lang="zh-CN" altLang="en-US" sz="2400" b="1"/>
              <a:t>（</a:t>
            </a:r>
            <a:r>
              <a:rPr lang="en-US" altLang="zh-CN" sz="2400" b="1"/>
              <a:t>1</a:t>
            </a:r>
            <a:r>
              <a:rPr lang="zh-CN" altLang="en-US" sz="2400" b="1"/>
              <a:t>）构建表格</a:t>
            </a:r>
          </a:p>
        </p:txBody>
      </p:sp>
      <p:graphicFrame>
        <p:nvGraphicFramePr>
          <p:cNvPr id="70895" name="Group 239"/>
          <p:cNvGraphicFramePr>
            <a:graphicFrameLocks noGrp="1"/>
          </p:cNvGraphicFramePr>
          <p:nvPr>
            <p:ph idx="1"/>
          </p:nvPr>
        </p:nvGraphicFramePr>
        <p:xfrm>
          <a:off x="457200" y="2286000"/>
          <a:ext cx="8229600" cy="2971802"/>
        </p:xfrm>
        <a:graphic>
          <a:graphicData uri="http://schemas.openxmlformats.org/drawingml/2006/table">
            <a:tbl>
              <a:tblPr/>
              <a:tblGrid>
                <a:gridCol w="2041525">
                  <a:extLst>
                    <a:ext uri="{9D8B030D-6E8A-4147-A177-3AD203B41FA5}">
                      <a16:colId xmlns:a16="http://schemas.microsoft.com/office/drawing/2014/main" val="20000"/>
                    </a:ext>
                  </a:extLst>
                </a:gridCol>
                <a:gridCol w="1236663">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gridCol w="1236663">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284287">
                  <a:extLst>
                    <a:ext uri="{9D8B030D-6E8A-4147-A177-3AD203B41FA5}">
                      <a16:colId xmlns:a16="http://schemas.microsoft.com/office/drawing/2014/main" val="20005"/>
                    </a:ext>
                  </a:extLst>
                </a:gridCol>
              </a:tblGrid>
              <a:tr h="8874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925">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3">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5925">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CDE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7513">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页脚占位符 4">
            <a:extLst>
              <a:ext uri="{FF2B5EF4-FFF2-40B4-BE49-F238E27FC236}">
                <a16:creationId xmlns:a16="http://schemas.microsoft.com/office/drawing/2014/main" id="{CD6AA1BB-E1E5-4F40-95FB-D2AA1C7B48EA}"/>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6" name="灯片编号占位符 5">
            <a:extLst>
              <a:ext uri="{FF2B5EF4-FFF2-40B4-BE49-F238E27FC236}">
                <a16:creationId xmlns:a16="http://schemas.microsoft.com/office/drawing/2014/main" id="{078A3910-C783-4A69-A24E-D24A28BFB597}"/>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34</a:t>
            </a:fld>
            <a:endParaRPr lang="en-US" altLang="zh-CN" dirty="0"/>
          </a:p>
        </p:txBody>
      </p:sp>
    </p:spTree>
    <p:extLst>
      <p:ext uri="{BB962C8B-B14F-4D97-AF65-F5344CB8AC3E}">
        <p14:creationId xmlns:p14="http://schemas.microsoft.com/office/powerpoint/2010/main" val="3569201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ChangeArrowheads="1"/>
          </p:cNvSpPr>
          <p:nvPr/>
        </p:nvSpPr>
        <p:spPr bwMode="auto">
          <a:xfrm>
            <a:off x="323528" y="1628800"/>
            <a:ext cx="84654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en-US" sz="2400" b="1" dirty="0"/>
              <a:t>（</a:t>
            </a:r>
            <a:r>
              <a:rPr lang="en-US" altLang="zh-CN" sz="2400" b="1" dirty="0"/>
              <a:t>2</a:t>
            </a:r>
            <a:r>
              <a:rPr lang="zh-CN" altLang="en-US" sz="2400" b="1" dirty="0"/>
              <a:t>）取</a:t>
            </a:r>
            <a:r>
              <a:rPr lang="en-US" altLang="zh-CN" sz="2400" b="1" dirty="0"/>
              <a:t>A→C</a:t>
            </a:r>
            <a:r>
              <a:rPr lang="zh-CN" altLang="en-US" sz="2400" b="1" dirty="0"/>
              <a:t>，</a:t>
            </a:r>
            <a:r>
              <a:rPr lang="en-US" altLang="zh-CN" sz="2400" b="1" dirty="0"/>
              <a:t>A</a:t>
            </a:r>
            <a:r>
              <a:rPr lang="zh-CN" altLang="en-US" sz="2400" b="1" dirty="0"/>
              <a:t>列中值相同的是第</a:t>
            </a:r>
            <a:r>
              <a:rPr lang="en-US" altLang="zh-CN" sz="2400" b="1" dirty="0"/>
              <a:t>2</a:t>
            </a:r>
            <a:r>
              <a:rPr lang="zh-CN" altLang="en-US" sz="2400" b="1" dirty="0"/>
              <a:t>、</a:t>
            </a:r>
            <a:r>
              <a:rPr lang="en-US" altLang="zh-CN" sz="2400" b="1" dirty="0"/>
              <a:t>3</a:t>
            </a:r>
            <a:r>
              <a:rPr lang="zh-CN" altLang="en-US" sz="2400" b="1" dirty="0"/>
              <a:t>、</a:t>
            </a:r>
            <a:r>
              <a:rPr lang="en-US" altLang="zh-CN" sz="2400" b="1" dirty="0"/>
              <a:t>6</a:t>
            </a:r>
            <a:r>
              <a:rPr lang="zh-CN" altLang="en-US" sz="2400" b="1" dirty="0"/>
              <a:t>行，全为</a:t>
            </a:r>
            <a:r>
              <a:rPr lang="en-US" altLang="zh-CN" sz="2400" b="1" dirty="0"/>
              <a:t>a</a:t>
            </a:r>
            <a:r>
              <a:rPr lang="en-US" altLang="zh-CN" sz="2400" b="1" baseline="-25000" dirty="0"/>
              <a:t>1</a:t>
            </a:r>
            <a:r>
              <a:rPr lang="zh-CN" altLang="en-US" sz="2400" b="1" dirty="0"/>
              <a:t>，对应于</a:t>
            </a:r>
            <a:r>
              <a:rPr lang="en-US" altLang="zh-CN" sz="2400" b="1" dirty="0"/>
              <a:t>C</a:t>
            </a:r>
            <a:r>
              <a:rPr lang="zh-CN" altLang="en-US" sz="2400" b="1" dirty="0"/>
              <a:t>的列中无任何一个</a:t>
            </a:r>
            <a:r>
              <a:rPr lang="en-US" altLang="zh-CN" sz="2400" b="1" dirty="0" err="1"/>
              <a:t>a</a:t>
            </a:r>
            <a:r>
              <a:rPr lang="en-US" altLang="zh-CN" sz="2400" b="1" baseline="-25000" dirty="0" err="1"/>
              <a:t>i</a:t>
            </a:r>
            <a:r>
              <a:rPr lang="zh-CN" altLang="en-US" sz="2400" b="1" dirty="0"/>
              <a:t>；选取</a:t>
            </a:r>
            <a:r>
              <a:rPr lang="en-US" altLang="zh-CN" sz="2400" b="1" dirty="0"/>
              <a:t>b</a:t>
            </a:r>
            <a:r>
              <a:rPr lang="en-US" altLang="zh-CN" sz="2400" b="1" baseline="-25000" dirty="0"/>
              <a:t>13</a:t>
            </a:r>
            <a:r>
              <a:rPr lang="zh-CN" altLang="en-US" sz="2400" b="1" dirty="0"/>
              <a:t>，改</a:t>
            </a:r>
            <a:r>
              <a:rPr lang="en-US" altLang="zh-CN" sz="2400" b="1" dirty="0"/>
              <a:t>b</a:t>
            </a:r>
            <a:r>
              <a:rPr lang="en-US" altLang="zh-CN" sz="2400" b="1" baseline="-25000" dirty="0"/>
              <a:t>23</a:t>
            </a:r>
            <a:r>
              <a:rPr lang="zh-CN" altLang="en-US" sz="2400" b="1" dirty="0"/>
              <a:t>和</a:t>
            </a:r>
            <a:r>
              <a:rPr lang="en-US" altLang="zh-CN" sz="2400" b="1" dirty="0"/>
              <a:t>b</a:t>
            </a:r>
            <a:r>
              <a:rPr lang="en-US" altLang="zh-CN" sz="2400" b="1" baseline="-25000" dirty="0"/>
              <a:t>53</a:t>
            </a:r>
            <a:r>
              <a:rPr lang="zh-CN" altLang="en-US" sz="2400" b="1" dirty="0"/>
              <a:t>均为</a:t>
            </a:r>
            <a:r>
              <a:rPr lang="en-US" altLang="zh-CN" sz="2400" b="1" dirty="0"/>
              <a:t>b</a:t>
            </a:r>
            <a:r>
              <a:rPr lang="en-US" altLang="zh-CN" sz="2400" b="1" baseline="-25000" dirty="0"/>
              <a:t>13</a:t>
            </a:r>
            <a:r>
              <a:rPr lang="zh-CN" altLang="en-US" sz="2400" b="1" dirty="0"/>
              <a:t>，得新的表格如下。</a:t>
            </a:r>
          </a:p>
        </p:txBody>
      </p:sp>
      <p:graphicFrame>
        <p:nvGraphicFramePr>
          <p:cNvPr id="72943" name="Group 239"/>
          <p:cNvGraphicFramePr>
            <a:graphicFrameLocks noGrp="1"/>
          </p:cNvGraphicFramePr>
          <p:nvPr>
            <p:ph/>
            <p:extLst>
              <p:ext uri="{D42A27DB-BD31-4B8C-83A1-F6EECF244321}">
                <p14:modId xmlns:p14="http://schemas.microsoft.com/office/powerpoint/2010/main" val="1910837673"/>
              </p:ext>
            </p:extLst>
          </p:nvPr>
        </p:nvGraphicFramePr>
        <p:xfrm>
          <a:off x="457200" y="3041104"/>
          <a:ext cx="8229600" cy="3124200"/>
        </p:xfrm>
        <a:graphic>
          <a:graphicData uri="http://schemas.openxmlformats.org/drawingml/2006/table">
            <a:tbl>
              <a:tblPr/>
              <a:tblGrid>
                <a:gridCol w="2041525">
                  <a:extLst>
                    <a:ext uri="{9D8B030D-6E8A-4147-A177-3AD203B41FA5}">
                      <a16:colId xmlns:a16="http://schemas.microsoft.com/office/drawing/2014/main" val="20000"/>
                    </a:ext>
                  </a:extLst>
                </a:gridCol>
                <a:gridCol w="1236663">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gridCol w="1236663">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284287">
                  <a:extLst>
                    <a:ext uri="{9D8B030D-6E8A-4147-A177-3AD203B41FA5}">
                      <a16:colId xmlns:a16="http://schemas.microsoft.com/office/drawing/2014/main" val="20005"/>
                    </a:ext>
                  </a:extLst>
                </a:gridCol>
              </a:tblGrid>
              <a:tr h="9334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81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CDE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81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页脚占位符 4">
            <a:extLst>
              <a:ext uri="{FF2B5EF4-FFF2-40B4-BE49-F238E27FC236}">
                <a16:creationId xmlns:a16="http://schemas.microsoft.com/office/drawing/2014/main" id="{1437EC98-879D-4666-9558-27AE87E302E4}"/>
              </a:ext>
            </a:extLst>
          </p:cNvPr>
          <p:cNvSpPr txBox="1">
            <a:spLocks/>
          </p:cNvSpPr>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r>
              <a:rPr lang="en-US" altLang="zh-CN"/>
              <a:t>An Introduction to Database System</a:t>
            </a:r>
          </a:p>
        </p:txBody>
      </p:sp>
      <p:sp>
        <p:nvSpPr>
          <p:cNvPr id="5" name="灯片编号占位符 5">
            <a:extLst>
              <a:ext uri="{FF2B5EF4-FFF2-40B4-BE49-F238E27FC236}">
                <a16:creationId xmlns:a16="http://schemas.microsoft.com/office/drawing/2014/main" id="{472C5833-B162-4210-93C9-15152C0F98F9}"/>
              </a:ext>
            </a:extLst>
          </p:cNvPr>
          <p:cNvSpPr txBox="1">
            <a:spLocks/>
          </p:cNvSpPr>
          <p:nvPr/>
        </p:nvSpPr>
        <p:spPr bwMode="auto">
          <a:xfrm>
            <a:off x="250825" y="6237288"/>
            <a:ext cx="58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400" b="0" kern="1200">
                <a:solidFill>
                  <a:schemeClr val="tx1"/>
                </a:solidFill>
                <a:latin typeface="+mn-lt"/>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fld id="{9C73FC67-4E56-47DA-A07C-99165DEA713F}" type="slidenum">
              <a:rPr lang="en-US" altLang="zh-CN" smtClean="0"/>
              <a:pPr/>
              <a:t>35</a:t>
            </a:fld>
            <a:endParaRPr lang="en-US" altLang="zh-CN" dirty="0"/>
          </a:p>
        </p:txBody>
      </p:sp>
    </p:spTree>
    <p:extLst>
      <p:ext uri="{BB962C8B-B14F-4D97-AF65-F5344CB8AC3E}">
        <p14:creationId xmlns:p14="http://schemas.microsoft.com/office/powerpoint/2010/main" val="1294538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sz="half" idx="1"/>
          </p:nvPr>
        </p:nvSpPr>
        <p:spPr>
          <a:xfrm>
            <a:off x="323528" y="1484784"/>
            <a:ext cx="8534400" cy="990600"/>
          </a:xfrm>
        </p:spPr>
        <p:txBody>
          <a:bodyPr/>
          <a:lstStyle/>
          <a:p>
            <a:pPr>
              <a:buFont typeface="Wingdings" panose="05000000000000000000" pitchFamily="2" charset="2"/>
              <a:buNone/>
            </a:pPr>
            <a:r>
              <a:rPr lang="zh-CN" altLang="en-US" sz="2400" b="1" dirty="0"/>
              <a:t>（</a:t>
            </a:r>
            <a:r>
              <a:rPr lang="en-US" altLang="zh-CN" sz="2400" b="1" dirty="0"/>
              <a:t>3</a:t>
            </a:r>
            <a:r>
              <a:rPr lang="zh-CN" altLang="en-US" sz="2400" b="1" dirty="0"/>
              <a:t>）再取</a:t>
            </a:r>
            <a:r>
              <a:rPr lang="en-US" altLang="zh-CN" sz="2400" b="1" dirty="0"/>
              <a:t>B→C</a:t>
            </a:r>
            <a:r>
              <a:rPr lang="zh-CN" altLang="en-US" sz="2400" b="1" dirty="0"/>
              <a:t>，</a:t>
            </a:r>
            <a:r>
              <a:rPr lang="en-US" altLang="zh-CN" sz="2400" b="1" dirty="0"/>
              <a:t>B</a:t>
            </a:r>
            <a:r>
              <a:rPr lang="zh-CN" altLang="en-US" sz="2400" b="1" dirty="0"/>
              <a:t>列中值相同的是第</a:t>
            </a:r>
            <a:r>
              <a:rPr lang="en-US" altLang="zh-CN" sz="2400" b="1" dirty="0"/>
              <a:t>3</a:t>
            </a:r>
            <a:r>
              <a:rPr lang="zh-CN" altLang="en-US" sz="2400" b="1" dirty="0"/>
              <a:t>、</a:t>
            </a:r>
            <a:r>
              <a:rPr lang="en-US" altLang="zh-CN" sz="2400" b="1" dirty="0"/>
              <a:t>4</a:t>
            </a:r>
            <a:r>
              <a:rPr lang="zh-CN" altLang="en-US" sz="2400" b="1" dirty="0"/>
              <a:t>行，全为</a:t>
            </a:r>
            <a:r>
              <a:rPr lang="en-US" altLang="zh-CN" sz="2400" b="1" dirty="0"/>
              <a:t>a</a:t>
            </a:r>
            <a:r>
              <a:rPr lang="en-US" altLang="zh-CN" sz="2400" b="1" baseline="-25000" dirty="0"/>
              <a:t>2</a:t>
            </a:r>
            <a:r>
              <a:rPr lang="zh-CN" altLang="en-US" sz="2400" b="1" dirty="0"/>
              <a:t>，对应于</a:t>
            </a:r>
            <a:r>
              <a:rPr lang="en-US" altLang="zh-CN" sz="2400" b="1" dirty="0"/>
              <a:t>C</a:t>
            </a:r>
            <a:r>
              <a:rPr lang="zh-CN" altLang="en-US" sz="2400" b="1" dirty="0"/>
              <a:t>列中无任何一个</a:t>
            </a:r>
            <a:r>
              <a:rPr lang="en-US" altLang="zh-CN" sz="2400" b="1" dirty="0" err="1"/>
              <a:t>a</a:t>
            </a:r>
            <a:r>
              <a:rPr lang="en-US" altLang="zh-CN" sz="2400" b="1" baseline="-25000" dirty="0" err="1"/>
              <a:t>i</a:t>
            </a:r>
            <a:r>
              <a:rPr lang="zh-CN" altLang="en-US" sz="2400" b="1" dirty="0"/>
              <a:t>；选取</a:t>
            </a:r>
            <a:r>
              <a:rPr lang="en-US" altLang="zh-CN" sz="2400" b="1" dirty="0"/>
              <a:t>b</a:t>
            </a:r>
            <a:r>
              <a:rPr lang="en-US" altLang="zh-CN" sz="2400" b="1" baseline="-25000" dirty="0"/>
              <a:t>13</a:t>
            </a:r>
            <a:r>
              <a:rPr lang="zh-CN" altLang="en-US" sz="2400" b="1" dirty="0"/>
              <a:t>，改</a:t>
            </a:r>
            <a:r>
              <a:rPr lang="en-US" altLang="zh-CN" sz="2400" b="1" dirty="0"/>
              <a:t>b</a:t>
            </a:r>
            <a:r>
              <a:rPr lang="en-US" altLang="zh-CN" sz="2400" b="1" baseline="-25000" dirty="0"/>
              <a:t>33</a:t>
            </a:r>
            <a:r>
              <a:rPr lang="zh-CN" altLang="en-US" sz="2400" b="1" dirty="0"/>
              <a:t>为</a:t>
            </a:r>
            <a:r>
              <a:rPr lang="en-US" altLang="zh-CN" sz="2400" b="1" dirty="0"/>
              <a:t>b</a:t>
            </a:r>
            <a:r>
              <a:rPr lang="en-US" altLang="zh-CN" sz="2400" b="1" baseline="-25000" dirty="0"/>
              <a:t>13</a:t>
            </a:r>
            <a:r>
              <a:rPr lang="zh-CN" altLang="en-US" sz="2400" b="1" dirty="0"/>
              <a:t>，得新的表格如下。</a:t>
            </a:r>
          </a:p>
        </p:txBody>
      </p:sp>
      <p:graphicFrame>
        <p:nvGraphicFramePr>
          <p:cNvPr id="74994" name="Group 242"/>
          <p:cNvGraphicFramePr>
            <a:graphicFrameLocks noGrp="1"/>
          </p:cNvGraphicFramePr>
          <p:nvPr>
            <p:ph sz="half" idx="2"/>
            <p:extLst>
              <p:ext uri="{D42A27DB-BD31-4B8C-83A1-F6EECF244321}">
                <p14:modId xmlns:p14="http://schemas.microsoft.com/office/powerpoint/2010/main" val="2474390519"/>
              </p:ext>
            </p:extLst>
          </p:nvPr>
        </p:nvGraphicFramePr>
        <p:xfrm>
          <a:off x="1295400" y="2871935"/>
          <a:ext cx="7162800" cy="3581401"/>
        </p:xfrm>
        <a:graphic>
          <a:graphicData uri="http://schemas.openxmlformats.org/drawingml/2006/table">
            <a:tbl>
              <a:tblPr/>
              <a:tblGrid>
                <a:gridCol w="1776413">
                  <a:extLst>
                    <a:ext uri="{9D8B030D-6E8A-4147-A177-3AD203B41FA5}">
                      <a16:colId xmlns:a16="http://schemas.microsoft.com/office/drawing/2014/main" val="20000"/>
                    </a:ext>
                  </a:extLst>
                </a:gridCol>
                <a:gridCol w="1077912">
                  <a:extLst>
                    <a:ext uri="{9D8B030D-6E8A-4147-A177-3AD203B41FA5}">
                      <a16:colId xmlns:a16="http://schemas.microsoft.com/office/drawing/2014/main" val="20001"/>
                    </a:ext>
                  </a:extLst>
                </a:gridCol>
                <a:gridCol w="1076325">
                  <a:extLst>
                    <a:ext uri="{9D8B030D-6E8A-4147-A177-3AD203B41FA5}">
                      <a16:colId xmlns:a16="http://schemas.microsoft.com/office/drawing/2014/main" val="20002"/>
                    </a:ext>
                  </a:extLst>
                </a:gridCol>
                <a:gridCol w="1074738">
                  <a:extLst>
                    <a:ext uri="{9D8B030D-6E8A-4147-A177-3AD203B41FA5}">
                      <a16:colId xmlns:a16="http://schemas.microsoft.com/office/drawing/2014/main" val="20003"/>
                    </a:ext>
                  </a:extLst>
                </a:gridCol>
                <a:gridCol w="1039812">
                  <a:extLst>
                    <a:ext uri="{9D8B030D-6E8A-4147-A177-3AD203B41FA5}">
                      <a16:colId xmlns:a16="http://schemas.microsoft.com/office/drawing/2014/main" val="20004"/>
                    </a:ext>
                  </a:extLst>
                </a:gridCol>
                <a:gridCol w="1117600">
                  <a:extLst>
                    <a:ext uri="{9D8B030D-6E8A-4147-A177-3AD203B41FA5}">
                      <a16:colId xmlns:a16="http://schemas.microsoft.com/office/drawing/2014/main" val="20005"/>
                    </a:ext>
                  </a:extLst>
                </a:gridCol>
              </a:tblGrid>
              <a:tr h="10699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CDE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页脚占位符 4">
            <a:extLst>
              <a:ext uri="{FF2B5EF4-FFF2-40B4-BE49-F238E27FC236}">
                <a16:creationId xmlns:a16="http://schemas.microsoft.com/office/drawing/2014/main" id="{F349C38E-CCB3-4573-BE3D-20C8B2CE0BA8}"/>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1A729322-E507-4DB1-BA15-531AC0033A6F}"/>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36</a:t>
            </a:fld>
            <a:endParaRPr lang="en-US" altLang="zh-CN" dirty="0"/>
          </a:p>
        </p:txBody>
      </p:sp>
    </p:spTree>
    <p:extLst>
      <p:ext uri="{BB962C8B-B14F-4D97-AF65-F5344CB8AC3E}">
        <p14:creationId xmlns:p14="http://schemas.microsoft.com/office/powerpoint/2010/main" val="1531615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ChangeArrowheads="1"/>
          </p:cNvSpPr>
          <p:nvPr/>
        </p:nvSpPr>
        <p:spPr bwMode="auto">
          <a:xfrm>
            <a:off x="251520" y="1694369"/>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en-US" sz="2400" b="1" dirty="0"/>
              <a:t>（</a:t>
            </a:r>
            <a:r>
              <a:rPr lang="en-US" altLang="zh-CN" sz="2400" b="1" dirty="0"/>
              <a:t>4</a:t>
            </a:r>
            <a:r>
              <a:rPr lang="zh-CN" altLang="en-US" sz="2400" b="1" dirty="0"/>
              <a:t>）再取</a:t>
            </a:r>
            <a:r>
              <a:rPr lang="en-US" altLang="zh-CN" sz="2400" b="1" dirty="0"/>
              <a:t>C→D</a:t>
            </a:r>
            <a:r>
              <a:rPr lang="zh-CN" altLang="en-US" sz="2400" b="1" dirty="0"/>
              <a:t>，</a:t>
            </a:r>
            <a:r>
              <a:rPr lang="en-US" altLang="zh-CN" sz="2400" b="1" dirty="0"/>
              <a:t>C</a:t>
            </a:r>
            <a:r>
              <a:rPr lang="zh-CN" altLang="en-US" sz="2400" b="1" dirty="0"/>
              <a:t>列中值相同的是第</a:t>
            </a:r>
            <a:r>
              <a:rPr lang="en-US" altLang="zh-CN" sz="2400" b="1" dirty="0"/>
              <a:t>2</a:t>
            </a:r>
            <a:r>
              <a:rPr lang="zh-CN" altLang="en-US" sz="2400" b="1" dirty="0"/>
              <a:t>、</a:t>
            </a:r>
            <a:r>
              <a:rPr lang="en-US" altLang="zh-CN" sz="2400" b="1" dirty="0"/>
              <a:t>3</a:t>
            </a:r>
            <a:r>
              <a:rPr lang="zh-CN" altLang="en-US" sz="2400" b="1" dirty="0"/>
              <a:t>、</a:t>
            </a:r>
            <a:r>
              <a:rPr lang="en-US" altLang="zh-CN" sz="2400" b="1" dirty="0"/>
              <a:t>4</a:t>
            </a:r>
            <a:r>
              <a:rPr lang="zh-CN" altLang="en-US" sz="2400" b="1" dirty="0"/>
              <a:t>、</a:t>
            </a:r>
            <a:r>
              <a:rPr lang="en-US" altLang="zh-CN" sz="2400" b="1" dirty="0"/>
              <a:t>6</a:t>
            </a:r>
            <a:r>
              <a:rPr lang="zh-CN" altLang="en-US" sz="2400" b="1" dirty="0"/>
              <a:t>行，全为</a:t>
            </a:r>
            <a:r>
              <a:rPr lang="en-US" altLang="zh-CN" sz="2400" b="1" dirty="0"/>
              <a:t>b</a:t>
            </a:r>
            <a:r>
              <a:rPr lang="en-US" altLang="zh-CN" sz="2400" b="1" baseline="-25000" dirty="0"/>
              <a:t>13</a:t>
            </a:r>
            <a:r>
              <a:rPr lang="zh-CN" altLang="en-US" sz="2400" b="1" dirty="0"/>
              <a:t>，对应于</a:t>
            </a:r>
            <a:r>
              <a:rPr lang="en-US" altLang="zh-CN" sz="2400" b="1" dirty="0"/>
              <a:t>D</a:t>
            </a:r>
            <a:r>
              <a:rPr lang="zh-CN" altLang="en-US" sz="2400" b="1" dirty="0"/>
              <a:t>列中有一个</a:t>
            </a:r>
            <a:r>
              <a:rPr lang="en-US" altLang="zh-CN" sz="2400" b="1" dirty="0"/>
              <a:t>a</a:t>
            </a:r>
            <a:r>
              <a:rPr lang="en-US" altLang="zh-CN" sz="2400" b="1" baseline="-25000" dirty="0"/>
              <a:t>4</a:t>
            </a:r>
            <a:r>
              <a:rPr lang="zh-CN" altLang="en-US" sz="2400" b="1" dirty="0"/>
              <a:t>，将</a:t>
            </a:r>
            <a:r>
              <a:rPr lang="en-US" altLang="zh-CN" sz="2400" b="1" dirty="0"/>
              <a:t>b</a:t>
            </a:r>
            <a:r>
              <a:rPr lang="en-US" altLang="zh-CN" sz="2400" b="1" baseline="-25000" dirty="0"/>
              <a:t>24</a:t>
            </a:r>
            <a:r>
              <a:rPr lang="zh-CN" altLang="en-US" sz="2400" b="1" dirty="0"/>
              <a:t>、</a:t>
            </a:r>
            <a:r>
              <a:rPr lang="en-US" altLang="zh-CN" sz="2400" b="1" dirty="0"/>
              <a:t>b</a:t>
            </a:r>
            <a:r>
              <a:rPr lang="en-US" altLang="zh-CN" sz="2400" b="1" baseline="-25000" dirty="0"/>
              <a:t>34</a:t>
            </a:r>
            <a:r>
              <a:rPr lang="zh-CN" altLang="en-US" sz="2400" b="1" dirty="0"/>
              <a:t>、</a:t>
            </a:r>
            <a:r>
              <a:rPr lang="en-US" altLang="zh-CN" sz="2400" b="1" dirty="0"/>
              <a:t>b</a:t>
            </a:r>
            <a:r>
              <a:rPr lang="en-US" altLang="zh-CN" sz="2400" b="1" baseline="-25000" dirty="0"/>
              <a:t>54</a:t>
            </a:r>
            <a:r>
              <a:rPr lang="zh-CN" altLang="en-US" sz="2400" b="1" dirty="0"/>
              <a:t>都改为</a:t>
            </a:r>
            <a:r>
              <a:rPr lang="en-US" altLang="zh-CN" sz="2400" b="1" dirty="0"/>
              <a:t>a</a:t>
            </a:r>
            <a:r>
              <a:rPr lang="en-US" altLang="zh-CN" sz="2400" b="1" baseline="-25000" dirty="0"/>
              <a:t>4</a:t>
            </a:r>
            <a:r>
              <a:rPr lang="zh-CN" altLang="en-US" sz="2400" b="1" dirty="0"/>
              <a:t>，得新的表格如下。 </a:t>
            </a:r>
          </a:p>
        </p:txBody>
      </p:sp>
      <p:graphicFrame>
        <p:nvGraphicFramePr>
          <p:cNvPr id="77039" name="Group 239"/>
          <p:cNvGraphicFramePr>
            <a:graphicFrameLocks noGrp="1"/>
          </p:cNvGraphicFramePr>
          <p:nvPr>
            <p:ph/>
            <p:extLst>
              <p:ext uri="{D42A27DB-BD31-4B8C-83A1-F6EECF244321}">
                <p14:modId xmlns:p14="http://schemas.microsoft.com/office/powerpoint/2010/main" val="3760166600"/>
              </p:ext>
            </p:extLst>
          </p:nvPr>
        </p:nvGraphicFramePr>
        <p:xfrm>
          <a:off x="457200" y="3337518"/>
          <a:ext cx="8229600" cy="2971802"/>
        </p:xfrm>
        <a:graphic>
          <a:graphicData uri="http://schemas.openxmlformats.org/drawingml/2006/table">
            <a:tbl>
              <a:tblPr/>
              <a:tblGrid>
                <a:gridCol w="2041525">
                  <a:extLst>
                    <a:ext uri="{9D8B030D-6E8A-4147-A177-3AD203B41FA5}">
                      <a16:colId xmlns:a16="http://schemas.microsoft.com/office/drawing/2014/main" val="20000"/>
                    </a:ext>
                  </a:extLst>
                </a:gridCol>
                <a:gridCol w="1236663">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gridCol w="1236663">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284287">
                  <a:extLst>
                    <a:ext uri="{9D8B030D-6E8A-4147-A177-3AD203B41FA5}">
                      <a16:colId xmlns:a16="http://schemas.microsoft.com/office/drawing/2014/main" val="20005"/>
                    </a:ext>
                  </a:extLst>
                </a:gridCol>
              </a:tblGrid>
              <a:tr h="8874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925">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3">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5925">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CDE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7513">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页脚占位符 4">
            <a:extLst>
              <a:ext uri="{FF2B5EF4-FFF2-40B4-BE49-F238E27FC236}">
                <a16:creationId xmlns:a16="http://schemas.microsoft.com/office/drawing/2014/main" id="{6D0FEBE9-00E8-4FE8-BEEE-EBF2F70D9B83}"/>
              </a:ext>
            </a:extLst>
          </p:cNvPr>
          <p:cNvSpPr txBox="1">
            <a:spLocks/>
          </p:cNvSpPr>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r>
              <a:rPr lang="en-US" altLang="zh-CN"/>
              <a:t>An Introduction to Database System</a:t>
            </a:r>
          </a:p>
        </p:txBody>
      </p:sp>
      <p:sp>
        <p:nvSpPr>
          <p:cNvPr id="5" name="灯片编号占位符 5">
            <a:extLst>
              <a:ext uri="{FF2B5EF4-FFF2-40B4-BE49-F238E27FC236}">
                <a16:creationId xmlns:a16="http://schemas.microsoft.com/office/drawing/2014/main" id="{D4DF0110-62E9-4529-9AA6-A7606E50C920}"/>
              </a:ext>
            </a:extLst>
          </p:cNvPr>
          <p:cNvSpPr txBox="1">
            <a:spLocks/>
          </p:cNvSpPr>
          <p:nvPr/>
        </p:nvSpPr>
        <p:spPr bwMode="auto">
          <a:xfrm>
            <a:off x="250825" y="6237288"/>
            <a:ext cx="58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400" b="0" kern="1200">
                <a:solidFill>
                  <a:schemeClr val="tx1"/>
                </a:solidFill>
                <a:latin typeface="+mn-lt"/>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fld id="{9C73FC67-4E56-47DA-A07C-99165DEA713F}" type="slidenum">
              <a:rPr lang="en-US" altLang="zh-CN" smtClean="0"/>
              <a:pPr/>
              <a:t>37</a:t>
            </a:fld>
            <a:endParaRPr lang="en-US" altLang="zh-CN" dirty="0"/>
          </a:p>
        </p:txBody>
      </p:sp>
    </p:spTree>
    <p:extLst>
      <p:ext uri="{BB962C8B-B14F-4D97-AF65-F5344CB8AC3E}">
        <p14:creationId xmlns:p14="http://schemas.microsoft.com/office/powerpoint/2010/main" val="3350411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ChangeArrowheads="1"/>
          </p:cNvSpPr>
          <p:nvPr/>
        </p:nvSpPr>
        <p:spPr bwMode="auto">
          <a:xfrm>
            <a:off x="343694" y="1264424"/>
            <a:ext cx="838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en-US" sz="2400" b="1" dirty="0"/>
              <a:t>（</a:t>
            </a:r>
            <a:r>
              <a:rPr lang="en-US" altLang="zh-CN" sz="2400" b="1" dirty="0"/>
              <a:t>5</a:t>
            </a:r>
            <a:r>
              <a:rPr lang="zh-CN" altLang="en-US" sz="2400" b="1" dirty="0"/>
              <a:t>）再取</a:t>
            </a:r>
            <a:r>
              <a:rPr lang="en-US" altLang="zh-CN" sz="2400" b="1" dirty="0"/>
              <a:t>DE→C</a:t>
            </a:r>
            <a:r>
              <a:rPr lang="zh-CN" altLang="en-US" sz="2400" b="1" dirty="0"/>
              <a:t>，</a:t>
            </a:r>
            <a:r>
              <a:rPr lang="en-US" altLang="zh-CN" sz="2400" b="1" dirty="0"/>
              <a:t>D</a:t>
            </a:r>
            <a:r>
              <a:rPr lang="zh-CN" altLang="en-US" sz="2400" b="1" dirty="0"/>
              <a:t>列的值全为</a:t>
            </a:r>
            <a:r>
              <a:rPr lang="en-US" altLang="zh-CN" sz="2400" b="1" dirty="0"/>
              <a:t>a</a:t>
            </a:r>
            <a:r>
              <a:rPr lang="en-US" altLang="zh-CN" sz="2400" b="1" baseline="-25000" dirty="0"/>
              <a:t>4</a:t>
            </a:r>
            <a:r>
              <a:rPr lang="zh-CN" altLang="en-US" sz="2400" b="1" dirty="0"/>
              <a:t>，对应于</a:t>
            </a:r>
            <a:r>
              <a:rPr lang="en-US" altLang="zh-CN" sz="2400" b="1" dirty="0"/>
              <a:t>C</a:t>
            </a:r>
            <a:r>
              <a:rPr lang="zh-CN" altLang="en-US" sz="2400" b="1" dirty="0"/>
              <a:t>列中有一个</a:t>
            </a:r>
            <a:r>
              <a:rPr lang="en-US" altLang="zh-CN" sz="2400" b="1" dirty="0"/>
              <a:t>a</a:t>
            </a:r>
            <a:r>
              <a:rPr lang="en-US" altLang="zh-CN" sz="2400" b="1" baseline="-25000" dirty="0"/>
              <a:t>3</a:t>
            </a:r>
            <a:r>
              <a:rPr lang="zh-CN" altLang="en-US" sz="2400" b="1" dirty="0"/>
              <a:t>，将</a:t>
            </a:r>
            <a:r>
              <a:rPr lang="en-US" altLang="zh-CN" sz="2400" b="1" dirty="0"/>
              <a:t>C</a:t>
            </a:r>
            <a:r>
              <a:rPr lang="zh-CN" altLang="en-US" sz="2400" b="1" dirty="0"/>
              <a:t>列其它值均改</a:t>
            </a:r>
            <a:r>
              <a:rPr lang="en-US" altLang="zh-CN" sz="2400" b="1" dirty="0"/>
              <a:t>a</a:t>
            </a:r>
            <a:r>
              <a:rPr lang="en-US" altLang="zh-CN" sz="2400" b="1" baseline="-25000" dirty="0"/>
              <a:t>3</a:t>
            </a:r>
            <a:r>
              <a:rPr lang="zh-CN" altLang="en-US" sz="2400" b="1" dirty="0"/>
              <a:t>，得新的表格如下。</a:t>
            </a:r>
          </a:p>
        </p:txBody>
      </p:sp>
      <p:graphicFrame>
        <p:nvGraphicFramePr>
          <p:cNvPr id="79087" name="Group 239"/>
          <p:cNvGraphicFramePr>
            <a:graphicFrameLocks noGrp="1"/>
          </p:cNvGraphicFramePr>
          <p:nvPr>
            <p:ph/>
            <p:extLst>
              <p:ext uri="{D42A27DB-BD31-4B8C-83A1-F6EECF244321}">
                <p14:modId xmlns:p14="http://schemas.microsoft.com/office/powerpoint/2010/main" val="2626613878"/>
              </p:ext>
            </p:extLst>
          </p:nvPr>
        </p:nvGraphicFramePr>
        <p:xfrm>
          <a:off x="381000" y="2223863"/>
          <a:ext cx="8229600" cy="3581401"/>
        </p:xfrm>
        <a:graphic>
          <a:graphicData uri="http://schemas.openxmlformats.org/drawingml/2006/table">
            <a:tbl>
              <a:tblPr/>
              <a:tblGrid>
                <a:gridCol w="2041525">
                  <a:extLst>
                    <a:ext uri="{9D8B030D-6E8A-4147-A177-3AD203B41FA5}">
                      <a16:colId xmlns:a16="http://schemas.microsoft.com/office/drawing/2014/main" val="20000"/>
                    </a:ext>
                  </a:extLst>
                </a:gridCol>
                <a:gridCol w="1236663">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gridCol w="1236663">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284287">
                  <a:extLst>
                    <a:ext uri="{9D8B030D-6E8A-4147-A177-3AD203B41FA5}">
                      <a16:colId xmlns:a16="http://schemas.microsoft.com/office/drawing/2014/main" val="20005"/>
                    </a:ext>
                  </a:extLst>
                </a:gridCol>
              </a:tblGrid>
              <a:tr h="10699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CDE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9089" name="Rectangle 241"/>
          <p:cNvSpPr>
            <a:spLocks noChangeArrowheads="1"/>
          </p:cNvSpPr>
          <p:nvPr/>
        </p:nvSpPr>
        <p:spPr bwMode="auto">
          <a:xfrm>
            <a:off x="424308" y="5910371"/>
            <a:ext cx="86121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en-US" altLang="zh-CN" sz="2400" b="1" dirty="0"/>
              <a:t>   E</a:t>
            </a:r>
            <a:r>
              <a:rPr lang="zh-CN" altLang="en-US" sz="2400" b="1" dirty="0"/>
              <a:t>列中只有第</a:t>
            </a:r>
            <a:r>
              <a:rPr lang="en-US" altLang="zh-CN" sz="2400" b="1" dirty="0"/>
              <a:t>4</a:t>
            </a:r>
            <a:r>
              <a:rPr lang="zh-CN" altLang="en-US" sz="2400" b="1" dirty="0"/>
              <a:t>、</a:t>
            </a:r>
            <a:r>
              <a:rPr lang="en-US" altLang="zh-CN" sz="2400" b="1" dirty="0"/>
              <a:t>5</a:t>
            </a:r>
            <a:r>
              <a:rPr lang="zh-CN" altLang="en-US" sz="2400" b="1" dirty="0"/>
              <a:t>、</a:t>
            </a:r>
            <a:r>
              <a:rPr lang="en-US" altLang="zh-CN" sz="2400" b="1" dirty="0"/>
              <a:t>6</a:t>
            </a:r>
            <a:r>
              <a:rPr lang="zh-CN" altLang="en-US" sz="2400" b="1" dirty="0"/>
              <a:t>行中的值全为</a:t>
            </a:r>
            <a:r>
              <a:rPr lang="en-US" altLang="zh-CN" sz="2400" b="1" dirty="0"/>
              <a:t>a</a:t>
            </a:r>
            <a:r>
              <a:rPr lang="en-US" altLang="zh-CN" sz="2400" b="1" baseline="-25000" dirty="0"/>
              <a:t>5</a:t>
            </a:r>
            <a:r>
              <a:rPr lang="zh-CN" altLang="en-US" sz="2400" b="1" dirty="0"/>
              <a:t>，而对应</a:t>
            </a:r>
            <a:r>
              <a:rPr lang="en-US" altLang="zh-CN" sz="2400" b="1" dirty="0"/>
              <a:t>C</a:t>
            </a:r>
            <a:r>
              <a:rPr lang="zh-CN" altLang="en-US" sz="2400" b="1" dirty="0"/>
              <a:t>列的值全为</a:t>
            </a:r>
            <a:r>
              <a:rPr lang="en-US" altLang="zh-CN" sz="2400" b="1" dirty="0"/>
              <a:t>a</a:t>
            </a:r>
            <a:r>
              <a:rPr lang="en-US" altLang="zh-CN" sz="2400" b="1" baseline="-25000" dirty="0"/>
              <a:t>3</a:t>
            </a:r>
            <a:r>
              <a:rPr lang="zh-CN" altLang="en-US" sz="2400" b="1" dirty="0"/>
              <a:t>，所以不用修改。</a:t>
            </a:r>
          </a:p>
        </p:txBody>
      </p:sp>
    </p:spTree>
    <p:extLst>
      <p:ext uri="{BB962C8B-B14F-4D97-AF65-F5344CB8AC3E}">
        <p14:creationId xmlns:p14="http://schemas.microsoft.com/office/powerpoint/2010/main" val="2118472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ChangeArrowheads="1"/>
          </p:cNvSpPr>
          <p:nvPr/>
        </p:nvSpPr>
        <p:spPr bwMode="auto">
          <a:xfrm>
            <a:off x="310820" y="1408440"/>
            <a:ext cx="8458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en-US" sz="2400" b="1" dirty="0"/>
              <a:t>（</a:t>
            </a:r>
            <a:r>
              <a:rPr lang="en-US" altLang="zh-CN" sz="2400" b="1" dirty="0"/>
              <a:t>6</a:t>
            </a:r>
            <a:r>
              <a:rPr lang="zh-CN" altLang="en-US" sz="2400" b="1" dirty="0"/>
              <a:t>）再取</a:t>
            </a:r>
            <a:r>
              <a:rPr lang="en-US" altLang="zh-CN" sz="2400" b="1" dirty="0"/>
              <a:t>CE→A</a:t>
            </a:r>
            <a:r>
              <a:rPr lang="zh-CN" altLang="en-US" sz="2400" b="1" dirty="0"/>
              <a:t>，</a:t>
            </a:r>
            <a:r>
              <a:rPr lang="en-US" altLang="zh-CN" sz="2400" b="1" dirty="0"/>
              <a:t>C</a:t>
            </a:r>
            <a:r>
              <a:rPr lang="zh-CN" altLang="en-US" sz="2400" b="1" dirty="0"/>
              <a:t>列的值全为</a:t>
            </a:r>
            <a:r>
              <a:rPr lang="en-US" altLang="zh-CN" sz="2400" b="1" dirty="0"/>
              <a:t>a</a:t>
            </a:r>
            <a:r>
              <a:rPr lang="en-US" altLang="zh-CN" sz="2400" b="1" baseline="-25000" dirty="0"/>
              <a:t>3</a:t>
            </a:r>
            <a:r>
              <a:rPr lang="zh-CN" altLang="en-US" sz="2400" b="1" dirty="0"/>
              <a:t>，所以将</a:t>
            </a:r>
            <a:r>
              <a:rPr lang="en-US" altLang="zh-CN" sz="2400" b="1" dirty="0"/>
              <a:t>A</a:t>
            </a:r>
            <a:r>
              <a:rPr lang="zh-CN" altLang="en-US" sz="2400" b="1" dirty="0"/>
              <a:t>列的</a:t>
            </a:r>
            <a:r>
              <a:rPr lang="en-US" altLang="zh-CN" sz="2400" b="1" dirty="0"/>
              <a:t>b</a:t>
            </a:r>
            <a:r>
              <a:rPr lang="en-US" altLang="zh-CN" sz="2400" b="1" baseline="-25000" dirty="0"/>
              <a:t>31</a:t>
            </a:r>
            <a:r>
              <a:rPr lang="zh-CN" altLang="en-US" sz="2400" b="1" dirty="0"/>
              <a:t>和</a:t>
            </a:r>
            <a:r>
              <a:rPr lang="en-US" altLang="zh-CN" sz="2400" b="1" dirty="0"/>
              <a:t>b</a:t>
            </a:r>
            <a:r>
              <a:rPr lang="en-US" altLang="zh-CN" sz="2400" b="1" baseline="-25000" dirty="0"/>
              <a:t>41</a:t>
            </a:r>
            <a:r>
              <a:rPr lang="zh-CN" altLang="en-US" sz="2400" b="1" dirty="0"/>
              <a:t>都改为</a:t>
            </a:r>
            <a:r>
              <a:rPr lang="en-US" altLang="zh-CN" sz="2400" b="1" dirty="0"/>
              <a:t>a</a:t>
            </a:r>
            <a:r>
              <a:rPr lang="en-US" altLang="zh-CN" sz="2400" b="1" baseline="-25000" dirty="0"/>
              <a:t>1</a:t>
            </a:r>
            <a:r>
              <a:rPr lang="zh-CN" altLang="en-US" sz="2400" b="1" dirty="0"/>
              <a:t>，得新的表格如下。</a:t>
            </a:r>
          </a:p>
        </p:txBody>
      </p:sp>
      <p:graphicFrame>
        <p:nvGraphicFramePr>
          <p:cNvPr id="81135" name="Group 239"/>
          <p:cNvGraphicFramePr>
            <a:graphicFrameLocks noGrp="1"/>
          </p:cNvGraphicFramePr>
          <p:nvPr>
            <p:ph/>
            <p:extLst>
              <p:ext uri="{D42A27DB-BD31-4B8C-83A1-F6EECF244321}">
                <p14:modId xmlns:p14="http://schemas.microsoft.com/office/powerpoint/2010/main" val="3874818949"/>
              </p:ext>
            </p:extLst>
          </p:nvPr>
        </p:nvGraphicFramePr>
        <p:xfrm>
          <a:off x="533400" y="2384646"/>
          <a:ext cx="8229600" cy="3276602"/>
        </p:xfrm>
        <a:graphic>
          <a:graphicData uri="http://schemas.openxmlformats.org/drawingml/2006/table">
            <a:tbl>
              <a:tblPr/>
              <a:tblGrid>
                <a:gridCol w="2041525">
                  <a:extLst>
                    <a:ext uri="{9D8B030D-6E8A-4147-A177-3AD203B41FA5}">
                      <a16:colId xmlns:a16="http://schemas.microsoft.com/office/drawing/2014/main" val="20000"/>
                    </a:ext>
                  </a:extLst>
                </a:gridCol>
                <a:gridCol w="1236663">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gridCol w="1236663">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284287">
                  <a:extLst>
                    <a:ext uri="{9D8B030D-6E8A-4147-A177-3AD203B41FA5}">
                      <a16:colId xmlns:a16="http://schemas.microsoft.com/office/drawing/2014/main" val="20005"/>
                    </a:ext>
                  </a:extLst>
                </a:gridCol>
              </a:tblGrid>
              <a:tr h="9794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CDE</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78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AE</a:t>
                      </a:r>
                      <a:r>
                        <a:rPr kumimoji="0" lang="zh-CN" altLang="pt-BR"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1137" name="Rectangle 241"/>
          <p:cNvSpPr>
            <a:spLocks noChangeArrowheads="1"/>
          </p:cNvSpPr>
          <p:nvPr/>
        </p:nvSpPr>
        <p:spPr bwMode="auto">
          <a:xfrm>
            <a:off x="558800" y="5733256"/>
            <a:ext cx="8204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b="1" dirty="0"/>
              <a:t>  E</a:t>
            </a:r>
            <a:r>
              <a:rPr lang="zh-CN" altLang="en-US" sz="2400" b="1" dirty="0"/>
              <a:t>列中只有第</a:t>
            </a:r>
            <a:r>
              <a:rPr lang="en-US" altLang="zh-CN" sz="2400" b="1" dirty="0"/>
              <a:t>4</a:t>
            </a:r>
            <a:r>
              <a:rPr lang="zh-CN" altLang="en-US" sz="2400" b="1" dirty="0"/>
              <a:t>、</a:t>
            </a:r>
            <a:r>
              <a:rPr lang="en-US" altLang="zh-CN" sz="2400" b="1" dirty="0"/>
              <a:t>5</a:t>
            </a:r>
            <a:r>
              <a:rPr lang="zh-CN" altLang="en-US" sz="2400" b="1" dirty="0"/>
              <a:t>、</a:t>
            </a:r>
            <a:r>
              <a:rPr lang="en-US" altLang="zh-CN" sz="2400" b="1" dirty="0"/>
              <a:t>6</a:t>
            </a:r>
            <a:r>
              <a:rPr lang="zh-CN" altLang="en-US" sz="2400" b="1" dirty="0"/>
              <a:t>行中的值全为</a:t>
            </a:r>
            <a:r>
              <a:rPr lang="en-US" altLang="zh-CN" sz="2400" b="1" dirty="0"/>
              <a:t>a</a:t>
            </a:r>
            <a:r>
              <a:rPr lang="en-US" altLang="zh-CN" sz="2400" b="1" baseline="-25000" dirty="0"/>
              <a:t>5</a:t>
            </a:r>
            <a:r>
              <a:rPr lang="zh-CN" altLang="en-US" sz="2400" b="1" dirty="0"/>
              <a:t>，而对应</a:t>
            </a:r>
            <a:r>
              <a:rPr lang="en-US" altLang="zh-CN" sz="2400" b="1" dirty="0"/>
              <a:t>A</a:t>
            </a:r>
            <a:r>
              <a:rPr lang="zh-CN" altLang="en-US" sz="2400" b="1" dirty="0"/>
              <a:t>列的值全为</a:t>
            </a:r>
            <a:r>
              <a:rPr lang="en-US" altLang="zh-CN" sz="2400" b="1" dirty="0"/>
              <a:t>a</a:t>
            </a:r>
            <a:r>
              <a:rPr lang="en-US" altLang="zh-CN" sz="2400" b="1" baseline="-25000" dirty="0"/>
              <a:t>1</a:t>
            </a:r>
            <a:r>
              <a:rPr lang="zh-CN" altLang="en-US" sz="2400" b="1" dirty="0"/>
              <a:t>，所以不用修改。 </a:t>
            </a:r>
          </a:p>
        </p:txBody>
      </p:sp>
    </p:spTree>
    <p:extLst>
      <p:ext uri="{BB962C8B-B14F-4D97-AF65-F5344CB8AC3E}">
        <p14:creationId xmlns:p14="http://schemas.microsoft.com/office/powerpoint/2010/main" val="113020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75986" y="2801843"/>
            <a:ext cx="7182710" cy="1845090"/>
          </a:xfrm>
          <a:custGeom>
            <a:avLst/>
            <a:gdLst/>
            <a:ahLst/>
            <a:cxnLst/>
            <a:rect l="l" t="t" r="r" b="b"/>
            <a:pathLst>
              <a:path w="8399780" h="2157729">
                <a:moveTo>
                  <a:pt x="0" y="0"/>
                </a:moveTo>
                <a:lnTo>
                  <a:pt x="0" y="2157222"/>
                </a:lnTo>
                <a:lnTo>
                  <a:pt x="8399526" y="2157222"/>
                </a:lnTo>
                <a:lnTo>
                  <a:pt x="8399526" y="0"/>
                </a:lnTo>
                <a:lnTo>
                  <a:pt x="0" y="0"/>
                </a:lnTo>
                <a:close/>
              </a:path>
            </a:pathLst>
          </a:custGeom>
          <a:ln w="9525">
            <a:solidFill>
              <a:srgbClr val="FF0000"/>
            </a:solidFill>
          </a:ln>
        </p:spPr>
        <p:txBody>
          <a:bodyPr wrap="square" lIns="0" tIns="0" rIns="0" bIns="0" rtlCol="0"/>
          <a:lstStyle/>
          <a:p>
            <a:endParaRPr/>
          </a:p>
        </p:txBody>
      </p:sp>
      <p:sp>
        <p:nvSpPr>
          <p:cNvPr id="4" name="object 4"/>
          <p:cNvSpPr txBox="1"/>
          <p:nvPr/>
        </p:nvSpPr>
        <p:spPr>
          <a:xfrm>
            <a:off x="893445" y="1254263"/>
            <a:ext cx="7350963" cy="1373897"/>
          </a:xfrm>
          <a:prstGeom prst="rect">
            <a:avLst/>
          </a:prstGeom>
        </p:spPr>
        <p:txBody>
          <a:bodyPr vert="horz" wrap="square" lIns="0" tIns="89594" rIns="0" bIns="0" rtlCol="0">
            <a:spAutoFit/>
          </a:bodyPr>
          <a:lstStyle/>
          <a:p>
            <a:pPr marL="10860" algn="l">
              <a:spcBef>
                <a:spcPts val="705"/>
              </a:spcBef>
              <a:tabLst>
                <a:tab pos="2606888" algn="l"/>
              </a:tabLst>
            </a:pPr>
            <a:r>
              <a:rPr sz="1710" spc="-4" dirty="0">
                <a:latin typeface="Microsoft YaHei"/>
                <a:cs typeface="Microsoft YaHei"/>
              </a:rPr>
              <a:t>[引理2]由Armstrong‘s	Axiom可推出如下结论：</a:t>
            </a:r>
            <a:endParaRPr sz="1710" dirty="0">
              <a:latin typeface="Microsoft YaHei"/>
              <a:cs typeface="Microsoft YaHei"/>
            </a:endParaRPr>
          </a:p>
          <a:p>
            <a:pPr marL="661907" lvl="1" indent="-193847" algn="l">
              <a:spcBef>
                <a:spcPts val="620"/>
              </a:spcBef>
              <a:buClr>
                <a:srgbClr val="FF0000"/>
              </a:buClr>
              <a:buSzPct val="95000"/>
              <a:buFont typeface="Wingdings"/>
              <a:buChar char=""/>
              <a:tabLst>
                <a:tab pos="205249" algn="l"/>
              </a:tabLst>
            </a:pPr>
            <a:r>
              <a:rPr sz="1710" spc="-4" dirty="0">
                <a:latin typeface="Microsoft YaHei"/>
                <a:cs typeface="Microsoft YaHei"/>
              </a:rPr>
              <a:t>(a)</a:t>
            </a:r>
            <a:r>
              <a:rPr sz="1710" spc="-9" dirty="0">
                <a:solidFill>
                  <a:srgbClr val="FF0000"/>
                </a:solidFill>
                <a:latin typeface="Microsoft YaHei"/>
                <a:cs typeface="Microsoft YaHei"/>
              </a:rPr>
              <a:t>合并</a:t>
            </a:r>
            <a:r>
              <a:rPr sz="1710" spc="-4" dirty="0">
                <a:solidFill>
                  <a:srgbClr val="FF0000"/>
                </a:solidFill>
                <a:latin typeface="Microsoft YaHei"/>
                <a:cs typeface="Microsoft YaHei"/>
              </a:rPr>
              <a:t>律</a:t>
            </a:r>
            <a:r>
              <a:rPr sz="1710" spc="-4" dirty="0">
                <a:latin typeface="Microsoft YaHei"/>
                <a:cs typeface="Microsoft YaHei"/>
              </a:rPr>
              <a:t>(Union</a:t>
            </a:r>
            <a:r>
              <a:rPr sz="1710" dirty="0">
                <a:latin typeface="Microsoft YaHei"/>
                <a:cs typeface="Microsoft YaHei"/>
              </a:rPr>
              <a:t> </a:t>
            </a:r>
            <a:r>
              <a:rPr sz="1710" spc="-4" dirty="0">
                <a:latin typeface="Microsoft YaHei"/>
                <a:cs typeface="Microsoft YaHei"/>
              </a:rPr>
              <a:t>Rule)：</a:t>
            </a:r>
            <a:r>
              <a:rPr sz="1710" spc="-4" dirty="0">
                <a:solidFill>
                  <a:srgbClr val="FF0000"/>
                </a:solidFill>
                <a:latin typeface="Microsoft YaHei"/>
                <a:cs typeface="Microsoft YaHei"/>
              </a:rPr>
              <a:t>若X</a:t>
            </a:r>
            <a:r>
              <a:rPr sz="1710" spc="-4" dirty="0">
                <a:solidFill>
                  <a:srgbClr val="FF0000"/>
                </a:solidFill>
                <a:latin typeface="Symbol"/>
                <a:cs typeface="Symbol"/>
              </a:rPr>
              <a:t></a:t>
            </a:r>
            <a:r>
              <a:rPr sz="1710" spc="-4" dirty="0">
                <a:solidFill>
                  <a:srgbClr val="FF0000"/>
                </a:solidFill>
                <a:latin typeface="Microsoft YaHei"/>
                <a:cs typeface="Microsoft YaHei"/>
              </a:rPr>
              <a:t>Y</a:t>
            </a:r>
            <a:r>
              <a:rPr sz="1710" spc="-9" dirty="0">
                <a:solidFill>
                  <a:srgbClr val="FF0000"/>
                </a:solidFill>
                <a:latin typeface="Microsoft YaHei"/>
                <a:cs typeface="Microsoft YaHei"/>
              </a:rPr>
              <a:t>且</a:t>
            </a:r>
            <a:r>
              <a:rPr sz="1710" spc="-4" dirty="0">
                <a:solidFill>
                  <a:srgbClr val="FF0000"/>
                </a:solidFill>
                <a:latin typeface="Microsoft YaHei"/>
                <a:cs typeface="Microsoft YaHei"/>
              </a:rPr>
              <a:t>X</a:t>
            </a:r>
            <a:r>
              <a:rPr sz="1710" spc="-4" dirty="0">
                <a:solidFill>
                  <a:srgbClr val="FF0000"/>
                </a:solidFill>
                <a:latin typeface="Symbol"/>
                <a:cs typeface="Symbol"/>
              </a:rPr>
              <a:t></a:t>
            </a:r>
            <a:r>
              <a:rPr sz="1710" spc="-4" dirty="0">
                <a:solidFill>
                  <a:srgbClr val="FF0000"/>
                </a:solidFill>
                <a:latin typeface="Microsoft YaHei"/>
                <a:cs typeface="Microsoft YaHei"/>
              </a:rPr>
              <a:t>Z,</a:t>
            </a:r>
            <a:r>
              <a:rPr sz="1710" dirty="0">
                <a:solidFill>
                  <a:srgbClr val="FF0000"/>
                </a:solidFill>
                <a:latin typeface="Microsoft YaHei"/>
                <a:cs typeface="Microsoft YaHei"/>
              </a:rPr>
              <a:t> </a:t>
            </a:r>
            <a:r>
              <a:rPr sz="1710" spc="-4" dirty="0">
                <a:solidFill>
                  <a:srgbClr val="FF0000"/>
                </a:solidFill>
                <a:latin typeface="Microsoft YaHei"/>
                <a:cs typeface="Microsoft YaHei"/>
              </a:rPr>
              <a:t>则X</a:t>
            </a:r>
            <a:r>
              <a:rPr sz="1710" dirty="0">
                <a:solidFill>
                  <a:srgbClr val="FF0000"/>
                </a:solidFill>
                <a:latin typeface="Microsoft YaHei"/>
                <a:cs typeface="Microsoft YaHei"/>
              </a:rPr>
              <a:t> </a:t>
            </a:r>
            <a:r>
              <a:rPr sz="1710" spc="-4" dirty="0">
                <a:solidFill>
                  <a:srgbClr val="FF0000"/>
                </a:solidFill>
                <a:latin typeface="Symbol"/>
                <a:cs typeface="Symbol"/>
              </a:rPr>
              <a:t></a:t>
            </a:r>
            <a:r>
              <a:rPr sz="1710" spc="-4" dirty="0">
                <a:solidFill>
                  <a:srgbClr val="FF0000"/>
                </a:solidFill>
                <a:latin typeface="Microsoft YaHei"/>
                <a:cs typeface="Microsoft YaHei"/>
              </a:rPr>
              <a:t>YZ</a:t>
            </a:r>
            <a:r>
              <a:rPr sz="1710" spc="-4" dirty="0">
                <a:latin typeface="Microsoft YaHei"/>
                <a:cs typeface="Microsoft YaHei"/>
              </a:rPr>
              <a:t>。</a:t>
            </a:r>
            <a:endParaRPr sz="1710" dirty="0">
              <a:latin typeface="Microsoft YaHei"/>
              <a:cs typeface="Microsoft YaHei"/>
            </a:endParaRPr>
          </a:p>
          <a:p>
            <a:pPr marL="661907" lvl="1" indent="-193847" algn="l">
              <a:spcBef>
                <a:spcPts val="616"/>
              </a:spcBef>
              <a:buClr>
                <a:srgbClr val="FF0000"/>
              </a:buClr>
              <a:buSzPct val="95000"/>
              <a:buFont typeface="Wingdings"/>
              <a:buChar char=""/>
              <a:tabLst>
                <a:tab pos="205249" algn="l"/>
              </a:tabLst>
            </a:pPr>
            <a:r>
              <a:rPr sz="1710" spc="-4" dirty="0">
                <a:latin typeface="Microsoft YaHei"/>
                <a:cs typeface="Microsoft YaHei"/>
              </a:rPr>
              <a:t>(b)</a:t>
            </a:r>
            <a:r>
              <a:rPr sz="1710" spc="-4" dirty="0">
                <a:solidFill>
                  <a:srgbClr val="FF0000"/>
                </a:solidFill>
                <a:latin typeface="Microsoft YaHei"/>
                <a:cs typeface="Microsoft YaHei"/>
              </a:rPr>
              <a:t>伪传递</a:t>
            </a:r>
            <a:r>
              <a:rPr sz="1710" dirty="0">
                <a:solidFill>
                  <a:srgbClr val="FF0000"/>
                </a:solidFill>
                <a:latin typeface="Microsoft YaHei"/>
                <a:cs typeface="Microsoft YaHei"/>
              </a:rPr>
              <a:t>律</a:t>
            </a:r>
            <a:r>
              <a:rPr sz="1710" spc="-4" dirty="0">
                <a:latin typeface="Microsoft YaHei"/>
                <a:cs typeface="Microsoft YaHei"/>
              </a:rPr>
              <a:t>(Pseudo</a:t>
            </a:r>
            <a:r>
              <a:rPr sz="1710" spc="4" dirty="0">
                <a:latin typeface="Microsoft YaHei"/>
                <a:cs typeface="Microsoft YaHei"/>
              </a:rPr>
              <a:t> </a:t>
            </a:r>
            <a:r>
              <a:rPr sz="1710" spc="-9" dirty="0">
                <a:latin typeface="Microsoft YaHei"/>
                <a:cs typeface="Microsoft YaHei"/>
              </a:rPr>
              <a:t>Transitivity)：</a:t>
            </a:r>
            <a:r>
              <a:rPr sz="1710" spc="-4" dirty="0">
                <a:solidFill>
                  <a:srgbClr val="FF0000"/>
                </a:solidFill>
                <a:latin typeface="Microsoft YaHei"/>
                <a:cs typeface="Microsoft YaHei"/>
              </a:rPr>
              <a:t>若X</a:t>
            </a:r>
            <a:r>
              <a:rPr sz="1710" spc="-4" dirty="0">
                <a:solidFill>
                  <a:srgbClr val="FF0000"/>
                </a:solidFill>
                <a:latin typeface="Symbol"/>
                <a:cs typeface="Symbol"/>
              </a:rPr>
              <a:t></a:t>
            </a:r>
            <a:r>
              <a:rPr sz="1710" spc="-4" dirty="0">
                <a:solidFill>
                  <a:srgbClr val="FF0000"/>
                </a:solidFill>
                <a:latin typeface="Microsoft YaHei"/>
                <a:cs typeface="Microsoft YaHei"/>
              </a:rPr>
              <a:t>Y</a:t>
            </a:r>
            <a:r>
              <a:rPr sz="1710" spc="-9" dirty="0">
                <a:solidFill>
                  <a:srgbClr val="FF0000"/>
                </a:solidFill>
                <a:latin typeface="Microsoft YaHei"/>
                <a:cs typeface="Microsoft YaHei"/>
              </a:rPr>
              <a:t>且</a:t>
            </a:r>
            <a:r>
              <a:rPr sz="1710" spc="-4" dirty="0">
                <a:solidFill>
                  <a:srgbClr val="FF0000"/>
                </a:solidFill>
                <a:latin typeface="Microsoft YaHei"/>
                <a:cs typeface="Microsoft YaHei"/>
              </a:rPr>
              <a:t>WY</a:t>
            </a:r>
            <a:r>
              <a:rPr sz="1710" spc="-4" dirty="0">
                <a:solidFill>
                  <a:srgbClr val="FF0000"/>
                </a:solidFill>
                <a:latin typeface="Symbol"/>
                <a:cs typeface="Symbol"/>
              </a:rPr>
              <a:t></a:t>
            </a:r>
            <a:r>
              <a:rPr sz="1710" spc="-4" dirty="0">
                <a:solidFill>
                  <a:srgbClr val="FF0000"/>
                </a:solidFill>
                <a:latin typeface="Microsoft YaHei"/>
                <a:cs typeface="Microsoft YaHei"/>
              </a:rPr>
              <a:t>Z,</a:t>
            </a:r>
            <a:r>
              <a:rPr sz="1710" spc="9" dirty="0">
                <a:solidFill>
                  <a:srgbClr val="FF0000"/>
                </a:solidFill>
                <a:latin typeface="Microsoft YaHei"/>
                <a:cs typeface="Microsoft YaHei"/>
              </a:rPr>
              <a:t> </a:t>
            </a:r>
            <a:r>
              <a:rPr sz="1710" spc="-4" dirty="0">
                <a:solidFill>
                  <a:srgbClr val="FF0000"/>
                </a:solidFill>
                <a:latin typeface="Microsoft YaHei"/>
                <a:cs typeface="Microsoft YaHei"/>
              </a:rPr>
              <a:t>则XW</a:t>
            </a:r>
            <a:r>
              <a:rPr sz="1710" spc="-4" dirty="0">
                <a:solidFill>
                  <a:srgbClr val="FF0000"/>
                </a:solidFill>
                <a:latin typeface="Symbol"/>
                <a:cs typeface="Symbol"/>
              </a:rPr>
              <a:t></a:t>
            </a:r>
            <a:r>
              <a:rPr sz="1710" spc="-4" dirty="0">
                <a:solidFill>
                  <a:srgbClr val="FF0000"/>
                </a:solidFill>
                <a:latin typeface="Microsoft YaHei"/>
                <a:cs typeface="Microsoft YaHei"/>
              </a:rPr>
              <a:t>Z</a:t>
            </a:r>
            <a:r>
              <a:rPr sz="1710" spc="-4" dirty="0">
                <a:latin typeface="Microsoft YaHei"/>
                <a:cs typeface="Microsoft YaHei"/>
              </a:rPr>
              <a:t>。</a:t>
            </a:r>
            <a:endParaRPr sz="1710" dirty="0">
              <a:latin typeface="Microsoft YaHei"/>
              <a:cs typeface="Microsoft YaHei"/>
            </a:endParaRPr>
          </a:p>
          <a:p>
            <a:pPr marL="661907" lvl="1" indent="-193847" algn="l">
              <a:spcBef>
                <a:spcPts val="620"/>
              </a:spcBef>
              <a:buClr>
                <a:srgbClr val="FF0000"/>
              </a:buClr>
              <a:buSzPct val="95000"/>
              <a:buFont typeface="Wingdings"/>
              <a:buChar char=""/>
              <a:tabLst>
                <a:tab pos="205249" algn="l"/>
              </a:tabLst>
            </a:pPr>
            <a:r>
              <a:rPr sz="1710" spc="-4" dirty="0">
                <a:latin typeface="Microsoft YaHei"/>
                <a:cs typeface="Microsoft YaHei"/>
              </a:rPr>
              <a:t>(c)</a:t>
            </a:r>
            <a:r>
              <a:rPr sz="1710" spc="-4" dirty="0">
                <a:solidFill>
                  <a:srgbClr val="FF0000"/>
                </a:solidFill>
                <a:latin typeface="Microsoft YaHei"/>
                <a:cs typeface="Microsoft YaHei"/>
              </a:rPr>
              <a:t>分解律</a:t>
            </a:r>
            <a:r>
              <a:rPr sz="1710" spc="-4" dirty="0">
                <a:latin typeface="Microsoft YaHei"/>
                <a:cs typeface="Microsoft YaHei"/>
              </a:rPr>
              <a:t>(Decomposition</a:t>
            </a:r>
            <a:r>
              <a:rPr sz="1710" dirty="0">
                <a:latin typeface="Microsoft YaHei"/>
                <a:cs typeface="Microsoft YaHei"/>
              </a:rPr>
              <a:t> </a:t>
            </a:r>
            <a:r>
              <a:rPr sz="1710" spc="-4" dirty="0">
                <a:latin typeface="Microsoft YaHei"/>
                <a:cs typeface="Microsoft YaHei"/>
              </a:rPr>
              <a:t>Rule)：</a:t>
            </a:r>
            <a:r>
              <a:rPr sz="1710" spc="-4" dirty="0">
                <a:solidFill>
                  <a:srgbClr val="FF0000"/>
                </a:solidFill>
                <a:latin typeface="Microsoft YaHei"/>
                <a:cs typeface="Microsoft YaHei"/>
              </a:rPr>
              <a:t>若X</a:t>
            </a:r>
            <a:r>
              <a:rPr sz="1710" spc="-4" dirty="0">
                <a:solidFill>
                  <a:srgbClr val="FF0000"/>
                </a:solidFill>
                <a:latin typeface="Symbol"/>
                <a:cs typeface="Symbol"/>
              </a:rPr>
              <a:t></a:t>
            </a:r>
            <a:r>
              <a:rPr sz="1710" spc="-4" dirty="0">
                <a:solidFill>
                  <a:srgbClr val="FF0000"/>
                </a:solidFill>
                <a:latin typeface="Microsoft YaHei"/>
                <a:cs typeface="Microsoft YaHei"/>
              </a:rPr>
              <a:t>Y</a:t>
            </a:r>
            <a:r>
              <a:rPr sz="1710" spc="-9" dirty="0">
                <a:solidFill>
                  <a:srgbClr val="FF0000"/>
                </a:solidFill>
                <a:latin typeface="Microsoft YaHei"/>
                <a:cs typeface="Microsoft YaHei"/>
              </a:rPr>
              <a:t>且</a:t>
            </a:r>
            <a:r>
              <a:rPr sz="1710" spc="-4" dirty="0">
                <a:solidFill>
                  <a:srgbClr val="FF0000"/>
                </a:solidFill>
                <a:latin typeface="Microsoft YaHei"/>
                <a:cs typeface="Microsoft YaHei"/>
              </a:rPr>
              <a:t>Z</a:t>
            </a:r>
            <a:r>
              <a:rPr sz="1710" spc="-4" dirty="0">
                <a:solidFill>
                  <a:srgbClr val="FF0000"/>
                </a:solidFill>
                <a:latin typeface="Symbol"/>
                <a:cs typeface="Symbol"/>
              </a:rPr>
              <a:t></a:t>
            </a:r>
            <a:r>
              <a:rPr sz="1710" spc="-4" dirty="0">
                <a:solidFill>
                  <a:srgbClr val="FF0000"/>
                </a:solidFill>
                <a:latin typeface="Microsoft YaHei"/>
                <a:cs typeface="Microsoft YaHei"/>
              </a:rPr>
              <a:t>Y,</a:t>
            </a:r>
            <a:r>
              <a:rPr sz="1710" dirty="0">
                <a:solidFill>
                  <a:srgbClr val="FF0000"/>
                </a:solidFill>
                <a:latin typeface="Microsoft YaHei"/>
                <a:cs typeface="Microsoft YaHei"/>
              </a:rPr>
              <a:t> </a:t>
            </a:r>
            <a:r>
              <a:rPr sz="1710" spc="-4" dirty="0" err="1">
                <a:solidFill>
                  <a:srgbClr val="FF0000"/>
                </a:solidFill>
                <a:latin typeface="Microsoft YaHei"/>
                <a:cs typeface="Microsoft YaHei"/>
              </a:rPr>
              <a:t>则X</a:t>
            </a:r>
            <a:r>
              <a:rPr sz="1710" spc="-4" dirty="0" err="1">
                <a:solidFill>
                  <a:srgbClr val="FF0000"/>
                </a:solidFill>
                <a:latin typeface="Symbol"/>
                <a:cs typeface="Symbol"/>
              </a:rPr>
              <a:t></a:t>
            </a:r>
            <a:r>
              <a:rPr sz="1710" spc="-4" dirty="0" err="1">
                <a:solidFill>
                  <a:srgbClr val="FF0000"/>
                </a:solidFill>
                <a:latin typeface="Microsoft YaHei"/>
                <a:cs typeface="Microsoft YaHei"/>
              </a:rPr>
              <a:t>Z</a:t>
            </a:r>
            <a:r>
              <a:rPr sz="1710" spc="-4" dirty="0">
                <a:latin typeface="Microsoft YaHei"/>
                <a:cs typeface="Microsoft YaHei"/>
              </a:rPr>
              <a:t>。</a:t>
            </a:r>
            <a:endParaRPr sz="1710" dirty="0">
              <a:latin typeface="Microsoft YaHei"/>
              <a:cs typeface="Microsoft YaHei"/>
            </a:endParaRPr>
          </a:p>
        </p:txBody>
      </p:sp>
      <p:sp>
        <p:nvSpPr>
          <p:cNvPr id="5" name="object 5"/>
          <p:cNvSpPr txBox="1"/>
          <p:nvPr/>
        </p:nvSpPr>
        <p:spPr>
          <a:xfrm>
            <a:off x="1043608" y="2859931"/>
            <a:ext cx="7124406" cy="1704699"/>
          </a:xfrm>
          <a:prstGeom prst="rect">
            <a:avLst/>
          </a:prstGeom>
        </p:spPr>
        <p:txBody>
          <a:bodyPr vert="horz" wrap="square" lIns="0" tIns="10860" rIns="0" bIns="0" rtlCol="0">
            <a:spAutoFit/>
          </a:bodyPr>
          <a:lstStyle/>
          <a:p>
            <a:pPr marL="165069" algn="l">
              <a:spcBef>
                <a:spcPts val="1971"/>
              </a:spcBef>
            </a:pPr>
            <a:r>
              <a:rPr lang="zh-CN" altLang="en-US" sz="1368" dirty="0">
                <a:solidFill>
                  <a:srgbClr val="FF0000"/>
                </a:solidFill>
                <a:latin typeface="Microsoft YaHei"/>
                <a:cs typeface="Microsoft YaHei"/>
              </a:rPr>
              <a:t>证明</a:t>
            </a:r>
            <a:r>
              <a:rPr lang="zh-CN" altLang="en-US" sz="1368" spc="-4" dirty="0">
                <a:solidFill>
                  <a:srgbClr val="FF0000"/>
                </a:solidFill>
                <a:latin typeface="Microsoft YaHei"/>
                <a:cs typeface="Microsoft YaHei"/>
              </a:rPr>
              <a:t>：</a:t>
            </a:r>
            <a:r>
              <a:rPr lang="en-US" altLang="zh-CN" sz="1368" spc="-4" dirty="0">
                <a:solidFill>
                  <a:srgbClr val="FF0065"/>
                </a:solidFill>
                <a:latin typeface="Microsoft YaHei"/>
                <a:cs typeface="Microsoft YaHei"/>
              </a:rPr>
              <a:t>(a)</a:t>
            </a:r>
            <a:r>
              <a:rPr lang="zh-CN" altLang="en-US" sz="1368" spc="-4" dirty="0">
                <a:solidFill>
                  <a:srgbClr val="FF0065"/>
                </a:solidFill>
                <a:latin typeface="Microsoft YaHei"/>
                <a:cs typeface="Microsoft YaHei"/>
              </a:rPr>
              <a:t>合并律的正确性证明</a:t>
            </a:r>
            <a:r>
              <a:rPr lang="zh-CN" altLang="en-US" sz="1368" spc="-9" dirty="0">
                <a:solidFill>
                  <a:srgbClr val="FF0065"/>
                </a:solidFill>
                <a:latin typeface="Microsoft YaHei"/>
                <a:cs typeface="Microsoft YaHei"/>
              </a:rPr>
              <a:t>：</a:t>
            </a:r>
            <a:r>
              <a:rPr lang="zh-CN" altLang="en-US" sz="1368" dirty="0">
                <a:latin typeface="Microsoft YaHei"/>
                <a:cs typeface="Microsoft YaHei"/>
              </a:rPr>
              <a:t>由</a:t>
            </a:r>
            <a:r>
              <a:rPr lang="en-US" altLang="zh-CN" sz="1368" spc="-4" dirty="0">
                <a:latin typeface="Microsoft YaHei"/>
                <a:cs typeface="Microsoft YaHei"/>
              </a:rPr>
              <a:t>X</a:t>
            </a:r>
            <a:r>
              <a:rPr lang="en-US" altLang="zh-CN" sz="1368" spc="-4" dirty="0">
                <a:latin typeface="Symbol"/>
                <a:cs typeface="Symbol"/>
              </a:rPr>
              <a:t></a:t>
            </a:r>
            <a:r>
              <a:rPr lang="en-US" altLang="zh-CN" sz="1368" spc="-4" dirty="0">
                <a:latin typeface="Microsoft YaHei"/>
                <a:cs typeface="Microsoft YaHei"/>
              </a:rPr>
              <a:t>Y</a:t>
            </a:r>
            <a:r>
              <a:rPr lang="zh-CN" altLang="en-US" sz="1368" spc="-4" dirty="0">
                <a:latin typeface="Microsoft YaHei"/>
                <a:cs typeface="Microsoft YaHei"/>
              </a:rPr>
              <a:t>和增广律，可以推出</a:t>
            </a:r>
            <a:r>
              <a:rPr lang="en-US" altLang="zh-CN" sz="1368" dirty="0">
                <a:latin typeface="Microsoft YaHei"/>
                <a:cs typeface="Microsoft YaHei"/>
              </a:rPr>
              <a:t>X</a:t>
            </a:r>
            <a:r>
              <a:rPr lang="en-US" altLang="zh-CN" sz="1368" dirty="0">
                <a:latin typeface="Symbol"/>
                <a:cs typeface="Symbol"/>
              </a:rPr>
              <a:t></a:t>
            </a:r>
            <a:r>
              <a:rPr lang="en-US" altLang="zh-CN" sz="1368" dirty="0">
                <a:latin typeface="Microsoft YaHei"/>
                <a:cs typeface="Microsoft YaHei"/>
              </a:rPr>
              <a:t>XY</a:t>
            </a:r>
            <a:r>
              <a:rPr lang="en-US" altLang="zh-CN" sz="1368" spc="-9" dirty="0">
                <a:latin typeface="Microsoft YaHei"/>
                <a:cs typeface="Microsoft YaHei"/>
              </a:rPr>
              <a:t> </a:t>
            </a:r>
            <a:r>
              <a:rPr lang="en-US" altLang="zh-CN" sz="1368" spc="-4" dirty="0">
                <a:latin typeface="Microsoft YaHei"/>
                <a:cs typeface="Microsoft YaHei"/>
              </a:rPr>
              <a:t>(</a:t>
            </a:r>
            <a:r>
              <a:rPr lang="zh-CN" altLang="en-US" sz="1368" spc="-4" dirty="0">
                <a:latin typeface="Microsoft YaHei"/>
                <a:cs typeface="Microsoft YaHei"/>
              </a:rPr>
              <a:t>注：两边都增加一个</a:t>
            </a:r>
            <a:endParaRPr lang="zh-CN" altLang="en-US" sz="1368" dirty="0">
              <a:latin typeface="Microsoft YaHei"/>
              <a:cs typeface="Microsoft YaHei"/>
            </a:endParaRPr>
          </a:p>
          <a:p>
            <a:pPr marL="165069" marR="393667" algn="l">
              <a:lnSpc>
                <a:spcPts val="1984"/>
              </a:lnSpc>
              <a:spcBef>
                <a:spcPts val="115"/>
              </a:spcBef>
            </a:pPr>
            <a:r>
              <a:rPr lang="en-US" altLang="zh-CN" sz="1368" dirty="0">
                <a:latin typeface="Microsoft YaHei"/>
                <a:cs typeface="Microsoft YaHei"/>
              </a:rPr>
              <a:t>X);</a:t>
            </a:r>
            <a:r>
              <a:rPr lang="en-US" altLang="zh-CN" sz="1368" spc="-4" dirty="0">
                <a:latin typeface="Microsoft YaHei"/>
                <a:cs typeface="Microsoft YaHei"/>
              </a:rPr>
              <a:t> </a:t>
            </a:r>
            <a:r>
              <a:rPr lang="zh-CN" altLang="en-US" sz="1368" dirty="0">
                <a:latin typeface="Microsoft YaHei"/>
                <a:cs typeface="Microsoft YaHei"/>
              </a:rPr>
              <a:t>由</a:t>
            </a:r>
            <a:r>
              <a:rPr lang="en-US" altLang="zh-CN" sz="1368" spc="-4" dirty="0">
                <a:latin typeface="Microsoft YaHei"/>
                <a:cs typeface="Microsoft YaHei"/>
              </a:rPr>
              <a:t>X</a:t>
            </a:r>
            <a:r>
              <a:rPr lang="en-US" altLang="zh-CN" sz="1368" spc="-4" dirty="0">
                <a:latin typeface="Symbol"/>
                <a:cs typeface="Symbol"/>
              </a:rPr>
              <a:t></a:t>
            </a:r>
            <a:r>
              <a:rPr lang="en-US" altLang="zh-CN" sz="1368" spc="-4" dirty="0">
                <a:latin typeface="Microsoft YaHei"/>
                <a:cs typeface="Microsoft YaHei"/>
              </a:rPr>
              <a:t>Z</a:t>
            </a:r>
            <a:r>
              <a:rPr lang="zh-CN" altLang="en-US" sz="1368" spc="-4" dirty="0">
                <a:latin typeface="Microsoft YaHei"/>
                <a:cs typeface="Microsoft YaHei"/>
              </a:rPr>
              <a:t>和增广律，可以推出</a:t>
            </a:r>
            <a:r>
              <a:rPr lang="en-US" altLang="zh-CN" sz="1368" spc="-4" dirty="0">
                <a:latin typeface="Microsoft YaHei"/>
                <a:cs typeface="Microsoft YaHei"/>
              </a:rPr>
              <a:t>XY</a:t>
            </a:r>
            <a:r>
              <a:rPr lang="en-US" altLang="zh-CN" sz="1368" spc="-4" dirty="0">
                <a:latin typeface="Symbol"/>
                <a:cs typeface="Symbol"/>
              </a:rPr>
              <a:t></a:t>
            </a:r>
            <a:r>
              <a:rPr lang="en-US" altLang="zh-CN" sz="1368" spc="-4" dirty="0">
                <a:latin typeface="Microsoft YaHei"/>
                <a:cs typeface="Microsoft YaHei"/>
              </a:rPr>
              <a:t>YZ</a:t>
            </a:r>
            <a:r>
              <a:rPr lang="en-US" altLang="zh-CN" sz="1368" spc="-9" dirty="0">
                <a:latin typeface="Microsoft YaHei"/>
                <a:cs typeface="Microsoft YaHei"/>
              </a:rPr>
              <a:t> </a:t>
            </a:r>
            <a:r>
              <a:rPr lang="en-US" altLang="zh-CN" sz="1368" spc="-4" dirty="0">
                <a:latin typeface="Microsoft YaHei"/>
                <a:cs typeface="Microsoft YaHei"/>
              </a:rPr>
              <a:t>(</a:t>
            </a:r>
            <a:r>
              <a:rPr lang="zh-CN" altLang="en-US" sz="1368" spc="-4" dirty="0">
                <a:latin typeface="Microsoft YaHei"/>
                <a:cs typeface="Microsoft YaHei"/>
              </a:rPr>
              <a:t>注：两边都增加一个</a:t>
            </a:r>
            <a:r>
              <a:rPr lang="en-US" altLang="zh-CN" sz="1368" spc="-4" dirty="0">
                <a:latin typeface="Microsoft YaHei"/>
                <a:cs typeface="Microsoft YaHei"/>
              </a:rPr>
              <a:t>Y);</a:t>
            </a:r>
            <a:r>
              <a:rPr lang="zh-CN" altLang="en-US" sz="1368" spc="-4" dirty="0">
                <a:latin typeface="Microsoft YaHei"/>
                <a:cs typeface="Microsoft YaHei"/>
              </a:rPr>
              <a:t>再由传递律，可得：  </a:t>
            </a:r>
            <a:r>
              <a:rPr lang="en-US" altLang="zh-CN" sz="1368" spc="-4" dirty="0">
                <a:latin typeface="Microsoft YaHei"/>
                <a:cs typeface="Microsoft YaHei"/>
              </a:rPr>
              <a:t>X</a:t>
            </a:r>
            <a:r>
              <a:rPr lang="en-US" altLang="zh-CN" sz="1368" spc="-4" dirty="0">
                <a:latin typeface="Symbol"/>
                <a:cs typeface="Symbol"/>
              </a:rPr>
              <a:t></a:t>
            </a:r>
            <a:r>
              <a:rPr lang="en-US" altLang="zh-CN" sz="1368" spc="-4" dirty="0">
                <a:latin typeface="Microsoft YaHei"/>
                <a:cs typeface="Microsoft YaHei"/>
              </a:rPr>
              <a:t>YZ</a:t>
            </a:r>
            <a:r>
              <a:rPr lang="zh-CN" altLang="en-US" sz="1368" spc="-9" dirty="0">
                <a:latin typeface="Microsoft YaHei"/>
                <a:cs typeface="Microsoft YaHei"/>
              </a:rPr>
              <a:t>。</a:t>
            </a:r>
            <a:endParaRPr lang="en-US" altLang="zh-CN" sz="1368" dirty="0">
              <a:latin typeface="Microsoft YaHei"/>
              <a:cs typeface="Microsoft YaHei"/>
            </a:endParaRPr>
          </a:p>
          <a:p>
            <a:pPr marL="165069" algn="l">
              <a:spcBef>
                <a:spcPts val="205"/>
              </a:spcBef>
            </a:pPr>
            <a:r>
              <a:rPr lang="en-US" altLang="zh-CN" sz="1368" spc="-4" dirty="0">
                <a:solidFill>
                  <a:srgbClr val="FF0000"/>
                </a:solidFill>
                <a:latin typeface="Microsoft YaHei"/>
                <a:cs typeface="Microsoft YaHei"/>
              </a:rPr>
              <a:t>(</a:t>
            </a:r>
            <a:r>
              <a:rPr lang="en-US" altLang="zh-CN" sz="1368" spc="-4" dirty="0">
                <a:solidFill>
                  <a:srgbClr val="FF0065"/>
                </a:solidFill>
                <a:latin typeface="Microsoft YaHei"/>
                <a:cs typeface="Microsoft YaHei"/>
              </a:rPr>
              <a:t>b)</a:t>
            </a:r>
            <a:r>
              <a:rPr lang="zh-CN" altLang="en-US" sz="1368" spc="-4" dirty="0">
                <a:solidFill>
                  <a:srgbClr val="FF0065"/>
                </a:solidFill>
                <a:latin typeface="Microsoft YaHei"/>
                <a:cs typeface="Microsoft YaHei"/>
              </a:rPr>
              <a:t>伪传递律的正确性证明</a:t>
            </a:r>
            <a:r>
              <a:rPr lang="zh-CN" altLang="en-US" sz="1368" spc="-9" dirty="0">
                <a:solidFill>
                  <a:srgbClr val="FF0065"/>
                </a:solidFill>
                <a:latin typeface="Microsoft YaHei"/>
                <a:cs typeface="Microsoft YaHei"/>
              </a:rPr>
              <a:t>：</a:t>
            </a:r>
            <a:r>
              <a:rPr lang="zh-CN" altLang="en-US" sz="1368" dirty="0">
                <a:latin typeface="Microsoft YaHei"/>
                <a:cs typeface="Microsoft YaHei"/>
              </a:rPr>
              <a:t>由</a:t>
            </a:r>
            <a:r>
              <a:rPr lang="en-US" altLang="zh-CN" sz="1368" spc="-4" dirty="0">
                <a:latin typeface="Microsoft YaHei"/>
                <a:cs typeface="Microsoft YaHei"/>
              </a:rPr>
              <a:t>X</a:t>
            </a:r>
            <a:r>
              <a:rPr lang="en-US" altLang="zh-CN" sz="1368" spc="-4" dirty="0">
                <a:latin typeface="Symbol"/>
                <a:cs typeface="Symbol"/>
              </a:rPr>
              <a:t></a:t>
            </a:r>
            <a:r>
              <a:rPr lang="en-US" altLang="zh-CN" sz="1368" spc="-4" dirty="0">
                <a:latin typeface="Microsoft YaHei"/>
                <a:cs typeface="Microsoft YaHei"/>
              </a:rPr>
              <a:t>Y</a:t>
            </a:r>
            <a:r>
              <a:rPr lang="zh-CN" altLang="en-US" sz="1368" spc="-4" dirty="0">
                <a:latin typeface="Microsoft YaHei"/>
                <a:cs typeface="Microsoft YaHei"/>
              </a:rPr>
              <a:t>和增广律，可以推出</a:t>
            </a:r>
            <a:r>
              <a:rPr lang="en-US" altLang="zh-CN" sz="1368" dirty="0">
                <a:latin typeface="Microsoft YaHei"/>
                <a:cs typeface="Microsoft YaHei"/>
              </a:rPr>
              <a:t>WX</a:t>
            </a:r>
            <a:r>
              <a:rPr lang="en-US" altLang="zh-CN" sz="1368" dirty="0">
                <a:latin typeface="Symbol"/>
                <a:cs typeface="Symbol"/>
              </a:rPr>
              <a:t></a:t>
            </a:r>
            <a:r>
              <a:rPr lang="en-US" altLang="zh-CN" sz="1368" dirty="0">
                <a:latin typeface="Microsoft YaHei"/>
                <a:cs typeface="Microsoft YaHei"/>
              </a:rPr>
              <a:t>WY</a:t>
            </a:r>
            <a:r>
              <a:rPr lang="en-US" altLang="zh-CN" sz="1368" spc="-9" dirty="0">
                <a:latin typeface="Microsoft YaHei"/>
                <a:cs typeface="Microsoft YaHei"/>
              </a:rPr>
              <a:t> </a:t>
            </a:r>
            <a:r>
              <a:rPr lang="en-US" altLang="zh-CN" sz="1368" spc="-4" dirty="0">
                <a:latin typeface="Microsoft YaHei"/>
                <a:cs typeface="Microsoft YaHei"/>
              </a:rPr>
              <a:t>(</a:t>
            </a:r>
            <a:r>
              <a:rPr lang="zh-CN" altLang="en-US" sz="1368" spc="-4" dirty="0">
                <a:latin typeface="Microsoft YaHei"/>
                <a:cs typeface="Microsoft YaHei"/>
              </a:rPr>
              <a:t>注：两边都增加一个</a:t>
            </a:r>
            <a:endParaRPr lang="zh-CN" altLang="en-US" sz="1368" dirty="0">
              <a:latin typeface="Microsoft YaHei"/>
              <a:cs typeface="Microsoft YaHei"/>
            </a:endParaRPr>
          </a:p>
          <a:p>
            <a:pPr marL="165069" algn="l">
              <a:spcBef>
                <a:spcPts val="333"/>
              </a:spcBef>
            </a:pPr>
            <a:r>
              <a:rPr lang="en-US" altLang="zh-CN" sz="1368" spc="-4" dirty="0">
                <a:latin typeface="Microsoft YaHei"/>
                <a:cs typeface="Microsoft YaHei"/>
              </a:rPr>
              <a:t>W);</a:t>
            </a:r>
            <a:r>
              <a:rPr lang="zh-CN" altLang="en-US" sz="1368" spc="-4" dirty="0">
                <a:latin typeface="Microsoft YaHei"/>
                <a:cs typeface="Microsoft YaHei"/>
              </a:rPr>
              <a:t>又由</a:t>
            </a:r>
            <a:r>
              <a:rPr lang="en-US" altLang="zh-CN" sz="1368" spc="-4" dirty="0">
                <a:latin typeface="Microsoft YaHei"/>
                <a:cs typeface="Microsoft YaHei"/>
              </a:rPr>
              <a:t>WY</a:t>
            </a:r>
            <a:r>
              <a:rPr lang="en-US" altLang="zh-CN" sz="1368" spc="-4" dirty="0">
                <a:latin typeface="Symbol"/>
                <a:cs typeface="Symbol"/>
              </a:rPr>
              <a:t></a:t>
            </a:r>
            <a:r>
              <a:rPr lang="en-US" altLang="zh-CN" sz="1368" spc="-4" dirty="0">
                <a:latin typeface="Microsoft YaHei"/>
                <a:cs typeface="Microsoft YaHei"/>
              </a:rPr>
              <a:t>Z</a:t>
            </a:r>
            <a:r>
              <a:rPr lang="zh-CN" altLang="en-US" sz="1368" spc="-4" dirty="0">
                <a:latin typeface="Microsoft YaHei"/>
                <a:cs typeface="Microsoft YaHei"/>
              </a:rPr>
              <a:t>和传递律，可以推出</a:t>
            </a:r>
            <a:r>
              <a:rPr lang="en-US" altLang="zh-CN" sz="1368" dirty="0">
                <a:latin typeface="Microsoft YaHei"/>
                <a:cs typeface="Microsoft YaHei"/>
              </a:rPr>
              <a:t>XW</a:t>
            </a:r>
            <a:r>
              <a:rPr lang="en-US" altLang="zh-CN" sz="1368" dirty="0">
                <a:latin typeface="Symbol"/>
                <a:cs typeface="Symbol"/>
              </a:rPr>
              <a:t></a:t>
            </a:r>
            <a:r>
              <a:rPr lang="en-US" altLang="zh-CN" sz="1368" dirty="0">
                <a:latin typeface="Microsoft YaHei"/>
                <a:cs typeface="Microsoft YaHei"/>
              </a:rPr>
              <a:t>Z</a:t>
            </a:r>
            <a:r>
              <a:rPr lang="zh-CN" altLang="en-US" sz="1368" dirty="0">
                <a:latin typeface="Microsoft YaHei"/>
                <a:cs typeface="Microsoft YaHei"/>
              </a:rPr>
              <a:t>。</a:t>
            </a:r>
          </a:p>
          <a:p>
            <a:pPr marL="165069" algn="l">
              <a:spcBef>
                <a:spcPts val="338"/>
              </a:spcBef>
            </a:pPr>
            <a:r>
              <a:rPr lang="en-US" altLang="zh-CN" sz="1368" spc="-4" dirty="0">
                <a:solidFill>
                  <a:srgbClr val="FF0065"/>
                </a:solidFill>
                <a:latin typeface="Microsoft YaHei"/>
                <a:cs typeface="Microsoft YaHei"/>
              </a:rPr>
              <a:t>(c)</a:t>
            </a:r>
            <a:r>
              <a:rPr lang="zh-CN" altLang="en-US" sz="1368" spc="-4" dirty="0">
                <a:solidFill>
                  <a:srgbClr val="FF0065"/>
                </a:solidFill>
                <a:latin typeface="Microsoft YaHei"/>
                <a:cs typeface="Microsoft YaHei"/>
              </a:rPr>
              <a:t>分解律的正确性证明</a:t>
            </a:r>
            <a:r>
              <a:rPr lang="zh-CN" altLang="en-US" sz="1368" spc="-9" dirty="0">
                <a:solidFill>
                  <a:srgbClr val="FF0065"/>
                </a:solidFill>
                <a:latin typeface="Microsoft YaHei"/>
                <a:cs typeface="Microsoft YaHei"/>
              </a:rPr>
              <a:t>：</a:t>
            </a:r>
            <a:r>
              <a:rPr lang="zh-CN" altLang="en-US" sz="1368" spc="-9" dirty="0">
                <a:latin typeface="Microsoft YaHei"/>
                <a:cs typeface="Microsoft YaHei"/>
              </a:rPr>
              <a:t>由</a:t>
            </a:r>
            <a:r>
              <a:rPr lang="en-US" altLang="zh-CN" sz="1368" spc="-4" dirty="0">
                <a:latin typeface="Microsoft YaHei"/>
                <a:cs typeface="Microsoft YaHei"/>
              </a:rPr>
              <a:t>Z</a:t>
            </a:r>
            <a:r>
              <a:rPr lang="en-US" altLang="zh-CN" sz="1368" spc="-4" dirty="0">
                <a:latin typeface="Symbol"/>
                <a:cs typeface="Symbol"/>
              </a:rPr>
              <a:t></a:t>
            </a:r>
            <a:r>
              <a:rPr lang="en-US" altLang="zh-CN" sz="1368" spc="-4" dirty="0">
                <a:latin typeface="Microsoft YaHei"/>
                <a:cs typeface="Microsoft YaHei"/>
              </a:rPr>
              <a:t>Y</a:t>
            </a:r>
            <a:r>
              <a:rPr lang="zh-CN" altLang="en-US" sz="1368" spc="-4" dirty="0">
                <a:latin typeface="Microsoft YaHei"/>
                <a:cs typeface="Microsoft YaHei"/>
              </a:rPr>
              <a:t>和自反律，可以推出，</a:t>
            </a:r>
            <a:r>
              <a:rPr lang="en-US" altLang="zh-CN" sz="1368" spc="-4" dirty="0">
                <a:latin typeface="Microsoft YaHei"/>
                <a:cs typeface="Microsoft YaHei"/>
              </a:rPr>
              <a:t>Y</a:t>
            </a:r>
            <a:r>
              <a:rPr lang="en-US" altLang="zh-CN" sz="1368" spc="-4" dirty="0">
                <a:latin typeface="Symbol"/>
                <a:cs typeface="Symbol"/>
              </a:rPr>
              <a:t></a:t>
            </a:r>
            <a:r>
              <a:rPr lang="en-US" altLang="zh-CN" sz="1368" spc="-4" dirty="0">
                <a:latin typeface="Microsoft YaHei"/>
                <a:cs typeface="Microsoft YaHei"/>
              </a:rPr>
              <a:t>Z</a:t>
            </a:r>
            <a:r>
              <a:rPr lang="zh-CN" altLang="en-US" sz="1368" spc="-4" dirty="0">
                <a:latin typeface="Microsoft YaHei"/>
                <a:cs typeface="Microsoft YaHei"/>
              </a:rPr>
              <a:t>；再由</a:t>
            </a:r>
            <a:r>
              <a:rPr lang="en-US" altLang="zh-CN" sz="1368" spc="-4" dirty="0">
                <a:latin typeface="Microsoft YaHei"/>
                <a:cs typeface="Microsoft YaHei"/>
              </a:rPr>
              <a:t>X</a:t>
            </a:r>
            <a:r>
              <a:rPr lang="en-US" altLang="zh-CN" sz="1368" spc="-4" dirty="0">
                <a:latin typeface="Symbol"/>
                <a:cs typeface="Symbol"/>
              </a:rPr>
              <a:t></a:t>
            </a:r>
            <a:r>
              <a:rPr lang="en-US" altLang="zh-CN" sz="1368" spc="-4" dirty="0">
                <a:latin typeface="Microsoft YaHei"/>
                <a:cs typeface="Microsoft YaHei"/>
              </a:rPr>
              <a:t>Y</a:t>
            </a:r>
            <a:r>
              <a:rPr lang="zh-CN" altLang="en-US" sz="1368" spc="-4" dirty="0">
                <a:latin typeface="Microsoft YaHei"/>
                <a:cs typeface="Microsoft YaHei"/>
              </a:rPr>
              <a:t>及传递律，可以推</a:t>
            </a:r>
            <a:endParaRPr lang="zh-CN" altLang="en-US" sz="1368" dirty="0">
              <a:latin typeface="Microsoft YaHei"/>
              <a:cs typeface="Microsoft YaHei"/>
            </a:endParaRPr>
          </a:p>
          <a:p>
            <a:pPr marL="10860" algn="l">
              <a:spcBef>
                <a:spcPts val="86"/>
              </a:spcBef>
              <a:tabLst>
                <a:tab pos="4702280" algn="l"/>
              </a:tabLst>
            </a:pPr>
            <a:r>
              <a:rPr sz="1368" dirty="0" err="1">
                <a:latin typeface="Microsoft YaHei"/>
                <a:cs typeface="Microsoft YaHei"/>
              </a:rPr>
              <a:t>出X</a:t>
            </a:r>
            <a:r>
              <a:rPr sz="1368" spc="-4" dirty="0" err="1">
                <a:latin typeface="Symbol"/>
                <a:cs typeface="Symbol"/>
              </a:rPr>
              <a:t></a:t>
            </a:r>
            <a:r>
              <a:rPr sz="1368" spc="-4" dirty="0" err="1">
                <a:latin typeface="Microsoft YaHei"/>
                <a:cs typeface="Microsoft YaHei"/>
              </a:rPr>
              <a:t>Z</a:t>
            </a:r>
            <a:r>
              <a:rPr sz="1368" dirty="0" err="1">
                <a:latin typeface="Microsoft YaHei"/>
                <a:cs typeface="Microsoft YaHei"/>
              </a:rPr>
              <a:t>。</a:t>
            </a:r>
            <a:r>
              <a:rPr sz="1368" spc="-4" dirty="0" err="1">
                <a:latin typeface="Microsoft YaHei"/>
                <a:cs typeface="Microsoft YaHei"/>
              </a:rPr>
              <a:t>证毕</a:t>
            </a:r>
            <a:r>
              <a:rPr sz="1368" spc="-4" dirty="0">
                <a:latin typeface="Microsoft YaHei"/>
                <a:cs typeface="Microsoft YaHei"/>
              </a:rPr>
              <a:t>。</a:t>
            </a:r>
            <a:endParaRPr sz="1368" dirty="0">
              <a:latin typeface="Microsoft YaHei"/>
              <a:cs typeface="Microsoft YaHei"/>
            </a:endParaRPr>
          </a:p>
        </p:txBody>
      </p:sp>
      <p:sp>
        <p:nvSpPr>
          <p:cNvPr id="6" name="object 6"/>
          <p:cNvSpPr/>
          <p:nvPr/>
        </p:nvSpPr>
        <p:spPr>
          <a:xfrm>
            <a:off x="996837" y="4739025"/>
            <a:ext cx="3883485" cy="1460651"/>
          </a:xfrm>
          <a:custGeom>
            <a:avLst/>
            <a:gdLst/>
            <a:ahLst/>
            <a:cxnLst/>
            <a:rect l="l" t="t" r="r" b="b"/>
            <a:pathLst>
              <a:path w="4541520" h="1708150">
                <a:moveTo>
                  <a:pt x="0" y="0"/>
                </a:moveTo>
                <a:lnTo>
                  <a:pt x="0" y="1707642"/>
                </a:lnTo>
                <a:lnTo>
                  <a:pt x="4541520" y="1707642"/>
                </a:lnTo>
                <a:lnTo>
                  <a:pt x="4541520" y="0"/>
                </a:lnTo>
                <a:lnTo>
                  <a:pt x="0" y="0"/>
                </a:lnTo>
                <a:close/>
              </a:path>
            </a:pathLst>
          </a:custGeom>
          <a:solidFill>
            <a:srgbClr val="FFFFFF"/>
          </a:solidFill>
        </p:spPr>
        <p:txBody>
          <a:bodyPr wrap="square" lIns="0" tIns="0" rIns="0" bIns="0" rtlCol="0"/>
          <a:lstStyle/>
          <a:p>
            <a:endParaRPr/>
          </a:p>
        </p:txBody>
      </p:sp>
      <p:sp>
        <p:nvSpPr>
          <p:cNvPr id="7" name="object 7"/>
          <p:cNvSpPr txBox="1"/>
          <p:nvPr/>
        </p:nvSpPr>
        <p:spPr>
          <a:xfrm>
            <a:off x="996185" y="4739024"/>
            <a:ext cx="3884571" cy="1402657"/>
          </a:xfrm>
          <a:prstGeom prst="rect">
            <a:avLst/>
          </a:prstGeom>
          <a:ln w="28575">
            <a:solidFill>
              <a:srgbClr val="FF0000"/>
            </a:solidFill>
          </a:ln>
        </p:spPr>
        <p:txBody>
          <a:bodyPr vert="horz" wrap="square" lIns="0" tIns="105884" rIns="0" bIns="0" rtlCol="0">
            <a:spAutoFit/>
          </a:bodyPr>
          <a:lstStyle/>
          <a:p>
            <a:pPr marL="90679">
              <a:spcBef>
                <a:spcPts val="834"/>
              </a:spcBef>
            </a:pPr>
            <a:r>
              <a:rPr sz="1710" spc="209" dirty="0">
                <a:latin typeface="Microsoft YaHei"/>
                <a:cs typeface="Microsoft YaHei"/>
              </a:rPr>
              <a:t>[引理</a:t>
            </a:r>
            <a:r>
              <a:rPr sz="1710" spc="103" dirty="0">
                <a:latin typeface="Microsoft YaHei"/>
                <a:cs typeface="Microsoft YaHei"/>
              </a:rPr>
              <a:t>3]</a:t>
            </a:r>
            <a:r>
              <a:rPr sz="1710" spc="209" dirty="0">
                <a:latin typeface="Microsoft YaHei"/>
                <a:cs typeface="Microsoft YaHei"/>
              </a:rPr>
              <a:t>如果</a:t>
            </a:r>
            <a:r>
              <a:rPr sz="1710" spc="-4" dirty="0">
                <a:latin typeface="Microsoft YaHei"/>
                <a:cs typeface="Microsoft YaHei"/>
              </a:rPr>
              <a:t>A</a:t>
            </a:r>
            <a:r>
              <a:rPr sz="1667" spc="-6" baseline="-25641" dirty="0">
                <a:latin typeface="Microsoft YaHei"/>
                <a:cs typeface="Microsoft YaHei"/>
              </a:rPr>
              <a:t>1</a:t>
            </a:r>
            <a:r>
              <a:rPr sz="1710" spc="-4" dirty="0">
                <a:latin typeface="Microsoft YaHei"/>
                <a:cs typeface="Microsoft YaHei"/>
              </a:rPr>
              <a:t>,A</a:t>
            </a:r>
            <a:r>
              <a:rPr sz="1667" spc="-6" baseline="-25641" dirty="0">
                <a:latin typeface="Microsoft YaHei"/>
                <a:cs typeface="Microsoft YaHei"/>
              </a:rPr>
              <a:t>2</a:t>
            </a:r>
            <a:r>
              <a:rPr sz="1710" spc="-4" dirty="0">
                <a:latin typeface="Microsoft YaHei"/>
                <a:cs typeface="Microsoft YaHei"/>
              </a:rPr>
              <a:t>,…,A</a:t>
            </a:r>
            <a:r>
              <a:rPr sz="1667" spc="-6" baseline="-25641" dirty="0">
                <a:latin typeface="Microsoft YaHei"/>
                <a:cs typeface="Microsoft YaHei"/>
              </a:rPr>
              <a:t>n</a:t>
            </a:r>
            <a:r>
              <a:rPr sz="1667" spc="-198" baseline="-25641" dirty="0">
                <a:latin typeface="Microsoft YaHei"/>
                <a:cs typeface="Microsoft YaHei"/>
              </a:rPr>
              <a:t> </a:t>
            </a:r>
            <a:r>
              <a:rPr sz="1710" spc="201" dirty="0">
                <a:latin typeface="Microsoft YaHei"/>
                <a:cs typeface="Microsoft YaHei"/>
              </a:rPr>
              <a:t>是属性，则</a:t>
            </a:r>
            <a:endParaRPr sz="1710" dirty="0">
              <a:latin typeface="Microsoft YaHei"/>
              <a:cs typeface="Microsoft YaHei"/>
            </a:endParaRPr>
          </a:p>
          <a:p>
            <a:pPr marL="90679" marR="84706">
              <a:lnSpc>
                <a:spcPts val="2676"/>
              </a:lnSpc>
              <a:spcBef>
                <a:spcPts val="184"/>
              </a:spcBef>
            </a:pPr>
            <a:r>
              <a:rPr sz="1710" spc="-4" dirty="0">
                <a:latin typeface="Microsoft YaHei"/>
                <a:cs typeface="Microsoft YaHei"/>
              </a:rPr>
              <a:t>X</a:t>
            </a:r>
            <a:r>
              <a:rPr sz="1710" spc="-4" dirty="0">
                <a:latin typeface="Symbol"/>
                <a:cs typeface="Symbol"/>
              </a:rPr>
              <a:t></a:t>
            </a:r>
            <a:r>
              <a:rPr sz="1710" spc="-4" dirty="0">
                <a:latin typeface="Microsoft YaHei"/>
                <a:cs typeface="Microsoft YaHei"/>
              </a:rPr>
              <a:t>A</a:t>
            </a:r>
            <a:r>
              <a:rPr sz="1667" spc="-6" baseline="-25641" dirty="0">
                <a:latin typeface="Microsoft YaHei"/>
                <a:cs typeface="Microsoft YaHei"/>
              </a:rPr>
              <a:t>1</a:t>
            </a:r>
            <a:r>
              <a:rPr sz="1710" spc="-4" dirty="0">
                <a:latin typeface="Microsoft YaHei"/>
                <a:cs typeface="Microsoft YaHei"/>
              </a:rPr>
              <a:t>,A</a:t>
            </a:r>
            <a:r>
              <a:rPr sz="1667" spc="-6" baseline="-25641" dirty="0">
                <a:latin typeface="Microsoft YaHei"/>
                <a:cs typeface="Microsoft YaHei"/>
              </a:rPr>
              <a:t>2</a:t>
            </a:r>
            <a:r>
              <a:rPr sz="1710" spc="-4" dirty="0">
                <a:latin typeface="Microsoft YaHei"/>
                <a:cs typeface="Microsoft YaHei"/>
              </a:rPr>
              <a:t>,…,A</a:t>
            </a:r>
            <a:r>
              <a:rPr sz="1667" spc="-6" baseline="-25641" dirty="0">
                <a:latin typeface="Microsoft YaHei"/>
                <a:cs typeface="Microsoft YaHei"/>
              </a:rPr>
              <a:t>n</a:t>
            </a:r>
            <a:r>
              <a:rPr sz="1667" spc="-179" baseline="-25641" dirty="0">
                <a:latin typeface="Microsoft YaHei"/>
                <a:cs typeface="Microsoft YaHei"/>
              </a:rPr>
              <a:t> </a:t>
            </a:r>
            <a:r>
              <a:rPr sz="1710" spc="209" dirty="0">
                <a:latin typeface="Microsoft YaHei"/>
                <a:cs typeface="Microsoft YaHei"/>
              </a:rPr>
              <a:t>当且仅当对每个</a:t>
            </a:r>
            <a:r>
              <a:rPr sz="1710" spc="-4" dirty="0">
                <a:latin typeface="Microsoft YaHei"/>
                <a:cs typeface="Microsoft YaHei"/>
              </a:rPr>
              <a:t>A</a:t>
            </a:r>
            <a:r>
              <a:rPr sz="1667" spc="-6" baseline="-25641" dirty="0">
                <a:latin typeface="Microsoft YaHei"/>
                <a:cs typeface="Microsoft YaHei"/>
              </a:rPr>
              <a:t>i  </a:t>
            </a:r>
            <a:r>
              <a:rPr sz="1710" spc="-4" dirty="0">
                <a:latin typeface="Microsoft YaHei"/>
                <a:cs typeface="Microsoft YaHei"/>
              </a:rPr>
              <a:t>有 X</a:t>
            </a:r>
            <a:r>
              <a:rPr sz="1710" spc="-4" dirty="0">
                <a:latin typeface="Symbol"/>
                <a:cs typeface="Symbol"/>
              </a:rPr>
              <a:t></a:t>
            </a:r>
            <a:r>
              <a:rPr sz="1710" spc="-4" dirty="0">
                <a:latin typeface="Microsoft YaHei"/>
                <a:cs typeface="Microsoft YaHei"/>
              </a:rPr>
              <a:t>A</a:t>
            </a:r>
            <a:r>
              <a:rPr sz="1667" spc="-6" baseline="-25641" dirty="0">
                <a:latin typeface="Microsoft YaHei"/>
                <a:cs typeface="Microsoft YaHei"/>
              </a:rPr>
              <a:t>i</a:t>
            </a:r>
            <a:r>
              <a:rPr sz="1710" spc="-4" dirty="0">
                <a:latin typeface="Microsoft YaHei"/>
                <a:cs typeface="Microsoft YaHei"/>
              </a:rPr>
              <a:t>(1</a:t>
            </a:r>
            <a:r>
              <a:rPr sz="1710" spc="-4" dirty="0">
                <a:latin typeface="Symbol"/>
                <a:cs typeface="Symbol"/>
              </a:rPr>
              <a:t></a:t>
            </a:r>
            <a:r>
              <a:rPr sz="1710" spc="-4" dirty="0">
                <a:latin typeface="Times New Roman"/>
                <a:cs typeface="Times New Roman"/>
              </a:rPr>
              <a:t> </a:t>
            </a:r>
            <a:r>
              <a:rPr sz="1710" spc="-4" dirty="0">
                <a:latin typeface="Microsoft YaHei"/>
                <a:cs typeface="Microsoft YaHei"/>
              </a:rPr>
              <a:t>i</a:t>
            </a:r>
            <a:r>
              <a:rPr sz="1710" spc="-325" dirty="0">
                <a:latin typeface="Microsoft YaHei"/>
                <a:cs typeface="Microsoft YaHei"/>
              </a:rPr>
              <a:t> </a:t>
            </a:r>
            <a:r>
              <a:rPr sz="1710" spc="-4" dirty="0">
                <a:latin typeface="Symbol"/>
                <a:cs typeface="Symbol"/>
              </a:rPr>
              <a:t></a:t>
            </a:r>
            <a:r>
              <a:rPr sz="1710" spc="-4" dirty="0">
                <a:latin typeface="Times New Roman"/>
                <a:cs typeface="Times New Roman"/>
              </a:rPr>
              <a:t> </a:t>
            </a:r>
            <a:r>
              <a:rPr sz="1710" spc="-4" dirty="0">
                <a:latin typeface="Microsoft YaHei"/>
                <a:cs typeface="Microsoft YaHei"/>
              </a:rPr>
              <a:t>n) 。</a:t>
            </a:r>
            <a:r>
              <a:rPr lang="zh-CN" altLang="en-US" sz="1710" spc="-4" dirty="0">
                <a:latin typeface="Microsoft YaHei"/>
                <a:cs typeface="Microsoft YaHei"/>
              </a:rPr>
              <a:t>（分解律）</a:t>
            </a:r>
            <a:endParaRPr sz="1710" dirty="0">
              <a:latin typeface="Microsoft YaHei"/>
              <a:cs typeface="Microsoft YaHei"/>
            </a:endParaRPr>
          </a:p>
          <a:p>
            <a:pPr marL="91222">
              <a:spcBef>
                <a:spcPts val="423"/>
              </a:spcBef>
            </a:pPr>
            <a:r>
              <a:rPr sz="1710" spc="-4" dirty="0">
                <a:solidFill>
                  <a:srgbClr val="FF0000"/>
                </a:solidFill>
                <a:latin typeface="Microsoft YaHei"/>
                <a:cs typeface="Microsoft YaHei"/>
              </a:rPr>
              <a:t>证明略。</a:t>
            </a:r>
            <a:endParaRPr sz="1710" dirty="0">
              <a:latin typeface="Microsoft YaHei"/>
              <a:cs typeface="Microsoft YaHei"/>
            </a:endParaRPr>
          </a:p>
        </p:txBody>
      </p:sp>
      <p:sp>
        <p:nvSpPr>
          <p:cNvPr id="8" name="object 8"/>
          <p:cNvSpPr txBox="1">
            <a:spLocks noGrp="1"/>
          </p:cNvSpPr>
          <p:nvPr>
            <p:ph type="title"/>
          </p:nvPr>
        </p:nvSpPr>
        <p:spPr>
          <a:xfrm>
            <a:off x="1434993" y="688993"/>
            <a:ext cx="6264696" cy="432386"/>
          </a:xfrm>
          <a:prstGeom prst="rect">
            <a:avLst/>
          </a:prstGeom>
        </p:spPr>
        <p:txBody>
          <a:bodyPr vert="horz" wrap="square" lIns="0" tIns="62444" rIns="0" bIns="0" numCol="1" rtlCol="0" anchor="ctr" anchorCtr="0" compatLnSpc="1">
            <a:prstTxWarp prst="textNoShape">
              <a:avLst/>
            </a:prstTxWarp>
            <a:spAutoFit/>
          </a:bodyPr>
          <a:lstStyle/>
          <a:p>
            <a:pPr>
              <a:spcBef>
                <a:spcPts val="402"/>
              </a:spcBef>
            </a:pPr>
            <a:r>
              <a:rPr sz="2400" spc="-4" dirty="0" err="1">
                <a:solidFill>
                  <a:srgbClr val="FFFFFF"/>
                </a:solidFill>
                <a:latin typeface="STZhongsong"/>
                <a:cs typeface="STZhongsong"/>
              </a:rPr>
              <a:t>关于函数依赖的推</a:t>
            </a:r>
            <a:r>
              <a:rPr sz="2400" dirty="0" err="1">
                <a:solidFill>
                  <a:srgbClr val="FFFFFF"/>
                </a:solidFill>
                <a:latin typeface="STZhongsong"/>
                <a:cs typeface="STZhongsong"/>
              </a:rPr>
              <a:t>论</a:t>
            </a:r>
            <a:r>
              <a:rPr sz="2400" spc="-13" dirty="0">
                <a:solidFill>
                  <a:srgbClr val="FFFFFF"/>
                </a:solidFill>
                <a:latin typeface="Arial"/>
                <a:cs typeface="Arial"/>
              </a:rPr>
              <a:t>—</a:t>
            </a:r>
            <a:r>
              <a:rPr sz="2400" spc="-4" dirty="0">
                <a:solidFill>
                  <a:srgbClr val="FFFFFF"/>
                </a:solidFill>
                <a:latin typeface="STZhongsong"/>
                <a:cs typeface="STZhongsong"/>
              </a:rPr>
              <a:t>一些定理</a:t>
            </a:r>
            <a:endParaRPr sz="2400" dirty="0">
              <a:latin typeface="STZhongsong"/>
              <a:cs typeface="STZhongsong"/>
            </a:endParaRPr>
          </a:p>
        </p:txBody>
      </p:sp>
      <p:sp>
        <p:nvSpPr>
          <p:cNvPr id="9" name="object 9"/>
          <p:cNvSpPr/>
          <p:nvPr/>
        </p:nvSpPr>
        <p:spPr>
          <a:xfrm>
            <a:off x="4788024" y="4359963"/>
            <a:ext cx="3145221" cy="1827062"/>
          </a:xfrm>
          <a:prstGeom prst="rect">
            <a:avLst/>
          </a:prstGeom>
          <a:blipFill>
            <a:blip r:embed="rId2" cstate="print"/>
            <a:stretch>
              <a:fillRect/>
            </a:stretch>
          </a:blipFill>
        </p:spPr>
        <p:txBody>
          <a:bodyPr wrap="square" lIns="0" tIns="0" rIns="0" bIns="0" rtlCol="0"/>
          <a:lstStyle/>
          <a:p>
            <a:endParaRPr dirty="0"/>
          </a:p>
        </p:txBody>
      </p:sp>
      <p:sp>
        <p:nvSpPr>
          <p:cNvPr id="10" name="object 10"/>
          <p:cNvSpPr txBox="1"/>
          <p:nvPr/>
        </p:nvSpPr>
        <p:spPr>
          <a:xfrm>
            <a:off x="6674365" y="4505972"/>
            <a:ext cx="1065352" cy="221473"/>
          </a:xfrm>
          <a:prstGeom prst="rect">
            <a:avLst/>
          </a:prstGeom>
        </p:spPr>
        <p:txBody>
          <a:bodyPr vert="horz" wrap="square" lIns="0" tIns="10860" rIns="0" bIns="0" rtlCol="0">
            <a:spAutoFit/>
          </a:bodyPr>
          <a:lstStyle/>
          <a:p>
            <a:pPr marL="10860">
              <a:spcBef>
                <a:spcPts val="86"/>
              </a:spcBef>
            </a:pPr>
            <a:r>
              <a:rPr sz="1368" spc="-4" dirty="0">
                <a:solidFill>
                  <a:srgbClr val="3333CC"/>
                </a:solidFill>
                <a:latin typeface="Microsoft YaHei"/>
                <a:cs typeface="Microsoft YaHei"/>
              </a:rPr>
              <a:t>定理的正确性</a:t>
            </a:r>
            <a:endParaRPr sz="1368">
              <a:latin typeface="Microsoft YaHei"/>
              <a:cs typeface="Microsoft YaHei"/>
            </a:endParaRPr>
          </a:p>
        </p:txBody>
      </p:sp>
      <p:sp>
        <p:nvSpPr>
          <p:cNvPr id="11" name="object 11"/>
          <p:cNvSpPr txBox="1"/>
          <p:nvPr/>
        </p:nvSpPr>
        <p:spPr>
          <a:xfrm>
            <a:off x="6674365" y="4715124"/>
            <a:ext cx="1065352" cy="642486"/>
          </a:xfrm>
          <a:prstGeom prst="rect">
            <a:avLst/>
          </a:prstGeom>
        </p:spPr>
        <p:txBody>
          <a:bodyPr vert="horz" wrap="square" lIns="0" tIns="10860" rIns="0" bIns="0" rtlCol="0">
            <a:spAutoFit/>
          </a:bodyPr>
          <a:lstStyle/>
          <a:p>
            <a:pPr marL="10860" marR="4344" algn="just">
              <a:spcBef>
                <a:spcPts val="86"/>
              </a:spcBef>
            </a:pPr>
            <a:r>
              <a:rPr sz="1368" spc="-4" dirty="0">
                <a:solidFill>
                  <a:srgbClr val="3333CC"/>
                </a:solidFill>
                <a:latin typeface="Microsoft YaHei"/>
                <a:cs typeface="Microsoft YaHei"/>
              </a:rPr>
              <a:t>可依据公理和 其他已证明之 定理来证明</a:t>
            </a:r>
            <a:endParaRPr sz="1368">
              <a:latin typeface="Microsoft YaHei"/>
              <a:cs typeface="Microsoft YaHei"/>
            </a:endParaRPr>
          </a:p>
        </p:txBody>
      </p:sp>
      <p:sp>
        <p:nvSpPr>
          <p:cNvPr id="12" name="object 12"/>
          <p:cNvSpPr txBox="1"/>
          <p:nvPr/>
        </p:nvSpPr>
        <p:spPr>
          <a:xfrm>
            <a:off x="5037568" y="5107391"/>
            <a:ext cx="1238567" cy="852991"/>
          </a:xfrm>
          <a:prstGeom prst="rect">
            <a:avLst/>
          </a:prstGeom>
        </p:spPr>
        <p:txBody>
          <a:bodyPr vert="horz" wrap="square" lIns="0" tIns="10860" rIns="0" bIns="0" rtlCol="0">
            <a:spAutoFit/>
          </a:bodyPr>
          <a:lstStyle/>
          <a:p>
            <a:pPr marL="10317" marR="4344">
              <a:spcBef>
                <a:spcPts val="86"/>
              </a:spcBef>
            </a:pPr>
            <a:r>
              <a:rPr sz="1368" spc="-4" dirty="0">
                <a:solidFill>
                  <a:srgbClr val="3333CC"/>
                </a:solidFill>
                <a:latin typeface="Microsoft YaHei"/>
                <a:cs typeface="Microsoft YaHei"/>
              </a:rPr>
              <a:t>关于属性组合的 函数依赖与单一 属性的函数依赖 有什么关系</a:t>
            </a:r>
            <a:r>
              <a:rPr sz="1368" dirty="0">
                <a:solidFill>
                  <a:srgbClr val="3333CC"/>
                </a:solidFill>
                <a:latin typeface="Arial"/>
                <a:cs typeface="Arial"/>
              </a:rPr>
              <a:t>?</a:t>
            </a:r>
            <a:endParaRPr sz="1368">
              <a:latin typeface="Arial"/>
              <a:cs typeface="Arial"/>
            </a:endParaRPr>
          </a:p>
        </p:txBody>
      </p:sp>
      <p:sp>
        <p:nvSpPr>
          <p:cNvPr id="13" name="文本框 12">
            <a:extLst>
              <a:ext uri="{FF2B5EF4-FFF2-40B4-BE49-F238E27FC236}">
                <a16:creationId xmlns:a16="http://schemas.microsoft.com/office/drawing/2014/main" id="{5E9B2E71-DE6C-4455-9DA4-50438BF3C45B}"/>
              </a:ext>
            </a:extLst>
          </p:cNvPr>
          <p:cNvSpPr txBox="1"/>
          <p:nvPr/>
        </p:nvSpPr>
        <p:spPr>
          <a:xfrm>
            <a:off x="737320" y="6277174"/>
            <a:ext cx="7848872" cy="338554"/>
          </a:xfrm>
          <a:prstGeom prst="rect">
            <a:avLst/>
          </a:prstGeom>
          <a:noFill/>
        </p:spPr>
        <p:txBody>
          <a:bodyPr wrap="square" rtlCol="0">
            <a:spAutoFit/>
          </a:bodyPr>
          <a:lstStyle/>
          <a:p>
            <a:pPr algn="l"/>
            <a:r>
              <a:rPr lang="zh-CN" altLang="en-US" sz="1600" b="1" dirty="0">
                <a:latin typeface="Times New Roman" panose="02020603050405020304" pitchFamily="18" charset="0"/>
              </a:rPr>
              <a:t>还可以推出</a:t>
            </a:r>
            <a:r>
              <a:rPr lang="pt-BR" altLang="zh-CN" sz="1600" b="1" dirty="0">
                <a:latin typeface="Times New Roman" panose="02020603050405020304" pitchFamily="18" charset="0"/>
              </a:rPr>
              <a:t>B4</a:t>
            </a:r>
            <a:r>
              <a:rPr lang="zh-CN" altLang="pt-BR" sz="1600" b="1" dirty="0">
                <a:latin typeface="Times New Roman" panose="02020603050405020304" pitchFamily="18" charset="0"/>
              </a:rPr>
              <a:t>（结合</a:t>
            </a:r>
            <a:r>
              <a:rPr lang="zh-CN" altLang="en-US" sz="1600" b="1" dirty="0">
                <a:latin typeface="Times New Roman" panose="02020603050405020304" pitchFamily="18" charset="0"/>
              </a:rPr>
              <a:t>律</a:t>
            </a:r>
            <a:r>
              <a:rPr lang="zh-CN" altLang="pt-BR" sz="1600" b="1" dirty="0">
                <a:latin typeface="Times New Roman" panose="02020603050405020304" pitchFamily="18" charset="0"/>
              </a:rPr>
              <a:t>）：如果</a:t>
            </a:r>
            <a:r>
              <a:rPr lang="pt-BR" altLang="zh-CN" sz="1600" b="1" dirty="0">
                <a:latin typeface="Times New Roman" panose="02020603050405020304" pitchFamily="18" charset="0"/>
              </a:rPr>
              <a:t>X→Y</a:t>
            </a:r>
            <a:r>
              <a:rPr lang="zh-CN" altLang="pt-BR" sz="1600" b="1" dirty="0">
                <a:latin typeface="Times New Roman" panose="02020603050405020304" pitchFamily="18" charset="0"/>
              </a:rPr>
              <a:t>且</a:t>
            </a:r>
            <a:r>
              <a:rPr lang="pt-BR" altLang="zh-CN" sz="1600" b="1" dirty="0">
                <a:latin typeface="Times New Roman" panose="02020603050405020304" pitchFamily="18" charset="0"/>
              </a:rPr>
              <a:t>W→Z</a:t>
            </a:r>
            <a:r>
              <a:rPr lang="zh-CN" altLang="pt-BR" sz="1600" b="1" dirty="0">
                <a:latin typeface="Times New Roman" panose="02020603050405020304" pitchFamily="18" charset="0"/>
              </a:rPr>
              <a:t>，则</a:t>
            </a:r>
            <a:r>
              <a:rPr lang="pt-BR" altLang="zh-CN" sz="1600" b="1" dirty="0">
                <a:latin typeface="Times New Roman" panose="02020603050405020304" pitchFamily="18" charset="0"/>
              </a:rPr>
              <a:t>XW→YZ</a:t>
            </a:r>
            <a:r>
              <a:rPr lang="zh-CN" altLang="pt-BR" sz="1600" b="1" dirty="0">
                <a:latin typeface="Times New Roman" panose="02020603050405020304" pitchFamily="18"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ChangeArrowheads="1"/>
          </p:cNvSpPr>
          <p:nvPr/>
        </p:nvSpPr>
        <p:spPr bwMode="auto">
          <a:xfrm>
            <a:off x="533400" y="1556792"/>
            <a:ext cx="333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a:t>最终得到的表格如下。 </a:t>
            </a:r>
          </a:p>
        </p:txBody>
      </p:sp>
      <p:graphicFrame>
        <p:nvGraphicFramePr>
          <p:cNvPr id="83183" name="Group 239"/>
          <p:cNvGraphicFramePr>
            <a:graphicFrameLocks noGrp="1"/>
          </p:cNvGraphicFramePr>
          <p:nvPr>
            <p:ph/>
            <p:extLst>
              <p:ext uri="{D42A27DB-BD31-4B8C-83A1-F6EECF244321}">
                <p14:modId xmlns:p14="http://schemas.microsoft.com/office/powerpoint/2010/main" val="1888537453"/>
              </p:ext>
            </p:extLst>
          </p:nvPr>
        </p:nvGraphicFramePr>
        <p:xfrm>
          <a:off x="381000" y="2166392"/>
          <a:ext cx="8229600" cy="3048002"/>
        </p:xfrm>
        <a:graphic>
          <a:graphicData uri="http://schemas.openxmlformats.org/drawingml/2006/table">
            <a:tbl>
              <a:tblPr/>
              <a:tblGrid>
                <a:gridCol w="2041525">
                  <a:extLst>
                    <a:ext uri="{9D8B030D-6E8A-4147-A177-3AD203B41FA5}">
                      <a16:colId xmlns:a16="http://schemas.microsoft.com/office/drawing/2014/main" val="20000"/>
                    </a:ext>
                  </a:extLst>
                </a:gridCol>
                <a:gridCol w="1236663">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gridCol w="1236663">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284287">
                  <a:extLst>
                    <a:ext uri="{9D8B030D-6E8A-4147-A177-3AD203B41FA5}">
                      <a16:colId xmlns:a16="http://schemas.microsoft.com/office/drawing/2014/main" val="20005"/>
                    </a:ext>
                  </a:extLst>
                </a:gridCol>
              </a:tblGrid>
              <a:tr h="9112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625">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CDE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7038">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pt-BR"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pt-BR"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AE</a:t>
                      </a:r>
                      <a:r>
                        <a:rPr kumimoji="0" lang="zh-CN" altLang="pt-BR"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pt-BR"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1285875" algn="l"/>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1285875" algn="l"/>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1285875" algn="l"/>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1285875" algn="l"/>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1285875"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3185" name="Rectangle 241"/>
          <p:cNvSpPr>
            <a:spLocks noChangeArrowheads="1"/>
          </p:cNvSpPr>
          <p:nvPr/>
        </p:nvSpPr>
        <p:spPr bwMode="auto">
          <a:xfrm>
            <a:off x="152400" y="5595392"/>
            <a:ext cx="890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r>
              <a:rPr lang="zh-CN" altLang="en-US" sz="2400" b="1"/>
              <a:t>（</a:t>
            </a:r>
            <a:r>
              <a:rPr lang="en-US" altLang="zh-CN" sz="2400" b="1"/>
              <a:t>7</a:t>
            </a:r>
            <a:r>
              <a:rPr lang="zh-CN" altLang="en-US" sz="2400" b="1"/>
              <a:t>）此时第</a:t>
            </a:r>
            <a:r>
              <a:rPr lang="en-US" altLang="zh-CN" sz="2400" b="1"/>
              <a:t>4</a:t>
            </a:r>
            <a:r>
              <a:rPr lang="zh-CN" altLang="en-US" sz="2400" b="1"/>
              <a:t>行全是</a:t>
            </a:r>
            <a:r>
              <a:rPr lang="en-US" altLang="zh-CN" sz="2400" b="1"/>
              <a:t>a</a:t>
            </a:r>
            <a:r>
              <a:rPr lang="zh-CN" altLang="en-US" sz="2400" b="1"/>
              <a:t>，所以相对于</a:t>
            </a:r>
            <a:r>
              <a:rPr lang="en-US" altLang="zh-CN" sz="2400" b="1"/>
              <a:t>F</a:t>
            </a:r>
            <a:r>
              <a:rPr lang="zh-CN" altLang="en-US" sz="2400" b="1"/>
              <a:t>，</a:t>
            </a:r>
            <a:r>
              <a:rPr lang="en-US" altLang="zh-CN" sz="2400" b="1"/>
              <a:t>R</a:t>
            </a:r>
            <a:r>
              <a:rPr lang="zh-CN" altLang="en-US" sz="2400" b="1"/>
              <a:t>分解成</a:t>
            </a:r>
            <a:r>
              <a:rPr lang="en-US" altLang="zh-CN" sz="2400" b="1"/>
              <a:t>p</a:t>
            </a:r>
            <a:r>
              <a:rPr lang="zh-CN" altLang="en-US" sz="2400" b="1"/>
              <a:t>是无损分解。</a:t>
            </a:r>
          </a:p>
        </p:txBody>
      </p:sp>
      <p:sp>
        <p:nvSpPr>
          <p:cNvPr id="5" name="页脚占位符 4">
            <a:extLst>
              <a:ext uri="{FF2B5EF4-FFF2-40B4-BE49-F238E27FC236}">
                <a16:creationId xmlns:a16="http://schemas.microsoft.com/office/drawing/2014/main" id="{BE9C26FE-AAF4-4159-BFDE-38EC5D8D338C}"/>
              </a:ext>
            </a:extLst>
          </p:cNvPr>
          <p:cNvSpPr txBox="1">
            <a:spLocks/>
          </p:cNvSpPr>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sz="1400" b="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r>
              <a:rPr lang="en-US" altLang="zh-CN"/>
              <a:t>An Introduction to Database System</a:t>
            </a:r>
          </a:p>
        </p:txBody>
      </p:sp>
      <p:sp>
        <p:nvSpPr>
          <p:cNvPr id="6" name="灯片编号占位符 5">
            <a:extLst>
              <a:ext uri="{FF2B5EF4-FFF2-40B4-BE49-F238E27FC236}">
                <a16:creationId xmlns:a16="http://schemas.microsoft.com/office/drawing/2014/main" id="{6985060C-0ECE-46D5-B812-6A23E09E512D}"/>
              </a:ext>
            </a:extLst>
          </p:cNvPr>
          <p:cNvSpPr txBox="1">
            <a:spLocks/>
          </p:cNvSpPr>
          <p:nvPr/>
        </p:nvSpPr>
        <p:spPr bwMode="auto">
          <a:xfrm>
            <a:off x="250825" y="6237288"/>
            <a:ext cx="58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400" b="0" kern="1200">
                <a:solidFill>
                  <a:schemeClr val="tx1"/>
                </a:solidFill>
                <a:latin typeface="+mn-lt"/>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fld id="{9C73FC67-4E56-47DA-A07C-99165DEA713F}" type="slidenum">
              <a:rPr lang="en-US" altLang="zh-CN" smtClean="0"/>
              <a:pPr/>
              <a:t>40</a:t>
            </a:fld>
            <a:endParaRPr lang="en-US" altLang="zh-CN" dirty="0"/>
          </a:p>
        </p:txBody>
      </p:sp>
    </p:spTree>
    <p:extLst>
      <p:ext uri="{BB962C8B-B14F-4D97-AF65-F5344CB8AC3E}">
        <p14:creationId xmlns:p14="http://schemas.microsoft.com/office/powerpoint/2010/main" val="3598838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51520" y="1700808"/>
            <a:ext cx="8640960" cy="1905000"/>
          </a:xfrm>
        </p:spPr>
        <p:txBody>
          <a:bodyPr/>
          <a:lstStyle/>
          <a:p>
            <a:pPr algn="l"/>
            <a:r>
              <a:rPr lang="pt-BR" altLang="zh-CN" sz="2400" b="1" dirty="0">
                <a:solidFill>
                  <a:srgbClr val="FF0000"/>
                </a:solidFill>
              </a:rPr>
              <a:t>【</a:t>
            </a:r>
            <a:r>
              <a:rPr lang="zh-CN" altLang="pt-BR" sz="2400" b="1" dirty="0">
                <a:solidFill>
                  <a:srgbClr val="FF0000"/>
                </a:solidFill>
              </a:rPr>
              <a:t>例</a:t>
            </a:r>
            <a:r>
              <a:rPr lang="pt-BR" altLang="zh-CN" sz="2400" b="1" dirty="0">
                <a:solidFill>
                  <a:srgbClr val="FF0000"/>
                </a:solidFill>
              </a:rPr>
              <a:t>11】</a:t>
            </a:r>
            <a:r>
              <a:rPr lang="zh-CN" altLang="pt-BR" sz="2400" b="1" dirty="0">
                <a:solidFill>
                  <a:schemeClr val="tx1"/>
                </a:solidFill>
              </a:rPr>
              <a:t>设关系模式</a:t>
            </a:r>
            <a:r>
              <a:rPr lang="pt-BR" altLang="zh-CN" sz="2400" b="1" dirty="0">
                <a:solidFill>
                  <a:schemeClr val="tx1"/>
                </a:solidFill>
              </a:rPr>
              <a:t>R</a:t>
            </a:r>
            <a:r>
              <a:rPr lang="zh-CN" altLang="pt-BR" sz="2400" b="1" dirty="0">
                <a:solidFill>
                  <a:schemeClr val="tx1"/>
                </a:solidFill>
              </a:rPr>
              <a:t>（</a:t>
            </a:r>
            <a:r>
              <a:rPr lang="pt-BR" altLang="zh-CN" sz="2400" b="1" dirty="0">
                <a:solidFill>
                  <a:schemeClr val="tx1"/>
                </a:solidFill>
              </a:rPr>
              <a:t>ABCD</a:t>
            </a:r>
            <a:r>
              <a:rPr lang="zh-CN" altLang="pt-BR" sz="2400" b="1" dirty="0">
                <a:solidFill>
                  <a:schemeClr val="tx1"/>
                </a:solidFill>
              </a:rPr>
              <a:t>），</a:t>
            </a:r>
            <a:r>
              <a:rPr lang="pt-BR" altLang="zh-CN" sz="2400" b="1" dirty="0">
                <a:solidFill>
                  <a:schemeClr val="tx1"/>
                </a:solidFill>
              </a:rPr>
              <a:t>R</a:t>
            </a:r>
            <a:r>
              <a:rPr lang="zh-CN" altLang="pt-BR" sz="2400" b="1" dirty="0">
                <a:solidFill>
                  <a:schemeClr val="tx1"/>
                </a:solidFill>
              </a:rPr>
              <a:t>分解成</a:t>
            </a:r>
            <a:r>
              <a:rPr lang="en-US" altLang="zh-CN" sz="2400" b="1" dirty="0">
                <a:solidFill>
                  <a:schemeClr val="tx1"/>
                </a:solidFill>
              </a:rPr>
              <a:t>p</a:t>
            </a:r>
            <a:r>
              <a:rPr lang="pt-BR" altLang="zh-CN" sz="2400" b="1" dirty="0">
                <a:solidFill>
                  <a:schemeClr val="tx1"/>
                </a:solidFill>
              </a:rPr>
              <a:t>=</a:t>
            </a:r>
            <a:r>
              <a:rPr lang="zh-CN" altLang="pt-BR" sz="2400" b="1" dirty="0">
                <a:solidFill>
                  <a:schemeClr val="tx1"/>
                </a:solidFill>
              </a:rPr>
              <a:t>｛</a:t>
            </a:r>
            <a:r>
              <a:rPr lang="pt-BR" altLang="zh-CN" sz="2400" b="1" dirty="0">
                <a:solidFill>
                  <a:schemeClr val="tx1"/>
                </a:solidFill>
              </a:rPr>
              <a:t>AB</a:t>
            </a:r>
            <a:r>
              <a:rPr lang="zh-CN" altLang="pt-BR" sz="2400" b="1" dirty="0">
                <a:solidFill>
                  <a:schemeClr val="tx1"/>
                </a:solidFill>
              </a:rPr>
              <a:t>，</a:t>
            </a:r>
            <a:r>
              <a:rPr lang="pt-BR" altLang="zh-CN" sz="2400" b="1" dirty="0">
                <a:solidFill>
                  <a:schemeClr val="tx1"/>
                </a:solidFill>
              </a:rPr>
              <a:t>BC</a:t>
            </a:r>
            <a:r>
              <a:rPr lang="zh-CN" altLang="pt-BR" sz="2400" b="1" dirty="0">
                <a:solidFill>
                  <a:schemeClr val="tx1"/>
                </a:solidFill>
              </a:rPr>
              <a:t>，</a:t>
            </a:r>
            <a:r>
              <a:rPr lang="pt-BR" altLang="zh-CN" sz="2400" b="1" dirty="0">
                <a:solidFill>
                  <a:schemeClr val="tx1"/>
                </a:solidFill>
              </a:rPr>
              <a:t>CD</a:t>
            </a:r>
            <a:r>
              <a:rPr lang="zh-CN" altLang="pt-BR" sz="2400" b="1" dirty="0">
                <a:solidFill>
                  <a:schemeClr val="tx1"/>
                </a:solidFill>
              </a:rPr>
              <a:t>｝。</a:t>
            </a:r>
            <a:br>
              <a:rPr lang="en-US" altLang="zh-CN" sz="2400" b="1" dirty="0">
                <a:solidFill>
                  <a:schemeClr val="tx1"/>
                </a:solidFill>
              </a:rPr>
            </a:br>
            <a:r>
              <a:rPr lang="zh-CN" altLang="pt-BR" sz="2400" b="1" dirty="0">
                <a:solidFill>
                  <a:schemeClr val="tx1"/>
                </a:solidFill>
              </a:rPr>
              <a:t>    如果</a:t>
            </a:r>
            <a:r>
              <a:rPr lang="pt-BR" altLang="zh-CN" sz="2400" b="1" dirty="0">
                <a:solidFill>
                  <a:schemeClr val="tx1"/>
                </a:solidFill>
              </a:rPr>
              <a:t>R</a:t>
            </a:r>
            <a:r>
              <a:rPr lang="zh-CN" altLang="pt-BR" sz="2400" b="1" dirty="0">
                <a:solidFill>
                  <a:schemeClr val="tx1"/>
                </a:solidFill>
              </a:rPr>
              <a:t>上成立的函数依赖集</a:t>
            </a:r>
            <a:r>
              <a:rPr lang="pt-BR" altLang="zh-CN" sz="2400" b="1" dirty="0">
                <a:solidFill>
                  <a:schemeClr val="tx1"/>
                </a:solidFill>
              </a:rPr>
              <a:t>F1=</a:t>
            </a:r>
            <a:r>
              <a:rPr lang="zh-CN" altLang="pt-BR" sz="2400" b="1" dirty="0">
                <a:solidFill>
                  <a:schemeClr val="tx1"/>
                </a:solidFill>
              </a:rPr>
              <a:t>｛</a:t>
            </a:r>
            <a:r>
              <a:rPr lang="pt-BR" altLang="zh-CN" sz="2400" b="1" dirty="0">
                <a:solidFill>
                  <a:schemeClr val="tx1"/>
                </a:solidFill>
              </a:rPr>
              <a:t>B</a:t>
            </a:r>
            <a:r>
              <a:rPr lang="en-US" altLang="zh-CN" sz="2400" b="1" dirty="0">
                <a:solidFill>
                  <a:schemeClr val="tx1"/>
                </a:solidFill>
              </a:rPr>
              <a:t>→A</a:t>
            </a:r>
            <a:r>
              <a:rPr lang="zh-CN" altLang="en-US" sz="2400" b="1" dirty="0">
                <a:solidFill>
                  <a:schemeClr val="tx1"/>
                </a:solidFill>
              </a:rPr>
              <a:t>，</a:t>
            </a:r>
            <a:r>
              <a:rPr lang="en-US" altLang="zh-CN" sz="2400" b="1" dirty="0">
                <a:solidFill>
                  <a:schemeClr val="tx1"/>
                </a:solidFill>
              </a:rPr>
              <a:t>C→D</a:t>
            </a:r>
            <a:r>
              <a:rPr lang="zh-CN" altLang="en-US" sz="2400" b="1" dirty="0">
                <a:solidFill>
                  <a:schemeClr val="tx1"/>
                </a:solidFill>
              </a:rPr>
              <a:t>｝，那么</a:t>
            </a:r>
            <a:r>
              <a:rPr lang="en-US" altLang="zh-CN" sz="2400" b="1" dirty="0">
                <a:solidFill>
                  <a:schemeClr val="tx1"/>
                </a:solidFill>
              </a:rPr>
              <a:t>p</a:t>
            </a:r>
            <a:r>
              <a:rPr lang="zh-CN" altLang="en-US" sz="2400" b="1" dirty="0">
                <a:solidFill>
                  <a:schemeClr val="tx1"/>
                </a:solidFill>
              </a:rPr>
              <a:t>相对于</a:t>
            </a:r>
            <a:r>
              <a:rPr lang="en-US" altLang="zh-CN" sz="2400" b="1" dirty="0">
                <a:solidFill>
                  <a:schemeClr val="tx1"/>
                </a:solidFill>
              </a:rPr>
              <a:t>F1</a:t>
            </a:r>
            <a:r>
              <a:rPr lang="zh-CN" altLang="en-US" sz="2400" b="1" dirty="0">
                <a:solidFill>
                  <a:schemeClr val="tx1"/>
                </a:solidFill>
              </a:rPr>
              <a:t>是否为无损分解？</a:t>
            </a:r>
            <a:br>
              <a:rPr lang="zh-CN" altLang="en-US" sz="2400" b="1" dirty="0">
                <a:solidFill>
                  <a:schemeClr val="tx1"/>
                </a:solidFill>
              </a:rPr>
            </a:br>
            <a:r>
              <a:rPr lang="zh-CN" altLang="en-US" sz="2400" b="1" dirty="0">
                <a:solidFill>
                  <a:schemeClr val="tx1"/>
                </a:solidFill>
              </a:rPr>
              <a:t>    如果</a:t>
            </a:r>
            <a:r>
              <a:rPr lang="en-US" altLang="zh-CN" sz="2400" b="1" dirty="0">
                <a:solidFill>
                  <a:schemeClr val="tx1"/>
                </a:solidFill>
              </a:rPr>
              <a:t>R</a:t>
            </a:r>
            <a:r>
              <a:rPr lang="zh-CN" altLang="en-US" sz="2400" b="1" dirty="0">
                <a:solidFill>
                  <a:schemeClr val="tx1"/>
                </a:solidFill>
              </a:rPr>
              <a:t>上成立的函数依赖集</a:t>
            </a:r>
            <a:r>
              <a:rPr lang="en-US" altLang="zh-CN" sz="2400" b="1" dirty="0">
                <a:solidFill>
                  <a:schemeClr val="tx1"/>
                </a:solidFill>
              </a:rPr>
              <a:t>F2=</a:t>
            </a:r>
            <a:r>
              <a:rPr lang="zh-CN" altLang="en-US" sz="2400" b="1" dirty="0">
                <a:solidFill>
                  <a:schemeClr val="tx1"/>
                </a:solidFill>
              </a:rPr>
              <a:t>｛</a:t>
            </a:r>
            <a:r>
              <a:rPr lang="en-US" altLang="zh-CN" sz="2400" b="1" dirty="0">
                <a:solidFill>
                  <a:schemeClr val="tx1"/>
                </a:solidFill>
              </a:rPr>
              <a:t>A→B</a:t>
            </a:r>
            <a:r>
              <a:rPr lang="zh-CN" altLang="en-US" sz="2400" b="1" dirty="0">
                <a:solidFill>
                  <a:schemeClr val="tx1"/>
                </a:solidFill>
              </a:rPr>
              <a:t>，</a:t>
            </a:r>
            <a:r>
              <a:rPr lang="en-US" altLang="zh-CN" sz="2400" b="1" dirty="0">
                <a:solidFill>
                  <a:schemeClr val="tx1"/>
                </a:solidFill>
              </a:rPr>
              <a:t>C→D</a:t>
            </a:r>
            <a:r>
              <a:rPr lang="zh-CN" altLang="en-US" sz="2400" b="1" dirty="0">
                <a:solidFill>
                  <a:schemeClr val="tx1"/>
                </a:solidFill>
              </a:rPr>
              <a:t>｝呢？</a:t>
            </a:r>
          </a:p>
        </p:txBody>
      </p:sp>
      <p:sp>
        <p:nvSpPr>
          <p:cNvPr id="84996" name="Rectangle 4"/>
          <p:cNvSpPr>
            <a:spLocks noChangeArrowheads="1"/>
          </p:cNvSpPr>
          <p:nvPr/>
        </p:nvSpPr>
        <p:spPr bwMode="auto">
          <a:xfrm>
            <a:off x="899592" y="3861048"/>
            <a:ext cx="565250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33375">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en-US" sz="2400" b="1" dirty="0">
                <a:solidFill>
                  <a:srgbClr val="FF0000"/>
                </a:solidFill>
              </a:rPr>
              <a:t>解答：</a:t>
            </a:r>
          </a:p>
          <a:p>
            <a:pPr algn="l"/>
            <a:r>
              <a:rPr lang="zh-CN" altLang="en-US" sz="2400" b="1" dirty="0"/>
              <a:t>    相对于</a:t>
            </a:r>
            <a:r>
              <a:rPr lang="en-US" altLang="zh-CN" sz="2400" b="1" dirty="0"/>
              <a:t>F1</a:t>
            </a:r>
            <a:r>
              <a:rPr lang="zh-CN" altLang="en-US" sz="2400" b="1" dirty="0"/>
              <a:t>，</a:t>
            </a:r>
            <a:r>
              <a:rPr lang="en-US" altLang="zh-CN" sz="2400" b="1" dirty="0"/>
              <a:t>R</a:t>
            </a:r>
            <a:r>
              <a:rPr lang="zh-CN" altLang="en-US" sz="2400" b="1" dirty="0"/>
              <a:t>分解成</a:t>
            </a:r>
            <a:r>
              <a:rPr lang="en-US" altLang="zh-CN" sz="2400" b="1" dirty="0"/>
              <a:t>p</a:t>
            </a:r>
            <a:r>
              <a:rPr lang="zh-CN" altLang="en-US" sz="2400" b="1" dirty="0"/>
              <a:t>是无损分解。</a:t>
            </a:r>
          </a:p>
          <a:p>
            <a:pPr algn="l"/>
            <a:r>
              <a:rPr lang="zh-CN" altLang="en-US" sz="2400" b="1" dirty="0"/>
              <a:t>    相对于</a:t>
            </a:r>
            <a:r>
              <a:rPr lang="en-US" altLang="zh-CN" sz="2400" b="1" dirty="0"/>
              <a:t>F2</a:t>
            </a:r>
            <a:r>
              <a:rPr lang="zh-CN" altLang="en-US" sz="2400" b="1" dirty="0"/>
              <a:t>，</a:t>
            </a:r>
            <a:r>
              <a:rPr lang="en-US" altLang="zh-CN" sz="2400" b="1" dirty="0"/>
              <a:t>R</a:t>
            </a:r>
            <a:r>
              <a:rPr lang="zh-CN" altLang="en-US" sz="2400" b="1" dirty="0"/>
              <a:t>分解成</a:t>
            </a:r>
            <a:r>
              <a:rPr lang="en-US" altLang="zh-CN" sz="2400" b="1" dirty="0"/>
              <a:t>p</a:t>
            </a:r>
            <a:r>
              <a:rPr lang="zh-CN" altLang="en-US" sz="2400" b="1" dirty="0"/>
              <a:t>是有损分解。</a:t>
            </a:r>
          </a:p>
        </p:txBody>
      </p:sp>
      <p:sp>
        <p:nvSpPr>
          <p:cNvPr id="4" name="页脚占位符 4">
            <a:extLst>
              <a:ext uri="{FF2B5EF4-FFF2-40B4-BE49-F238E27FC236}">
                <a16:creationId xmlns:a16="http://schemas.microsoft.com/office/drawing/2014/main" id="{011E36D3-CD00-4661-85F6-E92DD32ADF2F}"/>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CD0B1F30-67D1-402E-98C8-744EA6EC1E56}"/>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41</a:t>
            </a:fld>
            <a:endParaRPr lang="en-US" altLang="zh-CN" dirty="0"/>
          </a:p>
        </p:txBody>
      </p:sp>
    </p:spTree>
    <p:extLst>
      <p:ext uri="{BB962C8B-B14F-4D97-AF65-F5344CB8AC3E}">
        <p14:creationId xmlns:p14="http://schemas.microsoft.com/office/powerpoint/2010/main" val="3238498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sz="3200" b="1" dirty="0"/>
              <a:t>3</a:t>
            </a:r>
            <a:r>
              <a:rPr lang="zh-CN" altLang="en-US" sz="3200" b="1" dirty="0"/>
              <a:t>．保持函数依赖分解</a:t>
            </a:r>
          </a:p>
        </p:txBody>
      </p:sp>
      <p:sp>
        <p:nvSpPr>
          <p:cNvPr id="86019" name="Rectangle 3"/>
          <p:cNvSpPr>
            <a:spLocks noGrp="1" noChangeArrowheads="1"/>
          </p:cNvSpPr>
          <p:nvPr>
            <p:ph type="body" idx="1"/>
          </p:nvPr>
        </p:nvSpPr>
        <p:spPr>
          <a:xfrm>
            <a:off x="457200" y="1600200"/>
            <a:ext cx="8229600" cy="5181600"/>
          </a:xfrm>
        </p:spPr>
        <p:txBody>
          <a:bodyPr/>
          <a:lstStyle/>
          <a:p>
            <a:r>
              <a:rPr lang="zh-CN" altLang="en-US" sz="2400" b="1" dirty="0">
                <a:solidFill>
                  <a:srgbClr val="660066"/>
                </a:solidFill>
              </a:rPr>
              <a:t>怎样保持函数依赖分解呢？</a:t>
            </a:r>
            <a:r>
              <a:rPr lang="zh-CN" altLang="en-US" sz="2400" b="1" dirty="0"/>
              <a:t>直观的讲，就是当一个关系模式被分解成多个模式时，其函数依赖集也被相应地分成各自的函数依赖集的集合，若该</a:t>
            </a:r>
            <a:r>
              <a:rPr lang="en-US" altLang="zh-CN" sz="2400" b="1" dirty="0"/>
              <a:t>FD</a:t>
            </a:r>
            <a:r>
              <a:rPr lang="zh-CN" altLang="en-US" sz="2400" b="1" dirty="0"/>
              <a:t>集的集合与原</a:t>
            </a:r>
            <a:r>
              <a:rPr lang="en-US" altLang="zh-CN" sz="2400" b="1" dirty="0"/>
              <a:t>FD</a:t>
            </a:r>
            <a:r>
              <a:rPr lang="zh-CN" altLang="en-US" sz="2400" b="1" dirty="0"/>
              <a:t>集等价，则该分解是依赖保持的。</a:t>
            </a:r>
          </a:p>
          <a:p>
            <a:r>
              <a:rPr lang="zh-CN" altLang="en-US" sz="2400" b="1" dirty="0">
                <a:solidFill>
                  <a:srgbClr val="FF0000"/>
                </a:solidFill>
              </a:rPr>
              <a:t>定义</a:t>
            </a:r>
            <a:r>
              <a:rPr lang="en-US" altLang="zh-CN" sz="2400" b="1" dirty="0">
                <a:solidFill>
                  <a:srgbClr val="FF0000"/>
                </a:solidFill>
              </a:rPr>
              <a:t>3</a:t>
            </a:r>
            <a:r>
              <a:rPr lang="en-US" altLang="zh-CN" sz="2400" b="1" dirty="0"/>
              <a:t> </a:t>
            </a:r>
            <a:r>
              <a:rPr lang="zh-CN" altLang="en-US" sz="2400" b="1" dirty="0"/>
              <a:t>设有关系模式</a:t>
            </a:r>
            <a:r>
              <a:rPr lang="en-US" altLang="zh-CN" sz="2400" b="1" dirty="0"/>
              <a:t>R</a:t>
            </a:r>
            <a:r>
              <a:rPr lang="zh-CN" altLang="en-US" sz="2400" b="1" dirty="0"/>
              <a:t>（</a:t>
            </a:r>
            <a:r>
              <a:rPr lang="en-US" altLang="zh-CN" sz="2400" b="1" dirty="0"/>
              <a:t>U</a:t>
            </a:r>
            <a:r>
              <a:rPr lang="zh-CN" altLang="en-US" sz="2400" b="1" dirty="0"/>
              <a:t>，</a:t>
            </a:r>
            <a:r>
              <a:rPr lang="en-US" altLang="zh-CN" sz="2400" b="1" dirty="0"/>
              <a:t>F</a:t>
            </a:r>
            <a:r>
              <a:rPr lang="zh-CN" altLang="en-US" sz="2400" b="1" dirty="0"/>
              <a:t>），</a:t>
            </a:r>
            <a:r>
              <a:rPr lang="en-US" altLang="zh-CN" sz="2400" b="1" dirty="0"/>
              <a:t>Z⊆U</a:t>
            </a:r>
            <a:r>
              <a:rPr lang="zh-CN" altLang="en-US" sz="2400" b="1" dirty="0"/>
              <a:t>，则</a:t>
            </a:r>
            <a:r>
              <a:rPr lang="en-US" altLang="zh-CN" sz="2400" b="1" dirty="0"/>
              <a:t>Z</a:t>
            </a:r>
            <a:r>
              <a:rPr lang="zh-CN" altLang="en-US" sz="2400" b="1" dirty="0"/>
              <a:t>所涉及的</a:t>
            </a:r>
            <a:r>
              <a:rPr lang="en-US" altLang="zh-CN" sz="2400" b="1" dirty="0"/>
              <a:t>F</a:t>
            </a:r>
            <a:r>
              <a:rPr lang="zh-CN" altLang="en-US" sz="2400" b="1" dirty="0"/>
              <a:t>中所有函数依赖为</a:t>
            </a:r>
            <a:r>
              <a:rPr lang="en-US" altLang="zh-CN" sz="2400" b="1" dirty="0"/>
              <a:t>F</a:t>
            </a:r>
            <a:r>
              <a:rPr lang="zh-CN" altLang="en-US" sz="2400" b="1" dirty="0"/>
              <a:t>在</a:t>
            </a:r>
            <a:r>
              <a:rPr lang="en-US" altLang="zh-CN" sz="2400" b="1" dirty="0"/>
              <a:t>Z</a:t>
            </a:r>
            <a:r>
              <a:rPr lang="zh-CN" altLang="en-US" sz="2400" b="1" dirty="0"/>
              <a:t>上的投影，记为∏</a:t>
            </a:r>
            <a:r>
              <a:rPr lang="en-US" altLang="zh-CN" sz="2400" b="1" baseline="-25000" dirty="0"/>
              <a:t>Z</a:t>
            </a:r>
            <a:r>
              <a:rPr lang="zh-CN" altLang="en-US" sz="2400" b="1" dirty="0"/>
              <a:t>（</a:t>
            </a:r>
            <a:r>
              <a:rPr lang="en-US" altLang="zh-CN" sz="2400" b="1" dirty="0"/>
              <a:t>F</a:t>
            </a:r>
            <a:r>
              <a:rPr lang="zh-CN" altLang="en-US" sz="2400" b="1" dirty="0"/>
              <a:t>），有∏</a:t>
            </a:r>
            <a:r>
              <a:rPr lang="en-US" altLang="zh-CN" sz="2400" b="1" baseline="-25000" dirty="0"/>
              <a:t>Z</a:t>
            </a:r>
            <a:r>
              <a:rPr lang="zh-CN" altLang="en-US" sz="2400" b="1" dirty="0"/>
              <a:t>（</a:t>
            </a:r>
            <a:r>
              <a:rPr lang="en-US" altLang="zh-CN" sz="2400" b="1" dirty="0"/>
              <a:t>F</a:t>
            </a:r>
            <a:r>
              <a:rPr lang="zh-CN" altLang="en-US" sz="2400" b="1" dirty="0"/>
              <a:t>）</a:t>
            </a:r>
            <a:r>
              <a:rPr lang="en-US" altLang="zh-CN" sz="2400" b="1" dirty="0"/>
              <a:t>=</a:t>
            </a:r>
            <a:r>
              <a:rPr lang="zh-CN" altLang="en-US" sz="2400" b="1" dirty="0"/>
              <a:t>｛</a:t>
            </a:r>
            <a:r>
              <a:rPr lang="en-US" altLang="zh-CN" sz="2400" b="1" dirty="0"/>
              <a:t>X→Y</a:t>
            </a:r>
            <a:r>
              <a:rPr lang="zh-CN" altLang="en-US" sz="2400" b="1" dirty="0"/>
              <a:t>｜（</a:t>
            </a:r>
            <a:r>
              <a:rPr lang="en-US" altLang="zh-CN" sz="2400" b="1" dirty="0"/>
              <a:t>X→Y</a:t>
            </a:r>
            <a:r>
              <a:rPr lang="zh-CN" altLang="en-US" sz="2400" b="1" dirty="0"/>
              <a:t>）∈</a:t>
            </a:r>
            <a:r>
              <a:rPr lang="en-US" altLang="zh-CN" sz="2400" b="1" dirty="0"/>
              <a:t>F</a:t>
            </a:r>
            <a:r>
              <a:rPr lang="en-US" altLang="zh-CN" sz="2400" b="1" baseline="30000" dirty="0"/>
              <a:t>+</a:t>
            </a:r>
            <a:r>
              <a:rPr lang="zh-CN" altLang="en-US" sz="2400" b="1" dirty="0"/>
              <a:t>且</a:t>
            </a:r>
            <a:r>
              <a:rPr lang="en-US" altLang="zh-CN" sz="2400" b="1" dirty="0"/>
              <a:t>X⊆Z</a:t>
            </a:r>
            <a:r>
              <a:rPr lang="zh-CN" altLang="en-US" sz="2400" b="1" dirty="0"/>
              <a:t>、</a:t>
            </a:r>
            <a:r>
              <a:rPr lang="en-US" altLang="zh-CN" sz="2400" b="1" dirty="0"/>
              <a:t>Y⊆Z</a:t>
            </a:r>
            <a:r>
              <a:rPr lang="zh-CN" altLang="en-US" sz="2400" b="1" dirty="0"/>
              <a:t>｝为函数依</a:t>
            </a:r>
            <a:r>
              <a:rPr lang="zh-CN" altLang="pt-BR" sz="2400" b="1" dirty="0"/>
              <a:t>赖集</a:t>
            </a:r>
            <a:r>
              <a:rPr lang="pt-BR" altLang="zh-CN" sz="2400" b="1" dirty="0"/>
              <a:t>F</a:t>
            </a:r>
            <a:r>
              <a:rPr lang="zh-CN" altLang="pt-BR" sz="2400" b="1" dirty="0"/>
              <a:t>在</a:t>
            </a:r>
            <a:r>
              <a:rPr lang="pt-BR" altLang="zh-CN" sz="2400" b="1" dirty="0"/>
              <a:t>Z</a:t>
            </a:r>
            <a:r>
              <a:rPr lang="zh-CN" altLang="pt-BR" sz="2400" b="1" dirty="0"/>
              <a:t>上的投影。</a:t>
            </a:r>
          </a:p>
          <a:p>
            <a:pPr>
              <a:buFont typeface="Wingdings" panose="05000000000000000000" pitchFamily="2" charset="2"/>
              <a:buNone/>
            </a:pPr>
            <a:r>
              <a:rPr lang="zh-CN" altLang="pt-BR" sz="2400" b="1" dirty="0"/>
              <a:t>        注：</a:t>
            </a:r>
            <a:r>
              <a:rPr lang="en-US" altLang="zh-CN" sz="2400" b="1" dirty="0"/>
              <a:t>F</a:t>
            </a:r>
            <a:r>
              <a:rPr lang="en-US" altLang="zh-CN" sz="2400" b="1" baseline="30000" dirty="0"/>
              <a:t>+</a:t>
            </a:r>
            <a:r>
              <a:rPr lang="zh-CN" altLang="en-US" sz="2400" b="1" dirty="0"/>
              <a:t>包含</a:t>
            </a:r>
            <a:r>
              <a:rPr lang="en-US" altLang="zh-CN" sz="2400" b="1" dirty="0"/>
              <a:t>F</a:t>
            </a:r>
            <a:r>
              <a:rPr lang="zh-CN" altLang="en-US" sz="2400" b="1" dirty="0"/>
              <a:t>集中的函数依赖关系和通过</a:t>
            </a:r>
            <a:r>
              <a:rPr lang="en-US" altLang="zh-CN" sz="2400" b="1" dirty="0"/>
              <a:t>FD</a:t>
            </a:r>
            <a:r>
              <a:rPr lang="zh-CN" altLang="en-US" sz="2400" b="1" dirty="0"/>
              <a:t>集推导出来的函数依赖关系。</a:t>
            </a:r>
          </a:p>
          <a:p>
            <a:r>
              <a:rPr lang="zh-CN" altLang="en-US" sz="2400" b="1" dirty="0">
                <a:solidFill>
                  <a:srgbClr val="FF0000"/>
                </a:solidFill>
              </a:rPr>
              <a:t>定义</a:t>
            </a:r>
            <a:r>
              <a:rPr lang="en-US" altLang="zh-CN" sz="2400" b="1" dirty="0">
                <a:solidFill>
                  <a:srgbClr val="FF0000"/>
                </a:solidFill>
              </a:rPr>
              <a:t>4</a:t>
            </a:r>
            <a:r>
              <a:rPr lang="en-US" altLang="zh-CN" sz="2400" b="1" dirty="0"/>
              <a:t> </a:t>
            </a:r>
            <a:r>
              <a:rPr lang="zh-CN" altLang="en-US" sz="2400" b="1" dirty="0"/>
              <a:t>设</a:t>
            </a:r>
            <a:r>
              <a:rPr lang="en-US" altLang="zh-CN" sz="2400" b="1" dirty="0"/>
              <a:t>R</a:t>
            </a:r>
            <a:r>
              <a:rPr lang="zh-CN" altLang="en-US" sz="2400" b="1" dirty="0"/>
              <a:t>（</a:t>
            </a:r>
            <a:r>
              <a:rPr lang="en-US" altLang="zh-CN" sz="2400" b="1" dirty="0"/>
              <a:t>U</a:t>
            </a:r>
            <a:r>
              <a:rPr lang="zh-CN" altLang="en-US" sz="2400" b="1" dirty="0"/>
              <a:t>，</a:t>
            </a:r>
            <a:r>
              <a:rPr lang="en-US" altLang="zh-CN" sz="2400" b="1" dirty="0"/>
              <a:t>F</a:t>
            </a:r>
            <a:r>
              <a:rPr lang="zh-CN" altLang="en-US" sz="2400" b="1" dirty="0"/>
              <a:t>）的一个分解</a:t>
            </a:r>
            <a:r>
              <a:rPr lang="en-US" altLang="zh-CN" sz="2400" b="1" dirty="0"/>
              <a:t>p=</a:t>
            </a:r>
            <a:r>
              <a:rPr lang="zh-CN" altLang="en-US" sz="2400" b="1" dirty="0"/>
              <a:t>｛</a:t>
            </a:r>
            <a:r>
              <a:rPr lang="en-US" altLang="zh-CN" sz="2400" b="1" dirty="0"/>
              <a:t>R1</a:t>
            </a:r>
            <a:r>
              <a:rPr lang="zh-CN" altLang="en-US" sz="2400" b="1" dirty="0"/>
              <a:t>，</a:t>
            </a:r>
            <a:r>
              <a:rPr lang="en-US" altLang="zh-CN" sz="2400" b="1" dirty="0"/>
              <a:t>R2</a:t>
            </a:r>
            <a:r>
              <a:rPr lang="zh-CN" altLang="en-US" sz="2400" b="1" dirty="0"/>
              <a:t>，</a:t>
            </a:r>
            <a:r>
              <a:rPr lang="en-US" altLang="zh-CN" sz="2400" b="1" dirty="0"/>
              <a:t>……</a:t>
            </a:r>
            <a:r>
              <a:rPr lang="zh-CN" altLang="en-US" sz="2400" b="1" dirty="0"/>
              <a:t>，</a:t>
            </a:r>
            <a:r>
              <a:rPr lang="en-US" altLang="zh-CN" sz="2400" b="1" dirty="0" err="1"/>
              <a:t>Rk</a:t>
            </a:r>
            <a:r>
              <a:rPr lang="zh-CN" altLang="en-US" sz="2400" b="1" dirty="0"/>
              <a:t>｝，如果</a:t>
            </a:r>
            <a:r>
              <a:rPr lang="en-US" altLang="zh-CN" sz="2400" b="1" dirty="0"/>
              <a:t>F</a:t>
            </a:r>
            <a:r>
              <a:rPr lang="zh-CN" altLang="en-US" sz="2400" b="1" dirty="0"/>
              <a:t>等价于∏</a:t>
            </a:r>
            <a:r>
              <a:rPr lang="en-US" altLang="zh-CN" sz="2400" b="1" baseline="-25000" dirty="0"/>
              <a:t>R1</a:t>
            </a:r>
            <a:r>
              <a:rPr lang="zh-CN" altLang="en-US" sz="2400" b="1" dirty="0"/>
              <a:t>（</a:t>
            </a:r>
            <a:r>
              <a:rPr lang="en-US" altLang="zh-CN" sz="2400" b="1" dirty="0"/>
              <a:t>F</a:t>
            </a:r>
            <a:r>
              <a:rPr lang="zh-CN" altLang="en-US" sz="2400" b="1" dirty="0"/>
              <a:t>）∪∏</a:t>
            </a:r>
            <a:r>
              <a:rPr lang="en-US" altLang="zh-CN" sz="2400" b="1" baseline="-25000" dirty="0"/>
              <a:t>R2</a:t>
            </a:r>
            <a:r>
              <a:rPr lang="zh-CN" altLang="en-US" sz="2400" b="1" dirty="0"/>
              <a:t>（</a:t>
            </a:r>
            <a:r>
              <a:rPr lang="en-US" altLang="zh-CN" sz="2400" b="1" dirty="0"/>
              <a:t>F</a:t>
            </a:r>
            <a:r>
              <a:rPr lang="zh-CN" altLang="en-US" sz="2400" b="1" dirty="0"/>
              <a:t>）∪</a:t>
            </a:r>
            <a:r>
              <a:rPr lang="en-US" altLang="zh-CN" sz="2400" b="1" dirty="0"/>
              <a:t>……∪∏</a:t>
            </a:r>
            <a:r>
              <a:rPr lang="en-US" altLang="zh-CN" sz="2400" b="1" baseline="-25000" dirty="0" err="1"/>
              <a:t>Rk</a:t>
            </a:r>
            <a:r>
              <a:rPr lang="zh-CN" altLang="en-US" sz="2400" b="1" dirty="0"/>
              <a:t>（</a:t>
            </a:r>
            <a:r>
              <a:rPr lang="en-US" altLang="zh-CN" sz="2400" b="1" dirty="0"/>
              <a:t>F</a:t>
            </a:r>
            <a:r>
              <a:rPr lang="zh-CN" altLang="en-US" sz="2400" b="1" dirty="0"/>
              <a:t>），则称分解</a:t>
            </a:r>
            <a:r>
              <a:rPr lang="en-US" altLang="zh-CN" sz="2400" b="1" dirty="0"/>
              <a:t>p</a:t>
            </a:r>
            <a:r>
              <a:rPr lang="zh-CN" altLang="en-US" sz="2400" b="1" dirty="0"/>
              <a:t>具有函数依赖保持性。</a:t>
            </a:r>
          </a:p>
        </p:txBody>
      </p:sp>
    </p:spTree>
    <p:extLst>
      <p:ext uri="{BB962C8B-B14F-4D97-AF65-F5344CB8AC3E}">
        <p14:creationId xmlns:p14="http://schemas.microsoft.com/office/powerpoint/2010/main" val="4155418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39552" y="1461447"/>
            <a:ext cx="8229600" cy="1371600"/>
          </a:xfrm>
        </p:spPr>
        <p:txBody>
          <a:bodyPr/>
          <a:lstStyle/>
          <a:p>
            <a:pPr algn="l"/>
            <a:r>
              <a:rPr lang="pt-BR" altLang="zh-CN" sz="2400" b="1" dirty="0">
                <a:solidFill>
                  <a:srgbClr val="FF0000"/>
                </a:solidFill>
              </a:rPr>
              <a:t>【</a:t>
            </a:r>
            <a:r>
              <a:rPr lang="zh-CN" altLang="pt-BR" sz="2400" b="1" dirty="0">
                <a:solidFill>
                  <a:srgbClr val="FF0000"/>
                </a:solidFill>
              </a:rPr>
              <a:t>例</a:t>
            </a:r>
            <a:r>
              <a:rPr lang="pt-BR" altLang="zh-CN" sz="2400" b="1" dirty="0">
                <a:solidFill>
                  <a:srgbClr val="FF0000"/>
                </a:solidFill>
              </a:rPr>
              <a:t>12】</a:t>
            </a:r>
            <a:r>
              <a:rPr lang="zh-CN" altLang="pt-BR" sz="2400" b="1" dirty="0">
                <a:solidFill>
                  <a:schemeClr val="tx1"/>
                </a:solidFill>
              </a:rPr>
              <a:t>设有</a:t>
            </a:r>
            <a:r>
              <a:rPr lang="pt-BR" altLang="zh-CN" sz="2400" b="1" dirty="0">
                <a:solidFill>
                  <a:schemeClr val="tx1"/>
                </a:solidFill>
              </a:rPr>
              <a:t>R=</a:t>
            </a:r>
            <a:r>
              <a:rPr lang="zh-CN" altLang="pt-BR" sz="2400" b="1" dirty="0">
                <a:solidFill>
                  <a:schemeClr val="tx1"/>
                </a:solidFill>
              </a:rPr>
              <a:t>（</a:t>
            </a:r>
            <a:r>
              <a:rPr lang="pt-BR" altLang="zh-CN" sz="2400" b="1" dirty="0">
                <a:solidFill>
                  <a:schemeClr val="tx1"/>
                </a:solidFill>
              </a:rPr>
              <a:t>XYZ</a:t>
            </a:r>
            <a:r>
              <a:rPr lang="zh-CN" altLang="pt-BR" sz="2400" b="1" dirty="0">
                <a:solidFill>
                  <a:schemeClr val="tx1"/>
                </a:solidFill>
              </a:rPr>
              <a:t>），其中函数依赖集</a:t>
            </a:r>
            <a:r>
              <a:rPr lang="pt-BR" altLang="zh-CN" sz="2400" b="1" dirty="0">
                <a:solidFill>
                  <a:schemeClr val="tx1"/>
                </a:solidFill>
              </a:rPr>
              <a:t>F=</a:t>
            </a:r>
            <a:r>
              <a:rPr lang="zh-CN" altLang="pt-BR" sz="2400" b="1" dirty="0">
                <a:solidFill>
                  <a:schemeClr val="tx1"/>
                </a:solidFill>
              </a:rPr>
              <a:t>｛</a:t>
            </a:r>
            <a:r>
              <a:rPr lang="pt-BR" altLang="zh-CN" sz="2400" b="1" dirty="0">
                <a:solidFill>
                  <a:schemeClr val="tx1"/>
                </a:solidFill>
              </a:rPr>
              <a:t>X</a:t>
            </a:r>
            <a:r>
              <a:rPr lang="en-US" altLang="zh-CN" sz="2400" b="1" dirty="0">
                <a:solidFill>
                  <a:schemeClr val="tx1"/>
                </a:solidFill>
              </a:rPr>
              <a:t>→Y</a:t>
            </a:r>
            <a:r>
              <a:rPr lang="zh-CN" altLang="en-US" sz="2400" b="1" dirty="0">
                <a:solidFill>
                  <a:schemeClr val="tx1"/>
                </a:solidFill>
              </a:rPr>
              <a:t>，</a:t>
            </a:r>
            <a:r>
              <a:rPr lang="en-US" altLang="zh-CN" sz="2400" b="1" dirty="0">
                <a:solidFill>
                  <a:schemeClr val="tx1"/>
                </a:solidFill>
              </a:rPr>
              <a:t>Y→Z</a:t>
            </a:r>
            <a:r>
              <a:rPr lang="zh-CN" altLang="en-US" sz="2400" b="1" dirty="0">
                <a:solidFill>
                  <a:schemeClr val="tx1"/>
                </a:solidFill>
              </a:rPr>
              <a:t>｝，分解</a:t>
            </a:r>
            <a:r>
              <a:rPr lang="en-US" altLang="zh-CN" sz="2400" b="1" dirty="0">
                <a:solidFill>
                  <a:schemeClr val="tx1"/>
                </a:solidFill>
              </a:rPr>
              <a:t>p=</a:t>
            </a:r>
            <a:r>
              <a:rPr lang="zh-CN" altLang="en-US" sz="2400" b="1" dirty="0">
                <a:solidFill>
                  <a:schemeClr val="tx1"/>
                </a:solidFill>
              </a:rPr>
              <a:t>（</a:t>
            </a:r>
            <a:r>
              <a:rPr lang="en-US" altLang="zh-CN" sz="2400" b="1" dirty="0">
                <a:solidFill>
                  <a:schemeClr val="tx1"/>
                </a:solidFill>
              </a:rPr>
              <a:t>R</a:t>
            </a:r>
            <a:r>
              <a:rPr lang="en-US" altLang="zh-CN" sz="2400" b="1" baseline="-25000" dirty="0">
                <a:solidFill>
                  <a:schemeClr val="tx1"/>
                </a:solidFill>
              </a:rPr>
              <a:t>1</a:t>
            </a:r>
            <a:r>
              <a:rPr lang="zh-CN" altLang="en-US" sz="2400" b="1" dirty="0">
                <a:solidFill>
                  <a:schemeClr val="tx1"/>
                </a:solidFill>
              </a:rPr>
              <a:t>，</a:t>
            </a:r>
            <a:r>
              <a:rPr lang="en-US" altLang="zh-CN" sz="2400" b="1" dirty="0">
                <a:solidFill>
                  <a:schemeClr val="tx1"/>
                </a:solidFill>
              </a:rPr>
              <a:t>R</a:t>
            </a:r>
            <a:r>
              <a:rPr lang="en-US" altLang="zh-CN" sz="2400" b="1" baseline="-25000" dirty="0">
                <a:solidFill>
                  <a:schemeClr val="tx1"/>
                </a:solidFill>
              </a:rPr>
              <a:t>2</a:t>
            </a:r>
            <a:r>
              <a:rPr lang="zh-CN" altLang="en-US" sz="2400" b="1" dirty="0">
                <a:solidFill>
                  <a:schemeClr val="tx1"/>
                </a:solidFill>
              </a:rPr>
              <a:t>），</a:t>
            </a:r>
            <a:r>
              <a:rPr lang="en-US" altLang="zh-CN" sz="2400" b="1" dirty="0">
                <a:solidFill>
                  <a:schemeClr val="tx1"/>
                </a:solidFill>
              </a:rPr>
              <a:t>R</a:t>
            </a:r>
            <a:r>
              <a:rPr lang="en-US" altLang="zh-CN" sz="2400" b="1" baseline="-25000" dirty="0">
                <a:solidFill>
                  <a:schemeClr val="tx1"/>
                </a:solidFill>
              </a:rPr>
              <a:t>1</a:t>
            </a:r>
            <a:r>
              <a:rPr lang="en-US" altLang="zh-CN" sz="2400" b="1" dirty="0">
                <a:solidFill>
                  <a:schemeClr val="tx1"/>
                </a:solidFill>
              </a:rPr>
              <a:t>=</a:t>
            </a:r>
            <a:r>
              <a:rPr lang="zh-CN" altLang="en-US" sz="2400" b="1" dirty="0">
                <a:solidFill>
                  <a:schemeClr val="tx1"/>
                </a:solidFill>
              </a:rPr>
              <a:t>（</a:t>
            </a:r>
            <a:r>
              <a:rPr lang="en-US" altLang="zh-CN" sz="2400" b="1" dirty="0">
                <a:solidFill>
                  <a:schemeClr val="tx1"/>
                </a:solidFill>
              </a:rPr>
              <a:t>XY</a:t>
            </a:r>
            <a:r>
              <a:rPr lang="zh-CN" altLang="en-US" sz="2400" b="1" dirty="0">
                <a:solidFill>
                  <a:schemeClr val="tx1"/>
                </a:solidFill>
              </a:rPr>
              <a:t>），</a:t>
            </a:r>
            <a:r>
              <a:rPr lang="en-US" altLang="zh-CN" sz="2400" b="1" dirty="0">
                <a:solidFill>
                  <a:schemeClr val="tx1"/>
                </a:solidFill>
              </a:rPr>
              <a:t>R</a:t>
            </a:r>
            <a:r>
              <a:rPr lang="en-US" altLang="zh-CN" sz="2400" b="1" baseline="-25000" dirty="0">
                <a:solidFill>
                  <a:schemeClr val="tx1"/>
                </a:solidFill>
              </a:rPr>
              <a:t>2</a:t>
            </a:r>
            <a:r>
              <a:rPr lang="en-US" altLang="zh-CN" sz="2400" b="1" dirty="0">
                <a:solidFill>
                  <a:schemeClr val="tx1"/>
                </a:solidFill>
              </a:rPr>
              <a:t>=</a:t>
            </a:r>
            <a:r>
              <a:rPr lang="zh-CN" altLang="en-US" sz="2400" b="1" dirty="0">
                <a:solidFill>
                  <a:schemeClr val="tx1"/>
                </a:solidFill>
              </a:rPr>
              <a:t>（</a:t>
            </a:r>
            <a:r>
              <a:rPr lang="en-US" altLang="zh-CN" sz="2400" b="1" dirty="0">
                <a:solidFill>
                  <a:schemeClr val="tx1"/>
                </a:solidFill>
              </a:rPr>
              <a:t>XZ</a:t>
            </a:r>
            <a:r>
              <a:rPr lang="zh-CN" altLang="en-US" sz="2400" b="1" dirty="0">
                <a:solidFill>
                  <a:schemeClr val="tx1"/>
                </a:solidFill>
              </a:rPr>
              <a:t>）。判断</a:t>
            </a:r>
            <a:r>
              <a:rPr lang="en-US" altLang="zh-CN" sz="2400" b="1" dirty="0">
                <a:solidFill>
                  <a:schemeClr val="tx1"/>
                </a:solidFill>
              </a:rPr>
              <a:t>p</a:t>
            </a:r>
            <a:r>
              <a:rPr lang="zh-CN" altLang="en-US" sz="2400" b="1" dirty="0">
                <a:solidFill>
                  <a:schemeClr val="tx1"/>
                </a:solidFill>
              </a:rPr>
              <a:t>是否保持函数依赖。</a:t>
            </a:r>
          </a:p>
        </p:txBody>
      </p:sp>
      <p:sp>
        <p:nvSpPr>
          <p:cNvPr id="87043" name="Rectangle 3"/>
          <p:cNvSpPr>
            <a:spLocks noGrp="1" noChangeArrowheads="1"/>
          </p:cNvSpPr>
          <p:nvPr>
            <p:ph type="body" idx="1"/>
          </p:nvPr>
        </p:nvSpPr>
        <p:spPr>
          <a:xfrm>
            <a:off x="457200" y="2819400"/>
            <a:ext cx="8229600" cy="3886200"/>
          </a:xfrm>
        </p:spPr>
        <p:txBody>
          <a:bodyPr/>
          <a:lstStyle/>
          <a:p>
            <a:pPr>
              <a:buFont typeface="Wingdings" panose="05000000000000000000" pitchFamily="2" charset="2"/>
              <a:buNone/>
            </a:pPr>
            <a:r>
              <a:rPr lang="zh-CN" altLang="en-US" sz="2400" b="1">
                <a:solidFill>
                  <a:srgbClr val="FF0000"/>
                </a:solidFill>
              </a:rPr>
              <a:t>解答：</a:t>
            </a:r>
          </a:p>
          <a:p>
            <a:pPr>
              <a:buFont typeface="Wingdings" panose="05000000000000000000" pitchFamily="2" charset="2"/>
              <a:buNone/>
            </a:pPr>
            <a:r>
              <a:rPr lang="zh-CN" altLang="en-US" sz="2400" b="1"/>
              <a:t>       </a:t>
            </a:r>
            <a:r>
              <a:rPr lang="en-US" altLang="zh-CN" sz="2400" b="1"/>
              <a:t>R</a:t>
            </a:r>
            <a:r>
              <a:rPr lang="en-US" altLang="zh-CN" sz="2400" b="1" baseline="-25000"/>
              <a:t>1</a:t>
            </a:r>
            <a:r>
              <a:rPr lang="zh-CN" altLang="en-US" sz="2400" b="1"/>
              <a:t>上函数依赖是</a:t>
            </a:r>
            <a:r>
              <a:rPr lang="en-US" altLang="zh-CN" sz="2400" b="1"/>
              <a:t>F</a:t>
            </a:r>
            <a:r>
              <a:rPr lang="en-US" altLang="zh-CN" sz="2400" b="1" baseline="-25000"/>
              <a:t>1=</a:t>
            </a:r>
            <a:r>
              <a:rPr lang="zh-CN" altLang="en-US" sz="2400" b="1"/>
              <a:t>｛</a:t>
            </a:r>
            <a:r>
              <a:rPr lang="en-US" altLang="zh-CN" sz="2400" b="1"/>
              <a:t>X→Y</a:t>
            </a:r>
            <a:r>
              <a:rPr lang="zh-CN" altLang="en-US" sz="2400" b="1"/>
              <a:t>｝，</a:t>
            </a:r>
          </a:p>
          <a:p>
            <a:pPr>
              <a:buFont typeface="Wingdings" panose="05000000000000000000" pitchFamily="2" charset="2"/>
              <a:buNone/>
            </a:pPr>
            <a:r>
              <a:rPr lang="zh-CN" altLang="en-US" sz="2400" b="1"/>
              <a:t>       </a:t>
            </a:r>
            <a:r>
              <a:rPr lang="en-US" altLang="zh-CN" sz="2400" b="1"/>
              <a:t>R</a:t>
            </a:r>
            <a:r>
              <a:rPr lang="en-US" altLang="zh-CN" sz="2400" b="1" baseline="-25000"/>
              <a:t>2</a:t>
            </a:r>
            <a:r>
              <a:rPr lang="zh-CN" altLang="en-US" sz="2400" b="1"/>
              <a:t>上函数依赖是</a:t>
            </a:r>
            <a:r>
              <a:rPr lang="en-US" altLang="zh-CN" sz="2400" b="1"/>
              <a:t>F</a:t>
            </a:r>
            <a:r>
              <a:rPr lang="en-US" altLang="zh-CN" sz="2400" b="1" baseline="-25000"/>
              <a:t>2</a:t>
            </a:r>
            <a:r>
              <a:rPr lang="en-US" altLang="zh-CN" sz="2400" b="1"/>
              <a:t>=</a:t>
            </a:r>
            <a:r>
              <a:rPr lang="zh-CN" altLang="en-US" sz="2400" b="1"/>
              <a:t>｛</a:t>
            </a:r>
            <a:r>
              <a:rPr lang="en-US" altLang="zh-CN" sz="2400" b="1"/>
              <a:t>X→Z</a:t>
            </a:r>
            <a:r>
              <a:rPr lang="zh-CN" altLang="en-US" sz="2400" b="1"/>
              <a:t>｝。但从这两个函数依赖推导不出在</a:t>
            </a:r>
            <a:r>
              <a:rPr lang="en-US" altLang="zh-CN" sz="2400" b="1"/>
              <a:t>R</a:t>
            </a:r>
            <a:r>
              <a:rPr lang="zh-CN" altLang="en-US" sz="2400" b="1"/>
              <a:t>上成立的函数依赖</a:t>
            </a:r>
            <a:r>
              <a:rPr lang="en-US" altLang="zh-CN" sz="2400" b="1"/>
              <a:t>Y→Z</a:t>
            </a:r>
            <a:r>
              <a:rPr lang="zh-CN" altLang="en-US" sz="2400" b="1"/>
              <a:t>，因此分解</a:t>
            </a:r>
            <a:r>
              <a:rPr lang="en-US" altLang="zh-CN" sz="2400" b="1"/>
              <a:t>p</a:t>
            </a:r>
            <a:r>
              <a:rPr lang="zh-CN" altLang="en-US" sz="2400" b="1"/>
              <a:t>把</a:t>
            </a:r>
            <a:r>
              <a:rPr lang="en-US" altLang="zh-CN" sz="2400" b="1"/>
              <a:t>Y→Z</a:t>
            </a:r>
            <a:r>
              <a:rPr lang="zh-CN" altLang="en-US" sz="2400" b="1"/>
              <a:t>丢失了，即</a:t>
            </a:r>
            <a:r>
              <a:rPr lang="en-US" altLang="zh-CN" sz="2400" b="1"/>
              <a:t>p</a:t>
            </a:r>
            <a:r>
              <a:rPr lang="zh-CN" altLang="en-US" sz="2400" b="1"/>
              <a:t>不保持函数依赖。</a:t>
            </a:r>
          </a:p>
        </p:txBody>
      </p:sp>
      <p:sp>
        <p:nvSpPr>
          <p:cNvPr id="4" name="页脚占位符 4">
            <a:extLst>
              <a:ext uri="{FF2B5EF4-FFF2-40B4-BE49-F238E27FC236}">
                <a16:creationId xmlns:a16="http://schemas.microsoft.com/office/drawing/2014/main" id="{32359E8A-B08B-41BE-B99B-FF81D827099B}"/>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BACC9F79-99B0-4D6E-A913-FEB4E6C6DE94}"/>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43</a:t>
            </a:fld>
            <a:endParaRPr lang="en-US" altLang="zh-CN" dirty="0"/>
          </a:p>
        </p:txBody>
      </p:sp>
    </p:spTree>
    <p:extLst>
      <p:ext uri="{BB962C8B-B14F-4D97-AF65-F5344CB8AC3E}">
        <p14:creationId xmlns:p14="http://schemas.microsoft.com/office/powerpoint/2010/main" val="659212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1340768"/>
            <a:ext cx="8229600" cy="1371600"/>
          </a:xfrm>
        </p:spPr>
        <p:txBody>
          <a:bodyPr/>
          <a:lstStyle/>
          <a:p>
            <a:pPr algn="l"/>
            <a:r>
              <a:rPr lang="pt-BR" altLang="zh-CN" sz="2200" b="1" dirty="0">
                <a:solidFill>
                  <a:srgbClr val="FF0066"/>
                </a:solidFill>
              </a:rPr>
              <a:t>【</a:t>
            </a:r>
            <a:r>
              <a:rPr lang="zh-CN" altLang="pt-BR" sz="2200" b="1" dirty="0">
                <a:solidFill>
                  <a:srgbClr val="FF0066"/>
                </a:solidFill>
              </a:rPr>
              <a:t>例</a:t>
            </a:r>
            <a:r>
              <a:rPr lang="pt-BR" altLang="zh-CN" sz="2200" b="1" dirty="0">
                <a:solidFill>
                  <a:srgbClr val="FF0066"/>
                </a:solidFill>
              </a:rPr>
              <a:t>13】</a:t>
            </a:r>
            <a:r>
              <a:rPr lang="zh-CN" altLang="pt-BR" sz="2200" b="1" dirty="0">
                <a:solidFill>
                  <a:schemeClr val="tx1"/>
                </a:solidFill>
              </a:rPr>
              <a:t>设关系模式</a:t>
            </a:r>
            <a:r>
              <a:rPr lang="pt-BR" altLang="zh-CN" sz="2200" b="1" dirty="0">
                <a:solidFill>
                  <a:schemeClr val="tx1"/>
                </a:solidFill>
              </a:rPr>
              <a:t>R</a:t>
            </a:r>
            <a:r>
              <a:rPr lang="zh-CN" altLang="pt-BR" sz="2200" b="1" dirty="0">
                <a:solidFill>
                  <a:schemeClr val="tx1"/>
                </a:solidFill>
              </a:rPr>
              <a:t>（</a:t>
            </a:r>
            <a:r>
              <a:rPr lang="pt-BR" altLang="zh-CN" sz="2200" b="1" dirty="0">
                <a:solidFill>
                  <a:schemeClr val="tx1"/>
                </a:solidFill>
              </a:rPr>
              <a:t>ABC</a:t>
            </a:r>
            <a:r>
              <a:rPr lang="zh-CN" altLang="pt-BR" sz="2200" b="1" dirty="0">
                <a:solidFill>
                  <a:schemeClr val="tx1"/>
                </a:solidFill>
              </a:rPr>
              <a:t>），</a:t>
            </a:r>
            <a:r>
              <a:rPr lang="en-US" altLang="zh-CN" sz="2200" b="1" dirty="0">
                <a:solidFill>
                  <a:schemeClr val="tx1"/>
                </a:solidFill>
              </a:rPr>
              <a:t>p</a:t>
            </a:r>
            <a:r>
              <a:rPr lang="pt-BR" altLang="zh-CN" sz="2200" b="1" dirty="0">
                <a:solidFill>
                  <a:schemeClr val="tx1"/>
                </a:solidFill>
              </a:rPr>
              <a:t>=</a:t>
            </a:r>
            <a:r>
              <a:rPr lang="zh-CN" altLang="pt-BR" sz="2200" b="1" dirty="0">
                <a:solidFill>
                  <a:schemeClr val="tx1"/>
                </a:solidFill>
              </a:rPr>
              <a:t>｛</a:t>
            </a:r>
            <a:r>
              <a:rPr lang="pt-BR" altLang="zh-CN" sz="2200" b="1" dirty="0">
                <a:solidFill>
                  <a:schemeClr val="tx1"/>
                </a:solidFill>
              </a:rPr>
              <a:t>AB</a:t>
            </a:r>
            <a:r>
              <a:rPr lang="zh-CN" altLang="pt-BR" sz="2200" b="1" dirty="0">
                <a:solidFill>
                  <a:schemeClr val="tx1"/>
                </a:solidFill>
              </a:rPr>
              <a:t>，</a:t>
            </a:r>
            <a:r>
              <a:rPr lang="pt-BR" altLang="zh-CN" sz="2200" b="1" dirty="0">
                <a:solidFill>
                  <a:schemeClr val="tx1"/>
                </a:solidFill>
              </a:rPr>
              <a:t>AC</a:t>
            </a:r>
            <a:r>
              <a:rPr lang="zh-CN" altLang="pt-BR" sz="2200" b="1" dirty="0">
                <a:solidFill>
                  <a:schemeClr val="tx1"/>
                </a:solidFill>
              </a:rPr>
              <a:t>｝是</a:t>
            </a:r>
            <a:r>
              <a:rPr lang="pt-BR" altLang="zh-CN" sz="2200" b="1" dirty="0">
                <a:solidFill>
                  <a:schemeClr val="tx1"/>
                </a:solidFill>
              </a:rPr>
              <a:t>R</a:t>
            </a:r>
            <a:r>
              <a:rPr lang="zh-CN" altLang="pt-BR" sz="2200" b="1" dirty="0">
                <a:solidFill>
                  <a:schemeClr val="tx1"/>
                </a:solidFill>
              </a:rPr>
              <a:t>的一个分解。试分析分别在</a:t>
            </a:r>
            <a:r>
              <a:rPr lang="pt-BR" altLang="zh-CN" sz="2200" b="1" dirty="0">
                <a:solidFill>
                  <a:schemeClr val="tx1"/>
                </a:solidFill>
              </a:rPr>
              <a:t>F</a:t>
            </a:r>
            <a:r>
              <a:rPr lang="pt-BR" altLang="zh-CN" sz="2200" b="1" baseline="-25000" dirty="0">
                <a:solidFill>
                  <a:schemeClr val="tx1"/>
                </a:solidFill>
              </a:rPr>
              <a:t>1</a:t>
            </a:r>
            <a:r>
              <a:rPr lang="pt-BR" altLang="zh-CN" sz="2200" b="1" dirty="0">
                <a:solidFill>
                  <a:schemeClr val="tx1"/>
                </a:solidFill>
              </a:rPr>
              <a:t>=</a:t>
            </a:r>
            <a:r>
              <a:rPr lang="zh-CN" altLang="pt-BR" sz="2200" b="1" dirty="0">
                <a:solidFill>
                  <a:schemeClr val="tx1"/>
                </a:solidFill>
              </a:rPr>
              <a:t>｛</a:t>
            </a:r>
            <a:r>
              <a:rPr lang="pt-BR" altLang="zh-CN" sz="2200" b="1" dirty="0">
                <a:solidFill>
                  <a:schemeClr val="tx1"/>
                </a:solidFill>
              </a:rPr>
              <a:t>A</a:t>
            </a:r>
            <a:r>
              <a:rPr lang="en-US" altLang="zh-CN" sz="2200" b="1" dirty="0">
                <a:solidFill>
                  <a:schemeClr val="tx1"/>
                </a:solidFill>
              </a:rPr>
              <a:t>→B</a:t>
            </a:r>
            <a:r>
              <a:rPr lang="zh-CN" altLang="en-US" sz="2200" b="1" dirty="0">
                <a:solidFill>
                  <a:schemeClr val="tx1"/>
                </a:solidFill>
              </a:rPr>
              <a:t>｝，</a:t>
            </a:r>
            <a:r>
              <a:rPr lang="en-US" altLang="zh-CN" sz="2200" b="1" dirty="0">
                <a:solidFill>
                  <a:schemeClr val="tx1"/>
                </a:solidFill>
              </a:rPr>
              <a:t>F</a:t>
            </a:r>
            <a:r>
              <a:rPr lang="pt-BR" altLang="zh-CN" sz="2200" b="1" baseline="-25000" dirty="0">
                <a:solidFill>
                  <a:schemeClr val="tx1"/>
                </a:solidFill>
              </a:rPr>
              <a:t>2</a:t>
            </a:r>
            <a:r>
              <a:rPr lang="en-US" altLang="zh-CN" sz="2200" b="1" dirty="0">
                <a:solidFill>
                  <a:schemeClr val="tx1"/>
                </a:solidFill>
              </a:rPr>
              <a:t>=</a:t>
            </a:r>
            <a:r>
              <a:rPr lang="zh-CN" altLang="en-US" sz="2200" b="1" dirty="0">
                <a:solidFill>
                  <a:schemeClr val="tx1"/>
                </a:solidFill>
              </a:rPr>
              <a:t>｛</a:t>
            </a:r>
            <a:r>
              <a:rPr lang="en-US" altLang="zh-CN" sz="2200" b="1" dirty="0">
                <a:solidFill>
                  <a:schemeClr val="tx1"/>
                </a:solidFill>
              </a:rPr>
              <a:t>A→C</a:t>
            </a:r>
            <a:r>
              <a:rPr lang="zh-CN" altLang="en-US" sz="2200" b="1" dirty="0">
                <a:solidFill>
                  <a:schemeClr val="tx1"/>
                </a:solidFill>
              </a:rPr>
              <a:t>，</a:t>
            </a:r>
            <a:r>
              <a:rPr lang="en-US" altLang="zh-CN" sz="2200" b="1" dirty="0">
                <a:solidFill>
                  <a:schemeClr val="tx1"/>
                </a:solidFill>
              </a:rPr>
              <a:t>B→C</a:t>
            </a:r>
            <a:r>
              <a:rPr lang="zh-CN" altLang="en-US" sz="2200" b="1" dirty="0">
                <a:solidFill>
                  <a:schemeClr val="tx1"/>
                </a:solidFill>
              </a:rPr>
              <a:t>｝，</a:t>
            </a:r>
            <a:r>
              <a:rPr lang="en-US" altLang="zh-CN" sz="2200" b="1" dirty="0">
                <a:solidFill>
                  <a:schemeClr val="tx1"/>
                </a:solidFill>
              </a:rPr>
              <a:t>F</a:t>
            </a:r>
            <a:r>
              <a:rPr lang="pt-BR" altLang="zh-CN" sz="2200" b="1" baseline="-25000" dirty="0">
                <a:solidFill>
                  <a:schemeClr val="tx1"/>
                </a:solidFill>
              </a:rPr>
              <a:t>3</a:t>
            </a:r>
            <a:r>
              <a:rPr lang="en-US" altLang="zh-CN" sz="2200" b="1" dirty="0">
                <a:solidFill>
                  <a:schemeClr val="tx1"/>
                </a:solidFill>
              </a:rPr>
              <a:t>=</a:t>
            </a:r>
            <a:r>
              <a:rPr lang="zh-CN" altLang="en-US" sz="2200" b="1" dirty="0">
                <a:solidFill>
                  <a:schemeClr val="tx1"/>
                </a:solidFill>
              </a:rPr>
              <a:t>｛</a:t>
            </a:r>
            <a:r>
              <a:rPr lang="en-US" altLang="zh-CN" sz="2200" b="1" dirty="0">
                <a:solidFill>
                  <a:schemeClr val="tx1"/>
                </a:solidFill>
              </a:rPr>
              <a:t>B→A</a:t>
            </a:r>
            <a:r>
              <a:rPr lang="zh-CN" altLang="en-US" sz="2200" b="1" dirty="0">
                <a:solidFill>
                  <a:schemeClr val="tx1"/>
                </a:solidFill>
              </a:rPr>
              <a:t>｝，</a:t>
            </a:r>
            <a:r>
              <a:rPr lang="en-US" altLang="zh-CN" sz="2200" b="1" dirty="0">
                <a:solidFill>
                  <a:schemeClr val="tx1"/>
                </a:solidFill>
              </a:rPr>
              <a:t>F</a:t>
            </a:r>
            <a:r>
              <a:rPr lang="pt-BR" altLang="zh-CN" sz="2200" b="1" baseline="-25000" dirty="0">
                <a:solidFill>
                  <a:schemeClr val="tx1"/>
                </a:solidFill>
              </a:rPr>
              <a:t>4</a:t>
            </a:r>
            <a:r>
              <a:rPr lang="en-US" altLang="zh-CN" sz="2200" b="1" dirty="0">
                <a:solidFill>
                  <a:schemeClr val="tx1"/>
                </a:solidFill>
              </a:rPr>
              <a:t>=</a:t>
            </a:r>
            <a:r>
              <a:rPr lang="zh-CN" altLang="en-US" sz="2200" b="1" dirty="0">
                <a:solidFill>
                  <a:schemeClr val="tx1"/>
                </a:solidFill>
              </a:rPr>
              <a:t>｛</a:t>
            </a:r>
            <a:r>
              <a:rPr lang="en-US" altLang="zh-CN" sz="2200" b="1" dirty="0">
                <a:solidFill>
                  <a:schemeClr val="tx1"/>
                </a:solidFill>
              </a:rPr>
              <a:t>C→B</a:t>
            </a:r>
            <a:r>
              <a:rPr lang="zh-CN" altLang="en-US" sz="2200" b="1" dirty="0">
                <a:solidFill>
                  <a:schemeClr val="tx1"/>
                </a:solidFill>
              </a:rPr>
              <a:t>，</a:t>
            </a:r>
            <a:r>
              <a:rPr lang="en-US" altLang="zh-CN" sz="2200" b="1" dirty="0">
                <a:solidFill>
                  <a:schemeClr val="tx1"/>
                </a:solidFill>
              </a:rPr>
              <a:t>B→A</a:t>
            </a:r>
            <a:r>
              <a:rPr lang="zh-CN" altLang="en-US" sz="2200" b="1" dirty="0">
                <a:solidFill>
                  <a:schemeClr val="tx1"/>
                </a:solidFill>
              </a:rPr>
              <a:t>｝情况下，</a:t>
            </a:r>
            <a:r>
              <a:rPr lang="en-US" altLang="zh-CN" sz="2200" b="1" dirty="0">
                <a:solidFill>
                  <a:schemeClr val="tx1"/>
                </a:solidFill>
              </a:rPr>
              <a:t>p</a:t>
            </a:r>
            <a:r>
              <a:rPr lang="zh-CN" altLang="en-US" sz="2200" b="1" dirty="0">
                <a:solidFill>
                  <a:schemeClr val="tx1"/>
                </a:solidFill>
              </a:rPr>
              <a:t>是否具有无损分解和保持</a:t>
            </a:r>
            <a:r>
              <a:rPr lang="en-US" altLang="zh-CN" sz="2200" b="1" dirty="0">
                <a:solidFill>
                  <a:schemeClr val="tx1"/>
                </a:solidFill>
              </a:rPr>
              <a:t>FD</a:t>
            </a:r>
            <a:r>
              <a:rPr lang="zh-CN" altLang="en-US" sz="2200" b="1" dirty="0">
                <a:solidFill>
                  <a:schemeClr val="tx1"/>
                </a:solidFill>
              </a:rPr>
              <a:t>的分解特性。</a:t>
            </a:r>
          </a:p>
        </p:txBody>
      </p:sp>
      <p:sp>
        <p:nvSpPr>
          <p:cNvPr id="88067" name="Rectangle 3"/>
          <p:cNvSpPr>
            <a:spLocks noGrp="1" noChangeArrowheads="1"/>
          </p:cNvSpPr>
          <p:nvPr>
            <p:ph type="body" idx="1"/>
          </p:nvPr>
        </p:nvSpPr>
        <p:spPr>
          <a:xfrm>
            <a:off x="457200" y="2742185"/>
            <a:ext cx="8435280" cy="3279103"/>
          </a:xfrm>
        </p:spPr>
        <p:txBody>
          <a:bodyPr/>
          <a:lstStyle/>
          <a:p>
            <a:pPr>
              <a:buFont typeface="Wingdings" panose="05000000000000000000" pitchFamily="2" charset="2"/>
              <a:buNone/>
            </a:pPr>
            <a:r>
              <a:rPr lang="zh-CN" altLang="en-US" sz="2000" b="1" dirty="0">
                <a:solidFill>
                  <a:srgbClr val="FF0000"/>
                </a:solidFill>
              </a:rPr>
              <a:t>解答：</a:t>
            </a:r>
          </a:p>
          <a:p>
            <a:pPr>
              <a:buFont typeface="Wingdings" panose="05000000000000000000" pitchFamily="2" charset="2"/>
              <a:buNone/>
            </a:pPr>
            <a:r>
              <a:rPr lang="zh-CN" altLang="en-US" sz="2000" b="1" dirty="0"/>
              <a:t>（</a:t>
            </a:r>
            <a:r>
              <a:rPr lang="en-US" altLang="zh-CN" sz="2000" b="1" dirty="0"/>
              <a:t>1</a:t>
            </a:r>
            <a:r>
              <a:rPr lang="zh-CN" altLang="en-US" sz="2000" b="1" dirty="0"/>
              <a:t>）相对于</a:t>
            </a:r>
            <a:r>
              <a:rPr lang="pt-BR" altLang="zh-CN" sz="2000" b="1" dirty="0"/>
              <a:t>F</a:t>
            </a:r>
            <a:r>
              <a:rPr lang="pt-BR" altLang="zh-CN" sz="2000" b="1" baseline="-25000" dirty="0"/>
              <a:t>1</a:t>
            </a:r>
            <a:r>
              <a:rPr lang="pt-BR" altLang="zh-CN" sz="2000" b="1" dirty="0"/>
              <a:t>=</a:t>
            </a:r>
            <a:r>
              <a:rPr lang="zh-CN" altLang="pt-BR" sz="2000" b="1" dirty="0"/>
              <a:t>｛</a:t>
            </a:r>
            <a:r>
              <a:rPr lang="pt-BR" altLang="zh-CN" sz="2000" b="1" dirty="0"/>
              <a:t>A</a:t>
            </a:r>
            <a:r>
              <a:rPr lang="en-US" altLang="zh-CN" sz="2000" b="1" dirty="0"/>
              <a:t>→B</a:t>
            </a:r>
            <a:r>
              <a:rPr lang="zh-CN" altLang="en-US" sz="2000" b="1" dirty="0"/>
              <a:t>｝，</a:t>
            </a:r>
            <a:r>
              <a:rPr lang="zh-CN" altLang="en-US" sz="2000" b="1" dirty="0">
                <a:latin typeface="宋体" panose="02010600030101010101" pitchFamily="2" charset="-122"/>
                <a:ea typeface="宋体" panose="02010600030101010101" pitchFamily="2" charset="-122"/>
              </a:rPr>
              <a:t>∵</a:t>
            </a:r>
            <a:r>
              <a:rPr lang="zh-CN" altLang="en-US" sz="2000" b="1" dirty="0"/>
              <a:t>∏</a:t>
            </a:r>
            <a:r>
              <a:rPr lang="en-US" altLang="zh-CN" sz="2000" b="1" baseline="-25000" dirty="0"/>
              <a:t>AB</a:t>
            </a:r>
            <a:r>
              <a:rPr lang="zh-CN" altLang="en-US" sz="2000" b="1" dirty="0"/>
              <a:t>（</a:t>
            </a:r>
            <a:r>
              <a:rPr lang="en-US" altLang="zh-CN" sz="2000" b="1" dirty="0"/>
              <a:t>F</a:t>
            </a:r>
            <a:r>
              <a:rPr lang="pt-BR" altLang="zh-CN" sz="2000" b="1" baseline="-25000" dirty="0"/>
              <a:t>1</a:t>
            </a:r>
            <a:r>
              <a:rPr lang="zh-CN" altLang="en-US" sz="2000" b="1" dirty="0"/>
              <a:t>）</a:t>
            </a:r>
            <a:r>
              <a:rPr lang="en-US" altLang="zh-CN" sz="2000" b="1" dirty="0"/>
              <a:t>=</a:t>
            </a:r>
            <a:r>
              <a:rPr lang="zh-CN" altLang="pt-BR" sz="2000" b="1" dirty="0"/>
              <a:t>｛</a:t>
            </a:r>
            <a:r>
              <a:rPr lang="pt-BR" altLang="zh-CN" sz="2000" b="1" dirty="0"/>
              <a:t>A</a:t>
            </a:r>
            <a:r>
              <a:rPr lang="en-US" altLang="zh-CN" sz="2000" b="1" dirty="0"/>
              <a:t>→B</a:t>
            </a:r>
            <a:r>
              <a:rPr lang="zh-CN" altLang="en-US" sz="2000" b="1" dirty="0"/>
              <a:t>｝</a:t>
            </a:r>
            <a:r>
              <a:rPr lang="en-US" altLang="zh-CN" sz="2000" b="1" dirty="0"/>
              <a:t>,</a:t>
            </a:r>
            <a:r>
              <a:rPr lang="zh-CN" altLang="en-US" sz="2000" b="1" dirty="0">
                <a:latin typeface="宋体" panose="02010600030101010101" pitchFamily="2" charset="-122"/>
                <a:ea typeface="宋体" panose="02010600030101010101" pitchFamily="2" charset="-122"/>
              </a:rPr>
              <a:t> </a:t>
            </a:r>
            <a:r>
              <a:rPr lang="zh-CN" altLang="en-US" sz="2000" b="1" dirty="0"/>
              <a:t>∏</a:t>
            </a:r>
            <a:r>
              <a:rPr lang="en-US" altLang="zh-CN" sz="2000" b="1" baseline="-25000" dirty="0"/>
              <a:t>AC</a:t>
            </a:r>
            <a:r>
              <a:rPr lang="zh-CN" altLang="en-US" sz="2000" b="1" dirty="0"/>
              <a:t>（</a:t>
            </a:r>
            <a:r>
              <a:rPr lang="en-US" altLang="zh-CN" sz="2000" b="1" dirty="0"/>
              <a:t>F</a:t>
            </a:r>
            <a:r>
              <a:rPr lang="pt-BR" altLang="zh-CN" sz="2000" b="1" baseline="-25000" dirty="0"/>
              <a:t>1</a:t>
            </a:r>
            <a:r>
              <a:rPr lang="zh-CN" altLang="en-US" sz="2000" b="1" dirty="0"/>
              <a:t>）</a:t>
            </a:r>
            <a:r>
              <a:rPr lang="en-US" altLang="zh-CN" sz="2000" b="1" dirty="0"/>
              <a:t>=</a:t>
            </a:r>
            <a:r>
              <a:rPr lang="az-Cyrl-AZ" altLang="zh-CN" sz="2000" b="1" dirty="0">
                <a:ea typeface="宋体" panose="02010600030101010101" pitchFamily="2" charset="-122"/>
              </a:rPr>
              <a:t>Ф</a:t>
            </a:r>
            <a:r>
              <a:rPr lang="en-US" altLang="zh-CN" sz="2000" b="1" dirty="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 </a:t>
            </a:r>
            <a:r>
              <a:rPr lang="zh-CN" altLang="en-US" sz="2000" b="1" dirty="0"/>
              <a:t>∏</a:t>
            </a:r>
            <a:r>
              <a:rPr lang="en-US" altLang="zh-CN" sz="2000" b="1" baseline="-25000" dirty="0"/>
              <a:t>AB</a:t>
            </a:r>
            <a:r>
              <a:rPr lang="zh-CN" altLang="en-US" sz="2000" b="1" dirty="0"/>
              <a:t>（</a:t>
            </a:r>
            <a:r>
              <a:rPr lang="en-US" altLang="zh-CN" sz="2000" b="1" dirty="0"/>
              <a:t>F</a:t>
            </a:r>
            <a:r>
              <a:rPr lang="pt-BR" altLang="zh-CN" sz="2000" b="1" baseline="-25000" dirty="0"/>
              <a:t>1</a:t>
            </a:r>
            <a:r>
              <a:rPr lang="zh-CN" altLang="en-US" sz="2000" b="1" dirty="0"/>
              <a:t>）</a:t>
            </a:r>
            <a:r>
              <a:rPr lang="zh-CN" altLang="en-US" sz="2000" b="1" dirty="0">
                <a:latin typeface="宋体" panose="02010600030101010101" pitchFamily="2" charset="-122"/>
                <a:ea typeface="宋体" panose="02010600030101010101" pitchFamily="2" charset="-122"/>
              </a:rPr>
              <a:t>∪</a:t>
            </a:r>
            <a:r>
              <a:rPr lang="zh-CN" altLang="en-US" sz="2000" b="1" dirty="0"/>
              <a:t> ∏</a:t>
            </a:r>
            <a:r>
              <a:rPr lang="en-US" altLang="zh-CN" sz="2000" b="1" baseline="-25000" dirty="0"/>
              <a:t>AC</a:t>
            </a:r>
            <a:r>
              <a:rPr lang="zh-CN" altLang="en-US" sz="2000" b="1" dirty="0"/>
              <a:t>（</a:t>
            </a:r>
            <a:r>
              <a:rPr lang="en-US" altLang="zh-CN" sz="2000" b="1" dirty="0"/>
              <a:t>F</a:t>
            </a:r>
            <a:r>
              <a:rPr lang="pt-BR" altLang="zh-CN" sz="2000" b="1" baseline="-25000" dirty="0"/>
              <a:t>1</a:t>
            </a:r>
            <a:r>
              <a:rPr lang="zh-CN" altLang="en-US" sz="2000" b="1" dirty="0"/>
              <a:t>）</a:t>
            </a:r>
            <a:r>
              <a:rPr lang="en-US" altLang="zh-CN" sz="2000" b="1" dirty="0"/>
              <a:t>= F</a:t>
            </a:r>
            <a:r>
              <a:rPr lang="pt-BR" altLang="zh-CN" sz="2000" b="1" baseline="-25000" dirty="0"/>
              <a:t>1</a:t>
            </a:r>
            <a:r>
              <a:rPr lang="en-US" altLang="zh-CN" sz="2000" b="1" dirty="0"/>
              <a:t>,</a:t>
            </a:r>
            <a:r>
              <a:rPr lang="en-US" altLang="zh-CN" sz="2000" b="1" dirty="0">
                <a:latin typeface="宋体" panose="02010600030101010101" pitchFamily="2" charset="-122"/>
                <a:ea typeface="宋体" panose="02010600030101010101" pitchFamily="2" charset="-122"/>
              </a:rPr>
              <a:t>∴</a:t>
            </a:r>
            <a:r>
              <a:rPr lang="zh-CN" altLang="en-US" sz="2000" b="1" dirty="0"/>
              <a:t>分解</a:t>
            </a:r>
            <a:r>
              <a:rPr lang="en-US" altLang="zh-CN" sz="2000" b="1" dirty="0"/>
              <a:t>p</a:t>
            </a:r>
            <a:r>
              <a:rPr lang="zh-CN" altLang="en-US" sz="2000" b="1" dirty="0"/>
              <a:t>是无损分解且保持</a:t>
            </a:r>
            <a:r>
              <a:rPr lang="en-US" altLang="zh-CN" sz="2000" b="1" dirty="0"/>
              <a:t>FD</a:t>
            </a:r>
            <a:r>
              <a:rPr lang="zh-CN" altLang="en-US" sz="2000" b="1" dirty="0"/>
              <a:t>集的分解。</a:t>
            </a:r>
          </a:p>
          <a:p>
            <a:pPr>
              <a:buFont typeface="Wingdings" panose="05000000000000000000" pitchFamily="2" charset="2"/>
              <a:buNone/>
            </a:pPr>
            <a:r>
              <a:rPr lang="zh-CN" altLang="en-US" sz="2000" b="1" dirty="0"/>
              <a:t>（</a:t>
            </a:r>
            <a:r>
              <a:rPr lang="en-US" altLang="zh-CN" sz="2000" b="1" dirty="0"/>
              <a:t>2</a:t>
            </a:r>
            <a:r>
              <a:rPr lang="zh-CN" altLang="en-US" sz="2000" b="1" dirty="0"/>
              <a:t>）相对于</a:t>
            </a:r>
            <a:r>
              <a:rPr lang="en-US" altLang="zh-CN" sz="2000" b="1" dirty="0"/>
              <a:t>F</a:t>
            </a:r>
            <a:r>
              <a:rPr lang="pt-BR" altLang="zh-CN" sz="2000" b="1" baseline="-25000" dirty="0"/>
              <a:t>2</a:t>
            </a:r>
            <a:r>
              <a:rPr lang="en-US" altLang="zh-CN" sz="2000" b="1" dirty="0"/>
              <a:t>=</a:t>
            </a:r>
            <a:r>
              <a:rPr lang="zh-CN" altLang="en-US" sz="2000" b="1" dirty="0"/>
              <a:t>｛</a:t>
            </a:r>
            <a:r>
              <a:rPr lang="en-US" altLang="zh-CN" sz="2000" b="1" dirty="0"/>
              <a:t>A→C</a:t>
            </a:r>
            <a:r>
              <a:rPr lang="zh-CN" altLang="en-US" sz="2000" b="1" dirty="0"/>
              <a:t>，</a:t>
            </a:r>
            <a:r>
              <a:rPr lang="en-US" altLang="zh-CN" sz="2000" b="1" dirty="0"/>
              <a:t>B→C</a:t>
            </a:r>
            <a:r>
              <a:rPr lang="zh-CN" altLang="en-US" sz="2000" b="1" dirty="0"/>
              <a:t>｝，</a:t>
            </a:r>
            <a:r>
              <a:rPr lang="zh-CN" altLang="en-US" sz="2000" b="1" dirty="0">
                <a:latin typeface="宋体" panose="02010600030101010101" pitchFamily="2" charset="-122"/>
                <a:ea typeface="宋体" panose="02010600030101010101" pitchFamily="2" charset="-122"/>
              </a:rPr>
              <a:t> ∵</a:t>
            </a:r>
            <a:r>
              <a:rPr lang="zh-CN" altLang="en-US" sz="2000" b="1" dirty="0"/>
              <a:t>∏</a:t>
            </a:r>
            <a:r>
              <a:rPr lang="en-US" altLang="zh-CN" sz="2000" b="1" baseline="-25000" dirty="0"/>
              <a:t>AB</a:t>
            </a:r>
            <a:r>
              <a:rPr lang="zh-CN" altLang="en-US" sz="2000" b="1" dirty="0"/>
              <a:t>（</a:t>
            </a:r>
            <a:r>
              <a:rPr lang="en-US" altLang="zh-CN" sz="2000" b="1" dirty="0"/>
              <a:t>F</a:t>
            </a:r>
            <a:r>
              <a:rPr lang="pt-BR" altLang="zh-CN" sz="2000" b="1" baseline="-25000" dirty="0"/>
              <a:t>2</a:t>
            </a:r>
            <a:r>
              <a:rPr lang="zh-CN" altLang="en-US" sz="2000" b="1" dirty="0"/>
              <a:t>）</a:t>
            </a:r>
            <a:r>
              <a:rPr lang="en-US" altLang="zh-CN" sz="2000" b="1" dirty="0"/>
              <a:t>=</a:t>
            </a:r>
            <a:r>
              <a:rPr lang="az-Cyrl-AZ" altLang="zh-CN" sz="2000" b="1" dirty="0">
                <a:ea typeface="宋体" panose="02010600030101010101" pitchFamily="2" charset="-122"/>
              </a:rPr>
              <a:t> Ф</a:t>
            </a:r>
            <a:r>
              <a:rPr lang="en-US" altLang="zh-CN" sz="2000" b="1" dirty="0"/>
              <a:t>,</a:t>
            </a:r>
            <a:r>
              <a:rPr lang="zh-CN" altLang="en-US" sz="2000" b="1" dirty="0">
                <a:latin typeface="宋体" panose="02010600030101010101" pitchFamily="2" charset="-122"/>
                <a:ea typeface="宋体" panose="02010600030101010101" pitchFamily="2" charset="-122"/>
              </a:rPr>
              <a:t> </a:t>
            </a:r>
            <a:r>
              <a:rPr lang="zh-CN" altLang="en-US" sz="2000" b="1" dirty="0"/>
              <a:t>∏</a:t>
            </a:r>
            <a:r>
              <a:rPr lang="en-US" altLang="zh-CN" sz="2000" b="1" baseline="-25000" dirty="0"/>
              <a:t>AC</a:t>
            </a:r>
            <a:r>
              <a:rPr lang="zh-CN" altLang="en-US" sz="2000" b="1" dirty="0"/>
              <a:t>（</a:t>
            </a:r>
            <a:r>
              <a:rPr lang="en-US" altLang="zh-CN" sz="2000" b="1" dirty="0"/>
              <a:t>F</a:t>
            </a:r>
            <a:r>
              <a:rPr lang="pt-BR" altLang="zh-CN" sz="2000" b="1" baseline="-25000" dirty="0"/>
              <a:t>2</a:t>
            </a:r>
            <a:r>
              <a:rPr lang="zh-CN" altLang="en-US" sz="2000" b="1" dirty="0"/>
              <a:t>）</a:t>
            </a:r>
            <a:r>
              <a:rPr lang="en-US" altLang="zh-CN" sz="2000" b="1" dirty="0"/>
              <a:t>=</a:t>
            </a:r>
            <a:r>
              <a:rPr lang="zh-CN" altLang="pt-BR" sz="2000" b="1" dirty="0"/>
              <a:t> ｛</a:t>
            </a:r>
            <a:r>
              <a:rPr lang="pt-BR" altLang="zh-CN" sz="2000" b="1" dirty="0"/>
              <a:t>A</a:t>
            </a:r>
            <a:r>
              <a:rPr lang="en-US" altLang="zh-CN" sz="2000" b="1" dirty="0"/>
              <a:t>→C</a:t>
            </a:r>
            <a:r>
              <a:rPr lang="zh-CN" altLang="en-US" sz="2000" b="1" dirty="0"/>
              <a:t>｝</a:t>
            </a:r>
            <a:r>
              <a:rPr lang="en-US" altLang="zh-CN" sz="2000" b="1" dirty="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 </a:t>
            </a:r>
            <a:r>
              <a:rPr lang="zh-CN" altLang="en-US" sz="2000" b="1" dirty="0"/>
              <a:t>∏</a:t>
            </a:r>
            <a:r>
              <a:rPr lang="en-US" altLang="zh-CN" sz="2000" b="1" baseline="-25000" dirty="0"/>
              <a:t>AB</a:t>
            </a:r>
            <a:r>
              <a:rPr lang="zh-CN" altLang="en-US" sz="2000" b="1" dirty="0"/>
              <a:t>（</a:t>
            </a:r>
            <a:r>
              <a:rPr lang="en-US" altLang="zh-CN" sz="2000" b="1" dirty="0"/>
              <a:t>F</a:t>
            </a:r>
            <a:r>
              <a:rPr lang="pt-BR" altLang="zh-CN" sz="2000" b="1" baseline="-25000" dirty="0"/>
              <a:t>2</a:t>
            </a:r>
            <a:r>
              <a:rPr lang="zh-CN" altLang="en-US" sz="2000" b="1" dirty="0"/>
              <a:t>）</a:t>
            </a:r>
            <a:r>
              <a:rPr lang="zh-CN" altLang="en-US" sz="2000" b="1" dirty="0">
                <a:latin typeface="宋体" panose="02010600030101010101" pitchFamily="2" charset="-122"/>
                <a:ea typeface="宋体" panose="02010600030101010101" pitchFamily="2" charset="-122"/>
              </a:rPr>
              <a:t>∪</a:t>
            </a:r>
            <a:r>
              <a:rPr lang="zh-CN" altLang="en-US" sz="2000" b="1" dirty="0"/>
              <a:t> ∏</a:t>
            </a:r>
            <a:r>
              <a:rPr lang="en-US" altLang="zh-CN" sz="2000" b="1" baseline="-25000" dirty="0"/>
              <a:t>AC</a:t>
            </a:r>
            <a:r>
              <a:rPr lang="zh-CN" altLang="en-US" sz="2000" b="1" dirty="0"/>
              <a:t>（</a:t>
            </a:r>
            <a:r>
              <a:rPr lang="en-US" altLang="zh-CN" sz="2000" b="1" dirty="0"/>
              <a:t>F</a:t>
            </a:r>
            <a:r>
              <a:rPr lang="pt-BR" altLang="zh-CN" sz="2000" b="1" baseline="-25000" dirty="0"/>
              <a:t>2</a:t>
            </a:r>
            <a:r>
              <a:rPr lang="zh-CN" altLang="en-US" sz="2000" b="1" dirty="0"/>
              <a:t>）</a:t>
            </a:r>
            <a:r>
              <a:rPr lang="en-US" altLang="zh-CN" sz="2000" b="1" dirty="0"/>
              <a:t>≠ F</a:t>
            </a:r>
            <a:r>
              <a:rPr lang="pt-BR" altLang="zh-CN" sz="2000" b="1" baseline="-25000" dirty="0"/>
              <a:t>2</a:t>
            </a:r>
            <a:r>
              <a:rPr lang="en-US" altLang="zh-CN" sz="2000" b="1" dirty="0"/>
              <a:t>,</a:t>
            </a:r>
            <a:r>
              <a:rPr lang="zh-CN" altLang="en-US" sz="2000" b="1" dirty="0"/>
              <a:t>分解</a:t>
            </a:r>
            <a:r>
              <a:rPr lang="en-US" altLang="zh-CN" sz="2000" b="1" dirty="0"/>
              <a:t>p</a:t>
            </a:r>
            <a:r>
              <a:rPr lang="zh-CN" altLang="en-US" sz="2000" b="1" dirty="0"/>
              <a:t>是无损分解，但不保持</a:t>
            </a:r>
            <a:r>
              <a:rPr lang="en-US" altLang="zh-CN" sz="2000" b="1" dirty="0"/>
              <a:t>FD</a:t>
            </a:r>
            <a:r>
              <a:rPr lang="zh-CN" altLang="en-US" sz="2000" b="1" dirty="0"/>
              <a:t>集。因为</a:t>
            </a:r>
            <a:r>
              <a:rPr lang="en-US" altLang="zh-CN" sz="2000" b="1" dirty="0"/>
              <a:t>B→C</a:t>
            </a:r>
            <a:r>
              <a:rPr lang="zh-CN" altLang="en-US" sz="2000" b="1" dirty="0"/>
              <a:t>丢失了。</a:t>
            </a:r>
          </a:p>
          <a:p>
            <a:pPr>
              <a:buFont typeface="Wingdings" panose="05000000000000000000" pitchFamily="2" charset="2"/>
              <a:buNone/>
            </a:pPr>
            <a:r>
              <a:rPr lang="zh-CN" altLang="en-US" sz="2000" b="1" dirty="0"/>
              <a:t>（</a:t>
            </a:r>
            <a:r>
              <a:rPr lang="en-US" altLang="zh-CN" sz="2000" b="1" dirty="0"/>
              <a:t>3</a:t>
            </a:r>
            <a:r>
              <a:rPr lang="zh-CN" altLang="en-US" sz="2000" b="1" dirty="0"/>
              <a:t>）相对于</a:t>
            </a:r>
            <a:r>
              <a:rPr lang="en-US" altLang="zh-CN" sz="2000" b="1" dirty="0"/>
              <a:t>F</a:t>
            </a:r>
            <a:r>
              <a:rPr lang="pt-BR" altLang="zh-CN" sz="2000" b="1" baseline="-25000" dirty="0"/>
              <a:t>3</a:t>
            </a:r>
            <a:r>
              <a:rPr lang="en-US" altLang="zh-CN" sz="2000" b="1" dirty="0"/>
              <a:t>=</a:t>
            </a:r>
            <a:r>
              <a:rPr lang="zh-CN" altLang="en-US" sz="2000" b="1" dirty="0"/>
              <a:t>｛</a:t>
            </a:r>
            <a:r>
              <a:rPr lang="en-US" altLang="zh-CN" sz="2000" b="1" dirty="0"/>
              <a:t>B→A</a:t>
            </a:r>
            <a:r>
              <a:rPr lang="zh-CN" altLang="en-US" sz="2000" b="1" dirty="0"/>
              <a:t>｝，分解</a:t>
            </a:r>
            <a:r>
              <a:rPr lang="en-US" altLang="zh-CN" sz="2000" b="1" dirty="0"/>
              <a:t>p</a:t>
            </a:r>
            <a:r>
              <a:rPr lang="zh-CN" altLang="en-US" sz="2000" b="1" dirty="0"/>
              <a:t>是有损分解但保持</a:t>
            </a:r>
            <a:r>
              <a:rPr lang="en-US" altLang="zh-CN" sz="2000" b="1" dirty="0"/>
              <a:t>FD</a:t>
            </a:r>
            <a:r>
              <a:rPr lang="zh-CN" altLang="en-US" sz="2000" b="1" dirty="0"/>
              <a:t>集的分解。</a:t>
            </a:r>
          </a:p>
          <a:p>
            <a:pPr>
              <a:buFont typeface="Wingdings" panose="05000000000000000000" pitchFamily="2" charset="2"/>
              <a:buNone/>
            </a:pPr>
            <a:r>
              <a:rPr lang="zh-CN" altLang="en-US" sz="2000" b="1" dirty="0"/>
              <a:t>（</a:t>
            </a:r>
            <a:r>
              <a:rPr lang="en-US" altLang="zh-CN" sz="2000" b="1" dirty="0"/>
              <a:t>4</a:t>
            </a:r>
            <a:r>
              <a:rPr lang="zh-CN" altLang="en-US" sz="2000" b="1" dirty="0"/>
              <a:t>）相对于</a:t>
            </a:r>
            <a:r>
              <a:rPr lang="en-US" altLang="zh-CN" sz="2000" b="1" dirty="0"/>
              <a:t>F</a:t>
            </a:r>
            <a:r>
              <a:rPr lang="pt-BR" altLang="zh-CN" sz="2000" b="1" baseline="-25000" dirty="0"/>
              <a:t>4</a:t>
            </a:r>
            <a:r>
              <a:rPr lang="en-US" altLang="zh-CN" sz="2000" b="1" dirty="0"/>
              <a:t>=</a:t>
            </a:r>
            <a:r>
              <a:rPr lang="zh-CN" altLang="en-US" sz="2000" b="1" dirty="0"/>
              <a:t>｛</a:t>
            </a:r>
            <a:r>
              <a:rPr lang="en-US" altLang="zh-CN" sz="2000" b="1" dirty="0"/>
              <a:t>C→B</a:t>
            </a:r>
            <a:r>
              <a:rPr lang="zh-CN" altLang="en-US" sz="2000" b="1" dirty="0"/>
              <a:t>，</a:t>
            </a:r>
            <a:r>
              <a:rPr lang="en-US" altLang="zh-CN" sz="2000" b="1" dirty="0"/>
              <a:t>B→A</a:t>
            </a:r>
            <a:r>
              <a:rPr lang="zh-CN" altLang="en-US" sz="2000" b="1" dirty="0"/>
              <a:t>｝，分解</a:t>
            </a:r>
            <a:r>
              <a:rPr lang="en-US" altLang="zh-CN" sz="2000" b="1" dirty="0"/>
              <a:t>p</a:t>
            </a:r>
            <a:r>
              <a:rPr lang="zh-CN" altLang="en-US" sz="2000" b="1" dirty="0"/>
              <a:t>是有损分解且不保持</a:t>
            </a:r>
            <a:r>
              <a:rPr lang="en-US" altLang="zh-CN" sz="2000" b="1" dirty="0"/>
              <a:t>FD</a:t>
            </a:r>
            <a:r>
              <a:rPr lang="zh-CN" altLang="en-US" sz="2000" b="1" dirty="0"/>
              <a:t>集的分解，因为丢失了</a:t>
            </a:r>
            <a:r>
              <a:rPr lang="en-US" altLang="zh-CN" sz="2000" b="1" dirty="0"/>
              <a:t>C→B</a:t>
            </a:r>
            <a:r>
              <a:rPr lang="zh-CN" altLang="en-US" sz="2000" b="1" dirty="0"/>
              <a:t>。</a:t>
            </a:r>
          </a:p>
        </p:txBody>
      </p:sp>
    </p:spTree>
    <p:extLst>
      <p:ext uri="{BB962C8B-B14F-4D97-AF65-F5344CB8AC3E}">
        <p14:creationId xmlns:p14="http://schemas.microsoft.com/office/powerpoint/2010/main" val="174560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539552" y="719361"/>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CN" altLang="en-US" sz="3600" b="1" dirty="0"/>
              <a:t>模式分解</a:t>
            </a:r>
          </a:p>
        </p:txBody>
      </p:sp>
      <p:sp>
        <p:nvSpPr>
          <p:cNvPr id="86019" name="Rectangle 4"/>
          <p:cNvSpPr>
            <a:spLocks noGrp="1" noChangeArrowheads="1"/>
          </p:cNvSpPr>
          <p:nvPr>
            <p:ph idx="1"/>
          </p:nvPr>
        </p:nvSpPr>
        <p:spPr bwMode="auto">
          <a:xfrm>
            <a:off x="457200" y="1745845"/>
            <a:ext cx="82296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spcBef>
                <a:spcPct val="40000"/>
              </a:spcBef>
              <a:buClr>
                <a:srgbClr val="FFFF66"/>
              </a:buClr>
            </a:pPr>
            <a:r>
              <a:rPr lang="zh-CN" altLang="en-US" sz="2800" b="1" dirty="0">
                <a:solidFill>
                  <a:srgbClr val="000066"/>
                </a:solidFill>
              </a:rPr>
              <a:t>把低一级的关系模式分解为若干个高一级的关系模式的方法并不是唯一的；</a:t>
            </a:r>
          </a:p>
          <a:p>
            <a:pPr>
              <a:lnSpc>
                <a:spcPct val="120000"/>
              </a:lnSpc>
              <a:spcBef>
                <a:spcPct val="40000"/>
              </a:spcBef>
              <a:buClr>
                <a:srgbClr val="FFFF66"/>
              </a:buClr>
            </a:pPr>
            <a:r>
              <a:rPr lang="zh-CN" altLang="en-US" sz="2800" b="1" dirty="0">
                <a:solidFill>
                  <a:srgbClr val="000066"/>
                </a:solidFill>
              </a:rPr>
              <a:t>只有能够保证分解后的关系模式与原关系模式等价，分解方法才有意义；</a:t>
            </a:r>
          </a:p>
          <a:p>
            <a:pPr>
              <a:lnSpc>
                <a:spcPct val="120000"/>
              </a:lnSpc>
              <a:spcBef>
                <a:spcPct val="40000"/>
              </a:spcBef>
              <a:buClr>
                <a:srgbClr val="FFFF66"/>
              </a:buClr>
            </a:pPr>
            <a:r>
              <a:rPr lang="zh-CN" altLang="en-US" sz="2800" b="1" dirty="0">
                <a:solidFill>
                  <a:srgbClr val="000066"/>
                </a:solidFill>
              </a:rPr>
              <a:t>实际上，关系模式的分解，不仅仅是属性集合的分解，它是对关系模式上的函数依赖集，以及关系模式的当前值的分解的具体表现。</a:t>
            </a:r>
          </a:p>
        </p:txBody>
      </p:sp>
      <p:sp>
        <p:nvSpPr>
          <p:cNvPr id="2" name="灯片编号占位符 1"/>
          <p:cNvSpPr>
            <a:spLocks noGrp="1"/>
          </p:cNvSpPr>
          <p:nvPr>
            <p:ph type="sldNum" sz="quarter" idx="11"/>
          </p:nvPr>
        </p:nvSpPr>
        <p:spPr/>
        <p:txBody>
          <a:bodyPr/>
          <a:lstStyle/>
          <a:p>
            <a:pPr>
              <a:defRPr/>
            </a:pPr>
            <a:fld id="{C8E68E76-BED9-4822-AFC4-B7367625829A}" type="slidenum">
              <a:rPr lang="en-US" altLang="zh-CN" smtClean="0"/>
              <a:pPr>
                <a:defRPr/>
              </a:pPr>
              <a:t>45</a:t>
            </a:fld>
            <a:endParaRPr lang="en-US" altLang="zh-CN" dirty="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307234" y="533400"/>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CN" altLang="en-US" sz="3600" b="1" dirty="0"/>
              <a:t>模式分解的准则</a:t>
            </a:r>
            <a:endParaRPr lang="en-US" altLang="zh-CN" sz="3600" b="1" dirty="0"/>
          </a:p>
        </p:txBody>
      </p:sp>
      <p:sp>
        <p:nvSpPr>
          <p:cNvPr id="87043" name="Rectangle 4"/>
          <p:cNvSpPr>
            <a:spLocks noGrp="1" noChangeArrowheads="1"/>
          </p:cNvSpPr>
          <p:nvPr>
            <p:ph idx="1"/>
          </p:nvPr>
        </p:nvSpPr>
        <p:spPr bwMode="auto">
          <a:xfrm>
            <a:off x="456308" y="1556792"/>
            <a:ext cx="8534400" cy="3276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5000"/>
              </a:lnSpc>
              <a:spcBef>
                <a:spcPct val="30000"/>
              </a:spcBef>
              <a:buFontTx/>
              <a:buNone/>
            </a:pPr>
            <a:r>
              <a:rPr lang="zh-CN" altLang="en-US" sz="2800" b="1" dirty="0">
                <a:solidFill>
                  <a:srgbClr val="000066"/>
                </a:solidFill>
                <a:ea typeface="黑体" pitchFamily="2" charset="-122"/>
              </a:rPr>
              <a:t>定义</a:t>
            </a:r>
            <a:r>
              <a:rPr lang="en-US" altLang="zh-CN" sz="2800" b="1" dirty="0">
                <a:solidFill>
                  <a:srgbClr val="000066"/>
                </a:solidFill>
              </a:rPr>
              <a:t>6.16  </a:t>
            </a:r>
            <a:r>
              <a:rPr lang="zh-CN" altLang="en-US" sz="2800" b="1" dirty="0">
                <a:solidFill>
                  <a:srgbClr val="000066"/>
                </a:solidFill>
              </a:rPr>
              <a:t>关系模式</a:t>
            </a:r>
            <a:r>
              <a:rPr lang="en-US" altLang="zh-CN" sz="2800" b="1" dirty="0">
                <a:solidFill>
                  <a:srgbClr val="000066"/>
                </a:solidFill>
              </a:rPr>
              <a:t>R&lt;U,F&gt;</a:t>
            </a:r>
            <a:r>
              <a:rPr lang="zh-CN" altLang="en-US" sz="2800" b="1" dirty="0">
                <a:solidFill>
                  <a:srgbClr val="000066"/>
                </a:solidFill>
              </a:rPr>
              <a:t>的一个分解：</a:t>
            </a:r>
          </a:p>
          <a:p>
            <a:pPr>
              <a:lnSpc>
                <a:spcPct val="125000"/>
              </a:lnSpc>
              <a:spcBef>
                <a:spcPct val="30000"/>
              </a:spcBef>
              <a:buFontTx/>
              <a:buNone/>
            </a:pPr>
            <a:r>
              <a:rPr lang="en-US" altLang="zh-CN" sz="2800" b="1" i="1" dirty="0">
                <a:solidFill>
                  <a:srgbClr val="CC3300"/>
                </a:solidFill>
              </a:rPr>
              <a:t>ρ</a:t>
            </a:r>
            <a:r>
              <a:rPr lang="en-US" altLang="zh-CN" sz="2800" b="1" dirty="0">
                <a:solidFill>
                  <a:srgbClr val="CC3300"/>
                </a:solidFill>
              </a:rPr>
              <a:t>={ R</a:t>
            </a:r>
            <a:r>
              <a:rPr lang="en-US" altLang="zh-CN" sz="2800" b="1" baseline="-25000" dirty="0">
                <a:solidFill>
                  <a:srgbClr val="CC3300"/>
                </a:solidFill>
              </a:rPr>
              <a:t>1</a:t>
            </a:r>
            <a:r>
              <a:rPr lang="en-US" altLang="zh-CN" sz="2800" b="1" dirty="0">
                <a:solidFill>
                  <a:srgbClr val="CC3300"/>
                </a:solidFill>
              </a:rPr>
              <a:t>&lt;U</a:t>
            </a:r>
            <a:r>
              <a:rPr lang="en-US" altLang="zh-CN" sz="2800" b="1" baseline="-25000" dirty="0">
                <a:solidFill>
                  <a:srgbClr val="CC3300"/>
                </a:solidFill>
              </a:rPr>
              <a:t>1</a:t>
            </a:r>
            <a:r>
              <a:rPr lang="en-US" altLang="zh-CN" sz="2800" b="1" dirty="0">
                <a:solidFill>
                  <a:srgbClr val="CC3300"/>
                </a:solidFill>
              </a:rPr>
              <a:t>,F</a:t>
            </a:r>
            <a:r>
              <a:rPr lang="en-US" altLang="zh-CN" sz="2800" b="1" baseline="-25000" dirty="0">
                <a:solidFill>
                  <a:srgbClr val="CC3300"/>
                </a:solidFill>
              </a:rPr>
              <a:t>1</a:t>
            </a:r>
            <a:r>
              <a:rPr lang="en-US" altLang="zh-CN" sz="2800" b="1" dirty="0">
                <a:solidFill>
                  <a:srgbClr val="CC3300"/>
                </a:solidFill>
              </a:rPr>
              <a:t>&gt;</a:t>
            </a:r>
            <a:r>
              <a:rPr lang="zh-CN" altLang="en-US" sz="2800" b="1" dirty="0">
                <a:solidFill>
                  <a:srgbClr val="CC3300"/>
                </a:solidFill>
              </a:rPr>
              <a:t>，</a:t>
            </a:r>
            <a:r>
              <a:rPr lang="en-US" altLang="zh-CN" sz="2800" b="1" dirty="0">
                <a:solidFill>
                  <a:srgbClr val="CC3300"/>
                </a:solidFill>
              </a:rPr>
              <a:t>R</a:t>
            </a:r>
            <a:r>
              <a:rPr lang="en-US" altLang="zh-CN" sz="2800" b="1" baseline="-25000" dirty="0">
                <a:solidFill>
                  <a:srgbClr val="CC3300"/>
                </a:solidFill>
              </a:rPr>
              <a:t>2</a:t>
            </a:r>
            <a:r>
              <a:rPr lang="en-US" altLang="zh-CN" sz="2800" b="1" dirty="0">
                <a:solidFill>
                  <a:srgbClr val="CC3300"/>
                </a:solidFill>
              </a:rPr>
              <a:t>&lt;U</a:t>
            </a:r>
            <a:r>
              <a:rPr lang="en-US" altLang="zh-CN" sz="2800" b="1" baseline="-25000" dirty="0">
                <a:solidFill>
                  <a:srgbClr val="CC3300"/>
                </a:solidFill>
              </a:rPr>
              <a:t>2</a:t>
            </a:r>
            <a:r>
              <a:rPr lang="en-US" altLang="zh-CN" sz="2800" b="1" dirty="0">
                <a:solidFill>
                  <a:srgbClr val="CC3300"/>
                </a:solidFill>
              </a:rPr>
              <a:t>,F</a:t>
            </a:r>
            <a:r>
              <a:rPr lang="en-US" altLang="zh-CN" sz="2800" b="1" baseline="-25000" dirty="0">
                <a:solidFill>
                  <a:srgbClr val="CC3300"/>
                </a:solidFill>
              </a:rPr>
              <a:t>2</a:t>
            </a:r>
            <a:r>
              <a:rPr lang="en-US" altLang="zh-CN" sz="2800" b="1" dirty="0">
                <a:solidFill>
                  <a:srgbClr val="CC3300"/>
                </a:solidFill>
              </a:rPr>
              <a:t>&gt;</a:t>
            </a:r>
            <a:r>
              <a:rPr lang="zh-CN" altLang="en-US" sz="2800" b="1" dirty="0">
                <a:solidFill>
                  <a:srgbClr val="CC3300"/>
                </a:solidFill>
              </a:rPr>
              <a:t>，</a:t>
            </a:r>
            <a:r>
              <a:rPr lang="en-US" altLang="zh-CN" sz="2800" b="1" dirty="0">
                <a:solidFill>
                  <a:srgbClr val="CC3300"/>
                </a:solidFill>
                <a:latin typeface="Times New Roman" pitchFamily="18" charset="0"/>
              </a:rPr>
              <a:t>…</a:t>
            </a:r>
            <a:r>
              <a:rPr lang="zh-CN" altLang="en-US" sz="2800" b="1" dirty="0">
                <a:solidFill>
                  <a:srgbClr val="CC3300"/>
                </a:solidFill>
              </a:rPr>
              <a:t>，</a:t>
            </a:r>
            <a:r>
              <a:rPr lang="en-US" altLang="zh-CN" sz="2800" b="1" dirty="0">
                <a:solidFill>
                  <a:srgbClr val="CC3300"/>
                </a:solidFill>
              </a:rPr>
              <a:t>R</a:t>
            </a:r>
            <a:r>
              <a:rPr lang="en-US" altLang="zh-CN" sz="2800" b="1" baseline="-25000" dirty="0">
                <a:solidFill>
                  <a:srgbClr val="CC3300"/>
                </a:solidFill>
              </a:rPr>
              <a:t>n</a:t>
            </a:r>
            <a:r>
              <a:rPr lang="en-US" altLang="zh-CN" sz="2800" b="1" dirty="0">
                <a:solidFill>
                  <a:srgbClr val="CC3300"/>
                </a:solidFill>
              </a:rPr>
              <a:t>&lt;</a:t>
            </a:r>
            <a:r>
              <a:rPr lang="en-US" altLang="zh-CN" sz="2800" b="1" dirty="0" err="1">
                <a:solidFill>
                  <a:srgbClr val="CC3300"/>
                </a:solidFill>
              </a:rPr>
              <a:t>U</a:t>
            </a:r>
            <a:r>
              <a:rPr lang="en-US" altLang="zh-CN" sz="2800" b="1" baseline="-25000" dirty="0" err="1">
                <a:solidFill>
                  <a:srgbClr val="CC3300"/>
                </a:solidFill>
              </a:rPr>
              <a:t>n</a:t>
            </a:r>
            <a:r>
              <a:rPr lang="en-US" altLang="zh-CN" sz="2800" b="1" dirty="0" err="1">
                <a:solidFill>
                  <a:srgbClr val="CC3300"/>
                </a:solidFill>
              </a:rPr>
              <a:t>,F</a:t>
            </a:r>
            <a:r>
              <a:rPr lang="en-US" altLang="zh-CN" sz="2800" b="1" baseline="-25000" dirty="0" err="1">
                <a:solidFill>
                  <a:srgbClr val="CC3300"/>
                </a:solidFill>
              </a:rPr>
              <a:t>n</a:t>
            </a:r>
            <a:r>
              <a:rPr lang="en-US" altLang="zh-CN" sz="2800" b="1" dirty="0">
                <a:solidFill>
                  <a:srgbClr val="CC3300"/>
                </a:solidFill>
              </a:rPr>
              <a:t>&gt;}</a:t>
            </a:r>
          </a:p>
          <a:p>
            <a:pPr>
              <a:lnSpc>
                <a:spcPct val="125000"/>
              </a:lnSpc>
              <a:spcBef>
                <a:spcPct val="30000"/>
              </a:spcBef>
              <a:buFontTx/>
              <a:buNone/>
            </a:pPr>
            <a:r>
              <a:rPr lang="en-US" altLang="zh-CN" sz="2800" b="1" dirty="0">
                <a:solidFill>
                  <a:srgbClr val="000066"/>
                </a:solidFill>
              </a:rPr>
              <a:t> </a:t>
            </a:r>
            <a:r>
              <a:rPr lang="zh-CN" altLang="en-US" sz="2800" b="1" dirty="0">
                <a:solidFill>
                  <a:srgbClr val="000066"/>
                </a:solidFill>
              </a:rPr>
              <a:t>其中：</a:t>
            </a:r>
            <a:r>
              <a:rPr lang="en-US" altLang="zh-CN" sz="2800" b="1" dirty="0">
                <a:solidFill>
                  <a:srgbClr val="000066"/>
                </a:solidFill>
              </a:rPr>
              <a:t>U=U</a:t>
            </a:r>
            <a:r>
              <a:rPr lang="en-US" altLang="zh-CN" sz="2800" b="1" baseline="-25000" dirty="0">
                <a:solidFill>
                  <a:srgbClr val="000066"/>
                </a:solidFill>
              </a:rPr>
              <a:t>1</a:t>
            </a:r>
            <a:r>
              <a:rPr lang="en-US" altLang="zh-CN" sz="2800" b="1" dirty="0">
                <a:solidFill>
                  <a:srgbClr val="000066"/>
                </a:solidFill>
              </a:rPr>
              <a:t>∪U</a:t>
            </a:r>
            <a:r>
              <a:rPr lang="en-US" altLang="zh-CN" sz="2800" b="1" baseline="-25000" dirty="0">
                <a:solidFill>
                  <a:srgbClr val="000066"/>
                </a:solidFill>
              </a:rPr>
              <a:t>2</a:t>
            </a:r>
            <a:r>
              <a:rPr lang="en-US" altLang="zh-CN" sz="2800" b="1" dirty="0">
                <a:solidFill>
                  <a:srgbClr val="000066"/>
                </a:solidFill>
              </a:rPr>
              <a:t>∪</a:t>
            </a:r>
            <a:r>
              <a:rPr lang="en-US" altLang="zh-CN" sz="2800" b="1" dirty="0">
                <a:solidFill>
                  <a:srgbClr val="000066"/>
                </a:solidFill>
                <a:latin typeface="Times New Roman" pitchFamily="18" charset="0"/>
              </a:rPr>
              <a:t>…</a:t>
            </a:r>
            <a:r>
              <a:rPr lang="en-US" altLang="zh-CN" sz="2800" b="1" dirty="0">
                <a:solidFill>
                  <a:srgbClr val="000066"/>
                </a:solidFill>
              </a:rPr>
              <a:t>∪U</a:t>
            </a:r>
            <a:r>
              <a:rPr lang="en-US" altLang="zh-CN" sz="2800" b="1" baseline="-25000" dirty="0">
                <a:solidFill>
                  <a:srgbClr val="000066"/>
                </a:solidFill>
              </a:rPr>
              <a:t>n</a:t>
            </a:r>
            <a:r>
              <a:rPr lang="zh-CN" altLang="en-US" sz="2800" b="1" dirty="0">
                <a:solidFill>
                  <a:srgbClr val="000066"/>
                </a:solidFill>
              </a:rPr>
              <a:t>，且不存在 </a:t>
            </a:r>
            <a:r>
              <a:rPr lang="en-US" altLang="zh-CN" sz="2800" b="1" dirty="0">
                <a:solidFill>
                  <a:srgbClr val="000066"/>
                </a:solidFill>
              </a:rPr>
              <a:t>U</a:t>
            </a:r>
            <a:r>
              <a:rPr lang="en-US" altLang="zh-CN" sz="2800" b="1" baseline="-25000" dirty="0">
                <a:solidFill>
                  <a:srgbClr val="000066"/>
                </a:solidFill>
              </a:rPr>
              <a:t>i</a:t>
            </a:r>
            <a:r>
              <a:rPr lang="en-US" altLang="zh-CN" sz="2800" b="1" dirty="0">
                <a:solidFill>
                  <a:srgbClr val="000066"/>
                </a:solidFill>
              </a:rPr>
              <a:t> </a:t>
            </a:r>
            <a:r>
              <a:rPr lang="en-US" altLang="zh-CN" sz="2800" b="1" dirty="0">
                <a:solidFill>
                  <a:srgbClr val="000066"/>
                </a:solidFill>
                <a:sym typeface="Symbol" pitchFamily="18" charset="2"/>
              </a:rPr>
              <a:t></a:t>
            </a:r>
            <a:r>
              <a:rPr lang="en-US" altLang="zh-CN" sz="2800" b="1" dirty="0">
                <a:solidFill>
                  <a:srgbClr val="000066"/>
                </a:solidFill>
              </a:rPr>
              <a:t> </a:t>
            </a:r>
            <a:r>
              <a:rPr lang="en-US" altLang="zh-CN" sz="2800" b="1" dirty="0" err="1">
                <a:solidFill>
                  <a:srgbClr val="000066"/>
                </a:solidFill>
              </a:rPr>
              <a:t>U</a:t>
            </a:r>
            <a:r>
              <a:rPr lang="en-US" altLang="zh-CN" sz="2800" b="1" baseline="-25000" dirty="0" err="1">
                <a:solidFill>
                  <a:srgbClr val="000066"/>
                </a:solidFill>
              </a:rPr>
              <a:t>j</a:t>
            </a:r>
            <a:r>
              <a:rPr lang="zh-CN" altLang="en-US" sz="2800" b="1" dirty="0">
                <a:solidFill>
                  <a:srgbClr val="000066"/>
                </a:solidFill>
              </a:rPr>
              <a:t>，</a:t>
            </a:r>
          </a:p>
          <a:p>
            <a:pPr>
              <a:lnSpc>
                <a:spcPct val="125000"/>
              </a:lnSpc>
              <a:spcBef>
                <a:spcPct val="30000"/>
              </a:spcBef>
              <a:buFontTx/>
              <a:buNone/>
            </a:pPr>
            <a:r>
              <a:rPr lang="en-US" altLang="zh-CN" sz="2800" b="1" dirty="0">
                <a:solidFill>
                  <a:srgbClr val="000066"/>
                </a:solidFill>
              </a:rPr>
              <a:t>F</a:t>
            </a:r>
            <a:r>
              <a:rPr lang="en-US" altLang="zh-CN" sz="2800" b="1" baseline="-25000" dirty="0">
                <a:solidFill>
                  <a:srgbClr val="000066"/>
                </a:solidFill>
              </a:rPr>
              <a:t>i </a:t>
            </a:r>
            <a:r>
              <a:rPr lang="zh-CN" altLang="en-US" sz="2800" b="1" dirty="0">
                <a:solidFill>
                  <a:srgbClr val="000066"/>
                </a:solidFill>
              </a:rPr>
              <a:t>为 </a:t>
            </a:r>
            <a:r>
              <a:rPr lang="en-US" altLang="zh-CN" sz="2800" b="1" dirty="0">
                <a:solidFill>
                  <a:srgbClr val="000066"/>
                </a:solidFill>
              </a:rPr>
              <a:t>F</a:t>
            </a:r>
            <a:r>
              <a:rPr lang="zh-CN" altLang="en-US" sz="2800" b="1" dirty="0">
                <a:solidFill>
                  <a:srgbClr val="000066"/>
                </a:solidFill>
              </a:rPr>
              <a:t>在 </a:t>
            </a:r>
            <a:r>
              <a:rPr lang="en-US" altLang="zh-CN" sz="2800" b="1" dirty="0">
                <a:solidFill>
                  <a:srgbClr val="000066"/>
                </a:solidFill>
              </a:rPr>
              <a:t>U</a:t>
            </a:r>
            <a:r>
              <a:rPr lang="en-US" altLang="zh-CN" sz="2800" b="1" baseline="-25000" dirty="0">
                <a:solidFill>
                  <a:srgbClr val="000066"/>
                </a:solidFill>
              </a:rPr>
              <a:t>i </a:t>
            </a:r>
            <a:r>
              <a:rPr lang="zh-CN" altLang="en-US" sz="2800" b="1" dirty="0">
                <a:solidFill>
                  <a:srgbClr val="000066"/>
                </a:solidFill>
              </a:rPr>
              <a:t>上的投影。</a:t>
            </a:r>
          </a:p>
        </p:txBody>
      </p:sp>
      <p:sp>
        <p:nvSpPr>
          <p:cNvPr id="416773" name="Rectangle 5"/>
          <p:cNvSpPr>
            <a:spLocks noChangeArrowheads="1"/>
          </p:cNvSpPr>
          <p:nvPr/>
        </p:nvSpPr>
        <p:spPr bwMode="auto">
          <a:xfrm>
            <a:off x="380108" y="4293096"/>
            <a:ext cx="8686800" cy="96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l" eaLnBrk="1" hangingPunct="1">
              <a:lnSpc>
                <a:spcPct val="125000"/>
              </a:lnSpc>
              <a:spcBef>
                <a:spcPct val="30000"/>
              </a:spcBef>
              <a:buClr>
                <a:schemeClr val="accent1"/>
              </a:buClr>
            </a:pPr>
            <a:r>
              <a:rPr lang="zh-CN" altLang="en-US" dirty="0">
                <a:solidFill>
                  <a:srgbClr val="000066"/>
                </a:solidFill>
                <a:latin typeface="Tahoma" pitchFamily="34" charset="0"/>
                <a:ea typeface="黑体" pitchFamily="2" charset="-122"/>
              </a:rPr>
              <a:t>定义</a:t>
            </a:r>
            <a:r>
              <a:rPr lang="en-US" altLang="zh-CN" dirty="0">
                <a:solidFill>
                  <a:srgbClr val="000066"/>
                </a:solidFill>
                <a:latin typeface="Tahoma" pitchFamily="34" charset="0"/>
              </a:rPr>
              <a:t>6.17  </a:t>
            </a:r>
            <a:r>
              <a:rPr lang="zh-CN" altLang="en-US" dirty="0">
                <a:solidFill>
                  <a:srgbClr val="000066"/>
                </a:solidFill>
                <a:latin typeface="Tahoma" pitchFamily="34" charset="0"/>
              </a:rPr>
              <a:t>函数依赖集合</a:t>
            </a:r>
            <a:r>
              <a:rPr lang="en-US" altLang="zh-CN" dirty="0">
                <a:solidFill>
                  <a:srgbClr val="000066"/>
                </a:solidFill>
                <a:latin typeface="Tahoma" pitchFamily="34" charset="0"/>
              </a:rPr>
              <a:t>{X→Y|X→Y</a:t>
            </a:r>
            <a:r>
              <a:rPr lang="en-US" altLang="zh-CN" dirty="0">
                <a:solidFill>
                  <a:srgbClr val="000066"/>
                </a:solidFill>
                <a:latin typeface="Tahoma" pitchFamily="34" charset="0"/>
                <a:sym typeface="Symbol" pitchFamily="18" charset="2"/>
              </a:rPr>
              <a:t></a:t>
            </a:r>
            <a:r>
              <a:rPr lang="en-US" altLang="zh-CN" dirty="0">
                <a:solidFill>
                  <a:srgbClr val="000066"/>
                </a:solidFill>
                <a:latin typeface="Tahoma" pitchFamily="34" charset="0"/>
              </a:rPr>
              <a:t>F</a:t>
            </a:r>
            <a:r>
              <a:rPr lang="en-US" altLang="zh-CN" baseline="30000" dirty="0">
                <a:solidFill>
                  <a:srgbClr val="000066"/>
                </a:solidFill>
                <a:latin typeface="Tahoma" pitchFamily="34" charset="0"/>
              </a:rPr>
              <a:t>+</a:t>
            </a:r>
            <a:r>
              <a:rPr lang="en-US" altLang="zh-CN" dirty="0">
                <a:solidFill>
                  <a:srgbClr val="000066"/>
                </a:solidFill>
                <a:latin typeface="Tahoma" pitchFamily="34" charset="0"/>
              </a:rPr>
              <a:t>∧XY</a:t>
            </a:r>
            <a:r>
              <a:rPr lang="en-US" altLang="zh-CN" baseline="30000" dirty="0">
                <a:solidFill>
                  <a:srgbClr val="000066"/>
                </a:solidFill>
                <a:latin typeface="Tahoma" pitchFamily="34" charset="0"/>
              </a:rPr>
              <a:t> </a:t>
            </a:r>
            <a:r>
              <a:rPr lang="en-US" altLang="zh-CN" dirty="0">
                <a:solidFill>
                  <a:srgbClr val="000066"/>
                </a:solidFill>
                <a:latin typeface="Tahoma" pitchFamily="34" charset="0"/>
                <a:sym typeface="Symbol" pitchFamily="18" charset="2"/>
              </a:rPr>
              <a:t></a:t>
            </a:r>
            <a:r>
              <a:rPr lang="en-US" altLang="zh-CN" dirty="0" err="1">
                <a:solidFill>
                  <a:srgbClr val="000066"/>
                </a:solidFill>
                <a:latin typeface="Tahoma" pitchFamily="34" charset="0"/>
              </a:rPr>
              <a:t>U</a:t>
            </a:r>
            <a:r>
              <a:rPr lang="en-US" altLang="zh-CN" baseline="-25000" dirty="0" err="1">
                <a:solidFill>
                  <a:srgbClr val="000066"/>
                </a:solidFill>
                <a:latin typeface="Tahoma" pitchFamily="34" charset="0"/>
              </a:rPr>
              <a:t>i</a:t>
            </a:r>
            <a:r>
              <a:rPr lang="en-US" altLang="zh-CN" dirty="0">
                <a:solidFill>
                  <a:srgbClr val="000066"/>
                </a:solidFill>
                <a:latin typeface="Tahoma" pitchFamily="34" charset="0"/>
              </a:rPr>
              <a:t>} </a:t>
            </a:r>
            <a:r>
              <a:rPr lang="zh-CN" altLang="en-US" dirty="0">
                <a:solidFill>
                  <a:srgbClr val="000066"/>
                </a:solidFill>
                <a:latin typeface="Tahoma" pitchFamily="34" charset="0"/>
              </a:rPr>
              <a:t>的一个覆盖 </a:t>
            </a:r>
            <a:r>
              <a:rPr lang="en-US" altLang="zh-CN" dirty="0">
                <a:solidFill>
                  <a:srgbClr val="000066"/>
                </a:solidFill>
                <a:latin typeface="Tahoma" pitchFamily="34" charset="0"/>
              </a:rPr>
              <a:t>F</a:t>
            </a:r>
            <a:r>
              <a:rPr lang="en-US" altLang="zh-CN" baseline="-25000" dirty="0">
                <a:solidFill>
                  <a:srgbClr val="000066"/>
                </a:solidFill>
                <a:latin typeface="Tahoma" pitchFamily="34" charset="0"/>
              </a:rPr>
              <a:t>i </a:t>
            </a:r>
            <a:r>
              <a:rPr lang="zh-CN" altLang="en-US" dirty="0">
                <a:solidFill>
                  <a:srgbClr val="000066"/>
                </a:solidFill>
                <a:latin typeface="Tahoma" pitchFamily="34" charset="0"/>
              </a:rPr>
              <a:t>叫作 </a:t>
            </a:r>
            <a:r>
              <a:rPr lang="en-US" altLang="zh-CN" dirty="0">
                <a:solidFill>
                  <a:srgbClr val="CC3300"/>
                </a:solidFill>
                <a:latin typeface="Tahoma" pitchFamily="34" charset="0"/>
              </a:rPr>
              <a:t>F </a:t>
            </a:r>
            <a:r>
              <a:rPr lang="zh-CN" altLang="en-US" dirty="0">
                <a:solidFill>
                  <a:srgbClr val="CC3300"/>
                </a:solidFill>
                <a:latin typeface="Tahoma" pitchFamily="34" charset="0"/>
              </a:rPr>
              <a:t>在属性 </a:t>
            </a:r>
            <a:r>
              <a:rPr lang="en-US" altLang="zh-CN" dirty="0" err="1">
                <a:solidFill>
                  <a:srgbClr val="CC3300"/>
                </a:solidFill>
                <a:latin typeface="Tahoma" pitchFamily="34" charset="0"/>
              </a:rPr>
              <a:t>U</a:t>
            </a:r>
            <a:r>
              <a:rPr lang="en-US" altLang="zh-CN" baseline="-25000" dirty="0" err="1">
                <a:solidFill>
                  <a:srgbClr val="CC3300"/>
                </a:solidFill>
                <a:latin typeface="Tahoma" pitchFamily="34" charset="0"/>
              </a:rPr>
              <a:t>i</a:t>
            </a:r>
            <a:r>
              <a:rPr lang="en-US" altLang="zh-CN" baseline="-25000" dirty="0">
                <a:solidFill>
                  <a:srgbClr val="CC3300"/>
                </a:solidFill>
                <a:latin typeface="Tahoma" pitchFamily="34" charset="0"/>
              </a:rPr>
              <a:t> </a:t>
            </a:r>
            <a:r>
              <a:rPr lang="zh-CN" altLang="en-US" dirty="0">
                <a:solidFill>
                  <a:srgbClr val="CC3300"/>
                </a:solidFill>
                <a:latin typeface="Tahoma" pitchFamily="34" charset="0"/>
              </a:rPr>
              <a:t>上的投影</a:t>
            </a:r>
            <a:r>
              <a:rPr lang="zh-CN" altLang="en-US" dirty="0">
                <a:solidFill>
                  <a:srgbClr val="000066"/>
                </a:solidFill>
                <a:latin typeface="Tahoma" pitchFamily="34" charset="0"/>
              </a:rPr>
              <a:t>。</a:t>
            </a:r>
            <a:endParaRPr lang="en-US" altLang="zh-CN" dirty="0">
              <a:solidFill>
                <a:srgbClr val="000066"/>
              </a:solidFill>
              <a:latin typeface="Tahoma" pitchFamily="34" charset="0"/>
            </a:endParaRPr>
          </a:p>
        </p:txBody>
      </p:sp>
      <p:sp>
        <p:nvSpPr>
          <p:cNvPr id="2" name="灯片编号占位符 1"/>
          <p:cNvSpPr>
            <a:spLocks noGrp="1"/>
          </p:cNvSpPr>
          <p:nvPr>
            <p:ph type="sldNum" sz="quarter" idx="11"/>
          </p:nvPr>
        </p:nvSpPr>
        <p:spPr>
          <a:xfrm>
            <a:off x="250824" y="6453336"/>
            <a:ext cx="792783" cy="457200"/>
          </a:xfrm>
        </p:spPr>
        <p:txBody>
          <a:bodyPr/>
          <a:lstStyle/>
          <a:p>
            <a:pPr>
              <a:defRPr/>
            </a:pPr>
            <a:fld id="{C8E68E76-BED9-4822-AFC4-B7367625829A}" type="slidenum">
              <a:rPr lang="en-US" altLang="zh-CN" smtClean="0"/>
              <a:pPr>
                <a:defRPr/>
              </a:pPr>
              <a:t>46</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6773"/>
                                        </p:tgtEl>
                                        <p:attrNameLst>
                                          <p:attrName>style.visibility</p:attrName>
                                        </p:attrNameLst>
                                      </p:cBhvr>
                                      <p:to>
                                        <p:strVal val="visible"/>
                                      </p:to>
                                    </p:set>
                                    <p:anim calcmode="lin" valueType="num">
                                      <p:cBhvr additive="base">
                                        <p:cTn id="7" dur="500" fill="hold"/>
                                        <p:tgtEl>
                                          <p:spTgt spid="416773"/>
                                        </p:tgtEl>
                                        <p:attrNameLst>
                                          <p:attrName>ppt_x</p:attrName>
                                        </p:attrNameLst>
                                      </p:cBhvr>
                                      <p:tavLst>
                                        <p:tav tm="0">
                                          <p:val>
                                            <p:strVal val="0-#ppt_w/2"/>
                                          </p:val>
                                        </p:tav>
                                        <p:tav tm="100000">
                                          <p:val>
                                            <p:strVal val="#ppt_x"/>
                                          </p:val>
                                        </p:tav>
                                      </p:tavLst>
                                    </p:anim>
                                    <p:anim calcmode="lin" valueType="num">
                                      <p:cBhvr additive="base">
                                        <p:cTn id="8" dur="500" fill="hold"/>
                                        <p:tgtEl>
                                          <p:spTgt spid="4167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323528" y="683844"/>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600" b="1" dirty="0"/>
              <a:t>模式分解的准则</a:t>
            </a:r>
          </a:p>
        </p:txBody>
      </p:sp>
      <p:sp>
        <p:nvSpPr>
          <p:cNvPr id="88067" name="Rectangle 4"/>
          <p:cNvSpPr>
            <a:spLocks noGrp="1" noChangeArrowheads="1"/>
          </p:cNvSpPr>
          <p:nvPr>
            <p:ph idx="1"/>
          </p:nvPr>
        </p:nvSpPr>
        <p:spPr bwMode="auto">
          <a:xfrm>
            <a:off x="533400" y="1828800"/>
            <a:ext cx="8153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Tx/>
              <a:buNone/>
            </a:pPr>
            <a:r>
              <a:rPr lang="zh-CN" altLang="en-US" b="1" dirty="0">
                <a:solidFill>
                  <a:srgbClr val="000066"/>
                </a:solidFill>
              </a:rPr>
              <a:t>三种模式分解的</a:t>
            </a:r>
            <a:r>
              <a:rPr lang="zh-CN" altLang="en-US" b="1" dirty="0">
                <a:solidFill>
                  <a:srgbClr val="000066"/>
                </a:solidFill>
                <a:latin typeface="Times New Roman" pitchFamily="18" charset="0"/>
              </a:rPr>
              <a:t>“</a:t>
            </a:r>
            <a:r>
              <a:rPr lang="zh-CN" altLang="en-US" b="1" dirty="0">
                <a:solidFill>
                  <a:srgbClr val="CC3300"/>
                </a:solidFill>
              </a:rPr>
              <a:t>等价</a:t>
            </a:r>
            <a:r>
              <a:rPr lang="zh-CN" altLang="en-US" b="1" dirty="0">
                <a:solidFill>
                  <a:srgbClr val="000066"/>
                </a:solidFill>
                <a:latin typeface="Times New Roman" pitchFamily="18" charset="0"/>
              </a:rPr>
              <a:t>”</a:t>
            </a:r>
            <a:r>
              <a:rPr lang="zh-CN" altLang="en-US" b="1" dirty="0">
                <a:solidFill>
                  <a:srgbClr val="000066"/>
                </a:solidFill>
              </a:rPr>
              <a:t>定义：</a:t>
            </a:r>
          </a:p>
          <a:p>
            <a:pPr>
              <a:lnSpc>
                <a:spcPct val="90000"/>
              </a:lnSpc>
              <a:buFontTx/>
              <a:buNone/>
            </a:pPr>
            <a:endParaRPr lang="zh-CN" altLang="en-US" sz="2800" b="1" dirty="0">
              <a:solidFill>
                <a:srgbClr val="000066"/>
              </a:solidFill>
            </a:endParaRPr>
          </a:p>
          <a:p>
            <a:pPr>
              <a:lnSpc>
                <a:spcPct val="90000"/>
              </a:lnSpc>
              <a:buFontTx/>
              <a:buNone/>
            </a:pPr>
            <a:r>
              <a:rPr lang="zh-CN" altLang="en-US" sz="2800" b="1" dirty="0">
                <a:solidFill>
                  <a:srgbClr val="000066"/>
                </a:solidFill>
              </a:rPr>
              <a:t>⒈ 分解具有</a:t>
            </a:r>
            <a:r>
              <a:rPr lang="zh-CN" altLang="en-US" sz="2800" b="1" dirty="0">
                <a:solidFill>
                  <a:srgbClr val="CC3300"/>
                </a:solidFill>
              </a:rPr>
              <a:t>无损连接性</a:t>
            </a:r>
          </a:p>
          <a:p>
            <a:pPr>
              <a:lnSpc>
                <a:spcPct val="190000"/>
              </a:lnSpc>
              <a:buFontTx/>
              <a:buNone/>
            </a:pPr>
            <a:r>
              <a:rPr lang="zh-CN" altLang="en-US" sz="2800" b="1" dirty="0">
                <a:solidFill>
                  <a:srgbClr val="000066"/>
                </a:solidFill>
              </a:rPr>
              <a:t>⒉ 分解要</a:t>
            </a:r>
            <a:r>
              <a:rPr lang="zh-CN" altLang="en-US" sz="2800" b="1" dirty="0">
                <a:solidFill>
                  <a:srgbClr val="CC3300"/>
                </a:solidFill>
              </a:rPr>
              <a:t>保持函数依赖</a:t>
            </a:r>
          </a:p>
          <a:p>
            <a:pPr>
              <a:lnSpc>
                <a:spcPct val="190000"/>
              </a:lnSpc>
              <a:buFontTx/>
              <a:buNone/>
            </a:pPr>
            <a:r>
              <a:rPr lang="zh-CN" altLang="en-US" sz="2800" b="1" dirty="0">
                <a:solidFill>
                  <a:srgbClr val="000066"/>
                </a:solidFill>
              </a:rPr>
              <a:t>⒊ 分解既要</a:t>
            </a:r>
            <a:r>
              <a:rPr lang="zh-CN" altLang="en-US" sz="2800" b="1" dirty="0">
                <a:solidFill>
                  <a:srgbClr val="CC3300"/>
                </a:solidFill>
              </a:rPr>
              <a:t>保持函数依赖</a:t>
            </a:r>
            <a:r>
              <a:rPr lang="zh-CN" altLang="en-US" sz="2800" b="1" dirty="0">
                <a:solidFill>
                  <a:srgbClr val="000066"/>
                </a:solidFill>
              </a:rPr>
              <a:t>，又要具有</a:t>
            </a:r>
            <a:r>
              <a:rPr lang="zh-CN" altLang="en-US" sz="2800" b="1" dirty="0">
                <a:solidFill>
                  <a:srgbClr val="CC3300"/>
                </a:solidFill>
              </a:rPr>
              <a:t>无损连接性</a:t>
            </a:r>
          </a:p>
        </p:txBody>
      </p:sp>
      <p:sp>
        <p:nvSpPr>
          <p:cNvPr id="2" name="灯片编号占位符 1"/>
          <p:cNvSpPr>
            <a:spLocks noGrp="1"/>
          </p:cNvSpPr>
          <p:nvPr>
            <p:ph type="sldNum" sz="quarter" idx="11"/>
          </p:nvPr>
        </p:nvSpPr>
        <p:spPr>
          <a:xfrm>
            <a:off x="250824" y="6453336"/>
            <a:ext cx="720775" cy="457200"/>
          </a:xfrm>
        </p:spPr>
        <p:txBody>
          <a:bodyPr/>
          <a:lstStyle/>
          <a:p>
            <a:pPr>
              <a:defRPr/>
            </a:pPr>
            <a:fld id="{C8E68E76-BED9-4822-AFC4-B7367625829A}" type="slidenum">
              <a:rPr lang="en-US" altLang="zh-CN" smtClean="0"/>
              <a:pPr>
                <a:defRPr/>
              </a:pPr>
              <a:t>47</a:t>
            </a:fld>
            <a:endParaRPr lang="en-US" altLang="zh-CN" dirty="0"/>
          </a:p>
        </p:txBody>
      </p:sp>
      <p:pic>
        <p:nvPicPr>
          <p:cNvPr id="88068" name="Picture 5" descr="情人卡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772816"/>
            <a:ext cx="1777206" cy="204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
        <p:nvSpPr>
          <p:cNvPr id="89091" name="Rectangle 4"/>
          <p:cNvSpPr>
            <a:spLocks noGrp="1" noChangeArrowheads="1"/>
          </p:cNvSpPr>
          <p:nvPr>
            <p:ph idx="1"/>
          </p:nvPr>
        </p:nvSpPr>
        <p:spPr bwMode="auto">
          <a:xfrm>
            <a:off x="381000" y="1779736"/>
            <a:ext cx="8534400" cy="1828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90000"/>
              </a:lnSpc>
              <a:buFontTx/>
              <a:buNone/>
            </a:pPr>
            <a:r>
              <a:rPr lang="zh-CN" altLang="en-US" sz="2800" b="1" dirty="0">
                <a:solidFill>
                  <a:srgbClr val="CC3300"/>
                </a:solidFill>
              </a:rPr>
              <a:t>例</a:t>
            </a:r>
            <a:r>
              <a:rPr lang="en-US" altLang="zh-CN" sz="2800" b="1" dirty="0">
                <a:solidFill>
                  <a:srgbClr val="CC3300"/>
                </a:solidFill>
              </a:rPr>
              <a:t>: </a:t>
            </a:r>
            <a:r>
              <a:rPr lang="zh-CN" altLang="en-US" sz="2800" b="1" dirty="0">
                <a:solidFill>
                  <a:srgbClr val="CC3300"/>
                </a:solidFill>
              </a:rPr>
              <a:t>已知关系模式：</a:t>
            </a:r>
            <a:r>
              <a:rPr lang="en-US" altLang="zh-CN" sz="2800" b="1" dirty="0">
                <a:solidFill>
                  <a:srgbClr val="CC3300"/>
                </a:solidFill>
              </a:rPr>
              <a:t>SDL&lt;U, F&gt; </a:t>
            </a:r>
          </a:p>
          <a:p>
            <a:pPr algn="just">
              <a:lnSpc>
                <a:spcPct val="90000"/>
              </a:lnSpc>
              <a:buFontTx/>
              <a:buNone/>
            </a:pPr>
            <a:r>
              <a:rPr lang="en-US" altLang="zh-CN" sz="2800" b="1" dirty="0">
                <a:solidFill>
                  <a:srgbClr val="CC3300"/>
                </a:solidFill>
              </a:rPr>
              <a:t> U={</a:t>
            </a:r>
            <a:r>
              <a:rPr lang="en-US" altLang="zh-CN" sz="2800" b="1" dirty="0" err="1">
                <a:solidFill>
                  <a:srgbClr val="CC3300"/>
                </a:solidFill>
              </a:rPr>
              <a:t>Sno</a:t>
            </a:r>
            <a:r>
              <a:rPr lang="en-US" altLang="zh-CN" sz="2800" b="1" dirty="0">
                <a:solidFill>
                  <a:srgbClr val="CC3300"/>
                </a:solidFill>
              </a:rPr>
              <a:t>,  </a:t>
            </a:r>
            <a:r>
              <a:rPr lang="en-US" altLang="zh-CN" sz="2800" b="1" dirty="0" err="1">
                <a:solidFill>
                  <a:srgbClr val="CC3300"/>
                </a:solidFill>
              </a:rPr>
              <a:t>Sdept</a:t>
            </a:r>
            <a:r>
              <a:rPr lang="en-US" altLang="zh-CN" sz="2800" b="1" dirty="0">
                <a:solidFill>
                  <a:srgbClr val="CC3300"/>
                </a:solidFill>
              </a:rPr>
              <a:t>,  </a:t>
            </a:r>
            <a:r>
              <a:rPr lang="en-US" altLang="zh-CN" sz="2800" b="1" dirty="0" err="1">
                <a:solidFill>
                  <a:srgbClr val="CC3300"/>
                </a:solidFill>
              </a:rPr>
              <a:t>Sloc</a:t>
            </a:r>
            <a:r>
              <a:rPr lang="en-US" altLang="zh-CN" sz="2800" b="1" dirty="0">
                <a:solidFill>
                  <a:srgbClr val="CC3300"/>
                </a:solidFill>
              </a:rPr>
              <a:t>}</a:t>
            </a:r>
          </a:p>
          <a:p>
            <a:pPr algn="just">
              <a:lnSpc>
                <a:spcPct val="90000"/>
              </a:lnSpc>
              <a:buFontTx/>
              <a:buNone/>
            </a:pPr>
            <a:r>
              <a:rPr lang="en-US" altLang="zh-CN" sz="2800" b="1" dirty="0">
                <a:solidFill>
                  <a:srgbClr val="CC3300"/>
                </a:solidFill>
              </a:rPr>
              <a:t> F={</a:t>
            </a:r>
            <a:r>
              <a:rPr lang="en-US" altLang="zh-CN" sz="2800" b="1" dirty="0" err="1">
                <a:solidFill>
                  <a:srgbClr val="CC3300"/>
                </a:solidFill>
              </a:rPr>
              <a:t>Sno→Sdept</a:t>
            </a:r>
            <a:r>
              <a:rPr lang="en-US" altLang="zh-CN" sz="2800" b="1" dirty="0">
                <a:solidFill>
                  <a:srgbClr val="CC3300"/>
                </a:solidFill>
              </a:rPr>
              <a:t>,  </a:t>
            </a:r>
            <a:r>
              <a:rPr lang="en-US" altLang="zh-CN" sz="2800" b="1" dirty="0" err="1">
                <a:solidFill>
                  <a:srgbClr val="CC3300"/>
                </a:solidFill>
              </a:rPr>
              <a:t>Sdept→Sloc</a:t>
            </a:r>
            <a:r>
              <a:rPr lang="en-US" altLang="zh-CN" sz="2800" b="1" dirty="0">
                <a:solidFill>
                  <a:srgbClr val="CC3300"/>
                </a:solidFill>
              </a:rPr>
              <a:t>,  </a:t>
            </a:r>
            <a:r>
              <a:rPr lang="en-US" altLang="zh-CN" sz="2800" b="1" dirty="0" err="1">
                <a:solidFill>
                  <a:srgbClr val="CC3300"/>
                </a:solidFill>
              </a:rPr>
              <a:t>Sno→Sloc</a:t>
            </a:r>
            <a:r>
              <a:rPr lang="en-US" altLang="zh-CN" sz="2800" b="1" dirty="0">
                <a:solidFill>
                  <a:srgbClr val="CC3300"/>
                </a:solidFill>
              </a:rPr>
              <a:t>}</a:t>
            </a:r>
          </a:p>
          <a:p>
            <a:pPr algn="just">
              <a:lnSpc>
                <a:spcPct val="90000"/>
              </a:lnSpc>
              <a:buFontTx/>
              <a:buNone/>
            </a:pPr>
            <a:r>
              <a:rPr lang="en-US" altLang="zh-CN" sz="2800" b="1" dirty="0">
                <a:solidFill>
                  <a:srgbClr val="CC3300"/>
                </a:solidFill>
              </a:rPr>
              <a:t>      </a:t>
            </a:r>
          </a:p>
        </p:txBody>
      </p:sp>
      <p:sp>
        <p:nvSpPr>
          <p:cNvPr id="418821" name="Rectangle 5"/>
          <p:cNvSpPr>
            <a:spLocks noChangeArrowheads="1"/>
          </p:cNvSpPr>
          <p:nvPr/>
        </p:nvSpPr>
        <p:spPr bwMode="auto">
          <a:xfrm>
            <a:off x="457200" y="3608536"/>
            <a:ext cx="78486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lnSpc>
                <a:spcPct val="90000"/>
              </a:lnSpc>
              <a:spcBef>
                <a:spcPct val="50000"/>
              </a:spcBef>
              <a:buClr>
                <a:schemeClr val="accent1"/>
              </a:buClr>
            </a:pPr>
            <a:r>
              <a:rPr lang="zh-CN" altLang="en-US">
                <a:solidFill>
                  <a:srgbClr val="000066"/>
                </a:solidFill>
                <a:latin typeface="Tahoma" pitchFamily="34" charset="0"/>
              </a:rPr>
              <a:t>因为：</a:t>
            </a:r>
            <a:r>
              <a:rPr lang="en-US" altLang="zh-CN">
                <a:solidFill>
                  <a:srgbClr val="000066"/>
                </a:solidFill>
                <a:latin typeface="Tahoma" pitchFamily="34" charset="0"/>
              </a:rPr>
              <a:t>SDL</a:t>
            </a:r>
            <a:r>
              <a:rPr lang="zh-CN" altLang="en-US">
                <a:solidFill>
                  <a:srgbClr val="000066"/>
                </a:solidFill>
                <a:latin typeface="Tahoma" pitchFamily="34" charset="0"/>
              </a:rPr>
              <a:t>中存在传递函数依赖 </a:t>
            </a:r>
            <a:r>
              <a:rPr lang="en-US" altLang="zh-CN">
                <a:solidFill>
                  <a:srgbClr val="000066"/>
                </a:solidFill>
                <a:latin typeface="Tahoma" pitchFamily="34" charset="0"/>
              </a:rPr>
              <a:t>Sno→Sloc</a:t>
            </a:r>
          </a:p>
          <a:p>
            <a:pPr eaLnBrk="1" hangingPunct="1">
              <a:lnSpc>
                <a:spcPct val="90000"/>
              </a:lnSpc>
              <a:spcBef>
                <a:spcPct val="50000"/>
              </a:spcBef>
              <a:buClr>
                <a:schemeClr val="accent1"/>
              </a:buClr>
            </a:pPr>
            <a:r>
              <a:rPr lang="zh-CN" altLang="en-US">
                <a:solidFill>
                  <a:srgbClr val="000066"/>
                </a:solidFill>
                <a:latin typeface="Tahoma" pitchFamily="34" charset="0"/>
              </a:rPr>
              <a:t>所以： </a:t>
            </a:r>
            <a:r>
              <a:rPr lang="en-US" altLang="zh-CN">
                <a:solidFill>
                  <a:srgbClr val="CC3300"/>
                </a:solidFill>
                <a:latin typeface="Tahoma" pitchFamily="34" charset="0"/>
              </a:rPr>
              <a:t>SL∈2NF</a:t>
            </a:r>
            <a:r>
              <a:rPr lang="en-US" altLang="zh-CN">
                <a:solidFill>
                  <a:srgbClr val="000066"/>
                </a:solidFill>
                <a:latin typeface="Tahoma" pitchFamily="34" charset="0"/>
              </a:rPr>
              <a:t>  </a:t>
            </a:r>
          </a:p>
        </p:txBody>
      </p:sp>
      <p:sp>
        <p:nvSpPr>
          <p:cNvPr id="418822" name="Rectangle 6"/>
          <p:cNvSpPr>
            <a:spLocks noChangeArrowheads="1"/>
          </p:cNvSpPr>
          <p:nvPr/>
        </p:nvSpPr>
        <p:spPr bwMode="auto">
          <a:xfrm>
            <a:off x="239828" y="4756298"/>
            <a:ext cx="81534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lnSpc>
                <a:spcPct val="90000"/>
              </a:lnSpc>
              <a:buClr>
                <a:schemeClr val="accent1"/>
              </a:buClr>
            </a:pPr>
            <a:r>
              <a:rPr lang="en-US" altLang="zh-CN" dirty="0">
                <a:solidFill>
                  <a:srgbClr val="669900"/>
                </a:solidFill>
                <a:latin typeface="Tahoma" pitchFamily="34" charset="0"/>
              </a:rPr>
              <a:t>     </a:t>
            </a:r>
            <a:r>
              <a:rPr lang="zh-CN" altLang="en-US" dirty="0">
                <a:solidFill>
                  <a:srgbClr val="669900"/>
                </a:solidFill>
                <a:latin typeface="Tahoma" pitchFamily="34" charset="0"/>
              </a:rPr>
              <a:t>存在插入异常、删除异常、冗余度大和更新异常等问题，则可进行分解，且分解方法可以有多种：</a:t>
            </a:r>
          </a:p>
        </p:txBody>
      </p:sp>
      <p:sp>
        <p:nvSpPr>
          <p:cNvPr id="2" name="灯片编号占位符 1"/>
          <p:cNvSpPr>
            <a:spLocks noGrp="1"/>
          </p:cNvSpPr>
          <p:nvPr>
            <p:ph type="sldNum" sz="quarter" idx="11"/>
          </p:nvPr>
        </p:nvSpPr>
        <p:spPr>
          <a:xfrm>
            <a:off x="250824" y="6453336"/>
            <a:ext cx="648767" cy="457200"/>
          </a:xfrm>
        </p:spPr>
        <p:txBody>
          <a:bodyPr/>
          <a:lstStyle/>
          <a:p>
            <a:pPr>
              <a:defRPr/>
            </a:pPr>
            <a:fld id="{C8E68E76-BED9-4822-AFC4-B7367625829A}" type="slidenum">
              <a:rPr lang="en-US" altLang="zh-CN" smtClean="0"/>
              <a:pPr>
                <a:defRPr/>
              </a:pPr>
              <a:t>48</a:t>
            </a:fld>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8821"/>
                                        </p:tgtEl>
                                        <p:attrNameLst>
                                          <p:attrName>style.visibility</p:attrName>
                                        </p:attrNameLst>
                                      </p:cBhvr>
                                      <p:to>
                                        <p:strVal val="visible"/>
                                      </p:to>
                                    </p:set>
                                    <p:anim calcmode="lin" valueType="num">
                                      <p:cBhvr additive="base">
                                        <p:cTn id="7" dur="500" fill="hold"/>
                                        <p:tgtEl>
                                          <p:spTgt spid="418821"/>
                                        </p:tgtEl>
                                        <p:attrNameLst>
                                          <p:attrName>ppt_x</p:attrName>
                                        </p:attrNameLst>
                                      </p:cBhvr>
                                      <p:tavLst>
                                        <p:tav tm="0">
                                          <p:val>
                                            <p:strVal val="0-#ppt_w/2"/>
                                          </p:val>
                                        </p:tav>
                                        <p:tav tm="100000">
                                          <p:val>
                                            <p:strVal val="#ppt_x"/>
                                          </p:val>
                                        </p:tav>
                                      </p:tavLst>
                                    </p:anim>
                                    <p:anim calcmode="lin" valueType="num">
                                      <p:cBhvr additive="base">
                                        <p:cTn id="8" dur="500" fill="hold"/>
                                        <p:tgtEl>
                                          <p:spTgt spid="4188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8822"/>
                                        </p:tgtEl>
                                        <p:attrNameLst>
                                          <p:attrName>style.visibility</p:attrName>
                                        </p:attrNameLst>
                                      </p:cBhvr>
                                      <p:to>
                                        <p:strVal val="visible"/>
                                      </p:to>
                                    </p:set>
                                    <p:anim calcmode="lin" valueType="num">
                                      <p:cBhvr additive="base">
                                        <p:cTn id="13" dur="500" fill="hold"/>
                                        <p:tgtEl>
                                          <p:spTgt spid="418822"/>
                                        </p:tgtEl>
                                        <p:attrNameLst>
                                          <p:attrName>ppt_x</p:attrName>
                                        </p:attrNameLst>
                                      </p:cBhvr>
                                      <p:tavLst>
                                        <p:tav tm="0">
                                          <p:val>
                                            <p:strVal val="0-#ppt_w/2"/>
                                          </p:val>
                                        </p:tav>
                                        <p:tav tm="100000">
                                          <p:val>
                                            <p:strVal val="#ppt_x"/>
                                          </p:val>
                                        </p:tav>
                                      </p:tavLst>
                                    </p:anim>
                                    <p:anim calcmode="lin" valueType="num">
                                      <p:cBhvr additive="base">
                                        <p:cTn id="14" dur="500" fill="hold"/>
                                        <p:tgtEl>
                                          <p:spTgt spid="4188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1" grpId="0" autoUpdateAnimBg="0"/>
      <p:bldP spid="41882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4"/>
          <p:cNvSpPr>
            <a:spLocks noGrp="1" noChangeArrowheads="1"/>
          </p:cNvSpPr>
          <p:nvPr>
            <p:ph idx="1"/>
          </p:nvPr>
        </p:nvSpPr>
        <p:spPr bwMode="auto">
          <a:xfrm>
            <a:off x="914400" y="1447800"/>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90000"/>
              </a:lnSpc>
              <a:buFontTx/>
              <a:buNone/>
            </a:pPr>
            <a:r>
              <a:rPr lang="en-US" altLang="zh-CN" sz="2800" b="1">
                <a:solidFill>
                  <a:srgbClr val="CC3300"/>
                </a:solidFill>
              </a:rPr>
              <a:t>SDL </a:t>
            </a:r>
            <a:r>
              <a:rPr lang="en-US" altLang="zh-CN" sz="2800" b="1">
                <a:solidFill>
                  <a:srgbClr val="000066"/>
                </a:solidFill>
              </a:rPr>
              <a:t>   ─────────────</a:t>
            </a:r>
          </a:p>
          <a:p>
            <a:pPr>
              <a:lnSpc>
                <a:spcPct val="90000"/>
              </a:lnSpc>
              <a:buFontTx/>
              <a:buNone/>
            </a:pPr>
            <a:r>
              <a:rPr lang="en-US" altLang="zh-CN" sz="2800" b="1">
                <a:solidFill>
                  <a:srgbClr val="000066"/>
                </a:solidFill>
              </a:rPr>
              <a:t>             </a:t>
            </a:r>
            <a:r>
              <a:rPr lang="en-US" altLang="zh-CN" sz="2800" b="1">
                <a:solidFill>
                  <a:srgbClr val="669900"/>
                </a:solidFill>
              </a:rPr>
              <a:t>Sno	Sdept	Sloc</a:t>
            </a:r>
            <a:r>
              <a:rPr lang="en-US" altLang="zh-CN" sz="2800" b="1">
                <a:solidFill>
                  <a:srgbClr val="000066"/>
                </a:solidFill>
              </a:rPr>
              <a:t>               </a:t>
            </a:r>
          </a:p>
          <a:p>
            <a:pPr>
              <a:lnSpc>
                <a:spcPct val="90000"/>
              </a:lnSpc>
              <a:buFontTx/>
              <a:buNone/>
            </a:pPr>
            <a:r>
              <a:rPr lang="en-US" altLang="zh-CN" sz="2800" b="1">
                <a:solidFill>
                  <a:srgbClr val="000066"/>
                </a:solidFill>
              </a:rPr>
              <a:t>         ─────────────            </a:t>
            </a:r>
          </a:p>
          <a:p>
            <a:pPr>
              <a:lnSpc>
                <a:spcPct val="90000"/>
              </a:lnSpc>
              <a:buFontTx/>
              <a:buNone/>
            </a:pPr>
            <a:r>
              <a:rPr lang="en-US" altLang="zh-CN" sz="2800" b="1">
                <a:solidFill>
                  <a:srgbClr val="000066"/>
                </a:solidFill>
              </a:rPr>
              <a:t>          95001        CS            A</a:t>
            </a:r>
          </a:p>
          <a:p>
            <a:pPr algn="just">
              <a:lnSpc>
                <a:spcPct val="90000"/>
              </a:lnSpc>
              <a:buFontTx/>
              <a:buNone/>
            </a:pPr>
            <a:r>
              <a:rPr lang="en-US" altLang="zh-CN" sz="2800" b="1">
                <a:solidFill>
                  <a:srgbClr val="000066"/>
                </a:solidFill>
              </a:rPr>
              <a:t>          95002        IS             B</a:t>
            </a:r>
          </a:p>
          <a:p>
            <a:pPr algn="just">
              <a:lnSpc>
                <a:spcPct val="90000"/>
              </a:lnSpc>
              <a:buFontTx/>
              <a:buNone/>
            </a:pPr>
            <a:r>
              <a:rPr lang="en-US" altLang="zh-CN" sz="2800" b="1">
                <a:solidFill>
                  <a:srgbClr val="000066"/>
                </a:solidFill>
              </a:rPr>
              <a:t>          95003        MA           C</a:t>
            </a:r>
          </a:p>
          <a:p>
            <a:pPr algn="just">
              <a:lnSpc>
                <a:spcPct val="90000"/>
              </a:lnSpc>
              <a:buFontTx/>
              <a:buNone/>
            </a:pPr>
            <a:r>
              <a:rPr lang="en-US" altLang="zh-CN" sz="2800" b="1">
                <a:solidFill>
                  <a:srgbClr val="000066"/>
                </a:solidFill>
              </a:rPr>
              <a:t>          95004        IS             B</a:t>
            </a:r>
          </a:p>
          <a:p>
            <a:pPr algn="just">
              <a:lnSpc>
                <a:spcPct val="90000"/>
              </a:lnSpc>
              <a:buFontTx/>
              <a:buNone/>
            </a:pPr>
            <a:r>
              <a:rPr lang="en-US" altLang="zh-CN" sz="2800" b="1">
                <a:solidFill>
                  <a:srgbClr val="000066"/>
                </a:solidFill>
              </a:rPr>
              <a:t>          95005	PH	        B               </a:t>
            </a:r>
          </a:p>
          <a:p>
            <a:pPr algn="just">
              <a:lnSpc>
                <a:spcPct val="90000"/>
              </a:lnSpc>
              <a:buFontTx/>
              <a:buNone/>
            </a:pPr>
            <a:r>
              <a:rPr lang="en-US" altLang="zh-CN" sz="2800" b="1">
                <a:solidFill>
                  <a:srgbClr val="000066"/>
                </a:solidFill>
              </a:rPr>
              <a:t>         ─────────────</a:t>
            </a:r>
          </a:p>
        </p:txBody>
      </p:sp>
      <p:sp>
        <p:nvSpPr>
          <p:cNvPr id="2" name="灯片编号占位符 1"/>
          <p:cNvSpPr>
            <a:spLocks noGrp="1"/>
          </p:cNvSpPr>
          <p:nvPr>
            <p:ph type="sldNum" sz="quarter" idx="11"/>
          </p:nvPr>
        </p:nvSpPr>
        <p:spPr>
          <a:xfrm>
            <a:off x="250824" y="6453336"/>
            <a:ext cx="720775" cy="457200"/>
          </a:xfrm>
        </p:spPr>
        <p:txBody>
          <a:bodyPr/>
          <a:lstStyle/>
          <a:p>
            <a:pPr>
              <a:defRPr/>
            </a:pPr>
            <a:fld id="{C8E68E76-BED9-4822-AFC4-B7367625829A}" type="slidenum">
              <a:rPr lang="en-US" altLang="zh-CN" smtClean="0"/>
              <a:pPr>
                <a:defRPr/>
              </a:pPr>
              <a:t>49</a:t>
            </a:fld>
            <a:endParaRPr lang="en-US" altLang="zh-CN" dirty="0"/>
          </a:p>
        </p:txBody>
      </p:sp>
      <p:sp>
        <p:nvSpPr>
          <p:cNvPr id="6" name="Rectangle 2">
            <a:extLst>
              <a:ext uri="{FF2B5EF4-FFF2-40B4-BE49-F238E27FC236}">
                <a16:creationId xmlns:a16="http://schemas.microsoft.com/office/drawing/2014/main" id="{FAAE33B2-6CAD-4D8A-B427-6EC05192043D}"/>
              </a:ext>
            </a:extLst>
          </p:cNvPr>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251520" y="1619394"/>
            <a:ext cx="8534400" cy="1305550"/>
          </a:xfrm>
        </p:spPr>
        <p:txBody>
          <a:bodyPr/>
          <a:lstStyle/>
          <a:p>
            <a:pPr>
              <a:buFont typeface="Wingdings" panose="05000000000000000000" pitchFamily="2" charset="2"/>
              <a:buNone/>
            </a:pPr>
            <a:r>
              <a:rPr lang="pt-BR" altLang="zh-CN" sz="2400" b="1" dirty="0">
                <a:solidFill>
                  <a:srgbClr val="FF0000"/>
                </a:solidFill>
                <a:latin typeface="Times New Roman" panose="02020603050405020304" pitchFamily="18" charset="0"/>
              </a:rPr>
              <a:t>【</a:t>
            </a:r>
            <a:r>
              <a:rPr lang="zh-CN" altLang="pt-BR" sz="2400" b="1" dirty="0">
                <a:solidFill>
                  <a:srgbClr val="FF0000"/>
                </a:solidFill>
                <a:latin typeface="Times New Roman" panose="02020603050405020304" pitchFamily="18" charset="0"/>
              </a:rPr>
              <a:t>例</a:t>
            </a:r>
            <a:r>
              <a:rPr lang="pt-BR" altLang="zh-CN" sz="2400" b="1" dirty="0">
                <a:solidFill>
                  <a:srgbClr val="FF0000"/>
                </a:solidFill>
                <a:latin typeface="Times New Roman" panose="02020603050405020304" pitchFamily="18" charset="0"/>
              </a:rPr>
              <a:t>1】</a:t>
            </a:r>
            <a:r>
              <a:rPr lang="zh-CN" altLang="pt-BR" sz="2400" b="1" dirty="0">
                <a:latin typeface="Times New Roman" panose="02020603050405020304" pitchFamily="18" charset="0"/>
              </a:rPr>
              <a:t>设有关系模式</a:t>
            </a:r>
            <a:r>
              <a:rPr lang="pt-BR" altLang="zh-CN" sz="2400" b="1" dirty="0">
                <a:latin typeface="Times New Roman" panose="02020603050405020304" pitchFamily="18" charset="0"/>
              </a:rPr>
              <a:t>R</a:t>
            </a:r>
            <a:r>
              <a:rPr lang="zh-CN" altLang="pt-BR" sz="2400" b="1" dirty="0">
                <a:latin typeface="Times New Roman" panose="02020603050405020304" pitchFamily="18" charset="0"/>
              </a:rPr>
              <a:t>，属性集</a:t>
            </a:r>
            <a:r>
              <a:rPr lang="pt-BR" altLang="zh-CN" sz="2400" b="1" dirty="0">
                <a:latin typeface="Times New Roman" panose="02020603050405020304" pitchFamily="18" charset="0"/>
              </a:rPr>
              <a:t>U=</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A</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B</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X</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Y</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Z</a:t>
            </a:r>
            <a:r>
              <a:rPr lang="zh-CN" altLang="pt-BR" sz="2400" b="1" dirty="0">
                <a:latin typeface="Times New Roman" panose="02020603050405020304" pitchFamily="18" charset="0"/>
              </a:rPr>
              <a:t>｝，函数依赖集</a:t>
            </a:r>
            <a:r>
              <a:rPr lang="pt-BR" altLang="zh-CN" sz="2400" b="1" dirty="0">
                <a:latin typeface="Times New Roman" panose="02020603050405020304" pitchFamily="18" charset="0"/>
              </a:rPr>
              <a:t>F=</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Z→A</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B→X</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AX→Y</a:t>
            </a:r>
            <a:r>
              <a:rPr lang="zh-CN" altLang="pt-BR" sz="2400" b="1" dirty="0">
                <a:latin typeface="Times New Roman" panose="02020603050405020304" pitchFamily="18" charset="0"/>
              </a:rPr>
              <a:t>，</a:t>
            </a:r>
            <a:r>
              <a:rPr lang="pt-BR" altLang="zh-CN" sz="2400" b="1" dirty="0">
                <a:latin typeface="Times New Roman" panose="02020603050405020304" pitchFamily="18" charset="0"/>
              </a:rPr>
              <a:t>ZB→Y</a:t>
            </a:r>
            <a:r>
              <a:rPr lang="zh-CN" altLang="pt-BR" sz="2400" b="1" dirty="0">
                <a:latin typeface="Times New Roman" panose="02020603050405020304" pitchFamily="18" charset="0"/>
              </a:rPr>
              <a:t>｝，试给出</a:t>
            </a:r>
            <a:r>
              <a:rPr lang="pt-BR" altLang="zh-CN" sz="2400" b="1" dirty="0">
                <a:latin typeface="Times New Roman" panose="02020603050405020304" pitchFamily="18" charset="0"/>
              </a:rPr>
              <a:t>ZB→Y</a:t>
            </a:r>
            <a:r>
              <a:rPr lang="zh-CN" altLang="pt-BR" sz="2400" b="1" dirty="0">
                <a:latin typeface="Times New Roman" panose="02020603050405020304" pitchFamily="18" charset="0"/>
              </a:rPr>
              <a:t>是冗余的函数依赖的过程。</a:t>
            </a:r>
            <a:endParaRPr lang="zh-CN" altLang="en-US" sz="2400" b="1" dirty="0">
              <a:latin typeface="Times New Roman" panose="02020603050405020304" pitchFamily="18" charset="0"/>
            </a:endParaRPr>
          </a:p>
        </p:txBody>
      </p:sp>
      <p:sp>
        <p:nvSpPr>
          <p:cNvPr id="28676" name="Rectangle 4"/>
          <p:cNvSpPr>
            <a:spLocks noChangeArrowheads="1"/>
          </p:cNvSpPr>
          <p:nvPr/>
        </p:nvSpPr>
        <p:spPr bwMode="auto">
          <a:xfrm>
            <a:off x="611560" y="3089712"/>
            <a:ext cx="8355013" cy="1938992"/>
          </a:xfrm>
          <a:prstGeom prst="rect">
            <a:avLst/>
          </a:prstGeom>
          <a:solidFill>
            <a:schemeClr val="bg2"/>
          </a:solidFill>
          <a:ln>
            <a:noFill/>
          </a:ln>
          <a:effectLst/>
        </p:spPr>
        <p:txBody>
          <a:bodyPr anchor="ctr">
            <a:spAutoFit/>
          </a:bodyPr>
          <a:lstStyle>
            <a:lvl1pPr indent="2667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pt-BR" sz="2400" b="1" dirty="0">
                <a:solidFill>
                  <a:srgbClr val="FF0000"/>
                </a:solidFill>
              </a:rPr>
              <a:t>解答：</a:t>
            </a:r>
          </a:p>
          <a:p>
            <a:pPr algn="l"/>
            <a:r>
              <a:rPr lang="zh-CN" altLang="pt-BR" sz="2400" b="1" dirty="0"/>
              <a:t>（</a:t>
            </a:r>
            <a:r>
              <a:rPr lang="pt-BR" altLang="zh-CN" sz="2400" b="1" dirty="0"/>
              <a:t>1</a:t>
            </a:r>
            <a:r>
              <a:rPr lang="zh-CN" altLang="pt-BR" sz="2400" b="1" dirty="0"/>
              <a:t>）因为</a:t>
            </a:r>
            <a:r>
              <a:rPr lang="pt-BR" altLang="zh-CN" sz="2400" b="1" dirty="0"/>
              <a:t>Z→A</a:t>
            </a:r>
            <a:r>
              <a:rPr lang="zh-CN" altLang="pt-BR" sz="2400" b="1" dirty="0"/>
              <a:t>，</a:t>
            </a:r>
            <a:r>
              <a:rPr lang="pt-BR" altLang="zh-CN" sz="2400" b="1" dirty="0"/>
              <a:t>B→X</a:t>
            </a:r>
            <a:r>
              <a:rPr lang="zh-CN" altLang="pt-BR" sz="2400" b="1" dirty="0"/>
              <a:t>，由</a:t>
            </a:r>
            <a:r>
              <a:rPr lang="pt-BR" altLang="zh-CN" sz="2400" b="1" dirty="0"/>
              <a:t>B4</a:t>
            </a:r>
            <a:r>
              <a:rPr lang="zh-CN" altLang="pt-BR" sz="2400" b="1" dirty="0"/>
              <a:t>可知，</a:t>
            </a:r>
            <a:r>
              <a:rPr lang="pt-BR" altLang="zh-CN" sz="2400" b="1" dirty="0"/>
              <a:t>ZB→AX</a:t>
            </a:r>
            <a:r>
              <a:rPr lang="zh-CN" altLang="pt-BR" sz="2400" b="1" dirty="0"/>
              <a:t>；</a:t>
            </a:r>
          </a:p>
          <a:p>
            <a:pPr algn="l"/>
            <a:r>
              <a:rPr lang="zh-CN" altLang="pt-BR" sz="2400" b="1" dirty="0"/>
              <a:t>（</a:t>
            </a:r>
            <a:r>
              <a:rPr lang="pt-BR" altLang="zh-CN" sz="2400" b="1" dirty="0"/>
              <a:t>2</a:t>
            </a:r>
            <a:r>
              <a:rPr lang="zh-CN" altLang="pt-BR" sz="2400" b="1" dirty="0"/>
              <a:t>）因为</a:t>
            </a:r>
            <a:r>
              <a:rPr lang="pt-BR" altLang="zh-CN" sz="2400" b="1" dirty="0"/>
              <a:t>ZB→AX </a:t>
            </a:r>
            <a:r>
              <a:rPr lang="zh-CN" altLang="pt-BR" sz="2400" b="1" dirty="0"/>
              <a:t>，</a:t>
            </a:r>
            <a:r>
              <a:rPr lang="pt-BR" altLang="zh-CN" sz="2400" b="1" dirty="0"/>
              <a:t>AX→Y </a:t>
            </a:r>
            <a:r>
              <a:rPr lang="zh-CN" altLang="pt-BR" sz="2400" b="1" dirty="0"/>
              <a:t>，由</a:t>
            </a:r>
            <a:r>
              <a:rPr lang="pt-BR" altLang="zh-CN" sz="2400" b="1" dirty="0"/>
              <a:t>A3</a:t>
            </a:r>
            <a:r>
              <a:rPr lang="zh-CN" altLang="pt-BR" sz="2400" b="1" dirty="0"/>
              <a:t>可知，</a:t>
            </a:r>
            <a:r>
              <a:rPr lang="pt-BR" altLang="zh-CN" sz="2400" b="1" dirty="0"/>
              <a:t>ZB→Y</a:t>
            </a:r>
            <a:r>
              <a:rPr lang="zh-CN" altLang="pt-BR" sz="2400" b="1" dirty="0"/>
              <a:t>。</a:t>
            </a:r>
          </a:p>
          <a:p>
            <a:pPr algn="l"/>
            <a:r>
              <a:rPr lang="zh-CN" altLang="pt-BR" sz="2400" b="1" dirty="0"/>
              <a:t>即</a:t>
            </a:r>
            <a:r>
              <a:rPr lang="pt-BR" altLang="zh-CN" sz="2400" b="1" dirty="0"/>
              <a:t>ZB→Y</a:t>
            </a:r>
            <a:r>
              <a:rPr lang="zh-CN" altLang="pt-BR" sz="2400" b="1" dirty="0"/>
              <a:t>可以由</a:t>
            </a:r>
            <a:r>
              <a:rPr lang="pt-BR" altLang="zh-CN" sz="2400" b="1" dirty="0"/>
              <a:t>F</a:t>
            </a:r>
            <a:r>
              <a:rPr lang="zh-CN" altLang="pt-BR" sz="2400" b="1" dirty="0"/>
              <a:t>中其它函数依赖导出，所以</a:t>
            </a:r>
            <a:r>
              <a:rPr lang="pt-BR" altLang="zh-CN" sz="2400" b="1" dirty="0"/>
              <a:t>ZB→Y</a:t>
            </a:r>
            <a:r>
              <a:rPr lang="zh-CN" altLang="pt-BR" sz="2400" b="1" dirty="0"/>
              <a:t>是冗余的函数依赖。 </a:t>
            </a:r>
          </a:p>
        </p:txBody>
      </p:sp>
      <p:sp>
        <p:nvSpPr>
          <p:cNvPr id="4" name="页脚占位符 4">
            <a:extLst>
              <a:ext uri="{FF2B5EF4-FFF2-40B4-BE49-F238E27FC236}">
                <a16:creationId xmlns:a16="http://schemas.microsoft.com/office/drawing/2014/main" id="{199D417E-1E7F-4DB1-8259-FE43CFBF7052}"/>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332CD49C-B69A-4E55-B9A2-2BEBD5A0403A}"/>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5</a:t>
            </a:fld>
            <a:endParaRPr lang="en-US" altLang="zh-CN" dirty="0"/>
          </a:p>
        </p:txBody>
      </p:sp>
    </p:spTree>
    <p:extLst>
      <p:ext uri="{BB962C8B-B14F-4D97-AF65-F5344CB8AC3E}">
        <p14:creationId xmlns:p14="http://schemas.microsoft.com/office/powerpoint/2010/main" val="2710400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7"/>
          <p:cNvSpPr>
            <a:spLocks noGrp="1" noChangeArrowheads="1"/>
          </p:cNvSpPr>
          <p:nvPr>
            <p:ph idx="1"/>
          </p:nvPr>
        </p:nvSpPr>
        <p:spPr bwMode="auto">
          <a:xfrm>
            <a:off x="-152400" y="1567904"/>
            <a:ext cx="8305800" cy="251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gn="just">
              <a:buFontTx/>
              <a:buNone/>
            </a:pPr>
            <a:r>
              <a:rPr lang="zh-CN" altLang="en-US" b="1">
                <a:solidFill>
                  <a:srgbClr val="000066"/>
                </a:solidFill>
              </a:rPr>
              <a:t>第一种分解：   </a:t>
            </a:r>
            <a:r>
              <a:rPr lang="en-US" altLang="zh-CN" b="1">
                <a:solidFill>
                  <a:srgbClr val="000066"/>
                </a:solidFill>
              </a:rPr>
              <a:t>SDL</a:t>
            </a:r>
            <a:r>
              <a:rPr lang="zh-CN" altLang="en-US" b="1">
                <a:solidFill>
                  <a:srgbClr val="000066"/>
                </a:solidFill>
              </a:rPr>
              <a:t>分解为下面三个关系模式：</a:t>
            </a:r>
          </a:p>
          <a:p>
            <a:pPr lvl="1" algn="just">
              <a:buFontTx/>
              <a:buNone/>
            </a:pPr>
            <a:r>
              <a:rPr lang="zh-CN" altLang="en-US" b="1">
                <a:solidFill>
                  <a:srgbClr val="000066"/>
                </a:solidFill>
              </a:rPr>
              <a:t>    </a:t>
            </a:r>
            <a:r>
              <a:rPr lang="en-US" altLang="zh-CN" b="1">
                <a:solidFill>
                  <a:srgbClr val="CC3300"/>
                </a:solidFill>
              </a:rPr>
              <a:t>SN(Sno)</a:t>
            </a:r>
          </a:p>
          <a:p>
            <a:pPr lvl="1" algn="just">
              <a:buFontTx/>
              <a:buNone/>
            </a:pPr>
            <a:r>
              <a:rPr lang="en-US" altLang="zh-CN" b="1">
                <a:solidFill>
                  <a:srgbClr val="CC3300"/>
                </a:solidFill>
              </a:rPr>
              <a:t>    SD(Sdept)</a:t>
            </a:r>
          </a:p>
          <a:p>
            <a:pPr lvl="1" algn="just">
              <a:buFontTx/>
              <a:buNone/>
            </a:pPr>
            <a:r>
              <a:rPr lang="en-US" altLang="zh-CN" b="1">
                <a:solidFill>
                  <a:srgbClr val="CC3300"/>
                </a:solidFill>
              </a:rPr>
              <a:t>    SO(Sloc)</a:t>
            </a:r>
          </a:p>
        </p:txBody>
      </p:sp>
      <p:sp>
        <p:nvSpPr>
          <p:cNvPr id="420872" name="Rectangle 8"/>
          <p:cNvSpPr>
            <a:spLocks noChangeArrowheads="1"/>
          </p:cNvSpPr>
          <p:nvPr/>
        </p:nvSpPr>
        <p:spPr bwMode="auto">
          <a:xfrm>
            <a:off x="2286000" y="2710904"/>
            <a:ext cx="8305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lnSpc>
                <a:spcPct val="90000"/>
              </a:lnSpc>
              <a:buClr>
                <a:schemeClr val="accent1"/>
              </a:buClr>
            </a:pPr>
            <a:endParaRPr lang="en-US" altLang="zh-CN">
              <a:solidFill>
                <a:srgbClr val="000066"/>
              </a:solidFill>
              <a:latin typeface="Tahoma" pitchFamily="34" charset="0"/>
            </a:endParaRPr>
          </a:p>
          <a:p>
            <a:pPr algn="just" eaLnBrk="1" hangingPunct="1">
              <a:lnSpc>
                <a:spcPct val="90000"/>
              </a:lnSpc>
              <a:buClr>
                <a:schemeClr val="accent1"/>
              </a:buClr>
            </a:pPr>
            <a:r>
              <a:rPr lang="en-US" altLang="zh-CN">
                <a:solidFill>
                  <a:srgbClr val="000066"/>
                </a:solidFill>
                <a:latin typeface="Tahoma" pitchFamily="34" charset="0"/>
              </a:rPr>
              <a:t>     </a:t>
            </a:r>
            <a:r>
              <a:rPr lang="en-US" altLang="zh-CN" sz="2000">
                <a:solidFill>
                  <a:srgbClr val="CC3300"/>
                </a:solidFill>
                <a:latin typeface="Tahoma" pitchFamily="34" charset="0"/>
              </a:rPr>
              <a:t>SN  </a:t>
            </a:r>
            <a:r>
              <a:rPr lang="en-US" altLang="zh-CN" sz="2000">
                <a:solidFill>
                  <a:srgbClr val="000066"/>
                </a:solidFill>
                <a:latin typeface="Tahoma" pitchFamily="34" charset="0"/>
              </a:rPr>
              <a:t> ────── </a:t>
            </a:r>
            <a:r>
              <a:rPr lang="en-US" altLang="zh-CN" sz="2000">
                <a:solidFill>
                  <a:srgbClr val="CC3300"/>
                </a:solidFill>
                <a:latin typeface="Tahoma" pitchFamily="34" charset="0"/>
              </a:rPr>
              <a:t>  SD</a:t>
            </a:r>
            <a:r>
              <a:rPr lang="en-US" altLang="zh-CN" sz="2000">
                <a:solidFill>
                  <a:srgbClr val="000066"/>
                </a:solidFill>
                <a:latin typeface="Tahoma" pitchFamily="34" charset="0"/>
              </a:rPr>
              <a:t> ──────    </a:t>
            </a:r>
            <a:r>
              <a:rPr lang="en-US" altLang="zh-CN" sz="2000">
                <a:solidFill>
                  <a:srgbClr val="CC3300"/>
                </a:solidFill>
                <a:latin typeface="Tahoma" pitchFamily="34" charset="0"/>
              </a:rPr>
              <a:t>SO</a:t>
            </a:r>
            <a:r>
              <a:rPr lang="en-US" altLang="zh-CN" sz="2000">
                <a:solidFill>
                  <a:srgbClr val="000066"/>
                </a:solidFill>
                <a:latin typeface="Tahoma" pitchFamily="34" charset="0"/>
              </a:rPr>
              <a:t> ────</a:t>
            </a:r>
          </a:p>
          <a:p>
            <a:pPr algn="just" eaLnBrk="1" hangingPunct="1">
              <a:lnSpc>
                <a:spcPct val="90000"/>
              </a:lnSpc>
              <a:buClr>
                <a:schemeClr val="accent1"/>
              </a:buClr>
            </a:pPr>
            <a:r>
              <a:rPr lang="en-US" altLang="zh-CN">
                <a:solidFill>
                  <a:srgbClr val="000066"/>
                </a:solidFill>
                <a:latin typeface="Tahoma" pitchFamily="34" charset="0"/>
              </a:rPr>
              <a:t>                  </a:t>
            </a:r>
            <a:r>
              <a:rPr lang="en-US" altLang="zh-CN">
                <a:solidFill>
                  <a:srgbClr val="669900"/>
                </a:solidFill>
                <a:latin typeface="Tahoma" pitchFamily="34" charset="0"/>
              </a:rPr>
              <a:t>Sno                Sdept               Sloc</a:t>
            </a:r>
          </a:p>
          <a:p>
            <a:pPr algn="just" eaLnBrk="1" hangingPunct="1">
              <a:lnSpc>
                <a:spcPct val="90000"/>
              </a:lnSpc>
              <a:buClr>
                <a:schemeClr val="accent1"/>
              </a:buClr>
            </a:pPr>
            <a:r>
              <a:rPr lang="en-US" altLang="zh-CN">
                <a:solidFill>
                  <a:srgbClr val="000066"/>
                </a:solidFill>
                <a:latin typeface="Tahoma" pitchFamily="34" charset="0"/>
              </a:rPr>
              <a:t>             </a:t>
            </a:r>
            <a:r>
              <a:rPr lang="en-US" altLang="zh-CN" sz="2000">
                <a:solidFill>
                  <a:srgbClr val="000066"/>
                </a:solidFill>
                <a:latin typeface="Tahoma" pitchFamily="34" charset="0"/>
              </a:rPr>
              <a:t>──────        ──────          ────</a:t>
            </a:r>
          </a:p>
          <a:p>
            <a:pPr algn="just" eaLnBrk="1" hangingPunct="1">
              <a:lnSpc>
                <a:spcPct val="90000"/>
              </a:lnSpc>
              <a:buClr>
                <a:schemeClr val="accent1"/>
              </a:buClr>
            </a:pPr>
            <a:r>
              <a:rPr lang="en-US" altLang="zh-CN">
                <a:solidFill>
                  <a:srgbClr val="000066"/>
                </a:solidFill>
                <a:latin typeface="Tahoma" pitchFamily="34" charset="0"/>
              </a:rPr>
              <a:t>                 95001                CS                  A</a:t>
            </a:r>
          </a:p>
          <a:p>
            <a:pPr algn="just" eaLnBrk="1" hangingPunct="1">
              <a:lnSpc>
                <a:spcPct val="90000"/>
              </a:lnSpc>
              <a:buClr>
                <a:schemeClr val="accent1"/>
              </a:buClr>
            </a:pPr>
            <a:r>
              <a:rPr lang="en-US" altLang="zh-CN">
                <a:solidFill>
                  <a:srgbClr val="000066"/>
                </a:solidFill>
                <a:latin typeface="Tahoma" pitchFamily="34" charset="0"/>
              </a:rPr>
              <a:t>                 95002                IS                   B</a:t>
            </a:r>
          </a:p>
          <a:p>
            <a:pPr algn="just" eaLnBrk="1" hangingPunct="1">
              <a:lnSpc>
                <a:spcPct val="90000"/>
              </a:lnSpc>
              <a:buClr>
                <a:schemeClr val="accent1"/>
              </a:buClr>
            </a:pPr>
            <a:r>
              <a:rPr lang="en-US" altLang="zh-CN">
                <a:solidFill>
                  <a:srgbClr val="000066"/>
                </a:solidFill>
                <a:latin typeface="Tahoma" pitchFamily="34" charset="0"/>
              </a:rPr>
              <a:t>                 95003                MA                  C</a:t>
            </a:r>
          </a:p>
          <a:p>
            <a:pPr algn="just" eaLnBrk="1" hangingPunct="1">
              <a:lnSpc>
                <a:spcPct val="90000"/>
              </a:lnSpc>
              <a:buClr>
                <a:schemeClr val="accent1"/>
              </a:buClr>
            </a:pPr>
            <a:r>
              <a:rPr lang="en-US" altLang="zh-CN">
                <a:solidFill>
                  <a:srgbClr val="000066"/>
                </a:solidFill>
                <a:latin typeface="Tahoma" pitchFamily="34" charset="0"/>
              </a:rPr>
              <a:t>                 95004                PH              ───</a:t>
            </a:r>
          </a:p>
          <a:p>
            <a:pPr algn="just" eaLnBrk="1" hangingPunct="1">
              <a:lnSpc>
                <a:spcPct val="90000"/>
              </a:lnSpc>
              <a:buClr>
                <a:schemeClr val="accent1"/>
              </a:buClr>
            </a:pPr>
            <a:r>
              <a:rPr lang="en-US" altLang="zh-CN">
                <a:solidFill>
                  <a:srgbClr val="000066"/>
                </a:solidFill>
                <a:latin typeface="Tahoma" pitchFamily="34" charset="0"/>
              </a:rPr>
              <a:t>                 95005            ────</a:t>
            </a:r>
          </a:p>
          <a:p>
            <a:pPr algn="just" eaLnBrk="1" hangingPunct="1">
              <a:lnSpc>
                <a:spcPct val="90000"/>
              </a:lnSpc>
              <a:buClr>
                <a:schemeClr val="accent1"/>
              </a:buClr>
            </a:pPr>
            <a:r>
              <a:rPr lang="en-US" altLang="zh-CN">
                <a:solidFill>
                  <a:srgbClr val="000066"/>
                </a:solidFill>
                <a:latin typeface="Tahoma" pitchFamily="34" charset="0"/>
              </a:rPr>
              <a:t>             ─────</a:t>
            </a:r>
          </a:p>
        </p:txBody>
      </p:sp>
      <p:sp>
        <p:nvSpPr>
          <p:cNvPr id="420873" name="Rectangle 9"/>
          <p:cNvSpPr>
            <a:spLocks noChangeArrowheads="1"/>
          </p:cNvSpPr>
          <p:nvPr/>
        </p:nvSpPr>
        <p:spPr bwMode="auto">
          <a:xfrm>
            <a:off x="457200" y="5377904"/>
            <a:ext cx="27432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lnSpc>
                <a:spcPct val="95000"/>
              </a:lnSpc>
              <a:buClr>
                <a:schemeClr val="folHlink"/>
              </a:buClr>
              <a:buSzPct val="60000"/>
              <a:buFont typeface="Wingdings" pitchFamily="2" charset="2"/>
              <a:buNone/>
            </a:pPr>
            <a:r>
              <a:rPr lang="zh-CN" altLang="en-US">
                <a:solidFill>
                  <a:srgbClr val="CC3300"/>
                </a:solidFill>
                <a:latin typeface="Tahoma" pitchFamily="34" charset="0"/>
              </a:rPr>
              <a:t>注：分解后的数据库丢失了许多信息</a:t>
            </a:r>
          </a:p>
        </p:txBody>
      </p:sp>
      <p:sp>
        <p:nvSpPr>
          <p:cNvPr id="2" name="灯片编号占位符 1"/>
          <p:cNvSpPr>
            <a:spLocks noGrp="1"/>
          </p:cNvSpPr>
          <p:nvPr>
            <p:ph type="sldNum" sz="quarter" idx="11"/>
          </p:nvPr>
        </p:nvSpPr>
        <p:spPr>
          <a:xfrm>
            <a:off x="250824" y="6453336"/>
            <a:ext cx="864791" cy="457200"/>
          </a:xfrm>
        </p:spPr>
        <p:txBody>
          <a:bodyPr/>
          <a:lstStyle/>
          <a:p>
            <a:pPr>
              <a:defRPr/>
            </a:pPr>
            <a:fld id="{C8E68E76-BED9-4822-AFC4-B7367625829A}" type="slidenum">
              <a:rPr lang="en-US" altLang="zh-CN" smtClean="0"/>
              <a:pPr>
                <a:defRPr/>
              </a:pPr>
              <a:t>50</a:t>
            </a:fld>
            <a:endParaRPr lang="en-US" altLang="zh-CN" dirty="0"/>
          </a:p>
        </p:txBody>
      </p:sp>
      <p:sp>
        <p:nvSpPr>
          <p:cNvPr id="8" name="Rectangle 2">
            <a:extLst>
              <a:ext uri="{FF2B5EF4-FFF2-40B4-BE49-F238E27FC236}">
                <a16:creationId xmlns:a16="http://schemas.microsoft.com/office/drawing/2014/main" id="{50DF4FA3-AE1D-40E7-B9BD-C0532E4D0C06}"/>
              </a:ext>
            </a:extLst>
          </p:cNvPr>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0872"/>
                                        </p:tgtEl>
                                        <p:attrNameLst>
                                          <p:attrName>style.visibility</p:attrName>
                                        </p:attrNameLst>
                                      </p:cBhvr>
                                      <p:to>
                                        <p:strVal val="visible"/>
                                      </p:to>
                                    </p:set>
                                    <p:animEffect transition="in" filter="box(in)">
                                      <p:cBhvr>
                                        <p:cTn id="7" dur="500"/>
                                        <p:tgtEl>
                                          <p:spTgt spid="4208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20873"/>
                                        </p:tgtEl>
                                        <p:attrNameLst>
                                          <p:attrName>style.visibility</p:attrName>
                                        </p:attrNameLst>
                                      </p:cBhvr>
                                      <p:to>
                                        <p:strVal val="visible"/>
                                      </p:to>
                                    </p:set>
                                    <p:animEffect transition="in" filter="checkerboard(across)">
                                      <p:cBhvr>
                                        <p:cTn id="12" dur="500"/>
                                        <p:tgtEl>
                                          <p:spTgt spid="420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72" grpId="0" autoUpdateAnimBg="0"/>
      <p:bldP spid="420873"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4"/>
          <p:cNvSpPr>
            <a:spLocks noGrp="1" noChangeArrowheads="1"/>
          </p:cNvSpPr>
          <p:nvPr>
            <p:ph idx="1"/>
          </p:nvPr>
        </p:nvSpPr>
        <p:spPr bwMode="auto">
          <a:xfrm>
            <a:off x="0" y="1763216"/>
            <a:ext cx="8305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gn="just">
              <a:buFontTx/>
              <a:buNone/>
            </a:pPr>
            <a:r>
              <a:rPr lang="zh-CN" altLang="en-US" b="1">
                <a:solidFill>
                  <a:srgbClr val="000066"/>
                </a:solidFill>
              </a:rPr>
              <a:t>第二种分解：   </a:t>
            </a:r>
            <a:r>
              <a:rPr lang="en-US" altLang="zh-CN" b="1">
                <a:solidFill>
                  <a:srgbClr val="000066"/>
                </a:solidFill>
              </a:rPr>
              <a:t>SDL</a:t>
            </a:r>
            <a:r>
              <a:rPr lang="zh-CN" altLang="en-US" b="1">
                <a:solidFill>
                  <a:srgbClr val="000066"/>
                </a:solidFill>
              </a:rPr>
              <a:t>分解为下面两个关系模式：</a:t>
            </a:r>
          </a:p>
          <a:p>
            <a:pPr lvl="1" algn="just">
              <a:buFontTx/>
              <a:buNone/>
            </a:pPr>
            <a:r>
              <a:rPr lang="zh-CN" altLang="en-US" b="1">
                <a:solidFill>
                  <a:srgbClr val="CC3300"/>
                </a:solidFill>
              </a:rPr>
              <a:t>     </a:t>
            </a:r>
            <a:r>
              <a:rPr lang="en-US" altLang="zh-CN" b="1">
                <a:solidFill>
                  <a:srgbClr val="CC3300"/>
                </a:solidFill>
              </a:rPr>
              <a:t>NL(Sno, Sloc)      DL(Sdept, Sloc)</a:t>
            </a:r>
          </a:p>
        </p:txBody>
      </p:sp>
      <p:sp>
        <p:nvSpPr>
          <p:cNvPr id="421893" name="Rectangle 5"/>
          <p:cNvSpPr>
            <a:spLocks noChangeArrowheads="1"/>
          </p:cNvSpPr>
          <p:nvPr/>
        </p:nvSpPr>
        <p:spPr bwMode="auto">
          <a:xfrm>
            <a:off x="304800" y="3058616"/>
            <a:ext cx="8534400" cy="260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lvl="1" algn="just" eaLnBrk="1" hangingPunct="1">
              <a:lnSpc>
                <a:spcPct val="90000"/>
              </a:lnSpc>
              <a:buClr>
                <a:schemeClr val="hlink"/>
              </a:buClr>
            </a:pPr>
            <a:r>
              <a:rPr lang="en-US" altLang="zh-CN" sz="2000" dirty="0">
                <a:solidFill>
                  <a:srgbClr val="000066"/>
                </a:solidFill>
                <a:latin typeface="Tahoma" pitchFamily="34" charset="0"/>
              </a:rPr>
              <a:t>     </a:t>
            </a:r>
            <a:r>
              <a:rPr lang="en-US" altLang="zh-CN" sz="2000" dirty="0">
                <a:solidFill>
                  <a:srgbClr val="CC3300"/>
                </a:solidFill>
                <a:latin typeface="Tahoma" pitchFamily="34" charset="0"/>
              </a:rPr>
              <a:t>NL</a:t>
            </a:r>
            <a:r>
              <a:rPr lang="en-US" altLang="zh-CN" sz="2000" dirty="0">
                <a:solidFill>
                  <a:srgbClr val="000066"/>
                </a:solidFill>
                <a:latin typeface="Tahoma" pitchFamily="34" charset="0"/>
              </a:rPr>
              <a:t>───────────   </a:t>
            </a:r>
            <a:r>
              <a:rPr lang="en-US" altLang="zh-CN" sz="2000" dirty="0">
                <a:solidFill>
                  <a:srgbClr val="CC3300"/>
                </a:solidFill>
                <a:latin typeface="Tahoma" pitchFamily="34" charset="0"/>
              </a:rPr>
              <a:t>DL </a:t>
            </a:r>
            <a:r>
              <a:rPr lang="en-US" altLang="zh-CN" sz="2000" dirty="0">
                <a:solidFill>
                  <a:srgbClr val="000066"/>
                </a:solidFill>
                <a:latin typeface="Tahoma" pitchFamily="34" charset="0"/>
              </a:rPr>
              <a:t>──────────</a:t>
            </a:r>
          </a:p>
          <a:p>
            <a:pPr lvl="1" algn="just" eaLnBrk="1" hangingPunct="1">
              <a:lnSpc>
                <a:spcPct val="90000"/>
              </a:lnSpc>
              <a:buClr>
                <a:schemeClr val="hlink"/>
              </a:buClr>
            </a:pPr>
            <a:r>
              <a:rPr lang="en-US" altLang="zh-CN" sz="2000" dirty="0">
                <a:solidFill>
                  <a:srgbClr val="000066"/>
                </a:solidFill>
                <a:latin typeface="Tahoma" pitchFamily="34" charset="0"/>
              </a:rPr>
              <a:t>               </a:t>
            </a:r>
            <a:r>
              <a:rPr lang="en-US" altLang="zh-CN" sz="2000" dirty="0" err="1">
                <a:solidFill>
                  <a:srgbClr val="669900"/>
                </a:solidFill>
                <a:latin typeface="Tahoma" pitchFamily="34" charset="0"/>
              </a:rPr>
              <a:t>Sno</a:t>
            </a:r>
            <a:r>
              <a:rPr lang="en-US" altLang="zh-CN" sz="2000" dirty="0">
                <a:solidFill>
                  <a:srgbClr val="669900"/>
                </a:solidFill>
                <a:latin typeface="Tahoma" pitchFamily="34" charset="0"/>
              </a:rPr>
              <a:t>        </a:t>
            </a:r>
            <a:r>
              <a:rPr lang="en-US" altLang="zh-CN" sz="2000" dirty="0" err="1">
                <a:solidFill>
                  <a:srgbClr val="669900"/>
                </a:solidFill>
                <a:latin typeface="Tahoma" pitchFamily="34" charset="0"/>
              </a:rPr>
              <a:t>Sloc</a:t>
            </a:r>
            <a:r>
              <a:rPr lang="en-US" altLang="zh-CN" sz="2000" dirty="0">
                <a:solidFill>
                  <a:srgbClr val="669900"/>
                </a:solidFill>
                <a:latin typeface="Tahoma" pitchFamily="34" charset="0"/>
              </a:rPr>
              <a:t>                         </a:t>
            </a:r>
            <a:r>
              <a:rPr lang="en-US" altLang="zh-CN" sz="2000" dirty="0" err="1">
                <a:solidFill>
                  <a:srgbClr val="669900"/>
                </a:solidFill>
                <a:latin typeface="Tahoma" pitchFamily="34" charset="0"/>
              </a:rPr>
              <a:t>Sdept</a:t>
            </a:r>
            <a:r>
              <a:rPr lang="en-US" altLang="zh-CN" sz="2000" dirty="0">
                <a:solidFill>
                  <a:srgbClr val="669900"/>
                </a:solidFill>
                <a:latin typeface="Tahoma" pitchFamily="34" charset="0"/>
              </a:rPr>
              <a:t>      </a:t>
            </a:r>
            <a:r>
              <a:rPr lang="en-US" altLang="zh-CN" sz="2000" dirty="0" err="1">
                <a:solidFill>
                  <a:srgbClr val="669900"/>
                </a:solidFill>
                <a:latin typeface="Tahoma" pitchFamily="34" charset="0"/>
              </a:rPr>
              <a:t>Sloc</a:t>
            </a:r>
            <a:endParaRPr lang="en-US" altLang="zh-CN" sz="2000" dirty="0">
              <a:solidFill>
                <a:srgbClr val="669900"/>
              </a:solidFill>
              <a:latin typeface="Tahoma" pitchFamily="34" charset="0"/>
            </a:endParaRPr>
          </a:p>
          <a:p>
            <a:pPr lvl="1" algn="just" eaLnBrk="1" hangingPunct="1">
              <a:lnSpc>
                <a:spcPct val="90000"/>
              </a:lnSpc>
              <a:buClr>
                <a:schemeClr val="hlink"/>
              </a:buClr>
            </a:pPr>
            <a:r>
              <a:rPr lang="en-US" altLang="zh-CN" sz="2000" dirty="0">
                <a:solidFill>
                  <a:srgbClr val="000066"/>
                </a:solidFill>
                <a:latin typeface="Tahoma" pitchFamily="34" charset="0"/>
              </a:rPr>
              <a:t>          ───────────        ──────────</a:t>
            </a:r>
          </a:p>
          <a:p>
            <a:pPr lvl="1" algn="just" eaLnBrk="1" hangingPunct="1">
              <a:lnSpc>
                <a:spcPct val="90000"/>
              </a:lnSpc>
              <a:buClr>
                <a:schemeClr val="hlink"/>
              </a:buClr>
            </a:pPr>
            <a:r>
              <a:rPr lang="en-US" altLang="zh-CN" sz="2000" dirty="0">
                <a:solidFill>
                  <a:srgbClr val="000066"/>
                </a:solidFill>
                <a:latin typeface="Tahoma" pitchFamily="34" charset="0"/>
              </a:rPr>
              <a:t>              95001        A                    	CS         A</a:t>
            </a:r>
          </a:p>
          <a:p>
            <a:pPr lvl="1" algn="just" eaLnBrk="1" hangingPunct="1">
              <a:lnSpc>
                <a:spcPct val="90000"/>
              </a:lnSpc>
              <a:buClr>
                <a:schemeClr val="hlink"/>
              </a:buClr>
            </a:pPr>
            <a:r>
              <a:rPr lang="en-US" altLang="zh-CN" sz="2000" dirty="0">
                <a:solidFill>
                  <a:srgbClr val="000066"/>
                </a:solidFill>
                <a:latin typeface="Tahoma" pitchFamily="34" charset="0"/>
              </a:rPr>
              <a:t>              95002        B                     	 IS         B</a:t>
            </a:r>
          </a:p>
          <a:p>
            <a:pPr lvl="1" algn="just" eaLnBrk="1" hangingPunct="1">
              <a:lnSpc>
                <a:spcPct val="90000"/>
              </a:lnSpc>
              <a:buClr>
                <a:schemeClr val="hlink"/>
              </a:buClr>
            </a:pPr>
            <a:r>
              <a:rPr lang="en-US" altLang="zh-CN" sz="2000" dirty="0">
                <a:solidFill>
                  <a:srgbClr val="000066"/>
                </a:solidFill>
                <a:latin typeface="Tahoma" pitchFamily="34" charset="0"/>
              </a:rPr>
              <a:t>              95003        C                       	MA        C</a:t>
            </a:r>
          </a:p>
          <a:p>
            <a:pPr lvl="1" algn="just" eaLnBrk="1" hangingPunct="1">
              <a:lnSpc>
                <a:spcPct val="90000"/>
              </a:lnSpc>
              <a:buClr>
                <a:schemeClr val="hlink"/>
              </a:buClr>
            </a:pPr>
            <a:r>
              <a:rPr lang="en-US" altLang="zh-CN" sz="2000" dirty="0">
                <a:solidFill>
                  <a:srgbClr val="000066"/>
                </a:solidFill>
                <a:latin typeface="Tahoma" pitchFamily="34" charset="0"/>
              </a:rPr>
              <a:t>              95004        B                     	PH         B</a:t>
            </a:r>
          </a:p>
          <a:p>
            <a:pPr lvl="1" algn="just" eaLnBrk="1" hangingPunct="1">
              <a:lnSpc>
                <a:spcPct val="90000"/>
              </a:lnSpc>
              <a:buClr>
                <a:schemeClr val="hlink"/>
              </a:buClr>
            </a:pPr>
            <a:r>
              <a:rPr lang="en-US" altLang="zh-CN" sz="2000" dirty="0">
                <a:solidFill>
                  <a:srgbClr val="000066"/>
                </a:solidFill>
                <a:latin typeface="Tahoma" pitchFamily="34" charset="0"/>
              </a:rPr>
              <a:t>              95005        B                       ─────────</a:t>
            </a:r>
          </a:p>
          <a:p>
            <a:pPr lvl="1" algn="just" eaLnBrk="1" hangingPunct="1">
              <a:lnSpc>
                <a:spcPct val="90000"/>
              </a:lnSpc>
              <a:buClr>
                <a:schemeClr val="hlink"/>
              </a:buClr>
            </a:pPr>
            <a:r>
              <a:rPr lang="en-US" altLang="zh-CN" sz="2000" dirty="0">
                <a:solidFill>
                  <a:srgbClr val="000066"/>
                </a:solidFill>
                <a:latin typeface="Tahoma" pitchFamily="34" charset="0"/>
              </a:rPr>
              <a:t>          ────────── </a:t>
            </a:r>
          </a:p>
        </p:txBody>
      </p:sp>
      <p:sp>
        <p:nvSpPr>
          <p:cNvPr id="2" name="灯片编号占位符 1"/>
          <p:cNvSpPr>
            <a:spLocks noGrp="1"/>
          </p:cNvSpPr>
          <p:nvPr>
            <p:ph type="sldNum" sz="quarter" idx="11"/>
          </p:nvPr>
        </p:nvSpPr>
        <p:spPr>
          <a:xfrm>
            <a:off x="250824" y="6453336"/>
            <a:ext cx="720775" cy="457200"/>
          </a:xfrm>
        </p:spPr>
        <p:txBody>
          <a:bodyPr/>
          <a:lstStyle/>
          <a:p>
            <a:pPr>
              <a:defRPr/>
            </a:pPr>
            <a:fld id="{C8E68E76-BED9-4822-AFC4-B7367625829A}" type="slidenum">
              <a:rPr lang="en-US" altLang="zh-CN" smtClean="0"/>
              <a:pPr>
                <a:defRPr/>
              </a:pPr>
              <a:t>51</a:t>
            </a:fld>
            <a:endParaRPr lang="en-US" altLang="zh-CN" dirty="0"/>
          </a:p>
        </p:txBody>
      </p:sp>
      <p:sp>
        <p:nvSpPr>
          <p:cNvPr id="7" name="Rectangle 2">
            <a:extLst>
              <a:ext uri="{FF2B5EF4-FFF2-40B4-BE49-F238E27FC236}">
                <a16:creationId xmlns:a16="http://schemas.microsoft.com/office/drawing/2014/main" id="{86ABEE42-1202-4454-BD64-8784DE96F23C}"/>
              </a:ext>
            </a:extLst>
          </p:cNvPr>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1893"/>
                                        </p:tgtEl>
                                        <p:attrNameLst>
                                          <p:attrName>style.visibility</p:attrName>
                                        </p:attrNameLst>
                                      </p:cBhvr>
                                      <p:to>
                                        <p:strVal val="visible"/>
                                      </p:to>
                                    </p:set>
                                    <p:animEffect transition="in" filter="box(in)">
                                      <p:cBhvr>
                                        <p:cTn id="7" dur="500"/>
                                        <p:tgtEl>
                                          <p:spTgt spid="421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3"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4"/>
          <p:cNvSpPr>
            <a:spLocks noGrp="1" noChangeArrowheads="1"/>
          </p:cNvSpPr>
          <p:nvPr>
            <p:ph idx="1"/>
          </p:nvPr>
        </p:nvSpPr>
        <p:spPr bwMode="auto">
          <a:xfrm>
            <a:off x="533400" y="1576536"/>
            <a:ext cx="77724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90000"/>
              </a:lnSpc>
              <a:buFontTx/>
              <a:buNone/>
            </a:pPr>
            <a:r>
              <a:rPr lang="en-US" altLang="zh-CN" sz="2400" b="1" dirty="0">
                <a:solidFill>
                  <a:srgbClr val="CC3300"/>
                </a:solidFill>
              </a:rPr>
              <a:t>NL      DL</a:t>
            </a:r>
          </a:p>
          <a:p>
            <a:pPr algn="just">
              <a:lnSpc>
                <a:spcPct val="90000"/>
              </a:lnSpc>
              <a:buFontTx/>
              <a:buNone/>
            </a:pPr>
            <a:r>
              <a:rPr lang="en-US" altLang="zh-CN" sz="2400" b="1" dirty="0">
                <a:solidFill>
                  <a:srgbClr val="000066"/>
                </a:solidFill>
              </a:rPr>
              <a:t>              ─────────────   </a:t>
            </a:r>
          </a:p>
          <a:p>
            <a:pPr algn="just">
              <a:lnSpc>
                <a:spcPct val="90000"/>
              </a:lnSpc>
              <a:buFontTx/>
              <a:buNone/>
            </a:pPr>
            <a:r>
              <a:rPr lang="en-US" altLang="zh-CN" sz="2400" b="1" dirty="0">
                <a:solidFill>
                  <a:srgbClr val="000066"/>
                </a:solidFill>
              </a:rPr>
              <a:t>                   </a:t>
            </a:r>
            <a:r>
              <a:rPr lang="en-US" altLang="zh-CN" sz="2400" b="1" dirty="0" err="1">
                <a:solidFill>
                  <a:srgbClr val="669900"/>
                </a:solidFill>
              </a:rPr>
              <a:t>Sno</a:t>
            </a:r>
            <a:r>
              <a:rPr lang="en-US" altLang="zh-CN" sz="2400" b="1" dirty="0">
                <a:solidFill>
                  <a:srgbClr val="669900"/>
                </a:solidFill>
              </a:rPr>
              <a:t>       </a:t>
            </a:r>
            <a:r>
              <a:rPr lang="en-US" altLang="zh-CN" sz="2400" b="1" dirty="0" err="1">
                <a:solidFill>
                  <a:srgbClr val="669900"/>
                </a:solidFill>
              </a:rPr>
              <a:t>Sloc</a:t>
            </a:r>
            <a:r>
              <a:rPr lang="en-US" altLang="zh-CN" sz="2400" b="1" dirty="0">
                <a:solidFill>
                  <a:srgbClr val="669900"/>
                </a:solidFill>
              </a:rPr>
              <a:t>         </a:t>
            </a:r>
            <a:r>
              <a:rPr lang="en-US" altLang="zh-CN" sz="2400" b="1" dirty="0" err="1">
                <a:solidFill>
                  <a:srgbClr val="669900"/>
                </a:solidFill>
              </a:rPr>
              <a:t>Sdept</a:t>
            </a:r>
            <a:r>
              <a:rPr lang="en-US" altLang="zh-CN" sz="2400" b="1" dirty="0">
                <a:solidFill>
                  <a:srgbClr val="669900"/>
                </a:solidFill>
              </a:rPr>
              <a:t>   </a:t>
            </a:r>
          </a:p>
          <a:p>
            <a:pPr algn="just">
              <a:lnSpc>
                <a:spcPct val="90000"/>
              </a:lnSpc>
              <a:buFontTx/>
              <a:buNone/>
            </a:pPr>
            <a:r>
              <a:rPr lang="en-US" altLang="zh-CN" sz="2400" b="1" dirty="0">
                <a:solidFill>
                  <a:srgbClr val="000066"/>
                </a:solidFill>
              </a:rPr>
              <a:t>              ─────────────</a:t>
            </a:r>
          </a:p>
          <a:p>
            <a:pPr algn="just">
              <a:lnSpc>
                <a:spcPct val="90000"/>
              </a:lnSpc>
              <a:buFontTx/>
              <a:buNone/>
            </a:pPr>
            <a:r>
              <a:rPr lang="en-US" altLang="zh-CN" sz="2400" b="1" dirty="0">
                <a:solidFill>
                  <a:srgbClr val="000066"/>
                </a:solidFill>
              </a:rPr>
              <a:t>                  95001       A            CS     </a:t>
            </a:r>
          </a:p>
          <a:p>
            <a:pPr algn="just">
              <a:lnSpc>
                <a:spcPct val="90000"/>
              </a:lnSpc>
              <a:buFontTx/>
              <a:buNone/>
            </a:pPr>
            <a:r>
              <a:rPr lang="en-US" altLang="zh-CN" sz="2400" b="1" dirty="0">
                <a:solidFill>
                  <a:srgbClr val="000066"/>
                </a:solidFill>
              </a:rPr>
              <a:t>                  95002       B            IS     </a:t>
            </a:r>
          </a:p>
          <a:p>
            <a:pPr algn="just">
              <a:lnSpc>
                <a:spcPct val="90000"/>
              </a:lnSpc>
              <a:buFontTx/>
              <a:buNone/>
            </a:pPr>
            <a:r>
              <a:rPr lang="en-US" altLang="zh-CN" sz="2400" b="1" dirty="0">
                <a:solidFill>
                  <a:srgbClr val="000066"/>
                </a:solidFill>
              </a:rPr>
              <a:t>                  95002       B            PH     </a:t>
            </a:r>
          </a:p>
          <a:p>
            <a:pPr algn="just">
              <a:lnSpc>
                <a:spcPct val="90000"/>
              </a:lnSpc>
              <a:buFontTx/>
              <a:buNone/>
            </a:pPr>
            <a:r>
              <a:rPr lang="en-US" altLang="zh-CN" sz="2400" b="1" dirty="0">
                <a:solidFill>
                  <a:srgbClr val="000066"/>
                </a:solidFill>
              </a:rPr>
              <a:t>                  95003       C            MA     </a:t>
            </a:r>
          </a:p>
          <a:p>
            <a:pPr algn="just">
              <a:lnSpc>
                <a:spcPct val="90000"/>
              </a:lnSpc>
              <a:buFontTx/>
              <a:buNone/>
            </a:pPr>
            <a:r>
              <a:rPr lang="en-US" altLang="zh-CN" sz="2400" b="1" dirty="0">
                <a:solidFill>
                  <a:srgbClr val="000066"/>
                </a:solidFill>
              </a:rPr>
              <a:t>                  95004       B            IS</a:t>
            </a:r>
          </a:p>
          <a:p>
            <a:pPr algn="just">
              <a:lnSpc>
                <a:spcPct val="90000"/>
              </a:lnSpc>
              <a:buFontTx/>
              <a:buNone/>
            </a:pPr>
            <a:r>
              <a:rPr lang="en-US" altLang="zh-CN" sz="2400" b="1" dirty="0">
                <a:solidFill>
                  <a:srgbClr val="000066"/>
                </a:solidFill>
              </a:rPr>
              <a:t>                  95004       B            PH              </a:t>
            </a:r>
          </a:p>
          <a:p>
            <a:pPr algn="just">
              <a:lnSpc>
                <a:spcPct val="90000"/>
              </a:lnSpc>
              <a:buFontTx/>
              <a:buNone/>
            </a:pPr>
            <a:r>
              <a:rPr lang="en-US" altLang="zh-CN" sz="2400" b="1" dirty="0">
                <a:solidFill>
                  <a:srgbClr val="000066"/>
                </a:solidFill>
              </a:rPr>
              <a:t>                  95005       B            IS     </a:t>
            </a:r>
          </a:p>
          <a:p>
            <a:pPr algn="just">
              <a:lnSpc>
                <a:spcPct val="90000"/>
              </a:lnSpc>
              <a:buFontTx/>
              <a:buNone/>
            </a:pPr>
            <a:r>
              <a:rPr lang="en-US" altLang="zh-CN" sz="2400" b="1" dirty="0">
                <a:solidFill>
                  <a:srgbClr val="000066"/>
                </a:solidFill>
              </a:rPr>
              <a:t>                  95005       B            PH     </a:t>
            </a:r>
          </a:p>
          <a:p>
            <a:pPr algn="just">
              <a:lnSpc>
                <a:spcPct val="90000"/>
              </a:lnSpc>
              <a:buFontTx/>
              <a:buNone/>
            </a:pPr>
            <a:endParaRPr lang="en-US" altLang="zh-CN" sz="2400" b="1" dirty="0">
              <a:solidFill>
                <a:srgbClr val="000066"/>
              </a:solidFill>
            </a:endParaRPr>
          </a:p>
        </p:txBody>
      </p:sp>
      <p:sp>
        <p:nvSpPr>
          <p:cNvPr id="93188" name="Freeform 5"/>
          <p:cNvSpPr>
            <a:spLocks/>
          </p:cNvSpPr>
          <p:nvPr/>
        </p:nvSpPr>
        <p:spPr bwMode="auto">
          <a:xfrm>
            <a:off x="1143000" y="1652736"/>
            <a:ext cx="330200" cy="228600"/>
          </a:xfrm>
          <a:custGeom>
            <a:avLst/>
            <a:gdLst>
              <a:gd name="T0" fmla="*/ 0 w 336"/>
              <a:gd name="T1" fmla="*/ 0 h 336"/>
              <a:gd name="T2" fmla="*/ 0 w 336"/>
              <a:gd name="T3" fmla="*/ 2147483647 h 336"/>
              <a:gd name="T4" fmla="*/ 2147483647 w 336"/>
              <a:gd name="T5" fmla="*/ 0 h 336"/>
              <a:gd name="T6" fmla="*/ 2147483647 w 336"/>
              <a:gd name="T7" fmla="*/ 2147483647 h 336"/>
              <a:gd name="T8" fmla="*/ 0 w 336"/>
              <a:gd name="T9" fmla="*/ 0 h 336"/>
              <a:gd name="T10" fmla="*/ 0 60000 65536"/>
              <a:gd name="T11" fmla="*/ 0 60000 65536"/>
              <a:gd name="T12" fmla="*/ 0 60000 65536"/>
              <a:gd name="T13" fmla="*/ 0 60000 65536"/>
              <a:gd name="T14" fmla="*/ 0 60000 65536"/>
              <a:gd name="T15" fmla="*/ 0 w 336"/>
              <a:gd name="T16" fmla="*/ 0 h 336"/>
              <a:gd name="T17" fmla="*/ 336 w 336"/>
              <a:gd name="T18" fmla="*/ 336 h 336"/>
            </a:gdLst>
            <a:ahLst/>
            <a:cxnLst>
              <a:cxn ang="T10">
                <a:pos x="T0" y="T1"/>
              </a:cxn>
              <a:cxn ang="T11">
                <a:pos x="T2" y="T3"/>
              </a:cxn>
              <a:cxn ang="T12">
                <a:pos x="T4" y="T5"/>
              </a:cxn>
              <a:cxn ang="T13">
                <a:pos x="T6" y="T7"/>
              </a:cxn>
              <a:cxn ang="T14">
                <a:pos x="T8" y="T9"/>
              </a:cxn>
            </a:cxnLst>
            <a:rect l="T15" t="T16" r="T17" b="T18"/>
            <a:pathLst>
              <a:path w="336" h="336">
                <a:moveTo>
                  <a:pt x="0" y="0"/>
                </a:moveTo>
                <a:lnTo>
                  <a:pt x="0" y="336"/>
                </a:lnTo>
                <a:lnTo>
                  <a:pt x="336" y="0"/>
                </a:lnTo>
                <a:lnTo>
                  <a:pt x="336" y="336"/>
                </a:lnTo>
                <a:lnTo>
                  <a:pt x="0"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endParaRPr lang="zh-CN" altLang="en-US"/>
          </a:p>
        </p:txBody>
      </p:sp>
      <p:sp>
        <p:nvSpPr>
          <p:cNvPr id="422918" name="Rectangle 6"/>
          <p:cNvSpPr>
            <a:spLocks noChangeArrowheads="1"/>
          </p:cNvSpPr>
          <p:nvPr/>
        </p:nvSpPr>
        <p:spPr bwMode="auto">
          <a:xfrm>
            <a:off x="6019800" y="3481536"/>
            <a:ext cx="274320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lnSpc>
                <a:spcPct val="90000"/>
              </a:lnSpc>
              <a:buClr>
                <a:schemeClr val="folHlink"/>
              </a:buClr>
              <a:buSzPct val="60000"/>
              <a:buFont typeface="Wingdings" pitchFamily="2" charset="2"/>
              <a:buNone/>
            </a:pPr>
            <a:r>
              <a:rPr lang="zh-CN" altLang="en-US">
                <a:solidFill>
                  <a:srgbClr val="CC3300"/>
                </a:solidFill>
                <a:latin typeface="Tahoma" pitchFamily="34" charset="0"/>
              </a:rPr>
              <a:t>注：元组增加了，信息丢失了</a:t>
            </a:r>
          </a:p>
          <a:p>
            <a:pPr eaLnBrk="1" hangingPunct="1">
              <a:lnSpc>
                <a:spcPct val="90000"/>
              </a:lnSpc>
              <a:buClr>
                <a:schemeClr val="folHlink"/>
              </a:buClr>
              <a:buSzPct val="60000"/>
              <a:buFont typeface="Wingdings" pitchFamily="2" charset="2"/>
              <a:buNone/>
            </a:pPr>
            <a:r>
              <a:rPr lang="zh-CN" altLang="en-US">
                <a:solidFill>
                  <a:srgbClr val="CC3300"/>
                </a:solidFill>
                <a:latin typeface="Tahoma" pitchFamily="34" charset="0"/>
              </a:rPr>
              <a:t>不能确定</a:t>
            </a:r>
            <a:r>
              <a:rPr lang="en-US" altLang="zh-CN">
                <a:solidFill>
                  <a:srgbClr val="CC3300"/>
                </a:solidFill>
                <a:latin typeface="Tahoma" pitchFamily="34" charset="0"/>
              </a:rPr>
              <a:t>95002</a:t>
            </a:r>
            <a:r>
              <a:rPr lang="zh-CN" altLang="en-US">
                <a:solidFill>
                  <a:srgbClr val="CC3300"/>
                </a:solidFill>
                <a:latin typeface="Tahoma" pitchFamily="34" charset="0"/>
              </a:rPr>
              <a:t>、</a:t>
            </a:r>
            <a:r>
              <a:rPr lang="en-US" altLang="zh-CN">
                <a:solidFill>
                  <a:srgbClr val="CC3300"/>
                </a:solidFill>
                <a:latin typeface="Tahoma" pitchFamily="34" charset="0"/>
              </a:rPr>
              <a:t>95004</a:t>
            </a:r>
            <a:r>
              <a:rPr lang="zh-CN" altLang="en-US">
                <a:solidFill>
                  <a:srgbClr val="CC3300"/>
                </a:solidFill>
                <a:latin typeface="Tahoma" pitchFamily="34" charset="0"/>
              </a:rPr>
              <a:t>、</a:t>
            </a:r>
            <a:r>
              <a:rPr lang="en-US" altLang="zh-CN">
                <a:solidFill>
                  <a:srgbClr val="CC3300"/>
                </a:solidFill>
                <a:latin typeface="Tahoma" pitchFamily="34" charset="0"/>
              </a:rPr>
              <a:t>95005</a:t>
            </a:r>
          </a:p>
          <a:p>
            <a:pPr eaLnBrk="1" hangingPunct="1">
              <a:lnSpc>
                <a:spcPct val="90000"/>
              </a:lnSpc>
              <a:buClr>
                <a:schemeClr val="folHlink"/>
              </a:buClr>
              <a:buSzPct val="60000"/>
              <a:buFont typeface="Wingdings" pitchFamily="2" charset="2"/>
              <a:buNone/>
            </a:pPr>
            <a:r>
              <a:rPr lang="zh-CN" altLang="en-US">
                <a:solidFill>
                  <a:srgbClr val="CC3300"/>
                </a:solidFill>
                <a:latin typeface="Tahoma" pitchFamily="34" charset="0"/>
              </a:rPr>
              <a:t>是哪个系的学生？</a:t>
            </a:r>
          </a:p>
        </p:txBody>
      </p:sp>
      <p:sp>
        <p:nvSpPr>
          <p:cNvPr id="2" name="灯片编号占位符 1"/>
          <p:cNvSpPr>
            <a:spLocks noGrp="1"/>
          </p:cNvSpPr>
          <p:nvPr>
            <p:ph type="sldNum" sz="quarter" idx="11"/>
          </p:nvPr>
        </p:nvSpPr>
        <p:spPr>
          <a:xfrm>
            <a:off x="250824" y="6453336"/>
            <a:ext cx="892175" cy="457200"/>
          </a:xfrm>
        </p:spPr>
        <p:txBody>
          <a:bodyPr/>
          <a:lstStyle/>
          <a:p>
            <a:pPr>
              <a:defRPr/>
            </a:pPr>
            <a:fld id="{C8E68E76-BED9-4822-AFC4-B7367625829A}" type="slidenum">
              <a:rPr lang="en-US" altLang="zh-CN" smtClean="0"/>
              <a:pPr>
                <a:defRPr/>
              </a:pPr>
              <a:t>52</a:t>
            </a:fld>
            <a:endParaRPr lang="en-US" altLang="zh-CN" dirty="0"/>
          </a:p>
        </p:txBody>
      </p:sp>
      <p:sp>
        <p:nvSpPr>
          <p:cNvPr id="8" name="Rectangle 2">
            <a:extLst>
              <a:ext uri="{FF2B5EF4-FFF2-40B4-BE49-F238E27FC236}">
                <a16:creationId xmlns:a16="http://schemas.microsoft.com/office/drawing/2014/main" id="{C1A11F09-276B-4055-BEA7-E9494A4969CA}"/>
              </a:ext>
            </a:extLst>
          </p:cNvPr>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2918"/>
                                        </p:tgtEl>
                                        <p:attrNameLst>
                                          <p:attrName>style.visibility</p:attrName>
                                        </p:attrNameLst>
                                      </p:cBhvr>
                                      <p:to>
                                        <p:strVal val="visible"/>
                                      </p:to>
                                    </p:set>
                                    <p:animEffect transition="in" filter="checkerboard(across)">
                                      <p:cBhvr>
                                        <p:cTn id="7" dur="500"/>
                                        <p:tgtEl>
                                          <p:spTgt spid="422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4"/>
          <p:cNvSpPr>
            <a:spLocks noGrp="1" noChangeArrowheads="1"/>
          </p:cNvSpPr>
          <p:nvPr>
            <p:ph idx="1"/>
          </p:nvPr>
        </p:nvSpPr>
        <p:spPr bwMode="auto">
          <a:xfrm>
            <a:off x="0" y="1699592"/>
            <a:ext cx="8305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gn="just">
              <a:buFontTx/>
              <a:buNone/>
            </a:pPr>
            <a:r>
              <a:rPr lang="zh-CN" altLang="en-US" b="1">
                <a:solidFill>
                  <a:srgbClr val="000066"/>
                </a:solidFill>
              </a:rPr>
              <a:t>第三种分解：   </a:t>
            </a:r>
            <a:r>
              <a:rPr lang="en-US" altLang="zh-CN" b="1">
                <a:solidFill>
                  <a:srgbClr val="000066"/>
                </a:solidFill>
              </a:rPr>
              <a:t>SDL</a:t>
            </a:r>
            <a:r>
              <a:rPr lang="zh-CN" altLang="en-US" b="1">
                <a:solidFill>
                  <a:srgbClr val="000066"/>
                </a:solidFill>
              </a:rPr>
              <a:t>分解为下面两个关系模式：</a:t>
            </a:r>
          </a:p>
          <a:p>
            <a:pPr lvl="1" algn="just">
              <a:buFontTx/>
              <a:buNone/>
            </a:pPr>
            <a:r>
              <a:rPr lang="zh-CN" altLang="en-US" b="1">
                <a:solidFill>
                  <a:srgbClr val="000066"/>
                </a:solidFill>
              </a:rPr>
              <a:t>     </a:t>
            </a:r>
            <a:r>
              <a:rPr lang="en-US" altLang="zh-CN" b="1">
                <a:solidFill>
                  <a:srgbClr val="CC3300"/>
                </a:solidFill>
              </a:rPr>
              <a:t>ND(Sno, Sdept)      NL(Sno, Sloc)</a:t>
            </a:r>
          </a:p>
        </p:txBody>
      </p:sp>
      <p:sp>
        <p:nvSpPr>
          <p:cNvPr id="423941" name="Rectangle 5"/>
          <p:cNvSpPr>
            <a:spLocks noChangeArrowheads="1"/>
          </p:cNvSpPr>
          <p:nvPr/>
        </p:nvSpPr>
        <p:spPr bwMode="auto">
          <a:xfrm>
            <a:off x="533400" y="2842592"/>
            <a:ext cx="7772400" cy="332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buClr>
                <a:schemeClr val="accent1"/>
              </a:buClr>
            </a:pPr>
            <a:r>
              <a:rPr lang="en-US" altLang="zh-CN" sz="2000" b="0" dirty="0">
                <a:solidFill>
                  <a:srgbClr val="000066"/>
                </a:solidFill>
                <a:latin typeface="Tahoma" pitchFamily="34" charset="0"/>
              </a:rPr>
              <a:t> </a:t>
            </a:r>
            <a:r>
              <a:rPr lang="en-US" altLang="zh-CN" sz="2000" b="0" dirty="0">
                <a:solidFill>
                  <a:srgbClr val="CC3300"/>
                </a:solidFill>
                <a:latin typeface="Tahoma" pitchFamily="34" charset="0"/>
              </a:rPr>
              <a:t>ND</a:t>
            </a:r>
            <a:r>
              <a:rPr lang="en-US" altLang="zh-CN" sz="2000" b="0" dirty="0">
                <a:solidFill>
                  <a:srgbClr val="000066"/>
                </a:solidFill>
                <a:latin typeface="Tahoma" pitchFamily="34" charset="0"/>
              </a:rPr>
              <a:t>   ────────────   </a:t>
            </a:r>
            <a:r>
              <a:rPr lang="en-US" altLang="zh-CN" sz="2000" b="0" dirty="0">
                <a:solidFill>
                  <a:srgbClr val="CC3300"/>
                </a:solidFill>
                <a:latin typeface="Tahoma" pitchFamily="34" charset="0"/>
              </a:rPr>
              <a:t>NL </a:t>
            </a:r>
            <a:r>
              <a:rPr lang="en-US" altLang="zh-CN" sz="2000" b="0" dirty="0">
                <a:solidFill>
                  <a:srgbClr val="000066"/>
                </a:solidFill>
                <a:latin typeface="Tahoma" pitchFamily="34" charset="0"/>
              </a:rPr>
              <a:t>──────────</a:t>
            </a:r>
          </a:p>
          <a:p>
            <a:pPr eaLnBrk="1" hangingPunct="1">
              <a:buClr>
                <a:schemeClr val="accent1"/>
              </a:buClr>
            </a:pPr>
            <a:r>
              <a:rPr lang="en-US" altLang="zh-CN" b="0" dirty="0">
                <a:solidFill>
                  <a:srgbClr val="000066"/>
                </a:solidFill>
                <a:latin typeface="Tahoma" pitchFamily="34" charset="0"/>
              </a:rPr>
              <a:t>               </a:t>
            </a:r>
            <a:r>
              <a:rPr lang="en-US" altLang="zh-CN" b="0" dirty="0" err="1">
                <a:solidFill>
                  <a:srgbClr val="669900"/>
                </a:solidFill>
                <a:latin typeface="Tahoma" pitchFamily="34" charset="0"/>
              </a:rPr>
              <a:t>Sno</a:t>
            </a:r>
            <a:r>
              <a:rPr lang="en-US" altLang="zh-CN" b="0" dirty="0">
                <a:solidFill>
                  <a:srgbClr val="669900"/>
                </a:solidFill>
                <a:latin typeface="Tahoma" pitchFamily="34" charset="0"/>
              </a:rPr>
              <a:t>        </a:t>
            </a:r>
            <a:r>
              <a:rPr lang="en-US" altLang="zh-CN" b="0" dirty="0" err="1">
                <a:solidFill>
                  <a:srgbClr val="669900"/>
                </a:solidFill>
                <a:latin typeface="Tahoma" pitchFamily="34" charset="0"/>
              </a:rPr>
              <a:t>Sdept</a:t>
            </a:r>
            <a:r>
              <a:rPr lang="en-US" altLang="zh-CN" b="0" dirty="0">
                <a:solidFill>
                  <a:srgbClr val="669900"/>
                </a:solidFill>
                <a:latin typeface="Tahoma" pitchFamily="34" charset="0"/>
              </a:rPr>
              <a:t>                </a:t>
            </a:r>
            <a:r>
              <a:rPr lang="en-US" altLang="zh-CN" b="0" dirty="0" err="1">
                <a:solidFill>
                  <a:srgbClr val="669900"/>
                </a:solidFill>
                <a:latin typeface="Tahoma" pitchFamily="34" charset="0"/>
              </a:rPr>
              <a:t>Sno</a:t>
            </a:r>
            <a:r>
              <a:rPr lang="en-US" altLang="zh-CN" b="0" dirty="0">
                <a:solidFill>
                  <a:srgbClr val="669900"/>
                </a:solidFill>
                <a:latin typeface="Tahoma" pitchFamily="34" charset="0"/>
              </a:rPr>
              <a:t>       </a:t>
            </a:r>
            <a:r>
              <a:rPr lang="en-US" altLang="zh-CN" b="0" dirty="0" err="1">
                <a:solidFill>
                  <a:srgbClr val="669900"/>
                </a:solidFill>
                <a:latin typeface="Tahoma" pitchFamily="34" charset="0"/>
              </a:rPr>
              <a:t>Sloc</a:t>
            </a:r>
            <a:r>
              <a:rPr lang="en-US" altLang="zh-CN" b="0" dirty="0">
                <a:solidFill>
                  <a:srgbClr val="000066"/>
                </a:solidFill>
                <a:latin typeface="Tahoma" pitchFamily="34" charset="0"/>
              </a:rPr>
              <a:t>     </a:t>
            </a:r>
          </a:p>
          <a:p>
            <a:pPr eaLnBrk="1" hangingPunct="1">
              <a:buClr>
                <a:schemeClr val="accent1"/>
              </a:buClr>
            </a:pPr>
            <a:r>
              <a:rPr lang="en-US" altLang="zh-CN" b="0" dirty="0">
                <a:solidFill>
                  <a:srgbClr val="000066"/>
                </a:solidFill>
                <a:latin typeface="Tahoma" pitchFamily="34" charset="0"/>
              </a:rPr>
              <a:t>       </a:t>
            </a:r>
            <a:r>
              <a:rPr lang="en-US" altLang="zh-CN" sz="2000" b="0" dirty="0">
                <a:solidFill>
                  <a:srgbClr val="000066"/>
                </a:solidFill>
                <a:latin typeface="Tahoma" pitchFamily="34" charset="0"/>
              </a:rPr>
              <a:t>────────────        ──────────</a:t>
            </a:r>
          </a:p>
          <a:p>
            <a:pPr eaLnBrk="1" hangingPunct="1">
              <a:buClr>
                <a:schemeClr val="accent1"/>
              </a:buClr>
            </a:pPr>
            <a:r>
              <a:rPr lang="en-US" altLang="zh-CN" b="0" dirty="0">
                <a:solidFill>
                  <a:srgbClr val="000066"/>
                </a:solidFill>
                <a:latin typeface="Tahoma" pitchFamily="34" charset="0"/>
              </a:rPr>
              <a:t>              95001        CS                 95001       A       </a:t>
            </a:r>
          </a:p>
          <a:p>
            <a:pPr eaLnBrk="1" hangingPunct="1">
              <a:buClr>
                <a:schemeClr val="accent1"/>
              </a:buClr>
            </a:pPr>
            <a:r>
              <a:rPr lang="en-US" altLang="zh-CN" b="0" dirty="0">
                <a:solidFill>
                  <a:srgbClr val="000066"/>
                </a:solidFill>
                <a:latin typeface="Tahoma" pitchFamily="34" charset="0"/>
              </a:rPr>
              <a:t>              95002        IS                  95002       B       </a:t>
            </a:r>
          </a:p>
          <a:p>
            <a:pPr eaLnBrk="1" hangingPunct="1">
              <a:buClr>
                <a:schemeClr val="accent1"/>
              </a:buClr>
            </a:pPr>
            <a:r>
              <a:rPr lang="en-US" altLang="zh-CN" b="0" dirty="0">
                <a:solidFill>
                  <a:srgbClr val="000066"/>
                </a:solidFill>
                <a:latin typeface="Tahoma" pitchFamily="34" charset="0"/>
              </a:rPr>
              <a:t>              95003        MA                 95003       C       </a:t>
            </a:r>
          </a:p>
          <a:p>
            <a:pPr eaLnBrk="1" hangingPunct="1">
              <a:buClr>
                <a:schemeClr val="accent1"/>
              </a:buClr>
            </a:pPr>
            <a:r>
              <a:rPr lang="en-US" altLang="zh-CN" b="0" dirty="0">
                <a:solidFill>
                  <a:srgbClr val="000066"/>
                </a:solidFill>
                <a:latin typeface="Tahoma" pitchFamily="34" charset="0"/>
              </a:rPr>
              <a:t>              95004        IS                  95004       B       </a:t>
            </a:r>
          </a:p>
          <a:p>
            <a:pPr eaLnBrk="1" hangingPunct="1">
              <a:buClr>
                <a:schemeClr val="accent1"/>
              </a:buClr>
            </a:pPr>
            <a:r>
              <a:rPr lang="en-US" altLang="zh-CN" b="0" dirty="0">
                <a:solidFill>
                  <a:srgbClr val="000066"/>
                </a:solidFill>
                <a:latin typeface="Tahoma" pitchFamily="34" charset="0"/>
              </a:rPr>
              <a:t>              95005        PH                 95005       B       </a:t>
            </a:r>
          </a:p>
          <a:p>
            <a:pPr eaLnBrk="1" hangingPunct="1">
              <a:buClr>
                <a:schemeClr val="accent1"/>
              </a:buClr>
            </a:pPr>
            <a:r>
              <a:rPr lang="en-US" altLang="zh-CN" b="0" dirty="0">
                <a:solidFill>
                  <a:srgbClr val="000066"/>
                </a:solidFill>
                <a:latin typeface="Tahoma" pitchFamily="34" charset="0"/>
              </a:rPr>
              <a:t>       </a:t>
            </a:r>
            <a:r>
              <a:rPr lang="en-US" altLang="zh-CN" sz="2000" b="0" dirty="0">
                <a:solidFill>
                  <a:srgbClr val="000066"/>
                </a:solidFill>
                <a:latin typeface="Tahoma" pitchFamily="34" charset="0"/>
              </a:rPr>
              <a:t>────────────       ───────────</a:t>
            </a:r>
          </a:p>
          <a:p>
            <a:pPr eaLnBrk="1" hangingPunct="1">
              <a:buClr>
                <a:schemeClr val="accent1"/>
              </a:buClr>
              <a:buFontTx/>
              <a:buChar char="•"/>
            </a:pPr>
            <a:endParaRPr lang="en-US" altLang="zh-CN" b="0" dirty="0">
              <a:solidFill>
                <a:srgbClr val="000066"/>
              </a:solidFill>
              <a:latin typeface="Tahoma" pitchFamily="34" charset="0"/>
            </a:endParaRPr>
          </a:p>
        </p:txBody>
      </p:sp>
      <p:sp>
        <p:nvSpPr>
          <p:cNvPr id="2" name="灯片编号占位符 1"/>
          <p:cNvSpPr>
            <a:spLocks noGrp="1"/>
          </p:cNvSpPr>
          <p:nvPr>
            <p:ph type="sldNum" sz="quarter" idx="11"/>
          </p:nvPr>
        </p:nvSpPr>
        <p:spPr>
          <a:xfrm>
            <a:off x="250824" y="6453336"/>
            <a:ext cx="792783" cy="457200"/>
          </a:xfrm>
        </p:spPr>
        <p:txBody>
          <a:bodyPr/>
          <a:lstStyle/>
          <a:p>
            <a:pPr>
              <a:defRPr/>
            </a:pPr>
            <a:fld id="{C8E68E76-BED9-4822-AFC4-B7367625829A}" type="slidenum">
              <a:rPr lang="en-US" altLang="zh-CN" smtClean="0"/>
              <a:pPr>
                <a:defRPr/>
              </a:pPr>
              <a:t>53</a:t>
            </a:fld>
            <a:endParaRPr lang="en-US" altLang="zh-CN" dirty="0"/>
          </a:p>
        </p:txBody>
      </p:sp>
      <p:sp>
        <p:nvSpPr>
          <p:cNvPr id="7" name="Rectangle 2">
            <a:extLst>
              <a:ext uri="{FF2B5EF4-FFF2-40B4-BE49-F238E27FC236}">
                <a16:creationId xmlns:a16="http://schemas.microsoft.com/office/drawing/2014/main" id="{E87E36BE-C837-4048-9B4B-818BCEF871F1}"/>
              </a:ext>
            </a:extLst>
          </p:cNvPr>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3941"/>
                                        </p:tgtEl>
                                        <p:attrNameLst>
                                          <p:attrName>style.visibility</p:attrName>
                                        </p:attrNameLst>
                                      </p:cBhvr>
                                      <p:to>
                                        <p:strVal val="visible"/>
                                      </p:to>
                                    </p:set>
                                    <p:animEffect transition="in" filter="box(in)">
                                      <p:cBhvr>
                                        <p:cTn id="7" dur="500"/>
                                        <p:tgtEl>
                                          <p:spTgt spid="423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ChangeArrowheads="1"/>
          </p:cNvSpPr>
          <p:nvPr>
            <p:ph idx="1"/>
          </p:nvPr>
        </p:nvSpPr>
        <p:spPr bwMode="auto">
          <a:xfrm>
            <a:off x="457200" y="1906488"/>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zh-CN" sz="2400" b="1" dirty="0">
                <a:solidFill>
                  <a:srgbClr val="CC3300"/>
                </a:solidFill>
              </a:rPr>
              <a:t> ND     NL</a:t>
            </a:r>
            <a:r>
              <a:rPr lang="en-US" altLang="zh-CN" sz="2400" b="1" dirty="0">
                <a:solidFill>
                  <a:srgbClr val="000066"/>
                </a:solidFill>
              </a:rPr>
              <a:t> </a:t>
            </a:r>
          </a:p>
          <a:p>
            <a:pPr>
              <a:buFontTx/>
              <a:buNone/>
            </a:pPr>
            <a:r>
              <a:rPr lang="en-US" altLang="zh-CN" sz="2400" b="1" dirty="0">
                <a:solidFill>
                  <a:srgbClr val="000066"/>
                </a:solidFill>
              </a:rPr>
              <a:t>             ──────────────</a:t>
            </a:r>
          </a:p>
          <a:p>
            <a:pPr>
              <a:buFontTx/>
              <a:buNone/>
            </a:pPr>
            <a:r>
              <a:rPr lang="en-US" altLang="zh-CN" sz="2400" b="1" dirty="0">
                <a:solidFill>
                  <a:srgbClr val="669900"/>
                </a:solidFill>
              </a:rPr>
              <a:t>                  </a:t>
            </a:r>
            <a:r>
              <a:rPr lang="en-US" altLang="zh-CN" sz="2400" b="1" dirty="0" err="1">
                <a:solidFill>
                  <a:srgbClr val="669900"/>
                </a:solidFill>
              </a:rPr>
              <a:t>Sno</a:t>
            </a:r>
            <a:r>
              <a:rPr lang="en-US" altLang="zh-CN" sz="2400" b="1" dirty="0">
                <a:solidFill>
                  <a:srgbClr val="669900"/>
                </a:solidFill>
              </a:rPr>
              <a:t>        </a:t>
            </a:r>
            <a:r>
              <a:rPr lang="en-US" altLang="zh-CN" sz="2400" b="1" dirty="0" err="1">
                <a:solidFill>
                  <a:srgbClr val="669900"/>
                </a:solidFill>
              </a:rPr>
              <a:t>Sdept</a:t>
            </a:r>
            <a:r>
              <a:rPr lang="en-US" altLang="zh-CN" sz="2400" b="1" dirty="0">
                <a:solidFill>
                  <a:srgbClr val="669900"/>
                </a:solidFill>
              </a:rPr>
              <a:t>      </a:t>
            </a:r>
            <a:r>
              <a:rPr lang="en-US" altLang="zh-CN" sz="2400" b="1" dirty="0" err="1">
                <a:solidFill>
                  <a:srgbClr val="669900"/>
                </a:solidFill>
              </a:rPr>
              <a:t>Sloc</a:t>
            </a:r>
            <a:endParaRPr lang="en-US" altLang="zh-CN" sz="2400" b="1" dirty="0">
              <a:solidFill>
                <a:srgbClr val="669900"/>
              </a:solidFill>
            </a:endParaRPr>
          </a:p>
          <a:p>
            <a:pPr>
              <a:buFontTx/>
              <a:buNone/>
            </a:pPr>
            <a:r>
              <a:rPr lang="en-US" altLang="zh-CN" sz="2400" b="1" dirty="0">
                <a:solidFill>
                  <a:srgbClr val="000066"/>
                </a:solidFill>
              </a:rPr>
              <a:t>             ──────────────</a:t>
            </a:r>
          </a:p>
          <a:p>
            <a:pPr>
              <a:buFontTx/>
              <a:buNone/>
            </a:pPr>
            <a:r>
              <a:rPr lang="en-US" altLang="zh-CN" sz="2400" b="1" dirty="0">
                <a:solidFill>
                  <a:srgbClr val="000066"/>
                </a:solidFill>
              </a:rPr>
              <a:t>                 </a:t>
            </a:r>
            <a:r>
              <a:rPr lang="en-US" altLang="zh-CN" sz="2000" b="1" dirty="0">
                <a:solidFill>
                  <a:srgbClr val="000066"/>
                </a:solidFill>
              </a:rPr>
              <a:t>95001        CS              A</a:t>
            </a:r>
          </a:p>
          <a:p>
            <a:pPr>
              <a:buFontTx/>
              <a:buNone/>
            </a:pPr>
            <a:r>
              <a:rPr lang="en-US" altLang="zh-CN" sz="2000" b="1" dirty="0">
                <a:solidFill>
                  <a:srgbClr val="000066"/>
                </a:solidFill>
              </a:rPr>
              <a:t>                     95002        IS              B</a:t>
            </a:r>
          </a:p>
          <a:p>
            <a:pPr>
              <a:buFontTx/>
              <a:buNone/>
            </a:pPr>
            <a:r>
              <a:rPr lang="en-US" altLang="zh-CN" sz="2000" b="1" dirty="0">
                <a:solidFill>
                  <a:srgbClr val="000066"/>
                </a:solidFill>
              </a:rPr>
              <a:t>                     95003        MA            C</a:t>
            </a:r>
          </a:p>
          <a:p>
            <a:pPr>
              <a:buFontTx/>
              <a:buNone/>
            </a:pPr>
            <a:r>
              <a:rPr lang="en-US" altLang="zh-CN" sz="2000" b="1" dirty="0">
                <a:solidFill>
                  <a:srgbClr val="000066"/>
                </a:solidFill>
              </a:rPr>
              <a:t>                     95004        IS              B</a:t>
            </a:r>
          </a:p>
          <a:p>
            <a:pPr>
              <a:buFontTx/>
              <a:buNone/>
            </a:pPr>
            <a:r>
              <a:rPr lang="en-US" altLang="zh-CN" sz="2000" b="1" dirty="0">
                <a:solidFill>
                  <a:srgbClr val="000066"/>
                </a:solidFill>
              </a:rPr>
              <a:t>                     95005        PH             B</a:t>
            </a:r>
          </a:p>
          <a:p>
            <a:pPr>
              <a:buFontTx/>
              <a:buNone/>
            </a:pPr>
            <a:r>
              <a:rPr lang="en-US" altLang="zh-CN" sz="2400" b="1" dirty="0">
                <a:solidFill>
                  <a:srgbClr val="000066"/>
                </a:solidFill>
              </a:rPr>
              <a:t>             ──────────────</a:t>
            </a:r>
          </a:p>
        </p:txBody>
      </p:sp>
      <p:sp>
        <p:nvSpPr>
          <p:cNvPr id="95236" name="Freeform 5"/>
          <p:cNvSpPr>
            <a:spLocks/>
          </p:cNvSpPr>
          <p:nvPr/>
        </p:nvSpPr>
        <p:spPr bwMode="auto">
          <a:xfrm>
            <a:off x="1143000" y="2058888"/>
            <a:ext cx="330200" cy="228600"/>
          </a:xfrm>
          <a:custGeom>
            <a:avLst/>
            <a:gdLst>
              <a:gd name="T0" fmla="*/ 0 w 336"/>
              <a:gd name="T1" fmla="*/ 0 h 336"/>
              <a:gd name="T2" fmla="*/ 0 w 336"/>
              <a:gd name="T3" fmla="*/ 2147483647 h 336"/>
              <a:gd name="T4" fmla="*/ 2147483647 w 336"/>
              <a:gd name="T5" fmla="*/ 0 h 336"/>
              <a:gd name="T6" fmla="*/ 2147483647 w 336"/>
              <a:gd name="T7" fmla="*/ 2147483647 h 336"/>
              <a:gd name="T8" fmla="*/ 0 w 336"/>
              <a:gd name="T9" fmla="*/ 0 h 336"/>
              <a:gd name="T10" fmla="*/ 0 60000 65536"/>
              <a:gd name="T11" fmla="*/ 0 60000 65536"/>
              <a:gd name="T12" fmla="*/ 0 60000 65536"/>
              <a:gd name="T13" fmla="*/ 0 60000 65536"/>
              <a:gd name="T14" fmla="*/ 0 60000 65536"/>
              <a:gd name="T15" fmla="*/ 0 w 336"/>
              <a:gd name="T16" fmla="*/ 0 h 336"/>
              <a:gd name="T17" fmla="*/ 336 w 336"/>
              <a:gd name="T18" fmla="*/ 336 h 336"/>
            </a:gdLst>
            <a:ahLst/>
            <a:cxnLst>
              <a:cxn ang="T10">
                <a:pos x="T0" y="T1"/>
              </a:cxn>
              <a:cxn ang="T11">
                <a:pos x="T2" y="T3"/>
              </a:cxn>
              <a:cxn ang="T12">
                <a:pos x="T4" y="T5"/>
              </a:cxn>
              <a:cxn ang="T13">
                <a:pos x="T6" y="T7"/>
              </a:cxn>
              <a:cxn ang="T14">
                <a:pos x="T8" y="T9"/>
              </a:cxn>
            </a:cxnLst>
            <a:rect l="T15" t="T16" r="T17" b="T18"/>
            <a:pathLst>
              <a:path w="336" h="336">
                <a:moveTo>
                  <a:pt x="0" y="0"/>
                </a:moveTo>
                <a:lnTo>
                  <a:pt x="0" y="336"/>
                </a:lnTo>
                <a:lnTo>
                  <a:pt x="336" y="0"/>
                </a:lnTo>
                <a:lnTo>
                  <a:pt x="336" y="336"/>
                </a:lnTo>
                <a:lnTo>
                  <a:pt x="0"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endParaRPr lang="zh-CN" altLang="en-US"/>
          </a:p>
        </p:txBody>
      </p:sp>
      <p:sp>
        <p:nvSpPr>
          <p:cNvPr id="424966" name="Rectangle 6"/>
          <p:cNvSpPr>
            <a:spLocks noChangeArrowheads="1"/>
          </p:cNvSpPr>
          <p:nvPr/>
        </p:nvSpPr>
        <p:spPr bwMode="auto">
          <a:xfrm>
            <a:off x="6019800" y="3659088"/>
            <a:ext cx="274320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lnSpc>
                <a:spcPct val="90000"/>
              </a:lnSpc>
              <a:buClr>
                <a:schemeClr val="folHlink"/>
              </a:buClr>
              <a:buSzPct val="60000"/>
              <a:buFont typeface="Wingdings" pitchFamily="2" charset="2"/>
              <a:buNone/>
            </a:pPr>
            <a:r>
              <a:rPr lang="zh-CN" altLang="en-US">
                <a:solidFill>
                  <a:srgbClr val="CC3300"/>
                </a:solidFill>
                <a:latin typeface="Tahoma" pitchFamily="34" charset="0"/>
              </a:rPr>
              <a:t>注：与</a:t>
            </a:r>
            <a:r>
              <a:rPr lang="en-US" altLang="zh-CN">
                <a:solidFill>
                  <a:srgbClr val="CC3300"/>
                </a:solidFill>
                <a:latin typeface="Tahoma" pitchFamily="34" charset="0"/>
              </a:rPr>
              <a:t>SDL</a:t>
            </a:r>
            <a:r>
              <a:rPr lang="zh-CN" altLang="en-US">
                <a:solidFill>
                  <a:srgbClr val="CC3300"/>
                </a:solidFill>
                <a:latin typeface="Tahoma" pitchFamily="34" charset="0"/>
              </a:rPr>
              <a:t>关系一样，没有丢失信息（即无损连接）；</a:t>
            </a:r>
          </a:p>
          <a:p>
            <a:pPr eaLnBrk="1" hangingPunct="1">
              <a:lnSpc>
                <a:spcPct val="90000"/>
              </a:lnSpc>
              <a:buClr>
                <a:schemeClr val="folHlink"/>
              </a:buClr>
              <a:buSzPct val="60000"/>
              <a:buFont typeface="Wingdings" pitchFamily="2" charset="2"/>
              <a:buNone/>
            </a:pPr>
            <a:r>
              <a:rPr lang="zh-CN" altLang="en-US">
                <a:solidFill>
                  <a:srgbClr val="CC3300"/>
                </a:solidFill>
                <a:latin typeface="Tahoma" pitchFamily="34" charset="0"/>
              </a:rPr>
              <a:t>但原来的函数依赖</a:t>
            </a:r>
            <a:r>
              <a:rPr lang="en-US" altLang="zh-CN">
                <a:solidFill>
                  <a:srgbClr val="CC3300"/>
                </a:solidFill>
                <a:latin typeface="Tahoma" pitchFamily="34" charset="0"/>
              </a:rPr>
              <a:t>Sdept→Sloc</a:t>
            </a:r>
            <a:r>
              <a:rPr lang="zh-CN" altLang="en-US">
                <a:solidFill>
                  <a:srgbClr val="CC3300"/>
                </a:solidFill>
                <a:latin typeface="Tahoma" pitchFamily="34" charset="0"/>
              </a:rPr>
              <a:t>丢失。</a:t>
            </a:r>
          </a:p>
        </p:txBody>
      </p:sp>
      <p:sp>
        <p:nvSpPr>
          <p:cNvPr id="2" name="灯片编号占位符 1"/>
          <p:cNvSpPr>
            <a:spLocks noGrp="1"/>
          </p:cNvSpPr>
          <p:nvPr>
            <p:ph type="sldNum" sz="quarter" idx="11"/>
          </p:nvPr>
        </p:nvSpPr>
        <p:spPr>
          <a:xfrm>
            <a:off x="250824" y="6453336"/>
            <a:ext cx="792783" cy="457200"/>
          </a:xfrm>
        </p:spPr>
        <p:txBody>
          <a:bodyPr/>
          <a:lstStyle/>
          <a:p>
            <a:pPr>
              <a:defRPr/>
            </a:pPr>
            <a:fld id="{C8E68E76-BED9-4822-AFC4-B7367625829A}" type="slidenum">
              <a:rPr lang="en-US" altLang="zh-CN" smtClean="0"/>
              <a:pPr>
                <a:defRPr/>
              </a:pPr>
              <a:t>54</a:t>
            </a:fld>
            <a:endParaRPr lang="en-US" altLang="zh-CN" dirty="0"/>
          </a:p>
        </p:txBody>
      </p:sp>
      <p:sp>
        <p:nvSpPr>
          <p:cNvPr id="8" name="Rectangle 2">
            <a:extLst>
              <a:ext uri="{FF2B5EF4-FFF2-40B4-BE49-F238E27FC236}">
                <a16:creationId xmlns:a16="http://schemas.microsoft.com/office/drawing/2014/main" id="{D1D48D90-27A5-401E-B975-018B68BBA5F3}"/>
              </a:ext>
            </a:extLst>
          </p:cNvPr>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4966"/>
                                        </p:tgtEl>
                                        <p:attrNameLst>
                                          <p:attrName>style.visibility</p:attrName>
                                        </p:attrNameLst>
                                      </p:cBhvr>
                                      <p:to>
                                        <p:strVal val="visible"/>
                                      </p:to>
                                    </p:set>
                                    <p:animEffect transition="in" filter="checkerboard(across)">
                                      <p:cBhvr>
                                        <p:cTn id="7" dur="500"/>
                                        <p:tgtEl>
                                          <p:spTgt spid="424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4"/>
          <p:cNvSpPr>
            <a:spLocks noGrp="1" noChangeArrowheads="1"/>
          </p:cNvSpPr>
          <p:nvPr>
            <p:ph idx="1"/>
          </p:nvPr>
        </p:nvSpPr>
        <p:spPr bwMode="auto">
          <a:xfrm>
            <a:off x="0" y="1541289"/>
            <a:ext cx="8305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gn="just">
              <a:buFontTx/>
              <a:buNone/>
            </a:pPr>
            <a:r>
              <a:rPr lang="zh-CN" altLang="en-US" b="1">
                <a:solidFill>
                  <a:srgbClr val="000066"/>
                </a:solidFill>
              </a:rPr>
              <a:t>第四种分解：   </a:t>
            </a:r>
            <a:r>
              <a:rPr lang="en-US" altLang="zh-CN" b="1">
                <a:solidFill>
                  <a:srgbClr val="000066"/>
                </a:solidFill>
              </a:rPr>
              <a:t>SDL</a:t>
            </a:r>
            <a:r>
              <a:rPr lang="zh-CN" altLang="en-US" b="1">
                <a:solidFill>
                  <a:srgbClr val="000066"/>
                </a:solidFill>
              </a:rPr>
              <a:t>分解为下面两个关系模式：</a:t>
            </a:r>
          </a:p>
          <a:p>
            <a:pPr lvl="1" algn="just">
              <a:buFontTx/>
              <a:buNone/>
            </a:pPr>
            <a:r>
              <a:rPr lang="zh-CN" altLang="en-US" b="1">
                <a:solidFill>
                  <a:srgbClr val="000066"/>
                </a:solidFill>
              </a:rPr>
              <a:t>     </a:t>
            </a:r>
            <a:r>
              <a:rPr lang="en-US" altLang="zh-CN" b="1">
                <a:solidFill>
                  <a:srgbClr val="CC3300"/>
                </a:solidFill>
              </a:rPr>
              <a:t>ND(Sno, Sdept)      DL(Sdept, Sloc)</a:t>
            </a:r>
          </a:p>
        </p:txBody>
      </p:sp>
      <p:sp>
        <p:nvSpPr>
          <p:cNvPr id="425989" name="Rectangle 5"/>
          <p:cNvSpPr>
            <a:spLocks noChangeArrowheads="1"/>
          </p:cNvSpPr>
          <p:nvPr/>
        </p:nvSpPr>
        <p:spPr bwMode="auto">
          <a:xfrm>
            <a:off x="179512" y="2698576"/>
            <a:ext cx="6768752" cy="342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buClr>
                <a:schemeClr val="accent1"/>
              </a:buClr>
            </a:pPr>
            <a:r>
              <a:rPr lang="en-US" altLang="zh-CN" sz="2000" b="0" dirty="0">
                <a:solidFill>
                  <a:srgbClr val="000066"/>
                </a:solidFill>
                <a:latin typeface="Tahoma" pitchFamily="34" charset="0"/>
              </a:rPr>
              <a:t>  </a:t>
            </a:r>
            <a:r>
              <a:rPr lang="en-US" altLang="zh-CN" sz="2000" b="0" dirty="0">
                <a:solidFill>
                  <a:srgbClr val="CC3300"/>
                </a:solidFill>
                <a:latin typeface="Tahoma" pitchFamily="34" charset="0"/>
              </a:rPr>
              <a:t>ND</a:t>
            </a:r>
            <a:r>
              <a:rPr lang="en-US" altLang="zh-CN" sz="2000" b="0" dirty="0">
                <a:solidFill>
                  <a:srgbClr val="000066"/>
                </a:solidFill>
                <a:latin typeface="Tahoma" pitchFamily="34" charset="0"/>
              </a:rPr>
              <a:t>   ——─────────     </a:t>
            </a:r>
            <a:r>
              <a:rPr lang="en-US" altLang="zh-CN" sz="2000" b="0" dirty="0">
                <a:solidFill>
                  <a:srgbClr val="CC3300"/>
                </a:solidFill>
                <a:latin typeface="Tahoma" pitchFamily="34" charset="0"/>
              </a:rPr>
              <a:t>DL </a:t>
            </a:r>
            <a:r>
              <a:rPr lang="en-US" altLang="zh-CN" sz="2000" b="0" dirty="0">
                <a:solidFill>
                  <a:srgbClr val="000066"/>
                </a:solidFill>
                <a:latin typeface="Tahoma" pitchFamily="34" charset="0"/>
              </a:rPr>
              <a:t>────────</a:t>
            </a:r>
          </a:p>
          <a:p>
            <a:pPr eaLnBrk="1" hangingPunct="1">
              <a:buClr>
                <a:schemeClr val="accent1"/>
              </a:buClr>
            </a:pPr>
            <a:r>
              <a:rPr lang="en-US" altLang="zh-CN" b="0" dirty="0">
                <a:solidFill>
                  <a:srgbClr val="000066"/>
                </a:solidFill>
                <a:latin typeface="Tahoma" pitchFamily="34" charset="0"/>
              </a:rPr>
              <a:t>          </a:t>
            </a:r>
            <a:r>
              <a:rPr lang="en-US" altLang="zh-CN" b="0" dirty="0" err="1">
                <a:solidFill>
                  <a:srgbClr val="669900"/>
                </a:solidFill>
                <a:latin typeface="Tahoma" pitchFamily="34" charset="0"/>
              </a:rPr>
              <a:t>Sno</a:t>
            </a:r>
            <a:r>
              <a:rPr lang="en-US" altLang="zh-CN" b="0" dirty="0">
                <a:solidFill>
                  <a:srgbClr val="669900"/>
                </a:solidFill>
                <a:latin typeface="Tahoma" pitchFamily="34" charset="0"/>
              </a:rPr>
              <a:t>       </a:t>
            </a:r>
            <a:r>
              <a:rPr lang="en-US" altLang="zh-CN" b="0" dirty="0" err="1">
                <a:solidFill>
                  <a:srgbClr val="669900"/>
                </a:solidFill>
                <a:latin typeface="Tahoma" pitchFamily="34" charset="0"/>
              </a:rPr>
              <a:t>Sdept</a:t>
            </a:r>
            <a:r>
              <a:rPr lang="en-US" altLang="zh-CN" b="0" dirty="0">
                <a:solidFill>
                  <a:srgbClr val="669900"/>
                </a:solidFill>
                <a:latin typeface="Tahoma" pitchFamily="34" charset="0"/>
              </a:rPr>
              <a:t>         </a:t>
            </a:r>
            <a:r>
              <a:rPr lang="en-US" altLang="zh-CN" b="0" dirty="0" err="1">
                <a:solidFill>
                  <a:srgbClr val="669900"/>
                </a:solidFill>
                <a:latin typeface="Tahoma" pitchFamily="34" charset="0"/>
              </a:rPr>
              <a:t>Sdept</a:t>
            </a:r>
            <a:r>
              <a:rPr lang="en-US" altLang="zh-CN" b="0" dirty="0">
                <a:solidFill>
                  <a:srgbClr val="669900"/>
                </a:solidFill>
                <a:latin typeface="Tahoma" pitchFamily="34" charset="0"/>
              </a:rPr>
              <a:t>    </a:t>
            </a:r>
            <a:r>
              <a:rPr lang="en-US" altLang="zh-CN" b="0" dirty="0" err="1">
                <a:solidFill>
                  <a:srgbClr val="669900"/>
                </a:solidFill>
                <a:latin typeface="Tahoma" pitchFamily="34" charset="0"/>
              </a:rPr>
              <a:t>Sloc</a:t>
            </a:r>
            <a:r>
              <a:rPr lang="en-US" altLang="zh-CN" b="0" dirty="0">
                <a:solidFill>
                  <a:srgbClr val="669900"/>
                </a:solidFill>
                <a:latin typeface="Tahoma" pitchFamily="34" charset="0"/>
              </a:rPr>
              <a:t>     </a:t>
            </a:r>
          </a:p>
          <a:p>
            <a:pPr eaLnBrk="1" hangingPunct="1">
              <a:buClr>
                <a:schemeClr val="accent1"/>
              </a:buClr>
            </a:pPr>
            <a:r>
              <a:rPr lang="en-US" altLang="zh-CN" b="0" dirty="0">
                <a:solidFill>
                  <a:srgbClr val="000066"/>
                </a:solidFill>
                <a:latin typeface="Tahoma" pitchFamily="34" charset="0"/>
              </a:rPr>
              <a:t>       </a:t>
            </a:r>
            <a:r>
              <a:rPr lang="en-US" altLang="zh-CN" sz="2000" b="0" dirty="0">
                <a:solidFill>
                  <a:srgbClr val="000066"/>
                </a:solidFill>
                <a:latin typeface="Tahoma" pitchFamily="34" charset="0"/>
              </a:rPr>
              <a:t>──────────            ────────</a:t>
            </a:r>
          </a:p>
          <a:p>
            <a:pPr eaLnBrk="1" hangingPunct="1">
              <a:buClr>
                <a:schemeClr val="accent1"/>
              </a:buClr>
            </a:pPr>
            <a:r>
              <a:rPr lang="en-US" altLang="zh-CN" b="0" dirty="0">
                <a:solidFill>
                  <a:srgbClr val="000066"/>
                </a:solidFill>
                <a:latin typeface="Tahoma" pitchFamily="34" charset="0"/>
              </a:rPr>
              <a:t>       95001        CS             </a:t>
            </a:r>
            <a:r>
              <a:rPr lang="en-US" altLang="zh-CN" b="0" dirty="0" err="1">
                <a:solidFill>
                  <a:srgbClr val="000066"/>
                </a:solidFill>
                <a:latin typeface="Tahoma" pitchFamily="34" charset="0"/>
              </a:rPr>
              <a:t>CS</a:t>
            </a:r>
            <a:r>
              <a:rPr lang="en-US" altLang="zh-CN" b="0" dirty="0">
                <a:solidFill>
                  <a:srgbClr val="000066"/>
                </a:solidFill>
                <a:latin typeface="Tahoma" pitchFamily="34" charset="0"/>
              </a:rPr>
              <a:t>       A       </a:t>
            </a:r>
          </a:p>
          <a:p>
            <a:pPr eaLnBrk="1" hangingPunct="1">
              <a:buClr>
                <a:schemeClr val="accent1"/>
              </a:buClr>
            </a:pPr>
            <a:r>
              <a:rPr lang="en-US" altLang="zh-CN" b="0" dirty="0">
                <a:solidFill>
                  <a:srgbClr val="000066"/>
                </a:solidFill>
                <a:latin typeface="Tahoma" pitchFamily="34" charset="0"/>
              </a:rPr>
              <a:t>       95002        IS              </a:t>
            </a:r>
            <a:r>
              <a:rPr lang="en-US" altLang="zh-CN" b="0" dirty="0" err="1">
                <a:solidFill>
                  <a:srgbClr val="000066"/>
                </a:solidFill>
                <a:latin typeface="Tahoma" pitchFamily="34" charset="0"/>
              </a:rPr>
              <a:t>IS</a:t>
            </a:r>
            <a:r>
              <a:rPr lang="en-US" altLang="zh-CN" b="0" dirty="0">
                <a:solidFill>
                  <a:srgbClr val="000066"/>
                </a:solidFill>
                <a:latin typeface="Tahoma" pitchFamily="34" charset="0"/>
              </a:rPr>
              <a:t>        B       </a:t>
            </a:r>
          </a:p>
          <a:p>
            <a:pPr eaLnBrk="1" hangingPunct="1">
              <a:buClr>
                <a:schemeClr val="accent1"/>
              </a:buClr>
            </a:pPr>
            <a:r>
              <a:rPr lang="en-US" altLang="zh-CN" b="0" dirty="0">
                <a:solidFill>
                  <a:srgbClr val="000066"/>
                </a:solidFill>
                <a:latin typeface="Tahoma" pitchFamily="34" charset="0"/>
              </a:rPr>
              <a:t>       95003        MA            </a:t>
            </a:r>
            <a:r>
              <a:rPr lang="en-US" altLang="zh-CN" b="0" dirty="0" err="1">
                <a:solidFill>
                  <a:srgbClr val="000066"/>
                </a:solidFill>
                <a:latin typeface="Tahoma" pitchFamily="34" charset="0"/>
              </a:rPr>
              <a:t>MA</a:t>
            </a:r>
            <a:r>
              <a:rPr lang="en-US" altLang="zh-CN" b="0" dirty="0">
                <a:solidFill>
                  <a:srgbClr val="000066"/>
                </a:solidFill>
                <a:latin typeface="Tahoma" pitchFamily="34" charset="0"/>
              </a:rPr>
              <a:t>       C       </a:t>
            </a:r>
          </a:p>
          <a:p>
            <a:pPr eaLnBrk="1" hangingPunct="1">
              <a:buClr>
                <a:schemeClr val="accent1"/>
              </a:buClr>
            </a:pPr>
            <a:r>
              <a:rPr lang="en-US" altLang="zh-CN" b="0" dirty="0">
                <a:solidFill>
                  <a:srgbClr val="000066"/>
                </a:solidFill>
                <a:latin typeface="Tahoma" pitchFamily="34" charset="0"/>
              </a:rPr>
              <a:t>       95004        IS              PH       B       </a:t>
            </a:r>
          </a:p>
          <a:p>
            <a:pPr eaLnBrk="1" hangingPunct="1">
              <a:buClr>
                <a:schemeClr val="accent1"/>
              </a:buClr>
            </a:pPr>
            <a:r>
              <a:rPr lang="en-US" altLang="zh-CN" b="0" dirty="0">
                <a:solidFill>
                  <a:srgbClr val="000066"/>
                </a:solidFill>
                <a:latin typeface="Tahoma" pitchFamily="34" charset="0"/>
              </a:rPr>
              <a:t>         95005        PH             </a:t>
            </a:r>
            <a:r>
              <a:rPr lang="en-US" altLang="zh-CN" sz="2000" b="0" dirty="0">
                <a:solidFill>
                  <a:srgbClr val="000066"/>
                </a:solidFill>
                <a:latin typeface="Tahoma" pitchFamily="34" charset="0"/>
              </a:rPr>
              <a:t>────────</a:t>
            </a:r>
            <a:endParaRPr lang="en-US" altLang="zh-CN" b="0" dirty="0">
              <a:solidFill>
                <a:srgbClr val="000066"/>
              </a:solidFill>
              <a:latin typeface="Tahoma" pitchFamily="34" charset="0"/>
            </a:endParaRPr>
          </a:p>
          <a:p>
            <a:pPr algn="l" eaLnBrk="1" hangingPunct="1">
              <a:buClr>
                <a:schemeClr val="accent1"/>
              </a:buClr>
            </a:pPr>
            <a:r>
              <a:rPr lang="en-US" altLang="zh-CN" b="0" dirty="0">
                <a:solidFill>
                  <a:srgbClr val="000066"/>
                </a:solidFill>
                <a:latin typeface="Tahoma" pitchFamily="34" charset="0"/>
              </a:rPr>
              <a:t>                 </a:t>
            </a:r>
            <a:r>
              <a:rPr lang="en-US" altLang="zh-CN" sz="2000" b="0" dirty="0">
                <a:solidFill>
                  <a:srgbClr val="000066"/>
                </a:solidFill>
                <a:latin typeface="Tahoma" pitchFamily="34" charset="0"/>
              </a:rPr>
              <a:t>──────────</a:t>
            </a:r>
            <a:endParaRPr lang="en-US" altLang="zh-CN" b="0" dirty="0">
              <a:solidFill>
                <a:srgbClr val="000066"/>
              </a:solidFill>
              <a:latin typeface="Tahoma" pitchFamily="34" charset="0"/>
            </a:endParaRPr>
          </a:p>
        </p:txBody>
      </p:sp>
      <p:sp>
        <p:nvSpPr>
          <p:cNvPr id="425990" name="Rectangle 6"/>
          <p:cNvSpPr>
            <a:spLocks noChangeArrowheads="1"/>
          </p:cNvSpPr>
          <p:nvPr/>
        </p:nvSpPr>
        <p:spPr bwMode="auto">
          <a:xfrm>
            <a:off x="7021396" y="3933056"/>
            <a:ext cx="21336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lnSpc>
                <a:spcPct val="90000"/>
              </a:lnSpc>
              <a:buClr>
                <a:schemeClr val="folHlink"/>
              </a:buClr>
              <a:buSzPct val="60000"/>
              <a:buFont typeface="Wingdings" pitchFamily="2" charset="2"/>
              <a:buNone/>
            </a:pPr>
            <a:r>
              <a:rPr lang="zh-CN" altLang="en-US" dirty="0">
                <a:solidFill>
                  <a:srgbClr val="CC3300"/>
                </a:solidFill>
                <a:latin typeface="Tahoma" pitchFamily="34" charset="0"/>
              </a:rPr>
              <a:t>注：与</a:t>
            </a:r>
            <a:r>
              <a:rPr lang="en-US" altLang="zh-CN" dirty="0">
                <a:solidFill>
                  <a:srgbClr val="CC3300"/>
                </a:solidFill>
                <a:latin typeface="Tahoma" pitchFamily="34" charset="0"/>
              </a:rPr>
              <a:t>SDL</a:t>
            </a:r>
            <a:r>
              <a:rPr lang="zh-CN" altLang="en-US" dirty="0">
                <a:solidFill>
                  <a:srgbClr val="CC3300"/>
                </a:solidFill>
                <a:latin typeface="Tahoma" pitchFamily="34" charset="0"/>
              </a:rPr>
              <a:t>关系一样，没有丢失信息（无损连接）且保留了原来所有的函数依赖。</a:t>
            </a:r>
          </a:p>
        </p:txBody>
      </p:sp>
      <p:sp>
        <p:nvSpPr>
          <p:cNvPr id="2" name="灯片编号占位符 1"/>
          <p:cNvSpPr>
            <a:spLocks noGrp="1"/>
          </p:cNvSpPr>
          <p:nvPr>
            <p:ph type="sldNum" sz="quarter" idx="11"/>
          </p:nvPr>
        </p:nvSpPr>
        <p:spPr>
          <a:xfrm>
            <a:off x="250824" y="6453336"/>
            <a:ext cx="864791" cy="457200"/>
          </a:xfrm>
        </p:spPr>
        <p:txBody>
          <a:bodyPr/>
          <a:lstStyle/>
          <a:p>
            <a:pPr>
              <a:defRPr/>
            </a:pPr>
            <a:fld id="{C8E68E76-BED9-4822-AFC4-B7367625829A}" type="slidenum">
              <a:rPr lang="en-US" altLang="zh-CN" smtClean="0"/>
              <a:pPr>
                <a:defRPr/>
              </a:pPr>
              <a:t>55</a:t>
            </a:fld>
            <a:endParaRPr lang="en-US" altLang="zh-CN" dirty="0"/>
          </a:p>
        </p:txBody>
      </p:sp>
      <p:sp>
        <p:nvSpPr>
          <p:cNvPr id="8" name="Rectangle 2">
            <a:extLst>
              <a:ext uri="{FF2B5EF4-FFF2-40B4-BE49-F238E27FC236}">
                <a16:creationId xmlns:a16="http://schemas.microsoft.com/office/drawing/2014/main" id="{23FF1015-B34C-4671-A977-E76120562ED0}"/>
              </a:ext>
            </a:extLst>
          </p:cNvPr>
          <p:cNvSpPr>
            <a:spLocks noGrp="1" noChangeArrowheads="1"/>
          </p:cNvSpPr>
          <p:nvPr>
            <p:ph type="title"/>
          </p:nvPr>
        </p:nvSpPr>
        <p:spPr bwMode="auto">
          <a:xfrm>
            <a:off x="762000" y="731248"/>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b="1" dirty="0"/>
              <a:t>分解的函数依赖保持性和无损连接性</a:t>
            </a:r>
            <a:r>
              <a:rPr lang="en-US" altLang="zh-CN" sz="2800" b="1" dirty="0"/>
              <a:t>(</a:t>
            </a:r>
            <a:r>
              <a:rPr lang="zh-CN" altLang="en-US" sz="2800" b="1" dirty="0"/>
              <a:t>示例</a:t>
            </a:r>
            <a:r>
              <a:rPr lang="en-US" altLang="zh-CN" sz="2800" b="1" dirty="0"/>
              <a:t>)</a:t>
            </a:r>
            <a:endParaRPr lang="zh-CN" altLang="en-US" sz="28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5989"/>
                                        </p:tgtEl>
                                        <p:attrNameLst>
                                          <p:attrName>style.visibility</p:attrName>
                                        </p:attrNameLst>
                                      </p:cBhvr>
                                      <p:to>
                                        <p:strVal val="visible"/>
                                      </p:to>
                                    </p:set>
                                    <p:animEffect transition="in" filter="box(in)">
                                      <p:cBhvr>
                                        <p:cTn id="7" dur="500"/>
                                        <p:tgtEl>
                                          <p:spTgt spid="4259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25990"/>
                                        </p:tgtEl>
                                        <p:attrNameLst>
                                          <p:attrName>style.visibility</p:attrName>
                                        </p:attrNameLst>
                                      </p:cBhvr>
                                      <p:to>
                                        <p:strVal val="visible"/>
                                      </p:to>
                                    </p:set>
                                    <p:animEffect transition="in" filter="checkerboard(across)">
                                      <p:cBhvr>
                                        <p:cTn id="12" dur="500"/>
                                        <p:tgtEl>
                                          <p:spTgt spid="425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9" grpId="0" autoUpdateAnimBg="0"/>
      <p:bldP spid="42599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5"/>
          <p:cNvSpPr>
            <a:spLocks noGrp="1"/>
          </p:cNvSpPr>
          <p:nvPr>
            <p:ph type="ftr" sz="quarter" idx="11"/>
          </p:nvPr>
        </p:nvSpPr>
        <p:spPr/>
        <p:txBody>
          <a:bodyPr/>
          <a:lstStyle/>
          <a:p>
            <a:r>
              <a:rPr lang="en-US" altLang="zh-CN"/>
              <a:t>An Introduction to Database System</a:t>
            </a:r>
          </a:p>
        </p:txBody>
      </p:sp>
      <p:sp>
        <p:nvSpPr>
          <p:cNvPr id="9" name="灯片编号占位符 6"/>
          <p:cNvSpPr>
            <a:spLocks noGrp="1"/>
          </p:cNvSpPr>
          <p:nvPr>
            <p:ph type="sldNum" sz="quarter" idx="12"/>
          </p:nvPr>
        </p:nvSpPr>
        <p:spPr/>
        <p:txBody>
          <a:bodyPr/>
          <a:lstStyle/>
          <a:p>
            <a:fld id="{A4940A0A-94DC-4A36-8FB3-81C0D322A47A}" type="slidenum">
              <a:rPr lang="en-US" altLang="zh-CN"/>
              <a:pPr/>
              <a:t>56</a:t>
            </a:fld>
            <a:endParaRPr lang="en-US" altLang="zh-CN"/>
          </a:p>
        </p:txBody>
      </p:sp>
      <p:sp>
        <p:nvSpPr>
          <p:cNvPr id="626690" name="Rectangle 2"/>
          <p:cNvSpPr>
            <a:spLocks noGrp="1" noChangeArrowheads="1"/>
          </p:cNvSpPr>
          <p:nvPr>
            <p:ph type="title"/>
          </p:nvPr>
        </p:nvSpPr>
        <p:spPr/>
        <p:txBody>
          <a:bodyPr/>
          <a:lstStyle/>
          <a:p>
            <a:r>
              <a:rPr lang="zh-CN" altLang="en-US" dirty="0"/>
              <a:t>例</a:t>
            </a:r>
            <a:endParaRPr lang="en-US" altLang="zh-CN" dirty="0"/>
          </a:p>
        </p:txBody>
      </p:sp>
      <p:sp>
        <p:nvSpPr>
          <p:cNvPr id="626691" name="Rectangle 3"/>
          <p:cNvSpPr>
            <a:spLocks noGrp="1" noChangeArrowheads="1"/>
          </p:cNvSpPr>
          <p:nvPr>
            <p:ph type="body" sz="half" idx="1"/>
          </p:nvPr>
        </p:nvSpPr>
        <p:spPr>
          <a:xfrm>
            <a:off x="971550" y="1484313"/>
            <a:ext cx="7721600" cy="4903787"/>
          </a:xfrm>
        </p:spPr>
        <p:txBody>
          <a:bodyPr/>
          <a:lstStyle/>
          <a:p>
            <a:r>
              <a:rPr lang="zh-CN" altLang="en-US" sz="2000" b="1"/>
              <a:t>设</a:t>
            </a:r>
            <a:r>
              <a:rPr lang="en-US" altLang="zh-CN" sz="2000" b="1"/>
              <a:t>S-C-M</a:t>
            </a:r>
            <a:r>
              <a:rPr lang="zh-CN" altLang="en-US" sz="2000" b="1"/>
              <a:t>（学号，班级，班主任）</a:t>
            </a:r>
          </a:p>
          <a:p>
            <a:pPr>
              <a:buFont typeface="Wingdings" panose="05000000000000000000" pitchFamily="2" charset="2"/>
              <a:buNone/>
            </a:pPr>
            <a:r>
              <a:rPr lang="zh-CN" altLang="en-US" sz="2000" b="1"/>
              <a:t>     </a:t>
            </a:r>
            <a:r>
              <a:rPr lang="en-US" altLang="zh-CN" sz="2000" b="1"/>
              <a:t>F={</a:t>
            </a:r>
            <a:r>
              <a:rPr lang="zh-CN" altLang="en-US" sz="2000" b="1"/>
              <a:t>学号</a:t>
            </a:r>
            <a:r>
              <a:rPr lang="zh-CN" altLang="en-US" sz="2000" b="1">
                <a:sym typeface="Symbol" panose="05050102010706020507" pitchFamily="18" charset="2"/>
              </a:rPr>
              <a:t>班级，班级班主任，学号班主任</a:t>
            </a:r>
            <a:r>
              <a:rPr lang="en-US" altLang="zh-CN" sz="2000" b="1">
                <a:sym typeface="Symbol" panose="05050102010706020507" pitchFamily="18" charset="2"/>
              </a:rPr>
              <a:t>}</a:t>
            </a:r>
            <a:endParaRPr lang="en-US" altLang="zh-CN" sz="2000" b="1"/>
          </a:p>
        </p:txBody>
      </p:sp>
      <p:graphicFrame>
        <p:nvGraphicFramePr>
          <p:cNvPr id="626692" name="Object 4"/>
          <p:cNvGraphicFramePr>
            <a:graphicFrameLocks noChangeAspect="1"/>
          </p:cNvGraphicFramePr>
          <p:nvPr/>
        </p:nvGraphicFramePr>
        <p:xfrm>
          <a:off x="1712913" y="3028950"/>
          <a:ext cx="5943600" cy="1098550"/>
        </p:xfrm>
        <a:graphic>
          <a:graphicData uri="http://schemas.openxmlformats.org/presentationml/2006/ole">
            <mc:AlternateContent xmlns:mc="http://schemas.openxmlformats.org/markup-compatibility/2006">
              <mc:Choice xmlns:v="urn:schemas-microsoft-com:vml" Requires="v">
                <p:oleObj spid="_x0000_s6146" name="Equation" r:id="rId4" imgW="3441600" imgH="698400" progId="Equation.DSMT4">
                  <p:embed/>
                </p:oleObj>
              </mc:Choice>
              <mc:Fallback>
                <p:oleObj name="Equation" r:id="rId4" imgW="3441600" imgH="698400" progId="Equation.DSMT4">
                  <p:embed/>
                  <p:pic>
                    <p:nvPicPr>
                      <p:cNvPr id="6266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2913" y="3028950"/>
                        <a:ext cx="5943600" cy="1098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6693" name="Text Box 5"/>
          <p:cNvSpPr txBox="1">
            <a:spLocks noChangeArrowheads="1"/>
          </p:cNvSpPr>
          <p:nvPr/>
        </p:nvSpPr>
        <p:spPr bwMode="auto">
          <a:xfrm>
            <a:off x="911225" y="2408238"/>
            <a:ext cx="660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ClrTx/>
              <a:buFontTx/>
              <a:buNone/>
            </a:pPr>
            <a:r>
              <a:rPr kumimoji="1" lang="zh-CN" altLang="en-US" sz="2400" b="1">
                <a:latin typeface="Times New Roman" panose="02020603050405020304" pitchFamily="18" charset="0"/>
              </a:rPr>
              <a:t>三种分解：</a:t>
            </a:r>
          </a:p>
        </p:txBody>
      </p:sp>
      <p:graphicFrame>
        <p:nvGraphicFramePr>
          <p:cNvPr id="626694" name="Object 6"/>
          <p:cNvGraphicFramePr>
            <a:graphicFrameLocks noGrp="1" noChangeAspect="1"/>
          </p:cNvGraphicFramePr>
          <p:nvPr>
            <p:ph sz="half" idx="2"/>
          </p:nvPr>
        </p:nvGraphicFramePr>
        <p:xfrm>
          <a:off x="2435225" y="4824413"/>
          <a:ext cx="5808663" cy="1106487"/>
        </p:xfrm>
        <a:graphic>
          <a:graphicData uri="http://schemas.openxmlformats.org/presentationml/2006/ole">
            <mc:AlternateContent xmlns:mc="http://schemas.openxmlformats.org/markup-compatibility/2006">
              <mc:Choice xmlns:v="urn:schemas-microsoft-com:vml" Requires="v">
                <p:oleObj spid="_x0000_s6147" name="Equation" r:id="rId6" imgW="3124080" imgH="698400" progId="Equation.DSMT4">
                  <p:embed/>
                </p:oleObj>
              </mc:Choice>
              <mc:Fallback>
                <p:oleObj name="Equation" r:id="rId6" imgW="3124080" imgH="698400" progId="Equation.DSMT4">
                  <p:embed/>
                  <p:pic>
                    <p:nvPicPr>
                      <p:cNvPr id="62669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5225" y="4824413"/>
                        <a:ext cx="5808663" cy="1106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6693"/>
                                        </p:tgtEl>
                                        <p:attrNameLst>
                                          <p:attrName>style.visibility</p:attrName>
                                        </p:attrNameLst>
                                      </p:cBhvr>
                                      <p:to>
                                        <p:strVal val="visible"/>
                                      </p:to>
                                    </p:set>
                                    <p:animEffect transition="in" filter="blinds(horizontal)">
                                      <p:cBhvr>
                                        <p:cTn id="7" dur="500"/>
                                        <p:tgtEl>
                                          <p:spTgt spid="626693"/>
                                        </p:tgtEl>
                                      </p:cBhvr>
                                    </p:animEffect>
                                  </p:childTnLst>
                                </p:cTn>
                              </p:par>
                              <p:par>
                                <p:cTn id="8" presetID="3" presetClass="entr" presetSubtype="10" fill="hold" nodeType="withEffect">
                                  <p:stCondLst>
                                    <p:cond delay="0"/>
                                  </p:stCondLst>
                                  <p:childTnLst>
                                    <p:set>
                                      <p:cBhvr>
                                        <p:cTn id="9" dur="1" fill="hold">
                                          <p:stCondLst>
                                            <p:cond delay="0"/>
                                          </p:stCondLst>
                                        </p:cTn>
                                        <p:tgtEl>
                                          <p:spTgt spid="626692"/>
                                        </p:tgtEl>
                                        <p:attrNameLst>
                                          <p:attrName>style.visibility</p:attrName>
                                        </p:attrNameLst>
                                      </p:cBhvr>
                                      <p:to>
                                        <p:strVal val="visible"/>
                                      </p:to>
                                    </p:set>
                                    <p:animEffect transition="in" filter="blinds(horizontal)">
                                      <p:cBhvr>
                                        <p:cTn id="10" dur="500"/>
                                        <p:tgtEl>
                                          <p:spTgt spid="62669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26694"/>
                                        </p:tgtEl>
                                        <p:attrNameLst>
                                          <p:attrName>style.visibility</p:attrName>
                                        </p:attrNameLst>
                                      </p:cBhvr>
                                      <p:to>
                                        <p:strVal val="visible"/>
                                      </p:to>
                                    </p:set>
                                    <p:animEffect transition="in" filter="blinds(horizontal)">
                                      <p:cBhvr>
                                        <p:cTn id="15" dur="500"/>
                                        <p:tgtEl>
                                          <p:spTgt spid="626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An Introduction to Database System</a:t>
            </a:r>
          </a:p>
        </p:txBody>
      </p:sp>
      <p:sp>
        <p:nvSpPr>
          <p:cNvPr id="7" name="灯片编号占位符 5"/>
          <p:cNvSpPr>
            <a:spLocks noGrp="1"/>
          </p:cNvSpPr>
          <p:nvPr>
            <p:ph type="sldNum" sz="quarter" idx="12"/>
          </p:nvPr>
        </p:nvSpPr>
        <p:spPr/>
        <p:txBody>
          <a:bodyPr/>
          <a:lstStyle/>
          <a:p>
            <a:fld id="{DC4DC9DD-5990-44C0-87F2-76F41761BFFD}" type="slidenum">
              <a:rPr lang="en-US" altLang="zh-CN"/>
              <a:pPr/>
              <a:t>57</a:t>
            </a:fld>
            <a:endParaRPr lang="en-US" altLang="zh-CN"/>
          </a:p>
        </p:txBody>
      </p:sp>
      <p:sp>
        <p:nvSpPr>
          <p:cNvPr id="574466" name="Rectangle 2"/>
          <p:cNvSpPr>
            <a:spLocks noGrp="1" noChangeArrowheads="1"/>
          </p:cNvSpPr>
          <p:nvPr>
            <p:ph type="title"/>
          </p:nvPr>
        </p:nvSpPr>
        <p:spPr/>
        <p:txBody>
          <a:bodyPr/>
          <a:lstStyle/>
          <a:p>
            <a:r>
              <a:rPr lang="en-US" altLang="zh-CN" sz="3200"/>
              <a:t>6.5 </a:t>
            </a:r>
            <a:r>
              <a:rPr lang="zh-CN" altLang="en-US" sz="3200"/>
              <a:t>小结</a:t>
            </a:r>
          </a:p>
        </p:txBody>
      </p:sp>
      <p:pic>
        <p:nvPicPr>
          <p:cNvPr id="574468" name="Picture 4" descr="6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2492375"/>
            <a:ext cx="5881688"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469" name="Rectangle 5"/>
          <p:cNvSpPr>
            <a:spLocks noChangeArrowheads="1"/>
          </p:cNvSpPr>
          <p:nvPr/>
        </p:nvSpPr>
        <p:spPr bwMode="auto">
          <a:xfrm>
            <a:off x="1187450" y="1584325"/>
            <a:ext cx="481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00000"/>
              </a:lnSpc>
              <a:spcBef>
                <a:spcPct val="0"/>
              </a:spcBef>
              <a:buClrTx/>
              <a:buFontTx/>
              <a:buNone/>
            </a:pPr>
            <a:r>
              <a:rPr kumimoji="1" lang="zh-CN" altLang="en-US" sz="2400"/>
              <a:t>关系模式的规范化，其基本思想：</a:t>
            </a:r>
            <a:r>
              <a:rPr kumimoji="1" lang="zh-CN" altLang="en-US"/>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A71859DC-1C5B-4187-9B3B-367F97F14E75}" type="slidenum">
              <a:rPr lang="en-US" altLang="zh-CN"/>
              <a:pPr/>
              <a:t>58</a:t>
            </a:fld>
            <a:endParaRPr lang="en-US" altLang="zh-CN"/>
          </a:p>
        </p:txBody>
      </p:sp>
      <p:sp>
        <p:nvSpPr>
          <p:cNvPr id="533506" name="Rectangle 2"/>
          <p:cNvSpPr>
            <a:spLocks noGrp="1" noChangeArrowheads="1"/>
          </p:cNvSpPr>
          <p:nvPr>
            <p:ph type="title"/>
          </p:nvPr>
        </p:nvSpPr>
        <p:spPr/>
        <p:txBody>
          <a:bodyPr/>
          <a:lstStyle/>
          <a:p>
            <a:r>
              <a:rPr lang="zh-CN" altLang="en-US"/>
              <a:t>小结</a:t>
            </a:r>
            <a:r>
              <a:rPr lang="en-US" altLang="zh-CN"/>
              <a:t>(</a:t>
            </a:r>
            <a:r>
              <a:rPr lang="zh-CN" altLang="en-US"/>
              <a:t>续</a:t>
            </a:r>
            <a:r>
              <a:rPr lang="en-US" altLang="zh-CN"/>
              <a:t>)</a:t>
            </a:r>
          </a:p>
        </p:txBody>
      </p:sp>
      <p:sp>
        <p:nvSpPr>
          <p:cNvPr id="533507" name="Rectangle 3"/>
          <p:cNvSpPr>
            <a:spLocks noGrp="1" noChangeArrowheads="1"/>
          </p:cNvSpPr>
          <p:nvPr>
            <p:ph type="body" idx="1"/>
          </p:nvPr>
        </p:nvSpPr>
        <p:spPr>
          <a:xfrm>
            <a:off x="762000" y="1905000"/>
            <a:ext cx="7772400" cy="4114800"/>
          </a:xfrm>
        </p:spPr>
        <p:txBody>
          <a:bodyPr/>
          <a:lstStyle/>
          <a:p>
            <a:pPr>
              <a:lnSpc>
                <a:spcPct val="150000"/>
              </a:lnSpc>
            </a:pPr>
            <a:r>
              <a:rPr lang="zh-CN" altLang="en-US" sz="2400"/>
              <a:t>若要求分解具有无损连接性，那么模式分解一定能够达到</a:t>
            </a:r>
            <a:r>
              <a:rPr lang="en-US" altLang="zh-CN" sz="2400"/>
              <a:t>4NF</a:t>
            </a:r>
          </a:p>
          <a:p>
            <a:pPr>
              <a:lnSpc>
                <a:spcPct val="150000"/>
              </a:lnSpc>
            </a:pPr>
            <a:r>
              <a:rPr lang="zh-CN" altLang="en-US" sz="2400"/>
              <a:t>若要求分解保持函数依赖，那么模式分解一定能够达到</a:t>
            </a:r>
            <a:r>
              <a:rPr lang="en-US" altLang="zh-CN" sz="2400"/>
              <a:t>3NF</a:t>
            </a:r>
            <a:r>
              <a:rPr lang="zh-CN" altLang="en-US" sz="2400"/>
              <a:t>，但不一定能够达到</a:t>
            </a:r>
            <a:r>
              <a:rPr lang="en-US" altLang="zh-CN" sz="2400"/>
              <a:t>BCNF</a:t>
            </a:r>
          </a:p>
          <a:p>
            <a:pPr>
              <a:lnSpc>
                <a:spcPct val="150000"/>
              </a:lnSpc>
            </a:pPr>
            <a:r>
              <a:rPr lang="zh-CN" altLang="en-US" sz="2400"/>
              <a:t>若要求分解既具有无损连接性，又保持函数依赖，则模式分解一定能够达到</a:t>
            </a:r>
            <a:r>
              <a:rPr lang="en-US" altLang="zh-CN" sz="2400"/>
              <a:t>3NF</a:t>
            </a:r>
            <a:r>
              <a:rPr lang="zh-CN" altLang="en-US" sz="2400"/>
              <a:t>，但不一定能够达到</a:t>
            </a:r>
            <a:r>
              <a:rPr lang="en-US" altLang="zh-CN" sz="2400"/>
              <a:t>BCNF</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2A26FCE6-B7E6-4B6F-B292-7CD6AB8481AB}" type="slidenum">
              <a:rPr lang="en-US" altLang="zh-CN"/>
              <a:pPr/>
              <a:t>59</a:t>
            </a:fld>
            <a:endParaRPr lang="en-US" altLang="zh-CN"/>
          </a:p>
        </p:txBody>
      </p:sp>
      <p:sp>
        <p:nvSpPr>
          <p:cNvPr id="535554" name="Rectangle 2"/>
          <p:cNvSpPr>
            <a:spLocks noGrp="1" noChangeArrowheads="1"/>
          </p:cNvSpPr>
          <p:nvPr>
            <p:ph type="title"/>
          </p:nvPr>
        </p:nvSpPr>
        <p:spPr/>
        <p:txBody>
          <a:bodyPr/>
          <a:lstStyle/>
          <a:p>
            <a:r>
              <a:rPr lang="zh-CN" altLang="en-US"/>
              <a:t>小结</a:t>
            </a:r>
            <a:r>
              <a:rPr lang="en-US" altLang="zh-CN"/>
              <a:t>(</a:t>
            </a:r>
            <a:r>
              <a:rPr lang="zh-CN" altLang="en-US"/>
              <a:t>续</a:t>
            </a:r>
            <a:r>
              <a:rPr lang="en-US" altLang="zh-CN"/>
              <a:t>)</a:t>
            </a:r>
          </a:p>
        </p:txBody>
      </p:sp>
      <p:sp>
        <p:nvSpPr>
          <p:cNvPr id="535555" name="Rectangle 3"/>
          <p:cNvSpPr>
            <a:spLocks noGrp="1" noChangeArrowheads="1"/>
          </p:cNvSpPr>
          <p:nvPr>
            <p:ph type="body" idx="1"/>
          </p:nvPr>
        </p:nvSpPr>
        <p:spPr/>
        <p:txBody>
          <a:bodyPr/>
          <a:lstStyle/>
          <a:p>
            <a:pPr algn="just">
              <a:lnSpc>
                <a:spcPct val="130000"/>
              </a:lnSpc>
            </a:pPr>
            <a:r>
              <a:rPr lang="zh-CN" altLang="en-US" sz="2400"/>
              <a:t>规范化理论为数据库设计提供了理论的指南和工具</a:t>
            </a:r>
          </a:p>
          <a:p>
            <a:pPr lvl="1" algn="just">
              <a:lnSpc>
                <a:spcPct val="130000"/>
              </a:lnSpc>
            </a:pPr>
            <a:r>
              <a:rPr lang="zh-CN" altLang="en-US"/>
              <a:t>也仅仅是指南和工具</a:t>
            </a:r>
          </a:p>
          <a:p>
            <a:pPr algn="just">
              <a:lnSpc>
                <a:spcPct val="130000"/>
              </a:lnSpc>
            </a:pPr>
            <a:endParaRPr lang="zh-CN" altLang="en-US" sz="2400"/>
          </a:p>
          <a:p>
            <a:pPr algn="just">
              <a:lnSpc>
                <a:spcPct val="130000"/>
              </a:lnSpc>
            </a:pPr>
            <a:r>
              <a:rPr lang="zh-CN" altLang="en-US" sz="2400"/>
              <a:t>并不是规范化程度越高，模式就越好</a:t>
            </a:r>
          </a:p>
          <a:p>
            <a:pPr lvl="1" algn="just">
              <a:lnSpc>
                <a:spcPct val="130000"/>
              </a:lnSpc>
            </a:pPr>
            <a:r>
              <a:rPr lang="zh-CN" altLang="en-US"/>
              <a:t>必须结合应用环境和现实世界的具体情况合理地选择数据库模式</a:t>
            </a:r>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pt-BR" altLang="zh-CN" sz="2800" b="1" dirty="0"/>
              <a:t>2</a:t>
            </a:r>
            <a:r>
              <a:rPr lang="zh-CN" altLang="pt-BR" sz="2800" b="1" dirty="0"/>
              <a:t>．求最小函数依赖集</a:t>
            </a:r>
            <a:r>
              <a:rPr lang="zh-CN" altLang="en-US" sz="2800" b="1" dirty="0"/>
              <a:t>（定义出发）</a:t>
            </a:r>
          </a:p>
        </p:txBody>
      </p:sp>
      <p:sp>
        <p:nvSpPr>
          <p:cNvPr id="29699" name="Rectangle 3"/>
          <p:cNvSpPr>
            <a:spLocks noGrp="1" noChangeArrowheads="1"/>
          </p:cNvSpPr>
          <p:nvPr>
            <p:ph type="body" idx="1"/>
          </p:nvPr>
        </p:nvSpPr>
        <p:spPr>
          <a:xfrm>
            <a:off x="591530" y="1628800"/>
            <a:ext cx="8084926" cy="3168352"/>
          </a:xfrm>
        </p:spPr>
        <p:txBody>
          <a:bodyPr/>
          <a:lstStyle/>
          <a:p>
            <a:pPr marL="0" indent="533400">
              <a:lnSpc>
                <a:spcPct val="80000"/>
              </a:lnSpc>
              <a:buFont typeface="Wingdings" panose="05000000000000000000" pitchFamily="2" charset="2"/>
              <a:buNone/>
            </a:pPr>
            <a:r>
              <a:rPr lang="zh-CN" altLang="pt-BR" sz="2200" b="1" dirty="0">
                <a:latin typeface="Times New Roman" panose="02020603050405020304" pitchFamily="18" charset="0"/>
              </a:rPr>
              <a:t>如果函数依赖集</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满足下列条件，则称</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为一个最小函数依赖集。</a:t>
            </a:r>
          </a:p>
          <a:p>
            <a:pPr marL="0" indent="533400">
              <a:lnSpc>
                <a:spcPct val="80000"/>
              </a:lnSpc>
              <a:buFont typeface="Wingdings" panose="05000000000000000000" pitchFamily="2" charset="2"/>
              <a:buNone/>
            </a:pPr>
            <a:r>
              <a:rPr lang="zh-CN" altLang="pt-BR" sz="2200" b="1" dirty="0">
                <a:latin typeface="Times New Roman" panose="02020603050405020304" pitchFamily="18" charset="0"/>
              </a:rPr>
              <a:t>（</a:t>
            </a:r>
            <a:r>
              <a:rPr lang="pt-BR" altLang="zh-CN" sz="2200" b="1" dirty="0">
                <a:latin typeface="Times New Roman" panose="02020603050405020304" pitchFamily="18" charset="0"/>
              </a:rPr>
              <a:t>1</a:t>
            </a:r>
            <a:r>
              <a:rPr lang="zh-CN" altLang="pt-BR" sz="2200" b="1" dirty="0">
                <a:latin typeface="Times New Roman" panose="02020603050405020304" pitchFamily="18" charset="0"/>
              </a:rPr>
              <a:t>）每个函数依赖的右边都是单属性（可以通过</a:t>
            </a:r>
            <a:r>
              <a:rPr lang="zh-CN" altLang="en-US" sz="2200" b="1" dirty="0">
                <a:latin typeface="Times New Roman" panose="02020603050405020304" pitchFamily="18" charset="0"/>
              </a:rPr>
              <a:t>引理</a:t>
            </a:r>
            <a:r>
              <a:rPr lang="en-US" altLang="zh-CN" sz="2200" b="1" dirty="0">
                <a:latin typeface="Times New Roman" panose="02020603050405020304" pitchFamily="18" charset="0"/>
              </a:rPr>
              <a:t>3</a:t>
            </a:r>
            <a:r>
              <a:rPr lang="zh-CN" altLang="pt-BR" sz="2200" b="1" dirty="0">
                <a:latin typeface="Times New Roman" panose="02020603050405020304" pitchFamily="18" charset="0"/>
              </a:rPr>
              <a:t>分解</a:t>
            </a:r>
            <a:r>
              <a:rPr lang="zh-CN" altLang="en-US" sz="2200" b="1" dirty="0">
                <a:latin typeface="Times New Roman" panose="02020603050405020304" pitchFamily="18" charset="0"/>
              </a:rPr>
              <a:t>律</a:t>
            </a:r>
            <a:r>
              <a:rPr lang="zh-CN" altLang="pt-BR" sz="2200" b="1" dirty="0">
                <a:latin typeface="Times New Roman" panose="02020603050405020304" pitchFamily="18" charset="0"/>
              </a:rPr>
              <a:t>实现）；</a:t>
            </a:r>
          </a:p>
          <a:p>
            <a:pPr marL="0" indent="533400">
              <a:lnSpc>
                <a:spcPct val="80000"/>
              </a:lnSpc>
              <a:buFont typeface="Wingdings" panose="05000000000000000000" pitchFamily="2" charset="2"/>
              <a:buNone/>
            </a:pPr>
            <a:r>
              <a:rPr lang="zh-CN" altLang="pt-BR" sz="2200" b="1" dirty="0">
                <a:latin typeface="Times New Roman" panose="02020603050405020304" pitchFamily="18" charset="0"/>
              </a:rPr>
              <a:t>（</a:t>
            </a:r>
            <a:r>
              <a:rPr lang="pt-BR" altLang="zh-CN" sz="2200" b="1" dirty="0">
                <a:latin typeface="Times New Roman" panose="02020603050405020304" pitchFamily="18" charset="0"/>
              </a:rPr>
              <a:t>2</a:t>
            </a:r>
            <a:r>
              <a:rPr lang="zh-CN" altLang="pt-BR" sz="2200" b="1" dirty="0">
                <a:latin typeface="Times New Roman" panose="02020603050405020304" pitchFamily="18" charset="0"/>
              </a:rPr>
              <a:t>）函数依赖集</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中没有冗余的函数依赖（即</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中不存在这样的函数依赖</a:t>
            </a:r>
            <a:r>
              <a:rPr lang="pt-BR" altLang="zh-CN" sz="2200" b="1" dirty="0">
                <a:latin typeface="Times New Roman" panose="02020603050405020304" pitchFamily="18" charset="0"/>
              </a:rPr>
              <a:t>X→Y</a:t>
            </a:r>
            <a:r>
              <a:rPr lang="zh-CN" altLang="pt-BR" sz="2200" b="1" dirty="0">
                <a:latin typeface="Times New Roman" panose="02020603050405020304" pitchFamily="18" charset="0"/>
              </a:rPr>
              <a:t>，使得</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与</a:t>
            </a:r>
            <a:r>
              <a:rPr lang="pt-BR" altLang="zh-CN" sz="2200" b="1" dirty="0">
                <a:latin typeface="Times New Roman" panose="02020603050405020304" pitchFamily="18" charset="0"/>
              </a:rPr>
              <a:t>F-{X→Y}</a:t>
            </a:r>
            <a:r>
              <a:rPr lang="zh-CN" altLang="pt-BR" sz="2200" b="1" dirty="0">
                <a:latin typeface="Times New Roman" panose="02020603050405020304" pitchFamily="18" charset="0"/>
              </a:rPr>
              <a:t>等价）；</a:t>
            </a:r>
          </a:p>
          <a:p>
            <a:pPr marL="0" indent="533400">
              <a:lnSpc>
                <a:spcPct val="80000"/>
              </a:lnSpc>
              <a:buFont typeface="Wingdings" panose="05000000000000000000" pitchFamily="2" charset="2"/>
              <a:buNone/>
            </a:pPr>
            <a:r>
              <a:rPr lang="zh-CN" altLang="pt-BR" sz="2200" b="1" dirty="0">
                <a:latin typeface="Times New Roman" panose="02020603050405020304" pitchFamily="18" charset="0"/>
              </a:rPr>
              <a:t>（</a:t>
            </a:r>
            <a:r>
              <a:rPr lang="pt-BR" altLang="zh-CN" sz="2200" b="1" dirty="0">
                <a:latin typeface="Times New Roman" panose="02020603050405020304" pitchFamily="18" charset="0"/>
              </a:rPr>
              <a:t>3</a:t>
            </a:r>
            <a:r>
              <a:rPr lang="zh-CN" altLang="pt-BR" sz="2200" b="1" dirty="0">
                <a:latin typeface="Times New Roman" panose="02020603050405020304" pitchFamily="18" charset="0"/>
              </a:rPr>
              <a:t>）</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中每个函数依赖的左边没有多余的属性（即</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中不存在这样的函数依赖</a:t>
            </a:r>
            <a:r>
              <a:rPr lang="pt-BR" altLang="zh-CN" sz="2200" b="1" dirty="0">
                <a:latin typeface="Times New Roman" panose="02020603050405020304" pitchFamily="18" charset="0"/>
              </a:rPr>
              <a:t>X→Y</a:t>
            </a:r>
            <a:r>
              <a:rPr lang="zh-CN" altLang="pt-BR" sz="2200" b="1" dirty="0">
                <a:latin typeface="Times New Roman" panose="02020603050405020304" pitchFamily="18" charset="0"/>
              </a:rPr>
              <a:t>，</a:t>
            </a:r>
            <a:r>
              <a:rPr lang="pt-BR" altLang="zh-CN" sz="2200" b="1" dirty="0">
                <a:latin typeface="Times New Roman" panose="02020603050405020304" pitchFamily="18" charset="0"/>
              </a:rPr>
              <a:t>X</a:t>
            </a:r>
            <a:r>
              <a:rPr lang="zh-CN" altLang="pt-BR" sz="2200" b="1" dirty="0">
                <a:latin typeface="Times New Roman" panose="02020603050405020304" pitchFamily="18" charset="0"/>
              </a:rPr>
              <a:t>有真子集</a:t>
            </a:r>
            <a:r>
              <a:rPr lang="pt-BR" altLang="zh-CN" sz="2200" b="1" dirty="0">
                <a:latin typeface="Times New Roman" panose="02020603050405020304" pitchFamily="18" charset="0"/>
              </a:rPr>
              <a:t>W</a:t>
            </a:r>
            <a:r>
              <a:rPr lang="zh-CN" altLang="pt-BR" sz="2200" b="1" dirty="0">
                <a:latin typeface="Times New Roman" panose="02020603050405020304" pitchFamily="18" charset="0"/>
              </a:rPr>
              <a:t>使得</a:t>
            </a:r>
            <a:r>
              <a:rPr lang="pt-BR" altLang="zh-CN" sz="2200" b="1" dirty="0">
                <a:latin typeface="Times New Roman" panose="02020603050405020304" pitchFamily="18" charset="0"/>
              </a:rPr>
              <a:t>F-{X→Y}∪{ W→Y}</a:t>
            </a:r>
            <a:r>
              <a:rPr lang="zh-CN" altLang="pt-BR" sz="2200" b="1" dirty="0">
                <a:latin typeface="Times New Roman" panose="02020603050405020304" pitchFamily="18" charset="0"/>
              </a:rPr>
              <a:t>与</a:t>
            </a:r>
            <a:r>
              <a:rPr lang="pt-BR" altLang="zh-CN" sz="2200" b="1" dirty="0">
                <a:latin typeface="Times New Roman" panose="02020603050405020304" pitchFamily="18" charset="0"/>
              </a:rPr>
              <a:t>F</a:t>
            </a:r>
            <a:r>
              <a:rPr lang="zh-CN" altLang="pt-BR" sz="2200" b="1" dirty="0">
                <a:latin typeface="Times New Roman" panose="02020603050405020304" pitchFamily="18" charset="0"/>
              </a:rPr>
              <a:t>等价）。</a:t>
            </a:r>
          </a:p>
          <a:p>
            <a:pPr marL="0" indent="533400">
              <a:lnSpc>
                <a:spcPct val="80000"/>
              </a:lnSpc>
              <a:buFont typeface="Wingdings" panose="05000000000000000000" pitchFamily="2" charset="2"/>
              <a:buNone/>
            </a:pPr>
            <a:r>
              <a:rPr lang="zh-CN" altLang="pt-BR" sz="2200" b="1" dirty="0">
                <a:solidFill>
                  <a:srgbClr val="FF0000"/>
                </a:solidFill>
                <a:latin typeface="Times New Roman" panose="02020603050405020304" pitchFamily="18" charset="0"/>
              </a:rPr>
              <a:t>注意：</a:t>
            </a:r>
            <a:r>
              <a:rPr lang="zh-CN" altLang="pt-BR" sz="2200" b="1" dirty="0">
                <a:latin typeface="Times New Roman" panose="02020603050405020304" pitchFamily="18" charset="0"/>
              </a:rPr>
              <a:t>最小依赖集不一唯一</a:t>
            </a:r>
            <a:r>
              <a:rPr lang="zh-CN" altLang="en-US" sz="2200" b="1" dirty="0">
                <a:latin typeface="Times New Roman" panose="02020603050405020304" pitchFamily="18" charset="0"/>
              </a:rPr>
              <a:t>，它与求解的次序有关</a:t>
            </a:r>
            <a:r>
              <a:rPr lang="zh-CN" altLang="pt-BR" sz="2200" b="1" dirty="0">
                <a:latin typeface="Times New Roman" panose="02020603050405020304" pitchFamily="18" charset="0"/>
              </a:rPr>
              <a:t>。</a:t>
            </a:r>
            <a:endParaRPr lang="zh-CN" altLang="en-US" sz="2200" b="1" dirty="0">
              <a:latin typeface="Times New Roman" panose="02020603050405020304" pitchFamily="18" charset="0"/>
            </a:endParaRPr>
          </a:p>
        </p:txBody>
      </p:sp>
      <p:sp>
        <p:nvSpPr>
          <p:cNvPr id="4" name="页脚占位符 4">
            <a:extLst>
              <a:ext uri="{FF2B5EF4-FFF2-40B4-BE49-F238E27FC236}">
                <a16:creationId xmlns:a16="http://schemas.microsoft.com/office/drawing/2014/main" id="{3F343AE2-4872-4320-9A85-34115D356F6E}"/>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5862BE68-E55B-425D-BD1D-9CB565B044E7}"/>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6</a:t>
            </a:fld>
            <a:endParaRPr lang="en-US" altLang="zh-CN" dirty="0"/>
          </a:p>
        </p:txBody>
      </p:sp>
    </p:spTree>
    <p:extLst>
      <p:ext uri="{BB962C8B-B14F-4D97-AF65-F5344CB8AC3E}">
        <p14:creationId xmlns:p14="http://schemas.microsoft.com/office/powerpoint/2010/main" val="361092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 习</a:t>
            </a:r>
          </a:p>
        </p:txBody>
      </p:sp>
      <p:sp>
        <p:nvSpPr>
          <p:cNvPr id="3" name="内容占位符 2"/>
          <p:cNvSpPr>
            <a:spLocks noGrp="1"/>
          </p:cNvSpPr>
          <p:nvPr>
            <p:ph idx="1"/>
          </p:nvPr>
        </p:nvSpPr>
        <p:spPr>
          <a:xfrm>
            <a:off x="457200" y="1828800"/>
            <a:ext cx="8229600" cy="3544416"/>
          </a:xfrm>
        </p:spPr>
        <p:txBody>
          <a:bodyPr/>
          <a:lstStyle/>
          <a:p>
            <a:pPr marL="0" indent="0">
              <a:buNone/>
            </a:pPr>
            <a:r>
              <a:rPr lang="zh-CN" altLang="en-US" dirty="0"/>
              <a:t>假设关系模式</a:t>
            </a:r>
            <a:r>
              <a:rPr lang="en-US" altLang="zh-CN" dirty="0"/>
              <a:t>R</a:t>
            </a:r>
            <a:r>
              <a:rPr lang="zh-CN" altLang="en-US" dirty="0"/>
              <a:t>（</a:t>
            </a:r>
            <a:r>
              <a:rPr lang="en-US" altLang="zh-CN" dirty="0"/>
              <a:t>A,B,C,D,E</a:t>
            </a:r>
            <a:r>
              <a:rPr lang="zh-CN" altLang="en-US" dirty="0"/>
              <a:t>），函数依赖集</a:t>
            </a:r>
            <a:r>
              <a:rPr lang="en-US" altLang="zh-CN" dirty="0"/>
              <a:t>F={A-&gt;B</a:t>
            </a:r>
            <a:r>
              <a:rPr lang="zh-CN" altLang="en-US" dirty="0"/>
              <a:t>，</a:t>
            </a:r>
            <a:r>
              <a:rPr lang="en-US" altLang="zh-CN" dirty="0"/>
              <a:t>B-&gt;C</a:t>
            </a:r>
            <a:r>
              <a:rPr lang="zh-CN" altLang="en-US" dirty="0"/>
              <a:t>，</a:t>
            </a:r>
            <a:r>
              <a:rPr lang="en-US" altLang="zh-CN" dirty="0"/>
              <a:t>CD-&gt;E, E-&gt;A}</a:t>
            </a:r>
            <a:r>
              <a:rPr lang="zh-CN" altLang="en-US" dirty="0"/>
              <a:t>：</a:t>
            </a:r>
          </a:p>
          <a:p>
            <a:pPr marL="0" indent="0">
              <a:buNone/>
            </a:pPr>
            <a:r>
              <a:rPr lang="zh-CN" altLang="en-US" dirty="0"/>
              <a:t>（</a:t>
            </a:r>
            <a:r>
              <a:rPr lang="en-US" altLang="zh-CN" dirty="0"/>
              <a:t>1</a:t>
            </a:r>
            <a:r>
              <a:rPr lang="zh-CN" altLang="en-US" dirty="0"/>
              <a:t>）</a:t>
            </a:r>
            <a:r>
              <a:rPr lang="en-US" altLang="zh-CN" dirty="0"/>
              <a:t>A+</a:t>
            </a:r>
            <a:r>
              <a:rPr lang="zh-CN" altLang="en-US" dirty="0"/>
              <a:t>，</a:t>
            </a:r>
            <a:r>
              <a:rPr lang="en-US" altLang="zh-CN" dirty="0"/>
              <a:t>ED+</a:t>
            </a:r>
            <a:endParaRPr lang="zh-CN" altLang="en-US" dirty="0"/>
          </a:p>
          <a:p>
            <a:pPr marL="0" indent="0">
              <a:buNone/>
            </a:pPr>
            <a:r>
              <a:rPr lang="zh-CN" altLang="en-US" dirty="0"/>
              <a:t>（</a:t>
            </a:r>
            <a:r>
              <a:rPr lang="en-US" altLang="zh-CN" dirty="0"/>
              <a:t>2</a:t>
            </a:r>
            <a:r>
              <a:rPr lang="zh-CN" altLang="en-US" dirty="0"/>
              <a:t>）求出</a:t>
            </a:r>
            <a:r>
              <a:rPr lang="en-US" altLang="zh-CN" dirty="0"/>
              <a:t>R</a:t>
            </a:r>
            <a:r>
              <a:rPr lang="zh-CN" altLang="en-US" dirty="0"/>
              <a:t>的候选关键字，写出简单过程</a:t>
            </a:r>
          </a:p>
          <a:p>
            <a:pPr marL="0" indent="0">
              <a:buNone/>
            </a:pPr>
            <a:r>
              <a:rPr lang="zh-CN" altLang="en-US" dirty="0"/>
              <a:t>（</a:t>
            </a:r>
            <a:r>
              <a:rPr lang="en-US" altLang="zh-CN" dirty="0"/>
              <a:t>3</a:t>
            </a:r>
            <a:r>
              <a:rPr lang="zh-CN" altLang="en-US" dirty="0"/>
              <a:t>）判断</a:t>
            </a:r>
            <a:r>
              <a:rPr lang="en-US" altLang="zh-CN" dirty="0"/>
              <a:t>R</a:t>
            </a:r>
            <a:r>
              <a:rPr lang="zh-CN" altLang="en-US" dirty="0"/>
              <a:t>属于第几范式并说明原因；</a:t>
            </a:r>
          </a:p>
          <a:p>
            <a:pPr marL="0" indent="0">
              <a:buNone/>
            </a:pPr>
            <a:r>
              <a:rPr lang="zh-CN" altLang="en-US" dirty="0"/>
              <a:t>（</a:t>
            </a:r>
            <a:r>
              <a:rPr lang="en-US" altLang="zh-CN" dirty="0"/>
              <a:t>4</a:t>
            </a:r>
            <a:r>
              <a:rPr lang="zh-CN" altLang="en-US" dirty="0"/>
              <a:t>）若模式分解为</a:t>
            </a:r>
            <a:r>
              <a:rPr lang="en-US" altLang="zh-CN" dirty="0"/>
              <a:t>p={ABD</a:t>
            </a:r>
            <a:r>
              <a:rPr lang="zh-CN" altLang="en-US" dirty="0"/>
              <a:t>，</a:t>
            </a:r>
            <a:r>
              <a:rPr lang="en-US" altLang="zh-CN" dirty="0"/>
              <a:t>BC}</a:t>
            </a:r>
            <a:r>
              <a:rPr lang="zh-CN" altLang="en-US" dirty="0"/>
              <a:t>，判断是否为无损连接分解</a:t>
            </a:r>
            <a:r>
              <a:rPr lang="en-US" altLang="zh-CN" dirty="0"/>
              <a:t>?</a:t>
            </a:r>
            <a:r>
              <a:rPr lang="zh-CN" altLang="en-US" dirty="0"/>
              <a:t>并分别说明理由</a:t>
            </a:r>
            <a:endParaRPr lang="en-US" altLang="zh-CN" dirty="0"/>
          </a:p>
          <a:p>
            <a:pPr marL="0" indent="0">
              <a:buNone/>
            </a:pPr>
            <a:r>
              <a:rPr lang="zh-CN" altLang="en-US" dirty="0"/>
              <a:t>（</a:t>
            </a:r>
            <a:r>
              <a:rPr lang="en-US" altLang="zh-CN" dirty="0"/>
              <a:t>5</a:t>
            </a:r>
            <a:r>
              <a:rPr lang="zh-CN" altLang="en-US" dirty="0"/>
              <a:t>）若模式分解为</a:t>
            </a:r>
            <a:r>
              <a:rPr lang="en-US" altLang="zh-CN" dirty="0"/>
              <a:t>p={ACD</a:t>
            </a:r>
            <a:r>
              <a:rPr lang="zh-CN" altLang="en-US" dirty="0"/>
              <a:t>，</a:t>
            </a:r>
            <a:r>
              <a:rPr lang="en-US" altLang="zh-CN" dirty="0"/>
              <a:t>BC}</a:t>
            </a:r>
            <a:r>
              <a:rPr lang="zh-CN" altLang="en-US" dirty="0"/>
              <a:t>，判断是否</a:t>
            </a:r>
            <a:r>
              <a:rPr lang="zh-CN" altLang="zh-CN" dirty="0"/>
              <a:t>具有函数依赖保持性</a:t>
            </a:r>
            <a:r>
              <a:rPr lang="en-US" altLang="zh-CN" dirty="0"/>
              <a:t>?</a:t>
            </a:r>
            <a:r>
              <a:rPr lang="zh-CN" altLang="en-US" dirty="0"/>
              <a:t>并分别说明理由</a:t>
            </a:r>
            <a:endParaRPr lang="en-US" altLang="zh-CN" dirty="0"/>
          </a:p>
        </p:txBody>
      </p:sp>
      <p:sp>
        <p:nvSpPr>
          <p:cNvPr id="4" name="页脚占位符 3"/>
          <p:cNvSpPr>
            <a:spLocks noGrp="1"/>
          </p:cNvSpPr>
          <p:nvPr>
            <p:ph type="ftr" sz="quarter" idx="11"/>
          </p:nvPr>
        </p:nvSpPr>
        <p:spPr/>
        <p:txBody>
          <a:bodyPr/>
          <a:lstStyle/>
          <a:p>
            <a:pPr>
              <a:defRPr/>
            </a:pPr>
            <a:r>
              <a:rPr lang="en-US" altLang="zh-CN"/>
              <a:t>An Introduction to Database Systems</a:t>
            </a:r>
          </a:p>
        </p:txBody>
      </p:sp>
      <p:sp>
        <p:nvSpPr>
          <p:cNvPr id="5" name="灯片编号占位符 4"/>
          <p:cNvSpPr>
            <a:spLocks noGrp="1"/>
          </p:cNvSpPr>
          <p:nvPr>
            <p:ph type="sldNum" sz="quarter" idx="12"/>
          </p:nvPr>
        </p:nvSpPr>
        <p:spPr/>
        <p:txBody>
          <a:bodyPr/>
          <a:lstStyle/>
          <a:p>
            <a:fld id="{CD7EBB6C-9517-4285-8AAA-26647C10E7F3}" type="slidenum">
              <a:rPr lang="en-US" altLang="zh-CN" smtClean="0"/>
              <a:pPr/>
              <a:t>60</a:t>
            </a:fld>
            <a:endParaRPr lang="en-US" altLang="zh-CN"/>
          </a:p>
        </p:txBody>
      </p:sp>
    </p:spTree>
    <p:extLst>
      <p:ext uri="{BB962C8B-B14F-4D97-AF65-F5344CB8AC3E}">
        <p14:creationId xmlns:p14="http://schemas.microsoft.com/office/powerpoint/2010/main" val="185242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382264" y="1484784"/>
            <a:ext cx="8535366" cy="864096"/>
          </a:xfrm>
        </p:spPr>
        <p:txBody>
          <a:bodyPr/>
          <a:lstStyle/>
          <a:p>
            <a:pPr>
              <a:buFont typeface="Wingdings" panose="05000000000000000000" pitchFamily="2" charset="2"/>
              <a:buNone/>
            </a:pPr>
            <a:r>
              <a:rPr lang="pt-BR" altLang="zh-CN" sz="2200" b="1" dirty="0">
                <a:solidFill>
                  <a:srgbClr val="FF0000"/>
                </a:solidFill>
              </a:rPr>
              <a:t>【</a:t>
            </a:r>
            <a:r>
              <a:rPr lang="zh-CN" altLang="pt-BR" sz="2200" b="1" dirty="0">
                <a:solidFill>
                  <a:srgbClr val="FF0000"/>
                </a:solidFill>
              </a:rPr>
              <a:t>例</a:t>
            </a:r>
            <a:r>
              <a:rPr lang="pt-BR" altLang="zh-CN" sz="2200" b="1" dirty="0">
                <a:solidFill>
                  <a:srgbClr val="FF0000"/>
                </a:solidFill>
              </a:rPr>
              <a:t>2】</a:t>
            </a:r>
            <a:r>
              <a:rPr lang="zh-CN" altLang="pt-BR" sz="2200" b="1" dirty="0"/>
              <a:t>设</a:t>
            </a:r>
            <a:r>
              <a:rPr lang="pt-BR" altLang="zh-CN" sz="2200" b="1" dirty="0"/>
              <a:t>F</a:t>
            </a:r>
            <a:r>
              <a:rPr lang="zh-CN" altLang="pt-BR" sz="2200" b="1" dirty="0"/>
              <a:t>是关系模式</a:t>
            </a:r>
            <a:r>
              <a:rPr lang="pt-BR" altLang="zh-CN" sz="2200" b="1" dirty="0"/>
              <a:t>R</a:t>
            </a:r>
            <a:r>
              <a:rPr lang="zh-CN" altLang="pt-BR" sz="2200" b="1" dirty="0"/>
              <a:t>（</a:t>
            </a:r>
            <a:r>
              <a:rPr lang="pt-BR" altLang="zh-CN" sz="2200" b="1" dirty="0"/>
              <a:t>A</a:t>
            </a:r>
            <a:r>
              <a:rPr lang="zh-CN" altLang="pt-BR" sz="2200" b="1" dirty="0"/>
              <a:t>，</a:t>
            </a:r>
            <a:r>
              <a:rPr lang="pt-BR" altLang="zh-CN" sz="2200" b="1" dirty="0"/>
              <a:t>B</a:t>
            </a:r>
            <a:r>
              <a:rPr lang="zh-CN" altLang="pt-BR" sz="2200" b="1" dirty="0"/>
              <a:t>，</a:t>
            </a:r>
            <a:r>
              <a:rPr lang="pt-BR" altLang="zh-CN" sz="2200" b="1" dirty="0"/>
              <a:t>C</a:t>
            </a:r>
            <a:r>
              <a:rPr lang="zh-CN" altLang="pt-BR" sz="2200" b="1" dirty="0"/>
              <a:t>）的</a:t>
            </a:r>
            <a:r>
              <a:rPr lang="pt-BR" altLang="zh-CN" sz="2200" b="1" dirty="0"/>
              <a:t>FD</a:t>
            </a:r>
            <a:r>
              <a:rPr lang="zh-CN" altLang="pt-BR" sz="2200" b="1" dirty="0"/>
              <a:t>集，</a:t>
            </a:r>
            <a:r>
              <a:rPr lang="pt-BR" altLang="zh-CN" sz="2200" b="1" dirty="0"/>
              <a:t>F=</a:t>
            </a:r>
            <a:r>
              <a:rPr lang="zh-CN" altLang="pt-BR" sz="2200" b="1" dirty="0"/>
              <a:t>｛</a:t>
            </a:r>
            <a:r>
              <a:rPr lang="pt-BR" altLang="zh-CN" sz="2200" b="1" dirty="0"/>
              <a:t>A→BC</a:t>
            </a:r>
            <a:r>
              <a:rPr lang="zh-CN" altLang="pt-BR" sz="2200" b="1" dirty="0"/>
              <a:t>，</a:t>
            </a:r>
            <a:r>
              <a:rPr lang="pt-BR" altLang="zh-CN" sz="2200" b="1" dirty="0"/>
              <a:t>B→C</a:t>
            </a:r>
            <a:r>
              <a:rPr lang="zh-CN" altLang="pt-BR" sz="2200" b="1" dirty="0"/>
              <a:t>，</a:t>
            </a:r>
            <a:r>
              <a:rPr lang="pt-BR" altLang="zh-CN" sz="2200" b="1" dirty="0"/>
              <a:t>A→B</a:t>
            </a:r>
            <a:r>
              <a:rPr lang="zh-CN" altLang="pt-BR" sz="2200" b="1" dirty="0"/>
              <a:t>，</a:t>
            </a:r>
            <a:r>
              <a:rPr lang="pt-BR" altLang="zh-CN" sz="2200" b="1" dirty="0"/>
              <a:t>AB→C</a:t>
            </a:r>
            <a:r>
              <a:rPr lang="zh-CN" altLang="pt-BR" sz="2200" b="1" dirty="0"/>
              <a:t>｝，试求最小函数依赖集。</a:t>
            </a:r>
            <a:endParaRPr lang="zh-CN" altLang="en-US" sz="2200" b="1" dirty="0"/>
          </a:p>
        </p:txBody>
      </p:sp>
      <p:sp>
        <p:nvSpPr>
          <p:cNvPr id="30724" name="Rectangle 4"/>
          <p:cNvSpPr>
            <a:spLocks noChangeArrowheads="1"/>
          </p:cNvSpPr>
          <p:nvPr/>
        </p:nvSpPr>
        <p:spPr bwMode="auto">
          <a:xfrm>
            <a:off x="459430" y="2377608"/>
            <a:ext cx="8458200" cy="3816429"/>
          </a:xfrm>
          <a:prstGeom prst="rect">
            <a:avLst/>
          </a:prstGeom>
          <a:solidFill>
            <a:schemeClr val="bg2"/>
          </a:solidFill>
          <a:ln>
            <a:noFill/>
          </a:ln>
          <a:effectLst/>
        </p:spPr>
        <p:txBody>
          <a:bodyPr anchor="ctr">
            <a:spAutoFit/>
          </a:bodyPr>
          <a:lstStyle>
            <a:lvl1pPr indent="1066800">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indent="180000" algn="l"/>
            <a:r>
              <a:rPr lang="zh-CN" altLang="pt-BR" sz="2200" b="1" dirty="0">
                <a:solidFill>
                  <a:srgbClr val="FF0000"/>
                </a:solidFill>
              </a:rPr>
              <a:t>解答：</a:t>
            </a:r>
          </a:p>
          <a:p>
            <a:pPr indent="180000" algn="l"/>
            <a:r>
              <a:rPr lang="zh-CN" altLang="pt-BR" sz="2200" b="1" dirty="0"/>
              <a:t>（</a:t>
            </a:r>
            <a:r>
              <a:rPr lang="pt-BR" altLang="zh-CN" sz="2200" b="1" dirty="0"/>
              <a:t>1</a:t>
            </a:r>
            <a:r>
              <a:rPr lang="zh-CN" altLang="pt-BR" sz="2200" b="1" dirty="0"/>
              <a:t>）先把</a:t>
            </a:r>
            <a:r>
              <a:rPr lang="pt-BR" altLang="zh-CN" sz="2200" b="1" dirty="0"/>
              <a:t>F</a:t>
            </a:r>
            <a:r>
              <a:rPr lang="zh-CN" altLang="pt-BR" sz="2200" b="1" dirty="0"/>
              <a:t>中的函数依赖写成右边是单属性形式：</a:t>
            </a:r>
          </a:p>
          <a:p>
            <a:pPr indent="180000"/>
            <a:r>
              <a:rPr lang="zh-CN" altLang="pt-BR" sz="2200" b="1" dirty="0"/>
              <a:t>            </a:t>
            </a:r>
            <a:r>
              <a:rPr lang="pt-BR" altLang="zh-CN" sz="2200" b="1" dirty="0"/>
              <a:t>F={A→B</a:t>
            </a:r>
            <a:r>
              <a:rPr lang="zh-CN" altLang="pt-BR" sz="2200" b="1" dirty="0"/>
              <a:t>，</a:t>
            </a:r>
            <a:r>
              <a:rPr lang="pt-BR" altLang="zh-CN" sz="2200" b="1" dirty="0"/>
              <a:t>A→C</a:t>
            </a:r>
            <a:r>
              <a:rPr lang="zh-CN" altLang="pt-BR" sz="2200" b="1" dirty="0"/>
              <a:t>，</a:t>
            </a:r>
            <a:r>
              <a:rPr lang="pt-BR" altLang="zh-CN" sz="2200" b="1" dirty="0"/>
              <a:t>B→C</a:t>
            </a:r>
            <a:r>
              <a:rPr lang="zh-CN" altLang="pt-BR" sz="2200" b="1" dirty="0"/>
              <a:t>，</a:t>
            </a:r>
            <a:r>
              <a:rPr lang="pt-BR" altLang="zh-CN" sz="2200" b="1" dirty="0"/>
              <a:t>A→B</a:t>
            </a:r>
            <a:r>
              <a:rPr lang="zh-CN" altLang="pt-BR" sz="2200" b="1" dirty="0"/>
              <a:t>，</a:t>
            </a:r>
            <a:r>
              <a:rPr lang="pt-BR" altLang="zh-CN" sz="2200" b="1" dirty="0"/>
              <a:t>AB→C</a:t>
            </a:r>
            <a:r>
              <a:rPr lang="zh-CN" altLang="pt-BR" sz="2200" b="1" dirty="0"/>
              <a:t>｝</a:t>
            </a:r>
          </a:p>
          <a:p>
            <a:pPr indent="180000" algn="l"/>
            <a:r>
              <a:rPr lang="zh-CN" altLang="pt-BR" sz="2200" b="1" dirty="0"/>
              <a:t>         删去一个</a:t>
            </a:r>
            <a:r>
              <a:rPr lang="pt-BR" altLang="zh-CN" sz="2200" b="1" dirty="0"/>
              <a:t>A→B</a:t>
            </a:r>
            <a:r>
              <a:rPr lang="zh-CN" altLang="pt-BR" sz="2200" b="1" dirty="0"/>
              <a:t>，得：</a:t>
            </a:r>
          </a:p>
          <a:p>
            <a:pPr indent="180000"/>
            <a:r>
              <a:rPr lang="pt-BR" altLang="zh-CN" sz="2200" b="1" dirty="0"/>
              <a:t>            F={A→B</a:t>
            </a:r>
            <a:r>
              <a:rPr lang="zh-CN" altLang="pt-BR" sz="2200" b="1" dirty="0"/>
              <a:t>，</a:t>
            </a:r>
            <a:r>
              <a:rPr lang="pt-BR" altLang="zh-CN" sz="2200" b="1" dirty="0"/>
              <a:t>A→C</a:t>
            </a:r>
            <a:r>
              <a:rPr lang="zh-CN" altLang="pt-BR" sz="2200" b="1" dirty="0"/>
              <a:t>，</a:t>
            </a:r>
            <a:r>
              <a:rPr lang="pt-BR" altLang="zh-CN" sz="2200" b="1" dirty="0"/>
              <a:t>B→C</a:t>
            </a:r>
            <a:r>
              <a:rPr lang="zh-CN" altLang="pt-BR" sz="2200" b="1" dirty="0"/>
              <a:t>，</a:t>
            </a:r>
            <a:r>
              <a:rPr lang="pt-BR" altLang="zh-CN" sz="2200" b="1" dirty="0"/>
              <a:t>AB→C</a:t>
            </a:r>
            <a:r>
              <a:rPr lang="zh-CN" altLang="pt-BR" sz="2200" b="1" dirty="0"/>
              <a:t>｝</a:t>
            </a:r>
          </a:p>
          <a:p>
            <a:pPr indent="180000" algn="l"/>
            <a:r>
              <a:rPr lang="zh-CN" altLang="pt-BR" sz="2200" b="1" dirty="0"/>
              <a:t>（</a:t>
            </a:r>
            <a:r>
              <a:rPr lang="pt-BR" altLang="zh-CN" sz="2200" b="1" dirty="0"/>
              <a:t>2</a:t>
            </a:r>
            <a:r>
              <a:rPr lang="zh-CN" altLang="pt-BR" sz="2200" b="1" dirty="0"/>
              <a:t>）删去冗余的函数依赖。</a:t>
            </a:r>
            <a:r>
              <a:rPr lang="pt-BR" altLang="zh-CN" sz="2200" b="1" dirty="0"/>
              <a:t>F</a:t>
            </a:r>
            <a:r>
              <a:rPr lang="zh-CN" altLang="pt-BR" sz="2200" b="1" dirty="0"/>
              <a:t>中</a:t>
            </a:r>
            <a:r>
              <a:rPr lang="pt-BR" altLang="zh-CN" sz="2200" b="1" dirty="0"/>
              <a:t>A→C</a:t>
            </a:r>
            <a:r>
              <a:rPr lang="zh-CN" altLang="pt-BR" sz="2200" b="1" dirty="0"/>
              <a:t>可从</a:t>
            </a:r>
            <a:r>
              <a:rPr lang="pt-BR" altLang="zh-CN" sz="2200" b="1" dirty="0"/>
              <a:t>A→B</a:t>
            </a:r>
            <a:r>
              <a:rPr lang="zh-CN" altLang="pt-BR" sz="2200" b="1" dirty="0"/>
              <a:t>和</a:t>
            </a:r>
            <a:r>
              <a:rPr lang="pt-BR" altLang="zh-CN" sz="2200" b="1" dirty="0"/>
              <a:t>B→C</a:t>
            </a:r>
            <a:r>
              <a:rPr lang="zh-CN" altLang="pt-BR" sz="2200" b="1" dirty="0"/>
              <a:t>推出，因此</a:t>
            </a:r>
            <a:r>
              <a:rPr lang="pt-BR" altLang="zh-CN" sz="2200" b="1" dirty="0"/>
              <a:t>A→C</a:t>
            </a:r>
            <a:r>
              <a:rPr lang="zh-CN" altLang="pt-BR" sz="2200" b="1" dirty="0"/>
              <a:t>是冗余的，删去，得：</a:t>
            </a:r>
          </a:p>
          <a:p>
            <a:pPr indent="180000"/>
            <a:r>
              <a:rPr lang="zh-CN" altLang="pt-BR" sz="2200" b="1" dirty="0"/>
              <a:t>            </a:t>
            </a:r>
            <a:r>
              <a:rPr lang="pt-BR" altLang="zh-CN" sz="2200" b="1" dirty="0"/>
              <a:t>F={A→B</a:t>
            </a:r>
            <a:r>
              <a:rPr lang="zh-CN" altLang="pt-BR" sz="2200" b="1" dirty="0"/>
              <a:t>，</a:t>
            </a:r>
            <a:r>
              <a:rPr lang="pt-BR" altLang="zh-CN" sz="2200" b="1" dirty="0"/>
              <a:t>B→C</a:t>
            </a:r>
            <a:r>
              <a:rPr lang="zh-CN" altLang="pt-BR" sz="2200" b="1" dirty="0"/>
              <a:t>，</a:t>
            </a:r>
            <a:r>
              <a:rPr lang="pt-BR" altLang="zh-CN" sz="2200" b="1" dirty="0"/>
              <a:t>AB→C</a:t>
            </a:r>
            <a:r>
              <a:rPr lang="zh-CN" altLang="pt-BR" sz="2200" b="1" dirty="0"/>
              <a:t>｝</a:t>
            </a:r>
          </a:p>
          <a:p>
            <a:pPr indent="180000" algn="l"/>
            <a:r>
              <a:rPr lang="zh-CN" altLang="pt-BR" sz="2200" b="1" dirty="0"/>
              <a:t>（</a:t>
            </a:r>
            <a:r>
              <a:rPr lang="pt-BR" altLang="zh-CN" sz="2200" b="1" dirty="0"/>
              <a:t>3</a:t>
            </a:r>
            <a:r>
              <a:rPr lang="zh-CN" altLang="pt-BR" sz="2200" b="1" dirty="0"/>
              <a:t>）消除函数依赖左边冗余的属性。</a:t>
            </a:r>
            <a:r>
              <a:rPr lang="pt-BR" altLang="zh-CN" sz="2200" b="1" dirty="0"/>
              <a:t>F</a:t>
            </a:r>
            <a:r>
              <a:rPr lang="zh-CN" altLang="pt-BR" sz="2200" b="1" dirty="0"/>
              <a:t>中的</a:t>
            </a:r>
            <a:r>
              <a:rPr lang="pt-BR" altLang="zh-CN" sz="2200" b="1" dirty="0"/>
              <a:t>AB→C</a:t>
            </a:r>
            <a:r>
              <a:rPr lang="zh-CN" altLang="pt-BR" sz="2200" b="1" dirty="0"/>
              <a:t>，因为有</a:t>
            </a:r>
            <a:r>
              <a:rPr lang="pt-BR" altLang="zh-CN" sz="2200" b="1" dirty="0"/>
              <a:t>B→C</a:t>
            </a:r>
            <a:r>
              <a:rPr lang="zh-CN" altLang="pt-BR" sz="2200" b="1" dirty="0"/>
              <a:t>，所以</a:t>
            </a:r>
            <a:r>
              <a:rPr lang="pt-BR" altLang="zh-CN" sz="2200" b="1" dirty="0"/>
              <a:t>A</a:t>
            </a:r>
            <a:r>
              <a:rPr lang="zh-CN" altLang="pt-BR" sz="2200" b="1" dirty="0"/>
              <a:t>多余，删去，</a:t>
            </a:r>
          </a:p>
          <a:p>
            <a:pPr indent="180000"/>
            <a:r>
              <a:rPr lang="zh-CN" altLang="pt-BR" sz="2200" b="1" dirty="0"/>
              <a:t>      得到最小函数依赖集为：</a:t>
            </a:r>
            <a:r>
              <a:rPr lang="pt-BR" altLang="zh-CN" sz="2200" b="1" dirty="0"/>
              <a:t>F={A→B</a:t>
            </a:r>
            <a:r>
              <a:rPr lang="zh-CN" altLang="pt-BR" sz="2200" b="1" dirty="0"/>
              <a:t>，</a:t>
            </a:r>
            <a:r>
              <a:rPr lang="pt-BR" altLang="zh-CN" sz="2200" b="1" dirty="0"/>
              <a:t>B→C</a:t>
            </a:r>
            <a:r>
              <a:rPr lang="zh-CN" altLang="pt-BR" sz="2200" b="1" dirty="0"/>
              <a:t>｝</a:t>
            </a:r>
          </a:p>
        </p:txBody>
      </p:sp>
      <p:sp>
        <p:nvSpPr>
          <p:cNvPr id="4" name="页脚占位符 4">
            <a:extLst>
              <a:ext uri="{FF2B5EF4-FFF2-40B4-BE49-F238E27FC236}">
                <a16:creationId xmlns:a16="http://schemas.microsoft.com/office/drawing/2014/main" id="{8A83803D-83A2-4635-906C-09E48E58834A}"/>
              </a:ext>
            </a:extLst>
          </p:cNvPr>
          <p:cNvSpPr>
            <a:spLocks noGrp="1"/>
          </p:cNvSpPr>
          <p:nvPr>
            <p:ph type="ftr" sz="quarter" idx="11"/>
          </p:nvPr>
        </p:nvSpPr>
        <p:spPr>
          <a:xfrm>
            <a:off x="5219700" y="6381750"/>
            <a:ext cx="3600450" cy="320675"/>
          </a:xfrm>
        </p:spPr>
        <p:txBody>
          <a:bodyPr/>
          <a:lstStyle/>
          <a:p>
            <a:r>
              <a:rPr lang="en-US" altLang="zh-CN"/>
              <a:t>An Introduction to Database System</a:t>
            </a:r>
          </a:p>
        </p:txBody>
      </p:sp>
      <p:sp>
        <p:nvSpPr>
          <p:cNvPr id="5" name="灯片编号占位符 5">
            <a:extLst>
              <a:ext uri="{FF2B5EF4-FFF2-40B4-BE49-F238E27FC236}">
                <a16:creationId xmlns:a16="http://schemas.microsoft.com/office/drawing/2014/main" id="{11AF21F6-19E6-499D-9E72-7A929DE0B590}"/>
              </a:ext>
            </a:extLst>
          </p:cNvPr>
          <p:cNvSpPr>
            <a:spLocks noGrp="1"/>
          </p:cNvSpPr>
          <p:nvPr>
            <p:ph type="sldNum" sz="quarter" idx="12"/>
          </p:nvPr>
        </p:nvSpPr>
        <p:spPr>
          <a:xfrm>
            <a:off x="250825" y="6237288"/>
            <a:ext cx="585788" cy="457200"/>
          </a:xfrm>
        </p:spPr>
        <p:txBody>
          <a:bodyPr/>
          <a:lstStyle/>
          <a:p>
            <a:fld id="{9C73FC67-4E56-47DA-A07C-99165DEA713F}" type="slidenum">
              <a:rPr lang="en-US" altLang="zh-CN"/>
              <a:pPr/>
              <a:t>7</a:t>
            </a:fld>
            <a:endParaRPr lang="en-US" altLang="zh-CN" dirty="0"/>
          </a:p>
        </p:txBody>
      </p:sp>
    </p:spTree>
    <p:extLst>
      <p:ext uri="{BB962C8B-B14F-4D97-AF65-F5344CB8AC3E}">
        <p14:creationId xmlns:p14="http://schemas.microsoft.com/office/powerpoint/2010/main" val="190888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457200" y="620688"/>
            <a:ext cx="8229600" cy="1008112"/>
          </a:xfrm>
        </p:spPr>
        <p:txBody>
          <a:bodyPr/>
          <a:lstStyle/>
          <a:p>
            <a:pPr>
              <a:lnSpc>
                <a:spcPct val="90000"/>
              </a:lnSpc>
              <a:buFont typeface="Wingdings" panose="05000000000000000000" pitchFamily="2" charset="2"/>
              <a:buNone/>
            </a:pPr>
            <a:r>
              <a:rPr lang="pt-BR" altLang="zh-CN" sz="2200" b="1" dirty="0">
                <a:solidFill>
                  <a:srgbClr val="FF0000"/>
                </a:solidFill>
              </a:rPr>
              <a:t>【</a:t>
            </a:r>
            <a:r>
              <a:rPr lang="zh-CN" altLang="pt-BR" sz="2200" b="1" dirty="0">
                <a:solidFill>
                  <a:srgbClr val="FF0000"/>
                </a:solidFill>
              </a:rPr>
              <a:t>例</a:t>
            </a:r>
            <a:r>
              <a:rPr lang="pt-BR" altLang="zh-CN" sz="2200" b="1" dirty="0">
                <a:solidFill>
                  <a:srgbClr val="FF0000"/>
                </a:solidFill>
              </a:rPr>
              <a:t>3】</a:t>
            </a:r>
            <a:r>
              <a:rPr lang="zh-CN" altLang="pt-BR" sz="2200" b="1" dirty="0"/>
              <a:t>设关系模式</a:t>
            </a:r>
            <a:r>
              <a:rPr lang="pt-BR" altLang="zh-CN" sz="2200" b="1" dirty="0"/>
              <a:t>R</a:t>
            </a:r>
            <a:r>
              <a:rPr lang="zh-CN" altLang="pt-BR" sz="2200" b="1" dirty="0"/>
              <a:t>（</a:t>
            </a:r>
            <a:r>
              <a:rPr lang="pt-BR" altLang="zh-CN" sz="2200" b="1" dirty="0"/>
              <a:t>A</a:t>
            </a:r>
            <a:r>
              <a:rPr lang="zh-CN" altLang="pt-BR" sz="2200" b="1" dirty="0"/>
              <a:t>，</a:t>
            </a:r>
            <a:r>
              <a:rPr lang="pt-BR" altLang="zh-CN" sz="2200" b="1" dirty="0"/>
              <a:t>B</a:t>
            </a:r>
            <a:r>
              <a:rPr lang="zh-CN" altLang="pt-BR" sz="2200" b="1" dirty="0"/>
              <a:t>，</a:t>
            </a:r>
            <a:r>
              <a:rPr lang="pt-BR" altLang="zh-CN" sz="2200" b="1" dirty="0"/>
              <a:t>C</a:t>
            </a:r>
            <a:r>
              <a:rPr lang="zh-CN" altLang="pt-BR" sz="2200" b="1" dirty="0"/>
              <a:t>，</a:t>
            </a:r>
            <a:r>
              <a:rPr lang="pt-BR" altLang="zh-CN" sz="2200" b="1" dirty="0"/>
              <a:t>D</a:t>
            </a:r>
            <a:r>
              <a:rPr lang="zh-CN" altLang="pt-BR" sz="2200" b="1" dirty="0"/>
              <a:t>，</a:t>
            </a:r>
            <a:r>
              <a:rPr lang="pt-BR" altLang="zh-CN" sz="2200" b="1" dirty="0"/>
              <a:t>E</a:t>
            </a:r>
            <a:r>
              <a:rPr lang="zh-CN" altLang="pt-BR" sz="2200" b="1" dirty="0"/>
              <a:t>，</a:t>
            </a:r>
            <a:r>
              <a:rPr lang="pt-BR" altLang="zh-CN" sz="2200" b="1" dirty="0"/>
              <a:t>G</a:t>
            </a:r>
            <a:r>
              <a:rPr lang="zh-CN" altLang="pt-BR" sz="2200" b="1" dirty="0"/>
              <a:t>，</a:t>
            </a:r>
            <a:r>
              <a:rPr lang="pt-BR" altLang="zh-CN" sz="2200" b="1" dirty="0"/>
              <a:t>H</a:t>
            </a:r>
            <a:r>
              <a:rPr lang="zh-CN" altLang="pt-BR" sz="2200" b="1" dirty="0"/>
              <a:t>）上的函数依赖集</a:t>
            </a:r>
            <a:r>
              <a:rPr lang="pt-BR" altLang="zh-CN" sz="2200" b="1" dirty="0"/>
              <a:t>F=</a:t>
            </a:r>
            <a:r>
              <a:rPr lang="zh-CN" altLang="pt-BR" sz="2200" b="1" dirty="0"/>
              <a:t>｛</a:t>
            </a:r>
            <a:r>
              <a:rPr lang="pt-BR" altLang="zh-CN" sz="2200" b="1" dirty="0"/>
              <a:t>AC→BEGH</a:t>
            </a:r>
            <a:r>
              <a:rPr lang="zh-CN" altLang="pt-BR" sz="2200" b="1" dirty="0"/>
              <a:t>，</a:t>
            </a:r>
            <a:r>
              <a:rPr lang="pt-BR" altLang="zh-CN" sz="2200" b="1" dirty="0"/>
              <a:t>A→B</a:t>
            </a:r>
            <a:r>
              <a:rPr lang="zh-CN" altLang="pt-BR" sz="2200" b="1" dirty="0"/>
              <a:t>，</a:t>
            </a:r>
            <a:r>
              <a:rPr lang="pt-BR" altLang="zh-CN" sz="2200" b="1" dirty="0"/>
              <a:t>C→DEH</a:t>
            </a:r>
            <a:r>
              <a:rPr lang="zh-CN" altLang="pt-BR" sz="2200" b="1" dirty="0"/>
              <a:t>，</a:t>
            </a:r>
            <a:r>
              <a:rPr lang="pt-BR" altLang="zh-CN" sz="2200" b="1" dirty="0"/>
              <a:t>E→H</a:t>
            </a:r>
            <a:r>
              <a:rPr lang="zh-CN" altLang="pt-BR" sz="2200" b="1" dirty="0"/>
              <a:t>｝，求</a:t>
            </a:r>
            <a:r>
              <a:rPr lang="pt-BR" altLang="zh-CN" sz="2200" b="1" dirty="0"/>
              <a:t>F</a:t>
            </a:r>
            <a:r>
              <a:rPr lang="zh-CN" altLang="pt-BR" sz="2200" b="1" dirty="0"/>
              <a:t>的最小函数依赖集。</a:t>
            </a:r>
            <a:endParaRPr lang="zh-CN" altLang="en-US" sz="2200" b="1" dirty="0"/>
          </a:p>
        </p:txBody>
      </p:sp>
      <p:sp>
        <p:nvSpPr>
          <p:cNvPr id="31748" name="Rectangle 4"/>
          <p:cNvSpPr>
            <a:spLocks noChangeArrowheads="1"/>
          </p:cNvSpPr>
          <p:nvPr/>
        </p:nvSpPr>
        <p:spPr bwMode="auto">
          <a:xfrm>
            <a:off x="114300" y="1556792"/>
            <a:ext cx="8915400" cy="5170646"/>
          </a:xfrm>
          <a:prstGeom prst="rect">
            <a:avLst/>
          </a:prstGeom>
          <a:solidFill>
            <a:schemeClr val="bg2"/>
          </a:solidFill>
          <a:ln>
            <a:noFill/>
          </a:ln>
          <a:effectLst/>
        </p:spPr>
        <p:txBody>
          <a:bodyPr anchor="ctr">
            <a:spAutoFit/>
          </a:bodyPr>
          <a:lstStyle>
            <a:lvl1pPr indent="466725">
              <a:tabLst>
                <a:tab pos="1285875" algn="l"/>
              </a:tabLst>
              <a:defRPr>
                <a:solidFill>
                  <a:schemeClr val="tx1"/>
                </a:solidFill>
                <a:latin typeface="Arial" panose="020B0604020202020204" pitchFamily="34" charset="0"/>
                <a:ea typeface="宋体" panose="02010600030101010101" pitchFamily="2" charset="-122"/>
              </a:defRPr>
            </a:lvl1pPr>
            <a:lvl2pPr>
              <a:tabLst>
                <a:tab pos="1285875" algn="l"/>
              </a:tabLst>
              <a:defRPr>
                <a:solidFill>
                  <a:schemeClr val="tx1"/>
                </a:solidFill>
                <a:latin typeface="Arial" panose="020B0604020202020204" pitchFamily="34" charset="0"/>
                <a:ea typeface="宋体" panose="02010600030101010101" pitchFamily="2" charset="-122"/>
              </a:defRPr>
            </a:lvl2pPr>
            <a:lvl3pPr>
              <a:tabLst>
                <a:tab pos="1285875" algn="l"/>
              </a:tabLst>
              <a:defRPr>
                <a:solidFill>
                  <a:schemeClr val="tx1"/>
                </a:solidFill>
                <a:latin typeface="Arial" panose="020B0604020202020204" pitchFamily="34" charset="0"/>
                <a:ea typeface="宋体" panose="02010600030101010101" pitchFamily="2" charset="-122"/>
              </a:defRPr>
            </a:lvl3pPr>
            <a:lvl4pPr>
              <a:tabLst>
                <a:tab pos="1285875" algn="l"/>
              </a:tabLst>
              <a:defRPr>
                <a:solidFill>
                  <a:schemeClr val="tx1"/>
                </a:solidFill>
                <a:latin typeface="Arial" panose="020B0604020202020204" pitchFamily="34" charset="0"/>
                <a:ea typeface="宋体" panose="02010600030101010101" pitchFamily="2" charset="-122"/>
              </a:defRPr>
            </a:lvl4pPr>
            <a:lvl5pPr>
              <a:tabLst>
                <a:tab pos="12858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1285875" algn="l"/>
              </a:tabLst>
              <a:defRPr>
                <a:solidFill>
                  <a:schemeClr val="tx1"/>
                </a:solidFill>
                <a:latin typeface="Arial" panose="020B0604020202020204" pitchFamily="34" charset="0"/>
                <a:ea typeface="宋体" panose="02010600030101010101" pitchFamily="2" charset="-122"/>
              </a:defRPr>
            </a:lvl9pPr>
          </a:lstStyle>
          <a:p>
            <a:pPr algn="l"/>
            <a:r>
              <a:rPr lang="zh-CN" altLang="pt-BR" sz="2200" b="1" dirty="0">
                <a:solidFill>
                  <a:srgbClr val="FF0000"/>
                </a:solidFill>
              </a:rPr>
              <a:t>解答：</a:t>
            </a:r>
          </a:p>
          <a:p>
            <a:pPr algn="l"/>
            <a:r>
              <a:rPr lang="zh-CN" altLang="pt-BR" sz="2200" b="1" dirty="0"/>
              <a:t>（</a:t>
            </a:r>
            <a:r>
              <a:rPr lang="pt-BR" altLang="zh-CN" sz="2200" b="1" dirty="0"/>
              <a:t>1</a:t>
            </a:r>
            <a:r>
              <a:rPr lang="zh-CN" altLang="pt-BR" sz="2200" b="1" dirty="0"/>
              <a:t>）把每个</a:t>
            </a:r>
            <a:r>
              <a:rPr lang="pt-BR" altLang="zh-CN" sz="2200" b="1" dirty="0"/>
              <a:t>FD</a:t>
            </a:r>
            <a:r>
              <a:rPr lang="zh-CN" altLang="pt-BR" sz="2200" b="1" dirty="0"/>
              <a:t>的右边拆成单属性，得到</a:t>
            </a:r>
            <a:r>
              <a:rPr lang="pt-BR" altLang="zh-CN" sz="2200" b="1" dirty="0"/>
              <a:t>9</a:t>
            </a:r>
            <a:r>
              <a:rPr lang="zh-CN" altLang="pt-BR" sz="2200" b="1" dirty="0"/>
              <a:t>个</a:t>
            </a:r>
            <a:r>
              <a:rPr lang="pt-BR" altLang="zh-CN" sz="2200" b="1" dirty="0"/>
              <a:t>FD</a:t>
            </a:r>
            <a:r>
              <a:rPr lang="zh-CN" altLang="pt-BR" sz="2200" b="1" dirty="0"/>
              <a:t>，得：</a:t>
            </a:r>
          </a:p>
          <a:p>
            <a:pPr algn="l"/>
            <a:r>
              <a:rPr lang="zh-CN" altLang="pt-BR" sz="2200" b="1" dirty="0"/>
              <a:t>   </a:t>
            </a:r>
            <a:r>
              <a:rPr lang="pt-BR" altLang="zh-CN" sz="2200" b="1" dirty="0"/>
              <a:t>F={AC→B</a:t>
            </a:r>
            <a:r>
              <a:rPr lang="zh-CN" altLang="pt-BR" sz="2200" b="1" dirty="0"/>
              <a:t>，</a:t>
            </a:r>
            <a:r>
              <a:rPr lang="pt-BR" altLang="zh-CN" sz="2200" b="1" dirty="0"/>
              <a:t>AC→E</a:t>
            </a:r>
            <a:r>
              <a:rPr lang="zh-CN" altLang="pt-BR" sz="2200" b="1" dirty="0"/>
              <a:t>，</a:t>
            </a:r>
            <a:r>
              <a:rPr lang="pt-BR" altLang="zh-CN" sz="2200" b="1" dirty="0"/>
              <a:t>AC→G</a:t>
            </a:r>
            <a:r>
              <a:rPr lang="zh-CN" altLang="pt-BR" sz="2200" b="1" dirty="0"/>
              <a:t>，</a:t>
            </a:r>
            <a:r>
              <a:rPr lang="pt-BR" altLang="zh-CN" sz="2200" b="1" dirty="0"/>
              <a:t>AC→H</a:t>
            </a:r>
            <a:r>
              <a:rPr lang="zh-CN" altLang="pt-BR" sz="2200" b="1" dirty="0"/>
              <a:t>，</a:t>
            </a:r>
            <a:r>
              <a:rPr lang="pt-BR" altLang="zh-CN" sz="2200" b="1" dirty="0"/>
              <a:t>A→B</a:t>
            </a:r>
            <a:r>
              <a:rPr lang="zh-CN" altLang="pt-BR" sz="2200" b="1" dirty="0"/>
              <a:t>，</a:t>
            </a:r>
            <a:r>
              <a:rPr lang="pt-BR" altLang="zh-CN" sz="2200" b="1" dirty="0"/>
              <a:t>C→D</a:t>
            </a:r>
            <a:r>
              <a:rPr lang="zh-CN" altLang="pt-BR" sz="2200" b="1" dirty="0"/>
              <a:t>，</a:t>
            </a:r>
            <a:r>
              <a:rPr lang="pt-BR" altLang="zh-CN" sz="2200" b="1" dirty="0"/>
              <a:t>C→E</a:t>
            </a:r>
            <a:r>
              <a:rPr lang="zh-CN" altLang="pt-BR" sz="2200" b="1" dirty="0"/>
              <a:t>，</a:t>
            </a:r>
            <a:r>
              <a:rPr lang="pt-BR" altLang="zh-CN" sz="2200" b="1" dirty="0"/>
              <a:t>C→H</a:t>
            </a:r>
            <a:r>
              <a:rPr lang="zh-CN" altLang="pt-BR" sz="2200" b="1" dirty="0"/>
              <a:t>，</a:t>
            </a:r>
            <a:r>
              <a:rPr lang="pt-BR" altLang="zh-CN" sz="2200" b="1" dirty="0"/>
              <a:t>E→H}</a:t>
            </a:r>
          </a:p>
          <a:p>
            <a:pPr algn="l"/>
            <a:r>
              <a:rPr lang="zh-CN" altLang="pt-BR" sz="2200" b="1" dirty="0"/>
              <a:t>（</a:t>
            </a:r>
            <a:r>
              <a:rPr lang="pt-BR" altLang="zh-CN" sz="2200" b="1" dirty="0"/>
              <a:t>2</a:t>
            </a:r>
            <a:r>
              <a:rPr lang="zh-CN" altLang="pt-BR" sz="2200" b="1" dirty="0"/>
              <a:t>）消除冗余的</a:t>
            </a:r>
            <a:r>
              <a:rPr lang="pt-BR" altLang="zh-CN" sz="2200" b="1" dirty="0"/>
              <a:t>FD(C→H)</a:t>
            </a:r>
            <a:r>
              <a:rPr lang="zh-CN" altLang="pt-BR" sz="2200" b="1" dirty="0"/>
              <a:t>，得：</a:t>
            </a:r>
          </a:p>
          <a:p>
            <a:pPr algn="l"/>
            <a:r>
              <a:rPr lang="zh-CN" altLang="pt-BR" sz="2200" b="1" dirty="0"/>
              <a:t>   </a:t>
            </a:r>
            <a:r>
              <a:rPr lang="pt-BR" altLang="zh-CN" sz="2200" b="1" dirty="0"/>
              <a:t>F={ AC→B</a:t>
            </a:r>
            <a:r>
              <a:rPr lang="zh-CN" altLang="pt-BR" sz="2200" b="1" dirty="0"/>
              <a:t>，</a:t>
            </a:r>
            <a:r>
              <a:rPr lang="pt-BR" altLang="zh-CN" sz="2200" b="1" dirty="0"/>
              <a:t>AC→E</a:t>
            </a:r>
            <a:r>
              <a:rPr lang="zh-CN" altLang="pt-BR" sz="2200" b="1" dirty="0"/>
              <a:t>，</a:t>
            </a:r>
            <a:r>
              <a:rPr lang="pt-BR" altLang="zh-CN" sz="2200" b="1" dirty="0"/>
              <a:t>AC→G</a:t>
            </a:r>
            <a:r>
              <a:rPr lang="zh-CN" altLang="pt-BR" sz="2200" b="1" dirty="0"/>
              <a:t>，</a:t>
            </a:r>
            <a:r>
              <a:rPr lang="pt-BR" altLang="zh-CN" sz="2200" b="1" dirty="0"/>
              <a:t>AC→H</a:t>
            </a:r>
            <a:r>
              <a:rPr lang="zh-CN" altLang="pt-BR" sz="2200" b="1" dirty="0"/>
              <a:t>，</a:t>
            </a:r>
            <a:r>
              <a:rPr lang="pt-BR" altLang="zh-CN" sz="2200" b="1" dirty="0"/>
              <a:t>A→B</a:t>
            </a:r>
            <a:r>
              <a:rPr lang="zh-CN" altLang="pt-BR" sz="2200" b="1" dirty="0"/>
              <a:t>，</a:t>
            </a:r>
          </a:p>
          <a:p>
            <a:pPr algn="l"/>
            <a:r>
              <a:rPr lang="pt-BR" altLang="zh-CN" sz="2200" b="1" dirty="0"/>
              <a:t>          C→D</a:t>
            </a:r>
            <a:r>
              <a:rPr lang="zh-CN" altLang="pt-BR" sz="2200" b="1" dirty="0"/>
              <a:t>，</a:t>
            </a:r>
            <a:r>
              <a:rPr lang="pt-BR" altLang="zh-CN" sz="2200" b="1" dirty="0"/>
              <a:t>C→E</a:t>
            </a:r>
            <a:r>
              <a:rPr lang="zh-CN" altLang="pt-BR" sz="2200" b="1" dirty="0"/>
              <a:t>，</a:t>
            </a:r>
            <a:r>
              <a:rPr lang="pt-BR" altLang="zh-CN" sz="2200" b="1" dirty="0"/>
              <a:t>E→H }</a:t>
            </a:r>
          </a:p>
          <a:p>
            <a:pPr algn="l"/>
            <a:r>
              <a:rPr lang="zh-CN" altLang="pt-BR" sz="2200" b="1" dirty="0"/>
              <a:t>（</a:t>
            </a:r>
            <a:r>
              <a:rPr lang="pt-BR" altLang="zh-CN" sz="2200" b="1" dirty="0"/>
              <a:t>3</a:t>
            </a:r>
            <a:r>
              <a:rPr lang="zh-CN" altLang="pt-BR" sz="2200" b="1" dirty="0"/>
              <a:t>）消除</a:t>
            </a:r>
            <a:r>
              <a:rPr lang="pt-BR" altLang="zh-CN" sz="2200" b="1" dirty="0"/>
              <a:t>FD</a:t>
            </a:r>
            <a:r>
              <a:rPr lang="zh-CN" altLang="pt-BR" sz="2200" b="1" dirty="0"/>
              <a:t>中左边冗余的属性。因为</a:t>
            </a:r>
            <a:r>
              <a:rPr lang="pt-BR" altLang="zh-CN" sz="2200" b="1" dirty="0"/>
              <a:t>A→B</a:t>
            </a:r>
            <a:r>
              <a:rPr lang="zh-CN" altLang="pt-BR" sz="2200" b="1" dirty="0"/>
              <a:t>，所以消去</a:t>
            </a:r>
            <a:r>
              <a:rPr lang="pt-BR" altLang="zh-CN" sz="2200" b="1" dirty="0"/>
              <a:t>AC→B</a:t>
            </a:r>
            <a:r>
              <a:rPr lang="zh-CN" altLang="pt-BR" sz="2200" b="1" dirty="0"/>
              <a:t>中的</a:t>
            </a:r>
            <a:r>
              <a:rPr lang="pt-BR" altLang="zh-CN" sz="2200" b="1" dirty="0"/>
              <a:t>C</a:t>
            </a:r>
            <a:r>
              <a:rPr lang="zh-CN" altLang="pt-BR" sz="2200" b="1" dirty="0"/>
              <a:t>；因为</a:t>
            </a:r>
            <a:r>
              <a:rPr lang="pt-BR" altLang="zh-CN" sz="2200" b="1" dirty="0"/>
              <a:t>C→E</a:t>
            </a:r>
            <a:r>
              <a:rPr lang="zh-CN" altLang="pt-BR" sz="2200" b="1" dirty="0"/>
              <a:t>，所以消去</a:t>
            </a:r>
            <a:r>
              <a:rPr lang="pt-BR" altLang="zh-CN" sz="2200" b="1" dirty="0"/>
              <a:t>AC→E</a:t>
            </a:r>
            <a:r>
              <a:rPr lang="zh-CN" altLang="pt-BR" sz="2200" b="1" dirty="0"/>
              <a:t>的</a:t>
            </a:r>
            <a:r>
              <a:rPr lang="pt-BR" altLang="zh-CN" sz="2200" b="1" dirty="0"/>
              <a:t>A</a:t>
            </a:r>
            <a:r>
              <a:rPr lang="zh-CN" altLang="pt-BR" sz="2200" b="1" dirty="0"/>
              <a:t>；因为由</a:t>
            </a:r>
            <a:r>
              <a:rPr lang="pt-BR" altLang="zh-CN" sz="2200" b="1" dirty="0"/>
              <a:t>C→E</a:t>
            </a:r>
            <a:r>
              <a:rPr lang="zh-CN" altLang="pt-BR" sz="2200" b="1" dirty="0"/>
              <a:t>、</a:t>
            </a:r>
            <a:r>
              <a:rPr lang="pt-BR" altLang="zh-CN" sz="2200" b="1" dirty="0"/>
              <a:t>E→H</a:t>
            </a:r>
            <a:r>
              <a:rPr lang="zh-CN" altLang="pt-BR" sz="2200" b="1" dirty="0"/>
              <a:t>，可推出</a:t>
            </a:r>
            <a:r>
              <a:rPr lang="pt-BR" altLang="zh-CN" sz="2200" b="1" dirty="0"/>
              <a:t>C→H</a:t>
            </a:r>
            <a:r>
              <a:rPr lang="zh-CN" altLang="pt-BR" sz="2200" b="1" dirty="0"/>
              <a:t>，所以消去</a:t>
            </a:r>
            <a:r>
              <a:rPr lang="pt-BR" altLang="zh-CN" sz="2200" b="1" dirty="0"/>
              <a:t>AC→H</a:t>
            </a:r>
            <a:r>
              <a:rPr lang="zh-CN" altLang="pt-BR" sz="2200" b="1" dirty="0"/>
              <a:t>中的</a:t>
            </a:r>
            <a:r>
              <a:rPr lang="pt-BR" altLang="zh-CN" sz="2200" b="1" dirty="0"/>
              <a:t>A</a:t>
            </a:r>
            <a:r>
              <a:rPr lang="zh-CN" altLang="pt-BR" sz="2200" b="1" dirty="0"/>
              <a:t>，得</a:t>
            </a:r>
            <a:r>
              <a:rPr lang="pt-BR" altLang="zh-CN" sz="2200" b="1" dirty="0"/>
              <a:t>C→H</a:t>
            </a:r>
            <a:r>
              <a:rPr lang="zh-CN" altLang="pt-BR" sz="2200" b="1" dirty="0"/>
              <a:t>，因为可由</a:t>
            </a:r>
            <a:r>
              <a:rPr lang="pt-BR" altLang="zh-CN" sz="2200" b="1" dirty="0"/>
              <a:t>C→E</a:t>
            </a:r>
            <a:r>
              <a:rPr lang="zh-CN" altLang="pt-BR" sz="2200" b="1" dirty="0"/>
              <a:t>、</a:t>
            </a:r>
            <a:r>
              <a:rPr lang="pt-BR" altLang="zh-CN" sz="2200" b="1" dirty="0"/>
              <a:t>E→H</a:t>
            </a:r>
            <a:r>
              <a:rPr lang="zh-CN" altLang="pt-BR" sz="2200" b="1" dirty="0"/>
              <a:t>推出，所以将</a:t>
            </a:r>
            <a:r>
              <a:rPr lang="pt-BR" altLang="zh-CN" sz="2200" b="1" dirty="0"/>
              <a:t>AC→H</a:t>
            </a:r>
            <a:r>
              <a:rPr lang="zh-CN" altLang="pt-BR" sz="2200" b="1" dirty="0"/>
              <a:t>删去，得到的</a:t>
            </a:r>
            <a:r>
              <a:rPr lang="pt-BR" altLang="zh-CN" sz="2200" b="1" dirty="0"/>
              <a:t>F</a:t>
            </a:r>
            <a:r>
              <a:rPr lang="zh-CN" altLang="pt-BR" sz="2200" b="1" dirty="0"/>
              <a:t>为：   </a:t>
            </a:r>
          </a:p>
          <a:p>
            <a:pPr algn="l"/>
            <a:r>
              <a:rPr lang="pt-BR" altLang="zh-CN" sz="2200" b="1" dirty="0"/>
              <a:t>   F={ A→B</a:t>
            </a:r>
            <a:r>
              <a:rPr lang="zh-CN" altLang="pt-BR" sz="2200" b="1" dirty="0"/>
              <a:t>，</a:t>
            </a:r>
            <a:r>
              <a:rPr lang="pt-BR" altLang="zh-CN" sz="2200" b="1" dirty="0"/>
              <a:t>C→E</a:t>
            </a:r>
            <a:r>
              <a:rPr lang="zh-CN" altLang="pt-BR" sz="2200" b="1" dirty="0"/>
              <a:t>，</a:t>
            </a:r>
            <a:r>
              <a:rPr lang="pt-BR" altLang="zh-CN" sz="2200" b="1" dirty="0"/>
              <a:t>AC→G</a:t>
            </a:r>
            <a:r>
              <a:rPr lang="zh-CN" altLang="pt-BR" sz="2200" b="1" dirty="0"/>
              <a:t>，</a:t>
            </a:r>
            <a:r>
              <a:rPr lang="pt-BR" altLang="zh-CN" sz="2200" b="1" dirty="0"/>
              <a:t>A→B</a:t>
            </a:r>
            <a:r>
              <a:rPr lang="zh-CN" altLang="pt-BR" sz="2200" b="1" dirty="0"/>
              <a:t>，</a:t>
            </a:r>
            <a:r>
              <a:rPr lang="pt-BR" altLang="zh-CN" sz="2200" b="1" dirty="0"/>
              <a:t>C→D</a:t>
            </a:r>
            <a:r>
              <a:rPr lang="zh-CN" altLang="pt-BR" sz="2200" b="1" dirty="0"/>
              <a:t>，</a:t>
            </a:r>
            <a:r>
              <a:rPr lang="pt-BR" altLang="zh-CN" sz="2200" b="1" dirty="0"/>
              <a:t>C→E</a:t>
            </a:r>
            <a:r>
              <a:rPr lang="zh-CN" altLang="pt-BR" sz="2200" b="1" dirty="0"/>
              <a:t>，</a:t>
            </a:r>
            <a:r>
              <a:rPr lang="pt-BR" altLang="zh-CN" sz="2200" b="1" dirty="0"/>
              <a:t>E→H}</a:t>
            </a:r>
          </a:p>
          <a:p>
            <a:pPr algn="l"/>
            <a:r>
              <a:rPr lang="zh-CN" altLang="pt-BR" sz="2200" b="1" dirty="0"/>
              <a:t>精简后，得      </a:t>
            </a:r>
            <a:r>
              <a:rPr lang="pt-BR" altLang="zh-CN" sz="2200" b="1" dirty="0"/>
              <a:t>F={ A→B</a:t>
            </a:r>
            <a:r>
              <a:rPr lang="zh-CN" altLang="pt-BR" sz="2200" b="1" dirty="0"/>
              <a:t>，</a:t>
            </a:r>
            <a:r>
              <a:rPr lang="pt-BR" altLang="zh-CN" sz="2200" b="1" dirty="0"/>
              <a:t>C→E</a:t>
            </a:r>
            <a:r>
              <a:rPr lang="zh-CN" altLang="pt-BR" sz="2200" b="1" dirty="0"/>
              <a:t>，</a:t>
            </a:r>
            <a:r>
              <a:rPr lang="pt-BR" altLang="zh-CN" sz="2200" b="1" dirty="0"/>
              <a:t>AC→G</a:t>
            </a:r>
            <a:r>
              <a:rPr lang="zh-CN" altLang="pt-BR" sz="2200" b="1" dirty="0"/>
              <a:t>，</a:t>
            </a:r>
            <a:r>
              <a:rPr lang="pt-BR" altLang="zh-CN" sz="2200" b="1" dirty="0"/>
              <a:t>C→D</a:t>
            </a:r>
            <a:r>
              <a:rPr lang="zh-CN" altLang="pt-BR" sz="2200" b="1" dirty="0"/>
              <a:t>，</a:t>
            </a:r>
            <a:r>
              <a:rPr lang="pt-BR" altLang="zh-CN" sz="2200" b="1" dirty="0"/>
              <a:t>E→H}</a:t>
            </a:r>
          </a:p>
          <a:p>
            <a:pPr algn="l"/>
            <a:r>
              <a:rPr lang="zh-CN" altLang="pt-BR" sz="2200" b="1" dirty="0"/>
              <a:t>（</a:t>
            </a:r>
            <a:r>
              <a:rPr lang="pt-BR" altLang="zh-CN" sz="2200" b="1" dirty="0"/>
              <a:t>4</a:t>
            </a:r>
            <a:r>
              <a:rPr lang="zh-CN" altLang="pt-BR" sz="2200" b="1" dirty="0"/>
              <a:t>）再把左边相同的</a:t>
            </a:r>
            <a:r>
              <a:rPr lang="pt-BR" altLang="zh-CN" sz="2200" b="1" dirty="0"/>
              <a:t>FD</a:t>
            </a:r>
            <a:r>
              <a:rPr lang="zh-CN" altLang="pt-BR" sz="2200" b="1" dirty="0"/>
              <a:t>合并起来，得到最小的函数依赖集为：</a:t>
            </a:r>
          </a:p>
          <a:p>
            <a:pPr algn="l"/>
            <a:r>
              <a:rPr lang="pt-BR" altLang="zh-CN" sz="2200" b="1" dirty="0"/>
              <a:t>                        F={ A→B</a:t>
            </a:r>
            <a:r>
              <a:rPr lang="zh-CN" altLang="pt-BR" sz="2200" b="1" dirty="0"/>
              <a:t>，</a:t>
            </a:r>
            <a:r>
              <a:rPr lang="pt-BR" altLang="zh-CN" sz="2200" b="1" dirty="0"/>
              <a:t>C→DE</a:t>
            </a:r>
            <a:r>
              <a:rPr lang="zh-CN" altLang="pt-BR" sz="2200" b="1" dirty="0"/>
              <a:t>，</a:t>
            </a:r>
            <a:r>
              <a:rPr lang="pt-BR" altLang="zh-CN" sz="2200" b="1" dirty="0"/>
              <a:t>AC→G</a:t>
            </a:r>
            <a:r>
              <a:rPr lang="zh-CN" altLang="pt-BR" sz="2200" b="1" dirty="0"/>
              <a:t>，</a:t>
            </a:r>
            <a:r>
              <a:rPr lang="pt-BR" altLang="zh-CN" sz="2200" b="1" dirty="0"/>
              <a:t>E→H}</a:t>
            </a:r>
          </a:p>
        </p:txBody>
      </p:sp>
    </p:spTree>
    <p:extLst>
      <p:ext uri="{BB962C8B-B14F-4D97-AF65-F5344CB8AC3E}">
        <p14:creationId xmlns:p14="http://schemas.microsoft.com/office/powerpoint/2010/main" val="310107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6596D-536E-40CA-84E1-CFF385F7D366}"/>
              </a:ext>
            </a:extLst>
          </p:cNvPr>
          <p:cNvSpPr>
            <a:spLocks noGrp="1"/>
          </p:cNvSpPr>
          <p:nvPr>
            <p:ph type="title"/>
          </p:nvPr>
        </p:nvSpPr>
        <p:spPr/>
        <p:txBody>
          <a:bodyPr/>
          <a:lstStyle/>
          <a:p>
            <a:r>
              <a:rPr kumimoji="0" lang="pt-BR" altLang="zh-CN" sz="2800" b="1" i="0" u="none" strike="noStrike" kern="0" cap="none" spc="0" normalizeH="0" baseline="0" noProof="0" dirty="0">
                <a:ln>
                  <a:noFill/>
                </a:ln>
                <a:solidFill>
                  <a:srgbClr val="FFFFFF"/>
                </a:solidFill>
                <a:effectLst/>
                <a:uLnTx/>
                <a:uFillTx/>
                <a:latin typeface="Arial"/>
                <a:ea typeface="+mj-ea"/>
                <a:cs typeface="+mj-cs"/>
              </a:rPr>
              <a:t>2</a:t>
            </a:r>
            <a:r>
              <a:rPr kumimoji="0" lang="zh-CN" altLang="pt-BR" sz="2800" b="1" i="0" u="none" strike="noStrike" kern="0" cap="none" spc="0" normalizeH="0" baseline="0" noProof="0" dirty="0">
                <a:ln>
                  <a:noFill/>
                </a:ln>
                <a:solidFill>
                  <a:srgbClr val="FFFFFF"/>
                </a:solidFill>
                <a:effectLst/>
                <a:uLnTx/>
                <a:uFillTx/>
                <a:latin typeface="Arial"/>
                <a:ea typeface="+mj-ea"/>
                <a:cs typeface="+mj-cs"/>
              </a:rPr>
              <a:t>．求最小函数依赖集</a:t>
            </a:r>
            <a:r>
              <a:rPr kumimoji="0" lang="zh-CN" altLang="en-US" sz="2800" b="1" i="0" u="none" strike="noStrike" kern="0" cap="none" spc="0" normalizeH="0" baseline="0" noProof="0" dirty="0">
                <a:ln>
                  <a:noFill/>
                </a:ln>
                <a:solidFill>
                  <a:srgbClr val="FFFFFF"/>
                </a:solidFill>
                <a:effectLst/>
                <a:uLnTx/>
                <a:uFillTx/>
                <a:latin typeface="Arial"/>
                <a:ea typeface="+mj-ea"/>
                <a:cs typeface="+mj-cs"/>
              </a:rPr>
              <a:t>（</a:t>
            </a:r>
            <a:r>
              <a:rPr kumimoji="0" lang="en-US" altLang="zh-CN" sz="2800" b="1" i="0" u="none" strike="noStrike" kern="0" cap="none" spc="0" normalizeH="0" baseline="0" noProof="0" dirty="0">
                <a:ln>
                  <a:noFill/>
                </a:ln>
                <a:solidFill>
                  <a:srgbClr val="FFFFFF"/>
                </a:solidFill>
                <a:effectLst/>
                <a:uLnTx/>
                <a:uFillTx/>
                <a:latin typeface="Arial"/>
                <a:ea typeface="+mj-ea"/>
                <a:cs typeface="+mj-cs"/>
              </a:rPr>
              <a:t>3</a:t>
            </a:r>
            <a:r>
              <a:rPr kumimoji="0" lang="zh-CN" altLang="en-US" sz="2800" b="1" i="0" u="none" strike="noStrike" kern="0" cap="none" spc="0" normalizeH="0" baseline="0" noProof="0" dirty="0">
                <a:ln>
                  <a:noFill/>
                </a:ln>
                <a:solidFill>
                  <a:srgbClr val="FFFFFF"/>
                </a:solidFill>
                <a:effectLst/>
                <a:uLnTx/>
                <a:uFillTx/>
                <a:latin typeface="Arial"/>
                <a:ea typeface="+mj-ea"/>
                <a:cs typeface="+mj-cs"/>
              </a:rPr>
              <a:t>步极小化法）</a:t>
            </a:r>
            <a:endParaRPr lang="zh-CN" altLang="en-US" dirty="0"/>
          </a:p>
        </p:txBody>
      </p:sp>
      <p:sp>
        <p:nvSpPr>
          <p:cNvPr id="3" name="内容占位符 2">
            <a:extLst>
              <a:ext uri="{FF2B5EF4-FFF2-40B4-BE49-F238E27FC236}">
                <a16:creationId xmlns:a16="http://schemas.microsoft.com/office/drawing/2014/main" id="{DD5722B4-4EAC-4888-801F-1B1F6C4B6BEF}"/>
              </a:ext>
            </a:extLst>
          </p:cNvPr>
          <p:cNvSpPr>
            <a:spLocks noGrp="1"/>
          </p:cNvSpPr>
          <p:nvPr>
            <p:ph idx="1"/>
          </p:nvPr>
        </p:nvSpPr>
        <p:spPr>
          <a:xfrm>
            <a:off x="457200" y="1828800"/>
            <a:ext cx="8229600" cy="563563"/>
          </a:xfrm>
        </p:spPr>
        <p:txBody>
          <a:bodyPr/>
          <a:lstStyle/>
          <a:p>
            <a:pPr marL="342900" marR="0" lvl="0" indent="-342900" algn="l" defTabSz="914400" rtl="0" eaLnBrk="1" fontAlgn="base" latinLnBrk="0" hangingPunct="1">
              <a:lnSpc>
                <a:spcPct val="100000"/>
              </a:lnSpc>
              <a:spcBef>
                <a:spcPct val="20000"/>
              </a:spcBef>
              <a:spcAft>
                <a:spcPct val="0"/>
              </a:spcAft>
              <a:buClr>
                <a:srgbClr val="7DA0D3"/>
              </a:buClr>
              <a:buSzTx/>
              <a:buFont typeface="Wingdings" panose="05000000000000000000" pitchFamily="2" charset="2"/>
              <a:buChar char="v"/>
              <a:tabLst/>
              <a:defRPr/>
            </a:pP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定理</a:t>
            </a:r>
            <a:r>
              <a:rPr kumimoji="0" lang="en-US" altLang="zh-CN" sz="2400" b="1" i="0" u="none" strike="noStrike" kern="1200" cap="none" spc="0" normalizeH="0" baseline="0" noProof="0" dirty="0">
                <a:ln>
                  <a:noFill/>
                </a:ln>
                <a:solidFill>
                  <a:srgbClr val="000000"/>
                </a:solidFill>
                <a:effectLst/>
                <a:uLnTx/>
                <a:uFillTx/>
                <a:latin typeface="Arial"/>
                <a:ea typeface="宋体"/>
                <a:cs typeface="+mn-cs"/>
              </a:rPr>
              <a:t>6.3</a:t>
            </a: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：每一个函数依赖集</a:t>
            </a:r>
            <a:r>
              <a:rPr kumimoji="0" lang="en-US" altLang="zh-CN" sz="2400" b="1" i="0" u="none" strike="noStrike" kern="1200" cap="none" spc="0" normalizeH="0" baseline="0" noProof="0" dirty="0">
                <a:ln>
                  <a:noFill/>
                </a:ln>
                <a:solidFill>
                  <a:srgbClr val="000000"/>
                </a:solidFill>
                <a:effectLst/>
                <a:uLnTx/>
                <a:uFillTx/>
                <a:latin typeface="Arial"/>
                <a:ea typeface="宋体"/>
                <a:cs typeface="+mn-cs"/>
              </a:rPr>
              <a:t>F</a:t>
            </a:r>
            <a:r>
              <a:rPr kumimoji="0" lang="zh-CN" altLang="en-US" sz="2400" b="1" i="0" u="none" strike="noStrike" kern="1200" cap="none" spc="0" normalizeH="0" baseline="0" noProof="0" dirty="0">
                <a:ln>
                  <a:noFill/>
                </a:ln>
                <a:solidFill>
                  <a:srgbClr val="000000"/>
                </a:solidFill>
                <a:effectLst/>
                <a:uLnTx/>
                <a:uFillTx/>
                <a:latin typeface="Arial"/>
                <a:ea typeface="宋体"/>
                <a:cs typeface="+mn-cs"/>
              </a:rPr>
              <a:t>均等价于一个最小依赖集</a:t>
            </a:r>
            <a:r>
              <a:rPr kumimoji="0" lang="en-US" altLang="zh-CN" sz="2400" b="1" i="0" u="none" strike="noStrike" kern="1200" cap="none" spc="0" normalizeH="0" baseline="0" noProof="0" dirty="0">
                <a:ln>
                  <a:noFill/>
                </a:ln>
                <a:solidFill>
                  <a:srgbClr val="233DA9"/>
                </a:solidFill>
                <a:effectLst/>
                <a:uLnTx/>
                <a:uFillTx/>
                <a:latin typeface="Times New Roman" panose="02020603050405020304" pitchFamily="18" charset="0"/>
                <a:ea typeface="宋体"/>
                <a:cs typeface="+mn-cs"/>
              </a:rPr>
              <a:t>F</a:t>
            </a:r>
            <a:r>
              <a:rPr kumimoji="0" lang="en-US" altLang="zh-CN" sz="2400" b="1" i="0" u="none" strike="noStrike" kern="1200" cap="none" spc="0" normalizeH="0" baseline="30000" noProof="0" dirty="0">
                <a:ln>
                  <a:noFill/>
                </a:ln>
                <a:solidFill>
                  <a:srgbClr val="233DA9"/>
                </a:solidFill>
                <a:effectLst/>
                <a:uLnTx/>
                <a:uFillTx/>
                <a:latin typeface="Arial"/>
                <a:ea typeface="宋体"/>
                <a:cs typeface="+mn-cs"/>
              </a:rPr>
              <a:t>’</a:t>
            </a:r>
            <a:endParaRPr kumimoji="0" lang="en-US" altLang="zh-CN" sz="2400" b="1" i="0" u="none" strike="noStrike" kern="1200" cap="none" spc="0" normalizeH="0" baseline="30000" noProof="0" dirty="0">
              <a:ln>
                <a:noFill/>
              </a:ln>
              <a:solidFill>
                <a:srgbClr val="233DA9"/>
              </a:solidFill>
              <a:effectLst/>
              <a:uLnTx/>
              <a:uFillTx/>
              <a:latin typeface="宋体" panose="02010600030101010101" pitchFamily="2" charset="-122"/>
              <a:ea typeface="宋体"/>
              <a:cs typeface="+mn-cs"/>
            </a:endParaRPr>
          </a:p>
          <a:p>
            <a:pPr marL="0" indent="0">
              <a:buNone/>
            </a:pPr>
            <a:endParaRPr lang="zh-CN" altLang="en-US" dirty="0"/>
          </a:p>
        </p:txBody>
      </p:sp>
      <p:sp>
        <p:nvSpPr>
          <p:cNvPr id="4" name="页脚占位符 3">
            <a:extLst>
              <a:ext uri="{FF2B5EF4-FFF2-40B4-BE49-F238E27FC236}">
                <a16:creationId xmlns:a16="http://schemas.microsoft.com/office/drawing/2014/main" id="{9C2A5605-8715-4917-AA1E-52F8892C416B}"/>
              </a:ext>
            </a:extLst>
          </p:cNvPr>
          <p:cNvSpPr>
            <a:spLocks noGrp="1"/>
          </p:cNvSpPr>
          <p:nvPr>
            <p:ph type="ftr" sz="quarter" idx="11"/>
          </p:nvPr>
        </p:nvSpPr>
        <p:spPr/>
        <p:txBody>
          <a:bodyPr/>
          <a:lstStyle/>
          <a:p>
            <a:pPr>
              <a:defRPr/>
            </a:pPr>
            <a:r>
              <a:rPr lang="en-US" altLang="zh-CN"/>
              <a:t>An Introduction to Database Systems</a:t>
            </a:r>
          </a:p>
        </p:txBody>
      </p:sp>
      <p:sp>
        <p:nvSpPr>
          <p:cNvPr id="5" name="灯片编号占位符 4">
            <a:extLst>
              <a:ext uri="{FF2B5EF4-FFF2-40B4-BE49-F238E27FC236}">
                <a16:creationId xmlns:a16="http://schemas.microsoft.com/office/drawing/2014/main" id="{AD9CE10A-F623-4137-9B73-9CE772B524DD}"/>
              </a:ext>
            </a:extLst>
          </p:cNvPr>
          <p:cNvSpPr>
            <a:spLocks noGrp="1"/>
          </p:cNvSpPr>
          <p:nvPr>
            <p:ph type="sldNum" sz="quarter" idx="12"/>
          </p:nvPr>
        </p:nvSpPr>
        <p:spPr/>
        <p:txBody>
          <a:bodyPr/>
          <a:lstStyle/>
          <a:p>
            <a:fld id="{CD7EBB6C-9517-4285-8AAA-26647C10E7F3}" type="slidenum">
              <a:rPr lang="en-US" altLang="zh-CN" smtClean="0"/>
              <a:pPr/>
              <a:t>9</a:t>
            </a:fld>
            <a:endParaRPr lang="en-US" altLang="zh-CN"/>
          </a:p>
        </p:txBody>
      </p:sp>
      <p:sp>
        <p:nvSpPr>
          <p:cNvPr id="6" name="AutoShape 5">
            <a:extLst>
              <a:ext uri="{FF2B5EF4-FFF2-40B4-BE49-F238E27FC236}">
                <a16:creationId xmlns:a16="http://schemas.microsoft.com/office/drawing/2014/main" id="{C754CFC6-20D1-4849-8D4D-0799472C57CC}"/>
              </a:ext>
            </a:extLst>
          </p:cNvPr>
          <p:cNvSpPr>
            <a:spLocks noChangeArrowheads="1"/>
          </p:cNvSpPr>
          <p:nvPr/>
        </p:nvSpPr>
        <p:spPr bwMode="auto">
          <a:xfrm>
            <a:off x="3059832" y="2392363"/>
            <a:ext cx="5086350" cy="468313"/>
          </a:xfrm>
          <a:prstGeom prst="wedgeEllipseCallout">
            <a:avLst>
              <a:gd name="adj1" fmla="val -55713"/>
              <a:gd name="adj2" fmla="val -5779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buClrTx/>
              <a:buFontTx/>
              <a:buNone/>
            </a:pPr>
            <a:r>
              <a:rPr kumimoji="1" lang="zh-CN" altLang="en-US" sz="1600" b="1">
                <a:solidFill>
                  <a:schemeClr val="tx2"/>
                </a:solidFill>
                <a:latin typeface="Times New Roman" panose="02020603050405020304" pitchFamily="18" charset="0"/>
              </a:rPr>
              <a:t>这样，</a:t>
            </a:r>
            <a:r>
              <a:rPr kumimoji="1" lang="en-US" altLang="zh-CN" sz="1600" b="1">
                <a:solidFill>
                  <a:schemeClr val="tx2"/>
                </a:solidFill>
                <a:latin typeface="Times New Roman" panose="02020603050405020304" pitchFamily="18" charset="0"/>
              </a:rPr>
              <a:t>R&lt;U,F&gt;</a:t>
            </a:r>
            <a:r>
              <a:rPr kumimoji="1" lang="zh-CN" altLang="en-US" sz="1600" b="1">
                <a:solidFill>
                  <a:schemeClr val="tx2"/>
                </a:solidFill>
                <a:latin typeface="Times New Roman" panose="02020603050405020304" pitchFamily="18" charset="0"/>
              </a:rPr>
              <a:t>可以用</a:t>
            </a:r>
            <a:r>
              <a:rPr kumimoji="1" lang="en-US" altLang="zh-CN" sz="1600" b="1">
                <a:solidFill>
                  <a:schemeClr val="tx2"/>
                </a:solidFill>
                <a:latin typeface="Times New Roman" panose="02020603050405020304" pitchFamily="18" charset="0"/>
              </a:rPr>
              <a:t>R&lt;U, F’ &gt;</a:t>
            </a:r>
            <a:r>
              <a:rPr kumimoji="1" lang="zh-CN" altLang="en-US" sz="1600" b="1">
                <a:solidFill>
                  <a:schemeClr val="tx2"/>
                </a:solidFill>
                <a:latin typeface="Times New Roman" panose="02020603050405020304" pitchFamily="18" charset="0"/>
              </a:rPr>
              <a:t>来取代</a:t>
            </a:r>
          </a:p>
        </p:txBody>
      </p:sp>
      <p:graphicFrame>
        <p:nvGraphicFramePr>
          <p:cNvPr id="7" name="Object 2">
            <a:extLst>
              <a:ext uri="{FF2B5EF4-FFF2-40B4-BE49-F238E27FC236}">
                <a16:creationId xmlns:a16="http://schemas.microsoft.com/office/drawing/2014/main" id="{DEB124EC-F070-4F8C-BDCD-FBF5121B790A}"/>
              </a:ext>
            </a:extLst>
          </p:cNvPr>
          <p:cNvGraphicFramePr>
            <a:graphicFrameLocks noChangeAspect="1"/>
          </p:cNvGraphicFramePr>
          <p:nvPr>
            <p:extLst>
              <p:ext uri="{D42A27DB-BD31-4B8C-83A1-F6EECF244321}">
                <p14:modId xmlns:p14="http://schemas.microsoft.com/office/powerpoint/2010/main" val="221983808"/>
              </p:ext>
            </p:extLst>
          </p:nvPr>
        </p:nvGraphicFramePr>
        <p:xfrm>
          <a:off x="920750" y="3454947"/>
          <a:ext cx="7385050" cy="2809875"/>
        </p:xfrm>
        <a:graphic>
          <a:graphicData uri="http://schemas.openxmlformats.org/presentationml/2006/ole">
            <mc:AlternateContent xmlns:mc="http://schemas.openxmlformats.org/markup-compatibility/2006">
              <mc:Choice xmlns:v="urn:schemas-microsoft-com:vml" Requires="v">
                <p:oleObj spid="_x0000_s2050" name="Equation" r:id="rId3" imgW="3504960" imgH="1650960" progId="Equation.DSMT4">
                  <p:embed/>
                </p:oleObj>
              </mc:Choice>
              <mc:Fallback>
                <p:oleObj name="Equation" r:id="rId3" imgW="3504960" imgH="1650960" progId="Equation.DSMT4">
                  <p:embed/>
                  <p:pic>
                    <p:nvPicPr>
                      <p:cNvPr id="7" name="Object 2">
                        <a:extLst>
                          <a:ext uri="{FF2B5EF4-FFF2-40B4-BE49-F238E27FC236}">
                            <a16:creationId xmlns:a16="http://schemas.microsoft.com/office/drawing/2014/main" id="{DEB124EC-F070-4F8C-BDCD-FBF5121B7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0" y="3454947"/>
                        <a:ext cx="7385050" cy="2809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文本框 7">
            <a:extLst>
              <a:ext uri="{FF2B5EF4-FFF2-40B4-BE49-F238E27FC236}">
                <a16:creationId xmlns:a16="http://schemas.microsoft.com/office/drawing/2014/main" id="{7829DB20-6E8B-4B06-BA71-533975CCA071}"/>
              </a:ext>
            </a:extLst>
          </p:cNvPr>
          <p:cNvSpPr txBox="1"/>
          <p:nvPr/>
        </p:nvSpPr>
        <p:spPr>
          <a:xfrm>
            <a:off x="457200" y="2895327"/>
            <a:ext cx="3015307" cy="461665"/>
          </a:xfrm>
          <a:prstGeom prst="rect">
            <a:avLst/>
          </a:prstGeom>
          <a:noFill/>
        </p:spPr>
        <p:txBody>
          <a:bodyPr wrap="square" rtlCol="0">
            <a:spAutoFit/>
          </a:bodyPr>
          <a:lstStyle/>
          <a:p>
            <a:pPr marL="342900" indent="-342900" algn="l">
              <a:buFont typeface="Wingdings" panose="05000000000000000000" pitchFamily="2" charset="2"/>
              <a:buChar char="u"/>
            </a:pPr>
            <a:r>
              <a:rPr kumimoji="0" lang="en-US" altLang="zh-CN" sz="2400" b="1" i="0" u="none" strike="noStrike" kern="0" cap="none" spc="0" normalizeH="0" baseline="0" noProof="0" dirty="0">
                <a:ln>
                  <a:noFill/>
                </a:ln>
                <a:effectLst/>
                <a:uLnTx/>
                <a:uFillTx/>
                <a:latin typeface="Arial"/>
                <a:ea typeface="+mj-ea"/>
                <a:cs typeface="+mj-cs"/>
              </a:rPr>
              <a:t>3</a:t>
            </a:r>
            <a:r>
              <a:rPr kumimoji="0" lang="zh-CN" altLang="en-US" sz="2400" b="1" i="0" u="none" strike="noStrike" kern="0" cap="none" spc="0" normalizeH="0" baseline="0" noProof="0" dirty="0">
                <a:ln>
                  <a:noFill/>
                </a:ln>
                <a:effectLst/>
                <a:uLnTx/>
                <a:uFillTx/>
                <a:latin typeface="Arial"/>
                <a:ea typeface="+mj-ea"/>
                <a:cs typeface="+mj-cs"/>
              </a:rPr>
              <a:t>步极小化法</a:t>
            </a:r>
            <a:endParaRPr lang="zh-CN" altLang="en-US" sz="2400" dirty="0"/>
          </a:p>
        </p:txBody>
      </p:sp>
      <p:sp>
        <p:nvSpPr>
          <p:cNvPr id="9" name="标注: 线形 8">
            <a:extLst>
              <a:ext uri="{FF2B5EF4-FFF2-40B4-BE49-F238E27FC236}">
                <a16:creationId xmlns:a16="http://schemas.microsoft.com/office/drawing/2014/main" id="{10494143-98B6-4AEE-8C85-0660AB4B9737}"/>
              </a:ext>
            </a:extLst>
          </p:cNvPr>
          <p:cNvSpPr/>
          <p:nvPr/>
        </p:nvSpPr>
        <p:spPr bwMode="auto">
          <a:xfrm>
            <a:off x="6588224" y="4643860"/>
            <a:ext cx="1190153" cy="432048"/>
          </a:xfrm>
          <a:prstGeom prst="borderCallout1">
            <a:avLst>
              <a:gd name="adj1" fmla="val 18750"/>
              <a:gd name="adj2" fmla="val -8333"/>
              <a:gd name="adj3" fmla="val -5627"/>
              <a:gd name="adj4" fmla="val -44039"/>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Times New Roman" pitchFamily="18" charset="0"/>
                <a:ea typeface="宋体" pitchFamily="2" charset="-122"/>
              </a:rPr>
              <a:t>闭包</a:t>
            </a:r>
          </a:p>
        </p:txBody>
      </p:sp>
    </p:spTree>
    <p:extLst>
      <p:ext uri="{BB962C8B-B14F-4D97-AF65-F5344CB8AC3E}">
        <p14:creationId xmlns:p14="http://schemas.microsoft.com/office/powerpoint/2010/main" val="2342355130"/>
      </p:ext>
    </p:extLst>
  </p:cSld>
  <p:clrMapOvr>
    <a:masterClrMapping/>
  </p:clrMapOvr>
</p:sld>
</file>

<file path=ppt/theme/theme1.xml><?xml version="1.0" encoding="utf-8"?>
<a:theme xmlns:a="http://schemas.openxmlformats.org/drawingml/2006/main" name="商务模板系列34">
  <a:themeElements>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商务模板系列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15132</TotalTime>
  <Words>8391</Words>
  <Application>Microsoft Office PowerPoint</Application>
  <PresentationFormat>全屏显示(4:3)</PresentationFormat>
  <Paragraphs>772</Paragraphs>
  <Slides>60</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60</vt:i4>
      </vt:variant>
    </vt:vector>
  </HeadingPairs>
  <TitlesOfParts>
    <vt:vector size="75" baseType="lpstr">
      <vt:lpstr>STZhongsong</vt:lpstr>
      <vt:lpstr>楷体_GB2312</vt:lpstr>
      <vt:lpstr>宋体</vt:lpstr>
      <vt:lpstr>Microsoft YaHei</vt:lpstr>
      <vt:lpstr>Arial</vt:lpstr>
      <vt:lpstr>Helvetica</vt:lpstr>
      <vt:lpstr>Symbol</vt:lpstr>
      <vt:lpstr>Tahoma</vt:lpstr>
      <vt:lpstr>Times New Roman</vt:lpstr>
      <vt:lpstr>Wingdings</vt:lpstr>
      <vt:lpstr>商务模板系列34</vt:lpstr>
      <vt:lpstr>Image</vt:lpstr>
      <vt:lpstr>Equation</vt:lpstr>
      <vt:lpstr>公式</vt:lpstr>
      <vt:lpstr>Microsoft 公式 3.0</vt:lpstr>
      <vt:lpstr>最小函数依赖集</vt:lpstr>
      <vt:lpstr>1．函数依赖的推理规则</vt:lpstr>
      <vt:lpstr>函数依赖的Armstrong公理的正确性证明</vt:lpstr>
      <vt:lpstr>关于函数依赖的推论—一些定理</vt:lpstr>
      <vt:lpstr>PowerPoint 演示文稿</vt:lpstr>
      <vt:lpstr>2．求最小函数依赖集（定义出发）</vt:lpstr>
      <vt:lpstr>PowerPoint 演示文稿</vt:lpstr>
      <vt:lpstr>PowerPoint 演示文稿</vt:lpstr>
      <vt:lpstr>2．求最小函数依赖集（3步极小化法）</vt:lpstr>
      <vt:lpstr>闭包定义</vt:lpstr>
      <vt:lpstr>闭包算法</vt:lpstr>
      <vt:lpstr>PowerPoint 演示文稿</vt:lpstr>
      <vt:lpstr>PowerPoint 演示文稿</vt:lpstr>
      <vt:lpstr>PowerPoint 演示文稿</vt:lpstr>
      <vt:lpstr>2．求最小函数依赖集</vt:lpstr>
      <vt:lpstr>2．求最小函数依赖集</vt:lpstr>
      <vt:lpstr>2．求最小函数依赖集</vt:lpstr>
      <vt:lpstr>求最小函数依赖集(示例)</vt:lpstr>
      <vt:lpstr>PowerPoint 演示文稿</vt:lpstr>
      <vt:lpstr>求最小函数依赖集(示例)</vt:lpstr>
      <vt:lpstr>PowerPoint 演示文稿</vt:lpstr>
      <vt:lpstr>求最小函数依赖集(示例)</vt:lpstr>
      <vt:lpstr>例</vt:lpstr>
      <vt:lpstr>候选键</vt:lpstr>
      <vt:lpstr>求候选键</vt:lpstr>
      <vt:lpstr>PowerPoint 演示文稿</vt:lpstr>
      <vt:lpstr>PowerPoint 演示文稿</vt:lpstr>
      <vt:lpstr>关系的分解</vt:lpstr>
      <vt:lpstr>1．无损连接分解</vt:lpstr>
      <vt:lpstr>PowerPoint 演示文稿</vt:lpstr>
      <vt:lpstr>     如果一个关系被分解成两个关系，可以通过下面所给的定理判断该分解是否为无损分解。</vt:lpstr>
      <vt:lpstr>2．无损连接分解的测试</vt:lpstr>
      <vt:lpstr>PowerPoint 演示文稿</vt:lpstr>
      <vt:lpstr>解答：</vt:lpstr>
      <vt:lpstr>PowerPoint 演示文稿</vt:lpstr>
      <vt:lpstr>PowerPoint 演示文稿</vt:lpstr>
      <vt:lpstr>PowerPoint 演示文稿</vt:lpstr>
      <vt:lpstr>PowerPoint 演示文稿</vt:lpstr>
      <vt:lpstr>PowerPoint 演示文稿</vt:lpstr>
      <vt:lpstr>PowerPoint 演示文稿</vt:lpstr>
      <vt:lpstr>【例11】设关系模式R（ABCD），R分解成p=｛AB，BC，CD｝。     如果R上成立的函数依赖集F1=｛B→A，C→D｝，那么p相对于F1是否为无损分解？     如果R上成立的函数依赖集F2=｛A→B，C→D｝呢？</vt:lpstr>
      <vt:lpstr>3．保持函数依赖分解</vt:lpstr>
      <vt:lpstr>【例12】设有R=（XYZ），其中函数依赖集F=｛X→Y，Y→Z｝，分解p=（R1，R2），R1=（XY），R2=（XZ）。判断p是否保持函数依赖。</vt:lpstr>
      <vt:lpstr>【例13】设关系模式R（ABC），p=｛AB，AC｝是R的一个分解。试分析分别在F1=｛A→B｝，F2=｛A→C，B→C｝，F3=｛B→A｝，F4=｛C→B，B→A｝情况下，p是否具有无损分解和保持FD的分解特性。</vt:lpstr>
      <vt:lpstr>模式分解</vt:lpstr>
      <vt:lpstr>模式分解的准则</vt:lpstr>
      <vt:lpstr>模式分解的准则</vt:lpstr>
      <vt:lpstr>分解的函数依赖保持性和无损连接性(示例)</vt:lpstr>
      <vt:lpstr>分解的函数依赖保持性和无损连接性(示例)</vt:lpstr>
      <vt:lpstr>分解的函数依赖保持性和无损连接性(示例)</vt:lpstr>
      <vt:lpstr>分解的函数依赖保持性和无损连接性(示例)</vt:lpstr>
      <vt:lpstr>分解的函数依赖保持性和无损连接性(示例)</vt:lpstr>
      <vt:lpstr>分解的函数依赖保持性和无损连接性(示例)</vt:lpstr>
      <vt:lpstr>分解的函数依赖保持性和无损连接性(示例)</vt:lpstr>
      <vt:lpstr>分解的函数依赖保持性和无损连接性(示例)</vt:lpstr>
      <vt:lpstr>例</vt:lpstr>
      <vt:lpstr>6.5 小结</vt:lpstr>
      <vt:lpstr>小结(续)</vt:lpstr>
      <vt:lpstr>小结(续)</vt:lpstr>
      <vt:lpstr>练 习</vt:lpstr>
    </vt:vector>
  </TitlesOfParts>
  <Company>idke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  课        时：72</dc:title>
  <dc:creator>RUC IDKE</dc:creator>
  <cp:lastModifiedBy>zhu xz</cp:lastModifiedBy>
  <cp:revision>478</cp:revision>
  <dcterms:created xsi:type="dcterms:W3CDTF">2000-08-09T08:19:19Z</dcterms:created>
  <dcterms:modified xsi:type="dcterms:W3CDTF">2021-12-16T16:06:04Z</dcterms:modified>
</cp:coreProperties>
</file>