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72"/>
  </p:notesMasterIdLst>
  <p:sldIdLst>
    <p:sldId id="258" r:id="rId2"/>
    <p:sldId id="259" r:id="rId3"/>
    <p:sldId id="300" r:id="rId4"/>
    <p:sldId id="301" r:id="rId5"/>
    <p:sldId id="260" r:id="rId6"/>
    <p:sldId id="261" r:id="rId7"/>
    <p:sldId id="262" r:id="rId8"/>
    <p:sldId id="263" r:id="rId9"/>
    <p:sldId id="729" r:id="rId10"/>
    <p:sldId id="265" r:id="rId11"/>
    <p:sldId id="266" r:id="rId12"/>
    <p:sldId id="267" r:id="rId13"/>
    <p:sldId id="728" r:id="rId14"/>
    <p:sldId id="268" r:id="rId15"/>
    <p:sldId id="732" r:id="rId16"/>
    <p:sldId id="733" r:id="rId17"/>
    <p:sldId id="734" r:id="rId18"/>
    <p:sldId id="417" r:id="rId19"/>
    <p:sldId id="418" r:id="rId20"/>
    <p:sldId id="419" r:id="rId21"/>
    <p:sldId id="742" r:id="rId22"/>
    <p:sldId id="743" r:id="rId23"/>
    <p:sldId id="442" r:id="rId24"/>
    <p:sldId id="439" r:id="rId25"/>
    <p:sldId id="290" r:id="rId26"/>
    <p:sldId id="264" r:id="rId27"/>
    <p:sldId id="269" r:id="rId28"/>
    <p:sldId id="270" r:id="rId29"/>
    <p:sldId id="271" r:id="rId30"/>
    <p:sldId id="744" r:id="rId31"/>
    <p:sldId id="746" r:id="rId32"/>
    <p:sldId id="745" r:id="rId33"/>
    <p:sldId id="747" r:id="rId34"/>
    <p:sldId id="748" r:id="rId35"/>
    <p:sldId id="272" r:id="rId36"/>
    <p:sldId id="273" r:id="rId37"/>
    <p:sldId id="274" r:id="rId38"/>
    <p:sldId id="275" r:id="rId39"/>
    <p:sldId id="276" r:id="rId40"/>
    <p:sldId id="277" r:id="rId41"/>
    <p:sldId id="278" r:id="rId42"/>
    <p:sldId id="279" r:id="rId43"/>
    <p:sldId id="280" r:id="rId44"/>
    <p:sldId id="281" r:id="rId45"/>
    <p:sldId id="282" r:id="rId46"/>
    <p:sldId id="283" r:id="rId47"/>
    <p:sldId id="284" r:id="rId48"/>
    <p:sldId id="285" r:id="rId49"/>
    <p:sldId id="286" r:id="rId50"/>
    <p:sldId id="287" r:id="rId51"/>
    <p:sldId id="749" r:id="rId52"/>
    <p:sldId id="288" r:id="rId53"/>
    <p:sldId id="424" r:id="rId54"/>
    <p:sldId id="425" r:id="rId55"/>
    <p:sldId id="426" r:id="rId56"/>
    <p:sldId id="427" r:id="rId57"/>
    <p:sldId id="428" r:id="rId58"/>
    <p:sldId id="429" r:id="rId59"/>
    <p:sldId id="430" r:id="rId60"/>
    <p:sldId id="431" r:id="rId61"/>
    <p:sldId id="432" r:id="rId62"/>
    <p:sldId id="433" r:id="rId63"/>
    <p:sldId id="434" r:id="rId64"/>
    <p:sldId id="740" r:id="rId65"/>
    <p:sldId id="709" r:id="rId66"/>
    <p:sldId id="678" r:id="rId67"/>
    <p:sldId id="680" r:id="rId68"/>
    <p:sldId id="741" r:id="rId69"/>
    <p:sldId id="289" r:id="rId70"/>
    <p:sldId id="750" r:id="rId71"/>
  </p:sldIdLst>
  <p:sldSz cx="9144000" cy="6858000" type="screen4x3"/>
  <p:notesSz cx="6858000" cy="9144000"/>
  <p:defaultTextStyle>
    <a:defPPr>
      <a:defRPr lang="zh-CN"/>
    </a:defPPr>
    <a:lvl1pPr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1pPr>
    <a:lvl2pPr marL="4572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u xz" initials="zx" lastIdx="2" clrIdx="0">
    <p:extLst>
      <p:ext uri="{19B8F6BF-5375-455C-9EA6-DF929625EA0E}">
        <p15:presenceInfo xmlns:p15="http://schemas.microsoft.com/office/powerpoint/2012/main" userId="12d063e133522c3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3333CC"/>
    <a:srgbClr val="89D444"/>
    <a:srgbClr val="FB33F1"/>
    <a:srgbClr val="FC6CF5"/>
    <a:srgbClr val="B2E385"/>
    <a:srgbClr val="FF3300"/>
    <a:srgbClr val="5F9F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730" autoAdjust="0"/>
    <p:restoredTop sz="90292" autoAdjust="0"/>
  </p:normalViewPr>
  <p:slideViewPr>
    <p:cSldViewPr>
      <p:cViewPr varScale="1">
        <p:scale>
          <a:sx n="99" d="100"/>
          <a:sy n="99" d="100"/>
        </p:scale>
        <p:origin x="3456" y="8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48960"/>
    </p:cViewPr>
  </p:sorterViewPr>
  <p:notesViewPr>
    <p:cSldViewPr>
      <p:cViewPr>
        <p:scale>
          <a:sx n="50" d="100"/>
          <a:sy n="50" d="100"/>
        </p:scale>
        <p:origin x="-1488" y="-19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2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2-01T11:16:51.072"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kumimoji="1" sz="1200" b="0"/>
            </a:lvl1pPr>
          </a:lstStyle>
          <a:p>
            <a:pPr>
              <a:defRPr/>
            </a:pPr>
            <a:endParaRPr lang="en-US" altLang="zh-CN"/>
          </a:p>
        </p:txBody>
      </p:sp>
      <p:sp>
        <p:nvSpPr>
          <p:cNvPr id="4608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lvl1pPr>
          </a:lstStyle>
          <a:p>
            <a:pPr>
              <a:defRPr/>
            </a:pPr>
            <a:endParaRPr lang="en-US" altLang="zh-CN"/>
          </a:p>
        </p:txBody>
      </p:sp>
      <p:sp>
        <p:nvSpPr>
          <p:cNvPr id="839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608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1" sz="1200" b="0"/>
            </a:lvl1pPr>
          </a:lstStyle>
          <a:p>
            <a:pPr>
              <a:defRPr/>
            </a:pPr>
            <a:endParaRPr lang="en-US" altLang="zh-CN"/>
          </a:p>
        </p:txBody>
      </p:sp>
      <p:sp>
        <p:nvSpPr>
          <p:cNvPr id="4608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lvl1pPr>
          </a:lstStyle>
          <a:p>
            <a:fld id="{65E6B38B-3885-4867-8498-80FAFC32A5EE}" type="slidenum">
              <a:rPr lang="en-US" altLang="zh-CN"/>
              <a:pPr/>
              <a:t>‹#›</a:t>
            </a:fld>
            <a:endParaRPr lang="en-US" altLang="zh-CN"/>
          </a:p>
        </p:txBody>
      </p:sp>
    </p:spTree>
    <p:extLst>
      <p:ext uri="{BB962C8B-B14F-4D97-AF65-F5344CB8AC3E}">
        <p14:creationId xmlns:p14="http://schemas.microsoft.com/office/powerpoint/2010/main" val="1713134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E6B38B-3885-4867-8498-80FAFC32A5EE}" type="slidenum">
              <a:rPr lang="en-US" altLang="zh-CN" smtClean="0"/>
              <a:pPr/>
              <a:t>11</a:t>
            </a:fld>
            <a:endParaRPr lang="en-US" altLang="zh-CN"/>
          </a:p>
        </p:txBody>
      </p:sp>
    </p:spTree>
    <p:extLst>
      <p:ext uri="{BB962C8B-B14F-4D97-AF65-F5344CB8AC3E}">
        <p14:creationId xmlns:p14="http://schemas.microsoft.com/office/powerpoint/2010/main" val="3011528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77C78D-C6EC-40EA-B311-E4F895466D39}" type="slidenum">
              <a:rPr lang="en-US" altLang="zh-CN"/>
              <a:pPr/>
              <a:t>64</a:t>
            </a:fld>
            <a:endParaRPr lang="en-US" altLang="zh-CN"/>
          </a:p>
        </p:txBody>
      </p:sp>
      <p:sp>
        <p:nvSpPr>
          <p:cNvPr id="627714" name="Rectangle 2"/>
          <p:cNvSpPr>
            <a:spLocks noGrp="1" noRot="1" noChangeAspect="1" noChangeArrowheads="1" noTextEdit="1"/>
          </p:cNvSpPr>
          <p:nvPr>
            <p:ph type="sldImg"/>
          </p:nvPr>
        </p:nvSpPr>
        <p:spPr>
          <a:xfrm>
            <a:off x="1144588" y="685800"/>
            <a:ext cx="4572000" cy="3429000"/>
          </a:xfrm>
          <a:ln/>
        </p:spPr>
      </p:sp>
      <p:sp>
        <p:nvSpPr>
          <p:cNvPr id="6277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73967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37DF32-0405-4894-881D-8851CDDD5F9D}" type="slidenum">
              <a:rPr lang="en-US" altLang="zh-CN"/>
              <a:pPr/>
              <a:t>13</a:t>
            </a:fld>
            <a:endParaRPr lang="en-US" altLang="zh-CN"/>
          </a:p>
        </p:txBody>
      </p:sp>
      <p:sp>
        <p:nvSpPr>
          <p:cNvPr id="608258" name="Rectangle 2"/>
          <p:cNvSpPr>
            <a:spLocks noGrp="1" noRot="1" noChangeAspect="1" noChangeArrowheads="1" noTextEdit="1"/>
          </p:cNvSpPr>
          <p:nvPr>
            <p:ph type="sldImg"/>
          </p:nvPr>
        </p:nvSpPr>
        <p:spPr>
          <a:xfrm>
            <a:off x="1144588" y="685800"/>
            <a:ext cx="4572000" cy="3429000"/>
          </a:xfrm>
          <a:ln/>
        </p:spPr>
      </p:sp>
      <p:sp>
        <p:nvSpPr>
          <p:cNvPr id="6082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39933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pt-BR" b="1" dirty="0">
                <a:latin typeface="Times New Roman" panose="02020603050405020304" pitchFamily="18" charset="0"/>
              </a:rPr>
              <a:t>函数依赖的推理规则</a:t>
            </a:r>
            <a:endParaRPr lang="zh-CN" altLang="en-US" dirty="0"/>
          </a:p>
        </p:txBody>
      </p:sp>
      <p:sp>
        <p:nvSpPr>
          <p:cNvPr id="4" name="灯片编号占位符 3"/>
          <p:cNvSpPr>
            <a:spLocks noGrp="1"/>
          </p:cNvSpPr>
          <p:nvPr>
            <p:ph type="sldNum" sz="quarter" idx="10"/>
          </p:nvPr>
        </p:nvSpPr>
        <p:spPr/>
        <p:txBody>
          <a:bodyPr/>
          <a:lstStyle/>
          <a:p>
            <a:fld id="{65E6B38B-3885-4867-8498-80FAFC32A5EE}" type="slidenum">
              <a:rPr lang="en-US" altLang="zh-CN" smtClean="0"/>
              <a:pPr/>
              <a:t>15</a:t>
            </a:fld>
            <a:endParaRPr lang="en-US" altLang="zh-CN"/>
          </a:p>
        </p:txBody>
      </p:sp>
    </p:spTree>
    <p:extLst>
      <p:ext uri="{BB962C8B-B14F-4D97-AF65-F5344CB8AC3E}">
        <p14:creationId xmlns:p14="http://schemas.microsoft.com/office/powerpoint/2010/main" val="3537325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rgbClr val="000066"/>
                </a:solidFill>
              </a:rPr>
              <a:t>A</a:t>
            </a:r>
            <a:r>
              <a:rPr lang="en-US" altLang="zh-CN" dirty="0">
                <a:solidFill>
                  <a:srgbClr val="000066"/>
                </a:solidFill>
                <a:latin typeface="宋体" panose="02010600030101010101" pitchFamily="2" charset="-122"/>
                <a:ea typeface="宋体" panose="02010600030101010101" pitchFamily="2" charset="-122"/>
              </a:rPr>
              <a:t>∈</a:t>
            </a:r>
            <a:r>
              <a:rPr lang="en-US" altLang="zh-CN" dirty="0">
                <a:solidFill>
                  <a:srgbClr val="000066"/>
                </a:solidFill>
                <a:latin typeface="Tahoma" pitchFamily="34" charset="0"/>
              </a:rPr>
              <a:t>CD</a:t>
            </a:r>
            <a:r>
              <a:rPr lang="en-US" altLang="zh-CN" baseline="-30000" dirty="0">
                <a:solidFill>
                  <a:srgbClr val="000066"/>
                </a:solidFill>
                <a:latin typeface="Tahoma" pitchFamily="34" charset="0"/>
              </a:rPr>
              <a:t>G</a:t>
            </a:r>
            <a:r>
              <a:rPr lang="en-US" altLang="zh-CN" baseline="30000" dirty="0">
                <a:solidFill>
                  <a:srgbClr val="000066"/>
                </a:solidFill>
                <a:latin typeface="Tahoma" pitchFamily="34" charset="0"/>
              </a:rPr>
              <a:t>+   </a:t>
            </a:r>
            <a:r>
              <a:rPr lang="en-US" altLang="zh-CN" dirty="0">
                <a:solidFill>
                  <a:srgbClr val="000066"/>
                </a:solidFill>
              </a:rPr>
              <a:t>CD</a:t>
            </a:r>
            <a:r>
              <a:rPr lang="en-US" altLang="zh-CN" dirty="0">
                <a:solidFill>
                  <a:srgbClr val="000066"/>
                </a:solidFill>
                <a:sym typeface="Symbol" pitchFamily="18" charset="2"/>
              </a:rPr>
              <a:t>A, </a:t>
            </a:r>
            <a:r>
              <a:rPr lang="en-US" altLang="zh-CN" dirty="0">
                <a:solidFill>
                  <a:srgbClr val="000066"/>
                </a:solidFill>
              </a:rPr>
              <a:t>CD</a:t>
            </a:r>
            <a:r>
              <a:rPr lang="en-US" altLang="zh-CN" dirty="0">
                <a:solidFill>
                  <a:srgbClr val="000066"/>
                </a:solidFill>
                <a:sym typeface="Symbol" pitchFamily="18" charset="2"/>
              </a:rPr>
              <a:t>ACD,</a:t>
            </a:r>
            <a:r>
              <a:rPr lang="en-US" altLang="zh-CN" dirty="0">
                <a:solidFill>
                  <a:srgbClr val="000066"/>
                </a:solidFill>
              </a:rPr>
              <a:t> ACD</a:t>
            </a:r>
            <a:r>
              <a:rPr lang="en-US" altLang="zh-CN" dirty="0">
                <a:solidFill>
                  <a:srgbClr val="000066"/>
                </a:solidFill>
                <a:sym typeface="Symbol" pitchFamily="18" charset="2"/>
              </a:rPr>
              <a:t>B,</a:t>
            </a:r>
            <a:r>
              <a:rPr lang="zh-CN" altLang="en-US" dirty="0">
                <a:solidFill>
                  <a:srgbClr val="000066"/>
                </a:solidFill>
                <a:sym typeface="Symbol" pitchFamily="18" charset="2"/>
              </a:rPr>
              <a:t>则</a:t>
            </a:r>
            <a:r>
              <a:rPr lang="en-US" altLang="zh-CN">
                <a:solidFill>
                  <a:srgbClr val="000066"/>
                </a:solidFill>
              </a:rPr>
              <a:t>CD</a:t>
            </a:r>
            <a:r>
              <a:rPr lang="en-US" altLang="zh-CN">
                <a:solidFill>
                  <a:srgbClr val="000066"/>
                </a:solidFill>
                <a:sym typeface="Symbol" pitchFamily="18" charset="2"/>
              </a:rPr>
              <a:t>B</a:t>
            </a:r>
            <a:endParaRPr lang="zh-CN" altLang="en-US" dirty="0"/>
          </a:p>
        </p:txBody>
      </p:sp>
      <p:sp>
        <p:nvSpPr>
          <p:cNvPr id="4" name="灯片编号占位符 3"/>
          <p:cNvSpPr>
            <a:spLocks noGrp="1"/>
          </p:cNvSpPr>
          <p:nvPr>
            <p:ph type="sldNum" sz="quarter" idx="5"/>
          </p:nvPr>
        </p:nvSpPr>
        <p:spPr/>
        <p:txBody>
          <a:bodyPr/>
          <a:lstStyle/>
          <a:p>
            <a:fld id="{65E6B38B-3885-4867-8498-80FAFC32A5EE}" type="slidenum">
              <a:rPr lang="en-US" altLang="zh-CN" smtClean="0"/>
              <a:pPr/>
              <a:t>22</a:t>
            </a:fld>
            <a:endParaRPr lang="en-US" altLang="zh-CN"/>
          </a:p>
        </p:txBody>
      </p:sp>
    </p:spTree>
    <p:extLst>
      <p:ext uri="{BB962C8B-B14F-4D97-AF65-F5344CB8AC3E}">
        <p14:creationId xmlns:p14="http://schemas.microsoft.com/office/powerpoint/2010/main" val="92322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rgbClr val="000066"/>
                </a:solidFill>
              </a:rPr>
              <a:t>A</a:t>
            </a:r>
            <a:r>
              <a:rPr lang="en-US" altLang="zh-CN" dirty="0">
                <a:solidFill>
                  <a:srgbClr val="000066"/>
                </a:solidFill>
                <a:latin typeface="宋体" panose="02010600030101010101" pitchFamily="2" charset="-122"/>
                <a:ea typeface="宋体" panose="02010600030101010101" pitchFamily="2" charset="-122"/>
              </a:rPr>
              <a:t>∈</a:t>
            </a:r>
            <a:r>
              <a:rPr lang="en-US" altLang="zh-CN" dirty="0">
                <a:solidFill>
                  <a:srgbClr val="000066"/>
                </a:solidFill>
                <a:latin typeface="Tahoma" pitchFamily="34" charset="0"/>
              </a:rPr>
              <a:t>CD</a:t>
            </a:r>
            <a:r>
              <a:rPr lang="en-US" altLang="zh-CN" baseline="-30000" dirty="0">
                <a:solidFill>
                  <a:srgbClr val="000066"/>
                </a:solidFill>
                <a:latin typeface="Tahoma" pitchFamily="34" charset="0"/>
              </a:rPr>
              <a:t>G</a:t>
            </a:r>
            <a:r>
              <a:rPr lang="en-US" altLang="zh-CN" baseline="30000" dirty="0">
                <a:solidFill>
                  <a:srgbClr val="000066"/>
                </a:solidFill>
                <a:latin typeface="Tahoma" pitchFamily="34" charset="0"/>
              </a:rPr>
              <a:t>+   </a:t>
            </a:r>
            <a:r>
              <a:rPr lang="en-US" altLang="zh-CN" dirty="0">
                <a:solidFill>
                  <a:srgbClr val="000066"/>
                </a:solidFill>
              </a:rPr>
              <a:t>CD</a:t>
            </a:r>
            <a:r>
              <a:rPr lang="en-US" altLang="zh-CN" dirty="0">
                <a:solidFill>
                  <a:srgbClr val="000066"/>
                </a:solidFill>
                <a:sym typeface="Symbol" pitchFamily="18" charset="2"/>
              </a:rPr>
              <a:t>A, </a:t>
            </a:r>
            <a:r>
              <a:rPr lang="en-US" altLang="zh-CN" dirty="0">
                <a:solidFill>
                  <a:srgbClr val="000066"/>
                </a:solidFill>
              </a:rPr>
              <a:t>CD</a:t>
            </a:r>
            <a:r>
              <a:rPr lang="en-US" altLang="zh-CN" dirty="0">
                <a:solidFill>
                  <a:srgbClr val="000066"/>
                </a:solidFill>
                <a:sym typeface="Symbol" pitchFamily="18" charset="2"/>
              </a:rPr>
              <a:t>ACD,</a:t>
            </a:r>
            <a:r>
              <a:rPr lang="en-US" altLang="zh-CN" dirty="0">
                <a:solidFill>
                  <a:srgbClr val="000066"/>
                </a:solidFill>
              </a:rPr>
              <a:t> ACD</a:t>
            </a:r>
            <a:r>
              <a:rPr lang="en-US" altLang="zh-CN" dirty="0">
                <a:solidFill>
                  <a:srgbClr val="000066"/>
                </a:solidFill>
                <a:sym typeface="Symbol" pitchFamily="18" charset="2"/>
              </a:rPr>
              <a:t>B,</a:t>
            </a:r>
            <a:r>
              <a:rPr lang="zh-CN" altLang="en-US" dirty="0">
                <a:solidFill>
                  <a:srgbClr val="000066"/>
                </a:solidFill>
                <a:sym typeface="Symbol" pitchFamily="18" charset="2"/>
              </a:rPr>
              <a:t>则</a:t>
            </a:r>
            <a:r>
              <a:rPr lang="en-US" altLang="zh-CN">
                <a:solidFill>
                  <a:srgbClr val="000066"/>
                </a:solidFill>
              </a:rPr>
              <a:t>CD</a:t>
            </a:r>
            <a:r>
              <a:rPr lang="en-US" altLang="zh-CN">
                <a:solidFill>
                  <a:srgbClr val="000066"/>
                </a:solidFill>
                <a:sym typeface="Symbol" pitchFamily="18" charset="2"/>
              </a:rPr>
              <a:t>B</a:t>
            </a:r>
            <a:endParaRPr lang="zh-CN" altLang="en-US" dirty="0"/>
          </a:p>
        </p:txBody>
      </p:sp>
      <p:sp>
        <p:nvSpPr>
          <p:cNvPr id="4" name="灯片编号占位符 3"/>
          <p:cNvSpPr>
            <a:spLocks noGrp="1"/>
          </p:cNvSpPr>
          <p:nvPr>
            <p:ph type="sldNum" sz="quarter" idx="5"/>
          </p:nvPr>
        </p:nvSpPr>
        <p:spPr/>
        <p:txBody>
          <a:bodyPr/>
          <a:lstStyle/>
          <a:p>
            <a:fld id="{65E6B38B-3885-4867-8498-80FAFC32A5EE}" type="slidenum">
              <a:rPr lang="en-US" altLang="zh-CN" smtClean="0"/>
              <a:pPr/>
              <a:t>24</a:t>
            </a:fld>
            <a:endParaRPr lang="en-US" altLang="zh-CN"/>
          </a:p>
        </p:txBody>
      </p:sp>
    </p:spTree>
    <p:extLst>
      <p:ext uri="{BB962C8B-B14F-4D97-AF65-F5344CB8AC3E}">
        <p14:creationId xmlns:p14="http://schemas.microsoft.com/office/powerpoint/2010/main" val="1012420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8D2D69-528F-4E3A-A8CD-8DE90D925D54}" type="slidenum">
              <a:rPr lang="en-US" altLang="zh-CN"/>
              <a:pPr/>
              <a:t>25</a:t>
            </a:fld>
            <a:endParaRPr lang="en-US" altLang="zh-CN"/>
          </a:p>
        </p:txBody>
      </p:sp>
      <p:sp>
        <p:nvSpPr>
          <p:cNvPr id="615426" name="Rectangle 2"/>
          <p:cNvSpPr>
            <a:spLocks noGrp="1" noRot="1" noChangeAspect="1" noChangeArrowheads="1" noTextEdit="1"/>
          </p:cNvSpPr>
          <p:nvPr>
            <p:ph type="sldImg"/>
          </p:nvPr>
        </p:nvSpPr>
        <p:spPr>
          <a:xfrm>
            <a:off x="1144588" y="685800"/>
            <a:ext cx="4572000" cy="3429000"/>
          </a:xfrm>
          <a:ln/>
        </p:spPr>
      </p:sp>
      <p:sp>
        <p:nvSpPr>
          <p:cNvPr id="615427" name="Rectangle 3"/>
          <p:cNvSpPr>
            <a:spLocks noGrp="1" noChangeArrowheads="1"/>
          </p:cNvSpPr>
          <p:nvPr>
            <p:ph type="body" idx="1"/>
          </p:nvPr>
        </p:nvSpPr>
        <p:spPr/>
        <p:txBody>
          <a:bodyPr/>
          <a:lstStyle/>
          <a:p>
            <a:r>
              <a:rPr lang="en-US" altLang="zh-CN" dirty="0"/>
              <a:t>F2</a:t>
            </a:r>
            <a:r>
              <a:rPr lang="zh-CN" altLang="en-US" dirty="0"/>
              <a:t>先判断</a:t>
            </a:r>
            <a:r>
              <a:rPr lang="en-US" altLang="zh-CN" dirty="0"/>
              <a:t>B</a:t>
            </a:r>
            <a:r>
              <a:rPr lang="zh-CN" altLang="zh-CN" dirty="0"/>
              <a:t>→</a:t>
            </a:r>
            <a:r>
              <a:rPr lang="en-US" altLang="zh-CN" dirty="0"/>
              <a:t>C</a:t>
            </a:r>
            <a:endParaRPr lang="zh-CN" altLang="zh-CN" dirty="0"/>
          </a:p>
        </p:txBody>
      </p:sp>
    </p:spTree>
    <p:extLst>
      <p:ext uri="{BB962C8B-B14F-4D97-AF65-F5344CB8AC3E}">
        <p14:creationId xmlns:p14="http://schemas.microsoft.com/office/powerpoint/2010/main" val="3635130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E6B38B-3885-4867-8498-80FAFC32A5EE}" type="slidenum">
              <a:rPr lang="en-US" altLang="zh-CN" smtClean="0"/>
              <a:pPr/>
              <a:t>37</a:t>
            </a:fld>
            <a:endParaRPr lang="en-US" altLang="zh-CN"/>
          </a:p>
        </p:txBody>
      </p:sp>
    </p:spTree>
    <p:extLst>
      <p:ext uri="{BB962C8B-B14F-4D97-AF65-F5344CB8AC3E}">
        <p14:creationId xmlns:p14="http://schemas.microsoft.com/office/powerpoint/2010/main" val="1948769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此定理只针对</a:t>
            </a:r>
            <a:r>
              <a:rPr lang="en-US" altLang="zh-CN" dirty="0"/>
              <a:t>2</a:t>
            </a:r>
            <a:r>
              <a:rPr lang="zh-CN" altLang="en-US" dirty="0"/>
              <a:t>个关系模式，如果有多个关系，用后面的方法</a:t>
            </a:r>
          </a:p>
        </p:txBody>
      </p:sp>
      <p:sp>
        <p:nvSpPr>
          <p:cNvPr id="4" name="灯片编号占位符 3"/>
          <p:cNvSpPr>
            <a:spLocks noGrp="1"/>
          </p:cNvSpPr>
          <p:nvPr>
            <p:ph type="sldNum" sz="quarter" idx="5"/>
          </p:nvPr>
        </p:nvSpPr>
        <p:spPr/>
        <p:txBody>
          <a:bodyPr/>
          <a:lstStyle/>
          <a:p>
            <a:fld id="{65E6B38B-3885-4867-8498-80FAFC32A5EE}" type="slidenum">
              <a:rPr lang="en-US" altLang="zh-CN" smtClean="0"/>
              <a:pPr/>
              <a:t>38</a:t>
            </a:fld>
            <a:endParaRPr lang="en-US" altLang="zh-CN"/>
          </a:p>
        </p:txBody>
      </p:sp>
    </p:spTree>
    <p:extLst>
      <p:ext uri="{BB962C8B-B14F-4D97-AF65-F5344CB8AC3E}">
        <p14:creationId xmlns:p14="http://schemas.microsoft.com/office/powerpoint/2010/main" val="3342801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示例</a:t>
            </a:r>
            <a:r>
              <a:rPr lang="en-US" altLang="zh-CN" dirty="0"/>
              <a:t>1</a:t>
            </a:r>
            <a:r>
              <a:rPr lang="zh-CN" altLang="en-US" dirty="0"/>
              <a:t>：</a:t>
            </a:r>
            <a:r>
              <a:rPr lang="zh-CN" altLang="en-US" sz="1200" b="1" dirty="0"/>
              <a:t>因为</a:t>
            </a:r>
            <a:r>
              <a:rPr lang="en-US" altLang="zh-CN" sz="1200" b="1" dirty="0"/>
              <a:t>R1∩R2=Z</a:t>
            </a:r>
            <a:r>
              <a:rPr lang="zh-CN" altLang="en-US" sz="1200" b="1" dirty="0"/>
              <a:t>，</a:t>
            </a:r>
            <a:r>
              <a:rPr lang="en-US" altLang="zh-CN" sz="1200" b="1" dirty="0"/>
              <a:t>R2-R1=C</a:t>
            </a:r>
            <a:r>
              <a:rPr lang="zh-CN" altLang="en-US" sz="1200" b="1" dirty="0"/>
              <a:t>，存在</a:t>
            </a:r>
            <a:r>
              <a:rPr lang="en-US" altLang="zh-CN" sz="1200" b="1" dirty="0"/>
              <a:t>Z → C</a:t>
            </a:r>
            <a:r>
              <a:rPr lang="zh-CN" altLang="en-US" sz="1200" b="1" dirty="0"/>
              <a:t>，所以无损连接分解。没有函数依赖</a:t>
            </a:r>
            <a:r>
              <a:rPr lang="en-US" altLang="zh-CN" sz="1200" b="1" dirty="0"/>
              <a:t>CS→Z</a:t>
            </a:r>
          </a:p>
          <a:p>
            <a:r>
              <a:rPr lang="zh-CN" altLang="en-US" sz="1200" b="1" dirty="0"/>
              <a:t>示例</a:t>
            </a:r>
            <a:r>
              <a:rPr lang="en-US" altLang="zh-CN" sz="1200" b="1" dirty="0"/>
              <a:t>2</a:t>
            </a:r>
            <a:r>
              <a:rPr lang="zh-CN" altLang="en-US" sz="1200" b="1" dirty="0"/>
              <a:t>：因为</a:t>
            </a:r>
            <a:r>
              <a:rPr lang="en-US" altLang="zh-CN" sz="1200" b="1" dirty="0"/>
              <a:t>R1∩R2=</a:t>
            </a:r>
            <a:r>
              <a:rPr lang="az-Cyrl-AZ" altLang="zh-CN" sz="1200" b="1" dirty="0">
                <a:ea typeface="宋体" panose="02010600030101010101" pitchFamily="2" charset="-122"/>
              </a:rPr>
              <a:t>Ф</a:t>
            </a:r>
            <a:r>
              <a:rPr lang="zh-CN" altLang="en-US" sz="1200" b="1" dirty="0">
                <a:ea typeface="宋体" panose="02010600030101010101" pitchFamily="2" charset="-122"/>
              </a:rPr>
              <a:t>，总结，不可简单把表格分解，分解后的表格无关联肯定不行</a:t>
            </a:r>
            <a:endParaRPr lang="zh-CN" altLang="en-US" dirty="0"/>
          </a:p>
        </p:txBody>
      </p:sp>
      <p:sp>
        <p:nvSpPr>
          <p:cNvPr id="4" name="灯片编号占位符 3"/>
          <p:cNvSpPr>
            <a:spLocks noGrp="1"/>
          </p:cNvSpPr>
          <p:nvPr>
            <p:ph type="sldNum" sz="quarter" idx="5"/>
          </p:nvPr>
        </p:nvSpPr>
        <p:spPr/>
        <p:txBody>
          <a:bodyPr/>
          <a:lstStyle/>
          <a:p>
            <a:fld id="{65E6B38B-3885-4867-8498-80FAFC32A5EE}" type="slidenum">
              <a:rPr lang="en-US" altLang="zh-CN" smtClean="0"/>
              <a:pPr/>
              <a:t>51</a:t>
            </a:fld>
            <a:endParaRPr lang="en-US" altLang="zh-CN"/>
          </a:p>
        </p:txBody>
      </p:sp>
    </p:spTree>
    <p:extLst>
      <p:ext uri="{BB962C8B-B14F-4D97-AF65-F5344CB8AC3E}">
        <p14:creationId xmlns:p14="http://schemas.microsoft.com/office/powerpoint/2010/main" val="22269607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2"/>
          <p:cNvSpPr>
            <a:spLocks/>
          </p:cNvSpPr>
          <p:nvPr/>
        </p:nvSpPr>
        <p:spPr bwMode="gray">
          <a:xfrm>
            <a:off x="-9525" y="1447800"/>
            <a:ext cx="9164638" cy="3832225"/>
          </a:xfrm>
          <a:custGeom>
            <a:avLst/>
            <a:gdLst>
              <a:gd name="T0" fmla="*/ 30241877 w 5773"/>
              <a:gd name="T1" fmla="*/ 312499375 h 2414"/>
              <a:gd name="T2" fmla="*/ 2147483647 w 5773"/>
              <a:gd name="T3" fmla="*/ 30241875 h 2414"/>
              <a:gd name="T4" fmla="*/ 2147483647 w 5773"/>
              <a:gd name="T5" fmla="*/ 1464211575 h 2414"/>
              <a:gd name="T6" fmla="*/ 2147483647 w 5773"/>
              <a:gd name="T7" fmla="*/ 297378438 h 2414"/>
              <a:gd name="T8" fmla="*/ 2147483647 w 5773"/>
              <a:gd name="T9" fmla="*/ 2147483647 h 2414"/>
              <a:gd name="T10" fmla="*/ 2147483647 w 5773"/>
              <a:gd name="T11" fmla="*/ 2147483647 h 2414"/>
              <a:gd name="T12" fmla="*/ 2147483647 w 5773"/>
              <a:gd name="T13" fmla="*/ 2147483647 h 2414"/>
              <a:gd name="T14" fmla="*/ 15120938 w 5773"/>
              <a:gd name="T15" fmla="*/ 2147483647 h 2414"/>
              <a:gd name="T16" fmla="*/ 30241877 w 5773"/>
              <a:gd name="T17" fmla="*/ 312499375 h 2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3" h="2414">
                <a:moveTo>
                  <a:pt x="12" y="124"/>
                </a:moveTo>
                <a:cubicBezTo>
                  <a:pt x="150" y="76"/>
                  <a:pt x="581" y="0"/>
                  <a:pt x="1381" y="12"/>
                </a:cubicBezTo>
                <a:cubicBezTo>
                  <a:pt x="2181" y="23"/>
                  <a:pt x="3370" y="437"/>
                  <a:pt x="4064" y="581"/>
                </a:cubicBezTo>
                <a:cubicBezTo>
                  <a:pt x="4758" y="725"/>
                  <a:pt x="5635" y="219"/>
                  <a:pt x="5773" y="118"/>
                </a:cubicBezTo>
                <a:lnTo>
                  <a:pt x="5766" y="2151"/>
                </a:lnTo>
                <a:cubicBezTo>
                  <a:pt x="4994" y="2407"/>
                  <a:pt x="4326" y="2311"/>
                  <a:pt x="3966" y="2263"/>
                </a:cubicBezTo>
                <a:cubicBezTo>
                  <a:pt x="3606" y="2215"/>
                  <a:pt x="2715" y="1873"/>
                  <a:pt x="1963" y="1897"/>
                </a:cubicBezTo>
                <a:cubicBezTo>
                  <a:pt x="1305" y="1893"/>
                  <a:pt x="0" y="2402"/>
                  <a:pt x="6" y="2407"/>
                </a:cubicBezTo>
                <a:cubicBezTo>
                  <a:pt x="12" y="2414"/>
                  <a:pt x="12" y="568"/>
                  <a:pt x="12" y="124"/>
                </a:cubicBezTo>
                <a:close/>
              </a:path>
            </a:pathLst>
          </a:custGeom>
          <a:solidFill>
            <a:schemeClr val="accent1">
              <a:alpha val="41176"/>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Freeform 3"/>
          <p:cNvSpPr>
            <a:spLocks/>
          </p:cNvSpPr>
          <p:nvPr/>
        </p:nvSpPr>
        <p:spPr bwMode="gray">
          <a:xfrm>
            <a:off x="-9525" y="1730375"/>
            <a:ext cx="9150350" cy="3265488"/>
          </a:xfrm>
          <a:custGeom>
            <a:avLst/>
            <a:gdLst>
              <a:gd name="T0" fmla="*/ 15120938 w 5764"/>
              <a:gd name="T1" fmla="*/ 685482605 h 2057"/>
              <a:gd name="T2" fmla="*/ 2147483647 w 5764"/>
              <a:gd name="T3" fmla="*/ 25201566 h 2057"/>
              <a:gd name="T4" fmla="*/ 2147483647 w 5764"/>
              <a:gd name="T5" fmla="*/ 1214715498 h 2057"/>
              <a:gd name="T6" fmla="*/ 2147483647 w 5764"/>
              <a:gd name="T7" fmla="*/ 388104122 h 2057"/>
              <a:gd name="T8" fmla="*/ 2147483647 w 5764"/>
              <a:gd name="T9" fmla="*/ 2147483647 h 2057"/>
              <a:gd name="T10" fmla="*/ 2147483647 w 5764"/>
              <a:gd name="T11" fmla="*/ 2147483647 h 2057"/>
              <a:gd name="T12" fmla="*/ 2147483647 w 5764"/>
              <a:gd name="T13" fmla="*/ 2147483647 h 2057"/>
              <a:gd name="T14" fmla="*/ 15120938 w 5764"/>
              <a:gd name="T15" fmla="*/ 2147483647 h 2057"/>
              <a:gd name="T16" fmla="*/ 15120938 w 5764"/>
              <a:gd name="T17" fmla="*/ 685482605 h 2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4" h="2057">
                <a:moveTo>
                  <a:pt x="6" y="272"/>
                </a:moveTo>
                <a:cubicBezTo>
                  <a:pt x="144" y="233"/>
                  <a:pt x="656" y="0"/>
                  <a:pt x="1453" y="10"/>
                </a:cubicBezTo>
                <a:cubicBezTo>
                  <a:pt x="2250" y="20"/>
                  <a:pt x="3475" y="403"/>
                  <a:pt x="4182" y="482"/>
                </a:cubicBezTo>
                <a:cubicBezTo>
                  <a:pt x="4890" y="561"/>
                  <a:pt x="5626" y="237"/>
                  <a:pt x="5764" y="154"/>
                </a:cubicBezTo>
                <a:lnTo>
                  <a:pt x="5764" y="1806"/>
                </a:lnTo>
                <a:cubicBezTo>
                  <a:pt x="4919" y="2052"/>
                  <a:pt x="4485" y="2057"/>
                  <a:pt x="4005" y="1994"/>
                </a:cubicBezTo>
                <a:cubicBezTo>
                  <a:pt x="3526" y="1929"/>
                  <a:pt x="2640" y="1502"/>
                  <a:pt x="1891" y="1522"/>
                </a:cubicBezTo>
                <a:cubicBezTo>
                  <a:pt x="1234" y="1519"/>
                  <a:pt x="0" y="1962"/>
                  <a:pt x="6" y="1967"/>
                </a:cubicBezTo>
                <a:cubicBezTo>
                  <a:pt x="12" y="1972"/>
                  <a:pt x="6" y="641"/>
                  <a:pt x="6" y="272"/>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 name="Group 4"/>
          <p:cNvGrpSpPr>
            <a:grpSpLocks/>
          </p:cNvGrpSpPr>
          <p:nvPr/>
        </p:nvGrpSpPr>
        <p:grpSpPr bwMode="auto">
          <a:xfrm>
            <a:off x="7086600" y="1947863"/>
            <a:ext cx="533400" cy="533400"/>
            <a:chOff x="4752" y="1200"/>
            <a:chExt cx="288" cy="288"/>
          </a:xfrm>
        </p:grpSpPr>
        <p:sp>
          <p:nvSpPr>
            <p:cNvPr id="7" name="Oval 5"/>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8" name="Oval 6"/>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nvGrpSpPr>
          <p:cNvPr id="9" name="Group 7"/>
          <p:cNvGrpSpPr>
            <a:grpSpLocks/>
          </p:cNvGrpSpPr>
          <p:nvPr/>
        </p:nvGrpSpPr>
        <p:grpSpPr bwMode="auto">
          <a:xfrm>
            <a:off x="7620000" y="1371600"/>
            <a:ext cx="914400" cy="914400"/>
            <a:chOff x="4992" y="816"/>
            <a:chExt cx="576" cy="576"/>
          </a:xfrm>
        </p:grpSpPr>
        <p:sp>
          <p:nvSpPr>
            <p:cNvPr id="10" name="Oval 8"/>
            <p:cNvSpPr>
              <a:spLocks noChangeArrowheads="1"/>
            </p:cNvSpPr>
            <p:nvPr userDrawn="1"/>
          </p:nvSpPr>
          <p:spPr bwMode="gray">
            <a:xfrm>
              <a:off x="4992" y="816"/>
              <a:ext cx="576" cy="576"/>
            </a:xfrm>
            <a:prstGeom prst="ellipse">
              <a:avLst/>
            </a:prstGeom>
            <a:solidFill>
              <a:schemeClr val="accent1">
                <a:alpha val="5294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pPr eaLnBrk="1" hangingPunct="1">
                <a:defRPr/>
              </a:pPr>
              <a:endParaRPr lang="zh-CN" altLang="en-US"/>
            </a:p>
          </p:txBody>
        </p:sp>
        <p:sp>
          <p:nvSpPr>
            <p:cNvPr id="11" name="Oval 9"/>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nvGrpSpPr>
          <p:cNvPr id="12" name="Group 10"/>
          <p:cNvGrpSpPr>
            <a:grpSpLocks/>
          </p:cNvGrpSpPr>
          <p:nvPr/>
        </p:nvGrpSpPr>
        <p:grpSpPr bwMode="auto">
          <a:xfrm>
            <a:off x="304800" y="3429000"/>
            <a:ext cx="1295400" cy="1371600"/>
            <a:chOff x="4992" y="816"/>
            <a:chExt cx="576" cy="576"/>
          </a:xfrm>
        </p:grpSpPr>
        <p:sp>
          <p:nvSpPr>
            <p:cNvPr id="13" name="Oval 11"/>
            <p:cNvSpPr>
              <a:spLocks noChangeArrowheads="1"/>
            </p:cNvSpPr>
            <p:nvPr userDrawn="1"/>
          </p:nvSpPr>
          <p:spPr bwMode="gray">
            <a:xfrm>
              <a:off x="4992" y="816"/>
              <a:ext cx="576" cy="576"/>
            </a:xfrm>
            <a:prstGeom prst="ellipse">
              <a:avLst/>
            </a:prstGeom>
            <a:solidFill>
              <a:schemeClr val="tx2">
                <a:alpha val="5294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pPr eaLnBrk="1" hangingPunct="1">
                <a:defRPr/>
              </a:pPr>
              <a:endParaRPr lang="zh-CN" altLang="en-US"/>
            </a:p>
          </p:txBody>
        </p:sp>
        <p:sp>
          <p:nvSpPr>
            <p:cNvPr id="14" name="Oval 12"/>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pic>
        <p:nvPicPr>
          <p:cNvPr id="15" name="Picture 23" descr="zjnu校标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5288" y="260350"/>
            <a:ext cx="8636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5107" name="Rectangle 19"/>
          <p:cNvSpPr>
            <a:spLocks noGrp="1" noChangeArrowheads="1"/>
          </p:cNvSpPr>
          <p:nvPr>
            <p:ph type="ctrTitle"/>
          </p:nvPr>
        </p:nvSpPr>
        <p:spPr>
          <a:xfrm>
            <a:off x="1143000" y="2590800"/>
            <a:ext cx="7086600" cy="1012825"/>
          </a:xfrm>
          <a:effectLst>
            <a:outerShdw dist="53882" dir="2700000" algn="ctr" rotWithShape="0">
              <a:schemeClr val="tx1"/>
            </a:outerShdw>
          </a:effectLst>
        </p:spPr>
        <p:txBody>
          <a:bodyPr/>
          <a:lstStyle>
            <a:lvl1pPr>
              <a:defRPr sz="4800"/>
            </a:lvl1pPr>
          </a:lstStyle>
          <a:p>
            <a:pPr lvl="0"/>
            <a:r>
              <a:rPr lang="zh-CN" altLang="en-US" noProof="0"/>
              <a:t>单击此处编辑母版标题样式</a:t>
            </a:r>
          </a:p>
        </p:txBody>
      </p:sp>
      <p:sp>
        <p:nvSpPr>
          <p:cNvPr id="345108" name="Rectangle 20"/>
          <p:cNvSpPr>
            <a:spLocks noGrp="1" noChangeArrowheads="1"/>
          </p:cNvSpPr>
          <p:nvPr>
            <p:ph type="subTitle" idx="1"/>
          </p:nvPr>
        </p:nvSpPr>
        <p:spPr bwMode="white">
          <a:xfrm>
            <a:off x="1295400" y="3581400"/>
            <a:ext cx="6705600" cy="381000"/>
          </a:xfrm>
        </p:spPr>
        <p:txBody>
          <a:bodyPr/>
          <a:lstStyle>
            <a:lvl1pPr marL="0" indent="0" algn="ctr">
              <a:buFont typeface="Wingdings" pitchFamily="2" charset="2"/>
              <a:buNone/>
              <a:defRPr sz="2000"/>
            </a:lvl1pPr>
          </a:lstStyle>
          <a:p>
            <a:pPr lvl="0"/>
            <a:r>
              <a:rPr lang="zh-CN" altLang="en-US" noProof="0"/>
              <a:t>单击此处编辑母版副标题样式</a:t>
            </a:r>
          </a:p>
        </p:txBody>
      </p:sp>
      <p:sp>
        <p:nvSpPr>
          <p:cNvPr id="16" name="Rectangle 13"/>
          <p:cNvSpPr>
            <a:spLocks noGrp="1" noChangeArrowheads="1"/>
          </p:cNvSpPr>
          <p:nvPr>
            <p:ph type="dt" sz="half" idx="10"/>
          </p:nvPr>
        </p:nvSpPr>
        <p:spPr>
          <a:xfrm>
            <a:off x="457200" y="6477000"/>
            <a:ext cx="2133600" cy="244475"/>
          </a:xfrm>
        </p:spPr>
        <p:txBody>
          <a:bodyPr/>
          <a:lstStyle>
            <a:lvl1pPr>
              <a:defRPr sz="1200"/>
            </a:lvl1pPr>
          </a:lstStyle>
          <a:p>
            <a:pPr>
              <a:defRPr/>
            </a:pPr>
            <a:endParaRPr lang="en-US" altLang="zh-CN"/>
          </a:p>
        </p:txBody>
      </p:sp>
      <p:sp>
        <p:nvSpPr>
          <p:cNvPr id="17" name="Rectangle 14"/>
          <p:cNvSpPr>
            <a:spLocks noGrp="1" noChangeArrowheads="1"/>
          </p:cNvSpPr>
          <p:nvPr>
            <p:ph type="ftr" sz="quarter" idx="11"/>
          </p:nvPr>
        </p:nvSpPr>
        <p:spPr>
          <a:xfrm>
            <a:off x="5364163" y="6381750"/>
            <a:ext cx="3529012" cy="287338"/>
          </a:xfrm>
        </p:spPr>
        <p:txBody>
          <a:bodyPr/>
          <a:lstStyle>
            <a:lvl1pPr>
              <a:defRPr>
                <a:solidFill>
                  <a:srgbClr val="FF3300"/>
                </a:solidFill>
              </a:defRPr>
            </a:lvl1pPr>
          </a:lstStyle>
          <a:p>
            <a:pPr>
              <a:defRPr/>
            </a:pPr>
            <a:r>
              <a:rPr lang="en-US" altLang="zh-CN"/>
              <a:t>An Introduction to Database Systems</a:t>
            </a:r>
          </a:p>
        </p:txBody>
      </p:sp>
    </p:spTree>
    <p:extLst>
      <p:ext uri="{BB962C8B-B14F-4D97-AF65-F5344CB8AC3E}">
        <p14:creationId xmlns:p14="http://schemas.microsoft.com/office/powerpoint/2010/main" val="2129164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p:cNvSpPr>
            <a:spLocks noGrp="1" noChangeArrowheads="1"/>
          </p:cNvSpPr>
          <p:nvPr>
            <p:ph type="ftr" sz="quarter" idx="11"/>
          </p:nvPr>
        </p:nvSpPr>
        <p:spPr>
          <a:ln/>
        </p:spPr>
        <p:txBody>
          <a:bodyPr/>
          <a:lstStyle>
            <a:lvl1pPr>
              <a:defRPr/>
            </a:lvl1pPr>
          </a:lstStyle>
          <a:p>
            <a:pPr>
              <a:defRPr/>
            </a:pPr>
            <a:r>
              <a:rPr lang="en-US" altLang="zh-CN"/>
              <a:t>An Introduction to Database Systems</a:t>
            </a:r>
          </a:p>
        </p:txBody>
      </p:sp>
      <p:sp>
        <p:nvSpPr>
          <p:cNvPr id="6" name="Rectangle 25"/>
          <p:cNvSpPr>
            <a:spLocks noGrp="1" noChangeArrowheads="1"/>
          </p:cNvSpPr>
          <p:nvPr>
            <p:ph type="sldNum" sz="quarter" idx="12"/>
          </p:nvPr>
        </p:nvSpPr>
        <p:spPr>
          <a:ln/>
        </p:spPr>
        <p:txBody>
          <a:bodyPr/>
          <a:lstStyle>
            <a:lvl1pPr>
              <a:defRPr/>
            </a:lvl1pPr>
          </a:lstStyle>
          <a:p>
            <a:fld id="{FA035193-A11B-46AE-981A-F864BB484C23}" type="slidenum">
              <a:rPr lang="en-US" altLang="zh-CN"/>
              <a:pPr/>
              <a:t>‹#›</a:t>
            </a:fld>
            <a:endParaRPr lang="en-US" altLang="zh-CN"/>
          </a:p>
        </p:txBody>
      </p:sp>
    </p:spTree>
    <p:extLst>
      <p:ext uri="{BB962C8B-B14F-4D97-AF65-F5344CB8AC3E}">
        <p14:creationId xmlns:p14="http://schemas.microsoft.com/office/powerpoint/2010/main" val="126459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5800"/>
            <a:ext cx="2057400" cy="5638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685800"/>
            <a:ext cx="6019800" cy="5638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p:cNvSpPr>
            <a:spLocks noGrp="1" noChangeArrowheads="1"/>
          </p:cNvSpPr>
          <p:nvPr>
            <p:ph type="ftr" sz="quarter" idx="11"/>
          </p:nvPr>
        </p:nvSpPr>
        <p:spPr>
          <a:ln/>
        </p:spPr>
        <p:txBody>
          <a:bodyPr/>
          <a:lstStyle>
            <a:lvl1pPr>
              <a:defRPr/>
            </a:lvl1pPr>
          </a:lstStyle>
          <a:p>
            <a:pPr>
              <a:defRPr/>
            </a:pPr>
            <a:r>
              <a:rPr lang="en-US" altLang="zh-CN"/>
              <a:t>An Introduction to Database Systems</a:t>
            </a:r>
          </a:p>
        </p:txBody>
      </p:sp>
      <p:sp>
        <p:nvSpPr>
          <p:cNvPr id="6" name="Rectangle 25"/>
          <p:cNvSpPr>
            <a:spLocks noGrp="1" noChangeArrowheads="1"/>
          </p:cNvSpPr>
          <p:nvPr>
            <p:ph type="sldNum" sz="quarter" idx="12"/>
          </p:nvPr>
        </p:nvSpPr>
        <p:spPr>
          <a:ln/>
        </p:spPr>
        <p:txBody>
          <a:bodyPr/>
          <a:lstStyle>
            <a:lvl1pPr>
              <a:defRPr/>
            </a:lvl1pPr>
          </a:lstStyle>
          <a:p>
            <a:fld id="{A3FFFEC9-7FEF-4572-8C09-C8052BA1C938}" type="slidenum">
              <a:rPr lang="en-US" altLang="zh-CN"/>
              <a:pPr/>
              <a:t>‹#›</a:t>
            </a:fld>
            <a:endParaRPr lang="en-US" altLang="zh-CN"/>
          </a:p>
        </p:txBody>
      </p:sp>
    </p:spTree>
    <p:extLst>
      <p:ext uri="{BB962C8B-B14F-4D97-AF65-F5344CB8AC3E}">
        <p14:creationId xmlns:p14="http://schemas.microsoft.com/office/powerpoint/2010/main" val="465772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SmartArt 占位符 2"/>
          <p:cNvSpPr>
            <a:spLocks noGrp="1"/>
          </p:cNvSpPr>
          <p:nvPr>
            <p:ph type="dgm" idx="1"/>
          </p:nvPr>
        </p:nvSpPr>
        <p:spPr>
          <a:xfrm>
            <a:off x="457200" y="1828800"/>
            <a:ext cx="8229600" cy="4495800"/>
          </a:xfrm>
        </p:spPr>
        <p:txBody>
          <a:bodyPr/>
          <a:lstStyle/>
          <a:p>
            <a:pPr lvl="0"/>
            <a:endParaRPr lang="zh-CN" altLang="en-US" noProof="0"/>
          </a:p>
        </p:txBody>
      </p:sp>
      <p:sp>
        <p:nvSpPr>
          <p:cNvPr id="4"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p:cNvSpPr>
            <a:spLocks noGrp="1" noChangeArrowheads="1"/>
          </p:cNvSpPr>
          <p:nvPr>
            <p:ph type="ftr" sz="quarter" idx="11"/>
          </p:nvPr>
        </p:nvSpPr>
        <p:spPr>
          <a:ln/>
        </p:spPr>
        <p:txBody>
          <a:bodyPr/>
          <a:lstStyle>
            <a:lvl1pPr>
              <a:defRPr/>
            </a:lvl1pPr>
          </a:lstStyle>
          <a:p>
            <a:pPr>
              <a:defRPr/>
            </a:pPr>
            <a:r>
              <a:rPr lang="en-US" altLang="zh-CN"/>
              <a:t>An Introduction to Database Systems</a:t>
            </a:r>
          </a:p>
        </p:txBody>
      </p:sp>
      <p:sp>
        <p:nvSpPr>
          <p:cNvPr id="6" name="Rectangle 25"/>
          <p:cNvSpPr>
            <a:spLocks noGrp="1" noChangeArrowheads="1"/>
          </p:cNvSpPr>
          <p:nvPr>
            <p:ph type="sldNum" sz="quarter" idx="12"/>
          </p:nvPr>
        </p:nvSpPr>
        <p:spPr>
          <a:ln/>
        </p:spPr>
        <p:txBody>
          <a:bodyPr/>
          <a:lstStyle>
            <a:lvl1pPr>
              <a:defRPr/>
            </a:lvl1pPr>
          </a:lstStyle>
          <a:p>
            <a:fld id="{CCF69683-A005-4957-9D39-1B80DF98B468}" type="slidenum">
              <a:rPr lang="en-US" altLang="zh-CN"/>
              <a:pPr/>
              <a:t>‹#›</a:t>
            </a:fld>
            <a:endParaRPr lang="en-US" altLang="zh-CN"/>
          </a:p>
        </p:txBody>
      </p:sp>
    </p:spTree>
    <p:extLst>
      <p:ext uri="{BB962C8B-B14F-4D97-AF65-F5344CB8AC3E}">
        <p14:creationId xmlns:p14="http://schemas.microsoft.com/office/powerpoint/2010/main" val="2829907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表格占位符 2"/>
          <p:cNvSpPr>
            <a:spLocks noGrp="1"/>
          </p:cNvSpPr>
          <p:nvPr>
            <p:ph type="tbl" idx="1"/>
          </p:nvPr>
        </p:nvSpPr>
        <p:spPr>
          <a:xfrm>
            <a:off x="457200" y="1828800"/>
            <a:ext cx="8229600" cy="4495800"/>
          </a:xfrm>
        </p:spPr>
        <p:txBody>
          <a:bodyPr/>
          <a:lstStyle/>
          <a:p>
            <a:pPr lvl="0"/>
            <a:endParaRPr lang="zh-CN" altLang="en-US" noProof="0"/>
          </a:p>
        </p:txBody>
      </p:sp>
      <p:sp>
        <p:nvSpPr>
          <p:cNvPr id="4"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p:cNvSpPr>
            <a:spLocks noGrp="1" noChangeArrowheads="1"/>
          </p:cNvSpPr>
          <p:nvPr>
            <p:ph type="ftr" sz="quarter" idx="11"/>
          </p:nvPr>
        </p:nvSpPr>
        <p:spPr>
          <a:ln/>
        </p:spPr>
        <p:txBody>
          <a:bodyPr/>
          <a:lstStyle>
            <a:lvl1pPr>
              <a:defRPr/>
            </a:lvl1pPr>
          </a:lstStyle>
          <a:p>
            <a:pPr>
              <a:defRPr/>
            </a:pPr>
            <a:r>
              <a:rPr lang="en-US" altLang="zh-CN"/>
              <a:t>An Introduction to Database Systems</a:t>
            </a:r>
          </a:p>
        </p:txBody>
      </p:sp>
      <p:sp>
        <p:nvSpPr>
          <p:cNvPr id="6" name="Rectangle 25"/>
          <p:cNvSpPr>
            <a:spLocks noGrp="1" noChangeArrowheads="1"/>
          </p:cNvSpPr>
          <p:nvPr>
            <p:ph type="sldNum" sz="quarter" idx="12"/>
          </p:nvPr>
        </p:nvSpPr>
        <p:spPr>
          <a:ln/>
        </p:spPr>
        <p:txBody>
          <a:bodyPr/>
          <a:lstStyle>
            <a:lvl1pPr>
              <a:defRPr/>
            </a:lvl1pPr>
          </a:lstStyle>
          <a:p>
            <a:fld id="{9BB58787-05B6-4D10-8B3A-CD3985B2665C}" type="slidenum">
              <a:rPr lang="en-US" altLang="zh-CN"/>
              <a:pPr/>
              <a:t>‹#›</a:t>
            </a:fld>
            <a:endParaRPr lang="en-US" altLang="zh-CN"/>
          </a:p>
        </p:txBody>
      </p:sp>
    </p:spTree>
    <p:extLst>
      <p:ext uri="{BB962C8B-B14F-4D97-AF65-F5344CB8AC3E}">
        <p14:creationId xmlns:p14="http://schemas.microsoft.com/office/powerpoint/2010/main" val="19943202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p:cNvSpPr>
            <a:spLocks noGrp="1" noChangeArrowheads="1"/>
          </p:cNvSpPr>
          <p:nvPr>
            <p:ph type="ftr" sz="quarter" idx="11"/>
          </p:nvPr>
        </p:nvSpPr>
        <p:spPr>
          <a:ln/>
        </p:spPr>
        <p:txBody>
          <a:bodyPr/>
          <a:lstStyle>
            <a:lvl1pPr>
              <a:defRPr/>
            </a:lvl1pPr>
          </a:lstStyle>
          <a:p>
            <a:pPr>
              <a:defRPr/>
            </a:pPr>
            <a:r>
              <a:rPr lang="en-US" altLang="zh-CN"/>
              <a:t>An Introduction to Database Systems</a:t>
            </a:r>
          </a:p>
        </p:txBody>
      </p:sp>
      <p:sp>
        <p:nvSpPr>
          <p:cNvPr id="7" name="Rectangle 25"/>
          <p:cNvSpPr>
            <a:spLocks noGrp="1" noChangeArrowheads="1"/>
          </p:cNvSpPr>
          <p:nvPr>
            <p:ph type="sldNum" sz="quarter" idx="12"/>
          </p:nvPr>
        </p:nvSpPr>
        <p:spPr>
          <a:ln/>
        </p:spPr>
        <p:txBody>
          <a:bodyPr/>
          <a:lstStyle>
            <a:lvl1pPr>
              <a:defRPr/>
            </a:lvl1pPr>
          </a:lstStyle>
          <a:p>
            <a:fld id="{D08C4DBC-9A92-4736-9D18-54FB1A9970E9}" type="slidenum">
              <a:rPr lang="en-US" altLang="zh-CN"/>
              <a:pPr/>
              <a:t>‹#›</a:t>
            </a:fld>
            <a:endParaRPr lang="en-US" altLang="zh-CN"/>
          </a:p>
        </p:txBody>
      </p:sp>
    </p:spTree>
    <p:extLst>
      <p:ext uri="{BB962C8B-B14F-4D97-AF65-F5344CB8AC3E}">
        <p14:creationId xmlns:p14="http://schemas.microsoft.com/office/powerpoint/2010/main" val="3687636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828800"/>
            <a:ext cx="40386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152900"/>
            <a:ext cx="40386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6"/>
          <p:cNvSpPr>
            <a:spLocks noGrp="1" noChangeArrowheads="1"/>
          </p:cNvSpPr>
          <p:nvPr>
            <p:ph type="ftr" sz="quarter" idx="11"/>
          </p:nvPr>
        </p:nvSpPr>
        <p:spPr>
          <a:ln/>
        </p:spPr>
        <p:txBody>
          <a:bodyPr/>
          <a:lstStyle>
            <a:lvl1pPr>
              <a:defRPr/>
            </a:lvl1pPr>
          </a:lstStyle>
          <a:p>
            <a:pPr>
              <a:defRPr/>
            </a:pPr>
            <a:r>
              <a:rPr lang="en-US" altLang="zh-CN"/>
              <a:t>An Introduction to Database Systems</a:t>
            </a:r>
          </a:p>
        </p:txBody>
      </p:sp>
      <p:sp>
        <p:nvSpPr>
          <p:cNvPr id="8" name="Rectangle 25"/>
          <p:cNvSpPr>
            <a:spLocks noGrp="1" noChangeArrowheads="1"/>
          </p:cNvSpPr>
          <p:nvPr>
            <p:ph type="sldNum" sz="quarter" idx="12"/>
          </p:nvPr>
        </p:nvSpPr>
        <p:spPr>
          <a:ln/>
        </p:spPr>
        <p:txBody>
          <a:bodyPr/>
          <a:lstStyle>
            <a:lvl1pPr>
              <a:defRPr/>
            </a:lvl1pPr>
          </a:lstStyle>
          <a:p>
            <a:fld id="{F1EE21B1-DB0A-448A-AC9A-B545E4373FBE}" type="slidenum">
              <a:rPr lang="en-US" altLang="zh-CN"/>
              <a:pPr/>
              <a:t>‹#›</a:t>
            </a:fld>
            <a:endParaRPr lang="en-US" altLang="zh-CN"/>
          </a:p>
        </p:txBody>
      </p:sp>
    </p:spTree>
    <p:extLst>
      <p:ext uri="{BB962C8B-B14F-4D97-AF65-F5344CB8AC3E}">
        <p14:creationId xmlns:p14="http://schemas.microsoft.com/office/powerpoint/2010/main" val="531690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457200"/>
            <a:ext cx="8229600" cy="5410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页脚占位符 2"/>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4" name="灯片编号占位符 3"/>
          <p:cNvSpPr>
            <a:spLocks noGrp="1"/>
          </p:cNvSpPr>
          <p:nvPr>
            <p:ph type="sldNum" sz="quarter" idx="11"/>
          </p:nvPr>
        </p:nvSpPr>
        <p:spPr>
          <a:xfrm>
            <a:off x="6553200" y="6248400"/>
            <a:ext cx="2133600" cy="457200"/>
          </a:xfrm>
        </p:spPr>
        <p:txBody>
          <a:bodyPr/>
          <a:lstStyle>
            <a:lvl1pPr>
              <a:defRPr/>
            </a:lvl1pPr>
          </a:lstStyle>
          <a:p>
            <a:fld id="{52991C3F-F240-479A-96E5-F32F8AB9E69B}" type="slidenum">
              <a:rPr lang="en-US" altLang="zh-CN"/>
              <a:pPr/>
              <a:t>‹#›</a:t>
            </a:fld>
            <a:endParaRPr lang="en-US" altLang="zh-CN"/>
          </a:p>
        </p:txBody>
      </p:sp>
      <p:sp>
        <p:nvSpPr>
          <p:cNvPr id="5" name="日期占位符 4"/>
          <p:cNvSpPr>
            <a:spLocks noGrp="1"/>
          </p:cNvSpPr>
          <p:nvPr>
            <p:ph type="dt" sz="half" idx="12"/>
          </p:nvPr>
        </p:nvSpPr>
        <p:spPr>
          <a:xfrm>
            <a:off x="457200" y="6245225"/>
            <a:ext cx="2133600" cy="476250"/>
          </a:xfrm>
        </p:spPr>
        <p:txBody>
          <a:bodyPr/>
          <a:lstStyle>
            <a:lvl1pPr>
              <a:defRPr/>
            </a:lvl1pPr>
          </a:lstStyle>
          <a:p>
            <a:endParaRPr lang="en-US" altLang="zh-CN"/>
          </a:p>
        </p:txBody>
      </p:sp>
    </p:spTree>
    <p:extLst>
      <p:ext uri="{BB962C8B-B14F-4D97-AF65-F5344CB8AC3E}">
        <p14:creationId xmlns:p14="http://schemas.microsoft.com/office/powerpoint/2010/main" val="484551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p:cNvSpPr>
            <a:spLocks noGrp="1" noChangeArrowheads="1"/>
          </p:cNvSpPr>
          <p:nvPr>
            <p:ph type="ftr" sz="quarter" idx="11"/>
          </p:nvPr>
        </p:nvSpPr>
        <p:spPr>
          <a:ln/>
        </p:spPr>
        <p:txBody>
          <a:bodyPr/>
          <a:lstStyle>
            <a:lvl1pPr>
              <a:defRPr/>
            </a:lvl1pPr>
          </a:lstStyle>
          <a:p>
            <a:pPr>
              <a:defRPr/>
            </a:pPr>
            <a:r>
              <a:rPr lang="en-US" altLang="zh-CN"/>
              <a:t>An Introduction to Database Systems</a:t>
            </a:r>
          </a:p>
        </p:txBody>
      </p:sp>
      <p:sp>
        <p:nvSpPr>
          <p:cNvPr id="6" name="Rectangle 25"/>
          <p:cNvSpPr>
            <a:spLocks noGrp="1" noChangeArrowheads="1"/>
          </p:cNvSpPr>
          <p:nvPr>
            <p:ph type="sldNum" sz="quarter" idx="12"/>
          </p:nvPr>
        </p:nvSpPr>
        <p:spPr>
          <a:ln/>
        </p:spPr>
        <p:txBody>
          <a:bodyPr/>
          <a:lstStyle>
            <a:lvl1pPr>
              <a:defRPr/>
            </a:lvl1pPr>
          </a:lstStyle>
          <a:p>
            <a:fld id="{CD7EBB6C-9517-4285-8AAA-26647C10E7F3}" type="slidenum">
              <a:rPr lang="en-US" altLang="zh-CN"/>
              <a:pPr/>
              <a:t>‹#›</a:t>
            </a:fld>
            <a:endParaRPr lang="en-US" altLang="zh-CN"/>
          </a:p>
        </p:txBody>
      </p:sp>
    </p:spTree>
    <p:extLst>
      <p:ext uri="{BB962C8B-B14F-4D97-AF65-F5344CB8AC3E}">
        <p14:creationId xmlns:p14="http://schemas.microsoft.com/office/powerpoint/2010/main" val="2227894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p:cNvSpPr>
            <a:spLocks noGrp="1" noChangeArrowheads="1"/>
          </p:cNvSpPr>
          <p:nvPr>
            <p:ph type="ftr" sz="quarter" idx="11"/>
          </p:nvPr>
        </p:nvSpPr>
        <p:spPr>
          <a:ln/>
        </p:spPr>
        <p:txBody>
          <a:bodyPr/>
          <a:lstStyle>
            <a:lvl1pPr>
              <a:defRPr/>
            </a:lvl1pPr>
          </a:lstStyle>
          <a:p>
            <a:pPr>
              <a:defRPr/>
            </a:pPr>
            <a:r>
              <a:rPr lang="en-US" altLang="zh-CN"/>
              <a:t>An Introduction to Database Systems</a:t>
            </a:r>
          </a:p>
        </p:txBody>
      </p:sp>
      <p:sp>
        <p:nvSpPr>
          <p:cNvPr id="6" name="Rectangle 25"/>
          <p:cNvSpPr>
            <a:spLocks noGrp="1" noChangeArrowheads="1"/>
          </p:cNvSpPr>
          <p:nvPr>
            <p:ph type="sldNum" sz="quarter" idx="12"/>
          </p:nvPr>
        </p:nvSpPr>
        <p:spPr>
          <a:ln/>
        </p:spPr>
        <p:txBody>
          <a:bodyPr/>
          <a:lstStyle>
            <a:lvl1pPr>
              <a:defRPr/>
            </a:lvl1pPr>
          </a:lstStyle>
          <a:p>
            <a:fld id="{ABD7F061-DE92-4004-AA4B-0EE23234807D}" type="slidenum">
              <a:rPr lang="en-US" altLang="zh-CN"/>
              <a:pPr/>
              <a:t>‹#›</a:t>
            </a:fld>
            <a:endParaRPr lang="en-US" altLang="zh-CN"/>
          </a:p>
        </p:txBody>
      </p:sp>
    </p:spTree>
    <p:extLst>
      <p:ext uri="{BB962C8B-B14F-4D97-AF65-F5344CB8AC3E}">
        <p14:creationId xmlns:p14="http://schemas.microsoft.com/office/powerpoint/2010/main" val="1592577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p:cNvSpPr>
            <a:spLocks noGrp="1" noChangeArrowheads="1"/>
          </p:cNvSpPr>
          <p:nvPr>
            <p:ph type="ftr" sz="quarter" idx="11"/>
          </p:nvPr>
        </p:nvSpPr>
        <p:spPr>
          <a:ln/>
        </p:spPr>
        <p:txBody>
          <a:bodyPr/>
          <a:lstStyle>
            <a:lvl1pPr>
              <a:defRPr/>
            </a:lvl1pPr>
          </a:lstStyle>
          <a:p>
            <a:pPr>
              <a:defRPr/>
            </a:pPr>
            <a:r>
              <a:rPr lang="en-US" altLang="zh-CN"/>
              <a:t>An Introduction to Database Systems</a:t>
            </a:r>
          </a:p>
        </p:txBody>
      </p:sp>
      <p:sp>
        <p:nvSpPr>
          <p:cNvPr id="7" name="Rectangle 25"/>
          <p:cNvSpPr>
            <a:spLocks noGrp="1" noChangeArrowheads="1"/>
          </p:cNvSpPr>
          <p:nvPr>
            <p:ph type="sldNum" sz="quarter" idx="12"/>
          </p:nvPr>
        </p:nvSpPr>
        <p:spPr>
          <a:ln/>
        </p:spPr>
        <p:txBody>
          <a:bodyPr/>
          <a:lstStyle>
            <a:lvl1pPr>
              <a:defRPr/>
            </a:lvl1pPr>
          </a:lstStyle>
          <a:p>
            <a:fld id="{814AB23C-9338-4509-826A-7D2C6E0E2700}" type="slidenum">
              <a:rPr lang="en-US" altLang="zh-CN"/>
              <a:pPr/>
              <a:t>‹#›</a:t>
            </a:fld>
            <a:endParaRPr lang="en-US" altLang="zh-CN"/>
          </a:p>
        </p:txBody>
      </p:sp>
    </p:spTree>
    <p:extLst>
      <p:ext uri="{BB962C8B-B14F-4D97-AF65-F5344CB8AC3E}">
        <p14:creationId xmlns:p14="http://schemas.microsoft.com/office/powerpoint/2010/main" val="3117039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6"/>
          <p:cNvSpPr>
            <a:spLocks noGrp="1" noChangeArrowheads="1"/>
          </p:cNvSpPr>
          <p:nvPr>
            <p:ph type="ftr" sz="quarter" idx="11"/>
          </p:nvPr>
        </p:nvSpPr>
        <p:spPr>
          <a:ln/>
        </p:spPr>
        <p:txBody>
          <a:bodyPr/>
          <a:lstStyle>
            <a:lvl1pPr>
              <a:defRPr/>
            </a:lvl1pPr>
          </a:lstStyle>
          <a:p>
            <a:pPr>
              <a:defRPr/>
            </a:pPr>
            <a:r>
              <a:rPr lang="en-US" altLang="zh-CN"/>
              <a:t>An Introduction to Database Systems</a:t>
            </a:r>
          </a:p>
        </p:txBody>
      </p:sp>
      <p:sp>
        <p:nvSpPr>
          <p:cNvPr id="9" name="Rectangle 25"/>
          <p:cNvSpPr>
            <a:spLocks noGrp="1" noChangeArrowheads="1"/>
          </p:cNvSpPr>
          <p:nvPr>
            <p:ph type="sldNum" sz="quarter" idx="12"/>
          </p:nvPr>
        </p:nvSpPr>
        <p:spPr>
          <a:ln/>
        </p:spPr>
        <p:txBody>
          <a:bodyPr/>
          <a:lstStyle>
            <a:lvl1pPr>
              <a:defRPr/>
            </a:lvl1pPr>
          </a:lstStyle>
          <a:p>
            <a:fld id="{1C723BD3-CF6F-4525-8CC5-E5F8D124B4E4}" type="slidenum">
              <a:rPr lang="en-US" altLang="zh-CN"/>
              <a:pPr/>
              <a:t>‹#›</a:t>
            </a:fld>
            <a:endParaRPr lang="en-US" altLang="zh-CN"/>
          </a:p>
        </p:txBody>
      </p:sp>
    </p:spTree>
    <p:extLst>
      <p:ext uri="{BB962C8B-B14F-4D97-AF65-F5344CB8AC3E}">
        <p14:creationId xmlns:p14="http://schemas.microsoft.com/office/powerpoint/2010/main" val="604258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6"/>
          <p:cNvSpPr>
            <a:spLocks noGrp="1" noChangeArrowheads="1"/>
          </p:cNvSpPr>
          <p:nvPr>
            <p:ph type="ftr" sz="quarter" idx="11"/>
          </p:nvPr>
        </p:nvSpPr>
        <p:spPr>
          <a:ln/>
        </p:spPr>
        <p:txBody>
          <a:bodyPr/>
          <a:lstStyle>
            <a:lvl1pPr>
              <a:defRPr/>
            </a:lvl1pPr>
          </a:lstStyle>
          <a:p>
            <a:pPr>
              <a:defRPr/>
            </a:pPr>
            <a:r>
              <a:rPr lang="en-US" altLang="zh-CN"/>
              <a:t>An Introduction to Database Systems</a:t>
            </a:r>
          </a:p>
        </p:txBody>
      </p:sp>
      <p:sp>
        <p:nvSpPr>
          <p:cNvPr id="5" name="Rectangle 25"/>
          <p:cNvSpPr>
            <a:spLocks noGrp="1" noChangeArrowheads="1"/>
          </p:cNvSpPr>
          <p:nvPr>
            <p:ph type="sldNum" sz="quarter" idx="12"/>
          </p:nvPr>
        </p:nvSpPr>
        <p:spPr>
          <a:ln/>
        </p:spPr>
        <p:txBody>
          <a:bodyPr/>
          <a:lstStyle>
            <a:lvl1pPr>
              <a:defRPr/>
            </a:lvl1pPr>
          </a:lstStyle>
          <a:p>
            <a:fld id="{4E09FCDB-AC84-4803-9EF6-172771B20937}" type="slidenum">
              <a:rPr lang="en-US" altLang="zh-CN"/>
              <a:pPr/>
              <a:t>‹#›</a:t>
            </a:fld>
            <a:endParaRPr lang="en-US" altLang="zh-CN"/>
          </a:p>
        </p:txBody>
      </p:sp>
    </p:spTree>
    <p:extLst>
      <p:ext uri="{BB962C8B-B14F-4D97-AF65-F5344CB8AC3E}">
        <p14:creationId xmlns:p14="http://schemas.microsoft.com/office/powerpoint/2010/main" val="1133312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6"/>
          <p:cNvSpPr>
            <a:spLocks noGrp="1" noChangeArrowheads="1"/>
          </p:cNvSpPr>
          <p:nvPr>
            <p:ph type="ftr" sz="quarter" idx="11"/>
          </p:nvPr>
        </p:nvSpPr>
        <p:spPr>
          <a:ln/>
        </p:spPr>
        <p:txBody>
          <a:bodyPr/>
          <a:lstStyle>
            <a:lvl1pPr>
              <a:defRPr/>
            </a:lvl1pPr>
          </a:lstStyle>
          <a:p>
            <a:pPr>
              <a:defRPr/>
            </a:pPr>
            <a:r>
              <a:rPr lang="en-US" altLang="zh-CN"/>
              <a:t>An Introduction to Database Systems</a:t>
            </a:r>
          </a:p>
        </p:txBody>
      </p:sp>
      <p:sp>
        <p:nvSpPr>
          <p:cNvPr id="4" name="Rectangle 25"/>
          <p:cNvSpPr>
            <a:spLocks noGrp="1" noChangeArrowheads="1"/>
          </p:cNvSpPr>
          <p:nvPr>
            <p:ph type="sldNum" sz="quarter" idx="12"/>
          </p:nvPr>
        </p:nvSpPr>
        <p:spPr>
          <a:ln/>
        </p:spPr>
        <p:txBody>
          <a:bodyPr/>
          <a:lstStyle>
            <a:lvl1pPr>
              <a:defRPr/>
            </a:lvl1pPr>
          </a:lstStyle>
          <a:p>
            <a:fld id="{E49D1611-DEF2-4322-B440-BC60D33DDB96}" type="slidenum">
              <a:rPr lang="en-US" altLang="zh-CN"/>
              <a:pPr/>
              <a:t>‹#›</a:t>
            </a:fld>
            <a:endParaRPr lang="en-US" altLang="zh-CN"/>
          </a:p>
        </p:txBody>
      </p:sp>
    </p:spTree>
    <p:extLst>
      <p:ext uri="{BB962C8B-B14F-4D97-AF65-F5344CB8AC3E}">
        <p14:creationId xmlns:p14="http://schemas.microsoft.com/office/powerpoint/2010/main" val="2650415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p:cNvSpPr>
            <a:spLocks noGrp="1" noChangeArrowheads="1"/>
          </p:cNvSpPr>
          <p:nvPr>
            <p:ph type="ftr" sz="quarter" idx="11"/>
          </p:nvPr>
        </p:nvSpPr>
        <p:spPr>
          <a:ln/>
        </p:spPr>
        <p:txBody>
          <a:bodyPr/>
          <a:lstStyle>
            <a:lvl1pPr>
              <a:defRPr/>
            </a:lvl1pPr>
          </a:lstStyle>
          <a:p>
            <a:pPr>
              <a:defRPr/>
            </a:pPr>
            <a:r>
              <a:rPr lang="en-US" altLang="zh-CN"/>
              <a:t>An Introduction to Database Systems</a:t>
            </a:r>
          </a:p>
        </p:txBody>
      </p:sp>
      <p:sp>
        <p:nvSpPr>
          <p:cNvPr id="7" name="Rectangle 25"/>
          <p:cNvSpPr>
            <a:spLocks noGrp="1" noChangeArrowheads="1"/>
          </p:cNvSpPr>
          <p:nvPr>
            <p:ph type="sldNum" sz="quarter" idx="12"/>
          </p:nvPr>
        </p:nvSpPr>
        <p:spPr>
          <a:ln/>
        </p:spPr>
        <p:txBody>
          <a:bodyPr/>
          <a:lstStyle>
            <a:lvl1pPr>
              <a:defRPr/>
            </a:lvl1pPr>
          </a:lstStyle>
          <a:p>
            <a:fld id="{804101A4-8EA5-4093-9B34-9E70F4FE6248}" type="slidenum">
              <a:rPr lang="en-US" altLang="zh-CN"/>
              <a:pPr/>
              <a:t>‹#›</a:t>
            </a:fld>
            <a:endParaRPr lang="en-US" altLang="zh-CN"/>
          </a:p>
        </p:txBody>
      </p:sp>
    </p:spTree>
    <p:extLst>
      <p:ext uri="{BB962C8B-B14F-4D97-AF65-F5344CB8AC3E}">
        <p14:creationId xmlns:p14="http://schemas.microsoft.com/office/powerpoint/2010/main" val="2614888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p:cNvSpPr>
            <a:spLocks noGrp="1" noChangeArrowheads="1"/>
          </p:cNvSpPr>
          <p:nvPr>
            <p:ph type="ftr" sz="quarter" idx="11"/>
          </p:nvPr>
        </p:nvSpPr>
        <p:spPr>
          <a:ln/>
        </p:spPr>
        <p:txBody>
          <a:bodyPr/>
          <a:lstStyle>
            <a:lvl1pPr>
              <a:defRPr/>
            </a:lvl1pPr>
          </a:lstStyle>
          <a:p>
            <a:pPr>
              <a:defRPr/>
            </a:pPr>
            <a:r>
              <a:rPr lang="en-US" altLang="zh-CN"/>
              <a:t>An Introduction to Database Systems</a:t>
            </a:r>
          </a:p>
        </p:txBody>
      </p:sp>
      <p:sp>
        <p:nvSpPr>
          <p:cNvPr id="7" name="Rectangle 25"/>
          <p:cNvSpPr>
            <a:spLocks noGrp="1" noChangeArrowheads="1"/>
          </p:cNvSpPr>
          <p:nvPr>
            <p:ph type="sldNum" sz="quarter" idx="12"/>
          </p:nvPr>
        </p:nvSpPr>
        <p:spPr>
          <a:ln/>
        </p:spPr>
        <p:txBody>
          <a:bodyPr/>
          <a:lstStyle>
            <a:lvl1pPr>
              <a:defRPr/>
            </a:lvl1pPr>
          </a:lstStyle>
          <a:p>
            <a:fld id="{3315BDC0-A20F-4B51-A45D-F64E9F3CE3E6}" type="slidenum">
              <a:rPr lang="en-US" altLang="zh-CN"/>
              <a:pPr/>
              <a:t>‹#›</a:t>
            </a:fld>
            <a:endParaRPr lang="en-US" altLang="zh-CN"/>
          </a:p>
        </p:txBody>
      </p:sp>
    </p:spTree>
    <p:extLst>
      <p:ext uri="{BB962C8B-B14F-4D97-AF65-F5344CB8AC3E}">
        <p14:creationId xmlns:p14="http://schemas.microsoft.com/office/powerpoint/2010/main" val="3916381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name="Image" r:id="rId18" imgW="9561905" imgH="1600000" progId="Photoshop.Image.6">
                  <p:embed/>
                </p:oleObj>
              </mc:Choice>
              <mc:Fallback>
                <p:oleObj name="Image" r:id="rId18" imgW="9561905" imgH="1600000" progId="Photoshop.Image.6">
                  <p:embed/>
                  <p:pic>
                    <p:nvPicPr>
                      <p:cNvPr id="0" name="Object 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white">
                      <a:xfrm>
                        <a:off x="0" y="0"/>
                        <a:ext cx="91440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Freeform 3"/>
          <p:cNvSpPr>
            <a:spLocks/>
          </p:cNvSpPr>
          <p:nvPr/>
        </p:nvSpPr>
        <p:spPr bwMode="gray">
          <a:xfrm>
            <a:off x="-11113" y="280988"/>
            <a:ext cx="9155113" cy="1620837"/>
          </a:xfrm>
          <a:custGeom>
            <a:avLst/>
            <a:gdLst>
              <a:gd name="T0" fmla="*/ 15120938 w 5767"/>
              <a:gd name="T1" fmla="*/ 274696153 h 1021"/>
              <a:gd name="T2" fmla="*/ 2147483647 w 5767"/>
              <a:gd name="T3" fmla="*/ 115927152 h 1021"/>
              <a:gd name="T4" fmla="*/ 2147483647 w 5767"/>
              <a:gd name="T5" fmla="*/ 642638852 h 1021"/>
              <a:gd name="T6" fmla="*/ 2147483647 w 5767"/>
              <a:gd name="T7" fmla="*/ 0 h 1021"/>
              <a:gd name="T8" fmla="*/ 2147483647 w 5767"/>
              <a:gd name="T9" fmla="*/ 1955640647 h 1021"/>
              <a:gd name="T10" fmla="*/ 2147483647 w 5767"/>
              <a:gd name="T11" fmla="*/ 2094248404 h 1021"/>
              <a:gd name="T12" fmla="*/ 2147483647 w 5767"/>
              <a:gd name="T13" fmla="*/ 1698584789 h 1021"/>
              <a:gd name="T14" fmla="*/ 35282189 w 5767"/>
              <a:gd name="T15" fmla="*/ 2147483647 h 1021"/>
              <a:gd name="T16" fmla="*/ 15120938 w 5767"/>
              <a:gd name="T17" fmla="*/ 274696153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8" name="Freeform 4"/>
          <p:cNvSpPr>
            <a:spLocks/>
          </p:cNvSpPr>
          <p:nvPr/>
        </p:nvSpPr>
        <p:spPr bwMode="gray">
          <a:xfrm>
            <a:off x="-20638" y="533400"/>
            <a:ext cx="9161463" cy="1006475"/>
          </a:xfrm>
          <a:custGeom>
            <a:avLst/>
            <a:gdLst>
              <a:gd name="T0" fmla="*/ 50403128 w 5771"/>
              <a:gd name="T1" fmla="*/ 274697825 h 634"/>
              <a:gd name="T2" fmla="*/ 2147483647 w 5771"/>
              <a:gd name="T3" fmla="*/ 7561263 h 634"/>
              <a:gd name="T4" fmla="*/ 2147483647 w 5771"/>
              <a:gd name="T5" fmla="*/ 372983125 h 634"/>
              <a:gd name="T6" fmla="*/ 2147483647 w 5771"/>
              <a:gd name="T7" fmla="*/ 93246575 h 634"/>
              <a:gd name="T8" fmla="*/ 2147483647 w 5771"/>
              <a:gd name="T9" fmla="*/ 1403727825 h 634"/>
              <a:gd name="T10" fmla="*/ 2147483647 w 5771"/>
              <a:gd name="T11" fmla="*/ 1491932500 h 634"/>
              <a:gd name="T12" fmla="*/ 2147483647 w 5771"/>
              <a:gd name="T13" fmla="*/ 1149191250 h 634"/>
              <a:gd name="T14" fmla="*/ 15120938 w 5771"/>
              <a:gd name="T15" fmla="*/ 1562496875 h 634"/>
              <a:gd name="T16" fmla="*/ 50403128 w 5771"/>
              <a:gd name="T17" fmla="*/ 274697825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29" name="Group 5"/>
          <p:cNvGrpSpPr>
            <a:grpSpLocks/>
          </p:cNvGrpSpPr>
          <p:nvPr/>
        </p:nvGrpSpPr>
        <p:grpSpPr bwMode="auto">
          <a:xfrm>
            <a:off x="7740650" y="347663"/>
            <a:ext cx="387350" cy="366712"/>
            <a:chOff x="4752" y="1200"/>
            <a:chExt cx="288" cy="288"/>
          </a:xfrm>
        </p:grpSpPr>
        <p:sp>
          <p:nvSpPr>
            <p:cNvPr id="344070" name="Oval 6"/>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44071" name="Oval 7"/>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nvGrpSpPr>
          <p:cNvPr id="1030" name="Group 8"/>
          <p:cNvGrpSpPr>
            <a:grpSpLocks/>
          </p:cNvGrpSpPr>
          <p:nvPr/>
        </p:nvGrpSpPr>
        <p:grpSpPr bwMode="auto">
          <a:xfrm>
            <a:off x="8153400" y="53975"/>
            <a:ext cx="609600" cy="592138"/>
            <a:chOff x="4992" y="816"/>
            <a:chExt cx="576" cy="576"/>
          </a:xfrm>
        </p:grpSpPr>
        <p:sp>
          <p:nvSpPr>
            <p:cNvPr id="1040" name="Oval 9"/>
            <p:cNvSpPr>
              <a:spLocks noChangeArrowheads="1"/>
            </p:cNvSpPr>
            <p:nvPr userDrawn="1"/>
          </p:nvSpPr>
          <p:spPr bwMode="gray">
            <a:xfrm>
              <a:off x="4992" y="816"/>
              <a:ext cx="576" cy="576"/>
            </a:xfrm>
            <a:prstGeom prst="ellipse">
              <a:avLst/>
            </a:prstGeom>
            <a:solidFill>
              <a:schemeClr val="accent1">
                <a:alpha val="5294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pPr eaLnBrk="1" hangingPunct="1">
                <a:defRPr/>
              </a:pPr>
              <a:endParaRPr lang="zh-CN" altLang="en-US"/>
            </a:p>
          </p:txBody>
        </p:sp>
        <p:sp>
          <p:nvSpPr>
            <p:cNvPr id="344074" name="Oval 10"/>
            <p:cNvSpPr>
              <a:spLocks noChangeArrowheads="1"/>
            </p:cNvSpPr>
            <p:nvPr userDrawn="1"/>
          </p:nvSpPr>
          <p:spPr bwMode="gray">
            <a:xfrm>
              <a:off x="4992" y="912"/>
              <a:ext cx="480" cy="385"/>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nvGrpSpPr>
          <p:cNvPr id="1031" name="Group 11"/>
          <p:cNvGrpSpPr>
            <a:grpSpLocks/>
          </p:cNvGrpSpPr>
          <p:nvPr/>
        </p:nvGrpSpPr>
        <p:grpSpPr bwMode="auto">
          <a:xfrm>
            <a:off x="171450" y="819150"/>
            <a:ext cx="720725" cy="762000"/>
            <a:chOff x="4992" y="816"/>
            <a:chExt cx="576" cy="576"/>
          </a:xfrm>
        </p:grpSpPr>
        <p:sp>
          <p:nvSpPr>
            <p:cNvPr id="1038" name="Oval 12"/>
            <p:cNvSpPr>
              <a:spLocks noChangeArrowheads="1"/>
            </p:cNvSpPr>
            <p:nvPr userDrawn="1"/>
          </p:nvSpPr>
          <p:spPr bwMode="gray">
            <a:xfrm>
              <a:off x="4992" y="816"/>
              <a:ext cx="576" cy="576"/>
            </a:xfrm>
            <a:prstGeom prst="ellipse">
              <a:avLst/>
            </a:prstGeom>
            <a:solidFill>
              <a:schemeClr val="tx2">
                <a:alpha val="5294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pPr eaLnBrk="1" hangingPunct="1">
                <a:defRPr/>
              </a:pPr>
              <a:endParaRPr lang="zh-CN" altLang="en-US"/>
            </a:p>
          </p:txBody>
        </p:sp>
        <p:sp>
          <p:nvSpPr>
            <p:cNvPr id="344077" name="Oval 13"/>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sp>
        <p:nvSpPr>
          <p:cNvPr id="1032" name="Rectangle 14"/>
          <p:cNvSpPr>
            <a:spLocks noGrp="1" noChangeArrowheads="1"/>
          </p:cNvSpPr>
          <p:nvPr>
            <p:ph type="body" idx="1"/>
          </p:nvPr>
        </p:nvSpPr>
        <p:spPr bwMode="auto">
          <a:xfrm>
            <a:off x="457200" y="1828800"/>
            <a:ext cx="8229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44079" name="Rectangle 15"/>
          <p:cNvSpPr>
            <a:spLocks noGrp="1" noChangeArrowheads="1"/>
          </p:cNvSpPr>
          <p:nvPr>
            <p:ph type="dt" sz="half" idx="2"/>
          </p:nvPr>
        </p:nvSpPr>
        <p:spPr bwMode="auto">
          <a:xfrm>
            <a:off x="900113" y="6308725"/>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b="0">
                <a:latin typeface="+mn-lt"/>
              </a:defRPr>
            </a:lvl1pPr>
          </a:lstStyle>
          <a:p>
            <a:pPr>
              <a:defRPr/>
            </a:pPr>
            <a:endParaRPr lang="en-US" altLang="zh-CN"/>
          </a:p>
        </p:txBody>
      </p:sp>
      <p:sp>
        <p:nvSpPr>
          <p:cNvPr id="344080" name="Rectangle 16"/>
          <p:cNvSpPr>
            <a:spLocks noGrp="1" noChangeArrowheads="1"/>
          </p:cNvSpPr>
          <p:nvPr>
            <p:ph type="ftr" sz="quarter" idx="3"/>
          </p:nvPr>
        </p:nvSpPr>
        <p:spPr bwMode="auto">
          <a:xfrm>
            <a:off x="5219700" y="6381750"/>
            <a:ext cx="36004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rgbClr val="F03628"/>
                </a:solidFill>
                <a:latin typeface="+mn-lt"/>
              </a:defRPr>
            </a:lvl1pPr>
          </a:lstStyle>
          <a:p>
            <a:pPr>
              <a:defRPr/>
            </a:pPr>
            <a:r>
              <a:rPr lang="en-US" altLang="zh-CN"/>
              <a:t>An Introduction to Database Systems</a:t>
            </a:r>
          </a:p>
        </p:txBody>
      </p:sp>
      <p:sp>
        <p:nvSpPr>
          <p:cNvPr id="1035" name="Rectangle 18"/>
          <p:cNvSpPr>
            <a:spLocks noGrp="1" noChangeArrowheads="1"/>
          </p:cNvSpPr>
          <p:nvPr>
            <p:ph type="title"/>
          </p:nvPr>
        </p:nvSpPr>
        <p:spPr bwMode="white">
          <a:xfrm>
            <a:off x="914400" y="685800"/>
            <a:ext cx="73914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tx1"/>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pic>
        <p:nvPicPr>
          <p:cNvPr id="1036" name="Picture 24" descr="zjnu校标2"/>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a:stretch>
            <a:fillRect/>
          </a:stretch>
        </p:blipFill>
        <p:spPr bwMode="auto">
          <a:xfrm>
            <a:off x="8461375" y="765175"/>
            <a:ext cx="647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4089" name="Rectangle 25"/>
          <p:cNvSpPr>
            <a:spLocks noGrp="1" noChangeArrowheads="1"/>
          </p:cNvSpPr>
          <p:nvPr>
            <p:ph type="sldNum" sz="quarter" idx="4"/>
          </p:nvPr>
        </p:nvSpPr>
        <p:spPr bwMode="auto">
          <a:xfrm>
            <a:off x="250825" y="6237288"/>
            <a:ext cx="585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b="0">
                <a:latin typeface="Tahoma" panose="020B0604030504040204" pitchFamily="34" charset="0"/>
              </a:defRPr>
            </a:lvl1pPr>
          </a:lstStyle>
          <a:p>
            <a:fld id="{59D63B6B-64BD-400E-981C-BB193B45253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10"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1" r:id="rId16"/>
  </p:sldLayoutIdLst>
  <p:hf hdr="0" dt="0"/>
  <p:txStyles>
    <p:title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Arial" pitchFamily="34" charset="0"/>
        </a:defRPr>
      </a:lvl2pPr>
      <a:lvl3pPr algn="ctr" rtl="0" eaLnBrk="0" fontAlgn="base" hangingPunct="0">
        <a:spcBef>
          <a:spcPct val="0"/>
        </a:spcBef>
        <a:spcAft>
          <a:spcPct val="0"/>
        </a:spcAft>
        <a:defRPr sz="3600" b="1">
          <a:solidFill>
            <a:schemeClr val="bg1"/>
          </a:solidFill>
          <a:latin typeface="Arial" pitchFamily="34" charset="0"/>
        </a:defRPr>
      </a:lvl3pPr>
      <a:lvl4pPr algn="ctr" rtl="0" eaLnBrk="0" fontAlgn="base" hangingPunct="0">
        <a:spcBef>
          <a:spcPct val="0"/>
        </a:spcBef>
        <a:spcAft>
          <a:spcPct val="0"/>
        </a:spcAft>
        <a:defRPr sz="3600" b="1">
          <a:solidFill>
            <a:schemeClr val="bg1"/>
          </a:solidFill>
          <a:latin typeface="Arial" pitchFamily="34" charset="0"/>
        </a:defRPr>
      </a:lvl4pPr>
      <a:lvl5pPr algn="ctr" rtl="0" eaLnBrk="0" fontAlgn="base" hangingPunct="0">
        <a:spcBef>
          <a:spcPct val="0"/>
        </a:spcBef>
        <a:spcAft>
          <a:spcPct val="0"/>
        </a:spcAft>
        <a:defRPr sz="3600" b="1">
          <a:solidFill>
            <a:schemeClr val="bg1"/>
          </a:solidFill>
          <a:latin typeface="Arial" pitchFamily="34" charset="0"/>
        </a:defRPr>
      </a:lvl5pPr>
      <a:lvl6pPr marL="457200" algn="ctr" rtl="0" fontAlgn="base">
        <a:spcBef>
          <a:spcPct val="0"/>
        </a:spcBef>
        <a:spcAft>
          <a:spcPct val="0"/>
        </a:spcAft>
        <a:defRPr sz="3600" b="1">
          <a:solidFill>
            <a:schemeClr val="bg1"/>
          </a:solidFill>
          <a:latin typeface="Arial" pitchFamily="34" charset="0"/>
        </a:defRPr>
      </a:lvl6pPr>
      <a:lvl7pPr marL="914400" algn="ctr" rtl="0" fontAlgn="base">
        <a:spcBef>
          <a:spcPct val="0"/>
        </a:spcBef>
        <a:spcAft>
          <a:spcPct val="0"/>
        </a:spcAft>
        <a:defRPr sz="3600" b="1">
          <a:solidFill>
            <a:schemeClr val="bg1"/>
          </a:solidFill>
          <a:latin typeface="Arial" pitchFamily="34" charset="0"/>
        </a:defRPr>
      </a:lvl7pPr>
      <a:lvl8pPr marL="1371600" algn="ctr" rtl="0" fontAlgn="base">
        <a:spcBef>
          <a:spcPct val="0"/>
        </a:spcBef>
        <a:spcAft>
          <a:spcPct val="0"/>
        </a:spcAft>
        <a:defRPr sz="3600" b="1">
          <a:solidFill>
            <a:schemeClr val="bg1"/>
          </a:solidFill>
          <a:latin typeface="Arial" pitchFamily="34" charset="0"/>
        </a:defRPr>
      </a:lvl8pPr>
      <a:lvl9pPr marL="1828800" algn="ctr" rtl="0" fontAlgn="base">
        <a:spcBef>
          <a:spcPct val="0"/>
        </a:spcBef>
        <a:spcAft>
          <a:spcPct val="0"/>
        </a:spcAft>
        <a:defRPr sz="3600" b="1">
          <a:solidFill>
            <a:schemeClr val="bg1"/>
          </a:solidFill>
          <a:latin typeface="Arial"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oleObject" Target="../embeddings/oleObject7.bin"/><Relationship Id="rId4" Type="http://schemas.openxmlformats.org/officeDocument/2006/relationships/image" Target="../media/image6.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oleObject" Target="../embeddings/oleObject9.bin"/><Relationship Id="rId4" Type="http://schemas.openxmlformats.org/officeDocument/2006/relationships/image" Target="../media/image8.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image" Target="../media/image11.wmf"/></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ltLang="en-US" sz="3600" b="1" dirty="0"/>
              <a:t>最小函数依赖集</a:t>
            </a:r>
          </a:p>
        </p:txBody>
      </p:sp>
      <p:sp>
        <p:nvSpPr>
          <p:cNvPr id="26627" name="Rectangle 3"/>
          <p:cNvSpPr>
            <a:spLocks noGrp="1" noChangeArrowheads="1"/>
          </p:cNvSpPr>
          <p:nvPr>
            <p:ph type="body" idx="1"/>
          </p:nvPr>
        </p:nvSpPr>
        <p:spPr>
          <a:xfrm>
            <a:off x="457200" y="1828800"/>
            <a:ext cx="8229600" cy="2824336"/>
          </a:xfrm>
        </p:spPr>
        <p:txBody>
          <a:bodyPr/>
          <a:lstStyle/>
          <a:p>
            <a:pPr>
              <a:lnSpc>
                <a:spcPct val="90000"/>
              </a:lnSpc>
            </a:pPr>
            <a:r>
              <a:rPr lang="zh-CN" altLang="pt-BR" sz="2400" b="1" dirty="0">
                <a:latin typeface="宋体" panose="02010600030101010101" pitchFamily="2" charset="-122"/>
                <a:ea typeface="宋体" panose="02010600030101010101" pitchFamily="2" charset="-122"/>
              </a:rPr>
              <a:t>函数依赖的定义使我们能由已知的函数依赖推导出新的函数依赖。例如，若</a:t>
            </a:r>
            <a:r>
              <a:rPr lang="pt-BR" altLang="zh-CN" sz="2400" b="1" dirty="0">
                <a:latin typeface="宋体" panose="02010600030101010101" pitchFamily="2" charset="-122"/>
                <a:ea typeface="宋体" panose="02010600030101010101" pitchFamily="2" charset="-122"/>
              </a:rPr>
              <a:t>X→Y</a:t>
            </a:r>
            <a:r>
              <a:rPr lang="zh-CN" altLang="pt-BR" sz="2400" b="1" dirty="0">
                <a:latin typeface="宋体" panose="02010600030101010101" pitchFamily="2" charset="-122"/>
                <a:ea typeface="宋体" panose="02010600030101010101" pitchFamily="2" charset="-122"/>
              </a:rPr>
              <a:t>，</a:t>
            </a:r>
            <a:r>
              <a:rPr lang="pt-BR" altLang="zh-CN" sz="2400" b="1" dirty="0">
                <a:latin typeface="宋体" panose="02010600030101010101" pitchFamily="2" charset="-122"/>
                <a:ea typeface="宋体" panose="02010600030101010101" pitchFamily="2" charset="-122"/>
              </a:rPr>
              <a:t>Y→Z</a:t>
            </a:r>
            <a:r>
              <a:rPr lang="zh-CN" altLang="pt-BR" sz="2400" b="1" dirty="0">
                <a:latin typeface="宋体" panose="02010600030101010101" pitchFamily="2" charset="-122"/>
                <a:ea typeface="宋体" panose="02010600030101010101" pitchFamily="2" charset="-122"/>
              </a:rPr>
              <a:t>，则有</a:t>
            </a:r>
            <a:r>
              <a:rPr lang="pt-BR" altLang="zh-CN" sz="2400" b="1" dirty="0">
                <a:latin typeface="宋体" panose="02010600030101010101" pitchFamily="2" charset="-122"/>
                <a:ea typeface="宋体" panose="02010600030101010101" pitchFamily="2" charset="-122"/>
              </a:rPr>
              <a:t>X→Z</a:t>
            </a:r>
            <a:r>
              <a:rPr lang="zh-CN" altLang="pt-BR" sz="2400" b="1" dirty="0">
                <a:latin typeface="宋体" panose="02010600030101010101" pitchFamily="2" charset="-122"/>
                <a:ea typeface="宋体" panose="02010600030101010101" pitchFamily="2" charset="-122"/>
              </a:rPr>
              <a:t>。 既然有的函数依赖能由其他函数依赖推出，那么对于一个函数依赖集，其中有的函数依赖可能是不必要的、冗余的。如果一个函数依赖可以由该集中其它函数依赖推导出来，则称该函数依赖在其函数依赖集中是冗余的。数据库设计的实现，是基于无冗余的函数依赖集的，即最小函数依赖集。</a:t>
            </a:r>
            <a:endParaRPr lang="zh-CN" altLang="en-US" sz="2400" b="1" dirty="0">
              <a:latin typeface="宋体" panose="02010600030101010101" pitchFamily="2" charset="-122"/>
              <a:ea typeface="宋体" panose="02010600030101010101" pitchFamily="2" charset="-122"/>
            </a:endParaRPr>
          </a:p>
        </p:txBody>
      </p:sp>
      <p:sp>
        <p:nvSpPr>
          <p:cNvPr id="4" name="页脚占位符 4">
            <a:extLst>
              <a:ext uri="{FF2B5EF4-FFF2-40B4-BE49-F238E27FC236}">
                <a16:creationId xmlns:a16="http://schemas.microsoft.com/office/drawing/2014/main" id="{98B922F2-2277-4C9F-88AF-6A42FFC4ABD6}"/>
              </a:ext>
            </a:extLst>
          </p:cNvPr>
          <p:cNvSpPr>
            <a:spLocks noGrp="1"/>
          </p:cNvSpPr>
          <p:nvPr>
            <p:ph type="ftr" sz="quarter" idx="11"/>
          </p:nvPr>
        </p:nvSpPr>
        <p:spPr>
          <a:xfrm>
            <a:off x="5219700" y="6381750"/>
            <a:ext cx="3600450" cy="320675"/>
          </a:xfrm>
        </p:spPr>
        <p:txBody>
          <a:bodyPr/>
          <a:lstStyle/>
          <a:p>
            <a:r>
              <a:rPr lang="en-US" altLang="zh-CN"/>
              <a:t>An Introduction to Database System</a:t>
            </a:r>
          </a:p>
        </p:txBody>
      </p:sp>
      <p:sp>
        <p:nvSpPr>
          <p:cNvPr id="5" name="灯片编号占位符 5">
            <a:extLst>
              <a:ext uri="{FF2B5EF4-FFF2-40B4-BE49-F238E27FC236}">
                <a16:creationId xmlns:a16="http://schemas.microsoft.com/office/drawing/2014/main" id="{9C03CE79-C8F8-4BD0-9435-C84B3548C536}"/>
              </a:ext>
            </a:extLst>
          </p:cNvPr>
          <p:cNvSpPr>
            <a:spLocks noGrp="1"/>
          </p:cNvSpPr>
          <p:nvPr>
            <p:ph type="sldNum" sz="quarter" idx="12"/>
          </p:nvPr>
        </p:nvSpPr>
        <p:spPr>
          <a:xfrm>
            <a:off x="250825" y="6237288"/>
            <a:ext cx="585788" cy="457200"/>
          </a:xfrm>
        </p:spPr>
        <p:txBody>
          <a:bodyPr/>
          <a:lstStyle/>
          <a:p>
            <a:fld id="{9C73FC67-4E56-47DA-A07C-99165DEA713F}" type="slidenum">
              <a:rPr lang="en-US" altLang="zh-CN"/>
              <a:pPr/>
              <a:t>1</a:t>
            </a:fld>
            <a:endParaRPr lang="en-US" altLang="zh-CN" dirty="0"/>
          </a:p>
        </p:txBody>
      </p:sp>
    </p:spTree>
    <p:extLst>
      <p:ext uri="{BB962C8B-B14F-4D97-AF65-F5344CB8AC3E}">
        <p14:creationId xmlns:p14="http://schemas.microsoft.com/office/powerpoint/2010/main" val="3193645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sz="2800" b="1" dirty="0"/>
              <a:t>闭包</a:t>
            </a:r>
            <a:r>
              <a:rPr lang="zh-CN" altLang="pt-BR" sz="2800" b="1" dirty="0"/>
              <a:t>定义</a:t>
            </a:r>
            <a:endParaRPr lang="zh-CN" altLang="en-US" sz="2800" b="1" dirty="0"/>
          </a:p>
        </p:txBody>
      </p:sp>
      <p:sp>
        <p:nvSpPr>
          <p:cNvPr id="33795" name="Rectangle 3"/>
          <p:cNvSpPr>
            <a:spLocks noGrp="1" noChangeArrowheads="1"/>
          </p:cNvSpPr>
          <p:nvPr>
            <p:ph type="body" idx="1"/>
          </p:nvPr>
        </p:nvSpPr>
        <p:spPr>
          <a:xfrm>
            <a:off x="495300" y="1628800"/>
            <a:ext cx="8229600" cy="1512168"/>
          </a:xfrm>
        </p:spPr>
        <p:txBody>
          <a:bodyPr/>
          <a:lstStyle/>
          <a:p>
            <a:pPr>
              <a:lnSpc>
                <a:spcPct val="90000"/>
              </a:lnSpc>
            </a:pPr>
            <a:r>
              <a:rPr lang="zh-CN" altLang="pt-BR" sz="2400" b="1" dirty="0">
                <a:solidFill>
                  <a:srgbClr val="FF0000"/>
                </a:solidFill>
              </a:rPr>
              <a:t>定义</a:t>
            </a:r>
            <a:r>
              <a:rPr lang="en-US" altLang="zh-CN" sz="2400" b="1" dirty="0">
                <a:solidFill>
                  <a:srgbClr val="FF0000"/>
                </a:solidFill>
              </a:rPr>
              <a:t>1</a:t>
            </a:r>
            <a:r>
              <a:rPr lang="pt-BR" altLang="zh-CN" sz="2400" b="1" dirty="0"/>
              <a:t>  </a:t>
            </a:r>
            <a:r>
              <a:rPr lang="zh-CN" altLang="pt-BR" sz="2400" b="1" dirty="0"/>
              <a:t>设</a:t>
            </a:r>
            <a:r>
              <a:rPr lang="pt-BR" altLang="zh-CN" sz="2400" b="1" dirty="0"/>
              <a:t>F</a:t>
            </a:r>
            <a:r>
              <a:rPr lang="zh-CN" altLang="pt-BR" sz="2400" b="1" dirty="0"/>
              <a:t>是属性集</a:t>
            </a:r>
            <a:r>
              <a:rPr lang="pt-BR" altLang="zh-CN" sz="2400" b="1" dirty="0"/>
              <a:t>U</a:t>
            </a:r>
            <a:r>
              <a:rPr lang="zh-CN" altLang="pt-BR" sz="2400" b="1" dirty="0"/>
              <a:t>上的函数依赖集，</a:t>
            </a:r>
            <a:r>
              <a:rPr lang="pt-BR" altLang="zh-CN" sz="2400" b="1" dirty="0"/>
              <a:t>X</a:t>
            </a:r>
            <a:r>
              <a:rPr lang="zh-CN" altLang="pt-BR" sz="2400" b="1" dirty="0"/>
              <a:t>是</a:t>
            </a:r>
            <a:r>
              <a:rPr lang="pt-BR" altLang="zh-CN" sz="2400" b="1" dirty="0"/>
              <a:t>U</a:t>
            </a:r>
            <a:r>
              <a:rPr lang="zh-CN" altLang="pt-BR" sz="2400" b="1" dirty="0"/>
              <a:t>的子集，那么属性集</a:t>
            </a:r>
            <a:r>
              <a:rPr lang="pt-BR" altLang="zh-CN" sz="2400" b="1" dirty="0"/>
              <a:t>X</a:t>
            </a:r>
            <a:r>
              <a:rPr lang="zh-CN" altLang="pt-BR" sz="2400" b="1" dirty="0"/>
              <a:t>的</a:t>
            </a:r>
            <a:r>
              <a:rPr lang="zh-CN" altLang="pt-BR" sz="2400" b="1" dirty="0">
                <a:solidFill>
                  <a:srgbClr val="FF0000"/>
                </a:solidFill>
              </a:rPr>
              <a:t>闭包</a:t>
            </a:r>
            <a:r>
              <a:rPr lang="zh-CN" altLang="pt-BR" sz="2400" b="1" dirty="0"/>
              <a:t>用</a:t>
            </a:r>
            <a:r>
              <a:rPr lang="pt-BR" altLang="zh-CN" sz="2400" b="1" dirty="0"/>
              <a:t>X</a:t>
            </a:r>
            <a:r>
              <a:rPr lang="pt-BR" altLang="zh-CN" sz="2400" b="1" baseline="30000" dirty="0"/>
              <a:t>+</a:t>
            </a:r>
            <a:r>
              <a:rPr lang="zh-CN" altLang="pt-BR" sz="2400" b="1" dirty="0"/>
              <a:t>表示，它是一个从</a:t>
            </a:r>
            <a:r>
              <a:rPr lang="pt-BR" altLang="zh-CN" sz="2400" b="1" dirty="0"/>
              <a:t>F</a:t>
            </a:r>
            <a:r>
              <a:rPr lang="zh-CN" altLang="pt-BR" sz="2400" b="1" dirty="0"/>
              <a:t>集使用函数依赖推理规则推出的所有满足</a:t>
            </a:r>
            <a:r>
              <a:rPr lang="pt-BR" altLang="zh-CN" sz="2400" b="1" dirty="0"/>
              <a:t>X→A</a:t>
            </a:r>
            <a:r>
              <a:rPr lang="zh-CN" altLang="pt-BR" sz="2400" b="1" dirty="0"/>
              <a:t>的属性</a:t>
            </a:r>
            <a:r>
              <a:rPr lang="pt-BR" altLang="zh-CN" sz="2400" b="1" dirty="0"/>
              <a:t>A</a:t>
            </a:r>
            <a:r>
              <a:rPr lang="zh-CN" altLang="pt-BR" sz="2400" b="1" dirty="0"/>
              <a:t>的集合：</a:t>
            </a:r>
          </a:p>
          <a:p>
            <a:pPr>
              <a:lnSpc>
                <a:spcPct val="90000"/>
              </a:lnSpc>
              <a:buFont typeface="Wingdings" panose="05000000000000000000" pitchFamily="2" charset="2"/>
              <a:buNone/>
            </a:pPr>
            <a:r>
              <a:rPr lang="pt-BR" altLang="zh-CN" sz="2400" b="1" dirty="0"/>
              <a:t>            X</a:t>
            </a:r>
            <a:r>
              <a:rPr lang="en-US" altLang="zh-CN" sz="2400" b="1" baseline="-25000" dirty="0"/>
              <a:t>F</a:t>
            </a:r>
            <a:r>
              <a:rPr lang="pt-BR" altLang="zh-CN" sz="2400" b="1" baseline="30000" dirty="0"/>
              <a:t>+</a:t>
            </a:r>
            <a:r>
              <a:rPr lang="pt-BR" altLang="zh-CN" sz="2400" b="1" dirty="0"/>
              <a:t>=</a:t>
            </a:r>
            <a:r>
              <a:rPr lang="zh-CN" altLang="pt-BR" sz="2400" b="1" dirty="0"/>
              <a:t>｛属性</a:t>
            </a:r>
            <a:r>
              <a:rPr lang="pt-BR" altLang="zh-CN" sz="2400" b="1" dirty="0"/>
              <a:t>A</a:t>
            </a:r>
            <a:r>
              <a:rPr lang="zh-CN" altLang="pt-BR" sz="2400" b="1" dirty="0"/>
              <a:t>｜</a:t>
            </a:r>
            <a:r>
              <a:rPr lang="pt-BR" altLang="zh-CN" sz="2400" b="1" dirty="0"/>
              <a:t>X→A</a:t>
            </a:r>
            <a:r>
              <a:rPr lang="zh-CN" altLang="pt-BR" sz="2400" b="1" dirty="0"/>
              <a:t>能由</a:t>
            </a:r>
            <a:r>
              <a:rPr lang="pt-BR" altLang="zh-CN" sz="2400" b="1" dirty="0"/>
              <a:t>F</a:t>
            </a:r>
            <a:r>
              <a:rPr lang="zh-CN" altLang="pt-BR" sz="2400" b="1" dirty="0"/>
              <a:t>推导出来｝</a:t>
            </a:r>
          </a:p>
          <a:p>
            <a:pPr>
              <a:lnSpc>
                <a:spcPct val="90000"/>
              </a:lnSpc>
              <a:buFont typeface="Wingdings" panose="05000000000000000000" pitchFamily="2" charset="2"/>
              <a:buNone/>
            </a:pPr>
            <a:r>
              <a:rPr lang="zh-CN" altLang="pt-BR" sz="800" b="1" dirty="0"/>
              <a:t>   </a:t>
            </a:r>
            <a:endParaRPr lang="en-US" altLang="zh-CN" sz="800" b="1" dirty="0"/>
          </a:p>
        </p:txBody>
      </p:sp>
      <p:sp>
        <p:nvSpPr>
          <p:cNvPr id="4" name="页脚占位符 4">
            <a:extLst>
              <a:ext uri="{FF2B5EF4-FFF2-40B4-BE49-F238E27FC236}">
                <a16:creationId xmlns:a16="http://schemas.microsoft.com/office/drawing/2014/main" id="{CCB684C6-93A5-4078-9600-8447E3C2226A}"/>
              </a:ext>
            </a:extLst>
          </p:cNvPr>
          <p:cNvSpPr>
            <a:spLocks noGrp="1"/>
          </p:cNvSpPr>
          <p:nvPr>
            <p:ph type="ftr" sz="quarter" idx="11"/>
          </p:nvPr>
        </p:nvSpPr>
        <p:spPr>
          <a:xfrm>
            <a:off x="5219700" y="6381750"/>
            <a:ext cx="3600450" cy="320675"/>
          </a:xfrm>
        </p:spPr>
        <p:txBody>
          <a:bodyPr/>
          <a:lstStyle/>
          <a:p>
            <a:r>
              <a:rPr lang="en-US" altLang="zh-CN"/>
              <a:t>An Introduction to Database System</a:t>
            </a:r>
          </a:p>
        </p:txBody>
      </p:sp>
      <p:sp>
        <p:nvSpPr>
          <p:cNvPr id="5" name="灯片编号占位符 5">
            <a:extLst>
              <a:ext uri="{FF2B5EF4-FFF2-40B4-BE49-F238E27FC236}">
                <a16:creationId xmlns:a16="http://schemas.microsoft.com/office/drawing/2014/main" id="{003CE549-AC25-49A0-82D7-BF1D1E5FD0DB}"/>
              </a:ext>
            </a:extLst>
          </p:cNvPr>
          <p:cNvSpPr>
            <a:spLocks noGrp="1"/>
          </p:cNvSpPr>
          <p:nvPr>
            <p:ph type="sldNum" sz="quarter" idx="12"/>
          </p:nvPr>
        </p:nvSpPr>
        <p:spPr>
          <a:xfrm>
            <a:off x="250825" y="6237288"/>
            <a:ext cx="585788" cy="457200"/>
          </a:xfrm>
        </p:spPr>
        <p:txBody>
          <a:bodyPr/>
          <a:lstStyle/>
          <a:p>
            <a:fld id="{9C73FC67-4E56-47DA-A07C-99165DEA713F}" type="slidenum">
              <a:rPr lang="en-US" altLang="zh-CN"/>
              <a:pPr/>
              <a:t>10</a:t>
            </a:fld>
            <a:endParaRPr lang="en-US" altLang="zh-CN" dirty="0"/>
          </a:p>
        </p:txBody>
      </p:sp>
    </p:spTree>
    <p:extLst>
      <p:ext uri="{BB962C8B-B14F-4D97-AF65-F5344CB8AC3E}">
        <p14:creationId xmlns:p14="http://schemas.microsoft.com/office/powerpoint/2010/main" val="2457628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251520" y="1628800"/>
            <a:ext cx="9144000" cy="4536504"/>
          </a:xfrm>
        </p:spPr>
        <p:txBody>
          <a:bodyPr/>
          <a:lstStyle/>
          <a:p>
            <a:pPr>
              <a:lnSpc>
                <a:spcPct val="90000"/>
              </a:lnSpc>
              <a:buFont typeface="Wingdings" panose="05000000000000000000" pitchFamily="2" charset="2"/>
              <a:buNone/>
            </a:pPr>
            <a:r>
              <a:rPr lang="zh-CN" altLang="pt-BR" sz="2400" b="1" dirty="0"/>
              <a:t>算法 </a:t>
            </a:r>
            <a:r>
              <a:rPr lang="pt-BR" altLang="zh-CN" sz="2400" b="1" dirty="0"/>
              <a:t>  </a:t>
            </a:r>
            <a:r>
              <a:rPr lang="zh-CN" altLang="pt-BR" sz="2400" b="1" dirty="0"/>
              <a:t>求属性集</a:t>
            </a:r>
            <a:r>
              <a:rPr lang="pt-BR" altLang="zh-CN" sz="2400" b="1" dirty="0"/>
              <a:t>X</a:t>
            </a:r>
            <a:r>
              <a:rPr lang="zh-CN" altLang="pt-BR" sz="2400" b="1" dirty="0"/>
              <a:t>（</a:t>
            </a:r>
            <a:r>
              <a:rPr lang="pt-BR" altLang="zh-CN" sz="2400" b="1" dirty="0"/>
              <a:t>X⊆U</a:t>
            </a:r>
            <a:r>
              <a:rPr lang="zh-CN" altLang="pt-BR" sz="2400" b="1" dirty="0"/>
              <a:t>）关于</a:t>
            </a:r>
            <a:r>
              <a:rPr lang="pt-BR" altLang="zh-CN" sz="2400" b="1" dirty="0"/>
              <a:t>U</a:t>
            </a:r>
            <a:r>
              <a:rPr lang="zh-CN" altLang="pt-BR" sz="2400" b="1" dirty="0"/>
              <a:t>上的函数依赖集</a:t>
            </a:r>
            <a:r>
              <a:rPr lang="pt-BR" altLang="zh-CN" sz="2400" b="1" dirty="0"/>
              <a:t>F</a:t>
            </a:r>
            <a:r>
              <a:rPr lang="zh-CN" altLang="pt-BR" sz="2400" b="1" dirty="0"/>
              <a:t>的</a:t>
            </a:r>
            <a:r>
              <a:rPr lang="zh-CN" altLang="pt-BR" sz="2400" b="1" dirty="0">
                <a:solidFill>
                  <a:srgbClr val="FF0000"/>
                </a:solidFill>
              </a:rPr>
              <a:t>闭包</a:t>
            </a:r>
            <a:r>
              <a:rPr lang="pt-BR" altLang="zh-CN" sz="2400" b="1" dirty="0"/>
              <a:t>X</a:t>
            </a:r>
            <a:r>
              <a:rPr lang="en-US" altLang="zh-CN" sz="2400" b="1" baseline="-25000" dirty="0"/>
              <a:t>F</a:t>
            </a:r>
            <a:r>
              <a:rPr lang="pt-BR" altLang="zh-CN" sz="2400" b="1" baseline="30000" dirty="0"/>
              <a:t>+</a:t>
            </a:r>
            <a:r>
              <a:rPr lang="zh-CN" altLang="pt-BR" sz="2400" b="1" dirty="0"/>
              <a:t>。</a:t>
            </a:r>
          </a:p>
          <a:p>
            <a:pPr>
              <a:lnSpc>
                <a:spcPct val="90000"/>
              </a:lnSpc>
              <a:buFont typeface="Wingdings" panose="05000000000000000000" pitchFamily="2" charset="2"/>
              <a:buNone/>
            </a:pPr>
            <a:r>
              <a:rPr lang="zh-CN" altLang="pt-BR" sz="2400" b="1" dirty="0"/>
              <a:t>输入：函数依赖集</a:t>
            </a:r>
            <a:r>
              <a:rPr lang="pt-BR" altLang="zh-CN" sz="2400" b="1" dirty="0"/>
              <a:t>F</a:t>
            </a:r>
            <a:r>
              <a:rPr lang="zh-CN" altLang="pt-BR" sz="2400" b="1" dirty="0"/>
              <a:t>；属性集</a:t>
            </a:r>
            <a:r>
              <a:rPr lang="pt-BR" altLang="zh-CN" sz="2400" b="1" dirty="0"/>
              <a:t>U</a:t>
            </a:r>
          </a:p>
          <a:p>
            <a:pPr>
              <a:lnSpc>
                <a:spcPct val="90000"/>
              </a:lnSpc>
              <a:buFont typeface="Wingdings" panose="05000000000000000000" pitchFamily="2" charset="2"/>
              <a:buNone/>
            </a:pPr>
            <a:r>
              <a:rPr lang="zh-CN" altLang="pt-BR" sz="2400" b="1" dirty="0"/>
              <a:t>输出：</a:t>
            </a:r>
            <a:r>
              <a:rPr lang="pt-BR" altLang="zh-CN" sz="2400" b="1" dirty="0"/>
              <a:t>X</a:t>
            </a:r>
            <a:r>
              <a:rPr lang="pt-BR" altLang="zh-CN" sz="2400" b="1" baseline="30000" dirty="0"/>
              <a:t>+</a:t>
            </a:r>
          </a:p>
          <a:p>
            <a:pPr>
              <a:lnSpc>
                <a:spcPct val="90000"/>
              </a:lnSpc>
              <a:buFont typeface="Wingdings" panose="05000000000000000000" pitchFamily="2" charset="2"/>
              <a:buNone/>
            </a:pPr>
            <a:r>
              <a:rPr lang="zh-CN" altLang="pt-BR" sz="2400" b="1" dirty="0"/>
              <a:t>步骤：</a:t>
            </a:r>
          </a:p>
          <a:p>
            <a:pPr>
              <a:lnSpc>
                <a:spcPct val="90000"/>
              </a:lnSpc>
              <a:buFont typeface="Wingdings" panose="05000000000000000000" pitchFamily="2" charset="2"/>
              <a:buNone/>
            </a:pPr>
            <a:r>
              <a:rPr lang="zh-CN" altLang="pt-BR" sz="2400" b="1" dirty="0"/>
              <a:t>      （</a:t>
            </a:r>
            <a:r>
              <a:rPr lang="pt-BR" altLang="zh-CN" sz="2400" b="1" dirty="0"/>
              <a:t>1</a:t>
            </a:r>
            <a:r>
              <a:rPr lang="zh-CN" altLang="pt-BR" sz="2400" b="1" dirty="0"/>
              <a:t>）令</a:t>
            </a:r>
            <a:r>
              <a:rPr lang="pt-BR" altLang="zh-CN" sz="2400" b="1" dirty="0"/>
              <a:t>X</a:t>
            </a:r>
            <a:r>
              <a:rPr lang="pt-BR" altLang="zh-CN" sz="2400" b="1" baseline="30000" dirty="0"/>
              <a:t>(0)</a:t>
            </a:r>
            <a:r>
              <a:rPr lang="pt-BR" altLang="zh-CN" sz="2400" b="1" dirty="0"/>
              <a:t>=X</a:t>
            </a:r>
            <a:r>
              <a:rPr lang="zh-CN" altLang="pt-BR" sz="2400" b="1" dirty="0"/>
              <a:t>，</a:t>
            </a:r>
            <a:r>
              <a:rPr lang="pt-BR" altLang="zh-CN" sz="2400" b="1" dirty="0"/>
              <a:t>i=0</a:t>
            </a:r>
            <a:r>
              <a:rPr lang="zh-CN" altLang="pt-BR" sz="2400" b="1" dirty="0"/>
              <a:t>；</a:t>
            </a:r>
          </a:p>
          <a:p>
            <a:pPr>
              <a:lnSpc>
                <a:spcPct val="90000"/>
              </a:lnSpc>
              <a:buFont typeface="Wingdings" panose="05000000000000000000" pitchFamily="2" charset="2"/>
              <a:buNone/>
            </a:pPr>
            <a:r>
              <a:rPr lang="zh-CN" altLang="pt-BR" sz="2400" b="1" dirty="0"/>
              <a:t>      （</a:t>
            </a:r>
            <a:r>
              <a:rPr lang="pt-BR" altLang="zh-CN" sz="2400" b="1" dirty="0"/>
              <a:t>2</a:t>
            </a:r>
            <a:r>
              <a:rPr lang="zh-CN" altLang="pt-BR" sz="2400" b="1" dirty="0"/>
              <a:t>）求</a:t>
            </a:r>
            <a:r>
              <a:rPr lang="pt-BR" altLang="zh-CN" sz="2400" b="1" dirty="0"/>
              <a:t>B</a:t>
            </a:r>
            <a:r>
              <a:rPr lang="zh-CN" altLang="pt-BR" sz="2400" b="1" dirty="0"/>
              <a:t>，这里</a:t>
            </a:r>
          </a:p>
          <a:p>
            <a:pPr>
              <a:lnSpc>
                <a:spcPct val="90000"/>
              </a:lnSpc>
              <a:buFont typeface="Wingdings" panose="05000000000000000000" pitchFamily="2" charset="2"/>
              <a:buNone/>
            </a:pPr>
            <a:r>
              <a:rPr lang="pt-BR" altLang="zh-CN" sz="2400" b="1" dirty="0"/>
              <a:t>      B=</a:t>
            </a:r>
            <a:r>
              <a:rPr lang="zh-CN" altLang="pt-BR" sz="2400" b="1" dirty="0"/>
              <a:t>｛</a:t>
            </a:r>
            <a:r>
              <a:rPr lang="pt-BR" altLang="zh-CN" sz="2400" b="1" dirty="0"/>
              <a:t>A</a:t>
            </a:r>
            <a:r>
              <a:rPr lang="zh-CN" altLang="pt-BR" sz="2400" b="1" dirty="0"/>
              <a:t>｜（   </a:t>
            </a:r>
            <a:r>
              <a:rPr lang="pt-BR" altLang="zh-CN" sz="2400" b="1" dirty="0"/>
              <a:t>V</a:t>
            </a:r>
            <a:r>
              <a:rPr lang="zh-CN" altLang="pt-BR" sz="2400" b="1" dirty="0"/>
              <a:t>）（   </a:t>
            </a:r>
            <a:r>
              <a:rPr lang="pt-BR" altLang="zh-CN" sz="2400" b="1" dirty="0"/>
              <a:t>W</a:t>
            </a:r>
            <a:r>
              <a:rPr lang="zh-CN" altLang="pt-BR" sz="2400" b="1" dirty="0"/>
              <a:t>）（</a:t>
            </a:r>
            <a:r>
              <a:rPr lang="pt-BR" altLang="zh-CN" sz="2400" b="1" dirty="0"/>
              <a:t>V→W∈F∧V⊆X</a:t>
            </a:r>
            <a:r>
              <a:rPr lang="pt-BR" altLang="zh-CN" sz="2400" b="1" baseline="30000" dirty="0"/>
              <a:t>(i)</a:t>
            </a:r>
            <a:r>
              <a:rPr lang="pt-BR" altLang="zh-CN" sz="2400" b="1" dirty="0"/>
              <a:t> ∧A∈W</a:t>
            </a:r>
            <a:r>
              <a:rPr lang="zh-CN" altLang="pt-BR" sz="2400" b="1" dirty="0"/>
              <a:t>）｝；</a:t>
            </a:r>
          </a:p>
          <a:p>
            <a:pPr>
              <a:lnSpc>
                <a:spcPct val="90000"/>
              </a:lnSpc>
              <a:buFont typeface="Wingdings" panose="05000000000000000000" pitchFamily="2" charset="2"/>
              <a:buNone/>
            </a:pPr>
            <a:r>
              <a:rPr lang="zh-CN" altLang="pt-BR" sz="2400" b="1" dirty="0"/>
              <a:t>      （</a:t>
            </a:r>
            <a:r>
              <a:rPr lang="pt-BR" altLang="zh-CN" sz="2400" b="1" dirty="0"/>
              <a:t>3</a:t>
            </a:r>
            <a:r>
              <a:rPr lang="zh-CN" altLang="pt-BR" sz="2400" b="1" dirty="0"/>
              <a:t>）</a:t>
            </a:r>
            <a:r>
              <a:rPr lang="pt-BR" altLang="zh-CN" sz="2400" b="1" dirty="0"/>
              <a:t>X</a:t>
            </a:r>
            <a:r>
              <a:rPr lang="pt-BR" altLang="zh-CN" sz="2400" b="1" baseline="30000" dirty="0"/>
              <a:t>(i+1)</a:t>
            </a:r>
            <a:r>
              <a:rPr lang="pt-BR" altLang="zh-CN" sz="2400" b="1" dirty="0"/>
              <a:t> =B∪X</a:t>
            </a:r>
            <a:r>
              <a:rPr lang="pt-BR" altLang="zh-CN" sz="2400" b="1" baseline="30000" dirty="0"/>
              <a:t>(i)</a:t>
            </a:r>
            <a:r>
              <a:rPr lang="pt-BR" altLang="zh-CN" sz="2400" b="1" dirty="0"/>
              <a:t> </a:t>
            </a:r>
            <a:r>
              <a:rPr lang="zh-CN" altLang="pt-BR" sz="2400" b="1" dirty="0"/>
              <a:t>；</a:t>
            </a:r>
          </a:p>
          <a:p>
            <a:pPr>
              <a:lnSpc>
                <a:spcPct val="90000"/>
              </a:lnSpc>
              <a:buFont typeface="Wingdings" panose="05000000000000000000" pitchFamily="2" charset="2"/>
              <a:buNone/>
            </a:pPr>
            <a:r>
              <a:rPr lang="zh-CN" altLang="pt-BR" sz="2400" b="1" dirty="0"/>
              <a:t>      （</a:t>
            </a:r>
            <a:r>
              <a:rPr lang="pt-BR" altLang="zh-CN" sz="2400" b="1" dirty="0"/>
              <a:t>4</a:t>
            </a:r>
            <a:r>
              <a:rPr lang="zh-CN" altLang="pt-BR" sz="2400" b="1" dirty="0"/>
              <a:t>）判断</a:t>
            </a:r>
            <a:r>
              <a:rPr lang="pt-BR" altLang="zh-CN" sz="2400" b="1" dirty="0"/>
              <a:t>X</a:t>
            </a:r>
            <a:r>
              <a:rPr lang="pt-BR" altLang="zh-CN" sz="2400" b="1" baseline="30000" dirty="0"/>
              <a:t>(i+1)</a:t>
            </a:r>
            <a:r>
              <a:rPr lang="pt-BR" altLang="zh-CN" sz="2400" b="1" dirty="0"/>
              <a:t> =X</a:t>
            </a:r>
            <a:r>
              <a:rPr lang="pt-BR" altLang="zh-CN" sz="2400" b="1" baseline="30000" dirty="0"/>
              <a:t>(i)</a:t>
            </a:r>
            <a:r>
              <a:rPr lang="zh-CN" altLang="pt-BR" sz="2400" b="1" dirty="0"/>
              <a:t>是否成立；</a:t>
            </a:r>
          </a:p>
          <a:p>
            <a:pPr>
              <a:lnSpc>
                <a:spcPct val="90000"/>
              </a:lnSpc>
              <a:buFont typeface="Wingdings" panose="05000000000000000000" pitchFamily="2" charset="2"/>
              <a:buNone/>
            </a:pPr>
            <a:r>
              <a:rPr lang="zh-CN" altLang="pt-BR" sz="2400" b="1" dirty="0"/>
              <a:t>      （</a:t>
            </a:r>
            <a:r>
              <a:rPr lang="pt-BR" altLang="zh-CN" sz="2400" b="1" dirty="0"/>
              <a:t>5</a:t>
            </a:r>
            <a:r>
              <a:rPr lang="zh-CN" altLang="pt-BR" sz="2400" b="1" dirty="0"/>
              <a:t>）如果等式成立或</a:t>
            </a:r>
            <a:r>
              <a:rPr lang="pt-BR" altLang="zh-CN" sz="2400" b="1" dirty="0"/>
              <a:t>X</a:t>
            </a:r>
            <a:r>
              <a:rPr lang="pt-BR" altLang="zh-CN" sz="2400" b="1" baseline="30000" dirty="0"/>
              <a:t>(i+1)</a:t>
            </a:r>
            <a:r>
              <a:rPr lang="pt-BR" altLang="zh-CN" sz="2400" b="1" dirty="0"/>
              <a:t> =U</a:t>
            </a:r>
            <a:r>
              <a:rPr lang="zh-CN" altLang="pt-BR" sz="2400" b="1" dirty="0"/>
              <a:t>，则</a:t>
            </a:r>
            <a:r>
              <a:rPr lang="pt-BR" altLang="zh-CN" sz="2400" b="1" dirty="0"/>
              <a:t>X</a:t>
            </a:r>
            <a:r>
              <a:rPr lang="pt-BR" altLang="zh-CN" sz="2400" b="1" baseline="30000" dirty="0"/>
              <a:t>(i+1)</a:t>
            </a:r>
            <a:r>
              <a:rPr lang="pt-BR" altLang="zh-CN" sz="2400" b="1" dirty="0"/>
              <a:t> </a:t>
            </a:r>
            <a:r>
              <a:rPr lang="zh-CN" altLang="pt-BR" sz="2400" b="1" dirty="0"/>
              <a:t>就是</a:t>
            </a:r>
            <a:r>
              <a:rPr lang="pt-BR" altLang="zh-CN" sz="2400" b="1" dirty="0"/>
              <a:t>X</a:t>
            </a:r>
            <a:r>
              <a:rPr lang="pt-BR" altLang="zh-CN" sz="2400" b="1" baseline="30000" dirty="0"/>
              <a:t>+</a:t>
            </a:r>
            <a:r>
              <a:rPr lang="zh-CN" altLang="pt-BR" sz="2400" b="1" dirty="0"/>
              <a:t>，算法终止；</a:t>
            </a:r>
          </a:p>
          <a:p>
            <a:pPr>
              <a:lnSpc>
                <a:spcPct val="90000"/>
              </a:lnSpc>
              <a:buFont typeface="Wingdings" panose="05000000000000000000" pitchFamily="2" charset="2"/>
              <a:buNone/>
            </a:pPr>
            <a:r>
              <a:rPr lang="zh-CN" altLang="pt-BR" sz="2400" b="1" dirty="0"/>
              <a:t>      （</a:t>
            </a:r>
            <a:r>
              <a:rPr lang="pt-BR" altLang="zh-CN" sz="2400" b="1" dirty="0"/>
              <a:t>6</a:t>
            </a:r>
            <a:r>
              <a:rPr lang="zh-CN" altLang="pt-BR" sz="2400" b="1" dirty="0"/>
              <a:t>）如果等式不成立，则</a:t>
            </a:r>
            <a:r>
              <a:rPr lang="pt-BR" altLang="zh-CN" sz="2400" b="1" dirty="0"/>
              <a:t>i=i+1</a:t>
            </a:r>
            <a:r>
              <a:rPr lang="zh-CN" altLang="pt-BR" sz="2400" b="1" dirty="0"/>
              <a:t>，返回步骤（</a:t>
            </a:r>
            <a:r>
              <a:rPr lang="pt-BR" altLang="zh-CN" sz="2400" b="1" dirty="0"/>
              <a:t>2</a:t>
            </a:r>
            <a:r>
              <a:rPr lang="zh-CN" altLang="pt-BR" sz="2400" b="1" dirty="0"/>
              <a:t>）继续。</a:t>
            </a:r>
            <a:endParaRPr lang="zh-CN" altLang="en-US" sz="2400" b="1" dirty="0"/>
          </a:p>
        </p:txBody>
      </p:sp>
      <p:sp>
        <p:nvSpPr>
          <p:cNvPr id="3482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4820" name="Object 4"/>
          <p:cNvGraphicFramePr>
            <a:graphicFrameLocks noChangeAspect="1"/>
          </p:cNvGraphicFramePr>
          <p:nvPr/>
        </p:nvGraphicFramePr>
        <p:xfrm>
          <a:off x="0" y="0"/>
          <a:ext cx="123825" cy="180975"/>
        </p:xfrm>
        <a:graphic>
          <a:graphicData uri="http://schemas.openxmlformats.org/presentationml/2006/ole">
            <mc:AlternateContent xmlns:mc="http://schemas.openxmlformats.org/markup-compatibility/2006">
              <mc:Choice xmlns:v="urn:schemas-microsoft-com:vml" Requires="v">
                <p:oleObj name="公式" r:id="rId3" imgW="126835" imgH="152202" progId="Equation.3">
                  <p:embed/>
                </p:oleObj>
              </mc:Choice>
              <mc:Fallback>
                <p:oleObj name="公式" r:id="rId3" imgW="126835" imgH="15220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3825"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3" name="Rectangle 7"/>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4822" name="Object 6"/>
          <p:cNvGraphicFramePr>
            <a:graphicFrameLocks noChangeAspect="1"/>
          </p:cNvGraphicFramePr>
          <p:nvPr>
            <p:extLst>
              <p:ext uri="{D42A27DB-BD31-4B8C-83A1-F6EECF244321}">
                <p14:modId xmlns:p14="http://schemas.microsoft.com/office/powerpoint/2010/main" val="3561214337"/>
              </p:ext>
            </p:extLst>
          </p:nvPr>
        </p:nvGraphicFramePr>
        <p:xfrm>
          <a:off x="2339752" y="4103737"/>
          <a:ext cx="228600" cy="333375"/>
        </p:xfrm>
        <a:graphic>
          <a:graphicData uri="http://schemas.openxmlformats.org/presentationml/2006/ole">
            <mc:AlternateContent xmlns:mc="http://schemas.openxmlformats.org/markup-compatibility/2006">
              <mc:Choice xmlns:v="urn:schemas-microsoft-com:vml" Requires="v">
                <p:oleObj name="公式" r:id="rId5" imgW="126835" imgH="152202" progId="Equation.3">
                  <p:embed/>
                </p:oleObj>
              </mc:Choice>
              <mc:Fallback>
                <p:oleObj name="公式" r:id="rId5" imgW="126835" imgH="15220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4103737"/>
                        <a:ext cx="228600"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4" name="Object 8"/>
          <p:cNvGraphicFramePr>
            <a:graphicFrameLocks noChangeAspect="1"/>
          </p:cNvGraphicFramePr>
          <p:nvPr>
            <p:extLst>
              <p:ext uri="{D42A27DB-BD31-4B8C-83A1-F6EECF244321}">
                <p14:modId xmlns:p14="http://schemas.microsoft.com/office/powerpoint/2010/main" val="3922962229"/>
              </p:ext>
            </p:extLst>
          </p:nvPr>
        </p:nvGraphicFramePr>
        <p:xfrm>
          <a:off x="3406552" y="4103737"/>
          <a:ext cx="209550" cy="304800"/>
        </p:xfrm>
        <a:graphic>
          <a:graphicData uri="http://schemas.openxmlformats.org/presentationml/2006/ole">
            <mc:AlternateContent xmlns:mc="http://schemas.openxmlformats.org/markup-compatibility/2006">
              <mc:Choice xmlns:v="urn:schemas-microsoft-com:vml" Requires="v">
                <p:oleObj name="公式" r:id="rId6" imgW="126835" imgH="152202" progId="Equation.3">
                  <p:embed/>
                </p:oleObj>
              </mc:Choice>
              <mc:Fallback>
                <p:oleObj name="公式" r:id="rId6" imgW="126835" imgH="15220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6552" y="4103737"/>
                        <a:ext cx="20955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页脚占位符 4">
            <a:extLst>
              <a:ext uri="{FF2B5EF4-FFF2-40B4-BE49-F238E27FC236}">
                <a16:creationId xmlns:a16="http://schemas.microsoft.com/office/drawing/2014/main" id="{EE6AF953-E971-42A3-8D82-0137CDD7E14B}"/>
              </a:ext>
            </a:extLst>
          </p:cNvPr>
          <p:cNvSpPr>
            <a:spLocks noGrp="1"/>
          </p:cNvSpPr>
          <p:nvPr>
            <p:ph type="ftr" sz="quarter" idx="11"/>
          </p:nvPr>
        </p:nvSpPr>
        <p:spPr>
          <a:xfrm>
            <a:off x="5219700" y="6381750"/>
            <a:ext cx="3600450" cy="320675"/>
          </a:xfrm>
        </p:spPr>
        <p:txBody>
          <a:bodyPr/>
          <a:lstStyle/>
          <a:p>
            <a:r>
              <a:rPr lang="en-US" altLang="zh-CN"/>
              <a:t>An Introduction to Database System</a:t>
            </a:r>
          </a:p>
        </p:txBody>
      </p:sp>
      <p:sp>
        <p:nvSpPr>
          <p:cNvPr id="9" name="灯片编号占位符 5">
            <a:extLst>
              <a:ext uri="{FF2B5EF4-FFF2-40B4-BE49-F238E27FC236}">
                <a16:creationId xmlns:a16="http://schemas.microsoft.com/office/drawing/2014/main" id="{C9888FB9-1092-4134-8388-BCA73AE383F7}"/>
              </a:ext>
            </a:extLst>
          </p:cNvPr>
          <p:cNvSpPr>
            <a:spLocks noGrp="1"/>
          </p:cNvSpPr>
          <p:nvPr>
            <p:ph type="sldNum" sz="quarter" idx="12"/>
          </p:nvPr>
        </p:nvSpPr>
        <p:spPr>
          <a:xfrm>
            <a:off x="250825" y="6237288"/>
            <a:ext cx="585788" cy="457200"/>
          </a:xfrm>
        </p:spPr>
        <p:txBody>
          <a:bodyPr/>
          <a:lstStyle/>
          <a:p>
            <a:fld id="{9C73FC67-4E56-47DA-A07C-99165DEA713F}" type="slidenum">
              <a:rPr lang="en-US" altLang="zh-CN"/>
              <a:pPr/>
              <a:t>11</a:t>
            </a:fld>
            <a:endParaRPr lang="en-US" altLang="zh-CN" dirty="0"/>
          </a:p>
        </p:txBody>
      </p:sp>
      <p:sp>
        <p:nvSpPr>
          <p:cNvPr id="10" name="Rectangle 2">
            <a:extLst>
              <a:ext uri="{FF2B5EF4-FFF2-40B4-BE49-F238E27FC236}">
                <a16:creationId xmlns:a16="http://schemas.microsoft.com/office/drawing/2014/main" id="{ACC99F9D-867A-4FA2-B8CE-BAD2092BD734}"/>
              </a:ext>
            </a:extLst>
          </p:cNvPr>
          <p:cNvSpPr>
            <a:spLocks noGrp="1" noChangeArrowheads="1"/>
          </p:cNvSpPr>
          <p:nvPr>
            <p:ph type="title"/>
          </p:nvPr>
        </p:nvSpPr>
        <p:spPr>
          <a:xfrm>
            <a:off x="914400" y="685800"/>
            <a:ext cx="7391400" cy="563563"/>
          </a:xfrm>
        </p:spPr>
        <p:txBody>
          <a:bodyPr/>
          <a:lstStyle/>
          <a:p>
            <a:r>
              <a:rPr lang="zh-CN" altLang="en-US" sz="2800" b="1" dirty="0"/>
              <a:t>闭包算法</a:t>
            </a:r>
          </a:p>
        </p:txBody>
      </p:sp>
    </p:spTree>
    <p:extLst>
      <p:ext uri="{BB962C8B-B14F-4D97-AF65-F5344CB8AC3E}">
        <p14:creationId xmlns:p14="http://schemas.microsoft.com/office/powerpoint/2010/main" val="3580481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a:xfrm>
            <a:off x="251520" y="1484784"/>
            <a:ext cx="8712968" cy="1600200"/>
          </a:xfrm>
        </p:spPr>
        <p:txBody>
          <a:bodyPr/>
          <a:lstStyle/>
          <a:p>
            <a:pPr>
              <a:buFont typeface="Wingdings" panose="05000000000000000000" pitchFamily="2" charset="2"/>
              <a:buNone/>
            </a:pPr>
            <a:r>
              <a:rPr lang="pt-BR" altLang="zh-CN" sz="2500" b="1" dirty="0">
                <a:solidFill>
                  <a:srgbClr val="FF0000"/>
                </a:solidFill>
              </a:rPr>
              <a:t>【</a:t>
            </a:r>
            <a:r>
              <a:rPr lang="zh-CN" altLang="pt-BR" sz="2500" b="1" dirty="0">
                <a:solidFill>
                  <a:srgbClr val="FF0000"/>
                </a:solidFill>
              </a:rPr>
              <a:t>例</a:t>
            </a:r>
            <a:r>
              <a:rPr lang="pt-BR" altLang="zh-CN" sz="2500" b="1" dirty="0">
                <a:solidFill>
                  <a:srgbClr val="FF0000"/>
                </a:solidFill>
              </a:rPr>
              <a:t>4】</a:t>
            </a:r>
            <a:r>
              <a:rPr lang="zh-CN" altLang="pt-BR" sz="2500" b="1" dirty="0"/>
              <a:t>已知关系模式</a:t>
            </a:r>
            <a:r>
              <a:rPr lang="pt-BR" altLang="zh-CN" sz="2500" b="1" dirty="0"/>
              <a:t>R</a:t>
            </a:r>
            <a:r>
              <a:rPr lang="zh-CN" altLang="pt-BR" sz="2500" b="1" dirty="0"/>
              <a:t>（</a:t>
            </a:r>
            <a:r>
              <a:rPr lang="pt-BR" altLang="zh-CN" sz="2500" b="1" dirty="0"/>
              <a:t>U</a:t>
            </a:r>
            <a:r>
              <a:rPr lang="zh-CN" altLang="pt-BR" sz="2500" b="1" dirty="0"/>
              <a:t>，</a:t>
            </a:r>
            <a:r>
              <a:rPr lang="pt-BR" altLang="zh-CN" sz="2500" b="1" dirty="0"/>
              <a:t>F</a:t>
            </a:r>
            <a:r>
              <a:rPr lang="zh-CN" altLang="pt-BR" sz="2500" b="1" dirty="0"/>
              <a:t>），其中</a:t>
            </a:r>
            <a:r>
              <a:rPr lang="pt-BR" altLang="zh-CN" sz="2500" b="1" dirty="0"/>
              <a:t>U=</a:t>
            </a:r>
            <a:r>
              <a:rPr lang="zh-CN" altLang="pt-BR" sz="2500" b="1" dirty="0"/>
              <a:t>｛</a:t>
            </a:r>
            <a:r>
              <a:rPr lang="pt-BR" altLang="zh-CN" sz="2500" b="1" dirty="0"/>
              <a:t>A</a:t>
            </a:r>
            <a:r>
              <a:rPr lang="zh-CN" altLang="pt-BR" sz="2500" b="1" dirty="0"/>
              <a:t>，</a:t>
            </a:r>
            <a:r>
              <a:rPr lang="pt-BR" altLang="zh-CN" sz="2500" b="1" dirty="0"/>
              <a:t>B</a:t>
            </a:r>
            <a:r>
              <a:rPr lang="zh-CN" altLang="pt-BR" sz="2500" b="1" dirty="0"/>
              <a:t>，</a:t>
            </a:r>
            <a:r>
              <a:rPr lang="pt-BR" altLang="zh-CN" sz="2500" b="1" dirty="0"/>
              <a:t>C</a:t>
            </a:r>
            <a:r>
              <a:rPr lang="zh-CN" altLang="pt-BR" sz="2500" b="1" dirty="0"/>
              <a:t>，</a:t>
            </a:r>
            <a:r>
              <a:rPr lang="pt-BR" altLang="zh-CN" sz="2500" b="1" dirty="0"/>
              <a:t>D</a:t>
            </a:r>
            <a:r>
              <a:rPr lang="zh-CN" altLang="pt-BR" sz="2500" b="1" dirty="0"/>
              <a:t>，</a:t>
            </a:r>
            <a:r>
              <a:rPr lang="pt-BR" altLang="zh-CN" sz="2500" b="1" dirty="0"/>
              <a:t>E</a:t>
            </a:r>
            <a:r>
              <a:rPr lang="zh-CN" altLang="pt-BR" sz="2500" b="1" dirty="0"/>
              <a:t>｝；</a:t>
            </a:r>
            <a:r>
              <a:rPr lang="pt-BR" altLang="zh-CN" sz="2500" b="1" dirty="0"/>
              <a:t>F={AB→C</a:t>
            </a:r>
            <a:r>
              <a:rPr lang="zh-CN" altLang="pt-BR" sz="2500" b="1" dirty="0"/>
              <a:t>，</a:t>
            </a:r>
            <a:r>
              <a:rPr lang="pt-BR" altLang="zh-CN" sz="2500" b="1" dirty="0"/>
              <a:t>B→D</a:t>
            </a:r>
            <a:r>
              <a:rPr lang="zh-CN" altLang="pt-BR" sz="2500" b="1" dirty="0"/>
              <a:t>，</a:t>
            </a:r>
            <a:r>
              <a:rPr lang="pt-BR" altLang="zh-CN" sz="2500" b="1" dirty="0"/>
              <a:t>C→E</a:t>
            </a:r>
            <a:r>
              <a:rPr lang="zh-CN" altLang="pt-BR" sz="2500" b="1" dirty="0"/>
              <a:t>，</a:t>
            </a:r>
            <a:r>
              <a:rPr lang="pt-BR" altLang="zh-CN" sz="2500" b="1" dirty="0"/>
              <a:t>EC→B</a:t>
            </a:r>
            <a:r>
              <a:rPr lang="zh-CN" altLang="pt-BR" sz="2500" b="1" dirty="0"/>
              <a:t>，</a:t>
            </a:r>
            <a:r>
              <a:rPr lang="pt-BR" altLang="zh-CN" sz="2500" b="1" dirty="0"/>
              <a:t>AC→B}</a:t>
            </a:r>
            <a:r>
              <a:rPr lang="zh-CN" altLang="pt-BR" sz="2500" b="1" dirty="0"/>
              <a:t>。求</a:t>
            </a:r>
            <a:r>
              <a:rPr lang="pt-BR" altLang="zh-CN" sz="2500" b="1" dirty="0"/>
              <a:t>(AB) </a:t>
            </a:r>
            <a:r>
              <a:rPr lang="en-US" altLang="zh-CN" sz="2500" b="1" baseline="-25000" dirty="0"/>
              <a:t>F</a:t>
            </a:r>
            <a:r>
              <a:rPr lang="pt-BR" altLang="zh-CN" sz="2500" b="1" baseline="30000" dirty="0"/>
              <a:t>+</a:t>
            </a:r>
            <a:r>
              <a:rPr lang="zh-CN" altLang="pt-BR" sz="2500" b="1" dirty="0"/>
              <a:t>。 </a:t>
            </a:r>
            <a:endParaRPr lang="zh-CN" altLang="en-US" sz="2500" b="1" dirty="0"/>
          </a:p>
        </p:txBody>
      </p:sp>
      <p:sp>
        <p:nvSpPr>
          <p:cNvPr id="35844" name="Rectangle 4"/>
          <p:cNvSpPr>
            <a:spLocks noChangeArrowheads="1"/>
          </p:cNvSpPr>
          <p:nvPr/>
        </p:nvSpPr>
        <p:spPr bwMode="auto">
          <a:xfrm>
            <a:off x="251520" y="2780928"/>
            <a:ext cx="8763000" cy="3416320"/>
          </a:xfrm>
          <a:prstGeom prst="rect">
            <a:avLst/>
          </a:prstGeom>
          <a:solidFill>
            <a:schemeClr val="bg2"/>
          </a:solidFill>
          <a:ln>
            <a:noFill/>
          </a:ln>
          <a:effectLst/>
        </p:spPr>
        <p:txBody>
          <a:bodyPr anchor="ctr">
            <a:spAutoFit/>
          </a:bodyPr>
          <a:lstStyle>
            <a:lvl1pPr indent="266700">
              <a:tabLst>
                <a:tab pos="1285875" algn="l"/>
              </a:tabLst>
              <a:defRPr>
                <a:solidFill>
                  <a:schemeClr val="tx1"/>
                </a:solidFill>
                <a:latin typeface="Arial" panose="020B0604020202020204" pitchFamily="34" charset="0"/>
                <a:ea typeface="宋体" panose="02010600030101010101" pitchFamily="2" charset="-122"/>
              </a:defRPr>
            </a:lvl1pPr>
            <a:lvl2pPr>
              <a:tabLst>
                <a:tab pos="1285875" algn="l"/>
              </a:tabLst>
              <a:defRPr>
                <a:solidFill>
                  <a:schemeClr val="tx1"/>
                </a:solidFill>
                <a:latin typeface="Arial" panose="020B0604020202020204" pitchFamily="34" charset="0"/>
                <a:ea typeface="宋体" panose="02010600030101010101" pitchFamily="2" charset="-122"/>
              </a:defRPr>
            </a:lvl2pPr>
            <a:lvl3pPr>
              <a:tabLst>
                <a:tab pos="1285875" algn="l"/>
              </a:tabLst>
              <a:defRPr>
                <a:solidFill>
                  <a:schemeClr val="tx1"/>
                </a:solidFill>
                <a:latin typeface="Arial" panose="020B0604020202020204" pitchFamily="34" charset="0"/>
                <a:ea typeface="宋体" panose="02010600030101010101" pitchFamily="2" charset="-122"/>
              </a:defRPr>
            </a:lvl3pPr>
            <a:lvl4pPr>
              <a:tabLst>
                <a:tab pos="1285875" algn="l"/>
              </a:tabLst>
              <a:defRPr>
                <a:solidFill>
                  <a:schemeClr val="tx1"/>
                </a:solidFill>
                <a:latin typeface="Arial" panose="020B0604020202020204" pitchFamily="34" charset="0"/>
                <a:ea typeface="宋体" panose="02010600030101010101" pitchFamily="2" charset="-122"/>
              </a:defRPr>
            </a:lvl4pPr>
            <a:lvl5pPr>
              <a:tabLst>
                <a:tab pos="12858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9pPr>
          </a:lstStyle>
          <a:p>
            <a:pPr algn="l"/>
            <a:r>
              <a:rPr lang="zh-CN" altLang="pt-BR" sz="2400" b="1" dirty="0">
                <a:solidFill>
                  <a:srgbClr val="FF0000"/>
                </a:solidFill>
              </a:rPr>
              <a:t>解答：</a:t>
            </a:r>
          </a:p>
          <a:p>
            <a:pPr algn="l"/>
            <a:r>
              <a:rPr lang="zh-CN" altLang="pt-BR" sz="2400" b="1" dirty="0"/>
              <a:t>（</a:t>
            </a:r>
            <a:r>
              <a:rPr lang="pt-BR" altLang="zh-CN" sz="2400" b="1" dirty="0"/>
              <a:t>1</a:t>
            </a:r>
            <a:r>
              <a:rPr lang="zh-CN" altLang="pt-BR" sz="2400" b="1" dirty="0"/>
              <a:t>）</a:t>
            </a:r>
            <a:r>
              <a:rPr lang="pt-BR" altLang="zh-CN" sz="2400" b="1" dirty="0"/>
              <a:t>X</a:t>
            </a:r>
            <a:r>
              <a:rPr lang="pt-BR" altLang="zh-CN" sz="2400" b="1" baseline="30000" dirty="0"/>
              <a:t>(0)</a:t>
            </a:r>
            <a:r>
              <a:rPr lang="pt-BR" altLang="zh-CN" sz="2400" b="1" dirty="0"/>
              <a:t>=AB</a:t>
            </a:r>
            <a:r>
              <a:rPr lang="zh-CN" altLang="pt-BR" sz="2400" b="1" dirty="0"/>
              <a:t>。</a:t>
            </a:r>
          </a:p>
          <a:p>
            <a:pPr algn="l"/>
            <a:r>
              <a:rPr lang="zh-CN" altLang="pt-BR" sz="2400" b="1" dirty="0"/>
              <a:t>（</a:t>
            </a:r>
            <a:r>
              <a:rPr lang="pt-BR" altLang="zh-CN" sz="2400" b="1" dirty="0"/>
              <a:t>2</a:t>
            </a:r>
            <a:r>
              <a:rPr lang="zh-CN" altLang="pt-BR" sz="2400" b="1" dirty="0"/>
              <a:t>）求</a:t>
            </a:r>
            <a:r>
              <a:rPr lang="pt-BR" altLang="zh-CN" sz="2400" b="1" dirty="0"/>
              <a:t>B</a:t>
            </a:r>
            <a:r>
              <a:rPr lang="zh-CN" altLang="pt-BR" sz="2400" b="1" dirty="0"/>
              <a:t>。逐一扫描</a:t>
            </a:r>
            <a:r>
              <a:rPr lang="pt-BR" altLang="zh-CN" sz="2400" b="1" dirty="0"/>
              <a:t>F</a:t>
            </a:r>
            <a:r>
              <a:rPr lang="zh-CN" altLang="pt-BR" sz="2400" b="1" dirty="0"/>
              <a:t>集中各个函数依赖，找左部为</a:t>
            </a:r>
            <a:r>
              <a:rPr lang="pt-BR" altLang="zh-CN" sz="2400" b="1" dirty="0"/>
              <a:t>A</a:t>
            </a:r>
            <a:r>
              <a:rPr lang="zh-CN" altLang="pt-BR" sz="2400" b="1" dirty="0"/>
              <a:t>、</a:t>
            </a:r>
            <a:r>
              <a:rPr lang="pt-BR" altLang="zh-CN" sz="2400" b="1" dirty="0"/>
              <a:t>B</a:t>
            </a:r>
            <a:r>
              <a:rPr lang="zh-CN" altLang="pt-BR" sz="2400" b="1" dirty="0"/>
              <a:t>或</a:t>
            </a:r>
            <a:r>
              <a:rPr lang="pt-BR" altLang="zh-CN" sz="2400" b="1" dirty="0"/>
              <a:t>AB</a:t>
            </a:r>
            <a:r>
              <a:rPr lang="zh-CN" altLang="pt-BR" sz="2400" b="1" dirty="0"/>
              <a:t>的函数依赖，得到</a:t>
            </a:r>
            <a:r>
              <a:rPr lang="pt-BR" altLang="zh-CN" sz="2400" b="1" dirty="0"/>
              <a:t>AB→C</a:t>
            </a:r>
            <a:r>
              <a:rPr lang="zh-CN" altLang="pt-BR" sz="2400" b="1" dirty="0"/>
              <a:t>，</a:t>
            </a:r>
            <a:r>
              <a:rPr lang="pt-BR" altLang="zh-CN" sz="2400" b="1" dirty="0"/>
              <a:t>B→D</a:t>
            </a:r>
            <a:r>
              <a:rPr lang="zh-CN" altLang="pt-BR" sz="2400" b="1" dirty="0"/>
              <a:t>，则</a:t>
            </a:r>
            <a:r>
              <a:rPr lang="pt-BR" altLang="zh-CN" sz="2400" b="1" dirty="0"/>
              <a:t>B=CD</a:t>
            </a:r>
            <a:r>
              <a:rPr lang="zh-CN" altLang="pt-BR" sz="2400" b="1" dirty="0"/>
              <a:t>。</a:t>
            </a:r>
          </a:p>
          <a:p>
            <a:pPr algn="l"/>
            <a:r>
              <a:rPr lang="zh-CN" altLang="pt-BR" sz="2400" b="1" dirty="0"/>
              <a:t>（</a:t>
            </a:r>
            <a:r>
              <a:rPr lang="pt-BR" altLang="zh-CN" sz="2400" b="1" dirty="0"/>
              <a:t>3</a:t>
            </a:r>
            <a:r>
              <a:rPr lang="zh-CN" altLang="pt-BR" sz="2400" b="1" dirty="0"/>
              <a:t>）</a:t>
            </a:r>
            <a:r>
              <a:rPr lang="pt-BR" altLang="zh-CN" sz="2400" b="1" dirty="0"/>
              <a:t>X</a:t>
            </a:r>
            <a:r>
              <a:rPr lang="pt-BR" altLang="zh-CN" sz="2400" b="1" baseline="30000" dirty="0"/>
              <a:t>(1)</a:t>
            </a:r>
            <a:r>
              <a:rPr lang="pt-BR" altLang="zh-CN" sz="2400" b="1" dirty="0"/>
              <a:t>= B∪X</a:t>
            </a:r>
            <a:r>
              <a:rPr lang="pt-BR" altLang="zh-CN" sz="2400" b="1" baseline="30000" dirty="0"/>
              <a:t>(0)</a:t>
            </a:r>
            <a:r>
              <a:rPr lang="pt-BR" altLang="zh-CN" sz="2400" b="1" dirty="0"/>
              <a:t> =CD∪AB=ABCD</a:t>
            </a:r>
            <a:r>
              <a:rPr lang="zh-CN" altLang="pt-BR" sz="2400" b="1" dirty="0"/>
              <a:t>。</a:t>
            </a:r>
          </a:p>
          <a:p>
            <a:pPr algn="l"/>
            <a:r>
              <a:rPr lang="zh-CN" altLang="pt-BR" sz="2400" b="1" dirty="0"/>
              <a:t>（</a:t>
            </a:r>
            <a:r>
              <a:rPr lang="pt-BR" altLang="zh-CN" sz="2400" b="1" dirty="0"/>
              <a:t>4</a:t>
            </a:r>
            <a:r>
              <a:rPr lang="zh-CN" altLang="pt-BR" sz="2400" b="1" dirty="0"/>
              <a:t>）因为</a:t>
            </a:r>
            <a:r>
              <a:rPr lang="pt-BR" altLang="zh-CN" sz="2400" b="1" dirty="0"/>
              <a:t>X</a:t>
            </a:r>
            <a:r>
              <a:rPr lang="pt-BR" altLang="zh-CN" sz="2400" b="1" baseline="30000" dirty="0"/>
              <a:t>(1)</a:t>
            </a:r>
            <a:r>
              <a:rPr lang="pt-BR" altLang="zh-CN" sz="2400" b="1" dirty="0"/>
              <a:t> ≠ X</a:t>
            </a:r>
            <a:r>
              <a:rPr lang="pt-BR" altLang="zh-CN" sz="2400" b="1" baseline="30000" dirty="0"/>
              <a:t>(0)</a:t>
            </a:r>
            <a:r>
              <a:rPr lang="zh-CN" altLang="pt-BR" sz="2400" b="1" dirty="0"/>
              <a:t>，所以再找左部为</a:t>
            </a:r>
            <a:r>
              <a:rPr lang="pt-BR" altLang="zh-CN" sz="2400" b="1" dirty="0"/>
              <a:t>ABCD</a:t>
            </a:r>
            <a:r>
              <a:rPr lang="zh-CN" altLang="pt-BR" sz="2400" b="1" dirty="0"/>
              <a:t>子集的函数依赖，得到</a:t>
            </a:r>
            <a:r>
              <a:rPr lang="pt-BR" altLang="zh-CN" sz="2400" b="1" dirty="0"/>
              <a:t>C→E</a:t>
            </a:r>
            <a:r>
              <a:rPr lang="zh-CN" altLang="pt-BR" sz="2400" b="1" dirty="0"/>
              <a:t>，</a:t>
            </a:r>
            <a:r>
              <a:rPr lang="pt-BR" altLang="zh-CN" sz="2400" b="1" dirty="0"/>
              <a:t>AC→B</a:t>
            </a:r>
            <a:r>
              <a:rPr lang="zh-CN" altLang="pt-BR" sz="2400" b="1" dirty="0"/>
              <a:t>，</a:t>
            </a:r>
          </a:p>
          <a:p>
            <a:pPr algn="l"/>
            <a:r>
              <a:rPr lang="zh-CN" altLang="pt-BR" sz="2400" b="1" dirty="0"/>
              <a:t>     于是</a:t>
            </a:r>
            <a:r>
              <a:rPr lang="pt-BR" altLang="zh-CN" sz="2400" b="1" dirty="0"/>
              <a:t>X</a:t>
            </a:r>
            <a:r>
              <a:rPr lang="pt-BR" altLang="zh-CN" sz="2400" b="1" baseline="30000" dirty="0"/>
              <a:t>(2)</a:t>
            </a:r>
            <a:r>
              <a:rPr lang="pt-BR" altLang="zh-CN" sz="2400" b="1" dirty="0"/>
              <a:t>= B∪X</a:t>
            </a:r>
            <a:r>
              <a:rPr lang="pt-BR" altLang="zh-CN" sz="2400" b="1" baseline="30000" dirty="0"/>
              <a:t>(1)</a:t>
            </a:r>
            <a:r>
              <a:rPr lang="pt-BR" altLang="zh-CN" sz="2400" b="1" dirty="0"/>
              <a:t> =BE∪ABCD=ABCDE</a:t>
            </a:r>
            <a:r>
              <a:rPr lang="zh-CN" altLang="pt-BR" sz="2400" b="1" dirty="0"/>
              <a:t>。</a:t>
            </a:r>
          </a:p>
          <a:p>
            <a:pPr algn="l"/>
            <a:r>
              <a:rPr lang="zh-CN" altLang="pt-BR" sz="2400" b="1" dirty="0"/>
              <a:t>（</a:t>
            </a:r>
            <a:r>
              <a:rPr lang="pt-BR" altLang="zh-CN" sz="2400" b="1" dirty="0"/>
              <a:t>5</a:t>
            </a:r>
            <a:r>
              <a:rPr lang="zh-CN" altLang="pt-BR" sz="2400" b="1" dirty="0"/>
              <a:t>）因为</a:t>
            </a:r>
            <a:r>
              <a:rPr lang="pt-BR" altLang="zh-CN" sz="2400" b="1" dirty="0"/>
              <a:t>X</a:t>
            </a:r>
            <a:r>
              <a:rPr lang="pt-BR" altLang="zh-CN" sz="2400" b="1" baseline="30000" dirty="0"/>
              <a:t>(2)</a:t>
            </a:r>
            <a:r>
              <a:rPr lang="pt-BR" altLang="zh-CN" sz="2400" b="1" dirty="0"/>
              <a:t>=U</a:t>
            </a:r>
            <a:r>
              <a:rPr lang="zh-CN" altLang="pt-BR" sz="2400" b="1" dirty="0"/>
              <a:t>，所以</a:t>
            </a:r>
            <a:r>
              <a:rPr lang="pt-BR" altLang="zh-CN" sz="2400" b="1" dirty="0"/>
              <a:t>(AB) </a:t>
            </a:r>
            <a:r>
              <a:rPr lang="pt-BR" altLang="zh-CN" sz="2400" b="1" baseline="30000" dirty="0"/>
              <a:t>+</a:t>
            </a:r>
            <a:r>
              <a:rPr lang="pt-BR" altLang="zh-CN" sz="2400" b="1" dirty="0"/>
              <a:t>=ABCDE</a:t>
            </a:r>
            <a:r>
              <a:rPr lang="zh-CN" altLang="pt-BR" sz="2400" b="1" dirty="0"/>
              <a:t>。</a:t>
            </a:r>
          </a:p>
        </p:txBody>
      </p:sp>
      <p:sp>
        <p:nvSpPr>
          <p:cNvPr id="4" name="页脚占位符 4">
            <a:extLst>
              <a:ext uri="{FF2B5EF4-FFF2-40B4-BE49-F238E27FC236}">
                <a16:creationId xmlns:a16="http://schemas.microsoft.com/office/drawing/2014/main" id="{45751A5F-32B5-47FF-BA92-B05468AF4A1A}"/>
              </a:ext>
            </a:extLst>
          </p:cNvPr>
          <p:cNvSpPr>
            <a:spLocks noGrp="1"/>
          </p:cNvSpPr>
          <p:nvPr>
            <p:ph type="ftr" sz="quarter" idx="11"/>
          </p:nvPr>
        </p:nvSpPr>
        <p:spPr>
          <a:xfrm>
            <a:off x="5219700" y="6381750"/>
            <a:ext cx="3600450" cy="320675"/>
          </a:xfrm>
        </p:spPr>
        <p:txBody>
          <a:bodyPr/>
          <a:lstStyle/>
          <a:p>
            <a:r>
              <a:rPr lang="en-US" altLang="zh-CN"/>
              <a:t>An Introduction to Database System</a:t>
            </a:r>
          </a:p>
        </p:txBody>
      </p:sp>
      <p:sp>
        <p:nvSpPr>
          <p:cNvPr id="5" name="灯片编号占位符 5">
            <a:extLst>
              <a:ext uri="{FF2B5EF4-FFF2-40B4-BE49-F238E27FC236}">
                <a16:creationId xmlns:a16="http://schemas.microsoft.com/office/drawing/2014/main" id="{B7201E5B-1A91-4046-BD5B-0B13316DE39C}"/>
              </a:ext>
            </a:extLst>
          </p:cNvPr>
          <p:cNvSpPr>
            <a:spLocks noGrp="1"/>
          </p:cNvSpPr>
          <p:nvPr>
            <p:ph type="sldNum" sz="quarter" idx="12"/>
          </p:nvPr>
        </p:nvSpPr>
        <p:spPr>
          <a:xfrm>
            <a:off x="250825" y="6237288"/>
            <a:ext cx="585788" cy="457200"/>
          </a:xfrm>
        </p:spPr>
        <p:txBody>
          <a:bodyPr/>
          <a:lstStyle/>
          <a:p>
            <a:fld id="{9C73FC67-4E56-47DA-A07C-99165DEA713F}" type="slidenum">
              <a:rPr lang="en-US" altLang="zh-CN"/>
              <a:pPr/>
              <a:t>12</a:t>
            </a:fld>
            <a:endParaRPr lang="en-US" altLang="zh-CN" dirty="0"/>
          </a:p>
        </p:txBody>
      </p:sp>
    </p:spTree>
    <p:extLst>
      <p:ext uri="{BB962C8B-B14F-4D97-AF65-F5344CB8AC3E}">
        <p14:creationId xmlns:p14="http://schemas.microsoft.com/office/powerpoint/2010/main" val="2722077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a:t>An Introduction to Database System</a:t>
            </a:r>
          </a:p>
        </p:txBody>
      </p:sp>
      <p:sp>
        <p:nvSpPr>
          <p:cNvPr id="7" name="灯片编号占位符 5"/>
          <p:cNvSpPr>
            <a:spLocks noGrp="1"/>
          </p:cNvSpPr>
          <p:nvPr>
            <p:ph type="sldNum" sz="quarter" idx="12"/>
          </p:nvPr>
        </p:nvSpPr>
        <p:spPr/>
        <p:txBody>
          <a:bodyPr/>
          <a:lstStyle/>
          <a:p>
            <a:fld id="{FE20E2CB-3751-4DCA-B2D0-B77A52D90942}" type="slidenum">
              <a:rPr lang="en-US" altLang="zh-CN"/>
              <a:pPr/>
              <a:t>13</a:t>
            </a:fld>
            <a:endParaRPr lang="en-US" altLang="zh-CN"/>
          </a:p>
        </p:txBody>
      </p:sp>
      <p:graphicFrame>
        <p:nvGraphicFramePr>
          <p:cNvPr id="607234" name="Object 2"/>
          <p:cNvGraphicFramePr>
            <a:graphicFrameLocks noChangeAspect="1"/>
          </p:cNvGraphicFramePr>
          <p:nvPr>
            <p:extLst>
              <p:ext uri="{D42A27DB-BD31-4B8C-83A1-F6EECF244321}">
                <p14:modId xmlns:p14="http://schemas.microsoft.com/office/powerpoint/2010/main" val="3260892323"/>
              </p:ext>
            </p:extLst>
          </p:nvPr>
        </p:nvGraphicFramePr>
        <p:xfrm>
          <a:off x="1187450" y="1700213"/>
          <a:ext cx="5605463" cy="1817687"/>
        </p:xfrm>
        <a:graphic>
          <a:graphicData uri="http://schemas.openxmlformats.org/presentationml/2006/ole">
            <mc:AlternateContent xmlns:mc="http://schemas.openxmlformats.org/markup-compatibility/2006">
              <mc:Choice xmlns:v="urn:schemas-microsoft-com:vml" Requires="v">
                <p:oleObj name="Microsoft 公式 3.0" r:id="rId3" imgW="2768400" imgH="939600" progId="Equation.3">
                  <p:embed/>
                </p:oleObj>
              </mc:Choice>
              <mc:Fallback>
                <p:oleObj name="Microsoft 公式 3.0" r:id="rId3" imgW="2768400" imgH="939600" progId="Equation.3">
                  <p:embed/>
                  <p:pic>
                    <p:nvPicPr>
                      <p:cNvPr id="60723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700213"/>
                        <a:ext cx="5605463" cy="1817687"/>
                      </a:xfrm>
                      <a:prstGeom prst="rect">
                        <a:avLst/>
                      </a:prstGeom>
                      <a:solidFill>
                        <a:schemeClr val="bg1"/>
                      </a:solidFill>
                      <a:ln>
                        <a:noFill/>
                      </a:ln>
                      <a:effectLst/>
                    </p:spPr>
                  </p:pic>
                </p:oleObj>
              </mc:Fallback>
            </mc:AlternateContent>
          </a:graphicData>
        </a:graphic>
      </p:graphicFrame>
      <p:graphicFrame>
        <p:nvGraphicFramePr>
          <p:cNvPr id="607235" name="Object 3"/>
          <p:cNvGraphicFramePr>
            <a:graphicFrameLocks noChangeAspect="1"/>
          </p:cNvGraphicFramePr>
          <p:nvPr>
            <p:extLst>
              <p:ext uri="{D42A27DB-BD31-4B8C-83A1-F6EECF244321}">
                <p14:modId xmlns:p14="http://schemas.microsoft.com/office/powerpoint/2010/main" val="2862593693"/>
              </p:ext>
            </p:extLst>
          </p:nvPr>
        </p:nvGraphicFramePr>
        <p:xfrm>
          <a:off x="2268538" y="3644900"/>
          <a:ext cx="3786187" cy="2598738"/>
        </p:xfrm>
        <a:graphic>
          <a:graphicData uri="http://schemas.openxmlformats.org/presentationml/2006/ole">
            <mc:AlternateContent xmlns:mc="http://schemas.openxmlformats.org/markup-compatibility/2006">
              <mc:Choice xmlns:v="urn:schemas-microsoft-com:vml" Requires="v">
                <p:oleObj name="Equation" r:id="rId5" imgW="1714320" imgH="1231560" progId="Equation.DSMT4">
                  <p:embed/>
                </p:oleObj>
              </mc:Choice>
              <mc:Fallback>
                <p:oleObj name="Equation" r:id="rId5" imgW="1714320" imgH="1231560" progId="Equation.DSMT4">
                  <p:embed/>
                  <p:pic>
                    <p:nvPicPr>
                      <p:cNvPr id="60723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3644900"/>
                        <a:ext cx="3786187" cy="2598738"/>
                      </a:xfrm>
                      <a:prstGeom prst="rect">
                        <a:avLst/>
                      </a:prstGeom>
                      <a:solidFill>
                        <a:schemeClr val="bg2"/>
                      </a:solidFill>
                      <a:ln w="9525">
                        <a:solidFill>
                          <a:schemeClr val="tx1"/>
                        </a:solidFill>
                        <a:miter lim="800000"/>
                        <a:headEnd/>
                        <a:tailEnd/>
                      </a:ln>
                      <a:effectLst/>
                    </p:spPr>
                  </p:pic>
                </p:oleObj>
              </mc:Fallback>
            </mc:AlternateContent>
          </a:graphicData>
        </a:graphic>
      </p:graphicFrame>
      <p:sp>
        <p:nvSpPr>
          <p:cNvPr id="2" name="标题 1">
            <a:extLst>
              <a:ext uri="{FF2B5EF4-FFF2-40B4-BE49-F238E27FC236}">
                <a16:creationId xmlns:a16="http://schemas.microsoft.com/office/drawing/2014/main" id="{D9E022A7-5872-40EE-BD27-5BD827F35D07}"/>
              </a:ext>
            </a:extLst>
          </p:cNvPr>
          <p:cNvSpPr>
            <a:spLocks noGrp="1"/>
          </p:cNvSpPr>
          <p:nvPr>
            <p:ph type="title"/>
          </p:nvPr>
        </p:nvSpPr>
        <p:spPr/>
        <p:txBody>
          <a:bodyPr/>
          <a:lstStyle/>
          <a:p>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07235"/>
                                        </p:tgtEl>
                                        <p:attrNameLst>
                                          <p:attrName>style.visibility</p:attrName>
                                        </p:attrNameLst>
                                      </p:cBhvr>
                                      <p:to>
                                        <p:strVal val="visible"/>
                                      </p:to>
                                    </p:set>
                                    <p:animEffect transition="in" filter="blinds(horizontal)">
                                      <p:cBhvr>
                                        <p:cTn id="7" dur="500"/>
                                        <p:tgtEl>
                                          <p:spTgt spid="607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323528" y="1772816"/>
            <a:ext cx="8229600" cy="1371600"/>
          </a:xfrm>
        </p:spPr>
        <p:txBody>
          <a:bodyPr/>
          <a:lstStyle/>
          <a:p>
            <a:pPr marL="609600" indent="-609600">
              <a:lnSpc>
                <a:spcPct val="90000"/>
              </a:lnSpc>
              <a:buFont typeface="Wingdings" panose="05000000000000000000" pitchFamily="2" charset="2"/>
              <a:buNone/>
            </a:pPr>
            <a:r>
              <a:rPr lang="pt-BR" altLang="zh-CN" sz="2400" b="1" dirty="0">
                <a:solidFill>
                  <a:srgbClr val="FF0000"/>
                </a:solidFill>
              </a:rPr>
              <a:t>【</a:t>
            </a:r>
            <a:r>
              <a:rPr lang="zh-CN" altLang="pt-BR" sz="2400" b="1" dirty="0">
                <a:solidFill>
                  <a:srgbClr val="FF0000"/>
                </a:solidFill>
              </a:rPr>
              <a:t>例</a:t>
            </a:r>
            <a:r>
              <a:rPr lang="pt-BR" altLang="zh-CN" sz="2400" b="1" dirty="0">
                <a:solidFill>
                  <a:srgbClr val="FF0000"/>
                </a:solidFill>
              </a:rPr>
              <a:t>5】</a:t>
            </a:r>
            <a:r>
              <a:rPr lang="zh-CN" altLang="pt-BR" sz="2400" b="1" dirty="0"/>
              <a:t>设关系模式</a:t>
            </a:r>
            <a:r>
              <a:rPr lang="pt-BR" altLang="zh-CN" sz="2400" b="1" dirty="0"/>
              <a:t>R</a:t>
            </a:r>
            <a:r>
              <a:rPr lang="zh-CN" altLang="pt-BR" sz="2400" b="1" dirty="0"/>
              <a:t>（</a:t>
            </a:r>
            <a:r>
              <a:rPr lang="pt-BR" altLang="zh-CN" sz="2400" b="1" dirty="0"/>
              <a:t>A</a:t>
            </a:r>
            <a:r>
              <a:rPr lang="zh-CN" altLang="pt-BR" sz="2400" b="1" dirty="0"/>
              <a:t>，</a:t>
            </a:r>
            <a:r>
              <a:rPr lang="pt-BR" altLang="zh-CN" sz="2400" b="1" dirty="0"/>
              <a:t>B</a:t>
            </a:r>
            <a:r>
              <a:rPr lang="zh-CN" altLang="pt-BR" sz="2400" b="1" dirty="0"/>
              <a:t>，</a:t>
            </a:r>
            <a:r>
              <a:rPr lang="pt-BR" altLang="zh-CN" sz="2400" b="1" dirty="0"/>
              <a:t>C</a:t>
            </a:r>
            <a:r>
              <a:rPr lang="zh-CN" altLang="pt-BR" sz="2400" b="1" dirty="0"/>
              <a:t>，</a:t>
            </a:r>
            <a:r>
              <a:rPr lang="pt-BR" altLang="zh-CN" sz="2400" b="1" dirty="0"/>
              <a:t>D</a:t>
            </a:r>
            <a:r>
              <a:rPr lang="zh-CN" altLang="pt-BR" sz="2400" b="1" dirty="0"/>
              <a:t>，</a:t>
            </a:r>
            <a:r>
              <a:rPr lang="pt-BR" altLang="zh-CN" sz="2400" b="1" dirty="0"/>
              <a:t>E</a:t>
            </a:r>
            <a:r>
              <a:rPr lang="zh-CN" altLang="pt-BR" sz="2400" b="1" dirty="0"/>
              <a:t>，</a:t>
            </a:r>
            <a:r>
              <a:rPr lang="pt-BR" altLang="zh-CN" sz="2400" b="1" dirty="0"/>
              <a:t>G</a:t>
            </a:r>
            <a:r>
              <a:rPr lang="zh-CN" altLang="pt-BR" sz="2400" b="1" dirty="0"/>
              <a:t>）上函数依赖集为</a:t>
            </a:r>
            <a:r>
              <a:rPr lang="pt-BR" altLang="zh-CN" sz="2400" b="1" dirty="0"/>
              <a:t>F</a:t>
            </a:r>
            <a:r>
              <a:rPr lang="zh-CN" altLang="pt-BR" sz="2400" b="1" dirty="0"/>
              <a:t>，</a:t>
            </a:r>
            <a:r>
              <a:rPr lang="pt-BR" altLang="zh-CN" sz="2400" b="1" dirty="0"/>
              <a:t>F=</a:t>
            </a:r>
            <a:r>
              <a:rPr lang="zh-CN" altLang="pt-BR" sz="2400" b="1" dirty="0"/>
              <a:t>｛</a:t>
            </a:r>
            <a:r>
              <a:rPr lang="pt-BR" altLang="zh-CN" sz="2400" b="1" dirty="0"/>
              <a:t>D→G</a:t>
            </a:r>
            <a:r>
              <a:rPr lang="zh-CN" altLang="pt-BR" sz="2400" b="1" dirty="0"/>
              <a:t>，</a:t>
            </a:r>
            <a:r>
              <a:rPr lang="pt-BR" altLang="zh-CN" sz="2400" b="1" dirty="0"/>
              <a:t>C→A</a:t>
            </a:r>
            <a:r>
              <a:rPr lang="zh-CN" altLang="pt-BR" sz="2400" b="1" dirty="0"/>
              <a:t>，</a:t>
            </a:r>
            <a:r>
              <a:rPr lang="pt-BR" altLang="zh-CN" sz="2400" b="1" dirty="0"/>
              <a:t>CD→E</a:t>
            </a:r>
            <a:r>
              <a:rPr lang="zh-CN" altLang="pt-BR" sz="2400" b="1" dirty="0"/>
              <a:t>，</a:t>
            </a:r>
            <a:r>
              <a:rPr lang="pt-BR" altLang="zh-CN" sz="2400" b="1" dirty="0"/>
              <a:t>A→B</a:t>
            </a:r>
            <a:r>
              <a:rPr lang="zh-CN" altLang="pt-BR" sz="2400" b="1" dirty="0"/>
              <a:t>｝。求</a:t>
            </a:r>
            <a:r>
              <a:rPr lang="pt-BR" altLang="zh-CN" sz="2400" b="1" dirty="0"/>
              <a:t>D</a:t>
            </a:r>
            <a:r>
              <a:rPr lang="en-US" altLang="zh-CN" sz="2400" b="1" baseline="-25000" dirty="0"/>
              <a:t> F </a:t>
            </a:r>
            <a:r>
              <a:rPr lang="pt-BR" altLang="zh-CN" sz="2400" b="1" baseline="30000" dirty="0"/>
              <a:t>+</a:t>
            </a:r>
            <a:r>
              <a:rPr lang="zh-CN" altLang="pt-BR" sz="2400" b="1" dirty="0"/>
              <a:t>，</a:t>
            </a:r>
            <a:r>
              <a:rPr lang="pt-BR" altLang="zh-CN" sz="2400" b="1" dirty="0"/>
              <a:t>CD</a:t>
            </a:r>
            <a:r>
              <a:rPr lang="en-US" altLang="zh-CN" sz="2400" b="1" baseline="-25000" dirty="0"/>
              <a:t> F </a:t>
            </a:r>
            <a:r>
              <a:rPr lang="pt-BR" altLang="zh-CN" sz="2400" b="1" baseline="30000" dirty="0"/>
              <a:t>+</a:t>
            </a:r>
            <a:r>
              <a:rPr lang="zh-CN" altLang="pt-BR" sz="2400" b="1" dirty="0"/>
              <a:t>，</a:t>
            </a:r>
            <a:r>
              <a:rPr lang="pt-BR" altLang="zh-CN" sz="2400" b="1" dirty="0"/>
              <a:t>AD</a:t>
            </a:r>
            <a:r>
              <a:rPr lang="en-US" altLang="zh-CN" sz="2400" b="1" baseline="-25000" dirty="0"/>
              <a:t> F </a:t>
            </a:r>
            <a:r>
              <a:rPr lang="pt-BR" altLang="zh-CN" sz="2400" b="1" baseline="30000" dirty="0"/>
              <a:t>+</a:t>
            </a:r>
            <a:r>
              <a:rPr lang="zh-CN" altLang="pt-BR" sz="2400" b="1" dirty="0"/>
              <a:t>，</a:t>
            </a:r>
            <a:r>
              <a:rPr lang="pt-BR" altLang="zh-CN" sz="2400" b="1" dirty="0"/>
              <a:t>AC</a:t>
            </a:r>
            <a:r>
              <a:rPr lang="en-US" altLang="zh-CN" sz="2400" b="1" baseline="-25000" dirty="0"/>
              <a:t> F </a:t>
            </a:r>
            <a:r>
              <a:rPr lang="pt-BR" altLang="zh-CN" sz="2400" b="1" baseline="30000" dirty="0"/>
              <a:t>+</a:t>
            </a:r>
            <a:r>
              <a:rPr lang="zh-CN" altLang="pt-BR" sz="2400" b="1" dirty="0"/>
              <a:t>，</a:t>
            </a:r>
            <a:r>
              <a:rPr lang="pt-BR" altLang="zh-CN" sz="2400" b="1" dirty="0"/>
              <a:t>ACD</a:t>
            </a:r>
            <a:r>
              <a:rPr lang="en-US" altLang="zh-CN" sz="2400" b="1" baseline="-25000" dirty="0"/>
              <a:t> F </a:t>
            </a:r>
            <a:r>
              <a:rPr lang="pt-BR" altLang="zh-CN" sz="2400" b="1" baseline="30000" dirty="0"/>
              <a:t>+</a:t>
            </a:r>
            <a:r>
              <a:rPr lang="zh-CN" altLang="pt-BR" sz="2400" b="1" dirty="0"/>
              <a:t>。 </a:t>
            </a:r>
            <a:endParaRPr lang="zh-CN" altLang="en-US" sz="2400" b="1" dirty="0"/>
          </a:p>
        </p:txBody>
      </p:sp>
      <p:sp>
        <p:nvSpPr>
          <p:cNvPr id="36868" name="Rectangle 4"/>
          <p:cNvSpPr>
            <a:spLocks noChangeArrowheads="1"/>
          </p:cNvSpPr>
          <p:nvPr/>
        </p:nvSpPr>
        <p:spPr bwMode="auto">
          <a:xfrm>
            <a:off x="1475656" y="3284984"/>
            <a:ext cx="4876800" cy="2308324"/>
          </a:xfrm>
          <a:prstGeom prst="rect">
            <a:avLst/>
          </a:prstGeom>
          <a:solidFill>
            <a:schemeClr val="bg2"/>
          </a:solidFill>
          <a:ln>
            <a:noFill/>
          </a:ln>
          <a:effectLst/>
        </p:spPr>
        <p:txBody>
          <a:bodyPr anchor="ctr">
            <a:spAutoFit/>
          </a:bodyPr>
          <a:lstStyle>
            <a:lvl1pPr indent="333375">
              <a:tabLst>
                <a:tab pos="1285875" algn="l"/>
              </a:tabLst>
              <a:defRPr>
                <a:solidFill>
                  <a:schemeClr val="tx1"/>
                </a:solidFill>
                <a:latin typeface="Arial" panose="020B0604020202020204" pitchFamily="34" charset="0"/>
                <a:ea typeface="宋体" panose="02010600030101010101" pitchFamily="2" charset="-122"/>
              </a:defRPr>
            </a:lvl1pPr>
            <a:lvl2pPr>
              <a:tabLst>
                <a:tab pos="1285875" algn="l"/>
              </a:tabLst>
              <a:defRPr>
                <a:solidFill>
                  <a:schemeClr val="tx1"/>
                </a:solidFill>
                <a:latin typeface="Arial" panose="020B0604020202020204" pitchFamily="34" charset="0"/>
                <a:ea typeface="宋体" panose="02010600030101010101" pitchFamily="2" charset="-122"/>
              </a:defRPr>
            </a:lvl2pPr>
            <a:lvl3pPr>
              <a:tabLst>
                <a:tab pos="1285875" algn="l"/>
              </a:tabLst>
              <a:defRPr>
                <a:solidFill>
                  <a:schemeClr val="tx1"/>
                </a:solidFill>
                <a:latin typeface="Arial" panose="020B0604020202020204" pitchFamily="34" charset="0"/>
                <a:ea typeface="宋体" panose="02010600030101010101" pitchFamily="2" charset="-122"/>
              </a:defRPr>
            </a:lvl3pPr>
            <a:lvl4pPr>
              <a:tabLst>
                <a:tab pos="1285875" algn="l"/>
              </a:tabLst>
              <a:defRPr>
                <a:solidFill>
                  <a:schemeClr val="tx1"/>
                </a:solidFill>
                <a:latin typeface="Arial" panose="020B0604020202020204" pitchFamily="34" charset="0"/>
                <a:ea typeface="宋体" panose="02010600030101010101" pitchFamily="2" charset="-122"/>
              </a:defRPr>
            </a:lvl4pPr>
            <a:lvl5pPr>
              <a:tabLst>
                <a:tab pos="12858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9pPr>
          </a:lstStyle>
          <a:p>
            <a:pPr algn="l"/>
            <a:r>
              <a:rPr lang="zh-CN" altLang="pt-BR" sz="2400" b="1" dirty="0">
                <a:solidFill>
                  <a:srgbClr val="FF0000"/>
                </a:solidFill>
              </a:rPr>
              <a:t>解答：</a:t>
            </a:r>
          </a:p>
          <a:p>
            <a:pPr algn="l"/>
            <a:r>
              <a:rPr lang="pt-BR" altLang="zh-CN" sz="2400" b="1" dirty="0"/>
              <a:t>D</a:t>
            </a:r>
            <a:r>
              <a:rPr lang="en-US" altLang="zh-CN" sz="2400" baseline="-25000" dirty="0"/>
              <a:t> F </a:t>
            </a:r>
            <a:r>
              <a:rPr lang="pt-BR" altLang="zh-CN" sz="2400" b="1" baseline="30000" dirty="0"/>
              <a:t>+</a:t>
            </a:r>
            <a:r>
              <a:rPr lang="pt-BR" altLang="zh-CN" sz="2400" b="1" dirty="0"/>
              <a:t>=DG</a:t>
            </a:r>
          </a:p>
          <a:p>
            <a:pPr algn="l"/>
            <a:r>
              <a:rPr lang="pt-BR" altLang="zh-CN" sz="2400" b="1" dirty="0"/>
              <a:t>CD</a:t>
            </a:r>
            <a:r>
              <a:rPr lang="en-US" altLang="zh-CN" sz="2400" baseline="-25000" dirty="0"/>
              <a:t> F </a:t>
            </a:r>
            <a:r>
              <a:rPr lang="pt-BR" altLang="zh-CN" sz="2400" b="1" baseline="30000" dirty="0"/>
              <a:t>+</a:t>
            </a:r>
            <a:r>
              <a:rPr lang="pt-BR" altLang="zh-CN" sz="2400" b="1" dirty="0"/>
              <a:t>=ABCDEG</a:t>
            </a:r>
          </a:p>
          <a:p>
            <a:pPr algn="l"/>
            <a:r>
              <a:rPr lang="pt-BR" altLang="zh-CN" sz="2400" b="1" dirty="0"/>
              <a:t>AD</a:t>
            </a:r>
            <a:r>
              <a:rPr lang="en-US" altLang="zh-CN" sz="2400" baseline="-25000" dirty="0"/>
              <a:t> F </a:t>
            </a:r>
            <a:r>
              <a:rPr lang="pt-BR" altLang="zh-CN" sz="2400" b="1" baseline="30000" dirty="0"/>
              <a:t>+</a:t>
            </a:r>
            <a:r>
              <a:rPr lang="pt-BR" altLang="zh-CN" sz="2400" b="1" dirty="0"/>
              <a:t>=ABDG</a:t>
            </a:r>
            <a:endParaRPr lang="zh-CN" altLang="pt-BR" sz="2400" b="1" dirty="0"/>
          </a:p>
          <a:p>
            <a:pPr algn="l"/>
            <a:r>
              <a:rPr lang="pt-BR" altLang="zh-CN" sz="2400" b="1" dirty="0"/>
              <a:t>AC</a:t>
            </a:r>
            <a:r>
              <a:rPr lang="en-US" altLang="zh-CN" sz="2400" baseline="-25000" dirty="0"/>
              <a:t> F </a:t>
            </a:r>
            <a:r>
              <a:rPr lang="pt-BR" altLang="zh-CN" sz="2400" b="1" baseline="30000" dirty="0"/>
              <a:t>+</a:t>
            </a:r>
            <a:r>
              <a:rPr lang="pt-BR" altLang="zh-CN" sz="2400" b="1" dirty="0"/>
              <a:t>=ABC</a:t>
            </a:r>
          </a:p>
          <a:p>
            <a:pPr algn="l"/>
            <a:r>
              <a:rPr lang="pt-BR" altLang="zh-CN" sz="2400" b="1" dirty="0"/>
              <a:t>ACD</a:t>
            </a:r>
            <a:r>
              <a:rPr lang="en-US" altLang="zh-CN" sz="2400" baseline="-25000" dirty="0"/>
              <a:t> F </a:t>
            </a:r>
            <a:r>
              <a:rPr lang="pt-BR" altLang="zh-CN" sz="2400" b="1" baseline="30000" dirty="0"/>
              <a:t>+</a:t>
            </a:r>
            <a:r>
              <a:rPr lang="pt-BR" altLang="zh-CN" sz="2400" b="1" dirty="0"/>
              <a:t>=ABCDEG</a:t>
            </a:r>
            <a:endParaRPr lang="zh-CN" altLang="pt-BR" sz="2400" b="1" dirty="0"/>
          </a:p>
        </p:txBody>
      </p:sp>
      <p:sp>
        <p:nvSpPr>
          <p:cNvPr id="4" name="页脚占位符 4">
            <a:extLst>
              <a:ext uri="{FF2B5EF4-FFF2-40B4-BE49-F238E27FC236}">
                <a16:creationId xmlns:a16="http://schemas.microsoft.com/office/drawing/2014/main" id="{3F1CBD59-3FBE-41B6-9BF9-413853932150}"/>
              </a:ext>
            </a:extLst>
          </p:cNvPr>
          <p:cNvSpPr>
            <a:spLocks noGrp="1"/>
          </p:cNvSpPr>
          <p:nvPr>
            <p:ph type="ftr" sz="quarter" idx="11"/>
          </p:nvPr>
        </p:nvSpPr>
        <p:spPr>
          <a:xfrm>
            <a:off x="5219700" y="6381750"/>
            <a:ext cx="3600450" cy="320675"/>
          </a:xfrm>
        </p:spPr>
        <p:txBody>
          <a:bodyPr/>
          <a:lstStyle/>
          <a:p>
            <a:r>
              <a:rPr lang="en-US" altLang="zh-CN"/>
              <a:t>An Introduction to Database System</a:t>
            </a:r>
          </a:p>
        </p:txBody>
      </p:sp>
      <p:sp>
        <p:nvSpPr>
          <p:cNvPr id="5" name="灯片编号占位符 5">
            <a:extLst>
              <a:ext uri="{FF2B5EF4-FFF2-40B4-BE49-F238E27FC236}">
                <a16:creationId xmlns:a16="http://schemas.microsoft.com/office/drawing/2014/main" id="{D702EBD0-3C35-4F09-ADB6-9FBBADBDFBF5}"/>
              </a:ext>
            </a:extLst>
          </p:cNvPr>
          <p:cNvSpPr>
            <a:spLocks noGrp="1"/>
          </p:cNvSpPr>
          <p:nvPr>
            <p:ph type="sldNum" sz="quarter" idx="12"/>
          </p:nvPr>
        </p:nvSpPr>
        <p:spPr>
          <a:xfrm>
            <a:off x="250825" y="6237288"/>
            <a:ext cx="585788" cy="457200"/>
          </a:xfrm>
        </p:spPr>
        <p:txBody>
          <a:bodyPr/>
          <a:lstStyle/>
          <a:p>
            <a:fld id="{9C73FC67-4E56-47DA-A07C-99165DEA713F}" type="slidenum">
              <a:rPr lang="en-US" altLang="zh-CN"/>
              <a:pPr/>
              <a:t>14</a:t>
            </a:fld>
            <a:endParaRPr lang="en-US" altLang="zh-CN" dirty="0"/>
          </a:p>
        </p:txBody>
      </p:sp>
    </p:spTree>
    <p:extLst>
      <p:ext uri="{BB962C8B-B14F-4D97-AF65-F5344CB8AC3E}">
        <p14:creationId xmlns:p14="http://schemas.microsoft.com/office/powerpoint/2010/main" val="1186466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514350" y="702646"/>
            <a:ext cx="77724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kumimoji="0" lang="pt-BR" altLang="zh-CN" sz="2800" b="1" i="0" u="none" strike="noStrike" kern="0" cap="none" spc="0" normalizeH="0" baseline="0" noProof="0" dirty="0">
                <a:ln>
                  <a:noFill/>
                </a:ln>
                <a:solidFill>
                  <a:srgbClr val="FFFFFF"/>
                </a:solidFill>
                <a:effectLst/>
                <a:uLnTx/>
                <a:uFillTx/>
                <a:latin typeface="Arial"/>
                <a:ea typeface="+mj-ea"/>
                <a:cs typeface="+mj-cs"/>
              </a:rPr>
              <a:t>2</a:t>
            </a:r>
            <a:r>
              <a:rPr kumimoji="0" lang="zh-CN" altLang="pt-BR" sz="2800" b="1" i="0" u="none" strike="noStrike" kern="0" cap="none" spc="0" normalizeH="0" baseline="0" noProof="0" dirty="0">
                <a:ln>
                  <a:noFill/>
                </a:ln>
                <a:solidFill>
                  <a:srgbClr val="FFFFFF"/>
                </a:solidFill>
                <a:effectLst/>
                <a:uLnTx/>
                <a:uFillTx/>
                <a:latin typeface="Arial"/>
                <a:ea typeface="+mj-ea"/>
                <a:cs typeface="+mj-cs"/>
              </a:rPr>
              <a:t>．求最小函数依赖集</a:t>
            </a:r>
            <a:endParaRPr lang="zh-CN" altLang="en-US" sz="3600" dirty="0">
              <a:solidFill>
                <a:srgbClr val="0000FF"/>
              </a:solidFill>
            </a:endParaRPr>
          </a:p>
        </p:txBody>
      </p:sp>
      <p:sp>
        <p:nvSpPr>
          <p:cNvPr id="315399" name="Rectangle 7"/>
          <p:cNvSpPr>
            <a:spLocks noGrp="1" noChangeArrowheads="1"/>
          </p:cNvSpPr>
          <p:nvPr>
            <p:ph idx="1"/>
          </p:nvPr>
        </p:nvSpPr>
        <p:spPr bwMode="auto">
          <a:xfrm>
            <a:off x="514350" y="1512887"/>
            <a:ext cx="8305800" cy="3932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lnSpc>
                <a:spcPct val="115000"/>
              </a:lnSpc>
              <a:spcBef>
                <a:spcPct val="25000"/>
              </a:spcBef>
              <a:buFontTx/>
              <a:buNone/>
            </a:pPr>
            <a:r>
              <a:rPr lang="zh-CN" altLang="en-US" sz="2800" b="1" dirty="0">
                <a:solidFill>
                  <a:srgbClr val="FF3300"/>
                </a:solidFill>
              </a:rPr>
              <a:t>求解过程</a:t>
            </a:r>
            <a:r>
              <a:rPr lang="en-US" altLang="zh-CN" sz="2800" b="1" dirty="0">
                <a:solidFill>
                  <a:srgbClr val="000066"/>
                </a:solidFill>
              </a:rPr>
              <a:t>:</a:t>
            </a:r>
            <a:r>
              <a:rPr lang="zh-CN" altLang="en-US" sz="2800" b="1" dirty="0">
                <a:solidFill>
                  <a:srgbClr val="000066"/>
                </a:solidFill>
              </a:rPr>
              <a:t>依据定义分三步对</a:t>
            </a:r>
            <a:r>
              <a:rPr lang="en-US" altLang="zh-CN" sz="2800" b="1" dirty="0">
                <a:solidFill>
                  <a:srgbClr val="000066"/>
                </a:solidFill>
              </a:rPr>
              <a:t>F</a:t>
            </a:r>
            <a:r>
              <a:rPr lang="zh-CN" altLang="en-US" sz="2800" b="1" dirty="0">
                <a:solidFill>
                  <a:srgbClr val="000066"/>
                </a:solidFill>
              </a:rPr>
              <a:t>进行</a:t>
            </a:r>
            <a:r>
              <a:rPr lang="zh-CN" altLang="en-US" sz="2800" b="1" dirty="0">
                <a:solidFill>
                  <a:srgbClr val="000066"/>
                </a:solidFill>
                <a:latin typeface="Times New Roman" pitchFamily="18" charset="0"/>
              </a:rPr>
              <a:t>“</a:t>
            </a:r>
            <a:r>
              <a:rPr lang="zh-CN" altLang="en-US" sz="2800" b="1" dirty="0">
                <a:solidFill>
                  <a:srgbClr val="000066"/>
                </a:solidFill>
              </a:rPr>
              <a:t>极小化处理</a:t>
            </a:r>
            <a:r>
              <a:rPr lang="zh-CN" altLang="en-US" sz="2800" b="1" dirty="0">
                <a:solidFill>
                  <a:srgbClr val="000066"/>
                </a:solidFill>
                <a:latin typeface="Times New Roman" pitchFamily="18" charset="0"/>
              </a:rPr>
              <a:t>”</a:t>
            </a:r>
            <a:r>
              <a:rPr lang="zh-CN" altLang="en-US" sz="2800" b="1" dirty="0">
                <a:solidFill>
                  <a:srgbClr val="000066"/>
                </a:solidFill>
              </a:rPr>
              <a:t>，找出</a:t>
            </a:r>
            <a:r>
              <a:rPr lang="en-US" altLang="zh-CN" sz="2800" b="1" dirty="0">
                <a:solidFill>
                  <a:srgbClr val="000066"/>
                </a:solidFill>
              </a:rPr>
              <a:t>F</a:t>
            </a:r>
            <a:r>
              <a:rPr lang="zh-CN" altLang="en-US" sz="2800" b="1" dirty="0">
                <a:solidFill>
                  <a:srgbClr val="000066"/>
                </a:solidFill>
              </a:rPr>
              <a:t>的一个最小依赖集：</a:t>
            </a:r>
          </a:p>
          <a:p>
            <a:pPr algn="just">
              <a:lnSpc>
                <a:spcPct val="115000"/>
              </a:lnSpc>
              <a:spcBef>
                <a:spcPct val="25000"/>
              </a:spcBef>
              <a:buFontTx/>
              <a:buNone/>
            </a:pPr>
            <a:r>
              <a:rPr lang="zh-CN" altLang="en-US" sz="2800" b="1" dirty="0">
                <a:solidFill>
                  <a:srgbClr val="000066"/>
                </a:solidFill>
              </a:rPr>
              <a:t>  </a:t>
            </a:r>
            <a:r>
              <a:rPr lang="en-US" altLang="zh-CN" sz="2800" b="1" dirty="0">
                <a:solidFill>
                  <a:srgbClr val="000066"/>
                </a:solidFill>
              </a:rPr>
              <a:t>(1) </a:t>
            </a:r>
            <a:r>
              <a:rPr lang="zh-CN" altLang="en-US" sz="2800" b="1" dirty="0">
                <a:solidFill>
                  <a:srgbClr val="000066"/>
                </a:solidFill>
              </a:rPr>
              <a:t>（分解）逐一检查</a:t>
            </a:r>
            <a:r>
              <a:rPr lang="en-US" altLang="zh-CN" sz="2800" b="1" dirty="0">
                <a:solidFill>
                  <a:srgbClr val="000066"/>
                </a:solidFill>
              </a:rPr>
              <a:t>F</a:t>
            </a:r>
            <a:r>
              <a:rPr lang="zh-CN" altLang="en-US" sz="2800" b="1" dirty="0">
                <a:solidFill>
                  <a:srgbClr val="000066"/>
                </a:solidFill>
              </a:rPr>
              <a:t>中各函数依赖</a:t>
            </a:r>
            <a:r>
              <a:rPr lang="en-US" altLang="zh-CN" sz="2800" b="1" dirty="0" err="1">
                <a:solidFill>
                  <a:srgbClr val="000066"/>
                </a:solidFill>
              </a:rPr>
              <a:t>FD</a:t>
            </a:r>
            <a:r>
              <a:rPr lang="en-US" altLang="zh-CN" sz="2800" b="1" baseline="-30000" dirty="0" err="1">
                <a:solidFill>
                  <a:srgbClr val="000066"/>
                </a:solidFill>
              </a:rPr>
              <a:t>i</a:t>
            </a:r>
            <a:r>
              <a:rPr lang="zh-CN" altLang="en-US" sz="2800" b="1" dirty="0">
                <a:solidFill>
                  <a:srgbClr val="000066"/>
                </a:solidFill>
              </a:rPr>
              <a:t>：</a:t>
            </a:r>
            <a:r>
              <a:rPr lang="en-US" altLang="zh-CN" sz="2800" b="1" dirty="0">
                <a:solidFill>
                  <a:srgbClr val="000066"/>
                </a:solidFill>
              </a:rPr>
              <a:t>X→Y</a:t>
            </a:r>
          </a:p>
          <a:p>
            <a:pPr algn="just">
              <a:lnSpc>
                <a:spcPct val="115000"/>
              </a:lnSpc>
              <a:spcBef>
                <a:spcPct val="25000"/>
              </a:spcBef>
              <a:buFontTx/>
              <a:buNone/>
            </a:pPr>
            <a:r>
              <a:rPr lang="en-US" altLang="zh-CN" sz="2800" b="1" dirty="0">
                <a:solidFill>
                  <a:srgbClr val="000066"/>
                </a:solidFill>
              </a:rPr>
              <a:t>    </a:t>
            </a:r>
            <a:r>
              <a:rPr lang="zh-CN" altLang="en-US" sz="2800" b="1" dirty="0">
                <a:solidFill>
                  <a:srgbClr val="000066"/>
                </a:solidFill>
              </a:rPr>
              <a:t>若</a:t>
            </a:r>
            <a:r>
              <a:rPr lang="en-US" altLang="zh-CN" sz="2800" b="1" dirty="0">
                <a:solidFill>
                  <a:srgbClr val="000066"/>
                </a:solidFill>
              </a:rPr>
              <a:t>Y=A</a:t>
            </a:r>
            <a:r>
              <a:rPr lang="en-US" altLang="zh-CN" sz="2800" b="1" baseline="-30000" dirty="0">
                <a:solidFill>
                  <a:srgbClr val="000066"/>
                </a:solidFill>
              </a:rPr>
              <a:t>1</a:t>
            </a:r>
            <a:r>
              <a:rPr lang="en-US" altLang="zh-CN" sz="2800" b="1" dirty="0">
                <a:solidFill>
                  <a:srgbClr val="000066"/>
                </a:solidFill>
              </a:rPr>
              <a:t>A</a:t>
            </a:r>
            <a:r>
              <a:rPr lang="en-US" altLang="zh-CN" sz="2800" b="1" baseline="-30000" dirty="0">
                <a:solidFill>
                  <a:srgbClr val="000066"/>
                </a:solidFill>
              </a:rPr>
              <a:t>2</a:t>
            </a:r>
            <a:r>
              <a:rPr lang="en-US" altLang="zh-CN" sz="2800" b="1" dirty="0">
                <a:solidFill>
                  <a:srgbClr val="000066"/>
                </a:solidFill>
              </a:rPr>
              <a:t> </a:t>
            </a:r>
            <a:r>
              <a:rPr lang="en-US" altLang="zh-CN" sz="2800" b="1" dirty="0">
                <a:solidFill>
                  <a:srgbClr val="000066"/>
                </a:solidFill>
                <a:latin typeface="Times New Roman" pitchFamily="18" charset="0"/>
              </a:rPr>
              <a:t>…</a:t>
            </a:r>
            <a:r>
              <a:rPr lang="en-US" altLang="zh-CN" sz="2800" b="1" dirty="0" err="1">
                <a:solidFill>
                  <a:srgbClr val="000066"/>
                </a:solidFill>
              </a:rPr>
              <a:t>A</a:t>
            </a:r>
            <a:r>
              <a:rPr lang="en-US" altLang="zh-CN" sz="2800" b="1" baseline="-30000" dirty="0" err="1">
                <a:solidFill>
                  <a:srgbClr val="000066"/>
                </a:solidFill>
              </a:rPr>
              <a:t>k</a:t>
            </a:r>
            <a:r>
              <a:rPr lang="zh-CN" altLang="en-US" sz="2800" b="1" dirty="0">
                <a:solidFill>
                  <a:srgbClr val="000066"/>
                </a:solidFill>
              </a:rPr>
              <a:t>，</a:t>
            </a:r>
            <a:r>
              <a:rPr lang="en-US" altLang="zh-CN" sz="2800" b="1" dirty="0">
                <a:solidFill>
                  <a:srgbClr val="000066"/>
                </a:solidFill>
              </a:rPr>
              <a:t>k &gt; 2</a:t>
            </a:r>
            <a:r>
              <a:rPr lang="zh-CN" altLang="en-US" sz="2800" b="1" dirty="0">
                <a:solidFill>
                  <a:srgbClr val="000066"/>
                </a:solidFill>
              </a:rPr>
              <a:t>，</a:t>
            </a:r>
          </a:p>
          <a:p>
            <a:pPr algn="just">
              <a:lnSpc>
                <a:spcPct val="115000"/>
              </a:lnSpc>
              <a:spcBef>
                <a:spcPct val="25000"/>
              </a:spcBef>
              <a:buFontTx/>
              <a:buNone/>
            </a:pPr>
            <a:r>
              <a:rPr lang="zh-CN" altLang="en-US" sz="2800" b="1" dirty="0">
                <a:solidFill>
                  <a:srgbClr val="000066"/>
                </a:solidFill>
              </a:rPr>
              <a:t>    则用 </a:t>
            </a:r>
            <a:r>
              <a:rPr lang="en-US" altLang="zh-CN" sz="2800" b="1" dirty="0">
                <a:solidFill>
                  <a:srgbClr val="000066"/>
                </a:solidFill>
              </a:rPr>
              <a:t>{ </a:t>
            </a:r>
            <a:r>
              <a:rPr lang="en-US" altLang="zh-CN" sz="2800" b="1" dirty="0" err="1">
                <a:solidFill>
                  <a:srgbClr val="000066"/>
                </a:solidFill>
              </a:rPr>
              <a:t>X→A</a:t>
            </a:r>
            <a:r>
              <a:rPr lang="en-US" altLang="zh-CN" sz="2800" b="1" baseline="-30000" dirty="0" err="1">
                <a:solidFill>
                  <a:srgbClr val="000066"/>
                </a:solidFill>
              </a:rPr>
              <a:t>j</a:t>
            </a:r>
            <a:r>
              <a:rPr lang="en-US" altLang="zh-CN" sz="2800" b="1" baseline="-30000" dirty="0">
                <a:solidFill>
                  <a:srgbClr val="000066"/>
                </a:solidFill>
              </a:rPr>
              <a:t> </a:t>
            </a:r>
            <a:r>
              <a:rPr lang="en-US" altLang="zh-CN" sz="2800" b="1" dirty="0">
                <a:solidFill>
                  <a:srgbClr val="000066"/>
                </a:solidFill>
              </a:rPr>
              <a:t>|j=1</a:t>
            </a:r>
            <a:r>
              <a:rPr lang="zh-CN" altLang="en-US" sz="2800" b="1" dirty="0">
                <a:solidFill>
                  <a:srgbClr val="000066"/>
                </a:solidFill>
              </a:rPr>
              <a:t>，</a:t>
            </a:r>
            <a:r>
              <a:rPr lang="en-US" altLang="zh-CN" sz="2800" b="1" dirty="0">
                <a:solidFill>
                  <a:srgbClr val="000066"/>
                </a:solidFill>
              </a:rPr>
              <a:t>2</a:t>
            </a:r>
            <a:r>
              <a:rPr lang="zh-CN" altLang="en-US" sz="2800" b="1" dirty="0">
                <a:solidFill>
                  <a:srgbClr val="000066"/>
                </a:solidFill>
              </a:rPr>
              <a:t>，</a:t>
            </a:r>
            <a:r>
              <a:rPr lang="en-US" altLang="zh-CN" sz="2800" b="1" dirty="0">
                <a:solidFill>
                  <a:srgbClr val="000066"/>
                </a:solidFill>
                <a:latin typeface="Times New Roman" pitchFamily="18" charset="0"/>
              </a:rPr>
              <a:t>…</a:t>
            </a:r>
            <a:r>
              <a:rPr lang="zh-CN" altLang="en-US" sz="2800" b="1" dirty="0">
                <a:solidFill>
                  <a:srgbClr val="000066"/>
                </a:solidFill>
              </a:rPr>
              <a:t>， </a:t>
            </a:r>
            <a:r>
              <a:rPr lang="en-US" altLang="zh-CN" sz="2800" b="1" dirty="0">
                <a:solidFill>
                  <a:srgbClr val="000066"/>
                </a:solidFill>
              </a:rPr>
              <a:t>k} </a:t>
            </a:r>
            <a:r>
              <a:rPr lang="zh-CN" altLang="en-US" sz="2800" b="1" dirty="0">
                <a:solidFill>
                  <a:srgbClr val="000066"/>
                </a:solidFill>
              </a:rPr>
              <a:t>来取代</a:t>
            </a:r>
            <a:r>
              <a:rPr lang="en-US" altLang="zh-CN" sz="2800" b="1" dirty="0">
                <a:solidFill>
                  <a:srgbClr val="000066"/>
                </a:solidFill>
              </a:rPr>
              <a:t>X→Y</a:t>
            </a:r>
            <a:r>
              <a:rPr lang="zh-CN" altLang="en-US" sz="2800" b="1" dirty="0">
                <a:solidFill>
                  <a:srgbClr val="000066"/>
                </a:solidFill>
              </a:rPr>
              <a:t>。</a:t>
            </a:r>
            <a:r>
              <a:rPr lang="zh-CN" altLang="en-US" sz="4000" b="1" dirty="0">
                <a:solidFill>
                  <a:srgbClr val="000066"/>
                </a:solidFill>
              </a:rPr>
              <a:t>   </a:t>
            </a:r>
          </a:p>
          <a:p>
            <a:pPr algn="just">
              <a:lnSpc>
                <a:spcPct val="115000"/>
              </a:lnSpc>
              <a:spcBef>
                <a:spcPct val="25000"/>
              </a:spcBef>
              <a:buFontTx/>
              <a:buNone/>
            </a:pPr>
            <a:r>
              <a:rPr lang="zh-CN" altLang="en-US" sz="2800" b="1" dirty="0">
                <a:solidFill>
                  <a:srgbClr val="000066"/>
                </a:solidFill>
              </a:rPr>
              <a:t>    </a:t>
            </a:r>
            <a:r>
              <a:rPr lang="zh-CN" altLang="en-US" sz="2800" b="1" dirty="0">
                <a:solidFill>
                  <a:srgbClr val="CC3300"/>
                </a:solidFill>
              </a:rPr>
              <a:t>理由：分解性保证了</a:t>
            </a:r>
            <a:r>
              <a:rPr lang="en-US" altLang="zh-CN" sz="2800" b="1" dirty="0">
                <a:solidFill>
                  <a:srgbClr val="CC3300"/>
                </a:solidFill>
              </a:rPr>
              <a:t>F</a:t>
            </a:r>
            <a:r>
              <a:rPr lang="zh-CN" altLang="en-US" sz="2800" b="1" dirty="0">
                <a:solidFill>
                  <a:srgbClr val="CC3300"/>
                </a:solidFill>
              </a:rPr>
              <a:t>变换前后的等价性。</a:t>
            </a:r>
          </a:p>
        </p:txBody>
      </p:sp>
      <p:sp>
        <p:nvSpPr>
          <p:cNvPr id="7" name="页脚占位符 4">
            <a:extLst>
              <a:ext uri="{FF2B5EF4-FFF2-40B4-BE49-F238E27FC236}">
                <a16:creationId xmlns:a16="http://schemas.microsoft.com/office/drawing/2014/main" id="{75FC2B7E-F2AF-48E8-810D-19F3A465A494}"/>
              </a:ext>
            </a:extLst>
          </p:cNvPr>
          <p:cNvSpPr>
            <a:spLocks noGrp="1"/>
          </p:cNvSpPr>
          <p:nvPr>
            <p:ph type="ftr" sz="quarter" idx="11"/>
          </p:nvPr>
        </p:nvSpPr>
        <p:spPr>
          <a:xfrm>
            <a:off x="5219700" y="6381750"/>
            <a:ext cx="3600450" cy="320675"/>
          </a:xfrm>
        </p:spPr>
        <p:txBody>
          <a:bodyPr/>
          <a:lstStyle/>
          <a:p>
            <a:r>
              <a:rPr lang="en-US" altLang="zh-CN"/>
              <a:t>An Introduction to Database System</a:t>
            </a:r>
          </a:p>
        </p:txBody>
      </p:sp>
      <p:sp>
        <p:nvSpPr>
          <p:cNvPr id="8" name="灯片编号占位符 5">
            <a:extLst>
              <a:ext uri="{FF2B5EF4-FFF2-40B4-BE49-F238E27FC236}">
                <a16:creationId xmlns:a16="http://schemas.microsoft.com/office/drawing/2014/main" id="{DEA94576-FCC5-4B78-BC78-29AC23443B1C}"/>
              </a:ext>
            </a:extLst>
          </p:cNvPr>
          <p:cNvSpPr>
            <a:spLocks noGrp="1"/>
          </p:cNvSpPr>
          <p:nvPr>
            <p:ph type="sldNum" sz="quarter" idx="12"/>
          </p:nvPr>
        </p:nvSpPr>
        <p:spPr>
          <a:xfrm>
            <a:off x="250825" y="6237288"/>
            <a:ext cx="585788" cy="457200"/>
          </a:xfrm>
        </p:spPr>
        <p:txBody>
          <a:bodyPr/>
          <a:lstStyle/>
          <a:p>
            <a:fld id="{9C73FC67-4E56-47DA-A07C-99165DEA713F}" type="slidenum">
              <a:rPr lang="en-US" altLang="zh-CN"/>
              <a:pPr/>
              <a:t>15</a:t>
            </a:fld>
            <a:endParaRPr lang="en-US" altLang="zh-CN" dirty="0"/>
          </a:p>
        </p:txBody>
      </p:sp>
    </p:spTree>
    <p:extLst>
      <p:ext uri="{BB962C8B-B14F-4D97-AF65-F5344CB8AC3E}">
        <p14:creationId xmlns:p14="http://schemas.microsoft.com/office/powerpoint/2010/main" val="366552041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5399">
                                            <p:txEl>
                                              <p:pRg st="0" end="0"/>
                                            </p:txEl>
                                          </p:spTgt>
                                        </p:tgtEl>
                                        <p:attrNameLst>
                                          <p:attrName>style.visibility</p:attrName>
                                        </p:attrNameLst>
                                      </p:cBhvr>
                                      <p:to>
                                        <p:strVal val="visible"/>
                                      </p:to>
                                    </p:set>
                                    <p:animEffect transition="in" filter="blinds(horizontal)">
                                      <p:cBhvr>
                                        <p:cTn id="7" dur="500"/>
                                        <p:tgtEl>
                                          <p:spTgt spid="3153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5399">
                                            <p:txEl>
                                              <p:pRg st="1" end="1"/>
                                            </p:txEl>
                                          </p:spTgt>
                                        </p:tgtEl>
                                        <p:attrNameLst>
                                          <p:attrName>style.visibility</p:attrName>
                                        </p:attrNameLst>
                                      </p:cBhvr>
                                      <p:to>
                                        <p:strVal val="visible"/>
                                      </p:to>
                                    </p:set>
                                    <p:animEffect transition="in" filter="blinds(horizontal)">
                                      <p:cBhvr>
                                        <p:cTn id="12" dur="500"/>
                                        <p:tgtEl>
                                          <p:spTgt spid="3153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5399">
                                            <p:txEl>
                                              <p:pRg st="2" end="2"/>
                                            </p:txEl>
                                          </p:spTgt>
                                        </p:tgtEl>
                                        <p:attrNameLst>
                                          <p:attrName>style.visibility</p:attrName>
                                        </p:attrNameLst>
                                      </p:cBhvr>
                                      <p:to>
                                        <p:strVal val="visible"/>
                                      </p:to>
                                    </p:set>
                                    <p:animEffect transition="in" filter="blinds(horizontal)">
                                      <p:cBhvr>
                                        <p:cTn id="17" dur="500"/>
                                        <p:tgtEl>
                                          <p:spTgt spid="3153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5399">
                                            <p:txEl>
                                              <p:pRg st="3" end="3"/>
                                            </p:txEl>
                                          </p:spTgt>
                                        </p:tgtEl>
                                        <p:attrNameLst>
                                          <p:attrName>style.visibility</p:attrName>
                                        </p:attrNameLst>
                                      </p:cBhvr>
                                      <p:to>
                                        <p:strVal val="visible"/>
                                      </p:to>
                                    </p:set>
                                    <p:animEffect transition="in" filter="blinds(horizontal)">
                                      <p:cBhvr>
                                        <p:cTn id="22" dur="500"/>
                                        <p:tgtEl>
                                          <p:spTgt spid="3153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15399">
                                            <p:txEl>
                                              <p:pRg st="4" end="4"/>
                                            </p:txEl>
                                          </p:spTgt>
                                        </p:tgtEl>
                                        <p:attrNameLst>
                                          <p:attrName>style.visibility</p:attrName>
                                        </p:attrNameLst>
                                      </p:cBhvr>
                                      <p:to>
                                        <p:strVal val="visible"/>
                                      </p:to>
                                    </p:set>
                                    <p:animEffect transition="in" filter="blinds(horizontal)">
                                      <p:cBhvr>
                                        <p:cTn id="27" dur="500"/>
                                        <p:tgtEl>
                                          <p:spTgt spid="3153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9" grpId="0" build="p" bldLvl="2"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bwMode="auto">
          <a:xfrm>
            <a:off x="600720" y="692696"/>
            <a:ext cx="7772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kumimoji="0" lang="pt-BR" altLang="zh-CN" sz="2800" b="1" i="0" u="none" strike="noStrike" kern="0" cap="none" spc="0" normalizeH="0" baseline="0" noProof="0" dirty="0">
                <a:ln>
                  <a:noFill/>
                </a:ln>
                <a:solidFill>
                  <a:srgbClr val="FFFFFF"/>
                </a:solidFill>
                <a:effectLst/>
                <a:uLnTx/>
                <a:uFillTx/>
                <a:latin typeface="Arial"/>
                <a:ea typeface="+mj-ea"/>
                <a:cs typeface="+mj-cs"/>
              </a:rPr>
              <a:t>2</a:t>
            </a:r>
            <a:r>
              <a:rPr kumimoji="0" lang="zh-CN" altLang="pt-BR" sz="2800" b="1" i="0" u="none" strike="noStrike" kern="0" cap="none" spc="0" normalizeH="0" baseline="0" noProof="0" dirty="0">
                <a:ln>
                  <a:noFill/>
                </a:ln>
                <a:solidFill>
                  <a:srgbClr val="FFFFFF"/>
                </a:solidFill>
                <a:effectLst/>
                <a:uLnTx/>
                <a:uFillTx/>
                <a:latin typeface="Arial"/>
                <a:ea typeface="+mj-ea"/>
                <a:cs typeface="+mj-cs"/>
              </a:rPr>
              <a:t>．求最小函数依赖集</a:t>
            </a:r>
            <a:endParaRPr lang="zh-CN" altLang="en-US" sz="3600" b="1" dirty="0">
              <a:solidFill>
                <a:srgbClr val="0000FF"/>
              </a:solidFill>
            </a:endParaRPr>
          </a:p>
        </p:txBody>
      </p:sp>
      <p:sp>
        <p:nvSpPr>
          <p:cNvPr id="78851" name="Rectangle 10"/>
          <p:cNvSpPr>
            <a:spLocks noGrp="1" noChangeArrowheads="1"/>
          </p:cNvSpPr>
          <p:nvPr>
            <p:ph idx="1"/>
          </p:nvPr>
        </p:nvSpPr>
        <p:spPr bwMode="auto">
          <a:xfrm>
            <a:off x="609600" y="1485900"/>
            <a:ext cx="8001000" cy="2057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30000"/>
              </a:lnSpc>
              <a:buFontTx/>
              <a:buNone/>
            </a:pPr>
            <a:r>
              <a:rPr lang="en-US" altLang="zh-CN" sz="2800" b="1" dirty="0">
                <a:solidFill>
                  <a:srgbClr val="000066"/>
                </a:solidFill>
              </a:rPr>
              <a:t>(2)</a:t>
            </a:r>
            <a:r>
              <a:rPr lang="zh-CN" altLang="en-US" sz="2800" b="1" dirty="0">
                <a:solidFill>
                  <a:srgbClr val="000066"/>
                </a:solidFill>
              </a:rPr>
              <a:t>（去掉多余的函数依赖）</a:t>
            </a:r>
            <a:endParaRPr lang="en-US" altLang="zh-CN" sz="2800" b="1" dirty="0">
              <a:solidFill>
                <a:srgbClr val="000066"/>
              </a:solidFill>
            </a:endParaRPr>
          </a:p>
          <a:p>
            <a:pPr>
              <a:lnSpc>
                <a:spcPct val="130000"/>
              </a:lnSpc>
              <a:buFontTx/>
              <a:buNone/>
            </a:pPr>
            <a:r>
              <a:rPr lang="zh-CN" altLang="en-US" sz="2800" b="1" dirty="0">
                <a:solidFill>
                  <a:srgbClr val="000066"/>
                </a:solidFill>
              </a:rPr>
              <a:t>逐一检查</a:t>
            </a:r>
            <a:r>
              <a:rPr lang="en-US" altLang="zh-CN" sz="2800" b="1" dirty="0">
                <a:solidFill>
                  <a:srgbClr val="000066"/>
                </a:solidFill>
              </a:rPr>
              <a:t>F</a:t>
            </a:r>
            <a:r>
              <a:rPr lang="zh-CN" altLang="en-US" sz="2800" b="1" dirty="0">
                <a:solidFill>
                  <a:srgbClr val="000066"/>
                </a:solidFill>
              </a:rPr>
              <a:t>中各函数依赖</a:t>
            </a:r>
            <a:r>
              <a:rPr lang="en-US" altLang="zh-CN" sz="2800" b="1" dirty="0" err="1">
                <a:solidFill>
                  <a:srgbClr val="000066"/>
                </a:solidFill>
              </a:rPr>
              <a:t>FD</a:t>
            </a:r>
            <a:r>
              <a:rPr lang="en-US" altLang="zh-CN" sz="2800" b="1" baseline="-30000" dirty="0" err="1">
                <a:solidFill>
                  <a:srgbClr val="000066"/>
                </a:solidFill>
              </a:rPr>
              <a:t>i</a:t>
            </a:r>
            <a:r>
              <a:rPr lang="zh-CN" altLang="en-US" sz="2800" b="1" dirty="0">
                <a:solidFill>
                  <a:srgbClr val="000066"/>
                </a:solidFill>
              </a:rPr>
              <a:t>：</a:t>
            </a:r>
            <a:r>
              <a:rPr lang="en-US" altLang="zh-CN" sz="2800" b="1" dirty="0">
                <a:solidFill>
                  <a:srgbClr val="000066"/>
                </a:solidFill>
              </a:rPr>
              <a:t>X→A</a:t>
            </a:r>
          </a:p>
          <a:p>
            <a:pPr>
              <a:lnSpc>
                <a:spcPct val="130000"/>
              </a:lnSpc>
              <a:buFontTx/>
              <a:buNone/>
            </a:pPr>
            <a:r>
              <a:rPr lang="en-US" altLang="zh-CN" sz="2800" b="1" dirty="0">
                <a:solidFill>
                  <a:srgbClr val="000066"/>
                </a:solidFill>
              </a:rPr>
              <a:t>    </a:t>
            </a:r>
            <a:r>
              <a:rPr lang="zh-CN" altLang="en-US" sz="2800" b="1" dirty="0">
                <a:solidFill>
                  <a:srgbClr val="000066"/>
                </a:solidFill>
              </a:rPr>
              <a:t>令</a:t>
            </a:r>
            <a:r>
              <a:rPr lang="en-US" altLang="zh-CN" sz="2800" b="1" dirty="0">
                <a:solidFill>
                  <a:srgbClr val="000066"/>
                </a:solidFill>
              </a:rPr>
              <a:t>G=F-{X→A}</a:t>
            </a:r>
            <a:r>
              <a:rPr lang="zh-CN" altLang="en-US" sz="2800" b="1" dirty="0">
                <a:solidFill>
                  <a:srgbClr val="000066"/>
                </a:solidFill>
              </a:rPr>
              <a:t>，</a:t>
            </a:r>
          </a:p>
          <a:p>
            <a:pPr>
              <a:lnSpc>
                <a:spcPct val="130000"/>
              </a:lnSpc>
              <a:buFontTx/>
              <a:buNone/>
            </a:pPr>
            <a:r>
              <a:rPr lang="zh-CN" altLang="en-US" sz="2800" b="1" dirty="0">
                <a:solidFill>
                  <a:srgbClr val="000066"/>
                </a:solidFill>
              </a:rPr>
              <a:t>    若</a:t>
            </a:r>
            <a:r>
              <a:rPr lang="en-US" altLang="zh-CN" sz="2800" b="1" dirty="0">
                <a:solidFill>
                  <a:srgbClr val="000066"/>
                </a:solidFill>
              </a:rPr>
              <a:t>A</a:t>
            </a:r>
            <a:r>
              <a:rPr lang="en-US" altLang="zh-CN" sz="2800" b="1" dirty="0">
                <a:solidFill>
                  <a:srgbClr val="000066"/>
                </a:solidFill>
                <a:sym typeface="Symbol" pitchFamily="18" charset="2"/>
              </a:rPr>
              <a:t></a:t>
            </a:r>
            <a:r>
              <a:rPr lang="en-US" altLang="zh-CN" sz="2800" b="1" dirty="0">
                <a:solidFill>
                  <a:srgbClr val="000066"/>
                </a:solidFill>
              </a:rPr>
              <a:t>X</a:t>
            </a:r>
            <a:r>
              <a:rPr lang="en-US" altLang="zh-CN" sz="2800" b="1" baseline="-30000" dirty="0">
                <a:solidFill>
                  <a:srgbClr val="000066"/>
                </a:solidFill>
              </a:rPr>
              <a:t>G</a:t>
            </a:r>
            <a:r>
              <a:rPr lang="en-US" altLang="zh-CN" sz="2800" b="1" baseline="30000" dirty="0">
                <a:solidFill>
                  <a:srgbClr val="000066"/>
                </a:solidFill>
              </a:rPr>
              <a:t>+</a:t>
            </a:r>
            <a:r>
              <a:rPr lang="zh-CN" altLang="en-US" sz="2800" b="1" dirty="0">
                <a:solidFill>
                  <a:srgbClr val="000066"/>
                </a:solidFill>
              </a:rPr>
              <a:t>， 则从</a:t>
            </a:r>
            <a:r>
              <a:rPr lang="en-US" altLang="zh-CN" sz="2800" b="1" dirty="0">
                <a:solidFill>
                  <a:srgbClr val="000066"/>
                </a:solidFill>
              </a:rPr>
              <a:t>F</a:t>
            </a:r>
            <a:r>
              <a:rPr lang="zh-CN" altLang="en-US" sz="2800" b="1" dirty="0">
                <a:solidFill>
                  <a:srgbClr val="000066"/>
                </a:solidFill>
              </a:rPr>
              <a:t>中去掉此函数依赖。</a:t>
            </a:r>
          </a:p>
          <a:p>
            <a:pPr>
              <a:lnSpc>
                <a:spcPct val="130000"/>
              </a:lnSpc>
              <a:buFontTx/>
              <a:buNone/>
            </a:pPr>
            <a:endParaRPr lang="en-US" altLang="zh-CN" b="1" dirty="0">
              <a:solidFill>
                <a:srgbClr val="000066"/>
              </a:solidFill>
            </a:endParaRPr>
          </a:p>
        </p:txBody>
      </p:sp>
      <p:sp>
        <p:nvSpPr>
          <p:cNvPr id="316427" name="Rectangle 11"/>
          <p:cNvSpPr>
            <a:spLocks noChangeArrowheads="1"/>
          </p:cNvSpPr>
          <p:nvPr/>
        </p:nvSpPr>
        <p:spPr bwMode="auto">
          <a:xfrm>
            <a:off x="609600" y="4114800"/>
            <a:ext cx="79248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l" eaLnBrk="1" hangingPunct="1"/>
            <a:r>
              <a:rPr lang="zh-CN" altLang="en-US" dirty="0">
                <a:solidFill>
                  <a:srgbClr val="CC3300"/>
                </a:solidFill>
                <a:latin typeface="Tahoma" pitchFamily="34" charset="0"/>
              </a:rPr>
              <a:t>理由：定义</a:t>
            </a:r>
            <a:r>
              <a:rPr lang="en-US" altLang="zh-CN" dirty="0">
                <a:solidFill>
                  <a:srgbClr val="CC3300"/>
                </a:solidFill>
                <a:latin typeface="Tahoma" pitchFamily="34" charset="0"/>
              </a:rPr>
              <a:t>6.14 </a:t>
            </a:r>
            <a:r>
              <a:rPr lang="zh-CN" altLang="en-US" dirty="0">
                <a:solidFill>
                  <a:srgbClr val="CC3300"/>
                </a:solidFill>
                <a:latin typeface="Tahoma" pitchFamily="34" charset="0"/>
              </a:rPr>
              <a:t>如果</a:t>
            </a:r>
            <a:r>
              <a:rPr lang="en-US" altLang="zh-CN" dirty="0">
                <a:solidFill>
                  <a:srgbClr val="CC3300"/>
                </a:solidFill>
                <a:latin typeface="Tahoma" pitchFamily="34" charset="0"/>
              </a:rPr>
              <a:t>F</a:t>
            </a:r>
            <a:r>
              <a:rPr lang="en-US" altLang="zh-CN" baseline="30000" dirty="0">
                <a:solidFill>
                  <a:srgbClr val="CC3300"/>
                </a:solidFill>
                <a:latin typeface="Tahoma" pitchFamily="34" charset="0"/>
              </a:rPr>
              <a:t>+</a:t>
            </a:r>
            <a:r>
              <a:rPr lang="en-US" altLang="zh-CN" dirty="0">
                <a:solidFill>
                  <a:srgbClr val="CC3300"/>
                </a:solidFill>
                <a:latin typeface="Tahoma" pitchFamily="34" charset="0"/>
              </a:rPr>
              <a:t>=G</a:t>
            </a:r>
            <a:r>
              <a:rPr lang="en-US" altLang="zh-CN" baseline="30000" dirty="0">
                <a:solidFill>
                  <a:srgbClr val="CC3300"/>
                </a:solidFill>
                <a:latin typeface="Tahoma" pitchFamily="34" charset="0"/>
              </a:rPr>
              <a:t>+</a:t>
            </a:r>
            <a:r>
              <a:rPr lang="zh-CN" altLang="en-US" dirty="0">
                <a:solidFill>
                  <a:srgbClr val="CC3300"/>
                </a:solidFill>
                <a:latin typeface="Tahoma" pitchFamily="34" charset="0"/>
              </a:rPr>
              <a:t>，就说明函数依赖集</a:t>
            </a:r>
            <a:r>
              <a:rPr lang="en-US" altLang="zh-CN" dirty="0">
                <a:solidFill>
                  <a:srgbClr val="CC3300"/>
                </a:solidFill>
                <a:latin typeface="Tahoma" pitchFamily="34" charset="0"/>
              </a:rPr>
              <a:t>F</a:t>
            </a:r>
            <a:r>
              <a:rPr lang="zh-CN" altLang="en-US" dirty="0">
                <a:solidFill>
                  <a:srgbClr val="CC3300"/>
                </a:solidFill>
                <a:latin typeface="Tahoma" pitchFamily="34" charset="0"/>
              </a:rPr>
              <a:t>覆盖</a:t>
            </a:r>
            <a:r>
              <a:rPr lang="en-US" altLang="zh-CN" dirty="0">
                <a:solidFill>
                  <a:srgbClr val="CC3300"/>
                </a:solidFill>
                <a:latin typeface="Tahoma" pitchFamily="34" charset="0"/>
              </a:rPr>
              <a:t>G</a:t>
            </a:r>
            <a:r>
              <a:rPr lang="zh-CN" altLang="en-US" dirty="0">
                <a:solidFill>
                  <a:srgbClr val="CC3300"/>
                </a:solidFill>
                <a:latin typeface="Tahoma" pitchFamily="34" charset="0"/>
              </a:rPr>
              <a:t>（</a:t>
            </a:r>
            <a:r>
              <a:rPr lang="en-US" altLang="zh-CN" dirty="0">
                <a:solidFill>
                  <a:srgbClr val="CC3300"/>
                </a:solidFill>
                <a:latin typeface="Tahoma" pitchFamily="34" charset="0"/>
              </a:rPr>
              <a:t>F</a:t>
            </a:r>
            <a:r>
              <a:rPr lang="zh-CN" altLang="en-US" dirty="0">
                <a:solidFill>
                  <a:srgbClr val="CC3300"/>
                </a:solidFill>
                <a:latin typeface="Tahoma" pitchFamily="34" charset="0"/>
              </a:rPr>
              <a:t>是</a:t>
            </a:r>
            <a:r>
              <a:rPr lang="en-US" altLang="zh-CN" dirty="0">
                <a:solidFill>
                  <a:srgbClr val="CC3300"/>
                </a:solidFill>
                <a:latin typeface="Tahoma" pitchFamily="34" charset="0"/>
              </a:rPr>
              <a:t>G</a:t>
            </a:r>
            <a:r>
              <a:rPr lang="zh-CN" altLang="en-US" dirty="0">
                <a:solidFill>
                  <a:srgbClr val="CC3300"/>
                </a:solidFill>
                <a:latin typeface="Tahoma" pitchFamily="34" charset="0"/>
              </a:rPr>
              <a:t>的覆盖，或</a:t>
            </a:r>
            <a:r>
              <a:rPr lang="en-US" altLang="zh-CN" dirty="0">
                <a:solidFill>
                  <a:srgbClr val="CC3300"/>
                </a:solidFill>
                <a:latin typeface="Tahoma" pitchFamily="34" charset="0"/>
              </a:rPr>
              <a:t>G</a:t>
            </a:r>
            <a:r>
              <a:rPr lang="zh-CN" altLang="en-US" dirty="0">
                <a:solidFill>
                  <a:srgbClr val="CC3300"/>
                </a:solidFill>
                <a:latin typeface="Tahoma" pitchFamily="34" charset="0"/>
              </a:rPr>
              <a:t>是</a:t>
            </a:r>
            <a:r>
              <a:rPr lang="en-US" altLang="zh-CN" dirty="0">
                <a:solidFill>
                  <a:srgbClr val="CC3300"/>
                </a:solidFill>
                <a:latin typeface="Tahoma" pitchFamily="34" charset="0"/>
              </a:rPr>
              <a:t>F</a:t>
            </a:r>
            <a:r>
              <a:rPr lang="zh-CN" altLang="en-US" dirty="0">
                <a:solidFill>
                  <a:srgbClr val="CC3300"/>
                </a:solidFill>
                <a:latin typeface="Tahoma" pitchFamily="34" charset="0"/>
              </a:rPr>
              <a:t>的覆盖），或</a:t>
            </a:r>
            <a:r>
              <a:rPr lang="en-US" altLang="zh-CN" dirty="0">
                <a:solidFill>
                  <a:srgbClr val="CC3300"/>
                </a:solidFill>
                <a:latin typeface="Tahoma" pitchFamily="34" charset="0"/>
              </a:rPr>
              <a:t>F</a:t>
            </a:r>
            <a:r>
              <a:rPr lang="zh-CN" altLang="en-US" dirty="0">
                <a:solidFill>
                  <a:srgbClr val="CC3300"/>
                </a:solidFill>
                <a:latin typeface="Tahoma" pitchFamily="34" charset="0"/>
              </a:rPr>
              <a:t>与</a:t>
            </a:r>
            <a:r>
              <a:rPr lang="en-US" altLang="zh-CN" dirty="0">
                <a:solidFill>
                  <a:srgbClr val="CC3300"/>
                </a:solidFill>
                <a:latin typeface="Tahoma" pitchFamily="34" charset="0"/>
              </a:rPr>
              <a:t>G</a:t>
            </a:r>
            <a:r>
              <a:rPr lang="zh-CN" altLang="en-US" dirty="0">
                <a:solidFill>
                  <a:srgbClr val="CC3300"/>
                </a:solidFill>
                <a:latin typeface="Tahoma" pitchFamily="34" charset="0"/>
              </a:rPr>
              <a:t>等价。</a:t>
            </a:r>
            <a:endParaRPr lang="en-US" altLang="zh-CN" dirty="0">
              <a:solidFill>
                <a:srgbClr val="CC3300"/>
              </a:solidFill>
              <a:latin typeface="Tahoma" pitchFamily="34" charset="0"/>
            </a:endParaRPr>
          </a:p>
          <a:p>
            <a:pPr algn="l" eaLnBrk="1" hangingPunct="1"/>
            <a:r>
              <a:rPr lang="zh-CN" altLang="en-US" dirty="0">
                <a:solidFill>
                  <a:srgbClr val="CC3300"/>
                </a:solidFill>
                <a:latin typeface="Tahoma" pitchFamily="34" charset="0"/>
              </a:rPr>
              <a:t>由于</a:t>
            </a:r>
            <a:r>
              <a:rPr lang="en-US" altLang="zh-CN" dirty="0">
                <a:solidFill>
                  <a:srgbClr val="CC3300"/>
                </a:solidFill>
                <a:latin typeface="Tahoma" pitchFamily="34" charset="0"/>
              </a:rPr>
              <a:t>F</a:t>
            </a:r>
            <a:r>
              <a:rPr lang="zh-CN" altLang="en-US" dirty="0">
                <a:solidFill>
                  <a:srgbClr val="CC3300"/>
                </a:solidFill>
                <a:latin typeface="Tahoma" pitchFamily="34" charset="0"/>
              </a:rPr>
              <a:t>与</a:t>
            </a:r>
            <a:r>
              <a:rPr lang="en-US" altLang="zh-CN" dirty="0">
                <a:solidFill>
                  <a:srgbClr val="CC3300"/>
                </a:solidFill>
                <a:latin typeface="Tahoma" pitchFamily="34" charset="0"/>
              </a:rPr>
              <a:t>G =F-{X→A}</a:t>
            </a:r>
            <a:r>
              <a:rPr lang="zh-CN" altLang="en-US" dirty="0">
                <a:solidFill>
                  <a:srgbClr val="CC3300"/>
                </a:solidFill>
                <a:latin typeface="Tahoma" pitchFamily="34" charset="0"/>
              </a:rPr>
              <a:t>等价的充要条件是</a:t>
            </a:r>
            <a:r>
              <a:rPr lang="en-US" altLang="zh-CN" dirty="0">
                <a:solidFill>
                  <a:srgbClr val="CC3300"/>
                </a:solidFill>
                <a:latin typeface="Tahoma" pitchFamily="34" charset="0"/>
              </a:rPr>
              <a:t>A</a:t>
            </a:r>
            <a:r>
              <a:rPr lang="en-US" altLang="zh-CN" dirty="0">
                <a:solidFill>
                  <a:srgbClr val="CC3300"/>
                </a:solidFill>
                <a:latin typeface="Tahoma" pitchFamily="34" charset="0"/>
                <a:sym typeface="Symbol" pitchFamily="18" charset="2"/>
              </a:rPr>
              <a:t></a:t>
            </a:r>
            <a:r>
              <a:rPr lang="en-US" altLang="zh-CN" dirty="0">
                <a:solidFill>
                  <a:srgbClr val="CC3300"/>
                </a:solidFill>
                <a:latin typeface="Tahoma" pitchFamily="34" charset="0"/>
              </a:rPr>
              <a:t>X</a:t>
            </a:r>
            <a:r>
              <a:rPr lang="en-US" altLang="zh-CN" baseline="-30000" dirty="0">
                <a:solidFill>
                  <a:srgbClr val="CC3300"/>
                </a:solidFill>
                <a:latin typeface="Tahoma" pitchFamily="34" charset="0"/>
              </a:rPr>
              <a:t>G</a:t>
            </a:r>
            <a:r>
              <a:rPr lang="en-US" altLang="zh-CN" baseline="30000" dirty="0">
                <a:solidFill>
                  <a:srgbClr val="CC3300"/>
                </a:solidFill>
                <a:latin typeface="Tahoma" pitchFamily="34" charset="0"/>
              </a:rPr>
              <a:t>+ </a:t>
            </a:r>
            <a:r>
              <a:rPr lang="zh-CN" altLang="en-US" sz="3200" dirty="0">
                <a:solidFill>
                  <a:srgbClr val="CC3300"/>
                </a:solidFill>
                <a:latin typeface="Tahoma" pitchFamily="34" charset="0"/>
              </a:rPr>
              <a:t>，</a:t>
            </a:r>
            <a:r>
              <a:rPr lang="zh-CN" altLang="en-US" dirty="0">
                <a:solidFill>
                  <a:srgbClr val="CC3300"/>
                </a:solidFill>
                <a:latin typeface="Tahoma" pitchFamily="34" charset="0"/>
              </a:rPr>
              <a:t>因此</a:t>
            </a:r>
            <a:r>
              <a:rPr lang="en-US" altLang="zh-CN" dirty="0">
                <a:solidFill>
                  <a:srgbClr val="CC3300"/>
                </a:solidFill>
                <a:latin typeface="Tahoma" pitchFamily="34" charset="0"/>
              </a:rPr>
              <a:t>F</a:t>
            </a:r>
            <a:r>
              <a:rPr lang="zh-CN" altLang="en-US" dirty="0">
                <a:solidFill>
                  <a:srgbClr val="CC3300"/>
                </a:solidFill>
                <a:latin typeface="Tahoma" pitchFamily="34" charset="0"/>
              </a:rPr>
              <a:t>变换前后是等价的</a:t>
            </a:r>
            <a:r>
              <a:rPr lang="zh-CN" altLang="en-US" sz="3200" dirty="0">
                <a:solidFill>
                  <a:srgbClr val="CC3300"/>
                </a:solidFill>
                <a:latin typeface="Tahoma" pitchFamily="34" charset="0"/>
              </a:rPr>
              <a:t>。</a:t>
            </a:r>
          </a:p>
        </p:txBody>
      </p:sp>
      <p:sp>
        <p:nvSpPr>
          <p:cNvPr id="2" name="灯片编号占位符 1"/>
          <p:cNvSpPr>
            <a:spLocks noGrp="1"/>
          </p:cNvSpPr>
          <p:nvPr>
            <p:ph type="sldNum" sz="quarter" idx="11"/>
          </p:nvPr>
        </p:nvSpPr>
        <p:spPr/>
        <p:txBody>
          <a:bodyPr/>
          <a:lstStyle/>
          <a:p>
            <a:pPr>
              <a:defRPr/>
            </a:pPr>
            <a:fld id="{C8E68E76-BED9-4822-AFC4-B7367625829A}" type="slidenum">
              <a:rPr lang="en-US" altLang="zh-CN" smtClean="0"/>
              <a:pPr>
                <a:defRPr/>
              </a:pPr>
              <a:t>16</a:t>
            </a:fld>
            <a:endParaRPr lang="en-US" altLang="zh-CN" dirty="0"/>
          </a:p>
        </p:txBody>
      </p:sp>
      <p:sp>
        <p:nvSpPr>
          <p:cNvPr id="6" name="页脚占位符 4">
            <a:extLst>
              <a:ext uri="{FF2B5EF4-FFF2-40B4-BE49-F238E27FC236}">
                <a16:creationId xmlns:a16="http://schemas.microsoft.com/office/drawing/2014/main" id="{37E05001-72EF-4B78-B076-653E6CF51154}"/>
              </a:ext>
            </a:extLst>
          </p:cNvPr>
          <p:cNvSpPr txBox="1">
            <a:spLocks/>
          </p:cNvSpPr>
          <p:nvPr/>
        </p:nvSpPr>
        <p:spPr bwMode="auto">
          <a:xfrm>
            <a:off x="5219700" y="6381750"/>
            <a:ext cx="36004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ctr" rtl="0" fontAlgn="base">
              <a:spcBef>
                <a:spcPct val="0"/>
              </a:spcBef>
              <a:spcAft>
                <a:spcPct val="0"/>
              </a:spcAft>
              <a:defRPr sz="1400" b="1" kern="1200">
                <a:solidFill>
                  <a:srgbClr val="F03628"/>
                </a:solidFill>
                <a:latin typeface="+mn-lt"/>
                <a:ea typeface="宋体" panose="02010600030101010101" pitchFamily="2" charset="-122"/>
                <a:cs typeface="+mn-cs"/>
              </a:defRPr>
            </a:lvl1pPr>
            <a:lvl2pPr marL="4572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9pPr>
          </a:lstStyle>
          <a:p>
            <a:r>
              <a:rPr lang="en-US" altLang="zh-CN"/>
              <a:t>An Introduction to Database System</a:t>
            </a:r>
          </a:p>
        </p:txBody>
      </p:sp>
      <p:sp>
        <p:nvSpPr>
          <p:cNvPr id="7" name="灯片编号占位符 5">
            <a:extLst>
              <a:ext uri="{FF2B5EF4-FFF2-40B4-BE49-F238E27FC236}">
                <a16:creationId xmlns:a16="http://schemas.microsoft.com/office/drawing/2014/main" id="{B71788FD-FAF7-4003-B48D-16E7672E6FE4}"/>
              </a:ext>
            </a:extLst>
          </p:cNvPr>
          <p:cNvSpPr>
            <a:spLocks noGrp="1"/>
          </p:cNvSpPr>
          <p:nvPr>
            <p:ph type="sldNum" sz="quarter" idx="12"/>
          </p:nvPr>
        </p:nvSpPr>
        <p:spPr>
          <a:xfrm>
            <a:off x="250825" y="6237288"/>
            <a:ext cx="585788" cy="457200"/>
          </a:xfrm>
        </p:spPr>
        <p:txBody>
          <a:bodyPr/>
          <a:lstStyle/>
          <a:p>
            <a:fld id="{9C73FC67-4E56-47DA-A07C-99165DEA713F}" type="slidenum">
              <a:rPr lang="en-US" altLang="zh-CN"/>
              <a:pPr/>
              <a:t>16</a:t>
            </a:fld>
            <a:endParaRPr lang="en-US" altLang="zh-CN" dirty="0"/>
          </a:p>
        </p:txBody>
      </p:sp>
    </p:spTree>
    <p:extLst>
      <p:ext uri="{BB962C8B-B14F-4D97-AF65-F5344CB8AC3E}">
        <p14:creationId xmlns:p14="http://schemas.microsoft.com/office/powerpoint/2010/main" val="63594467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6427"/>
                                        </p:tgtEl>
                                        <p:attrNameLst>
                                          <p:attrName>style.visibility</p:attrName>
                                        </p:attrNameLst>
                                      </p:cBhvr>
                                      <p:to>
                                        <p:strVal val="visible"/>
                                      </p:to>
                                    </p:set>
                                    <p:animEffect transition="in" filter="blinds(horizontal)">
                                      <p:cBhvr>
                                        <p:cTn id="7" dur="500"/>
                                        <p:tgtEl>
                                          <p:spTgt spid="316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27"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bwMode="auto">
          <a:xfrm>
            <a:off x="633864" y="674519"/>
            <a:ext cx="7772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kumimoji="0" lang="pt-BR" altLang="zh-CN" sz="2800" b="1" i="0" u="none" strike="noStrike" kern="0" cap="none" spc="0" normalizeH="0" baseline="0" noProof="0" dirty="0">
                <a:ln>
                  <a:noFill/>
                </a:ln>
                <a:solidFill>
                  <a:srgbClr val="FFFFFF"/>
                </a:solidFill>
                <a:effectLst/>
                <a:uLnTx/>
                <a:uFillTx/>
                <a:latin typeface="Arial"/>
                <a:ea typeface="+mj-ea"/>
                <a:cs typeface="+mj-cs"/>
              </a:rPr>
              <a:t>2</a:t>
            </a:r>
            <a:r>
              <a:rPr kumimoji="0" lang="zh-CN" altLang="pt-BR" sz="2800" b="1" i="0" u="none" strike="noStrike" kern="0" cap="none" spc="0" normalizeH="0" baseline="0" noProof="0" dirty="0">
                <a:ln>
                  <a:noFill/>
                </a:ln>
                <a:solidFill>
                  <a:srgbClr val="FFFFFF"/>
                </a:solidFill>
                <a:effectLst/>
                <a:uLnTx/>
                <a:uFillTx/>
                <a:latin typeface="Arial"/>
                <a:ea typeface="+mj-ea"/>
                <a:cs typeface="+mj-cs"/>
              </a:rPr>
              <a:t>．求最小函数依赖集</a:t>
            </a:r>
            <a:endParaRPr lang="zh-CN" altLang="en-US" sz="3600" b="1" dirty="0">
              <a:solidFill>
                <a:srgbClr val="0000FF"/>
              </a:solidFill>
            </a:endParaRPr>
          </a:p>
        </p:txBody>
      </p:sp>
      <p:sp>
        <p:nvSpPr>
          <p:cNvPr id="79875" name="Rectangle 6"/>
          <p:cNvSpPr>
            <a:spLocks noGrp="1" noChangeArrowheads="1"/>
          </p:cNvSpPr>
          <p:nvPr>
            <p:ph idx="1"/>
          </p:nvPr>
        </p:nvSpPr>
        <p:spPr bwMode="auto">
          <a:xfrm>
            <a:off x="533400" y="1642839"/>
            <a:ext cx="7924800" cy="2819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lnSpc>
                <a:spcPct val="110000"/>
              </a:lnSpc>
              <a:buFontTx/>
              <a:buNone/>
            </a:pPr>
            <a:r>
              <a:rPr lang="en-US" altLang="zh-CN" sz="2600" b="1" dirty="0">
                <a:solidFill>
                  <a:srgbClr val="000066"/>
                </a:solidFill>
              </a:rPr>
              <a:t>(3)</a:t>
            </a:r>
            <a:r>
              <a:rPr lang="zh-CN" altLang="en-US" sz="2600" b="1" dirty="0">
                <a:solidFill>
                  <a:srgbClr val="000066"/>
                </a:solidFill>
              </a:rPr>
              <a:t>（去掉各依赖左部多余的属性）</a:t>
            </a:r>
            <a:endParaRPr lang="en-US" altLang="zh-CN" sz="2600" b="1" dirty="0">
              <a:solidFill>
                <a:srgbClr val="000066"/>
              </a:solidFill>
            </a:endParaRPr>
          </a:p>
          <a:p>
            <a:pPr algn="just">
              <a:lnSpc>
                <a:spcPct val="110000"/>
              </a:lnSpc>
              <a:buFontTx/>
              <a:buNone/>
            </a:pPr>
            <a:r>
              <a:rPr lang="zh-CN" altLang="en-US" sz="2600" b="1" dirty="0">
                <a:solidFill>
                  <a:srgbClr val="000066"/>
                </a:solidFill>
              </a:rPr>
              <a:t>逐一取出</a:t>
            </a:r>
            <a:r>
              <a:rPr lang="en-US" altLang="zh-CN" sz="2600" b="1" dirty="0">
                <a:solidFill>
                  <a:srgbClr val="000066"/>
                </a:solidFill>
              </a:rPr>
              <a:t>F</a:t>
            </a:r>
            <a:r>
              <a:rPr lang="zh-CN" altLang="en-US" sz="2600" b="1" dirty="0">
                <a:solidFill>
                  <a:srgbClr val="000066"/>
                </a:solidFill>
              </a:rPr>
              <a:t>中各函数依赖</a:t>
            </a:r>
            <a:r>
              <a:rPr lang="en-US" altLang="zh-CN" sz="2600" b="1" dirty="0" err="1">
                <a:solidFill>
                  <a:srgbClr val="000066"/>
                </a:solidFill>
              </a:rPr>
              <a:t>FD</a:t>
            </a:r>
            <a:r>
              <a:rPr lang="en-US" altLang="zh-CN" sz="2600" b="1" baseline="-30000" dirty="0" err="1">
                <a:solidFill>
                  <a:srgbClr val="000066"/>
                </a:solidFill>
              </a:rPr>
              <a:t>i</a:t>
            </a:r>
            <a:r>
              <a:rPr lang="zh-CN" altLang="en-US" sz="2600" b="1" dirty="0">
                <a:solidFill>
                  <a:srgbClr val="000066"/>
                </a:solidFill>
              </a:rPr>
              <a:t>：</a:t>
            </a:r>
            <a:r>
              <a:rPr lang="en-US" altLang="zh-CN" sz="2600" b="1" dirty="0">
                <a:solidFill>
                  <a:srgbClr val="000066"/>
                </a:solidFill>
              </a:rPr>
              <a:t>X→A</a:t>
            </a:r>
          </a:p>
          <a:p>
            <a:pPr algn="just">
              <a:lnSpc>
                <a:spcPct val="110000"/>
              </a:lnSpc>
              <a:buFontTx/>
              <a:buNone/>
            </a:pPr>
            <a:r>
              <a:rPr lang="en-US" altLang="zh-CN" sz="2600" b="1" dirty="0">
                <a:solidFill>
                  <a:srgbClr val="000066"/>
                </a:solidFill>
              </a:rPr>
              <a:t>    </a:t>
            </a:r>
            <a:r>
              <a:rPr lang="zh-CN" altLang="en-US" sz="2600" b="1" dirty="0">
                <a:solidFill>
                  <a:srgbClr val="000066"/>
                </a:solidFill>
              </a:rPr>
              <a:t>设</a:t>
            </a:r>
            <a:r>
              <a:rPr lang="en-US" altLang="zh-CN" sz="2600" b="1" dirty="0">
                <a:solidFill>
                  <a:srgbClr val="000066"/>
                </a:solidFill>
              </a:rPr>
              <a:t>X=B</a:t>
            </a:r>
            <a:r>
              <a:rPr lang="en-US" altLang="zh-CN" sz="2600" b="1" baseline="-30000" dirty="0">
                <a:solidFill>
                  <a:srgbClr val="000066"/>
                </a:solidFill>
              </a:rPr>
              <a:t>1</a:t>
            </a:r>
            <a:r>
              <a:rPr lang="en-US" altLang="zh-CN" sz="2600" b="1" dirty="0">
                <a:solidFill>
                  <a:srgbClr val="000066"/>
                </a:solidFill>
              </a:rPr>
              <a:t>B</a:t>
            </a:r>
            <a:r>
              <a:rPr lang="en-US" altLang="zh-CN" sz="2600" b="1" baseline="-30000" dirty="0">
                <a:solidFill>
                  <a:srgbClr val="000066"/>
                </a:solidFill>
              </a:rPr>
              <a:t>2</a:t>
            </a:r>
            <a:r>
              <a:rPr lang="en-US" altLang="zh-CN" sz="2600" b="1" dirty="0">
                <a:solidFill>
                  <a:srgbClr val="000066"/>
                </a:solidFill>
                <a:latin typeface="Times New Roman" pitchFamily="18" charset="0"/>
              </a:rPr>
              <a:t>…</a:t>
            </a:r>
            <a:r>
              <a:rPr lang="en-US" altLang="zh-CN" sz="2600" b="1" dirty="0" err="1">
                <a:solidFill>
                  <a:srgbClr val="000066"/>
                </a:solidFill>
              </a:rPr>
              <a:t>B</a:t>
            </a:r>
            <a:r>
              <a:rPr lang="en-US" altLang="zh-CN" sz="2600" b="1" baseline="-30000" dirty="0" err="1">
                <a:solidFill>
                  <a:srgbClr val="000066"/>
                </a:solidFill>
              </a:rPr>
              <a:t>m</a:t>
            </a:r>
            <a:r>
              <a:rPr lang="zh-CN" altLang="en-US" sz="2600" b="1" dirty="0">
                <a:solidFill>
                  <a:srgbClr val="000066"/>
                </a:solidFill>
              </a:rPr>
              <a:t>，</a:t>
            </a:r>
          </a:p>
          <a:p>
            <a:pPr algn="just">
              <a:lnSpc>
                <a:spcPct val="110000"/>
              </a:lnSpc>
              <a:buFontTx/>
              <a:buNone/>
            </a:pPr>
            <a:r>
              <a:rPr lang="zh-CN" altLang="en-US" sz="2600" b="1" dirty="0">
                <a:solidFill>
                  <a:srgbClr val="000066"/>
                </a:solidFill>
              </a:rPr>
              <a:t>    逐一考查</a:t>
            </a:r>
            <a:r>
              <a:rPr lang="en-US" altLang="zh-CN" sz="2600" b="1" dirty="0">
                <a:solidFill>
                  <a:srgbClr val="000066"/>
                </a:solidFill>
              </a:rPr>
              <a:t>B</a:t>
            </a:r>
            <a:r>
              <a:rPr lang="en-US" altLang="zh-CN" sz="2600" b="1" baseline="-30000" dirty="0">
                <a:solidFill>
                  <a:srgbClr val="000066"/>
                </a:solidFill>
              </a:rPr>
              <a:t>i </a:t>
            </a:r>
            <a:r>
              <a:rPr lang="zh-CN" altLang="en-US" sz="2600" b="1" dirty="0">
                <a:solidFill>
                  <a:srgbClr val="000066"/>
                </a:solidFill>
              </a:rPr>
              <a:t>（</a:t>
            </a:r>
            <a:r>
              <a:rPr lang="en-US" altLang="zh-CN" sz="2600" b="1" dirty="0" err="1">
                <a:solidFill>
                  <a:srgbClr val="000066"/>
                </a:solidFill>
              </a:rPr>
              <a:t>i</a:t>
            </a:r>
            <a:r>
              <a:rPr lang="en-US" altLang="zh-CN" sz="2600" b="1" dirty="0">
                <a:solidFill>
                  <a:srgbClr val="000066"/>
                </a:solidFill>
              </a:rPr>
              <a:t>=l</a:t>
            </a:r>
            <a:r>
              <a:rPr lang="zh-CN" altLang="en-US" sz="2600" b="1" dirty="0">
                <a:solidFill>
                  <a:srgbClr val="000066"/>
                </a:solidFill>
              </a:rPr>
              <a:t>，</a:t>
            </a:r>
            <a:r>
              <a:rPr lang="en-US" altLang="zh-CN" sz="2600" b="1" dirty="0">
                <a:solidFill>
                  <a:srgbClr val="000066"/>
                </a:solidFill>
              </a:rPr>
              <a:t>2</a:t>
            </a:r>
            <a:r>
              <a:rPr lang="zh-CN" altLang="en-US" sz="2600" b="1" dirty="0">
                <a:solidFill>
                  <a:srgbClr val="000066"/>
                </a:solidFill>
              </a:rPr>
              <a:t>，</a:t>
            </a:r>
            <a:r>
              <a:rPr lang="en-US" altLang="zh-CN" sz="2600" b="1" dirty="0">
                <a:solidFill>
                  <a:srgbClr val="000066"/>
                </a:solidFill>
                <a:latin typeface="Times New Roman" pitchFamily="18" charset="0"/>
              </a:rPr>
              <a:t>…</a:t>
            </a:r>
            <a:r>
              <a:rPr lang="zh-CN" altLang="en-US" sz="2600" b="1" dirty="0">
                <a:solidFill>
                  <a:srgbClr val="000066"/>
                </a:solidFill>
              </a:rPr>
              <a:t>，</a:t>
            </a:r>
            <a:r>
              <a:rPr lang="en-US" altLang="zh-CN" sz="2600" b="1" dirty="0">
                <a:solidFill>
                  <a:srgbClr val="000066"/>
                </a:solidFill>
              </a:rPr>
              <a:t>m</a:t>
            </a:r>
            <a:r>
              <a:rPr lang="zh-CN" altLang="en-US" sz="2600" b="1" dirty="0">
                <a:solidFill>
                  <a:srgbClr val="000066"/>
                </a:solidFill>
              </a:rPr>
              <a:t>），</a:t>
            </a:r>
          </a:p>
          <a:p>
            <a:pPr algn="just">
              <a:lnSpc>
                <a:spcPct val="110000"/>
              </a:lnSpc>
              <a:buFontTx/>
              <a:buNone/>
            </a:pPr>
            <a:r>
              <a:rPr lang="zh-CN" altLang="en-US" sz="2600" b="1" dirty="0">
                <a:solidFill>
                  <a:srgbClr val="000066"/>
                </a:solidFill>
              </a:rPr>
              <a:t>    若</a:t>
            </a:r>
            <a:r>
              <a:rPr lang="en-US" altLang="zh-CN" sz="2600" b="1" dirty="0">
                <a:solidFill>
                  <a:srgbClr val="000066"/>
                </a:solidFill>
              </a:rPr>
              <a:t>A </a:t>
            </a:r>
            <a:r>
              <a:rPr lang="en-US" altLang="zh-CN" sz="2600" b="1" dirty="0">
                <a:solidFill>
                  <a:srgbClr val="000066"/>
                </a:solidFill>
                <a:sym typeface="Symbol" pitchFamily="18" charset="2"/>
              </a:rPr>
              <a:t></a:t>
            </a:r>
            <a:r>
              <a:rPr lang="zh-CN" altLang="en-US" sz="2600" b="1" dirty="0">
                <a:solidFill>
                  <a:srgbClr val="000066"/>
                </a:solidFill>
              </a:rPr>
              <a:t>（</a:t>
            </a:r>
            <a:r>
              <a:rPr lang="en-US" altLang="zh-CN" sz="2600" b="1" dirty="0">
                <a:solidFill>
                  <a:srgbClr val="000066"/>
                </a:solidFill>
              </a:rPr>
              <a:t>X-B</a:t>
            </a:r>
            <a:r>
              <a:rPr lang="en-US" altLang="zh-CN" sz="2600" b="1" baseline="-30000" dirty="0">
                <a:solidFill>
                  <a:srgbClr val="000066"/>
                </a:solidFill>
              </a:rPr>
              <a:t>i </a:t>
            </a:r>
            <a:r>
              <a:rPr lang="zh-CN" altLang="en-US" sz="2600" b="1" dirty="0">
                <a:solidFill>
                  <a:srgbClr val="000066"/>
                </a:solidFill>
              </a:rPr>
              <a:t>）</a:t>
            </a:r>
            <a:r>
              <a:rPr lang="en-US" altLang="zh-CN" sz="2600" b="1" baseline="-30000" dirty="0">
                <a:solidFill>
                  <a:srgbClr val="000066"/>
                </a:solidFill>
              </a:rPr>
              <a:t>F</a:t>
            </a:r>
            <a:r>
              <a:rPr lang="en-US" altLang="zh-CN" sz="2600" b="1" baseline="30000" dirty="0">
                <a:solidFill>
                  <a:srgbClr val="000066"/>
                </a:solidFill>
              </a:rPr>
              <a:t>+ </a:t>
            </a:r>
            <a:r>
              <a:rPr lang="zh-CN" altLang="en-US" sz="2600" b="1" dirty="0">
                <a:solidFill>
                  <a:srgbClr val="000066"/>
                </a:solidFill>
              </a:rPr>
              <a:t>，</a:t>
            </a:r>
          </a:p>
          <a:p>
            <a:pPr algn="just">
              <a:lnSpc>
                <a:spcPct val="110000"/>
              </a:lnSpc>
              <a:buFontTx/>
              <a:buNone/>
            </a:pPr>
            <a:r>
              <a:rPr lang="zh-CN" altLang="en-US" sz="2600" b="1" dirty="0">
                <a:solidFill>
                  <a:srgbClr val="000066"/>
                </a:solidFill>
              </a:rPr>
              <a:t>    则以</a:t>
            </a:r>
            <a:r>
              <a:rPr lang="en-US" altLang="zh-CN" sz="2600" b="1" dirty="0">
                <a:solidFill>
                  <a:srgbClr val="000066"/>
                </a:solidFill>
              </a:rPr>
              <a:t>X-B</a:t>
            </a:r>
            <a:r>
              <a:rPr lang="en-US" altLang="zh-CN" sz="2600" b="1" baseline="-30000" dirty="0">
                <a:solidFill>
                  <a:srgbClr val="000066"/>
                </a:solidFill>
              </a:rPr>
              <a:t>i </a:t>
            </a:r>
            <a:r>
              <a:rPr lang="zh-CN" altLang="en-US" sz="2600" b="1" dirty="0">
                <a:solidFill>
                  <a:srgbClr val="000066"/>
                </a:solidFill>
              </a:rPr>
              <a:t>取代</a:t>
            </a:r>
            <a:r>
              <a:rPr lang="en-US" altLang="zh-CN" sz="2600" b="1" dirty="0">
                <a:solidFill>
                  <a:srgbClr val="000066"/>
                </a:solidFill>
              </a:rPr>
              <a:t>X</a:t>
            </a:r>
            <a:r>
              <a:rPr lang="zh-CN" altLang="en-US" sz="2600" b="1" dirty="0">
                <a:solidFill>
                  <a:srgbClr val="000066"/>
                </a:solidFill>
              </a:rPr>
              <a:t>。</a:t>
            </a:r>
          </a:p>
        </p:txBody>
      </p:sp>
      <p:sp>
        <p:nvSpPr>
          <p:cNvPr id="317447" name="Rectangle 7"/>
          <p:cNvSpPr>
            <a:spLocks noChangeArrowheads="1"/>
          </p:cNvSpPr>
          <p:nvPr/>
        </p:nvSpPr>
        <p:spPr bwMode="auto">
          <a:xfrm>
            <a:off x="609600" y="4797127"/>
            <a:ext cx="80772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r>
              <a:rPr lang="zh-CN" altLang="en-US" dirty="0">
                <a:solidFill>
                  <a:srgbClr val="CC3300"/>
                </a:solidFill>
                <a:latin typeface="Tahoma" pitchFamily="34" charset="0"/>
              </a:rPr>
              <a:t>理由：由于</a:t>
            </a:r>
            <a:r>
              <a:rPr lang="en-US" altLang="zh-CN" dirty="0">
                <a:solidFill>
                  <a:srgbClr val="CC3300"/>
                </a:solidFill>
                <a:latin typeface="Tahoma" pitchFamily="34" charset="0"/>
              </a:rPr>
              <a:t>F</a:t>
            </a:r>
            <a:r>
              <a:rPr lang="zh-CN" altLang="en-US" dirty="0">
                <a:solidFill>
                  <a:srgbClr val="CC3300"/>
                </a:solidFill>
                <a:latin typeface="Tahoma" pitchFamily="34" charset="0"/>
              </a:rPr>
              <a:t>与（</a:t>
            </a:r>
            <a:r>
              <a:rPr lang="en-US" altLang="zh-CN" dirty="0">
                <a:solidFill>
                  <a:srgbClr val="CC3300"/>
                </a:solidFill>
                <a:latin typeface="Tahoma" pitchFamily="34" charset="0"/>
              </a:rPr>
              <a:t>F-{X→A}</a:t>
            </a:r>
            <a:r>
              <a:rPr lang="zh-CN" altLang="en-US" dirty="0">
                <a:solidFill>
                  <a:srgbClr val="CC3300"/>
                </a:solidFill>
                <a:latin typeface="Tahoma" pitchFamily="34" charset="0"/>
              </a:rPr>
              <a:t>）∪</a:t>
            </a:r>
            <a:r>
              <a:rPr lang="en-US" altLang="zh-CN" dirty="0">
                <a:solidFill>
                  <a:srgbClr val="CC3300"/>
                </a:solidFill>
                <a:latin typeface="Tahoma" pitchFamily="34" charset="0"/>
              </a:rPr>
              <a:t>{Z→A}</a:t>
            </a:r>
            <a:r>
              <a:rPr lang="zh-CN" altLang="en-US" dirty="0">
                <a:solidFill>
                  <a:srgbClr val="CC3300"/>
                </a:solidFill>
                <a:latin typeface="Tahoma" pitchFamily="34" charset="0"/>
              </a:rPr>
              <a:t>等价的充要条件是</a:t>
            </a:r>
            <a:r>
              <a:rPr lang="en-US" altLang="zh-CN" dirty="0">
                <a:solidFill>
                  <a:srgbClr val="CC3300"/>
                </a:solidFill>
                <a:latin typeface="Tahoma" pitchFamily="34" charset="0"/>
              </a:rPr>
              <a:t>A</a:t>
            </a:r>
            <a:r>
              <a:rPr lang="en-US" altLang="zh-CN" dirty="0">
                <a:solidFill>
                  <a:srgbClr val="CC3300"/>
                </a:solidFill>
                <a:latin typeface="Tahoma" pitchFamily="34" charset="0"/>
                <a:sym typeface="Symbol" pitchFamily="18" charset="2"/>
              </a:rPr>
              <a:t></a:t>
            </a:r>
            <a:r>
              <a:rPr lang="en-US" altLang="zh-CN" dirty="0">
                <a:solidFill>
                  <a:srgbClr val="CC3300"/>
                </a:solidFill>
                <a:latin typeface="Tahoma" pitchFamily="34" charset="0"/>
              </a:rPr>
              <a:t>Z</a:t>
            </a:r>
            <a:r>
              <a:rPr lang="en-US" altLang="zh-CN" baseline="-30000" dirty="0">
                <a:solidFill>
                  <a:srgbClr val="CC3300"/>
                </a:solidFill>
                <a:latin typeface="Tahoma" pitchFamily="34" charset="0"/>
              </a:rPr>
              <a:t>F</a:t>
            </a:r>
            <a:r>
              <a:rPr lang="en-US" altLang="zh-CN" baseline="30000" dirty="0">
                <a:solidFill>
                  <a:srgbClr val="CC3300"/>
                </a:solidFill>
                <a:latin typeface="Tahoma" pitchFamily="34" charset="0"/>
              </a:rPr>
              <a:t>+ </a:t>
            </a:r>
            <a:r>
              <a:rPr lang="zh-CN" altLang="en-US" dirty="0">
                <a:solidFill>
                  <a:srgbClr val="CC3300"/>
                </a:solidFill>
                <a:latin typeface="Tahoma" pitchFamily="34" charset="0"/>
              </a:rPr>
              <a:t>，其中</a:t>
            </a:r>
            <a:r>
              <a:rPr lang="en-US" altLang="zh-CN" dirty="0">
                <a:solidFill>
                  <a:srgbClr val="CC3300"/>
                </a:solidFill>
                <a:latin typeface="Tahoma" pitchFamily="34" charset="0"/>
              </a:rPr>
              <a:t>Z=X-B</a:t>
            </a:r>
            <a:r>
              <a:rPr lang="en-US" altLang="zh-CN" baseline="-30000" dirty="0">
                <a:solidFill>
                  <a:srgbClr val="CC3300"/>
                </a:solidFill>
                <a:latin typeface="Tahoma" pitchFamily="34" charset="0"/>
              </a:rPr>
              <a:t>i </a:t>
            </a:r>
            <a:r>
              <a:rPr lang="zh-CN" altLang="en-US" dirty="0">
                <a:solidFill>
                  <a:srgbClr val="CC3300"/>
                </a:solidFill>
                <a:latin typeface="Tahoma" pitchFamily="34" charset="0"/>
              </a:rPr>
              <a:t>，因此</a:t>
            </a:r>
            <a:r>
              <a:rPr lang="en-US" altLang="zh-CN" dirty="0">
                <a:solidFill>
                  <a:srgbClr val="CC3300"/>
                </a:solidFill>
                <a:latin typeface="Tahoma" pitchFamily="34" charset="0"/>
              </a:rPr>
              <a:t>F</a:t>
            </a:r>
            <a:r>
              <a:rPr lang="zh-CN" altLang="en-US" dirty="0">
                <a:solidFill>
                  <a:srgbClr val="CC3300"/>
                </a:solidFill>
                <a:latin typeface="Tahoma" pitchFamily="34" charset="0"/>
              </a:rPr>
              <a:t>变换前后是等价的。即：若</a:t>
            </a:r>
            <a:r>
              <a:rPr lang="en-US" altLang="zh-CN" dirty="0">
                <a:solidFill>
                  <a:srgbClr val="CC3300"/>
                </a:solidFill>
                <a:latin typeface="Tahoma" pitchFamily="34" charset="0"/>
              </a:rPr>
              <a:t>A</a:t>
            </a:r>
            <a:r>
              <a:rPr lang="en-US" altLang="zh-CN" dirty="0">
                <a:solidFill>
                  <a:srgbClr val="CC3300"/>
                </a:solidFill>
                <a:latin typeface="Tahoma" pitchFamily="34" charset="0"/>
                <a:sym typeface="Symbol" pitchFamily="18" charset="2"/>
              </a:rPr>
              <a:t></a:t>
            </a:r>
            <a:r>
              <a:rPr lang="en-US" altLang="zh-CN" dirty="0">
                <a:solidFill>
                  <a:srgbClr val="CC3300"/>
                </a:solidFill>
                <a:latin typeface="Tahoma" pitchFamily="34" charset="0"/>
              </a:rPr>
              <a:t>Z</a:t>
            </a:r>
            <a:r>
              <a:rPr lang="en-US" altLang="zh-CN" baseline="-30000" dirty="0">
                <a:solidFill>
                  <a:srgbClr val="CC3300"/>
                </a:solidFill>
                <a:latin typeface="Tahoma" pitchFamily="34" charset="0"/>
              </a:rPr>
              <a:t>F</a:t>
            </a:r>
            <a:r>
              <a:rPr lang="en-US" altLang="zh-CN" baseline="30000" dirty="0">
                <a:solidFill>
                  <a:srgbClr val="CC3300"/>
                </a:solidFill>
                <a:latin typeface="Tahoma" pitchFamily="34" charset="0"/>
              </a:rPr>
              <a:t>+ </a:t>
            </a:r>
            <a:r>
              <a:rPr lang="zh-CN" altLang="en-US" dirty="0">
                <a:solidFill>
                  <a:srgbClr val="CC3300"/>
                </a:solidFill>
                <a:latin typeface="Tahoma" pitchFamily="34" charset="0"/>
              </a:rPr>
              <a:t>，则说明</a:t>
            </a:r>
            <a:r>
              <a:rPr lang="en-US" altLang="zh-CN" dirty="0">
                <a:solidFill>
                  <a:srgbClr val="CC3300"/>
                </a:solidFill>
                <a:latin typeface="Tahoma" pitchFamily="34" charset="0"/>
              </a:rPr>
              <a:t>Z→A </a:t>
            </a:r>
            <a:r>
              <a:rPr lang="en-US" altLang="zh-CN" dirty="0">
                <a:solidFill>
                  <a:srgbClr val="CC3300"/>
                </a:solidFill>
                <a:latin typeface="Tahoma" pitchFamily="34" charset="0"/>
                <a:sym typeface="Symbol" pitchFamily="18" charset="2"/>
              </a:rPr>
              <a:t> </a:t>
            </a:r>
            <a:r>
              <a:rPr lang="en-US" altLang="zh-CN" dirty="0">
                <a:solidFill>
                  <a:srgbClr val="CC3300"/>
                </a:solidFill>
                <a:latin typeface="Tahoma" pitchFamily="34" charset="0"/>
              </a:rPr>
              <a:t>F</a:t>
            </a:r>
            <a:r>
              <a:rPr lang="en-US" altLang="zh-CN" baseline="30000" dirty="0">
                <a:solidFill>
                  <a:srgbClr val="CC3300"/>
                </a:solidFill>
                <a:latin typeface="Tahoma" pitchFamily="34" charset="0"/>
              </a:rPr>
              <a:t>+ </a:t>
            </a:r>
            <a:r>
              <a:rPr lang="zh-CN" altLang="en-US" dirty="0">
                <a:solidFill>
                  <a:srgbClr val="CC3300"/>
                </a:solidFill>
                <a:latin typeface="Tahoma" pitchFamily="34" charset="0"/>
              </a:rPr>
              <a:t>，又由</a:t>
            </a:r>
            <a:r>
              <a:rPr lang="en-US" altLang="zh-CN" dirty="0">
                <a:solidFill>
                  <a:srgbClr val="CC3300"/>
                </a:solidFill>
                <a:latin typeface="Tahoma" pitchFamily="34" charset="0"/>
              </a:rPr>
              <a:t>Z </a:t>
            </a:r>
            <a:r>
              <a:rPr lang="en-US" altLang="zh-CN" dirty="0">
                <a:solidFill>
                  <a:srgbClr val="CC3300"/>
                </a:solidFill>
                <a:latin typeface="Tahoma" pitchFamily="34" charset="0"/>
                <a:sym typeface="Symbol" pitchFamily="18" charset="2"/>
              </a:rPr>
              <a:t>X</a:t>
            </a:r>
            <a:r>
              <a:rPr lang="zh-CN" altLang="en-US" dirty="0">
                <a:solidFill>
                  <a:srgbClr val="CC3300"/>
                </a:solidFill>
                <a:latin typeface="Tahoma" pitchFamily="34" charset="0"/>
                <a:sym typeface="Symbol" pitchFamily="18" charset="2"/>
              </a:rPr>
              <a:t>，则</a:t>
            </a:r>
            <a:r>
              <a:rPr lang="zh-CN" altLang="en-US" baseline="30000" dirty="0">
                <a:solidFill>
                  <a:srgbClr val="CC3300"/>
                </a:solidFill>
                <a:latin typeface="Tahoma" pitchFamily="34" charset="0"/>
              </a:rPr>
              <a:t> </a:t>
            </a:r>
            <a:r>
              <a:rPr lang="en-US" altLang="zh-CN" dirty="0">
                <a:solidFill>
                  <a:srgbClr val="CC3300"/>
                </a:solidFill>
                <a:latin typeface="Tahoma" pitchFamily="34" charset="0"/>
              </a:rPr>
              <a:t>X→A </a:t>
            </a:r>
            <a:r>
              <a:rPr lang="en-US" altLang="zh-CN" dirty="0">
                <a:solidFill>
                  <a:srgbClr val="CC3300"/>
                </a:solidFill>
                <a:latin typeface="Tahoma" pitchFamily="34" charset="0"/>
                <a:sym typeface="Symbol" pitchFamily="18" charset="2"/>
              </a:rPr>
              <a:t> </a:t>
            </a:r>
            <a:r>
              <a:rPr lang="en-US" altLang="zh-CN" dirty="0">
                <a:solidFill>
                  <a:srgbClr val="CC3300"/>
                </a:solidFill>
                <a:latin typeface="Tahoma" pitchFamily="34" charset="0"/>
              </a:rPr>
              <a:t>F</a:t>
            </a:r>
            <a:r>
              <a:rPr lang="en-US" altLang="zh-CN" baseline="30000" dirty="0">
                <a:solidFill>
                  <a:srgbClr val="CC3300"/>
                </a:solidFill>
                <a:latin typeface="Tahoma" pitchFamily="34" charset="0"/>
              </a:rPr>
              <a:t>+ </a:t>
            </a:r>
            <a:r>
              <a:rPr lang="zh-CN" altLang="en-US" dirty="0">
                <a:solidFill>
                  <a:srgbClr val="CC3300"/>
                </a:solidFill>
                <a:latin typeface="Tahoma" pitchFamily="34" charset="0"/>
              </a:rPr>
              <a:t>，用</a:t>
            </a:r>
            <a:r>
              <a:rPr lang="en-US" altLang="zh-CN" dirty="0">
                <a:solidFill>
                  <a:srgbClr val="CC3300"/>
                </a:solidFill>
                <a:latin typeface="Tahoma" pitchFamily="34" charset="0"/>
              </a:rPr>
              <a:t>Z</a:t>
            </a:r>
            <a:r>
              <a:rPr lang="zh-CN" altLang="en-US" dirty="0">
                <a:solidFill>
                  <a:srgbClr val="CC3300"/>
                </a:solidFill>
                <a:latin typeface="Tahoma" pitchFamily="34" charset="0"/>
              </a:rPr>
              <a:t>取代</a:t>
            </a:r>
            <a:r>
              <a:rPr lang="en-US" altLang="zh-CN" dirty="0">
                <a:solidFill>
                  <a:srgbClr val="CC3300"/>
                </a:solidFill>
                <a:latin typeface="Tahoma" pitchFamily="34" charset="0"/>
              </a:rPr>
              <a:t>X</a:t>
            </a:r>
            <a:r>
              <a:rPr lang="zh-CN" altLang="en-US" dirty="0">
                <a:solidFill>
                  <a:srgbClr val="CC3300"/>
                </a:solidFill>
                <a:latin typeface="Tahoma" pitchFamily="34" charset="0"/>
              </a:rPr>
              <a:t>即可。</a:t>
            </a:r>
          </a:p>
        </p:txBody>
      </p:sp>
      <p:sp>
        <p:nvSpPr>
          <p:cNvPr id="2" name="灯片编号占位符 1"/>
          <p:cNvSpPr>
            <a:spLocks noGrp="1"/>
          </p:cNvSpPr>
          <p:nvPr>
            <p:ph type="sldNum" sz="quarter" idx="11"/>
          </p:nvPr>
        </p:nvSpPr>
        <p:spPr/>
        <p:txBody>
          <a:bodyPr/>
          <a:lstStyle/>
          <a:p>
            <a:pPr>
              <a:defRPr/>
            </a:pPr>
            <a:fld id="{C8E68E76-BED9-4822-AFC4-B7367625829A}" type="slidenum">
              <a:rPr lang="en-US" altLang="zh-CN" smtClean="0"/>
              <a:pPr>
                <a:defRPr/>
              </a:pPr>
              <a:t>17</a:t>
            </a:fld>
            <a:endParaRPr lang="en-US" altLang="zh-CN" dirty="0"/>
          </a:p>
        </p:txBody>
      </p:sp>
      <p:sp>
        <p:nvSpPr>
          <p:cNvPr id="6" name="页脚占位符 4">
            <a:extLst>
              <a:ext uri="{FF2B5EF4-FFF2-40B4-BE49-F238E27FC236}">
                <a16:creationId xmlns:a16="http://schemas.microsoft.com/office/drawing/2014/main" id="{4F4401D9-8312-47EB-A647-C657E0F844D9}"/>
              </a:ext>
            </a:extLst>
          </p:cNvPr>
          <p:cNvSpPr txBox="1">
            <a:spLocks/>
          </p:cNvSpPr>
          <p:nvPr/>
        </p:nvSpPr>
        <p:spPr bwMode="auto">
          <a:xfrm>
            <a:off x="5219700" y="6381750"/>
            <a:ext cx="36004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ctr" rtl="0" fontAlgn="base">
              <a:spcBef>
                <a:spcPct val="0"/>
              </a:spcBef>
              <a:spcAft>
                <a:spcPct val="0"/>
              </a:spcAft>
              <a:defRPr sz="1400" b="1" kern="1200">
                <a:solidFill>
                  <a:srgbClr val="F03628"/>
                </a:solidFill>
                <a:latin typeface="+mn-lt"/>
                <a:ea typeface="宋体" panose="02010600030101010101" pitchFamily="2" charset="-122"/>
                <a:cs typeface="+mn-cs"/>
              </a:defRPr>
            </a:lvl1pPr>
            <a:lvl2pPr marL="4572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9pPr>
          </a:lstStyle>
          <a:p>
            <a:r>
              <a:rPr lang="en-US" altLang="zh-CN"/>
              <a:t>An Introduction to Database System</a:t>
            </a:r>
          </a:p>
        </p:txBody>
      </p:sp>
      <p:sp>
        <p:nvSpPr>
          <p:cNvPr id="7" name="灯片编号占位符 5">
            <a:extLst>
              <a:ext uri="{FF2B5EF4-FFF2-40B4-BE49-F238E27FC236}">
                <a16:creationId xmlns:a16="http://schemas.microsoft.com/office/drawing/2014/main" id="{721F55D7-38F2-48FB-B513-341268B974F4}"/>
              </a:ext>
            </a:extLst>
          </p:cNvPr>
          <p:cNvSpPr>
            <a:spLocks noGrp="1"/>
          </p:cNvSpPr>
          <p:nvPr>
            <p:ph type="sldNum" sz="quarter" idx="12"/>
          </p:nvPr>
        </p:nvSpPr>
        <p:spPr>
          <a:xfrm>
            <a:off x="250825" y="6237288"/>
            <a:ext cx="585788" cy="457200"/>
          </a:xfrm>
        </p:spPr>
        <p:txBody>
          <a:bodyPr/>
          <a:lstStyle/>
          <a:p>
            <a:fld id="{9C73FC67-4E56-47DA-A07C-99165DEA713F}" type="slidenum">
              <a:rPr lang="en-US" altLang="zh-CN"/>
              <a:pPr/>
              <a:t>17</a:t>
            </a:fld>
            <a:endParaRPr lang="en-US" altLang="zh-CN" dirty="0"/>
          </a:p>
        </p:txBody>
      </p:sp>
    </p:spTree>
    <p:extLst>
      <p:ext uri="{BB962C8B-B14F-4D97-AF65-F5344CB8AC3E}">
        <p14:creationId xmlns:p14="http://schemas.microsoft.com/office/powerpoint/2010/main" val="73383096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447"/>
                                        </p:tgtEl>
                                        <p:attrNameLst>
                                          <p:attrName>style.visibility</p:attrName>
                                        </p:attrNameLst>
                                      </p:cBhvr>
                                      <p:to>
                                        <p:strVal val="visible"/>
                                      </p:to>
                                    </p:set>
                                    <p:animEffect transition="in" filter="blinds(horizontal)">
                                      <p:cBhvr>
                                        <p:cTn id="7" dur="500"/>
                                        <p:tgtEl>
                                          <p:spTgt spid="317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bwMode="auto">
          <a:xfrm>
            <a:off x="467544" y="764704"/>
            <a:ext cx="77724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kumimoji="0" lang="zh-CN" altLang="pt-BR" sz="2800" b="1" i="0" u="none" strike="noStrike" kern="0" cap="none" spc="0" normalizeH="0" baseline="0" noProof="0" dirty="0">
                <a:ln>
                  <a:noFill/>
                </a:ln>
                <a:solidFill>
                  <a:srgbClr val="FFFFFF"/>
                </a:solidFill>
                <a:effectLst/>
                <a:uLnTx/>
                <a:uFillTx/>
                <a:latin typeface="Arial"/>
                <a:ea typeface="+mj-ea"/>
                <a:cs typeface="+mj-cs"/>
              </a:rPr>
              <a:t>求最小函数依赖集</a:t>
            </a:r>
            <a:r>
              <a:rPr kumimoji="0" lang="en-US" altLang="zh-CN" sz="2800" b="1" i="0" u="none" strike="noStrike" kern="0" cap="none" spc="0" normalizeH="0" baseline="0" noProof="0" dirty="0">
                <a:ln>
                  <a:noFill/>
                </a:ln>
                <a:solidFill>
                  <a:srgbClr val="FFFFFF"/>
                </a:solidFill>
                <a:effectLst/>
                <a:uLnTx/>
                <a:uFillTx/>
                <a:latin typeface="Arial"/>
                <a:ea typeface="+mj-ea"/>
                <a:cs typeface="+mj-cs"/>
              </a:rPr>
              <a:t>(</a:t>
            </a:r>
            <a:r>
              <a:rPr kumimoji="0" lang="zh-CN" altLang="en-US" sz="2800" b="1" i="0" u="none" strike="noStrike" kern="0" cap="none" spc="0" normalizeH="0" baseline="0" noProof="0" dirty="0">
                <a:ln>
                  <a:noFill/>
                </a:ln>
                <a:solidFill>
                  <a:srgbClr val="FFFFFF"/>
                </a:solidFill>
                <a:effectLst/>
                <a:uLnTx/>
                <a:uFillTx/>
                <a:latin typeface="Arial"/>
                <a:ea typeface="+mj-ea"/>
                <a:cs typeface="+mj-cs"/>
              </a:rPr>
              <a:t>示例</a:t>
            </a:r>
            <a:r>
              <a:rPr kumimoji="0" lang="en-US" altLang="zh-CN" sz="2800" b="1" i="0" u="none" strike="noStrike" kern="0" cap="none" spc="0" normalizeH="0" baseline="0" noProof="0" dirty="0">
                <a:ln>
                  <a:noFill/>
                </a:ln>
                <a:solidFill>
                  <a:srgbClr val="FFFFFF"/>
                </a:solidFill>
                <a:effectLst/>
                <a:uLnTx/>
                <a:uFillTx/>
                <a:latin typeface="Arial"/>
                <a:ea typeface="+mj-ea"/>
                <a:cs typeface="+mj-cs"/>
              </a:rPr>
              <a:t>)</a:t>
            </a:r>
            <a:endParaRPr lang="zh-CN" altLang="en-US" sz="3600" b="1" dirty="0">
              <a:solidFill>
                <a:srgbClr val="0000FF"/>
              </a:solidFill>
            </a:endParaRPr>
          </a:p>
        </p:txBody>
      </p:sp>
      <p:sp>
        <p:nvSpPr>
          <p:cNvPr id="80899" name="Rectangle 7"/>
          <p:cNvSpPr>
            <a:spLocks noGrp="1" noChangeArrowheads="1"/>
          </p:cNvSpPr>
          <p:nvPr>
            <p:ph idx="1"/>
          </p:nvPr>
        </p:nvSpPr>
        <p:spPr bwMode="auto">
          <a:xfrm>
            <a:off x="143668" y="1618655"/>
            <a:ext cx="8856663" cy="85003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buFontTx/>
              <a:buNone/>
            </a:pPr>
            <a:r>
              <a:rPr lang="zh-CN" altLang="en-US" sz="2200" b="1" dirty="0">
                <a:solidFill>
                  <a:srgbClr val="CC3300"/>
                </a:solidFill>
                <a:latin typeface="楷体_GB2312" pitchFamily="49" charset="-122"/>
                <a:ea typeface="楷体_GB2312" pitchFamily="49" charset="-122"/>
              </a:rPr>
              <a:t>例：</a:t>
            </a:r>
            <a:r>
              <a:rPr lang="zh-CN" altLang="zh-CN" sz="2200" b="1" dirty="0">
                <a:latin typeface="楷体_GB2312" pitchFamily="49" charset="-122"/>
                <a:ea typeface="楷体_GB2312" pitchFamily="49" charset="-122"/>
              </a:rPr>
              <a:t>已知关系模式</a:t>
            </a:r>
            <a:r>
              <a:rPr lang="en-US" altLang="zh-CN" sz="2200" b="1" dirty="0">
                <a:latin typeface="楷体_GB2312" pitchFamily="49" charset="-122"/>
                <a:ea typeface="楷体_GB2312" pitchFamily="49" charset="-122"/>
              </a:rPr>
              <a:t>R&lt;U</a:t>
            </a:r>
            <a:r>
              <a:rPr lang="zh-CN" altLang="zh-CN"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F&gt;</a:t>
            </a:r>
            <a:r>
              <a:rPr lang="zh-CN" altLang="zh-CN"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U</a:t>
            </a:r>
            <a:r>
              <a:rPr lang="zh-CN" altLang="zh-CN"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A</a:t>
            </a:r>
            <a:r>
              <a:rPr lang="zh-CN" altLang="zh-CN"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B</a:t>
            </a:r>
            <a:r>
              <a:rPr lang="zh-CN" altLang="zh-CN"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C</a:t>
            </a:r>
            <a:r>
              <a:rPr lang="zh-CN" altLang="zh-CN"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D</a:t>
            </a:r>
            <a:r>
              <a:rPr lang="zh-CN" altLang="zh-CN"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E</a:t>
            </a:r>
            <a:r>
              <a:rPr lang="zh-CN" altLang="zh-CN"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G</a:t>
            </a:r>
            <a:r>
              <a:rPr lang="zh-CN" altLang="zh-CN"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F</a:t>
            </a:r>
            <a:r>
              <a:rPr lang="zh-CN" altLang="zh-CN"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AB</a:t>
            </a:r>
            <a:r>
              <a:rPr lang="zh-CN" altLang="zh-CN"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C</a:t>
            </a:r>
            <a:r>
              <a:rPr lang="zh-CN" altLang="zh-CN"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C</a:t>
            </a:r>
            <a:r>
              <a:rPr lang="zh-CN" altLang="zh-CN"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A</a:t>
            </a:r>
            <a:r>
              <a:rPr lang="zh-CN" altLang="zh-CN"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CG</a:t>
            </a:r>
            <a:r>
              <a:rPr lang="zh-CN" altLang="zh-CN"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BD</a:t>
            </a:r>
            <a:r>
              <a:rPr lang="zh-CN" altLang="zh-CN"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ACD</a:t>
            </a:r>
            <a:r>
              <a:rPr lang="zh-CN" altLang="zh-CN"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B</a:t>
            </a:r>
            <a:r>
              <a:rPr lang="zh-CN" altLang="zh-CN" sz="2200" b="1" dirty="0">
                <a:latin typeface="楷体_GB2312" pitchFamily="49" charset="-122"/>
                <a:ea typeface="楷体_GB2312" pitchFamily="49" charset="-122"/>
              </a:rPr>
              <a:t>｝，求</a:t>
            </a:r>
            <a:r>
              <a:rPr lang="en-US" altLang="zh-CN" sz="2200" b="1" dirty="0">
                <a:latin typeface="楷体_GB2312" pitchFamily="49" charset="-122"/>
                <a:ea typeface="楷体_GB2312" pitchFamily="49" charset="-122"/>
              </a:rPr>
              <a:t>F</a:t>
            </a:r>
            <a:r>
              <a:rPr lang="zh-CN" altLang="zh-CN" sz="2200" b="1" dirty="0">
                <a:latin typeface="楷体_GB2312" pitchFamily="49" charset="-122"/>
                <a:ea typeface="楷体_GB2312" pitchFamily="49" charset="-122"/>
              </a:rPr>
              <a:t>的最小函数依赖集。</a:t>
            </a:r>
            <a:endParaRPr lang="en-US" altLang="zh-CN" sz="2200" b="1" dirty="0">
              <a:solidFill>
                <a:srgbClr val="CC3300"/>
              </a:solidFill>
              <a:latin typeface="楷体_GB2312" pitchFamily="49" charset="-122"/>
              <a:ea typeface="楷体_GB2312" pitchFamily="49" charset="-122"/>
            </a:endParaRPr>
          </a:p>
        </p:txBody>
      </p:sp>
      <p:sp>
        <p:nvSpPr>
          <p:cNvPr id="319496" name="Rectangle 8"/>
          <p:cNvSpPr>
            <a:spLocks noChangeArrowheads="1"/>
          </p:cNvSpPr>
          <p:nvPr/>
        </p:nvSpPr>
        <p:spPr bwMode="auto">
          <a:xfrm>
            <a:off x="290513" y="2636838"/>
            <a:ext cx="8839200" cy="422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eaLnBrk="1" hangingPunct="1">
              <a:lnSpc>
                <a:spcPct val="115000"/>
              </a:lnSpc>
              <a:spcBef>
                <a:spcPct val="25000"/>
              </a:spcBef>
              <a:buClr>
                <a:schemeClr val="accent1"/>
              </a:buClr>
            </a:pPr>
            <a:r>
              <a:rPr lang="zh-CN" altLang="en-US" dirty="0">
                <a:solidFill>
                  <a:srgbClr val="000066"/>
                </a:solidFill>
                <a:latin typeface="Tahoma" pitchFamily="34" charset="0"/>
              </a:rPr>
              <a:t> </a:t>
            </a:r>
            <a:r>
              <a:rPr lang="en-US" altLang="zh-CN" dirty="0">
                <a:solidFill>
                  <a:srgbClr val="000066"/>
                </a:solidFill>
                <a:latin typeface="Tahoma" pitchFamily="34" charset="0"/>
              </a:rPr>
              <a:t>(1) </a:t>
            </a:r>
            <a:r>
              <a:rPr lang="zh-CN" altLang="en-US" dirty="0">
                <a:solidFill>
                  <a:srgbClr val="FF0000"/>
                </a:solidFill>
                <a:latin typeface="Tahoma" pitchFamily="34" charset="0"/>
              </a:rPr>
              <a:t>分解右边</a:t>
            </a:r>
            <a:r>
              <a:rPr lang="en-US" altLang="zh-CN" dirty="0">
                <a:solidFill>
                  <a:srgbClr val="000066"/>
                </a:solidFill>
                <a:latin typeface="Tahoma" pitchFamily="34" charset="0"/>
              </a:rPr>
              <a:t>:</a:t>
            </a:r>
          </a:p>
          <a:p>
            <a:pPr algn="just" eaLnBrk="1" hangingPunct="1">
              <a:lnSpc>
                <a:spcPct val="115000"/>
              </a:lnSpc>
              <a:spcBef>
                <a:spcPct val="25000"/>
              </a:spcBef>
              <a:buClr>
                <a:schemeClr val="accent1"/>
              </a:buClr>
            </a:pPr>
            <a:r>
              <a:rPr lang="en-US" altLang="zh-CN" dirty="0"/>
              <a:t>     F</a:t>
            </a:r>
            <a:r>
              <a:rPr lang="zh-CN" altLang="zh-CN" dirty="0"/>
              <a:t>＝｛</a:t>
            </a:r>
            <a:r>
              <a:rPr lang="en-US" altLang="zh-CN" dirty="0"/>
              <a:t>AB</a:t>
            </a:r>
            <a:r>
              <a:rPr lang="zh-CN" altLang="zh-CN" dirty="0"/>
              <a:t>→</a:t>
            </a:r>
            <a:r>
              <a:rPr lang="en-US" altLang="zh-CN" dirty="0"/>
              <a:t>C</a:t>
            </a:r>
            <a:r>
              <a:rPr lang="zh-CN" altLang="zh-CN" dirty="0"/>
              <a:t>，</a:t>
            </a:r>
            <a:r>
              <a:rPr lang="en-US" altLang="zh-CN" dirty="0"/>
              <a:t>C</a:t>
            </a:r>
            <a:r>
              <a:rPr lang="zh-CN" altLang="zh-CN" dirty="0"/>
              <a:t>→</a:t>
            </a:r>
            <a:r>
              <a:rPr lang="en-US" altLang="zh-CN" dirty="0"/>
              <a:t>A</a:t>
            </a:r>
            <a:r>
              <a:rPr lang="zh-CN" altLang="zh-CN" dirty="0"/>
              <a:t>，</a:t>
            </a:r>
            <a:r>
              <a:rPr lang="en-US" altLang="zh-CN" dirty="0"/>
              <a:t>CG</a:t>
            </a:r>
            <a:r>
              <a:rPr lang="zh-CN" altLang="zh-CN" dirty="0"/>
              <a:t>→</a:t>
            </a:r>
            <a:r>
              <a:rPr lang="en-US" altLang="zh-CN" dirty="0"/>
              <a:t>B</a:t>
            </a:r>
            <a:r>
              <a:rPr lang="zh-CN" altLang="zh-CN" dirty="0"/>
              <a:t>，</a:t>
            </a:r>
            <a:r>
              <a:rPr lang="en-US" altLang="zh-CN" dirty="0"/>
              <a:t>CG</a:t>
            </a:r>
            <a:r>
              <a:rPr lang="zh-CN" altLang="zh-CN" dirty="0"/>
              <a:t>→</a:t>
            </a:r>
            <a:r>
              <a:rPr lang="en-US" altLang="zh-CN" dirty="0"/>
              <a:t>D</a:t>
            </a:r>
            <a:r>
              <a:rPr lang="zh-CN" altLang="zh-CN" dirty="0"/>
              <a:t>，</a:t>
            </a:r>
            <a:r>
              <a:rPr lang="en-US" altLang="zh-CN" dirty="0"/>
              <a:t>ACD</a:t>
            </a:r>
            <a:r>
              <a:rPr lang="zh-CN" altLang="zh-CN" dirty="0"/>
              <a:t>→</a:t>
            </a:r>
            <a:r>
              <a:rPr lang="en-US" altLang="zh-CN" dirty="0"/>
              <a:t>B</a:t>
            </a:r>
            <a:r>
              <a:rPr lang="zh-CN" altLang="zh-CN" dirty="0"/>
              <a:t>｝</a:t>
            </a:r>
            <a:endParaRPr lang="zh-CN" altLang="en-US" dirty="0">
              <a:solidFill>
                <a:srgbClr val="000066"/>
              </a:solidFill>
              <a:latin typeface="Tahoma" pitchFamily="34" charset="0"/>
            </a:endParaRPr>
          </a:p>
          <a:p>
            <a:pPr algn="just" eaLnBrk="1" hangingPunct="1">
              <a:lnSpc>
                <a:spcPct val="115000"/>
              </a:lnSpc>
              <a:spcBef>
                <a:spcPct val="25000"/>
              </a:spcBef>
              <a:buClr>
                <a:schemeClr val="accent1"/>
              </a:buClr>
            </a:pPr>
            <a:r>
              <a:rPr lang="zh-CN" altLang="en-US" dirty="0">
                <a:solidFill>
                  <a:srgbClr val="000066"/>
                </a:solidFill>
                <a:latin typeface="Tahoma" pitchFamily="34" charset="0"/>
              </a:rPr>
              <a:t> </a:t>
            </a:r>
            <a:r>
              <a:rPr lang="en-US" altLang="zh-CN" dirty="0">
                <a:solidFill>
                  <a:srgbClr val="000066"/>
                </a:solidFill>
                <a:latin typeface="Tahoma" pitchFamily="34" charset="0"/>
              </a:rPr>
              <a:t>(2)</a:t>
            </a:r>
            <a:r>
              <a:rPr lang="zh-CN" altLang="zh-CN" dirty="0">
                <a:solidFill>
                  <a:srgbClr val="FF0000"/>
                </a:solidFill>
              </a:rPr>
              <a:t>去掉</a:t>
            </a:r>
            <a:r>
              <a:rPr lang="en-US" altLang="zh-CN" dirty="0">
                <a:solidFill>
                  <a:srgbClr val="FF0000"/>
                </a:solidFill>
              </a:rPr>
              <a:t>F</a:t>
            </a:r>
            <a:r>
              <a:rPr lang="zh-CN" altLang="zh-CN" dirty="0">
                <a:solidFill>
                  <a:srgbClr val="FF0000"/>
                </a:solidFill>
              </a:rPr>
              <a:t>中多余的函数依赖</a:t>
            </a:r>
            <a:r>
              <a:rPr lang="en-US" altLang="zh-CN" dirty="0">
                <a:solidFill>
                  <a:srgbClr val="FF0000"/>
                </a:solidFill>
              </a:rPr>
              <a:t>:</a:t>
            </a:r>
            <a:endParaRPr lang="en-US" altLang="zh-CN" dirty="0">
              <a:solidFill>
                <a:srgbClr val="FF0000"/>
              </a:solidFill>
              <a:latin typeface="Tahoma" pitchFamily="34" charset="0"/>
            </a:endParaRPr>
          </a:p>
          <a:p>
            <a:pPr algn="just" eaLnBrk="1" hangingPunct="1">
              <a:lnSpc>
                <a:spcPct val="115000"/>
              </a:lnSpc>
              <a:spcBef>
                <a:spcPct val="25000"/>
              </a:spcBef>
              <a:buClr>
                <a:schemeClr val="accent1"/>
              </a:buClr>
            </a:pPr>
            <a:r>
              <a:rPr lang="zh-CN" altLang="en-US" dirty="0">
                <a:solidFill>
                  <a:srgbClr val="CC3300"/>
                </a:solidFill>
                <a:latin typeface="Tahoma" pitchFamily="34" charset="0"/>
              </a:rPr>
              <a:t>检查</a:t>
            </a:r>
            <a:r>
              <a:rPr lang="en-US" altLang="zh-CN" dirty="0">
                <a:solidFill>
                  <a:srgbClr val="CC3300"/>
                </a:solidFill>
                <a:latin typeface="Tahoma" pitchFamily="34" charset="0"/>
              </a:rPr>
              <a:t>AB→C</a:t>
            </a:r>
            <a:r>
              <a:rPr lang="zh-CN" altLang="en-US" dirty="0">
                <a:solidFill>
                  <a:srgbClr val="000066"/>
                </a:solidFill>
                <a:latin typeface="Tahoma" pitchFamily="34" charset="0"/>
              </a:rPr>
              <a:t>：</a:t>
            </a:r>
          </a:p>
          <a:p>
            <a:pPr algn="just" eaLnBrk="1" hangingPunct="1">
              <a:lnSpc>
                <a:spcPct val="115000"/>
              </a:lnSpc>
              <a:spcBef>
                <a:spcPct val="25000"/>
              </a:spcBef>
              <a:buClr>
                <a:schemeClr val="accent1"/>
              </a:buClr>
            </a:pPr>
            <a:r>
              <a:rPr lang="zh-CN" altLang="en-US" dirty="0">
                <a:solidFill>
                  <a:srgbClr val="000066"/>
                </a:solidFill>
                <a:latin typeface="Tahoma" pitchFamily="34" charset="0"/>
              </a:rPr>
              <a:t>      </a:t>
            </a:r>
            <a:r>
              <a:rPr lang="en-US" altLang="zh-CN" dirty="0">
                <a:solidFill>
                  <a:srgbClr val="000066"/>
                </a:solidFill>
                <a:latin typeface="Tahoma" pitchFamily="34" charset="0"/>
                <a:sym typeface="Symbol" pitchFamily="18" charset="2"/>
              </a:rPr>
              <a:t>G=F-{</a:t>
            </a:r>
            <a:r>
              <a:rPr lang="en-US" altLang="zh-CN" dirty="0">
                <a:solidFill>
                  <a:srgbClr val="000066"/>
                </a:solidFill>
                <a:latin typeface="Tahoma" pitchFamily="34" charset="0"/>
              </a:rPr>
              <a:t>AB</a:t>
            </a:r>
            <a:r>
              <a:rPr lang="en-US" altLang="zh-CN" dirty="0">
                <a:solidFill>
                  <a:srgbClr val="000066"/>
                </a:solidFill>
                <a:latin typeface="Tahoma" pitchFamily="34" charset="0"/>
                <a:sym typeface="Symbol" pitchFamily="18" charset="2"/>
              </a:rPr>
              <a:t>C}={</a:t>
            </a:r>
            <a:r>
              <a:rPr lang="en-US" altLang="zh-CN" dirty="0"/>
              <a:t>C</a:t>
            </a:r>
            <a:r>
              <a:rPr lang="zh-CN" altLang="zh-CN" dirty="0"/>
              <a:t>→</a:t>
            </a:r>
            <a:r>
              <a:rPr lang="en-US" altLang="zh-CN" dirty="0"/>
              <a:t>A</a:t>
            </a:r>
            <a:r>
              <a:rPr lang="zh-CN" altLang="zh-CN" dirty="0"/>
              <a:t>，</a:t>
            </a:r>
            <a:r>
              <a:rPr lang="en-US" altLang="zh-CN" dirty="0"/>
              <a:t>CG</a:t>
            </a:r>
            <a:r>
              <a:rPr lang="zh-CN" altLang="zh-CN" dirty="0"/>
              <a:t>→</a:t>
            </a:r>
            <a:r>
              <a:rPr lang="en-US" altLang="zh-CN" dirty="0"/>
              <a:t>B</a:t>
            </a:r>
            <a:r>
              <a:rPr lang="zh-CN" altLang="zh-CN" dirty="0"/>
              <a:t>，</a:t>
            </a:r>
            <a:r>
              <a:rPr lang="en-US" altLang="zh-CN" dirty="0"/>
              <a:t>CG</a:t>
            </a:r>
            <a:r>
              <a:rPr lang="zh-CN" altLang="zh-CN" dirty="0"/>
              <a:t>→</a:t>
            </a:r>
            <a:r>
              <a:rPr lang="en-US" altLang="zh-CN" dirty="0"/>
              <a:t>D</a:t>
            </a:r>
            <a:r>
              <a:rPr lang="zh-CN" altLang="zh-CN" dirty="0"/>
              <a:t>，</a:t>
            </a:r>
            <a:r>
              <a:rPr lang="en-US" altLang="zh-CN" dirty="0"/>
              <a:t>ACD</a:t>
            </a:r>
            <a:r>
              <a:rPr lang="zh-CN" altLang="zh-CN" dirty="0"/>
              <a:t>→</a:t>
            </a:r>
            <a:r>
              <a:rPr lang="en-US" altLang="zh-CN" dirty="0"/>
              <a:t>B</a:t>
            </a:r>
            <a:r>
              <a:rPr lang="en-US" altLang="zh-CN" dirty="0">
                <a:solidFill>
                  <a:srgbClr val="000066"/>
                </a:solidFill>
                <a:latin typeface="Tahoma" pitchFamily="34" charset="0"/>
                <a:sym typeface="Symbol" pitchFamily="18" charset="2"/>
              </a:rPr>
              <a:t>}</a:t>
            </a:r>
          </a:p>
          <a:p>
            <a:pPr algn="just" eaLnBrk="1" hangingPunct="1">
              <a:lnSpc>
                <a:spcPct val="115000"/>
              </a:lnSpc>
              <a:spcBef>
                <a:spcPct val="25000"/>
              </a:spcBef>
              <a:buClr>
                <a:schemeClr val="accent1"/>
              </a:buClr>
            </a:pPr>
            <a:r>
              <a:rPr lang="en-US" altLang="zh-CN" dirty="0">
                <a:solidFill>
                  <a:srgbClr val="000066"/>
                </a:solidFill>
                <a:latin typeface="Tahoma" pitchFamily="34" charset="0"/>
              </a:rPr>
              <a:t> </a:t>
            </a:r>
            <a:r>
              <a:rPr lang="zh-CN" altLang="en-US" dirty="0">
                <a:solidFill>
                  <a:srgbClr val="000066"/>
                </a:solidFill>
                <a:latin typeface="Tahoma" pitchFamily="34" charset="0"/>
              </a:rPr>
              <a:t>则：</a:t>
            </a:r>
            <a:r>
              <a:rPr lang="en-US" altLang="zh-CN" dirty="0">
                <a:solidFill>
                  <a:srgbClr val="000066"/>
                </a:solidFill>
                <a:latin typeface="Tahoma" pitchFamily="34" charset="0"/>
              </a:rPr>
              <a:t>AB</a:t>
            </a:r>
            <a:r>
              <a:rPr lang="en-US" altLang="zh-CN" baseline="-30000" dirty="0">
                <a:solidFill>
                  <a:srgbClr val="000066"/>
                </a:solidFill>
                <a:latin typeface="Tahoma" pitchFamily="34" charset="0"/>
              </a:rPr>
              <a:t>G</a:t>
            </a:r>
            <a:r>
              <a:rPr lang="en-US" altLang="zh-CN" baseline="30000" dirty="0">
                <a:solidFill>
                  <a:srgbClr val="000066"/>
                </a:solidFill>
                <a:latin typeface="Tahoma" pitchFamily="34" charset="0"/>
              </a:rPr>
              <a:t>+ </a:t>
            </a:r>
            <a:r>
              <a:rPr lang="en-US" altLang="zh-CN" dirty="0">
                <a:solidFill>
                  <a:srgbClr val="000066"/>
                </a:solidFill>
                <a:latin typeface="Tahoma" pitchFamily="34" charset="0"/>
                <a:sym typeface="Symbol" pitchFamily="18" charset="2"/>
              </a:rPr>
              <a:t>= {AB}</a:t>
            </a:r>
            <a:r>
              <a:rPr lang="zh-CN" altLang="en-US" dirty="0">
                <a:solidFill>
                  <a:srgbClr val="000066"/>
                </a:solidFill>
                <a:latin typeface="Tahoma" pitchFamily="34" charset="0"/>
                <a:sym typeface="Symbol" pitchFamily="18" charset="2"/>
              </a:rPr>
              <a:t>，   </a:t>
            </a:r>
            <a:r>
              <a:rPr lang="en-US" altLang="zh-CN" dirty="0">
                <a:solidFill>
                  <a:srgbClr val="000066"/>
                </a:solidFill>
                <a:latin typeface="Tahoma" pitchFamily="34" charset="0"/>
                <a:sym typeface="Symbol" pitchFamily="18" charset="2"/>
              </a:rPr>
              <a:t>C{AB}</a:t>
            </a:r>
          </a:p>
          <a:p>
            <a:pPr algn="just" eaLnBrk="1" hangingPunct="1">
              <a:lnSpc>
                <a:spcPct val="115000"/>
              </a:lnSpc>
              <a:spcBef>
                <a:spcPct val="25000"/>
              </a:spcBef>
              <a:buClr>
                <a:schemeClr val="accent1"/>
              </a:buClr>
            </a:pPr>
            <a:r>
              <a:rPr lang="en-US" altLang="zh-CN" dirty="0">
                <a:solidFill>
                  <a:srgbClr val="669900"/>
                </a:solidFill>
                <a:latin typeface="Tahoma" pitchFamily="34" charset="0"/>
                <a:sym typeface="Symbol" pitchFamily="18" charset="2"/>
              </a:rPr>
              <a:t> </a:t>
            </a:r>
            <a:r>
              <a:rPr lang="zh-CN" altLang="en-US" dirty="0">
                <a:solidFill>
                  <a:srgbClr val="669900"/>
                </a:solidFill>
                <a:latin typeface="Tahoma" pitchFamily="34" charset="0"/>
                <a:sym typeface="Symbol" pitchFamily="18" charset="2"/>
              </a:rPr>
              <a:t>保留</a:t>
            </a:r>
            <a:r>
              <a:rPr lang="en-US" altLang="zh-CN" dirty="0">
                <a:solidFill>
                  <a:srgbClr val="669900"/>
                </a:solidFill>
                <a:latin typeface="Tahoma" pitchFamily="34" charset="0"/>
              </a:rPr>
              <a:t>AB</a:t>
            </a:r>
            <a:r>
              <a:rPr lang="en-US" altLang="zh-CN" dirty="0">
                <a:solidFill>
                  <a:srgbClr val="669900"/>
                </a:solidFill>
                <a:latin typeface="Tahoma" pitchFamily="34" charset="0"/>
                <a:sym typeface="Symbol" pitchFamily="18" charset="2"/>
              </a:rPr>
              <a:t>C</a:t>
            </a:r>
            <a:r>
              <a:rPr lang="zh-CN" altLang="en-US" dirty="0">
                <a:solidFill>
                  <a:srgbClr val="000066"/>
                </a:solidFill>
                <a:latin typeface="Tahoma" pitchFamily="34" charset="0"/>
                <a:sym typeface="Symbol" pitchFamily="18" charset="2"/>
              </a:rPr>
              <a:t>：</a:t>
            </a:r>
          </a:p>
          <a:p>
            <a:pPr algn="just" eaLnBrk="1" hangingPunct="1">
              <a:lnSpc>
                <a:spcPct val="115000"/>
              </a:lnSpc>
              <a:spcBef>
                <a:spcPct val="25000"/>
              </a:spcBef>
              <a:buClr>
                <a:schemeClr val="accent1"/>
              </a:buClr>
            </a:pPr>
            <a:r>
              <a:rPr lang="zh-CN" altLang="en-US" dirty="0">
                <a:solidFill>
                  <a:srgbClr val="000066"/>
                </a:solidFill>
                <a:latin typeface="Tahoma" pitchFamily="34" charset="0"/>
                <a:sym typeface="Symbol" pitchFamily="18" charset="2"/>
              </a:rPr>
              <a:t>     </a:t>
            </a:r>
            <a:r>
              <a:rPr lang="en-US" altLang="zh-CN" dirty="0">
                <a:solidFill>
                  <a:srgbClr val="000066"/>
                </a:solidFill>
                <a:latin typeface="Tahoma" pitchFamily="34" charset="0"/>
              </a:rPr>
              <a:t>F = {</a:t>
            </a:r>
            <a:r>
              <a:rPr lang="en-US" altLang="zh-CN" dirty="0"/>
              <a:t>AB</a:t>
            </a:r>
            <a:r>
              <a:rPr lang="zh-CN" altLang="zh-CN" dirty="0"/>
              <a:t>→</a:t>
            </a:r>
            <a:r>
              <a:rPr lang="en-US" altLang="zh-CN" dirty="0"/>
              <a:t>C</a:t>
            </a:r>
            <a:r>
              <a:rPr lang="zh-CN" altLang="zh-CN" dirty="0"/>
              <a:t>，</a:t>
            </a:r>
            <a:r>
              <a:rPr lang="en-US" altLang="zh-CN" dirty="0"/>
              <a:t>C</a:t>
            </a:r>
            <a:r>
              <a:rPr lang="zh-CN" altLang="zh-CN" dirty="0"/>
              <a:t>→</a:t>
            </a:r>
            <a:r>
              <a:rPr lang="en-US" altLang="zh-CN" dirty="0"/>
              <a:t>A</a:t>
            </a:r>
            <a:r>
              <a:rPr lang="zh-CN" altLang="zh-CN" dirty="0"/>
              <a:t>，</a:t>
            </a:r>
            <a:r>
              <a:rPr lang="en-US" altLang="zh-CN" dirty="0"/>
              <a:t>CG</a:t>
            </a:r>
            <a:r>
              <a:rPr lang="zh-CN" altLang="zh-CN" dirty="0"/>
              <a:t>→</a:t>
            </a:r>
            <a:r>
              <a:rPr lang="en-US" altLang="zh-CN" dirty="0"/>
              <a:t>B</a:t>
            </a:r>
            <a:r>
              <a:rPr lang="zh-CN" altLang="zh-CN" dirty="0"/>
              <a:t>，</a:t>
            </a:r>
            <a:r>
              <a:rPr lang="en-US" altLang="zh-CN" dirty="0"/>
              <a:t>CG</a:t>
            </a:r>
            <a:r>
              <a:rPr lang="zh-CN" altLang="zh-CN" dirty="0"/>
              <a:t>→</a:t>
            </a:r>
            <a:r>
              <a:rPr lang="en-US" altLang="zh-CN" dirty="0"/>
              <a:t>D</a:t>
            </a:r>
            <a:r>
              <a:rPr lang="zh-CN" altLang="zh-CN" dirty="0"/>
              <a:t>，</a:t>
            </a:r>
            <a:r>
              <a:rPr lang="en-US" altLang="zh-CN" dirty="0"/>
              <a:t>ACD</a:t>
            </a:r>
            <a:r>
              <a:rPr lang="zh-CN" altLang="zh-CN" dirty="0"/>
              <a:t>→</a:t>
            </a:r>
            <a:r>
              <a:rPr lang="en-US" altLang="zh-CN" dirty="0"/>
              <a:t>B</a:t>
            </a:r>
            <a:r>
              <a:rPr lang="en-US" altLang="zh-CN" dirty="0">
                <a:solidFill>
                  <a:srgbClr val="000066"/>
                </a:solidFill>
                <a:latin typeface="Tahoma" pitchFamily="34" charset="0"/>
              </a:rPr>
              <a:t>}</a:t>
            </a:r>
            <a:endParaRPr lang="en-US" altLang="zh-CN" dirty="0">
              <a:solidFill>
                <a:srgbClr val="000066"/>
              </a:solidFill>
              <a:latin typeface="Tahoma" pitchFamily="34" charset="0"/>
              <a:sym typeface="Symbol" pitchFamily="18" charset="2"/>
            </a:endParaRPr>
          </a:p>
        </p:txBody>
      </p:sp>
      <p:sp>
        <p:nvSpPr>
          <p:cNvPr id="2" name="灯片编号占位符 1"/>
          <p:cNvSpPr>
            <a:spLocks noGrp="1"/>
          </p:cNvSpPr>
          <p:nvPr>
            <p:ph type="sldNum" sz="quarter" idx="11"/>
          </p:nvPr>
        </p:nvSpPr>
        <p:spPr/>
        <p:txBody>
          <a:bodyPr/>
          <a:lstStyle/>
          <a:p>
            <a:pPr>
              <a:defRPr/>
            </a:pPr>
            <a:fld id="{C8E68E76-BED9-4822-AFC4-B7367625829A}" type="slidenum">
              <a:rPr lang="en-US" altLang="zh-CN" smtClean="0"/>
              <a:pPr>
                <a:defRPr/>
              </a:pPr>
              <a:t>18</a:t>
            </a:fld>
            <a:endParaRPr lang="en-US" altLang="zh-CN"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9496">
                                            <p:txEl>
                                              <p:pRg st="0" end="0"/>
                                            </p:txEl>
                                          </p:spTgt>
                                        </p:tgtEl>
                                        <p:attrNameLst>
                                          <p:attrName>style.visibility</p:attrName>
                                        </p:attrNameLst>
                                      </p:cBhvr>
                                      <p:to>
                                        <p:strVal val="visible"/>
                                      </p:to>
                                    </p:set>
                                    <p:animEffect transition="in" filter="blinds(horizontal)">
                                      <p:cBhvr>
                                        <p:cTn id="7" dur="500"/>
                                        <p:tgtEl>
                                          <p:spTgt spid="31949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9496">
                                            <p:txEl>
                                              <p:pRg st="1" end="1"/>
                                            </p:txEl>
                                          </p:spTgt>
                                        </p:tgtEl>
                                        <p:attrNameLst>
                                          <p:attrName>style.visibility</p:attrName>
                                        </p:attrNameLst>
                                      </p:cBhvr>
                                      <p:to>
                                        <p:strVal val="visible"/>
                                      </p:to>
                                    </p:set>
                                    <p:animEffect transition="in" filter="blinds(horizontal)">
                                      <p:cBhvr>
                                        <p:cTn id="12" dur="500"/>
                                        <p:tgtEl>
                                          <p:spTgt spid="31949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9496">
                                            <p:txEl>
                                              <p:pRg st="2" end="2"/>
                                            </p:txEl>
                                          </p:spTgt>
                                        </p:tgtEl>
                                        <p:attrNameLst>
                                          <p:attrName>style.visibility</p:attrName>
                                        </p:attrNameLst>
                                      </p:cBhvr>
                                      <p:to>
                                        <p:strVal val="visible"/>
                                      </p:to>
                                    </p:set>
                                    <p:animEffect transition="in" filter="blinds(horizontal)">
                                      <p:cBhvr>
                                        <p:cTn id="17" dur="500"/>
                                        <p:tgtEl>
                                          <p:spTgt spid="31949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9496">
                                            <p:txEl>
                                              <p:pRg st="3" end="3"/>
                                            </p:txEl>
                                          </p:spTgt>
                                        </p:tgtEl>
                                        <p:attrNameLst>
                                          <p:attrName>style.visibility</p:attrName>
                                        </p:attrNameLst>
                                      </p:cBhvr>
                                      <p:to>
                                        <p:strVal val="visible"/>
                                      </p:to>
                                    </p:set>
                                    <p:animEffect transition="in" filter="blinds(horizontal)">
                                      <p:cBhvr>
                                        <p:cTn id="22" dur="500"/>
                                        <p:tgtEl>
                                          <p:spTgt spid="31949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19496">
                                            <p:txEl>
                                              <p:pRg st="4" end="4"/>
                                            </p:txEl>
                                          </p:spTgt>
                                        </p:tgtEl>
                                        <p:attrNameLst>
                                          <p:attrName>style.visibility</p:attrName>
                                        </p:attrNameLst>
                                      </p:cBhvr>
                                      <p:to>
                                        <p:strVal val="visible"/>
                                      </p:to>
                                    </p:set>
                                    <p:animEffect transition="in" filter="blinds(horizontal)">
                                      <p:cBhvr>
                                        <p:cTn id="27" dur="500"/>
                                        <p:tgtEl>
                                          <p:spTgt spid="31949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19496">
                                            <p:txEl>
                                              <p:pRg st="5" end="5"/>
                                            </p:txEl>
                                          </p:spTgt>
                                        </p:tgtEl>
                                        <p:attrNameLst>
                                          <p:attrName>style.visibility</p:attrName>
                                        </p:attrNameLst>
                                      </p:cBhvr>
                                      <p:to>
                                        <p:strVal val="visible"/>
                                      </p:to>
                                    </p:set>
                                    <p:animEffect transition="in" filter="blinds(horizontal)">
                                      <p:cBhvr>
                                        <p:cTn id="32" dur="500"/>
                                        <p:tgtEl>
                                          <p:spTgt spid="31949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19496">
                                            <p:txEl>
                                              <p:pRg st="6" end="6"/>
                                            </p:txEl>
                                          </p:spTgt>
                                        </p:tgtEl>
                                        <p:attrNameLst>
                                          <p:attrName>style.visibility</p:attrName>
                                        </p:attrNameLst>
                                      </p:cBhvr>
                                      <p:to>
                                        <p:strVal val="visible"/>
                                      </p:to>
                                    </p:set>
                                    <p:animEffect transition="in" filter="blinds(horizontal)">
                                      <p:cBhvr>
                                        <p:cTn id="37" dur="500"/>
                                        <p:tgtEl>
                                          <p:spTgt spid="319496">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19496">
                                            <p:txEl>
                                              <p:pRg st="7" end="7"/>
                                            </p:txEl>
                                          </p:spTgt>
                                        </p:tgtEl>
                                        <p:attrNameLst>
                                          <p:attrName>style.visibility</p:attrName>
                                        </p:attrNameLst>
                                      </p:cBhvr>
                                      <p:to>
                                        <p:strVal val="visible"/>
                                      </p:to>
                                    </p:set>
                                    <p:animEffect transition="in" filter="blinds(horizontal)">
                                      <p:cBhvr>
                                        <p:cTn id="42" dur="500"/>
                                        <p:tgtEl>
                                          <p:spTgt spid="3194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6"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3590" name="Rectangle 6"/>
          <p:cNvSpPr>
            <a:spLocks noGrp="1" noChangeArrowheads="1"/>
          </p:cNvSpPr>
          <p:nvPr>
            <p:ph idx="1"/>
          </p:nvPr>
        </p:nvSpPr>
        <p:spPr bwMode="auto">
          <a:xfrm>
            <a:off x="171450" y="1643211"/>
            <a:ext cx="9009062" cy="2362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lnSpc>
                <a:spcPct val="115000"/>
              </a:lnSpc>
              <a:spcBef>
                <a:spcPct val="25000"/>
              </a:spcBef>
              <a:buFontTx/>
              <a:buNone/>
            </a:pPr>
            <a:r>
              <a:rPr lang="zh-CN" altLang="en-US" sz="2400" b="1">
                <a:solidFill>
                  <a:srgbClr val="CC3300"/>
                </a:solidFill>
              </a:rPr>
              <a:t>  检查</a:t>
            </a:r>
            <a:r>
              <a:rPr lang="en-US" altLang="zh-CN" sz="2400" b="1">
                <a:solidFill>
                  <a:srgbClr val="CC3300"/>
                </a:solidFill>
              </a:rPr>
              <a:t>C→A</a:t>
            </a:r>
            <a:r>
              <a:rPr lang="zh-CN" altLang="en-US" sz="2400" b="1">
                <a:solidFill>
                  <a:srgbClr val="000066"/>
                </a:solidFill>
              </a:rPr>
              <a:t>：</a:t>
            </a:r>
          </a:p>
          <a:p>
            <a:pPr algn="just">
              <a:lnSpc>
                <a:spcPct val="115000"/>
              </a:lnSpc>
              <a:spcBef>
                <a:spcPct val="25000"/>
              </a:spcBef>
              <a:buFontTx/>
              <a:buNone/>
            </a:pPr>
            <a:r>
              <a:rPr lang="zh-CN" altLang="en-US" sz="2400" b="1">
                <a:solidFill>
                  <a:srgbClr val="000066"/>
                </a:solidFill>
              </a:rPr>
              <a:t>     </a:t>
            </a:r>
            <a:r>
              <a:rPr lang="en-US" altLang="zh-CN" sz="2400" b="1">
                <a:solidFill>
                  <a:srgbClr val="000066"/>
                </a:solidFill>
                <a:sym typeface="Symbol" pitchFamily="18" charset="2"/>
              </a:rPr>
              <a:t>G=F-{</a:t>
            </a:r>
            <a:r>
              <a:rPr lang="en-US" altLang="zh-CN" sz="2400" b="1">
                <a:solidFill>
                  <a:srgbClr val="000066"/>
                </a:solidFill>
              </a:rPr>
              <a:t>C</a:t>
            </a:r>
            <a:r>
              <a:rPr lang="en-US" altLang="zh-CN" sz="2400" b="1">
                <a:solidFill>
                  <a:srgbClr val="000066"/>
                </a:solidFill>
                <a:sym typeface="Symbol" pitchFamily="18" charset="2"/>
              </a:rPr>
              <a:t>A}={</a:t>
            </a:r>
            <a:r>
              <a:rPr lang="en-US" altLang="zh-CN" sz="2400" b="1"/>
              <a:t>AB</a:t>
            </a:r>
            <a:r>
              <a:rPr lang="zh-CN" altLang="zh-CN" sz="2400" b="1"/>
              <a:t>→</a:t>
            </a:r>
            <a:r>
              <a:rPr lang="en-US" altLang="zh-CN" sz="2400" b="1"/>
              <a:t>C, CG</a:t>
            </a:r>
            <a:r>
              <a:rPr lang="zh-CN" altLang="zh-CN" sz="2400" b="1"/>
              <a:t>→</a:t>
            </a:r>
            <a:r>
              <a:rPr lang="en-US" altLang="zh-CN" sz="2400" b="1"/>
              <a:t>B, CG</a:t>
            </a:r>
            <a:r>
              <a:rPr lang="zh-CN" altLang="zh-CN" sz="2400" b="1"/>
              <a:t>→</a:t>
            </a:r>
            <a:r>
              <a:rPr lang="en-US" altLang="zh-CN" sz="2400" b="1"/>
              <a:t>D, ACD</a:t>
            </a:r>
            <a:r>
              <a:rPr lang="zh-CN" altLang="zh-CN" sz="2400" b="1"/>
              <a:t>→</a:t>
            </a:r>
            <a:r>
              <a:rPr lang="en-US" altLang="zh-CN" sz="2400" b="1"/>
              <a:t>B</a:t>
            </a:r>
            <a:r>
              <a:rPr lang="en-US" altLang="zh-CN" sz="2400" b="1">
                <a:solidFill>
                  <a:srgbClr val="000066"/>
                </a:solidFill>
                <a:sym typeface="Symbol" pitchFamily="18" charset="2"/>
              </a:rPr>
              <a:t>}</a:t>
            </a:r>
          </a:p>
          <a:p>
            <a:pPr algn="just">
              <a:lnSpc>
                <a:spcPct val="115000"/>
              </a:lnSpc>
              <a:spcBef>
                <a:spcPct val="25000"/>
              </a:spcBef>
              <a:buFontTx/>
              <a:buNone/>
            </a:pPr>
            <a:r>
              <a:rPr lang="en-US" altLang="zh-CN" sz="2400" b="1">
                <a:solidFill>
                  <a:srgbClr val="000066"/>
                </a:solidFill>
              </a:rPr>
              <a:t> </a:t>
            </a:r>
            <a:r>
              <a:rPr lang="zh-CN" altLang="en-US" sz="2400" b="1">
                <a:solidFill>
                  <a:srgbClr val="000066"/>
                </a:solidFill>
              </a:rPr>
              <a:t>则：</a:t>
            </a:r>
            <a:r>
              <a:rPr lang="en-US" altLang="zh-CN" sz="2400" b="1">
                <a:solidFill>
                  <a:srgbClr val="000066"/>
                </a:solidFill>
              </a:rPr>
              <a:t>C</a:t>
            </a:r>
            <a:r>
              <a:rPr lang="en-US" altLang="zh-CN" sz="2400" b="1" baseline="-30000">
                <a:solidFill>
                  <a:srgbClr val="000066"/>
                </a:solidFill>
              </a:rPr>
              <a:t>G</a:t>
            </a:r>
            <a:r>
              <a:rPr lang="en-US" altLang="zh-CN" sz="2400" b="1" baseline="30000">
                <a:solidFill>
                  <a:srgbClr val="000066"/>
                </a:solidFill>
              </a:rPr>
              <a:t>+ </a:t>
            </a:r>
            <a:r>
              <a:rPr lang="en-US" altLang="zh-CN" sz="2400" b="1">
                <a:solidFill>
                  <a:srgbClr val="000066"/>
                </a:solidFill>
                <a:sym typeface="Symbol" pitchFamily="18" charset="2"/>
              </a:rPr>
              <a:t>= {C}</a:t>
            </a:r>
            <a:r>
              <a:rPr lang="zh-CN" altLang="en-US" sz="2400" b="1">
                <a:solidFill>
                  <a:srgbClr val="000066"/>
                </a:solidFill>
                <a:sym typeface="Symbol" pitchFamily="18" charset="2"/>
              </a:rPr>
              <a:t>，   </a:t>
            </a:r>
            <a:r>
              <a:rPr lang="en-US" altLang="zh-CN" sz="2400" b="1">
                <a:solidFill>
                  <a:srgbClr val="000066"/>
                </a:solidFill>
                <a:sym typeface="Symbol" pitchFamily="18" charset="2"/>
              </a:rPr>
              <a:t>A </a:t>
            </a:r>
            <a:r>
              <a:rPr lang="en-US" altLang="zh-CN" sz="2400">
                <a:solidFill>
                  <a:srgbClr val="000066"/>
                </a:solidFill>
                <a:latin typeface="Tahoma" pitchFamily="34" charset="0"/>
                <a:sym typeface="Symbol" pitchFamily="18" charset="2"/>
              </a:rPr>
              <a:t> </a:t>
            </a:r>
            <a:r>
              <a:rPr lang="en-US" altLang="zh-CN" sz="2400" b="1">
                <a:solidFill>
                  <a:srgbClr val="000066"/>
                </a:solidFill>
                <a:sym typeface="Symbol" pitchFamily="18" charset="2"/>
              </a:rPr>
              <a:t>{</a:t>
            </a:r>
            <a:r>
              <a:rPr lang="en-US" altLang="zh-CN" sz="2400" b="1">
                <a:solidFill>
                  <a:srgbClr val="000066"/>
                </a:solidFill>
              </a:rPr>
              <a:t>C</a:t>
            </a:r>
            <a:r>
              <a:rPr lang="en-US" altLang="zh-CN" sz="2400" b="1">
                <a:solidFill>
                  <a:srgbClr val="000066"/>
                </a:solidFill>
                <a:sym typeface="Symbol" pitchFamily="18" charset="2"/>
              </a:rPr>
              <a:t>}</a:t>
            </a:r>
          </a:p>
          <a:p>
            <a:pPr algn="just">
              <a:lnSpc>
                <a:spcPct val="115000"/>
              </a:lnSpc>
              <a:spcBef>
                <a:spcPct val="25000"/>
              </a:spcBef>
              <a:buClr>
                <a:schemeClr val="accent1"/>
              </a:buClr>
              <a:buFontTx/>
              <a:buNone/>
            </a:pPr>
            <a:r>
              <a:rPr lang="zh-CN" altLang="en-US" sz="2400" b="1">
                <a:solidFill>
                  <a:srgbClr val="669900"/>
                </a:solidFill>
                <a:latin typeface="Tahoma" pitchFamily="34" charset="0"/>
                <a:sym typeface="Symbol" pitchFamily="18" charset="2"/>
              </a:rPr>
              <a:t>保留</a:t>
            </a:r>
            <a:r>
              <a:rPr lang="en-US" altLang="zh-CN" sz="2400" b="1">
                <a:solidFill>
                  <a:srgbClr val="669900"/>
                </a:solidFill>
                <a:latin typeface="Tahoma" pitchFamily="34" charset="0"/>
              </a:rPr>
              <a:t>C</a:t>
            </a:r>
            <a:r>
              <a:rPr lang="en-US" altLang="zh-CN" sz="2400" b="1">
                <a:solidFill>
                  <a:srgbClr val="669900"/>
                </a:solidFill>
                <a:latin typeface="Tahoma" pitchFamily="34" charset="0"/>
                <a:sym typeface="Symbol" pitchFamily="18" charset="2"/>
              </a:rPr>
              <a:t>A</a:t>
            </a:r>
            <a:r>
              <a:rPr lang="zh-CN" altLang="en-US" sz="2400" b="1">
                <a:solidFill>
                  <a:srgbClr val="000066"/>
                </a:solidFill>
                <a:latin typeface="Tahoma" pitchFamily="34" charset="0"/>
                <a:sym typeface="Symbol" pitchFamily="18" charset="2"/>
              </a:rPr>
              <a:t>：</a:t>
            </a:r>
            <a:r>
              <a:rPr lang="en-US" altLang="zh-CN" sz="2400">
                <a:solidFill>
                  <a:srgbClr val="000066"/>
                </a:solidFill>
                <a:latin typeface="Tahoma" pitchFamily="34" charset="0"/>
              </a:rPr>
              <a:t>F = </a:t>
            </a:r>
            <a:r>
              <a:rPr lang="en-US" altLang="zh-CN" sz="2400" b="1">
                <a:solidFill>
                  <a:srgbClr val="000066"/>
                </a:solidFill>
                <a:latin typeface="Tahoma" pitchFamily="34" charset="0"/>
              </a:rPr>
              <a:t>{</a:t>
            </a:r>
            <a:r>
              <a:rPr lang="en-US" altLang="zh-CN" sz="2400" b="1"/>
              <a:t>AB</a:t>
            </a:r>
            <a:r>
              <a:rPr lang="zh-CN" altLang="zh-CN" sz="2400" b="1"/>
              <a:t>→</a:t>
            </a:r>
            <a:r>
              <a:rPr lang="en-US" altLang="zh-CN" sz="2400" b="1"/>
              <a:t>C</a:t>
            </a:r>
            <a:r>
              <a:rPr lang="zh-CN" altLang="zh-CN" sz="2400" b="1"/>
              <a:t>，</a:t>
            </a:r>
            <a:r>
              <a:rPr lang="en-US" altLang="zh-CN" sz="2400" b="1"/>
              <a:t>C</a:t>
            </a:r>
            <a:r>
              <a:rPr lang="zh-CN" altLang="zh-CN" sz="2400" b="1"/>
              <a:t>→</a:t>
            </a:r>
            <a:r>
              <a:rPr lang="en-US" altLang="zh-CN" sz="2400" b="1"/>
              <a:t>A</a:t>
            </a:r>
            <a:r>
              <a:rPr lang="zh-CN" altLang="zh-CN" sz="2400" b="1"/>
              <a:t>，</a:t>
            </a:r>
            <a:r>
              <a:rPr lang="en-US" altLang="zh-CN" sz="2400" b="1"/>
              <a:t>CG</a:t>
            </a:r>
            <a:r>
              <a:rPr lang="zh-CN" altLang="zh-CN" sz="2400" b="1"/>
              <a:t>→</a:t>
            </a:r>
            <a:r>
              <a:rPr lang="en-US" altLang="zh-CN" sz="2400" b="1"/>
              <a:t>B</a:t>
            </a:r>
            <a:r>
              <a:rPr lang="zh-CN" altLang="zh-CN" sz="2400" b="1"/>
              <a:t>，</a:t>
            </a:r>
            <a:r>
              <a:rPr lang="en-US" altLang="zh-CN" sz="2400" b="1"/>
              <a:t>CG</a:t>
            </a:r>
            <a:r>
              <a:rPr lang="zh-CN" altLang="zh-CN" sz="2400" b="1"/>
              <a:t>→</a:t>
            </a:r>
            <a:r>
              <a:rPr lang="en-US" altLang="zh-CN" sz="2400" b="1"/>
              <a:t>D</a:t>
            </a:r>
            <a:r>
              <a:rPr lang="zh-CN" altLang="zh-CN" sz="2400" b="1"/>
              <a:t>，</a:t>
            </a:r>
            <a:r>
              <a:rPr lang="en-US" altLang="zh-CN" sz="2400" b="1"/>
              <a:t>ACD</a:t>
            </a:r>
            <a:r>
              <a:rPr lang="zh-CN" altLang="zh-CN" sz="2400" b="1"/>
              <a:t>→</a:t>
            </a:r>
            <a:r>
              <a:rPr lang="en-US" altLang="zh-CN" sz="2400" b="1"/>
              <a:t>B</a:t>
            </a:r>
            <a:r>
              <a:rPr lang="en-US" altLang="zh-CN" sz="2400" b="1">
                <a:solidFill>
                  <a:srgbClr val="000066"/>
                </a:solidFill>
                <a:latin typeface="Tahoma" pitchFamily="34" charset="0"/>
              </a:rPr>
              <a:t>}</a:t>
            </a:r>
            <a:endParaRPr lang="en-US" altLang="zh-CN" sz="2400" b="1">
              <a:solidFill>
                <a:srgbClr val="000066"/>
              </a:solidFill>
              <a:latin typeface="Tahoma" pitchFamily="34" charset="0"/>
              <a:sym typeface="Symbol" pitchFamily="18" charset="2"/>
            </a:endParaRPr>
          </a:p>
          <a:p>
            <a:pPr algn="just">
              <a:lnSpc>
                <a:spcPct val="115000"/>
              </a:lnSpc>
              <a:spcBef>
                <a:spcPct val="25000"/>
              </a:spcBef>
              <a:buFontTx/>
              <a:buNone/>
            </a:pPr>
            <a:endParaRPr lang="en-US" altLang="zh-CN" sz="2400" b="1">
              <a:solidFill>
                <a:srgbClr val="000066"/>
              </a:solidFill>
            </a:endParaRPr>
          </a:p>
        </p:txBody>
      </p:sp>
      <p:sp>
        <p:nvSpPr>
          <p:cNvPr id="323591" name="Rectangle 7"/>
          <p:cNvSpPr>
            <a:spLocks noChangeArrowheads="1"/>
          </p:cNvSpPr>
          <p:nvPr/>
        </p:nvSpPr>
        <p:spPr bwMode="auto">
          <a:xfrm>
            <a:off x="395287" y="4091136"/>
            <a:ext cx="81534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eaLnBrk="1" hangingPunct="1">
              <a:lnSpc>
                <a:spcPct val="115000"/>
              </a:lnSpc>
              <a:spcBef>
                <a:spcPct val="25000"/>
              </a:spcBef>
              <a:buClr>
                <a:schemeClr val="accent1"/>
              </a:buClr>
            </a:pPr>
            <a:r>
              <a:rPr lang="zh-CN" altLang="en-US" dirty="0">
                <a:solidFill>
                  <a:srgbClr val="CC3300"/>
                </a:solidFill>
                <a:latin typeface="Tahoma" pitchFamily="34" charset="0"/>
              </a:rPr>
              <a:t>检查</a:t>
            </a:r>
            <a:r>
              <a:rPr lang="en-US" altLang="zh-CN" dirty="0">
                <a:solidFill>
                  <a:srgbClr val="CC3300"/>
                </a:solidFill>
                <a:latin typeface="Tahoma" pitchFamily="34" charset="0"/>
              </a:rPr>
              <a:t>CG→B</a:t>
            </a:r>
            <a:r>
              <a:rPr lang="zh-CN" altLang="en-US" dirty="0">
                <a:solidFill>
                  <a:srgbClr val="000066"/>
                </a:solidFill>
                <a:latin typeface="Tahoma" pitchFamily="34" charset="0"/>
              </a:rPr>
              <a:t>：</a:t>
            </a:r>
          </a:p>
          <a:p>
            <a:pPr algn="just" eaLnBrk="1" hangingPunct="1">
              <a:lnSpc>
                <a:spcPct val="115000"/>
              </a:lnSpc>
              <a:spcBef>
                <a:spcPct val="25000"/>
              </a:spcBef>
              <a:buClr>
                <a:schemeClr val="accent1"/>
              </a:buClr>
            </a:pPr>
            <a:r>
              <a:rPr lang="zh-CN" altLang="en-US" dirty="0">
                <a:solidFill>
                  <a:srgbClr val="000066"/>
                </a:solidFill>
                <a:latin typeface="Tahoma" pitchFamily="34" charset="0"/>
              </a:rPr>
              <a:t>      </a:t>
            </a:r>
            <a:r>
              <a:rPr lang="en-US" altLang="zh-CN" dirty="0">
                <a:solidFill>
                  <a:srgbClr val="000066"/>
                </a:solidFill>
                <a:latin typeface="Tahoma" pitchFamily="34" charset="0"/>
                <a:sym typeface="Symbol" pitchFamily="18" charset="2"/>
              </a:rPr>
              <a:t>G=F-{</a:t>
            </a:r>
            <a:r>
              <a:rPr lang="en-US" altLang="zh-CN" dirty="0">
                <a:solidFill>
                  <a:srgbClr val="000066"/>
                </a:solidFill>
                <a:latin typeface="Tahoma" pitchFamily="34" charset="0"/>
              </a:rPr>
              <a:t>CG</a:t>
            </a:r>
            <a:r>
              <a:rPr lang="en-US" altLang="zh-CN" dirty="0">
                <a:solidFill>
                  <a:srgbClr val="000066"/>
                </a:solidFill>
                <a:latin typeface="Tahoma" pitchFamily="34" charset="0"/>
                <a:sym typeface="Symbol" pitchFamily="18" charset="2"/>
              </a:rPr>
              <a:t>B}={</a:t>
            </a:r>
            <a:r>
              <a:rPr lang="en-US" altLang="zh-CN" dirty="0"/>
              <a:t>AB</a:t>
            </a:r>
            <a:r>
              <a:rPr lang="zh-CN" altLang="zh-CN" dirty="0"/>
              <a:t>→</a:t>
            </a:r>
            <a:r>
              <a:rPr lang="en-US" altLang="zh-CN" dirty="0"/>
              <a:t>C, C</a:t>
            </a:r>
            <a:r>
              <a:rPr lang="zh-CN" altLang="zh-CN" dirty="0"/>
              <a:t>→</a:t>
            </a:r>
            <a:r>
              <a:rPr lang="en-US" altLang="zh-CN" dirty="0"/>
              <a:t>A, CG</a:t>
            </a:r>
            <a:r>
              <a:rPr lang="zh-CN" altLang="zh-CN" dirty="0"/>
              <a:t>→</a:t>
            </a:r>
            <a:r>
              <a:rPr lang="en-US" altLang="zh-CN" dirty="0"/>
              <a:t>D, ACD</a:t>
            </a:r>
            <a:r>
              <a:rPr lang="zh-CN" altLang="zh-CN" dirty="0"/>
              <a:t>→</a:t>
            </a:r>
            <a:r>
              <a:rPr lang="en-US" altLang="zh-CN" dirty="0"/>
              <a:t>B</a:t>
            </a:r>
            <a:r>
              <a:rPr lang="en-US" altLang="zh-CN" dirty="0">
                <a:solidFill>
                  <a:srgbClr val="000066"/>
                </a:solidFill>
                <a:latin typeface="Tahoma" pitchFamily="34" charset="0"/>
                <a:sym typeface="Symbol" pitchFamily="18" charset="2"/>
              </a:rPr>
              <a:t>}</a:t>
            </a:r>
          </a:p>
          <a:p>
            <a:pPr algn="just" eaLnBrk="1" hangingPunct="1">
              <a:lnSpc>
                <a:spcPct val="115000"/>
              </a:lnSpc>
              <a:spcBef>
                <a:spcPct val="25000"/>
              </a:spcBef>
              <a:buClr>
                <a:schemeClr val="accent1"/>
              </a:buClr>
            </a:pPr>
            <a:r>
              <a:rPr lang="en-US" altLang="zh-CN" dirty="0">
                <a:solidFill>
                  <a:srgbClr val="000066"/>
                </a:solidFill>
                <a:latin typeface="Tahoma" pitchFamily="34" charset="0"/>
              </a:rPr>
              <a:t> </a:t>
            </a:r>
            <a:r>
              <a:rPr lang="zh-CN" altLang="en-US" dirty="0">
                <a:solidFill>
                  <a:srgbClr val="000066"/>
                </a:solidFill>
                <a:latin typeface="Tahoma" pitchFamily="34" charset="0"/>
              </a:rPr>
              <a:t>则：</a:t>
            </a:r>
            <a:r>
              <a:rPr lang="en-US" altLang="zh-CN" dirty="0">
                <a:solidFill>
                  <a:srgbClr val="000066"/>
                </a:solidFill>
                <a:latin typeface="Tahoma" pitchFamily="34" charset="0"/>
              </a:rPr>
              <a:t>CG</a:t>
            </a:r>
            <a:r>
              <a:rPr lang="en-US" altLang="zh-CN" baseline="-30000" dirty="0">
                <a:solidFill>
                  <a:srgbClr val="000066"/>
                </a:solidFill>
                <a:latin typeface="Tahoma" pitchFamily="34" charset="0"/>
              </a:rPr>
              <a:t>G</a:t>
            </a:r>
            <a:r>
              <a:rPr lang="en-US" altLang="zh-CN" baseline="30000" dirty="0">
                <a:solidFill>
                  <a:srgbClr val="000066"/>
                </a:solidFill>
                <a:latin typeface="Tahoma" pitchFamily="34" charset="0"/>
              </a:rPr>
              <a:t>+ </a:t>
            </a:r>
            <a:r>
              <a:rPr lang="en-US" altLang="zh-CN" dirty="0">
                <a:solidFill>
                  <a:srgbClr val="000066"/>
                </a:solidFill>
                <a:latin typeface="Tahoma" pitchFamily="34" charset="0"/>
                <a:sym typeface="Symbol" pitchFamily="18" charset="2"/>
              </a:rPr>
              <a:t>= {A</a:t>
            </a:r>
            <a:r>
              <a:rPr lang="en-US" altLang="zh-CN" dirty="0">
                <a:solidFill>
                  <a:srgbClr val="000066"/>
                </a:solidFill>
                <a:latin typeface="Tahoma" pitchFamily="34" charset="0"/>
              </a:rPr>
              <a:t>BCDG</a:t>
            </a:r>
            <a:r>
              <a:rPr lang="en-US" altLang="zh-CN" dirty="0">
                <a:solidFill>
                  <a:srgbClr val="000066"/>
                </a:solidFill>
                <a:latin typeface="Tahoma" pitchFamily="34" charset="0"/>
                <a:sym typeface="Symbol" pitchFamily="18" charset="2"/>
              </a:rPr>
              <a:t>}</a:t>
            </a:r>
            <a:r>
              <a:rPr lang="zh-CN" altLang="en-US" dirty="0">
                <a:solidFill>
                  <a:srgbClr val="000066"/>
                </a:solidFill>
                <a:latin typeface="Tahoma" pitchFamily="34" charset="0"/>
                <a:sym typeface="Symbol" pitchFamily="18" charset="2"/>
              </a:rPr>
              <a:t>，   </a:t>
            </a:r>
            <a:r>
              <a:rPr lang="en-US" altLang="zh-CN" dirty="0">
                <a:solidFill>
                  <a:srgbClr val="000066"/>
                </a:solidFill>
                <a:latin typeface="Tahoma" pitchFamily="34" charset="0"/>
                <a:sym typeface="Symbol" pitchFamily="18" charset="2"/>
              </a:rPr>
              <a:t>B </a:t>
            </a:r>
            <a:r>
              <a:rPr lang="en-US" altLang="zh-CN" dirty="0">
                <a:solidFill>
                  <a:srgbClr val="000066"/>
                </a:solidFill>
                <a:sym typeface="Symbol" pitchFamily="18" charset="2"/>
              </a:rPr>
              <a:t></a:t>
            </a:r>
            <a:r>
              <a:rPr lang="en-US" altLang="zh-CN" dirty="0">
                <a:solidFill>
                  <a:srgbClr val="000066"/>
                </a:solidFill>
                <a:latin typeface="Tahoma" pitchFamily="34" charset="0"/>
                <a:sym typeface="Symbol" pitchFamily="18" charset="2"/>
              </a:rPr>
              <a:t> {A</a:t>
            </a:r>
            <a:r>
              <a:rPr lang="en-US" altLang="zh-CN" dirty="0">
                <a:solidFill>
                  <a:srgbClr val="000066"/>
                </a:solidFill>
                <a:latin typeface="Tahoma" pitchFamily="34" charset="0"/>
              </a:rPr>
              <a:t>BCDG </a:t>
            </a:r>
            <a:r>
              <a:rPr lang="en-US" altLang="zh-CN" dirty="0">
                <a:solidFill>
                  <a:srgbClr val="000066"/>
                </a:solidFill>
                <a:latin typeface="Tahoma" pitchFamily="34" charset="0"/>
                <a:sym typeface="Symbol" pitchFamily="18" charset="2"/>
              </a:rPr>
              <a:t>}</a:t>
            </a:r>
          </a:p>
          <a:p>
            <a:pPr algn="just" eaLnBrk="1" hangingPunct="1">
              <a:lnSpc>
                <a:spcPct val="115000"/>
              </a:lnSpc>
              <a:spcBef>
                <a:spcPct val="25000"/>
              </a:spcBef>
              <a:buClr>
                <a:schemeClr val="accent1"/>
              </a:buClr>
            </a:pPr>
            <a:r>
              <a:rPr lang="zh-CN" altLang="en-US" dirty="0">
                <a:solidFill>
                  <a:srgbClr val="669900"/>
                </a:solidFill>
                <a:sym typeface="Symbol" pitchFamily="18" charset="2"/>
              </a:rPr>
              <a:t>删除</a:t>
            </a:r>
            <a:r>
              <a:rPr lang="en-US" altLang="zh-CN" dirty="0">
                <a:solidFill>
                  <a:srgbClr val="669900"/>
                </a:solidFill>
                <a:latin typeface="Tahoma" pitchFamily="34" charset="0"/>
              </a:rPr>
              <a:t>CG</a:t>
            </a:r>
            <a:r>
              <a:rPr lang="en-US" altLang="zh-CN" dirty="0">
                <a:solidFill>
                  <a:srgbClr val="669900"/>
                </a:solidFill>
                <a:latin typeface="Tahoma" pitchFamily="34" charset="0"/>
                <a:sym typeface="Symbol" pitchFamily="18" charset="2"/>
              </a:rPr>
              <a:t>B</a:t>
            </a:r>
            <a:r>
              <a:rPr lang="zh-CN" altLang="en-US" dirty="0">
                <a:solidFill>
                  <a:srgbClr val="000066"/>
                </a:solidFill>
                <a:latin typeface="Tahoma" pitchFamily="34" charset="0"/>
                <a:sym typeface="Symbol" pitchFamily="18" charset="2"/>
              </a:rPr>
              <a:t>： </a:t>
            </a:r>
            <a:r>
              <a:rPr lang="en-US" altLang="zh-CN" dirty="0">
                <a:solidFill>
                  <a:srgbClr val="000066"/>
                </a:solidFill>
                <a:latin typeface="Tahoma" pitchFamily="34" charset="0"/>
              </a:rPr>
              <a:t>F = {</a:t>
            </a:r>
            <a:r>
              <a:rPr lang="en-US" altLang="zh-CN" dirty="0"/>
              <a:t>AB</a:t>
            </a:r>
            <a:r>
              <a:rPr lang="zh-CN" altLang="zh-CN" dirty="0"/>
              <a:t>→</a:t>
            </a:r>
            <a:r>
              <a:rPr lang="en-US" altLang="zh-CN" dirty="0"/>
              <a:t>C, C</a:t>
            </a:r>
            <a:r>
              <a:rPr lang="zh-CN" altLang="zh-CN" dirty="0"/>
              <a:t>→</a:t>
            </a:r>
            <a:r>
              <a:rPr lang="en-US" altLang="zh-CN" dirty="0"/>
              <a:t>A, CG</a:t>
            </a:r>
            <a:r>
              <a:rPr lang="zh-CN" altLang="zh-CN" dirty="0"/>
              <a:t>→</a:t>
            </a:r>
            <a:r>
              <a:rPr lang="en-US" altLang="zh-CN" dirty="0"/>
              <a:t>D, ACD</a:t>
            </a:r>
            <a:r>
              <a:rPr lang="zh-CN" altLang="zh-CN" dirty="0"/>
              <a:t>→</a:t>
            </a:r>
            <a:r>
              <a:rPr lang="en-US" altLang="zh-CN" dirty="0"/>
              <a:t>B</a:t>
            </a:r>
            <a:r>
              <a:rPr lang="en-US" altLang="zh-CN" dirty="0">
                <a:solidFill>
                  <a:srgbClr val="000066"/>
                </a:solidFill>
                <a:latin typeface="Tahoma" pitchFamily="34" charset="0"/>
              </a:rPr>
              <a:t>}</a:t>
            </a:r>
          </a:p>
        </p:txBody>
      </p:sp>
      <p:sp>
        <p:nvSpPr>
          <p:cNvPr id="2" name="灯片编号占位符 1"/>
          <p:cNvSpPr>
            <a:spLocks noGrp="1"/>
          </p:cNvSpPr>
          <p:nvPr>
            <p:ph type="sldNum" sz="quarter" idx="11"/>
          </p:nvPr>
        </p:nvSpPr>
        <p:spPr/>
        <p:txBody>
          <a:bodyPr/>
          <a:lstStyle/>
          <a:p>
            <a:pPr>
              <a:defRPr/>
            </a:pPr>
            <a:fld id="{C8E68E76-BED9-4822-AFC4-B7367625829A}" type="slidenum">
              <a:rPr lang="en-US" altLang="zh-CN" smtClean="0"/>
              <a:pPr>
                <a:defRPr/>
              </a:pPr>
              <a:t>19</a:t>
            </a:fld>
            <a:endParaRPr lang="en-US" altLang="zh-CN" dirty="0"/>
          </a:p>
        </p:txBody>
      </p:sp>
      <p:sp>
        <p:nvSpPr>
          <p:cNvPr id="7" name="Rectangle 2">
            <a:extLst>
              <a:ext uri="{FF2B5EF4-FFF2-40B4-BE49-F238E27FC236}">
                <a16:creationId xmlns:a16="http://schemas.microsoft.com/office/drawing/2014/main" id="{F1790B6F-1CEC-44D9-94AE-C3B61412A564}"/>
              </a:ext>
            </a:extLst>
          </p:cNvPr>
          <p:cNvSpPr txBox="1">
            <a:spLocks noChangeArrowheads="1"/>
          </p:cNvSpPr>
          <p:nvPr/>
        </p:nvSpPr>
        <p:spPr bwMode="auto">
          <a:xfrm>
            <a:off x="467544" y="764704"/>
            <a:ext cx="77724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5791" dir="2021404" algn="ctr" rotWithShape="0">
                    <a:schemeClr val="tx1"/>
                  </a:outerShdw>
                </a:effectLst>
              </a14:hiddenEffects>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Arial" pitchFamily="34" charset="0"/>
              </a:defRPr>
            </a:lvl2pPr>
            <a:lvl3pPr algn="ctr" rtl="0" eaLnBrk="0" fontAlgn="base" hangingPunct="0">
              <a:spcBef>
                <a:spcPct val="0"/>
              </a:spcBef>
              <a:spcAft>
                <a:spcPct val="0"/>
              </a:spcAft>
              <a:defRPr sz="3600" b="1">
                <a:solidFill>
                  <a:schemeClr val="bg1"/>
                </a:solidFill>
                <a:latin typeface="Arial" pitchFamily="34" charset="0"/>
              </a:defRPr>
            </a:lvl3pPr>
            <a:lvl4pPr algn="ctr" rtl="0" eaLnBrk="0" fontAlgn="base" hangingPunct="0">
              <a:spcBef>
                <a:spcPct val="0"/>
              </a:spcBef>
              <a:spcAft>
                <a:spcPct val="0"/>
              </a:spcAft>
              <a:defRPr sz="3600" b="1">
                <a:solidFill>
                  <a:schemeClr val="bg1"/>
                </a:solidFill>
                <a:latin typeface="Arial" pitchFamily="34" charset="0"/>
              </a:defRPr>
            </a:lvl4pPr>
            <a:lvl5pPr algn="ctr" rtl="0" eaLnBrk="0" fontAlgn="base" hangingPunct="0">
              <a:spcBef>
                <a:spcPct val="0"/>
              </a:spcBef>
              <a:spcAft>
                <a:spcPct val="0"/>
              </a:spcAft>
              <a:defRPr sz="3600" b="1">
                <a:solidFill>
                  <a:schemeClr val="bg1"/>
                </a:solidFill>
                <a:latin typeface="Arial" pitchFamily="34" charset="0"/>
              </a:defRPr>
            </a:lvl5pPr>
            <a:lvl6pPr marL="457200" algn="ctr" rtl="0" fontAlgn="base">
              <a:spcBef>
                <a:spcPct val="0"/>
              </a:spcBef>
              <a:spcAft>
                <a:spcPct val="0"/>
              </a:spcAft>
              <a:defRPr sz="3600" b="1">
                <a:solidFill>
                  <a:schemeClr val="bg1"/>
                </a:solidFill>
                <a:latin typeface="Arial" pitchFamily="34" charset="0"/>
              </a:defRPr>
            </a:lvl6pPr>
            <a:lvl7pPr marL="914400" algn="ctr" rtl="0" fontAlgn="base">
              <a:spcBef>
                <a:spcPct val="0"/>
              </a:spcBef>
              <a:spcAft>
                <a:spcPct val="0"/>
              </a:spcAft>
              <a:defRPr sz="3600" b="1">
                <a:solidFill>
                  <a:schemeClr val="bg1"/>
                </a:solidFill>
                <a:latin typeface="Arial" pitchFamily="34" charset="0"/>
              </a:defRPr>
            </a:lvl7pPr>
            <a:lvl8pPr marL="1371600" algn="ctr" rtl="0" fontAlgn="base">
              <a:spcBef>
                <a:spcPct val="0"/>
              </a:spcBef>
              <a:spcAft>
                <a:spcPct val="0"/>
              </a:spcAft>
              <a:defRPr sz="3600" b="1">
                <a:solidFill>
                  <a:schemeClr val="bg1"/>
                </a:solidFill>
                <a:latin typeface="Arial" pitchFamily="34" charset="0"/>
              </a:defRPr>
            </a:lvl8pPr>
            <a:lvl9pPr marL="1828800" algn="ctr" rtl="0" fontAlgn="base">
              <a:spcBef>
                <a:spcPct val="0"/>
              </a:spcBef>
              <a:spcAft>
                <a:spcPct val="0"/>
              </a:spcAft>
              <a:defRPr sz="3600" b="1">
                <a:solidFill>
                  <a:schemeClr val="bg1"/>
                </a:solidFill>
                <a:latin typeface="Arial" pitchFamily="34" charset="0"/>
              </a:defRPr>
            </a:lvl9pPr>
          </a:lstStyle>
          <a:p>
            <a:r>
              <a:rPr lang="zh-CN" altLang="pt-BR" sz="2800" kern="0">
                <a:solidFill>
                  <a:srgbClr val="FFFFFF"/>
                </a:solidFill>
                <a:latin typeface="Arial"/>
              </a:rPr>
              <a:t>求最小函数依赖集</a:t>
            </a:r>
            <a:r>
              <a:rPr lang="en-US" altLang="zh-CN" sz="2800" kern="0">
                <a:solidFill>
                  <a:srgbClr val="FFFFFF"/>
                </a:solidFill>
                <a:latin typeface="Arial"/>
              </a:rPr>
              <a:t>(</a:t>
            </a:r>
            <a:r>
              <a:rPr lang="zh-CN" altLang="en-US" sz="2800" kern="0">
                <a:solidFill>
                  <a:srgbClr val="FFFFFF"/>
                </a:solidFill>
                <a:latin typeface="Arial"/>
              </a:rPr>
              <a:t>示例</a:t>
            </a:r>
            <a:r>
              <a:rPr lang="en-US" altLang="zh-CN" sz="2800" kern="0">
                <a:solidFill>
                  <a:srgbClr val="FFFFFF"/>
                </a:solidFill>
                <a:latin typeface="Arial"/>
              </a:rPr>
              <a:t>)</a:t>
            </a:r>
            <a:endParaRPr lang="zh-CN" altLang="en-US" kern="0" dirty="0">
              <a:solidFill>
                <a:srgbClr val="0000FF"/>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3590">
                                            <p:txEl>
                                              <p:pRg st="0" end="0"/>
                                            </p:txEl>
                                          </p:spTgt>
                                        </p:tgtEl>
                                        <p:attrNameLst>
                                          <p:attrName>style.visibility</p:attrName>
                                        </p:attrNameLst>
                                      </p:cBhvr>
                                      <p:to>
                                        <p:strVal val="visible"/>
                                      </p:to>
                                    </p:set>
                                    <p:animEffect transition="in" filter="blinds(horizontal)">
                                      <p:cBhvr>
                                        <p:cTn id="7" dur="500"/>
                                        <p:tgtEl>
                                          <p:spTgt spid="3235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3590">
                                            <p:txEl>
                                              <p:pRg st="1" end="1"/>
                                            </p:txEl>
                                          </p:spTgt>
                                        </p:tgtEl>
                                        <p:attrNameLst>
                                          <p:attrName>style.visibility</p:attrName>
                                        </p:attrNameLst>
                                      </p:cBhvr>
                                      <p:to>
                                        <p:strVal val="visible"/>
                                      </p:to>
                                    </p:set>
                                    <p:animEffect transition="in" filter="blinds(horizontal)">
                                      <p:cBhvr>
                                        <p:cTn id="12" dur="500"/>
                                        <p:tgtEl>
                                          <p:spTgt spid="32359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23590">
                                            <p:txEl>
                                              <p:pRg st="2" end="2"/>
                                            </p:txEl>
                                          </p:spTgt>
                                        </p:tgtEl>
                                        <p:attrNameLst>
                                          <p:attrName>style.visibility</p:attrName>
                                        </p:attrNameLst>
                                      </p:cBhvr>
                                      <p:to>
                                        <p:strVal val="visible"/>
                                      </p:to>
                                    </p:set>
                                    <p:animEffect transition="in" filter="blinds(horizontal)">
                                      <p:cBhvr>
                                        <p:cTn id="17" dur="500"/>
                                        <p:tgtEl>
                                          <p:spTgt spid="32359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23590">
                                            <p:txEl>
                                              <p:pRg st="3" end="3"/>
                                            </p:txEl>
                                          </p:spTgt>
                                        </p:tgtEl>
                                        <p:attrNameLst>
                                          <p:attrName>style.visibility</p:attrName>
                                        </p:attrNameLst>
                                      </p:cBhvr>
                                      <p:to>
                                        <p:strVal val="visible"/>
                                      </p:to>
                                    </p:set>
                                    <p:animEffect transition="in" filter="blinds(horizontal)">
                                      <p:cBhvr>
                                        <p:cTn id="22" dur="500"/>
                                        <p:tgtEl>
                                          <p:spTgt spid="32359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23591">
                                            <p:txEl>
                                              <p:pRg st="0" end="0"/>
                                            </p:txEl>
                                          </p:spTgt>
                                        </p:tgtEl>
                                        <p:attrNameLst>
                                          <p:attrName>style.visibility</p:attrName>
                                        </p:attrNameLst>
                                      </p:cBhvr>
                                      <p:to>
                                        <p:strVal val="visible"/>
                                      </p:to>
                                    </p:set>
                                    <p:animEffect transition="in" filter="blinds(horizontal)">
                                      <p:cBhvr>
                                        <p:cTn id="27" dur="500"/>
                                        <p:tgtEl>
                                          <p:spTgt spid="323591">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23591">
                                            <p:txEl>
                                              <p:pRg st="1" end="1"/>
                                            </p:txEl>
                                          </p:spTgt>
                                        </p:tgtEl>
                                        <p:attrNameLst>
                                          <p:attrName>style.visibility</p:attrName>
                                        </p:attrNameLst>
                                      </p:cBhvr>
                                      <p:to>
                                        <p:strVal val="visible"/>
                                      </p:to>
                                    </p:set>
                                    <p:animEffect transition="in" filter="blinds(horizontal)">
                                      <p:cBhvr>
                                        <p:cTn id="32" dur="500"/>
                                        <p:tgtEl>
                                          <p:spTgt spid="323591">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23591">
                                            <p:txEl>
                                              <p:pRg st="2" end="2"/>
                                            </p:txEl>
                                          </p:spTgt>
                                        </p:tgtEl>
                                        <p:attrNameLst>
                                          <p:attrName>style.visibility</p:attrName>
                                        </p:attrNameLst>
                                      </p:cBhvr>
                                      <p:to>
                                        <p:strVal val="visible"/>
                                      </p:to>
                                    </p:set>
                                    <p:animEffect transition="in" filter="blinds(horizontal)">
                                      <p:cBhvr>
                                        <p:cTn id="37" dur="500"/>
                                        <p:tgtEl>
                                          <p:spTgt spid="323591">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23591">
                                            <p:txEl>
                                              <p:pRg st="3" end="3"/>
                                            </p:txEl>
                                          </p:spTgt>
                                        </p:tgtEl>
                                        <p:attrNameLst>
                                          <p:attrName>style.visibility</p:attrName>
                                        </p:attrNameLst>
                                      </p:cBhvr>
                                      <p:to>
                                        <p:strVal val="visible"/>
                                      </p:to>
                                    </p:set>
                                    <p:animEffect transition="in" filter="blinds(horizontal)">
                                      <p:cBhvr>
                                        <p:cTn id="42" dur="500"/>
                                        <p:tgtEl>
                                          <p:spTgt spid="3235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pt-BR" altLang="zh-CN" sz="2800" b="1" dirty="0"/>
              <a:t>1</a:t>
            </a:r>
            <a:r>
              <a:rPr lang="zh-CN" altLang="pt-BR" sz="2800" b="1" dirty="0"/>
              <a:t>．函数依赖的推理规则</a:t>
            </a:r>
            <a:endParaRPr lang="zh-CN" altLang="en-US" sz="2800" b="1" dirty="0"/>
          </a:p>
        </p:txBody>
      </p:sp>
      <p:sp>
        <p:nvSpPr>
          <p:cNvPr id="27651" name="Rectangle 3"/>
          <p:cNvSpPr>
            <a:spLocks noGrp="1" noChangeArrowheads="1"/>
          </p:cNvSpPr>
          <p:nvPr>
            <p:ph type="body" idx="1"/>
          </p:nvPr>
        </p:nvSpPr>
        <p:spPr>
          <a:xfrm>
            <a:off x="467544" y="1447800"/>
            <a:ext cx="8568952" cy="3709392"/>
          </a:xfrm>
        </p:spPr>
        <p:txBody>
          <a:bodyPr/>
          <a:lstStyle/>
          <a:p>
            <a:pPr marL="0" indent="625475">
              <a:buFont typeface="Wingdings" panose="05000000000000000000" pitchFamily="2" charset="2"/>
              <a:buNone/>
            </a:pPr>
            <a:r>
              <a:rPr lang="zh-CN" altLang="pt-BR" sz="2000" b="1" dirty="0">
                <a:latin typeface="Times New Roman" panose="02020603050405020304" pitchFamily="18" charset="0"/>
              </a:rPr>
              <a:t>设</a:t>
            </a:r>
            <a:r>
              <a:rPr lang="pt-BR" altLang="zh-CN" sz="2000" b="1" dirty="0">
                <a:latin typeface="Times New Roman" panose="02020603050405020304" pitchFamily="18" charset="0"/>
              </a:rPr>
              <a:t>U</a:t>
            </a:r>
            <a:r>
              <a:rPr lang="zh-CN" altLang="pt-BR" sz="2000" b="1" dirty="0">
                <a:latin typeface="Times New Roman" panose="02020603050405020304" pitchFamily="18" charset="0"/>
              </a:rPr>
              <a:t>是关系模式</a:t>
            </a:r>
            <a:r>
              <a:rPr lang="pt-BR" altLang="zh-CN" sz="2000" b="1" dirty="0">
                <a:latin typeface="Times New Roman" panose="02020603050405020304" pitchFamily="18" charset="0"/>
              </a:rPr>
              <a:t>R</a:t>
            </a:r>
            <a:r>
              <a:rPr lang="zh-CN" altLang="pt-BR" sz="2000" b="1" dirty="0">
                <a:latin typeface="Times New Roman" panose="02020603050405020304" pitchFamily="18" charset="0"/>
              </a:rPr>
              <a:t>的属性集，</a:t>
            </a:r>
            <a:r>
              <a:rPr lang="pt-BR" altLang="zh-CN" sz="2000" b="1" dirty="0">
                <a:latin typeface="Times New Roman" panose="02020603050405020304" pitchFamily="18" charset="0"/>
              </a:rPr>
              <a:t>F</a:t>
            </a:r>
            <a:r>
              <a:rPr lang="zh-CN" altLang="pt-BR" sz="2000" b="1" dirty="0">
                <a:latin typeface="Times New Roman" panose="02020603050405020304" pitchFamily="18" charset="0"/>
              </a:rPr>
              <a:t>是</a:t>
            </a:r>
            <a:r>
              <a:rPr lang="pt-BR" altLang="zh-CN" sz="2000" b="1" dirty="0">
                <a:latin typeface="Times New Roman" panose="02020603050405020304" pitchFamily="18" charset="0"/>
              </a:rPr>
              <a:t>R</a:t>
            </a:r>
            <a:r>
              <a:rPr lang="zh-CN" altLang="pt-BR" sz="2000" b="1" dirty="0">
                <a:latin typeface="Times New Roman" panose="02020603050405020304" pitchFamily="18" charset="0"/>
              </a:rPr>
              <a:t>上成立的只涉及</a:t>
            </a:r>
            <a:r>
              <a:rPr lang="pt-BR" altLang="zh-CN" sz="2000" b="1" dirty="0">
                <a:latin typeface="Times New Roman" panose="02020603050405020304" pitchFamily="18" charset="0"/>
              </a:rPr>
              <a:t>U</a:t>
            </a:r>
            <a:r>
              <a:rPr lang="zh-CN" altLang="pt-BR" sz="2000" b="1" dirty="0">
                <a:latin typeface="Times New Roman" panose="02020603050405020304" pitchFamily="18" charset="0"/>
              </a:rPr>
              <a:t>中属性的函数依赖集。函数依赖的推理规则如下：</a:t>
            </a:r>
          </a:p>
          <a:p>
            <a:pPr marL="0" indent="625475">
              <a:buFont typeface="Wingdings" panose="05000000000000000000" pitchFamily="2" charset="2"/>
              <a:buNone/>
            </a:pPr>
            <a:r>
              <a:rPr lang="zh-CN" altLang="pt-BR" sz="2000" b="1" dirty="0">
                <a:latin typeface="Times New Roman" panose="02020603050405020304" pitchFamily="18" charset="0"/>
              </a:rPr>
              <a:t>（</a:t>
            </a:r>
            <a:r>
              <a:rPr lang="pt-BR" altLang="zh-CN" sz="2000" b="1" dirty="0">
                <a:latin typeface="Times New Roman" panose="02020603050405020304" pitchFamily="18" charset="0"/>
              </a:rPr>
              <a:t>1</a:t>
            </a:r>
            <a:r>
              <a:rPr lang="zh-CN" altLang="pt-BR" sz="2000" b="1" dirty="0">
                <a:latin typeface="Times New Roman" panose="02020603050405020304" pitchFamily="18" charset="0"/>
              </a:rPr>
              <a:t>）</a:t>
            </a:r>
            <a:r>
              <a:rPr lang="pt-BR" altLang="zh-CN" sz="2000" b="1" dirty="0">
                <a:latin typeface="Times New Roman" panose="02020603050405020304" pitchFamily="18" charset="0"/>
              </a:rPr>
              <a:t>A1</a:t>
            </a:r>
            <a:r>
              <a:rPr lang="zh-CN" altLang="pt-BR" sz="2000" b="1" dirty="0">
                <a:latin typeface="Times New Roman" panose="02020603050405020304" pitchFamily="18" charset="0"/>
              </a:rPr>
              <a:t>（自反性）：如果</a:t>
            </a:r>
            <a:r>
              <a:rPr lang="pt-BR" altLang="zh-CN" sz="2000" b="1" dirty="0">
                <a:latin typeface="Times New Roman" panose="02020603050405020304" pitchFamily="18" charset="0"/>
              </a:rPr>
              <a:t>Y⊆X⊆U</a:t>
            </a:r>
            <a:r>
              <a:rPr lang="zh-CN" altLang="pt-BR" sz="2000" b="1" dirty="0">
                <a:latin typeface="Times New Roman" panose="02020603050405020304" pitchFamily="18" charset="0"/>
              </a:rPr>
              <a:t>，则</a:t>
            </a:r>
            <a:r>
              <a:rPr lang="pt-BR" altLang="zh-CN" sz="2000" b="1" dirty="0">
                <a:latin typeface="Times New Roman" panose="02020603050405020304" pitchFamily="18" charset="0"/>
              </a:rPr>
              <a:t>X→Y</a:t>
            </a:r>
            <a:r>
              <a:rPr lang="zh-CN" altLang="pt-BR" sz="2000" b="1" dirty="0">
                <a:latin typeface="Times New Roman" panose="02020603050405020304" pitchFamily="18" charset="0"/>
              </a:rPr>
              <a:t>。</a:t>
            </a:r>
          </a:p>
          <a:p>
            <a:pPr marL="0" indent="625475">
              <a:buFont typeface="Wingdings" panose="05000000000000000000" pitchFamily="2" charset="2"/>
              <a:buNone/>
            </a:pPr>
            <a:r>
              <a:rPr lang="zh-CN" altLang="pt-BR" sz="2000" b="1" dirty="0">
                <a:latin typeface="Times New Roman" panose="02020603050405020304" pitchFamily="18" charset="0"/>
              </a:rPr>
              <a:t>（</a:t>
            </a:r>
            <a:r>
              <a:rPr lang="pt-BR" altLang="zh-CN" sz="2000" b="1" dirty="0">
                <a:latin typeface="Times New Roman" panose="02020603050405020304" pitchFamily="18" charset="0"/>
              </a:rPr>
              <a:t>2</a:t>
            </a:r>
            <a:r>
              <a:rPr lang="zh-CN" altLang="pt-BR" sz="2000" b="1" dirty="0">
                <a:latin typeface="Times New Roman" panose="02020603050405020304" pitchFamily="18" charset="0"/>
              </a:rPr>
              <a:t>）</a:t>
            </a:r>
            <a:r>
              <a:rPr lang="pt-BR" altLang="zh-CN" sz="2000" b="1" dirty="0">
                <a:latin typeface="Times New Roman" panose="02020603050405020304" pitchFamily="18" charset="0"/>
              </a:rPr>
              <a:t>A2</a:t>
            </a:r>
            <a:r>
              <a:rPr lang="zh-CN" altLang="pt-BR" sz="2000" b="1" dirty="0">
                <a:latin typeface="Times New Roman" panose="02020603050405020304" pitchFamily="18" charset="0"/>
              </a:rPr>
              <a:t>（增广性）：如果</a:t>
            </a:r>
            <a:r>
              <a:rPr lang="pt-BR" altLang="zh-CN" sz="2000" b="1" dirty="0">
                <a:latin typeface="Times New Roman" panose="02020603050405020304" pitchFamily="18" charset="0"/>
              </a:rPr>
              <a:t>X→Y</a:t>
            </a:r>
            <a:r>
              <a:rPr lang="zh-CN" altLang="pt-BR" sz="2000" b="1" dirty="0">
                <a:latin typeface="Times New Roman" panose="02020603050405020304" pitchFamily="18" charset="0"/>
              </a:rPr>
              <a:t>且</a:t>
            </a:r>
            <a:r>
              <a:rPr lang="pt-BR" altLang="zh-CN" sz="2000" b="1" dirty="0">
                <a:latin typeface="Times New Roman" panose="02020603050405020304" pitchFamily="18" charset="0"/>
              </a:rPr>
              <a:t>Z⊆U</a:t>
            </a:r>
            <a:r>
              <a:rPr lang="zh-CN" altLang="pt-BR" sz="2000" b="1" dirty="0">
                <a:latin typeface="Times New Roman" panose="02020603050405020304" pitchFamily="18" charset="0"/>
              </a:rPr>
              <a:t>，则</a:t>
            </a:r>
            <a:r>
              <a:rPr lang="pt-BR" altLang="zh-CN" sz="2000" b="1" dirty="0">
                <a:latin typeface="Times New Roman" panose="02020603050405020304" pitchFamily="18" charset="0"/>
              </a:rPr>
              <a:t>XZ→YZ</a:t>
            </a:r>
            <a:r>
              <a:rPr lang="zh-CN" altLang="pt-BR" sz="2000" b="1" dirty="0">
                <a:latin typeface="Times New Roman" panose="02020603050405020304" pitchFamily="18" charset="0"/>
              </a:rPr>
              <a:t>。</a:t>
            </a:r>
          </a:p>
          <a:p>
            <a:pPr marL="0" indent="625475">
              <a:buFont typeface="Wingdings" panose="05000000000000000000" pitchFamily="2" charset="2"/>
              <a:buNone/>
            </a:pPr>
            <a:r>
              <a:rPr lang="zh-CN" altLang="pt-BR" sz="2000" b="1" dirty="0">
                <a:latin typeface="Times New Roman" panose="02020603050405020304" pitchFamily="18" charset="0"/>
              </a:rPr>
              <a:t>（</a:t>
            </a:r>
            <a:r>
              <a:rPr lang="pt-BR" altLang="zh-CN" sz="2000" b="1" dirty="0">
                <a:latin typeface="Times New Roman" panose="02020603050405020304" pitchFamily="18" charset="0"/>
              </a:rPr>
              <a:t>3</a:t>
            </a:r>
            <a:r>
              <a:rPr lang="zh-CN" altLang="pt-BR" sz="2000" b="1" dirty="0">
                <a:latin typeface="Times New Roman" panose="02020603050405020304" pitchFamily="18" charset="0"/>
              </a:rPr>
              <a:t>）</a:t>
            </a:r>
            <a:r>
              <a:rPr lang="pt-BR" altLang="zh-CN" sz="2000" b="1" dirty="0">
                <a:latin typeface="Times New Roman" panose="02020603050405020304" pitchFamily="18" charset="0"/>
              </a:rPr>
              <a:t>A3</a:t>
            </a:r>
            <a:r>
              <a:rPr lang="zh-CN" altLang="pt-BR" sz="2000" b="1" dirty="0">
                <a:latin typeface="Times New Roman" panose="02020603050405020304" pitchFamily="18" charset="0"/>
              </a:rPr>
              <a:t>（传递性）：如果</a:t>
            </a:r>
            <a:r>
              <a:rPr lang="pt-BR" altLang="zh-CN" sz="2000" b="1" dirty="0">
                <a:latin typeface="Times New Roman" panose="02020603050405020304" pitchFamily="18" charset="0"/>
              </a:rPr>
              <a:t>X→Y</a:t>
            </a:r>
            <a:r>
              <a:rPr lang="zh-CN" altLang="pt-BR" sz="2000" b="1" dirty="0">
                <a:latin typeface="Times New Roman" panose="02020603050405020304" pitchFamily="18" charset="0"/>
              </a:rPr>
              <a:t>且</a:t>
            </a:r>
            <a:r>
              <a:rPr lang="pt-BR" altLang="zh-CN" sz="2000" b="1" dirty="0">
                <a:latin typeface="Times New Roman" panose="02020603050405020304" pitchFamily="18" charset="0"/>
              </a:rPr>
              <a:t>Y→Z</a:t>
            </a:r>
            <a:r>
              <a:rPr lang="zh-CN" altLang="pt-BR" sz="2000" b="1" dirty="0">
                <a:latin typeface="Times New Roman" panose="02020603050405020304" pitchFamily="18" charset="0"/>
              </a:rPr>
              <a:t>，则</a:t>
            </a:r>
            <a:r>
              <a:rPr lang="pt-BR" altLang="zh-CN" sz="2000" b="1" dirty="0">
                <a:latin typeface="Times New Roman" panose="02020603050405020304" pitchFamily="18" charset="0"/>
              </a:rPr>
              <a:t>X→Z</a:t>
            </a:r>
            <a:r>
              <a:rPr lang="zh-CN" altLang="pt-BR" sz="2000" b="1" dirty="0">
                <a:latin typeface="Times New Roman" panose="02020603050405020304" pitchFamily="18" charset="0"/>
              </a:rPr>
              <a:t>。</a:t>
            </a:r>
          </a:p>
          <a:p>
            <a:pPr marL="0" indent="625475">
              <a:buFont typeface="Wingdings" panose="05000000000000000000" pitchFamily="2" charset="2"/>
              <a:buNone/>
            </a:pPr>
            <a:r>
              <a:rPr lang="zh-CN" altLang="pt-BR" sz="2000" b="1" dirty="0">
                <a:latin typeface="Times New Roman" panose="02020603050405020304" pitchFamily="18" charset="0"/>
              </a:rPr>
              <a:t>（</a:t>
            </a:r>
            <a:r>
              <a:rPr lang="pt-BR" altLang="zh-CN" sz="2000" b="1" dirty="0">
                <a:latin typeface="Times New Roman" panose="02020603050405020304" pitchFamily="18" charset="0"/>
              </a:rPr>
              <a:t>4</a:t>
            </a:r>
            <a:r>
              <a:rPr lang="zh-CN" altLang="pt-BR" sz="2000" b="1" dirty="0">
                <a:latin typeface="Times New Roman" panose="02020603050405020304" pitchFamily="18" charset="0"/>
              </a:rPr>
              <a:t>）</a:t>
            </a:r>
            <a:r>
              <a:rPr lang="pt-BR" altLang="zh-CN" sz="2000" b="1" dirty="0">
                <a:latin typeface="Times New Roman" panose="02020603050405020304" pitchFamily="18" charset="0"/>
              </a:rPr>
              <a:t>B1</a:t>
            </a:r>
            <a:r>
              <a:rPr lang="zh-CN" altLang="pt-BR" sz="2000" b="1" dirty="0">
                <a:latin typeface="Times New Roman" panose="02020603050405020304" pitchFamily="18" charset="0"/>
              </a:rPr>
              <a:t>（合并</a:t>
            </a:r>
            <a:r>
              <a:rPr lang="zh-CN" altLang="en-US" sz="2000" b="1" dirty="0">
                <a:latin typeface="Times New Roman" panose="02020603050405020304" pitchFamily="18" charset="0"/>
              </a:rPr>
              <a:t>律</a:t>
            </a:r>
            <a:r>
              <a:rPr lang="zh-CN" altLang="pt-BR" sz="2000" b="1" dirty="0">
                <a:latin typeface="Times New Roman" panose="02020603050405020304" pitchFamily="18" charset="0"/>
              </a:rPr>
              <a:t>）：如果</a:t>
            </a:r>
            <a:r>
              <a:rPr lang="pt-BR" altLang="zh-CN" sz="2000" b="1" dirty="0">
                <a:latin typeface="Times New Roman" panose="02020603050405020304" pitchFamily="18" charset="0"/>
              </a:rPr>
              <a:t>X→Y</a:t>
            </a:r>
            <a:r>
              <a:rPr lang="zh-CN" altLang="pt-BR" sz="2000" b="1" dirty="0">
                <a:latin typeface="Times New Roman" panose="02020603050405020304" pitchFamily="18" charset="0"/>
              </a:rPr>
              <a:t>且</a:t>
            </a:r>
            <a:r>
              <a:rPr lang="pt-BR" altLang="zh-CN" sz="2000" b="1" dirty="0">
                <a:latin typeface="Times New Roman" panose="02020603050405020304" pitchFamily="18" charset="0"/>
              </a:rPr>
              <a:t>X→Z</a:t>
            </a:r>
            <a:r>
              <a:rPr lang="zh-CN" altLang="pt-BR" sz="2000" b="1" dirty="0">
                <a:latin typeface="Times New Roman" panose="02020603050405020304" pitchFamily="18" charset="0"/>
              </a:rPr>
              <a:t>，则</a:t>
            </a:r>
            <a:r>
              <a:rPr lang="pt-BR" altLang="zh-CN" sz="2000" b="1" dirty="0">
                <a:latin typeface="Times New Roman" panose="02020603050405020304" pitchFamily="18" charset="0"/>
              </a:rPr>
              <a:t>X→YZ</a:t>
            </a:r>
            <a:r>
              <a:rPr lang="zh-CN" altLang="pt-BR" sz="2000" b="1" dirty="0">
                <a:latin typeface="Times New Roman" panose="02020603050405020304" pitchFamily="18" charset="0"/>
              </a:rPr>
              <a:t>。</a:t>
            </a:r>
          </a:p>
          <a:p>
            <a:pPr marL="0" indent="625475">
              <a:buFont typeface="Wingdings" panose="05000000000000000000" pitchFamily="2" charset="2"/>
              <a:buNone/>
            </a:pPr>
            <a:r>
              <a:rPr lang="zh-CN" altLang="pt-BR" sz="2000" b="1" dirty="0">
                <a:latin typeface="Times New Roman" panose="02020603050405020304" pitchFamily="18" charset="0"/>
              </a:rPr>
              <a:t>（</a:t>
            </a:r>
            <a:r>
              <a:rPr lang="pt-BR" altLang="zh-CN" sz="2000" b="1" dirty="0">
                <a:latin typeface="Times New Roman" panose="02020603050405020304" pitchFamily="18" charset="0"/>
              </a:rPr>
              <a:t>5</a:t>
            </a:r>
            <a:r>
              <a:rPr lang="zh-CN" altLang="pt-BR" sz="2000" b="1" dirty="0">
                <a:latin typeface="Times New Roman" panose="02020603050405020304" pitchFamily="18" charset="0"/>
              </a:rPr>
              <a:t>）</a:t>
            </a:r>
            <a:r>
              <a:rPr lang="pt-BR" altLang="zh-CN" sz="2000" b="1" dirty="0">
                <a:latin typeface="Times New Roman" panose="02020603050405020304" pitchFamily="18" charset="0"/>
              </a:rPr>
              <a:t>B2</a:t>
            </a:r>
            <a:r>
              <a:rPr lang="zh-CN" altLang="pt-BR" sz="2000" b="1" dirty="0">
                <a:latin typeface="Times New Roman" panose="02020603050405020304" pitchFamily="18" charset="0"/>
              </a:rPr>
              <a:t>（伪传递</a:t>
            </a:r>
            <a:r>
              <a:rPr lang="zh-CN" altLang="en-US" sz="2000" b="1" dirty="0">
                <a:latin typeface="Times New Roman" panose="02020603050405020304" pitchFamily="18" charset="0"/>
              </a:rPr>
              <a:t>律</a:t>
            </a:r>
            <a:r>
              <a:rPr lang="zh-CN" altLang="pt-BR" sz="2000" b="1" dirty="0">
                <a:latin typeface="Times New Roman" panose="02020603050405020304" pitchFamily="18" charset="0"/>
              </a:rPr>
              <a:t>）：如果</a:t>
            </a:r>
            <a:r>
              <a:rPr lang="pt-BR" altLang="zh-CN" sz="2000" b="1" dirty="0">
                <a:latin typeface="Times New Roman" panose="02020603050405020304" pitchFamily="18" charset="0"/>
              </a:rPr>
              <a:t>X→Y</a:t>
            </a:r>
            <a:r>
              <a:rPr lang="zh-CN" altLang="pt-BR" sz="2000" b="1" dirty="0">
                <a:latin typeface="Times New Roman" panose="02020603050405020304" pitchFamily="18" charset="0"/>
              </a:rPr>
              <a:t>且</a:t>
            </a:r>
            <a:r>
              <a:rPr lang="pt-BR" altLang="zh-CN" sz="2000" b="1" dirty="0">
                <a:latin typeface="Times New Roman" panose="02020603050405020304" pitchFamily="18" charset="0"/>
              </a:rPr>
              <a:t>WY→Z</a:t>
            </a:r>
            <a:r>
              <a:rPr lang="zh-CN" altLang="pt-BR" sz="2000" b="1" dirty="0">
                <a:latin typeface="Times New Roman" panose="02020603050405020304" pitchFamily="18" charset="0"/>
              </a:rPr>
              <a:t>，则</a:t>
            </a:r>
            <a:r>
              <a:rPr lang="pt-BR" altLang="zh-CN" sz="2000" b="1" dirty="0">
                <a:latin typeface="Times New Roman" panose="02020603050405020304" pitchFamily="18" charset="0"/>
              </a:rPr>
              <a:t>XW→Z</a:t>
            </a:r>
            <a:r>
              <a:rPr lang="zh-CN" altLang="pt-BR" sz="2000" b="1" dirty="0">
                <a:latin typeface="Times New Roman" panose="02020603050405020304" pitchFamily="18" charset="0"/>
              </a:rPr>
              <a:t>。</a:t>
            </a:r>
            <a:endParaRPr lang="en-US" altLang="zh-CN" sz="2000" b="1" dirty="0">
              <a:latin typeface="Times New Roman" panose="02020603050405020304" pitchFamily="18" charset="0"/>
            </a:endParaRPr>
          </a:p>
          <a:p>
            <a:pPr marL="0" indent="625475">
              <a:buNone/>
            </a:pPr>
            <a:r>
              <a:rPr lang="zh-CN" altLang="en-US" sz="2000" b="1" dirty="0">
                <a:latin typeface="Times New Roman" panose="02020603050405020304" pitchFamily="18" charset="0"/>
              </a:rPr>
              <a:t>（</a:t>
            </a:r>
            <a:r>
              <a:rPr lang="en-US" altLang="zh-CN" sz="2000" b="1" dirty="0">
                <a:latin typeface="Times New Roman" panose="02020603050405020304" pitchFamily="18" charset="0"/>
              </a:rPr>
              <a:t>6</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B3</a:t>
            </a:r>
            <a:r>
              <a:rPr lang="zh-CN" altLang="en-US" sz="2000" b="1" dirty="0">
                <a:latin typeface="Times New Roman" panose="02020603050405020304" pitchFamily="18" charset="0"/>
              </a:rPr>
              <a:t>（分解律）：若</a:t>
            </a:r>
            <a:r>
              <a:rPr lang="en-US" altLang="zh-CN" sz="2000" b="1" dirty="0">
                <a:latin typeface="Times New Roman" panose="02020603050405020304" pitchFamily="18" charset="0"/>
              </a:rPr>
              <a:t>X→Y</a:t>
            </a:r>
            <a:r>
              <a:rPr lang="zh-CN" altLang="en-US" sz="2000" b="1" dirty="0">
                <a:latin typeface="Times New Roman" panose="02020603050405020304" pitchFamily="18" charset="0"/>
              </a:rPr>
              <a:t>且</a:t>
            </a:r>
            <a:r>
              <a:rPr lang="en-US" altLang="zh-CN" sz="2000" b="1" dirty="0">
                <a:latin typeface="Times New Roman" panose="02020603050405020304" pitchFamily="18" charset="0"/>
              </a:rPr>
              <a:t>Z</a:t>
            </a:r>
            <a:r>
              <a:rPr lang="en-US" altLang="zh-CN" sz="2000" dirty="0">
                <a:sym typeface="Symbol" panose="05050102010706020507" pitchFamily="18" charset="2"/>
              </a:rPr>
              <a:t>  </a:t>
            </a:r>
            <a:r>
              <a:rPr lang="en-US" altLang="zh-CN" sz="2000" b="1" dirty="0">
                <a:latin typeface="Times New Roman" panose="02020603050405020304" pitchFamily="18" charset="0"/>
              </a:rPr>
              <a:t>Y, </a:t>
            </a:r>
            <a:r>
              <a:rPr lang="zh-CN" altLang="en-US" sz="2000" b="1" dirty="0">
                <a:latin typeface="Times New Roman" panose="02020603050405020304" pitchFamily="18" charset="0"/>
              </a:rPr>
              <a:t>则</a:t>
            </a:r>
            <a:r>
              <a:rPr lang="en-US" altLang="zh-CN" sz="2000" b="1" dirty="0">
                <a:latin typeface="Times New Roman" panose="02020603050405020304" pitchFamily="18" charset="0"/>
              </a:rPr>
              <a:t>X→Z</a:t>
            </a:r>
            <a:r>
              <a:rPr lang="zh-CN" altLang="en-US" sz="2000" b="1" dirty="0">
                <a:latin typeface="Times New Roman" panose="02020603050405020304" pitchFamily="18" charset="0"/>
              </a:rPr>
              <a:t>。</a:t>
            </a:r>
            <a:endParaRPr lang="zh-CN" altLang="pt-BR" sz="2000" b="1" dirty="0">
              <a:latin typeface="Times New Roman" panose="02020603050405020304" pitchFamily="18" charset="0"/>
            </a:endParaRPr>
          </a:p>
          <a:p>
            <a:pPr marL="0" indent="625475">
              <a:buFont typeface="Wingdings" panose="05000000000000000000" pitchFamily="2" charset="2"/>
              <a:buNone/>
            </a:pPr>
            <a:endParaRPr lang="pt-BR" altLang="zh-CN" sz="800" b="1" dirty="0">
              <a:latin typeface="Times New Roman" panose="02020603050405020304" pitchFamily="18" charset="0"/>
            </a:endParaRPr>
          </a:p>
          <a:p>
            <a:pPr marL="0" indent="625475">
              <a:buFont typeface="Wingdings" panose="05000000000000000000" pitchFamily="2" charset="2"/>
              <a:buNone/>
            </a:pPr>
            <a:r>
              <a:rPr lang="pt-BR" altLang="zh-CN" sz="2000" b="1" dirty="0">
                <a:latin typeface="Times New Roman" panose="02020603050405020304" pitchFamily="18" charset="0"/>
              </a:rPr>
              <a:t>A1~A3</a:t>
            </a:r>
            <a:r>
              <a:rPr lang="zh-CN" altLang="pt-BR" sz="2000" b="1" dirty="0">
                <a:latin typeface="Times New Roman" panose="02020603050405020304" pitchFamily="18" charset="0"/>
              </a:rPr>
              <a:t>就是有名的</a:t>
            </a:r>
            <a:r>
              <a:rPr lang="pt-BR" altLang="zh-CN" sz="2000" b="1" dirty="0">
                <a:latin typeface="Times New Roman" panose="02020603050405020304" pitchFamily="18" charset="0"/>
              </a:rPr>
              <a:t>Armstrong</a:t>
            </a:r>
            <a:r>
              <a:rPr lang="zh-CN" altLang="pt-BR" sz="2000" b="1" dirty="0">
                <a:latin typeface="Times New Roman" panose="02020603050405020304" pitchFamily="18" charset="0"/>
              </a:rPr>
              <a:t>公理，</a:t>
            </a:r>
            <a:r>
              <a:rPr lang="pt-BR" altLang="zh-CN" sz="2000" b="1" dirty="0">
                <a:latin typeface="Times New Roman" panose="02020603050405020304" pitchFamily="18" charset="0"/>
              </a:rPr>
              <a:t>B1~B3</a:t>
            </a:r>
            <a:r>
              <a:rPr lang="zh-CN" altLang="pt-BR" sz="2000" b="1" dirty="0">
                <a:latin typeface="Times New Roman" panose="02020603050405020304" pitchFamily="18" charset="0"/>
              </a:rPr>
              <a:t>是</a:t>
            </a:r>
            <a:r>
              <a:rPr lang="pt-BR" altLang="zh-CN" sz="2000" b="1" dirty="0">
                <a:latin typeface="Times New Roman" panose="02020603050405020304" pitchFamily="18" charset="0"/>
              </a:rPr>
              <a:t>Armstrong</a:t>
            </a:r>
            <a:r>
              <a:rPr lang="zh-CN" altLang="pt-BR" sz="2000" b="1" dirty="0">
                <a:latin typeface="Times New Roman" panose="02020603050405020304" pitchFamily="18" charset="0"/>
              </a:rPr>
              <a:t>公理的推论。</a:t>
            </a:r>
            <a:endParaRPr lang="zh-CN" altLang="en-US" sz="2000" b="1" dirty="0">
              <a:latin typeface="Times New Roman" panose="02020603050405020304" pitchFamily="18" charset="0"/>
            </a:endParaRPr>
          </a:p>
        </p:txBody>
      </p:sp>
      <p:sp>
        <p:nvSpPr>
          <p:cNvPr id="5" name="页脚占位符 4">
            <a:extLst>
              <a:ext uri="{FF2B5EF4-FFF2-40B4-BE49-F238E27FC236}">
                <a16:creationId xmlns:a16="http://schemas.microsoft.com/office/drawing/2014/main" id="{6D9942B9-7BC6-4FAD-BC9B-B9DC45F9459A}"/>
              </a:ext>
            </a:extLst>
          </p:cNvPr>
          <p:cNvSpPr>
            <a:spLocks noGrp="1"/>
          </p:cNvSpPr>
          <p:nvPr>
            <p:ph type="ftr" sz="quarter" idx="11"/>
          </p:nvPr>
        </p:nvSpPr>
        <p:spPr>
          <a:xfrm>
            <a:off x="5219700" y="6381750"/>
            <a:ext cx="3600450" cy="320675"/>
          </a:xfrm>
        </p:spPr>
        <p:txBody>
          <a:bodyPr/>
          <a:lstStyle/>
          <a:p>
            <a:r>
              <a:rPr lang="en-US" altLang="zh-CN"/>
              <a:t>An Introduction to Database System</a:t>
            </a:r>
          </a:p>
        </p:txBody>
      </p:sp>
      <p:sp>
        <p:nvSpPr>
          <p:cNvPr id="6" name="灯片编号占位符 5">
            <a:extLst>
              <a:ext uri="{FF2B5EF4-FFF2-40B4-BE49-F238E27FC236}">
                <a16:creationId xmlns:a16="http://schemas.microsoft.com/office/drawing/2014/main" id="{DFBE1227-743C-4EFC-B6C8-BBB899F57D0F}"/>
              </a:ext>
            </a:extLst>
          </p:cNvPr>
          <p:cNvSpPr>
            <a:spLocks noGrp="1"/>
          </p:cNvSpPr>
          <p:nvPr>
            <p:ph type="sldNum" sz="quarter" idx="12"/>
          </p:nvPr>
        </p:nvSpPr>
        <p:spPr>
          <a:xfrm>
            <a:off x="250825" y="6237288"/>
            <a:ext cx="585788" cy="457200"/>
          </a:xfrm>
        </p:spPr>
        <p:txBody>
          <a:bodyPr/>
          <a:lstStyle/>
          <a:p>
            <a:fld id="{9C73FC67-4E56-47DA-A07C-99165DEA713F}" type="slidenum">
              <a:rPr lang="en-US" altLang="zh-CN"/>
              <a:pPr/>
              <a:t>2</a:t>
            </a:fld>
            <a:endParaRPr lang="en-US" altLang="zh-CN" dirty="0"/>
          </a:p>
        </p:txBody>
      </p:sp>
    </p:spTree>
    <p:extLst>
      <p:ext uri="{BB962C8B-B14F-4D97-AF65-F5344CB8AC3E}">
        <p14:creationId xmlns:p14="http://schemas.microsoft.com/office/powerpoint/2010/main" val="1090045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5" name="Rectangle 4"/>
          <p:cNvSpPr>
            <a:spLocks noGrp="1" noChangeArrowheads="1"/>
          </p:cNvSpPr>
          <p:nvPr>
            <p:ph idx="1"/>
          </p:nvPr>
        </p:nvSpPr>
        <p:spPr bwMode="auto">
          <a:xfrm>
            <a:off x="381000" y="1714872"/>
            <a:ext cx="8305800" cy="2362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lnSpc>
                <a:spcPct val="115000"/>
              </a:lnSpc>
              <a:spcBef>
                <a:spcPct val="25000"/>
              </a:spcBef>
              <a:buClr>
                <a:schemeClr val="accent1"/>
              </a:buClr>
              <a:buFontTx/>
              <a:buNone/>
            </a:pPr>
            <a:r>
              <a:rPr lang="zh-CN" altLang="en-US" sz="2400" b="1">
                <a:solidFill>
                  <a:srgbClr val="CC3300"/>
                </a:solidFill>
                <a:latin typeface="Tahoma" pitchFamily="34" charset="0"/>
              </a:rPr>
              <a:t>检查</a:t>
            </a:r>
            <a:r>
              <a:rPr lang="en-US" altLang="zh-CN" sz="2400" b="1">
                <a:solidFill>
                  <a:srgbClr val="CC3300"/>
                </a:solidFill>
                <a:latin typeface="Tahoma" pitchFamily="34" charset="0"/>
              </a:rPr>
              <a:t>CG→D</a:t>
            </a:r>
            <a:r>
              <a:rPr lang="zh-CN" altLang="en-US" sz="2400" b="1">
                <a:solidFill>
                  <a:srgbClr val="000066"/>
                </a:solidFill>
                <a:latin typeface="Tahoma" pitchFamily="34" charset="0"/>
              </a:rPr>
              <a:t>：</a:t>
            </a:r>
          </a:p>
          <a:p>
            <a:pPr algn="just">
              <a:lnSpc>
                <a:spcPct val="115000"/>
              </a:lnSpc>
              <a:spcBef>
                <a:spcPct val="25000"/>
              </a:spcBef>
              <a:buClr>
                <a:schemeClr val="accent1"/>
              </a:buClr>
              <a:buFontTx/>
              <a:buNone/>
            </a:pPr>
            <a:r>
              <a:rPr lang="zh-CN" altLang="en-US" sz="2400" b="1">
                <a:solidFill>
                  <a:srgbClr val="000066"/>
                </a:solidFill>
                <a:latin typeface="Tahoma" pitchFamily="34" charset="0"/>
              </a:rPr>
              <a:t>      </a:t>
            </a:r>
            <a:r>
              <a:rPr lang="en-US" altLang="zh-CN" sz="2400" b="1">
                <a:solidFill>
                  <a:srgbClr val="000066"/>
                </a:solidFill>
                <a:latin typeface="Tahoma" pitchFamily="34" charset="0"/>
                <a:sym typeface="Symbol" pitchFamily="18" charset="2"/>
              </a:rPr>
              <a:t>G=F-{</a:t>
            </a:r>
            <a:r>
              <a:rPr lang="en-US" altLang="zh-CN" sz="2400" b="1">
                <a:solidFill>
                  <a:srgbClr val="000066"/>
                </a:solidFill>
                <a:latin typeface="Tahoma" pitchFamily="34" charset="0"/>
              </a:rPr>
              <a:t>CG</a:t>
            </a:r>
            <a:r>
              <a:rPr lang="en-US" altLang="zh-CN" sz="2400" b="1">
                <a:solidFill>
                  <a:srgbClr val="000066"/>
                </a:solidFill>
                <a:latin typeface="Tahoma" pitchFamily="34" charset="0"/>
                <a:sym typeface="Symbol" pitchFamily="18" charset="2"/>
              </a:rPr>
              <a:t>D}={</a:t>
            </a:r>
            <a:r>
              <a:rPr lang="en-US" altLang="zh-CN" sz="2400" b="1"/>
              <a:t>AB</a:t>
            </a:r>
            <a:r>
              <a:rPr lang="zh-CN" altLang="zh-CN" sz="2400" b="1"/>
              <a:t>→</a:t>
            </a:r>
            <a:r>
              <a:rPr lang="en-US" altLang="zh-CN" sz="2400" b="1"/>
              <a:t>C, C</a:t>
            </a:r>
            <a:r>
              <a:rPr lang="zh-CN" altLang="zh-CN" sz="2400" b="1"/>
              <a:t>→</a:t>
            </a:r>
            <a:r>
              <a:rPr lang="en-US" altLang="zh-CN" sz="2400" b="1"/>
              <a:t>A, ACD</a:t>
            </a:r>
            <a:r>
              <a:rPr lang="zh-CN" altLang="zh-CN" sz="2400" b="1"/>
              <a:t>→</a:t>
            </a:r>
            <a:r>
              <a:rPr lang="en-US" altLang="zh-CN" sz="2400" b="1"/>
              <a:t>B</a:t>
            </a:r>
            <a:r>
              <a:rPr lang="en-US" altLang="zh-CN" sz="2400" b="1">
                <a:solidFill>
                  <a:srgbClr val="000066"/>
                </a:solidFill>
                <a:latin typeface="Tahoma" pitchFamily="34" charset="0"/>
                <a:sym typeface="Symbol" pitchFamily="18" charset="2"/>
              </a:rPr>
              <a:t>}</a:t>
            </a:r>
          </a:p>
          <a:p>
            <a:pPr algn="just">
              <a:lnSpc>
                <a:spcPct val="115000"/>
              </a:lnSpc>
              <a:spcBef>
                <a:spcPct val="25000"/>
              </a:spcBef>
              <a:buClr>
                <a:schemeClr val="accent1"/>
              </a:buClr>
              <a:buFontTx/>
              <a:buNone/>
            </a:pPr>
            <a:r>
              <a:rPr lang="en-US" altLang="zh-CN" sz="2400" b="1">
                <a:solidFill>
                  <a:srgbClr val="000066"/>
                </a:solidFill>
                <a:latin typeface="Tahoma" pitchFamily="34" charset="0"/>
              </a:rPr>
              <a:t> </a:t>
            </a:r>
            <a:r>
              <a:rPr lang="zh-CN" altLang="en-US" sz="2400" b="1">
                <a:solidFill>
                  <a:srgbClr val="000066"/>
                </a:solidFill>
                <a:latin typeface="Tahoma" pitchFamily="34" charset="0"/>
              </a:rPr>
              <a:t>则：</a:t>
            </a:r>
            <a:r>
              <a:rPr lang="en-US" altLang="zh-CN" sz="2400" b="1">
                <a:solidFill>
                  <a:srgbClr val="000066"/>
                </a:solidFill>
                <a:latin typeface="Tahoma" pitchFamily="34" charset="0"/>
              </a:rPr>
              <a:t>CG</a:t>
            </a:r>
            <a:r>
              <a:rPr lang="en-US" altLang="zh-CN" sz="2400" b="1" baseline="-30000">
                <a:solidFill>
                  <a:srgbClr val="000066"/>
                </a:solidFill>
                <a:latin typeface="Tahoma" pitchFamily="34" charset="0"/>
              </a:rPr>
              <a:t>G</a:t>
            </a:r>
            <a:r>
              <a:rPr lang="en-US" altLang="zh-CN" sz="2400" b="1" baseline="30000">
                <a:solidFill>
                  <a:srgbClr val="000066"/>
                </a:solidFill>
                <a:latin typeface="Tahoma" pitchFamily="34" charset="0"/>
              </a:rPr>
              <a:t>+ </a:t>
            </a:r>
            <a:r>
              <a:rPr lang="en-US" altLang="zh-CN" sz="2400" b="1">
                <a:solidFill>
                  <a:srgbClr val="000066"/>
                </a:solidFill>
                <a:latin typeface="Tahoma" pitchFamily="34" charset="0"/>
                <a:sym typeface="Symbol" pitchFamily="18" charset="2"/>
              </a:rPr>
              <a:t>= {A</a:t>
            </a:r>
            <a:r>
              <a:rPr lang="en-US" altLang="zh-CN" sz="2400" b="1">
                <a:solidFill>
                  <a:srgbClr val="000066"/>
                </a:solidFill>
                <a:latin typeface="Tahoma" pitchFamily="34" charset="0"/>
              </a:rPr>
              <a:t>CG</a:t>
            </a:r>
            <a:r>
              <a:rPr lang="en-US" altLang="zh-CN" sz="2400" b="1">
                <a:solidFill>
                  <a:srgbClr val="000066"/>
                </a:solidFill>
                <a:latin typeface="Tahoma" pitchFamily="34" charset="0"/>
                <a:sym typeface="Symbol" pitchFamily="18" charset="2"/>
              </a:rPr>
              <a:t>}</a:t>
            </a:r>
            <a:r>
              <a:rPr lang="zh-CN" altLang="en-US" sz="2400" b="1">
                <a:solidFill>
                  <a:srgbClr val="000066"/>
                </a:solidFill>
                <a:latin typeface="Tahoma" pitchFamily="34" charset="0"/>
                <a:sym typeface="Symbol" pitchFamily="18" charset="2"/>
              </a:rPr>
              <a:t>，   </a:t>
            </a:r>
            <a:r>
              <a:rPr lang="en-US" altLang="zh-CN" sz="2400" b="1">
                <a:solidFill>
                  <a:srgbClr val="000066"/>
                </a:solidFill>
                <a:latin typeface="Tahoma" pitchFamily="34" charset="0"/>
                <a:sym typeface="Symbol" pitchFamily="18" charset="2"/>
              </a:rPr>
              <a:t>D</a:t>
            </a:r>
            <a:r>
              <a:rPr lang="en-US" altLang="zh-CN" sz="2400">
                <a:solidFill>
                  <a:srgbClr val="000066"/>
                </a:solidFill>
                <a:latin typeface="Tahoma" pitchFamily="34" charset="0"/>
                <a:sym typeface="Symbol" pitchFamily="18" charset="2"/>
              </a:rPr>
              <a:t> </a:t>
            </a:r>
            <a:r>
              <a:rPr lang="en-US" altLang="zh-CN" sz="2400" b="1">
                <a:solidFill>
                  <a:srgbClr val="000066"/>
                </a:solidFill>
                <a:latin typeface="Tahoma" pitchFamily="34" charset="0"/>
                <a:sym typeface="Symbol" pitchFamily="18" charset="2"/>
              </a:rPr>
              <a:t>{A</a:t>
            </a:r>
            <a:r>
              <a:rPr lang="en-US" altLang="zh-CN" sz="2400" b="1">
                <a:solidFill>
                  <a:srgbClr val="000066"/>
                </a:solidFill>
                <a:latin typeface="Tahoma" pitchFamily="34" charset="0"/>
              </a:rPr>
              <a:t>CG </a:t>
            </a:r>
            <a:r>
              <a:rPr lang="en-US" altLang="zh-CN" sz="2400" b="1">
                <a:solidFill>
                  <a:srgbClr val="000066"/>
                </a:solidFill>
                <a:latin typeface="Tahoma" pitchFamily="34" charset="0"/>
                <a:sym typeface="Symbol" pitchFamily="18" charset="2"/>
              </a:rPr>
              <a:t>}</a:t>
            </a:r>
          </a:p>
          <a:p>
            <a:pPr algn="just">
              <a:lnSpc>
                <a:spcPct val="115000"/>
              </a:lnSpc>
              <a:spcBef>
                <a:spcPct val="25000"/>
              </a:spcBef>
              <a:buClr>
                <a:schemeClr val="accent1"/>
              </a:buClr>
              <a:buFontTx/>
              <a:buNone/>
            </a:pPr>
            <a:r>
              <a:rPr lang="zh-CN" altLang="en-US" sz="2400" b="1">
                <a:solidFill>
                  <a:srgbClr val="669900"/>
                </a:solidFill>
                <a:sym typeface="Symbol" pitchFamily="18" charset="2"/>
              </a:rPr>
              <a:t>保留</a:t>
            </a:r>
            <a:r>
              <a:rPr lang="en-US" altLang="zh-CN" sz="2400" b="1">
                <a:solidFill>
                  <a:srgbClr val="669900"/>
                </a:solidFill>
                <a:latin typeface="Tahoma" pitchFamily="34" charset="0"/>
              </a:rPr>
              <a:t>CG</a:t>
            </a:r>
            <a:r>
              <a:rPr lang="en-US" altLang="zh-CN" sz="2400" b="1">
                <a:solidFill>
                  <a:srgbClr val="669900"/>
                </a:solidFill>
                <a:latin typeface="Tahoma" pitchFamily="34" charset="0"/>
                <a:sym typeface="Symbol" pitchFamily="18" charset="2"/>
              </a:rPr>
              <a:t>D</a:t>
            </a:r>
            <a:r>
              <a:rPr lang="zh-CN" altLang="en-US" sz="2400" b="1">
                <a:solidFill>
                  <a:srgbClr val="000066"/>
                </a:solidFill>
                <a:latin typeface="Tahoma" pitchFamily="34" charset="0"/>
                <a:sym typeface="Symbol" pitchFamily="18" charset="2"/>
              </a:rPr>
              <a:t>： </a:t>
            </a:r>
            <a:r>
              <a:rPr lang="en-US" altLang="zh-CN" sz="2400" b="1">
                <a:solidFill>
                  <a:srgbClr val="000066"/>
                </a:solidFill>
                <a:latin typeface="Tahoma" pitchFamily="34" charset="0"/>
              </a:rPr>
              <a:t>F = {</a:t>
            </a:r>
            <a:r>
              <a:rPr lang="en-US" altLang="zh-CN" sz="2400" b="1"/>
              <a:t>AB</a:t>
            </a:r>
            <a:r>
              <a:rPr lang="zh-CN" altLang="zh-CN" sz="2400" b="1"/>
              <a:t>→</a:t>
            </a:r>
            <a:r>
              <a:rPr lang="en-US" altLang="zh-CN" sz="2400" b="1"/>
              <a:t>C, C</a:t>
            </a:r>
            <a:r>
              <a:rPr lang="zh-CN" altLang="zh-CN" sz="2400" b="1"/>
              <a:t>→</a:t>
            </a:r>
            <a:r>
              <a:rPr lang="en-US" altLang="zh-CN" sz="2400" b="1"/>
              <a:t>A, CG</a:t>
            </a:r>
            <a:r>
              <a:rPr lang="zh-CN" altLang="zh-CN" sz="2400" b="1"/>
              <a:t>→</a:t>
            </a:r>
            <a:r>
              <a:rPr lang="en-US" altLang="zh-CN" sz="2400" b="1"/>
              <a:t>D, ACD</a:t>
            </a:r>
            <a:r>
              <a:rPr lang="zh-CN" altLang="zh-CN" sz="2400" b="1"/>
              <a:t>→</a:t>
            </a:r>
            <a:r>
              <a:rPr lang="en-US" altLang="zh-CN" sz="2400" b="1"/>
              <a:t>B</a:t>
            </a:r>
            <a:r>
              <a:rPr lang="en-US" altLang="zh-CN" sz="2400" b="1">
                <a:solidFill>
                  <a:srgbClr val="000066"/>
                </a:solidFill>
                <a:latin typeface="Tahoma" pitchFamily="34" charset="0"/>
              </a:rPr>
              <a:t>}</a:t>
            </a:r>
          </a:p>
        </p:txBody>
      </p:sp>
      <p:sp>
        <p:nvSpPr>
          <p:cNvPr id="404485" name="Rectangle 5"/>
          <p:cNvSpPr>
            <a:spLocks noChangeArrowheads="1"/>
          </p:cNvSpPr>
          <p:nvPr/>
        </p:nvSpPr>
        <p:spPr bwMode="auto">
          <a:xfrm>
            <a:off x="490538" y="3832448"/>
            <a:ext cx="8153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eaLnBrk="1" hangingPunct="1">
              <a:lnSpc>
                <a:spcPct val="115000"/>
              </a:lnSpc>
              <a:spcBef>
                <a:spcPct val="25000"/>
              </a:spcBef>
              <a:buClr>
                <a:schemeClr val="accent1"/>
              </a:buClr>
            </a:pPr>
            <a:r>
              <a:rPr lang="zh-CN" altLang="en-US" dirty="0">
                <a:solidFill>
                  <a:srgbClr val="CC3300"/>
                </a:solidFill>
                <a:latin typeface="Tahoma" pitchFamily="34" charset="0"/>
              </a:rPr>
              <a:t>检查</a:t>
            </a:r>
            <a:r>
              <a:rPr lang="en-US" altLang="zh-CN" dirty="0">
                <a:solidFill>
                  <a:srgbClr val="CC3300"/>
                </a:solidFill>
                <a:latin typeface="Tahoma" pitchFamily="34" charset="0"/>
              </a:rPr>
              <a:t>ACD→B</a:t>
            </a:r>
            <a:r>
              <a:rPr lang="zh-CN" altLang="en-US" dirty="0">
                <a:solidFill>
                  <a:srgbClr val="000066"/>
                </a:solidFill>
                <a:latin typeface="Tahoma" pitchFamily="34" charset="0"/>
              </a:rPr>
              <a:t>：</a:t>
            </a:r>
          </a:p>
          <a:p>
            <a:pPr algn="just" eaLnBrk="1" hangingPunct="1">
              <a:lnSpc>
                <a:spcPct val="115000"/>
              </a:lnSpc>
              <a:spcBef>
                <a:spcPct val="25000"/>
              </a:spcBef>
              <a:buClr>
                <a:schemeClr val="accent1"/>
              </a:buClr>
            </a:pPr>
            <a:r>
              <a:rPr lang="zh-CN" altLang="en-US" dirty="0">
                <a:solidFill>
                  <a:srgbClr val="000066"/>
                </a:solidFill>
                <a:latin typeface="Tahoma" pitchFamily="34" charset="0"/>
              </a:rPr>
              <a:t>      </a:t>
            </a:r>
            <a:r>
              <a:rPr lang="en-US" altLang="zh-CN" dirty="0">
                <a:solidFill>
                  <a:srgbClr val="000066"/>
                </a:solidFill>
                <a:latin typeface="Tahoma" pitchFamily="34" charset="0"/>
                <a:sym typeface="Symbol" pitchFamily="18" charset="2"/>
              </a:rPr>
              <a:t>G=F-{A</a:t>
            </a:r>
            <a:r>
              <a:rPr lang="en-US" altLang="zh-CN" dirty="0">
                <a:solidFill>
                  <a:srgbClr val="000066"/>
                </a:solidFill>
                <a:latin typeface="Tahoma" pitchFamily="34" charset="0"/>
              </a:rPr>
              <a:t>CD</a:t>
            </a:r>
            <a:r>
              <a:rPr lang="en-US" altLang="zh-CN" dirty="0">
                <a:solidFill>
                  <a:srgbClr val="000066"/>
                </a:solidFill>
                <a:latin typeface="Tahoma" pitchFamily="34" charset="0"/>
                <a:sym typeface="Symbol" pitchFamily="18" charset="2"/>
              </a:rPr>
              <a:t>B}={</a:t>
            </a:r>
            <a:r>
              <a:rPr lang="en-US" altLang="zh-CN" dirty="0"/>
              <a:t>AB</a:t>
            </a:r>
            <a:r>
              <a:rPr lang="zh-CN" altLang="zh-CN" dirty="0"/>
              <a:t>→</a:t>
            </a:r>
            <a:r>
              <a:rPr lang="en-US" altLang="zh-CN" dirty="0"/>
              <a:t>C, C</a:t>
            </a:r>
            <a:r>
              <a:rPr lang="zh-CN" altLang="zh-CN" dirty="0"/>
              <a:t>→</a:t>
            </a:r>
            <a:r>
              <a:rPr lang="en-US" altLang="zh-CN" dirty="0"/>
              <a:t>A, CG</a:t>
            </a:r>
            <a:r>
              <a:rPr lang="zh-CN" altLang="zh-CN" dirty="0"/>
              <a:t>→</a:t>
            </a:r>
            <a:r>
              <a:rPr lang="en-US" altLang="zh-CN" dirty="0"/>
              <a:t>D</a:t>
            </a:r>
            <a:r>
              <a:rPr lang="en-US" altLang="zh-CN" dirty="0">
                <a:solidFill>
                  <a:srgbClr val="000066"/>
                </a:solidFill>
                <a:latin typeface="Tahoma" pitchFamily="34" charset="0"/>
                <a:sym typeface="Symbol" pitchFamily="18" charset="2"/>
              </a:rPr>
              <a:t>}</a:t>
            </a:r>
          </a:p>
          <a:p>
            <a:pPr algn="just" eaLnBrk="1" hangingPunct="1">
              <a:lnSpc>
                <a:spcPct val="115000"/>
              </a:lnSpc>
              <a:spcBef>
                <a:spcPct val="25000"/>
              </a:spcBef>
              <a:buClr>
                <a:schemeClr val="accent1"/>
              </a:buClr>
            </a:pPr>
            <a:r>
              <a:rPr lang="en-US" altLang="zh-CN" dirty="0">
                <a:solidFill>
                  <a:srgbClr val="000066"/>
                </a:solidFill>
                <a:latin typeface="Tahoma" pitchFamily="34" charset="0"/>
              </a:rPr>
              <a:t> </a:t>
            </a:r>
            <a:r>
              <a:rPr lang="zh-CN" altLang="en-US" dirty="0">
                <a:solidFill>
                  <a:srgbClr val="000066"/>
                </a:solidFill>
                <a:latin typeface="Tahoma" pitchFamily="34" charset="0"/>
              </a:rPr>
              <a:t>则：</a:t>
            </a:r>
            <a:r>
              <a:rPr lang="en-US" altLang="zh-CN" dirty="0">
                <a:solidFill>
                  <a:srgbClr val="000066"/>
                </a:solidFill>
                <a:latin typeface="Tahoma" pitchFamily="34" charset="0"/>
              </a:rPr>
              <a:t>ACD</a:t>
            </a:r>
            <a:r>
              <a:rPr lang="en-US" altLang="zh-CN" baseline="-30000" dirty="0">
                <a:solidFill>
                  <a:srgbClr val="000066"/>
                </a:solidFill>
                <a:latin typeface="Tahoma" pitchFamily="34" charset="0"/>
              </a:rPr>
              <a:t>G</a:t>
            </a:r>
            <a:r>
              <a:rPr lang="en-US" altLang="zh-CN" baseline="30000" dirty="0">
                <a:solidFill>
                  <a:srgbClr val="000066"/>
                </a:solidFill>
                <a:latin typeface="Tahoma" pitchFamily="34" charset="0"/>
              </a:rPr>
              <a:t>+ </a:t>
            </a:r>
            <a:r>
              <a:rPr lang="en-US" altLang="zh-CN" dirty="0">
                <a:solidFill>
                  <a:srgbClr val="000066"/>
                </a:solidFill>
                <a:latin typeface="Tahoma" pitchFamily="34" charset="0"/>
                <a:sym typeface="Symbol" pitchFamily="18" charset="2"/>
              </a:rPr>
              <a:t>= {A</a:t>
            </a:r>
            <a:r>
              <a:rPr lang="en-US" altLang="zh-CN" dirty="0">
                <a:solidFill>
                  <a:srgbClr val="000066"/>
                </a:solidFill>
                <a:latin typeface="Tahoma" pitchFamily="34" charset="0"/>
              </a:rPr>
              <a:t>CD</a:t>
            </a:r>
            <a:r>
              <a:rPr lang="en-US" altLang="zh-CN" dirty="0">
                <a:solidFill>
                  <a:srgbClr val="000066"/>
                </a:solidFill>
                <a:latin typeface="Tahoma" pitchFamily="34" charset="0"/>
                <a:sym typeface="Symbol" pitchFamily="18" charset="2"/>
              </a:rPr>
              <a:t>}</a:t>
            </a:r>
            <a:r>
              <a:rPr lang="zh-CN" altLang="en-US" dirty="0">
                <a:solidFill>
                  <a:srgbClr val="000066"/>
                </a:solidFill>
                <a:latin typeface="Tahoma" pitchFamily="34" charset="0"/>
                <a:sym typeface="Symbol" pitchFamily="18" charset="2"/>
              </a:rPr>
              <a:t>，   </a:t>
            </a:r>
            <a:r>
              <a:rPr lang="en-US" altLang="zh-CN" dirty="0">
                <a:solidFill>
                  <a:srgbClr val="000066"/>
                </a:solidFill>
                <a:latin typeface="Tahoma" pitchFamily="34" charset="0"/>
                <a:sym typeface="Symbol" pitchFamily="18" charset="2"/>
              </a:rPr>
              <a:t>B {A</a:t>
            </a:r>
            <a:r>
              <a:rPr lang="en-US" altLang="zh-CN" dirty="0">
                <a:solidFill>
                  <a:srgbClr val="000066"/>
                </a:solidFill>
                <a:latin typeface="Tahoma" pitchFamily="34" charset="0"/>
              </a:rPr>
              <a:t>CD</a:t>
            </a:r>
            <a:r>
              <a:rPr lang="en-US" altLang="zh-CN" dirty="0">
                <a:solidFill>
                  <a:srgbClr val="000066"/>
                </a:solidFill>
                <a:latin typeface="Tahoma" pitchFamily="34" charset="0"/>
                <a:sym typeface="Symbol" pitchFamily="18" charset="2"/>
              </a:rPr>
              <a:t>}</a:t>
            </a:r>
          </a:p>
          <a:p>
            <a:pPr algn="just" eaLnBrk="1" hangingPunct="1">
              <a:lnSpc>
                <a:spcPct val="115000"/>
              </a:lnSpc>
              <a:spcBef>
                <a:spcPct val="25000"/>
              </a:spcBef>
              <a:buClr>
                <a:schemeClr val="accent1"/>
              </a:buClr>
            </a:pPr>
            <a:r>
              <a:rPr lang="zh-CN" altLang="en-US" dirty="0">
                <a:solidFill>
                  <a:srgbClr val="669900"/>
                </a:solidFill>
                <a:sym typeface="Symbol" pitchFamily="18" charset="2"/>
              </a:rPr>
              <a:t>保留</a:t>
            </a:r>
            <a:r>
              <a:rPr lang="en-US" altLang="zh-CN" dirty="0">
                <a:solidFill>
                  <a:srgbClr val="669900"/>
                </a:solidFill>
                <a:sym typeface="Symbol" pitchFamily="18" charset="2"/>
              </a:rPr>
              <a:t>A</a:t>
            </a:r>
            <a:r>
              <a:rPr lang="en-US" altLang="zh-CN" dirty="0">
                <a:solidFill>
                  <a:srgbClr val="669900"/>
                </a:solidFill>
                <a:latin typeface="Tahoma" pitchFamily="34" charset="0"/>
              </a:rPr>
              <a:t>CD</a:t>
            </a:r>
            <a:r>
              <a:rPr lang="en-US" altLang="zh-CN" dirty="0">
                <a:solidFill>
                  <a:srgbClr val="669900"/>
                </a:solidFill>
                <a:latin typeface="Tahoma" pitchFamily="34" charset="0"/>
                <a:sym typeface="Symbol" pitchFamily="18" charset="2"/>
              </a:rPr>
              <a:t>B</a:t>
            </a:r>
            <a:r>
              <a:rPr lang="zh-CN" altLang="en-US" dirty="0">
                <a:solidFill>
                  <a:srgbClr val="000066"/>
                </a:solidFill>
                <a:latin typeface="Tahoma" pitchFamily="34" charset="0"/>
                <a:sym typeface="Symbol" pitchFamily="18" charset="2"/>
              </a:rPr>
              <a:t>： </a:t>
            </a:r>
            <a:r>
              <a:rPr lang="en-US" altLang="zh-CN" dirty="0">
                <a:solidFill>
                  <a:srgbClr val="000066"/>
                </a:solidFill>
                <a:latin typeface="Tahoma" pitchFamily="34" charset="0"/>
              </a:rPr>
              <a:t>F = {</a:t>
            </a:r>
            <a:r>
              <a:rPr lang="en-US" altLang="zh-CN" dirty="0"/>
              <a:t>AB</a:t>
            </a:r>
            <a:r>
              <a:rPr lang="zh-CN" altLang="zh-CN" dirty="0"/>
              <a:t>→</a:t>
            </a:r>
            <a:r>
              <a:rPr lang="en-US" altLang="zh-CN" dirty="0"/>
              <a:t>C, C</a:t>
            </a:r>
            <a:r>
              <a:rPr lang="zh-CN" altLang="zh-CN" dirty="0"/>
              <a:t>→</a:t>
            </a:r>
            <a:r>
              <a:rPr lang="en-US" altLang="zh-CN" dirty="0"/>
              <a:t>A, CG</a:t>
            </a:r>
            <a:r>
              <a:rPr lang="zh-CN" altLang="zh-CN" dirty="0"/>
              <a:t>→</a:t>
            </a:r>
            <a:r>
              <a:rPr lang="en-US" altLang="zh-CN" dirty="0"/>
              <a:t>D, ACD</a:t>
            </a:r>
            <a:r>
              <a:rPr lang="zh-CN" altLang="zh-CN" dirty="0"/>
              <a:t>→</a:t>
            </a:r>
            <a:r>
              <a:rPr lang="en-US" altLang="zh-CN" dirty="0"/>
              <a:t>B</a:t>
            </a:r>
            <a:r>
              <a:rPr lang="en-US" altLang="zh-CN" dirty="0">
                <a:solidFill>
                  <a:srgbClr val="000066"/>
                </a:solidFill>
                <a:latin typeface="Tahoma" pitchFamily="34" charset="0"/>
              </a:rPr>
              <a:t>}</a:t>
            </a:r>
          </a:p>
          <a:p>
            <a:pPr algn="just" eaLnBrk="1" hangingPunct="1">
              <a:lnSpc>
                <a:spcPct val="115000"/>
              </a:lnSpc>
              <a:spcBef>
                <a:spcPct val="25000"/>
              </a:spcBef>
              <a:buClr>
                <a:schemeClr val="accent1"/>
              </a:buClr>
            </a:pPr>
            <a:endParaRPr lang="en-US" altLang="zh-CN" dirty="0">
              <a:solidFill>
                <a:srgbClr val="000066"/>
              </a:solidFill>
              <a:latin typeface="Tahoma" pitchFamily="34" charset="0"/>
              <a:sym typeface="Symbol" pitchFamily="18" charset="2"/>
            </a:endParaRPr>
          </a:p>
        </p:txBody>
      </p:sp>
      <p:sp>
        <p:nvSpPr>
          <p:cNvPr id="404486" name="Rectangle 6"/>
          <p:cNvSpPr>
            <a:spLocks noChangeArrowheads="1"/>
          </p:cNvSpPr>
          <p:nvPr/>
        </p:nvSpPr>
        <p:spPr bwMode="auto">
          <a:xfrm>
            <a:off x="457200" y="5867400"/>
            <a:ext cx="815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r>
              <a:rPr lang="zh-CN" altLang="en-US">
                <a:solidFill>
                  <a:srgbClr val="CC3300"/>
                </a:solidFill>
                <a:latin typeface="Tahoma" pitchFamily="34" charset="0"/>
              </a:rPr>
              <a:t>则： </a:t>
            </a:r>
            <a:r>
              <a:rPr lang="en-US" altLang="zh-CN">
                <a:solidFill>
                  <a:srgbClr val="CC3300"/>
                </a:solidFill>
                <a:latin typeface="Tahoma" pitchFamily="34" charset="0"/>
              </a:rPr>
              <a:t>F = {</a:t>
            </a:r>
            <a:r>
              <a:rPr lang="en-US" altLang="zh-CN">
                <a:solidFill>
                  <a:srgbClr val="C00000"/>
                </a:solidFill>
              </a:rPr>
              <a:t>AB</a:t>
            </a:r>
            <a:r>
              <a:rPr lang="zh-CN" altLang="zh-CN">
                <a:solidFill>
                  <a:srgbClr val="C00000"/>
                </a:solidFill>
              </a:rPr>
              <a:t>→</a:t>
            </a:r>
            <a:r>
              <a:rPr lang="en-US" altLang="zh-CN">
                <a:solidFill>
                  <a:srgbClr val="C00000"/>
                </a:solidFill>
              </a:rPr>
              <a:t>C, C</a:t>
            </a:r>
            <a:r>
              <a:rPr lang="zh-CN" altLang="zh-CN">
                <a:solidFill>
                  <a:srgbClr val="C00000"/>
                </a:solidFill>
              </a:rPr>
              <a:t>→</a:t>
            </a:r>
            <a:r>
              <a:rPr lang="en-US" altLang="zh-CN">
                <a:solidFill>
                  <a:srgbClr val="C00000"/>
                </a:solidFill>
              </a:rPr>
              <a:t>A, CG</a:t>
            </a:r>
            <a:r>
              <a:rPr lang="zh-CN" altLang="zh-CN">
                <a:solidFill>
                  <a:srgbClr val="C00000"/>
                </a:solidFill>
              </a:rPr>
              <a:t>→</a:t>
            </a:r>
            <a:r>
              <a:rPr lang="en-US" altLang="zh-CN">
                <a:solidFill>
                  <a:srgbClr val="C00000"/>
                </a:solidFill>
              </a:rPr>
              <a:t>D, ACD</a:t>
            </a:r>
            <a:r>
              <a:rPr lang="zh-CN" altLang="zh-CN">
                <a:solidFill>
                  <a:srgbClr val="C00000"/>
                </a:solidFill>
              </a:rPr>
              <a:t>→</a:t>
            </a:r>
            <a:r>
              <a:rPr lang="en-US" altLang="zh-CN">
                <a:solidFill>
                  <a:srgbClr val="C00000"/>
                </a:solidFill>
              </a:rPr>
              <a:t>B</a:t>
            </a:r>
            <a:r>
              <a:rPr lang="en-US" altLang="zh-CN">
                <a:solidFill>
                  <a:srgbClr val="CC3300"/>
                </a:solidFill>
                <a:latin typeface="Tahoma" pitchFamily="34" charset="0"/>
              </a:rPr>
              <a:t>}</a:t>
            </a:r>
          </a:p>
        </p:txBody>
      </p:sp>
      <p:sp>
        <p:nvSpPr>
          <p:cNvPr id="2" name="灯片编号占位符 1"/>
          <p:cNvSpPr>
            <a:spLocks noGrp="1"/>
          </p:cNvSpPr>
          <p:nvPr>
            <p:ph type="sldNum" sz="quarter" idx="11"/>
          </p:nvPr>
        </p:nvSpPr>
        <p:spPr/>
        <p:txBody>
          <a:bodyPr/>
          <a:lstStyle/>
          <a:p>
            <a:pPr>
              <a:defRPr/>
            </a:pPr>
            <a:fld id="{C8E68E76-BED9-4822-AFC4-B7367625829A}" type="slidenum">
              <a:rPr lang="en-US" altLang="zh-CN" smtClean="0"/>
              <a:pPr>
                <a:defRPr/>
              </a:pPr>
              <a:t>20</a:t>
            </a:fld>
            <a:endParaRPr lang="en-US" altLang="zh-CN" dirty="0"/>
          </a:p>
        </p:txBody>
      </p:sp>
      <p:sp>
        <p:nvSpPr>
          <p:cNvPr id="8" name="Rectangle 2">
            <a:extLst>
              <a:ext uri="{FF2B5EF4-FFF2-40B4-BE49-F238E27FC236}">
                <a16:creationId xmlns:a16="http://schemas.microsoft.com/office/drawing/2014/main" id="{DA9FA352-6C4D-4EB5-8BEC-BBED9CE2D868}"/>
              </a:ext>
            </a:extLst>
          </p:cNvPr>
          <p:cNvSpPr>
            <a:spLocks noGrp="1" noChangeArrowheads="1"/>
          </p:cNvSpPr>
          <p:nvPr>
            <p:ph type="title"/>
          </p:nvPr>
        </p:nvSpPr>
        <p:spPr bwMode="auto">
          <a:xfrm>
            <a:off x="467544" y="764704"/>
            <a:ext cx="77724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kumimoji="0" lang="zh-CN" altLang="pt-BR" sz="2800" b="1" i="0" u="none" strike="noStrike" kern="0" cap="none" spc="0" normalizeH="0" baseline="0" noProof="0" dirty="0">
                <a:ln>
                  <a:noFill/>
                </a:ln>
                <a:solidFill>
                  <a:srgbClr val="FFFFFF"/>
                </a:solidFill>
                <a:effectLst/>
                <a:uLnTx/>
                <a:uFillTx/>
                <a:latin typeface="Arial"/>
                <a:ea typeface="+mj-ea"/>
                <a:cs typeface="+mj-cs"/>
              </a:rPr>
              <a:t>求最小函数依赖集</a:t>
            </a:r>
            <a:r>
              <a:rPr kumimoji="0" lang="en-US" altLang="zh-CN" sz="2800" b="1" i="0" u="none" strike="noStrike" kern="0" cap="none" spc="0" normalizeH="0" baseline="0" noProof="0" dirty="0">
                <a:ln>
                  <a:noFill/>
                </a:ln>
                <a:solidFill>
                  <a:srgbClr val="FFFFFF"/>
                </a:solidFill>
                <a:effectLst/>
                <a:uLnTx/>
                <a:uFillTx/>
                <a:latin typeface="Arial"/>
                <a:ea typeface="+mj-ea"/>
                <a:cs typeface="+mj-cs"/>
              </a:rPr>
              <a:t>(</a:t>
            </a:r>
            <a:r>
              <a:rPr kumimoji="0" lang="zh-CN" altLang="en-US" sz="2800" b="1" i="0" u="none" strike="noStrike" kern="0" cap="none" spc="0" normalizeH="0" baseline="0" noProof="0" dirty="0">
                <a:ln>
                  <a:noFill/>
                </a:ln>
                <a:solidFill>
                  <a:srgbClr val="FFFFFF"/>
                </a:solidFill>
                <a:effectLst/>
                <a:uLnTx/>
                <a:uFillTx/>
                <a:latin typeface="Arial"/>
                <a:ea typeface="+mj-ea"/>
                <a:cs typeface="+mj-cs"/>
              </a:rPr>
              <a:t>示例</a:t>
            </a:r>
            <a:r>
              <a:rPr kumimoji="0" lang="en-US" altLang="zh-CN" sz="2800" b="1" i="0" u="none" strike="noStrike" kern="0" cap="none" spc="0" normalizeH="0" baseline="0" noProof="0" dirty="0">
                <a:ln>
                  <a:noFill/>
                </a:ln>
                <a:solidFill>
                  <a:srgbClr val="FFFFFF"/>
                </a:solidFill>
                <a:effectLst/>
                <a:uLnTx/>
                <a:uFillTx/>
                <a:latin typeface="Arial"/>
                <a:ea typeface="+mj-ea"/>
                <a:cs typeface="+mj-cs"/>
              </a:rPr>
              <a:t>)</a:t>
            </a:r>
            <a:endParaRPr lang="zh-CN" altLang="en-US" sz="3600" b="1" dirty="0">
              <a:solidFill>
                <a:srgbClr val="0000FF"/>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blinds(horizontal)">
                                      <p:cBhvr>
                                        <p:cTn id="7" dur="500"/>
                                        <p:tgtEl>
                                          <p:spTgt spid="849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4995">
                                            <p:txEl>
                                              <p:pRg st="1" end="1"/>
                                            </p:txEl>
                                          </p:spTgt>
                                        </p:tgtEl>
                                        <p:attrNameLst>
                                          <p:attrName>style.visibility</p:attrName>
                                        </p:attrNameLst>
                                      </p:cBhvr>
                                      <p:to>
                                        <p:strVal val="visible"/>
                                      </p:to>
                                    </p:set>
                                    <p:animEffect transition="in" filter="blinds(horizontal)">
                                      <p:cBhvr>
                                        <p:cTn id="12" dur="500"/>
                                        <p:tgtEl>
                                          <p:spTgt spid="849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4995">
                                            <p:txEl>
                                              <p:pRg st="2" end="2"/>
                                            </p:txEl>
                                          </p:spTgt>
                                        </p:tgtEl>
                                        <p:attrNameLst>
                                          <p:attrName>style.visibility</p:attrName>
                                        </p:attrNameLst>
                                      </p:cBhvr>
                                      <p:to>
                                        <p:strVal val="visible"/>
                                      </p:to>
                                    </p:set>
                                    <p:animEffect transition="in" filter="blinds(horizontal)">
                                      <p:cBhvr>
                                        <p:cTn id="17" dur="500"/>
                                        <p:tgtEl>
                                          <p:spTgt spid="849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4995">
                                            <p:txEl>
                                              <p:pRg st="3" end="3"/>
                                            </p:txEl>
                                          </p:spTgt>
                                        </p:tgtEl>
                                        <p:attrNameLst>
                                          <p:attrName>style.visibility</p:attrName>
                                        </p:attrNameLst>
                                      </p:cBhvr>
                                      <p:to>
                                        <p:strVal val="visible"/>
                                      </p:to>
                                    </p:set>
                                    <p:animEffect transition="in" filter="blinds(horizontal)">
                                      <p:cBhvr>
                                        <p:cTn id="22" dur="500"/>
                                        <p:tgtEl>
                                          <p:spTgt spid="849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04485">
                                            <p:txEl>
                                              <p:pRg st="0" end="0"/>
                                            </p:txEl>
                                          </p:spTgt>
                                        </p:tgtEl>
                                        <p:attrNameLst>
                                          <p:attrName>style.visibility</p:attrName>
                                        </p:attrNameLst>
                                      </p:cBhvr>
                                      <p:to>
                                        <p:strVal val="visible"/>
                                      </p:to>
                                    </p:set>
                                    <p:animEffect transition="in" filter="blinds(horizontal)">
                                      <p:cBhvr>
                                        <p:cTn id="27" dur="500"/>
                                        <p:tgtEl>
                                          <p:spTgt spid="404485">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04485">
                                            <p:txEl>
                                              <p:pRg st="1" end="1"/>
                                            </p:txEl>
                                          </p:spTgt>
                                        </p:tgtEl>
                                        <p:attrNameLst>
                                          <p:attrName>style.visibility</p:attrName>
                                        </p:attrNameLst>
                                      </p:cBhvr>
                                      <p:to>
                                        <p:strVal val="visible"/>
                                      </p:to>
                                    </p:set>
                                    <p:animEffect transition="in" filter="blinds(horizontal)">
                                      <p:cBhvr>
                                        <p:cTn id="32" dur="500"/>
                                        <p:tgtEl>
                                          <p:spTgt spid="404485">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04485">
                                            <p:txEl>
                                              <p:pRg st="2" end="2"/>
                                            </p:txEl>
                                          </p:spTgt>
                                        </p:tgtEl>
                                        <p:attrNameLst>
                                          <p:attrName>style.visibility</p:attrName>
                                        </p:attrNameLst>
                                      </p:cBhvr>
                                      <p:to>
                                        <p:strVal val="visible"/>
                                      </p:to>
                                    </p:set>
                                    <p:animEffect transition="in" filter="blinds(horizontal)">
                                      <p:cBhvr>
                                        <p:cTn id="37" dur="500"/>
                                        <p:tgtEl>
                                          <p:spTgt spid="404485">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04485">
                                            <p:txEl>
                                              <p:pRg st="3" end="3"/>
                                            </p:txEl>
                                          </p:spTgt>
                                        </p:tgtEl>
                                        <p:attrNameLst>
                                          <p:attrName>style.visibility</p:attrName>
                                        </p:attrNameLst>
                                      </p:cBhvr>
                                      <p:to>
                                        <p:strVal val="visible"/>
                                      </p:to>
                                    </p:set>
                                    <p:animEffect transition="in" filter="blinds(horizontal)">
                                      <p:cBhvr>
                                        <p:cTn id="42" dur="500"/>
                                        <p:tgtEl>
                                          <p:spTgt spid="404485">
                                            <p:txEl>
                                              <p:pRg st="3" end="3"/>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04486"/>
                                        </p:tgtEl>
                                        <p:attrNameLst>
                                          <p:attrName>style.visibility</p:attrName>
                                        </p:attrNameLst>
                                      </p:cBhvr>
                                      <p:to>
                                        <p:strVal val="visible"/>
                                      </p:to>
                                    </p:set>
                                    <p:animEffect transition="in" filter="blinds(horizontal)">
                                      <p:cBhvr>
                                        <p:cTn id="47" dur="500"/>
                                        <p:tgtEl>
                                          <p:spTgt spid="404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8"/>
          <p:cNvSpPr>
            <a:spLocks noChangeArrowheads="1"/>
          </p:cNvSpPr>
          <p:nvPr/>
        </p:nvSpPr>
        <p:spPr bwMode="auto">
          <a:xfrm>
            <a:off x="304800" y="1506365"/>
            <a:ext cx="8839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eaLnBrk="1" hangingPunct="1">
              <a:lnSpc>
                <a:spcPct val="115000"/>
              </a:lnSpc>
              <a:spcBef>
                <a:spcPct val="25000"/>
              </a:spcBef>
              <a:buClr>
                <a:schemeClr val="accent1"/>
              </a:buClr>
            </a:pPr>
            <a:r>
              <a:rPr lang="zh-CN" altLang="en-US" dirty="0">
                <a:solidFill>
                  <a:srgbClr val="000066"/>
                </a:solidFill>
                <a:latin typeface="Tahoma" pitchFamily="34" charset="0"/>
              </a:rPr>
              <a:t> </a:t>
            </a:r>
            <a:r>
              <a:rPr lang="en-US" altLang="zh-CN" dirty="0">
                <a:solidFill>
                  <a:srgbClr val="000066"/>
                </a:solidFill>
                <a:latin typeface="Tahoma" pitchFamily="34" charset="0"/>
              </a:rPr>
              <a:t>(3)</a:t>
            </a:r>
            <a:r>
              <a:rPr lang="zh-CN" altLang="zh-CN" dirty="0">
                <a:solidFill>
                  <a:srgbClr val="FF0000"/>
                </a:solidFill>
              </a:rPr>
              <a:t>去掉</a:t>
            </a:r>
            <a:r>
              <a:rPr lang="en-US" altLang="zh-CN" dirty="0">
                <a:solidFill>
                  <a:srgbClr val="FF0000"/>
                </a:solidFill>
              </a:rPr>
              <a:t>F</a:t>
            </a:r>
            <a:r>
              <a:rPr lang="zh-CN" altLang="zh-CN" dirty="0">
                <a:solidFill>
                  <a:srgbClr val="FF0000"/>
                </a:solidFill>
              </a:rPr>
              <a:t>中</a:t>
            </a:r>
            <a:r>
              <a:rPr lang="zh-CN" altLang="en-US" dirty="0">
                <a:solidFill>
                  <a:srgbClr val="FF0000"/>
                </a:solidFill>
              </a:rPr>
              <a:t>各依赖左部</a:t>
            </a:r>
            <a:r>
              <a:rPr lang="zh-CN" altLang="zh-CN" dirty="0">
                <a:solidFill>
                  <a:srgbClr val="FF0000"/>
                </a:solidFill>
              </a:rPr>
              <a:t>多余的</a:t>
            </a:r>
            <a:r>
              <a:rPr lang="zh-CN" altLang="en-US" dirty="0">
                <a:solidFill>
                  <a:srgbClr val="FF0000"/>
                </a:solidFill>
              </a:rPr>
              <a:t>属性</a:t>
            </a:r>
            <a:r>
              <a:rPr lang="en-US" altLang="zh-CN" dirty="0">
                <a:solidFill>
                  <a:srgbClr val="FF0000"/>
                </a:solidFill>
              </a:rPr>
              <a:t>:</a:t>
            </a:r>
            <a:endParaRPr lang="en-US" altLang="zh-CN" dirty="0">
              <a:solidFill>
                <a:srgbClr val="FF0000"/>
              </a:solidFill>
              <a:latin typeface="Tahoma" pitchFamily="34" charset="0"/>
            </a:endParaRPr>
          </a:p>
          <a:p>
            <a:pPr algn="just" eaLnBrk="1" hangingPunct="1">
              <a:lnSpc>
                <a:spcPct val="115000"/>
              </a:lnSpc>
              <a:spcBef>
                <a:spcPct val="25000"/>
              </a:spcBef>
              <a:buClr>
                <a:schemeClr val="accent1"/>
              </a:buClr>
            </a:pPr>
            <a:r>
              <a:rPr lang="zh-CN" altLang="en-US" dirty="0">
                <a:solidFill>
                  <a:srgbClr val="CC3300"/>
                </a:solidFill>
                <a:latin typeface="Tahoma" pitchFamily="34" charset="0"/>
              </a:rPr>
              <a:t>  </a:t>
            </a:r>
          </a:p>
        </p:txBody>
      </p:sp>
      <p:sp>
        <p:nvSpPr>
          <p:cNvPr id="6" name="Rectangle 4"/>
          <p:cNvSpPr txBox="1">
            <a:spLocks noChangeArrowheads="1"/>
          </p:cNvSpPr>
          <p:nvPr/>
        </p:nvSpPr>
        <p:spPr bwMode="auto">
          <a:xfrm>
            <a:off x="323850" y="2507629"/>
            <a:ext cx="83058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a:lnSpc>
                <a:spcPct val="115000"/>
              </a:lnSpc>
              <a:spcBef>
                <a:spcPct val="25000"/>
              </a:spcBef>
              <a:buClr>
                <a:schemeClr val="accent1"/>
              </a:buClr>
            </a:pPr>
            <a:r>
              <a:rPr lang="zh-CN" altLang="en-US" dirty="0">
                <a:solidFill>
                  <a:srgbClr val="CC3300"/>
                </a:solidFill>
                <a:latin typeface="Tahoma" pitchFamily="34" charset="0"/>
              </a:rPr>
              <a:t>检查</a:t>
            </a:r>
            <a:r>
              <a:rPr lang="en-US" altLang="zh-CN" dirty="0">
                <a:solidFill>
                  <a:srgbClr val="CC3300"/>
                </a:solidFill>
                <a:latin typeface="Tahoma" pitchFamily="34" charset="0"/>
              </a:rPr>
              <a:t>AB→C</a:t>
            </a:r>
            <a:r>
              <a:rPr lang="zh-CN" altLang="en-US" dirty="0">
                <a:solidFill>
                  <a:srgbClr val="000066"/>
                </a:solidFill>
                <a:latin typeface="Tahoma" pitchFamily="34" charset="0"/>
              </a:rPr>
              <a:t>：</a:t>
            </a:r>
          </a:p>
          <a:p>
            <a:pPr algn="just">
              <a:lnSpc>
                <a:spcPct val="115000"/>
              </a:lnSpc>
              <a:spcBef>
                <a:spcPct val="25000"/>
              </a:spcBef>
              <a:buClr>
                <a:schemeClr val="accent1"/>
              </a:buClr>
            </a:pPr>
            <a:r>
              <a:rPr lang="en-US" altLang="zh-CN" dirty="0">
                <a:solidFill>
                  <a:srgbClr val="000066"/>
                </a:solidFill>
                <a:latin typeface="Tahoma" pitchFamily="34" charset="0"/>
                <a:sym typeface="Symbol" pitchFamily="18" charset="2"/>
              </a:rPr>
              <a:t>     F={</a:t>
            </a:r>
            <a:r>
              <a:rPr lang="en-US" altLang="zh-CN" dirty="0">
                <a:solidFill>
                  <a:srgbClr val="000066"/>
                </a:solidFill>
                <a:latin typeface="Tahoma" pitchFamily="34" charset="0"/>
              </a:rPr>
              <a:t>AB</a:t>
            </a:r>
            <a:r>
              <a:rPr lang="en-US" altLang="zh-CN" dirty="0">
                <a:solidFill>
                  <a:srgbClr val="000066"/>
                </a:solidFill>
                <a:latin typeface="Tahoma" pitchFamily="34" charset="0"/>
                <a:sym typeface="Symbol" pitchFamily="18" charset="2"/>
              </a:rPr>
              <a:t>C </a:t>
            </a:r>
            <a:r>
              <a:rPr lang="en-US" altLang="zh-CN" dirty="0"/>
              <a:t>, C</a:t>
            </a:r>
            <a:r>
              <a:rPr lang="zh-CN" altLang="zh-CN" dirty="0"/>
              <a:t>→</a:t>
            </a:r>
            <a:r>
              <a:rPr lang="en-US" altLang="zh-CN" dirty="0"/>
              <a:t>A, CG</a:t>
            </a:r>
            <a:r>
              <a:rPr lang="zh-CN" altLang="zh-CN" dirty="0"/>
              <a:t>→</a:t>
            </a:r>
            <a:r>
              <a:rPr lang="en-US" altLang="zh-CN" dirty="0"/>
              <a:t>D, ACD</a:t>
            </a:r>
            <a:r>
              <a:rPr lang="zh-CN" altLang="zh-CN" dirty="0"/>
              <a:t>→</a:t>
            </a:r>
            <a:r>
              <a:rPr lang="en-US" altLang="zh-CN" dirty="0"/>
              <a:t>B</a:t>
            </a:r>
            <a:r>
              <a:rPr lang="en-US" altLang="zh-CN" dirty="0">
                <a:solidFill>
                  <a:srgbClr val="000066"/>
                </a:solidFill>
                <a:latin typeface="Tahoma" pitchFamily="34" charset="0"/>
                <a:sym typeface="Symbol" pitchFamily="18" charset="2"/>
              </a:rPr>
              <a:t>}</a:t>
            </a:r>
          </a:p>
          <a:p>
            <a:pPr algn="just">
              <a:lnSpc>
                <a:spcPct val="115000"/>
              </a:lnSpc>
              <a:spcBef>
                <a:spcPct val="25000"/>
              </a:spcBef>
              <a:buClr>
                <a:schemeClr val="accent1"/>
              </a:buClr>
            </a:pPr>
            <a:r>
              <a:rPr lang="en-US" altLang="zh-CN" dirty="0">
                <a:solidFill>
                  <a:srgbClr val="000066"/>
                </a:solidFill>
                <a:latin typeface="Tahoma" pitchFamily="34" charset="0"/>
              </a:rPr>
              <a:t> </a:t>
            </a:r>
            <a:r>
              <a:rPr lang="zh-CN" altLang="en-US" dirty="0">
                <a:solidFill>
                  <a:srgbClr val="000066"/>
                </a:solidFill>
                <a:latin typeface="Tahoma" pitchFamily="34" charset="0"/>
              </a:rPr>
              <a:t>由于：</a:t>
            </a:r>
            <a:r>
              <a:rPr lang="en-US" altLang="zh-CN" dirty="0">
                <a:solidFill>
                  <a:srgbClr val="000066"/>
                </a:solidFill>
                <a:latin typeface="Tahoma" pitchFamily="34" charset="0"/>
              </a:rPr>
              <a:t>C</a:t>
            </a:r>
            <a:r>
              <a:rPr lang="en-US" altLang="zh-CN" dirty="0">
                <a:solidFill>
                  <a:srgbClr val="000066"/>
                </a:solidFill>
                <a:latin typeface="Tahoma" pitchFamily="34" charset="0"/>
                <a:sym typeface="Symbol" pitchFamily="18" charset="2"/>
              </a:rPr>
              <a:t>  </a:t>
            </a:r>
            <a:r>
              <a:rPr lang="en-US" altLang="zh-CN" dirty="0">
                <a:solidFill>
                  <a:srgbClr val="000066"/>
                </a:solidFill>
                <a:latin typeface="Tahoma" pitchFamily="34" charset="0"/>
              </a:rPr>
              <a:t>A</a:t>
            </a:r>
            <a:r>
              <a:rPr lang="en-US" altLang="zh-CN" baseline="-30000" dirty="0">
                <a:solidFill>
                  <a:srgbClr val="000066"/>
                </a:solidFill>
                <a:latin typeface="Tahoma" pitchFamily="34" charset="0"/>
              </a:rPr>
              <a:t>F</a:t>
            </a:r>
            <a:r>
              <a:rPr lang="en-US" altLang="zh-CN" baseline="30000" dirty="0">
                <a:solidFill>
                  <a:srgbClr val="000066"/>
                </a:solidFill>
                <a:latin typeface="Tahoma" pitchFamily="34" charset="0"/>
              </a:rPr>
              <a:t>+ </a:t>
            </a:r>
            <a:r>
              <a:rPr lang="en-US" altLang="zh-CN" dirty="0">
                <a:solidFill>
                  <a:srgbClr val="000066"/>
                </a:solidFill>
                <a:latin typeface="Tahoma" pitchFamily="34" charset="0"/>
                <a:sym typeface="Symbol" pitchFamily="18" charset="2"/>
              </a:rPr>
              <a:t>= {A}</a:t>
            </a:r>
            <a:r>
              <a:rPr lang="zh-CN" altLang="en-US" dirty="0">
                <a:solidFill>
                  <a:srgbClr val="000066"/>
                </a:solidFill>
                <a:latin typeface="Tahoma" pitchFamily="34" charset="0"/>
                <a:sym typeface="Symbol" pitchFamily="18" charset="2"/>
              </a:rPr>
              <a:t>，</a:t>
            </a:r>
            <a:r>
              <a:rPr lang="en-US" altLang="zh-CN" dirty="0">
                <a:solidFill>
                  <a:srgbClr val="000066"/>
                </a:solidFill>
                <a:latin typeface="Tahoma" pitchFamily="34" charset="0"/>
              </a:rPr>
              <a:t> C</a:t>
            </a:r>
            <a:r>
              <a:rPr lang="en-US" altLang="zh-CN" dirty="0">
                <a:solidFill>
                  <a:srgbClr val="000066"/>
                </a:solidFill>
                <a:latin typeface="Tahoma" pitchFamily="34" charset="0"/>
                <a:sym typeface="Symbol" pitchFamily="18" charset="2"/>
              </a:rPr>
              <a:t>  </a:t>
            </a:r>
            <a:r>
              <a:rPr lang="en-US" altLang="zh-CN" dirty="0">
                <a:solidFill>
                  <a:srgbClr val="000066"/>
                </a:solidFill>
                <a:latin typeface="Tahoma" pitchFamily="34" charset="0"/>
              </a:rPr>
              <a:t>B</a:t>
            </a:r>
            <a:r>
              <a:rPr lang="en-US" altLang="zh-CN" baseline="-30000" dirty="0">
                <a:solidFill>
                  <a:srgbClr val="000066"/>
                </a:solidFill>
                <a:latin typeface="Tahoma" pitchFamily="34" charset="0"/>
              </a:rPr>
              <a:t>F</a:t>
            </a:r>
            <a:r>
              <a:rPr lang="en-US" altLang="zh-CN" baseline="30000" dirty="0">
                <a:solidFill>
                  <a:srgbClr val="000066"/>
                </a:solidFill>
                <a:latin typeface="Tahoma" pitchFamily="34" charset="0"/>
              </a:rPr>
              <a:t>+ </a:t>
            </a:r>
            <a:r>
              <a:rPr lang="en-US" altLang="zh-CN" dirty="0">
                <a:solidFill>
                  <a:srgbClr val="000066"/>
                </a:solidFill>
                <a:latin typeface="Tahoma" pitchFamily="34" charset="0"/>
                <a:sym typeface="Symbol" pitchFamily="18" charset="2"/>
              </a:rPr>
              <a:t>= {B}</a:t>
            </a:r>
            <a:r>
              <a:rPr lang="zh-CN" altLang="en-US" dirty="0">
                <a:solidFill>
                  <a:srgbClr val="000066"/>
                </a:solidFill>
                <a:latin typeface="Tahoma" pitchFamily="34" charset="0"/>
                <a:sym typeface="Symbol" pitchFamily="18" charset="2"/>
              </a:rPr>
              <a:t> </a:t>
            </a:r>
          </a:p>
          <a:p>
            <a:pPr algn="just">
              <a:lnSpc>
                <a:spcPct val="115000"/>
              </a:lnSpc>
              <a:spcBef>
                <a:spcPct val="25000"/>
              </a:spcBef>
              <a:buClr>
                <a:schemeClr val="accent1"/>
              </a:buClr>
            </a:pPr>
            <a:r>
              <a:rPr lang="zh-CN" altLang="en-US" dirty="0">
                <a:solidFill>
                  <a:srgbClr val="669900"/>
                </a:solidFill>
                <a:sym typeface="Symbol" pitchFamily="18" charset="2"/>
              </a:rPr>
              <a:t>保留</a:t>
            </a:r>
            <a:r>
              <a:rPr lang="en-US" altLang="zh-CN" dirty="0">
                <a:solidFill>
                  <a:srgbClr val="669900"/>
                </a:solidFill>
                <a:sym typeface="Symbol" pitchFamily="18" charset="2"/>
              </a:rPr>
              <a:t>AB</a:t>
            </a:r>
            <a:r>
              <a:rPr lang="en-US" altLang="zh-CN" dirty="0">
                <a:solidFill>
                  <a:srgbClr val="669900"/>
                </a:solidFill>
                <a:latin typeface="Tahoma" pitchFamily="34" charset="0"/>
                <a:sym typeface="Symbol" pitchFamily="18" charset="2"/>
              </a:rPr>
              <a:t>C</a:t>
            </a:r>
            <a:r>
              <a:rPr lang="zh-CN" altLang="en-US" dirty="0">
                <a:solidFill>
                  <a:srgbClr val="000066"/>
                </a:solidFill>
                <a:latin typeface="Tahoma" pitchFamily="34" charset="0"/>
                <a:sym typeface="Symbol" pitchFamily="18" charset="2"/>
              </a:rPr>
              <a:t>： </a:t>
            </a:r>
            <a:r>
              <a:rPr lang="en-US" altLang="zh-CN" dirty="0">
                <a:solidFill>
                  <a:srgbClr val="000066"/>
                </a:solidFill>
                <a:latin typeface="Tahoma" pitchFamily="34" charset="0"/>
              </a:rPr>
              <a:t>F = {</a:t>
            </a:r>
            <a:r>
              <a:rPr lang="en-US" altLang="zh-CN" dirty="0"/>
              <a:t>AB</a:t>
            </a:r>
            <a:r>
              <a:rPr lang="zh-CN" altLang="zh-CN" dirty="0"/>
              <a:t>→</a:t>
            </a:r>
            <a:r>
              <a:rPr lang="en-US" altLang="zh-CN" dirty="0"/>
              <a:t>C, C</a:t>
            </a:r>
            <a:r>
              <a:rPr lang="zh-CN" altLang="zh-CN" dirty="0"/>
              <a:t>→</a:t>
            </a:r>
            <a:r>
              <a:rPr lang="en-US" altLang="zh-CN" dirty="0"/>
              <a:t>A, CG</a:t>
            </a:r>
            <a:r>
              <a:rPr lang="zh-CN" altLang="zh-CN" dirty="0"/>
              <a:t>→</a:t>
            </a:r>
            <a:r>
              <a:rPr lang="en-US" altLang="zh-CN" dirty="0"/>
              <a:t>D, ACD</a:t>
            </a:r>
            <a:r>
              <a:rPr lang="zh-CN" altLang="zh-CN" dirty="0"/>
              <a:t>→</a:t>
            </a:r>
            <a:r>
              <a:rPr lang="en-US" altLang="zh-CN" dirty="0"/>
              <a:t>B</a:t>
            </a:r>
            <a:r>
              <a:rPr lang="en-US" altLang="zh-CN" dirty="0">
                <a:solidFill>
                  <a:srgbClr val="000066"/>
                </a:solidFill>
                <a:latin typeface="Tahoma" pitchFamily="34" charset="0"/>
              </a:rPr>
              <a:t>}</a:t>
            </a:r>
          </a:p>
        </p:txBody>
      </p:sp>
      <p:sp>
        <p:nvSpPr>
          <p:cNvPr id="83973" name="Rectangle 6"/>
          <p:cNvSpPr>
            <a:spLocks noChangeArrowheads="1"/>
          </p:cNvSpPr>
          <p:nvPr/>
        </p:nvSpPr>
        <p:spPr bwMode="auto">
          <a:xfrm>
            <a:off x="684213" y="1931367"/>
            <a:ext cx="815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r>
              <a:rPr lang="zh-CN" altLang="en-US" dirty="0">
                <a:solidFill>
                  <a:srgbClr val="CC3300"/>
                </a:solidFill>
                <a:latin typeface="Tahoma" pitchFamily="34" charset="0"/>
              </a:rPr>
              <a:t> </a:t>
            </a:r>
            <a:r>
              <a:rPr lang="en-US" altLang="zh-CN" dirty="0">
                <a:solidFill>
                  <a:srgbClr val="CC3300"/>
                </a:solidFill>
                <a:latin typeface="Tahoma" pitchFamily="34" charset="0"/>
              </a:rPr>
              <a:t>F = {</a:t>
            </a:r>
            <a:r>
              <a:rPr lang="en-US" altLang="zh-CN" dirty="0">
                <a:solidFill>
                  <a:srgbClr val="C00000"/>
                </a:solidFill>
              </a:rPr>
              <a:t>AB</a:t>
            </a:r>
            <a:r>
              <a:rPr lang="zh-CN" altLang="zh-CN" dirty="0">
                <a:solidFill>
                  <a:srgbClr val="C00000"/>
                </a:solidFill>
              </a:rPr>
              <a:t>→</a:t>
            </a:r>
            <a:r>
              <a:rPr lang="en-US" altLang="zh-CN" dirty="0">
                <a:solidFill>
                  <a:srgbClr val="C00000"/>
                </a:solidFill>
              </a:rPr>
              <a:t>C, C</a:t>
            </a:r>
            <a:r>
              <a:rPr lang="zh-CN" altLang="zh-CN" dirty="0">
                <a:solidFill>
                  <a:srgbClr val="C00000"/>
                </a:solidFill>
              </a:rPr>
              <a:t>→</a:t>
            </a:r>
            <a:r>
              <a:rPr lang="en-US" altLang="zh-CN" dirty="0">
                <a:solidFill>
                  <a:srgbClr val="C00000"/>
                </a:solidFill>
              </a:rPr>
              <a:t>A, CG</a:t>
            </a:r>
            <a:r>
              <a:rPr lang="zh-CN" altLang="zh-CN" dirty="0">
                <a:solidFill>
                  <a:srgbClr val="C00000"/>
                </a:solidFill>
              </a:rPr>
              <a:t>→</a:t>
            </a:r>
            <a:r>
              <a:rPr lang="en-US" altLang="zh-CN" dirty="0">
                <a:solidFill>
                  <a:srgbClr val="C00000"/>
                </a:solidFill>
              </a:rPr>
              <a:t>D, ACD</a:t>
            </a:r>
            <a:r>
              <a:rPr lang="zh-CN" altLang="zh-CN" dirty="0">
                <a:solidFill>
                  <a:srgbClr val="C00000"/>
                </a:solidFill>
              </a:rPr>
              <a:t>→</a:t>
            </a:r>
            <a:r>
              <a:rPr lang="en-US" altLang="zh-CN" dirty="0">
                <a:solidFill>
                  <a:srgbClr val="C00000"/>
                </a:solidFill>
              </a:rPr>
              <a:t>B</a:t>
            </a:r>
            <a:r>
              <a:rPr lang="en-US" altLang="zh-CN" dirty="0">
                <a:solidFill>
                  <a:srgbClr val="CC3300"/>
                </a:solidFill>
                <a:latin typeface="Tahoma" pitchFamily="34" charset="0"/>
              </a:rPr>
              <a:t>}</a:t>
            </a:r>
          </a:p>
        </p:txBody>
      </p:sp>
      <p:sp>
        <p:nvSpPr>
          <p:cNvPr id="2" name="Rectangle 4"/>
          <p:cNvSpPr txBox="1">
            <a:spLocks noChangeArrowheads="1"/>
          </p:cNvSpPr>
          <p:nvPr/>
        </p:nvSpPr>
        <p:spPr bwMode="auto">
          <a:xfrm>
            <a:off x="323850" y="4595192"/>
            <a:ext cx="83058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a:lnSpc>
                <a:spcPct val="115000"/>
              </a:lnSpc>
              <a:spcBef>
                <a:spcPct val="25000"/>
              </a:spcBef>
              <a:buClr>
                <a:schemeClr val="accent1"/>
              </a:buClr>
            </a:pPr>
            <a:r>
              <a:rPr lang="zh-CN" altLang="en-US" dirty="0">
                <a:solidFill>
                  <a:srgbClr val="CC3300"/>
                </a:solidFill>
                <a:latin typeface="Tahoma" pitchFamily="34" charset="0"/>
              </a:rPr>
              <a:t>检查</a:t>
            </a:r>
            <a:r>
              <a:rPr lang="en-US" altLang="zh-CN" dirty="0">
                <a:solidFill>
                  <a:srgbClr val="CC3300"/>
                </a:solidFill>
                <a:latin typeface="Tahoma" pitchFamily="34" charset="0"/>
              </a:rPr>
              <a:t>CG→D</a:t>
            </a:r>
            <a:r>
              <a:rPr lang="zh-CN" altLang="en-US" dirty="0">
                <a:solidFill>
                  <a:srgbClr val="000066"/>
                </a:solidFill>
                <a:latin typeface="Tahoma" pitchFamily="34" charset="0"/>
              </a:rPr>
              <a:t>：</a:t>
            </a:r>
          </a:p>
          <a:p>
            <a:pPr algn="just">
              <a:lnSpc>
                <a:spcPct val="115000"/>
              </a:lnSpc>
              <a:spcBef>
                <a:spcPct val="25000"/>
              </a:spcBef>
              <a:buClr>
                <a:schemeClr val="accent1"/>
              </a:buClr>
            </a:pPr>
            <a:r>
              <a:rPr lang="zh-CN" altLang="en-US" dirty="0">
                <a:solidFill>
                  <a:srgbClr val="000066"/>
                </a:solidFill>
                <a:latin typeface="Tahoma" pitchFamily="34" charset="0"/>
              </a:rPr>
              <a:t>        </a:t>
            </a:r>
            <a:r>
              <a:rPr lang="en-US" altLang="zh-CN" dirty="0">
                <a:solidFill>
                  <a:srgbClr val="000066"/>
                </a:solidFill>
                <a:latin typeface="Tahoma" pitchFamily="34" charset="0"/>
                <a:sym typeface="Symbol" pitchFamily="18" charset="2"/>
              </a:rPr>
              <a:t>F={</a:t>
            </a:r>
            <a:r>
              <a:rPr lang="en-US" altLang="zh-CN" dirty="0"/>
              <a:t>AB</a:t>
            </a:r>
            <a:r>
              <a:rPr lang="zh-CN" altLang="zh-CN" dirty="0"/>
              <a:t>→</a:t>
            </a:r>
            <a:r>
              <a:rPr lang="en-US" altLang="zh-CN" dirty="0"/>
              <a:t>C, C</a:t>
            </a:r>
            <a:r>
              <a:rPr lang="zh-CN" altLang="zh-CN" dirty="0"/>
              <a:t>→</a:t>
            </a:r>
            <a:r>
              <a:rPr lang="en-US" altLang="zh-CN" dirty="0"/>
              <a:t>A, </a:t>
            </a:r>
            <a:r>
              <a:rPr lang="en-US" altLang="zh-CN" dirty="0">
                <a:solidFill>
                  <a:srgbClr val="000066"/>
                </a:solidFill>
                <a:latin typeface="Tahoma" pitchFamily="34" charset="0"/>
              </a:rPr>
              <a:t>CG</a:t>
            </a:r>
            <a:r>
              <a:rPr lang="en-US" altLang="zh-CN" dirty="0">
                <a:solidFill>
                  <a:srgbClr val="000066"/>
                </a:solidFill>
                <a:latin typeface="Tahoma" pitchFamily="34" charset="0"/>
                <a:sym typeface="Symbol" pitchFamily="18" charset="2"/>
              </a:rPr>
              <a:t>D </a:t>
            </a:r>
            <a:r>
              <a:rPr lang="en-US" altLang="zh-CN" dirty="0"/>
              <a:t>,</a:t>
            </a:r>
            <a:r>
              <a:rPr lang="en-US" altLang="zh-CN" dirty="0">
                <a:solidFill>
                  <a:srgbClr val="000066"/>
                </a:solidFill>
                <a:latin typeface="Tahoma" pitchFamily="34" charset="0"/>
                <a:sym typeface="Symbol" pitchFamily="18" charset="2"/>
              </a:rPr>
              <a:t> </a:t>
            </a:r>
            <a:r>
              <a:rPr lang="en-US" altLang="zh-CN" dirty="0"/>
              <a:t>ACD</a:t>
            </a:r>
            <a:r>
              <a:rPr lang="zh-CN" altLang="zh-CN" dirty="0"/>
              <a:t>→</a:t>
            </a:r>
            <a:r>
              <a:rPr lang="en-US" altLang="zh-CN" dirty="0"/>
              <a:t>B</a:t>
            </a:r>
            <a:r>
              <a:rPr lang="en-US" altLang="zh-CN" dirty="0">
                <a:solidFill>
                  <a:srgbClr val="000066"/>
                </a:solidFill>
                <a:latin typeface="Tahoma" pitchFamily="34" charset="0"/>
                <a:sym typeface="Symbol" pitchFamily="18" charset="2"/>
              </a:rPr>
              <a:t>}</a:t>
            </a:r>
          </a:p>
          <a:p>
            <a:pPr algn="just">
              <a:lnSpc>
                <a:spcPct val="115000"/>
              </a:lnSpc>
              <a:spcBef>
                <a:spcPct val="25000"/>
              </a:spcBef>
              <a:buClr>
                <a:schemeClr val="accent1"/>
              </a:buClr>
            </a:pPr>
            <a:r>
              <a:rPr lang="en-US" altLang="zh-CN" dirty="0">
                <a:solidFill>
                  <a:srgbClr val="000066"/>
                </a:solidFill>
                <a:latin typeface="Tahoma" pitchFamily="34" charset="0"/>
              </a:rPr>
              <a:t> </a:t>
            </a:r>
            <a:r>
              <a:rPr lang="zh-CN" altLang="en-US" dirty="0">
                <a:solidFill>
                  <a:srgbClr val="000066"/>
                </a:solidFill>
                <a:latin typeface="Tahoma" pitchFamily="34" charset="0"/>
              </a:rPr>
              <a:t>由于：</a:t>
            </a:r>
            <a:r>
              <a:rPr lang="en-US" altLang="zh-CN" dirty="0">
                <a:solidFill>
                  <a:srgbClr val="000066"/>
                </a:solidFill>
                <a:latin typeface="Tahoma" pitchFamily="34" charset="0"/>
              </a:rPr>
              <a:t> D</a:t>
            </a:r>
            <a:r>
              <a:rPr lang="en-US" altLang="zh-CN" dirty="0">
                <a:solidFill>
                  <a:srgbClr val="000066"/>
                </a:solidFill>
                <a:latin typeface="Tahoma" pitchFamily="34" charset="0"/>
                <a:sym typeface="Symbol" pitchFamily="18" charset="2"/>
              </a:rPr>
              <a:t>  </a:t>
            </a:r>
            <a:r>
              <a:rPr lang="en-US" altLang="zh-CN" dirty="0">
                <a:solidFill>
                  <a:srgbClr val="000066"/>
                </a:solidFill>
                <a:latin typeface="Tahoma" pitchFamily="34" charset="0"/>
              </a:rPr>
              <a:t>C</a:t>
            </a:r>
            <a:r>
              <a:rPr lang="en-US" altLang="zh-CN" baseline="-30000" dirty="0">
                <a:solidFill>
                  <a:srgbClr val="000066"/>
                </a:solidFill>
                <a:latin typeface="Tahoma" pitchFamily="34" charset="0"/>
              </a:rPr>
              <a:t>F</a:t>
            </a:r>
            <a:r>
              <a:rPr lang="en-US" altLang="zh-CN" baseline="30000" dirty="0">
                <a:solidFill>
                  <a:srgbClr val="000066"/>
                </a:solidFill>
                <a:latin typeface="Tahoma" pitchFamily="34" charset="0"/>
              </a:rPr>
              <a:t>+ </a:t>
            </a:r>
            <a:r>
              <a:rPr lang="en-US" altLang="zh-CN" dirty="0">
                <a:solidFill>
                  <a:srgbClr val="000066"/>
                </a:solidFill>
                <a:latin typeface="Tahoma" pitchFamily="34" charset="0"/>
                <a:sym typeface="Symbol" pitchFamily="18" charset="2"/>
              </a:rPr>
              <a:t>= {C</a:t>
            </a:r>
            <a:r>
              <a:rPr lang="zh-CN" altLang="en-US" dirty="0">
                <a:solidFill>
                  <a:srgbClr val="000066"/>
                </a:solidFill>
                <a:latin typeface="Tahoma" pitchFamily="34" charset="0"/>
                <a:sym typeface="Symbol" pitchFamily="18" charset="2"/>
              </a:rPr>
              <a:t>，</a:t>
            </a:r>
            <a:r>
              <a:rPr lang="en-US" altLang="zh-CN" dirty="0">
                <a:solidFill>
                  <a:srgbClr val="000066"/>
                </a:solidFill>
                <a:latin typeface="Tahoma" pitchFamily="34" charset="0"/>
                <a:sym typeface="Symbol" pitchFamily="18" charset="2"/>
              </a:rPr>
              <a:t>A}</a:t>
            </a:r>
            <a:r>
              <a:rPr lang="zh-CN" altLang="en-US" dirty="0">
                <a:solidFill>
                  <a:srgbClr val="000066"/>
                </a:solidFill>
                <a:latin typeface="Tahoma" pitchFamily="34" charset="0"/>
                <a:sym typeface="Symbol" pitchFamily="18" charset="2"/>
              </a:rPr>
              <a:t>，</a:t>
            </a:r>
            <a:r>
              <a:rPr lang="en-US" altLang="zh-CN" dirty="0">
                <a:solidFill>
                  <a:srgbClr val="000066"/>
                </a:solidFill>
                <a:latin typeface="Tahoma" pitchFamily="34" charset="0"/>
              </a:rPr>
              <a:t> D</a:t>
            </a:r>
            <a:r>
              <a:rPr lang="en-US" altLang="zh-CN" dirty="0">
                <a:solidFill>
                  <a:srgbClr val="000066"/>
                </a:solidFill>
                <a:latin typeface="Tahoma" pitchFamily="34" charset="0"/>
                <a:sym typeface="Symbol" pitchFamily="18" charset="2"/>
              </a:rPr>
              <a:t>  </a:t>
            </a:r>
            <a:r>
              <a:rPr lang="en-US" altLang="zh-CN" dirty="0">
                <a:solidFill>
                  <a:srgbClr val="000066"/>
                </a:solidFill>
                <a:latin typeface="Tahoma" pitchFamily="34" charset="0"/>
              </a:rPr>
              <a:t>G</a:t>
            </a:r>
            <a:r>
              <a:rPr lang="en-US" altLang="zh-CN" baseline="-30000" dirty="0">
                <a:solidFill>
                  <a:srgbClr val="000066"/>
                </a:solidFill>
                <a:latin typeface="Tahoma" pitchFamily="34" charset="0"/>
              </a:rPr>
              <a:t>F</a:t>
            </a:r>
            <a:r>
              <a:rPr lang="en-US" altLang="zh-CN" baseline="30000" dirty="0">
                <a:solidFill>
                  <a:srgbClr val="000066"/>
                </a:solidFill>
                <a:latin typeface="Tahoma" pitchFamily="34" charset="0"/>
              </a:rPr>
              <a:t>+ </a:t>
            </a:r>
            <a:r>
              <a:rPr lang="en-US" altLang="zh-CN" dirty="0">
                <a:solidFill>
                  <a:srgbClr val="000066"/>
                </a:solidFill>
                <a:latin typeface="Tahoma" pitchFamily="34" charset="0"/>
                <a:sym typeface="Symbol" pitchFamily="18" charset="2"/>
              </a:rPr>
              <a:t>= {G}</a:t>
            </a:r>
          </a:p>
          <a:p>
            <a:pPr algn="just">
              <a:lnSpc>
                <a:spcPct val="115000"/>
              </a:lnSpc>
              <a:spcBef>
                <a:spcPct val="25000"/>
              </a:spcBef>
              <a:buClr>
                <a:schemeClr val="accent1"/>
              </a:buClr>
            </a:pPr>
            <a:r>
              <a:rPr lang="zh-CN" altLang="en-US" dirty="0">
                <a:solidFill>
                  <a:srgbClr val="669900"/>
                </a:solidFill>
                <a:sym typeface="Symbol" pitchFamily="18" charset="2"/>
              </a:rPr>
              <a:t>保留</a:t>
            </a:r>
            <a:r>
              <a:rPr lang="en-US" altLang="zh-CN" dirty="0">
                <a:solidFill>
                  <a:srgbClr val="669900"/>
                </a:solidFill>
                <a:sym typeface="Symbol" pitchFamily="18" charset="2"/>
              </a:rPr>
              <a:t>CG</a:t>
            </a:r>
            <a:r>
              <a:rPr lang="en-US" altLang="zh-CN" dirty="0">
                <a:solidFill>
                  <a:srgbClr val="669900"/>
                </a:solidFill>
                <a:latin typeface="Tahoma" pitchFamily="34" charset="0"/>
                <a:sym typeface="Symbol" pitchFamily="18" charset="2"/>
              </a:rPr>
              <a:t>D</a:t>
            </a:r>
            <a:r>
              <a:rPr lang="zh-CN" altLang="en-US" dirty="0">
                <a:solidFill>
                  <a:srgbClr val="000066"/>
                </a:solidFill>
                <a:latin typeface="Tahoma" pitchFamily="34" charset="0"/>
                <a:sym typeface="Symbol" pitchFamily="18" charset="2"/>
              </a:rPr>
              <a:t>： </a:t>
            </a:r>
            <a:r>
              <a:rPr lang="en-US" altLang="zh-CN" dirty="0">
                <a:solidFill>
                  <a:srgbClr val="000066"/>
                </a:solidFill>
                <a:latin typeface="Tahoma" pitchFamily="34" charset="0"/>
              </a:rPr>
              <a:t>F = {</a:t>
            </a:r>
            <a:r>
              <a:rPr lang="en-US" altLang="zh-CN" dirty="0"/>
              <a:t>AB</a:t>
            </a:r>
            <a:r>
              <a:rPr lang="zh-CN" altLang="zh-CN" dirty="0"/>
              <a:t>→</a:t>
            </a:r>
            <a:r>
              <a:rPr lang="en-US" altLang="zh-CN" dirty="0"/>
              <a:t>C, C</a:t>
            </a:r>
            <a:r>
              <a:rPr lang="zh-CN" altLang="zh-CN" dirty="0"/>
              <a:t>→</a:t>
            </a:r>
            <a:r>
              <a:rPr lang="en-US" altLang="zh-CN" dirty="0"/>
              <a:t>A, CG</a:t>
            </a:r>
            <a:r>
              <a:rPr lang="zh-CN" altLang="zh-CN" dirty="0"/>
              <a:t>→</a:t>
            </a:r>
            <a:r>
              <a:rPr lang="en-US" altLang="zh-CN" dirty="0"/>
              <a:t>D, ACD</a:t>
            </a:r>
            <a:r>
              <a:rPr lang="zh-CN" altLang="zh-CN" dirty="0"/>
              <a:t>→</a:t>
            </a:r>
            <a:r>
              <a:rPr lang="en-US" altLang="zh-CN" dirty="0"/>
              <a:t>B</a:t>
            </a:r>
            <a:r>
              <a:rPr lang="en-US" altLang="zh-CN" dirty="0">
                <a:solidFill>
                  <a:srgbClr val="000066"/>
                </a:solidFill>
                <a:latin typeface="Tahoma" pitchFamily="34" charset="0"/>
              </a:rPr>
              <a:t>}</a:t>
            </a:r>
          </a:p>
        </p:txBody>
      </p:sp>
      <p:sp>
        <p:nvSpPr>
          <p:cNvPr id="7" name="Rectangle 2">
            <a:extLst>
              <a:ext uri="{FF2B5EF4-FFF2-40B4-BE49-F238E27FC236}">
                <a16:creationId xmlns:a16="http://schemas.microsoft.com/office/drawing/2014/main" id="{1F761935-EA2A-4AC4-B375-ADE332578C2F}"/>
              </a:ext>
            </a:extLst>
          </p:cNvPr>
          <p:cNvSpPr txBox="1">
            <a:spLocks noChangeArrowheads="1"/>
          </p:cNvSpPr>
          <p:nvPr/>
        </p:nvSpPr>
        <p:spPr bwMode="auto">
          <a:xfrm>
            <a:off x="467544" y="764704"/>
            <a:ext cx="77724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Arial" pitchFamily="34" charset="0"/>
              </a:defRPr>
            </a:lvl2pPr>
            <a:lvl3pPr algn="ctr" rtl="0" eaLnBrk="0" fontAlgn="base" hangingPunct="0">
              <a:spcBef>
                <a:spcPct val="0"/>
              </a:spcBef>
              <a:spcAft>
                <a:spcPct val="0"/>
              </a:spcAft>
              <a:defRPr sz="3600" b="1">
                <a:solidFill>
                  <a:schemeClr val="bg1"/>
                </a:solidFill>
                <a:latin typeface="Arial" pitchFamily="34" charset="0"/>
              </a:defRPr>
            </a:lvl3pPr>
            <a:lvl4pPr algn="ctr" rtl="0" eaLnBrk="0" fontAlgn="base" hangingPunct="0">
              <a:spcBef>
                <a:spcPct val="0"/>
              </a:spcBef>
              <a:spcAft>
                <a:spcPct val="0"/>
              </a:spcAft>
              <a:defRPr sz="3600" b="1">
                <a:solidFill>
                  <a:schemeClr val="bg1"/>
                </a:solidFill>
                <a:latin typeface="Arial" pitchFamily="34" charset="0"/>
              </a:defRPr>
            </a:lvl4pPr>
            <a:lvl5pPr algn="ctr" rtl="0" eaLnBrk="0" fontAlgn="base" hangingPunct="0">
              <a:spcBef>
                <a:spcPct val="0"/>
              </a:spcBef>
              <a:spcAft>
                <a:spcPct val="0"/>
              </a:spcAft>
              <a:defRPr sz="3600" b="1">
                <a:solidFill>
                  <a:schemeClr val="bg1"/>
                </a:solidFill>
                <a:latin typeface="Arial" pitchFamily="34" charset="0"/>
              </a:defRPr>
            </a:lvl5pPr>
            <a:lvl6pPr marL="457200" algn="ctr" rtl="0" fontAlgn="base">
              <a:spcBef>
                <a:spcPct val="0"/>
              </a:spcBef>
              <a:spcAft>
                <a:spcPct val="0"/>
              </a:spcAft>
              <a:defRPr sz="3600" b="1">
                <a:solidFill>
                  <a:schemeClr val="bg1"/>
                </a:solidFill>
                <a:latin typeface="Arial" pitchFamily="34" charset="0"/>
              </a:defRPr>
            </a:lvl6pPr>
            <a:lvl7pPr marL="914400" algn="ctr" rtl="0" fontAlgn="base">
              <a:spcBef>
                <a:spcPct val="0"/>
              </a:spcBef>
              <a:spcAft>
                <a:spcPct val="0"/>
              </a:spcAft>
              <a:defRPr sz="3600" b="1">
                <a:solidFill>
                  <a:schemeClr val="bg1"/>
                </a:solidFill>
                <a:latin typeface="Arial" pitchFamily="34" charset="0"/>
              </a:defRPr>
            </a:lvl7pPr>
            <a:lvl8pPr marL="1371600" algn="ctr" rtl="0" fontAlgn="base">
              <a:spcBef>
                <a:spcPct val="0"/>
              </a:spcBef>
              <a:spcAft>
                <a:spcPct val="0"/>
              </a:spcAft>
              <a:defRPr sz="3600" b="1">
                <a:solidFill>
                  <a:schemeClr val="bg1"/>
                </a:solidFill>
                <a:latin typeface="Arial" pitchFamily="34" charset="0"/>
              </a:defRPr>
            </a:lvl8pPr>
            <a:lvl9pPr marL="1828800" algn="ctr" rtl="0" fontAlgn="base">
              <a:spcBef>
                <a:spcPct val="0"/>
              </a:spcBef>
              <a:spcAft>
                <a:spcPct val="0"/>
              </a:spcAft>
              <a:defRPr sz="3600" b="1">
                <a:solidFill>
                  <a:schemeClr val="bg1"/>
                </a:solidFill>
                <a:latin typeface="Arial" pitchFamily="34" charset="0"/>
              </a:defRPr>
            </a:lvl9pPr>
          </a:lstStyle>
          <a:p>
            <a:r>
              <a:rPr lang="zh-CN" altLang="pt-BR" sz="2800" kern="0">
                <a:solidFill>
                  <a:srgbClr val="FFFFFF"/>
                </a:solidFill>
                <a:latin typeface="Arial"/>
              </a:rPr>
              <a:t>求最小函数依赖集</a:t>
            </a:r>
            <a:r>
              <a:rPr lang="en-US" altLang="zh-CN" sz="2800" kern="0">
                <a:solidFill>
                  <a:srgbClr val="FFFFFF"/>
                </a:solidFill>
                <a:latin typeface="Arial"/>
              </a:rPr>
              <a:t>(</a:t>
            </a:r>
            <a:r>
              <a:rPr lang="zh-CN" altLang="en-US" sz="2800" kern="0">
                <a:solidFill>
                  <a:srgbClr val="FFFFFF"/>
                </a:solidFill>
                <a:latin typeface="Arial"/>
              </a:rPr>
              <a:t>示例</a:t>
            </a:r>
            <a:r>
              <a:rPr lang="en-US" altLang="zh-CN" sz="2800" kern="0">
                <a:solidFill>
                  <a:srgbClr val="FFFFFF"/>
                </a:solidFill>
                <a:latin typeface="Arial"/>
              </a:rPr>
              <a:t>)</a:t>
            </a:r>
            <a:endParaRPr lang="zh-CN" altLang="en-US" kern="0" dirty="0">
              <a:solidFill>
                <a:srgbClr val="0000FF"/>
              </a:solidFill>
            </a:endParaRPr>
          </a:p>
        </p:txBody>
      </p:sp>
    </p:spTree>
    <p:extLst>
      <p:ext uri="{BB962C8B-B14F-4D97-AF65-F5344CB8AC3E}">
        <p14:creationId xmlns:p14="http://schemas.microsoft.com/office/powerpoint/2010/main" val="426227835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Effect transition="in" filter="blinds(horizontal)">
                                      <p:cBhvr>
                                        <p:cTn id="27" dur="500"/>
                                        <p:tgtEl>
                                          <p:spTgt spid="2">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1" end="1"/>
                                            </p:txEl>
                                          </p:spTgt>
                                        </p:tgtEl>
                                        <p:attrNameLst>
                                          <p:attrName>style.visibility</p:attrName>
                                        </p:attrNameLst>
                                      </p:cBhvr>
                                      <p:to>
                                        <p:strVal val="visible"/>
                                      </p:to>
                                    </p:set>
                                    <p:animEffect transition="in" filter="blinds(horizontal)">
                                      <p:cBhvr>
                                        <p:cTn id="32" dur="500"/>
                                        <p:tgtEl>
                                          <p:spTgt spid="2">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animEffect transition="in" filter="blinds(horizontal)">
                                      <p:cBhvr>
                                        <p:cTn id="37" dur="500"/>
                                        <p:tgtEl>
                                          <p:spTgt spid="2">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
                                            <p:txEl>
                                              <p:pRg st="3" end="3"/>
                                            </p:txEl>
                                          </p:spTgt>
                                        </p:tgtEl>
                                        <p:attrNameLst>
                                          <p:attrName>style.visibility</p:attrName>
                                        </p:attrNameLst>
                                      </p:cBhvr>
                                      <p:to>
                                        <p:strVal val="visible"/>
                                      </p:to>
                                    </p:set>
                                    <p:animEffect transition="in" filter="blinds(horizontal)">
                                      <p:cBhvr>
                                        <p:cTn id="4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514350" y="1365424"/>
            <a:ext cx="83058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a:lnSpc>
                <a:spcPct val="115000"/>
              </a:lnSpc>
              <a:spcBef>
                <a:spcPct val="25000"/>
              </a:spcBef>
              <a:buClr>
                <a:schemeClr val="accent1"/>
              </a:buClr>
            </a:pPr>
            <a:r>
              <a:rPr lang="zh-CN" altLang="en-US" dirty="0">
                <a:solidFill>
                  <a:srgbClr val="CC3300"/>
                </a:solidFill>
                <a:latin typeface="Tahoma" pitchFamily="34" charset="0"/>
              </a:rPr>
              <a:t>检查</a:t>
            </a:r>
            <a:r>
              <a:rPr lang="en-US" altLang="zh-CN" dirty="0">
                <a:solidFill>
                  <a:srgbClr val="CC3300"/>
                </a:solidFill>
                <a:latin typeface="Tahoma" pitchFamily="34" charset="0"/>
              </a:rPr>
              <a:t>ACD→B</a:t>
            </a:r>
            <a:r>
              <a:rPr lang="zh-CN" altLang="en-US" dirty="0">
                <a:solidFill>
                  <a:srgbClr val="000066"/>
                </a:solidFill>
                <a:latin typeface="Tahoma" pitchFamily="34" charset="0"/>
              </a:rPr>
              <a:t>：</a:t>
            </a:r>
          </a:p>
          <a:p>
            <a:pPr algn="just">
              <a:lnSpc>
                <a:spcPct val="115000"/>
              </a:lnSpc>
              <a:spcBef>
                <a:spcPct val="25000"/>
              </a:spcBef>
              <a:buClr>
                <a:schemeClr val="accent1"/>
              </a:buClr>
            </a:pPr>
            <a:r>
              <a:rPr lang="zh-CN" altLang="en-US" dirty="0">
                <a:solidFill>
                  <a:srgbClr val="000066"/>
                </a:solidFill>
                <a:latin typeface="Tahoma" pitchFamily="34" charset="0"/>
              </a:rPr>
              <a:t>      </a:t>
            </a:r>
            <a:r>
              <a:rPr lang="en-US" altLang="zh-CN" dirty="0">
                <a:solidFill>
                  <a:srgbClr val="000066"/>
                </a:solidFill>
                <a:latin typeface="Tahoma" pitchFamily="34" charset="0"/>
                <a:sym typeface="Symbol" pitchFamily="18" charset="2"/>
              </a:rPr>
              <a:t>F={</a:t>
            </a:r>
            <a:r>
              <a:rPr lang="en-US" altLang="zh-CN" dirty="0"/>
              <a:t>AB</a:t>
            </a:r>
            <a:r>
              <a:rPr lang="zh-CN" altLang="zh-CN" dirty="0"/>
              <a:t>→</a:t>
            </a:r>
            <a:r>
              <a:rPr lang="en-US" altLang="zh-CN" dirty="0"/>
              <a:t>C, C</a:t>
            </a:r>
            <a:r>
              <a:rPr lang="zh-CN" altLang="zh-CN" dirty="0"/>
              <a:t>→</a:t>
            </a:r>
            <a:r>
              <a:rPr lang="en-US" altLang="zh-CN" dirty="0"/>
              <a:t>A, CG</a:t>
            </a:r>
            <a:r>
              <a:rPr lang="zh-CN" altLang="zh-CN" dirty="0"/>
              <a:t>→</a:t>
            </a:r>
            <a:r>
              <a:rPr lang="en-US" altLang="zh-CN" dirty="0"/>
              <a:t>D, </a:t>
            </a:r>
            <a:r>
              <a:rPr lang="en-US" altLang="zh-CN" dirty="0">
                <a:solidFill>
                  <a:srgbClr val="000066"/>
                </a:solidFill>
                <a:latin typeface="Tahoma" pitchFamily="34" charset="0"/>
              </a:rPr>
              <a:t>ACD</a:t>
            </a:r>
            <a:r>
              <a:rPr lang="en-US" altLang="zh-CN" dirty="0">
                <a:solidFill>
                  <a:srgbClr val="000066"/>
                </a:solidFill>
                <a:latin typeface="Tahoma" pitchFamily="34" charset="0"/>
                <a:sym typeface="Symbol" pitchFamily="18" charset="2"/>
              </a:rPr>
              <a:t>B}</a:t>
            </a:r>
          </a:p>
          <a:p>
            <a:pPr algn="just">
              <a:lnSpc>
                <a:spcPct val="115000"/>
              </a:lnSpc>
              <a:spcBef>
                <a:spcPct val="25000"/>
              </a:spcBef>
              <a:buClr>
                <a:schemeClr val="accent1"/>
              </a:buClr>
            </a:pPr>
            <a:r>
              <a:rPr lang="en-US" altLang="zh-CN" dirty="0">
                <a:solidFill>
                  <a:srgbClr val="000066"/>
                </a:solidFill>
                <a:latin typeface="Tahoma" pitchFamily="34" charset="0"/>
              </a:rPr>
              <a:t> </a:t>
            </a:r>
            <a:r>
              <a:rPr lang="zh-CN" altLang="en-US" dirty="0">
                <a:solidFill>
                  <a:srgbClr val="000066"/>
                </a:solidFill>
                <a:latin typeface="Tahoma" pitchFamily="34" charset="0"/>
              </a:rPr>
              <a:t>由于：</a:t>
            </a:r>
            <a:r>
              <a:rPr lang="en-US" altLang="zh-CN" dirty="0">
                <a:solidFill>
                  <a:srgbClr val="000066"/>
                </a:solidFill>
                <a:latin typeface="Tahoma" pitchFamily="34" charset="0"/>
              </a:rPr>
              <a:t> B</a:t>
            </a:r>
            <a:r>
              <a:rPr lang="en-US" altLang="zh-CN" dirty="0">
                <a:solidFill>
                  <a:srgbClr val="000066"/>
                </a:solidFill>
                <a:latin typeface="Tahoma" pitchFamily="34" charset="0"/>
                <a:sym typeface="Symbol" pitchFamily="18" charset="2"/>
              </a:rPr>
              <a:t>  </a:t>
            </a:r>
            <a:r>
              <a:rPr lang="en-US" altLang="zh-CN" dirty="0">
                <a:solidFill>
                  <a:srgbClr val="000066"/>
                </a:solidFill>
                <a:latin typeface="Tahoma" pitchFamily="34" charset="0"/>
              </a:rPr>
              <a:t>AC</a:t>
            </a:r>
            <a:r>
              <a:rPr lang="en-US" altLang="zh-CN" baseline="-30000" dirty="0">
                <a:solidFill>
                  <a:srgbClr val="000066"/>
                </a:solidFill>
                <a:latin typeface="Tahoma" pitchFamily="34" charset="0"/>
              </a:rPr>
              <a:t>F</a:t>
            </a:r>
            <a:r>
              <a:rPr lang="en-US" altLang="zh-CN" baseline="30000" dirty="0">
                <a:solidFill>
                  <a:srgbClr val="000066"/>
                </a:solidFill>
                <a:latin typeface="Tahoma" pitchFamily="34" charset="0"/>
              </a:rPr>
              <a:t>+ </a:t>
            </a:r>
            <a:r>
              <a:rPr lang="en-US" altLang="zh-CN" dirty="0">
                <a:solidFill>
                  <a:srgbClr val="000066"/>
                </a:solidFill>
                <a:latin typeface="Tahoma" pitchFamily="34" charset="0"/>
                <a:sym typeface="Symbol" pitchFamily="18" charset="2"/>
              </a:rPr>
              <a:t>= {A</a:t>
            </a:r>
            <a:r>
              <a:rPr lang="zh-CN" altLang="en-US" dirty="0">
                <a:solidFill>
                  <a:srgbClr val="000066"/>
                </a:solidFill>
                <a:latin typeface="Tahoma" pitchFamily="34" charset="0"/>
                <a:sym typeface="Symbol" pitchFamily="18" charset="2"/>
              </a:rPr>
              <a:t>，</a:t>
            </a:r>
            <a:r>
              <a:rPr lang="en-US" altLang="zh-CN" dirty="0">
                <a:solidFill>
                  <a:srgbClr val="000066"/>
                </a:solidFill>
                <a:latin typeface="Tahoma" pitchFamily="34" charset="0"/>
                <a:sym typeface="Symbol" pitchFamily="18" charset="2"/>
              </a:rPr>
              <a:t>C},   </a:t>
            </a:r>
            <a:r>
              <a:rPr lang="en-US" altLang="zh-CN" dirty="0">
                <a:solidFill>
                  <a:srgbClr val="000066"/>
                </a:solidFill>
                <a:latin typeface="Tahoma" pitchFamily="34" charset="0"/>
              </a:rPr>
              <a:t>B</a:t>
            </a:r>
            <a:r>
              <a:rPr lang="en-US" altLang="zh-CN" dirty="0">
                <a:solidFill>
                  <a:srgbClr val="000066"/>
                </a:solidFill>
                <a:latin typeface="Tahoma" pitchFamily="34" charset="0"/>
                <a:sym typeface="Symbol" pitchFamily="18" charset="2"/>
              </a:rPr>
              <a:t>  </a:t>
            </a:r>
            <a:r>
              <a:rPr lang="en-US" altLang="zh-CN" dirty="0">
                <a:solidFill>
                  <a:srgbClr val="000066"/>
                </a:solidFill>
                <a:latin typeface="Tahoma" pitchFamily="34" charset="0"/>
              </a:rPr>
              <a:t>AD</a:t>
            </a:r>
            <a:r>
              <a:rPr lang="en-US" altLang="zh-CN" baseline="-30000" dirty="0">
                <a:solidFill>
                  <a:srgbClr val="000066"/>
                </a:solidFill>
                <a:latin typeface="Tahoma" pitchFamily="34" charset="0"/>
              </a:rPr>
              <a:t>F</a:t>
            </a:r>
            <a:r>
              <a:rPr lang="en-US" altLang="zh-CN" baseline="30000" dirty="0">
                <a:solidFill>
                  <a:srgbClr val="000066"/>
                </a:solidFill>
                <a:latin typeface="Tahoma" pitchFamily="34" charset="0"/>
              </a:rPr>
              <a:t>+ </a:t>
            </a:r>
            <a:r>
              <a:rPr lang="en-US" altLang="zh-CN" dirty="0">
                <a:solidFill>
                  <a:srgbClr val="000066"/>
                </a:solidFill>
                <a:latin typeface="Tahoma" pitchFamily="34" charset="0"/>
                <a:sym typeface="Symbol" pitchFamily="18" charset="2"/>
              </a:rPr>
              <a:t>= {A</a:t>
            </a:r>
            <a:r>
              <a:rPr lang="zh-CN" altLang="en-US" dirty="0">
                <a:solidFill>
                  <a:srgbClr val="000066"/>
                </a:solidFill>
                <a:latin typeface="Tahoma" pitchFamily="34" charset="0"/>
                <a:sym typeface="Symbol" pitchFamily="18" charset="2"/>
              </a:rPr>
              <a:t>，</a:t>
            </a:r>
            <a:r>
              <a:rPr lang="en-US" altLang="zh-CN" dirty="0">
                <a:solidFill>
                  <a:srgbClr val="000066"/>
                </a:solidFill>
                <a:latin typeface="Tahoma" pitchFamily="34" charset="0"/>
                <a:sym typeface="Symbol" pitchFamily="18" charset="2"/>
              </a:rPr>
              <a:t>D}</a:t>
            </a:r>
            <a:endParaRPr lang="en-US" altLang="zh-CN" dirty="0">
              <a:solidFill>
                <a:srgbClr val="000066"/>
              </a:solidFill>
              <a:latin typeface="Tahoma" pitchFamily="34" charset="0"/>
            </a:endParaRPr>
          </a:p>
          <a:p>
            <a:pPr algn="just">
              <a:lnSpc>
                <a:spcPct val="115000"/>
              </a:lnSpc>
              <a:spcBef>
                <a:spcPct val="25000"/>
              </a:spcBef>
              <a:buClr>
                <a:schemeClr val="accent1"/>
              </a:buClr>
            </a:pPr>
            <a:r>
              <a:rPr lang="en-US" altLang="zh-CN" dirty="0">
                <a:solidFill>
                  <a:srgbClr val="000066"/>
                </a:solidFill>
                <a:latin typeface="Tahoma" pitchFamily="34" charset="0"/>
              </a:rPr>
              <a:t>     B</a:t>
            </a:r>
            <a:r>
              <a:rPr lang="en-US" altLang="zh-CN" dirty="0">
                <a:solidFill>
                  <a:srgbClr val="000066"/>
                </a:solidFill>
                <a:sym typeface="Symbol" pitchFamily="18" charset="2"/>
              </a:rPr>
              <a:t>  </a:t>
            </a:r>
            <a:r>
              <a:rPr lang="en-US" altLang="zh-CN" dirty="0">
                <a:solidFill>
                  <a:srgbClr val="000066"/>
                </a:solidFill>
                <a:latin typeface="Tahoma" pitchFamily="34" charset="0"/>
              </a:rPr>
              <a:t>CD</a:t>
            </a:r>
            <a:r>
              <a:rPr lang="en-US" altLang="zh-CN" baseline="-30000" dirty="0">
                <a:solidFill>
                  <a:srgbClr val="000066"/>
                </a:solidFill>
                <a:latin typeface="Tahoma" pitchFamily="34" charset="0"/>
              </a:rPr>
              <a:t>F</a:t>
            </a:r>
            <a:r>
              <a:rPr lang="en-US" altLang="zh-CN" baseline="30000" dirty="0">
                <a:solidFill>
                  <a:srgbClr val="000066"/>
                </a:solidFill>
                <a:latin typeface="Tahoma" pitchFamily="34" charset="0"/>
              </a:rPr>
              <a:t>+ </a:t>
            </a:r>
            <a:r>
              <a:rPr lang="en-US" altLang="zh-CN" dirty="0">
                <a:solidFill>
                  <a:srgbClr val="000066"/>
                </a:solidFill>
                <a:latin typeface="Tahoma" pitchFamily="34" charset="0"/>
                <a:sym typeface="Symbol" pitchFamily="18" charset="2"/>
              </a:rPr>
              <a:t>= {C</a:t>
            </a:r>
            <a:r>
              <a:rPr lang="zh-CN" altLang="en-US" dirty="0">
                <a:solidFill>
                  <a:srgbClr val="000066"/>
                </a:solidFill>
                <a:latin typeface="Tahoma" pitchFamily="34" charset="0"/>
                <a:sym typeface="Symbol" pitchFamily="18" charset="2"/>
              </a:rPr>
              <a:t>，</a:t>
            </a:r>
            <a:r>
              <a:rPr lang="en-US" altLang="zh-CN" dirty="0">
                <a:solidFill>
                  <a:srgbClr val="000066"/>
                </a:solidFill>
                <a:latin typeface="Tahoma" pitchFamily="34" charset="0"/>
                <a:sym typeface="Symbol" pitchFamily="18" charset="2"/>
              </a:rPr>
              <a:t>D</a:t>
            </a:r>
            <a:r>
              <a:rPr lang="zh-CN" altLang="en-US" dirty="0">
                <a:solidFill>
                  <a:srgbClr val="000066"/>
                </a:solidFill>
                <a:latin typeface="Tahoma" pitchFamily="34" charset="0"/>
                <a:sym typeface="Symbol" pitchFamily="18" charset="2"/>
              </a:rPr>
              <a:t>，</a:t>
            </a:r>
            <a:r>
              <a:rPr lang="en-US" altLang="zh-CN" dirty="0">
                <a:solidFill>
                  <a:srgbClr val="000066"/>
                </a:solidFill>
                <a:latin typeface="Tahoma" pitchFamily="34" charset="0"/>
                <a:sym typeface="Symbol" pitchFamily="18" charset="2"/>
              </a:rPr>
              <a:t>A, B}</a:t>
            </a:r>
          </a:p>
          <a:p>
            <a:pPr algn="just">
              <a:lnSpc>
                <a:spcPct val="115000"/>
              </a:lnSpc>
              <a:spcBef>
                <a:spcPct val="25000"/>
              </a:spcBef>
              <a:buClr>
                <a:schemeClr val="accent1"/>
              </a:buClr>
            </a:pPr>
            <a:r>
              <a:rPr lang="zh-CN" altLang="en-US" dirty="0">
                <a:solidFill>
                  <a:srgbClr val="000066"/>
                </a:solidFill>
                <a:latin typeface="Tahoma" pitchFamily="34" charset="0"/>
                <a:sym typeface="Symbol" pitchFamily="18" charset="2"/>
              </a:rPr>
              <a:t>则</a:t>
            </a:r>
            <a:r>
              <a:rPr lang="en-US" altLang="zh-CN" dirty="0">
                <a:solidFill>
                  <a:srgbClr val="000066"/>
                </a:solidFill>
                <a:latin typeface="Tahoma" pitchFamily="34" charset="0"/>
                <a:sym typeface="Symbol" pitchFamily="18" charset="2"/>
              </a:rPr>
              <a:t>A</a:t>
            </a:r>
            <a:r>
              <a:rPr lang="zh-CN" altLang="en-US" dirty="0">
                <a:solidFill>
                  <a:srgbClr val="000066"/>
                </a:solidFill>
                <a:latin typeface="Tahoma" pitchFamily="34" charset="0"/>
                <a:sym typeface="Symbol" pitchFamily="18" charset="2"/>
              </a:rPr>
              <a:t>多余，可用</a:t>
            </a:r>
            <a:r>
              <a:rPr lang="en-US" altLang="zh-CN" dirty="0">
                <a:solidFill>
                  <a:srgbClr val="000066"/>
                </a:solidFill>
              </a:rPr>
              <a:t>CD</a:t>
            </a:r>
            <a:r>
              <a:rPr lang="en-US" altLang="zh-CN" dirty="0">
                <a:solidFill>
                  <a:srgbClr val="000066"/>
                </a:solidFill>
                <a:sym typeface="Symbol" pitchFamily="18" charset="2"/>
              </a:rPr>
              <a:t>B</a:t>
            </a:r>
            <a:r>
              <a:rPr lang="zh-CN" altLang="en-US" dirty="0">
                <a:solidFill>
                  <a:srgbClr val="000066"/>
                </a:solidFill>
                <a:sym typeface="Symbol" pitchFamily="18" charset="2"/>
              </a:rPr>
              <a:t>替代</a:t>
            </a:r>
            <a:r>
              <a:rPr lang="en-US" altLang="zh-CN" dirty="0">
                <a:solidFill>
                  <a:srgbClr val="000066"/>
                </a:solidFill>
              </a:rPr>
              <a:t>ACD</a:t>
            </a:r>
            <a:r>
              <a:rPr lang="en-US" altLang="zh-CN" dirty="0">
                <a:solidFill>
                  <a:srgbClr val="000066"/>
                </a:solidFill>
                <a:sym typeface="Symbol" pitchFamily="18" charset="2"/>
              </a:rPr>
              <a:t>B</a:t>
            </a:r>
            <a:endParaRPr lang="zh-CN" altLang="en-US" dirty="0">
              <a:solidFill>
                <a:srgbClr val="000066"/>
              </a:solidFill>
              <a:latin typeface="Tahoma" pitchFamily="34" charset="0"/>
              <a:sym typeface="Symbol" pitchFamily="18" charset="2"/>
            </a:endParaRPr>
          </a:p>
          <a:p>
            <a:pPr algn="just">
              <a:lnSpc>
                <a:spcPct val="115000"/>
              </a:lnSpc>
              <a:spcBef>
                <a:spcPct val="25000"/>
              </a:spcBef>
              <a:buClr>
                <a:schemeClr val="accent1"/>
              </a:buClr>
            </a:pPr>
            <a:r>
              <a:rPr lang="zh-CN" altLang="en-US" dirty="0">
                <a:solidFill>
                  <a:srgbClr val="669900"/>
                </a:solidFill>
                <a:sym typeface="Symbol" pitchFamily="18" charset="2"/>
              </a:rPr>
              <a:t>得到</a:t>
            </a:r>
            <a:r>
              <a:rPr lang="zh-CN" altLang="en-US" dirty="0">
                <a:solidFill>
                  <a:srgbClr val="000066"/>
                </a:solidFill>
                <a:latin typeface="Tahoma" pitchFamily="34" charset="0"/>
                <a:sym typeface="Symbol" pitchFamily="18" charset="2"/>
              </a:rPr>
              <a:t>： </a:t>
            </a:r>
            <a:r>
              <a:rPr lang="en-US" altLang="zh-CN" dirty="0">
                <a:solidFill>
                  <a:srgbClr val="000066"/>
                </a:solidFill>
                <a:latin typeface="Tahoma" pitchFamily="34" charset="0"/>
              </a:rPr>
              <a:t>F = {</a:t>
            </a:r>
            <a:r>
              <a:rPr lang="en-US" altLang="zh-CN" dirty="0"/>
              <a:t>AB</a:t>
            </a:r>
            <a:r>
              <a:rPr lang="zh-CN" altLang="zh-CN" dirty="0"/>
              <a:t>→</a:t>
            </a:r>
            <a:r>
              <a:rPr lang="en-US" altLang="zh-CN" dirty="0"/>
              <a:t>C, C</a:t>
            </a:r>
            <a:r>
              <a:rPr lang="zh-CN" altLang="zh-CN" dirty="0"/>
              <a:t>→</a:t>
            </a:r>
            <a:r>
              <a:rPr lang="en-US" altLang="zh-CN" dirty="0"/>
              <a:t>A, CG</a:t>
            </a:r>
            <a:r>
              <a:rPr lang="zh-CN" altLang="zh-CN" dirty="0"/>
              <a:t>→</a:t>
            </a:r>
            <a:r>
              <a:rPr lang="en-US" altLang="zh-CN" dirty="0"/>
              <a:t>D, CD</a:t>
            </a:r>
            <a:r>
              <a:rPr lang="zh-CN" altLang="zh-CN" dirty="0"/>
              <a:t>→</a:t>
            </a:r>
            <a:r>
              <a:rPr lang="en-US" altLang="zh-CN" dirty="0"/>
              <a:t>B</a:t>
            </a:r>
            <a:r>
              <a:rPr lang="en-US" altLang="zh-CN" dirty="0">
                <a:solidFill>
                  <a:srgbClr val="000066"/>
                </a:solidFill>
                <a:latin typeface="Tahoma" pitchFamily="34" charset="0"/>
              </a:rPr>
              <a:t>}</a:t>
            </a:r>
          </a:p>
        </p:txBody>
      </p:sp>
      <p:sp>
        <p:nvSpPr>
          <p:cNvPr id="7" name="Rectangle 6"/>
          <p:cNvSpPr>
            <a:spLocks noChangeArrowheads="1"/>
          </p:cNvSpPr>
          <p:nvPr/>
        </p:nvSpPr>
        <p:spPr bwMode="auto">
          <a:xfrm>
            <a:off x="250825" y="4620592"/>
            <a:ext cx="815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r>
              <a:rPr lang="zh-CN" altLang="en-US">
                <a:solidFill>
                  <a:srgbClr val="CC3300"/>
                </a:solidFill>
                <a:latin typeface="Tahoma" pitchFamily="34" charset="0"/>
              </a:rPr>
              <a:t>最后： </a:t>
            </a:r>
            <a:r>
              <a:rPr lang="en-US" altLang="zh-CN">
                <a:solidFill>
                  <a:srgbClr val="CC3300"/>
                </a:solidFill>
                <a:latin typeface="Tahoma" pitchFamily="34" charset="0"/>
              </a:rPr>
              <a:t>F</a:t>
            </a:r>
            <a:r>
              <a:rPr lang="en-US" altLang="zh-CN" baseline="-25000">
                <a:solidFill>
                  <a:srgbClr val="CC3300"/>
                </a:solidFill>
                <a:latin typeface="Tahoma" pitchFamily="34" charset="0"/>
              </a:rPr>
              <a:t>min</a:t>
            </a:r>
            <a:r>
              <a:rPr lang="en-US" altLang="zh-CN">
                <a:solidFill>
                  <a:srgbClr val="CC3300"/>
                </a:solidFill>
                <a:latin typeface="Tahoma" pitchFamily="34" charset="0"/>
              </a:rPr>
              <a:t> = {</a:t>
            </a:r>
            <a:r>
              <a:rPr lang="en-US" altLang="zh-CN">
                <a:solidFill>
                  <a:srgbClr val="C00000"/>
                </a:solidFill>
              </a:rPr>
              <a:t>AB</a:t>
            </a:r>
            <a:r>
              <a:rPr lang="zh-CN" altLang="zh-CN">
                <a:solidFill>
                  <a:srgbClr val="C00000"/>
                </a:solidFill>
              </a:rPr>
              <a:t>→</a:t>
            </a:r>
            <a:r>
              <a:rPr lang="en-US" altLang="zh-CN">
                <a:solidFill>
                  <a:srgbClr val="C00000"/>
                </a:solidFill>
              </a:rPr>
              <a:t>C, C</a:t>
            </a:r>
            <a:r>
              <a:rPr lang="zh-CN" altLang="zh-CN">
                <a:solidFill>
                  <a:srgbClr val="C00000"/>
                </a:solidFill>
              </a:rPr>
              <a:t>→</a:t>
            </a:r>
            <a:r>
              <a:rPr lang="en-US" altLang="zh-CN">
                <a:solidFill>
                  <a:srgbClr val="C00000"/>
                </a:solidFill>
              </a:rPr>
              <a:t>A, CG</a:t>
            </a:r>
            <a:r>
              <a:rPr lang="zh-CN" altLang="zh-CN">
                <a:solidFill>
                  <a:srgbClr val="C00000"/>
                </a:solidFill>
              </a:rPr>
              <a:t>→</a:t>
            </a:r>
            <a:r>
              <a:rPr lang="en-US" altLang="zh-CN">
                <a:solidFill>
                  <a:srgbClr val="C00000"/>
                </a:solidFill>
              </a:rPr>
              <a:t>D, CD</a:t>
            </a:r>
            <a:r>
              <a:rPr lang="zh-CN" altLang="zh-CN">
                <a:solidFill>
                  <a:srgbClr val="C00000"/>
                </a:solidFill>
              </a:rPr>
              <a:t>→</a:t>
            </a:r>
            <a:r>
              <a:rPr lang="en-US" altLang="zh-CN">
                <a:solidFill>
                  <a:srgbClr val="C00000"/>
                </a:solidFill>
              </a:rPr>
              <a:t>B</a:t>
            </a:r>
            <a:r>
              <a:rPr lang="en-US" altLang="zh-CN">
                <a:solidFill>
                  <a:srgbClr val="CC3300"/>
                </a:solidFill>
                <a:latin typeface="Tahoma" pitchFamily="34" charset="0"/>
              </a:rPr>
              <a:t>}</a:t>
            </a:r>
          </a:p>
        </p:txBody>
      </p:sp>
      <p:sp>
        <p:nvSpPr>
          <p:cNvPr id="9" name="Rectangle 2">
            <a:extLst>
              <a:ext uri="{FF2B5EF4-FFF2-40B4-BE49-F238E27FC236}">
                <a16:creationId xmlns:a16="http://schemas.microsoft.com/office/drawing/2014/main" id="{879243B4-7AE8-4EC7-850A-8B5E150691B1}"/>
              </a:ext>
            </a:extLst>
          </p:cNvPr>
          <p:cNvSpPr>
            <a:spLocks noGrp="1" noChangeArrowheads="1"/>
          </p:cNvSpPr>
          <p:nvPr>
            <p:ph type="title"/>
          </p:nvPr>
        </p:nvSpPr>
        <p:spPr bwMode="auto">
          <a:xfrm>
            <a:off x="467544" y="764704"/>
            <a:ext cx="77724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kumimoji="0" lang="zh-CN" altLang="pt-BR" sz="2800" b="1" i="0" u="none" strike="noStrike" kern="0" cap="none" spc="0" normalizeH="0" baseline="0" noProof="0" dirty="0">
                <a:ln>
                  <a:noFill/>
                </a:ln>
                <a:solidFill>
                  <a:srgbClr val="FFFFFF"/>
                </a:solidFill>
                <a:effectLst/>
                <a:uLnTx/>
                <a:uFillTx/>
                <a:latin typeface="Arial"/>
                <a:ea typeface="+mj-ea"/>
                <a:cs typeface="+mj-cs"/>
              </a:rPr>
              <a:t>求最小函数依赖集</a:t>
            </a:r>
            <a:r>
              <a:rPr kumimoji="0" lang="en-US" altLang="zh-CN" sz="2800" b="1" i="0" u="none" strike="noStrike" kern="0" cap="none" spc="0" normalizeH="0" baseline="0" noProof="0" dirty="0">
                <a:ln>
                  <a:noFill/>
                </a:ln>
                <a:solidFill>
                  <a:srgbClr val="FFFFFF"/>
                </a:solidFill>
                <a:effectLst/>
                <a:uLnTx/>
                <a:uFillTx/>
                <a:latin typeface="Arial"/>
                <a:ea typeface="+mj-ea"/>
                <a:cs typeface="+mj-cs"/>
              </a:rPr>
              <a:t>(</a:t>
            </a:r>
            <a:r>
              <a:rPr kumimoji="0" lang="zh-CN" altLang="en-US" sz="2800" b="1" i="0" u="none" strike="noStrike" kern="0" cap="none" spc="0" normalizeH="0" baseline="0" noProof="0" dirty="0">
                <a:ln>
                  <a:noFill/>
                </a:ln>
                <a:solidFill>
                  <a:srgbClr val="FFFFFF"/>
                </a:solidFill>
                <a:effectLst/>
                <a:uLnTx/>
                <a:uFillTx/>
                <a:latin typeface="Arial"/>
                <a:ea typeface="+mj-ea"/>
                <a:cs typeface="+mj-cs"/>
              </a:rPr>
              <a:t>示例</a:t>
            </a:r>
            <a:r>
              <a:rPr kumimoji="0" lang="en-US" altLang="zh-CN" sz="2800" b="1" i="0" u="none" strike="noStrike" kern="0" cap="none" spc="0" normalizeH="0" baseline="0" noProof="0" dirty="0">
                <a:ln>
                  <a:noFill/>
                </a:ln>
                <a:solidFill>
                  <a:srgbClr val="FFFFFF"/>
                </a:solidFill>
                <a:effectLst/>
                <a:uLnTx/>
                <a:uFillTx/>
                <a:latin typeface="Arial"/>
                <a:ea typeface="+mj-ea"/>
                <a:cs typeface="+mj-cs"/>
              </a:rPr>
              <a:t>)</a:t>
            </a:r>
            <a:endParaRPr lang="zh-CN" altLang="en-US" sz="3600" b="1" dirty="0">
              <a:solidFill>
                <a:srgbClr val="0000FF"/>
              </a:solidFill>
            </a:endParaRPr>
          </a:p>
        </p:txBody>
      </p:sp>
    </p:spTree>
    <p:extLst>
      <p:ext uri="{BB962C8B-B14F-4D97-AF65-F5344CB8AC3E}">
        <p14:creationId xmlns:p14="http://schemas.microsoft.com/office/powerpoint/2010/main" val="406665343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8"/>
          <p:cNvSpPr>
            <a:spLocks noChangeArrowheads="1"/>
          </p:cNvSpPr>
          <p:nvPr/>
        </p:nvSpPr>
        <p:spPr bwMode="auto">
          <a:xfrm>
            <a:off x="304800" y="1506365"/>
            <a:ext cx="8839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eaLnBrk="1" hangingPunct="1">
              <a:lnSpc>
                <a:spcPct val="115000"/>
              </a:lnSpc>
              <a:spcBef>
                <a:spcPct val="25000"/>
              </a:spcBef>
              <a:buClr>
                <a:schemeClr val="accent1"/>
              </a:buClr>
            </a:pPr>
            <a:r>
              <a:rPr lang="zh-CN" altLang="en-US" dirty="0">
                <a:solidFill>
                  <a:srgbClr val="000066"/>
                </a:solidFill>
                <a:latin typeface="Tahoma" pitchFamily="34" charset="0"/>
              </a:rPr>
              <a:t> </a:t>
            </a:r>
            <a:r>
              <a:rPr lang="en-US" altLang="zh-CN" dirty="0">
                <a:solidFill>
                  <a:srgbClr val="000066"/>
                </a:solidFill>
                <a:latin typeface="Tahoma" pitchFamily="34" charset="0"/>
              </a:rPr>
              <a:t>(3)</a:t>
            </a:r>
            <a:r>
              <a:rPr lang="zh-CN" altLang="zh-CN" dirty="0">
                <a:solidFill>
                  <a:srgbClr val="FF0000"/>
                </a:solidFill>
              </a:rPr>
              <a:t>去掉</a:t>
            </a:r>
            <a:r>
              <a:rPr lang="en-US" altLang="zh-CN" dirty="0">
                <a:solidFill>
                  <a:srgbClr val="FF0000"/>
                </a:solidFill>
              </a:rPr>
              <a:t>F</a:t>
            </a:r>
            <a:r>
              <a:rPr lang="zh-CN" altLang="zh-CN" dirty="0">
                <a:solidFill>
                  <a:srgbClr val="FF0000"/>
                </a:solidFill>
              </a:rPr>
              <a:t>中</a:t>
            </a:r>
            <a:r>
              <a:rPr lang="zh-CN" altLang="en-US" dirty="0">
                <a:solidFill>
                  <a:srgbClr val="FF0000"/>
                </a:solidFill>
              </a:rPr>
              <a:t>各依赖左部</a:t>
            </a:r>
            <a:r>
              <a:rPr lang="zh-CN" altLang="zh-CN" dirty="0">
                <a:solidFill>
                  <a:srgbClr val="FF0000"/>
                </a:solidFill>
              </a:rPr>
              <a:t>多余的</a:t>
            </a:r>
            <a:r>
              <a:rPr lang="zh-CN" altLang="en-US" dirty="0">
                <a:solidFill>
                  <a:srgbClr val="FF0000"/>
                </a:solidFill>
              </a:rPr>
              <a:t>属性</a:t>
            </a:r>
            <a:r>
              <a:rPr lang="en-US" altLang="zh-CN" dirty="0">
                <a:solidFill>
                  <a:srgbClr val="FF0000"/>
                </a:solidFill>
              </a:rPr>
              <a:t>:(</a:t>
            </a:r>
            <a:r>
              <a:rPr lang="zh-CN" altLang="en-US" dirty="0">
                <a:solidFill>
                  <a:srgbClr val="FF0000"/>
                </a:solidFill>
              </a:rPr>
              <a:t>另一种判断方法）</a:t>
            </a:r>
            <a:endParaRPr lang="en-US" altLang="zh-CN" dirty="0">
              <a:solidFill>
                <a:srgbClr val="FF0000"/>
              </a:solidFill>
              <a:latin typeface="Tahoma" pitchFamily="34" charset="0"/>
            </a:endParaRPr>
          </a:p>
          <a:p>
            <a:pPr algn="just" eaLnBrk="1" hangingPunct="1">
              <a:lnSpc>
                <a:spcPct val="115000"/>
              </a:lnSpc>
              <a:spcBef>
                <a:spcPct val="25000"/>
              </a:spcBef>
              <a:buClr>
                <a:schemeClr val="accent1"/>
              </a:buClr>
            </a:pPr>
            <a:r>
              <a:rPr lang="zh-CN" altLang="en-US" dirty="0">
                <a:solidFill>
                  <a:srgbClr val="CC3300"/>
                </a:solidFill>
                <a:latin typeface="Tahoma" pitchFamily="34" charset="0"/>
              </a:rPr>
              <a:t>  </a:t>
            </a:r>
          </a:p>
        </p:txBody>
      </p:sp>
      <p:sp>
        <p:nvSpPr>
          <p:cNvPr id="6" name="Rectangle 4"/>
          <p:cNvSpPr txBox="1">
            <a:spLocks noChangeArrowheads="1"/>
          </p:cNvSpPr>
          <p:nvPr/>
        </p:nvSpPr>
        <p:spPr bwMode="auto">
          <a:xfrm>
            <a:off x="323850" y="2507629"/>
            <a:ext cx="83058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a:lnSpc>
                <a:spcPct val="115000"/>
              </a:lnSpc>
              <a:spcBef>
                <a:spcPct val="25000"/>
              </a:spcBef>
              <a:buClr>
                <a:schemeClr val="accent1"/>
              </a:buClr>
            </a:pPr>
            <a:r>
              <a:rPr lang="zh-CN" altLang="en-US" dirty="0">
                <a:solidFill>
                  <a:srgbClr val="CC3300"/>
                </a:solidFill>
                <a:latin typeface="Tahoma" pitchFamily="34" charset="0"/>
              </a:rPr>
              <a:t>检查</a:t>
            </a:r>
            <a:r>
              <a:rPr lang="en-US" altLang="zh-CN" dirty="0">
                <a:solidFill>
                  <a:srgbClr val="CC3300"/>
                </a:solidFill>
                <a:latin typeface="Tahoma" pitchFamily="34" charset="0"/>
              </a:rPr>
              <a:t>AB→C</a:t>
            </a:r>
            <a:r>
              <a:rPr lang="zh-CN" altLang="en-US" dirty="0">
                <a:solidFill>
                  <a:srgbClr val="000066"/>
                </a:solidFill>
                <a:latin typeface="Tahoma" pitchFamily="34" charset="0"/>
              </a:rPr>
              <a:t>：</a:t>
            </a:r>
          </a:p>
          <a:p>
            <a:pPr algn="just">
              <a:lnSpc>
                <a:spcPct val="115000"/>
              </a:lnSpc>
              <a:spcBef>
                <a:spcPct val="25000"/>
              </a:spcBef>
              <a:buClr>
                <a:schemeClr val="accent1"/>
              </a:buClr>
            </a:pPr>
            <a:r>
              <a:rPr lang="zh-CN" altLang="en-US" dirty="0">
                <a:solidFill>
                  <a:srgbClr val="000066"/>
                </a:solidFill>
                <a:latin typeface="Tahoma" pitchFamily="34" charset="0"/>
              </a:rPr>
              <a:t>      </a:t>
            </a:r>
            <a:r>
              <a:rPr lang="en-US" altLang="zh-CN" dirty="0">
                <a:solidFill>
                  <a:srgbClr val="000066"/>
                </a:solidFill>
                <a:latin typeface="Tahoma" pitchFamily="34" charset="0"/>
                <a:sym typeface="Symbol" pitchFamily="18" charset="2"/>
              </a:rPr>
              <a:t>G=F-{</a:t>
            </a:r>
            <a:r>
              <a:rPr lang="en-US" altLang="zh-CN" dirty="0">
                <a:solidFill>
                  <a:srgbClr val="000066"/>
                </a:solidFill>
                <a:latin typeface="Tahoma" pitchFamily="34" charset="0"/>
              </a:rPr>
              <a:t>AB</a:t>
            </a:r>
            <a:r>
              <a:rPr lang="en-US" altLang="zh-CN" dirty="0">
                <a:solidFill>
                  <a:srgbClr val="000066"/>
                </a:solidFill>
                <a:latin typeface="Tahoma" pitchFamily="34" charset="0"/>
                <a:sym typeface="Symbol" pitchFamily="18" charset="2"/>
              </a:rPr>
              <a:t>C}={</a:t>
            </a:r>
            <a:r>
              <a:rPr lang="en-US" altLang="zh-CN" dirty="0"/>
              <a:t>C</a:t>
            </a:r>
            <a:r>
              <a:rPr lang="zh-CN" altLang="zh-CN" dirty="0"/>
              <a:t>→</a:t>
            </a:r>
            <a:r>
              <a:rPr lang="en-US" altLang="zh-CN" dirty="0"/>
              <a:t>A, CG</a:t>
            </a:r>
            <a:r>
              <a:rPr lang="zh-CN" altLang="zh-CN" dirty="0"/>
              <a:t>→</a:t>
            </a:r>
            <a:r>
              <a:rPr lang="en-US" altLang="zh-CN" dirty="0"/>
              <a:t>D, ACD</a:t>
            </a:r>
            <a:r>
              <a:rPr lang="zh-CN" altLang="zh-CN" dirty="0"/>
              <a:t>→</a:t>
            </a:r>
            <a:r>
              <a:rPr lang="en-US" altLang="zh-CN" dirty="0"/>
              <a:t>B</a:t>
            </a:r>
            <a:r>
              <a:rPr lang="en-US" altLang="zh-CN" dirty="0">
                <a:solidFill>
                  <a:srgbClr val="000066"/>
                </a:solidFill>
                <a:latin typeface="Tahoma" pitchFamily="34" charset="0"/>
                <a:sym typeface="Symbol" pitchFamily="18" charset="2"/>
              </a:rPr>
              <a:t>}</a:t>
            </a:r>
          </a:p>
          <a:p>
            <a:pPr algn="just">
              <a:lnSpc>
                <a:spcPct val="115000"/>
              </a:lnSpc>
              <a:spcBef>
                <a:spcPct val="25000"/>
              </a:spcBef>
              <a:buClr>
                <a:schemeClr val="accent1"/>
              </a:buClr>
            </a:pPr>
            <a:r>
              <a:rPr lang="en-US" altLang="zh-CN" dirty="0">
                <a:solidFill>
                  <a:srgbClr val="000066"/>
                </a:solidFill>
                <a:latin typeface="Tahoma" pitchFamily="34" charset="0"/>
              </a:rPr>
              <a:t> </a:t>
            </a:r>
            <a:r>
              <a:rPr lang="zh-CN" altLang="en-US" dirty="0">
                <a:solidFill>
                  <a:srgbClr val="000066"/>
                </a:solidFill>
                <a:latin typeface="Tahoma" pitchFamily="34" charset="0"/>
              </a:rPr>
              <a:t>由于：</a:t>
            </a:r>
            <a:r>
              <a:rPr lang="en-US" altLang="zh-CN" dirty="0">
                <a:solidFill>
                  <a:srgbClr val="000066"/>
                </a:solidFill>
                <a:latin typeface="Tahoma" pitchFamily="34" charset="0"/>
              </a:rPr>
              <a:t> B</a:t>
            </a:r>
            <a:r>
              <a:rPr lang="en-US" altLang="zh-CN" dirty="0">
                <a:solidFill>
                  <a:srgbClr val="000066"/>
                </a:solidFill>
                <a:latin typeface="Tahoma" pitchFamily="34" charset="0"/>
                <a:sym typeface="Symbol" pitchFamily="18" charset="2"/>
              </a:rPr>
              <a:t>  </a:t>
            </a:r>
            <a:r>
              <a:rPr lang="en-US" altLang="zh-CN" dirty="0">
                <a:solidFill>
                  <a:srgbClr val="000066"/>
                </a:solidFill>
                <a:latin typeface="Tahoma" pitchFamily="34" charset="0"/>
              </a:rPr>
              <a:t>A</a:t>
            </a:r>
            <a:r>
              <a:rPr lang="en-US" altLang="zh-CN" baseline="-30000" dirty="0">
                <a:solidFill>
                  <a:srgbClr val="000066"/>
                </a:solidFill>
                <a:latin typeface="Tahoma" pitchFamily="34" charset="0"/>
              </a:rPr>
              <a:t>G</a:t>
            </a:r>
            <a:r>
              <a:rPr lang="en-US" altLang="zh-CN" baseline="30000" dirty="0">
                <a:solidFill>
                  <a:srgbClr val="000066"/>
                </a:solidFill>
                <a:latin typeface="Tahoma" pitchFamily="34" charset="0"/>
              </a:rPr>
              <a:t>+ </a:t>
            </a:r>
            <a:r>
              <a:rPr lang="en-US" altLang="zh-CN" dirty="0">
                <a:solidFill>
                  <a:srgbClr val="000066"/>
                </a:solidFill>
                <a:latin typeface="Tahoma" pitchFamily="34" charset="0"/>
                <a:sym typeface="Symbol" pitchFamily="18" charset="2"/>
              </a:rPr>
              <a:t>= {A}</a:t>
            </a:r>
            <a:r>
              <a:rPr lang="zh-CN" altLang="en-US" dirty="0">
                <a:solidFill>
                  <a:srgbClr val="000066"/>
                </a:solidFill>
                <a:latin typeface="Tahoma" pitchFamily="34" charset="0"/>
                <a:sym typeface="Symbol" pitchFamily="18" charset="2"/>
              </a:rPr>
              <a:t>，</a:t>
            </a:r>
            <a:r>
              <a:rPr lang="en-US" altLang="zh-CN" dirty="0">
                <a:solidFill>
                  <a:srgbClr val="000066"/>
                </a:solidFill>
                <a:latin typeface="Tahoma" pitchFamily="34" charset="0"/>
              </a:rPr>
              <a:t> A </a:t>
            </a:r>
            <a:r>
              <a:rPr lang="en-US" altLang="zh-CN" dirty="0">
                <a:solidFill>
                  <a:srgbClr val="000066"/>
                </a:solidFill>
                <a:latin typeface="Tahoma" pitchFamily="34" charset="0"/>
                <a:sym typeface="Symbol" pitchFamily="18" charset="2"/>
              </a:rPr>
              <a:t> </a:t>
            </a:r>
            <a:r>
              <a:rPr lang="en-US" altLang="zh-CN" dirty="0">
                <a:solidFill>
                  <a:srgbClr val="000066"/>
                </a:solidFill>
                <a:latin typeface="Tahoma" pitchFamily="34" charset="0"/>
              </a:rPr>
              <a:t>B</a:t>
            </a:r>
            <a:r>
              <a:rPr lang="en-US" altLang="zh-CN" baseline="-30000" dirty="0">
                <a:solidFill>
                  <a:srgbClr val="000066"/>
                </a:solidFill>
                <a:latin typeface="Tahoma" pitchFamily="34" charset="0"/>
              </a:rPr>
              <a:t>G</a:t>
            </a:r>
            <a:r>
              <a:rPr lang="en-US" altLang="zh-CN" baseline="30000" dirty="0">
                <a:solidFill>
                  <a:srgbClr val="000066"/>
                </a:solidFill>
                <a:latin typeface="Tahoma" pitchFamily="34" charset="0"/>
              </a:rPr>
              <a:t>+ </a:t>
            </a:r>
            <a:r>
              <a:rPr lang="en-US" altLang="zh-CN" dirty="0">
                <a:solidFill>
                  <a:srgbClr val="000066"/>
                </a:solidFill>
                <a:latin typeface="Tahoma" pitchFamily="34" charset="0"/>
                <a:sym typeface="Symbol" pitchFamily="18" charset="2"/>
              </a:rPr>
              <a:t>= {B}</a:t>
            </a:r>
            <a:r>
              <a:rPr lang="zh-CN" altLang="en-US" dirty="0">
                <a:solidFill>
                  <a:srgbClr val="000066"/>
                </a:solidFill>
                <a:latin typeface="Tahoma" pitchFamily="34" charset="0"/>
                <a:sym typeface="Symbol" pitchFamily="18" charset="2"/>
              </a:rPr>
              <a:t> </a:t>
            </a:r>
          </a:p>
          <a:p>
            <a:pPr algn="just">
              <a:lnSpc>
                <a:spcPct val="115000"/>
              </a:lnSpc>
              <a:spcBef>
                <a:spcPct val="25000"/>
              </a:spcBef>
              <a:buClr>
                <a:schemeClr val="accent1"/>
              </a:buClr>
            </a:pPr>
            <a:r>
              <a:rPr lang="zh-CN" altLang="en-US" dirty="0">
                <a:solidFill>
                  <a:srgbClr val="669900"/>
                </a:solidFill>
                <a:sym typeface="Symbol" pitchFamily="18" charset="2"/>
              </a:rPr>
              <a:t>保留</a:t>
            </a:r>
            <a:r>
              <a:rPr lang="en-US" altLang="zh-CN" dirty="0">
                <a:solidFill>
                  <a:srgbClr val="669900"/>
                </a:solidFill>
                <a:sym typeface="Symbol" pitchFamily="18" charset="2"/>
              </a:rPr>
              <a:t>AB</a:t>
            </a:r>
            <a:r>
              <a:rPr lang="en-US" altLang="zh-CN" dirty="0">
                <a:solidFill>
                  <a:srgbClr val="669900"/>
                </a:solidFill>
                <a:latin typeface="Tahoma" pitchFamily="34" charset="0"/>
                <a:sym typeface="Symbol" pitchFamily="18" charset="2"/>
              </a:rPr>
              <a:t>C</a:t>
            </a:r>
            <a:r>
              <a:rPr lang="zh-CN" altLang="en-US" dirty="0">
                <a:solidFill>
                  <a:srgbClr val="000066"/>
                </a:solidFill>
                <a:latin typeface="Tahoma" pitchFamily="34" charset="0"/>
                <a:sym typeface="Symbol" pitchFamily="18" charset="2"/>
              </a:rPr>
              <a:t>： </a:t>
            </a:r>
            <a:r>
              <a:rPr lang="en-US" altLang="zh-CN" dirty="0">
                <a:solidFill>
                  <a:srgbClr val="000066"/>
                </a:solidFill>
                <a:latin typeface="Tahoma" pitchFamily="34" charset="0"/>
              </a:rPr>
              <a:t>F = {</a:t>
            </a:r>
            <a:r>
              <a:rPr lang="en-US" altLang="zh-CN" dirty="0"/>
              <a:t>AB</a:t>
            </a:r>
            <a:r>
              <a:rPr lang="zh-CN" altLang="zh-CN" dirty="0"/>
              <a:t>→</a:t>
            </a:r>
            <a:r>
              <a:rPr lang="en-US" altLang="zh-CN" dirty="0"/>
              <a:t>C, C</a:t>
            </a:r>
            <a:r>
              <a:rPr lang="zh-CN" altLang="zh-CN" dirty="0"/>
              <a:t>→</a:t>
            </a:r>
            <a:r>
              <a:rPr lang="en-US" altLang="zh-CN" dirty="0"/>
              <a:t>A, CG</a:t>
            </a:r>
            <a:r>
              <a:rPr lang="zh-CN" altLang="zh-CN" dirty="0"/>
              <a:t>→</a:t>
            </a:r>
            <a:r>
              <a:rPr lang="en-US" altLang="zh-CN" dirty="0"/>
              <a:t>D, ACD</a:t>
            </a:r>
            <a:r>
              <a:rPr lang="zh-CN" altLang="zh-CN" dirty="0"/>
              <a:t>→</a:t>
            </a:r>
            <a:r>
              <a:rPr lang="en-US" altLang="zh-CN" dirty="0"/>
              <a:t>B</a:t>
            </a:r>
            <a:r>
              <a:rPr lang="en-US" altLang="zh-CN" dirty="0">
                <a:solidFill>
                  <a:srgbClr val="000066"/>
                </a:solidFill>
                <a:latin typeface="Tahoma" pitchFamily="34" charset="0"/>
              </a:rPr>
              <a:t>}</a:t>
            </a:r>
          </a:p>
        </p:txBody>
      </p:sp>
      <p:sp>
        <p:nvSpPr>
          <p:cNvPr id="83973" name="Rectangle 6"/>
          <p:cNvSpPr>
            <a:spLocks noChangeArrowheads="1"/>
          </p:cNvSpPr>
          <p:nvPr/>
        </p:nvSpPr>
        <p:spPr bwMode="auto">
          <a:xfrm>
            <a:off x="684213" y="1931367"/>
            <a:ext cx="815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r>
              <a:rPr lang="zh-CN" altLang="en-US" dirty="0">
                <a:solidFill>
                  <a:srgbClr val="CC3300"/>
                </a:solidFill>
                <a:latin typeface="Tahoma" pitchFamily="34" charset="0"/>
              </a:rPr>
              <a:t> </a:t>
            </a:r>
            <a:r>
              <a:rPr lang="en-US" altLang="zh-CN" dirty="0">
                <a:solidFill>
                  <a:srgbClr val="CC3300"/>
                </a:solidFill>
                <a:latin typeface="Tahoma" pitchFamily="34" charset="0"/>
              </a:rPr>
              <a:t>F = {</a:t>
            </a:r>
            <a:r>
              <a:rPr lang="en-US" altLang="zh-CN" dirty="0">
                <a:solidFill>
                  <a:srgbClr val="C00000"/>
                </a:solidFill>
              </a:rPr>
              <a:t>AB</a:t>
            </a:r>
            <a:r>
              <a:rPr lang="zh-CN" altLang="zh-CN" dirty="0">
                <a:solidFill>
                  <a:srgbClr val="C00000"/>
                </a:solidFill>
              </a:rPr>
              <a:t>→</a:t>
            </a:r>
            <a:r>
              <a:rPr lang="en-US" altLang="zh-CN" dirty="0">
                <a:solidFill>
                  <a:srgbClr val="C00000"/>
                </a:solidFill>
              </a:rPr>
              <a:t>C, C</a:t>
            </a:r>
            <a:r>
              <a:rPr lang="zh-CN" altLang="zh-CN" dirty="0">
                <a:solidFill>
                  <a:srgbClr val="C00000"/>
                </a:solidFill>
              </a:rPr>
              <a:t>→</a:t>
            </a:r>
            <a:r>
              <a:rPr lang="en-US" altLang="zh-CN" dirty="0">
                <a:solidFill>
                  <a:srgbClr val="C00000"/>
                </a:solidFill>
              </a:rPr>
              <a:t>A, CG</a:t>
            </a:r>
            <a:r>
              <a:rPr lang="zh-CN" altLang="zh-CN" dirty="0">
                <a:solidFill>
                  <a:srgbClr val="C00000"/>
                </a:solidFill>
              </a:rPr>
              <a:t>→</a:t>
            </a:r>
            <a:r>
              <a:rPr lang="en-US" altLang="zh-CN" dirty="0">
                <a:solidFill>
                  <a:srgbClr val="C00000"/>
                </a:solidFill>
              </a:rPr>
              <a:t>D, ACD</a:t>
            </a:r>
            <a:r>
              <a:rPr lang="zh-CN" altLang="zh-CN" dirty="0">
                <a:solidFill>
                  <a:srgbClr val="C00000"/>
                </a:solidFill>
              </a:rPr>
              <a:t>→</a:t>
            </a:r>
            <a:r>
              <a:rPr lang="en-US" altLang="zh-CN" dirty="0">
                <a:solidFill>
                  <a:srgbClr val="C00000"/>
                </a:solidFill>
              </a:rPr>
              <a:t>B</a:t>
            </a:r>
            <a:r>
              <a:rPr lang="en-US" altLang="zh-CN" dirty="0">
                <a:solidFill>
                  <a:srgbClr val="CC3300"/>
                </a:solidFill>
                <a:latin typeface="Tahoma" pitchFamily="34" charset="0"/>
              </a:rPr>
              <a:t>}</a:t>
            </a:r>
          </a:p>
        </p:txBody>
      </p:sp>
      <p:sp>
        <p:nvSpPr>
          <p:cNvPr id="2" name="Rectangle 4"/>
          <p:cNvSpPr txBox="1">
            <a:spLocks noChangeArrowheads="1"/>
          </p:cNvSpPr>
          <p:nvPr/>
        </p:nvSpPr>
        <p:spPr bwMode="auto">
          <a:xfrm>
            <a:off x="323850" y="4595192"/>
            <a:ext cx="8305800" cy="2074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a:lnSpc>
                <a:spcPct val="115000"/>
              </a:lnSpc>
              <a:spcBef>
                <a:spcPct val="25000"/>
              </a:spcBef>
              <a:buClr>
                <a:schemeClr val="accent1"/>
              </a:buClr>
            </a:pPr>
            <a:r>
              <a:rPr lang="zh-CN" altLang="en-US" dirty="0">
                <a:solidFill>
                  <a:srgbClr val="CC3300"/>
                </a:solidFill>
                <a:latin typeface="Tahoma" pitchFamily="34" charset="0"/>
              </a:rPr>
              <a:t>检查</a:t>
            </a:r>
            <a:r>
              <a:rPr lang="en-US" altLang="zh-CN" dirty="0">
                <a:solidFill>
                  <a:srgbClr val="CC3300"/>
                </a:solidFill>
                <a:latin typeface="Tahoma" pitchFamily="34" charset="0"/>
              </a:rPr>
              <a:t>CG→D</a:t>
            </a:r>
            <a:r>
              <a:rPr lang="zh-CN" altLang="en-US" dirty="0">
                <a:solidFill>
                  <a:srgbClr val="000066"/>
                </a:solidFill>
                <a:latin typeface="Tahoma" pitchFamily="34" charset="0"/>
              </a:rPr>
              <a:t>：</a:t>
            </a:r>
          </a:p>
          <a:p>
            <a:pPr algn="just">
              <a:lnSpc>
                <a:spcPct val="115000"/>
              </a:lnSpc>
              <a:spcBef>
                <a:spcPct val="25000"/>
              </a:spcBef>
              <a:buClr>
                <a:schemeClr val="accent1"/>
              </a:buClr>
            </a:pPr>
            <a:r>
              <a:rPr lang="zh-CN" altLang="en-US" dirty="0">
                <a:solidFill>
                  <a:srgbClr val="000066"/>
                </a:solidFill>
                <a:latin typeface="Tahoma" pitchFamily="34" charset="0"/>
              </a:rPr>
              <a:t>      </a:t>
            </a:r>
            <a:r>
              <a:rPr lang="en-US" altLang="zh-CN" dirty="0">
                <a:solidFill>
                  <a:srgbClr val="000066"/>
                </a:solidFill>
                <a:latin typeface="Tahoma" pitchFamily="34" charset="0"/>
                <a:sym typeface="Symbol" pitchFamily="18" charset="2"/>
              </a:rPr>
              <a:t>G=F-{</a:t>
            </a:r>
            <a:r>
              <a:rPr lang="en-US" altLang="zh-CN" dirty="0">
                <a:solidFill>
                  <a:srgbClr val="000066"/>
                </a:solidFill>
                <a:latin typeface="Tahoma" pitchFamily="34" charset="0"/>
              </a:rPr>
              <a:t>CG</a:t>
            </a:r>
            <a:r>
              <a:rPr lang="en-US" altLang="zh-CN" dirty="0">
                <a:solidFill>
                  <a:srgbClr val="000066"/>
                </a:solidFill>
                <a:latin typeface="Tahoma" pitchFamily="34" charset="0"/>
                <a:sym typeface="Symbol" pitchFamily="18" charset="2"/>
              </a:rPr>
              <a:t>D}={</a:t>
            </a:r>
            <a:r>
              <a:rPr lang="en-US" altLang="zh-CN" dirty="0"/>
              <a:t>AB</a:t>
            </a:r>
            <a:r>
              <a:rPr lang="zh-CN" altLang="zh-CN" dirty="0"/>
              <a:t>→</a:t>
            </a:r>
            <a:r>
              <a:rPr lang="en-US" altLang="zh-CN" dirty="0"/>
              <a:t>C, C</a:t>
            </a:r>
            <a:r>
              <a:rPr lang="zh-CN" altLang="zh-CN" dirty="0"/>
              <a:t>→</a:t>
            </a:r>
            <a:r>
              <a:rPr lang="en-US" altLang="zh-CN" dirty="0"/>
              <a:t>A, ACD</a:t>
            </a:r>
            <a:r>
              <a:rPr lang="zh-CN" altLang="zh-CN" dirty="0"/>
              <a:t>→</a:t>
            </a:r>
            <a:r>
              <a:rPr lang="en-US" altLang="zh-CN" dirty="0"/>
              <a:t>B</a:t>
            </a:r>
            <a:r>
              <a:rPr lang="en-US" altLang="zh-CN" dirty="0">
                <a:solidFill>
                  <a:srgbClr val="000066"/>
                </a:solidFill>
                <a:latin typeface="Tahoma" pitchFamily="34" charset="0"/>
                <a:sym typeface="Symbol" pitchFamily="18" charset="2"/>
              </a:rPr>
              <a:t>}</a:t>
            </a:r>
          </a:p>
          <a:p>
            <a:pPr algn="just">
              <a:lnSpc>
                <a:spcPct val="115000"/>
              </a:lnSpc>
              <a:spcBef>
                <a:spcPct val="25000"/>
              </a:spcBef>
              <a:buClr>
                <a:schemeClr val="accent1"/>
              </a:buClr>
            </a:pPr>
            <a:r>
              <a:rPr lang="en-US" altLang="zh-CN" dirty="0">
                <a:solidFill>
                  <a:srgbClr val="000066"/>
                </a:solidFill>
                <a:latin typeface="Tahoma" pitchFamily="34" charset="0"/>
              </a:rPr>
              <a:t> </a:t>
            </a:r>
            <a:r>
              <a:rPr lang="zh-CN" altLang="en-US" dirty="0">
                <a:solidFill>
                  <a:srgbClr val="000066"/>
                </a:solidFill>
                <a:latin typeface="Tahoma" pitchFamily="34" charset="0"/>
              </a:rPr>
              <a:t>由于：</a:t>
            </a:r>
            <a:r>
              <a:rPr lang="en-US" altLang="zh-CN" dirty="0">
                <a:solidFill>
                  <a:srgbClr val="000066"/>
                </a:solidFill>
                <a:latin typeface="Tahoma" pitchFamily="34" charset="0"/>
              </a:rPr>
              <a:t>G</a:t>
            </a:r>
            <a:r>
              <a:rPr lang="en-US" altLang="zh-CN" dirty="0">
                <a:solidFill>
                  <a:srgbClr val="000066"/>
                </a:solidFill>
                <a:latin typeface="Tahoma" pitchFamily="34" charset="0"/>
                <a:sym typeface="Symbol" pitchFamily="18" charset="2"/>
              </a:rPr>
              <a:t>  </a:t>
            </a:r>
            <a:r>
              <a:rPr lang="en-US" altLang="zh-CN" dirty="0">
                <a:solidFill>
                  <a:srgbClr val="000066"/>
                </a:solidFill>
                <a:latin typeface="Tahoma" pitchFamily="34" charset="0"/>
              </a:rPr>
              <a:t>C</a:t>
            </a:r>
            <a:r>
              <a:rPr lang="en-US" altLang="zh-CN" baseline="-30000" dirty="0">
                <a:solidFill>
                  <a:srgbClr val="000066"/>
                </a:solidFill>
                <a:latin typeface="Tahoma" pitchFamily="34" charset="0"/>
              </a:rPr>
              <a:t>G</a:t>
            </a:r>
            <a:r>
              <a:rPr lang="en-US" altLang="zh-CN" baseline="30000" dirty="0">
                <a:solidFill>
                  <a:srgbClr val="000066"/>
                </a:solidFill>
                <a:latin typeface="Tahoma" pitchFamily="34" charset="0"/>
              </a:rPr>
              <a:t>+ </a:t>
            </a:r>
            <a:r>
              <a:rPr lang="en-US" altLang="zh-CN" dirty="0">
                <a:solidFill>
                  <a:srgbClr val="000066"/>
                </a:solidFill>
                <a:latin typeface="Tahoma" pitchFamily="34" charset="0"/>
                <a:sym typeface="Symbol" pitchFamily="18" charset="2"/>
              </a:rPr>
              <a:t>= {C</a:t>
            </a:r>
            <a:r>
              <a:rPr lang="zh-CN" altLang="en-US" dirty="0">
                <a:solidFill>
                  <a:srgbClr val="000066"/>
                </a:solidFill>
                <a:latin typeface="Tahoma" pitchFamily="34" charset="0"/>
                <a:sym typeface="Symbol" pitchFamily="18" charset="2"/>
              </a:rPr>
              <a:t>，</a:t>
            </a:r>
            <a:r>
              <a:rPr lang="en-US" altLang="zh-CN" dirty="0">
                <a:solidFill>
                  <a:srgbClr val="000066"/>
                </a:solidFill>
                <a:latin typeface="Tahoma" pitchFamily="34" charset="0"/>
                <a:sym typeface="Symbol" pitchFamily="18" charset="2"/>
              </a:rPr>
              <a:t>A}</a:t>
            </a:r>
            <a:r>
              <a:rPr lang="zh-CN" altLang="en-US" dirty="0">
                <a:solidFill>
                  <a:srgbClr val="000066"/>
                </a:solidFill>
                <a:latin typeface="Tahoma" pitchFamily="34" charset="0"/>
                <a:sym typeface="Symbol" pitchFamily="18" charset="2"/>
              </a:rPr>
              <a:t>，</a:t>
            </a:r>
            <a:r>
              <a:rPr lang="en-US" altLang="zh-CN" dirty="0">
                <a:solidFill>
                  <a:srgbClr val="000066"/>
                </a:solidFill>
                <a:latin typeface="Tahoma" pitchFamily="34" charset="0"/>
              </a:rPr>
              <a:t> C</a:t>
            </a:r>
            <a:r>
              <a:rPr lang="en-US" altLang="zh-CN" dirty="0">
                <a:solidFill>
                  <a:srgbClr val="000066"/>
                </a:solidFill>
                <a:latin typeface="Tahoma" pitchFamily="34" charset="0"/>
                <a:sym typeface="Symbol" pitchFamily="18" charset="2"/>
              </a:rPr>
              <a:t>  </a:t>
            </a:r>
            <a:r>
              <a:rPr lang="en-US" altLang="zh-CN" dirty="0">
                <a:solidFill>
                  <a:srgbClr val="000066"/>
                </a:solidFill>
                <a:latin typeface="Tahoma" pitchFamily="34" charset="0"/>
              </a:rPr>
              <a:t>G</a:t>
            </a:r>
            <a:r>
              <a:rPr lang="en-US" altLang="zh-CN" baseline="-30000" dirty="0">
                <a:solidFill>
                  <a:srgbClr val="000066"/>
                </a:solidFill>
                <a:latin typeface="Tahoma" pitchFamily="34" charset="0"/>
              </a:rPr>
              <a:t>G</a:t>
            </a:r>
            <a:r>
              <a:rPr lang="en-US" altLang="zh-CN" baseline="30000" dirty="0">
                <a:solidFill>
                  <a:srgbClr val="000066"/>
                </a:solidFill>
                <a:latin typeface="Tahoma" pitchFamily="34" charset="0"/>
              </a:rPr>
              <a:t>+ </a:t>
            </a:r>
            <a:r>
              <a:rPr lang="en-US" altLang="zh-CN" dirty="0">
                <a:solidFill>
                  <a:srgbClr val="000066"/>
                </a:solidFill>
                <a:latin typeface="Tahoma" pitchFamily="34" charset="0"/>
                <a:sym typeface="Symbol" pitchFamily="18" charset="2"/>
              </a:rPr>
              <a:t>= {G}</a:t>
            </a:r>
          </a:p>
          <a:p>
            <a:pPr algn="just">
              <a:lnSpc>
                <a:spcPct val="115000"/>
              </a:lnSpc>
              <a:spcBef>
                <a:spcPct val="25000"/>
              </a:spcBef>
              <a:buClr>
                <a:schemeClr val="accent1"/>
              </a:buClr>
            </a:pPr>
            <a:r>
              <a:rPr lang="zh-CN" altLang="en-US" dirty="0">
                <a:solidFill>
                  <a:srgbClr val="669900"/>
                </a:solidFill>
                <a:sym typeface="Symbol" pitchFamily="18" charset="2"/>
              </a:rPr>
              <a:t>保留</a:t>
            </a:r>
            <a:r>
              <a:rPr lang="en-US" altLang="zh-CN" dirty="0">
                <a:solidFill>
                  <a:srgbClr val="669900"/>
                </a:solidFill>
                <a:sym typeface="Symbol" pitchFamily="18" charset="2"/>
              </a:rPr>
              <a:t>CG</a:t>
            </a:r>
            <a:r>
              <a:rPr lang="en-US" altLang="zh-CN" dirty="0">
                <a:solidFill>
                  <a:srgbClr val="669900"/>
                </a:solidFill>
                <a:latin typeface="Tahoma" pitchFamily="34" charset="0"/>
                <a:sym typeface="Symbol" pitchFamily="18" charset="2"/>
              </a:rPr>
              <a:t>D</a:t>
            </a:r>
            <a:r>
              <a:rPr lang="zh-CN" altLang="en-US" dirty="0">
                <a:solidFill>
                  <a:srgbClr val="000066"/>
                </a:solidFill>
                <a:latin typeface="Tahoma" pitchFamily="34" charset="0"/>
                <a:sym typeface="Symbol" pitchFamily="18" charset="2"/>
              </a:rPr>
              <a:t>： </a:t>
            </a:r>
            <a:r>
              <a:rPr lang="en-US" altLang="zh-CN" dirty="0">
                <a:solidFill>
                  <a:srgbClr val="000066"/>
                </a:solidFill>
                <a:latin typeface="Tahoma" pitchFamily="34" charset="0"/>
              </a:rPr>
              <a:t>F = {</a:t>
            </a:r>
            <a:r>
              <a:rPr lang="en-US" altLang="zh-CN" dirty="0"/>
              <a:t>AB</a:t>
            </a:r>
            <a:r>
              <a:rPr lang="zh-CN" altLang="zh-CN" dirty="0"/>
              <a:t>→</a:t>
            </a:r>
            <a:r>
              <a:rPr lang="en-US" altLang="zh-CN" dirty="0"/>
              <a:t>C, C</a:t>
            </a:r>
            <a:r>
              <a:rPr lang="zh-CN" altLang="zh-CN" dirty="0"/>
              <a:t>→</a:t>
            </a:r>
            <a:r>
              <a:rPr lang="en-US" altLang="zh-CN" dirty="0"/>
              <a:t>A, CG</a:t>
            </a:r>
            <a:r>
              <a:rPr lang="zh-CN" altLang="zh-CN" dirty="0"/>
              <a:t>→</a:t>
            </a:r>
            <a:r>
              <a:rPr lang="en-US" altLang="zh-CN" dirty="0"/>
              <a:t>D, ACD</a:t>
            </a:r>
            <a:r>
              <a:rPr lang="zh-CN" altLang="zh-CN" dirty="0"/>
              <a:t>→</a:t>
            </a:r>
            <a:r>
              <a:rPr lang="en-US" altLang="zh-CN" dirty="0"/>
              <a:t>B</a:t>
            </a:r>
            <a:r>
              <a:rPr lang="en-US" altLang="zh-CN" dirty="0">
                <a:solidFill>
                  <a:srgbClr val="000066"/>
                </a:solidFill>
                <a:latin typeface="Tahoma" pitchFamily="34" charset="0"/>
              </a:rPr>
              <a:t>}</a:t>
            </a:r>
          </a:p>
        </p:txBody>
      </p:sp>
      <p:sp>
        <p:nvSpPr>
          <p:cNvPr id="7" name="Rectangle 2">
            <a:extLst>
              <a:ext uri="{FF2B5EF4-FFF2-40B4-BE49-F238E27FC236}">
                <a16:creationId xmlns:a16="http://schemas.microsoft.com/office/drawing/2014/main" id="{1F761935-EA2A-4AC4-B375-ADE332578C2F}"/>
              </a:ext>
            </a:extLst>
          </p:cNvPr>
          <p:cNvSpPr txBox="1">
            <a:spLocks noChangeArrowheads="1"/>
          </p:cNvSpPr>
          <p:nvPr/>
        </p:nvSpPr>
        <p:spPr bwMode="auto">
          <a:xfrm>
            <a:off x="467544" y="764704"/>
            <a:ext cx="77724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Arial" pitchFamily="34" charset="0"/>
              </a:defRPr>
            </a:lvl2pPr>
            <a:lvl3pPr algn="ctr" rtl="0" eaLnBrk="0" fontAlgn="base" hangingPunct="0">
              <a:spcBef>
                <a:spcPct val="0"/>
              </a:spcBef>
              <a:spcAft>
                <a:spcPct val="0"/>
              </a:spcAft>
              <a:defRPr sz="3600" b="1">
                <a:solidFill>
                  <a:schemeClr val="bg1"/>
                </a:solidFill>
                <a:latin typeface="Arial" pitchFamily="34" charset="0"/>
              </a:defRPr>
            </a:lvl3pPr>
            <a:lvl4pPr algn="ctr" rtl="0" eaLnBrk="0" fontAlgn="base" hangingPunct="0">
              <a:spcBef>
                <a:spcPct val="0"/>
              </a:spcBef>
              <a:spcAft>
                <a:spcPct val="0"/>
              </a:spcAft>
              <a:defRPr sz="3600" b="1">
                <a:solidFill>
                  <a:schemeClr val="bg1"/>
                </a:solidFill>
                <a:latin typeface="Arial" pitchFamily="34" charset="0"/>
              </a:defRPr>
            </a:lvl4pPr>
            <a:lvl5pPr algn="ctr" rtl="0" eaLnBrk="0" fontAlgn="base" hangingPunct="0">
              <a:spcBef>
                <a:spcPct val="0"/>
              </a:spcBef>
              <a:spcAft>
                <a:spcPct val="0"/>
              </a:spcAft>
              <a:defRPr sz="3600" b="1">
                <a:solidFill>
                  <a:schemeClr val="bg1"/>
                </a:solidFill>
                <a:latin typeface="Arial" pitchFamily="34" charset="0"/>
              </a:defRPr>
            </a:lvl5pPr>
            <a:lvl6pPr marL="457200" algn="ctr" rtl="0" fontAlgn="base">
              <a:spcBef>
                <a:spcPct val="0"/>
              </a:spcBef>
              <a:spcAft>
                <a:spcPct val="0"/>
              </a:spcAft>
              <a:defRPr sz="3600" b="1">
                <a:solidFill>
                  <a:schemeClr val="bg1"/>
                </a:solidFill>
                <a:latin typeface="Arial" pitchFamily="34" charset="0"/>
              </a:defRPr>
            </a:lvl6pPr>
            <a:lvl7pPr marL="914400" algn="ctr" rtl="0" fontAlgn="base">
              <a:spcBef>
                <a:spcPct val="0"/>
              </a:spcBef>
              <a:spcAft>
                <a:spcPct val="0"/>
              </a:spcAft>
              <a:defRPr sz="3600" b="1">
                <a:solidFill>
                  <a:schemeClr val="bg1"/>
                </a:solidFill>
                <a:latin typeface="Arial" pitchFamily="34" charset="0"/>
              </a:defRPr>
            </a:lvl7pPr>
            <a:lvl8pPr marL="1371600" algn="ctr" rtl="0" fontAlgn="base">
              <a:spcBef>
                <a:spcPct val="0"/>
              </a:spcBef>
              <a:spcAft>
                <a:spcPct val="0"/>
              </a:spcAft>
              <a:defRPr sz="3600" b="1">
                <a:solidFill>
                  <a:schemeClr val="bg1"/>
                </a:solidFill>
                <a:latin typeface="Arial" pitchFamily="34" charset="0"/>
              </a:defRPr>
            </a:lvl8pPr>
            <a:lvl9pPr marL="1828800" algn="ctr" rtl="0" fontAlgn="base">
              <a:spcBef>
                <a:spcPct val="0"/>
              </a:spcBef>
              <a:spcAft>
                <a:spcPct val="0"/>
              </a:spcAft>
              <a:defRPr sz="3600" b="1">
                <a:solidFill>
                  <a:schemeClr val="bg1"/>
                </a:solidFill>
                <a:latin typeface="Arial" pitchFamily="34" charset="0"/>
              </a:defRPr>
            </a:lvl9pPr>
          </a:lstStyle>
          <a:p>
            <a:r>
              <a:rPr lang="zh-CN" altLang="pt-BR" sz="2800" kern="0">
                <a:solidFill>
                  <a:srgbClr val="FFFFFF"/>
                </a:solidFill>
                <a:latin typeface="Arial"/>
              </a:rPr>
              <a:t>求最小函数依赖集</a:t>
            </a:r>
            <a:r>
              <a:rPr lang="en-US" altLang="zh-CN" sz="2800" kern="0">
                <a:solidFill>
                  <a:srgbClr val="FFFFFF"/>
                </a:solidFill>
                <a:latin typeface="Arial"/>
              </a:rPr>
              <a:t>(</a:t>
            </a:r>
            <a:r>
              <a:rPr lang="zh-CN" altLang="en-US" sz="2800" kern="0">
                <a:solidFill>
                  <a:srgbClr val="FFFFFF"/>
                </a:solidFill>
                <a:latin typeface="Arial"/>
              </a:rPr>
              <a:t>示例</a:t>
            </a:r>
            <a:r>
              <a:rPr lang="en-US" altLang="zh-CN" sz="2800" kern="0">
                <a:solidFill>
                  <a:srgbClr val="FFFFFF"/>
                </a:solidFill>
                <a:latin typeface="Arial"/>
              </a:rPr>
              <a:t>)</a:t>
            </a:r>
            <a:endParaRPr lang="zh-CN" altLang="en-US" kern="0" dirty="0">
              <a:solidFill>
                <a:srgbClr val="0000FF"/>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Effect transition="in" filter="blinds(horizontal)">
                                      <p:cBhvr>
                                        <p:cTn id="27" dur="500"/>
                                        <p:tgtEl>
                                          <p:spTgt spid="2">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1" end="1"/>
                                            </p:txEl>
                                          </p:spTgt>
                                        </p:tgtEl>
                                        <p:attrNameLst>
                                          <p:attrName>style.visibility</p:attrName>
                                        </p:attrNameLst>
                                      </p:cBhvr>
                                      <p:to>
                                        <p:strVal val="visible"/>
                                      </p:to>
                                    </p:set>
                                    <p:animEffect transition="in" filter="blinds(horizontal)">
                                      <p:cBhvr>
                                        <p:cTn id="32" dur="500"/>
                                        <p:tgtEl>
                                          <p:spTgt spid="2">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animEffect transition="in" filter="blinds(horizontal)">
                                      <p:cBhvr>
                                        <p:cTn id="37" dur="500"/>
                                        <p:tgtEl>
                                          <p:spTgt spid="2">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
                                            <p:txEl>
                                              <p:pRg st="3" end="3"/>
                                            </p:txEl>
                                          </p:spTgt>
                                        </p:tgtEl>
                                        <p:attrNameLst>
                                          <p:attrName>style.visibility</p:attrName>
                                        </p:attrNameLst>
                                      </p:cBhvr>
                                      <p:to>
                                        <p:strVal val="visible"/>
                                      </p:to>
                                    </p:set>
                                    <p:animEffect transition="in" filter="blinds(horizontal)">
                                      <p:cBhvr>
                                        <p:cTn id="4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395288" y="1787519"/>
            <a:ext cx="83058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a:lnSpc>
                <a:spcPct val="115000"/>
              </a:lnSpc>
              <a:spcBef>
                <a:spcPct val="25000"/>
              </a:spcBef>
              <a:buClr>
                <a:schemeClr val="accent1"/>
              </a:buClr>
            </a:pPr>
            <a:r>
              <a:rPr lang="zh-CN" altLang="en-US" dirty="0">
                <a:solidFill>
                  <a:srgbClr val="CC3300"/>
                </a:solidFill>
                <a:latin typeface="Tahoma" pitchFamily="34" charset="0"/>
              </a:rPr>
              <a:t>检查</a:t>
            </a:r>
            <a:r>
              <a:rPr lang="en-US" altLang="zh-CN" dirty="0">
                <a:solidFill>
                  <a:srgbClr val="CC3300"/>
                </a:solidFill>
                <a:latin typeface="Tahoma" pitchFamily="34" charset="0"/>
              </a:rPr>
              <a:t>ACD→B</a:t>
            </a:r>
            <a:r>
              <a:rPr lang="zh-CN" altLang="en-US" dirty="0">
                <a:solidFill>
                  <a:srgbClr val="000066"/>
                </a:solidFill>
                <a:latin typeface="Tahoma" pitchFamily="34" charset="0"/>
              </a:rPr>
              <a:t>：</a:t>
            </a:r>
          </a:p>
          <a:p>
            <a:pPr algn="just">
              <a:lnSpc>
                <a:spcPct val="115000"/>
              </a:lnSpc>
              <a:spcBef>
                <a:spcPct val="25000"/>
              </a:spcBef>
              <a:buClr>
                <a:schemeClr val="accent1"/>
              </a:buClr>
            </a:pPr>
            <a:r>
              <a:rPr lang="zh-CN" altLang="en-US" dirty="0">
                <a:solidFill>
                  <a:srgbClr val="000066"/>
                </a:solidFill>
                <a:latin typeface="Tahoma" pitchFamily="34" charset="0"/>
              </a:rPr>
              <a:t>      </a:t>
            </a:r>
            <a:r>
              <a:rPr lang="en-US" altLang="zh-CN" dirty="0">
                <a:solidFill>
                  <a:srgbClr val="000066"/>
                </a:solidFill>
                <a:latin typeface="Tahoma" pitchFamily="34" charset="0"/>
                <a:sym typeface="Symbol" pitchFamily="18" charset="2"/>
              </a:rPr>
              <a:t>G=F-{</a:t>
            </a:r>
            <a:r>
              <a:rPr lang="en-US" altLang="zh-CN" dirty="0">
                <a:solidFill>
                  <a:srgbClr val="000066"/>
                </a:solidFill>
                <a:latin typeface="Tahoma" pitchFamily="34" charset="0"/>
              </a:rPr>
              <a:t>ACD</a:t>
            </a:r>
            <a:r>
              <a:rPr lang="en-US" altLang="zh-CN" dirty="0">
                <a:solidFill>
                  <a:srgbClr val="000066"/>
                </a:solidFill>
                <a:latin typeface="Tahoma" pitchFamily="34" charset="0"/>
                <a:sym typeface="Symbol" pitchFamily="18" charset="2"/>
              </a:rPr>
              <a:t>B}={</a:t>
            </a:r>
            <a:r>
              <a:rPr lang="en-US" altLang="zh-CN" dirty="0"/>
              <a:t>AB</a:t>
            </a:r>
            <a:r>
              <a:rPr lang="zh-CN" altLang="zh-CN" dirty="0"/>
              <a:t>→</a:t>
            </a:r>
            <a:r>
              <a:rPr lang="en-US" altLang="zh-CN" dirty="0"/>
              <a:t>C, C</a:t>
            </a:r>
            <a:r>
              <a:rPr lang="zh-CN" altLang="zh-CN" dirty="0"/>
              <a:t>→</a:t>
            </a:r>
            <a:r>
              <a:rPr lang="en-US" altLang="zh-CN" dirty="0"/>
              <a:t>A, CG</a:t>
            </a:r>
            <a:r>
              <a:rPr lang="zh-CN" altLang="zh-CN" dirty="0"/>
              <a:t>→</a:t>
            </a:r>
            <a:r>
              <a:rPr lang="en-US" altLang="zh-CN" dirty="0"/>
              <a:t>D</a:t>
            </a:r>
            <a:r>
              <a:rPr lang="en-US" altLang="zh-CN" dirty="0">
                <a:solidFill>
                  <a:srgbClr val="000066"/>
                </a:solidFill>
                <a:latin typeface="Tahoma" pitchFamily="34" charset="0"/>
                <a:sym typeface="Symbol" pitchFamily="18" charset="2"/>
              </a:rPr>
              <a:t>}</a:t>
            </a:r>
          </a:p>
          <a:p>
            <a:pPr algn="just">
              <a:lnSpc>
                <a:spcPct val="115000"/>
              </a:lnSpc>
              <a:spcBef>
                <a:spcPct val="25000"/>
              </a:spcBef>
              <a:buClr>
                <a:schemeClr val="accent1"/>
              </a:buClr>
            </a:pPr>
            <a:r>
              <a:rPr lang="en-US" altLang="zh-CN" dirty="0">
                <a:solidFill>
                  <a:srgbClr val="000066"/>
                </a:solidFill>
                <a:latin typeface="Tahoma" pitchFamily="34" charset="0"/>
              </a:rPr>
              <a:t> </a:t>
            </a:r>
            <a:r>
              <a:rPr lang="zh-CN" altLang="en-US" dirty="0">
                <a:solidFill>
                  <a:srgbClr val="000066"/>
                </a:solidFill>
                <a:latin typeface="Tahoma" pitchFamily="34" charset="0"/>
              </a:rPr>
              <a:t>由于：</a:t>
            </a:r>
            <a:r>
              <a:rPr lang="en-US" altLang="zh-CN" dirty="0">
                <a:solidFill>
                  <a:srgbClr val="000066"/>
                </a:solidFill>
                <a:latin typeface="Tahoma" pitchFamily="34" charset="0"/>
              </a:rPr>
              <a:t>CD</a:t>
            </a:r>
            <a:r>
              <a:rPr lang="en-US" altLang="zh-CN" baseline="-30000" dirty="0">
                <a:solidFill>
                  <a:srgbClr val="000066"/>
                </a:solidFill>
                <a:latin typeface="Tahoma" pitchFamily="34" charset="0"/>
              </a:rPr>
              <a:t>G</a:t>
            </a:r>
            <a:r>
              <a:rPr lang="en-US" altLang="zh-CN" baseline="30000" dirty="0">
                <a:solidFill>
                  <a:srgbClr val="000066"/>
                </a:solidFill>
                <a:latin typeface="Tahoma" pitchFamily="34" charset="0"/>
              </a:rPr>
              <a:t>+ </a:t>
            </a:r>
            <a:r>
              <a:rPr lang="en-US" altLang="zh-CN" dirty="0">
                <a:solidFill>
                  <a:srgbClr val="000066"/>
                </a:solidFill>
                <a:latin typeface="Tahoma" pitchFamily="34" charset="0"/>
                <a:sym typeface="Symbol" pitchFamily="18" charset="2"/>
              </a:rPr>
              <a:t>= {C</a:t>
            </a:r>
            <a:r>
              <a:rPr lang="zh-CN" altLang="en-US" dirty="0">
                <a:solidFill>
                  <a:srgbClr val="000066"/>
                </a:solidFill>
                <a:latin typeface="Tahoma" pitchFamily="34" charset="0"/>
                <a:sym typeface="Symbol" pitchFamily="18" charset="2"/>
              </a:rPr>
              <a:t>，</a:t>
            </a:r>
            <a:r>
              <a:rPr lang="en-US" altLang="zh-CN" dirty="0">
                <a:solidFill>
                  <a:srgbClr val="000066"/>
                </a:solidFill>
                <a:latin typeface="Tahoma" pitchFamily="34" charset="0"/>
                <a:sym typeface="Symbol" pitchFamily="18" charset="2"/>
              </a:rPr>
              <a:t>D</a:t>
            </a:r>
            <a:r>
              <a:rPr lang="zh-CN" altLang="en-US" dirty="0">
                <a:solidFill>
                  <a:srgbClr val="000066"/>
                </a:solidFill>
                <a:latin typeface="Tahoma" pitchFamily="34" charset="0"/>
                <a:sym typeface="Symbol" pitchFamily="18" charset="2"/>
              </a:rPr>
              <a:t>，</a:t>
            </a:r>
            <a:r>
              <a:rPr lang="en-US" altLang="zh-CN" dirty="0">
                <a:solidFill>
                  <a:srgbClr val="000066"/>
                </a:solidFill>
                <a:latin typeface="Tahoma" pitchFamily="34" charset="0"/>
                <a:sym typeface="Symbol" pitchFamily="18" charset="2"/>
              </a:rPr>
              <a:t>A}</a:t>
            </a:r>
            <a:r>
              <a:rPr lang="zh-CN" altLang="en-US" dirty="0">
                <a:solidFill>
                  <a:srgbClr val="000066"/>
                </a:solidFill>
                <a:latin typeface="Tahoma" pitchFamily="34" charset="0"/>
                <a:sym typeface="Symbol" pitchFamily="18" charset="2"/>
              </a:rPr>
              <a:t>，</a:t>
            </a:r>
            <a:r>
              <a:rPr lang="en-US" altLang="zh-CN" dirty="0">
                <a:solidFill>
                  <a:srgbClr val="000066"/>
                </a:solidFill>
                <a:latin typeface="Tahoma" pitchFamily="34" charset="0"/>
              </a:rPr>
              <a:t> </a:t>
            </a:r>
            <a:r>
              <a:rPr lang="zh-CN" altLang="en-US" dirty="0">
                <a:solidFill>
                  <a:srgbClr val="000066"/>
                </a:solidFill>
                <a:latin typeface="Tahoma" pitchFamily="34" charset="0"/>
                <a:sym typeface="Symbol" pitchFamily="18" charset="2"/>
              </a:rPr>
              <a:t>包含</a:t>
            </a:r>
            <a:r>
              <a:rPr lang="en-US" altLang="zh-CN" dirty="0">
                <a:solidFill>
                  <a:srgbClr val="000066"/>
                </a:solidFill>
                <a:latin typeface="Tahoma" pitchFamily="34" charset="0"/>
                <a:sym typeface="Symbol" pitchFamily="18" charset="2"/>
              </a:rPr>
              <a:t>A </a:t>
            </a:r>
          </a:p>
          <a:p>
            <a:pPr algn="just">
              <a:lnSpc>
                <a:spcPct val="115000"/>
              </a:lnSpc>
              <a:spcBef>
                <a:spcPct val="25000"/>
              </a:spcBef>
              <a:buClr>
                <a:schemeClr val="accent1"/>
              </a:buClr>
            </a:pPr>
            <a:r>
              <a:rPr lang="zh-CN" altLang="en-US" dirty="0">
                <a:solidFill>
                  <a:srgbClr val="000066"/>
                </a:solidFill>
                <a:latin typeface="Tahoma" pitchFamily="34" charset="0"/>
                <a:sym typeface="Symbol" pitchFamily="18" charset="2"/>
              </a:rPr>
              <a:t>则</a:t>
            </a:r>
            <a:r>
              <a:rPr lang="en-US" altLang="zh-CN" dirty="0">
                <a:solidFill>
                  <a:srgbClr val="000066"/>
                </a:solidFill>
                <a:latin typeface="Tahoma" pitchFamily="34" charset="0"/>
                <a:sym typeface="Symbol" pitchFamily="18" charset="2"/>
              </a:rPr>
              <a:t>A</a:t>
            </a:r>
            <a:r>
              <a:rPr lang="zh-CN" altLang="en-US" dirty="0">
                <a:solidFill>
                  <a:srgbClr val="000066"/>
                </a:solidFill>
                <a:latin typeface="Tahoma" pitchFamily="34" charset="0"/>
                <a:sym typeface="Symbol" pitchFamily="18" charset="2"/>
              </a:rPr>
              <a:t>多余，可用</a:t>
            </a:r>
            <a:r>
              <a:rPr lang="en-US" altLang="zh-CN" dirty="0">
                <a:solidFill>
                  <a:srgbClr val="000066"/>
                </a:solidFill>
              </a:rPr>
              <a:t>CD</a:t>
            </a:r>
            <a:r>
              <a:rPr lang="en-US" altLang="zh-CN" dirty="0">
                <a:solidFill>
                  <a:srgbClr val="000066"/>
                </a:solidFill>
                <a:sym typeface="Symbol" pitchFamily="18" charset="2"/>
              </a:rPr>
              <a:t>B</a:t>
            </a:r>
            <a:r>
              <a:rPr lang="zh-CN" altLang="en-US" dirty="0">
                <a:solidFill>
                  <a:srgbClr val="000066"/>
                </a:solidFill>
                <a:sym typeface="Symbol" pitchFamily="18" charset="2"/>
              </a:rPr>
              <a:t>替代</a:t>
            </a:r>
            <a:r>
              <a:rPr lang="en-US" altLang="zh-CN" dirty="0">
                <a:solidFill>
                  <a:srgbClr val="000066"/>
                </a:solidFill>
              </a:rPr>
              <a:t>ACD</a:t>
            </a:r>
            <a:r>
              <a:rPr lang="en-US" altLang="zh-CN" dirty="0">
                <a:solidFill>
                  <a:srgbClr val="000066"/>
                </a:solidFill>
                <a:sym typeface="Symbol" pitchFamily="18" charset="2"/>
              </a:rPr>
              <a:t>B</a:t>
            </a:r>
            <a:endParaRPr lang="zh-CN" altLang="en-US" dirty="0">
              <a:solidFill>
                <a:srgbClr val="000066"/>
              </a:solidFill>
              <a:latin typeface="Tahoma" pitchFamily="34" charset="0"/>
              <a:sym typeface="Symbol" pitchFamily="18" charset="2"/>
            </a:endParaRPr>
          </a:p>
          <a:p>
            <a:pPr algn="just">
              <a:lnSpc>
                <a:spcPct val="115000"/>
              </a:lnSpc>
              <a:spcBef>
                <a:spcPct val="25000"/>
              </a:spcBef>
              <a:buClr>
                <a:schemeClr val="accent1"/>
              </a:buClr>
            </a:pPr>
            <a:r>
              <a:rPr lang="zh-CN" altLang="en-US" dirty="0">
                <a:solidFill>
                  <a:srgbClr val="669900"/>
                </a:solidFill>
                <a:sym typeface="Symbol" pitchFamily="18" charset="2"/>
              </a:rPr>
              <a:t>得到</a:t>
            </a:r>
            <a:r>
              <a:rPr lang="zh-CN" altLang="en-US" dirty="0">
                <a:solidFill>
                  <a:srgbClr val="000066"/>
                </a:solidFill>
                <a:latin typeface="Tahoma" pitchFamily="34" charset="0"/>
                <a:sym typeface="Symbol" pitchFamily="18" charset="2"/>
              </a:rPr>
              <a:t>： </a:t>
            </a:r>
            <a:r>
              <a:rPr lang="en-US" altLang="zh-CN" dirty="0">
                <a:solidFill>
                  <a:srgbClr val="000066"/>
                </a:solidFill>
                <a:latin typeface="Tahoma" pitchFamily="34" charset="0"/>
              </a:rPr>
              <a:t>F = {</a:t>
            </a:r>
            <a:r>
              <a:rPr lang="en-US" altLang="zh-CN" dirty="0"/>
              <a:t>AB</a:t>
            </a:r>
            <a:r>
              <a:rPr lang="zh-CN" altLang="zh-CN" dirty="0"/>
              <a:t>→</a:t>
            </a:r>
            <a:r>
              <a:rPr lang="en-US" altLang="zh-CN" dirty="0"/>
              <a:t>C, C</a:t>
            </a:r>
            <a:r>
              <a:rPr lang="zh-CN" altLang="zh-CN" dirty="0"/>
              <a:t>→</a:t>
            </a:r>
            <a:r>
              <a:rPr lang="en-US" altLang="zh-CN" dirty="0"/>
              <a:t>A, CG</a:t>
            </a:r>
            <a:r>
              <a:rPr lang="zh-CN" altLang="zh-CN" dirty="0"/>
              <a:t>→</a:t>
            </a:r>
            <a:r>
              <a:rPr lang="en-US" altLang="zh-CN" dirty="0"/>
              <a:t>D, CD</a:t>
            </a:r>
            <a:r>
              <a:rPr lang="zh-CN" altLang="zh-CN" dirty="0"/>
              <a:t>→</a:t>
            </a:r>
            <a:r>
              <a:rPr lang="en-US" altLang="zh-CN" dirty="0"/>
              <a:t>B</a:t>
            </a:r>
            <a:r>
              <a:rPr lang="en-US" altLang="zh-CN" dirty="0">
                <a:solidFill>
                  <a:srgbClr val="000066"/>
                </a:solidFill>
                <a:latin typeface="Tahoma" pitchFamily="34" charset="0"/>
              </a:rPr>
              <a:t>}</a:t>
            </a:r>
          </a:p>
        </p:txBody>
      </p:sp>
      <p:sp>
        <p:nvSpPr>
          <p:cNvPr id="7" name="Rectangle 6"/>
          <p:cNvSpPr>
            <a:spLocks noChangeArrowheads="1"/>
          </p:cNvSpPr>
          <p:nvPr/>
        </p:nvSpPr>
        <p:spPr bwMode="auto">
          <a:xfrm>
            <a:off x="250825" y="4452931"/>
            <a:ext cx="815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r>
              <a:rPr lang="zh-CN" altLang="en-US">
                <a:solidFill>
                  <a:srgbClr val="CC3300"/>
                </a:solidFill>
                <a:latin typeface="Tahoma" pitchFamily="34" charset="0"/>
              </a:rPr>
              <a:t>最后： </a:t>
            </a:r>
            <a:r>
              <a:rPr lang="en-US" altLang="zh-CN">
                <a:solidFill>
                  <a:srgbClr val="CC3300"/>
                </a:solidFill>
                <a:latin typeface="Tahoma" pitchFamily="34" charset="0"/>
              </a:rPr>
              <a:t>F</a:t>
            </a:r>
            <a:r>
              <a:rPr lang="en-US" altLang="zh-CN" baseline="-25000">
                <a:solidFill>
                  <a:srgbClr val="CC3300"/>
                </a:solidFill>
                <a:latin typeface="Tahoma" pitchFamily="34" charset="0"/>
              </a:rPr>
              <a:t>min</a:t>
            </a:r>
            <a:r>
              <a:rPr lang="en-US" altLang="zh-CN">
                <a:solidFill>
                  <a:srgbClr val="CC3300"/>
                </a:solidFill>
                <a:latin typeface="Tahoma" pitchFamily="34" charset="0"/>
              </a:rPr>
              <a:t> = {</a:t>
            </a:r>
            <a:r>
              <a:rPr lang="en-US" altLang="zh-CN">
                <a:solidFill>
                  <a:srgbClr val="C00000"/>
                </a:solidFill>
              </a:rPr>
              <a:t>AB</a:t>
            </a:r>
            <a:r>
              <a:rPr lang="zh-CN" altLang="zh-CN">
                <a:solidFill>
                  <a:srgbClr val="C00000"/>
                </a:solidFill>
              </a:rPr>
              <a:t>→</a:t>
            </a:r>
            <a:r>
              <a:rPr lang="en-US" altLang="zh-CN">
                <a:solidFill>
                  <a:srgbClr val="C00000"/>
                </a:solidFill>
              </a:rPr>
              <a:t>C, C</a:t>
            </a:r>
            <a:r>
              <a:rPr lang="zh-CN" altLang="zh-CN">
                <a:solidFill>
                  <a:srgbClr val="C00000"/>
                </a:solidFill>
              </a:rPr>
              <a:t>→</a:t>
            </a:r>
            <a:r>
              <a:rPr lang="en-US" altLang="zh-CN">
                <a:solidFill>
                  <a:srgbClr val="C00000"/>
                </a:solidFill>
              </a:rPr>
              <a:t>A, CG</a:t>
            </a:r>
            <a:r>
              <a:rPr lang="zh-CN" altLang="zh-CN">
                <a:solidFill>
                  <a:srgbClr val="C00000"/>
                </a:solidFill>
              </a:rPr>
              <a:t>→</a:t>
            </a:r>
            <a:r>
              <a:rPr lang="en-US" altLang="zh-CN">
                <a:solidFill>
                  <a:srgbClr val="C00000"/>
                </a:solidFill>
              </a:rPr>
              <a:t>D, CD</a:t>
            </a:r>
            <a:r>
              <a:rPr lang="zh-CN" altLang="zh-CN">
                <a:solidFill>
                  <a:srgbClr val="C00000"/>
                </a:solidFill>
              </a:rPr>
              <a:t>→</a:t>
            </a:r>
            <a:r>
              <a:rPr lang="en-US" altLang="zh-CN">
                <a:solidFill>
                  <a:srgbClr val="C00000"/>
                </a:solidFill>
              </a:rPr>
              <a:t>B</a:t>
            </a:r>
            <a:r>
              <a:rPr lang="en-US" altLang="zh-CN">
                <a:solidFill>
                  <a:srgbClr val="CC3300"/>
                </a:solidFill>
                <a:latin typeface="Tahoma" pitchFamily="34" charset="0"/>
              </a:rPr>
              <a:t>}</a:t>
            </a:r>
          </a:p>
        </p:txBody>
      </p:sp>
      <p:sp>
        <p:nvSpPr>
          <p:cNvPr id="84997" name="Rectangle 6"/>
          <p:cNvSpPr>
            <a:spLocks noChangeArrowheads="1"/>
          </p:cNvSpPr>
          <p:nvPr/>
        </p:nvSpPr>
        <p:spPr bwMode="auto">
          <a:xfrm>
            <a:off x="666750" y="1412776"/>
            <a:ext cx="815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r>
              <a:rPr lang="zh-CN" altLang="en-US" dirty="0">
                <a:solidFill>
                  <a:srgbClr val="CC3300"/>
                </a:solidFill>
                <a:latin typeface="Tahoma" pitchFamily="34" charset="0"/>
              </a:rPr>
              <a:t> </a:t>
            </a:r>
            <a:r>
              <a:rPr lang="en-US" altLang="zh-CN" dirty="0">
                <a:solidFill>
                  <a:srgbClr val="CC3300"/>
                </a:solidFill>
                <a:latin typeface="Tahoma" pitchFamily="34" charset="0"/>
              </a:rPr>
              <a:t>F = {</a:t>
            </a:r>
            <a:r>
              <a:rPr lang="en-US" altLang="zh-CN" dirty="0">
                <a:solidFill>
                  <a:srgbClr val="C00000"/>
                </a:solidFill>
              </a:rPr>
              <a:t>AB</a:t>
            </a:r>
            <a:r>
              <a:rPr lang="zh-CN" altLang="zh-CN" dirty="0">
                <a:solidFill>
                  <a:srgbClr val="C00000"/>
                </a:solidFill>
              </a:rPr>
              <a:t>→</a:t>
            </a:r>
            <a:r>
              <a:rPr lang="en-US" altLang="zh-CN" dirty="0">
                <a:solidFill>
                  <a:srgbClr val="C00000"/>
                </a:solidFill>
              </a:rPr>
              <a:t>C, C</a:t>
            </a:r>
            <a:r>
              <a:rPr lang="zh-CN" altLang="zh-CN" dirty="0">
                <a:solidFill>
                  <a:srgbClr val="C00000"/>
                </a:solidFill>
              </a:rPr>
              <a:t>→</a:t>
            </a:r>
            <a:r>
              <a:rPr lang="en-US" altLang="zh-CN" dirty="0">
                <a:solidFill>
                  <a:srgbClr val="C00000"/>
                </a:solidFill>
              </a:rPr>
              <a:t>A, CG</a:t>
            </a:r>
            <a:r>
              <a:rPr lang="zh-CN" altLang="zh-CN" dirty="0">
                <a:solidFill>
                  <a:srgbClr val="C00000"/>
                </a:solidFill>
              </a:rPr>
              <a:t>→</a:t>
            </a:r>
            <a:r>
              <a:rPr lang="en-US" altLang="zh-CN" dirty="0">
                <a:solidFill>
                  <a:srgbClr val="C00000"/>
                </a:solidFill>
              </a:rPr>
              <a:t>D, ACD</a:t>
            </a:r>
            <a:r>
              <a:rPr lang="zh-CN" altLang="zh-CN" dirty="0">
                <a:solidFill>
                  <a:srgbClr val="C00000"/>
                </a:solidFill>
              </a:rPr>
              <a:t>→</a:t>
            </a:r>
            <a:r>
              <a:rPr lang="en-US" altLang="zh-CN" dirty="0">
                <a:solidFill>
                  <a:srgbClr val="C00000"/>
                </a:solidFill>
              </a:rPr>
              <a:t>B</a:t>
            </a:r>
            <a:r>
              <a:rPr lang="en-US" altLang="zh-CN" dirty="0">
                <a:solidFill>
                  <a:srgbClr val="CC3300"/>
                </a:solidFill>
                <a:latin typeface="Tahoma" pitchFamily="34" charset="0"/>
              </a:rPr>
              <a:t>}</a:t>
            </a:r>
          </a:p>
        </p:txBody>
      </p:sp>
      <p:sp>
        <p:nvSpPr>
          <p:cNvPr id="318469" name="Rectangle 5"/>
          <p:cNvSpPr>
            <a:spLocks noChangeArrowheads="1"/>
          </p:cNvSpPr>
          <p:nvPr/>
        </p:nvSpPr>
        <p:spPr bwMode="auto">
          <a:xfrm>
            <a:off x="250825" y="5029194"/>
            <a:ext cx="8569325"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l">
              <a:spcBef>
                <a:spcPct val="20000"/>
              </a:spcBef>
              <a:buClr>
                <a:srgbClr val="FFFF66"/>
              </a:buClr>
            </a:pPr>
            <a:r>
              <a:rPr lang="zh-CN" altLang="en-US" dirty="0">
                <a:solidFill>
                  <a:srgbClr val="FF3300"/>
                </a:solidFill>
                <a:latin typeface="楷体_GB2312" pitchFamily="49" charset="-122"/>
                <a:ea typeface="楷体_GB2312" pitchFamily="49" charset="-122"/>
              </a:rPr>
              <a:t>注意</a:t>
            </a:r>
            <a:r>
              <a:rPr lang="en-US" altLang="zh-CN" dirty="0">
                <a:solidFill>
                  <a:srgbClr val="FF3300"/>
                </a:solidFill>
                <a:latin typeface="楷体_GB2312" pitchFamily="49" charset="-122"/>
                <a:ea typeface="楷体_GB2312" pitchFamily="49" charset="-122"/>
                <a:sym typeface="Wingdings" pitchFamily="2" charset="2"/>
              </a:rPr>
              <a:t>:</a:t>
            </a:r>
            <a:r>
              <a:rPr lang="en-US" altLang="zh-CN" dirty="0">
                <a:solidFill>
                  <a:srgbClr val="000066"/>
                </a:solidFill>
                <a:latin typeface="楷体_GB2312" pitchFamily="49" charset="-122"/>
                <a:ea typeface="楷体_GB2312" pitchFamily="49" charset="-122"/>
                <a:sym typeface="Wingdings" pitchFamily="2" charset="2"/>
              </a:rPr>
              <a:t>1)</a:t>
            </a:r>
            <a:r>
              <a:rPr lang="en-US" altLang="zh-CN" dirty="0">
                <a:solidFill>
                  <a:srgbClr val="000066"/>
                </a:solidFill>
                <a:latin typeface="楷体_GB2312" pitchFamily="49" charset="-122"/>
                <a:ea typeface="楷体_GB2312" pitchFamily="49" charset="-122"/>
              </a:rPr>
              <a:t>F</a:t>
            </a:r>
            <a:r>
              <a:rPr lang="zh-CN" altLang="en-US" dirty="0">
                <a:solidFill>
                  <a:srgbClr val="000066"/>
                </a:solidFill>
                <a:latin typeface="楷体_GB2312" pitchFamily="49" charset="-122"/>
                <a:ea typeface="楷体_GB2312" pitchFamily="49" charset="-122"/>
              </a:rPr>
              <a:t>的</a:t>
            </a:r>
            <a:r>
              <a:rPr lang="zh-CN" altLang="en-US" dirty="0">
                <a:solidFill>
                  <a:srgbClr val="FF3300"/>
                </a:solidFill>
                <a:latin typeface="楷体_GB2312" pitchFamily="49" charset="-122"/>
                <a:ea typeface="楷体_GB2312" pitchFamily="49" charset="-122"/>
              </a:rPr>
              <a:t>最小依赖集</a:t>
            </a:r>
            <a:r>
              <a:rPr lang="en-US" altLang="zh-CN" dirty="0">
                <a:solidFill>
                  <a:srgbClr val="FF3300"/>
                </a:solidFill>
                <a:latin typeface="楷体_GB2312" pitchFamily="49" charset="-122"/>
                <a:ea typeface="楷体_GB2312" pitchFamily="49" charset="-122"/>
              </a:rPr>
              <a:t>F</a:t>
            </a:r>
            <a:r>
              <a:rPr lang="en-US" altLang="zh-CN" baseline="-30000" dirty="0">
                <a:solidFill>
                  <a:srgbClr val="FF3300"/>
                </a:solidFill>
                <a:latin typeface="楷体_GB2312" pitchFamily="49" charset="-122"/>
                <a:ea typeface="楷体_GB2312" pitchFamily="49" charset="-122"/>
              </a:rPr>
              <a:t>m</a:t>
            </a:r>
            <a:r>
              <a:rPr lang="zh-CN" altLang="en-US" dirty="0">
                <a:solidFill>
                  <a:srgbClr val="FF3300"/>
                </a:solidFill>
                <a:latin typeface="楷体_GB2312" pitchFamily="49" charset="-122"/>
                <a:ea typeface="楷体_GB2312" pitchFamily="49" charset="-122"/>
              </a:rPr>
              <a:t>不一定是唯一的</a:t>
            </a:r>
            <a:r>
              <a:rPr lang="zh-CN" altLang="en-US" dirty="0">
                <a:solidFill>
                  <a:srgbClr val="000066"/>
                </a:solidFill>
                <a:latin typeface="楷体_GB2312" pitchFamily="49" charset="-122"/>
                <a:ea typeface="楷体_GB2312" pitchFamily="49" charset="-122"/>
              </a:rPr>
              <a:t>，它与对各函数依赖</a:t>
            </a:r>
            <a:r>
              <a:rPr lang="en-US" altLang="zh-CN" dirty="0" err="1">
                <a:solidFill>
                  <a:srgbClr val="000066"/>
                </a:solidFill>
                <a:latin typeface="楷体_GB2312" pitchFamily="49" charset="-122"/>
                <a:ea typeface="楷体_GB2312" pitchFamily="49" charset="-122"/>
              </a:rPr>
              <a:t>FD</a:t>
            </a:r>
            <a:r>
              <a:rPr lang="en-US" altLang="zh-CN" baseline="-30000" dirty="0" err="1">
                <a:solidFill>
                  <a:srgbClr val="000066"/>
                </a:solidFill>
                <a:latin typeface="楷体_GB2312" pitchFamily="49" charset="-122"/>
                <a:ea typeface="楷体_GB2312" pitchFamily="49" charset="-122"/>
              </a:rPr>
              <a:t>i</a:t>
            </a:r>
            <a:r>
              <a:rPr lang="en-US" altLang="zh-CN" dirty="0">
                <a:solidFill>
                  <a:srgbClr val="000066"/>
                </a:solidFill>
                <a:latin typeface="楷体_GB2312" pitchFamily="49" charset="-122"/>
                <a:ea typeface="楷体_GB2312" pitchFamily="49" charset="-122"/>
              </a:rPr>
              <a:t> </a:t>
            </a:r>
            <a:r>
              <a:rPr lang="zh-CN" altLang="en-US" dirty="0">
                <a:solidFill>
                  <a:srgbClr val="000066"/>
                </a:solidFill>
                <a:latin typeface="楷体_GB2312" pitchFamily="49" charset="-122"/>
                <a:ea typeface="楷体_GB2312" pitchFamily="49" charset="-122"/>
              </a:rPr>
              <a:t>及</a:t>
            </a:r>
            <a:r>
              <a:rPr lang="en-US" altLang="zh-CN" dirty="0">
                <a:solidFill>
                  <a:srgbClr val="000066"/>
                </a:solidFill>
                <a:latin typeface="楷体_GB2312" pitchFamily="49" charset="-122"/>
                <a:ea typeface="楷体_GB2312" pitchFamily="49" charset="-122"/>
              </a:rPr>
              <a:t>X→A</a:t>
            </a:r>
            <a:r>
              <a:rPr lang="zh-CN" altLang="en-US" dirty="0">
                <a:solidFill>
                  <a:srgbClr val="000066"/>
                </a:solidFill>
                <a:latin typeface="楷体_GB2312" pitchFamily="49" charset="-122"/>
                <a:ea typeface="楷体_GB2312" pitchFamily="49" charset="-122"/>
              </a:rPr>
              <a:t>中</a:t>
            </a:r>
            <a:r>
              <a:rPr lang="en-US" altLang="zh-CN" dirty="0">
                <a:solidFill>
                  <a:srgbClr val="000066"/>
                </a:solidFill>
                <a:latin typeface="楷体_GB2312" pitchFamily="49" charset="-122"/>
                <a:ea typeface="楷体_GB2312" pitchFamily="49" charset="-122"/>
              </a:rPr>
              <a:t>X</a:t>
            </a:r>
            <a:r>
              <a:rPr lang="zh-CN" altLang="en-US" dirty="0">
                <a:solidFill>
                  <a:srgbClr val="000066"/>
                </a:solidFill>
                <a:latin typeface="楷体_GB2312" pitchFamily="49" charset="-122"/>
                <a:ea typeface="楷体_GB2312" pitchFamily="49" charset="-122"/>
              </a:rPr>
              <a:t>各属性的处置顺序有关。</a:t>
            </a:r>
          </a:p>
          <a:p>
            <a:pPr algn="l">
              <a:spcBef>
                <a:spcPct val="20000"/>
              </a:spcBef>
              <a:buClr>
                <a:srgbClr val="FFFF66"/>
              </a:buClr>
            </a:pPr>
            <a:r>
              <a:rPr lang="zh-CN" altLang="en-US" dirty="0">
                <a:solidFill>
                  <a:srgbClr val="000066"/>
                </a:solidFill>
                <a:latin typeface="楷体_GB2312" pitchFamily="49" charset="-122"/>
                <a:ea typeface="楷体_GB2312" pitchFamily="49" charset="-122"/>
              </a:rPr>
              <a:t>     </a:t>
            </a:r>
            <a:r>
              <a:rPr lang="en-US" altLang="zh-CN" dirty="0">
                <a:solidFill>
                  <a:srgbClr val="000066"/>
                </a:solidFill>
                <a:latin typeface="楷体_GB2312" pitchFamily="49" charset="-122"/>
                <a:ea typeface="楷体_GB2312" pitchFamily="49" charset="-122"/>
              </a:rPr>
              <a:t>2)</a:t>
            </a:r>
            <a:r>
              <a:rPr lang="zh-CN" altLang="en-US" dirty="0">
                <a:solidFill>
                  <a:srgbClr val="000066"/>
                </a:solidFill>
                <a:latin typeface="楷体_GB2312" pitchFamily="49" charset="-122"/>
                <a:ea typeface="楷体_GB2312" pitchFamily="49" charset="-122"/>
              </a:rPr>
              <a:t>若改造后的</a:t>
            </a:r>
            <a:r>
              <a:rPr lang="en-US" altLang="zh-CN" dirty="0">
                <a:solidFill>
                  <a:srgbClr val="000066"/>
                </a:solidFill>
                <a:latin typeface="楷体_GB2312" pitchFamily="49" charset="-122"/>
                <a:ea typeface="楷体_GB2312" pitchFamily="49" charset="-122"/>
              </a:rPr>
              <a:t>F</a:t>
            </a:r>
            <a:r>
              <a:rPr lang="zh-CN" altLang="en-US" dirty="0">
                <a:solidFill>
                  <a:srgbClr val="000066"/>
                </a:solidFill>
                <a:latin typeface="楷体_GB2312" pitchFamily="49" charset="-122"/>
                <a:ea typeface="楷体_GB2312" pitchFamily="49" charset="-122"/>
              </a:rPr>
              <a:t>与原来的</a:t>
            </a:r>
            <a:r>
              <a:rPr lang="en-US" altLang="zh-CN" dirty="0">
                <a:solidFill>
                  <a:srgbClr val="000066"/>
                </a:solidFill>
                <a:latin typeface="楷体_GB2312" pitchFamily="49" charset="-122"/>
                <a:ea typeface="楷体_GB2312" pitchFamily="49" charset="-122"/>
              </a:rPr>
              <a:t>F</a:t>
            </a:r>
            <a:r>
              <a:rPr lang="zh-CN" altLang="en-US" dirty="0">
                <a:solidFill>
                  <a:srgbClr val="000066"/>
                </a:solidFill>
                <a:latin typeface="楷体_GB2312" pitchFamily="49" charset="-122"/>
                <a:ea typeface="楷体_GB2312" pitchFamily="49" charset="-122"/>
              </a:rPr>
              <a:t>相同，说明</a:t>
            </a:r>
            <a:r>
              <a:rPr lang="en-US" altLang="zh-CN" dirty="0">
                <a:solidFill>
                  <a:srgbClr val="000066"/>
                </a:solidFill>
                <a:latin typeface="楷体_GB2312" pitchFamily="49" charset="-122"/>
                <a:ea typeface="楷体_GB2312" pitchFamily="49" charset="-122"/>
              </a:rPr>
              <a:t>F</a:t>
            </a:r>
            <a:r>
              <a:rPr lang="zh-CN" altLang="en-US" dirty="0">
                <a:solidFill>
                  <a:srgbClr val="000066"/>
                </a:solidFill>
                <a:latin typeface="楷体_GB2312" pitchFamily="49" charset="-122"/>
                <a:ea typeface="楷体_GB2312" pitchFamily="49" charset="-122"/>
              </a:rPr>
              <a:t>本身就是一个最小依赖集。</a:t>
            </a:r>
          </a:p>
        </p:txBody>
      </p:sp>
      <p:sp>
        <p:nvSpPr>
          <p:cNvPr id="9" name="Rectangle 2">
            <a:extLst>
              <a:ext uri="{FF2B5EF4-FFF2-40B4-BE49-F238E27FC236}">
                <a16:creationId xmlns:a16="http://schemas.microsoft.com/office/drawing/2014/main" id="{879243B4-7AE8-4EC7-850A-8B5E150691B1}"/>
              </a:ext>
            </a:extLst>
          </p:cNvPr>
          <p:cNvSpPr>
            <a:spLocks noGrp="1" noChangeArrowheads="1"/>
          </p:cNvSpPr>
          <p:nvPr>
            <p:ph type="title"/>
          </p:nvPr>
        </p:nvSpPr>
        <p:spPr bwMode="auto">
          <a:xfrm>
            <a:off x="467544" y="764704"/>
            <a:ext cx="77724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kumimoji="0" lang="zh-CN" altLang="pt-BR" sz="2800" b="1" i="0" u="none" strike="noStrike" kern="0" cap="none" spc="0" normalizeH="0" baseline="0" noProof="0" dirty="0">
                <a:ln>
                  <a:noFill/>
                </a:ln>
                <a:solidFill>
                  <a:srgbClr val="FFFFFF"/>
                </a:solidFill>
                <a:effectLst/>
                <a:uLnTx/>
                <a:uFillTx/>
                <a:latin typeface="Arial"/>
                <a:ea typeface="+mj-ea"/>
                <a:cs typeface="+mj-cs"/>
              </a:rPr>
              <a:t>求最小函数依赖集</a:t>
            </a:r>
            <a:r>
              <a:rPr kumimoji="0" lang="en-US" altLang="zh-CN" sz="2800" b="1" i="0" u="none" strike="noStrike" kern="0" cap="none" spc="0" normalizeH="0" baseline="0" noProof="0" dirty="0">
                <a:ln>
                  <a:noFill/>
                </a:ln>
                <a:solidFill>
                  <a:srgbClr val="FFFFFF"/>
                </a:solidFill>
                <a:effectLst/>
                <a:uLnTx/>
                <a:uFillTx/>
                <a:latin typeface="Arial"/>
                <a:ea typeface="+mj-ea"/>
                <a:cs typeface="+mj-cs"/>
              </a:rPr>
              <a:t>(</a:t>
            </a:r>
            <a:r>
              <a:rPr kumimoji="0" lang="zh-CN" altLang="en-US" sz="2800" b="1" i="0" u="none" strike="noStrike" kern="0" cap="none" spc="0" normalizeH="0" baseline="0" noProof="0" dirty="0">
                <a:ln>
                  <a:noFill/>
                </a:ln>
                <a:solidFill>
                  <a:srgbClr val="FFFFFF"/>
                </a:solidFill>
                <a:effectLst/>
                <a:uLnTx/>
                <a:uFillTx/>
                <a:latin typeface="Arial"/>
                <a:ea typeface="+mj-ea"/>
                <a:cs typeface="+mj-cs"/>
              </a:rPr>
              <a:t>示例</a:t>
            </a:r>
            <a:r>
              <a:rPr kumimoji="0" lang="en-US" altLang="zh-CN" sz="2800" b="1" i="0" u="none" strike="noStrike" kern="0" cap="none" spc="0" normalizeH="0" baseline="0" noProof="0" dirty="0">
                <a:ln>
                  <a:noFill/>
                </a:ln>
                <a:solidFill>
                  <a:srgbClr val="FFFFFF"/>
                </a:solidFill>
                <a:effectLst/>
                <a:uLnTx/>
                <a:uFillTx/>
                <a:latin typeface="Arial"/>
                <a:ea typeface="+mj-ea"/>
                <a:cs typeface="+mj-cs"/>
              </a:rPr>
              <a:t>)</a:t>
            </a:r>
            <a:endParaRPr lang="zh-CN" altLang="en-US" sz="3600" b="1" dirty="0">
              <a:solidFill>
                <a:srgbClr val="0000FF"/>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18469">
                                            <p:txEl>
                                              <p:pRg st="0" end="0"/>
                                            </p:txEl>
                                          </p:spTgt>
                                        </p:tgtEl>
                                        <p:attrNameLst>
                                          <p:attrName>style.visibility</p:attrName>
                                        </p:attrNameLst>
                                      </p:cBhvr>
                                      <p:to>
                                        <p:strVal val="visible"/>
                                      </p:to>
                                    </p:set>
                                    <p:animEffect transition="in" filter="checkerboard(across)">
                                      <p:cBhvr>
                                        <p:cTn id="37" dur="500"/>
                                        <p:tgtEl>
                                          <p:spTgt spid="318469">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18469">
                                            <p:txEl>
                                              <p:pRg st="1" end="1"/>
                                            </p:txEl>
                                          </p:spTgt>
                                        </p:tgtEl>
                                        <p:attrNameLst>
                                          <p:attrName>style.visibility</p:attrName>
                                        </p:attrNameLst>
                                      </p:cBhvr>
                                      <p:to>
                                        <p:strVal val="visible"/>
                                      </p:to>
                                    </p:set>
                                    <p:animEffect transition="in" filter="checkerboard(across)">
                                      <p:cBhvr>
                                        <p:cTn id="42" dur="500"/>
                                        <p:tgtEl>
                                          <p:spTgt spid="31846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18469"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a:xfrm>
            <a:off x="450850" y="667979"/>
            <a:ext cx="7772400" cy="725487"/>
          </a:xfrm>
        </p:spPr>
        <p:txBody>
          <a:bodyPr/>
          <a:lstStyle/>
          <a:p>
            <a:pPr algn="ctr"/>
            <a:r>
              <a:rPr lang="zh-CN" altLang="en-US" sz="3600" b="1" dirty="0">
                <a:solidFill>
                  <a:srgbClr val="C00000"/>
                </a:solidFill>
              </a:rPr>
              <a:t>例</a:t>
            </a:r>
          </a:p>
        </p:txBody>
      </p:sp>
      <p:sp>
        <p:nvSpPr>
          <p:cNvPr id="614403" name="Rectangle 3"/>
          <p:cNvSpPr>
            <a:spLocks noGrp="1" noChangeArrowheads="1"/>
          </p:cNvSpPr>
          <p:nvPr>
            <p:ph type="body" idx="1"/>
          </p:nvPr>
        </p:nvSpPr>
        <p:spPr>
          <a:xfrm>
            <a:off x="323850" y="2167409"/>
            <a:ext cx="8820150" cy="3276600"/>
          </a:xfrm>
        </p:spPr>
        <p:txBody>
          <a:bodyPr/>
          <a:lstStyle/>
          <a:p>
            <a:pPr>
              <a:buFont typeface="Wingdings" pitchFamily="2" charset="2"/>
              <a:buNone/>
            </a:pPr>
            <a:r>
              <a:rPr lang="en-US" altLang="zh-CN" sz="2300" b="1">
                <a:latin typeface="Times New Roman" pitchFamily="18" charset="0"/>
                <a:sym typeface="Symbol" pitchFamily="18" charset="2"/>
              </a:rPr>
              <a:t>1</a:t>
            </a:r>
            <a:r>
              <a:rPr lang="zh-CN" altLang="en-US" sz="2300" b="1">
                <a:latin typeface="Times New Roman" pitchFamily="18" charset="0"/>
                <a:sym typeface="Symbol" pitchFamily="18" charset="2"/>
              </a:rPr>
              <a:t>）考查</a:t>
            </a:r>
            <a:r>
              <a:rPr lang="en-US" altLang="zh-CN" sz="2300" b="1">
                <a:latin typeface="Times New Roman" pitchFamily="18" charset="0"/>
                <a:sym typeface="Symbol" pitchFamily="18" charset="2"/>
              </a:rPr>
              <a:t>AB</a:t>
            </a:r>
            <a:r>
              <a:rPr lang="zh-CN" altLang="en-US" sz="2300" b="1">
                <a:latin typeface="Times New Roman" pitchFamily="18" charset="0"/>
                <a:sym typeface="Symbol" pitchFamily="18" charset="2"/>
              </a:rPr>
              <a:t>，去掉它，计算</a:t>
            </a:r>
            <a:r>
              <a:rPr lang="en-US" altLang="zh-CN" sz="2300" b="1">
                <a:latin typeface="Times New Roman" pitchFamily="18" charset="0"/>
                <a:sym typeface="Symbol" pitchFamily="18" charset="2"/>
              </a:rPr>
              <a:t>A</a:t>
            </a:r>
            <a:r>
              <a:rPr lang="en-US" altLang="zh-CN" sz="2300" b="1" baseline="30000">
                <a:latin typeface="Times New Roman" pitchFamily="18" charset="0"/>
                <a:sym typeface="Symbol" pitchFamily="18" charset="2"/>
              </a:rPr>
              <a:t>+</a:t>
            </a:r>
            <a:r>
              <a:rPr lang="en-US" altLang="zh-CN" sz="2300" b="1">
                <a:latin typeface="Times New Roman" pitchFamily="18" charset="0"/>
                <a:sym typeface="Symbol" pitchFamily="18" charset="2"/>
              </a:rPr>
              <a:t>=AC</a:t>
            </a:r>
            <a:r>
              <a:rPr lang="zh-CN" altLang="en-US" sz="2300" b="1">
                <a:latin typeface="Times New Roman" pitchFamily="18" charset="0"/>
                <a:sym typeface="Symbol" pitchFamily="18" charset="2"/>
              </a:rPr>
              <a:t>，不包含</a:t>
            </a:r>
            <a:r>
              <a:rPr lang="en-US" altLang="zh-CN" sz="2300" b="1">
                <a:latin typeface="Times New Roman" pitchFamily="18" charset="0"/>
                <a:sym typeface="Symbol" pitchFamily="18" charset="2"/>
              </a:rPr>
              <a:t>B</a:t>
            </a:r>
            <a:r>
              <a:rPr lang="zh-CN" altLang="en-US" sz="2300" b="1">
                <a:latin typeface="Times New Roman" pitchFamily="18" charset="0"/>
                <a:sym typeface="Symbol" pitchFamily="18" charset="2"/>
              </a:rPr>
              <a:t>，不能去掉</a:t>
            </a:r>
          </a:p>
          <a:p>
            <a:pPr>
              <a:buFont typeface="Wingdings" pitchFamily="2" charset="2"/>
              <a:buNone/>
            </a:pPr>
            <a:r>
              <a:rPr lang="en-US" altLang="zh-CN" sz="2300" b="1">
                <a:solidFill>
                  <a:schemeClr val="tx2"/>
                </a:solidFill>
                <a:latin typeface="Times New Roman" pitchFamily="18" charset="0"/>
                <a:sym typeface="Symbol" pitchFamily="18" charset="2"/>
              </a:rPr>
              <a:t>2</a:t>
            </a:r>
            <a:r>
              <a:rPr lang="zh-CN" altLang="en-US" sz="2300" b="1">
                <a:solidFill>
                  <a:schemeClr val="tx2"/>
                </a:solidFill>
                <a:latin typeface="Times New Roman" pitchFamily="18" charset="0"/>
                <a:sym typeface="Symbol" pitchFamily="18" charset="2"/>
              </a:rPr>
              <a:t>）考查 </a:t>
            </a:r>
            <a:r>
              <a:rPr lang="en-US" altLang="zh-CN" sz="2300" b="1">
                <a:solidFill>
                  <a:schemeClr val="tx2"/>
                </a:solidFill>
                <a:latin typeface="Times New Roman" pitchFamily="18" charset="0"/>
                <a:sym typeface="Symbol" pitchFamily="18" charset="2"/>
              </a:rPr>
              <a:t>B  A</a:t>
            </a:r>
            <a:r>
              <a:rPr lang="zh-CN" altLang="en-US" sz="2300" b="1">
                <a:solidFill>
                  <a:schemeClr val="tx2"/>
                </a:solidFill>
                <a:latin typeface="Times New Roman" pitchFamily="18" charset="0"/>
                <a:sym typeface="Symbol" pitchFamily="18" charset="2"/>
              </a:rPr>
              <a:t>，去掉它，计算</a:t>
            </a:r>
            <a:r>
              <a:rPr lang="en-US" altLang="zh-CN" sz="2300" b="1">
                <a:solidFill>
                  <a:schemeClr val="tx2"/>
                </a:solidFill>
                <a:latin typeface="Times New Roman" pitchFamily="18" charset="0"/>
                <a:sym typeface="Symbol" pitchFamily="18" charset="2"/>
              </a:rPr>
              <a:t>B</a:t>
            </a:r>
            <a:r>
              <a:rPr lang="zh-CN" altLang="en-US" sz="2300" b="1" baseline="30000">
                <a:solidFill>
                  <a:schemeClr val="tx2"/>
                </a:solidFill>
                <a:latin typeface="Times New Roman" pitchFamily="18" charset="0"/>
                <a:sym typeface="Symbol" pitchFamily="18" charset="2"/>
              </a:rPr>
              <a:t>＋</a:t>
            </a:r>
            <a:r>
              <a:rPr lang="zh-CN" altLang="en-US" sz="2300" b="1">
                <a:solidFill>
                  <a:schemeClr val="tx2"/>
                </a:solidFill>
                <a:latin typeface="Times New Roman" pitchFamily="18" charset="0"/>
                <a:sym typeface="Symbol" pitchFamily="18" charset="2"/>
              </a:rPr>
              <a:t>＝</a:t>
            </a:r>
            <a:r>
              <a:rPr lang="en-US" altLang="zh-CN" sz="2300" b="1">
                <a:solidFill>
                  <a:schemeClr val="tx2"/>
                </a:solidFill>
                <a:latin typeface="Times New Roman" pitchFamily="18" charset="0"/>
                <a:sym typeface="Symbol" pitchFamily="18" charset="2"/>
              </a:rPr>
              <a:t>B  C  A</a:t>
            </a:r>
            <a:r>
              <a:rPr lang="zh-CN" altLang="en-US" sz="2300" b="1">
                <a:solidFill>
                  <a:schemeClr val="tx2"/>
                </a:solidFill>
                <a:latin typeface="Times New Roman" pitchFamily="18" charset="0"/>
                <a:sym typeface="Symbol" pitchFamily="18" charset="2"/>
              </a:rPr>
              <a:t>，包含</a:t>
            </a:r>
            <a:r>
              <a:rPr lang="en-US" altLang="zh-CN" sz="2300" b="1">
                <a:solidFill>
                  <a:schemeClr val="tx2"/>
                </a:solidFill>
                <a:latin typeface="Times New Roman" pitchFamily="18" charset="0"/>
                <a:sym typeface="Symbol" pitchFamily="18" charset="2"/>
              </a:rPr>
              <a:t>A</a:t>
            </a:r>
            <a:r>
              <a:rPr lang="zh-CN" altLang="en-US" sz="2300" b="1">
                <a:solidFill>
                  <a:schemeClr val="tx2"/>
                </a:solidFill>
                <a:latin typeface="Times New Roman" pitchFamily="18" charset="0"/>
                <a:sym typeface="Symbol" pitchFamily="18" charset="2"/>
              </a:rPr>
              <a:t>，可去掉它</a:t>
            </a:r>
          </a:p>
          <a:p>
            <a:pPr>
              <a:buFont typeface="Wingdings" pitchFamily="2" charset="2"/>
              <a:buNone/>
            </a:pPr>
            <a:r>
              <a:rPr lang="en-US" altLang="zh-CN" sz="2300" b="1">
                <a:latin typeface="Times New Roman" pitchFamily="18" charset="0"/>
                <a:sym typeface="Symbol" pitchFamily="18" charset="2"/>
              </a:rPr>
              <a:t>3</a:t>
            </a:r>
            <a:r>
              <a:rPr lang="zh-CN" altLang="en-US" sz="2300" b="1">
                <a:latin typeface="Times New Roman" pitchFamily="18" charset="0"/>
                <a:sym typeface="Symbol" pitchFamily="18" charset="2"/>
              </a:rPr>
              <a:t>）考查 </a:t>
            </a:r>
            <a:r>
              <a:rPr lang="en-US" altLang="zh-CN" sz="2300" b="1">
                <a:latin typeface="Times New Roman" pitchFamily="18" charset="0"/>
                <a:sym typeface="Symbol" pitchFamily="18" charset="2"/>
              </a:rPr>
              <a:t>B  C</a:t>
            </a:r>
            <a:r>
              <a:rPr lang="zh-CN" altLang="en-US" sz="2300" b="1">
                <a:latin typeface="Times New Roman" pitchFamily="18" charset="0"/>
                <a:sym typeface="Symbol" pitchFamily="18" charset="2"/>
              </a:rPr>
              <a:t>，去掉它，计算</a:t>
            </a:r>
            <a:r>
              <a:rPr lang="en-US" altLang="zh-CN" sz="2300" b="1">
                <a:latin typeface="Times New Roman" pitchFamily="18" charset="0"/>
                <a:sym typeface="Symbol" pitchFamily="18" charset="2"/>
              </a:rPr>
              <a:t>B</a:t>
            </a:r>
            <a:r>
              <a:rPr lang="zh-CN" altLang="en-US" sz="2300" b="1" baseline="30000">
                <a:latin typeface="Times New Roman" pitchFamily="18" charset="0"/>
                <a:sym typeface="Symbol" pitchFamily="18" charset="2"/>
              </a:rPr>
              <a:t>＋</a:t>
            </a:r>
            <a:r>
              <a:rPr lang="zh-CN" altLang="en-US" sz="2300" b="1">
                <a:latin typeface="Times New Roman" pitchFamily="18" charset="0"/>
                <a:sym typeface="Symbol" pitchFamily="18" charset="2"/>
              </a:rPr>
              <a:t>＝</a:t>
            </a:r>
            <a:r>
              <a:rPr lang="en-US" altLang="zh-CN" sz="2300" b="1">
                <a:latin typeface="Times New Roman" pitchFamily="18" charset="0"/>
                <a:sym typeface="Symbol" pitchFamily="18" charset="2"/>
              </a:rPr>
              <a:t>B</a:t>
            </a:r>
            <a:r>
              <a:rPr lang="zh-CN" altLang="en-US" sz="2300" b="1">
                <a:latin typeface="Times New Roman" pitchFamily="18" charset="0"/>
                <a:sym typeface="Symbol" pitchFamily="18" charset="2"/>
              </a:rPr>
              <a:t>，不包含</a:t>
            </a:r>
            <a:r>
              <a:rPr lang="en-US" altLang="zh-CN" sz="2300" b="1">
                <a:latin typeface="Times New Roman" pitchFamily="18" charset="0"/>
                <a:sym typeface="Symbol" pitchFamily="18" charset="2"/>
              </a:rPr>
              <a:t>C</a:t>
            </a:r>
            <a:r>
              <a:rPr lang="zh-CN" altLang="en-US" sz="2300" b="1">
                <a:latin typeface="Times New Roman" pitchFamily="18" charset="0"/>
                <a:sym typeface="Symbol" pitchFamily="18" charset="2"/>
              </a:rPr>
              <a:t>，不能去掉</a:t>
            </a:r>
          </a:p>
          <a:p>
            <a:pPr>
              <a:buFont typeface="Wingdings" pitchFamily="2" charset="2"/>
              <a:buNone/>
            </a:pPr>
            <a:r>
              <a:rPr lang="en-US" altLang="zh-CN" sz="2300" b="1">
                <a:solidFill>
                  <a:schemeClr val="tx2"/>
                </a:solidFill>
                <a:latin typeface="Times New Roman" pitchFamily="18" charset="0"/>
                <a:sym typeface="Symbol" pitchFamily="18" charset="2"/>
              </a:rPr>
              <a:t>4</a:t>
            </a:r>
            <a:r>
              <a:rPr lang="zh-CN" altLang="en-US" sz="2300" b="1">
                <a:solidFill>
                  <a:schemeClr val="tx2"/>
                </a:solidFill>
                <a:latin typeface="Times New Roman" pitchFamily="18" charset="0"/>
                <a:sym typeface="Symbol" pitchFamily="18" charset="2"/>
              </a:rPr>
              <a:t>）考查</a:t>
            </a:r>
            <a:r>
              <a:rPr lang="en-US" altLang="zh-CN" sz="2300" b="1">
                <a:solidFill>
                  <a:schemeClr val="tx2"/>
                </a:solidFill>
                <a:latin typeface="Times New Roman" pitchFamily="18" charset="0"/>
                <a:sym typeface="Symbol" pitchFamily="18" charset="2"/>
              </a:rPr>
              <a:t>A  C</a:t>
            </a:r>
            <a:r>
              <a:rPr lang="zh-CN" altLang="en-US" sz="2300" b="1">
                <a:solidFill>
                  <a:schemeClr val="tx2"/>
                </a:solidFill>
                <a:latin typeface="Times New Roman" pitchFamily="18" charset="0"/>
                <a:sym typeface="Symbol" pitchFamily="18" charset="2"/>
              </a:rPr>
              <a:t>，去掉它，计算</a:t>
            </a:r>
            <a:r>
              <a:rPr lang="en-US" altLang="zh-CN" sz="2300" b="1">
                <a:solidFill>
                  <a:schemeClr val="tx2"/>
                </a:solidFill>
                <a:latin typeface="Times New Roman" pitchFamily="18" charset="0"/>
                <a:sym typeface="Symbol" pitchFamily="18" charset="2"/>
              </a:rPr>
              <a:t>A</a:t>
            </a:r>
            <a:r>
              <a:rPr lang="zh-CN" altLang="en-US" sz="2300" b="1" baseline="30000">
                <a:solidFill>
                  <a:schemeClr val="tx2"/>
                </a:solidFill>
                <a:latin typeface="Times New Roman" pitchFamily="18" charset="0"/>
                <a:sym typeface="Symbol" pitchFamily="18" charset="2"/>
              </a:rPr>
              <a:t>＋</a:t>
            </a:r>
            <a:r>
              <a:rPr lang="zh-CN" altLang="en-US" sz="2300" b="1">
                <a:solidFill>
                  <a:schemeClr val="tx2"/>
                </a:solidFill>
                <a:latin typeface="Times New Roman" pitchFamily="18" charset="0"/>
                <a:sym typeface="Symbol" pitchFamily="18" charset="2"/>
              </a:rPr>
              <a:t>＝</a:t>
            </a:r>
            <a:r>
              <a:rPr lang="en-US" altLang="zh-CN" sz="2300" b="1">
                <a:solidFill>
                  <a:schemeClr val="tx2"/>
                </a:solidFill>
                <a:latin typeface="Times New Roman" pitchFamily="18" charset="0"/>
                <a:sym typeface="Symbol" pitchFamily="18" charset="2"/>
              </a:rPr>
              <a:t>A B  C</a:t>
            </a:r>
            <a:r>
              <a:rPr lang="zh-CN" altLang="en-US" sz="2300" b="1">
                <a:solidFill>
                  <a:schemeClr val="tx2"/>
                </a:solidFill>
                <a:latin typeface="Times New Roman" pitchFamily="18" charset="0"/>
                <a:sym typeface="Symbol" pitchFamily="18" charset="2"/>
              </a:rPr>
              <a:t>，包含</a:t>
            </a:r>
            <a:r>
              <a:rPr lang="en-US" altLang="zh-CN" sz="2300" b="1">
                <a:solidFill>
                  <a:schemeClr val="tx2"/>
                </a:solidFill>
                <a:latin typeface="Times New Roman" pitchFamily="18" charset="0"/>
                <a:sym typeface="Symbol" pitchFamily="18" charset="2"/>
              </a:rPr>
              <a:t>C</a:t>
            </a:r>
            <a:r>
              <a:rPr lang="zh-CN" altLang="en-US" sz="2300" b="1">
                <a:solidFill>
                  <a:schemeClr val="tx2"/>
                </a:solidFill>
                <a:latin typeface="Times New Roman" pitchFamily="18" charset="0"/>
                <a:sym typeface="Symbol" pitchFamily="18" charset="2"/>
              </a:rPr>
              <a:t>，可去掉它</a:t>
            </a:r>
          </a:p>
          <a:p>
            <a:pPr>
              <a:buFont typeface="Wingdings" pitchFamily="2" charset="2"/>
              <a:buNone/>
            </a:pPr>
            <a:r>
              <a:rPr lang="en-US" altLang="zh-CN" sz="2300" b="1">
                <a:latin typeface="Times New Roman" pitchFamily="18" charset="0"/>
                <a:sym typeface="Symbol" pitchFamily="18" charset="2"/>
              </a:rPr>
              <a:t>5</a:t>
            </a:r>
            <a:r>
              <a:rPr lang="zh-CN" altLang="en-US" sz="2300" b="1">
                <a:latin typeface="Times New Roman" pitchFamily="18" charset="0"/>
                <a:sym typeface="Symbol" pitchFamily="18" charset="2"/>
              </a:rPr>
              <a:t>）考查 </a:t>
            </a:r>
            <a:r>
              <a:rPr lang="en-US" altLang="zh-CN" sz="2300" b="1">
                <a:latin typeface="Times New Roman" pitchFamily="18" charset="0"/>
                <a:sym typeface="Symbol" pitchFamily="18" charset="2"/>
              </a:rPr>
              <a:t>C  A</a:t>
            </a:r>
            <a:r>
              <a:rPr lang="zh-CN" altLang="en-US" sz="2300" b="1">
                <a:latin typeface="Times New Roman" pitchFamily="18" charset="0"/>
                <a:sym typeface="Symbol" pitchFamily="18" charset="2"/>
              </a:rPr>
              <a:t>，去掉它，计算</a:t>
            </a:r>
            <a:r>
              <a:rPr lang="en-US" altLang="zh-CN" sz="2300" b="1">
                <a:latin typeface="Times New Roman" pitchFamily="18" charset="0"/>
                <a:sym typeface="Symbol" pitchFamily="18" charset="2"/>
              </a:rPr>
              <a:t>C</a:t>
            </a:r>
            <a:r>
              <a:rPr lang="zh-CN" altLang="en-US" sz="2300" b="1" baseline="30000">
                <a:latin typeface="Times New Roman" pitchFamily="18" charset="0"/>
                <a:sym typeface="Symbol" pitchFamily="18" charset="2"/>
              </a:rPr>
              <a:t>＋</a:t>
            </a:r>
            <a:r>
              <a:rPr lang="zh-CN" altLang="en-US" sz="2300" b="1">
                <a:latin typeface="Times New Roman" pitchFamily="18" charset="0"/>
                <a:sym typeface="Symbol" pitchFamily="18" charset="2"/>
              </a:rPr>
              <a:t>＝</a:t>
            </a:r>
            <a:r>
              <a:rPr lang="en-US" altLang="zh-CN" sz="2300" b="1">
                <a:latin typeface="Times New Roman" pitchFamily="18" charset="0"/>
                <a:sym typeface="Symbol" pitchFamily="18" charset="2"/>
              </a:rPr>
              <a:t>C</a:t>
            </a:r>
            <a:r>
              <a:rPr lang="zh-CN" altLang="en-US" sz="2300" b="1">
                <a:latin typeface="Times New Roman" pitchFamily="18" charset="0"/>
                <a:sym typeface="Symbol" pitchFamily="18" charset="2"/>
              </a:rPr>
              <a:t>，不包含</a:t>
            </a:r>
            <a:r>
              <a:rPr lang="en-US" altLang="zh-CN" sz="2300" b="1">
                <a:latin typeface="Times New Roman" pitchFamily="18" charset="0"/>
                <a:sym typeface="Symbol" pitchFamily="18" charset="2"/>
              </a:rPr>
              <a:t>A</a:t>
            </a:r>
            <a:r>
              <a:rPr lang="zh-CN" altLang="en-US" sz="2300" b="1">
                <a:latin typeface="Times New Roman" pitchFamily="18" charset="0"/>
                <a:sym typeface="Symbol" pitchFamily="18" charset="2"/>
              </a:rPr>
              <a:t>，不能去掉</a:t>
            </a:r>
          </a:p>
        </p:txBody>
      </p:sp>
      <p:graphicFrame>
        <p:nvGraphicFramePr>
          <p:cNvPr id="614404" name="Object 4"/>
          <p:cNvGraphicFramePr>
            <a:graphicFrameLocks noChangeAspect="1"/>
          </p:cNvGraphicFramePr>
          <p:nvPr/>
        </p:nvGraphicFramePr>
        <p:xfrm>
          <a:off x="539750" y="1621309"/>
          <a:ext cx="8305800" cy="417512"/>
        </p:xfrm>
        <a:graphic>
          <a:graphicData uri="http://schemas.openxmlformats.org/presentationml/2006/ole">
            <mc:AlternateContent xmlns:mc="http://schemas.openxmlformats.org/markup-compatibility/2006">
              <mc:Choice xmlns:v="urn:schemas-microsoft-com:vml" Requires="v">
                <p:oleObj name="Equation" r:id="rId3" imgW="4101840" imgH="215640" progId="Equation.3">
                  <p:embed/>
                </p:oleObj>
              </mc:Choice>
              <mc:Fallback>
                <p:oleObj name="Equation" r:id="rId3" imgW="4101840" imgH="215640" progId="Equation.3">
                  <p:embed/>
                  <p:pic>
                    <p:nvPicPr>
                      <p:cNvPr id="61440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621309"/>
                        <a:ext cx="8305800" cy="4175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405" name="Object 5"/>
          <p:cNvGraphicFramePr>
            <a:graphicFrameLocks noChangeAspect="1"/>
          </p:cNvGraphicFramePr>
          <p:nvPr/>
        </p:nvGraphicFramePr>
        <p:xfrm>
          <a:off x="1979613" y="4543896"/>
          <a:ext cx="4300537" cy="798513"/>
        </p:xfrm>
        <a:graphic>
          <a:graphicData uri="http://schemas.openxmlformats.org/presentationml/2006/ole">
            <mc:AlternateContent xmlns:mc="http://schemas.openxmlformats.org/markup-compatibility/2006">
              <mc:Choice xmlns:v="urn:schemas-microsoft-com:vml" Requires="v">
                <p:oleObj name="Equation" r:id="rId5" imgW="2349360" imgH="457200" progId="Equation.3">
                  <p:embed/>
                </p:oleObj>
              </mc:Choice>
              <mc:Fallback>
                <p:oleObj name="Equation" r:id="rId5" imgW="2349360" imgH="457200" progId="Equation.3">
                  <p:embed/>
                  <p:pic>
                    <p:nvPicPr>
                      <p:cNvPr id="61440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4543896"/>
                        <a:ext cx="4300537" cy="7985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406" name="Rectangle 6"/>
          <p:cNvSpPr>
            <a:spLocks noChangeArrowheads="1"/>
          </p:cNvSpPr>
          <p:nvPr/>
        </p:nvSpPr>
        <p:spPr bwMode="auto">
          <a:xfrm>
            <a:off x="611188" y="5696421"/>
            <a:ext cx="7451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lnSpc>
                <a:spcPct val="100000"/>
              </a:lnSpc>
              <a:spcBef>
                <a:spcPct val="0"/>
              </a:spcBef>
              <a:buClrTx/>
              <a:buFontTx/>
              <a:buNone/>
            </a:pPr>
            <a:r>
              <a:rPr kumimoji="1" lang="zh-CN" altLang="en-US" sz="2000" b="1">
                <a:latin typeface="Helvetica" pitchFamily="34" charset="0"/>
              </a:rPr>
              <a:t>函数依赖集</a:t>
            </a:r>
            <a:r>
              <a:rPr kumimoji="1" lang="en-US" altLang="zh-CN" sz="2000" b="1">
                <a:latin typeface="Helvetica" pitchFamily="34" charset="0"/>
              </a:rPr>
              <a:t>F</a:t>
            </a:r>
            <a:r>
              <a:rPr kumimoji="1" lang="zh-CN" altLang="en-US" sz="2000" b="1">
                <a:latin typeface="Helvetica" pitchFamily="34" charset="0"/>
              </a:rPr>
              <a:t>的最小函数依赖集不一定唯一，它与求解的次序有关</a:t>
            </a:r>
          </a:p>
        </p:txBody>
      </p:sp>
      <p:sp>
        <p:nvSpPr>
          <p:cNvPr id="8" name="页脚占位符 4">
            <a:extLst>
              <a:ext uri="{FF2B5EF4-FFF2-40B4-BE49-F238E27FC236}">
                <a16:creationId xmlns:a16="http://schemas.microsoft.com/office/drawing/2014/main" id="{DF512C2C-B3B0-4A15-9774-5478A8695E37}"/>
              </a:ext>
            </a:extLst>
          </p:cNvPr>
          <p:cNvSpPr>
            <a:spLocks noGrp="1"/>
          </p:cNvSpPr>
          <p:nvPr>
            <p:ph type="ftr" sz="quarter" idx="11"/>
          </p:nvPr>
        </p:nvSpPr>
        <p:spPr>
          <a:xfrm>
            <a:off x="5219700" y="6381750"/>
            <a:ext cx="3600450" cy="320675"/>
          </a:xfrm>
        </p:spPr>
        <p:txBody>
          <a:bodyPr/>
          <a:lstStyle/>
          <a:p>
            <a:r>
              <a:rPr lang="en-US" altLang="zh-CN"/>
              <a:t>An Introduction to Database System</a:t>
            </a:r>
          </a:p>
        </p:txBody>
      </p:sp>
      <p:sp>
        <p:nvSpPr>
          <p:cNvPr id="10" name="灯片编号占位符 5">
            <a:extLst>
              <a:ext uri="{FF2B5EF4-FFF2-40B4-BE49-F238E27FC236}">
                <a16:creationId xmlns:a16="http://schemas.microsoft.com/office/drawing/2014/main" id="{50037FD2-71E1-484C-8370-57797A86BBA9}"/>
              </a:ext>
            </a:extLst>
          </p:cNvPr>
          <p:cNvSpPr>
            <a:spLocks noGrp="1"/>
          </p:cNvSpPr>
          <p:nvPr>
            <p:ph type="sldNum" sz="quarter" idx="12"/>
          </p:nvPr>
        </p:nvSpPr>
        <p:spPr>
          <a:xfrm>
            <a:off x="250825" y="6237288"/>
            <a:ext cx="585788" cy="457200"/>
          </a:xfrm>
        </p:spPr>
        <p:txBody>
          <a:bodyPr/>
          <a:lstStyle/>
          <a:p>
            <a:fld id="{9C73FC67-4E56-47DA-A07C-99165DEA713F}" type="slidenum">
              <a:rPr lang="en-US" altLang="zh-CN"/>
              <a:pPr/>
              <a:t>25</a:t>
            </a:fld>
            <a:endParaRPr lang="en-US" altLang="zh-CN" dirty="0"/>
          </a:p>
        </p:txBody>
      </p:sp>
    </p:spTree>
    <p:extLst>
      <p:ext uri="{BB962C8B-B14F-4D97-AF65-F5344CB8AC3E}">
        <p14:creationId xmlns:p14="http://schemas.microsoft.com/office/powerpoint/2010/main" val="22677968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405"/>
                                        </p:tgtEl>
                                        <p:attrNameLst>
                                          <p:attrName>style.visibility</p:attrName>
                                        </p:attrNameLst>
                                      </p:cBhvr>
                                      <p:to>
                                        <p:strVal val="visible"/>
                                      </p:to>
                                    </p:set>
                                    <p:animEffect transition="in" filter="blinds(horizontal)">
                                      <p:cBhvr>
                                        <p:cTn id="7" dur="500"/>
                                        <p:tgtEl>
                                          <p:spTgt spid="6144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406"/>
                                        </p:tgtEl>
                                        <p:attrNameLst>
                                          <p:attrName>style.visibility</p:attrName>
                                        </p:attrNameLst>
                                      </p:cBhvr>
                                      <p:to>
                                        <p:strVal val="visible"/>
                                      </p:to>
                                    </p:set>
                                    <p:animEffect transition="in" filter="blinds(horizontal)">
                                      <p:cBhvr>
                                        <p:cTn id="12" dur="500"/>
                                        <p:tgtEl>
                                          <p:spTgt spid="614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609600"/>
            <a:ext cx="8229600" cy="731168"/>
          </a:xfrm>
        </p:spPr>
        <p:txBody>
          <a:bodyPr/>
          <a:lstStyle/>
          <a:p>
            <a:pPr algn="ctr"/>
            <a:r>
              <a:rPr lang="zh-CN" altLang="en-US" b="1" dirty="0"/>
              <a:t>候选键</a:t>
            </a:r>
          </a:p>
        </p:txBody>
      </p:sp>
      <p:sp>
        <p:nvSpPr>
          <p:cNvPr id="32771" name="Rectangle 3"/>
          <p:cNvSpPr>
            <a:spLocks noGrp="1" noChangeArrowheads="1"/>
          </p:cNvSpPr>
          <p:nvPr>
            <p:ph type="body" idx="1"/>
          </p:nvPr>
        </p:nvSpPr>
        <p:spPr>
          <a:xfrm>
            <a:off x="550540" y="1520005"/>
            <a:ext cx="8229600" cy="828875"/>
          </a:xfrm>
        </p:spPr>
        <p:txBody>
          <a:bodyPr/>
          <a:lstStyle/>
          <a:p>
            <a:r>
              <a:rPr lang="zh-CN" altLang="pt-BR" sz="2400" b="1" dirty="0"/>
              <a:t>只有在确定了一个关系模式的候选键后，才能用关系规范化理论对出现异常现象的关系模式进行分解。</a:t>
            </a:r>
            <a:endParaRPr lang="zh-CN" altLang="en-US" sz="2400" b="1" dirty="0"/>
          </a:p>
        </p:txBody>
      </p:sp>
      <p:sp>
        <p:nvSpPr>
          <p:cNvPr id="4" name="页脚占位符 4">
            <a:extLst>
              <a:ext uri="{FF2B5EF4-FFF2-40B4-BE49-F238E27FC236}">
                <a16:creationId xmlns:a16="http://schemas.microsoft.com/office/drawing/2014/main" id="{307B623B-53D9-4C3F-8A5C-534FD2198006}"/>
              </a:ext>
            </a:extLst>
          </p:cNvPr>
          <p:cNvSpPr>
            <a:spLocks noGrp="1"/>
          </p:cNvSpPr>
          <p:nvPr>
            <p:ph type="ftr" sz="quarter" idx="11"/>
          </p:nvPr>
        </p:nvSpPr>
        <p:spPr>
          <a:xfrm>
            <a:off x="5219700" y="6381750"/>
            <a:ext cx="3600450" cy="320675"/>
          </a:xfrm>
        </p:spPr>
        <p:txBody>
          <a:bodyPr/>
          <a:lstStyle/>
          <a:p>
            <a:r>
              <a:rPr lang="en-US" altLang="zh-CN"/>
              <a:t>An Introduction to Database System</a:t>
            </a:r>
          </a:p>
        </p:txBody>
      </p:sp>
      <p:sp>
        <p:nvSpPr>
          <p:cNvPr id="5" name="灯片编号占位符 5">
            <a:extLst>
              <a:ext uri="{FF2B5EF4-FFF2-40B4-BE49-F238E27FC236}">
                <a16:creationId xmlns:a16="http://schemas.microsoft.com/office/drawing/2014/main" id="{B1602484-55D9-45A5-911B-9F7F6D30383D}"/>
              </a:ext>
            </a:extLst>
          </p:cNvPr>
          <p:cNvSpPr>
            <a:spLocks noGrp="1"/>
          </p:cNvSpPr>
          <p:nvPr>
            <p:ph type="sldNum" sz="quarter" idx="12"/>
          </p:nvPr>
        </p:nvSpPr>
        <p:spPr>
          <a:xfrm>
            <a:off x="250825" y="6237288"/>
            <a:ext cx="585788" cy="457200"/>
          </a:xfrm>
        </p:spPr>
        <p:txBody>
          <a:bodyPr/>
          <a:lstStyle/>
          <a:p>
            <a:fld id="{9C73FC67-4E56-47DA-A07C-99165DEA713F}" type="slidenum">
              <a:rPr lang="en-US" altLang="zh-CN"/>
              <a:pPr/>
              <a:t>26</a:t>
            </a:fld>
            <a:endParaRPr lang="en-US" altLang="zh-CN" dirty="0"/>
          </a:p>
        </p:txBody>
      </p:sp>
      <p:sp>
        <p:nvSpPr>
          <p:cNvPr id="6" name="Rectangle 3">
            <a:extLst>
              <a:ext uri="{FF2B5EF4-FFF2-40B4-BE49-F238E27FC236}">
                <a16:creationId xmlns:a16="http://schemas.microsoft.com/office/drawing/2014/main" id="{031214B1-4FC0-4A11-8DAB-EDD93778D8A0}"/>
              </a:ext>
            </a:extLst>
          </p:cNvPr>
          <p:cNvSpPr txBox="1">
            <a:spLocks noChangeArrowheads="1"/>
          </p:cNvSpPr>
          <p:nvPr/>
        </p:nvSpPr>
        <p:spPr bwMode="auto">
          <a:xfrm>
            <a:off x="495300" y="2420888"/>
            <a:ext cx="8229600"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nSpc>
                <a:spcPct val="90000"/>
              </a:lnSpc>
            </a:pPr>
            <a:r>
              <a:rPr lang="zh-CN" altLang="pt-BR" sz="2400" b="1" kern="0">
                <a:solidFill>
                  <a:srgbClr val="FF0000"/>
                </a:solidFill>
              </a:rPr>
              <a:t>定义</a:t>
            </a:r>
            <a:r>
              <a:rPr lang="en-US" altLang="zh-CN" sz="2400" b="1" kern="0">
                <a:solidFill>
                  <a:srgbClr val="FF0000"/>
                </a:solidFill>
              </a:rPr>
              <a:t>1</a:t>
            </a:r>
            <a:r>
              <a:rPr lang="pt-BR" altLang="zh-CN" sz="2400" b="1" kern="0"/>
              <a:t>  </a:t>
            </a:r>
            <a:r>
              <a:rPr lang="zh-CN" altLang="pt-BR" sz="2400" b="1" kern="0"/>
              <a:t>设</a:t>
            </a:r>
            <a:r>
              <a:rPr lang="pt-BR" altLang="zh-CN" sz="2400" b="1" kern="0"/>
              <a:t>F</a:t>
            </a:r>
            <a:r>
              <a:rPr lang="zh-CN" altLang="pt-BR" sz="2400" b="1" kern="0"/>
              <a:t>是属性集</a:t>
            </a:r>
            <a:r>
              <a:rPr lang="pt-BR" altLang="zh-CN" sz="2400" b="1" kern="0"/>
              <a:t>U</a:t>
            </a:r>
            <a:r>
              <a:rPr lang="zh-CN" altLang="pt-BR" sz="2400" b="1" kern="0"/>
              <a:t>上的函数依赖集，</a:t>
            </a:r>
            <a:r>
              <a:rPr lang="pt-BR" altLang="zh-CN" sz="2400" b="1" kern="0"/>
              <a:t>X</a:t>
            </a:r>
            <a:r>
              <a:rPr lang="zh-CN" altLang="pt-BR" sz="2400" b="1" kern="0"/>
              <a:t>是</a:t>
            </a:r>
            <a:r>
              <a:rPr lang="pt-BR" altLang="zh-CN" sz="2400" b="1" kern="0"/>
              <a:t>U</a:t>
            </a:r>
            <a:r>
              <a:rPr lang="zh-CN" altLang="pt-BR" sz="2400" b="1" kern="0"/>
              <a:t>的子集，那么属性集</a:t>
            </a:r>
            <a:r>
              <a:rPr lang="pt-BR" altLang="zh-CN" sz="2400" b="1" kern="0"/>
              <a:t>X</a:t>
            </a:r>
            <a:r>
              <a:rPr lang="zh-CN" altLang="pt-BR" sz="2400" b="1" kern="0"/>
              <a:t>的</a:t>
            </a:r>
            <a:r>
              <a:rPr lang="zh-CN" altLang="pt-BR" sz="2400" b="1" kern="0">
                <a:solidFill>
                  <a:srgbClr val="FF0000"/>
                </a:solidFill>
              </a:rPr>
              <a:t>闭包</a:t>
            </a:r>
            <a:r>
              <a:rPr lang="zh-CN" altLang="pt-BR" sz="2400" b="1" kern="0"/>
              <a:t>用</a:t>
            </a:r>
            <a:r>
              <a:rPr lang="pt-BR" altLang="zh-CN" sz="2400" b="1" kern="0"/>
              <a:t>X</a:t>
            </a:r>
            <a:r>
              <a:rPr lang="pt-BR" altLang="zh-CN" sz="2400" b="1" kern="0" baseline="30000"/>
              <a:t>+</a:t>
            </a:r>
            <a:r>
              <a:rPr lang="zh-CN" altLang="pt-BR" sz="2400" b="1" kern="0"/>
              <a:t>表示，它是一个从</a:t>
            </a:r>
            <a:r>
              <a:rPr lang="pt-BR" altLang="zh-CN" sz="2400" b="1" kern="0"/>
              <a:t>F</a:t>
            </a:r>
            <a:r>
              <a:rPr lang="zh-CN" altLang="pt-BR" sz="2400" b="1" kern="0"/>
              <a:t>集使用函数依赖推理规则推出的所有满足</a:t>
            </a:r>
            <a:r>
              <a:rPr lang="pt-BR" altLang="zh-CN" sz="2400" b="1" kern="0"/>
              <a:t>X→A</a:t>
            </a:r>
            <a:r>
              <a:rPr lang="zh-CN" altLang="pt-BR" sz="2400" b="1" kern="0"/>
              <a:t>的属性</a:t>
            </a:r>
            <a:r>
              <a:rPr lang="pt-BR" altLang="zh-CN" sz="2400" b="1" kern="0"/>
              <a:t>A</a:t>
            </a:r>
            <a:r>
              <a:rPr lang="zh-CN" altLang="pt-BR" sz="2400" b="1" kern="0"/>
              <a:t>的集合：</a:t>
            </a:r>
          </a:p>
          <a:p>
            <a:pPr>
              <a:lnSpc>
                <a:spcPct val="90000"/>
              </a:lnSpc>
              <a:buFont typeface="Wingdings" panose="05000000000000000000" pitchFamily="2" charset="2"/>
              <a:buNone/>
            </a:pPr>
            <a:r>
              <a:rPr lang="pt-BR" altLang="zh-CN" sz="2400" b="1" kern="0"/>
              <a:t>            X</a:t>
            </a:r>
            <a:r>
              <a:rPr lang="pt-BR" altLang="zh-CN" sz="2400" b="1" kern="0" baseline="30000"/>
              <a:t>+</a:t>
            </a:r>
            <a:r>
              <a:rPr lang="pt-BR" altLang="zh-CN" sz="2400" b="1" kern="0"/>
              <a:t>=</a:t>
            </a:r>
            <a:r>
              <a:rPr lang="zh-CN" altLang="pt-BR" sz="2400" b="1" kern="0"/>
              <a:t>｛属性</a:t>
            </a:r>
            <a:r>
              <a:rPr lang="pt-BR" altLang="zh-CN" sz="2400" b="1" kern="0"/>
              <a:t>A</a:t>
            </a:r>
            <a:r>
              <a:rPr lang="zh-CN" altLang="pt-BR" sz="2400" b="1" kern="0"/>
              <a:t>｜</a:t>
            </a:r>
            <a:r>
              <a:rPr lang="pt-BR" altLang="zh-CN" sz="2400" b="1" kern="0"/>
              <a:t>X→A</a:t>
            </a:r>
            <a:r>
              <a:rPr lang="zh-CN" altLang="pt-BR" sz="2400" b="1" kern="0"/>
              <a:t>能由</a:t>
            </a:r>
            <a:r>
              <a:rPr lang="pt-BR" altLang="zh-CN" sz="2400" b="1" kern="0"/>
              <a:t>F</a:t>
            </a:r>
            <a:r>
              <a:rPr lang="zh-CN" altLang="pt-BR" sz="2400" b="1" kern="0"/>
              <a:t>推导出来｝</a:t>
            </a:r>
          </a:p>
          <a:p>
            <a:pPr>
              <a:lnSpc>
                <a:spcPct val="90000"/>
              </a:lnSpc>
              <a:buFont typeface="Wingdings" panose="05000000000000000000" pitchFamily="2" charset="2"/>
              <a:buNone/>
            </a:pPr>
            <a:r>
              <a:rPr lang="zh-CN" altLang="pt-BR" sz="800" b="1" kern="0"/>
              <a:t>   </a:t>
            </a:r>
            <a:endParaRPr lang="en-US" altLang="zh-CN" sz="800" b="1" kern="0"/>
          </a:p>
          <a:p>
            <a:pPr>
              <a:lnSpc>
                <a:spcPct val="90000"/>
              </a:lnSpc>
              <a:buFont typeface="Wingdings" panose="05000000000000000000" pitchFamily="2" charset="2"/>
              <a:buNone/>
            </a:pPr>
            <a:r>
              <a:rPr lang="zh-CN" altLang="pt-BR" sz="2400" b="1" kern="0"/>
              <a:t>从属性集闭包的定义，容易得出下面的定理。</a:t>
            </a:r>
          </a:p>
          <a:p>
            <a:pPr>
              <a:lnSpc>
                <a:spcPct val="90000"/>
              </a:lnSpc>
            </a:pPr>
            <a:r>
              <a:rPr lang="zh-CN" altLang="pt-BR" sz="2400" b="1" kern="0">
                <a:solidFill>
                  <a:srgbClr val="FF0000"/>
                </a:solidFill>
              </a:rPr>
              <a:t>定理 </a:t>
            </a:r>
            <a:r>
              <a:rPr lang="en-US" altLang="zh-CN" sz="2400" b="1" kern="0">
                <a:solidFill>
                  <a:srgbClr val="FF0000"/>
                </a:solidFill>
              </a:rPr>
              <a:t>1</a:t>
            </a:r>
            <a:r>
              <a:rPr lang="zh-CN" altLang="pt-BR" sz="2400" b="1" kern="0">
                <a:solidFill>
                  <a:srgbClr val="FF0000"/>
                </a:solidFill>
              </a:rPr>
              <a:t> </a:t>
            </a:r>
            <a:r>
              <a:rPr lang="pt-BR" altLang="zh-CN" sz="2400" b="1" kern="0"/>
              <a:t>X→Y</a:t>
            </a:r>
            <a:r>
              <a:rPr lang="zh-CN" altLang="pt-BR" sz="2400" b="1" kern="0"/>
              <a:t>能由</a:t>
            </a:r>
            <a:r>
              <a:rPr lang="pt-BR" altLang="zh-CN" sz="2400" b="1" kern="0"/>
              <a:t>F</a:t>
            </a:r>
            <a:r>
              <a:rPr lang="zh-CN" altLang="pt-BR" sz="2400" b="1" kern="0"/>
              <a:t>根据函数依赖推理规则推出的充分必要条件是</a:t>
            </a:r>
            <a:r>
              <a:rPr lang="pt-BR" altLang="zh-CN" sz="2400" b="1" kern="0"/>
              <a:t>Y⊆X</a:t>
            </a:r>
            <a:r>
              <a:rPr lang="pt-BR" altLang="zh-CN" sz="2400" b="1" kern="0" baseline="30000"/>
              <a:t>+</a:t>
            </a:r>
            <a:r>
              <a:rPr lang="zh-CN" altLang="pt-BR" sz="2400" b="1" kern="0"/>
              <a:t>。</a:t>
            </a:r>
          </a:p>
          <a:p>
            <a:pPr>
              <a:lnSpc>
                <a:spcPct val="90000"/>
              </a:lnSpc>
              <a:buFont typeface="Wingdings" panose="05000000000000000000" pitchFamily="2" charset="2"/>
              <a:buNone/>
            </a:pPr>
            <a:endParaRPr lang="zh-CN" altLang="pt-BR" sz="2400" b="1" kern="0"/>
          </a:p>
          <a:p>
            <a:pPr>
              <a:lnSpc>
                <a:spcPct val="90000"/>
              </a:lnSpc>
              <a:buFont typeface="Wingdings" panose="05000000000000000000" pitchFamily="2" charset="2"/>
              <a:buNone/>
            </a:pPr>
            <a:r>
              <a:rPr lang="pt-BR" altLang="zh-CN" sz="2400" b="1" kern="0"/>
              <a:t>     X</a:t>
            </a:r>
            <a:r>
              <a:rPr lang="pt-BR" altLang="zh-CN" sz="2400" b="1" kern="0" baseline="30000"/>
              <a:t>+</a:t>
            </a:r>
            <a:r>
              <a:rPr lang="en-US" altLang="zh-CN" sz="2400" b="1" kern="0"/>
              <a:t>=U</a:t>
            </a:r>
            <a:r>
              <a:rPr lang="zh-CN" altLang="en-US" sz="2400" b="1" kern="0"/>
              <a:t>，则</a:t>
            </a:r>
            <a:r>
              <a:rPr lang="en-US" altLang="zh-CN" sz="2400" b="1" kern="0"/>
              <a:t>X</a:t>
            </a:r>
            <a:r>
              <a:rPr lang="zh-CN" altLang="en-US" sz="2400" b="1" kern="0"/>
              <a:t>是候选键。</a:t>
            </a:r>
            <a:endParaRPr lang="zh-CN" altLang="en-US" sz="2400" b="1" kern="0" dirty="0"/>
          </a:p>
        </p:txBody>
      </p:sp>
    </p:spTree>
    <p:extLst>
      <p:ext uri="{BB962C8B-B14F-4D97-AF65-F5344CB8AC3E}">
        <p14:creationId xmlns:p14="http://schemas.microsoft.com/office/powerpoint/2010/main" val="1550928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381000"/>
            <a:ext cx="7620000" cy="685800"/>
          </a:xfrm>
        </p:spPr>
        <p:txBody>
          <a:bodyPr/>
          <a:lstStyle/>
          <a:p>
            <a:r>
              <a:rPr lang="zh-CN" altLang="en-US" sz="3200" b="1" dirty="0"/>
              <a:t>求</a:t>
            </a:r>
            <a:r>
              <a:rPr lang="zh-CN" altLang="pt-BR" sz="3200" b="1" dirty="0"/>
              <a:t>候选键</a:t>
            </a:r>
            <a:endParaRPr lang="zh-CN" altLang="en-US" sz="3200" b="1" dirty="0"/>
          </a:p>
        </p:txBody>
      </p:sp>
      <p:sp>
        <p:nvSpPr>
          <p:cNvPr id="37891" name="Rectangle 3"/>
          <p:cNvSpPr>
            <a:spLocks noGrp="1" noChangeArrowheads="1"/>
          </p:cNvSpPr>
          <p:nvPr>
            <p:ph type="body" idx="1"/>
          </p:nvPr>
        </p:nvSpPr>
        <p:spPr>
          <a:xfrm>
            <a:off x="228600" y="990600"/>
            <a:ext cx="8763000" cy="5791200"/>
          </a:xfrm>
        </p:spPr>
        <p:txBody>
          <a:bodyPr/>
          <a:lstStyle/>
          <a:p>
            <a:pPr>
              <a:lnSpc>
                <a:spcPct val="90000"/>
              </a:lnSpc>
              <a:spcBef>
                <a:spcPct val="0"/>
              </a:spcBef>
              <a:buFont typeface="Wingdings" panose="05000000000000000000" pitchFamily="2" charset="2"/>
              <a:buNone/>
            </a:pPr>
            <a:r>
              <a:rPr lang="zh-CN" altLang="pt-BR" sz="2000" b="1" dirty="0">
                <a:latin typeface="Times New Roman" panose="02020603050405020304" pitchFamily="18" charset="0"/>
              </a:rPr>
              <a:t>（</a:t>
            </a:r>
            <a:r>
              <a:rPr lang="pt-BR" altLang="zh-CN" sz="2000" b="1" dirty="0">
                <a:latin typeface="Times New Roman" panose="02020603050405020304" pitchFamily="18" charset="0"/>
              </a:rPr>
              <a:t>1</a:t>
            </a:r>
            <a:r>
              <a:rPr lang="zh-CN" altLang="pt-BR" sz="2000" b="1" dirty="0">
                <a:latin typeface="Times New Roman" panose="02020603050405020304" pitchFamily="18" charset="0"/>
              </a:rPr>
              <a:t>）查看函数依赖集</a:t>
            </a:r>
            <a:r>
              <a:rPr lang="pt-BR" altLang="zh-CN" sz="2000" b="1" dirty="0">
                <a:latin typeface="Times New Roman" panose="02020603050405020304" pitchFamily="18" charset="0"/>
              </a:rPr>
              <a:t>F</a:t>
            </a:r>
            <a:r>
              <a:rPr lang="zh-CN" altLang="pt-BR" sz="2000" b="1" dirty="0">
                <a:latin typeface="Times New Roman" panose="02020603050405020304" pitchFamily="18" charset="0"/>
              </a:rPr>
              <a:t>中的每个形如</a:t>
            </a:r>
            <a:r>
              <a:rPr lang="pt-BR" altLang="zh-CN" sz="2000" b="1" dirty="0">
                <a:latin typeface="Times New Roman" panose="02020603050405020304" pitchFamily="18" charset="0"/>
              </a:rPr>
              <a:t>Xi→Yi</a:t>
            </a:r>
            <a:r>
              <a:rPr lang="zh-CN" altLang="pt-BR" sz="2000" b="1" dirty="0">
                <a:latin typeface="Times New Roman" panose="02020603050405020304" pitchFamily="18" charset="0"/>
              </a:rPr>
              <a:t>（</a:t>
            </a:r>
            <a:r>
              <a:rPr lang="pt-BR" altLang="zh-CN" sz="2000" b="1" dirty="0">
                <a:latin typeface="Times New Roman" panose="02020603050405020304" pitchFamily="18" charset="0"/>
              </a:rPr>
              <a:t>i=1</a:t>
            </a:r>
            <a:r>
              <a:rPr lang="zh-CN" altLang="pt-BR" sz="2000" b="1" dirty="0">
                <a:latin typeface="Times New Roman" panose="02020603050405020304" pitchFamily="18" charset="0"/>
              </a:rPr>
              <a:t>，</a:t>
            </a:r>
            <a:r>
              <a:rPr lang="pt-BR" altLang="zh-CN" sz="2000" b="1" dirty="0">
                <a:latin typeface="Times New Roman" panose="02020603050405020304" pitchFamily="18" charset="0"/>
              </a:rPr>
              <a:t>…</a:t>
            </a:r>
            <a:r>
              <a:rPr lang="zh-CN" altLang="pt-BR" sz="2000" b="1" dirty="0">
                <a:latin typeface="Times New Roman" panose="02020603050405020304" pitchFamily="18" charset="0"/>
              </a:rPr>
              <a:t>，</a:t>
            </a:r>
            <a:r>
              <a:rPr lang="pt-BR" altLang="zh-CN" sz="2000" b="1" dirty="0">
                <a:latin typeface="Times New Roman" panose="02020603050405020304" pitchFamily="18" charset="0"/>
              </a:rPr>
              <a:t>n</a:t>
            </a:r>
            <a:r>
              <a:rPr lang="zh-CN" altLang="pt-BR" sz="2000" b="1" dirty="0">
                <a:latin typeface="Times New Roman" panose="02020603050405020304" pitchFamily="18" charset="0"/>
              </a:rPr>
              <a:t>）的函数依赖关系。看哪些属性在所有</a:t>
            </a:r>
            <a:r>
              <a:rPr lang="pt-BR" altLang="zh-CN" sz="2000" b="1" dirty="0">
                <a:latin typeface="Times New Roman" panose="02020603050405020304" pitchFamily="18" charset="0"/>
              </a:rPr>
              <a:t>Yi</a:t>
            </a:r>
            <a:r>
              <a:rPr lang="zh-CN" altLang="pt-BR" sz="2000" b="1" dirty="0">
                <a:latin typeface="Times New Roman" panose="02020603050405020304" pitchFamily="18" charset="0"/>
              </a:rPr>
              <a:t>（</a:t>
            </a:r>
            <a:r>
              <a:rPr lang="pt-BR" altLang="zh-CN" sz="2000" b="1" dirty="0">
                <a:latin typeface="Times New Roman" panose="02020603050405020304" pitchFamily="18" charset="0"/>
              </a:rPr>
              <a:t>i=1</a:t>
            </a:r>
            <a:r>
              <a:rPr lang="zh-CN" altLang="pt-BR" sz="2000" b="1" dirty="0">
                <a:latin typeface="Times New Roman" panose="02020603050405020304" pitchFamily="18" charset="0"/>
              </a:rPr>
              <a:t>，</a:t>
            </a:r>
            <a:r>
              <a:rPr lang="pt-BR" altLang="zh-CN" sz="2000" b="1" dirty="0">
                <a:latin typeface="Times New Roman" panose="02020603050405020304" pitchFamily="18" charset="0"/>
              </a:rPr>
              <a:t>…</a:t>
            </a:r>
            <a:r>
              <a:rPr lang="zh-CN" altLang="pt-BR" sz="2000" b="1" dirty="0">
                <a:latin typeface="Times New Roman" panose="02020603050405020304" pitchFamily="18" charset="0"/>
              </a:rPr>
              <a:t>，</a:t>
            </a:r>
            <a:r>
              <a:rPr lang="pt-BR" altLang="zh-CN" sz="2000" b="1" dirty="0">
                <a:latin typeface="Times New Roman" panose="02020603050405020304" pitchFamily="18" charset="0"/>
              </a:rPr>
              <a:t>n</a:t>
            </a:r>
            <a:r>
              <a:rPr lang="zh-CN" altLang="pt-BR" sz="2000" b="1" dirty="0">
                <a:latin typeface="Times New Roman" panose="02020603050405020304" pitchFamily="18" charset="0"/>
              </a:rPr>
              <a:t>）中一次也没有出现过，设没有出现过的属性集为</a:t>
            </a:r>
            <a:r>
              <a:rPr lang="pt-BR" altLang="zh-CN" sz="2000" b="1" dirty="0">
                <a:latin typeface="Times New Roman" panose="02020603050405020304" pitchFamily="18" charset="0"/>
              </a:rPr>
              <a:t>P</a:t>
            </a:r>
            <a:r>
              <a:rPr lang="zh-CN" altLang="pt-BR" sz="2000" b="1" dirty="0">
                <a:latin typeface="Times New Roman" panose="02020603050405020304" pitchFamily="18" charset="0"/>
              </a:rPr>
              <a:t>（</a:t>
            </a:r>
            <a:r>
              <a:rPr lang="pt-BR" altLang="zh-CN" sz="2000" b="1" dirty="0">
                <a:latin typeface="Times New Roman" panose="02020603050405020304" pitchFamily="18" charset="0"/>
              </a:rPr>
              <a:t>P=U-Y1-Y2-…Yn</a:t>
            </a:r>
            <a:r>
              <a:rPr lang="zh-CN" altLang="pt-BR" sz="2000" b="1" dirty="0">
                <a:latin typeface="Times New Roman" panose="02020603050405020304" pitchFamily="18" charset="0"/>
              </a:rPr>
              <a:t>）。则当</a:t>
            </a:r>
            <a:r>
              <a:rPr lang="pt-BR" altLang="zh-CN" sz="2000" b="1" dirty="0">
                <a:latin typeface="Times New Roman" panose="02020603050405020304" pitchFamily="18" charset="0"/>
              </a:rPr>
              <a:t>P=</a:t>
            </a:r>
            <a:r>
              <a:rPr lang="pt-BR" altLang="zh-CN" sz="2000" b="1" dirty="0">
                <a:latin typeface="Times New Roman" panose="02020603050405020304" pitchFamily="18" charset="0"/>
                <a:sym typeface="Symbol" panose="05050102010706020507" pitchFamily="18" charset="2"/>
              </a:rPr>
              <a:t></a:t>
            </a:r>
            <a:r>
              <a:rPr lang="zh-CN" altLang="pt-BR" sz="2000" b="1" dirty="0">
                <a:latin typeface="Times New Roman" panose="02020603050405020304" pitchFamily="18" charset="0"/>
              </a:rPr>
              <a:t>时，转步骤（</a:t>
            </a:r>
            <a:r>
              <a:rPr lang="pt-BR" altLang="zh-CN" sz="2000" b="1" dirty="0">
                <a:latin typeface="Times New Roman" panose="02020603050405020304" pitchFamily="18" charset="0"/>
              </a:rPr>
              <a:t>4</a:t>
            </a:r>
            <a:r>
              <a:rPr lang="zh-CN" altLang="pt-BR" sz="2000" b="1" dirty="0">
                <a:latin typeface="Times New Roman" panose="02020603050405020304" pitchFamily="18" charset="0"/>
              </a:rPr>
              <a:t>）；</a:t>
            </a:r>
            <a:r>
              <a:rPr lang="pt-BR" altLang="zh-CN" sz="2000" b="1" dirty="0">
                <a:latin typeface="Times New Roman" panose="02020603050405020304" pitchFamily="18" charset="0"/>
              </a:rPr>
              <a:t>P≠</a:t>
            </a:r>
            <a:r>
              <a:rPr lang="pt-BR" altLang="zh-CN" sz="2000" b="1" dirty="0">
                <a:latin typeface="Times New Roman" panose="02020603050405020304" pitchFamily="18" charset="0"/>
                <a:sym typeface="Symbol" panose="05050102010706020507" pitchFamily="18" charset="2"/>
              </a:rPr>
              <a:t></a:t>
            </a:r>
            <a:r>
              <a:rPr lang="zh-CN" altLang="pt-BR" sz="2000" b="1" dirty="0">
                <a:latin typeface="Times New Roman" panose="02020603050405020304" pitchFamily="18" charset="0"/>
              </a:rPr>
              <a:t>时，转步骤（</a:t>
            </a:r>
            <a:r>
              <a:rPr lang="pt-BR" altLang="zh-CN" sz="2000" b="1" dirty="0">
                <a:latin typeface="Times New Roman" panose="02020603050405020304" pitchFamily="18" charset="0"/>
              </a:rPr>
              <a:t>2</a:t>
            </a:r>
            <a:r>
              <a:rPr lang="zh-CN" altLang="pt-BR" sz="2000" b="1" dirty="0">
                <a:latin typeface="Times New Roman" panose="02020603050405020304" pitchFamily="18" charset="0"/>
              </a:rPr>
              <a:t>）。</a:t>
            </a:r>
          </a:p>
          <a:p>
            <a:pPr>
              <a:lnSpc>
                <a:spcPct val="90000"/>
              </a:lnSpc>
              <a:spcBef>
                <a:spcPct val="0"/>
              </a:spcBef>
              <a:buFont typeface="Wingdings" panose="05000000000000000000" pitchFamily="2" charset="2"/>
              <a:buNone/>
            </a:pPr>
            <a:r>
              <a:rPr lang="zh-CN" altLang="pt-BR" sz="2000" b="1" dirty="0">
                <a:latin typeface="Times New Roman" panose="02020603050405020304" pitchFamily="18" charset="0"/>
              </a:rPr>
              <a:t>（</a:t>
            </a:r>
            <a:r>
              <a:rPr lang="en-US" altLang="zh-CN" sz="2000" b="1" dirty="0">
                <a:latin typeface="Times New Roman" panose="02020603050405020304" pitchFamily="18" charset="0"/>
              </a:rPr>
              <a:t>2</a:t>
            </a:r>
            <a:r>
              <a:rPr lang="zh-CN" altLang="en-US" sz="2000" b="1" dirty="0">
                <a:latin typeface="Times New Roman" panose="02020603050405020304" pitchFamily="18" charset="0"/>
              </a:rPr>
              <a:t>）根据候选键的定义，候选键中应必包含</a:t>
            </a:r>
            <a:r>
              <a:rPr lang="en-US" altLang="zh-CN" sz="2000" b="1" dirty="0">
                <a:latin typeface="Times New Roman" panose="02020603050405020304" pitchFamily="18" charset="0"/>
              </a:rPr>
              <a:t>P</a:t>
            </a:r>
            <a:r>
              <a:rPr lang="zh-CN" altLang="en-US" sz="2000" b="1" dirty="0">
                <a:latin typeface="Times New Roman" panose="02020603050405020304" pitchFamily="18" charset="0"/>
              </a:rPr>
              <a:t>（因为没有其它属性能决定</a:t>
            </a:r>
            <a:r>
              <a:rPr lang="en-US" altLang="zh-CN" sz="2000" b="1" dirty="0">
                <a:latin typeface="Times New Roman" panose="02020603050405020304" pitchFamily="18" charset="0"/>
              </a:rPr>
              <a:t>P</a:t>
            </a:r>
            <a:r>
              <a:rPr lang="zh-CN" altLang="en-US" sz="2000" b="1" dirty="0">
                <a:latin typeface="Times New Roman" panose="02020603050405020304" pitchFamily="18" charset="0"/>
              </a:rPr>
              <a:t>，但自己能决定自己）。考察</a:t>
            </a:r>
            <a:r>
              <a:rPr lang="en-US" altLang="zh-CN" sz="2000" b="1" dirty="0">
                <a:latin typeface="Times New Roman" panose="02020603050405020304" pitchFamily="18" charset="0"/>
              </a:rPr>
              <a:t>P</a:t>
            </a:r>
            <a:r>
              <a:rPr lang="zh-CN" altLang="en-US" sz="2000" b="1" dirty="0">
                <a:latin typeface="Times New Roman" panose="02020603050405020304" pitchFamily="18" charset="0"/>
              </a:rPr>
              <a:t>，如果</a:t>
            </a:r>
            <a:r>
              <a:rPr lang="en-US" altLang="zh-CN" sz="2000" b="1" dirty="0">
                <a:latin typeface="Times New Roman" panose="02020603050405020304" pitchFamily="18" charset="0"/>
              </a:rPr>
              <a:t>P</a:t>
            </a:r>
            <a:r>
              <a:rPr lang="zh-CN" altLang="en-US" sz="2000" b="1" dirty="0">
                <a:latin typeface="Times New Roman" panose="02020603050405020304" pitchFamily="18" charset="0"/>
              </a:rPr>
              <a:t>满足候选键定义，则</a:t>
            </a:r>
            <a:r>
              <a:rPr lang="en-US" altLang="zh-CN" sz="2000" b="1" dirty="0">
                <a:latin typeface="Times New Roman" panose="02020603050405020304" pitchFamily="18" charset="0"/>
              </a:rPr>
              <a:t>P</a:t>
            </a:r>
            <a:r>
              <a:rPr lang="zh-CN" altLang="en-US" sz="2000" b="1" dirty="0">
                <a:latin typeface="Times New Roman" panose="02020603050405020304" pitchFamily="18" charset="0"/>
              </a:rPr>
              <a:t>为候选键，并且候选键只有</a:t>
            </a:r>
            <a:r>
              <a:rPr lang="en-US" altLang="zh-CN" sz="2000" b="1" dirty="0">
                <a:latin typeface="Times New Roman" panose="02020603050405020304" pitchFamily="18" charset="0"/>
              </a:rPr>
              <a:t>P</a:t>
            </a:r>
            <a:r>
              <a:rPr lang="zh-CN" altLang="en-US" sz="2000" b="1" dirty="0">
                <a:latin typeface="Times New Roman" panose="02020603050405020304" pitchFamily="18" charset="0"/>
              </a:rPr>
              <a:t>一个，然后转步骤（</a:t>
            </a:r>
            <a:r>
              <a:rPr lang="en-US" altLang="zh-CN" sz="2000" b="1" dirty="0">
                <a:latin typeface="Times New Roman" panose="02020603050405020304" pitchFamily="18" charset="0"/>
              </a:rPr>
              <a:t>5</a:t>
            </a:r>
            <a:r>
              <a:rPr lang="zh-CN" altLang="en-US" sz="2000" b="1" dirty="0">
                <a:latin typeface="Times New Roman" panose="02020603050405020304" pitchFamily="18" charset="0"/>
              </a:rPr>
              <a:t>）结束；如果</a:t>
            </a:r>
            <a:r>
              <a:rPr lang="en-US" altLang="zh-CN" sz="2000" b="1" dirty="0">
                <a:latin typeface="Times New Roman" panose="02020603050405020304" pitchFamily="18" charset="0"/>
              </a:rPr>
              <a:t>P</a:t>
            </a:r>
            <a:r>
              <a:rPr lang="zh-CN" altLang="en-US" sz="2000" b="1" dirty="0">
                <a:latin typeface="Times New Roman" panose="02020603050405020304" pitchFamily="18" charset="0"/>
              </a:rPr>
              <a:t>不满足候选键定义，则转步骤（</a:t>
            </a:r>
            <a:r>
              <a:rPr lang="en-US" altLang="zh-CN" sz="2000" b="1" dirty="0">
                <a:latin typeface="Times New Roman" panose="02020603050405020304" pitchFamily="18" charset="0"/>
              </a:rPr>
              <a:t>3</a:t>
            </a:r>
            <a:r>
              <a:rPr lang="zh-CN" altLang="en-US" sz="2000" b="1" dirty="0">
                <a:latin typeface="Times New Roman" panose="02020603050405020304" pitchFamily="18" charset="0"/>
              </a:rPr>
              <a:t>）继续。</a:t>
            </a:r>
          </a:p>
          <a:p>
            <a:pPr>
              <a:lnSpc>
                <a:spcPct val="90000"/>
              </a:lnSpc>
              <a:spcBef>
                <a:spcPct val="0"/>
              </a:spcBef>
              <a:buFont typeface="Wingdings" panose="05000000000000000000" pitchFamily="2" charset="2"/>
              <a:buNone/>
            </a:pPr>
            <a:r>
              <a:rPr lang="zh-CN" altLang="en-US" sz="2000" b="1" dirty="0">
                <a:latin typeface="Times New Roman" panose="02020603050405020304" pitchFamily="18" charset="0"/>
              </a:rPr>
              <a:t>（</a:t>
            </a:r>
            <a:r>
              <a:rPr lang="en-US" altLang="zh-CN" sz="2000" b="1" dirty="0">
                <a:latin typeface="Times New Roman" panose="02020603050405020304" pitchFamily="18" charset="0"/>
              </a:rPr>
              <a:t>3</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P</a:t>
            </a:r>
            <a:r>
              <a:rPr lang="zh-CN" altLang="en-US" sz="2000" b="1" dirty="0">
                <a:latin typeface="Times New Roman" panose="02020603050405020304" pitchFamily="18" charset="0"/>
              </a:rPr>
              <a:t>可以分别与｛</a:t>
            </a:r>
            <a:r>
              <a:rPr lang="en-US" altLang="zh-CN" sz="2000" b="1" dirty="0">
                <a:latin typeface="Times New Roman" panose="02020603050405020304" pitchFamily="18" charset="0"/>
              </a:rPr>
              <a:t>U-P</a:t>
            </a:r>
            <a:r>
              <a:rPr lang="zh-CN" altLang="en-US" sz="2000" b="1" dirty="0">
                <a:latin typeface="Times New Roman" panose="02020603050405020304" pitchFamily="18" charset="0"/>
              </a:rPr>
              <a:t>｝中的每一个属性合并，开成</a:t>
            </a:r>
            <a:r>
              <a:rPr lang="en-US" altLang="zh-CN" sz="2000" b="1" dirty="0">
                <a:latin typeface="Times New Roman" panose="02020603050405020304" pitchFamily="18" charset="0"/>
              </a:rPr>
              <a:t>P1</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P2</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Pm</a:t>
            </a:r>
            <a:r>
              <a:rPr lang="zh-CN" altLang="en-US" sz="2000" b="1" dirty="0">
                <a:latin typeface="Times New Roman" panose="02020603050405020304" pitchFamily="18" charset="0"/>
              </a:rPr>
              <a:t>。再分别判断</a:t>
            </a:r>
            <a:r>
              <a:rPr lang="en-US" altLang="zh-CN" sz="2000" b="1" dirty="0" err="1">
                <a:latin typeface="Times New Roman" panose="02020603050405020304" pitchFamily="18" charset="0"/>
              </a:rPr>
              <a:t>Pj</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j=1</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m</a:t>
            </a:r>
            <a:r>
              <a:rPr lang="zh-CN" altLang="en-US" sz="2000" b="1" dirty="0">
                <a:latin typeface="Times New Roman" panose="02020603050405020304" pitchFamily="18" charset="0"/>
              </a:rPr>
              <a:t>）是否满足候选键定义，能成立则找到了一个候选键，没有则放弃。合并一个属性如果不能找到或不能找全候选键，可进一步考虑</a:t>
            </a:r>
            <a:r>
              <a:rPr lang="en-US" altLang="zh-CN" sz="2000" b="1" dirty="0">
                <a:latin typeface="Times New Roman" panose="02020603050405020304" pitchFamily="18" charset="0"/>
              </a:rPr>
              <a:t>P</a:t>
            </a:r>
            <a:r>
              <a:rPr lang="zh-CN" altLang="en-US" sz="2000" b="1" dirty="0">
                <a:latin typeface="Times New Roman" panose="02020603050405020304" pitchFamily="18" charset="0"/>
              </a:rPr>
              <a:t>与｛</a:t>
            </a:r>
            <a:r>
              <a:rPr lang="en-US" altLang="zh-CN" sz="2000" b="1" dirty="0">
                <a:latin typeface="Times New Roman" panose="02020603050405020304" pitchFamily="18" charset="0"/>
              </a:rPr>
              <a:t>U-P</a:t>
            </a:r>
            <a:r>
              <a:rPr lang="zh-CN" altLang="en-US" sz="2000" b="1" dirty="0">
                <a:latin typeface="Times New Roman" panose="02020603050405020304" pitchFamily="18" charset="0"/>
              </a:rPr>
              <a:t>｝中的</a:t>
            </a:r>
            <a:r>
              <a:rPr lang="en-US" altLang="zh-CN" sz="2000" b="1" dirty="0">
                <a:latin typeface="Times New Roman" panose="02020603050405020304" pitchFamily="18" charset="0"/>
              </a:rPr>
              <a:t>2</a:t>
            </a:r>
            <a:r>
              <a:rPr lang="zh-CN" altLang="en-US" sz="2000" b="1" dirty="0">
                <a:latin typeface="Times New Roman" panose="02020603050405020304" pitchFamily="18" charset="0"/>
              </a:rPr>
              <a:t>个（或</a:t>
            </a:r>
            <a:r>
              <a:rPr lang="en-US" altLang="zh-CN" sz="2000" b="1" dirty="0">
                <a:latin typeface="Times New Roman" panose="02020603050405020304" pitchFamily="18" charset="0"/>
              </a:rPr>
              <a:t>3</a:t>
            </a:r>
            <a:r>
              <a:rPr lang="zh-CN" altLang="en-US" sz="2000" b="1" dirty="0">
                <a:latin typeface="Times New Roman" panose="02020603050405020304" pitchFamily="18" charset="0"/>
              </a:rPr>
              <a:t>个，</a:t>
            </a:r>
            <a:r>
              <a:rPr lang="en-US" altLang="zh-CN" sz="2000" b="1" dirty="0">
                <a:latin typeface="Times New Roman" panose="02020603050405020304" pitchFamily="18" charset="0"/>
              </a:rPr>
              <a:t>4</a:t>
            </a:r>
            <a:r>
              <a:rPr lang="zh-CN" altLang="en-US" sz="2000" b="1" dirty="0">
                <a:latin typeface="Times New Roman" panose="02020603050405020304" pitchFamily="18" charset="0"/>
              </a:rPr>
              <a:t>个，</a:t>
            </a:r>
            <a:r>
              <a:rPr lang="en-US" altLang="zh-CN" sz="2000" b="1" dirty="0">
                <a:latin typeface="Times New Roman" panose="02020603050405020304" pitchFamily="18" charset="0"/>
              </a:rPr>
              <a:t>…</a:t>
            </a:r>
            <a:r>
              <a:rPr lang="zh-CN" altLang="en-US" sz="2000" b="1" dirty="0">
                <a:latin typeface="Times New Roman" panose="02020603050405020304" pitchFamily="18" charset="0"/>
              </a:rPr>
              <a:t>）属性的所有组合分别进行合并，继续判断分别合并后的各属性组是否满足候选键的定义，如此下去，直到找出</a:t>
            </a:r>
            <a:r>
              <a:rPr lang="en-US" altLang="zh-CN" sz="2000" b="1" dirty="0">
                <a:latin typeface="Times New Roman" panose="02020603050405020304" pitchFamily="18" charset="0"/>
              </a:rPr>
              <a:t>R</a:t>
            </a:r>
            <a:r>
              <a:rPr lang="zh-CN" altLang="en-US" sz="2000" b="1" dirty="0">
                <a:latin typeface="Times New Roman" panose="02020603050405020304" pitchFamily="18" charset="0"/>
              </a:rPr>
              <a:t>的所有候选键为止。转步骤（</a:t>
            </a:r>
            <a:r>
              <a:rPr lang="en-US" altLang="zh-CN" sz="2000" b="1" dirty="0">
                <a:latin typeface="Times New Roman" panose="02020603050405020304" pitchFamily="18" charset="0"/>
              </a:rPr>
              <a:t>5</a:t>
            </a:r>
            <a:r>
              <a:rPr lang="zh-CN" altLang="en-US" sz="2000" b="1" dirty="0">
                <a:latin typeface="Times New Roman" panose="02020603050405020304" pitchFamily="18" charset="0"/>
              </a:rPr>
              <a:t>）结束。</a:t>
            </a:r>
          </a:p>
          <a:p>
            <a:pPr>
              <a:lnSpc>
                <a:spcPct val="90000"/>
              </a:lnSpc>
              <a:spcBef>
                <a:spcPct val="0"/>
              </a:spcBef>
              <a:buFont typeface="Wingdings" panose="05000000000000000000" pitchFamily="2" charset="2"/>
              <a:buNone/>
            </a:pPr>
            <a:r>
              <a:rPr lang="zh-CN" altLang="en-US" sz="2000" b="1" dirty="0">
                <a:latin typeface="Times New Roman" panose="02020603050405020304" pitchFamily="18" charset="0"/>
              </a:rPr>
              <a:t>注意：如果属性组</a:t>
            </a:r>
            <a:r>
              <a:rPr lang="en-US" altLang="zh-CN" sz="2000" b="1" dirty="0">
                <a:latin typeface="Times New Roman" panose="02020603050405020304" pitchFamily="18" charset="0"/>
              </a:rPr>
              <a:t>K</a:t>
            </a:r>
            <a:r>
              <a:rPr lang="zh-CN" altLang="en-US" sz="2000" b="1" dirty="0">
                <a:latin typeface="Times New Roman" panose="02020603050405020304" pitchFamily="18" charset="0"/>
              </a:rPr>
              <a:t>已有</a:t>
            </a:r>
            <a:r>
              <a:rPr lang="en-US" altLang="zh-CN" sz="2000" b="1" dirty="0">
                <a:latin typeface="Times New Roman" panose="02020603050405020304" pitchFamily="18" charset="0"/>
              </a:rPr>
              <a:t>K</a:t>
            </a:r>
            <a:r>
              <a:rPr lang="pt-BR" altLang="zh-CN" sz="2000" b="1" dirty="0">
                <a:latin typeface="Times New Roman" panose="02020603050405020304" pitchFamily="18" charset="0"/>
              </a:rPr>
              <a:t>→U</a:t>
            </a:r>
            <a:r>
              <a:rPr lang="zh-CN" altLang="pt-BR" sz="2000" b="1" dirty="0">
                <a:latin typeface="Times New Roman" panose="02020603050405020304" pitchFamily="18" charset="0"/>
              </a:rPr>
              <a:t>，则不需要再去考察含</a:t>
            </a:r>
            <a:r>
              <a:rPr lang="pt-BR" altLang="zh-CN" sz="2000" b="1" dirty="0">
                <a:latin typeface="Times New Roman" panose="02020603050405020304" pitchFamily="18" charset="0"/>
              </a:rPr>
              <a:t>K</a:t>
            </a:r>
            <a:r>
              <a:rPr lang="zh-CN" altLang="pt-BR" sz="2000" b="1" dirty="0">
                <a:latin typeface="Times New Roman" panose="02020603050405020304" pitchFamily="18" charset="0"/>
              </a:rPr>
              <a:t>的其它属性组合，显然它们都不可能再是候选键了（根据候选键定义的第②项）。</a:t>
            </a:r>
          </a:p>
          <a:p>
            <a:pPr>
              <a:lnSpc>
                <a:spcPct val="90000"/>
              </a:lnSpc>
              <a:spcBef>
                <a:spcPct val="0"/>
              </a:spcBef>
              <a:buFont typeface="Wingdings" panose="05000000000000000000" pitchFamily="2" charset="2"/>
              <a:buNone/>
            </a:pPr>
            <a:r>
              <a:rPr lang="zh-CN" altLang="pt-BR" sz="2000" b="1" dirty="0">
                <a:latin typeface="Times New Roman" panose="02020603050405020304" pitchFamily="18" charset="0"/>
              </a:rPr>
              <a:t>（</a:t>
            </a:r>
            <a:r>
              <a:rPr lang="pt-BR" altLang="zh-CN" sz="2000" b="1" dirty="0">
                <a:latin typeface="Times New Roman" panose="02020603050405020304" pitchFamily="18" charset="0"/>
              </a:rPr>
              <a:t>4</a:t>
            </a:r>
            <a:r>
              <a:rPr lang="zh-CN" altLang="pt-BR" sz="2000" b="1" dirty="0">
                <a:latin typeface="Times New Roman" panose="02020603050405020304" pitchFamily="18" charset="0"/>
              </a:rPr>
              <a:t>）如果</a:t>
            </a:r>
            <a:r>
              <a:rPr lang="pt-BR" altLang="zh-CN" sz="2000" b="1" dirty="0">
                <a:latin typeface="Times New Roman" panose="02020603050405020304" pitchFamily="18" charset="0"/>
              </a:rPr>
              <a:t>P=</a:t>
            </a:r>
            <a:r>
              <a:rPr lang="pt-BR" altLang="zh-CN" sz="2000" b="1" dirty="0">
                <a:latin typeface="Times New Roman" panose="02020603050405020304" pitchFamily="18" charset="0"/>
                <a:sym typeface="Symbol" panose="05050102010706020507" pitchFamily="18" charset="2"/>
              </a:rPr>
              <a:t></a:t>
            </a:r>
            <a:r>
              <a:rPr lang="zh-CN" altLang="pt-BR" sz="2000" b="1" dirty="0">
                <a:latin typeface="Times New Roman" panose="02020603050405020304" pitchFamily="18" charset="0"/>
              </a:rPr>
              <a:t>，则可以先考察</a:t>
            </a:r>
            <a:r>
              <a:rPr lang="pt-BR" altLang="zh-CN" sz="2000" b="1" dirty="0">
                <a:latin typeface="Times New Roman" panose="02020603050405020304" pitchFamily="18" charset="0"/>
              </a:rPr>
              <a:t>Xi→Yi</a:t>
            </a:r>
            <a:r>
              <a:rPr lang="zh-CN" altLang="pt-BR" sz="2000" b="1" dirty="0">
                <a:latin typeface="Times New Roman" panose="02020603050405020304" pitchFamily="18" charset="0"/>
              </a:rPr>
              <a:t>（</a:t>
            </a:r>
            <a:r>
              <a:rPr lang="pt-BR" altLang="zh-CN" sz="2000" b="1" dirty="0">
                <a:latin typeface="Times New Roman" panose="02020603050405020304" pitchFamily="18" charset="0"/>
              </a:rPr>
              <a:t>i=1</a:t>
            </a:r>
            <a:r>
              <a:rPr lang="zh-CN" altLang="pt-BR" sz="2000" b="1" dirty="0">
                <a:latin typeface="Times New Roman" panose="02020603050405020304" pitchFamily="18" charset="0"/>
              </a:rPr>
              <a:t>，</a:t>
            </a:r>
            <a:r>
              <a:rPr lang="pt-BR" altLang="zh-CN" sz="2000" b="1" dirty="0">
                <a:latin typeface="Times New Roman" panose="02020603050405020304" pitchFamily="18" charset="0"/>
              </a:rPr>
              <a:t>…</a:t>
            </a:r>
            <a:r>
              <a:rPr lang="zh-CN" altLang="pt-BR" sz="2000" b="1" dirty="0">
                <a:latin typeface="Times New Roman" panose="02020603050405020304" pitchFamily="18" charset="0"/>
              </a:rPr>
              <a:t>，</a:t>
            </a:r>
            <a:r>
              <a:rPr lang="pt-BR" altLang="zh-CN" sz="2000" b="1" dirty="0">
                <a:latin typeface="Times New Roman" panose="02020603050405020304" pitchFamily="18" charset="0"/>
              </a:rPr>
              <a:t>n</a:t>
            </a:r>
            <a:r>
              <a:rPr lang="zh-CN" altLang="pt-BR" sz="2000" b="1" dirty="0">
                <a:latin typeface="Times New Roman" panose="02020603050405020304" pitchFamily="18" charset="0"/>
              </a:rPr>
              <a:t>）中的单个</a:t>
            </a:r>
            <a:r>
              <a:rPr lang="pt-BR" altLang="zh-CN" sz="2000" b="1" dirty="0">
                <a:latin typeface="Times New Roman" panose="02020603050405020304" pitchFamily="18" charset="0"/>
              </a:rPr>
              <a:t>Xi</a:t>
            </a:r>
            <a:r>
              <a:rPr lang="zh-CN" altLang="pt-BR" sz="2000" b="1" dirty="0">
                <a:latin typeface="Times New Roman" panose="02020603050405020304" pitchFamily="18" charset="0"/>
              </a:rPr>
              <a:t>，判断</a:t>
            </a:r>
            <a:r>
              <a:rPr lang="pt-BR" altLang="zh-CN" sz="2000" b="1" dirty="0">
                <a:latin typeface="Times New Roman" panose="02020603050405020304" pitchFamily="18" charset="0"/>
              </a:rPr>
              <a:t>Xi</a:t>
            </a:r>
            <a:r>
              <a:rPr lang="zh-CN" altLang="pt-BR" sz="2000" b="1" dirty="0">
                <a:latin typeface="Times New Roman" panose="02020603050405020304" pitchFamily="18" charset="0"/>
              </a:rPr>
              <a:t>是否满足候选键定义。如果成立则</a:t>
            </a:r>
            <a:r>
              <a:rPr lang="pt-BR" altLang="zh-CN" sz="2000" b="1" dirty="0">
                <a:latin typeface="Times New Roman" panose="02020603050405020304" pitchFamily="18" charset="0"/>
              </a:rPr>
              <a:t>Xi</a:t>
            </a:r>
            <a:r>
              <a:rPr lang="zh-CN" altLang="pt-BR" sz="2000" b="1" dirty="0">
                <a:latin typeface="Times New Roman" panose="02020603050405020304" pitchFamily="18" charset="0"/>
              </a:rPr>
              <a:t>为候选键。剩下不是候选键的，可以考察它们两个或多个的组合，查看这些组合是否满足候选键定义，从而找出其它可能还有的候选键。转步骤（</a:t>
            </a:r>
            <a:r>
              <a:rPr lang="pt-BR" altLang="zh-CN" sz="2000" b="1" dirty="0">
                <a:latin typeface="Times New Roman" panose="02020603050405020304" pitchFamily="18" charset="0"/>
              </a:rPr>
              <a:t>5</a:t>
            </a:r>
            <a:r>
              <a:rPr lang="zh-CN" altLang="pt-BR" sz="2000" b="1" dirty="0">
                <a:latin typeface="Times New Roman" panose="02020603050405020304" pitchFamily="18" charset="0"/>
              </a:rPr>
              <a:t>）结束。</a:t>
            </a:r>
          </a:p>
          <a:p>
            <a:pPr>
              <a:lnSpc>
                <a:spcPct val="90000"/>
              </a:lnSpc>
              <a:spcBef>
                <a:spcPct val="0"/>
              </a:spcBef>
              <a:buFont typeface="Wingdings" panose="05000000000000000000" pitchFamily="2" charset="2"/>
              <a:buNone/>
            </a:pPr>
            <a:r>
              <a:rPr lang="zh-CN" altLang="pt-BR" sz="2000" b="1" dirty="0">
                <a:latin typeface="Times New Roman" panose="02020603050405020304" pitchFamily="18" charset="0"/>
              </a:rPr>
              <a:t>（</a:t>
            </a:r>
            <a:r>
              <a:rPr lang="pt-BR" altLang="zh-CN" sz="2000" b="1" dirty="0">
                <a:latin typeface="Times New Roman" panose="02020603050405020304" pitchFamily="18" charset="0"/>
              </a:rPr>
              <a:t>5</a:t>
            </a:r>
            <a:r>
              <a:rPr lang="zh-CN" altLang="pt-BR" sz="2000" b="1" dirty="0">
                <a:latin typeface="Times New Roman" panose="02020603050405020304" pitchFamily="18" charset="0"/>
              </a:rPr>
              <a:t>）本方法结束。</a:t>
            </a:r>
            <a:endParaRPr lang="zh-CN" altLang="en-US" sz="2000" b="1" dirty="0">
              <a:latin typeface="Times New Roman" panose="02020603050405020304" pitchFamily="18" charset="0"/>
            </a:endParaRPr>
          </a:p>
        </p:txBody>
      </p:sp>
    </p:spTree>
    <p:extLst>
      <p:ext uri="{BB962C8B-B14F-4D97-AF65-F5344CB8AC3E}">
        <p14:creationId xmlns:p14="http://schemas.microsoft.com/office/powerpoint/2010/main" val="35529748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a:xfrm>
            <a:off x="611560" y="1124744"/>
            <a:ext cx="8261760" cy="1219200"/>
          </a:xfrm>
        </p:spPr>
        <p:txBody>
          <a:bodyPr/>
          <a:lstStyle/>
          <a:p>
            <a:pPr>
              <a:lnSpc>
                <a:spcPct val="90000"/>
              </a:lnSpc>
              <a:buFont typeface="Wingdings" panose="05000000000000000000" pitchFamily="2" charset="2"/>
              <a:buNone/>
            </a:pPr>
            <a:r>
              <a:rPr lang="pt-BR" altLang="zh-CN" sz="2400" b="1" dirty="0">
                <a:solidFill>
                  <a:srgbClr val="FF0000"/>
                </a:solidFill>
              </a:rPr>
              <a:t>【</a:t>
            </a:r>
            <a:r>
              <a:rPr lang="zh-CN" altLang="pt-BR" sz="2400" b="1" dirty="0">
                <a:solidFill>
                  <a:srgbClr val="FF0000"/>
                </a:solidFill>
              </a:rPr>
              <a:t>例</a:t>
            </a:r>
            <a:r>
              <a:rPr lang="pt-BR" altLang="zh-CN" sz="2400" b="1" dirty="0">
                <a:solidFill>
                  <a:srgbClr val="FF0000"/>
                </a:solidFill>
              </a:rPr>
              <a:t>6】</a:t>
            </a:r>
            <a:r>
              <a:rPr lang="zh-CN" altLang="pt-BR" sz="2400" b="1" dirty="0"/>
              <a:t>设有关系模式</a:t>
            </a:r>
            <a:r>
              <a:rPr lang="pt-BR" altLang="zh-CN" sz="2400" b="1" dirty="0"/>
              <a:t>R</a:t>
            </a:r>
            <a:r>
              <a:rPr lang="zh-CN" altLang="pt-BR" sz="2400" b="1" dirty="0"/>
              <a:t>（</a:t>
            </a:r>
            <a:r>
              <a:rPr lang="pt-BR" altLang="zh-CN" sz="2400" b="1" dirty="0"/>
              <a:t>A</a:t>
            </a:r>
            <a:r>
              <a:rPr lang="zh-CN" altLang="pt-BR" sz="2400" b="1" dirty="0"/>
              <a:t>，</a:t>
            </a:r>
            <a:r>
              <a:rPr lang="pt-BR" altLang="zh-CN" sz="2400" b="1" dirty="0"/>
              <a:t>B</a:t>
            </a:r>
            <a:r>
              <a:rPr lang="zh-CN" altLang="pt-BR" sz="2400" b="1" dirty="0"/>
              <a:t>，</a:t>
            </a:r>
            <a:r>
              <a:rPr lang="pt-BR" altLang="zh-CN" sz="2400" b="1" dirty="0"/>
              <a:t>C</a:t>
            </a:r>
            <a:r>
              <a:rPr lang="zh-CN" altLang="pt-BR" sz="2400" b="1" dirty="0"/>
              <a:t>，</a:t>
            </a:r>
            <a:r>
              <a:rPr lang="pt-BR" altLang="zh-CN" sz="2400" b="1" dirty="0"/>
              <a:t>D</a:t>
            </a:r>
            <a:r>
              <a:rPr lang="zh-CN" altLang="pt-BR" sz="2400" b="1" dirty="0"/>
              <a:t>，</a:t>
            </a:r>
            <a:r>
              <a:rPr lang="pt-BR" altLang="zh-CN" sz="2400" b="1" dirty="0"/>
              <a:t>E</a:t>
            </a:r>
            <a:r>
              <a:rPr lang="zh-CN" altLang="pt-BR" sz="2400" b="1" dirty="0"/>
              <a:t>，</a:t>
            </a:r>
            <a:r>
              <a:rPr lang="pt-BR" altLang="zh-CN" sz="2400" b="1" dirty="0"/>
              <a:t>G</a:t>
            </a:r>
            <a:r>
              <a:rPr lang="zh-CN" altLang="pt-BR" sz="2400" b="1" dirty="0"/>
              <a:t>），函数依赖集</a:t>
            </a:r>
            <a:r>
              <a:rPr lang="pt-BR" altLang="zh-CN" sz="2400" b="1" dirty="0"/>
              <a:t>F=</a:t>
            </a:r>
            <a:r>
              <a:rPr lang="zh-CN" altLang="pt-BR" sz="2400" b="1" dirty="0"/>
              <a:t>｛</a:t>
            </a:r>
            <a:r>
              <a:rPr lang="pt-BR" altLang="zh-CN" sz="2400" b="1" dirty="0"/>
              <a:t>AB→E</a:t>
            </a:r>
            <a:r>
              <a:rPr lang="zh-CN" altLang="pt-BR" sz="2400" b="1" dirty="0"/>
              <a:t>，</a:t>
            </a:r>
            <a:r>
              <a:rPr lang="pt-BR" altLang="zh-CN" sz="2400" b="1" dirty="0"/>
              <a:t>AC→G</a:t>
            </a:r>
            <a:r>
              <a:rPr lang="zh-CN" altLang="pt-BR" sz="2400" b="1" dirty="0"/>
              <a:t>，</a:t>
            </a:r>
            <a:r>
              <a:rPr lang="pt-BR" altLang="zh-CN" sz="2400" b="1" dirty="0"/>
              <a:t>AD→B</a:t>
            </a:r>
            <a:r>
              <a:rPr lang="zh-CN" altLang="pt-BR" sz="2400" b="1" dirty="0"/>
              <a:t>，</a:t>
            </a:r>
            <a:r>
              <a:rPr lang="pt-BR" altLang="zh-CN" sz="2400" b="1" dirty="0"/>
              <a:t>B→C</a:t>
            </a:r>
            <a:r>
              <a:rPr lang="zh-CN" altLang="pt-BR" sz="2400" b="1" dirty="0"/>
              <a:t>，</a:t>
            </a:r>
            <a:r>
              <a:rPr lang="pt-BR" altLang="zh-CN" sz="2400" b="1" dirty="0"/>
              <a:t>C→D</a:t>
            </a:r>
            <a:r>
              <a:rPr lang="zh-CN" altLang="pt-BR" sz="2400" b="1" dirty="0"/>
              <a:t>｝，求出</a:t>
            </a:r>
            <a:r>
              <a:rPr lang="pt-BR" altLang="zh-CN" sz="2400" b="1" dirty="0"/>
              <a:t>R</a:t>
            </a:r>
            <a:r>
              <a:rPr lang="zh-CN" altLang="pt-BR" sz="2400" b="1" dirty="0"/>
              <a:t>的所有候选键。</a:t>
            </a:r>
            <a:endParaRPr lang="zh-CN" altLang="en-US" sz="2400" b="1" dirty="0"/>
          </a:p>
        </p:txBody>
      </p:sp>
      <p:sp>
        <p:nvSpPr>
          <p:cNvPr id="38916" name="Rectangle 4"/>
          <p:cNvSpPr>
            <a:spLocks noChangeArrowheads="1"/>
          </p:cNvSpPr>
          <p:nvPr/>
        </p:nvSpPr>
        <p:spPr bwMode="auto">
          <a:xfrm>
            <a:off x="611560" y="2343944"/>
            <a:ext cx="8166100" cy="4154984"/>
          </a:xfrm>
          <a:prstGeom prst="rect">
            <a:avLst/>
          </a:prstGeom>
          <a:solidFill>
            <a:schemeClr val="bg2"/>
          </a:solidFill>
          <a:ln>
            <a:noFill/>
          </a:ln>
          <a:effectLst/>
        </p:spPr>
        <p:txBody>
          <a:bodyPr anchor="ctr">
            <a:spAutoFit/>
          </a:bodyPr>
          <a:lstStyle>
            <a:lvl1pPr indent="266700">
              <a:tabLst>
                <a:tab pos="1285875" algn="l"/>
              </a:tabLst>
              <a:defRPr>
                <a:solidFill>
                  <a:schemeClr val="tx1"/>
                </a:solidFill>
                <a:latin typeface="Arial" panose="020B0604020202020204" pitchFamily="34" charset="0"/>
                <a:ea typeface="宋体" panose="02010600030101010101" pitchFamily="2" charset="-122"/>
              </a:defRPr>
            </a:lvl1pPr>
            <a:lvl2pPr>
              <a:tabLst>
                <a:tab pos="1285875" algn="l"/>
              </a:tabLst>
              <a:defRPr>
                <a:solidFill>
                  <a:schemeClr val="tx1"/>
                </a:solidFill>
                <a:latin typeface="Arial" panose="020B0604020202020204" pitchFamily="34" charset="0"/>
                <a:ea typeface="宋体" panose="02010600030101010101" pitchFamily="2" charset="-122"/>
              </a:defRPr>
            </a:lvl2pPr>
            <a:lvl3pPr>
              <a:tabLst>
                <a:tab pos="1285875" algn="l"/>
              </a:tabLst>
              <a:defRPr>
                <a:solidFill>
                  <a:schemeClr val="tx1"/>
                </a:solidFill>
                <a:latin typeface="Arial" panose="020B0604020202020204" pitchFamily="34" charset="0"/>
                <a:ea typeface="宋体" panose="02010600030101010101" pitchFamily="2" charset="-122"/>
              </a:defRPr>
            </a:lvl3pPr>
            <a:lvl4pPr>
              <a:tabLst>
                <a:tab pos="1285875" algn="l"/>
              </a:tabLst>
              <a:defRPr>
                <a:solidFill>
                  <a:schemeClr val="tx1"/>
                </a:solidFill>
                <a:latin typeface="Arial" panose="020B0604020202020204" pitchFamily="34" charset="0"/>
                <a:ea typeface="宋体" panose="02010600030101010101" pitchFamily="2" charset="-122"/>
              </a:defRPr>
            </a:lvl4pPr>
            <a:lvl5pPr>
              <a:tabLst>
                <a:tab pos="12858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9pPr>
          </a:lstStyle>
          <a:p>
            <a:pPr algn="l"/>
            <a:r>
              <a:rPr lang="zh-CN" altLang="pt-BR" sz="2400" b="1" dirty="0">
                <a:solidFill>
                  <a:srgbClr val="FF0000"/>
                </a:solidFill>
              </a:rPr>
              <a:t>解答：</a:t>
            </a:r>
          </a:p>
          <a:p>
            <a:pPr algn="l"/>
            <a:r>
              <a:rPr lang="zh-CN" altLang="pt-BR" sz="2400" b="1" dirty="0"/>
              <a:t>（</a:t>
            </a:r>
            <a:r>
              <a:rPr lang="pt-BR" altLang="zh-CN" sz="2400" b="1" dirty="0"/>
              <a:t>1</a:t>
            </a:r>
            <a:r>
              <a:rPr lang="zh-CN" altLang="pt-BR" sz="2400" b="1" dirty="0"/>
              <a:t>）</a:t>
            </a:r>
            <a:r>
              <a:rPr lang="pt-BR" altLang="zh-CN" sz="2400" b="1" dirty="0"/>
              <a:t>P=</a:t>
            </a:r>
            <a:r>
              <a:rPr lang="zh-CN" altLang="pt-BR" sz="2400" b="1" dirty="0"/>
              <a:t>｛</a:t>
            </a:r>
            <a:r>
              <a:rPr lang="pt-BR" altLang="zh-CN" sz="2400" b="1" dirty="0"/>
              <a:t>A</a:t>
            </a:r>
            <a:r>
              <a:rPr lang="zh-CN" altLang="pt-BR" sz="2400" b="1" dirty="0"/>
              <a:t>｝。因为</a:t>
            </a:r>
            <a:r>
              <a:rPr lang="pt-BR" altLang="zh-CN" sz="2400" b="1" dirty="0"/>
              <a:t>P≠</a:t>
            </a:r>
            <a:r>
              <a:rPr lang="pt-BR" altLang="zh-CN" sz="2400" b="1" dirty="0">
                <a:sym typeface="Symbol" panose="05050102010706020507" pitchFamily="18" charset="2"/>
              </a:rPr>
              <a:t></a:t>
            </a:r>
            <a:r>
              <a:rPr lang="zh-CN" altLang="pt-BR" sz="2400" b="1" dirty="0"/>
              <a:t>，转步骤（</a:t>
            </a:r>
            <a:r>
              <a:rPr lang="pt-BR" altLang="zh-CN" sz="2400" b="1" dirty="0">
                <a:sym typeface="Symbol" panose="05050102010706020507" pitchFamily="18" charset="2"/>
              </a:rPr>
              <a:t>2</a:t>
            </a:r>
            <a:r>
              <a:rPr lang="zh-CN" altLang="pt-BR" sz="2400" b="1" dirty="0">
                <a:sym typeface="Symbol" panose="05050102010706020507" pitchFamily="18" charset="2"/>
              </a:rPr>
              <a:t>）。</a:t>
            </a:r>
          </a:p>
          <a:p>
            <a:pPr algn="l"/>
            <a:r>
              <a:rPr lang="zh-CN" altLang="pt-BR" sz="2400" b="1" dirty="0">
                <a:sym typeface="Symbol" panose="05050102010706020507" pitchFamily="18" charset="2"/>
              </a:rPr>
              <a:t>（</a:t>
            </a:r>
            <a:r>
              <a:rPr lang="pt-BR" altLang="zh-CN" sz="2400" b="1" dirty="0">
                <a:sym typeface="Symbol" panose="05050102010706020507" pitchFamily="18" charset="2"/>
              </a:rPr>
              <a:t>2</a:t>
            </a:r>
            <a:r>
              <a:rPr lang="zh-CN" altLang="pt-BR" sz="2400" b="1" dirty="0">
                <a:sym typeface="Symbol" panose="05050102010706020507" pitchFamily="18" charset="2"/>
              </a:rPr>
              <a:t>）求</a:t>
            </a:r>
            <a:r>
              <a:rPr lang="pt-BR" altLang="zh-CN" sz="2400" b="1" dirty="0">
                <a:sym typeface="Symbol" panose="05050102010706020507" pitchFamily="18" charset="2"/>
              </a:rPr>
              <a:t>P</a:t>
            </a:r>
            <a:r>
              <a:rPr lang="zh-CN" altLang="pt-BR" sz="2400" b="1" dirty="0">
                <a:sym typeface="Symbol" panose="05050102010706020507" pitchFamily="18" charset="2"/>
              </a:rPr>
              <a:t>对应属性的闭包，即</a:t>
            </a:r>
            <a:r>
              <a:rPr lang="pt-BR" altLang="zh-CN" sz="2400" b="1" dirty="0">
                <a:sym typeface="Symbol" panose="05050102010706020507" pitchFamily="18" charset="2"/>
              </a:rPr>
              <a:t>(A)</a:t>
            </a:r>
            <a:r>
              <a:rPr lang="pt-BR" altLang="zh-CN" sz="2400" b="1" baseline="30000" dirty="0">
                <a:sym typeface="Symbol" panose="05050102010706020507" pitchFamily="18" charset="2"/>
              </a:rPr>
              <a:t>+</a:t>
            </a:r>
            <a:r>
              <a:rPr lang="zh-CN" altLang="pt-BR" sz="2400" b="1" dirty="0">
                <a:sym typeface="Symbol" panose="05050102010706020507" pitchFamily="18" charset="2"/>
              </a:rPr>
              <a:t>。</a:t>
            </a:r>
          </a:p>
          <a:p>
            <a:pPr algn="l"/>
            <a:r>
              <a:rPr lang="pt-BR" altLang="zh-CN" sz="2400" b="1" dirty="0">
                <a:sym typeface="Symbol" panose="05050102010706020507" pitchFamily="18" charset="2"/>
              </a:rPr>
              <a:t>(A)+=A</a:t>
            </a:r>
            <a:r>
              <a:rPr lang="zh-CN" altLang="pt-BR" sz="2400" b="1" dirty="0">
                <a:sym typeface="Symbol" panose="05050102010706020507" pitchFamily="18" charset="2"/>
              </a:rPr>
              <a:t>，</a:t>
            </a:r>
            <a:r>
              <a:rPr lang="pt-BR" altLang="zh-CN" sz="2400" b="1" dirty="0">
                <a:sym typeface="Symbol" panose="05050102010706020507" pitchFamily="18" charset="2"/>
              </a:rPr>
              <a:t>P</a:t>
            </a:r>
            <a:r>
              <a:rPr lang="zh-CN" altLang="pt-BR" sz="2400" b="1" dirty="0">
                <a:sym typeface="Symbol" panose="05050102010706020507" pitchFamily="18" charset="2"/>
              </a:rPr>
              <a:t>对应的属性不能决定</a:t>
            </a:r>
            <a:r>
              <a:rPr lang="pt-BR" altLang="zh-CN" sz="2400" b="1" dirty="0">
                <a:sym typeface="Symbol" panose="05050102010706020507" pitchFamily="18" charset="2"/>
              </a:rPr>
              <a:t>U</a:t>
            </a:r>
            <a:r>
              <a:rPr lang="zh-CN" altLang="pt-BR" sz="2400" b="1" dirty="0">
                <a:sym typeface="Symbol" panose="05050102010706020507" pitchFamily="18" charset="2"/>
              </a:rPr>
              <a:t>，所以</a:t>
            </a:r>
            <a:r>
              <a:rPr lang="pt-BR" altLang="zh-CN" sz="2400" b="1" dirty="0">
                <a:sym typeface="Symbol" panose="05050102010706020507" pitchFamily="18" charset="2"/>
              </a:rPr>
              <a:t>P</a:t>
            </a:r>
            <a:r>
              <a:rPr lang="zh-CN" altLang="pt-BR" sz="2400" b="1" dirty="0">
                <a:sym typeface="Symbol" panose="05050102010706020507" pitchFamily="18" charset="2"/>
              </a:rPr>
              <a:t>不满足候选键定义，转步骤（</a:t>
            </a:r>
            <a:r>
              <a:rPr lang="pt-BR" altLang="zh-CN" sz="2400" b="1" dirty="0">
                <a:sym typeface="Symbol" panose="05050102010706020507" pitchFamily="18" charset="2"/>
              </a:rPr>
              <a:t>3</a:t>
            </a:r>
            <a:r>
              <a:rPr lang="zh-CN" altLang="pt-BR" sz="2400" b="1" dirty="0">
                <a:sym typeface="Symbol" panose="05050102010706020507" pitchFamily="18" charset="2"/>
              </a:rPr>
              <a:t>）。</a:t>
            </a:r>
          </a:p>
          <a:p>
            <a:pPr algn="l"/>
            <a:r>
              <a:rPr lang="zh-CN" altLang="pt-BR" sz="2400" b="1" dirty="0">
                <a:sym typeface="Symbol" panose="05050102010706020507" pitchFamily="18" charset="2"/>
              </a:rPr>
              <a:t>（</a:t>
            </a:r>
            <a:r>
              <a:rPr lang="pt-BR" altLang="zh-CN" sz="2400" b="1" dirty="0">
                <a:sym typeface="Symbol" panose="05050102010706020507" pitchFamily="18" charset="2"/>
              </a:rPr>
              <a:t>3</a:t>
            </a:r>
            <a:r>
              <a:rPr lang="zh-CN" altLang="pt-BR" sz="2400" b="1" dirty="0">
                <a:sym typeface="Symbol" panose="05050102010706020507" pitchFamily="18" charset="2"/>
              </a:rPr>
              <a:t>）</a:t>
            </a:r>
            <a:r>
              <a:rPr lang="pt-BR" altLang="zh-CN" sz="2400" b="1" dirty="0">
                <a:sym typeface="Symbol" panose="05050102010706020507" pitchFamily="18" charset="2"/>
              </a:rPr>
              <a:t>P</a:t>
            </a:r>
            <a:r>
              <a:rPr lang="zh-CN" altLang="pt-BR" sz="2400" b="1" dirty="0">
                <a:sym typeface="Symbol" panose="05050102010706020507" pitchFamily="18" charset="2"/>
              </a:rPr>
              <a:t>中</a:t>
            </a:r>
            <a:r>
              <a:rPr lang="pt-BR" altLang="zh-CN" sz="2400" b="1" dirty="0">
                <a:sym typeface="Symbol" panose="05050102010706020507" pitchFamily="18" charset="2"/>
              </a:rPr>
              <a:t>A</a:t>
            </a:r>
            <a:r>
              <a:rPr lang="zh-CN" altLang="pt-BR" sz="2400" b="1" dirty="0">
                <a:sym typeface="Symbol" panose="05050102010706020507" pitchFamily="18" charset="2"/>
              </a:rPr>
              <a:t>分别与｛</a:t>
            </a:r>
            <a:r>
              <a:rPr lang="pt-BR" altLang="zh-CN" sz="2400" b="1" dirty="0">
                <a:sym typeface="Symbol" panose="05050102010706020507" pitchFamily="18" charset="2"/>
              </a:rPr>
              <a:t>U-P</a:t>
            </a:r>
            <a:r>
              <a:rPr lang="zh-CN" altLang="pt-BR" sz="2400" b="1" dirty="0">
                <a:sym typeface="Symbol" panose="05050102010706020507" pitchFamily="18" charset="2"/>
              </a:rPr>
              <a:t>｝中的（</a:t>
            </a:r>
            <a:r>
              <a:rPr lang="pt-BR" altLang="zh-CN" sz="2400" b="1" dirty="0">
                <a:sym typeface="Symbol" panose="05050102010706020507" pitchFamily="18" charset="2"/>
              </a:rPr>
              <a:t>B</a:t>
            </a:r>
            <a:r>
              <a:rPr lang="zh-CN" altLang="pt-BR" sz="2400" b="1" dirty="0">
                <a:sym typeface="Symbol" panose="05050102010706020507" pitchFamily="18" charset="2"/>
              </a:rPr>
              <a:t>，</a:t>
            </a:r>
            <a:r>
              <a:rPr lang="pt-BR" altLang="zh-CN" sz="2400" b="1" dirty="0">
                <a:sym typeface="Symbol" panose="05050102010706020507" pitchFamily="18" charset="2"/>
              </a:rPr>
              <a:t>C</a:t>
            </a:r>
            <a:r>
              <a:rPr lang="zh-CN" altLang="pt-BR" sz="2400" b="1" dirty="0">
                <a:sym typeface="Symbol" panose="05050102010706020507" pitchFamily="18" charset="2"/>
              </a:rPr>
              <a:t>，</a:t>
            </a:r>
            <a:r>
              <a:rPr lang="pt-BR" altLang="zh-CN" sz="2400" b="1" dirty="0">
                <a:sym typeface="Symbol" panose="05050102010706020507" pitchFamily="18" charset="2"/>
              </a:rPr>
              <a:t>D</a:t>
            </a:r>
            <a:r>
              <a:rPr lang="zh-CN" altLang="pt-BR" sz="2400" b="1" dirty="0">
                <a:sym typeface="Symbol" panose="05050102010706020507" pitchFamily="18" charset="2"/>
              </a:rPr>
              <a:t>，</a:t>
            </a:r>
            <a:r>
              <a:rPr lang="pt-BR" altLang="zh-CN" sz="2400" b="1" dirty="0">
                <a:sym typeface="Symbol" panose="05050102010706020507" pitchFamily="18" charset="2"/>
              </a:rPr>
              <a:t>E</a:t>
            </a:r>
            <a:r>
              <a:rPr lang="zh-CN" altLang="pt-BR" sz="2400" b="1" dirty="0">
                <a:sym typeface="Symbol" panose="05050102010706020507" pitchFamily="18" charset="2"/>
              </a:rPr>
              <a:t>，</a:t>
            </a:r>
            <a:r>
              <a:rPr lang="pt-BR" altLang="zh-CN" sz="2400" b="1" dirty="0">
                <a:sym typeface="Symbol" panose="05050102010706020507" pitchFamily="18" charset="2"/>
              </a:rPr>
              <a:t>G</a:t>
            </a:r>
            <a:r>
              <a:rPr lang="zh-CN" altLang="pt-BR" sz="2400" b="1" dirty="0">
                <a:sym typeface="Symbol" panose="05050102010706020507" pitchFamily="18" charset="2"/>
              </a:rPr>
              <a:t>）合并，形成</a:t>
            </a:r>
            <a:r>
              <a:rPr lang="pt-BR" altLang="zh-CN" sz="2400" b="1" dirty="0">
                <a:sym typeface="Symbol" panose="05050102010706020507" pitchFamily="18" charset="2"/>
              </a:rPr>
              <a:t>AB</a:t>
            </a:r>
            <a:r>
              <a:rPr lang="zh-CN" altLang="pt-BR" sz="2400" b="1" dirty="0">
                <a:sym typeface="Symbol" panose="05050102010706020507" pitchFamily="18" charset="2"/>
              </a:rPr>
              <a:t>、</a:t>
            </a:r>
            <a:r>
              <a:rPr lang="pt-BR" altLang="zh-CN" sz="2400" b="1" dirty="0">
                <a:sym typeface="Symbol" panose="05050102010706020507" pitchFamily="18" charset="2"/>
              </a:rPr>
              <a:t>AC</a:t>
            </a:r>
            <a:r>
              <a:rPr lang="zh-CN" altLang="pt-BR" sz="2400" b="1" dirty="0">
                <a:sym typeface="Symbol" panose="05050102010706020507" pitchFamily="18" charset="2"/>
              </a:rPr>
              <a:t>、</a:t>
            </a:r>
            <a:r>
              <a:rPr lang="pt-BR" altLang="zh-CN" sz="2400" b="1" dirty="0">
                <a:sym typeface="Symbol" panose="05050102010706020507" pitchFamily="18" charset="2"/>
              </a:rPr>
              <a:t>AD</a:t>
            </a:r>
            <a:r>
              <a:rPr lang="zh-CN" altLang="pt-BR" sz="2400" b="1" dirty="0">
                <a:sym typeface="Symbol" panose="05050102010706020507" pitchFamily="18" charset="2"/>
              </a:rPr>
              <a:t>、</a:t>
            </a:r>
            <a:r>
              <a:rPr lang="pt-BR" altLang="zh-CN" sz="2400" b="1" dirty="0">
                <a:sym typeface="Symbol" panose="05050102010706020507" pitchFamily="18" charset="2"/>
              </a:rPr>
              <a:t>AE</a:t>
            </a:r>
            <a:r>
              <a:rPr lang="zh-CN" altLang="pt-BR" sz="2400" b="1" dirty="0">
                <a:sym typeface="Symbol" panose="05050102010706020507" pitchFamily="18" charset="2"/>
              </a:rPr>
              <a:t>、</a:t>
            </a:r>
            <a:r>
              <a:rPr lang="pt-BR" altLang="zh-CN" sz="2400" b="1" dirty="0">
                <a:sym typeface="Symbol" panose="05050102010706020507" pitchFamily="18" charset="2"/>
              </a:rPr>
              <a:t>AG</a:t>
            </a:r>
            <a:r>
              <a:rPr lang="zh-CN" altLang="pt-BR" sz="2400" b="1" dirty="0">
                <a:sym typeface="Symbol" panose="05050102010706020507" pitchFamily="18" charset="2"/>
              </a:rPr>
              <a:t>。下面分别求</a:t>
            </a:r>
            <a:r>
              <a:rPr lang="pt-BR" altLang="zh-CN" sz="2400" b="1" dirty="0">
                <a:sym typeface="Symbol" panose="05050102010706020507" pitchFamily="18" charset="2"/>
              </a:rPr>
              <a:t>(AB) </a:t>
            </a:r>
            <a:r>
              <a:rPr lang="pt-BR" altLang="zh-CN" sz="2400" b="1" baseline="30000" dirty="0">
                <a:sym typeface="Symbol" panose="05050102010706020507" pitchFamily="18" charset="2"/>
              </a:rPr>
              <a:t>+</a:t>
            </a:r>
            <a:r>
              <a:rPr lang="zh-CN" altLang="pt-BR" sz="2400" b="1" dirty="0">
                <a:sym typeface="Symbol" panose="05050102010706020507" pitchFamily="18" charset="2"/>
              </a:rPr>
              <a:t>、</a:t>
            </a:r>
            <a:r>
              <a:rPr lang="pt-BR" altLang="zh-CN" sz="2400" b="1" dirty="0">
                <a:sym typeface="Symbol" panose="05050102010706020507" pitchFamily="18" charset="2"/>
              </a:rPr>
              <a:t>(AC) </a:t>
            </a:r>
            <a:r>
              <a:rPr lang="pt-BR" altLang="zh-CN" sz="2400" b="1" baseline="30000" dirty="0">
                <a:sym typeface="Symbol" panose="05050102010706020507" pitchFamily="18" charset="2"/>
              </a:rPr>
              <a:t>+</a:t>
            </a:r>
            <a:r>
              <a:rPr lang="zh-CN" altLang="pt-BR" sz="2400" b="1" dirty="0">
                <a:sym typeface="Symbol" panose="05050102010706020507" pitchFamily="18" charset="2"/>
              </a:rPr>
              <a:t>、</a:t>
            </a:r>
            <a:r>
              <a:rPr lang="pt-BR" altLang="zh-CN" sz="2400" b="1" dirty="0">
                <a:sym typeface="Symbol" panose="05050102010706020507" pitchFamily="18" charset="2"/>
              </a:rPr>
              <a:t>(AD)</a:t>
            </a:r>
            <a:r>
              <a:rPr lang="pt-BR" altLang="zh-CN" sz="2400" b="1" baseline="30000" dirty="0">
                <a:sym typeface="Symbol" panose="05050102010706020507" pitchFamily="18" charset="2"/>
              </a:rPr>
              <a:t> +</a:t>
            </a:r>
            <a:r>
              <a:rPr lang="zh-CN" altLang="pt-BR" sz="2400" b="1" dirty="0">
                <a:sym typeface="Symbol" panose="05050102010706020507" pitchFamily="18" charset="2"/>
              </a:rPr>
              <a:t>、</a:t>
            </a:r>
            <a:r>
              <a:rPr lang="pt-BR" altLang="zh-CN" sz="2400" b="1" dirty="0">
                <a:sym typeface="Symbol" panose="05050102010706020507" pitchFamily="18" charset="2"/>
              </a:rPr>
              <a:t>(AE) </a:t>
            </a:r>
            <a:r>
              <a:rPr lang="pt-BR" altLang="zh-CN" sz="2400" b="1" baseline="30000" dirty="0">
                <a:sym typeface="Symbol" panose="05050102010706020507" pitchFamily="18" charset="2"/>
              </a:rPr>
              <a:t>+</a:t>
            </a:r>
            <a:r>
              <a:rPr lang="zh-CN" altLang="pt-BR" sz="2400" b="1" dirty="0">
                <a:sym typeface="Symbol" panose="05050102010706020507" pitchFamily="18" charset="2"/>
              </a:rPr>
              <a:t>、</a:t>
            </a:r>
            <a:r>
              <a:rPr lang="pt-BR" altLang="zh-CN" sz="2400" b="1" dirty="0">
                <a:sym typeface="Symbol" panose="05050102010706020507" pitchFamily="18" charset="2"/>
              </a:rPr>
              <a:t>(AG) </a:t>
            </a:r>
            <a:r>
              <a:rPr lang="pt-BR" altLang="zh-CN" sz="2400" b="1" baseline="30000" dirty="0">
                <a:sym typeface="Symbol" panose="05050102010706020507" pitchFamily="18" charset="2"/>
              </a:rPr>
              <a:t>+</a:t>
            </a:r>
            <a:r>
              <a:rPr lang="zh-CN" altLang="pt-BR" sz="2400" b="1" dirty="0">
                <a:sym typeface="Symbol" panose="05050102010706020507" pitchFamily="18" charset="2"/>
              </a:rPr>
              <a:t>。</a:t>
            </a:r>
          </a:p>
          <a:p>
            <a:pPr algn="l"/>
            <a:r>
              <a:rPr lang="zh-CN" altLang="pt-BR" sz="2400" b="1" dirty="0">
                <a:sym typeface="Symbol" panose="05050102010706020507" pitchFamily="18" charset="2"/>
              </a:rPr>
              <a:t>    </a:t>
            </a:r>
            <a:r>
              <a:rPr lang="pt-BR" altLang="zh-CN" sz="2400" b="1" dirty="0">
                <a:sym typeface="Symbol" panose="05050102010706020507" pitchFamily="18" charset="2"/>
              </a:rPr>
              <a:t>(AB)</a:t>
            </a:r>
            <a:r>
              <a:rPr lang="pt-BR" altLang="zh-CN" sz="2400" b="1" baseline="30000" dirty="0">
                <a:sym typeface="Symbol" panose="05050102010706020507" pitchFamily="18" charset="2"/>
              </a:rPr>
              <a:t>+</a:t>
            </a:r>
            <a:r>
              <a:rPr lang="pt-BR" altLang="zh-CN" sz="2400" b="1" dirty="0">
                <a:sym typeface="Symbol" panose="05050102010706020507" pitchFamily="18" charset="2"/>
              </a:rPr>
              <a:t>=ABCDEG</a:t>
            </a:r>
            <a:r>
              <a:rPr lang="zh-CN" altLang="pt-BR" sz="2400" b="1" dirty="0">
                <a:sym typeface="Symbol" panose="05050102010706020507" pitchFamily="18" charset="2"/>
              </a:rPr>
              <a:t>，</a:t>
            </a:r>
            <a:r>
              <a:rPr lang="pt-BR" altLang="zh-CN" sz="2400" b="1" dirty="0">
                <a:sym typeface="Symbol" panose="05050102010706020507" pitchFamily="18" charset="2"/>
              </a:rPr>
              <a:t>(AC)+=ABCDEG</a:t>
            </a:r>
            <a:r>
              <a:rPr lang="zh-CN" altLang="pt-BR" sz="2400" b="1" dirty="0">
                <a:sym typeface="Symbol" panose="05050102010706020507" pitchFamily="18" charset="2"/>
              </a:rPr>
              <a:t>，</a:t>
            </a:r>
            <a:r>
              <a:rPr lang="pt-BR" altLang="zh-CN" sz="2400" b="1" dirty="0">
                <a:sym typeface="Symbol" panose="05050102010706020507" pitchFamily="18" charset="2"/>
              </a:rPr>
              <a:t>(AD)+ =ABCDEG</a:t>
            </a:r>
            <a:r>
              <a:rPr lang="zh-CN" altLang="pt-BR" sz="2400" b="1" dirty="0">
                <a:sym typeface="Symbol" panose="05050102010706020507" pitchFamily="18" charset="2"/>
              </a:rPr>
              <a:t>，</a:t>
            </a:r>
            <a:r>
              <a:rPr lang="pt-BR" altLang="zh-CN" sz="2400" b="1" dirty="0">
                <a:sym typeface="Symbol" panose="05050102010706020507" pitchFamily="18" charset="2"/>
              </a:rPr>
              <a:t>(AE)+=AE</a:t>
            </a:r>
            <a:r>
              <a:rPr lang="zh-CN" altLang="pt-BR" sz="2400" b="1" dirty="0">
                <a:sym typeface="Symbol" panose="05050102010706020507" pitchFamily="18" charset="2"/>
              </a:rPr>
              <a:t>，</a:t>
            </a:r>
            <a:r>
              <a:rPr lang="pt-BR" altLang="zh-CN" sz="2400" b="1" dirty="0">
                <a:sym typeface="Symbol" panose="05050102010706020507" pitchFamily="18" charset="2"/>
              </a:rPr>
              <a:t>(AG)+=AG</a:t>
            </a:r>
            <a:r>
              <a:rPr lang="zh-CN" altLang="pt-BR" sz="2400" b="1" dirty="0">
                <a:sym typeface="Symbol" panose="05050102010706020507" pitchFamily="18" charset="2"/>
              </a:rPr>
              <a:t>。</a:t>
            </a:r>
          </a:p>
          <a:p>
            <a:pPr algn="l"/>
            <a:r>
              <a:rPr lang="zh-CN" altLang="pt-BR" sz="2400" b="1" dirty="0">
                <a:sym typeface="Symbol" panose="05050102010706020507" pitchFamily="18" charset="2"/>
              </a:rPr>
              <a:t>所以</a:t>
            </a:r>
            <a:r>
              <a:rPr lang="pt-BR" altLang="zh-CN" sz="2400" b="1" dirty="0">
                <a:sym typeface="Symbol" panose="05050102010706020507" pitchFamily="18" charset="2"/>
              </a:rPr>
              <a:t>R</a:t>
            </a:r>
            <a:r>
              <a:rPr lang="zh-CN" altLang="pt-BR" sz="2400" b="1" dirty="0">
                <a:sym typeface="Symbol" panose="05050102010706020507" pitchFamily="18" charset="2"/>
              </a:rPr>
              <a:t>的候选键是</a:t>
            </a:r>
            <a:r>
              <a:rPr lang="pt-BR" altLang="zh-CN" sz="2400" b="1" dirty="0">
                <a:sym typeface="Symbol" panose="05050102010706020507" pitchFamily="18" charset="2"/>
              </a:rPr>
              <a:t>AB</a:t>
            </a:r>
            <a:r>
              <a:rPr lang="zh-CN" altLang="pt-BR" sz="2400" b="1" dirty="0">
                <a:sym typeface="Symbol" panose="05050102010706020507" pitchFamily="18" charset="2"/>
              </a:rPr>
              <a:t>、</a:t>
            </a:r>
            <a:r>
              <a:rPr lang="pt-BR" altLang="zh-CN" sz="2400" b="1" dirty="0">
                <a:sym typeface="Symbol" panose="05050102010706020507" pitchFamily="18" charset="2"/>
              </a:rPr>
              <a:t>AC</a:t>
            </a:r>
            <a:r>
              <a:rPr lang="zh-CN" altLang="pt-BR" sz="2400" b="1" dirty="0">
                <a:sym typeface="Symbol" panose="05050102010706020507" pitchFamily="18" charset="2"/>
              </a:rPr>
              <a:t>、</a:t>
            </a:r>
            <a:r>
              <a:rPr lang="pt-BR" altLang="zh-CN" sz="2400" b="1" dirty="0">
                <a:sym typeface="Symbol" panose="05050102010706020507" pitchFamily="18" charset="2"/>
              </a:rPr>
              <a:t>AD</a:t>
            </a:r>
            <a:r>
              <a:rPr lang="zh-CN" altLang="pt-BR" sz="2400" b="1" dirty="0">
                <a:sym typeface="Symbol" panose="05050102010706020507" pitchFamily="18" charset="2"/>
              </a:rPr>
              <a:t>。</a:t>
            </a:r>
          </a:p>
        </p:txBody>
      </p:sp>
    </p:spTree>
    <p:extLst>
      <p:ext uri="{BB962C8B-B14F-4D97-AF65-F5344CB8AC3E}">
        <p14:creationId xmlns:p14="http://schemas.microsoft.com/office/powerpoint/2010/main" val="2380302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395536" y="1772816"/>
            <a:ext cx="8229600" cy="1524000"/>
          </a:xfrm>
        </p:spPr>
        <p:txBody>
          <a:bodyPr/>
          <a:lstStyle/>
          <a:p>
            <a:pPr>
              <a:buFont typeface="Wingdings" panose="05000000000000000000" pitchFamily="2" charset="2"/>
              <a:buNone/>
            </a:pPr>
            <a:r>
              <a:rPr lang="pt-BR" altLang="zh-CN" sz="2600" b="1" dirty="0"/>
              <a:t>【</a:t>
            </a:r>
            <a:r>
              <a:rPr lang="zh-CN" altLang="pt-BR" sz="2600" b="1" dirty="0"/>
              <a:t>例</a:t>
            </a:r>
            <a:r>
              <a:rPr lang="pt-BR" altLang="zh-CN" sz="2600" b="1" dirty="0"/>
              <a:t>7】</a:t>
            </a:r>
            <a:r>
              <a:rPr lang="zh-CN" altLang="pt-BR" sz="2600" b="1" dirty="0"/>
              <a:t>设有关系模式</a:t>
            </a:r>
            <a:r>
              <a:rPr lang="pt-BR" altLang="zh-CN" sz="2600" b="1" dirty="0"/>
              <a:t>R</a:t>
            </a:r>
            <a:r>
              <a:rPr lang="zh-CN" altLang="pt-BR" sz="2600" b="1" dirty="0"/>
              <a:t>（</a:t>
            </a:r>
            <a:r>
              <a:rPr lang="pt-BR" altLang="zh-CN" sz="2600" b="1" dirty="0"/>
              <a:t>A</a:t>
            </a:r>
            <a:r>
              <a:rPr lang="zh-CN" altLang="pt-BR" sz="2600" b="1" dirty="0"/>
              <a:t>，</a:t>
            </a:r>
            <a:r>
              <a:rPr lang="pt-BR" altLang="zh-CN" sz="2600" b="1" dirty="0"/>
              <a:t>B</a:t>
            </a:r>
            <a:r>
              <a:rPr lang="zh-CN" altLang="pt-BR" sz="2600" b="1" dirty="0"/>
              <a:t>，</a:t>
            </a:r>
            <a:r>
              <a:rPr lang="pt-BR" altLang="zh-CN" sz="2600" b="1" dirty="0"/>
              <a:t>C</a:t>
            </a:r>
            <a:r>
              <a:rPr lang="zh-CN" altLang="pt-BR" sz="2600" b="1" dirty="0"/>
              <a:t>，</a:t>
            </a:r>
            <a:r>
              <a:rPr lang="pt-BR" altLang="zh-CN" sz="2600" b="1" dirty="0"/>
              <a:t>D</a:t>
            </a:r>
            <a:r>
              <a:rPr lang="zh-CN" altLang="pt-BR" sz="2600" b="1" dirty="0"/>
              <a:t>，</a:t>
            </a:r>
            <a:r>
              <a:rPr lang="pt-BR" altLang="zh-CN" sz="2600" b="1" dirty="0"/>
              <a:t>E</a:t>
            </a:r>
            <a:r>
              <a:rPr lang="zh-CN" altLang="pt-BR" sz="2600" b="1" dirty="0"/>
              <a:t>）上的函数依赖集为</a:t>
            </a:r>
            <a:r>
              <a:rPr lang="pt-BR" altLang="zh-CN" sz="2600" b="1" dirty="0"/>
              <a:t>F</a:t>
            </a:r>
            <a:r>
              <a:rPr lang="zh-CN" altLang="pt-BR" sz="2600" b="1" dirty="0"/>
              <a:t>，并且</a:t>
            </a:r>
            <a:r>
              <a:rPr lang="pt-BR" altLang="zh-CN" sz="2600" b="1" dirty="0"/>
              <a:t>F=</a:t>
            </a:r>
            <a:r>
              <a:rPr lang="zh-CN" altLang="pt-BR" sz="2600" b="1" dirty="0"/>
              <a:t>｛</a:t>
            </a:r>
            <a:r>
              <a:rPr lang="pt-BR" altLang="zh-CN" sz="2600" b="1" dirty="0"/>
              <a:t>A→BC</a:t>
            </a:r>
            <a:r>
              <a:rPr lang="zh-CN" altLang="pt-BR" sz="2600" b="1" dirty="0"/>
              <a:t>，</a:t>
            </a:r>
            <a:r>
              <a:rPr lang="pt-BR" altLang="zh-CN" sz="2600" b="1" dirty="0"/>
              <a:t>CD→E</a:t>
            </a:r>
            <a:r>
              <a:rPr lang="zh-CN" altLang="pt-BR" sz="2600" b="1" dirty="0"/>
              <a:t>，</a:t>
            </a:r>
            <a:r>
              <a:rPr lang="pt-BR" altLang="zh-CN" sz="2600" b="1" dirty="0"/>
              <a:t>B→D</a:t>
            </a:r>
            <a:r>
              <a:rPr lang="zh-CN" altLang="pt-BR" sz="2600" b="1" dirty="0"/>
              <a:t>，</a:t>
            </a:r>
            <a:r>
              <a:rPr lang="pt-BR" altLang="zh-CN" sz="2600" b="1" dirty="0"/>
              <a:t>E→A</a:t>
            </a:r>
            <a:r>
              <a:rPr lang="zh-CN" altLang="pt-BR" sz="2600" b="1" dirty="0"/>
              <a:t>｝，求出</a:t>
            </a:r>
            <a:r>
              <a:rPr lang="pt-BR" altLang="zh-CN" sz="2600" b="1" dirty="0"/>
              <a:t>R</a:t>
            </a:r>
            <a:r>
              <a:rPr lang="zh-CN" altLang="pt-BR" sz="2600" b="1" dirty="0"/>
              <a:t>的所有候选键。 </a:t>
            </a:r>
            <a:endParaRPr lang="zh-CN" altLang="en-US" sz="2600" b="1" dirty="0"/>
          </a:p>
        </p:txBody>
      </p:sp>
      <p:sp>
        <p:nvSpPr>
          <p:cNvPr id="39940" name="Rectangle 4"/>
          <p:cNvSpPr>
            <a:spLocks noChangeArrowheads="1"/>
          </p:cNvSpPr>
          <p:nvPr/>
        </p:nvSpPr>
        <p:spPr bwMode="auto">
          <a:xfrm>
            <a:off x="1043608" y="3501008"/>
            <a:ext cx="6091238" cy="946150"/>
          </a:xfrm>
          <a:prstGeom prst="rect">
            <a:avLst/>
          </a:prstGeom>
          <a:solidFill>
            <a:schemeClr val="bg2"/>
          </a:solidFill>
          <a:ln>
            <a:noFill/>
          </a:ln>
          <a:effectLst/>
        </p:spPr>
        <p:txBody>
          <a:bodyPr wrap="none" anchor="ctr">
            <a:spAutoFit/>
          </a:bodyPr>
          <a:lstStyle>
            <a:lvl1pPr indent="266700">
              <a:tabLst>
                <a:tab pos="1285875" algn="l"/>
              </a:tabLst>
              <a:defRPr>
                <a:solidFill>
                  <a:schemeClr val="tx1"/>
                </a:solidFill>
                <a:latin typeface="Arial" panose="020B0604020202020204" pitchFamily="34" charset="0"/>
                <a:ea typeface="宋体" panose="02010600030101010101" pitchFamily="2" charset="-122"/>
              </a:defRPr>
            </a:lvl1pPr>
            <a:lvl2pPr>
              <a:tabLst>
                <a:tab pos="1285875" algn="l"/>
              </a:tabLst>
              <a:defRPr>
                <a:solidFill>
                  <a:schemeClr val="tx1"/>
                </a:solidFill>
                <a:latin typeface="Arial" panose="020B0604020202020204" pitchFamily="34" charset="0"/>
                <a:ea typeface="宋体" panose="02010600030101010101" pitchFamily="2" charset="-122"/>
              </a:defRPr>
            </a:lvl2pPr>
            <a:lvl3pPr>
              <a:tabLst>
                <a:tab pos="1285875" algn="l"/>
              </a:tabLst>
              <a:defRPr>
                <a:solidFill>
                  <a:schemeClr val="tx1"/>
                </a:solidFill>
                <a:latin typeface="Arial" panose="020B0604020202020204" pitchFamily="34" charset="0"/>
                <a:ea typeface="宋体" panose="02010600030101010101" pitchFamily="2" charset="-122"/>
              </a:defRPr>
            </a:lvl3pPr>
            <a:lvl4pPr>
              <a:tabLst>
                <a:tab pos="1285875" algn="l"/>
              </a:tabLst>
              <a:defRPr>
                <a:solidFill>
                  <a:schemeClr val="tx1"/>
                </a:solidFill>
                <a:latin typeface="Arial" panose="020B0604020202020204" pitchFamily="34" charset="0"/>
                <a:ea typeface="宋体" panose="02010600030101010101" pitchFamily="2" charset="-122"/>
              </a:defRPr>
            </a:lvl4pPr>
            <a:lvl5pPr>
              <a:tabLst>
                <a:tab pos="12858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9pPr>
          </a:lstStyle>
          <a:p>
            <a:r>
              <a:rPr lang="zh-CN" altLang="pt-BR" sz="2800" b="1">
                <a:solidFill>
                  <a:srgbClr val="FF0000"/>
                </a:solidFill>
              </a:rPr>
              <a:t>解答：</a:t>
            </a:r>
          </a:p>
          <a:p>
            <a:r>
              <a:rPr lang="pt-BR" altLang="zh-CN" sz="2800" b="1"/>
              <a:t>R</a:t>
            </a:r>
            <a:r>
              <a:rPr lang="zh-CN" altLang="pt-BR" sz="2800" b="1"/>
              <a:t>的候选键有</a:t>
            </a:r>
            <a:r>
              <a:rPr lang="pt-BR" altLang="zh-CN" sz="2800" b="1"/>
              <a:t>4</a:t>
            </a:r>
            <a:r>
              <a:rPr lang="zh-CN" altLang="pt-BR" sz="2800" b="1"/>
              <a:t>个：</a:t>
            </a:r>
            <a:r>
              <a:rPr lang="pt-BR" altLang="zh-CN" sz="2800" b="1"/>
              <a:t>A</a:t>
            </a:r>
            <a:r>
              <a:rPr lang="zh-CN" altLang="pt-BR" sz="2800" b="1"/>
              <a:t>、</a:t>
            </a:r>
            <a:r>
              <a:rPr lang="pt-BR" altLang="zh-CN" sz="2800" b="1"/>
              <a:t>E</a:t>
            </a:r>
            <a:r>
              <a:rPr lang="zh-CN" altLang="pt-BR" sz="2800" b="1"/>
              <a:t>、</a:t>
            </a:r>
            <a:r>
              <a:rPr lang="pt-BR" altLang="zh-CN" sz="2800" b="1"/>
              <a:t>CD</a:t>
            </a:r>
            <a:r>
              <a:rPr lang="zh-CN" altLang="pt-BR" sz="2800" b="1"/>
              <a:t>和</a:t>
            </a:r>
            <a:r>
              <a:rPr lang="pt-BR" altLang="zh-CN" sz="2800" b="1"/>
              <a:t>BC</a:t>
            </a:r>
            <a:r>
              <a:rPr lang="zh-CN" altLang="pt-BR" sz="2800" b="1"/>
              <a:t>。</a:t>
            </a:r>
          </a:p>
        </p:txBody>
      </p:sp>
      <p:sp>
        <p:nvSpPr>
          <p:cNvPr id="4" name="页脚占位符 4">
            <a:extLst>
              <a:ext uri="{FF2B5EF4-FFF2-40B4-BE49-F238E27FC236}">
                <a16:creationId xmlns:a16="http://schemas.microsoft.com/office/drawing/2014/main" id="{F2CCFC9B-D77C-4C92-AEFA-DEBD8071C1EC}"/>
              </a:ext>
            </a:extLst>
          </p:cNvPr>
          <p:cNvSpPr>
            <a:spLocks noGrp="1"/>
          </p:cNvSpPr>
          <p:nvPr>
            <p:ph type="ftr" sz="quarter" idx="11"/>
          </p:nvPr>
        </p:nvSpPr>
        <p:spPr>
          <a:xfrm>
            <a:off x="5219700" y="6381750"/>
            <a:ext cx="3600450" cy="320675"/>
          </a:xfrm>
        </p:spPr>
        <p:txBody>
          <a:bodyPr/>
          <a:lstStyle/>
          <a:p>
            <a:r>
              <a:rPr lang="en-US" altLang="zh-CN"/>
              <a:t>An Introduction to Database System</a:t>
            </a:r>
          </a:p>
        </p:txBody>
      </p:sp>
      <p:sp>
        <p:nvSpPr>
          <p:cNvPr id="5" name="灯片编号占位符 5">
            <a:extLst>
              <a:ext uri="{FF2B5EF4-FFF2-40B4-BE49-F238E27FC236}">
                <a16:creationId xmlns:a16="http://schemas.microsoft.com/office/drawing/2014/main" id="{00C75B4D-2BFC-4400-A026-86D8CB7625A7}"/>
              </a:ext>
            </a:extLst>
          </p:cNvPr>
          <p:cNvSpPr>
            <a:spLocks noGrp="1"/>
          </p:cNvSpPr>
          <p:nvPr>
            <p:ph type="sldNum" sz="quarter" idx="12"/>
          </p:nvPr>
        </p:nvSpPr>
        <p:spPr>
          <a:xfrm>
            <a:off x="250825" y="6237288"/>
            <a:ext cx="585788" cy="457200"/>
          </a:xfrm>
        </p:spPr>
        <p:txBody>
          <a:bodyPr/>
          <a:lstStyle/>
          <a:p>
            <a:fld id="{9C73FC67-4E56-47DA-A07C-99165DEA713F}" type="slidenum">
              <a:rPr lang="en-US" altLang="zh-CN"/>
              <a:pPr/>
              <a:t>29</a:t>
            </a:fld>
            <a:endParaRPr lang="en-US" altLang="zh-CN" dirty="0"/>
          </a:p>
        </p:txBody>
      </p:sp>
    </p:spTree>
    <p:extLst>
      <p:ext uri="{BB962C8B-B14F-4D97-AF65-F5344CB8AC3E}">
        <p14:creationId xmlns:p14="http://schemas.microsoft.com/office/powerpoint/2010/main" val="3112632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67545" y="2828967"/>
            <a:ext cx="8352928" cy="2832282"/>
          </a:xfrm>
          <a:custGeom>
            <a:avLst/>
            <a:gdLst/>
            <a:ahLst/>
            <a:cxnLst/>
            <a:rect l="l" t="t" r="r" b="b"/>
            <a:pathLst>
              <a:path w="7691755" h="2847975">
                <a:moveTo>
                  <a:pt x="0" y="0"/>
                </a:moveTo>
                <a:lnTo>
                  <a:pt x="0" y="2847594"/>
                </a:lnTo>
                <a:lnTo>
                  <a:pt x="7691627" y="2847593"/>
                </a:lnTo>
                <a:lnTo>
                  <a:pt x="7691627" y="0"/>
                </a:lnTo>
                <a:lnTo>
                  <a:pt x="0" y="0"/>
                </a:lnTo>
                <a:close/>
              </a:path>
            </a:pathLst>
          </a:custGeom>
          <a:ln w="12700">
            <a:solidFill>
              <a:srgbClr val="FF0000"/>
            </a:solidFill>
          </a:ln>
        </p:spPr>
        <p:txBody>
          <a:bodyPr wrap="square" lIns="0" tIns="0" rIns="0" bIns="0" rtlCol="0"/>
          <a:lstStyle/>
          <a:p>
            <a:endParaRPr/>
          </a:p>
        </p:txBody>
      </p:sp>
      <p:sp>
        <p:nvSpPr>
          <p:cNvPr id="4" name="object 4"/>
          <p:cNvSpPr txBox="1">
            <a:spLocks noGrp="1"/>
          </p:cNvSpPr>
          <p:nvPr>
            <p:ph type="title"/>
          </p:nvPr>
        </p:nvSpPr>
        <p:spPr>
          <a:xfrm>
            <a:off x="1259632" y="764704"/>
            <a:ext cx="6931519" cy="432386"/>
          </a:xfrm>
          <a:prstGeom prst="rect">
            <a:avLst/>
          </a:prstGeom>
        </p:spPr>
        <p:txBody>
          <a:bodyPr vert="horz" wrap="square" lIns="0" tIns="62444" rIns="0" bIns="0" numCol="1" rtlCol="0" anchor="ctr" anchorCtr="0" compatLnSpc="1">
            <a:prstTxWarp prst="textNoShape">
              <a:avLst/>
            </a:prstTxWarp>
            <a:spAutoFit/>
          </a:bodyPr>
          <a:lstStyle/>
          <a:p>
            <a:pPr>
              <a:spcBef>
                <a:spcPts val="402"/>
              </a:spcBef>
            </a:pPr>
            <a:r>
              <a:rPr sz="2400" spc="-4" dirty="0" err="1">
                <a:solidFill>
                  <a:srgbClr val="FFFFFF"/>
                </a:solidFill>
                <a:latin typeface="STZhongsong"/>
                <a:cs typeface="STZhongsong"/>
              </a:rPr>
              <a:t>函数依赖</a:t>
            </a:r>
            <a:r>
              <a:rPr sz="2400" dirty="0" err="1">
                <a:solidFill>
                  <a:srgbClr val="FFFFFF"/>
                </a:solidFill>
                <a:latin typeface="STZhongsong"/>
                <a:cs typeface="STZhongsong"/>
              </a:rPr>
              <a:t>的</a:t>
            </a:r>
            <a:r>
              <a:rPr sz="2400" spc="-4" dirty="0" err="1">
                <a:solidFill>
                  <a:srgbClr val="FFFFFF"/>
                </a:solidFill>
                <a:latin typeface="Arial"/>
                <a:cs typeface="Arial"/>
              </a:rPr>
              <a:t>Armstrong</a:t>
            </a:r>
            <a:r>
              <a:rPr sz="2400" spc="-4" dirty="0" err="1">
                <a:solidFill>
                  <a:srgbClr val="FFFFFF"/>
                </a:solidFill>
                <a:latin typeface="STZhongsong"/>
                <a:cs typeface="STZhongsong"/>
              </a:rPr>
              <a:t>公理的正确性证明</a:t>
            </a:r>
            <a:endParaRPr sz="2400" dirty="0">
              <a:latin typeface="STZhongsong"/>
              <a:cs typeface="STZhongsong"/>
            </a:endParaRPr>
          </a:p>
        </p:txBody>
      </p:sp>
      <p:sp>
        <p:nvSpPr>
          <p:cNvPr id="5" name="object 5"/>
          <p:cNvSpPr/>
          <p:nvPr/>
        </p:nvSpPr>
        <p:spPr>
          <a:xfrm>
            <a:off x="6259741" y="5301208"/>
            <a:ext cx="1304812" cy="863359"/>
          </a:xfrm>
          <a:custGeom>
            <a:avLst/>
            <a:gdLst/>
            <a:ahLst/>
            <a:cxnLst/>
            <a:rect l="l" t="t" r="r" b="b"/>
            <a:pathLst>
              <a:path w="1525904" h="1009650">
                <a:moveTo>
                  <a:pt x="1525524" y="505206"/>
                </a:moveTo>
                <a:lnTo>
                  <a:pt x="1517239" y="430578"/>
                </a:lnTo>
                <a:lnTo>
                  <a:pt x="1493177" y="359341"/>
                </a:lnTo>
                <a:lnTo>
                  <a:pt x="1475601" y="325239"/>
                </a:lnTo>
                <a:lnTo>
                  <a:pt x="1454527" y="292278"/>
                </a:lnTo>
                <a:lnTo>
                  <a:pt x="1430103" y="260556"/>
                </a:lnTo>
                <a:lnTo>
                  <a:pt x="1402477" y="230171"/>
                </a:lnTo>
                <a:lnTo>
                  <a:pt x="1371798" y="201221"/>
                </a:lnTo>
                <a:lnTo>
                  <a:pt x="1338215" y="173804"/>
                </a:lnTo>
                <a:lnTo>
                  <a:pt x="1301876" y="148018"/>
                </a:lnTo>
                <a:lnTo>
                  <a:pt x="1262931" y="123960"/>
                </a:lnTo>
                <a:lnTo>
                  <a:pt x="1221526" y="101730"/>
                </a:lnTo>
                <a:lnTo>
                  <a:pt x="1177812" y="81423"/>
                </a:lnTo>
                <a:lnTo>
                  <a:pt x="1131936" y="63139"/>
                </a:lnTo>
                <a:lnTo>
                  <a:pt x="1084047" y="46975"/>
                </a:lnTo>
                <a:lnTo>
                  <a:pt x="1034293" y="33029"/>
                </a:lnTo>
                <a:lnTo>
                  <a:pt x="982824" y="21400"/>
                </a:lnTo>
                <a:lnTo>
                  <a:pt x="929601" y="12161"/>
                </a:lnTo>
                <a:lnTo>
                  <a:pt x="875333" y="5480"/>
                </a:lnTo>
                <a:lnTo>
                  <a:pt x="819608" y="1386"/>
                </a:lnTo>
                <a:lnTo>
                  <a:pt x="762762" y="0"/>
                </a:lnTo>
                <a:lnTo>
                  <a:pt x="705620" y="1401"/>
                </a:lnTo>
                <a:lnTo>
                  <a:pt x="649914" y="5493"/>
                </a:lnTo>
                <a:lnTo>
                  <a:pt x="595502" y="12184"/>
                </a:lnTo>
                <a:lnTo>
                  <a:pt x="542420" y="21400"/>
                </a:lnTo>
                <a:lnTo>
                  <a:pt x="490919" y="33029"/>
                </a:lnTo>
                <a:lnTo>
                  <a:pt x="441147" y="46975"/>
                </a:lnTo>
                <a:lnTo>
                  <a:pt x="393249" y="63139"/>
                </a:lnTo>
                <a:lnTo>
                  <a:pt x="347375" y="81423"/>
                </a:lnTo>
                <a:lnTo>
                  <a:pt x="303670" y="101730"/>
                </a:lnTo>
                <a:lnTo>
                  <a:pt x="262283" y="123960"/>
                </a:lnTo>
                <a:lnTo>
                  <a:pt x="223361" y="148018"/>
                </a:lnTo>
                <a:lnTo>
                  <a:pt x="187050" y="173804"/>
                </a:lnTo>
                <a:lnTo>
                  <a:pt x="153499" y="201221"/>
                </a:lnTo>
                <a:lnTo>
                  <a:pt x="122854" y="230171"/>
                </a:lnTo>
                <a:lnTo>
                  <a:pt x="95263" y="260556"/>
                </a:lnTo>
                <a:lnTo>
                  <a:pt x="70872" y="292278"/>
                </a:lnTo>
                <a:lnTo>
                  <a:pt x="49830" y="325239"/>
                </a:lnTo>
                <a:lnTo>
                  <a:pt x="32284" y="359341"/>
                </a:lnTo>
                <a:lnTo>
                  <a:pt x="8267" y="430578"/>
                </a:lnTo>
                <a:lnTo>
                  <a:pt x="0" y="505206"/>
                </a:lnTo>
                <a:lnTo>
                  <a:pt x="2091" y="542889"/>
                </a:lnTo>
                <a:lnTo>
                  <a:pt x="18380" y="615885"/>
                </a:lnTo>
                <a:lnTo>
                  <a:pt x="49830" y="685072"/>
                </a:lnTo>
                <a:lnTo>
                  <a:pt x="70872" y="717994"/>
                </a:lnTo>
                <a:lnTo>
                  <a:pt x="95263" y="749673"/>
                </a:lnTo>
                <a:lnTo>
                  <a:pt x="122854" y="780011"/>
                </a:lnTo>
                <a:lnTo>
                  <a:pt x="134874" y="791346"/>
                </a:lnTo>
                <a:lnTo>
                  <a:pt x="134874" y="505206"/>
                </a:lnTo>
                <a:lnTo>
                  <a:pt x="137440" y="467405"/>
                </a:lnTo>
                <a:lnTo>
                  <a:pt x="157307" y="394804"/>
                </a:lnTo>
                <a:lnTo>
                  <a:pt x="174163" y="360296"/>
                </a:lnTo>
                <a:lnTo>
                  <a:pt x="195339" y="327179"/>
                </a:lnTo>
                <a:lnTo>
                  <a:pt x="220613" y="295599"/>
                </a:lnTo>
                <a:lnTo>
                  <a:pt x="249762" y="265703"/>
                </a:lnTo>
                <a:lnTo>
                  <a:pt x="282566" y="237638"/>
                </a:lnTo>
                <a:lnTo>
                  <a:pt x="318801" y="211550"/>
                </a:lnTo>
                <a:lnTo>
                  <a:pt x="358247" y="187585"/>
                </a:lnTo>
                <a:lnTo>
                  <a:pt x="400681" y="165891"/>
                </a:lnTo>
                <a:lnTo>
                  <a:pt x="445882" y="146614"/>
                </a:lnTo>
                <a:lnTo>
                  <a:pt x="493628" y="129900"/>
                </a:lnTo>
                <a:lnTo>
                  <a:pt x="543696" y="115897"/>
                </a:lnTo>
                <a:lnTo>
                  <a:pt x="595866" y="104750"/>
                </a:lnTo>
                <a:lnTo>
                  <a:pt x="650018" y="96597"/>
                </a:lnTo>
                <a:lnTo>
                  <a:pt x="705820" y="91607"/>
                </a:lnTo>
                <a:lnTo>
                  <a:pt x="762762" y="89916"/>
                </a:lnTo>
                <a:lnTo>
                  <a:pt x="819896" y="91613"/>
                </a:lnTo>
                <a:lnTo>
                  <a:pt x="875582" y="96606"/>
                </a:lnTo>
                <a:lnTo>
                  <a:pt x="929788" y="104790"/>
                </a:lnTo>
                <a:lnTo>
                  <a:pt x="981730" y="115897"/>
                </a:lnTo>
                <a:lnTo>
                  <a:pt x="1031751" y="129900"/>
                </a:lnTo>
                <a:lnTo>
                  <a:pt x="1079443" y="146614"/>
                </a:lnTo>
                <a:lnTo>
                  <a:pt x="1124585" y="165891"/>
                </a:lnTo>
                <a:lnTo>
                  <a:pt x="1166958" y="187585"/>
                </a:lnTo>
                <a:lnTo>
                  <a:pt x="1206341" y="211550"/>
                </a:lnTo>
                <a:lnTo>
                  <a:pt x="1242513" y="237638"/>
                </a:lnTo>
                <a:lnTo>
                  <a:pt x="1275255" y="265703"/>
                </a:lnTo>
                <a:lnTo>
                  <a:pt x="1304346" y="295599"/>
                </a:lnTo>
                <a:lnTo>
                  <a:pt x="1329566" y="327179"/>
                </a:lnTo>
                <a:lnTo>
                  <a:pt x="1350694" y="360296"/>
                </a:lnTo>
                <a:lnTo>
                  <a:pt x="1367511" y="394804"/>
                </a:lnTo>
                <a:lnTo>
                  <a:pt x="1387328" y="467405"/>
                </a:lnTo>
                <a:lnTo>
                  <a:pt x="1389888" y="505206"/>
                </a:lnTo>
                <a:lnTo>
                  <a:pt x="1389888" y="791871"/>
                </a:lnTo>
                <a:lnTo>
                  <a:pt x="1402477" y="780011"/>
                </a:lnTo>
                <a:lnTo>
                  <a:pt x="1430103" y="749673"/>
                </a:lnTo>
                <a:lnTo>
                  <a:pt x="1454527" y="717994"/>
                </a:lnTo>
                <a:lnTo>
                  <a:pt x="1475601" y="685072"/>
                </a:lnTo>
                <a:lnTo>
                  <a:pt x="1493177" y="651003"/>
                </a:lnTo>
                <a:lnTo>
                  <a:pt x="1517239" y="579815"/>
                </a:lnTo>
                <a:lnTo>
                  <a:pt x="1523428" y="542889"/>
                </a:lnTo>
                <a:lnTo>
                  <a:pt x="1525524" y="505206"/>
                </a:lnTo>
                <a:close/>
              </a:path>
              <a:path w="1525904" h="1009650">
                <a:moveTo>
                  <a:pt x="1389888" y="791871"/>
                </a:moveTo>
                <a:lnTo>
                  <a:pt x="1389888" y="505206"/>
                </a:lnTo>
                <a:lnTo>
                  <a:pt x="1387328" y="543006"/>
                </a:lnTo>
                <a:lnTo>
                  <a:pt x="1379795" y="579855"/>
                </a:lnTo>
                <a:lnTo>
                  <a:pt x="1350694" y="650115"/>
                </a:lnTo>
                <a:lnTo>
                  <a:pt x="1329566" y="683232"/>
                </a:lnTo>
                <a:lnTo>
                  <a:pt x="1304346" y="714812"/>
                </a:lnTo>
                <a:lnTo>
                  <a:pt x="1275255" y="744708"/>
                </a:lnTo>
                <a:lnTo>
                  <a:pt x="1242513" y="772773"/>
                </a:lnTo>
                <a:lnTo>
                  <a:pt x="1206341" y="798861"/>
                </a:lnTo>
                <a:lnTo>
                  <a:pt x="1166958" y="822826"/>
                </a:lnTo>
                <a:lnTo>
                  <a:pt x="1124585" y="844520"/>
                </a:lnTo>
                <a:lnTo>
                  <a:pt x="1079443" y="863797"/>
                </a:lnTo>
                <a:lnTo>
                  <a:pt x="1031751" y="880511"/>
                </a:lnTo>
                <a:lnTo>
                  <a:pt x="981730" y="894514"/>
                </a:lnTo>
                <a:lnTo>
                  <a:pt x="929601" y="905661"/>
                </a:lnTo>
                <a:lnTo>
                  <a:pt x="875582" y="913805"/>
                </a:lnTo>
                <a:lnTo>
                  <a:pt x="819896" y="918798"/>
                </a:lnTo>
                <a:lnTo>
                  <a:pt x="762762" y="920496"/>
                </a:lnTo>
                <a:lnTo>
                  <a:pt x="705620" y="918798"/>
                </a:lnTo>
                <a:lnTo>
                  <a:pt x="649914" y="913805"/>
                </a:lnTo>
                <a:lnTo>
                  <a:pt x="595866" y="905661"/>
                </a:lnTo>
                <a:lnTo>
                  <a:pt x="543696" y="894514"/>
                </a:lnTo>
                <a:lnTo>
                  <a:pt x="493628" y="880511"/>
                </a:lnTo>
                <a:lnTo>
                  <a:pt x="445882" y="863797"/>
                </a:lnTo>
                <a:lnTo>
                  <a:pt x="400681" y="844520"/>
                </a:lnTo>
                <a:lnTo>
                  <a:pt x="358247" y="822826"/>
                </a:lnTo>
                <a:lnTo>
                  <a:pt x="318801" y="798861"/>
                </a:lnTo>
                <a:lnTo>
                  <a:pt x="282566" y="772773"/>
                </a:lnTo>
                <a:lnTo>
                  <a:pt x="249762" y="744708"/>
                </a:lnTo>
                <a:lnTo>
                  <a:pt x="220613" y="714812"/>
                </a:lnTo>
                <a:lnTo>
                  <a:pt x="195339" y="683232"/>
                </a:lnTo>
                <a:lnTo>
                  <a:pt x="174163" y="650115"/>
                </a:lnTo>
                <a:lnTo>
                  <a:pt x="157307" y="615607"/>
                </a:lnTo>
                <a:lnTo>
                  <a:pt x="137440" y="543006"/>
                </a:lnTo>
                <a:lnTo>
                  <a:pt x="134874" y="505206"/>
                </a:lnTo>
                <a:lnTo>
                  <a:pt x="134874" y="791346"/>
                </a:lnTo>
                <a:lnTo>
                  <a:pt x="187050" y="836278"/>
                </a:lnTo>
                <a:lnTo>
                  <a:pt x="223361" y="862012"/>
                </a:lnTo>
                <a:lnTo>
                  <a:pt x="262283" y="886018"/>
                </a:lnTo>
                <a:lnTo>
                  <a:pt x="303670" y="908198"/>
                </a:lnTo>
                <a:lnTo>
                  <a:pt x="347375" y="928455"/>
                </a:lnTo>
                <a:lnTo>
                  <a:pt x="393249" y="946692"/>
                </a:lnTo>
                <a:lnTo>
                  <a:pt x="441147" y="962813"/>
                </a:lnTo>
                <a:lnTo>
                  <a:pt x="490919" y="976720"/>
                </a:lnTo>
                <a:lnTo>
                  <a:pt x="542420" y="988316"/>
                </a:lnTo>
                <a:lnTo>
                  <a:pt x="595502" y="997504"/>
                </a:lnTo>
                <a:lnTo>
                  <a:pt x="650018" y="1004187"/>
                </a:lnTo>
                <a:lnTo>
                  <a:pt x="705820" y="1008268"/>
                </a:lnTo>
                <a:lnTo>
                  <a:pt x="762762" y="1009650"/>
                </a:lnTo>
                <a:lnTo>
                  <a:pt x="819608" y="1008268"/>
                </a:lnTo>
                <a:lnTo>
                  <a:pt x="875582" y="1004156"/>
                </a:lnTo>
                <a:lnTo>
                  <a:pt x="929788" y="997504"/>
                </a:lnTo>
                <a:lnTo>
                  <a:pt x="982824" y="988316"/>
                </a:lnTo>
                <a:lnTo>
                  <a:pt x="1034293" y="976720"/>
                </a:lnTo>
                <a:lnTo>
                  <a:pt x="1084047" y="962813"/>
                </a:lnTo>
                <a:lnTo>
                  <a:pt x="1131936" y="946692"/>
                </a:lnTo>
                <a:lnTo>
                  <a:pt x="1177812" y="928455"/>
                </a:lnTo>
                <a:lnTo>
                  <a:pt x="1221526" y="908198"/>
                </a:lnTo>
                <a:lnTo>
                  <a:pt x="1262931" y="886018"/>
                </a:lnTo>
                <a:lnTo>
                  <a:pt x="1301876" y="862012"/>
                </a:lnTo>
                <a:lnTo>
                  <a:pt x="1338215" y="836278"/>
                </a:lnTo>
                <a:lnTo>
                  <a:pt x="1371798" y="808912"/>
                </a:lnTo>
                <a:lnTo>
                  <a:pt x="1389888" y="791871"/>
                </a:lnTo>
                <a:close/>
              </a:path>
            </a:pathLst>
          </a:custGeom>
          <a:solidFill>
            <a:srgbClr val="B90000"/>
          </a:solidFill>
        </p:spPr>
        <p:txBody>
          <a:bodyPr wrap="square" lIns="0" tIns="0" rIns="0" bIns="0" rtlCol="0"/>
          <a:lstStyle/>
          <a:p>
            <a:endParaRPr/>
          </a:p>
        </p:txBody>
      </p:sp>
      <p:sp>
        <p:nvSpPr>
          <p:cNvPr id="6" name="object 6"/>
          <p:cNvSpPr/>
          <p:nvPr/>
        </p:nvSpPr>
        <p:spPr>
          <a:xfrm>
            <a:off x="6366602" y="5372232"/>
            <a:ext cx="1090330" cy="722181"/>
          </a:xfrm>
          <a:custGeom>
            <a:avLst/>
            <a:gdLst/>
            <a:ahLst/>
            <a:cxnLst/>
            <a:rect l="l" t="t" r="r" b="b"/>
            <a:pathLst>
              <a:path w="1275079" h="844550">
                <a:moveTo>
                  <a:pt x="1274826" y="422148"/>
                </a:moveTo>
                <a:lnTo>
                  <a:pt x="1272224" y="383720"/>
                </a:lnTo>
                <a:lnTo>
                  <a:pt x="1264569" y="346259"/>
                </a:lnTo>
                <a:lnTo>
                  <a:pt x="1252085" y="309915"/>
                </a:lnTo>
                <a:lnTo>
                  <a:pt x="1234997" y="274836"/>
                </a:lnTo>
                <a:lnTo>
                  <a:pt x="1213527" y="241171"/>
                </a:lnTo>
                <a:lnTo>
                  <a:pt x="1187901" y="209070"/>
                </a:lnTo>
                <a:lnTo>
                  <a:pt x="1158343" y="178680"/>
                </a:lnTo>
                <a:lnTo>
                  <a:pt x="1125076" y="150152"/>
                </a:lnTo>
                <a:lnTo>
                  <a:pt x="1088326" y="123634"/>
                </a:lnTo>
                <a:lnTo>
                  <a:pt x="1048316" y="99275"/>
                </a:lnTo>
                <a:lnTo>
                  <a:pt x="1005271" y="77224"/>
                </a:lnTo>
                <a:lnTo>
                  <a:pt x="959414" y="57629"/>
                </a:lnTo>
                <a:lnTo>
                  <a:pt x="910970" y="40641"/>
                </a:lnTo>
                <a:lnTo>
                  <a:pt x="860164" y="26407"/>
                </a:lnTo>
                <a:lnTo>
                  <a:pt x="807219" y="15077"/>
                </a:lnTo>
                <a:lnTo>
                  <a:pt x="752359" y="6800"/>
                </a:lnTo>
                <a:lnTo>
                  <a:pt x="695809" y="1724"/>
                </a:lnTo>
                <a:lnTo>
                  <a:pt x="637794" y="0"/>
                </a:lnTo>
                <a:lnTo>
                  <a:pt x="579771" y="1724"/>
                </a:lnTo>
                <a:lnTo>
                  <a:pt x="523202" y="6800"/>
                </a:lnTo>
                <a:lnTo>
                  <a:pt x="468312" y="15077"/>
                </a:lnTo>
                <a:lnTo>
                  <a:pt x="415327" y="26407"/>
                </a:lnTo>
                <a:lnTo>
                  <a:pt x="364473" y="40641"/>
                </a:lnTo>
                <a:lnTo>
                  <a:pt x="315976" y="57629"/>
                </a:lnTo>
                <a:lnTo>
                  <a:pt x="270060" y="77224"/>
                </a:lnTo>
                <a:lnTo>
                  <a:pt x="226953" y="99275"/>
                </a:lnTo>
                <a:lnTo>
                  <a:pt x="186880" y="123634"/>
                </a:lnTo>
                <a:lnTo>
                  <a:pt x="150066" y="150152"/>
                </a:lnTo>
                <a:lnTo>
                  <a:pt x="116738" y="178680"/>
                </a:lnTo>
                <a:lnTo>
                  <a:pt x="87122" y="209070"/>
                </a:lnTo>
                <a:lnTo>
                  <a:pt x="61442" y="241171"/>
                </a:lnTo>
                <a:lnTo>
                  <a:pt x="39925" y="274836"/>
                </a:lnTo>
                <a:lnTo>
                  <a:pt x="22796" y="309915"/>
                </a:lnTo>
                <a:lnTo>
                  <a:pt x="10282" y="346259"/>
                </a:lnTo>
                <a:lnTo>
                  <a:pt x="2608" y="383720"/>
                </a:lnTo>
                <a:lnTo>
                  <a:pt x="0" y="422148"/>
                </a:lnTo>
                <a:lnTo>
                  <a:pt x="2608" y="460575"/>
                </a:lnTo>
                <a:lnTo>
                  <a:pt x="10282" y="498036"/>
                </a:lnTo>
                <a:lnTo>
                  <a:pt x="22796" y="534380"/>
                </a:lnTo>
                <a:lnTo>
                  <a:pt x="39925" y="569459"/>
                </a:lnTo>
                <a:lnTo>
                  <a:pt x="61442" y="603124"/>
                </a:lnTo>
                <a:lnTo>
                  <a:pt x="87122" y="635225"/>
                </a:lnTo>
                <a:lnTo>
                  <a:pt x="116738" y="665615"/>
                </a:lnTo>
                <a:lnTo>
                  <a:pt x="150066" y="694143"/>
                </a:lnTo>
                <a:lnTo>
                  <a:pt x="186880" y="720661"/>
                </a:lnTo>
                <a:lnTo>
                  <a:pt x="226953" y="745020"/>
                </a:lnTo>
                <a:lnTo>
                  <a:pt x="270060" y="767071"/>
                </a:lnTo>
                <a:lnTo>
                  <a:pt x="315976" y="786666"/>
                </a:lnTo>
                <a:lnTo>
                  <a:pt x="364473" y="803654"/>
                </a:lnTo>
                <a:lnTo>
                  <a:pt x="415327" y="817888"/>
                </a:lnTo>
                <a:lnTo>
                  <a:pt x="468312" y="829218"/>
                </a:lnTo>
                <a:lnTo>
                  <a:pt x="523202" y="837495"/>
                </a:lnTo>
                <a:lnTo>
                  <a:pt x="579771" y="842571"/>
                </a:lnTo>
                <a:lnTo>
                  <a:pt x="637794" y="844296"/>
                </a:lnTo>
                <a:lnTo>
                  <a:pt x="695809" y="842571"/>
                </a:lnTo>
                <a:lnTo>
                  <a:pt x="752359" y="837495"/>
                </a:lnTo>
                <a:lnTo>
                  <a:pt x="807219" y="829218"/>
                </a:lnTo>
                <a:lnTo>
                  <a:pt x="860164" y="817888"/>
                </a:lnTo>
                <a:lnTo>
                  <a:pt x="910970" y="803654"/>
                </a:lnTo>
                <a:lnTo>
                  <a:pt x="959414" y="786666"/>
                </a:lnTo>
                <a:lnTo>
                  <a:pt x="1005271" y="767071"/>
                </a:lnTo>
                <a:lnTo>
                  <a:pt x="1048316" y="745020"/>
                </a:lnTo>
                <a:lnTo>
                  <a:pt x="1088326" y="720661"/>
                </a:lnTo>
                <a:lnTo>
                  <a:pt x="1125076" y="694143"/>
                </a:lnTo>
                <a:lnTo>
                  <a:pt x="1158343" y="665615"/>
                </a:lnTo>
                <a:lnTo>
                  <a:pt x="1187901" y="635225"/>
                </a:lnTo>
                <a:lnTo>
                  <a:pt x="1213527" y="603124"/>
                </a:lnTo>
                <a:lnTo>
                  <a:pt x="1234997" y="569459"/>
                </a:lnTo>
                <a:lnTo>
                  <a:pt x="1252085" y="534380"/>
                </a:lnTo>
                <a:lnTo>
                  <a:pt x="1264569" y="498036"/>
                </a:lnTo>
                <a:lnTo>
                  <a:pt x="1272224" y="460575"/>
                </a:lnTo>
                <a:lnTo>
                  <a:pt x="1274826" y="422148"/>
                </a:lnTo>
                <a:close/>
              </a:path>
            </a:pathLst>
          </a:custGeom>
          <a:solidFill>
            <a:srgbClr val="FFFF66"/>
          </a:solidFill>
        </p:spPr>
        <p:txBody>
          <a:bodyPr wrap="square" lIns="0" tIns="0" rIns="0" bIns="0" rtlCol="0"/>
          <a:lstStyle/>
          <a:p>
            <a:endParaRPr/>
          </a:p>
        </p:txBody>
      </p:sp>
      <p:sp>
        <p:nvSpPr>
          <p:cNvPr id="7" name="object 7"/>
          <p:cNvSpPr/>
          <p:nvPr/>
        </p:nvSpPr>
        <p:spPr>
          <a:xfrm>
            <a:off x="6366602" y="5372232"/>
            <a:ext cx="1090330" cy="722181"/>
          </a:xfrm>
          <a:custGeom>
            <a:avLst/>
            <a:gdLst/>
            <a:ahLst/>
            <a:cxnLst/>
            <a:rect l="l" t="t" r="r" b="b"/>
            <a:pathLst>
              <a:path w="1275079" h="844550">
                <a:moveTo>
                  <a:pt x="637794" y="0"/>
                </a:moveTo>
                <a:lnTo>
                  <a:pt x="579771" y="1724"/>
                </a:lnTo>
                <a:lnTo>
                  <a:pt x="523202" y="6800"/>
                </a:lnTo>
                <a:lnTo>
                  <a:pt x="468312" y="15077"/>
                </a:lnTo>
                <a:lnTo>
                  <a:pt x="415327" y="26407"/>
                </a:lnTo>
                <a:lnTo>
                  <a:pt x="364473" y="40641"/>
                </a:lnTo>
                <a:lnTo>
                  <a:pt x="315976" y="57629"/>
                </a:lnTo>
                <a:lnTo>
                  <a:pt x="270060" y="77224"/>
                </a:lnTo>
                <a:lnTo>
                  <a:pt x="226953" y="99275"/>
                </a:lnTo>
                <a:lnTo>
                  <a:pt x="186880" y="123634"/>
                </a:lnTo>
                <a:lnTo>
                  <a:pt x="150066" y="150152"/>
                </a:lnTo>
                <a:lnTo>
                  <a:pt x="116738" y="178680"/>
                </a:lnTo>
                <a:lnTo>
                  <a:pt x="87122" y="209070"/>
                </a:lnTo>
                <a:lnTo>
                  <a:pt x="61442" y="241171"/>
                </a:lnTo>
                <a:lnTo>
                  <a:pt x="39925" y="274836"/>
                </a:lnTo>
                <a:lnTo>
                  <a:pt x="22796" y="309915"/>
                </a:lnTo>
                <a:lnTo>
                  <a:pt x="10282" y="346259"/>
                </a:lnTo>
                <a:lnTo>
                  <a:pt x="2608" y="383720"/>
                </a:lnTo>
                <a:lnTo>
                  <a:pt x="0" y="422148"/>
                </a:lnTo>
                <a:lnTo>
                  <a:pt x="2608" y="460575"/>
                </a:lnTo>
                <a:lnTo>
                  <a:pt x="10282" y="498036"/>
                </a:lnTo>
                <a:lnTo>
                  <a:pt x="22796" y="534380"/>
                </a:lnTo>
                <a:lnTo>
                  <a:pt x="39925" y="569459"/>
                </a:lnTo>
                <a:lnTo>
                  <a:pt x="61442" y="603124"/>
                </a:lnTo>
                <a:lnTo>
                  <a:pt x="87122" y="635225"/>
                </a:lnTo>
                <a:lnTo>
                  <a:pt x="116738" y="665615"/>
                </a:lnTo>
                <a:lnTo>
                  <a:pt x="150066" y="694143"/>
                </a:lnTo>
                <a:lnTo>
                  <a:pt x="186880" y="720661"/>
                </a:lnTo>
                <a:lnTo>
                  <a:pt x="226953" y="745020"/>
                </a:lnTo>
                <a:lnTo>
                  <a:pt x="270060" y="767071"/>
                </a:lnTo>
                <a:lnTo>
                  <a:pt x="315976" y="786666"/>
                </a:lnTo>
                <a:lnTo>
                  <a:pt x="364473" y="803654"/>
                </a:lnTo>
                <a:lnTo>
                  <a:pt x="415327" y="817888"/>
                </a:lnTo>
                <a:lnTo>
                  <a:pt x="468312" y="829218"/>
                </a:lnTo>
                <a:lnTo>
                  <a:pt x="523202" y="837495"/>
                </a:lnTo>
                <a:lnTo>
                  <a:pt x="579771" y="842571"/>
                </a:lnTo>
                <a:lnTo>
                  <a:pt x="637794" y="844296"/>
                </a:lnTo>
                <a:lnTo>
                  <a:pt x="695809" y="842571"/>
                </a:lnTo>
                <a:lnTo>
                  <a:pt x="752359" y="837495"/>
                </a:lnTo>
                <a:lnTo>
                  <a:pt x="807219" y="829218"/>
                </a:lnTo>
                <a:lnTo>
                  <a:pt x="860164" y="817888"/>
                </a:lnTo>
                <a:lnTo>
                  <a:pt x="910970" y="803654"/>
                </a:lnTo>
                <a:lnTo>
                  <a:pt x="959414" y="786666"/>
                </a:lnTo>
                <a:lnTo>
                  <a:pt x="1005271" y="767071"/>
                </a:lnTo>
                <a:lnTo>
                  <a:pt x="1048316" y="745020"/>
                </a:lnTo>
                <a:lnTo>
                  <a:pt x="1088326" y="720661"/>
                </a:lnTo>
                <a:lnTo>
                  <a:pt x="1125076" y="694143"/>
                </a:lnTo>
                <a:lnTo>
                  <a:pt x="1158343" y="665615"/>
                </a:lnTo>
                <a:lnTo>
                  <a:pt x="1187901" y="635225"/>
                </a:lnTo>
                <a:lnTo>
                  <a:pt x="1213527" y="603124"/>
                </a:lnTo>
                <a:lnTo>
                  <a:pt x="1234997" y="569459"/>
                </a:lnTo>
                <a:lnTo>
                  <a:pt x="1252085" y="534380"/>
                </a:lnTo>
                <a:lnTo>
                  <a:pt x="1264569" y="498036"/>
                </a:lnTo>
                <a:lnTo>
                  <a:pt x="1272224" y="460575"/>
                </a:lnTo>
                <a:lnTo>
                  <a:pt x="1274826" y="422148"/>
                </a:lnTo>
                <a:lnTo>
                  <a:pt x="1272224" y="383720"/>
                </a:lnTo>
                <a:lnTo>
                  <a:pt x="1264569" y="346259"/>
                </a:lnTo>
                <a:lnTo>
                  <a:pt x="1252085" y="309915"/>
                </a:lnTo>
                <a:lnTo>
                  <a:pt x="1234997" y="274836"/>
                </a:lnTo>
                <a:lnTo>
                  <a:pt x="1213527" y="241171"/>
                </a:lnTo>
                <a:lnTo>
                  <a:pt x="1187901" y="209070"/>
                </a:lnTo>
                <a:lnTo>
                  <a:pt x="1158343" y="178680"/>
                </a:lnTo>
                <a:lnTo>
                  <a:pt x="1125076" y="150152"/>
                </a:lnTo>
                <a:lnTo>
                  <a:pt x="1088326" y="123634"/>
                </a:lnTo>
                <a:lnTo>
                  <a:pt x="1048316" y="99275"/>
                </a:lnTo>
                <a:lnTo>
                  <a:pt x="1005271" y="77224"/>
                </a:lnTo>
                <a:lnTo>
                  <a:pt x="959414" y="57629"/>
                </a:lnTo>
                <a:lnTo>
                  <a:pt x="910970" y="40641"/>
                </a:lnTo>
                <a:lnTo>
                  <a:pt x="860164" y="26407"/>
                </a:lnTo>
                <a:lnTo>
                  <a:pt x="807219" y="15077"/>
                </a:lnTo>
                <a:lnTo>
                  <a:pt x="752359" y="6800"/>
                </a:lnTo>
                <a:lnTo>
                  <a:pt x="695809" y="1724"/>
                </a:lnTo>
                <a:lnTo>
                  <a:pt x="637794" y="0"/>
                </a:lnTo>
                <a:close/>
              </a:path>
            </a:pathLst>
          </a:custGeom>
          <a:ln w="28575">
            <a:solidFill>
              <a:srgbClr val="FFFFFF"/>
            </a:solidFill>
          </a:ln>
        </p:spPr>
        <p:txBody>
          <a:bodyPr wrap="square" lIns="0" tIns="0" rIns="0" bIns="0" rtlCol="0"/>
          <a:lstStyle/>
          <a:p>
            <a:endParaRPr/>
          </a:p>
        </p:txBody>
      </p:sp>
      <p:sp>
        <p:nvSpPr>
          <p:cNvPr id="8" name="object 8"/>
          <p:cNvSpPr txBox="1"/>
          <p:nvPr/>
        </p:nvSpPr>
        <p:spPr>
          <a:xfrm>
            <a:off x="499222" y="2985285"/>
            <a:ext cx="8179464" cy="2511680"/>
          </a:xfrm>
          <a:prstGeom prst="rect">
            <a:avLst/>
          </a:prstGeom>
        </p:spPr>
        <p:txBody>
          <a:bodyPr vert="horz" wrap="square" lIns="0" tIns="10317" rIns="0" bIns="0" rtlCol="0">
            <a:spAutoFit/>
          </a:bodyPr>
          <a:lstStyle/>
          <a:p>
            <a:pPr marL="149865" algn="l"/>
            <a:r>
              <a:rPr sz="1600" dirty="0" err="1">
                <a:solidFill>
                  <a:srgbClr val="FF0000"/>
                </a:solidFill>
                <a:latin typeface="Microsoft YaHei"/>
                <a:cs typeface="Microsoft YaHei"/>
              </a:rPr>
              <a:t>证明</a:t>
            </a:r>
            <a:r>
              <a:rPr sz="1600" spc="-4" dirty="0" err="1">
                <a:latin typeface="Microsoft YaHei"/>
                <a:cs typeface="Microsoft YaHei"/>
              </a:rPr>
              <a:t>：设r是R</a:t>
            </a:r>
            <a:r>
              <a:rPr sz="1600" spc="-4" dirty="0">
                <a:latin typeface="Microsoft YaHei"/>
                <a:cs typeface="Microsoft YaHei"/>
              </a:rPr>
              <a:t>(U,</a:t>
            </a:r>
            <a:r>
              <a:rPr sz="1600" spc="-9" dirty="0">
                <a:latin typeface="Microsoft YaHei"/>
                <a:cs typeface="Microsoft YaHei"/>
              </a:rPr>
              <a:t> </a:t>
            </a:r>
            <a:r>
              <a:rPr sz="1600" spc="-4" dirty="0">
                <a:latin typeface="Microsoft YaHei"/>
                <a:cs typeface="Microsoft YaHei"/>
              </a:rPr>
              <a:t>F)的任一关系，有任意两个元组t, </a:t>
            </a:r>
            <a:r>
              <a:rPr sz="1600" dirty="0" err="1">
                <a:latin typeface="Microsoft YaHei"/>
                <a:cs typeface="Microsoft YaHei"/>
              </a:rPr>
              <a:t>s</a:t>
            </a:r>
            <a:r>
              <a:rPr sz="1600" dirty="0" err="1">
                <a:latin typeface="Symbol"/>
                <a:cs typeface="Symbol"/>
              </a:rPr>
              <a:t></a:t>
            </a:r>
            <a:r>
              <a:rPr sz="1600" dirty="0" err="1">
                <a:latin typeface="Microsoft YaHei"/>
                <a:cs typeface="Microsoft YaHei"/>
              </a:rPr>
              <a:t>r</a:t>
            </a:r>
            <a:endParaRPr lang="en-US" sz="1600" dirty="0">
              <a:latin typeface="Microsoft YaHei"/>
              <a:cs typeface="Microsoft YaHei"/>
            </a:endParaRPr>
          </a:p>
          <a:p>
            <a:pPr marL="149865" algn="l"/>
            <a:r>
              <a:rPr lang="en-US" sz="1600" spc="-4" dirty="0">
                <a:solidFill>
                  <a:srgbClr val="FF0065"/>
                </a:solidFill>
                <a:latin typeface="Microsoft YaHei"/>
                <a:cs typeface="Microsoft YaHei"/>
              </a:rPr>
              <a:t>   </a:t>
            </a:r>
            <a:r>
              <a:rPr sz="1600" spc="-4" dirty="0">
                <a:solidFill>
                  <a:srgbClr val="FF0065"/>
                </a:solidFill>
                <a:latin typeface="Microsoft YaHei"/>
                <a:cs typeface="Microsoft YaHei"/>
              </a:rPr>
              <a:t>&lt;A1正确性证明&gt;：</a:t>
            </a:r>
            <a:r>
              <a:rPr sz="1600" spc="-4" dirty="0">
                <a:latin typeface="Microsoft YaHei"/>
                <a:cs typeface="Microsoft YaHei"/>
              </a:rPr>
              <a:t>因为若t[X]=s[X],</a:t>
            </a:r>
            <a:r>
              <a:rPr sz="1600" spc="-9" dirty="0">
                <a:latin typeface="Microsoft YaHei"/>
                <a:cs typeface="Microsoft YaHei"/>
              </a:rPr>
              <a:t> </a:t>
            </a:r>
            <a:r>
              <a:rPr sz="1600" spc="-4" dirty="0">
                <a:latin typeface="Microsoft YaHei"/>
                <a:cs typeface="Microsoft YaHei"/>
              </a:rPr>
              <a:t>Y</a:t>
            </a:r>
            <a:r>
              <a:rPr sz="1600" spc="-4" dirty="0">
                <a:latin typeface="Symbol"/>
                <a:cs typeface="Symbol"/>
              </a:rPr>
              <a:t></a:t>
            </a:r>
            <a:r>
              <a:rPr sz="1600" spc="-4" dirty="0">
                <a:latin typeface="Microsoft YaHei"/>
                <a:cs typeface="Microsoft YaHei"/>
              </a:rPr>
              <a:t>X, 则可推出t[Y]=s[Y], 所以：X</a:t>
            </a:r>
            <a:r>
              <a:rPr sz="1600" spc="-4" dirty="0">
                <a:latin typeface="Symbol"/>
                <a:cs typeface="Symbol"/>
              </a:rPr>
              <a:t></a:t>
            </a:r>
            <a:r>
              <a:rPr sz="1600" spc="-4" dirty="0">
                <a:latin typeface="Microsoft YaHei"/>
                <a:cs typeface="Microsoft YaHei"/>
              </a:rPr>
              <a:t>Y。</a:t>
            </a:r>
            <a:endParaRPr sz="1600" dirty="0">
              <a:latin typeface="Microsoft YaHei"/>
              <a:cs typeface="Microsoft YaHei"/>
            </a:endParaRPr>
          </a:p>
          <a:p>
            <a:pPr marL="149865" algn="l">
              <a:spcBef>
                <a:spcPts val="667"/>
              </a:spcBef>
            </a:pPr>
            <a:r>
              <a:rPr lang="en-US" sz="1600" spc="-4" dirty="0">
                <a:solidFill>
                  <a:srgbClr val="FF0065"/>
                </a:solidFill>
                <a:latin typeface="Microsoft YaHei"/>
                <a:cs typeface="Microsoft YaHei"/>
              </a:rPr>
              <a:t>   </a:t>
            </a:r>
            <a:r>
              <a:rPr sz="1600" spc="-4" dirty="0">
                <a:solidFill>
                  <a:srgbClr val="FF0065"/>
                </a:solidFill>
                <a:latin typeface="Microsoft YaHei"/>
                <a:cs typeface="Microsoft YaHei"/>
              </a:rPr>
              <a:t>&lt;A2正确性证明&gt;：</a:t>
            </a:r>
            <a:r>
              <a:rPr sz="1600" spc="-4" dirty="0">
                <a:latin typeface="Microsoft YaHei"/>
                <a:cs typeface="Microsoft YaHei"/>
              </a:rPr>
              <a:t>因为若t[XZ]</a:t>
            </a:r>
            <a:r>
              <a:rPr sz="1600" spc="-9" dirty="0">
                <a:latin typeface="Microsoft YaHei"/>
                <a:cs typeface="Microsoft YaHei"/>
              </a:rPr>
              <a:t> </a:t>
            </a:r>
            <a:r>
              <a:rPr sz="1600" dirty="0">
                <a:latin typeface="Microsoft YaHei"/>
                <a:cs typeface="Microsoft YaHei"/>
              </a:rPr>
              <a:t>=</a:t>
            </a:r>
            <a:r>
              <a:rPr sz="1600" spc="-4" dirty="0">
                <a:latin typeface="Microsoft YaHei"/>
                <a:cs typeface="Microsoft YaHei"/>
              </a:rPr>
              <a:t> </a:t>
            </a:r>
            <a:r>
              <a:rPr sz="1600" dirty="0">
                <a:latin typeface="Microsoft YaHei"/>
                <a:cs typeface="Microsoft YaHei"/>
              </a:rPr>
              <a:t>s[XZ],</a:t>
            </a:r>
            <a:r>
              <a:rPr sz="1600" spc="-4" dirty="0">
                <a:latin typeface="Microsoft YaHei"/>
                <a:cs typeface="Microsoft YaHei"/>
              </a:rPr>
              <a:t> 则应有t[X]=s[X], t[Z] </a:t>
            </a:r>
            <a:r>
              <a:rPr sz="1600" dirty="0">
                <a:latin typeface="Microsoft YaHei"/>
                <a:cs typeface="Microsoft YaHei"/>
              </a:rPr>
              <a:t>=</a:t>
            </a:r>
            <a:r>
              <a:rPr sz="1600" spc="-9" dirty="0">
                <a:latin typeface="Microsoft YaHei"/>
                <a:cs typeface="Microsoft YaHei"/>
              </a:rPr>
              <a:t> </a:t>
            </a:r>
            <a:r>
              <a:rPr sz="1600" dirty="0">
                <a:latin typeface="Microsoft YaHei"/>
                <a:cs typeface="Microsoft YaHei"/>
              </a:rPr>
              <a:t>s[Z]</a:t>
            </a:r>
            <a:r>
              <a:rPr lang="zh-CN" altLang="en-US" sz="1600" dirty="0">
                <a:latin typeface="Microsoft YaHei"/>
                <a:cs typeface="Microsoft YaHei"/>
              </a:rPr>
              <a:t>；</a:t>
            </a:r>
            <a:r>
              <a:rPr sz="1600" dirty="0">
                <a:latin typeface="Microsoft YaHei"/>
                <a:cs typeface="Microsoft YaHei"/>
              </a:rPr>
              <a:t>若</a:t>
            </a:r>
            <a:r>
              <a:rPr lang="en-US" sz="1600" dirty="0">
                <a:latin typeface="Microsoft YaHei"/>
                <a:cs typeface="Microsoft YaHei"/>
              </a:rPr>
              <a:t> </a:t>
            </a:r>
            <a:r>
              <a:rPr sz="1600" dirty="0">
                <a:latin typeface="Microsoft YaHei"/>
                <a:cs typeface="Microsoft YaHei"/>
              </a:rPr>
              <a:t>t[YZ]</a:t>
            </a:r>
          </a:p>
          <a:p>
            <a:pPr marL="149865">
              <a:spcBef>
                <a:spcPts val="667"/>
              </a:spcBef>
            </a:pPr>
            <a:r>
              <a:rPr sz="1600" dirty="0">
                <a:latin typeface="Microsoft YaHei"/>
                <a:cs typeface="Microsoft YaHei"/>
              </a:rPr>
              <a:t>=</a:t>
            </a:r>
            <a:r>
              <a:rPr sz="1600" spc="-9" dirty="0">
                <a:latin typeface="Microsoft YaHei"/>
                <a:cs typeface="Microsoft YaHei"/>
              </a:rPr>
              <a:t> </a:t>
            </a:r>
            <a:r>
              <a:rPr sz="1600" spc="-4" dirty="0">
                <a:latin typeface="Microsoft YaHei"/>
                <a:cs typeface="Microsoft YaHei"/>
              </a:rPr>
              <a:t>s[YZ], 则应有t[Y] </a:t>
            </a:r>
            <a:r>
              <a:rPr sz="1600" dirty="0">
                <a:latin typeface="Microsoft YaHei"/>
                <a:cs typeface="Microsoft YaHei"/>
              </a:rPr>
              <a:t>=</a:t>
            </a:r>
            <a:r>
              <a:rPr sz="1600" spc="-4" dirty="0">
                <a:latin typeface="Microsoft YaHei"/>
                <a:cs typeface="Microsoft YaHei"/>
              </a:rPr>
              <a:t> s[Y], t[Z] </a:t>
            </a:r>
            <a:r>
              <a:rPr sz="1600" dirty="0">
                <a:latin typeface="Microsoft YaHei"/>
                <a:cs typeface="Microsoft YaHei"/>
              </a:rPr>
              <a:t>=</a:t>
            </a:r>
            <a:r>
              <a:rPr sz="1600" spc="-4" dirty="0">
                <a:latin typeface="Microsoft YaHei"/>
                <a:cs typeface="Microsoft YaHei"/>
              </a:rPr>
              <a:t> s[Z]</a:t>
            </a:r>
            <a:r>
              <a:rPr lang="zh-CN" altLang="en-US" sz="1600" spc="-4" dirty="0">
                <a:latin typeface="Microsoft YaHei"/>
                <a:cs typeface="Microsoft YaHei"/>
              </a:rPr>
              <a:t>；</a:t>
            </a:r>
            <a:r>
              <a:rPr sz="1600" spc="-4" dirty="0" err="1">
                <a:latin typeface="Microsoft YaHei"/>
                <a:cs typeface="Microsoft YaHei"/>
              </a:rPr>
              <a:t>由</a:t>
            </a:r>
            <a:r>
              <a:rPr sz="1600" spc="-9" dirty="0" err="1">
                <a:latin typeface="Microsoft YaHei"/>
                <a:cs typeface="Microsoft YaHei"/>
              </a:rPr>
              <a:t>X</a:t>
            </a:r>
            <a:r>
              <a:rPr sz="1600" spc="-9" dirty="0" err="1">
                <a:latin typeface="Symbol"/>
                <a:cs typeface="Symbol"/>
              </a:rPr>
              <a:t></a:t>
            </a:r>
            <a:r>
              <a:rPr sz="1600" spc="-9" dirty="0" err="1">
                <a:latin typeface="Microsoft YaHei"/>
                <a:cs typeface="Microsoft YaHei"/>
              </a:rPr>
              <a:t>Y</a:t>
            </a:r>
            <a:r>
              <a:rPr sz="1600" spc="-4" dirty="0" err="1">
                <a:latin typeface="Microsoft YaHei"/>
                <a:cs typeface="Microsoft YaHei"/>
              </a:rPr>
              <a:t>可知若t</a:t>
            </a:r>
            <a:r>
              <a:rPr sz="1600" spc="-4" dirty="0">
                <a:latin typeface="Microsoft YaHei"/>
                <a:cs typeface="Microsoft YaHei"/>
              </a:rPr>
              <a:t>[X] </a:t>
            </a:r>
            <a:r>
              <a:rPr sz="1600" dirty="0">
                <a:latin typeface="Microsoft YaHei"/>
                <a:cs typeface="Microsoft YaHei"/>
              </a:rPr>
              <a:t>=</a:t>
            </a:r>
            <a:r>
              <a:rPr sz="1600" spc="-4" dirty="0">
                <a:latin typeface="Microsoft YaHei"/>
                <a:cs typeface="Microsoft YaHei"/>
              </a:rPr>
              <a:t> </a:t>
            </a:r>
            <a:r>
              <a:rPr sz="1600" dirty="0">
                <a:latin typeface="Microsoft YaHei"/>
                <a:cs typeface="Microsoft YaHei"/>
              </a:rPr>
              <a:t>s[X]，则一定有t[Y]</a:t>
            </a:r>
          </a:p>
          <a:p>
            <a:pPr marL="149865">
              <a:spcBef>
                <a:spcPts val="667"/>
              </a:spcBef>
            </a:pPr>
            <a:r>
              <a:rPr sz="1600" dirty="0">
                <a:latin typeface="Microsoft YaHei"/>
                <a:cs typeface="Microsoft YaHei"/>
              </a:rPr>
              <a:t>=</a:t>
            </a:r>
            <a:r>
              <a:rPr sz="1600" spc="-9" dirty="0">
                <a:latin typeface="Microsoft YaHei"/>
                <a:cs typeface="Microsoft YaHei"/>
              </a:rPr>
              <a:t> </a:t>
            </a:r>
            <a:r>
              <a:rPr sz="1600" spc="-4" dirty="0">
                <a:latin typeface="Microsoft YaHei"/>
                <a:cs typeface="Microsoft YaHei"/>
              </a:rPr>
              <a:t>s[Y]；因此，若t[XZ] </a:t>
            </a:r>
            <a:r>
              <a:rPr sz="1600" dirty="0">
                <a:latin typeface="Microsoft YaHei"/>
                <a:cs typeface="Microsoft YaHei"/>
              </a:rPr>
              <a:t>=</a:t>
            </a:r>
            <a:r>
              <a:rPr sz="1600" spc="-4" dirty="0">
                <a:latin typeface="Microsoft YaHei"/>
                <a:cs typeface="Microsoft YaHei"/>
              </a:rPr>
              <a:t> s[XZ]，</a:t>
            </a:r>
            <a:r>
              <a:rPr sz="1600" spc="-26" dirty="0">
                <a:latin typeface="Microsoft YaHei"/>
                <a:cs typeface="Microsoft YaHei"/>
              </a:rPr>
              <a:t>则</a:t>
            </a:r>
            <a:r>
              <a:rPr sz="1600" spc="-4" dirty="0">
                <a:latin typeface="Microsoft YaHei"/>
                <a:cs typeface="Microsoft YaHei"/>
              </a:rPr>
              <a:t>一定可推出t[YZ] </a:t>
            </a:r>
            <a:r>
              <a:rPr sz="1600" dirty="0">
                <a:latin typeface="Microsoft YaHei"/>
                <a:cs typeface="Microsoft YaHei"/>
              </a:rPr>
              <a:t>=</a:t>
            </a:r>
            <a:r>
              <a:rPr sz="1600" spc="-4" dirty="0">
                <a:latin typeface="Microsoft YaHei"/>
                <a:cs typeface="Microsoft YaHei"/>
              </a:rPr>
              <a:t> s[YZ], 所以</a:t>
            </a:r>
            <a:r>
              <a:rPr sz="1600" spc="-9" dirty="0">
                <a:latin typeface="Microsoft YaHei"/>
                <a:cs typeface="Microsoft YaHei"/>
              </a:rPr>
              <a:t>XZ</a:t>
            </a:r>
            <a:r>
              <a:rPr sz="1600" spc="-9" dirty="0">
                <a:latin typeface="Symbol"/>
                <a:cs typeface="Symbol"/>
              </a:rPr>
              <a:t></a:t>
            </a:r>
            <a:r>
              <a:rPr sz="1600" spc="-9" dirty="0">
                <a:latin typeface="Microsoft YaHei"/>
                <a:cs typeface="Microsoft YaHei"/>
              </a:rPr>
              <a:t>YZ</a:t>
            </a:r>
            <a:r>
              <a:rPr sz="1600" spc="-4" dirty="0">
                <a:latin typeface="Microsoft YaHei"/>
                <a:cs typeface="Microsoft YaHei"/>
              </a:rPr>
              <a:t>。</a:t>
            </a:r>
            <a:endParaRPr sz="1600" dirty="0">
              <a:latin typeface="Microsoft YaHei"/>
              <a:cs typeface="Microsoft YaHei"/>
            </a:endParaRPr>
          </a:p>
          <a:p>
            <a:pPr marL="149865" marR="4344" algn="l">
              <a:lnSpc>
                <a:spcPct val="140600"/>
              </a:lnSpc>
            </a:pPr>
            <a:r>
              <a:rPr lang="en-US" sz="1600" spc="-4" dirty="0">
                <a:solidFill>
                  <a:srgbClr val="FF0065"/>
                </a:solidFill>
                <a:latin typeface="Microsoft YaHei"/>
                <a:cs typeface="Microsoft YaHei"/>
              </a:rPr>
              <a:t>  </a:t>
            </a:r>
            <a:r>
              <a:rPr sz="1600" spc="-4" dirty="0">
                <a:solidFill>
                  <a:srgbClr val="FF0065"/>
                </a:solidFill>
                <a:latin typeface="Microsoft YaHei"/>
                <a:cs typeface="Microsoft YaHei"/>
              </a:rPr>
              <a:t>&lt;A3正确性证明&gt;：</a:t>
            </a:r>
            <a:r>
              <a:rPr sz="1600" spc="-4" dirty="0">
                <a:latin typeface="Microsoft YaHei"/>
                <a:cs typeface="Microsoft YaHei"/>
              </a:rPr>
              <a:t>因为：由X</a:t>
            </a:r>
            <a:r>
              <a:rPr sz="1600" spc="-4" dirty="0">
                <a:latin typeface="Symbol"/>
                <a:cs typeface="Symbol"/>
              </a:rPr>
              <a:t></a:t>
            </a:r>
            <a:r>
              <a:rPr sz="1600" spc="-4" dirty="0">
                <a:latin typeface="Microsoft YaHei"/>
                <a:cs typeface="Microsoft YaHei"/>
              </a:rPr>
              <a:t>Y可知若t[X]</a:t>
            </a:r>
            <a:r>
              <a:rPr sz="1600" spc="-9" dirty="0">
                <a:latin typeface="Microsoft YaHei"/>
                <a:cs typeface="Microsoft YaHei"/>
              </a:rPr>
              <a:t> </a:t>
            </a:r>
            <a:r>
              <a:rPr sz="1600" dirty="0">
                <a:latin typeface="Microsoft YaHei"/>
                <a:cs typeface="Microsoft YaHei"/>
              </a:rPr>
              <a:t>=</a:t>
            </a:r>
            <a:r>
              <a:rPr sz="1600" spc="-4" dirty="0">
                <a:latin typeface="Microsoft YaHei"/>
                <a:cs typeface="Microsoft YaHei"/>
              </a:rPr>
              <a:t> s[X]，则一定有t[Y]</a:t>
            </a:r>
            <a:r>
              <a:rPr sz="1600" spc="-9" dirty="0">
                <a:latin typeface="Microsoft YaHei"/>
                <a:cs typeface="Microsoft YaHei"/>
              </a:rPr>
              <a:t> </a:t>
            </a:r>
            <a:r>
              <a:rPr sz="1600" dirty="0">
                <a:latin typeface="Microsoft YaHei"/>
                <a:cs typeface="Microsoft YaHei"/>
              </a:rPr>
              <a:t>=</a:t>
            </a:r>
            <a:r>
              <a:rPr sz="1600" spc="-4" dirty="0">
                <a:latin typeface="Microsoft YaHei"/>
                <a:cs typeface="Microsoft YaHei"/>
              </a:rPr>
              <a:t> s[Y]；由 </a:t>
            </a:r>
            <a:r>
              <a:rPr sz="1600" spc="-9" dirty="0">
                <a:latin typeface="Microsoft YaHei"/>
                <a:cs typeface="Microsoft YaHei"/>
              </a:rPr>
              <a:t>Y</a:t>
            </a:r>
            <a:r>
              <a:rPr sz="1600" spc="-9" dirty="0">
                <a:latin typeface="Symbol"/>
                <a:cs typeface="Symbol"/>
              </a:rPr>
              <a:t></a:t>
            </a:r>
            <a:r>
              <a:rPr sz="1600" spc="-9" dirty="0">
                <a:latin typeface="Microsoft YaHei"/>
                <a:cs typeface="Microsoft YaHei"/>
              </a:rPr>
              <a:t>Z</a:t>
            </a:r>
            <a:r>
              <a:rPr sz="1600" spc="-4" dirty="0">
                <a:latin typeface="Microsoft YaHei"/>
                <a:cs typeface="Microsoft YaHei"/>
              </a:rPr>
              <a:t>可知若t[Y]</a:t>
            </a:r>
            <a:r>
              <a:rPr sz="1600" spc="-9" dirty="0">
                <a:latin typeface="Microsoft YaHei"/>
                <a:cs typeface="Microsoft YaHei"/>
              </a:rPr>
              <a:t> </a:t>
            </a:r>
            <a:r>
              <a:rPr sz="1600" dirty="0">
                <a:latin typeface="Microsoft YaHei"/>
                <a:cs typeface="Microsoft YaHei"/>
              </a:rPr>
              <a:t>=</a:t>
            </a:r>
            <a:r>
              <a:rPr sz="1600" spc="-4" dirty="0">
                <a:latin typeface="Microsoft YaHei"/>
                <a:cs typeface="Microsoft YaHei"/>
              </a:rPr>
              <a:t> s[Y]，则一定有t[Z] </a:t>
            </a:r>
            <a:r>
              <a:rPr sz="1600" dirty="0">
                <a:latin typeface="Microsoft YaHei"/>
                <a:cs typeface="Microsoft YaHei"/>
              </a:rPr>
              <a:t>=</a:t>
            </a:r>
            <a:r>
              <a:rPr sz="1600" spc="-9" dirty="0">
                <a:latin typeface="Microsoft YaHei"/>
                <a:cs typeface="Microsoft YaHei"/>
              </a:rPr>
              <a:t> </a:t>
            </a:r>
            <a:r>
              <a:rPr sz="1600" spc="-4" dirty="0">
                <a:latin typeface="Microsoft YaHei"/>
                <a:cs typeface="Microsoft YaHei"/>
              </a:rPr>
              <a:t>s[Z]；因此，若t[X] </a:t>
            </a:r>
            <a:r>
              <a:rPr sz="1600" dirty="0">
                <a:latin typeface="Microsoft YaHei"/>
                <a:cs typeface="Microsoft YaHei"/>
              </a:rPr>
              <a:t>=</a:t>
            </a:r>
            <a:r>
              <a:rPr sz="1600" spc="-9" dirty="0">
                <a:latin typeface="Microsoft YaHei"/>
                <a:cs typeface="Microsoft YaHei"/>
              </a:rPr>
              <a:t> </a:t>
            </a:r>
            <a:r>
              <a:rPr sz="1600" spc="-4" dirty="0">
                <a:latin typeface="Microsoft YaHei"/>
                <a:cs typeface="Microsoft YaHei"/>
              </a:rPr>
              <a:t>s[X]，则一定可推 出t[Z]</a:t>
            </a:r>
            <a:r>
              <a:rPr sz="1600" spc="-9" dirty="0">
                <a:latin typeface="Microsoft YaHei"/>
                <a:cs typeface="Microsoft YaHei"/>
              </a:rPr>
              <a:t> </a:t>
            </a:r>
            <a:r>
              <a:rPr sz="1600" dirty="0">
                <a:latin typeface="Microsoft YaHei"/>
                <a:cs typeface="Microsoft YaHei"/>
              </a:rPr>
              <a:t>=</a:t>
            </a:r>
            <a:r>
              <a:rPr sz="1600" spc="-4" dirty="0">
                <a:latin typeface="Microsoft YaHei"/>
                <a:cs typeface="Microsoft YaHei"/>
              </a:rPr>
              <a:t> </a:t>
            </a:r>
            <a:r>
              <a:rPr sz="1600" dirty="0">
                <a:latin typeface="Microsoft YaHei"/>
                <a:cs typeface="Microsoft YaHei"/>
              </a:rPr>
              <a:t>s[Z], </a:t>
            </a:r>
            <a:r>
              <a:rPr sz="1600" spc="-4" dirty="0">
                <a:latin typeface="Microsoft YaHei"/>
                <a:cs typeface="Microsoft YaHei"/>
              </a:rPr>
              <a:t>所以</a:t>
            </a:r>
            <a:r>
              <a:rPr sz="1600" spc="-9" dirty="0">
                <a:latin typeface="Microsoft YaHei"/>
                <a:cs typeface="Microsoft YaHei"/>
              </a:rPr>
              <a:t>X</a:t>
            </a:r>
            <a:r>
              <a:rPr sz="1600" spc="-9" dirty="0">
                <a:latin typeface="Symbol"/>
                <a:cs typeface="Symbol"/>
              </a:rPr>
              <a:t></a:t>
            </a:r>
            <a:r>
              <a:rPr sz="1600" spc="-9" dirty="0">
                <a:latin typeface="Microsoft YaHei"/>
                <a:cs typeface="Microsoft YaHei"/>
              </a:rPr>
              <a:t>Z</a:t>
            </a:r>
            <a:r>
              <a:rPr sz="1600" dirty="0">
                <a:latin typeface="Microsoft YaHei"/>
                <a:cs typeface="Microsoft YaHei"/>
              </a:rPr>
              <a:t>。</a:t>
            </a:r>
            <a:r>
              <a:rPr sz="1600" spc="-9" dirty="0">
                <a:latin typeface="Microsoft YaHei"/>
                <a:cs typeface="Microsoft YaHei"/>
              </a:rPr>
              <a:t> </a:t>
            </a:r>
            <a:r>
              <a:rPr sz="1600" spc="-4" dirty="0" err="1">
                <a:latin typeface="Microsoft YaHei"/>
                <a:cs typeface="Microsoft YaHei"/>
              </a:rPr>
              <a:t>证毕</a:t>
            </a:r>
            <a:r>
              <a:rPr sz="1600" spc="-4" dirty="0">
                <a:latin typeface="Microsoft YaHei"/>
                <a:cs typeface="Microsoft YaHei"/>
              </a:rPr>
              <a:t>。</a:t>
            </a:r>
            <a:endParaRPr sz="1600" dirty="0">
              <a:latin typeface="Microsoft YaHei"/>
              <a:cs typeface="Microsoft YaHei"/>
            </a:endParaRPr>
          </a:p>
        </p:txBody>
      </p:sp>
      <p:sp>
        <p:nvSpPr>
          <p:cNvPr id="10" name="文本框 9">
            <a:extLst>
              <a:ext uri="{FF2B5EF4-FFF2-40B4-BE49-F238E27FC236}">
                <a16:creationId xmlns:a16="http://schemas.microsoft.com/office/drawing/2014/main" id="{28500D67-DB40-4D3B-9433-64D5F2659E6B}"/>
              </a:ext>
            </a:extLst>
          </p:cNvPr>
          <p:cNvSpPr txBox="1"/>
          <p:nvPr/>
        </p:nvSpPr>
        <p:spPr>
          <a:xfrm>
            <a:off x="575556" y="1556792"/>
            <a:ext cx="7992888" cy="369332"/>
          </a:xfrm>
          <a:prstGeom prst="rect">
            <a:avLst/>
          </a:prstGeom>
          <a:noFill/>
        </p:spPr>
        <p:txBody>
          <a:bodyPr wrap="square">
            <a:spAutoFit/>
          </a:bodyPr>
          <a:lstStyle/>
          <a:p>
            <a:pPr marR="94479" algn="l">
              <a:spcBef>
                <a:spcPts val="81"/>
              </a:spcBef>
              <a:tabLst>
                <a:tab pos="2227339" algn="l"/>
              </a:tabLst>
            </a:pPr>
            <a:r>
              <a:rPr lang="en-US" altLang="zh-CN" sz="1800" spc="-4" dirty="0">
                <a:latin typeface="Microsoft YaHei"/>
                <a:cs typeface="Microsoft YaHei"/>
              </a:rPr>
              <a:t>[</a:t>
            </a:r>
            <a:r>
              <a:rPr lang="zh-CN" altLang="en-US" sz="1800" spc="-4" dirty="0">
                <a:latin typeface="Microsoft YaHei"/>
                <a:cs typeface="Microsoft YaHei"/>
              </a:rPr>
              <a:t>引理</a:t>
            </a:r>
            <a:r>
              <a:rPr lang="en-US" altLang="zh-CN" sz="1800" spc="-4" dirty="0">
                <a:latin typeface="Microsoft YaHei"/>
                <a:cs typeface="Microsoft YaHei"/>
              </a:rPr>
              <a:t>1]Armstrong's	Axiom</a:t>
            </a:r>
            <a:r>
              <a:rPr lang="zh-CN" altLang="en-US" sz="1800" spc="-4" dirty="0">
                <a:latin typeface="Microsoft YaHei"/>
                <a:cs typeface="Microsoft YaHei"/>
              </a:rPr>
              <a:t>规则</a:t>
            </a:r>
            <a:r>
              <a:rPr lang="en-US" altLang="zh-CN" sz="1800" spc="-4" dirty="0">
                <a:latin typeface="Microsoft YaHei"/>
                <a:cs typeface="Microsoft YaHei"/>
              </a:rPr>
              <a:t>A1,</a:t>
            </a:r>
            <a:r>
              <a:rPr lang="en-US" altLang="zh-CN" sz="1800" spc="-9" dirty="0">
                <a:latin typeface="Microsoft YaHei"/>
                <a:cs typeface="Microsoft YaHei"/>
              </a:rPr>
              <a:t> </a:t>
            </a:r>
            <a:r>
              <a:rPr lang="en-US" altLang="zh-CN" sz="1800" spc="-4" dirty="0">
                <a:latin typeface="Microsoft YaHei"/>
                <a:cs typeface="Microsoft YaHei"/>
              </a:rPr>
              <a:t>A2, A3</a:t>
            </a:r>
            <a:r>
              <a:rPr lang="zh-CN" altLang="en-US" sz="1800" spc="-4" dirty="0">
                <a:latin typeface="Microsoft YaHei"/>
                <a:cs typeface="Microsoft YaHei"/>
              </a:rPr>
              <a:t>是有效的</a:t>
            </a:r>
            <a:r>
              <a:rPr lang="en-US" altLang="zh-CN" sz="1800" spc="-4" dirty="0">
                <a:latin typeface="Microsoft YaHei"/>
                <a:cs typeface="Microsoft YaHei"/>
              </a:rPr>
              <a:t>(</a:t>
            </a:r>
            <a:r>
              <a:rPr lang="zh-CN" altLang="en-US" sz="1800" spc="-4" dirty="0">
                <a:latin typeface="Microsoft YaHei"/>
                <a:cs typeface="Microsoft YaHei"/>
              </a:rPr>
              <a:t>正确的</a:t>
            </a:r>
            <a:r>
              <a:rPr lang="en-US" altLang="zh-CN" sz="1800" spc="-4" dirty="0">
                <a:latin typeface="Microsoft YaHei"/>
                <a:cs typeface="Microsoft YaHei"/>
              </a:rPr>
              <a:t>)</a:t>
            </a:r>
            <a:r>
              <a:rPr lang="zh-CN" altLang="en-US" sz="1800" spc="-4" dirty="0">
                <a:latin typeface="Microsoft YaHei"/>
                <a:cs typeface="Microsoft YaHei"/>
              </a:rPr>
              <a:t>。</a:t>
            </a:r>
            <a:endParaRPr lang="zh-CN" altLang="en-US" sz="1800" dirty="0">
              <a:latin typeface="Microsoft YaHei"/>
              <a:cs typeface="Microsoft YaHei"/>
            </a:endParaRPr>
          </a:p>
        </p:txBody>
      </p:sp>
      <p:sp>
        <p:nvSpPr>
          <p:cNvPr id="11" name="文本框 10">
            <a:extLst>
              <a:ext uri="{FF2B5EF4-FFF2-40B4-BE49-F238E27FC236}">
                <a16:creationId xmlns:a16="http://schemas.microsoft.com/office/drawing/2014/main" id="{61468691-357B-4FF7-A23C-53F26B219617}"/>
              </a:ext>
            </a:extLst>
          </p:cNvPr>
          <p:cNvSpPr txBox="1"/>
          <p:nvPr/>
        </p:nvSpPr>
        <p:spPr>
          <a:xfrm>
            <a:off x="388980" y="1905636"/>
            <a:ext cx="7740860" cy="923330"/>
          </a:xfrm>
          <a:prstGeom prst="rect">
            <a:avLst/>
          </a:prstGeom>
          <a:noFill/>
        </p:spPr>
        <p:txBody>
          <a:bodyPr wrap="square" rtlCol="0">
            <a:spAutoFit/>
          </a:bodyPr>
          <a:lstStyle/>
          <a:p>
            <a:pPr marL="0" indent="625475" algn="l">
              <a:buFont typeface="Wingdings" panose="05000000000000000000" pitchFamily="2" charset="2"/>
              <a:buNone/>
            </a:pPr>
            <a:r>
              <a:rPr lang="zh-CN" altLang="pt-BR" sz="1800" b="1" dirty="0">
                <a:latin typeface="Times New Roman" panose="02020603050405020304" pitchFamily="18" charset="0"/>
              </a:rPr>
              <a:t>（</a:t>
            </a:r>
            <a:r>
              <a:rPr lang="pt-BR" altLang="zh-CN" sz="1800" b="1" dirty="0">
                <a:latin typeface="Times New Roman" panose="02020603050405020304" pitchFamily="18" charset="0"/>
              </a:rPr>
              <a:t>1</a:t>
            </a:r>
            <a:r>
              <a:rPr lang="zh-CN" altLang="pt-BR" sz="1800" b="1" dirty="0">
                <a:latin typeface="Times New Roman" panose="02020603050405020304" pitchFamily="18" charset="0"/>
              </a:rPr>
              <a:t>）</a:t>
            </a:r>
            <a:r>
              <a:rPr lang="pt-BR" altLang="zh-CN" sz="1800" b="1" dirty="0">
                <a:latin typeface="Times New Roman" panose="02020603050405020304" pitchFamily="18" charset="0"/>
              </a:rPr>
              <a:t>A1</a:t>
            </a:r>
            <a:r>
              <a:rPr lang="zh-CN" altLang="pt-BR" sz="1800" b="1" dirty="0">
                <a:latin typeface="Times New Roman" panose="02020603050405020304" pitchFamily="18" charset="0"/>
              </a:rPr>
              <a:t>（自反性）：如果</a:t>
            </a:r>
            <a:r>
              <a:rPr lang="pt-BR" altLang="zh-CN" sz="1800" b="1" dirty="0">
                <a:latin typeface="Times New Roman" panose="02020603050405020304" pitchFamily="18" charset="0"/>
              </a:rPr>
              <a:t>Y⊆X⊆U</a:t>
            </a:r>
            <a:r>
              <a:rPr lang="zh-CN" altLang="pt-BR" sz="1800" b="1" dirty="0">
                <a:latin typeface="Times New Roman" panose="02020603050405020304" pitchFamily="18" charset="0"/>
              </a:rPr>
              <a:t>，则</a:t>
            </a:r>
            <a:r>
              <a:rPr lang="pt-BR" altLang="zh-CN" sz="1800" b="1" dirty="0">
                <a:latin typeface="Times New Roman" panose="02020603050405020304" pitchFamily="18" charset="0"/>
              </a:rPr>
              <a:t>X→Y</a:t>
            </a:r>
            <a:r>
              <a:rPr lang="zh-CN" altLang="pt-BR" sz="1800" b="1" dirty="0">
                <a:latin typeface="Times New Roman" panose="02020603050405020304" pitchFamily="18" charset="0"/>
              </a:rPr>
              <a:t>。</a:t>
            </a:r>
          </a:p>
          <a:p>
            <a:pPr marL="0" indent="625475" algn="l">
              <a:buFont typeface="Wingdings" panose="05000000000000000000" pitchFamily="2" charset="2"/>
              <a:buNone/>
            </a:pPr>
            <a:r>
              <a:rPr lang="zh-CN" altLang="pt-BR" sz="1800" b="1" dirty="0">
                <a:latin typeface="Times New Roman" panose="02020603050405020304" pitchFamily="18" charset="0"/>
              </a:rPr>
              <a:t>（</a:t>
            </a:r>
            <a:r>
              <a:rPr lang="pt-BR" altLang="zh-CN" sz="1800" b="1" dirty="0">
                <a:latin typeface="Times New Roman" panose="02020603050405020304" pitchFamily="18" charset="0"/>
              </a:rPr>
              <a:t>2</a:t>
            </a:r>
            <a:r>
              <a:rPr lang="zh-CN" altLang="pt-BR" sz="1800" b="1" dirty="0">
                <a:latin typeface="Times New Roman" panose="02020603050405020304" pitchFamily="18" charset="0"/>
              </a:rPr>
              <a:t>）</a:t>
            </a:r>
            <a:r>
              <a:rPr lang="pt-BR" altLang="zh-CN" sz="1800" b="1" dirty="0">
                <a:latin typeface="Times New Roman" panose="02020603050405020304" pitchFamily="18" charset="0"/>
              </a:rPr>
              <a:t>A2</a:t>
            </a:r>
            <a:r>
              <a:rPr lang="zh-CN" altLang="pt-BR" sz="1800" b="1" dirty="0">
                <a:latin typeface="Times New Roman" panose="02020603050405020304" pitchFamily="18" charset="0"/>
              </a:rPr>
              <a:t>（增广性）：如果</a:t>
            </a:r>
            <a:r>
              <a:rPr lang="pt-BR" altLang="zh-CN" sz="1800" b="1" dirty="0">
                <a:latin typeface="Times New Roman" panose="02020603050405020304" pitchFamily="18" charset="0"/>
              </a:rPr>
              <a:t>X→Y</a:t>
            </a:r>
            <a:r>
              <a:rPr lang="zh-CN" altLang="pt-BR" sz="1800" b="1" dirty="0">
                <a:latin typeface="Times New Roman" panose="02020603050405020304" pitchFamily="18" charset="0"/>
              </a:rPr>
              <a:t>且</a:t>
            </a:r>
            <a:r>
              <a:rPr lang="pt-BR" altLang="zh-CN" sz="1800" b="1" dirty="0">
                <a:latin typeface="Times New Roman" panose="02020603050405020304" pitchFamily="18" charset="0"/>
              </a:rPr>
              <a:t>Z⊆U</a:t>
            </a:r>
            <a:r>
              <a:rPr lang="zh-CN" altLang="pt-BR" sz="1800" b="1" dirty="0">
                <a:latin typeface="Times New Roman" panose="02020603050405020304" pitchFamily="18" charset="0"/>
              </a:rPr>
              <a:t>，则</a:t>
            </a:r>
            <a:r>
              <a:rPr lang="pt-BR" altLang="zh-CN" sz="1800" b="1" dirty="0">
                <a:latin typeface="Times New Roman" panose="02020603050405020304" pitchFamily="18" charset="0"/>
              </a:rPr>
              <a:t>XZ→YZ</a:t>
            </a:r>
            <a:r>
              <a:rPr lang="zh-CN" altLang="pt-BR" sz="1800" b="1" dirty="0">
                <a:latin typeface="Times New Roman" panose="02020603050405020304" pitchFamily="18" charset="0"/>
              </a:rPr>
              <a:t>。</a:t>
            </a:r>
          </a:p>
          <a:p>
            <a:pPr marL="0" indent="625475" algn="l">
              <a:buFont typeface="Wingdings" panose="05000000000000000000" pitchFamily="2" charset="2"/>
              <a:buNone/>
            </a:pPr>
            <a:r>
              <a:rPr lang="zh-CN" altLang="pt-BR" sz="1800" b="1" dirty="0">
                <a:latin typeface="Times New Roman" panose="02020603050405020304" pitchFamily="18" charset="0"/>
              </a:rPr>
              <a:t>（</a:t>
            </a:r>
            <a:r>
              <a:rPr lang="pt-BR" altLang="zh-CN" sz="1800" b="1" dirty="0">
                <a:latin typeface="Times New Roman" panose="02020603050405020304" pitchFamily="18" charset="0"/>
              </a:rPr>
              <a:t>3</a:t>
            </a:r>
            <a:r>
              <a:rPr lang="zh-CN" altLang="pt-BR" sz="1800" b="1" dirty="0">
                <a:latin typeface="Times New Roman" panose="02020603050405020304" pitchFamily="18" charset="0"/>
              </a:rPr>
              <a:t>）</a:t>
            </a:r>
            <a:r>
              <a:rPr lang="pt-BR" altLang="zh-CN" sz="1800" b="1" dirty="0">
                <a:latin typeface="Times New Roman" panose="02020603050405020304" pitchFamily="18" charset="0"/>
              </a:rPr>
              <a:t>A3</a:t>
            </a:r>
            <a:r>
              <a:rPr lang="zh-CN" altLang="pt-BR" sz="1800" b="1" dirty="0">
                <a:latin typeface="Times New Roman" panose="02020603050405020304" pitchFamily="18" charset="0"/>
              </a:rPr>
              <a:t>（传递性）：如果</a:t>
            </a:r>
            <a:r>
              <a:rPr lang="pt-BR" altLang="zh-CN" sz="1800" b="1" dirty="0">
                <a:latin typeface="Times New Roman" panose="02020603050405020304" pitchFamily="18" charset="0"/>
              </a:rPr>
              <a:t>X→Y</a:t>
            </a:r>
            <a:r>
              <a:rPr lang="zh-CN" altLang="pt-BR" sz="1800" b="1" dirty="0">
                <a:latin typeface="Times New Roman" panose="02020603050405020304" pitchFamily="18" charset="0"/>
              </a:rPr>
              <a:t>且</a:t>
            </a:r>
            <a:r>
              <a:rPr lang="pt-BR" altLang="zh-CN" sz="1800" b="1" dirty="0">
                <a:latin typeface="Times New Roman" panose="02020603050405020304" pitchFamily="18" charset="0"/>
              </a:rPr>
              <a:t>Y→Z</a:t>
            </a:r>
            <a:r>
              <a:rPr lang="zh-CN" altLang="pt-BR" sz="1800" b="1" dirty="0">
                <a:latin typeface="Times New Roman" panose="02020603050405020304" pitchFamily="18" charset="0"/>
              </a:rPr>
              <a:t>，则</a:t>
            </a:r>
            <a:r>
              <a:rPr lang="pt-BR" altLang="zh-CN" sz="1800" b="1" dirty="0">
                <a:latin typeface="Times New Roman" panose="02020603050405020304" pitchFamily="18" charset="0"/>
              </a:rPr>
              <a:t>X→Z</a:t>
            </a:r>
            <a:r>
              <a:rPr lang="zh-CN" altLang="pt-BR" sz="1800" b="1" dirty="0">
                <a:latin typeface="Times New Roman" panose="02020603050405020304" pitchFamily="18" charset="0"/>
              </a:rPr>
              <a:t>。</a:t>
            </a:r>
          </a:p>
        </p:txBody>
      </p:sp>
      <p:sp>
        <p:nvSpPr>
          <p:cNvPr id="12" name="文本框 11">
            <a:extLst>
              <a:ext uri="{FF2B5EF4-FFF2-40B4-BE49-F238E27FC236}">
                <a16:creationId xmlns:a16="http://schemas.microsoft.com/office/drawing/2014/main" id="{0E8E5C6E-A1C0-40EA-8FAA-4DA38CD6F19E}"/>
              </a:ext>
            </a:extLst>
          </p:cNvPr>
          <p:cNvSpPr txBox="1"/>
          <p:nvPr/>
        </p:nvSpPr>
        <p:spPr>
          <a:xfrm>
            <a:off x="6300192" y="5353895"/>
            <a:ext cx="1224136" cy="738664"/>
          </a:xfrm>
          <a:prstGeom prst="rect">
            <a:avLst/>
          </a:prstGeom>
          <a:noFill/>
        </p:spPr>
        <p:txBody>
          <a:bodyPr wrap="square" rtlCol="0">
            <a:spAutoFit/>
          </a:bodyPr>
          <a:lstStyle/>
          <a:p>
            <a:r>
              <a:rPr lang="zh-CN" altLang="en-US" sz="1400" spc="-4" dirty="0">
                <a:solidFill>
                  <a:srgbClr val="3333CC"/>
                </a:solidFill>
                <a:latin typeface="Microsoft YaHei"/>
                <a:cs typeface="Microsoft YaHei"/>
              </a:rPr>
              <a:t>公理的正确 性需要依据 定义来证明</a:t>
            </a:r>
            <a:endParaRPr lang="zh-CN" altLang="en-US" sz="1400" dirty="0">
              <a:latin typeface="Microsoft YaHei"/>
              <a:cs typeface="Microsoft YaHei"/>
            </a:endParaRPr>
          </a:p>
        </p:txBody>
      </p:sp>
      <p:sp>
        <p:nvSpPr>
          <p:cNvPr id="13" name="页脚占位符 4">
            <a:extLst>
              <a:ext uri="{FF2B5EF4-FFF2-40B4-BE49-F238E27FC236}">
                <a16:creationId xmlns:a16="http://schemas.microsoft.com/office/drawing/2014/main" id="{5DD70E42-3DA0-4714-9B70-5A34DEFEAF2C}"/>
              </a:ext>
            </a:extLst>
          </p:cNvPr>
          <p:cNvSpPr>
            <a:spLocks noGrp="1"/>
          </p:cNvSpPr>
          <p:nvPr>
            <p:ph type="ftr" sz="quarter" idx="11"/>
          </p:nvPr>
        </p:nvSpPr>
        <p:spPr>
          <a:xfrm>
            <a:off x="5219700" y="6381750"/>
            <a:ext cx="3600450" cy="320675"/>
          </a:xfrm>
        </p:spPr>
        <p:txBody>
          <a:bodyPr/>
          <a:lstStyle/>
          <a:p>
            <a:r>
              <a:rPr lang="en-US" altLang="zh-CN"/>
              <a:t>An Introduction to Database System</a:t>
            </a:r>
          </a:p>
        </p:txBody>
      </p:sp>
      <p:sp>
        <p:nvSpPr>
          <p:cNvPr id="14" name="灯片编号占位符 5">
            <a:extLst>
              <a:ext uri="{FF2B5EF4-FFF2-40B4-BE49-F238E27FC236}">
                <a16:creationId xmlns:a16="http://schemas.microsoft.com/office/drawing/2014/main" id="{F0B6BF13-C315-429F-88D0-00395190061C}"/>
              </a:ext>
            </a:extLst>
          </p:cNvPr>
          <p:cNvSpPr>
            <a:spLocks noGrp="1"/>
          </p:cNvSpPr>
          <p:nvPr>
            <p:ph type="sldNum" sz="quarter" idx="12"/>
          </p:nvPr>
        </p:nvSpPr>
        <p:spPr>
          <a:xfrm>
            <a:off x="250825" y="6237288"/>
            <a:ext cx="585788" cy="457200"/>
          </a:xfrm>
        </p:spPr>
        <p:txBody>
          <a:bodyPr/>
          <a:lstStyle/>
          <a:p>
            <a:fld id="{9C73FC67-4E56-47DA-A07C-99165DEA713F}" type="slidenum">
              <a:rPr lang="en-US" altLang="zh-CN"/>
              <a:pPr/>
              <a:t>3</a:t>
            </a:fld>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90FFE8-398A-A81A-62CC-3600F2CAD239}"/>
              </a:ext>
            </a:extLst>
          </p:cNvPr>
          <p:cNvSpPr>
            <a:spLocks noGrp="1"/>
          </p:cNvSpPr>
          <p:nvPr>
            <p:ph type="title"/>
          </p:nvPr>
        </p:nvSpPr>
        <p:spPr/>
        <p:txBody>
          <a:bodyPr/>
          <a:lstStyle/>
          <a:p>
            <a:r>
              <a:rPr lang="zh-CN" altLang="en-US" sz="3600" b="1" dirty="0"/>
              <a:t>求</a:t>
            </a:r>
            <a:r>
              <a:rPr lang="zh-CN" altLang="pt-BR" sz="3600" b="1" dirty="0"/>
              <a:t>候选键</a:t>
            </a:r>
            <a:r>
              <a:rPr lang="zh-CN" altLang="en-US" sz="3600" b="1" dirty="0"/>
              <a:t>（另一种思路）</a:t>
            </a:r>
            <a:endParaRPr lang="zh-CN" altLang="en-US" dirty="0"/>
          </a:p>
        </p:txBody>
      </p:sp>
      <p:sp>
        <p:nvSpPr>
          <p:cNvPr id="3" name="内容占位符 2">
            <a:extLst>
              <a:ext uri="{FF2B5EF4-FFF2-40B4-BE49-F238E27FC236}">
                <a16:creationId xmlns:a16="http://schemas.microsoft.com/office/drawing/2014/main" id="{15596850-1440-4186-19F1-6187CF02946A}"/>
              </a:ext>
            </a:extLst>
          </p:cNvPr>
          <p:cNvSpPr>
            <a:spLocks noGrp="1"/>
          </p:cNvSpPr>
          <p:nvPr>
            <p:ph idx="1"/>
          </p:nvPr>
        </p:nvSpPr>
        <p:spPr>
          <a:xfrm>
            <a:off x="250825" y="1249363"/>
            <a:ext cx="8642349" cy="5075237"/>
          </a:xfrm>
        </p:spPr>
        <p:txBody>
          <a:bodyPr/>
          <a:lstStyle/>
          <a:p>
            <a:r>
              <a:rPr lang="zh-CN" altLang="en-US" sz="2400" b="1" dirty="0"/>
              <a:t>解法：从函数依赖集合出发，把所有属性分为</a:t>
            </a:r>
            <a:r>
              <a:rPr lang="en-US" altLang="zh-CN" sz="2400" b="1" dirty="0"/>
              <a:t>4</a:t>
            </a:r>
            <a:r>
              <a:rPr lang="zh-CN" altLang="en-US" sz="2400" b="1" dirty="0"/>
              <a:t>类：</a:t>
            </a:r>
            <a:endParaRPr lang="en-US" altLang="zh-CN" sz="2400" b="1" dirty="0"/>
          </a:p>
          <a:p>
            <a:pPr marL="0" indent="0">
              <a:buNone/>
            </a:pPr>
            <a:r>
              <a:rPr lang="en-US" altLang="zh-CN" sz="2400" b="1" dirty="0"/>
              <a:t>1</a:t>
            </a:r>
            <a:r>
              <a:rPr lang="zh-CN" altLang="en-US" sz="2400" b="1" dirty="0"/>
              <a:t>、</a:t>
            </a:r>
            <a:r>
              <a:rPr lang="en-US" altLang="zh-CN" sz="2400" b="1" dirty="0"/>
              <a:t>L</a:t>
            </a:r>
            <a:r>
              <a:rPr lang="zh-CN" altLang="en-US" sz="2400" b="1" dirty="0"/>
              <a:t>类：全部出现在函数依赖的左半部；</a:t>
            </a:r>
            <a:endParaRPr lang="en-US" altLang="zh-CN" sz="2400" b="1" dirty="0"/>
          </a:p>
          <a:p>
            <a:pPr marL="0" indent="0">
              <a:buNone/>
            </a:pPr>
            <a:r>
              <a:rPr lang="en-US" altLang="zh-CN" sz="2400" b="1" dirty="0"/>
              <a:t>2</a:t>
            </a:r>
            <a:r>
              <a:rPr lang="zh-CN" altLang="en-US" sz="2400" b="1" dirty="0"/>
              <a:t>、</a:t>
            </a:r>
            <a:r>
              <a:rPr lang="en-US" altLang="zh-CN" sz="2400" b="1" dirty="0"/>
              <a:t>R</a:t>
            </a:r>
            <a:r>
              <a:rPr lang="zh-CN" altLang="en-US" sz="2400" b="1" dirty="0"/>
              <a:t>类：全部出现在函数依赖的右半部；</a:t>
            </a:r>
            <a:endParaRPr lang="en-US" altLang="zh-CN" sz="2400" b="1" dirty="0"/>
          </a:p>
          <a:p>
            <a:pPr marL="0" indent="0">
              <a:buNone/>
            </a:pPr>
            <a:r>
              <a:rPr lang="en-US" altLang="zh-CN" sz="2400" b="1" dirty="0"/>
              <a:t>3</a:t>
            </a:r>
            <a:r>
              <a:rPr lang="zh-CN" altLang="en-US" sz="2400" b="1" dirty="0"/>
              <a:t>、</a:t>
            </a:r>
            <a:r>
              <a:rPr lang="en-US" altLang="zh-CN" sz="2400" b="1" dirty="0"/>
              <a:t>LR</a:t>
            </a:r>
            <a:r>
              <a:rPr lang="zh-CN" altLang="en-US" sz="2400" b="1" dirty="0"/>
              <a:t>类：出现在函数依赖的左右两边；</a:t>
            </a:r>
            <a:endParaRPr lang="en-US" altLang="zh-CN" sz="2400" b="1" dirty="0"/>
          </a:p>
          <a:p>
            <a:pPr marL="0" indent="0">
              <a:buNone/>
            </a:pPr>
            <a:r>
              <a:rPr lang="en-US" altLang="zh-CN" sz="2400" b="1" dirty="0"/>
              <a:t>4</a:t>
            </a:r>
            <a:r>
              <a:rPr lang="zh-CN" altLang="en-US" sz="2400" b="1" dirty="0"/>
              <a:t>、</a:t>
            </a:r>
            <a:r>
              <a:rPr lang="en-US" altLang="zh-CN" sz="2400" b="1" dirty="0"/>
              <a:t>N</a:t>
            </a:r>
            <a:r>
              <a:rPr lang="zh-CN" altLang="en-US" sz="2400" b="1" dirty="0"/>
              <a:t>类：不出现在函数依赖中</a:t>
            </a:r>
            <a:endParaRPr lang="en-US" altLang="zh-CN" sz="2400" b="1" dirty="0"/>
          </a:p>
          <a:p>
            <a:pPr marL="0" indent="0">
              <a:buNone/>
            </a:pPr>
            <a:r>
              <a:rPr lang="zh-CN" altLang="en-US" sz="2400" b="1" dirty="0"/>
              <a:t>可能成为候选键的有</a:t>
            </a:r>
            <a:r>
              <a:rPr lang="en-US" altLang="zh-CN" sz="2400" b="1" dirty="0">
                <a:solidFill>
                  <a:srgbClr val="FF0000"/>
                </a:solidFill>
              </a:rPr>
              <a:t>L</a:t>
            </a:r>
            <a:r>
              <a:rPr lang="zh-CN" altLang="en-US" sz="2400" b="1" dirty="0">
                <a:solidFill>
                  <a:srgbClr val="FF0000"/>
                </a:solidFill>
              </a:rPr>
              <a:t>类、</a:t>
            </a:r>
            <a:r>
              <a:rPr lang="en-US" altLang="zh-CN" sz="2400" b="1" dirty="0">
                <a:solidFill>
                  <a:srgbClr val="FF0000"/>
                </a:solidFill>
              </a:rPr>
              <a:t>LR</a:t>
            </a:r>
            <a:r>
              <a:rPr lang="zh-CN" altLang="en-US" sz="2400" b="1" dirty="0">
                <a:solidFill>
                  <a:srgbClr val="FF0000"/>
                </a:solidFill>
              </a:rPr>
              <a:t>类和</a:t>
            </a:r>
            <a:r>
              <a:rPr lang="en-US" altLang="zh-CN" sz="2400" b="1" dirty="0">
                <a:solidFill>
                  <a:srgbClr val="FF0000"/>
                </a:solidFill>
              </a:rPr>
              <a:t>N</a:t>
            </a:r>
            <a:r>
              <a:rPr lang="zh-CN" altLang="en-US" sz="2400" b="1" dirty="0">
                <a:solidFill>
                  <a:srgbClr val="FF0000"/>
                </a:solidFill>
              </a:rPr>
              <a:t>类</a:t>
            </a:r>
            <a:endParaRPr lang="en-US" altLang="zh-CN" sz="2400" b="1" dirty="0">
              <a:solidFill>
                <a:srgbClr val="FF0000"/>
              </a:solidFill>
            </a:endParaRPr>
          </a:p>
          <a:p>
            <a:r>
              <a:rPr lang="zh-CN" altLang="en-US" sz="2400" b="1" dirty="0"/>
              <a:t>对于</a:t>
            </a:r>
            <a:r>
              <a:rPr lang="en-US" altLang="zh-CN" sz="2400" b="1" dirty="0"/>
              <a:t>L</a:t>
            </a:r>
            <a:r>
              <a:rPr lang="zh-CN" altLang="en-US" sz="2400" b="1" dirty="0"/>
              <a:t>类，求出它的闭包，若包含所有属性，则说明其为候选键，且为唯一候选键。</a:t>
            </a:r>
            <a:endParaRPr lang="en-US" altLang="zh-CN" sz="2400" b="1" dirty="0"/>
          </a:p>
          <a:p>
            <a:r>
              <a:rPr lang="zh-CN" altLang="en-US" sz="2400" b="1" dirty="0"/>
              <a:t>对于</a:t>
            </a:r>
            <a:r>
              <a:rPr lang="en-US" altLang="zh-CN" sz="2400" b="1" dirty="0"/>
              <a:t>LR</a:t>
            </a:r>
            <a:r>
              <a:rPr lang="zh-CN" altLang="en-US" sz="2400" b="1" dirty="0"/>
              <a:t>类，求出其闭包，若包含所有属性，则为候选键，若不包含，再找出其中一个属性结合。</a:t>
            </a:r>
            <a:endParaRPr lang="en-US" altLang="zh-CN" sz="2400" b="1" dirty="0"/>
          </a:p>
          <a:p>
            <a:r>
              <a:rPr lang="zh-CN" altLang="en-US" sz="2400" b="1" dirty="0"/>
              <a:t>对于</a:t>
            </a:r>
            <a:r>
              <a:rPr lang="en-US" altLang="zh-CN" sz="2400" b="1" dirty="0"/>
              <a:t>N</a:t>
            </a:r>
            <a:r>
              <a:rPr lang="zh-CN" altLang="en-US" sz="2400" b="1" dirty="0"/>
              <a:t>类，直接加至候选键即可。</a:t>
            </a:r>
            <a:endParaRPr lang="en-US" altLang="zh-CN" sz="2400" b="1" dirty="0"/>
          </a:p>
          <a:p>
            <a:pPr marL="0" indent="0">
              <a:buNone/>
            </a:pPr>
            <a:endParaRPr lang="zh-CN" altLang="en-US" sz="2400" b="1" dirty="0"/>
          </a:p>
        </p:txBody>
      </p:sp>
      <p:sp>
        <p:nvSpPr>
          <p:cNvPr id="4" name="页脚占位符 3">
            <a:extLst>
              <a:ext uri="{FF2B5EF4-FFF2-40B4-BE49-F238E27FC236}">
                <a16:creationId xmlns:a16="http://schemas.microsoft.com/office/drawing/2014/main" id="{5F59D76F-03A2-C7AD-8B41-EC9E933333F3}"/>
              </a:ext>
            </a:extLst>
          </p:cNvPr>
          <p:cNvSpPr>
            <a:spLocks noGrp="1"/>
          </p:cNvSpPr>
          <p:nvPr>
            <p:ph type="ftr" sz="quarter" idx="11"/>
          </p:nvPr>
        </p:nvSpPr>
        <p:spPr/>
        <p:txBody>
          <a:bodyPr/>
          <a:lstStyle/>
          <a:p>
            <a:pPr>
              <a:defRPr/>
            </a:pPr>
            <a:r>
              <a:rPr lang="en-US" altLang="zh-CN"/>
              <a:t>An Introduction to Database Systems</a:t>
            </a:r>
          </a:p>
        </p:txBody>
      </p:sp>
      <p:sp>
        <p:nvSpPr>
          <p:cNvPr id="5" name="灯片编号占位符 4">
            <a:extLst>
              <a:ext uri="{FF2B5EF4-FFF2-40B4-BE49-F238E27FC236}">
                <a16:creationId xmlns:a16="http://schemas.microsoft.com/office/drawing/2014/main" id="{512E68E2-D783-518E-DD73-DABDD8DD7235}"/>
              </a:ext>
            </a:extLst>
          </p:cNvPr>
          <p:cNvSpPr>
            <a:spLocks noGrp="1"/>
          </p:cNvSpPr>
          <p:nvPr>
            <p:ph type="sldNum" sz="quarter" idx="12"/>
          </p:nvPr>
        </p:nvSpPr>
        <p:spPr/>
        <p:txBody>
          <a:bodyPr/>
          <a:lstStyle/>
          <a:p>
            <a:fld id="{CD7EBB6C-9517-4285-8AAA-26647C10E7F3}" type="slidenum">
              <a:rPr lang="en-US" altLang="zh-CN" smtClean="0"/>
              <a:pPr/>
              <a:t>30</a:t>
            </a:fld>
            <a:endParaRPr lang="en-US" altLang="zh-CN"/>
          </a:p>
        </p:txBody>
      </p:sp>
    </p:spTree>
    <p:extLst>
      <p:ext uri="{BB962C8B-B14F-4D97-AF65-F5344CB8AC3E}">
        <p14:creationId xmlns:p14="http://schemas.microsoft.com/office/powerpoint/2010/main" val="33528750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D6220F-FBAA-1431-216A-1062B6F0844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AF4407D-0A50-ACC8-79F8-D98F1425F576}"/>
              </a:ext>
            </a:extLst>
          </p:cNvPr>
          <p:cNvSpPr>
            <a:spLocks noGrp="1"/>
          </p:cNvSpPr>
          <p:nvPr>
            <p:ph idx="1"/>
          </p:nvPr>
        </p:nvSpPr>
        <p:spPr>
          <a:xfrm>
            <a:off x="457200" y="1412776"/>
            <a:ext cx="8229600" cy="4911824"/>
          </a:xfrm>
        </p:spPr>
        <p:txBody>
          <a:bodyPr/>
          <a:lstStyle/>
          <a:p>
            <a:r>
              <a:rPr lang="zh-CN" altLang="en-US" sz="2400" dirty="0"/>
              <a:t>快速求解候选码过程：</a:t>
            </a:r>
          </a:p>
          <a:p>
            <a:pPr marL="0" indent="0">
              <a:buNone/>
            </a:pPr>
            <a:r>
              <a:rPr lang="en-US" altLang="zh-CN" sz="2400" dirty="0"/>
              <a:t>1</a:t>
            </a:r>
            <a:r>
              <a:rPr lang="zh-CN" altLang="en-US" sz="2400" dirty="0"/>
              <a:t>、将 </a:t>
            </a:r>
            <a:r>
              <a:rPr lang="en-US" altLang="zh-CN" sz="2400" dirty="0"/>
              <a:t>R </a:t>
            </a:r>
            <a:r>
              <a:rPr lang="zh-CN" altLang="en-US" sz="2400" dirty="0"/>
              <a:t>的所有属性分为 </a:t>
            </a:r>
            <a:r>
              <a:rPr lang="en-US" altLang="zh-CN" sz="2400" dirty="0"/>
              <a:t>L</a:t>
            </a:r>
            <a:r>
              <a:rPr lang="zh-CN" altLang="en-US" sz="2400" dirty="0"/>
              <a:t>、</a:t>
            </a:r>
            <a:r>
              <a:rPr lang="en-US" altLang="zh-CN" sz="2400" dirty="0"/>
              <a:t>R</a:t>
            </a:r>
            <a:r>
              <a:rPr lang="zh-CN" altLang="en-US" sz="2400" dirty="0"/>
              <a:t>、</a:t>
            </a:r>
            <a:r>
              <a:rPr lang="en-US" altLang="zh-CN" sz="2400" dirty="0"/>
              <a:t>N </a:t>
            </a:r>
            <a:r>
              <a:rPr lang="zh-CN" altLang="en-US" sz="2400" dirty="0"/>
              <a:t>和 </a:t>
            </a:r>
            <a:r>
              <a:rPr lang="en-US" altLang="zh-CN" sz="2400" dirty="0"/>
              <a:t>LR </a:t>
            </a:r>
            <a:r>
              <a:rPr lang="zh-CN" altLang="en-US" sz="2400" dirty="0"/>
              <a:t>四类，并令 </a:t>
            </a:r>
            <a:r>
              <a:rPr lang="en-US" altLang="zh-CN" sz="2400" dirty="0"/>
              <a:t>X </a:t>
            </a:r>
            <a:r>
              <a:rPr lang="zh-CN" altLang="en-US" sz="2400" dirty="0"/>
              <a:t>代表 </a:t>
            </a:r>
            <a:r>
              <a:rPr lang="en-US" altLang="zh-CN" sz="2400" dirty="0"/>
              <a:t>L</a:t>
            </a:r>
            <a:r>
              <a:rPr lang="zh-CN" altLang="en-US" sz="2400" dirty="0"/>
              <a:t>、</a:t>
            </a:r>
            <a:r>
              <a:rPr lang="en-US" altLang="zh-CN" sz="2400" dirty="0"/>
              <a:t>N </a:t>
            </a:r>
            <a:r>
              <a:rPr lang="zh-CN" altLang="en-US" sz="2400" dirty="0"/>
              <a:t>两类，</a:t>
            </a:r>
            <a:r>
              <a:rPr lang="en-US" altLang="zh-CN" sz="2400" dirty="0"/>
              <a:t>Y </a:t>
            </a:r>
            <a:r>
              <a:rPr lang="zh-CN" altLang="en-US" sz="2400" dirty="0"/>
              <a:t>代表 </a:t>
            </a:r>
            <a:r>
              <a:rPr lang="en-US" altLang="zh-CN" sz="2400" dirty="0"/>
              <a:t>LR </a:t>
            </a:r>
            <a:r>
              <a:rPr lang="zh-CN" altLang="en-US" sz="2400" dirty="0"/>
              <a:t>类；</a:t>
            </a:r>
          </a:p>
          <a:p>
            <a:pPr marL="0" indent="0">
              <a:buNone/>
            </a:pPr>
            <a:r>
              <a:rPr lang="en-US" altLang="zh-CN" sz="2400" dirty="0"/>
              <a:t>2</a:t>
            </a:r>
            <a:r>
              <a:rPr lang="zh-CN" altLang="en-US" sz="2400" dirty="0"/>
              <a:t>、求属性集闭包 </a:t>
            </a:r>
            <a:r>
              <a:rPr lang="en-US" altLang="zh-CN" sz="2400" dirty="0"/>
              <a:t>X+</a:t>
            </a:r>
            <a:r>
              <a:rPr lang="zh-CN" altLang="en-US" sz="2400" dirty="0"/>
              <a:t>，若 </a:t>
            </a:r>
            <a:r>
              <a:rPr lang="en-US" altLang="zh-CN" sz="2400" dirty="0"/>
              <a:t>X+ </a:t>
            </a:r>
            <a:r>
              <a:rPr lang="zh-CN" altLang="en-US" sz="2400" dirty="0"/>
              <a:t>包含了 </a:t>
            </a:r>
            <a:r>
              <a:rPr lang="en-US" altLang="zh-CN" sz="2400" dirty="0"/>
              <a:t>R </a:t>
            </a:r>
            <a:r>
              <a:rPr lang="zh-CN" altLang="en-US" sz="2400" dirty="0"/>
              <a:t>的全部属性则 </a:t>
            </a:r>
            <a:r>
              <a:rPr lang="en-US" altLang="zh-CN" sz="2400" dirty="0"/>
              <a:t>X </a:t>
            </a:r>
            <a:r>
              <a:rPr lang="zh-CN" altLang="en-US" sz="2400" dirty="0"/>
              <a:t>即为 </a:t>
            </a:r>
            <a:r>
              <a:rPr lang="en-US" altLang="zh-CN" sz="2400" dirty="0"/>
              <a:t>R </a:t>
            </a:r>
            <a:r>
              <a:rPr lang="zh-CN" altLang="en-US" sz="2400" dirty="0"/>
              <a:t>的唯一候选码，转</a:t>
            </a:r>
            <a:r>
              <a:rPr lang="en-US" altLang="zh-CN" sz="2400" dirty="0"/>
              <a:t>(5)</a:t>
            </a:r>
            <a:r>
              <a:rPr lang="zh-CN" altLang="en-US" sz="2400" dirty="0"/>
              <a:t>；</a:t>
            </a:r>
          </a:p>
          <a:p>
            <a:pPr marL="0" indent="0">
              <a:buNone/>
            </a:pPr>
            <a:r>
              <a:rPr lang="en-US" altLang="zh-CN" sz="2400" dirty="0"/>
              <a:t>3</a:t>
            </a:r>
            <a:r>
              <a:rPr lang="zh-CN" altLang="en-US" sz="2400" dirty="0"/>
              <a:t>、在 </a:t>
            </a:r>
            <a:r>
              <a:rPr lang="en-US" altLang="zh-CN" sz="2400" dirty="0"/>
              <a:t>Y </a:t>
            </a:r>
            <a:r>
              <a:rPr lang="zh-CN" altLang="en-US" sz="2400" dirty="0"/>
              <a:t>中取一属性 </a:t>
            </a:r>
            <a:r>
              <a:rPr lang="en-US" altLang="zh-CN" sz="2400" dirty="0"/>
              <a:t>A</a:t>
            </a:r>
            <a:r>
              <a:rPr lang="zh-CN" altLang="en-US" sz="2400" dirty="0"/>
              <a:t>，求属性集闭包</a:t>
            </a:r>
            <a:r>
              <a:rPr lang="en-US" altLang="zh-CN" sz="2400" dirty="0"/>
              <a:t>(XA)+</a:t>
            </a:r>
            <a:r>
              <a:rPr lang="zh-CN" altLang="en-US" sz="2400" dirty="0"/>
              <a:t>，若</a:t>
            </a:r>
            <a:r>
              <a:rPr lang="en-US" altLang="zh-CN" sz="2400" dirty="0"/>
              <a:t>(XA)+</a:t>
            </a:r>
            <a:r>
              <a:rPr lang="zh-CN" altLang="en-US" sz="2400" dirty="0"/>
              <a:t>包含了 </a:t>
            </a:r>
            <a:r>
              <a:rPr lang="en-US" altLang="zh-CN" sz="2400" dirty="0"/>
              <a:t>R </a:t>
            </a:r>
            <a:r>
              <a:rPr lang="zh-CN" altLang="en-US" sz="2400" dirty="0"/>
              <a:t>的全部属性，则转</a:t>
            </a:r>
            <a:r>
              <a:rPr lang="en-US" altLang="zh-CN" sz="2400" dirty="0"/>
              <a:t>(4)</a:t>
            </a:r>
            <a:r>
              <a:rPr lang="zh-CN" altLang="en-US" sz="2400" dirty="0"/>
              <a:t>；否则调换一属性反复进行这一过程，直到试完所有 </a:t>
            </a:r>
            <a:r>
              <a:rPr lang="en-US" altLang="zh-CN" sz="2400" dirty="0"/>
              <a:t>Y </a:t>
            </a:r>
            <a:r>
              <a:rPr lang="zh-CN" altLang="en-US" sz="2400" dirty="0"/>
              <a:t>中的属性；</a:t>
            </a:r>
          </a:p>
          <a:p>
            <a:pPr marL="0" indent="0">
              <a:buNone/>
            </a:pPr>
            <a:r>
              <a:rPr lang="en-US" altLang="zh-CN" sz="2400" dirty="0"/>
              <a:t>4</a:t>
            </a:r>
            <a:r>
              <a:rPr lang="zh-CN" altLang="en-US" sz="2400" dirty="0"/>
              <a:t>、如果已找出了所有的候选码，则转</a:t>
            </a:r>
            <a:r>
              <a:rPr lang="en-US" altLang="zh-CN" sz="2400" dirty="0"/>
              <a:t>(5)</a:t>
            </a:r>
            <a:r>
              <a:rPr lang="zh-CN" altLang="en-US" sz="2400" dirty="0"/>
              <a:t>；否则在 </a:t>
            </a:r>
            <a:r>
              <a:rPr lang="en-US" altLang="zh-CN" sz="2400" dirty="0"/>
              <a:t>Y </a:t>
            </a:r>
            <a:r>
              <a:rPr lang="zh-CN" altLang="en-US" sz="2400" dirty="0"/>
              <a:t>中依次取 </a:t>
            </a:r>
            <a:r>
              <a:rPr lang="en-US" altLang="zh-CN" sz="2400" dirty="0"/>
              <a:t>2</a:t>
            </a:r>
            <a:r>
              <a:rPr lang="zh-CN" altLang="en-US" sz="2400" dirty="0"/>
              <a:t>个、</a:t>
            </a:r>
            <a:r>
              <a:rPr lang="en-US" altLang="zh-CN" sz="2400" dirty="0"/>
              <a:t>3</a:t>
            </a:r>
            <a:r>
              <a:rPr lang="zh-CN" altLang="en-US" sz="2400" dirty="0"/>
              <a:t>个、</a:t>
            </a:r>
            <a:r>
              <a:rPr lang="en-US" altLang="zh-CN" sz="2400" dirty="0"/>
              <a:t>…… </a:t>
            </a:r>
            <a:r>
              <a:rPr lang="zh-CN" altLang="en-US" sz="2400" dirty="0"/>
              <a:t>属性，求 </a:t>
            </a:r>
            <a:r>
              <a:rPr lang="en-US" altLang="zh-CN" sz="2400" dirty="0"/>
              <a:t>X </a:t>
            </a:r>
            <a:r>
              <a:rPr lang="zh-CN" altLang="en-US" sz="2400" dirty="0"/>
              <a:t>与它们的属性集闭包，直到其闭包包含 </a:t>
            </a:r>
            <a:r>
              <a:rPr lang="en-US" altLang="zh-CN" sz="2400" dirty="0"/>
              <a:t>R </a:t>
            </a:r>
            <a:r>
              <a:rPr lang="zh-CN" altLang="en-US" sz="2400" dirty="0"/>
              <a:t>的全部属性；</a:t>
            </a:r>
          </a:p>
          <a:p>
            <a:pPr marL="0" indent="0">
              <a:buNone/>
            </a:pPr>
            <a:r>
              <a:rPr lang="en-US" altLang="zh-CN" sz="2400" dirty="0"/>
              <a:t>5</a:t>
            </a:r>
            <a:r>
              <a:rPr lang="zh-CN" altLang="en-US" sz="2400" dirty="0"/>
              <a:t>、停止，输出结果。</a:t>
            </a:r>
          </a:p>
        </p:txBody>
      </p:sp>
      <p:sp>
        <p:nvSpPr>
          <p:cNvPr id="4" name="页脚占位符 3">
            <a:extLst>
              <a:ext uri="{FF2B5EF4-FFF2-40B4-BE49-F238E27FC236}">
                <a16:creationId xmlns:a16="http://schemas.microsoft.com/office/drawing/2014/main" id="{87E76E34-40EA-1494-3F67-06261C522FB5}"/>
              </a:ext>
            </a:extLst>
          </p:cNvPr>
          <p:cNvSpPr>
            <a:spLocks noGrp="1"/>
          </p:cNvSpPr>
          <p:nvPr>
            <p:ph type="ftr" sz="quarter" idx="11"/>
          </p:nvPr>
        </p:nvSpPr>
        <p:spPr/>
        <p:txBody>
          <a:bodyPr/>
          <a:lstStyle/>
          <a:p>
            <a:pPr>
              <a:defRPr/>
            </a:pPr>
            <a:r>
              <a:rPr lang="en-US" altLang="zh-CN"/>
              <a:t>An Introduction to Database Systems</a:t>
            </a:r>
          </a:p>
        </p:txBody>
      </p:sp>
      <p:sp>
        <p:nvSpPr>
          <p:cNvPr id="5" name="灯片编号占位符 4">
            <a:extLst>
              <a:ext uri="{FF2B5EF4-FFF2-40B4-BE49-F238E27FC236}">
                <a16:creationId xmlns:a16="http://schemas.microsoft.com/office/drawing/2014/main" id="{F267B95C-CBD7-7187-5B7C-008092292A49}"/>
              </a:ext>
            </a:extLst>
          </p:cNvPr>
          <p:cNvSpPr>
            <a:spLocks noGrp="1"/>
          </p:cNvSpPr>
          <p:nvPr>
            <p:ph type="sldNum" sz="quarter" idx="12"/>
          </p:nvPr>
        </p:nvSpPr>
        <p:spPr/>
        <p:txBody>
          <a:bodyPr/>
          <a:lstStyle/>
          <a:p>
            <a:fld id="{CD7EBB6C-9517-4285-8AAA-26647C10E7F3}" type="slidenum">
              <a:rPr lang="en-US" altLang="zh-CN" smtClean="0"/>
              <a:pPr/>
              <a:t>31</a:t>
            </a:fld>
            <a:endParaRPr lang="en-US" altLang="zh-CN"/>
          </a:p>
        </p:txBody>
      </p:sp>
    </p:spTree>
    <p:extLst>
      <p:ext uri="{BB962C8B-B14F-4D97-AF65-F5344CB8AC3E}">
        <p14:creationId xmlns:p14="http://schemas.microsoft.com/office/powerpoint/2010/main" val="28417682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308B1B-53D3-29BC-6536-123259865AAE}"/>
              </a:ext>
            </a:extLst>
          </p:cNvPr>
          <p:cNvSpPr>
            <a:spLocks noGrp="1"/>
          </p:cNvSpPr>
          <p:nvPr>
            <p:ph type="title"/>
          </p:nvPr>
        </p:nvSpPr>
        <p:spPr/>
        <p:txBody>
          <a:bodyPr/>
          <a:lstStyle/>
          <a:p>
            <a:r>
              <a:rPr lang="zh-CN" altLang="en-US" dirty="0"/>
              <a:t>示例</a:t>
            </a:r>
          </a:p>
        </p:txBody>
      </p:sp>
      <p:sp>
        <p:nvSpPr>
          <p:cNvPr id="3" name="内容占位符 2">
            <a:extLst>
              <a:ext uri="{FF2B5EF4-FFF2-40B4-BE49-F238E27FC236}">
                <a16:creationId xmlns:a16="http://schemas.microsoft.com/office/drawing/2014/main" id="{C3256A4E-C707-93A6-8E08-8733DBB206C8}"/>
              </a:ext>
            </a:extLst>
          </p:cNvPr>
          <p:cNvSpPr>
            <a:spLocks noGrp="1"/>
          </p:cNvSpPr>
          <p:nvPr>
            <p:ph idx="1"/>
          </p:nvPr>
        </p:nvSpPr>
        <p:spPr>
          <a:xfrm>
            <a:off x="457200" y="1412776"/>
            <a:ext cx="8229600" cy="4911824"/>
          </a:xfrm>
        </p:spPr>
        <p:txBody>
          <a:bodyPr/>
          <a:lstStyle/>
          <a:p>
            <a:r>
              <a:rPr lang="zh-CN" altLang="en-US" sz="2400" dirty="0"/>
              <a:t>其中</a:t>
            </a:r>
            <a:r>
              <a:rPr lang="en-US" altLang="zh-CN" sz="2400" dirty="0"/>
              <a:t>U={A,B,C,D,E,F}</a:t>
            </a:r>
            <a:r>
              <a:rPr lang="zh-CN" altLang="en-US" sz="2400" dirty="0"/>
              <a:t>，</a:t>
            </a:r>
            <a:r>
              <a:rPr lang="en-US" altLang="zh-CN" sz="2400" dirty="0"/>
              <a:t>F={E→D, C →B, CE →F, B →A}</a:t>
            </a:r>
          </a:p>
          <a:p>
            <a:r>
              <a:rPr lang="zh-CN" altLang="en-US" sz="2400" dirty="0"/>
              <a:t>解答：</a:t>
            </a:r>
            <a:endParaRPr lang="en-US" altLang="zh-CN" sz="2400" dirty="0"/>
          </a:p>
          <a:p>
            <a:pPr marL="0" indent="0">
              <a:buNone/>
            </a:pPr>
            <a:r>
              <a:rPr lang="en-US" altLang="zh-CN" sz="2400" dirty="0"/>
              <a:t>      L</a:t>
            </a:r>
            <a:r>
              <a:rPr lang="zh-CN" altLang="en-US" sz="2400" dirty="0"/>
              <a:t>：</a:t>
            </a:r>
            <a:r>
              <a:rPr lang="en-US" altLang="zh-CN" sz="2400" dirty="0"/>
              <a:t>C,E</a:t>
            </a:r>
            <a:r>
              <a:rPr lang="zh-CN" altLang="en-US" sz="2400" dirty="0"/>
              <a:t>；                  </a:t>
            </a:r>
            <a:r>
              <a:rPr lang="en-US" altLang="zh-CN" sz="2400" dirty="0"/>
              <a:t>R</a:t>
            </a:r>
            <a:r>
              <a:rPr lang="zh-CN" altLang="en-US" sz="2400" dirty="0"/>
              <a:t>：</a:t>
            </a:r>
            <a:r>
              <a:rPr lang="en-US" altLang="zh-CN" sz="2400" dirty="0"/>
              <a:t>A,D,F;</a:t>
            </a:r>
            <a:br>
              <a:rPr lang="en-US" altLang="zh-CN" sz="2400" dirty="0"/>
            </a:br>
            <a:r>
              <a:rPr lang="en-US" altLang="zh-CN" sz="2400" dirty="0"/>
              <a:t>      LR</a:t>
            </a:r>
            <a:r>
              <a:rPr lang="zh-CN" altLang="en-US" sz="2400" dirty="0"/>
              <a:t>：</a:t>
            </a:r>
            <a:r>
              <a:rPr lang="en-US" altLang="zh-CN" sz="2400" dirty="0"/>
              <a:t>B            N</a:t>
            </a:r>
            <a:r>
              <a:rPr lang="zh-CN" altLang="en-US" sz="2400" dirty="0"/>
              <a:t>：无</a:t>
            </a:r>
            <a:endParaRPr lang="en-US" altLang="zh-CN" sz="2400" dirty="0"/>
          </a:p>
          <a:p>
            <a:pPr marL="0" indent="0">
              <a:buNone/>
            </a:pPr>
            <a:r>
              <a:rPr lang="en-US" altLang="zh-CN" sz="2400" dirty="0"/>
              <a:t>    </a:t>
            </a:r>
            <a:r>
              <a:rPr lang="zh-CN" altLang="en-US" sz="2400" dirty="0"/>
              <a:t>先排除</a:t>
            </a:r>
            <a:r>
              <a:rPr lang="en-US" altLang="zh-CN" sz="2400" dirty="0"/>
              <a:t>A,D,F</a:t>
            </a:r>
          </a:p>
          <a:p>
            <a:pPr marL="0" indent="0">
              <a:buNone/>
            </a:pPr>
            <a:r>
              <a:rPr lang="en-US" altLang="zh-CN" sz="2400" dirty="0"/>
              <a:t>    </a:t>
            </a:r>
            <a:r>
              <a:rPr lang="zh-CN" altLang="en-US" sz="2400" dirty="0"/>
              <a:t>在</a:t>
            </a:r>
            <a:r>
              <a:rPr lang="en-US" altLang="zh-CN" sz="2400" dirty="0"/>
              <a:t>L</a:t>
            </a:r>
            <a:r>
              <a:rPr lang="zh-CN" altLang="en-US" sz="2400" dirty="0"/>
              <a:t>中，</a:t>
            </a:r>
            <a:r>
              <a:rPr lang="en-US" altLang="zh-CN" sz="2400" dirty="0"/>
              <a:t>C</a:t>
            </a:r>
            <a:r>
              <a:rPr lang="en-US" altLang="zh-CN" sz="2400" baseline="30000" dirty="0"/>
              <a:t>+</a:t>
            </a:r>
            <a:r>
              <a:rPr lang="en-US" altLang="zh-CN" sz="2400" dirty="0"/>
              <a:t>={ C,B,A }</a:t>
            </a:r>
            <a:r>
              <a:rPr lang="zh-CN" altLang="en-US" sz="2400" dirty="0"/>
              <a:t>，</a:t>
            </a:r>
            <a:r>
              <a:rPr lang="en-US" altLang="zh-CN" sz="2400" dirty="0"/>
              <a:t>E</a:t>
            </a:r>
            <a:r>
              <a:rPr lang="en-US" altLang="zh-CN" sz="2400" baseline="30000" dirty="0"/>
              <a:t>+</a:t>
            </a:r>
            <a:r>
              <a:rPr lang="en-US" altLang="zh-CN" sz="2400" dirty="0"/>
              <a:t>= { E, D }</a:t>
            </a:r>
            <a:r>
              <a:rPr lang="zh-CN" altLang="en-US" sz="2400" dirty="0"/>
              <a:t>，</a:t>
            </a:r>
            <a:br>
              <a:rPr lang="en-US" altLang="zh-CN" sz="2400" dirty="0"/>
            </a:br>
            <a:r>
              <a:rPr lang="en-US" altLang="zh-CN" sz="2400" dirty="0"/>
              <a:t>        (CE)</a:t>
            </a:r>
            <a:r>
              <a:rPr lang="en-US" altLang="zh-CN" sz="2400" baseline="30000" dirty="0"/>
              <a:t>+</a:t>
            </a:r>
            <a:r>
              <a:rPr lang="en-US" altLang="zh-CN" sz="2400" dirty="0"/>
              <a:t>= { C,E,D,B,F,A }</a:t>
            </a:r>
          </a:p>
          <a:p>
            <a:pPr marL="0" indent="0">
              <a:buNone/>
            </a:pPr>
            <a:r>
              <a:rPr lang="en-US" altLang="zh-CN" sz="2400" dirty="0"/>
              <a:t> </a:t>
            </a:r>
            <a:r>
              <a:rPr lang="zh-CN" altLang="en-US" sz="2400" dirty="0"/>
              <a:t>所以，候选键为</a:t>
            </a:r>
            <a:r>
              <a:rPr lang="en-US" altLang="zh-CN" sz="2400" dirty="0"/>
              <a:t>CE</a:t>
            </a:r>
            <a:r>
              <a:rPr lang="zh-CN" altLang="en-US" sz="2400" dirty="0"/>
              <a:t>。</a:t>
            </a:r>
            <a:endParaRPr lang="en-US" altLang="zh-CN" sz="2400" dirty="0"/>
          </a:p>
        </p:txBody>
      </p:sp>
      <p:sp>
        <p:nvSpPr>
          <p:cNvPr id="4" name="页脚占位符 3">
            <a:extLst>
              <a:ext uri="{FF2B5EF4-FFF2-40B4-BE49-F238E27FC236}">
                <a16:creationId xmlns:a16="http://schemas.microsoft.com/office/drawing/2014/main" id="{A4F19F78-EF8C-B02E-43E1-DA2826A7C349}"/>
              </a:ext>
            </a:extLst>
          </p:cNvPr>
          <p:cNvSpPr>
            <a:spLocks noGrp="1"/>
          </p:cNvSpPr>
          <p:nvPr>
            <p:ph type="ftr" sz="quarter" idx="11"/>
          </p:nvPr>
        </p:nvSpPr>
        <p:spPr/>
        <p:txBody>
          <a:bodyPr/>
          <a:lstStyle/>
          <a:p>
            <a:pPr>
              <a:defRPr/>
            </a:pPr>
            <a:r>
              <a:rPr lang="en-US" altLang="zh-CN"/>
              <a:t>An Introduction to Database Systems</a:t>
            </a:r>
          </a:p>
        </p:txBody>
      </p:sp>
      <p:sp>
        <p:nvSpPr>
          <p:cNvPr id="5" name="灯片编号占位符 4">
            <a:extLst>
              <a:ext uri="{FF2B5EF4-FFF2-40B4-BE49-F238E27FC236}">
                <a16:creationId xmlns:a16="http://schemas.microsoft.com/office/drawing/2014/main" id="{01A9ACE5-4170-B80C-97A9-7C280FEFBB0D}"/>
              </a:ext>
            </a:extLst>
          </p:cNvPr>
          <p:cNvSpPr>
            <a:spLocks noGrp="1"/>
          </p:cNvSpPr>
          <p:nvPr>
            <p:ph type="sldNum" sz="quarter" idx="12"/>
          </p:nvPr>
        </p:nvSpPr>
        <p:spPr/>
        <p:txBody>
          <a:bodyPr/>
          <a:lstStyle/>
          <a:p>
            <a:fld id="{CD7EBB6C-9517-4285-8AAA-26647C10E7F3}" type="slidenum">
              <a:rPr lang="en-US" altLang="zh-CN" smtClean="0"/>
              <a:pPr/>
              <a:t>32</a:t>
            </a:fld>
            <a:endParaRPr lang="en-US" altLang="zh-CN"/>
          </a:p>
        </p:txBody>
      </p:sp>
    </p:spTree>
    <p:extLst>
      <p:ext uri="{BB962C8B-B14F-4D97-AF65-F5344CB8AC3E}">
        <p14:creationId xmlns:p14="http://schemas.microsoft.com/office/powerpoint/2010/main" val="32378952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2F09DF-6384-CB97-35D5-B6ED736F1F52}"/>
              </a:ext>
            </a:extLst>
          </p:cNvPr>
          <p:cNvSpPr>
            <a:spLocks noGrp="1"/>
          </p:cNvSpPr>
          <p:nvPr>
            <p:ph type="title"/>
          </p:nvPr>
        </p:nvSpPr>
        <p:spPr/>
        <p:txBody>
          <a:bodyPr/>
          <a:lstStyle/>
          <a:p>
            <a:r>
              <a:rPr lang="zh-CN" altLang="en-US" dirty="0"/>
              <a:t>练 习</a:t>
            </a:r>
          </a:p>
        </p:txBody>
      </p:sp>
      <p:sp>
        <p:nvSpPr>
          <p:cNvPr id="3" name="内容占位符 2">
            <a:extLst>
              <a:ext uri="{FF2B5EF4-FFF2-40B4-BE49-F238E27FC236}">
                <a16:creationId xmlns:a16="http://schemas.microsoft.com/office/drawing/2014/main" id="{F5360E53-A8EC-F50C-6162-79F0EE149FC0}"/>
              </a:ext>
            </a:extLst>
          </p:cNvPr>
          <p:cNvSpPr>
            <a:spLocks noGrp="1"/>
          </p:cNvSpPr>
          <p:nvPr>
            <p:ph idx="1"/>
          </p:nvPr>
        </p:nvSpPr>
        <p:spPr>
          <a:xfrm>
            <a:off x="457200" y="1828800"/>
            <a:ext cx="8229600" cy="1024136"/>
          </a:xfrm>
        </p:spPr>
        <p:txBody>
          <a:bodyPr/>
          <a:lstStyle/>
          <a:p>
            <a:r>
              <a:rPr lang="zh-CN" altLang="en-US" b="1" dirty="0"/>
              <a:t>关系模式</a:t>
            </a:r>
            <a:r>
              <a:rPr lang="en-US" altLang="zh-CN" b="1" dirty="0"/>
              <a:t>R</a:t>
            </a:r>
            <a:r>
              <a:rPr lang="zh-CN" altLang="en-US" b="1" dirty="0"/>
              <a:t>（</a:t>
            </a:r>
            <a:r>
              <a:rPr lang="en-US" altLang="zh-CN" b="1" dirty="0"/>
              <a:t>A,B,C,D</a:t>
            </a:r>
            <a:r>
              <a:rPr lang="zh-CN" altLang="en-US" b="1" dirty="0"/>
              <a:t>）的函数依赖集为</a:t>
            </a:r>
            <a:r>
              <a:rPr lang="en-US" altLang="zh-CN" b="1" dirty="0"/>
              <a:t>F={AC→B}</a:t>
            </a:r>
            <a:r>
              <a:rPr lang="zh-CN" altLang="en-US" b="1" dirty="0"/>
              <a:t>，则</a:t>
            </a:r>
            <a:r>
              <a:rPr lang="en-US" altLang="zh-CN" b="1" dirty="0"/>
              <a:t>R</a:t>
            </a:r>
            <a:r>
              <a:rPr lang="zh-CN" altLang="en-US" b="1" dirty="0"/>
              <a:t>的候选键为</a:t>
            </a:r>
            <a:r>
              <a:rPr lang="zh-CN" altLang="en-US" b="1" u="sng" dirty="0"/>
              <a:t>                </a:t>
            </a:r>
            <a:r>
              <a:rPr lang="zh-CN" altLang="en-US" b="1" dirty="0"/>
              <a:t>。</a:t>
            </a:r>
            <a:r>
              <a:rPr lang="en-US" altLang="zh-CN" b="1" dirty="0"/>
              <a:t> </a:t>
            </a:r>
          </a:p>
        </p:txBody>
      </p:sp>
      <p:sp>
        <p:nvSpPr>
          <p:cNvPr id="4" name="页脚占位符 3">
            <a:extLst>
              <a:ext uri="{FF2B5EF4-FFF2-40B4-BE49-F238E27FC236}">
                <a16:creationId xmlns:a16="http://schemas.microsoft.com/office/drawing/2014/main" id="{AD8E050E-94BF-E0D2-3B5D-CCE98551C538}"/>
              </a:ext>
            </a:extLst>
          </p:cNvPr>
          <p:cNvSpPr>
            <a:spLocks noGrp="1"/>
          </p:cNvSpPr>
          <p:nvPr>
            <p:ph type="ftr" sz="quarter" idx="11"/>
          </p:nvPr>
        </p:nvSpPr>
        <p:spPr/>
        <p:txBody>
          <a:bodyPr/>
          <a:lstStyle/>
          <a:p>
            <a:pPr>
              <a:defRPr/>
            </a:pPr>
            <a:r>
              <a:rPr lang="en-US" altLang="zh-CN"/>
              <a:t>An Introduction to Database Systems</a:t>
            </a:r>
          </a:p>
        </p:txBody>
      </p:sp>
      <p:sp>
        <p:nvSpPr>
          <p:cNvPr id="5" name="灯片编号占位符 4">
            <a:extLst>
              <a:ext uri="{FF2B5EF4-FFF2-40B4-BE49-F238E27FC236}">
                <a16:creationId xmlns:a16="http://schemas.microsoft.com/office/drawing/2014/main" id="{4A95E087-2B24-62E7-2ECA-D127BF37E7CC}"/>
              </a:ext>
            </a:extLst>
          </p:cNvPr>
          <p:cNvSpPr>
            <a:spLocks noGrp="1"/>
          </p:cNvSpPr>
          <p:nvPr>
            <p:ph type="sldNum" sz="quarter" idx="12"/>
          </p:nvPr>
        </p:nvSpPr>
        <p:spPr/>
        <p:txBody>
          <a:bodyPr/>
          <a:lstStyle/>
          <a:p>
            <a:fld id="{CD7EBB6C-9517-4285-8AAA-26647C10E7F3}" type="slidenum">
              <a:rPr lang="en-US" altLang="zh-CN" smtClean="0"/>
              <a:pPr/>
              <a:t>33</a:t>
            </a:fld>
            <a:endParaRPr lang="en-US" altLang="zh-CN"/>
          </a:p>
        </p:txBody>
      </p:sp>
      <p:sp>
        <p:nvSpPr>
          <p:cNvPr id="9" name="文本框 8">
            <a:extLst>
              <a:ext uri="{FF2B5EF4-FFF2-40B4-BE49-F238E27FC236}">
                <a16:creationId xmlns:a16="http://schemas.microsoft.com/office/drawing/2014/main" id="{56A6FAAC-056F-33EC-0B66-4EFBD4667AE6}"/>
              </a:ext>
            </a:extLst>
          </p:cNvPr>
          <p:cNvSpPr txBox="1"/>
          <p:nvPr/>
        </p:nvSpPr>
        <p:spPr>
          <a:xfrm>
            <a:off x="491883" y="2996952"/>
            <a:ext cx="8388922" cy="2505301"/>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20000"/>
              </a:spcBef>
              <a:spcAft>
                <a:spcPct val="0"/>
              </a:spcAft>
              <a:buClr>
                <a:srgbClr val="7DA0D3"/>
              </a:buClr>
              <a:buSzTx/>
              <a:buFont typeface="Wingdings" panose="05000000000000000000" pitchFamily="2" charset="2"/>
              <a:buChar char="v"/>
              <a:tabLst/>
              <a:defRPr/>
            </a:pPr>
            <a:r>
              <a:rPr kumimoji="0" lang="zh-CN" altLang="en-US" sz="2800" b="0" i="0" u="none" strike="noStrike" kern="0" cap="none" spc="0" normalizeH="0" baseline="0" noProof="0" dirty="0">
                <a:ln>
                  <a:noFill/>
                </a:ln>
                <a:solidFill>
                  <a:srgbClr val="000000"/>
                </a:solidFill>
                <a:effectLst/>
                <a:uLnTx/>
                <a:uFillTx/>
                <a:latin typeface="Arial"/>
                <a:ea typeface="+mn-ea"/>
                <a:cs typeface="+mn-cs"/>
              </a:rPr>
              <a:t>解答：</a:t>
            </a:r>
            <a:endParaRPr kumimoji="0" lang="en-US" altLang="zh-CN" sz="28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0" fontAlgn="base" latinLnBrk="0" hangingPunct="0">
              <a:lnSpc>
                <a:spcPct val="100000"/>
              </a:lnSpc>
              <a:spcBef>
                <a:spcPct val="20000"/>
              </a:spcBef>
              <a:spcAft>
                <a:spcPct val="0"/>
              </a:spcAft>
              <a:buClr>
                <a:srgbClr val="7DA0D3"/>
              </a:buClr>
              <a:buSzTx/>
              <a:buFont typeface="Wingdings" panose="05000000000000000000" pitchFamily="2" charset="2"/>
              <a:buNone/>
              <a:tabLst/>
              <a:defRPr/>
            </a:pPr>
            <a:r>
              <a:rPr kumimoji="0" lang="en-US" altLang="zh-CN" sz="2800" b="0" i="0" u="none" strike="noStrike" kern="0" cap="none" spc="0" normalizeH="0" baseline="0" noProof="0" dirty="0">
                <a:ln>
                  <a:noFill/>
                </a:ln>
                <a:solidFill>
                  <a:srgbClr val="000000"/>
                </a:solidFill>
                <a:effectLst/>
                <a:uLnTx/>
                <a:uFillTx/>
                <a:latin typeface="Arial"/>
                <a:ea typeface="+mn-ea"/>
                <a:cs typeface="+mn-cs"/>
              </a:rPr>
              <a:t>      L</a:t>
            </a:r>
            <a:r>
              <a:rPr kumimoji="0" lang="zh-CN" altLang="en-US" sz="2800" b="0" i="0" u="none" strike="noStrike" kern="0" cap="none" spc="0" normalizeH="0" baseline="0" noProof="0" dirty="0">
                <a:ln>
                  <a:noFill/>
                </a:ln>
                <a:solidFill>
                  <a:srgbClr val="000000"/>
                </a:solidFill>
                <a:effectLst/>
                <a:uLnTx/>
                <a:uFillTx/>
                <a:latin typeface="Arial"/>
                <a:ea typeface="+mn-ea"/>
                <a:cs typeface="+mn-cs"/>
              </a:rPr>
              <a:t>：</a:t>
            </a:r>
            <a:r>
              <a:rPr kumimoji="0" lang="en-US" altLang="zh-CN" sz="2800" b="0" i="0" u="none" strike="noStrike" kern="0" cap="none" spc="0" normalizeH="0" baseline="0" noProof="0" dirty="0">
                <a:ln>
                  <a:noFill/>
                </a:ln>
                <a:solidFill>
                  <a:srgbClr val="000000"/>
                </a:solidFill>
                <a:effectLst/>
                <a:uLnTx/>
                <a:uFillTx/>
                <a:latin typeface="Arial"/>
                <a:ea typeface="+mn-ea"/>
                <a:cs typeface="+mn-cs"/>
              </a:rPr>
              <a:t>A,C</a:t>
            </a:r>
            <a:r>
              <a:rPr kumimoji="0" lang="zh-CN" altLang="en-US" sz="2800" b="0" i="0" u="none" strike="noStrike" kern="0" cap="none" spc="0" normalizeH="0" baseline="0" noProof="0" dirty="0">
                <a:ln>
                  <a:noFill/>
                </a:ln>
                <a:solidFill>
                  <a:srgbClr val="000000"/>
                </a:solidFill>
                <a:effectLst/>
                <a:uLnTx/>
                <a:uFillTx/>
                <a:latin typeface="Arial"/>
                <a:ea typeface="+mn-ea"/>
                <a:cs typeface="+mn-cs"/>
              </a:rPr>
              <a:t>；                  </a:t>
            </a:r>
            <a:r>
              <a:rPr kumimoji="0" lang="en-US" altLang="zh-CN" sz="2800" b="0" i="0" u="none" strike="noStrike" kern="0" cap="none" spc="0" normalizeH="0" baseline="0" noProof="0" dirty="0">
                <a:ln>
                  <a:noFill/>
                </a:ln>
                <a:solidFill>
                  <a:srgbClr val="000000"/>
                </a:solidFill>
                <a:effectLst/>
                <a:uLnTx/>
                <a:uFillTx/>
                <a:latin typeface="Arial"/>
                <a:ea typeface="+mn-ea"/>
                <a:cs typeface="+mn-cs"/>
              </a:rPr>
              <a:t>R</a:t>
            </a:r>
            <a:r>
              <a:rPr kumimoji="0" lang="zh-CN" altLang="en-US" sz="2800" b="0" i="0" u="none" strike="noStrike" kern="0" cap="none" spc="0" normalizeH="0" baseline="0" noProof="0" dirty="0">
                <a:ln>
                  <a:noFill/>
                </a:ln>
                <a:solidFill>
                  <a:srgbClr val="000000"/>
                </a:solidFill>
                <a:effectLst/>
                <a:uLnTx/>
                <a:uFillTx/>
                <a:latin typeface="Arial"/>
                <a:ea typeface="+mn-ea"/>
                <a:cs typeface="+mn-cs"/>
              </a:rPr>
              <a:t>：</a:t>
            </a:r>
            <a:r>
              <a:rPr kumimoji="0" lang="en-US" altLang="zh-CN" sz="2800" b="0" i="0" u="none" strike="noStrike" kern="0" cap="none" spc="0" normalizeH="0" baseline="0" noProof="0" dirty="0">
                <a:ln>
                  <a:noFill/>
                </a:ln>
                <a:solidFill>
                  <a:srgbClr val="000000"/>
                </a:solidFill>
                <a:effectLst/>
                <a:uLnTx/>
                <a:uFillTx/>
                <a:latin typeface="Arial"/>
                <a:ea typeface="+mn-ea"/>
                <a:cs typeface="+mn-cs"/>
              </a:rPr>
              <a:t>B;</a:t>
            </a:r>
            <a:br>
              <a:rPr kumimoji="0" lang="en-US" altLang="zh-CN" sz="2800" b="0" i="0" u="none" strike="noStrike" kern="0" cap="none" spc="0" normalizeH="0" baseline="0" noProof="0" dirty="0">
                <a:ln>
                  <a:noFill/>
                </a:ln>
                <a:solidFill>
                  <a:srgbClr val="000000"/>
                </a:solidFill>
                <a:effectLst/>
                <a:uLnTx/>
                <a:uFillTx/>
                <a:latin typeface="Arial"/>
                <a:ea typeface="+mn-ea"/>
                <a:cs typeface="+mn-cs"/>
              </a:rPr>
            </a:br>
            <a:r>
              <a:rPr kumimoji="0" lang="en-US" altLang="zh-CN" sz="2800" b="0" i="0" u="none" strike="noStrike" kern="0" cap="none" spc="0" normalizeH="0" baseline="0" noProof="0" dirty="0">
                <a:ln>
                  <a:noFill/>
                </a:ln>
                <a:solidFill>
                  <a:srgbClr val="000000"/>
                </a:solidFill>
                <a:effectLst/>
                <a:uLnTx/>
                <a:uFillTx/>
                <a:latin typeface="Arial"/>
                <a:ea typeface="+mn-ea"/>
                <a:cs typeface="+mn-cs"/>
              </a:rPr>
              <a:t>      LR</a:t>
            </a:r>
            <a:r>
              <a:rPr kumimoji="0" lang="zh-CN" altLang="en-US" sz="2800" b="0" i="0" u="none" strike="noStrike" kern="0" cap="none" spc="0" normalizeH="0" baseline="0" noProof="0" dirty="0">
                <a:ln>
                  <a:noFill/>
                </a:ln>
                <a:solidFill>
                  <a:srgbClr val="000000"/>
                </a:solidFill>
                <a:effectLst/>
                <a:uLnTx/>
                <a:uFillTx/>
                <a:latin typeface="Arial"/>
                <a:ea typeface="+mn-ea"/>
                <a:cs typeface="+mn-cs"/>
              </a:rPr>
              <a:t>：无</a:t>
            </a:r>
            <a:r>
              <a:rPr kumimoji="0" lang="en-US" altLang="zh-CN" sz="2800" b="0" i="0" u="none" strike="noStrike" kern="0" cap="none" spc="0" normalizeH="0" baseline="0" noProof="0" dirty="0">
                <a:ln>
                  <a:noFill/>
                </a:ln>
                <a:solidFill>
                  <a:srgbClr val="000000"/>
                </a:solidFill>
                <a:effectLst/>
                <a:uLnTx/>
                <a:uFillTx/>
                <a:latin typeface="Arial"/>
                <a:ea typeface="+mn-ea"/>
                <a:cs typeface="+mn-cs"/>
              </a:rPr>
              <a:t>                     N</a:t>
            </a:r>
            <a:r>
              <a:rPr kumimoji="0" lang="zh-CN" altLang="en-US" sz="2800" b="0" i="0" u="none" strike="noStrike" kern="0" cap="none" spc="0" normalizeH="0" baseline="0" noProof="0" dirty="0">
                <a:ln>
                  <a:noFill/>
                </a:ln>
                <a:solidFill>
                  <a:srgbClr val="000000"/>
                </a:solidFill>
                <a:effectLst/>
                <a:uLnTx/>
                <a:uFillTx/>
                <a:latin typeface="Arial"/>
                <a:ea typeface="+mn-ea"/>
                <a:cs typeface="+mn-cs"/>
              </a:rPr>
              <a:t>：</a:t>
            </a:r>
            <a:r>
              <a:rPr kumimoji="0" lang="en-US" altLang="zh-CN" sz="2800" b="0" i="0" u="none" strike="noStrike" kern="0" cap="none" spc="0" normalizeH="0" baseline="0" noProof="0" dirty="0">
                <a:ln>
                  <a:noFill/>
                </a:ln>
                <a:solidFill>
                  <a:srgbClr val="000000"/>
                </a:solidFill>
                <a:effectLst/>
                <a:uLnTx/>
                <a:uFillTx/>
                <a:latin typeface="Arial"/>
                <a:ea typeface="+mn-ea"/>
                <a:cs typeface="+mn-cs"/>
              </a:rPr>
              <a:t>D</a:t>
            </a:r>
          </a:p>
          <a:p>
            <a:pPr marL="0" marR="0" lvl="0" indent="0" algn="l" defTabSz="914400" rtl="0" eaLnBrk="0" fontAlgn="base" latinLnBrk="0" hangingPunct="0">
              <a:lnSpc>
                <a:spcPct val="100000"/>
              </a:lnSpc>
              <a:spcBef>
                <a:spcPct val="20000"/>
              </a:spcBef>
              <a:spcAft>
                <a:spcPct val="0"/>
              </a:spcAft>
              <a:buClr>
                <a:srgbClr val="7DA0D3"/>
              </a:buClr>
              <a:buSzTx/>
              <a:buFont typeface="Wingdings" panose="05000000000000000000" pitchFamily="2" charset="2"/>
              <a:buNone/>
              <a:tabLst/>
              <a:defRPr/>
            </a:pPr>
            <a:r>
              <a:rPr kumimoji="0" lang="en-US" altLang="zh-CN" sz="2800" b="0" i="0" u="none" strike="noStrike" kern="0" cap="none" spc="0" normalizeH="0" baseline="0" noProof="0" dirty="0">
                <a:ln>
                  <a:noFill/>
                </a:ln>
                <a:solidFill>
                  <a:srgbClr val="000000"/>
                </a:solidFill>
                <a:effectLst/>
                <a:uLnTx/>
                <a:uFillTx/>
                <a:latin typeface="Arial"/>
                <a:ea typeface="+mn-ea"/>
                <a:cs typeface="+mn-cs"/>
              </a:rPr>
              <a:t>   {L,N}</a:t>
            </a:r>
            <a:r>
              <a:rPr kumimoji="0" lang="en-US" altLang="zh-CN" sz="2800" b="0" i="0" u="none" strike="noStrike" kern="0" cap="none" spc="0" normalizeH="0" baseline="30000" noProof="0" dirty="0">
                <a:ln>
                  <a:noFill/>
                </a:ln>
                <a:solidFill>
                  <a:srgbClr val="000000"/>
                </a:solidFill>
                <a:effectLst/>
                <a:uLnTx/>
                <a:uFillTx/>
                <a:latin typeface="Arial"/>
                <a:ea typeface="+mn-ea"/>
                <a:cs typeface="+mn-cs"/>
              </a:rPr>
              <a:t> +</a:t>
            </a:r>
            <a:r>
              <a:rPr kumimoji="0" lang="en-US" altLang="zh-CN" sz="2800" b="0" i="0" u="none" strike="noStrike" kern="0" cap="none" spc="0" normalizeH="0" baseline="0" noProof="0" dirty="0">
                <a:ln>
                  <a:noFill/>
                </a:ln>
                <a:solidFill>
                  <a:srgbClr val="000000"/>
                </a:solidFill>
                <a:effectLst/>
                <a:uLnTx/>
                <a:uFillTx/>
                <a:latin typeface="Arial"/>
                <a:ea typeface="+mn-ea"/>
                <a:cs typeface="+mn-cs"/>
              </a:rPr>
              <a:t>={A,C,D}</a:t>
            </a:r>
            <a:r>
              <a:rPr kumimoji="0" lang="en-US" altLang="zh-CN" sz="2800" b="0" i="0" u="none" strike="noStrike" kern="0" cap="none" spc="0" normalizeH="0" baseline="30000" noProof="0" dirty="0">
                <a:ln>
                  <a:noFill/>
                </a:ln>
                <a:solidFill>
                  <a:srgbClr val="000000"/>
                </a:solidFill>
                <a:effectLst/>
                <a:uLnTx/>
                <a:uFillTx/>
                <a:latin typeface="Arial"/>
                <a:ea typeface="+mn-ea"/>
                <a:cs typeface="+mn-cs"/>
              </a:rPr>
              <a:t> +</a:t>
            </a:r>
            <a:r>
              <a:rPr kumimoji="0" lang="en-US" altLang="zh-CN" sz="2800" b="0" i="0" u="none" strike="noStrike" kern="0" cap="none" spc="0" normalizeH="0" baseline="0" noProof="0" dirty="0">
                <a:ln>
                  <a:noFill/>
                </a:ln>
                <a:solidFill>
                  <a:srgbClr val="000000"/>
                </a:solidFill>
                <a:effectLst/>
                <a:uLnTx/>
                <a:uFillTx/>
                <a:latin typeface="Arial"/>
                <a:ea typeface="+mn-ea"/>
                <a:cs typeface="+mn-cs"/>
              </a:rPr>
              <a:t>=U</a:t>
            </a:r>
          </a:p>
          <a:p>
            <a:pPr marL="0" marR="0" lvl="0" indent="0" algn="l" defTabSz="914400" rtl="0" eaLnBrk="0" fontAlgn="base" latinLnBrk="0" hangingPunct="0">
              <a:lnSpc>
                <a:spcPct val="100000"/>
              </a:lnSpc>
              <a:spcBef>
                <a:spcPct val="20000"/>
              </a:spcBef>
              <a:spcAft>
                <a:spcPct val="0"/>
              </a:spcAft>
              <a:buClr>
                <a:srgbClr val="7DA0D3"/>
              </a:buClr>
              <a:buSzTx/>
              <a:buFont typeface="Wingdings" panose="05000000000000000000" pitchFamily="2" charset="2"/>
              <a:buNone/>
              <a:tabLst/>
              <a:defRPr/>
            </a:pPr>
            <a:r>
              <a:rPr kumimoji="0" lang="en-US" altLang="zh-CN" sz="2800" b="0" i="0" u="none" strike="noStrike" kern="0" cap="none" spc="0" normalizeH="0" baseline="0" noProof="0" dirty="0">
                <a:ln>
                  <a:noFill/>
                </a:ln>
                <a:solidFill>
                  <a:srgbClr val="000000"/>
                </a:solidFill>
                <a:effectLst/>
                <a:uLnTx/>
                <a:uFillTx/>
                <a:latin typeface="Arial"/>
                <a:ea typeface="+mn-ea"/>
                <a:cs typeface="+mn-cs"/>
              </a:rPr>
              <a:t>   </a:t>
            </a:r>
            <a:r>
              <a:rPr kumimoji="0" lang="zh-CN" altLang="en-US" sz="2800" b="0" i="0" u="none" strike="noStrike" kern="0" cap="none" spc="0" normalizeH="0" baseline="0" noProof="0" dirty="0">
                <a:ln>
                  <a:noFill/>
                </a:ln>
                <a:solidFill>
                  <a:srgbClr val="000000"/>
                </a:solidFill>
                <a:effectLst/>
                <a:uLnTx/>
                <a:uFillTx/>
                <a:latin typeface="Arial"/>
                <a:ea typeface="+mn-ea"/>
                <a:cs typeface="+mn-cs"/>
              </a:rPr>
              <a:t>候选键是</a:t>
            </a:r>
            <a:r>
              <a:rPr kumimoji="0" lang="en-US" altLang="zh-CN" sz="2800" b="0" i="0" u="none" strike="noStrike" kern="0" cap="none" spc="0" normalizeH="0" baseline="0" noProof="0" dirty="0">
                <a:ln>
                  <a:noFill/>
                </a:ln>
                <a:solidFill>
                  <a:srgbClr val="000000"/>
                </a:solidFill>
                <a:effectLst/>
                <a:uLnTx/>
                <a:uFillTx/>
                <a:latin typeface="Arial"/>
                <a:ea typeface="+mn-ea"/>
                <a:cs typeface="+mn-cs"/>
              </a:rPr>
              <a:t>ACD</a:t>
            </a:r>
          </a:p>
        </p:txBody>
      </p:sp>
    </p:spTree>
    <p:extLst>
      <p:ext uri="{BB962C8B-B14F-4D97-AF65-F5344CB8AC3E}">
        <p14:creationId xmlns:p14="http://schemas.microsoft.com/office/powerpoint/2010/main" val="168688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F8267F-EE88-284C-C6DC-8DE092270809}"/>
              </a:ext>
            </a:extLst>
          </p:cNvPr>
          <p:cNvSpPr>
            <a:spLocks noGrp="1"/>
          </p:cNvSpPr>
          <p:nvPr>
            <p:ph type="title"/>
          </p:nvPr>
        </p:nvSpPr>
        <p:spPr/>
        <p:txBody>
          <a:bodyPr/>
          <a:lstStyle/>
          <a:p>
            <a:r>
              <a:rPr lang="zh-CN" altLang="en-US" dirty="0"/>
              <a:t>练 习</a:t>
            </a:r>
          </a:p>
        </p:txBody>
      </p:sp>
      <p:sp>
        <p:nvSpPr>
          <p:cNvPr id="3" name="内容占位符 2">
            <a:extLst>
              <a:ext uri="{FF2B5EF4-FFF2-40B4-BE49-F238E27FC236}">
                <a16:creationId xmlns:a16="http://schemas.microsoft.com/office/drawing/2014/main" id="{542BD882-C6FA-97B2-6A5A-9FA2FFB107B2}"/>
              </a:ext>
            </a:extLst>
          </p:cNvPr>
          <p:cNvSpPr>
            <a:spLocks noGrp="1"/>
          </p:cNvSpPr>
          <p:nvPr>
            <p:ph idx="1"/>
          </p:nvPr>
        </p:nvSpPr>
        <p:spPr>
          <a:xfrm>
            <a:off x="495300" y="1423195"/>
            <a:ext cx="8229600" cy="997693"/>
          </a:xfrm>
        </p:spPr>
        <p:txBody>
          <a:bodyPr/>
          <a:lstStyle/>
          <a:p>
            <a:r>
              <a:rPr lang="zh-CN" altLang="en-US" sz="2400" b="1" dirty="0"/>
              <a:t>设关系模式 </a:t>
            </a:r>
            <a:r>
              <a:rPr lang="en-US" altLang="zh-CN" sz="2400" b="1" dirty="0"/>
              <a:t>R(S, D, I, B, O, Q)</a:t>
            </a:r>
            <a:r>
              <a:rPr lang="zh-CN" altLang="en-US" sz="2400" b="1" dirty="0"/>
              <a:t>，其函数依赖集 </a:t>
            </a:r>
            <a:r>
              <a:rPr lang="en-US" altLang="zh-CN" sz="2400" b="1" dirty="0"/>
              <a:t>F={S→D, I→B, B→O, O→Q, Q→I}</a:t>
            </a:r>
            <a:r>
              <a:rPr lang="zh-CN" altLang="en-US" sz="2400" b="1" dirty="0"/>
              <a:t>，求 </a:t>
            </a:r>
            <a:r>
              <a:rPr lang="en-US" altLang="zh-CN" sz="2400" b="1" dirty="0"/>
              <a:t>R </a:t>
            </a:r>
            <a:r>
              <a:rPr lang="zh-CN" altLang="en-US" sz="2400" b="1" dirty="0"/>
              <a:t>的所有候选码。</a:t>
            </a:r>
            <a:endParaRPr lang="en-US" altLang="zh-CN" sz="2400" b="1" dirty="0"/>
          </a:p>
          <a:p>
            <a:pPr marL="0" indent="0">
              <a:buNone/>
            </a:pPr>
            <a:endParaRPr lang="zh-CN" altLang="en-US" sz="2400" b="1" dirty="0"/>
          </a:p>
        </p:txBody>
      </p:sp>
      <p:sp>
        <p:nvSpPr>
          <p:cNvPr id="4" name="页脚占位符 3">
            <a:extLst>
              <a:ext uri="{FF2B5EF4-FFF2-40B4-BE49-F238E27FC236}">
                <a16:creationId xmlns:a16="http://schemas.microsoft.com/office/drawing/2014/main" id="{F5CB3FD7-B18D-6483-A277-A1421AEB543F}"/>
              </a:ext>
            </a:extLst>
          </p:cNvPr>
          <p:cNvSpPr>
            <a:spLocks noGrp="1"/>
          </p:cNvSpPr>
          <p:nvPr>
            <p:ph type="ftr" sz="quarter" idx="11"/>
          </p:nvPr>
        </p:nvSpPr>
        <p:spPr/>
        <p:txBody>
          <a:bodyPr/>
          <a:lstStyle/>
          <a:p>
            <a:pPr>
              <a:defRPr/>
            </a:pPr>
            <a:r>
              <a:rPr lang="en-US" altLang="zh-CN"/>
              <a:t>An Introduction to Database Systems</a:t>
            </a:r>
          </a:p>
        </p:txBody>
      </p:sp>
      <p:sp>
        <p:nvSpPr>
          <p:cNvPr id="5" name="灯片编号占位符 4">
            <a:extLst>
              <a:ext uri="{FF2B5EF4-FFF2-40B4-BE49-F238E27FC236}">
                <a16:creationId xmlns:a16="http://schemas.microsoft.com/office/drawing/2014/main" id="{A503627F-AA45-8F0A-27D7-13A364AFEA6C}"/>
              </a:ext>
            </a:extLst>
          </p:cNvPr>
          <p:cNvSpPr>
            <a:spLocks noGrp="1"/>
          </p:cNvSpPr>
          <p:nvPr>
            <p:ph type="sldNum" sz="quarter" idx="12"/>
          </p:nvPr>
        </p:nvSpPr>
        <p:spPr/>
        <p:txBody>
          <a:bodyPr/>
          <a:lstStyle/>
          <a:p>
            <a:fld id="{CD7EBB6C-9517-4285-8AAA-26647C10E7F3}" type="slidenum">
              <a:rPr lang="en-US" altLang="zh-CN" smtClean="0"/>
              <a:pPr/>
              <a:t>34</a:t>
            </a:fld>
            <a:endParaRPr lang="en-US" altLang="zh-CN"/>
          </a:p>
        </p:txBody>
      </p:sp>
      <p:sp>
        <p:nvSpPr>
          <p:cNvPr id="7" name="文本框 6">
            <a:extLst>
              <a:ext uri="{FF2B5EF4-FFF2-40B4-BE49-F238E27FC236}">
                <a16:creationId xmlns:a16="http://schemas.microsoft.com/office/drawing/2014/main" id="{1C6026FA-C809-BB1C-A864-FC84B37B0AD3}"/>
              </a:ext>
            </a:extLst>
          </p:cNvPr>
          <p:cNvSpPr txBox="1"/>
          <p:nvPr/>
        </p:nvSpPr>
        <p:spPr>
          <a:xfrm>
            <a:off x="806736" y="2348880"/>
            <a:ext cx="7841964" cy="4007251"/>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20000"/>
              </a:spcBef>
              <a:spcAft>
                <a:spcPct val="0"/>
              </a:spcAft>
              <a:buClr>
                <a:srgbClr val="7DA0D3"/>
              </a:buClr>
              <a:buSzTx/>
              <a:buFont typeface="Arial" panose="020B0604020202020204" pitchFamily="34" charset="0"/>
              <a:buChar char="•"/>
              <a:tabLst/>
              <a:defRPr/>
            </a:pPr>
            <a:r>
              <a:rPr kumimoji="0" lang="zh-CN" altLang="en-US" sz="2400" b="0" i="0" u="none" strike="noStrike" kern="0" cap="none" spc="0" normalizeH="0" baseline="0" noProof="0" dirty="0">
                <a:ln>
                  <a:noFill/>
                </a:ln>
                <a:solidFill>
                  <a:srgbClr val="000000"/>
                </a:solidFill>
                <a:effectLst/>
                <a:uLnTx/>
                <a:uFillTx/>
                <a:latin typeface="Arial"/>
                <a:ea typeface="+mn-ea"/>
                <a:cs typeface="+mn-cs"/>
              </a:rPr>
              <a:t>解答：</a:t>
            </a:r>
            <a:endParaRPr kumimoji="0" lang="en-US" altLang="zh-CN" sz="24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0" fontAlgn="base" latinLnBrk="0" hangingPunct="0">
              <a:lnSpc>
                <a:spcPct val="100000"/>
              </a:lnSpc>
              <a:spcBef>
                <a:spcPct val="20000"/>
              </a:spcBef>
              <a:spcAft>
                <a:spcPct val="0"/>
              </a:spcAft>
              <a:buClr>
                <a:srgbClr val="7DA0D3"/>
              </a:buClr>
              <a:buSzTx/>
              <a:buFont typeface="Wingdings" panose="05000000000000000000" pitchFamily="2" charset="2"/>
              <a:buNone/>
              <a:tabLst/>
              <a:defRPr/>
            </a:pPr>
            <a:r>
              <a:rPr kumimoji="0" lang="en-US" altLang="zh-CN" sz="2400" b="0" i="0" u="none" strike="noStrike" kern="0" cap="none" spc="0" normalizeH="0" baseline="0" noProof="0" dirty="0">
                <a:ln>
                  <a:noFill/>
                </a:ln>
                <a:solidFill>
                  <a:srgbClr val="000000"/>
                </a:solidFill>
                <a:effectLst/>
                <a:uLnTx/>
                <a:uFillTx/>
                <a:latin typeface="Arial"/>
                <a:ea typeface="+mn-ea"/>
                <a:cs typeface="+mn-cs"/>
              </a:rPr>
              <a:t>Left</a:t>
            </a:r>
            <a:r>
              <a:rPr kumimoji="0" lang="zh-CN" altLang="en-US" sz="2400" b="0" i="0" u="none" strike="noStrike" kern="0" cap="none" spc="0" normalizeH="0" baseline="0" noProof="0" dirty="0">
                <a:ln>
                  <a:noFill/>
                </a:ln>
                <a:solidFill>
                  <a:srgbClr val="000000"/>
                </a:solidFill>
                <a:effectLst/>
                <a:uLnTx/>
                <a:uFillTx/>
                <a:latin typeface="Arial"/>
                <a:ea typeface="+mn-ea"/>
                <a:cs typeface="+mn-cs"/>
              </a:rPr>
              <a:t>：</a:t>
            </a:r>
            <a:r>
              <a:rPr kumimoji="0" lang="en-US" altLang="zh-CN" sz="2400" b="0" i="0" u="none" strike="noStrike" kern="0" cap="none" spc="0" normalizeH="0" baseline="0" noProof="0" dirty="0">
                <a:ln>
                  <a:noFill/>
                </a:ln>
                <a:solidFill>
                  <a:srgbClr val="000000"/>
                </a:solidFill>
                <a:effectLst/>
                <a:uLnTx/>
                <a:uFillTx/>
                <a:latin typeface="Arial"/>
                <a:ea typeface="+mn-ea"/>
                <a:cs typeface="+mn-cs"/>
              </a:rPr>
              <a:t>{S}</a:t>
            </a:r>
          </a:p>
          <a:p>
            <a:pPr marL="0" marR="0" lvl="0" indent="0" algn="l" defTabSz="914400" rtl="0" eaLnBrk="0" fontAlgn="base" latinLnBrk="0" hangingPunct="0">
              <a:lnSpc>
                <a:spcPct val="100000"/>
              </a:lnSpc>
              <a:spcBef>
                <a:spcPct val="20000"/>
              </a:spcBef>
              <a:spcAft>
                <a:spcPct val="0"/>
              </a:spcAft>
              <a:buClr>
                <a:srgbClr val="7DA0D3"/>
              </a:buClr>
              <a:buSzTx/>
              <a:buFont typeface="Wingdings" panose="05000000000000000000" pitchFamily="2" charset="2"/>
              <a:buNone/>
              <a:tabLst/>
              <a:defRPr/>
            </a:pPr>
            <a:r>
              <a:rPr kumimoji="0" lang="en-US" altLang="zh-CN" sz="2400" b="0" i="0" u="none" strike="noStrike" kern="0" cap="none" spc="0" normalizeH="0" baseline="0" noProof="0" dirty="0">
                <a:ln>
                  <a:noFill/>
                </a:ln>
                <a:solidFill>
                  <a:srgbClr val="000000"/>
                </a:solidFill>
                <a:effectLst/>
                <a:uLnTx/>
                <a:uFillTx/>
                <a:latin typeface="Arial"/>
                <a:ea typeface="+mn-ea"/>
                <a:cs typeface="+mn-cs"/>
              </a:rPr>
              <a:t>LR</a:t>
            </a:r>
            <a:r>
              <a:rPr kumimoji="0" lang="zh-CN" altLang="en-US" sz="2400" b="0" i="0" u="none" strike="noStrike" kern="0" cap="none" spc="0" normalizeH="0" baseline="0" noProof="0" dirty="0">
                <a:ln>
                  <a:noFill/>
                </a:ln>
                <a:solidFill>
                  <a:srgbClr val="000000"/>
                </a:solidFill>
                <a:effectLst/>
                <a:uLnTx/>
                <a:uFillTx/>
                <a:latin typeface="Arial"/>
                <a:ea typeface="+mn-ea"/>
                <a:cs typeface="+mn-cs"/>
              </a:rPr>
              <a:t>：</a:t>
            </a:r>
            <a:r>
              <a:rPr kumimoji="0" lang="en-US" altLang="zh-CN" sz="2400" b="0" i="0" u="none" strike="noStrike" kern="0" cap="none" spc="0" normalizeH="0" baseline="0" noProof="0" dirty="0">
                <a:ln>
                  <a:noFill/>
                </a:ln>
                <a:solidFill>
                  <a:srgbClr val="000000"/>
                </a:solidFill>
                <a:effectLst/>
                <a:uLnTx/>
                <a:uFillTx/>
                <a:latin typeface="Arial"/>
                <a:ea typeface="+mn-ea"/>
                <a:cs typeface="+mn-cs"/>
              </a:rPr>
              <a:t>{I, B, O, Q}</a:t>
            </a:r>
          </a:p>
          <a:p>
            <a:pPr marL="0" marR="0" lvl="0" indent="0" algn="l" defTabSz="914400" rtl="0" eaLnBrk="0" fontAlgn="base" latinLnBrk="0" hangingPunct="0">
              <a:lnSpc>
                <a:spcPct val="100000"/>
              </a:lnSpc>
              <a:spcBef>
                <a:spcPct val="20000"/>
              </a:spcBef>
              <a:spcAft>
                <a:spcPct val="0"/>
              </a:spcAft>
              <a:buClr>
                <a:srgbClr val="7DA0D3"/>
              </a:buClr>
              <a:buSzTx/>
              <a:buFont typeface="Wingdings" panose="05000000000000000000" pitchFamily="2" charset="2"/>
              <a:buNone/>
              <a:tabLst/>
              <a:defRPr/>
            </a:pPr>
            <a:r>
              <a:rPr kumimoji="0" lang="en-US" altLang="zh-CN" sz="2400" b="0" i="0" u="none" strike="noStrike" kern="0" cap="none" spc="0" normalizeH="0" baseline="0" noProof="0" dirty="0">
                <a:ln>
                  <a:noFill/>
                </a:ln>
                <a:solidFill>
                  <a:srgbClr val="000000"/>
                </a:solidFill>
                <a:effectLst/>
                <a:uLnTx/>
                <a:uFillTx/>
                <a:latin typeface="Arial"/>
                <a:ea typeface="+mn-ea"/>
                <a:cs typeface="+mn-cs"/>
              </a:rPr>
              <a:t>Not</a:t>
            </a:r>
            <a:r>
              <a:rPr kumimoji="0" lang="zh-CN" altLang="en-US" sz="2400" b="0" i="0" u="none" strike="noStrike" kern="0" cap="none" spc="0" normalizeH="0" baseline="0" noProof="0" dirty="0">
                <a:ln>
                  <a:noFill/>
                </a:ln>
                <a:solidFill>
                  <a:srgbClr val="000000"/>
                </a:solidFill>
                <a:effectLst/>
                <a:uLnTx/>
                <a:uFillTx/>
                <a:latin typeface="Arial"/>
                <a:ea typeface="+mn-ea"/>
                <a:cs typeface="+mn-cs"/>
              </a:rPr>
              <a:t>：</a:t>
            </a:r>
            <a:r>
              <a:rPr kumimoji="0" lang="en-US" altLang="zh-CN" sz="2400" b="0" i="0" u="none" strike="noStrike" kern="0" cap="none" spc="0" normalizeH="0" baseline="0" noProof="0" dirty="0">
                <a:ln>
                  <a:noFill/>
                </a:ln>
                <a:solidFill>
                  <a:srgbClr val="000000"/>
                </a:solidFill>
                <a:effectLst/>
                <a:uLnTx/>
                <a:uFillTx/>
                <a:latin typeface="Arial"/>
                <a:ea typeface="+mn-ea"/>
                <a:cs typeface="+mn-cs"/>
              </a:rPr>
              <a:t>{}</a:t>
            </a:r>
          </a:p>
          <a:p>
            <a:pPr marL="0" marR="0" lvl="0" indent="0" algn="l" defTabSz="914400" rtl="0" eaLnBrk="0" fontAlgn="base" latinLnBrk="0" hangingPunct="0">
              <a:lnSpc>
                <a:spcPct val="100000"/>
              </a:lnSpc>
              <a:spcBef>
                <a:spcPct val="20000"/>
              </a:spcBef>
              <a:spcAft>
                <a:spcPct val="0"/>
              </a:spcAft>
              <a:buClr>
                <a:srgbClr val="7DA0D3"/>
              </a:buClr>
              <a:buSzTx/>
              <a:buFont typeface="Wingdings" panose="05000000000000000000" pitchFamily="2" charset="2"/>
              <a:buNone/>
              <a:tabLst/>
              <a:defRPr/>
            </a:pPr>
            <a:r>
              <a:rPr kumimoji="0" lang="zh-CN" altLang="en-US" sz="2400" b="0" i="0" u="none" strike="noStrike" kern="0" cap="none" spc="0" normalizeH="0" baseline="0" noProof="0" dirty="0">
                <a:ln>
                  <a:noFill/>
                </a:ln>
                <a:solidFill>
                  <a:srgbClr val="000000"/>
                </a:solidFill>
                <a:effectLst/>
                <a:uLnTx/>
                <a:uFillTx/>
                <a:latin typeface="Arial"/>
                <a:ea typeface="+mn-ea"/>
                <a:cs typeface="+mn-cs"/>
              </a:rPr>
              <a:t>因为</a:t>
            </a:r>
            <a:r>
              <a:rPr kumimoji="0" lang="en-US" altLang="zh-CN" sz="2400" b="0" i="0" u="none" strike="noStrike" kern="0" cap="none" spc="0" normalizeH="0" baseline="0" noProof="0" dirty="0">
                <a:ln>
                  <a:noFill/>
                </a:ln>
                <a:solidFill>
                  <a:srgbClr val="000000"/>
                </a:solidFill>
                <a:effectLst/>
                <a:uLnTx/>
                <a:uFillTx/>
                <a:latin typeface="Arial"/>
                <a:ea typeface="+mn-ea"/>
                <a:cs typeface="+mn-cs"/>
              </a:rPr>
              <a:t>S+=SD</a:t>
            </a:r>
            <a:r>
              <a:rPr kumimoji="0" lang="zh-CN" altLang="en-US" sz="2400" b="0" i="0" u="none" strike="noStrike" kern="0" cap="none" spc="0" normalizeH="0" baseline="0" noProof="0" dirty="0">
                <a:ln>
                  <a:noFill/>
                </a:ln>
                <a:solidFill>
                  <a:srgbClr val="000000"/>
                </a:solidFill>
                <a:effectLst/>
                <a:uLnTx/>
                <a:uFillTx/>
                <a:latin typeface="Arial"/>
                <a:ea typeface="+mn-ea"/>
                <a:cs typeface="+mn-cs"/>
              </a:rPr>
              <a:t>，所以 </a:t>
            </a:r>
            <a:r>
              <a:rPr kumimoji="0" lang="en-US" altLang="zh-CN" sz="2400" b="0" i="0" u="none" strike="noStrike" kern="0" cap="none" spc="0" normalizeH="0" baseline="0" noProof="0" dirty="0">
                <a:ln>
                  <a:noFill/>
                </a:ln>
                <a:solidFill>
                  <a:srgbClr val="000000"/>
                </a:solidFill>
                <a:effectLst/>
                <a:uLnTx/>
                <a:uFillTx/>
                <a:latin typeface="Arial"/>
                <a:ea typeface="+mn-ea"/>
                <a:cs typeface="+mn-cs"/>
              </a:rPr>
              <a:t>S </a:t>
            </a:r>
            <a:r>
              <a:rPr kumimoji="0" lang="zh-CN" altLang="en-US" sz="2400" b="0" i="0" u="none" strike="noStrike" kern="0" cap="none" spc="0" normalizeH="0" baseline="0" noProof="0" dirty="0">
                <a:ln>
                  <a:noFill/>
                </a:ln>
                <a:solidFill>
                  <a:srgbClr val="000000"/>
                </a:solidFill>
                <a:effectLst/>
                <a:uLnTx/>
                <a:uFillTx/>
                <a:latin typeface="Arial"/>
                <a:ea typeface="+mn-ea"/>
                <a:cs typeface="+mn-cs"/>
              </a:rPr>
              <a:t>不是 </a:t>
            </a:r>
            <a:r>
              <a:rPr kumimoji="0" lang="en-US" altLang="zh-CN" sz="2400" b="0" i="0" u="none" strike="noStrike" kern="0" cap="none" spc="0" normalizeH="0" baseline="0" noProof="0" dirty="0">
                <a:ln>
                  <a:noFill/>
                </a:ln>
                <a:solidFill>
                  <a:srgbClr val="000000"/>
                </a:solidFill>
                <a:effectLst/>
                <a:uLnTx/>
                <a:uFillTx/>
                <a:latin typeface="Arial"/>
                <a:ea typeface="+mn-ea"/>
                <a:cs typeface="+mn-cs"/>
              </a:rPr>
              <a:t>R </a:t>
            </a:r>
            <a:r>
              <a:rPr kumimoji="0" lang="zh-CN" altLang="en-US" sz="2400" b="0" i="0" u="none" strike="noStrike" kern="0" cap="none" spc="0" normalizeH="0" baseline="0" noProof="0" dirty="0">
                <a:ln>
                  <a:noFill/>
                </a:ln>
                <a:solidFill>
                  <a:srgbClr val="000000"/>
                </a:solidFill>
                <a:effectLst/>
                <a:uLnTx/>
                <a:uFillTx/>
                <a:latin typeface="Arial"/>
                <a:ea typeface="+mn-ea"/>
                <a:cs typeface="+mn-cs"/>
              </a:rPr>
              <a:t>的候选码；</a:t>
            </a:r>
          </a:p>
          <a:p>
            <a:pPr marL="0" marR="0" lvl="0" indent="0" algn="l" defTabSz="914400" rtl="0" eaLnBrk="0" fontAlgn="base" latinLnBrk="0" hangingPunct="0">
              <a:lnSpc>
                <a:spcPct val="100000"/>
              </a:lnSpc>
              <a:spcBef>
                <a:spcPct val="20000"/>
              </a:spcBef>
              <a:spcAft>
                <a:spcPct val="0"/>
              </a:spcAft>
              <a:buClr>
                <a:srgbClr val="7DA0D3"/>
              </a:buClr>
              <a:buSzTx/>
              <a:buFont typeface="Wingdings" panose="05000000000000000000" pitchFamily="2" charset="2"/>
              <a:buNone/>
              <a:tabLst/>
              <a:defRPr/>
            </a:pPr>
            <a:r>
              <a:rPr kumimoji="0" lang="zh-CN" altLang="en-US" sz="2400" b="0" i="0" u="none" strike="noStrike" kern="0" cap="none" spc="0" normalizeH="0" baseline="0" noProof="0" dirty="0">
                <a:ln>
                  <a:noFill/>
                </a:ln>
                <a:solidFill>
                  <a:srgbClr val="000000"/>
                </a:solidFill>
                <a:effectLst/>
                <a:uLnTx/>
                <a:uFillTx/>
                <a:latin typeface="Arial"/>
                <a:ea typeface="+mn-ea"/>
                <a:cs typeface="+mn-cs"/>
              </a:rPr>
              <a:t>因为</a:t>
            </a:r>
            <a:r>
              <a:rPr kumimoji="0" lang="en-US" altLang="zh-CN" sz="2400" b="0" i="0" u="none" strike="noStrike" kern="0" cap="none" spc="0" normalizeH="0" baseline="0" noProof="0" dirty="0">
                <a:ln>
                  <a:noFill/>
                </a:ln>
                <a:solidFill>
                  <a:srgbClr val="000000"/>
                </a:solidFill>
                <a:effectLst/>
                <a:uLnTx/>
                <a:uFillTx/>
                <a:latin typeface="Arial"/>
                <a:ea typeface="+mn-ea"/>
                <a:cs typeface="+mn-cs"/>
              </a:rPr>
              <a:t>(SI)+=SIDBOQ</a:t>
            </a:r>
            <a:r>
              <a:rPr kumimoji="0" lang="zh-CN" altLang="en-US" sz="2400" b="0" i="0" u="none" strike="noStrike" kern="0" cap="none" spc="0" normalizeH="0" baseline="0" noProof="0" dirty="0">
                <a:ln>
                  <a:noFill/>
                </a:ln>
                <a:solidFill>
                  <a:srgbClr val="000000"/>
                </a:solidFill>
                <a:effectLst/>
                <a:uLnTx/>
                <a:uFillTx/>
                <a:latin typeface="Arial"/>
                <a:ea typeface="+mn-ea"/>
                <a:cs typeface="+mn-cs"/>
              </a:rPr>
              <a:t>，所以 </a:t>
            </a:r>
            <a:r>
              <a:rPr kumimoji="0" lang="en-US" altLang="zh-CN" sz="2400" b="0" i="0" u="none" strike="noStrike" kern="0" cap="none" spc="0" normalizeH="0" baseline="0" noProof="0" dirty="0">
                <a:ln>
                  <a:noFill/>
                </a:ln>
                <a:solidFill>
                  <a:srgbClr val="000000"/>
                </a:solidFill>
                <a:effectLst/>
                <a:uLnTx/>
                <a:uFillTx/>
                <a:latin typeface="Arial"/>
                <a:ea typeface="+mn-ea"/>
                <a:cs typeface="+mn-cs"/>
              </a:rPr>
              <a:t>SI </a:t>
            </a:r>
            <a:r>
              <a:rPr kumimoji="0" lang="zh-CN" altLang="en-US" sz="2400" b="0" i="0" u="none" strike="noStrike" kern="0" cap="none" spc="0" normalizeH="0" baseline="0" noProof="0" dirty="0">
                <a:ln>
                  <a:noFill/>
                </a:ln>
                <a:solidFill>
                  <a:srgbClr val="000000"/>
                </a:solidFill>
                <a:effectLst/>
                <a:uLnTx/>
                <a:uFillTx/>
                <a:latin typeface="Arial"/>
                <a:ea typeface="+mn-ea"/>
                <a:cs typeface="+mn-cs"/>
              </a:rPr>
              <a:t>是一个候选码；</a:t>
            </a:r>
          </a:p>
          <a:p>
            <a:pPr marL="0" marR="0" lvl="0" indent="0" algn="l" defTabSz="914400" rtl="0" eaLnBrk="0" fontAlgn="base" latinLnBrk="0" hangingPunct="0">
              <a:lnSpc>
                <a:spcPct val="100000"/>
              </a:lnSpc>
              <a:spcBef>
                <a:spcPct val="20000"/>
              </a:spcBef>
              <a:spcAft>
                <a:spcPct val="0"/>
              </a:spcAft>
              <a:buClr>
                <a:srgbClr val="7DA0D3"/>
              </a:buClr>
              <a:buSzTx/>
              <a:buFont typeface="Wingdings" panose="05000000000000000000" pitchFamily="2" charset="2"/>
              <a:buNone/>
              <a:tabLst/>
              <a:defRPr/>
            </a:pPr>
            <a:r>
              <a:rPr kumimoji="0" lang="zh-CN" altLang="en-US" sz="2400" b="0" i="0" u="none" strike="noStrike" kern="0" cap="none" spc="0" normalizeH="0" baseline="0" noProof="0" dirty="0">
                <a:ln>
                  <a:noFill/>
                </a:ln>
                <a:solidFill>
                  <a:srgbClr val="000000"/>
                </a:solidFill>
                <a:effectLst/>
                <a:uLnTx/>
                <a:uFillTx/>
                <a:latin typeface="Arial"/>
                <a:ea typeface="+mn-ea"/>
                <a:cs typeface="+mn-cs"/>
              </a:rPr>
              <a:t>因为</a:t>
            </a:r>
            <a:r>
              <a:rPr kumimoji="0" lang="en-US" altLang="zh-CN" sz="2400" b="0" i="0" u="none" strike="noStrike" kern="0" cap="none" spc="0" normalizeH="0" baseline="0" noProof="0" dirty="0">
                <a:ln>
                  <a:noFill/>
                </a:ln>
                <a:solidFill>
                  <a:srgbClr val="000000"/>
                </a:solidFill>
                <a:effectLst/>
                <a:uLnTx/>
                <a:uFillTx/>
                <a:latin typeface="Arial"/>
                <a:ea typeface="+mn-ea"/>
                <a:cs typeface="+mn-cs"/>
              </a:rPr>
              <a:t>(SB)+=SBDOQI</a:t>
            </a:r>
            <a:r>
              <a:rPr kumimoji="0" lang="zh-CN" altLang="en-US" sz="2400" b="0" i="0" u="none" strike="noStrike" kern="0" cap="none" spc="0" normalizeH="0" baseline="0" noProof="0" dirty="0">
                <a:ln>
                  <a:noFill/>
                </a:ln>
                <a:solidFill>
                  <a:srgbClr val="000000"/>
                </a:solidFill>
                <a:effectLst/>
                <a:uLnTx/>
                <a:uFillTx/>
                <a:latin typeface="Arial"/>
                <a:ea typeface="+mn-ea"/>
                <a:cs typeface="+mn-cs"/>
              </a:rPr>
              <a:t>，所以 </a:t>
            </a:r>
            <a:r>
              <a:rPr kumimoji="0" lang="en-US" altLang="zh-CN" sz="2400" b="0" i="0" u="none" strike="noStrike" kern="0" cap="none" spc="0" normalizeH="0" baseline="0" noProof="0" dirty="0">
                <a:ln>
                  <a:noFill/>
                </a:ln>
                <a:solidFill>
                  <a:srgbClr val="000000"/>
                </a:solidFill>
                <a:effectLst/>
                <a:uLnTx/>
                <a:uFillTx/>
                <a:latin typeface="Arial"/>
                <a:ea typeface="+mn-ea"/>
                <a:cs typeface="+mn-cs"/>
              </a:rPr>
              <a:t>SB </a:t>
            </a:r>
            <a:r>
              <a:rPr kumimoji="0" lang="zh-CN" altLang="en-US" sz="2400" b="0" i="0" u="none" strike="noStrike" kern="0" cap="none" spc="0" normalizeH="0" baseline="0" noProof="0" dirty="0">
                <a:ln>
                  <a:noFill/>
                </a:ln>
                <a:solidFill>
                  <a:srgbClr val="000000"/>
                </a:solidFill>
                <a:effectLst/>
                <a:uLnTx/>
                <a:uFillTx/>
                <a:latin typeface="Arial"/>
                <a:ea typeface="+mn-ea"/>
                <a:cs typeface="+mn-cs"/>
              </a:rPr>
              <a:t>是一个候选码；</a:t>
            </a:r>
          </a:p>
          <a:p>
            <a:pPr marL="0" marR="0" lvl="0" indent="0" algn="l" defTabSz="914400" rtl="0" eaLnBrk="0" fontAlgn="base" latinLnBrk="0" hangingPunct="0">
              <a:lnSpc>
                <a:spcPct val="100000"/>
              </a:lnSpc>
              <a:spcBef>
                <a:spcPct val="20000"/>
              </a:spcBef>
              <a:spcAft>
                <a:spcPct val="0"/>
              </a:spcAft>
              <a:buClr>
                <a:srgbClr val="7DA0D3"/>
              </a:buClr>
              <a:buSzTx/>
              <a:buFont typeface="Wingdings" panose="05000000000000000000" pitchFamily="2" charset="2"/>
              <a:buNone/>
              <a:tabLst/>
              <a:defRPr/>
            </a:pPr>
            <a:r>
              <a:rPr kumimoji="0" lang="zh-CN" altLang="en-US" sz="2400" b="0" i="0" u="none" strike="noStrike" kern="0" cap="none" spc="0" normalizeH="0" baseline="0" noProof="0" dirty="0">
                <a:ln>
                  <a:noFill/>
                </a:ln>
                <a:solidFill>
                  <a:srgbClr val="000000"/>
                </a:solidFill>
                <a:effectLst/>
                <a:uLnTx/>
                <a:uFillTx/>
                <a:latin typeface="Arial"/>
                <a:ea typeface="+mn-ea"/>
                <a:cs typeface="+mn-cs"/>
              </a:rPr>
              <a:t>因为</a:t>
            </a:r>
            <a:r>
              <a:rPr kumimoji="0" lang="en-US" altLang="zh-CN" sz="2400" b="0" i="0" u="none" strike="noStrike" kern="0" cap="none" spc="0" normalizeH="0" baseline="0" noProof="0" dirty="0">
                <a:ln>
                  <a:noFill/>
                </a:ln>
                <a:solidFill>
                  <a:srgbClr val="000000"/>
                </a:solidFill>
                <a:effectLst/>
                <a:uLnTx/>
                <a:uFillTx/>
                <a:latin typeface="Arial"/>
                <a:ea typeface="+mn-ea"/>
                <a:cs typeface="+mn-cs"/>
              </a:rPr>
              <a:t>(SO)+=SODQIB</a:t>
            </a:r>
            <a:r>
              <a:rPr kumimoji="0" lang="zh-CN" altLang="en-US" sz="2400" b="0" i="0" u="none" strike="noStrike" kern="0" cap="none" spc="0" normalizeH="0" baseline="0" noProof="0" dirty="0">
                <a:ln>
                  <a:noFill/>
                </a:ln>
                <a:solidFill>
                  <a:srgbClr val="000000"/>
                </a:solidFill>
                <a:effectLst/>
                <a:uLnTx/>
                <a:uFillTx/>
                <a:latin typeface="Arial"/>
                <a:ea typeface="+mn-ea"/>
                <a:cs typeface="+mn-cs"/>
              </a:rPr>
              <a:t>，所以 </a:t>
            </a:r>
            <a:r>
              <a:rPr kumimoji="0" lang="en-US" altLang="zh-CN" sz="2400" b="0" i="0" u="none" strike="noStrike" kern="0" cap="none" spc="0" normalizeH="0" baseline="0" noProof="0" dirty="0">
                <a:ln>
                  <a:noFill/>
                </a:ln>
                <a:solidFill>
                  <a:srgbClr val="000000"/>
                </a:solidFill>
                <a:effectLst/>
                <a:uLnTx/>
                <a:uFillTx/>
                <a:latin typeface="Arial"/>
                <a:ea typeface="+mn-ea"/>
                <a:cs typeface="+mn-cs"/>
              </a:rPr>
              <a:t>SO </a:t>
            </a:r>
            <a:r>
              <a:rPr kumimoji="0" lang="zh-CN" altLang="en-US" sz="2400" b="0" i="0" u="none" strike="noStrike" kern="0" cap="none" spc="0" normalizeH="0" baseline="0" noProof="0" dirty="0">
                <a:ln>
                  <a:noFill/>
                </a:ln>
                <a:solidFill>
                  <a:srgbClr val="000000"/>
                </a:solidFill>
                <a:effectLst/>
                <a:uLnTx/>
                <a:uFillTx/>
                <a:latin typeface="Arial"/>
                <a:ea typeface="+mn-ea"/>
                <a:cs typeface="+mn-cs"/>
              </a:rPr>
              <a:t>是一个候选码； </a:t>
            </a:r>
          </a:p>
          <a:p>
            <a:pPr marL="0" marR="0" lvl="0" indent="0" algn="l" defTabSz="914400" rtl="0" eaLnBrk="0" fontAlgn="base" latinLnBrk="0" hangingPunct="0">
              <a:lnSpc>
                <a:spcPct val="100000"/>
              </a:lnSpc>
              <a:spcBef>
                <a:spcPct val="20000"/>
              </a:spcBef>
              <a:spcAft>
                <a:spcPct val="0"/>
              </a:spcAft>
              <a:buClr>
                <a:srgbClr val="7DA0D3"/>
              </a:buClr>
              <a:buSzTx/>
              <a:buFont typeface="Wingdings" panose="05000000000000000000" pitchFamily="2" charset="2"/>
              <a:buNone/>
              <a:tabLst/>
              <a:defRPr/>
            </a:pPr>
            <a:r>
              <a:rPr kumimoji="0" lang="zh-CN" altLang="en-US" sz="2400" b="0" i="0" u="none" strike="noStrike" kern="0" cap="none" spc="0" normalizeH="0" baseline="0" noProof="0" dirty="0">
                <a:ln>
                  <a:noFill/>
                </a:ln>
                <a:solidFill>
                  <a:srgbClr val="000000"/>
                </a:solidFill>
                <a:effectLst/>
                <a:uLnTx/>
                <a:uFillTx/>
                <a:latin typeface="Arial"/>
                <a:ea typeface="+mn-ea"/>
                <a:cs typeface="+mn-cs"/>
              </a:rPr>
              <a:t>因为</a:t>
            </a:r>
            <a:r>
              <a:rPr kumimoji="0" lang="en-US" altLang="zh-CN" sz="2400" b="0" i="0" u="none" strike="noStrike" kern="0" cap="none" spc="0" normalizeH="0" baseline="0" noProof="0" dirty="0">
                <a:ln>
                  <a:noFill/>
                </a:ln>
                <a:solidFill>
                  <a:srgbClr val="000000"/>
                </a:solidFill>
                <a:effectLst/>
                <a:uLnTx/>
                <a:uFillTx/>
                <a:latin typeface="Arial"/>
                <a:ea typeface="+mn-ea"/>
                <a:cs typeface="+mn-cs"/>
              </a:rPr>
              <a:t>(SQ)+=SQDIBO</a:t>
            </a:r>
            <a:r>
              <a:rPr kumimoji="0" lang="zh-CN" altLang="en-US" sz="2400" b="0" i="0" u="none" strike="noStrike" kern="0" cap="none" spc="0" normalizeH="0" baseline="0" noProof="0" dirty="0">
                <a:ln>
                  <a:noFill/>
                </a:ln>
                <a:solidFill>
                  <a:srgbClr val="000000"/>
                </a:solidFill>
                <a:effectLst/>
                <a:uLnTx/>
                <a:uFillTx/>
                <a:latin typeface="Arial"/>
                <a:ea typeface="+mn-ea"/>
                <a:cs typeface="+mn-cs"/>
              </a:rPr>
              <a:t>，所以 </a:t>
            </a:r>
            <a:r>
              <a:rPr kumimoji="0" lang="en-US" altLang="zh-CN" sz="2400" b="0" i="0" u="none" strike="noStrike" kern="0" cap="none" spc="0" normalizeH="0" baseline="0" noProof="0" dirty="0">
                <a:ln>
                  <a:noFill/>
                </a:ln>
                <a:solidFill>
                  <a:srgbClr val="000000"/>
                </a:solidFill>
                <a:effectLst/>
                <a:uLnTx/>
                <a:uFillTx/>
                <a:latin typeface="Arial"/>
                <a:ea typeface="+mn-ea"/>
                <a:cs typeface="+mn-cs"/>
              </a:rPr>
              <a:t>SQ </a:t>
            </a:r>
            <a:r>
              <a:rPr kumimoji="0" lang="zh-CN" altLang="en-US" sz="2400" b="0" i="0" u="none" strike="noStrike" kern="0" cap="none" spc="0" normalizeH="0" baseline="0" noProof="0" dirty="0">
                <a:ln>
                  <a:noFill/>
                </a:ln>
                <a:solidFill>
                  <a:srgbClr val="000000"/>
                </a:solidFill>
                <a:effectLst/>
                <a:uLnTx/>
                <a:uFillTx/>
                <a:latin typeface="Arial"/>
                <a:ea typeface="+mn-ea"/>
                <a:cs typeface="+mn-cs"/>
              </a:rPr>
              <a:t>是一个候选码。</a:t>
            </a:r>
            <a:endParaRPr lang="zh-CN" altLang="en-US" dirty="0"/>
          </a:p>
        </p:txBody>
      </p:sp>
    </p:spTree>
    <p:extLst>
      <p:ext uri="{BB962C8B-B14F-4D97-AF65-F5344CB8AC3E}">
        <p14:creationId xmlns:p14="http://schemas.microsoft.com/office/powerpoint/2010/main" val="2473340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81000" y="260648"/>
            <a:ext cx="8229600" cy="1371600"/>
          </a:xfrm>
        </p:spPr>
        <p:txBody>
          <a:bodyPr/>
          <a:lstStyle/>
          <a:p>
            <a:pPr algn="ctr"/>
            <a:r>
              <a:rPr lang="zh-CN" altLang="en-US" b="1" dirty="0"/>
              <a:t>关系的分解</a:t>
            </a:r>
          </a:p>
        </p:txBody>
      </p:sp>
      <p:sp>
        <p:nvSpPr>
          <p:cNvPr id="64515" name="Rectangle 3"/>
          <p:cNvSpPr>
            <a:spLocks noGrp="1" noChangeArrowheads="1"/>
          </p:cNvSpPr>
          <p:nvPr>
            <p:ph type="body" idx="1"/>
          </p:nvPr>
        </p:nvSpPr>
        <p:spPr>
          <a:xfrm>
            <a:off x="359852" y="1844824"/>
            <a:ext cx="8229600" cy="2590800"/>
          </a:xfrm>
        </p:spPr>
        <p:txBody>
          <a:bodyPr/>
          <a:lstStyle/>
          <a:p>
            <a:r>
              <a:rPr lang="zh-CN" altLang="pt-BR" sz="2800" b="1" dirty="0"/>
              <a:t>分解是否会带来新的问题？ </a:t>
            </a:r>
          </a:p>
          <a:p>
            <a:pPr>
              <a:buFont typeface="Wingdings" panose="05000000000000000000" pitchFamily="2" charset="2"/>
              <a:buNone/>
            </a:pPr>
            <a:r>
              <a:rPr lang="zh-CN" altLang="pt-BR" sz="2800" b="1" dirty="0"/>
              <a:t>      其中最关键的问题是：分解能否“复原”，即将分解的关系再连接起来是否能得到原来的关系？分解后各关系函数依赖集的并运算结果是否与原关系的函数依赖等价？</a:t>
            </a:r>
            <a:endParaRPr lang="zh-CN" altLang="en-US" sz="2800" b="1" dirty="0"/>
          </a:p>
        </p:txBody>
      </p:sp>
      <p:sp>
        <p:nvSpPr>
          <p:cNvPr id="4" name="页脚占位符 4">
            <a:extLst>
              <a:ext uri="{FF2B5EF4-FFF2-40B4-BE49-F238E27FC236}">
                <a16:creationId xmlns:a16="http://schemas.microsoft.com/office/drawing/2014/main" id="{F6A6B6DC-5E9B-4FFD-8757-CEB702C578D9}"/>
              </a:ext>
            </a:extLst>
          </p:cNvPr>
          <p:cNvSpPr>
            <a:spLocks noGrp="1"/>
          </p:cNvSpPr>
          <p:nvPr>
            <p:ph type="ftr" sz="quarter" idx="11"/>
          </p:nvPr>
        </p:nvSpPr>
        <p:spPr>
          <a:xfrm>
            <a:off x="5219700" y="6381750"/>
            <a:ext cx="3600450" cy="320675"/>
          </a:xfrm>
        </p:spPr>
        <p:txBody>
          <a:bodyPr/>
          <a:lstStyle/>
          <a:p>
            <a:r>
              <a:rPr lang="en-US" altLang="zh-CN"/>
              <a:t>An Introduction to Database System</a:t>
            </a:r>
          </a:p>
        </p:txBody>
      </p:sp>
      <p:sp>
        <p:nvSpPr>
          <p:cNvPr id="5" name="灯片编号占位符 5">
            <a:extLst>
              <a:ext uri="{FF2B5EF4-FFF2-40B4-BE49-F238E27FC236}">
                <a16:creationId xmlns:a16="http://schemas.microsoft.com/office/drawing/2014/main" id="{45E7A58D-0627-43B0-AF69-04816396E823}"/>
              </a:ext>
            </a:extLst>
          </p:cNvPr>
          <p:cNvSpPr>
            <a:spLocks noGrp="1"/>
          </p:cNvSpPr>
          <p:nvPr>
            <p:ph type="sldNum" sz="quarter" idx="12"/>
          </p:nvPr>
        </p:nvSpPr>
        <p:spPr>
          <a:xfrm>
            <a:off x="250825" y="6237288"/>
            <a:ext cx="585788" cy="457200"/>
          </a:xfrm>
        </p:spPr>
        <p:txBody>
          <a:bodyPr/>
          <a:lstStyle/>
          <a:p>
            <a:fld id="{9C73FC67-4E56-47DA-A07C-99165DEA713F}" type="slidenum">
              <a:rPr lang="en-US" altLang="zh-CN"/>
              <a:pPr/>
              <a:t>35</a:t>
            </a:fld>
            <a:endParaRPr lang="en-US" altLang="zh-CN" dirty="0"/>
          </a:p>
        </p:txBody>
      </p:sp>
    </p:spTree>
    <p:extLst>
      <p:ext uri="{BB962C8B-B14F-4D97-AF65-F5344CB8AC3E}">
        <p14:creationId xmlns:p14="http://schemas.microsoft.com/office/powerpoint/2010/main" val="1576736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01779" y="501651"/>
            <a:ext cx="8229600" cy="838200"/>
          </a:xfrm>
        </p:spPr>
        <p:txBody>
          <a:bodyPr/>
          <a:lstStyle/>
          <a:p>
            <a:r>
              <a:rPr lang="pt-BR" altLang="zh-CN" sz="3200" b="1" dirty="0"/>
              <a:t>1</a:t>
            </a:r>
            <a:r>
              <a:rPr lang="zh-CN" altLang="pt-BR" sz="3200" b="1" dirty="0"/>
              <a:t>．无损连接分解</a:t>
            </a:r>
            <a:endParaRPr lang="zh-CN" altLang="en-US" sz="3200" b="1" dirty="0"/>
          </a:p>
        </p:txBody>
      </p:sp>
      <p:sp>
        <p:nvSpPr>
          <p:cNvPr id="65539" name="Rectangle 3"/>
          <p:cNvSpPr>
            <a:spLocks noGrp="1" noChangeArrowheads="1"/>
          </p:cNvSpPr>
          <p:nvPr>
            <p:ph type="body" idx="1"/>
          </p:nvPr>
        </p:nvSpPr>
        <p:spPr>
          <a:xfrm>
            <a:off x="426862" y="1555237"/>
            <a:ext cx="8229600" cy="1009649"/>
          </a:xfrm>
        </p:spPr>
        <p:txBody>
          <a:bodyPr/>
          <a:lstStyle/>
          <a:p>
            <a:r>
              <a:rPr lang="zh-CN" altLang="pt-BR" sz="2400" b="1" dirty="0"/>
              <a:t>如果关系模式</a:t>
            </a:r>
            <a:r>
              <a:rPr lang="pt-BR" altLang="zh-CN" sz="2400" b="1" dirty="0"/>
              <a:t>R</a:t>
            </a:r>
            <a:r>
              <a:rPr lang="zh-CN" altLang="pt-BR" sz="2400" b="1" dirty="0"/>
              <a:t>上的任一关系</a:t>
            </a:r>
            <a:r>
              <a:rPr lang="pt-BR" altLang="zh-CN" sz="2400" b="1" dirty="0"/>
              <a:t>r</a:t>
            </a:r>
            <a:r>
              <a:rPr lang="zh-CN" altLang="pt-BR" sz="2400" b="1" dirty="0"/>
              <a:t>都是它在各分解模式上投影的自然连接，则该分解就是无损连接分解，也称无损分解。否则就是有损连接分解，或称有损分解。</a:t>
            </a:r>
            <a:endParaRPr lang="zh-CN" altLang="en-US" sz="2400" b="1" dirty="0"/>
          </a:p>
        </p:txBody>
      </p:sp>
      <p:sp>
        <p:nvSpPr>
          <p:cNvPr id="65551" name="Rectangle 15"/>
          <p:cNvSpPr>
            <a:spLocks noChangeArrowheads="1"/>
          </p:cNvSpPr>
          <p:nvPr/>
        </p:nvSpPr>
        <p:spPr bwMode="auto">
          <a:xfrm>
            <a:off x="304800" y="2889161"/>
            <a:ext cx="8686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tabLst>
                <a:tab pos="1285875" algn="l"/>
              </a:tabLst>
              <a:defRPr>
                <a:solidFill>
                  <a:schemeClr val="tx1"/>
                </a:solidFill>
                <a:latin typeface="Arial" panose="020B0604020202020204" pitchFamily="34" charset="0"/>
                <a:ea typeface="宋体" panose="02010600030101010101" pitchFamily="2" charset="-122"/>
              </a:defRPr>
            </a:lvl1pPr>
            <a:lvl2pPr>
              <a:tabLst>
                <a:tab pos="1285875" algn="l"/>
              </a:tabLst>
              <a:defRPr>
                <a:solidFill>
                  <a:schemeClr val="tx1"/>
                </a:solidFill>
                <a:latin typeface="Arial" panose="020B0604020202020204" pitchFamily="34" charset="0"/>
                <a:ea typeface="宋体" panose="02010600030101010101" pitchFamily="2" charset="-122"/>
              </a:defRPr>
            </a:lvl2pPr>
            <a:lvl3pPr>
              <a:tabLst>
                <a:tab pos="1285875" algn="l"/>
              </a:tabLst>
              <a:defRPr>
                <a:solidFill>
                  <a:schemeClr val="tx1"/>
                </a:solidFill>
                <a:latin typeface="Arial" panose="020B0604020202020204" pitchFamily="34" charset="0"/>
                <a:ea typeface="宋体" panose="02010600030101010101" pitchFamily="2" charset="-122"/>
              </a:defRPr>
            </a:lvl3pPr>
            <a:lvl4pPr>
              <a:tabLst>
                <a:tab pos="1285875" algn="l"/>
              </a:tabLst>
              <a:defRPr>
                <a:solidFill>
                  <a:schemeClr val="tx1"/>
                </a:solidFill>
                <a:latin typeface="Arial" panose="020B0604020202020204" pitchFamily="34" charset="0"/>
                <a:ea typeface="宋体" panose="02010600030101010101" pitchFamily="2" charset="-122"/>
              </a:defRPr>
            </a:lvl4pPr>
            <a:lvl5pPr>
              <a:tabLst>
                <a:tab pos="12858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9pPr>
          </a:lstStyle>
          <a:p>
            <a:pPr algn="l"/>
            <a:r>
              <a:rPr lang="pt-BR" altLang="zh-CN" sz="2400" b="1" dirty="0">
                <a:solidFill>
                  <a:srgbClr val="CC3300"/>
                </a:solidFill>
              </a:rPr>
              <a:t>【</a:t>
            </a:r>
            <a:r>
              <a:rPr lang="zh-CN" altLang="pt-BR" sz="2400" b="1" dirty="0">
                <a:solidFill>
                  <a:srgbClr val="CC3300"/>
                </a:solidFill>
              </a:rPr>
              <a:t>例</a:t>
            </a:r>
            <a:r>
              <a:rPr lang="pt-BR" altLang="zh-CN" sz="2400" b="1" dirty="0">
                <a:solidFill>
                  <a:srgbClr val="CC3300"/>
                </a:solidFill>
              </a:rPr>
              <a:t>8】</a:t>
            </a:r>
            <a:r>
              <a:rPr lang="zh-CN" altLang="pt-BR" sz="2400" b="1" dirty="0"/>
              <a:t>设有关系模式</a:t>
            </a:r>
            <a:r>
              <a:rPr lang="pt-BR" altLang="zh-CN" sz="2400" b="1" dirty="0"/>
              <a:t>R</a:t>
            </a:r>
            <a:r>
              <a:rPr lang="zh-CN" altLang="pt-BR" sz="2400" b="1" dirty="0"/>
              <a:t>（</a:t>
            </a:r>
            <a:r>
              <a:rPr lang="pt-BR" altLang="zh-CN" sz="2400" b="1" dirty="0"/>
              <a:t>ABC</a:t>
            </a:r>
            <a:r>
              <a:rPr lang="zh-CN" altLang="pt-BR" sz="2400" b="1" dirty="0"/>
              <a:t>）</a:t>
            </a:r>
          </a:p>
          <a:p>
            <a:pPr algn="l"/>
            <a:r>
              <a:rPr lang="zh-CN" altLang="pt-BR" sz="2400" b="1" dirty="0">
                <a:solidFill>
                  <a:srgbClr val="000099"/>
                </a:solidFill>
              </a:rPr>
              <a:t>（</a:t>
            </a:r>
            <a:r>
              <a:rPr lang="pt-BR" altLang="zh-CN" sz="2400" b="1" dirty="0">
                <a:solidFill>
                  <a:srgbClr val="000099"/>
                </a:solidFill>
              </a:rPr>
              <a:t>1</a:t>
            </a:r>
            <a:r>
              <a:rPr lang="zh-CN" altLang="pt-BR" sz="2400" b="1" dirty="0">
                <a:solidFill>
                  <a:srgbClr val="000099"/>
                </a:solidFill>
              </a:rPr>
              <a:t>）</a:t>
            </a:r>
            <a:r>
              <a:rPr lang="zh-CN" altLang="pt-BR" sz="2400" b="1" dirty="0"/>
              <a:t>设</a:t>
            </a:r>
            <a:r>
              <a:rPr lang="pt-BR" altLang="zh-CN" sz="2400" b="1" dirty="0"/>
              <a:t>R</a:t>
            </a:r>
            <a:r>
              <a:rPr lang="zh-CN" altLang="pt-BR" sz="2400" b="1" dirty="0"/>
              <a:t>上的一个关系</a:t>
            </a:r>
            <a:r>
              <a:rPr lang="pt-BR" altLang="zh-CN" sz="2400" b="1" dirty="0"/>
              <a:t>r</a:t>
            </a:r>
            <a:r>
              <a:rPr lang="zh-CN" altLang="pt-BR" sz="2400" b="1" dirty="0"/>
              <a:t>及对</a:t>
            </a:r>
            <a:r>
              <a:rPr lang="pt-BR" altLang="zh-CN" sz="2400" b="1" dirty="0"/>
              <a:t>r</a:t>
            </a:r>
            <a:r>
              <a:rPr lang="zh-CN" altLang="pt-BR" sz="2400" b="1" dirty="0"/>
              <a:t>分解得到的两个关系</a:t>
            </a:r>
            <a:r>
              <a:rPr lang="pt-BR" altLang="zh-CN" sz="2400" b="1" dirty="0"/>
              <a:t>r1</a:t>
            </a:r>
            <a:r>
              <a:rPr lang="zh-CN" altLang="pt-BR" sz="2400" b="1" dirty="0"/>
              <a:t>、</a:t>
            </a:r>
            <a:r>
              <a:rPr lang="pt-BR" altLang="zh-CN" sz="2400" b="1" dirty="0"/>
              <a:t>r2</a:t>
            </a:r>
            <a:r>
              <a:rPr lang="zh-CN" altLang="pt-BR" sz="2400" b="1" dirty="0"/>
              <a:t>分别如下，判断此分解是否为无损连接分解。</a:t>
            </a:r>
          </a:p>
        </p:txBody>
      </p:sp>
      <p:sp>
        <p:nvSpPr>
          <p:cNvPr id="65563" name="Text Box 27"/>
          <p:cNvSpPr txBox="1">
            <a:spLocks noChangeArrowheads="1"/>
          </p:cNvSpPr>
          <p:nvPr/>
        </p:nvSpPr>
        <p:spPr bwMode="auto">
          <a:xfrm>
            <a:off x="533400" y="4038600"/>
            <a:ext cx="8305800"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dirty="0"/>
              <a:t>              r                                r1                               r2</a:t>
            </a:r>
          </a:p>
          <a:p>
            <a:pPr algn="l">
              <a:spcBef>
                <a:spcPct val="50000"/>
              </a:spcBef>
            </a:pPr>
            <a:r>
              <a:rPr lang="en-US" altLang="zh-CN" dirty="0"/>
              <a:t>       A    B    C                     A       B                      A         C</a:t>
            </a:r>
          </a:p>
          <a:p>
            <a:pPr algn="l">
              <a:spcBef>
                <a:spcPct val="50000"/>
              </a:spcBef>
            </a:pPr>
            <a:r>
              <a:rPr lang="en-US" altLang="zh-CN" dirty="0"/>
              <a:t>       1     1    1                      1       1                       1         1</a:t>
            </a:r>
          </a:p>
          <a:p>
            <a:pPr algn="l">
              <a:spcBef>
                <a:spcPct val="50000"/>
              </a:spcBef>
            </a:pPr>
            <a:r>
              <a:rPr lang="en-US" altLang="zh-CN" dirty="0"/>
              <a:t>       1     2    1                       1       2</a:t>
            </a:r>
          </a:p>
        </p:txBody>
      </p:sp>
      <p:sp>
        <p:nvSpPr>
          <p:cNvPr id="65564" name="Line 28"/>
          <p:cNvSpPr>
            <a:spLocks noChangeShapeType="1"/>
          </p:cNvSpPr>
          <p:nvPr/>
        </p:nvSpPr>
        <p:spPr bwMode="auto">
          <a:xfrm>
            <a:off x="838200" y="44196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65" name="Line 29"/>
          <p:cNvSpPr>
            <a:spLocks noChangeShapeType="1"/>
          </p:cNvSpPr>
          <p:nvPr/>
        </p:nvSpPr>
        <p:spPr bwMode="auto">
          <a:xfrm>
            <a:off x="2843808" y="4419600"/>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66" name="Line 30"/>
          <p:cNvSpPr>
            <a:spLocks noChangeShapeType="1"/>
          </p:cNvSpPr>
          <p:nvPr/>
        </p:nvSpPr>
        <p:spPr bwMode="auto">
          <a:xfrm>
            <a:off x="4716016" y="44196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67" name="Line 31"/>
          <p:cNvSpPr>
            <a:spLocks noChangeShapeType="1"/>
          </p:cNvSpPr>
          <p:nvPr/>
        </p:nvSpPr>
        <p:spPr bwMode="auto">
          <a:xfrm>
            <a:off x="838200" y="48006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68" name="Line 32"/>
          <p:cNvSpPr>
            <a:spLocks noChangeShapeType="1"/>
          </p:cNvSpPr>
          <p:nvPr/>
        </p:nvSpPr>
        <p:spPr bwMode="auto">
          <a:xfrm>
            <a:off x="838200" y="56388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69" name="Line 33"/>
          <p:cNvSpPr>
            <a:spLocks noChangeShapeType="1"/>
          </p:cNvSpPr>
          <p:nvPr/>
        </p:nvSpPr>
        <p:spPr bwMode="auto">
          <a:xfrm>
            <a:off x="2843808" y="4781550"/>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70" name="Line 34"/>
          <p:cNvSpPr>
            <a:spLocks noChangeShapeType="1"/>
          </p:cNvSpPr>
          <p:nvPr/>
        </p:nvSpPr>
        <p:spPr bwMode="auto">
          <a:xfrm>
            <a:off x="2771800" y="56388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71" name="Line 35"/>
          <p:cNvSpPr>
            <a:spLocks noChangeShapeType="1"/>
          </p:cNvSpPr>
          <p:nvPr/>
        </p:nvSpPr>
        <p:spPr bwMode="auto">
          <a:xfrm>
            <a:off x="4716016" y="4800600"/>
            <a:ext cx="16561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72" name="Line 36"/>
          <p:cNvSpPr>
            <a:spLocks noChangeShapeType="1"/>
          </p:cNvSpPr>
          <p:nvPr/>
        </p:nvSpPr>
        <p:spPr bwMode="auto">
          <a:xfrm flipV="1">
            <a:off x="4683224" y="5238929"/>
            <a:ext cx="1688976" cy="1887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76" name="Rectangle 40"/>
          <p:cNvSpPr>
            <a:spLocks noChangeArrowheads="1"/>
          </p:cNvSpPr>
          <p:nvPr/>
        </p:nvSpPr>
        <p:spPr bwMode="auto">
          <a:xfrm>
            <a:off x="228600" y="5638800"/>
            <a:ext cx="8915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333375">
              <a:tabLst>
                <a:tab pos="1285875" algn="l"/>
              </a:tabLst>
              <a:defRPr>
                <a:solidFill>
                  <a:schemeClr val="tx1"/>
                </a:solidFill>
                <a:latin typeface="Arial" panose="020B0604020202020204" pitchFamily="34" charset="0"/>
                <a:ea typeface="宋体" panose="02010600030101010101" pitchFamily="2" charset="-122"/>
              </a:defRPr>
            </a:lvl1pPr>
            <a:lvl2pPr>
              <a:tabLst>
                <a:tab pos="1285875" algn="l"/>
              </a:tabLst>
              <a:defRPr>
                <a:solidFill>
                  <a:schemeClr val="tx1"/>
                </a:solidFill>
                <a:latin typeface="Arial" panose="020B0604020202020204" pitchFamily="34" charset="0"/>
                <a:ea typeface="宋体" panose="02010600030101010101" pitchFamily="2" charset="-122"/>
              </a:defRPr>
            </a:lvl2pPr>
            <a:lvl3pPr>
              <a:tabLst>
                <a:tab pos="1285875" algn="l"/>
              </a:tabLst>
              <a:defRPr>
                <a:solidFill>
                  <a:schemeClr val="tx1"/>
                </a:solidFill>
                <a:latin typeface="Arial" panose="020B0604020202020204" pitchFamily="34" charset="0"/>
                <a:ea typeface="宋体" panose="02010600030101010101" pitchFamily="2" charset="-122"/>
              </a:defRPr>
            </a:lvl3pPr>
            <a:lvl4pPr>
              <a:tabLst>
                <a:tab pos="1285875" algn="l"/>
              </a:tabLst>
              <a:defRPr>
                <a:solidFill>
                  <a:schemeClr val="tx1"/>
                </a:solidFill>
                <a:latin typeface="Arial" panose="020B0604020202020204" pitchFamily="34" charset="0"/>
                <a:ea typeface="宋体" panose="02010600030101010101" pitchFamily="2" charset="-122"/>
              </a:defRPr>
            </a:lvl4pPr>
            <a:lvl5pPr>
              <a:tabLst>
                <a:tab pos="12858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9pPr>
          </a:lstStyle>
          <a:p>
            <a:r>
              <a:rPr lang="zh-CN" altLang="en-US" sz="2400" b="1" dirty="0">
                <a:solidFill>
                  <a:srgbClr val="FF0000"/>
                </a:solidFill>
                <a:latin typeface="Times New Roman" panose="02020603050405020304" pitchFamily="18" charset="0"/>
                <a:cs typeface="Times New Roman" panose="02020603050405020304" pitchFamily="18" charset="0"/>
              </a:rPr>
              <a:t>解答：</a:t>
            </a:r>
            <a:endParaRPr lang="zh-CN" altLang="en-US" sz="2400" b="1" dirty="0">
              <a:solidFill>
                <a:srgbClr val="FF0000"/>
              </a:solidFill>
            </a:endParaRPr>
          </a:p>
          <a:p>
            <a:pPr eaLnBrk="0" hangingPunct="0"/>
            <a:r>
              <a:rPr lang="zh-CN" altLang="en-US" sz="2400" b="1" dirty="0">
                <a:latin typeface="Times New Roman" panose="02020603050405020304" pitchFamily="18" charset="0"/>
                <a:cs typeface="Times New Roman" panose="02020603050405020304" pitchFamily="18" charset="0"/>
              </a:rPr>
              <a:t>因为</a:t>
            </a:r>
            <a:r>
              <a:rPr lang="en-US" altLang="zh-CN" sz="2400" b="1" dirty="0">
                <a:latin typeface="Times New Roman" panose="02020603050405020304" pitchFamily="18" charset="0"/>
                <a:cs typeface="Times New Roman" panose="02020603050405020304" pitchFamily="18" charset="0"/>
              </a:rPr>
              <a:t>r1</a:t>
            </a:r>
            <a:r>
              <a:rPr lang="zh-CN" altLang="en-US" sz="2400" b="1" dirty="0">
                <a:latin typeface="Times New Roman" panose="02020603050405020304" pitchFamily="18" charset="0"/>
                <a:cs typeface="Times New Roman" panose="02020603050405020304" pitchFamily="18" charset="0"/>
              </a:rPr>
              <a:t>和</a:t>
            </a:r>
            <a:r>
              <a:rPr lang="en-US" altLang="zh-CN" sz="2400" b="1" dirty="0">
                <a:latin typeface="Times New Roman" panose="02020603050405020304" pitchFamily="18" charset="0"/>
                <a:cs typeface="Times New Roman" panose="02020603050405020304" pitchFamily="18" charset="0"/>
              </a:rPr>
              <a:t>r2</a:t>
            </a:r>
            <a:r>
              <a:rPr lang="zh-CN" altLang="en-US" sz="2400" b="1" dirty="0">
                <a:latin typeface="Times New Roman" panose="02020603050405020304" pitchFamily="18" charset="0"/>
                <a:cs typeface="Times New Roman" panose="02020603050405020304" pitchFamily="18" charset="0"/>
              </a:rPr>
              <a:t>共有的列为</a:t>
            </a:r>
            <a:r>
              <a:rPr lang="en-US" altLang="zh-CN" sz="2400" b="1" dirty="0">
                <a:latin typeface="Times New Roman" panose="02020603050405020304" pitchFamily="18" charset="0"/>
                <a:cs typeface="Times New Roman" panose="02020603050405020304" pitchFamily="18" charset="0"/>
              </a:rPr>
              <a:t>A</a:t>
            </a:r>
            <a:r>
              <a:rPr lang="zh-CN" altLang="en-US" sz="2400" b="1" dirty="0">
                <a:latin typeface="Times New Roman" panose="02020603050405020304" pitchFamily="18" charset="0"/>
                <a:cs typeface="Times New Roman" panose="02020603050405020304" pitchFamily="18" charset="0"/>
              </a:rPr>
              <a:t>，取</a:t>
            </a:r>
            <a:r>
              <a:rPr lang="en-US" altLang="zh-CN" sz="2400" b="1" dirty="0">
                <a:latin typeface="Times New Roman" panose="02020603050405020304" pitchFamily="18" charset="0"/>
                <a:cs typeface="Times New Roman" panose="02020603050405020304" pitchFamily="18" charset="0"/>
              </a:rPr>
              <a:t>A</a:t>
            </a:r>
            <a:r>
              <a:rPr lang="zh-CN" altLang="en-US" sz="2400" b="1" dirty="0">
                <a:latin typeface="Times New Roman" panose="02020603050405020304" pitchFamily="18" charset="0"/>
                <a:cs typeface="Times New Roman" panose="02020603050405020304" pitchFamily="18" charset="0"/>
              </a:rPr>
              <a:t>值相等的行进行自然连接，连接后能够恢复成</a:t>
            </a:r>
            <a:r>
              <a:rPr lang="en-US" altLang="zh-CN" sz="2400" b="1" dirty="0">
                <a:latin typeface="Times New Roman" panose="02020603050405020304" pitchFamily="18" charset="0"/>
                <a:cs typeface="Times New Roman" panose="02020603050405020304" pitchFamily="18" charset="0"/>
              </a:rPr>
              <a:t>r</a:t>
            </a:r>
            <a:r>
              <a:rPr lang="zh-CN" altLang="en-US" sz="2400" b="1" dirty="0">
                <a:latin typeface="Times New Roman" panose="02020603050405020304" pitchFamily="18" charset="0"/>
                <a:cs typeface="Times New Roman" panose="02020603050405020304" pitchFamily="18" charset="0"/>
              </a:rPr>
              <a:t>，即未丢失信息，所以此分解为</a:t>
            </a:r>
            <a:r>
              <a:rPr lang="zh-CN" altLang="en-US" sz="2400" b="1" dirty="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无损分解</a:t>
            </a:r>
            <a:r>
              <a:rPr lang="zh-CN" altLang="en-US" sz="2400" b="1" dirty="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a:t>
            </a:r>
            <a:endParaRPr lang="zh-CN" altLang="en-US" sz="2400" b="1" dirty="0"/>
          </a:p>
        </p:txBody>
      </p:sp>
    </p:spTree>
    <p:extLst>
      <p:ext uri="{BB962C8B-B14F-4D97-AF65-F5344CB8AC3E}">
        <p14:creationId xmlns:p14="http://schemas.microsoft.com/office/powerpoint/2010/main" val="8952838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type="body" idx="1"/>
          </p:nvPr>
        </p:nvSpPr>
        <p:spPr>
          <a:xfrm>
            <a:off x="457200" y="609600"/>
            <a:ext cx="8229600" cy="3886200"/>
          </a:xfrm>
        </p:spPr>
        <p:txBody>
          <a:bodyPr/>
          <a:lstStyle/>
          <a:p>
            <a:pPr>
              <a:buFont typeface="Wingdings" panose="05000000000000000000" pitchFamily="2" charset="2"/>
              <a:buNone/>
            </a:pPr>
            <a:r>
              <a:rPr lang="zh-CN" altLang="en-US" sz="2400" b="1" dirty="0">
                <a:solidFill>
                  <a:srgbClr val="000099"/>
                </a:solidFill>
              </a:rPr>
              <a:t>（</a:t>
            </a:r>
            <a:r>
              <a:rPr lang="en-US" altLang="zh-CN" sz="2400" b="1" dirty="0">
                <a:solidFill>
                  <a:srgbClr val="000099"/>
                </a:solidFill>
              </a:rPr>
              <a:t>2</a:t>
            </a:r>
            <a:r>
              <a:rPr lang="zh-CN" altLang="en-US" sz="2400" b="1" dirty="0">
                <a:solidFill>
                  <a:srgbClr val="000099"/>
                </a:solidFill>
              </a:rPr>
              <a:t>）</a:t>
            </a:r>
            <a:r>
              <a:rPr lang="zh-CN" altLang="en-US" sz="2400" b="1" dirty="0"/>
              <a:t>设</a:t>
            </a:r>
            <a:r>
              <a:rPr lang="en-US" altLang="zh-CN" sz="2400" b="1" dirty="0"/>
              <a:t>R</a:t>
            </a:r>
            <a:r>
              <a:rPr lang="zh-CN" altLang="en-US" sz="2400" b="1" dirty="0"/>
              <a:t>上的一个关系</a:t>
            </a:r>
            <a:r>
              <a:rPr lang="en-US" altLang="zh-CN" sz="2400" b="1" dirty="0"/>
              <a:t>r</a:t>
            </a:r>
            <a:r>
              <a:rPr lang="zh-CN" altLang="en-US" sz="2400" b="1" dirty="0"/>
              <a:t>及对</a:t>
            </a:r>
            <a:r>
              <a:rPr lang="en-US" altLang="zh-CN" sz="2400" b="1" dirty="0"/>
              <a:t>r</a:t>
            </a:r>
            <a:r>
              <a:rPr lang="zh-CN" altLang="en-US" sz="2400" b="1" dirty="0"/>
              <a:t>分解得到的两个关系</a:t>
            </a:r>
            <a:r>
              <a:rPr lang="en-US" altLang="zh-CN" sz="2400" b="1" dirty="0"/>
              <a:t>r1</a:t>
            </a:r>
            <a:r>
              <a:rPr lang="zh-CN" altLang="en-US" sz="2400" b="1" dirty="0"/>
              <a:t>、</a:t>
            </a:r>
            <a:r>
              <a:rPr lang="en-US" altLang="zh-CN" sz="2400" b="1" dirty="0"/>
              <a:t>r2</a:t>
            </a:r>
            <a:r>
              <a:rPr lang="zh-CN" altLang="en-US" sz="2400" b="1" dirty="0"/>
              <a:t>分别如下，判断此分解是否为无损连接分解。</a:t>
            </a:r>
          </a:p>
        </p:txBody>
      </p:sp>
      <p:sp>
        <p:nvSpPr>
          <p:cNvPr id="66564" name="Text Box 4"/>
          <p:cNvSpPr txBox="1">
            <a:spLocks noChangeArrowheads="1"/>
          </p:cNvSpPr>
          <p:nvPr/>
        </p:nvSpPr>
        <p:spPr bwMode="auto">
          <a:xfrm>
            <a:off x="533400" y="1524000"/>
            <a:ext cx="8305800"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dirty="0"/>
              <a:t>              r                                r1                               r2</a:t>
            </a:r>
          </a:p>
          <a:p>
            <a:pPr algn="l">
              <a:spcBef>
                <a:spcPct val="50000"/>
              </a:spcBef>
            </a:pPr>
            <a:r>
              <a:rPr lang="en-US" altLang="zh-CN" dirty="0"/>
              <a:t>       A    B    C                     A       B                      A         C</a:t>
            </a:r>
          </a:p>
          <a:p>
            <a:pPr algn="l">
              <a:spcBef>
                <a:spcPct val="50000"/>
              </a:spcBef>
            </a:pPr>
            <a:r>
              <a:rPr lang="en-US" altLang="zh-CN" dirty="0"/>
              <a:t>       1     1    4                      1       1                       1         4</a:t>
            </a:r>
          </a:p>
          <a:p>
            <a:pPr algn="l">
              <a:spcBef>
                <a:spcPct val="50000"/>
              </a:spcBef>
            </a:pPr>
            <a:r>
              <a:rPr lang="en-US" altLang="zh-CN" dirty="0"/>
              <a:t>       1     2    3                       1       2                      1         3</a:t>
            </a:r>
          </a:p>
        </p:txBody>
      </p:sp>
      <p:sp>
        <p:nvSpPr>
          <p:cNvPr id="66565" name="Line 5"/>
          <p:cNvSpPr>
            <a:spLocks noChangeShapeType="1"/>
          </p:cNvSpPr>
          <p:nvPr/>
        </p:nvSpPr>
        <p:spPr bwMode="auto">
          <a:xfrm>
            <a:off x="755576" y="1905000"/>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66" name="Line 6"/>
          <p:cNvSpPr>
            <a:spLocks noChangeShapeType="1"/>
          </p:cNvSpPr>
          <p:nvPr/>
        </p:nvSpPr>
        <p:spPr bwMode="auto">
          <a:xfrm>
            <a:off x="755576" y="2362200"/>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67" name="Line 7"/>
          <p:cNvSpPr>
            <a:spLocks noChangeShapeType="1"/>
          </p:cNvSpPr>
          <p:nvPr/>
        </p:nvSpPr>
        <p:spPr bwMode="auto">
          <a:xfrm>
            <a:off x="831776" y="3174429"/>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68" name="Line 8"/>
          <p:cNvSpPr>
            <a:spLocks noChangeShapeType="1"/>
          </p:cNvSpPr>
          <p:nvPr/>
        </p:nvSpPr>
        <p:spPr bwMode="auto">
          <a:xfrm>
            <a:off x="2848000" y="1905000"/>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69" name="Line 9"/>
          <p:cNvSpPr>
            <a:spLocks noChangeShapeType="1"/>
          </p:cNvSpPr>
          <p:nvPr/>
        </p:nvSpPr>
        <p:spPr bwMode="auto">
          <a:xfrm>
            <a:off x="2848000" y="2286000"/>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70" name="Line 10"/>
          <p:cNvSpPr>
            <a:spLocks noChangeShapeType="1"/>
          </p:cNvSpPr>
          <p:nvPr/>
        </p:nvSpPr>
        <p:spPr bwMode="auto">
          <a:xfrm>
            <a:off x="2771800" y="3174429"/>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71" name="Line 11"/>
          <p:cNvSpPr>
            <a:spLocks noChangeShapeType="1"/>
          </p:cNvSpPr>
          <p:nvPr/>
        </p:nvSpPr>
        <p:spPr bwMode="auto">
          <a:xfrm>
            <a:off x="4788024" y="1905000"/>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72" name="Line 12"/>
          <p:cNvSpPr>
            <a:spLocks noChangeShapeType="1"/>
          </p:cNvSpPr>
          <p:nvPr/>
        </p:nvSpPr>
        <p:spPr bwMode="auto">
          <a:xfrm>
            <a:off x="4788024" y="2286000"/>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73" name="Line 13"/>
          <p:cNvSpPr>
            <a:spLocks noChangeShapeType="1"/>
          </p:cNvSpPr>
          <p:nvPr/>
        </p:nvSpPr>
        <p:spPr bwMode="auto">
          <a:xfrm>
            <a:off x="4864224" y="3098229"/>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89" name="Rectangle 29"/>
          <p:cNvSpPr>
            <a:spLocks noChangeArrowheads="1"/>
          </p:cNvSpPr>
          <p:nvPr/>
        </p:nvSpPr>
        <p:spPr bwMode="auto">
          <a:xfrm>
            <a:off x="457200" y="3229600"/>
            <a:ext cx="7620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333375">
              <a:tabLst>
                <a:tab pos="1285875" algn="l"/>
              </a:tabLst>
              <a:defRPr>
                <a:solidFill>
                  <a:schemeClr val="tx1"/>
                </a:solidFill>
                <a:latin typeface="Arial" panose="020B0604020202020204" pitchFamily="34" charset="0"/>
                <a:ea typeface="宋体" panose="02010600030101010101" pitchFamily="2" charset="-122"/>
              </a:defRPr>
            </a:lvl1pPr>
            <a:lvl2pPr>
              <a:tabLst>
                <a:tab pos="1285875" algn="l"/>
              </a:tabLst>
              <a:defRPr>
                <a:solidFill>
                  <a:schemeClr val="tx1"/>
                </a:solidFill>
                <a:latin typeface="Arial" panose="020B0604020202020204" pitchFamily="34" charset="0"/>
                <a:ea typeface="宋体" panose="02010600030101010101" pitchFamily="2" charset="-122"/>
              </a:defRPr>
            </a:lvl2pPr>
            <a:lvl3pPr>
              <a:tabLst>
                <a:tab pos="1285875" algn="l"/>
              </a:tabLst>
              <a:defRPr>
                <a:solidFill>
                  <a:schemeClr val="tx1"/>
                </a:solidFill>
                <a:latin typeface="Arial" panose="020B0604020202020204" pitchFamily="34" charset="0"/>
                <a:ea typeface="宋体" panose="02010600030101010101" pitchFamily="2" charset="-122"/>
              </a:defRPr>
            </a:lvl3pPr>
            <a:lvl4pPr>
              <a:tabLst>
                <a:tab pos="1285875" algn="l"/>
              </a:tabLst>
              <a:defRPr>
                <a:solidFill>
                  <a:schemeClr val="tx1"/>
                </a:solidFill>
                <a:latin typeface="Arial" panose="020B0604020202020204" pitchFamily="34" charset="0"/>
                <a:ea typeface="宋体" panose="02010600030101010101" pitchFamily="2" charset="-122"/>
              </a:defRPr>
            </a:lvl4pPr>
            <a:lvl5pPr>
              <a:tabLst>
                <a:tab pos="12858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9pPr>
          </a:lstStyle>
          <a:p>
            <a:pPr algn="l"/>
            <a:r>
              <a:rPr lang="zh-CN" altLang="en-US" sz="2400" b="1" dirty="0">
                <a:solidFill>
                  <a:srgbClr val="FF0000"/>
                </a:solidFill>
                <a:latin typeface="Times New Roman" panose="02020603050405020304" pitchFamily="18" charset="0"/>
                <a:cs typeface="Times New Roman" panose="02020603050405020304" pitchFamily="18" charset="0"/>
              </a:rPr>
              <a:t>解答：</a:t>
            </a:r>
            <a:endParaRPr lang="zh-CN" altLang="en-US" sz="2400" b="1" dirty="0">
              <a:solidFill>
                <a:srgbClr val="FF0000"/>
              </a:solidFill>
            </a:endParaRPr>
          </a:p>
          <a:p>
            <a:pPr eaLnBrk="0" hangingPunct="0"/>
            <a:r>
              <a:rPr lang="en-US" altLang="zh-CN" sz="2400" b="1" dirty="0">
                <a:latin typeface="Times New Roman" panose="02020603050405020304" pitchFamily="18" charset="0"/>
                <a:cs typeface="Times New Roman" panose="02020603050405020304" pitchFamily="18" charset="0"/>
              </a:rPr>
              <a:t>r1</a:t>
            </a:r>
            <a:r>
              <a:rPr lang="zh-CN" altLang="en-US" sz="2400" b="1" dirty="0">
                <a:latin typeface="Times New Roman" panose="02020603050405020304" pitchFamily="18" charset="0"/>
                <a:cs typeface="Times New Roman" panose="02020603050405020304" pitchFamily="18" charset="0"/>
              </a:rPr>
              <a:t>和</a:t>
            </a:r>
            <a:r>
              <a:rPr lang="en-US" altLang="zh-CN" sz="2400" b="1" dirty="0">
                <a:latin typeface="Times New Roman" panose="02020603050405020304" pitchFamily="18" charset="0"/>
                <a:cs typeface="Times New Roman" panose="02020603050405020304" pitchFamily="18" charset="0"/>
              </a:rPr>
              <a:t>r2</a:t>
            </a:r>
            <a:r>
              <a:rPr lang="zh-CN" altLang="en-US" sz="2400" b="1" dirty="0">
                <a:latin typeface="Times New Roman" panose="02020603050405020304" pitchFamily="18" charset="0"/>
                <a:cs typeface="Times New Roman" panose="02020603050405020304" pitchFamily="18" charset="0"/>
              </a:rPr>
              <a:t>自然连接后得到的结果为：</a:t>
            </a:r>
            <a:endParaRPr lang="zh-CN" altLang="en-US" sz="2400" b="1" dirty="0"/>
          </a:p>
        </p:txBody>
      </p:sp>
      <p:sp>
        <p:nvSpPr>
          <p:cNvPr id="66594" name="Rectangle 34"/>
          <p:cNvSpPr>
            <a:spLocks noChangeArrowheads="1"/>
          </p:cNvSpPr>
          <p:nvPr/>
        </p:nvSpPr>
        <p:spPr bwMode="auto">
          <a:xfrm>
            <a:off x="1981200" y="4116586"/>
            <a:ext cx="3429000" cy="176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tabLst>
                <a:tab pos="1285875" algn="l"/>
              </a:tabLst>
              <a:defRPr>
                <a:solidFill>
                  <a:schemeClr val="tx1"/>
                </a:solidFill>
                <a:latin typeface="Arial" panose="020B0604020202020204" pitchFamily="34" charset="0"/>
                <a:ea typeface="宋体" panose="02010600030101010101" pitchFamily="2" charset="-122"/>
              </a:defRPr>
            </a:lvl1pPr>
            <a:lvl2pPr>
              <a:tabLst>
                <a:tab pos="1285875" algn="l"/>
              </a:tabLst>
              <a:defRPr>
                <a:solidFill>
                  <a:schemeClr val="tx1"/>
                </a:solidFill>
                <a:latin typeface="Arial" panose="020B0604020202020204" pitchFamily="34" charset="0"/>
                <a:ea typeface="宋体" panose="02010600030101010101" pitchFamily="2" charset="-122"/>
              </a:defRPr>
            </a:lvl2pPr>
            <a:lvl3pPr>
              <a:tabLst>
                <a:tab pos="1285875" algn="l"/>
              </a:tabLst>
              <a:defRPr>
                <a:solidFill>
                  <a:schemeClr val="tx1"/>
                </a:solidFill>
                <a:latin typeface="Arial" panose="020B0604020202020204" pitchFamily="34" charset="0"/>
                <a:ea typeface="宋体" panose="02010600030101010101" pitchFamily="2" charset="-122"/>
              </a:defRPr>
            </a:lvl3pPr>
            <a:lvl4pPr>
              <a:tabLst>
                <a:tab pos="1285875" algn="l"/>
              </a:tabLst>
              <a:defRPr>
                <a:solidFill>
                  <a:schemeClr val="tx1"/>
                </a:solidFill>
                <a:latin typeface="Arial" panose="020B0604020202020204" pitchFamily="34" charset="0"/>
                <a:ea typeface="宋体" panose="02010600030101010101" pitchFamily="2" charset="-122"/>
              </a:defRPr>
            </a:lvl4pPr>
            <a:lvl5pPr>
              <a:tabLst>
                <a:tab pos="12858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9pPr>
          </a:lstStyle>
          <a:p>
            <a:r>
              <a:rPr lang="en-US" altLang="zh-CN" sz="2200">
                <a:latin typeface="Times New Roman" panose="02020603050405020304" pitchFamily="18" charset="0"/>
                <a:cs typeface="Times New Roman" panose="02020603050405020304" pitchFamily="18" charset="0"/>
              </a:rPr>
              <a:t>           A   B    C</a:t>
            </a:r>
          </a:p>
          <a:p>
            <a:r>
              <a:rPr lang="en-US" altLang="zh-CN" sz="2200">
                <a:latin typeface="Times New Roman" panose="02020603050405020304" pitchFamily="18" charset="0"/>
                <a:cs typeface="Times New Roman" panose="02020603050405020304" pitchFamily="18" charset="0"/>
              </a:rPr>
              <a:t>           1    1    4</a:t>
            </a:r>
            <a:endParaRPr lang="en-US" altLang="zh-CN" sz="2200"/>
          </a:p>
          <a:p>
            <a:pPr eaLnBrk="0" hangingPunct="0"/>
            <a:r>
              <a:rPr lang="en-US" altLang="zh-CN" sz="2200">
                <a:latin typeface="Times New Roman" panose="02020603050405020304" pitchFamily="18" charset="0"/>
                <a:cs typeface="Times New Roman" panose="02020603050405020304" pitchFamily="18" charset="0"/>
              </a:rPr>
              <a:t>           1    1    3</a:t>
            </a:r>
            <a:endParaRPr lang="en-US" altLang="zh-CN" sz="2200"/>
          </a:p>
          <a:p>
            <a:pPr eaLnBrk="0" hangingPunct="0"/>
            <a:r>
              <a:rPr lang="en-US" altLang="zh-CN" sz="2200">
                <a:latin typeface="Times New Roman" panose="02020603050405020304" pitchFamily="18" charset="0"/>
                <a:cs typeface="Times New Roman" panose="02020603050405020304" pitchFamily="18" charset="0"/>
              </a:rPr>
              <a:t>           1    2    4</a:t>
            </a:r>
            <a:endParaRPr lang="en-US" altLang="zh-CN" sz="2200"/>
          </a:p>
          <a:p>
            <a:pPr eaLnBrk="0" hangingPunct="0"/>
            <a:r>
              <a:rPr lang="en-US" altLang="zh-CN" sz="2200">
                <a:latin typeface="Times New Roman" panose="02020603050405020304" pitchFamily="18" charset="0"/>
                <a:cs typeface="Times New Roman" panose="02020603050405020304" pitchFamily="18" charset="0"/>
              </a:rPr>
              <a:t>           1    2    3</a:t>
            </a:r>
            <a:endParaRPr lang="en-US" altLang="zh-CN" sz="2200"/>
          </a:p>
        </p:txBody>
      </p:sp>
      <p:sp>
        <p:nvSpPr>
          <p:cNvPr id="66595" name="Line 35"/>
          <p:cNvSpPr>
            <a:spLocks noChangeShapeType="1"/>
          </p:cNvSpPr>
          <p:nvPr/>
        </p:nvSpPr>
        <p:spPr bwMode="auto">
          <a:xfrm>
            <a:off x="3578175" y="4148336"/>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96" name="Line 36"/>
          <p:cNvSpPr>
            <a:spLocks noChangeShapeType="1"/>
          </p:cNvSpPr>
          <p:nvPr/>
        </p:nvSpPr>
        <p:spPr bwMode="auto">
          <a:xfrm>
            <a:off x="3578175" y="4529336"/>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97" name="Line 37"/>
          <p:cNvSpPr>
            <a:spLocks noChangeShapeType="1"/>
          </p:cNvSpPr>
          <p:nvPr/>
        </p:nvSpPr>
        <p:spPr bwMode="auto">
          <a:xfrm>
            <a:off x="3563888" y="5815211"/>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99" name="Rectangle 39"/>
          <p:cNvSpPr>
            <a:spLocks noChangeArrowheads="1"/>
          </p:cNvSpPr>
          <p:nvPr/>
        </p:nvSpPr>
        <p:spPr bwMode="auto">
          <a:xfrm>
            <a:off x="0" y="33569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6600" name="Rectangle 40"/>
          <p:cNvSpPr>
            <a:spLocks noChangeArrowheads="1"/>
          </p:cNvSpPr>
          <p:nvPr/>
        </p:nvSpPr>
        <p:spPr bwMode="auto">
          <a:xfrm>
            <a:off x="136525" y="5885061"/>
            <a:ext cx="90074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1285875" algn="l"/>
              </a:tabLst>
              <a:defRPr>
                <a:solidFill>
                  <a:schemeClr val="tx1"/>
                </a:solidFill>
                <a:latin typeface="Arial" panose="020B0604020202020204" pitchFamily="34" charset="0"/>
                <a:ea typeface="宋体" panose="02010600030101010101" pitchFamily="2" charset="-122"/>
              </a:defRPr>
            </a:lvl1pPr>
            <a:lvl2pPr>
              <a:tabLst>
                <a:tab pos="1285875" algn="l"/>
              </a:tabLst>
              <a:defRPr>
                <a:solidFill>
                  <a:schemeClr val="tx1"/>
                </a:solidFill>
                <a:latin typeface="Arial" panose="020B0604020202020204" pitchFamily="34" charset="0"/>
                <a:ea typeface="宋体" panose="02010600030101010101" pitchFamily="2" charset="-122"/>
              </a:defRPr>
            </a:lvl2pPr>
            <a:lvl3pPr>
              <a:tabLst>
                <a:tab pos="1285875" algn="l"/>
              </a:tabLst>
              <a:defRPr>
                <a:solidFill>
                  <a:schemeClr val="tx1"/>
                </a:solidFill>
                <a:latin typeface="Arial" panose="020B0604020202020204" pitchFamily="34" charset="0"/>
                <a:ea typeface="宋体" panose="02010600030101010101" pitchFamily="2" charset="-122"/>
              </a:defRPr>
            </a:lvl3pPr>
            <a:lvl4pPr>
              <a:tabLst>
                <a:tab pos="1285875" algn="l"/>
              </a:tabLst>
              <a:defRPr>
                <a:solidFill>
                  <a:schemeClr val="tx1"/>
                </a:solidFill>
                <a:latin typeface="Arial" panose="020B0604020202020204" pitchFamily="34" charset="0"/>
                <a:ea typeface="宋体" panose="02010600030101010101" pitchFamily="2" charset="-122"/>
              </a:defRPr>
            </a:lvl4pPr>
            <a:lvl5pPr>
              <a:tabLst>
                <a:tab pos="12858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9pPr>
          </a:lstStyle>
          <a:p>
            <a:pPr algn="l"/>
            <a:r>
              <a:rPr lang="zh-CN" altLang="en-US" sz="2000" b="1" dirty="0">
                <a:latin typeface="Times New Roman" panose="02020603050405020304" pitchFamily="18" charset="0"/>
                <a:cs typeface="Times New Roman" panose="02020603050405020304" pitchFamily="18" charset="0"/>
              </a:rPr>
              <a:t>因为连接后包含了一些非</a:t>
            </a:r>
            <a:r>
              <a:rPr lang="en-US" altLang="zh-CN" sz="2000" b="1" dirty="0">
                <a:latin typeface="Times New Roman" panose="02020603050405020304" pitchFamily="18" charset="0"/>
                <a:cs typeface="Times New Roman" panose="02020603050405020304" pitchFamily="18" charset="0"/>
              </a:rPr>
              <a:t>r</a:t>
            </a:r>
            <a:r>
              <a:rPr lang="zh-CN" altLang="en-US" sz="2000" b="1" dirty="0">
                <a:latin typeface="Times New Roman" panose="02020603050405020304" pitchFamily="18" charset="0"/>
                <a:cs typeface="Times New Roman" panose="02020603050405020304" pitchFamily="18" charset="0"/>
              </a:rPr>
              <a:t>中的元组，所以为“有损分解”。“更多”的元组使一些原来确定的信息变成不确定的了，从这个意义上来说，是损失了。</a:t>
            </a:r>
            <a:endParaRPr lang="zh-CN" altLang="en-US" sz="2000" b="1" dirty="0"/>
          </a:p>
        </p:txBody>
      </p:sp>
    </p:spTree>
    <p:extLst>
      <p:ext uri="{BB962C8B-B14F-4D97-AF65-F5344CB8AC3E}">
        <p14:creationId xmlns:p14="http://schemas.microsoft.com/office/powerpoint/2010/main" val="39681969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72580" y="489992"/>
            <a:ext cx="7920880" cy="1066800"/>
          </a:xfrm>
        </p:spPr>
        <p:txBody>
          <a:bodyPr/>
          <a:lstStyle/>
          <a:p>
            <a:pPr algn="l"/>
            <a:r>
              <a:rPr lang="en-US" altLang="zh-CN" sz="2400" b="1" dirty="0"/>
              <a:t>     </a:t>
            </a:r>
            <a:r>
              <a:rPr lang="zh-CN" altLang="en-US" sz="2400" b="1" dirty="0"/>
              <a:t>如果一个关系被分解成</a:t>
            </a:r>
            <a:r>
              <a:rPr lang="zh-CN" altLang="en-US" sz="2400" b="1" dirty="0">
                <a:solidFill>
                  <a:srgbClr val="FF0000"/>
                </a:solidFill>
              </a:rPr>
              <a:t>两个</a:t>
            </a:r>
            <a:r>
              <a:rPr lang="zh-CN" altLang="en-US" sz="2400" b="1" dirty="0"/>
              <a:t>关系，可以通过下面所给的定理判断该分解是否为无损分解。</a:t>
            </a:r>
          </a:p>
        </p:txBody>
      </p:sp>
      <p:sp>
        <p:nvSpPr>
          <p:cNvPr id="67587" name="Rectangle 3"/>
          <p:cNvSpPr>
            <a:spLocks noGrp="1" noChangeArrowheads="1"/>
          </p:cNvSpPr>
          <p:nvPr>
            <p:ph type="body" idx="1"/>
          </p:nvPr>
        </p:nvSpPr>
        <p:spPr>
          <a:xfrm>
            <a:off x="251520" y="1646757"/>
            <a:ext cx="8229600" cy="1219200"/>
          </a:xfrm>
        </p:spPr>
        <p:txBody>
          <a:bodyPr/>
          <a:lstStyle/>
          <a:p>
            <a:r>
              <a:rPr lang="zh-CN" altLang="en-US" sz="2400" b="1" dirty="0">
                <a:solidFill>
                  <a:srgbClr val="CC3300"/>
                </a:solidFill>
              </a:rPr>
              <a:t>定理</a:t>
            </a:r>
            <a:r>
              <a:rPr lang="en-US" altLang="zh-CN" sz="2400" b="1" dirty="0">
                <a:solidFill>
                  <a:srgbClr val="CC3300"/>
                </a:solidFill>
              </a:rPr>
              <a:t>6.5</a:t>
            </a:r>
            <a:r>
              <a:rPr lang="zh-CN" altLang="en-US" sz="2400" b="1" dirty="0">
                <a:solidFill>
                  <a:srgbClr val="CC3300"/>
                </a:solidFill>
              </a:rPr>
              <a:t>（</a:t>
            </a:r>
            <a:r>
              <a:rPr lang="en-US" altLang="zh-CN" sz="2400" b="1" dirty="0">
                <a:solidFill>
                  <a:srgbClr val="CC3300"/>
                </a:solidFill>
              </a:rPr>
              <a:t>P197</a:t>
            </a:r>
            <a:r>
              <a:rPr lang="zh-CN" altLang="en-US" sz="2400" b="1" dirty="0">
                <a:solidFill>
                  <a:srgbClr val="CC3300"/>
                </a:solidFill>
              </a:rPr>
              <a:t>）</a:t>
            </a:r>
            <a:r>
              <a:rPr lang="en-US" altLang="zh-CN" sz="2400" b="1" dirty="0"/>
              <a:t> </a:t>
            </a:r>
            <a:r>
              <a:rPr lang="zh-CN" altLang="en-US" sz="2400" b="1" dirty="0"/>
              <a:t>设</a:t>
            </a:r>
            <a:r>
              <a:rPr lang="en-US" altLang="zh-CN" sz="2400" b="1" dirty="0"/>
              <a:t>p=(R1</a:t>
            </a:r>
            <a:r>
              <a:rPr lang="zh-CN" altLang="en-US" sz="2400" b="1" dirty="0"/>
              <a:t>，</a:t>
            </a:r>
            <a:r>
              <a:rPr lang="en-US" altLang="zh-CN" sz="2400" b="1" dirty="0"/>
              <a:t>R2)</a:t>
            </a:r>
            <a:r>
              <a:rPr lang="zh-CN" altLang="en-US" sz="2400" b="1" dirty="0"/>
              <a:t>是关系模式</a:t>
            </a:r>
            <a:r>
              <a:rPr lang="en-US" altLang="zh-CN" sz="2400" b="1" dirty="0"/>
              <a:t>R</a:t>
            </a:r>
            <a:r>
              <a:rPr lang="zh-CN" altLang="en-US" sz="2400" b="1" dirty="0"/>
              <a:t>的一个分解，</a:t>
            </a:r>
            <a:r>
              <a:rPr lang="en-US" altLang="zh-CN" sz="2400" b="1" dirty="0"/>
              <a:t>F</a:t>
            </a:r>
            <a:r>
              <a:rPr lang="zh-CN" altLang="en-US" sz="2400" b="1" dirty="0"/>
              <a:t>为</a:t>
            </a:r>
            <a:r>
              <a:rPr lang="en-US" altLang="zh-CN" sz="2400" b="1" dirty="0"/>
              <a:t>R</a:t>
            </a:r>
            <a:r>
              <a:rPr lang="zh-CN" altLang="en-US" sz="2400" b="1" dirty="0"/>
              <a:t>的函数依赖集。当且仅当</a:t>
            </a:r>
            <a:r>
              <a:rPr lang="en-US" altLang="zh-CN" sz="2400" b="1" dirty="0"/>
              <a:t>R1∩R2→R1-R2</a:t>
            </a:r>
            <a:r>
              <a:rPr lang="zh-CN" altLang="en-US" sz="2400" b="1" dirty="0"/>
              <a:t>或</a:t>
            </a:r>
            <a:r>
              <a:rPr lang="en-US" altLang="zh-CN" sz="2400" b="1" dirty="0"/>
              <a:t>R1∩R2→R2-R1</a:t>
            </a:r>
            <a:r>
              <a:rPr lang="zh-CN" altLang="en-US" sz="2400" b="1" dirty="0"/>
              <a:t>属于</a:t>
            </a:r>
            <a:r>
              <a:rPr lang="en-US" altLang="zh-CN" sz="2400" b="1" dirty="0"/>
              <a:t>F</a:t>
            </a:r>
            <a:r>
              <a:rPr lang="en-US" altLang="zh-CN" sz="2400" b="1" baseline="30000" dirty="0"/>
              <a:t>+</a:t>
            </a:r>
            <a:r>
              <a:rPr lang="zh-CN" altLang="en-US" sz="2400" b="1" dirty="0"/>
              <a:t>时，</a:t>
            </a:r>
            <a:r>
              <a:rPr lang="en-US" altLang="zh-CN" sz="2400" b="1" dirty="0"/>
              <a:t>p</a:t>
            </a:r>
            <a:r>
              <a:rPr lang="zh-CN" altLang="en-US" sz="2400" b="1" dirty="0"/>
              <a:t>是</a:t>
            </a:r>
            <a:r>
              <a:rPr lang="en-US" altLang="zh-CN" sz="2400" b="1" dirty="0"/>
              <a:t>R</a:t>
            </a:r>
            <a:r>
              <a:rPr lang="zh-CN" altLang="en-US" sz="2400" b="1" dirty="0"/>
              <a:t>的一个无损连接分解。</a:t>
            </a:r>
          </a:p>
        </p:txBody>
      </p:sp>
      <p:sp>
        <p:nvSpPr>
          <p:cNvPr id="67588" name="Rectangle 4"/>
          <p:cNvSpPr>
            <a:spLocks noChangeArrowheads="1"/>
          </p:cNvSpPr>
          <p:nvPr/>
        </p:nvSpPr>
        <p:spPr bwMode="auto">
          <a:xfrm>
            <a:off x="251520" y="2994437"/>
            <a:ext cx="876300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tabLst>
                <a:tab pos="1285875" algn="l"/>
              </a:tabLst>
              <a:defRPr>
                <a:solidFill>
                  <a:schemeClr val="tx1"/>
                </a:solidFill>
                <a:latin typeface="Arial" panose="020B0604020202020204" pitchFamily="34" charset="0"/>
                <a:ea typeface="宋体" panose="02010600030101010101" pitchFamily="2" charset="-122"/>
              </a:defRPr>
            </a:lvl1pPr>
            <a:lvl2pPr>
              <a:tabLst>
                <a:tab pos="1285875" algn="l"/>
              </a:tabLst>
              <a:defRPr>
                <a:solidFill>
                  <a:schemeClr val="tx1"/>
                </a:solidFill>
                <a:latin typeface="Arial" panose="020B0604020202020204" pitchFamily="34" charset="0"/>
                <a:ea typeface="宋体" panose="02010600030101010101" pitchFamily="2" charset="-122"/>
              </a:defRPr>
            </a:lvl2pPr>
            <a:lvl3pPr>
              <a:tabLst>
                <a:tab pos="1285875" algn="l"/>
              </a:tabLst>
              <a:defRPr>
                <a:solidFill>
                  <a:schemeClr val="tx1"/>
                </a:solidFill>
                <a:latin typeface="Arial" panose="020B0604020202020204" pitchFamily="34" charset="0"/>
                <a:ea typeface="宋体" panose="02010600030101010101" pitchFamily="2" charset="-122"/>
              </a:defRPr>
            </a:lvl3pPr>
            <a:lvl4pPr>
              <a:tabLst>
                <a:tab pos="1285875" algn="l"/>
              </a:tabLst>
              <a:defRPr>
                <a:solidFill>
                  <a:schemeClr val="tx1"/>
                </a:solidFill>
                <a:latin typeface="Arial" panose="020B0604020202020204" pitchFamily="34" charset="0"/>
                <a:ea typeface="宋体" panose="02010600030101010101" pitchFamily="2" charset="-122"/>
              </a:defRPr>
            </a:lvl4pPr>
            <a:lvl5pPr>
              <a:tabLst>
                <a:tab pos="12858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9pPr>
          </a:lstStyle>
          <a:p>
            <a:pPr algn="l"/>
            <a:r>
              <a:rPr lang="pt-BR" altLang="zh-CN" sz="2200" b="1" dirty="0">
                <a:solidFill>
                  <a:srgbClr val="FF0066"/>
                </a:solidFill>
              </a:rPr>
              <a:t>【</a:t>
            </a:r>
            <a:r>
              <a:rPr lang="zh-CN" altLang="pt-BR" sz="2200" b="1" dirty="0">
                <a:solidFill>
                  <a:srgbClr val="FF0066"/>
                </a:solidFill>
              </a:rPr>
              <a:t>例</a:t>
            </a:r>
            <a:r>
              <a:rPr lang="pt-BR" altLang="zh-CN" sz="2200" b="1" dirty="0">
                <a:solidFill>
                  <a:srgbClr val="FF0066"/>
                </a:solidFill>
              </a:rPr>
              <a:t>9】</a:t>
            </a:r>
            <a:r>
              <a:rPr lang="zh-CN" altLang="pt-BR" sz="2200" b="1" dirty="0">
                <a:solidFill>
                  <a:srgbClr val="000099"/>
                </a:solidFill>
              </a:rPr>
              <a:t>（</a:t>
            </a:r>
            <a:r>
              <a:rPr lang="pt-BR" altLang="zh-CN" sz="2200" b="1" dirty="0">
                <a:solidFill>
                  <a:srgbClr val="000099"/>
                </a:solidFill>
              </a:rPr>
              <a:t>1</a:t>
            </a:r>
            <a:r>
              <a:rPr lang="zh-CN" altLang="pt-BR" sz="2200" b="1" dirty="0">
                <a:solidFill>
                  <a:srgbClr val="000099"/>
                </a:solidFill>
              </a:rPr>
              <a:t>）</a:t>
            </a:r>
            <a:r>
              <a:rPr lang="zh-CN" altLang="pt-BR" sz="2200" b="1" dirty="0"/>
              <a:t>设有关系模式</a:t>
            </a:r>
            <a:r>
              <a:rPr lang="pt-BR" altLang="zh-CN" sz="2200" b="1" dirty="0"/>
              <a:t>R</a:t>
            </a:r>
            <a:r>
              <a:rPr lang="zh-CN" altLang="pt-BR" sz="2200" b="1" dirty="0"/>
              <a:t>（</a:t>
            </a:r>
            <a:r>
              <a:rPr lang="pt-BR" altLang="zh-CN" sz="2200" b="1" dirty="0"/>
              <a:t>ABC</a:t>
            </a:r>
            <a:r>
              <a:rPr lang="zh-CN" altLang="pt-BR" sz="2200" b="1" dirty="0"/>
              <a:t>），函数依赖集</a:t>
            </a:r>
            <a:r>
              <a:rPr lang="pt-BR" altLang="zh-CN" sz="2200" b="1" dirty="0"/>
              <a:t>F=</a:t>
            </a:r>
            <a:r>
              <a:rPr lang="zh-CN" altLang="pt-BR" sz="2200" b="1" dirty="0"/>
              <a:t>｛</a:t>
            </a:r>
            <a:r>
              <a:rPr lang="pt-BR" altLang="zh-CN" sz="2200" b="1" dirty="0"/>
              <a:t>A</a:t>
            </a:r>
            <a:r>
              <a:rPr lang="en-US" altLang="zh-CN" sz="2200" b="1" dirty="0"/>
              <a:t>→B</a:t>
            </a:r>
            <a:r>
              <a:rPr lang="zh-CN" altLang="en-US" sz="2200" b="1" dirty="0"/>
              <a:t>，</a:t>
            </a:r>
            <a:r>
              <a:rPr lang="en-US" altLang="zh-CN" sz="2200" b="1" dirty="0"/>
              <a:t>C→B</a:t>
            </a:r>
            <a:r>
              <a:rPr lang="zh-CN" altLang="en-US" sz="2200" b="1" dirty="0"/>
              <a:t>｝，分解成</a:t>
            </a:r>
            <a:r>
              <a:rPr lang="en-US" altLang="zh-CN" sz="2200" b="1" dirty="0"/>
              <a:t>p={AB</a:t>
            </a:r>
            <a:r>
              <a:rPr lang="zh-CN" altLang="en-US" sz="2200" b="1" dirty="0"/>
              <a:t>，</a:t>
            </a:r>
            <a:r>
              <a:rPr lang="en-US" altLang="zh-CN" sz="2200" b="1" dirty="0"/>
              <a:t>BC}</a:t>
            </a:r>
            <a:r>
              <a:rPr lang="zh-CN" altLang="en-US" sz="2200" b="1" dirty="0"/>
              <a:t>，判断该分解是否是无损的。</a:t>
            </a:r>
          </a:p>
          <a:p>
            <a:pPr algn="l"/>
            <a:r>
              <a:rPr lang="zh-CN" altLang="en-US" sz="2200" b="1" dirty="0">
                <a:solidFill>
                  <a:srgbClr val="FF0000"/>
                </a:solidFill>
              </a:rPr>
              <a:t>解答：</a:t>
            </a:r>
          </a:p>
          <a:p>
            <a:pPr algn="l"/>
            <a:r>
              <a:rPr lang="zh-CN" altLang="en-US" sz="2200" b="1" dirty="0"/>
              <a:t>         因为</a:t>
            </a:r>
            <a:r>
              <a:rPr lang="en-US" altLang="zh-CN" sz="2200" b="1" dirty="0"/>
              <a:t>R1∩R2=B</a:t>
            </a:r>
            <a:r>
              <a:rPr lang="zh-CN" altLang="en-US" sz="2200" b="1" dirty="0"/>
              <a:t>，</a:t>
            </a:r>
            <a:r>
              <a:rPr lang="en-US" altLang="zh-CN" sz="2200" b="1" dirty="0"/>
              <a:t>R1-R2=A</a:t>
            </a:r>
            <a:r>
              <a:rPr lang="zh-CN" altLang="en-US" sz="2200" b="1" dirty="0"/>
              <a:t>，</a:t>
            </a:r>
            <a:r>
              <a:rPr lang="en-US" altLang="zh-CN" sz="2200" b="1" dirty="0"/>
              <a:t>R2-R1=C</a:t>
            </a:r>
            <a:r>
              <a:rPr lang="zh-CN" altLang="en-US" sz="2200" b="1" dirty="0"/>
              <a:t>，由于在函数依赖集中，即无</a:t>
            </a:r>
            <a:r>
              <a:rPr lang="en-US" altLang="zh-CN" sz="2200" b="1" dirty="0"/>
              <a:t>B→A</a:t>
            </a:r>
            <a:r>
              <a:rPr lang="zh-CN" altLang="en-US" sz="2200" b="1" dirty="0"/>
              <a:t>，也无</a:t>
            </a:r>
            <a:r>
              <a:rPr lang="en-US" altLang="zh-CN" sz="2200" b="1" dirty="0"/>
              <a:t>B→C</a:t>
            </a:r>
            <a:r>
              <a:rPr lang="zh-CN" altLang="en-US" sz="2200" b="1" dirty="0"/>
              <a:t>，所以该分解是有损的。</a:t>
            </a:r>
          </a:p>
          <a:p>
            <a:pPr algn="l"/>
            <a:r>
              <a:rPr lang="zh-CN" altLang="en-US" sz="2200" b="1" dirty="0">
                <a:solidFill>
                  <a:srgbClr val="000099"/>
                </a:solidFill>
              </a:rPr>
              <a:t>（</a:t>
            </a:r>
            <a:r>
              <a:rPr lang="en-US" altLang="zh-CN" sz="2200" b="1" dirty="0">
                <a:solidFill>
                  <a:srgbClr val="000099"/>
                </a:solidFill>
              </a:rPr>
              <a:t>2</a:t>
            </a:r>
            <a:r>
              <a:rPr lang="zh-CN" altLang="en-US" sz="2200" b="1" dirty="0">
                <a:solidFill>
                  <a:srgbClr val="000099"/>
                </a:solidFill>
              </a:rPr>
              <a:t>）</a:t>
            </a:r>
            <a:r>
              <a:rPr lang="zh-CN" altLang="en-US" sz="2200" b="1" dirty="0"/>
              <a:t>设有关系模式</a:t>
            </a:r>
            <a:r>
              <a:rPr lang="en-US" altLang="zh-CN" sz="2200" b="1" dirty="0"/>
              <a:t>R</a:t>
            </a:r>
            <a:r>
              <a:rPr lang="zh-CN" altLang="en-US" sz="2200" b="1" dirty="0"/>
              <a:t>（</a:t>
            </a:r>
            <a:r>
              <a:rPr lang="en-US" altLang="zh-CN" sz="2200" b="1" dirty="0"/>
              <a:t>XYZ</a:t>
            </a:r>
            <a:r>
              <a:rPr lang="zh-CN" altLang="en-US" sz="2200" b="1" dirty="0"/>
              <a:t>）</a:t>
            </a:r>
            <a:r>
              <a:rPr lang="zh-CN" altLang="pt-BR" sz="2200" b="1" dirty="0"/>
              <a:t>，函数依赖集</a:t>
            </a:r>
            <a:r>
              <a:rPr lang="pt-BR" altLang="zh-CN" sz="2200" b="1" dirty="0"/>
              <a:t>F=</a:t>
            </a:r>
            <a:r>
              <a:rPr lang="zh-CN" altLang="pt-BR" sz="2200" b="1" dirty="0"/>
              <a:t>｛</a:t>
            </a:r>
            <a:r>
              <a:rPr lang="pt-BR" altLang="zh-CN" sz="2200" b="1" dirty="0"/>
              <a:t>X</a:t>
            </a:r>
            <a:r>
              <a:rPr lang="en-US" altLang="zh-CN" sz="2200" b="1" dirty="0"/>
              <a:t>→Y</a:t>
            </a:r>
            <a:r>
              <a:rPr lang="zh-CN" altLang="en-US" sz="2200" b="1" dirty="0"/>
              <a:t>，</a:t>
            </a:r>
            <a:r>
              <a:rPr lang="en-US" altLang="zh-CN" sz="2200" b="1" dirty="0"/>
              <a:t>X→Z</a:t>
            </a:r>
            <a:r>
              <a:rPr lang="zh-CN" altLang="en-US" sz="2200" b="1" dirty="0"/>
              <a:t>，</a:t>
            </a:r>
            <a:r>
              <a:rPr lang="en-US" altLang="zh-CN" sz="2200" b="1" dirty="0"/>
              <a:t>YZ→X</a:t>
            </a:r>
            <a:r>
              <a:rPr lang="zh-CN" altLang="en-US" sz="2200" b="1" dirty="0"/>
              <a:t>｝，分解成</a:t>
            </a:r>
            <a:r>
              <a:rPr lang="en-US" altLang="zh-CN" sz="2200" b="1" dirty="0"/>
              <a:t>p={XY</a:t>
            </a:r>
            <a:r>
              <a:rPr lang="zh-CN" altLang="en-US" sz="2200" b="1" dirty="0"/>
              <a:t>，</a:t>
            </a:r>
            <a:r>
              <a:rPr lang="en-US" altLang="zh-CN" sz="2200" b="1" dirty="0"/>
              <a:t>XZ}</a:t>
            </a:r>
            <a:r>
              <a:rPr lang="zh-CN" altLang="en-US" sz="2200" b="1" dirty="0"/>
              <a:t>，判断该分解是否是无损的。</a:t>
            </a:r>
          </a:p>
          <a:p>
            <a:pPr algn="l"/>
            <a:r>
              <a:rPr lang="zh-CN" altLang="en-US" sz="2200" b="1" dirty="0">
                <a:solidFill>
                  <a:srgbClr val="FF0000"/>
                </a:solidFill>
              </a:rPr>
              <a:t>解答：</a:t>
            </a:r>
          </a:p>
          <a:p>
            <a:pPr algn="l"/>
            <a:r>
              <a:rPr lang="zh-CN" altLang="en-US" sz="2200" b="1" dirty="0"/>
              <a:t>         因为</a:t>
            </a:r>
            <a:r>
              <a:rPr lang="en-US" altLang="zh-CN" sz="2200" b="1" dirty="0"/>
              <a:t>R1∩R2=X</a:t>
            </a:r>
            <a:r>
              <a:rPr lang="zh-CN" altLang="en-US" sz="2200" b="1" dirty="0"/>
              <a:t>，</a:t>
            </a:r>
            <a:r>
              <a:rPr lang="en-US" altLang="zh-CN" sz="2200" b="1" dirty="0"/>
              <a:t>R1-R2=Y</a:t>
            </a:r>
            <a:r>
              <a:rPr lang="zh-CN" altLang="en-US" sz="2200" b="1" dirty="0"/>
              <a:t>，</a:t>
            </a:r>
            <a:r>
              <a:rPr lang="en-US" altLang="zh-CN" sz="2200" b="1" dirty="0"/>
              <a:t>R2-R1=Z</a:t>
            </a:r>
            <a:r>
              <a:rPr lang="zh-CN" altLang="en-US" sz="2200" b="1" dirty="0"/>
              <a:t>，由于在函数依赖集中，有</a:t>
            </a:r>
            <a:r>
              <a:rPr lang="en-US" altLang="zh-CN" sz="2200" b="1" dirty="0"/>
              <a:t>X→Y</a:t>
            </a:r>
            <a:r>
              <a:rPr lang="zh-CN" altLang="en-US" sz="2200" b="1" dirty="0"/>
              <a:t>，所以判定分解是无损的。也可以通过</a:t>
            </a:r>
            <a:r>
              <a:rPr lang="en-US" altLang="zh-CN" sz="2200" b="1" dirty="0"/>
              <a:t>X→Z</a:t>
            </a:r>
            <a:r>
              <a:rPr lang="zh-CN" altLang="en-US" sz="2200" b="1" dirty="0"/>
              <a:t>，判定该分解是无损的。</a:t>
            </a:r>
          </a:p>
        </p:txBody>
      </p:sp>
    </p:spTree>
    <p:extLst>
      <p:ext uri="{BB962C8B-B14F-4D97-AF65-F5344CB8AC3E}">
        <p14:creationId xmlns:p14="http://schemas.microsoft.com/office/powerpoint/2010/main" val="17493350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193699"/>
            <a:ext cx="8229600" cy="914400"/>
          </a:xfrm>
        </p:spPr>
        <p:txBody>
          <a:bodyPr/>
          <a:lstStyle/>
          <a:p>
            <a:r>
              <a:rPr lang="en-US" altLang="zh-CN" sz="2800" b="1" dirty="0"/>
              <a:t>2</a:t>
            </a:r>
            <a:r>
              <a:rPr lang="zh-CN" altLang="en-US" sz="2800" b="1" dirty="0"/>
              <a:t>．无损连接分解的测试</a:t>
            </a:r>
          </a:p>
        </p:txBody>
      </p:sp>
      <p:sp>
        <p:nvSpPr>
          <p:cNvPr id="68611" name="Rectangle 3"/>
          <p:cNvSpPr>
            <a:spLocks noGrp="1" noChangeArrowheads="1"/>
          </p:cNvSpPr>
          <p:nvPr>
            <p:ph type="body" idx="1"/>
          </p:nvPr>
        </p:nvSpPr>
        <p:spPr>
          <a:xfrm>
            <a:off x="304800" y="980728"/>
            <a:ext cx="8839200" cy="5410200"/>
          </a:xfrm>
        </p:spPr>
        <p:txBody>
          <a:bodyPr/>
          <a:lstStyle/>
          <a:p>
            <a:pPr>
              <a:lnSpc>
                <a:spcPct val="80000"/>
              </a:lnSpc>
              <a:buFont typeface="Wingdings" panose="05000000000000000000" pitchFamily="2" charset="2"/>
              <a:buNone/>
            </a:pPr>
            <a:r>
              <a:rPr lang="zh-CN" altLang="en-US" sz="2200" b="1" dirty="0">
                <a:solidFill>
                  <a:srgbClr val="CC3300"/>
                </a:solidFill>
              </a:rPr>
              <a:t>算法</a:t>
            </a:r>
            <a:r>
              <a:rPr lang="en-US" altLang="zh-CN" sz="2200" b="1" dirty="0">
                <a:solidFill>
                  <a:srgbClr val="CC3300"/>
                </a:solidFill>
              </a:rPr>
              <a:t>2</a:t>
            </a:r>
            <a:r>
              <a:rPr lang="en-US" altLang="zh-CN" sz="2200" b="1" dirty="0"/>
              <a:t> </a:t>
            </a:r>
            <a:r>
              <a:rPr lang="zh-CN" altLang="en-US" sz="2200" b="1" dirty="0"/>
              <a:t>无损分解的测试方法。</a:t>
            </a:r>
          </a:p>
          <a:p>
            <a:pPr>
              <a:lnSpc>
                <a:spcPct val="80000"/>
              </a:lnSpc>
              <a:buFont typeface="Wingdings" panose="05000000000000000000" pitchFamily="2" charset="2"/>
              <a:buNone/>
            </a:pPr>
            <a:r>
              <a:rPr lang="zh-CN" altLang="en-US" sz="1800" b="1" dirty="0"/>
              <a:t>输入：关系模式</a:t>
            </a:r>
            <a:r>
              <a:rPr lang="en-US" altLang="zh-CN" sz="1800" b="1" dirty="0"/>
              <a:t>R=(A</a:t>
            </a:r>
            <a:r>
              <a:rPr lang="en-US" altLang="zh-CN" sz="1800" b="1" baseline="-25000" dirty="0"/>
              <a:t>1</a:t>
            </a:r>
            <a:r>
              <a:rPr lang="zh-CN" altLang="en-US" sz="1800" b="1" dirty="0"/>
              <a:t>，</a:t>
            </a:r>
            <a:r>
              <a:rPr lang="en-US" altLang="zh-CN" sz="1800" b="1" dirty="0"/>
              <a:t>A</a:t>
            </a:r>
            <a:r>
              <a:rPr lang="en-US" altLang="zh-CN" sz="1800" b="1" baseline="-25000" dirty="0"/>
              <a:t>2</a:t>
            </a:r>
            <a:r>
              <a:rPr lang="zh-CN" altLang="en-US" sz="1800" b="1" dirty="0"/>
              <a:t>，</a:t>
            </a:r>
            <a:r>
              <a:rPr lang="en-US" altLang="zh-CN" sz="1800" b="1" dirty="0"/>
              <a:t>……</a:t>
            </a:r>
            <a:r>
              <a:rPr lang="zh-CN" altLang="en-US" sz="1800" b="1" dirty="0"/>
              <a:t>，</a:t>
            </a:r>
            <a:r>
              <a:rPr lang="en-US" altLang="zh-CN" sz="1800" b="1" dirty="0"/>
              <a:t>A</a:t>
            </a:r>
            <a:r>
              <a:rPr lang="en-US" altLang="zh-CN" sz="1800" b="1" baseline="-25000" dirty="0"/>
              <a:t>n</a:t>
            </a:r>
            <a:r>
              <a:rPr lang="en-US" altLang="zh-CN" sz="1800" b="1" dirty="0"/>
              <a:t>)</a:t>
            </a:r>
            <a:r>
              <a:rPr lang="zh-CN" altLang="en-US" sz="1800" b="1" dirty="0"/>
              <a:t>，</a:t>
            </a:r>
            <a:r>
              <a:rPr lang="en-US" altLang="zh-CN" sz="1800" b="1" dirty="0"/>
              <a:t>F</a:t>
            </a:r>
            <a:r>
              <a:rPr lang="zh-CN" altLang="en-US" sz="1800" b="1" dirty="0"/>
              <a:t>是</a:t>
            </a:r>
            <a:r>
              <a:rPr lang="en-US" altLang="zh-CN" sz="1800" b="1" dirty="0"/>
              <a:t>R</a:t>
            </a:r>
            <a:r>
              <a:rPr lang="zh-CN" altLang="en-US" sz="1800" b="1" dirty="0"/>
              <a:t>上成立的函数依赖集，</a:t>
            </a:r>
          </a:p>
          <a:p>
            <a:pPr>
              <a:lnSpc>
                <a:spcPct val="80000"/>
              </a:lnSpc>
              <a:buFont typeface="Wingdings" panose="05000000000000000000" pitchFamily="2" charset="2"/>
              <a:buNone/>
            </a:pPr>
            <a:r>
              <a:rPr lang="zh-CN" altLang="en-US" sz="1800" b="1" dirty="0"/>
              <a:t>                 </a:t>
            </a:r>
            <a:r>
              <a:rPr lang="en-US" altLang="zh-CN" sz="1800" b="1" dirty="0"/>
              <a:t>p=</a:t>
            </a:r>
            <a:r>
              <a:rPr lang="zh-CN" altLang="en-US" sz="1800" b="1" dirty="0"/>
              <a:t>｛</a:t>
            </a:r>
            <a:r>
              <a:rPr lang="en-US" altLang="zh-CN" sz="1800" b="1" dirty="0"/>
              <a:t>R</a:t>
            </a:r>
            <a:r>
              <a:rPr lang="en-US" altLang="zh-CN" sz="1800" b="1" baseline="-25000" dirty="0"/>
              <a:t>1</a:t>
            </a:r>
            <a:r>
              <a:rPr lang="zh-CN" altLang="en-US" sz="1800" b="1" dirty="0"/>
              <a:t>，</a:t>
            </a:r>
            <a:r>
              <a:rPr lang="en-US" altLang="zh-CN" sz="1800" b="1" dirty="0"/>
              <a:t>R</a:t>
            </a:r>
            <a:r>
              <a:rPr lang="en-US" altLang="zh-CN" sz="1800" b="1" baseline="-25000" dirty="0"/>
              <a:t>2</a:t>
            </a:r>
            <a:r>
              <a:rPr lang="zh-CN" altLang="en-US" sz="1800" b="1" dirty="0"/>
              <a:t>，</a:t>
            </a:r>
            <a:r>
              <a:rPr lang="en-US" altLang="zh-CN" sz="1800" b="1" dirty="0"/>
              <a:t>……</a:t>
            </a:r>
            <a:r>
              <a:rPr lang="zh-CN" altLang="en-US" sz="1800" b="1" dirty="0"/>
              <a:t>，</a:t>
            </a:r>
            <a:r>
              <a:rPr lang="en-US" altLang="zh-CN" sz="1800" b="1" dirty="0" err="1"/>
              <a:t>R</a:t>
            </a:r>
            <a:r>
              <a:rPr lang="en-US" altLang="zh-CN" sz="1800" b="1" baseline="-25000" dirty="0" err="1"/>
              <a:t>k</a:t>
            </a:r>
            <a:r>
              <a:rPr lang="zh-CN" altLang="en-US" sz="1800" b="1" dirty="0"/>
              <a:t>｝是</a:t>
            </a:r>
            <a:r>
              <a:rPr lang="en-US" altLang="zh-CN" sz="1800" b="1" dirty="0"/>
              <a:t>R</a:t>
            </a:r>
            <a:r>
              <a:rPr lang="zh-CN" altLang="en-US" sz="1800" b="1" dirty="0"/>
              <a:t>的一个分解。</a:t>
            </a:r>
          </a:p>
          <a:p>
            <a:pPr>
              <a:lnSpc>
                <a:spcPct val="80000"/>
              </a:lnSpc>
              <a:buFont typeface="Wingdings" panose="05000000000000000000" pitchFamily="2" charset="2"/>
              <a:buNone/>
            </a:pPr>
            <a:r>
              <a:rPr lang="zh-CN" altLang="en-US" sz="1800" b="1" dirty="0"/>
              <a:t>输出：确定</a:t>
            </a:r>
            <a:r>
              <a:rPr lang="en-US" altLang="zh-CN" sz="1800" b="1" dirty="0"/>
              <a:t>p</a:t>
            </a:r>
            <a:r>
              <a:rPr lang="zh-CN" altLang="en-US" sz="1800" b="1" dirty="0"/>
              <a:t>是否为</a:t>
            </a:r>
            <a:r>
              <a:rPr lang="en-US" altLang="zh-CN" sz="1800" b="1" dirty="0"/>
              <a:t>R</a:t>
            </a:r>
            <a:r>
              <a:rPr lang="zh-CN" altLang="en-US" sz="1800" b="1" dirty="0"/>
              <a:t>的无损分解。</a:t>
            </a:r>
          </a:p>
          <a:p>
            <a:pPr>
              <a:lnSpc>
                <a:spcPct val="80000"/>
              </a:lnSpc>
              <a:buFont typeface="Wingdings" panose="05000000000000000000" pitchFamily="2" charset="2"/>
              <a:buNone/>
            </a:pPr>
            <a:r>
              <a:rPr lang="zh-CN" altLang="en-US" sz="1800" b="1" dirty="0"/>
              <a:t>步骤：</a:t>
            </a:r>
          </a:p>
          <a:p>
            <a:pPr>
              <a:buFont typeface="Wingdings" panose="05000000000000000000" pitchFamily="2" charset="2"/>
              <a:buNone/>
            </a:pPr>
            <a:r>
              <a:rPr lang="zh-CN" altLang="en-US" sz="1800" b="1" dirty="0"/>
              <a:t>（</a:t>
            </a:r>
            <a:r>
              <a:rPr lang="en-US" altLang="zh-CN" sz="1800" b="1" dirty="0"/>
              <a:t>1</a:t>
            </a:r>
            <a:r>
              <a:rPr lang="zh-CN" altLang="en-US" sz="1800" b="1" dirty="0"/>
              <a:t>）构造一张</a:t>
            </a:r>
            <a:r>
              <a:rPr lang="en-US" altLang="zh-CN" sz="1800" b="1" dirty="0"/>
              <a:t>k</a:t>
            </a:r>
            <a:r>
              <a:rPr lang="zh-CN" altLang="en-US" sz="1800" b="1" dirty="0"/>
              <a:t>行</a:t>
            </a:r>
            <a:r>
              <a:rPr lang="en-US" altLang="zh-CN" sz="1800" b="1" dirty="0"/>
              <a:t>n</a:t>
            </a:r>
            <a:r>
              <a:rPr lang="zh-CN" altLang="en-US" sz="1800" b="1" dirty="0"/>
              <a:t>列的表格，每列对应一个属性</a:t>
            </a:r>
            <a:r>
              <a:rPr lang="en-US" altLang="zh-CN" sz="1800" b="1" dirty="0" err="1"/>
              <a:t>A</a:t>
            </a:r>
            <a:r>
              <a:rPr lang="en-US" altLang="zh-CN" sz="1800" b="1" baseline="-25000" dirty="0" err="1"/>
              <a:t>j</a:t>
            </a:r>
            <a:r>
              <a:rPr lang="zh-CN" altLang="en-US" sz="1800" b="1" dirty="0"/>
              <a:t>（</a:t>
            </a:r>
            <a:r>
              <a:rPr lang="en-US" altLang="zh-CN" sz="1800" b="1" dirty="0"/>
              <a:t>1≤j≤n</a:t>
            </a:r>
            <a:r>
              <a:rPr lang="zh-CN" altLang="en-US" sz="1800" b="1" dirty="0"/>
              <a:t>），每行对应一个模式</a:t>
            </a:r>
            <a:r>
              <a:rPr lang="en-US" altLang="zh-CN" sz="1800" b="1" dirty="0" err="1"/>
              <a:t>R</a:t>
            </a:r>
            <a:r>
              <a:rPr lang="en-US" altLang="zh-CN" sz="1800" b="1" baseline="-25000" dirty="0" err="1"/>
              <a:t>i</a:t>
            </a:r>
            <a:r>
              <a:rPr lang="zh-CN" altLang="en-US" sz="1800" b="1" dirty="0"/>
              <a:t>（</a:t>
            </a:r>
            <a:r>
              <a:rPr lang="en-US" altLang="zh-CN" sz="1800" b="1" dirty="0"/>
              <a:t>1≤i≤k</a:t>
            </a:r>
            <a:r>
              <a:rPr lang="zh-CN" altLang="en-US" sz="1800" b="1" dirty="0"/>
              <a:t>）。如果</a:t>
            </a:r>
            <a:r>
              <a:rPr lang="en-US" altLang="zh-CN" sz="1800" b="1" dirty="0" err="1"/>
              <a:t>A</a:t>
            </a:r>
            <a:r>
              <a:rPr lang="en-US" altLang="zh-CN" sz="1800" b="1" baseline="-25000" dirty="0" err="1"/>
              <a:t>j</a:t>
            </a:r>
            <a:r>
              <a:rPr lang="zh-CN" altLang="en-US" sz="1800" b="1" dirty="0"/>
              <a:t>在</a:t>
            </a:r>
            <a:r>
              <a:rPr lang="en-US" altLang="zh-CN" sz="1800" b="1" dirty="0" err="1"/>
              <a:t>R</a:t>
            </a:r>
            <a:r>
              <a:rPr lang="en-US" altLang="zh-CN" sz="1800" b="1" baseline="-25000" dirty="0" err="1"/>
              <a:t>i</a:t>
            </a:r>
            <a:r>
              <a:rPr lang="zh-CN" altLang="en-US" sz="1800" b="1" dirty="0"/>
              <a:t>中，那么表格的第</a:t>
            </a:r>
            <a:r>
              <a:rPr lang="en-US" altLang="zh-CN" sz="1800" b="1" dirty="0" err="1"/>
              <a:t>i</a:t>
            </a:r>
            <a:r>
              <a:rPr lang="zh-CN" altLang="en-US" sz="1800" b="1" dirty="0"/>
              <a:t>行第</a:t>
            </a:r>
            <a:r>
              <a:rPr lang="en-US" altLang="zh-CN" sz="1800" b="1" dirty="0"/>
              <a:t>j</a:t>
            </a:r>
            <a:r>
              <a:rPr lang="zh-CN" altLang="en-US" sz="1800" b="1" dirty="0"/>
              <a:t>列处填上符号</a:t>
            </a:r>
            <a:r>
              <a:rPr lang="en-US" altLang="zh-CN" sz="1800" b="1" dirty="0" err="1"/>
              <a:t>a</a:t>
            </a:r>
            <a:r>
              <a:rPr lang="en-US" altLang="zh-CN" sz="1800" b="1" baseline="-25000" dirty="0" err="1"/>
              <a:t>j</a:t>
            </a:r>
            <a:r>
              <a:rPr lang="zh-CN" altLang="en-US" sz="1800" b="1" dirty="0"/>
              <a:t>，否则填上</a:t>
            </a:r>
            <a:r>
              <a:rPr lang="en-US" altLang="zh-CN" sz="1800" b="1" dirty="0" err="1"/>
              <a:t>b</a:t>
            </a:r>
            <a:r>
              <a:rPr lang="en-US" altLang="zh-CN" sz="1800" b="1" baseline="-25000" dirty="0" err="1"/>
              <a:t>ij</a:t>
            </a:r>
            <a:r>
              <a:rPr lang="zh-CN" altLang="en-US" sz="1800" b="1" dirty="0"/>
              <a:t>（</a:t>
            </a:r>
            <a:r>
              <a:rPr lang="en-US" altLang="zh-CN" sz="1800" b="1" dirty="0" err="1"/>
              <a:t>a</a:t>
            </a:r>
            <a:r>
              <a:rPr lang="en-US" altLang="zh-CN" sz="1800" b="1" baseline="-25000" dirty="0" err="1"/>
              <a:t>j</a:t>
            </a:r>
            <a:r>
              <a:rPr lang="zh-CN" altLang="en-US" sz="1800" b="1" dirty="0"/>
              <a:t>，</a:t>
            </a:r>
            <a:r>
              <a:rPr lang="en-US" altLang="zh-CN" sz="1800" b="1" dirty="0" err="1"/>
              <a:t>b</a:t>
            </a:r>
            <a:r>
              <a:rPr lang="en-US" altLang="zh-CN" sz="1800" b="1" baseline="-25000" dirty="0" err="1"/>
              <a:t>ij</a:t>
            </a:r>
            <a:r>
              <a:rPr lang="zh-CN" altLang="en-US" sz="1800" b="1" dirty="0"/>
              <a:t>仅是一种符号，无专门含义）。</a:t>
            </a:r>
          </a:p>
          <a:p>
            <a:pPr>
              <a:buFont typeface="Wingdings" panose="05000000000000000000" pitchFamily="2" charset="2"/>
              <a:buNone/>
            </a:pPr>
            <a:r>
              <a:rPr lang="zh-CN" altLang="en-US" sz="1800" b="1" dirty="0"/>
              <a:t>（</a:t>
            </a:r>
            <a:r>
              <a:rPr lang="en-US" altLang="zh-CN" sz="1800" b="1" dirty="0"/>
              <a:t>2</a:t>
            </a:r>
            <a:r>
              <a:rPr lang="zh-CN" altLang="en-US" sz="1800" b="1" dirty="0"/>
              <a:t>）把表格看成模式</a:t>
            </a:r>
            <a:r>
              <a:rPr lang="en-US" altLang="zh-CN" sz="1800" b="1" dirty="0"/>
              <a:t>R</a:t>
            </a:r>
            <a:r>
              <a:rPr lang="zh-CN" altLang="en-US" sz="1800" b="1" dirty="0"/>
              <a:t>的一个关系，反复检查</a:t>
            </a:r>
            <a:r>
              <a:rPr lang="en-US" altLang="zh-CN" sz="1800" b="1" dirty="0"/>
              <a:t>F</a:t>
            </a:r>
            <a:r>
              <a:rPr lang="zh-CN" altLang="en-US" sz="1800" b="1" dirty="0"/>
              <a:t>中每个函数依赖在表格中是否成立，若不成立，则修改表格中的值。修改方法如下：</a:t>
            </a:r>
          </a:p>
          <a:p>
            <a:pPr>
              <a:buFont typeface="Wingdings" panose="05000000000000000000" pitchFamily="2" charset="2"/>
              <a:buNone/>
            </a:pPr>
            <a:r>
              <a:rPr lang="zh-CN" altLang="en-US" sz="1800" b="1" dirty="0"/>
              <a:t>          对于</a:t>
            </a:r>
            <a:r>
              <a:rPr lang="en-US" altLang="zh-CN" sz="1800" b="1" dirty="0"/>
              <a:t>F</a:t>
            </a:r>
            <a:r>
              <a:rPr lang="zh-CN" altLang="en-US" sz="1800" b="1" dirty="0"/>
              <a:t>中的一个函数依赖</a:t>
            </a:r>
            <a:r>
              <a:rPr lang="en-US" altLang="zh-CN" sz="1800" b="1" dirty="0"/>
              <a:t>X→Y</a:t>
            </a:r>
            <a:r>
              <a:rPr lang="zh-CN" altLang="en-US" sz="1800" b="1" dirty="0"/>
              <a:t>，在表格中寻找对应于</a:t>
            </a:r>
            <a:r>
              <a:rPr lang="en-US" altLang="zh-CN" sz="1800" b="1" dirty="0"/>
              <a:t>X</a:t>
            </a:r>
            <a:r>
              <a:rPr lang="zh-CN" altLang="en-US" sz="1800" b="1" dirty="0"/>
              <a:t>中属性的</a:t>
            </a:r>
            <a:r>
              <a:rPr lang="zh-CN" altLang="en-US" sz="1800" b="1" dirty="0">
                <a:solidFill>
                  <a:srgbClr val="FF0000"/>
                </a:solidFill>
              </a:rPr>
              <a:t>所有列</a:t>
            </a:r>
            <a:r>
              <a:rPr lang="zh-CN" altLang="en-US" sz="1800" b="1" dirty="0"/>
              <a:t>上符号</a:t>
            </a:r>
            <a:r>
              <a:rPr lang="en-US" altLang="zh-CN" sz="1800" b="1" dirty="0" err="1"/>
              <a:t>a</a:t>
            </a:r>
            <a:r>
              <a:rPr lang="en-US" altLang="zh-CN" sz="1800" b="1" baseline="-25000" dirty="0" err="1"/>
              <a:t>i</a:t>
            </a:r>
            <a:r>
              <a:rPr lang="zh-CN" altLang="en-US" sz="1800" b="1" dirty="0"/>
              <a:t>或</a:t>
            </a:r>
            <a:r>
              <a:rPr lang="en-US" altLang="zh-CN" sz="1800" b="1" dirty="0" err="1"/>
              <a:t>b</a:t>
            </a:r>
            <a:r>
              <a:rPr lang="en-US" altLang="zh-CN" sz="1800" b="1" baseline="-25000" dirty="0" err="1"/>
              <a:t>ij</a:t>
            </a:r>
            <a:r>
              <a:rPr lang="zh-CN" altLang="en-US" sz="1800" b="1" dirty="0"/>
              <a:t>全相同的那些行，按下列情况处理：</a:t>
            </a:r>
          </a:p>
          <a:p>
            <a:pPr>
              <a:buFont typeface="Wingdings" panose="05000000000000000000" pitchFamily="2" charset="2"/>
              <a:buNone/>
            </a:pPr>
            <a:r>
              <a:rPr lang="zh-CN" altLang="en-US" sz="1800" b="1" dirty="0"/>
              <a:t>          ① 如果表格中有两行（或多行）这样的行，则让这些行中对应于</a:t>
            </a:r>
            <a:r>
              <a:rPr lang="en-US" altLang="zh-CN" sz="1800" b="1" dirty="0"/>
              <a:t>Y</a:t>
            </a:r>
            <a:r>
              <a:rPr lang="zh-CN" altLang="en-US" sz="1800" b="1" dirty="0"/>
              <a:t>中属性的所有列的符号相同：如果符号中有一个</a:t>
            </a:r>
            <a:r>
              <a:rPr lang="en-US" altLang="zh-CN" sz="1800" b="1" dirty="0" err="1"/>
              <a:t>a</a:t>
            </a:r>
            <a:r>
              <a:rPr lang="en-US" altLang="zh-CN" sz="1800" b="1" baseline="-25000" dirty="0" err="1"/>
              <a:t>j</a:t>
            </a:r>
            <a:r>
              <a:rPr lang="zh-CN" altLang="en-US" sz="1800" b="1" dirty="0"/>
              <a:t>，那么其它全都改成</a:t>
            </a:r>
            <a:r>
              <a:rPr lang="en-US" altLang="zh-CN" sz="1800" b="1" dirty="0" err="1"/>
              <a:t>a</a:t>
            </a:r>
            <a:r>
              <a:rPr lang="en-US" altLang="zh-CN" sz="1800" b="1" baseline="-25000" dirty="0" err="1"/>
              <a:t>j</a:t>
            </a:r>
            <a:r>
              <a:rPr lang="zh-CN" altLang="en-US" sz="1800" b="1" dirty="0"/>
              <a:t>；如果没有</a:t>
            </a:r>
            <a:r>
              <a:rPr lang="en-US" altLang="zh-CN" sz="1800" b="1" dirty="0" err="1"/>
              <a:t>a</a:t>
            </a:r>
            <a:r>
              <a:rPr lang="en-US" altLang="zh-CN" sz="1800" b="1" baseline="-25000" dirty="0" err="1"/>
              <a:t>j</a:t>
            </a:r>
            <a:r>
              <a:rPr lang="zh-CN" altLang="en-US" sz="1800" b="1" dirty="0"/>
              <a:t>，那么用其中一个</a:t>
            </a:r>
            <a:r>
              <a:rPr lang="en-US" altLang="zh-CN" sz="1800" b="1" dirty="0" err="1"/>
              <a:t>b</a:t>
            </a:r>
            <a:r>
              <a:rPr lang="en-US" altLang="zh-CN" sz="1800" b="1" baseline="-25000" dirty="0" err="1"/>
              <a:t>ij</a:t>
            </a:r>
            <a:r>
              <a:rPr lang="zh-CN" altLang="en-US" sz="1800" b="1" dirty="0"/>
              <a:t>替换其它值（尽量把下标</a:t>
            </a:r>
            <a:r>
              <a:rPr lang="en-US" altLang="zh-CN" sz="1800" b="1" dirty="0" err="1"/>
              <a:t>i</a:t>
            </a:r>
            <a:r>
              <a:rPr lang="zh-CN" altLang="en-US" sz="1800" b="1" dirty="0"/>
              <a:t>，</a:t>
            </a:r>
            <a:r>
              <a:rPr lang="en-US" altLang="zh-CN" sz="1800" b="1" dirty="0"/>
              <a:t>j</a:t>
            </a:r>
            <a:r>
              <a:rPr lang="zh-CN" altLang="en-US" sz="1800" b="1" dirty="0"/>
              <a:t>改成较小的数）。</a:t>
            </a:r>
          </a:p>
          <a:p>
            <a:pPr>
              <a:buFont typeface="Wingdings" panose="05000000000000000000" pitchFamily="2" charset="2"/>
              <a:buNone/>
            </a:pPr>
            <a:r>
              <a:rPr lang="zh-CN" altLang="en-US" sz="1800" b="1" dirty="0"/>
              <a:t>           ② 如果没有找到两个这样的行，则不用修改。</a:t>
            </a:r>
          </a:p>
          <a:p>
            <a:pPr>
              <a:buFont typeface="Wingdings" panose="05000000000000000000" pitchFamily="2" charset="2"/>
              <a:buNone/>
            </a:pPr>
            <a:r>
              <a:rPr lang="zh-CN" altLang="en-US" sz="1800" b="1" dirty="0"/>
              <a:t>     对</a:t>
            </a:r>
            <a:r>
              <a:rPr lang="en-US" altLang="zh-CN" sz="1800" b="1" dirty="0"/>
              <a:t>F</a:t>
            </a:r>
            <a:r>
              <a:rPr lang="zh-CN" altLang="en-US" sz="1800" b="1" dirty="0"/>
              <a:t>集中所有函数依赖重复执行步骤</a:t>
            </a:r>
            <a:r>
              <a:rPr lang="en-US" altLang="zh-CN" sz="1800" b="1" dirty="0"/>
              <a:t>2</a:t>
            </a:r>
            <a:r>
              <a:rPr lang="zh-CN" altLang="en-US" sz="1800" b="1" dirty="0"/>
              <a:t>，直到表格不能修改为止。</a:t>
            </a:r>
          </a:p>
          <a:p>
            <a:pPr>
              <a:buFont typeface="Wingdings" panose="05000000000000000000" pitchFamily="2" charset="2"/>
              <a:buNone/>
            </a:pPr>
            <a:r>
              <a:rPr lang="zh-CN" altLang="en-US" sz="1800" b="1" dirty="0"/>
              <a:t>（</a:t>
            </a:r>
            <a:r>
              <a:rPr lang="en-US" altLang="zh-CN" sz="1800" b="1" dirty="0"/>
              <a:t>3</a:t>
            </a:r>
            <a:r>
              <a:rPr lang="zh-CN" altLang="en-US" sz="1800" b="1" dirty="0"/>
              <a:t>）若修改的最后一张表格中有一行是全</a:t>
            </a:r>
            <a:r>
              <a:rPr lang="en-US" altLang="zh-CN" sz="1800" b="1" dirty="0"/>
              <a:t>a</a:t>
            </a:r>
            <a:r>
              <a:rPr lang="zh-CN" altLang="en-US" sz="1800" b="1" dirty="0"/>
              <a:t>，即</a:t>
            </a:r>
            <a:r>
              <a:rPr lang="en-US" altLang="zh-CN" sz="1800" b="1" dirty="0"/>
              <a:t>a</a:t>
            </a:r>
            <a:r>
              <a:rPr lang="en-US" altLang="zh-CN" sz="1800" b="1" baseline="-25000" dirty="0"/>
              <a:t>1</a:t>
            </a:r>
            <a:r>
              <a:rPr lang="zh-CN" altLang="en-US" sz="1800" b="1" dirty="0"/>
              <a:t>，</a:t>
            </a:r>
            <a:r>
              <a:rPr lang="en-US" altLang="zh-CN" sz="1800" b="1" dirty="0"/>
              <a:t>a</a:t>
            </a:r>
            <a:r>
              <a:rPr lang="en-US" altLang="zh-CN" sz="1800" b="1" baseline="-25000" dirty="0"/>
              <a:t>2</a:t>
            </a:r>
            <a:r>
              <a:rPr lang="zh-CN" altLang="en-US" sz="1800" b="1" dirty="0"/>
              <a:t>，</a:t>
            </a:r>
            <a:r>
              <a:rPr lang="en-US" altLang="zh-CN" sz="1800" b="1" dirty="0"/>
              <a:t>……</a:t>
            </a:r>
            <a:r>
              <a:rPr lang="zh-CN" altLang="en-US" sz="1800" b="1" dirty="0"/>
              <a:t>，</a:t>
            </a:r>
            <a:r>
              <a:rPr lang="en-US" altLang="zh-CN" sz="1800" b="1" dirty="0"/>
              <a:t>a</a:t>
            </a:r>
            <a:r>
              <a:rPr lang="en-US" altLang="zh-CN" sz="1800" b="1" baseline="-25000" dirty="0"/>
              <a:t>n</a:t>
            </a:r>
            <a:r>
              <a:rPr lang="zh-CN" altLang="en-US" sz="1800" b="1" dirty="0"/>
              <a:t>，那么称</a:t>
            </a:r>
            <a:r>
              <a:rPr lang="en-US" altLang="zh-CN" sz="1800" b="1" dirty="0"/>
              <a:t>p</a:t>
            </a:r>
            <a:r>
              <a:rPr lang="zh-CN" altLang="en-US" sz="1800" b="1" dirty="0"/>
              <a:t>相对于</a:t>
            </a:r>
            <a:r>
              <a:rPr lang="en-US" altLang="zh-CN" sz="1800" b="1" dirty="0"/>
              <a:t>F</a:t>
            </a:r>
            <a:r>
              <a:rPr lang="zh-CN" altLang="en-US" sz="1800" b="1" dirty="0"/>
              <a:t>是无损分解，否则称有损分解。</a:t>
            </a:r>
          </a:p>
        </p:txBody>
      </p:sp>
    </p:spTree>
    <p:extLst>
      <p:ext uri="{BB962C8B-B14F-4D97-AF65-F5344CB8AC3E}">
        <p14:creationId xmlns:p14="http://schemas.microsoft.com/office/powerpoint/2010/main" val="1855542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75986" y="2801843"/>
            <a:ext cx="7182710" cy="1845090"/>
          </a:xfrm>
          <a:custGeom>
            <a:avLst/>
            <a:gdLst/>
            <a:ahLst/>
            <a:cxnLst/>
            <a:rect l="l" t="t" r="r" b="b"/>
            <a:pathLst>
              <a:path w="8399780" h="2157729">
                <a:moveTo>
                  <a:pt x="0" y="0"/>
                </a:moveTo>
                <a:lnTo>
                  <a:pt x="0" y="2157222"/>
                </a:lnTo>
                <a:lnTo>
                  <a:pt x="8399526" y="2157222"/>
                </a:lnTo>
                <a:lnTo>
                  <a:pt x="8399526" y="0"/>
                </a:lnTo>
                <a:lnTo>
                  <a:pt x="0" y="0"/>
                </a:lnTo>
                <a:close/>
              </a:path>
            </a:pathLst>
          </a:custGeom>
          <a:ln w="9525">
            <a:solidFill>
              <a:srgbClr val="FF0000"/>
            </a:solidFill>
          </a:ln>
        </p:spPr>
        <p:txBody>
          <a:bodyPr wrap="square" lIns="0" tIns="0" rIns="0" bIns="0" rtlCol="0"/>
          <a:lstStyle/>
          <a:p>
            <a:endParaRPr/>
          </a:p>
        </p:txBody>
      </p:sp>
      <p:sp>
        <p:nvSpPr>
          <p:cNvPr id="4" name="object 4"/>
          <p:cNvSpPr txBox="1"/>
          <p:nvPr/>
        </p:nvSpPr>
        <p:spPr>
          <a:xfrm>
            <a:off x="893445" y="1254263"/>
            <a:ext cx="7350963" cy="1373897"/>
          </a:xfrm>
          <a:prstGeom prst="rect">
            <a:avLst/>
          </a:prstGeom>
        </p:spPr>
        <p:txBody>
          <a:bodyPr vert="horz" wrap="square" lIns="0" tIns="89594" rIns="0" bIns="0" rtlCol="0">
            <a:spAutoFit/>
          </a:bodyPr>
          <a:lstStyle/>
          <a:p>
            <a:pPr marL="10860" algn="l">
              <a:spcBef>
                <a:spcPts val="705"/>
              </a:spcBef>
              <a:tabLst>
                <a:tab pos="2606888" algn="l"/>
              </a:tabLst>
            </a:pPr>
            <a:r>
              <a:rPr sz="1710" spc="-4" dirty="0">
                <a:latin typeface="Microsoft YaHei"/>
                <a:cs typeface="Microsoft YaHei"/>
              </a:rPr>
              <a:t>[引理2]由Armstrong‘s	Axiom可推出如下结论：</a:t>
            </a:r>
            <a:endParaRPr sz="1710" dirty="0">
              <a:latin typeface="Microsoft YaHei"/>
              <a:cs typeface="Microsoft YaHei"/>
            </a:endParaRPr>
          </a:p>
          <a:p>
            <a:pPr marL="661907" lvl="1" indent="-193847" algn="l">
              <a:spcBef>
                <a:spcPts val="620"/>
              </a:spcBef>
              <a:buClr>
                <a:srgbClr val="FF0000"/>
              </a:buClr>
              <a:buSzPct val="95000"/>
              <a:buFont typeface="Wingdings"/>
              <a:buChar char=""/>
              <a:tabLst>
                <a:tab pos="205249" algn="l"/>
              </a:tabLst>
            </a:pPr>
            <a:r>
              <a:rPr sz="1710" spc="-4" dirty="0">
                <a:latin typeface="Microsoft YaHei"/>
                <a:cs typeface="Microsoft YaHei"/>
              </a:rPr>
              <a:t>(a)</a:t>
            </a:r>
            <a:r>
              <a:rPr sz="1710" spc="-9" dirty="0">
                <a:solidFill>
                  <a:srgbClr val="FF0000"/>
                </a:solidFill>
                <a:latin typeface="Microsoft YaHei"/>
                <a:cs typeface="Microsoft YaHei"/>
              </a:rPr>
              <a:t>合并</a:t>
            </a:r>
            <a:r>
              <a:rPr sz="1710" spc="-4" dirty="0">
                <a:solidFill>
                  <a:srgbClr val="FF0000"/>
                </a:solidFill>
                <a:latin typeface="Microsoft YaHei"/>
                <a:cs typeface="Microsoft YaHei"/>
              </a:rPr>
              <a:t>律</a:t>
            </a:r>
            <a:r>
              <a:rPr sz="1710" spc="-4" dirty="0">
                <a:latin typeface="Microsoft YaHei"/>
                <a:cs typeface="Microsoft YaHei"/>
              </a:rPr>
              <a:t>(Union</a:t>
            </a:r>
            <a:r>
              <a:rPr sz="1710" dirty="0">
                <a:latin typeface="Microsoft YaHei"/>
                <a:cs typeface="Microsoft YaHei"/>
              </a:rPr>
              <a:t> </a:t>
            </a:r>
            <a:r>
              <a:rPr sz="1710" spc="-4" dirty="0">
                <a:latin typeface="Microsoft YaHei"/>
                <a:cs typeface="Microsoft YaHei"/>
              </a:rPr>
              <a:t>Rule)：</a:t>
            </a:r>
            <a:r>
              <a:rPr sz="1710" spc="-4" dirty="0">
                <a:solidFill>
                  <a:srgbClr val="FF0000"/>
                </a:solidFill>
                <a:latin typeface="Microsoft YaHei"/>
                <a:cs typeface="Microsoft YaHei"/>
              </a:rPr>
              <a:t>若X</a:t>
            </a:r>
            <a:r>
              <a:rPr sz="1710" spc="-4" dirty="0">
                <a:solidFill>
                  <a:srgbClr val="FF0000"/>
                </a:solidFill>
                <a:latin typeface="Symbol"/>
                <a:cs typeface="Symbol"/>
              </a:rPr>
              <a:t></a:t>
            </a:r>
            <a:r>
              <a:rPr sz="1710" spc="-4" dirty="0">
                <a:solidFill>
                  <a:srgbClr val="FF0000"/>
                </a:solidFill>
                <a:latin typeface="Microsoft YaHei"/>
                <a:cs typeface="Microsoft YaHei"/>
              </a:rPr>
              <a:t>Y</a:t>
            </a:r>
            <a:r>
              <a:rPr sz="1710" spc="-9" dirty="0">
                <a:solidFill>
                  <a:srgbClr val="FF0000"/>
                </a:solidFill>
                <a:latin typeface="Microsoft YaHei"/>
                <a:cs typeface="Microsoft YaHei"/>
              </a:rPr>
              <a:t>且</a:t>
            </a:r>
            <a:r>
              <a:rPr sz="1710" spc="-4" dirty="0">
                <a:solidFill>
                  <a:srgbClr val="FF0000"/>
                </a:solidFill>
                <a:latin typeface="Microsoft YaHei"/>
                <a:cs typeface="Microsoft YaHei"/>
              </a:rPr>
              <a:t>X</a:t>
            </a:r>
            <a:r>
              <a:rPr sz="1710" spc="-4" dirty="0">
                <a:solidFill>
                  <a:srgbClr val="FF0000"/>
                </a:solidFill>
                <a:latin typeface="Symbol"/>
                <a:cs typeface="Symbol"/>
              </a:rPr>
              <a:t></a:t>
            </a:r>
            <a:r>
              <a:rPr sz="1710" spc="-4" dirty="0">
                <a:solidFill>
                  <a:srgbClr val="FF0000"/>
                </a:solidFill>
                <a:latin typeface="Microsoft YaHei"/>
                <a:cs typeface="Microsoft YaHei"/>
              </a:rPr>
              <a:t>Z,</a:t>
            </a:r>
            <a:r>
              <a:rPr sz="1710" dirty="0">
                <a:solidFill>
                  <a:srgbClr val="FF0000"/>
                </a:solidFill>
                <a:latin typeface="Microsoft YaHei"/>
                <a:cs typeface="Microsoft YaHei"/>
              </a:rPr>
              <a:t> </a:t>
            </a:r>
            <a:r>
              <a:rPr sz="1710" spc="-4" dirty="0">
                <a:solidFill>
                  <a:srgbClr val="FF0000"/>
                </a:solidFill>
                <a:latin typeface="Microsoft YaHei"/>
                <a:cs typeface="Microsoft YaHei"/>
              </a:rPr>
              <a:t>则X</a:t>
            </a:r>
            <a:r>
              <a:rPr sz="1710" dirty="0">
                <a:solidFill>
                  <a:srgbClr val="FF0000"/>
                </a:solidFill>
                <a:latin typeface="Microsoft YaHei"/>
                <a:cs typeface="Microsoft YaHei"/>
              </a:rPr>
              <a:t> </a:t>
            </a:r>
            <a:r>
              <a:rPr sz="1710" spc="-4" dirty="0">
                <a:solidFill>
                  <a:srgbClr val="FF0000"/>
                </a:solidFill>
                <a:latin typeface="Symbol"/>
                <a:cs typeface="Symbol"/>
              </a:rPr>
              <a:t></a:t>
            </a:r>
            <a:r>
              <a:rPr sz="1710" spc="-4" dirty="0">
                <a:solidFill>
                  <a:srgbClr val="FF0000"/>
                </a:solidFill>
                <a:latin typeface="Microsoft YaHei"/>
                <a:cs typeface="Microsoft YaHei"/>
              </a:rPr>
              <a:t>YZ</a:t>
            </a:r>
            <a:r>
              <a:rPr sz="1710" spc="-4" dirty="0">
                <a:latin typeface="Microsoft YaHei"/>
                <a:cs typeface="Microsoft YaHei"/>
              </a:rPr>
              <a:t>。</a:t>
            </a:r>
            <a:endParaRPr sz="1710" dirty="0">
              <a:latin typeface="Microsoft YaHei"/>
              <a:cs typeface="Microsoft YaHei"/>
            </a:endParaRPr>
          </a:p>
          <a:p>
            <a:pPr marL="661907" lvl="1" indent="-193847" algn="l">
              <a:spcBef>
                <a:spcPts val="616"/>
              </a:spcBef>
              <a:buClr>
                <a:srgbClr val="FF0000"/>
              </a:buClr>
              <a:buSzPct val="95000"/>
              <a:buFont typeface="Wingdings"/>
              <a:buChar char=""/>
              <a:tabLst>
                <a:tab pos="205249" algn="l"/>
              </a:tabLst>
            </a:pPr>
            <a:r>
              <a:rPr sz="1710" spc="-4" dirty="0">
                <a:latin typeface="Microsoft YaHei"/>
                <a:cs typeface="Microsoft YaHei"/>
              </a:rPr>
              <a:t>(b)</a:t>
            </a:r>
            <a:r>
              <a:rPr sz="1710" spc="-4" dirty="0">
                <a:solidFill>
                  <a:srgbClr val="FF0000"/>
                </a:solidFill>
                <a:latin typeface="Microsoft YaHei"/>
                <a:cs typeface="Microsoft YaHei"/>
              </a:rPr>
              <a:t>伪传递</a:t>
            </a:r>
            <a:r>
              <a:rPr sz="1710" dirty="0">
                <a:solidFill>
                  <a:srgbClr val="FF0000"/>
                </a:solidFill>
                <a:latin typeface="Microsoft YaHei"/>
                <a:cs typeface="Microsoft YaHei"/>
              </a:rPr>
              <a:t>律</a:t>
            </a:r>
            <a:r>
              <a:rPr sz="1710" spc="-4" dirty="0">
                <a:latin typeface="Microsoft YaHei"/>
                <a:cs typeface="Microsoft YaHei"/>
              </a:rPr>
              <a:t>(Pseudo</a:t>
            </a:r>
            <a:r>
              <a:rPr sz="1710" spc="4" dirty="0">
                <a:latin typeface="Microsoft YaHei"/>
                <a:cs typeface="Microsoft YaHei"/>
              </a:rPr>
              <a:t> </a:t>
            </a:r>
            <a:r>
              <a:rPr sz="1710" spc="-9" dirty="0">
                <a:latin typeface="Microsoft YaHei"/>
                <a:cs typeface="Microsoft YaHei"/>
              </a:rPr>
              <a:t>Transitivity)：</a:t>
            </a:r>
            <a:r>
              <a:rPr sz="1710" spc="-4" dirty="0">
                <a:solidFill>
                  <a:srgbClr val="FF0000"/>
                </a:solidFill>
                <a:latin typeface="Microsoft YaHei"/>
                <a:cs typeface="Microsoft YaHei"/>
              </a:rPr>
              <a:t>若X</a:t>
            </a:r>
            <a:r>
              <a:rPr sz="1710" spc="-4" dirty="0">
                <a:solidFill>
                  <a:srgbClr val="FF0000"/>
                </a:solidFill>
                <a:latin typeface="Symbol"/>
                <a:cs typeface="Symbol"/>
              </a:rPr>
              <a:t></a:t>
            </a:r>
            <a:r>
              <a:rPr sz="1710" spc="-4" dirty="0">
                <a:solidFill>
                  <a:srgbClr val="FF0000"/>
                </a:solidFill>
                <a:latin typeface="Microsoft YaHei"/>
                <a:cs typeface="Microsoft YaHei"/>
              </a:rPr>
              <a:t>Y</a:t>
            </a:r>
            <a:r>
              <a:rPr sz="1710" spc="-9" dirty="0">
                <a:solidFill>
                  <a:srgbClr val="FF0000"/>
                </a:solidFill>
                <a:latin typeface="Microsoft YaHei"/>
                <a:cs typeface="Microsoft YaHei"/>
              </a:rPr>
              <a:t>且</a:t>
            </a:r>
            <a:r>
              <a:rPr sz="1710" spc="-4" dirty="0">
                <a:solidFill>
                  <a:srgbClr val="FF0000"/>
                </a:solidFill>
                <a:latin typeface="Microsoft YaHei"/>
                <a:cs typeface="Microsoft YaHei"/>
              </a:rPr>
              <a:t>WY</a:t>
            </a:r>
            <a:r>
              <a:rPr sz="1710" spc="-4" dirty="0">
                <a:solidFill>
                  <a:srgbClr val="FF0000"/>
                </a:solidFill>
                <a:latin typeface="Symbol"/>
                <a:cs typeface="Symbol"/>
              </a:rPr>
              <a:t></a:t>
            </a:r>
            <a:r>
              <a:rPr sz="1710" spc="-4" dirty="0">
                <a:solidFill>
                  <a:srgbClr val="FF0000"/>
                </a:solidFill>
                <a:latin typeface="Microsoft YaHei"/>
                <a:cs typeface="Microsoft YaHei"/>
              </a:rPr>
              <a:t>Z,</a:t>
            </a:r>
            <a:r>
              <a:rPr sz="1710" spc="9" dirty="0">
                <a:solidFill>
                  <a:srgbClr val="FF0000"/>
                </a:solidFill>
                <a:latin typeface="Microsoft YaHei"/>
                <a:cs typeface="Microsoft YaHei"/>
              </a:rPr>
              <a:t> </a:t>
            </a:r>
            <a:r>
              <a:rPr sz="1710" spc="-4" dirty="0">
                <a:solidFill>
                  <a:srgbClr val="FF0000"/>
                </a:solidFill>
                <a:latin typeface="Microsoft YaHei"/>
                <a:cs typeface="Microsoft YaHei"/>
              </a:rPr>
              <a:t>则XW</a:t>
            </a:r>
            <a:r>
              <a:rPr sz="1710" spc="-4" dirty="0">
                <a:solidFill>
                  <a:srgbClr val="FF0000"/>
                </a:solidFill>
                <a:latin typeface="Symbol"/>
                <a:cs typeface="Symbol"/>
              </a:rPr>
              <a:t></a:t>
            </a:r>
            <a:r>
              <a:rPr sz="1710" spc="-4" dirty="0">
                <a:solidFill>
                  <a:srgbClr val="FF0000"/>
                </a:solidFill>
                <a:latin typeface="Microsoft YaHei"/>
                <a:cs typeface="Microsoft YaHei"/>
              </a:rPr>
              <a:t>Z</a:t>
            </a:r>
            <a:r>
              <a:rPr sz="1710" spc="-4" dirty="0">
                <a:latin typeface="Microsoft YaHei"/>
                <a:cs typeface="Microsoft YaHei"/>
              </a:rPr>
              <a:t>。</a:t>
            </a:r>
            <a:endParaRPr sz="1710" dirty="0">
              <a:latin typeface="Microsoft YaHei"/>
              <a:cs typeface="Microsoft YaHei"/>
            </a:endParaRPr>
          </a:p>
          <a:p>
            <a:pPr marL="661907" lvl="1" indent="-193847" algn="l">
              <a:spcBef>
                <a:spcPts val="620"/>
              </a:spcBef>
              <a:buClr>
                <a:srgbClr val="FF0000"/>
              </a:buClr>
              <a:buSzPct val="95000"/>
              <a:buFont typeface="Wingdings"/>
              <a:buChar char=""/>
              <a:tabLst>
                <a:tab pos="205249" algn="l"/>
              </a:tabLst>
            </a:pPr>
            <a:r>
              <a:rPr sz="1710" spc="-4" dirty="0">
                <a:latin typeface="Microsoft YaHei"/>
                <a:cs typeface="Microsoft YaHei"/>
              </a:rPr>
              <a:t>(c)</a:t>
            </a:r>
            <a:r>
              <a:rPr sz="1710" spc="-4" dirty="0">
                <a:solidFill>
                  <a:srgbClr val="FF0000"/>
                </a:solidFill>
                <a:latin typeface="Microsoft YaHei"/>
                <a:cs typeface="Microsoft YaHei"/>
              </a:rPr>
              <a:t>分解律</a:t>
            </a:r>
            <a:r>
              <a:rPr sz="1710" spc="-4" dirty="0">
                <a:latin typeface="Microsoft YaHei"/>
                <a:cs typeface="Microsoft YaHei"/>
              </a:rPr>
              <a:t>(Decomposition</a:t>
            </a:r>
            <a:r>
              <a:rPr sz="1710" dirty="0">
                <a:latin typeface="Microsoft YaHei"/>
                <a:cs typeface="Microsoft YaHei"/>
              </a:rPr>
              <a:t> </a:t>
            </a:r>
            <a:r>
              <a:rPr sz="1710" spc="-4" dirty="0">
                <a:latin typeface="Microsoft YaHei"/>
                <a:cs typeface="Microsoft YaHei"/>
              </a:rPr>
              <a:t>Rule)：</a:t>
            </a:r>
            <a:r>
              <a:rPr sz="1710" spc="-4" dirty="0">
                <a:solidFill>
                  <a:srgbClr val="FF0000"/>
                </a:solidFill>
                <a:latin typeface="Microsoft YaHei"/>
                <a:cs typeface="Microsoft YaHei"/>
              </a:rPr>
              <a:t>若X</a:t>
            </a:r>
            <a:r>
              <a:rPr sz="1710" spc="-4" dirty="0">
                <a:solidFill>
                  <a:srgbClr val="FF0000"/>
                </a:solidFill>
                <a:latin typeface="Symbol"/>
                <a:cs typeface="Symbol"/>
              </a:rPr>
              <a:t></a:t>
            </a:r>
            <a:r>
              <a:rPr sz="1710" spc="-4" dirty="0">
                <a:solidFill>
                  <a:srgbClr val="FF0000"/>
                </a:solidFill>
                <a:latin typeface="Microsoft YaHei"/>
                <a:cs typeface="Microsoft YaHei"/>
              </a:rPr>
              <a:t>Y</a:t>
            </a:r>
            <a:r>
              <a:rPr sz="1710" spc="-9" dirty="0">
                <a:solidFill>
                  <a:srgbClr val="FF0000"/>
                </a:solidFill>
                <a:latin typeface="Microsoft YaHei"/>
                <a:cs typeface="Microsoft YaHei"/>
              </a:rPr>
              <a:t>且</a:t>
            </a:r>
            <a:r>
              <a:rPr sz="1710" spc="-4" dirty="0">
                <a:solidFill>
                  <a:srgbClr val="FF0000"/>
                </a:solidFill>
                <a:latin typeface="Microsoft YaHei"/>
                <a:cs typeface="Microsoft YaHei"/>
              </a:rPr>
              <a:t>Z</a:t>
            </a:r>
            <a:r>
              <a:rPr sz="1710" spc="-4" dirty="0">
                <a:solidFill>
                  <a:srgbClr val="FF0000"/>
                </a:solidFill>
                <a:latin typeface="Symbol"/>
                <a:cs typeface="Symbol"/>
              </a:rPr>
              <a:t></a:t>
            </a:r>
            <a:r>
              <a:rPr sz="1710" spc="-4" dirty="0">
                <a:solidFill>
                  <a:srgbClr val="FF0000"/>
                </a:solidFill>
                <a:latin typeface="Microsoft YaHei"/>
                <a:cs typeface="Microsoft YaHei"/>
              </a:rPr>
              <a:t>Y,</a:t>
            </a:r>
            <a:r>
              <a:rPr sz="1710" dirty="0">
                <a:solidFill>
                  <a:srgbClr val="FF0000"/>
                </a:solidFill>
                <a:latin typeface="Microsoft YaHei"/>
                <a:cs typeface="Microsoft YaHei"/>
              </a:rPr>
              <a:t> </a:t>
            </a:r>
            <a:r>
              <a:rPr sz="1710" spc="-4" dirty="0" err="1">
                <a:solidFill>
                  <a:srgbClr val="FF0000"/>
                </a:solidFill>
                <a:latin typeface="Microsoft YaHei"/>
                <a:cs typeface="Microsoft YaHei"/>
              </a:rPr>
              <a:t>则X</a:t>
            </a:r>
            <a:r>
              <a:rPr sz="1710" spc="-4" dirty="0" err="1">
                <a:solidFill>
                  <a:srgbClr val="FF0000"/>
                </a:solidFill>
                <a:latin typeface="Symbol"/>
                <a:cs typeface="Symbol"/>
              </a:rPr>
              <a:t></a:t>
            </a:r>
            <a:r>
              <a:rPr sz="1710" spc="-4" dirty="0" err="1">
                <a:solidFill>
                  <a:srgbClr val="FF0000"/>
                </a:solidFill>
                <a:latin typeface="Microsoft YaHei"/>
                <a:cs typeface="Microsoft YaHei"/>
              </a:rPr>
              <a:t>Z</a:t>
            </a:r>
            <a:r>
              <a:rPr sz="1710" spc="-4" dirty="0">
                <a:latin typeface="Microsoft YaHei"/>
                <a:cs typeface="Microsoft YaHei"/>
              </a:rPr>
              <a:t>。</a:t>
            </a:r>
            <a:endParaRPr sz="1710" dirty="0">
              <a:latin typeface="Microsoft YaHei"/>
              <a:cs typeface="Microsoft YaHei"/>
            </a:endParaRPr>
          </a:p>
        </p:txBody>
      </p:sp>
      <p:sp>
        <p:nvSpPr>
          <p:cNvPr id="5" name="object 5"/>
          <p:cNvSpPr txBox="1"/>
          <p:nvPr/>
        </p:nvSpPr>
        <p:spPr>
          <a:xfrm>
            <a:off x="1043608" y="2859931"/>
            <a:ext cx="7124406" cy="1704699"/>
          </a:xfrm>
          <a:prstGeom prst="rect">
            <a:avLst/>
          </a:prstGeom>
        </p:spPr>
        <p:txBody>
          <a:bodyPr vert="horz" wrap="square" lIns="0" tIns="10860" rIns="0" bIns="0" rtlCol="0">
            <a:spAutoFit/>
          </a:bodyPr>
          <a:lstStyle/>
          <a:p>
            <a:pPr marL="165069" algn="l">
              <a:spcBef>
                <a:spcPts val="1971"/>
              </a:spcBef>
            </a:pPr>
            <a:r>
              <a:rPr lang="zh-CN" altLang="en-US" sz="1368" dirty="0">
                <a:solidFill>
                  <a:srgbClr val="FF0000"/>
                </a:solidFill>
                <a:latin typeface="Microsoft YaHei"/>
                <a:cs typeface="Microsoft YaHei"/>
              </a:rPr>
              <a:t>证明</a:t>
            </a:r>
            <a:r>
              <a:rPr lang="zh-CN" altLang="en-US" sz="1368" spc="-4" dirty="0">
                <a:solidFill>
                  <a:srgbClr val="FF0000"/>
                </a:solidFill>
                <a:latin typeface="Microsoft YaHei"/>
                <a:cs typeface="Microsoft YaHei"/>
              </a:rPr>
              <a:t>：</a:t>
            </a:r>
            <a:r>
              <a:rPr lang="en-US" altLang="zh-CN" sz="1368" spc="-4" dirty="0">
                <a:solidFill>
                  <a:srgbClr val="FF0065"/>
                </a:solidFill>
                <a:latin typeface="Microsoft YaHei"/>
                <a:cs typeface="Microsoft YaHei"/>
              </a:rPr>
              <a:t>(a)</a:t>
            </a:r>
            <a:r>
              <a:rPr lang="zh-CN" altLang="en-US" sz="1368" spc="-4" dirty="0">
                <a:solidFill>
                  <a:srgbClr val="FF0065"/>
                </a:solidFill>
                <a:latin typeface="Microsoft YaHei"/>
                <a:cs typeface="Microsoft YaHei"/>
              </a:rPr>
              <a:t>合并律的正确性证明</a:t>
            </a:r>
            <a:r>
              <a:rPr lang="zh-CN" altLang="en-US" sz="1368" spc="-9" dirty="0">
                <a:solidFill>
                  <a:srgbClr val="FF0065"/>
                </a:solidFill>
                <a:latin typeface="Microsoft YaHei"/>
                <a:cs typeface="Microsoft YaHei"/>
              </a:rPr>
              <a:t>：</a:t>
            </a:r>
            <a:r>
              <a:rPr lang="zh-CN" altLang="en-US" sz="1368" dirty="0">
                <a:latin typeface="Microsoft YaHei"/>
                <a:cs typeface="Microsoft YaHei"/>
              </a:rPr>
              <a:t>由</a:t>
            </a:r>
            <a:r>
              <a:rPr lang="en-US" altLang="zh-CN" sz="1368" spc="-4" dirty="0">
                <a:latin typeface="Microsoft YaHei"/>
                <a:cs typeface="Microsoft YaHei"/>
              </a:rPr>
              <a:t>X</a:t>
            </a:r>
            <a:r>
              <a:rPr lang="en-US" altLang="zh-CN" sz="1368" spc="-4" dirty="0">
                <a:latin typeface="Symbol"/>
                <a:cs typeface="Symbol"/>
              </a:rPr>
              <a:t></a:t>
            </a:r>
            <a:r>
              <a:rPr lang="en-US" altLang="zh-CN" sz="1368" spc="-4" dirty="0">
                <a:latin typeface="Microsoft YaHei"/>
                <a:cs typeface="Microsoft YaHei"/>
              </a:rPr>
              <a:t>Y</a:t>
            </a:r>
            <a:r>
              <a:rPr lang="zh-CN" altLang="en-US" sz="1368" spc="-4" dirty="0">
                <a:latin typeface="Microsoft YaHei"/>
                <a:cs typeface="Microsoft YaHei"/>
              </a:rPr>
              <a:t>和增广律，可以推出</a:t>
            </a:r>
            <a:r>
              <a:rPr lang="en-US" altLang="zh-CN" sz="1368" dirty="0">
                <a:latin typeface="Microsoft YaHei"/>
                <a:cs typeface="Microsoft YaHei"/>
              </a:rPr>
              <a:t>X</a:t>
            </a:r>
            <a:r>
              <a:rPr lang="en-US" altLang="zh-CN" sz="1368" dirty="0">
                <a:latin typeface="Symbol"/>
                <a:cs typeface="Symbol"/>
              </a:rPr>
              <a:t></a:t>
            </a:r>
            <a:r>
              <a:rPr lang="en-US" altLang="zh-CN" sz="1368" dirty="0">
                <a:latin typeface="Microsoft YaHei"/>
                <a:cs typeface="Microsoft YaHei"/>
              </a:rPr>
              <a:t>XY</a:t>
            </a:r>
            <a:r>
              <a:rPr lang="en-US" altLang="zh-CN" sz="1368" spc="-9" dirty="0">
                <a:latin typeface="Microsoft YaHei"/>
                <a:cs typeface="Microsoft YaHei"/>
              </a:rPr>
              <a:t> </a:t>
            </a:r>
            <a:r>
              <a:rPr lang="en-US" altLang="zh-CN" sz="1368" spc="-4" dirty="0">
                <a:latin typeface="Microsoft YaHei"/>
                <a:cs typeface="Microsoft YaHei"/>
              </a:rPr>
              <a:t>(</a:t>
            </a:r>
            <a:r>
              <a:rPr lang="zh-CN" altLang="en-US" sz="1368" spc="-4" dirty="0">
                <a:latin typeface="Microsoft YaHei"/>
                <a:cs typeface="Microsoft YaHei"/>
              </a:rPr>
              <a:t>注：两边都增加一个</a:t>
            </a:r>
            <a:endParaRPr lang="zh-CN" altLang="en-US" sz="1368" dirty="0">
              <a:latin typeface="Microsoft YaHei"/>
              <a:cs typeface="Microsoft YaHei"/>
            </a:endParaRPr>
          </a:p>
          <a:p>
            <a:pPr marL="165069" marR="393667" algn="l">
              <a:lnSpc>
                <a:spcPts val="1984"/>
              </a:lnSpc>
              <a:spcBef>
                <a:spcPts val="115"/>
              </a:spcBef>
            </a:pPr>
            <a:r>
              <a:rPr lang="en-US" altLang="zh-CN" sz="1368" dirty="0">
                <a:latin typeface="Microsoft YaHei"/>
                <a:cs typeface="Microsoft YaHei"/>
              </a:rPr>
              <a:t>X);</a:t>
            </a:r>
            <a:r>
              <a:rPr lang="en-US" altLang="zh-CN" sz="1368" spc="-4" dirty="0">
                <a:latin typeface="Microsoft YaHei"/>
                <a:cs typeface="Microsoft YaHei"/>
              </a:rPr>
              <a:t> </a:t>
            </a:r>
            <a:r>
              <a:rPr lang="zh-CN" altLang="en-US" sz="1368" dirty="0">
                <a:latin typeface="Microsoft YaHei"/>
                <a:cs typeface="Microsoft YaHei"/>
              </a:rPr>
              <a:t>由</a:t>
            </a:r>
            <a:r>
              <a:rPr lang="en-US" altLang="zh-CN" sz="1368" spc="-4" dirty="0">
                <a:latin typeface="Microsoft YaHei"/>
                <a:cs typeface="Microsoft YaHei"/>
              </a:rPr>
              <a:t>X</a:t>
            </a:r>
            <a:r>
              <a:rPr lang="en-US" altLang="zh-CN" sz="1368" spc="-4" dirty="0">
                <a:latin typeface="Symbol"/>
                <a:cs typeface="Symbol"/>
              </a:rPr>
              <a:t></a:t>
            </a:r>
            <a:r>
              <a:rPr lang="en-US" altLang="zh-CN" sz="1368" spc="-4" dirty="0">
                <a:latin typeface="Microsoft YaHei"/>
                <a:cs typeface="Microsoft YaHei"/>
              </a:rPr>
              <a:t>Z</a:t>
            </a:r>
            <a:r>
              <a:rPr lang="zh-CN" altLang="en-US" sz="1368" spc="-4" dirty="0">
                <a:latin typeface="Microsoft YaHei"/>
                <a:cs typeface="Microsoft YaHei"/>
              </a:rPr>
              <a:t>和增广律，可以推出</a:t>
            </a:r>
            <a:r>
              <a:rPr lang="en-US" altLang="zh-CN" sz="1368" spc="-4" dirty="0">
                <a:latin typeface="Microsoft YaHei"/>
                <a:cs typeface="Microsoft YaHei"/>
              </a:rPr>
              <a:t>XY</a:t>
            </a:r>
            <a:r>
              <a:rPr lang="en-US" altLang="zh-CN" sz="1368" spc="-4" dirty="0">
                <a:latin typeface="Symbol"/>
                <a:cs typeface="Symbol"/>
              </a:rPr>
              <a:t></a:t>
            </a:r>
            <a:r>
              <a:rPr lang="en-US" altLang="zh-CN" sz="1368" spc="-4" dirty="0">
                <a:latin typeface="Microsoft YaHei"/>
                <a:cs typeface="Microsoft YaHei"/>
              </a:rPr>
              <a:t>YZ</a:t>
            </a:r>
            <a:r>
              <a:rPr lang="en-US" altLang="zh-CN" sz="1368" spc="-9" dirty="0">
                <a:latin typeface="Microsoft YaHei"/>
                <a:cs typeface="Microsoft YaHei"/>
              </a:rPr>
              <a:t> </a:t>
            </a:r>
            <a:r>
              <a:rPr lang="en-US" altLang="zh-CN" sz="1368" spc="-4" dirty="0">
                <a:latin typeface="Microsoft YaHei"/>
                <a:cs typeface="Microsoft YaHei"/>
              </a:rPr>
              <a:t>(</a:t>
            </a:r>
            <a:r>
              <a:rPr lang="zh-CN" altLang="en-US" sz="1368" spc="-4" dirty="0">
                <a:latin typeface="Microsoft YaHei"/>
                <a:cs typeface="Microsoft YaHei"/>
              </a:rPr>
              <a:t>注：两边都增加一个</a:t>
            </a:r>
            <a:r>
              <a:rPr lang="en-US" altLang="zh-CN" sz="1368" spc="-4" dirty="0">
                <a:latin typeface="Microsoft YaHei"/>
                <a:cs typeface="Microsoft YaHei"/>
              </a:rPr>
              <a:t>Y);</a:t>
            </a:r>
            <a:r>
              <a:rPr lang="zh-CN" altLang="en-US" sz="1368" spc="-4" dirty="0">
                <a:latin typeface="Microsoft YaHei"/>
                <a:cs typeface="Microsoft YaHei"/>
              </a:rPr>
              <a:t>再由传递律，可得：  </a:t>
            </a:r>
            <a:r>
              <a:rPr lang="en-US" altLang="zh-CN" sz="1368" spc="-4" dirty="0">
                <a:latin typeface="Microsoft YaHei"/>
                <a:cs typeface="Microsoft YaHei"/>
              </a:rPr>
              <a:t>X</a:t>
            </a:r>
            <a:r>
              <a:rPr lang="en-US" altLang="zh-CN" sz="1368" spc="-4" dirty="0">
                <a:latin typeface="Symbol"/>
                <a:cs typeface="Symbol"/>
              </a:rPr>
              <a:t></a:t>
            </a:r>
            <a:r>
              <a:rPr lang="en-US" altLang="zh-CN" sz="1368" spc="-4" dirty="0">
                <a:latin typeface="Microsoft YaHei"/>
                <a:cs typeface="Microsoft YaHei"/>
              </a:rPr>
              <a:t>YZ</a:t>
            </a:r>
            <a:r>
              <a:rPr lang="zh-CN" altLang="en-US" sz="1368" spc="-9" dirty="0">
                <a:latin typeface="Microsoft YaHei"/>
                <a:cs typeface="Microsoft YaHei"/>
              </a:rPr>
              <a:t>。</a:t>
            </a:r>
            <a:endParaRPr lang="en-US" altLang="zh-CN" sz="1368" dirty="0">
              <a:latin typeface="Microsoft YaHei"/>
              <a:cs typeface="Microsoft YaHei"/>
            </a:endParaRPr>
          </a:p>
          <a:p>
            <a:pPr marL="165069" algn="l">
              <a:spcBef>
                <a:spcPts val="205"/>
              </a:spcBef>
            </a:pPr>
            <a:r>
              <a:rPr lang="en-US" altLang="zh-CN" sz="1368" spc="-4" dirty="0">
                <a:solidFill>
                  <a:srgbClr val="FF0000"/>
                </a:solidFill>
                <a:latin typeface="Microsoft YaHei"/>
                <a:cs typeface="Microsoft YaHei"/>
              </a:rPr>
              <a:t>(</a:t>
            </a:r>
            <a:r>
              <a:rPr lang="en-US" altLang="zh-CN" sz="1368" spc="-4" dirty="0">
                <a:solidFill>
                  <a:srgbClr val="FF0065"/>
                </a:solidFill>
                <a:latin typeface="Microsoft YaHei"/>
                <a:cs typeface="Microsoft YaHei"/>
              </a:rPr>
              <a:t>b)</a:t>
            </a:r>
            <a:r>
              <a:rPr lang="zh-CN" altLang="en-US" sz="1368" spc="-4" dirty="0">
                <a:solidFill>
                  <a:srgbClr val="FF0065"/>
                </a:solidFill>
                <a:latin typeface="Microsoft YaHei"/>
                <a:cs typeface="Microsoft YaHei"/>
              </a:rPr>
              <a:t>伪传递律的正确性证明</a:t>
            </a:r>
            <a:r>
              <a:rPr lang="zh-CN" altLang="en-US" sz="1368" spc="-9" dirty="0">
                <a:solidFill>
                  <a:srgbClr val="FF0065"/>
                </a:solidFill>
                <a:latin typeface="Microsoft YaHei"/>
                <a:cs typeface="Microsoft YaHei"/>
              </a:rPr>
              <a:t>：</a:t>
            </a:r>
            <a:r>
              <a:rPr lang="zh-CN" altLang="en-US" sz="1368" dirty="0">
                <a:latin typeface="Microsoft YaHei"/>
                <a:cs typeface="Microsoft YaHei"/>
              </a:rPr>
              <a:t>由</a:t>
            </a:r>
            <a:r>
              <a:rPr lang="en-US" altLang="zh-CN" sz="1368" spc="-4" dirty="0">
                <a:latin typeface="Microsoft YaHei"/>
                <a:cs typeface="Microsoft YaHei"/>
              </a:rPr>
              <a:t>X</a:t>
            </a:r>
            <a:r>
              <a:rPr lang="en-US" altLang="zh-CN" sz="1368" spc="-4" dirty="0">
                <a:latin typeface="Symbol"/>
                <a:cs typeface="Symbol"/>
              </a:rPr>
              <a:t></a:t>
            </a:r>
            <a:r>
              <a:rPr lang="en-US" altLang="zh-CN" sz="1368" spc="-4" dirty="0">
                <a:latin typeface="Microsoft YaHei"/>
                <a:cs typeface="Microsoft YaHei"/>
              </a:rPr>
              <a:t>Y</a:t>
            </a:r>
            <a:r>
              <a:rPr lang="zh-CN" altLang="en-US" sz="1368" spc="-4" dirty="0">
                <a:latin typeface="Microsoft YaHei"/>
                <a:cs typeface="Microsoft YaHei"/>
              </a:rPr>
              <a:t>和增广律，可以推出</a:t>
            </a:r>
            <a:r>
              <a:rPr lang="en-US" altLang="zh-CN" sz="1368" dirty="0">
                <a:latin typeface="Microsoft YaHei"/>
                <a:cs typeface="Microsoft YaHei"/>
              </a:rPr>
              <a:t>WX</a:t>
            </a:r>
            <a:r>
              <a:rPr lang="en-US" altLang="zh-CN" sz="1368" dirty="0">
                <a:latin typeface="Symbol"/>
                <a:cs typeface="Symbol"/>
              </a:rPr>
              <a:t></a:t>
            </a:r>
            <a:r>
              <a:rPr lang="en-US" altLang="zh-CN" sz="1368" dirty="0">
                <a:latin typeface="Microsoft YaHei"/>
                <a:cs typeface="Microsoft YaHei"/>
              </a:rPr>
              <a:t>WY</a:t>
            </a:r>
            <a:r>
              <a:rPr lang="en-US" altLang="zh-CN" sz="1368" spc="-9" dirty="0">
                <a:latin typeface="Microsoft YaHei"/>
                <a:cs typeface="Microsoft YaHei"/>
              </a:rPr>
              <a:t> </a:t>
            </a:r>
            <a:r>
              <a:rPr lang="en-US" altLang="zh-CN" sz="1368" spc="-4" dirty="0">
                <a:latin typeface="Microsoft YaHei"/>
                <a:cs typeface="Microsoft YaHei"/>
              </a:rPr>
              <a:t>(</a:t>
            </a:r>
            <a:r>
              <a:rPr lang="zh-CN" altLang="en-US" sz="1368" spc="-4" dirty="0">
                <a:latin typeface="Microsoft YaHei"/>
                <a:cs typeface="Microsoft YaHei"/>
              </a:rPr>
              <a:t>注：两边都增加一个</a:t>
            </a:r>
            <a:endParaRPr lang="zh-CN" altLang="en-US" sz="1368" dirty="0">
              <a:latin typeface="Microsoft YaHei"/>
              <a:cs typeface="Microsoft YaHei"/>
            </a:endParaRPr>
          </a:p>
          <a:p>
            <a:pPr marL="165069" algn="l">
              <a:spcBef>
                <a:spcPts val="333"/>
              </a:spcBef>
            </a:pPr>
            <a:r>
              <a:rPr lang="en-US" altLang="zh-CN" sz="1368" spc="-4" dirty="0">
                <a:latin typeface="Microsoft YaHei"/>
                <a:cs typeface="Microsoft YaHei"/>
              </a:rPr>
              <a:t>W);</a:t>
            </a:r>
            <a:r>
              <a:rPr lang="zh-CN" altLang="en-US" sz="1368" spc="-4" dirty="0">
                <a:latin typeface="Microsoft YaHei"/>
                <a:cs typeface="Microsoft YaHei"/>
              </a:rPr>
              <a:t>又由</a:t>
            </a:r>
            <a:r>
              <a:rPr lang="en-US" altLang="zh-CN" sz="1368" spc="-4" dirty="0">
                <a:latin typeface="Microsoft YaHei"/>
                <a:cs typeface="Microsoft YaHei"/>
              </a:rPr>
              <a:t>WY</a:t>
            </a:r>
            <a:r>
              <a:rPr lang="en-US" altLang="zh-CN" sz="1368" spc="-4" dirty="0">
                <a:latin typeface="Symbol"/>
                <a:cs typeface="Symbol"/>
              </a:rPr>
              <a:t></a:t>
            </a:r>
            <a:r>
              <a:rPr lang="en-US" altLang="zh-CN" sz="1368" spc="-4" dirty="0">
                <a:latin typeface="Microsoft YaHei"/>
                <a:cs typeface="Microsoft YaHei"/>
              </a:rPr>
              <a:t>Z</a:t>
            </a:r>
            <a:r>
              <a:rPr lang="zh-CN" altLang="en-US" sz="1368" spc="-4" dirty="0">
                <a:latin typeface="Microsoft YaHei"/>
                <a:cs typeface="Microsoft YaHei"/>
              </a:rPr>
              <a:t>和传递律，可以推出</a:t>
            </a:r>
            <a:r>
              <a:rPr lang="en-US" altLang="zh-CN" sz="1368" dirty="0">
                <a:latin typeface="Microsoft YaHei"/>
                <a:cs typeface="Microsoft YaHei"/>
              </a:rPr>
              <a:t>XW</a:t>
            </a:r>
            <a:r>
              <a:rPr lang="en-US" altLang="zh-CN" sz="1368" dirty="0">
                <a:latin typeface="Symbol"/>
                <a:cs typeface="Symbol"/>
              </a:rPr>
              <a:t></a:t>
            </a:r>
            <a:r>
              <a:rPr lang="en-US" altLang="zh-CN" sz="1368" dirty="0">
                <a:latin typeface="Microsoft YaHei"/>
                <a:cs typeface="Microsoft YaHei"/>
              </a:rPr>
              <a:t>Z</a:t>
            </a:r>
            <a:r>
              <a:rPr lang="zh-CN" altLang="en-US" sz="1368" dirty="0">
                <a:latin typeface="Microsoft YaHei"/>
                <a:cs typeface="Microsoft YaHei"/>
              </a:rPr>
              <a:t>。</a:t>
            </a:r>
          </a:p>
          <a:p>
            <a:pPr marL="165069" algn="l">
              <a:spcBef>
                <a:spcPts val="338"/>
              </a:spcBef>
            </a:pPr>
            <a:r>
              <a:rPr lang="en-US" altLang="zh-CN" sz="1368" spc="-4" dirty="0">
                <a:solidFill>
                  <a:srgbClr val="FF0065"/>
                </a:solidFill>
                <a:latin typeface="Microsoft YaHei"/>
                <a:cs typeface="Microsoft YaHei"/>
              </a:rPr>
              <a:t>(c)</a:t>
            </a:r>
            <a:r>
              <a:rPr lang="zh-CN" altLang="en-US" sz="1368" spc="-4" dirty="0">
                <a:solidFill>
                  <a:srgbClr val="FF0065"/>
                </a:solidFill>
                <a:latin typeface="Microsoft YaHei"/>
                <a:cs typeface="Microsoft YaHei"/>
              </a:rPr>
              <a:t>分解律的正确性证明</a:t>
            </a:r>
            <a:r>
              <a:rPr lang="zh-CN" altLang="en-US" sz="1368" spc="-9" dirty="0">
                <a:solidFill>
                  <a:srgbClr val="FF0065"/>
                </a:solidFill>
                <a:latin typeface="Microsoft YaHei"/>
                <a:cs typeface="Microsoft YaHei"/>
              </a:rPr>
              <a:t>：</a:t>
            </a:r>
            <a:r>
              <a:rPr lang="zh-CN" altLang="en-US" sz="1368" spc="-9" dirty="0">
                <a:latin typeface="Microsoft YaHei"/>
                <a:cs typeface="Microsoft YaHei"/>
              </a:rPr>
              <a:t>由</a:t>
            </a:r>
            <a:r>
              <a:rPr lang="en-US" altLang="zh-CN" sz="1368" spc="-4" dirty="0">
                <a:latin typeface="Microsoft YaHei"/>
                <a:cs typeface="Microsoft YaHei"/>
              </a:rPr>
              <a:t>Z</a:t>
            </a:r>
            <a:r>
              <a:rPr lang="en-US" altLang="zh-CN" sz="1368" spc="-4" dirty="0">
                <a:latin typeface="Symbol"/>
                <a:cs typeface="Symbol"/>
              </a:rPr>
              <a:t></a:t>
            </a:r>
            <a:r>
              <a:rPr lang="en-US" altLang="zh-CN" sz="1368" spc="-4" dirty="0">
                <a:latin typeface="Microsoft YaHei"/>
                <a:cs typeface="Microsoft YaHei"/>
              </a:rPr>
              <a:t>Y</a:t>
            </a:r>
            <a:r>
              <a:rPr lang="zh-CN" altLang="en-US" sz="1368" spc="-4" dirty="0">
                <a:latin typeface="Microsoft YaHei"/>
                <a:cs typeface="Microsoft YaHei"/>
              </a:rPr>
              <a:t>和自反律，可以推出，</a:t>
            </a:r>
            <a:r>
              <a:rPr lang="en-US" altLang="zh-CN" sz="1368" spc="-4" dirty="0">
                <a:latin typeface="Microsoft YaHei"/>
                <a:cs typeface="Microsoft YaHei"/>
              </a:rPr>
              <a:t>Y</a:t>
            </a:r>
            <a:r>
              <a:rPr lang="en-US" altLang="zh-CN" sz="1368" spc="-4" dirty="0">
                <a:latin typeface="Symbol"/>
                <a:cs typeface="Symbol"/>
              </a:rPr>
              <a:t></a:t>
            </a:r>
            <a:r>
              <a:rPr lang="en-US" altLang="zh-CN" sz="1368" spc="-4" dirty="0">
                <a:latin typeface="Microsoft YaHei"/>
                <a:cs typeface="Microsoft YaHei"/>
              </a:rPr>
              <a:t>Z</a:t>
            </a:r>
            <a:r>
              <a:rPr lang="zh-CN" altLang="en-US" sz="1368" spc="-4" dirty="0">
                <a:latin typeface="Microsoft YaHei"/>
                <a:cs typeface="Microsoft YaHei"/>
              </a:rPr>
              <a:t>；再由</a:t>
            </a:r>
            <a:r>
              <a:rPr lang="en-US" altLang="zh-CN" sz="1368" spc="-4" dirty="0">
                <a:latin typeface="Microsoft YaHei"/>
                <a:cs typeface="Microsoft YaHei"/>
              </a:rPr>
              <a:t>X</a:t>
            </a:r>
            <a:r>
              <a:rPr lang="en-US" altLang="zh-CN" sz="1368" spc="-4" dirty="0">
                <a:latin typeface="Symbol"/>
                <a:cs typeface="Symbol"/>
              </a:rPr>
              <a:t></a:t>
            </a:r>
            <a:r>
              <a:rPr lang="en-US" altLang="zh-CN" sz="1368" spc="-4" dirty="0">
                <a:latin typeface="Microsoft YaHei"/>
                <a:cs typeface="Microsoft YaHei"/>
              </a:rPr>
              <a:t>Y</a:t>
            </a:r>
            <a:r>
              <a:rPr lang="zh-CN" altLang="en-US" sz="1368" spc="-4" dirty="0">
                <a:latin typeface="Microsoft YaHei"/>
                <a:cs typeface="Microsoft YaHei"/>
              </a:rPr>
              <a:t>及传递律，可以推</a:t>
            </a:r>
            <a:endParaRPr lang="zh-CN" altLang="en-US" sz="1368" dirty="0">
              <a:latin typeface="Microsoft YaHei"/>
              <a:cs typeface="Microsoft YaHei"/>
            </a:endParaRPr>
          </a:p>
          <a:p>
            <a:pPr marL="10860" algn="l">
              <a:spcBef>
                <a:spcPts val="86"/>
              </a:spcBef>
              <a:tabLst>
                <a:tab pos="4702280" algn="l"/>
              </a:tabLst>
            </a:pPr>
            <a:r>
              <a:rPr sz="1368" dirty="0" err="1">
                <a:latin typeface="Microsoft YaHei"/>
                <a:cs typeface="Microsoft YaHei"/>
              </a:rPr>
              <a:t>出X</a:t>
            </a:r>
            <a:r>
              <a:rPr sz="1368" spc="-4" dirty="0" err="1">
                <a:latin typeface="Symbol"/>
                <a:cs typeface="Symbol"/>
              </a:rPr>
              <a:t></a:t>
            </a:r>
            <a:r>
              <a:rPr sz="1368" spc="-4" dirty="0" err="1">
                <a:latin typeface="Microsoft YaHei"/>
                <a:cs typeface="Microsoft YaHei"/>
              </a:rPr>
              <a:t>Z</a:t>
            </a:r>
            <a:r>
              <a:rPr sz="1368" dirty="0" err="1">
                <a:latin typeface="Microsoft YaHei"/>
                <a:cs typeface="Microsoft YaHei"/>
              </a:rPr>
              <a:t>。</a:t>
            </a:r>
            <a:r>
              <a:rPr sz="1368" spc="-4" dirty="0" err="1">
                <a:latin typeface="Microsoft YaHei"/>
                <a:cs typeface="Microsoft YaHei"/>
              </a:rPr>
              <a:t>证毕</a:t>
            </a:r>
            <a:r>
              <a:rPr sz="1368" spc="-4" dirty="0">
                <a:latin typeface="Microsoft YaHei"/>
                <a:cs typeface="Microsoft YaHei"/>
              </a:rPr>
              <a:t>。</a:t>
            </a:r>
            <a:endParaRPr sz="1368" dirty="0">
              <a:latin typeface="Microsoft YaHei"/>
              <a:cs typeface="Microsoft YaHei"/>
            </a:endParaRPr>
          </a:p>
        </p:txBody>
      </p:sp>
      <p:sp>
        <p:nvSpPr>
          <p:cNvPr id="6" name="object 6"/>
          <p:cNvSpPr/>
          <p:nvPr/>
        </p:nvSpPr>
        <p:spPr>
          <a:xfrm>
            <a:off x="996837" y="4739025"/>
            <a:ext cx="3883485" cy="1460651"/>
          </a:xfrm>
          <a:custGeom>
            <a:avLst/>
            <a:gdLst/>
            <a:ahLst/>
            <a:cxnLst/>
            <a:rect l="l" t="t" r="r" b="b"/>
            <a:pathLst>
              <a:path w="4541520" h="1708150">
                <a:moveTo>
                  <a:pt x="0" y="0"/>
                </a:moveTo>
                <a:lnTo>
                  <a:pt x="0" y="1707642"/>
                </a:lnTo>
                <a:lnTo>
                  <a:pt x="4541520" y="1707642"/>
                </a:lnTo>
                <a:lnTo>
                  <a:pt x="4541520" y="0"/>
                </a:lnTo>
                <a:lnTo>
                  <a:pt x="0" y="0"/>
                </a:lnTo>
                <a:close/>
              </a:path>
            </a:pathLst>
          </a:custGeom>
          <a:solidFill>
            <a:srgbClr val="FFFFFF"/>
          </a:solidFill>
        </p:spPr>
        <p:txBody>
          <a:bodyPr wrap="square" lIns="0" tIns="0" rIns="0" bIns="0" rtlCol="0"/>
          <a:lstStyle/>
          <a:p>
            <a:endParaRPr/>
          </a:p>
        </p:txBody>
      </p:sp>
      <p:sp>
        <p:nvSpPr>
          <p:cNvPr id="7" name="object 7"/>
          <p:cNvSpPr txBox="1"/>
          <p:nvPr/>
        </p:nvSpPr>
        <p:spPr>
          <a:xfrm>
            <a:off x="996185" y="4739024"/>
            <a:ext cx="3884571" cy="1402657"/>
          </a:xfrm>
          <a:prstGeom prst="rect">
            <a:avLst/>
          </a:prstGeom>
          <a:ln w="28575">
            <a:solidFill>
              <a:srgbClr val="FF0000"/>
            </a:solidFill>
          </a:ln>
        </p:spPr>
        <p:txBody>
          <a:bodyPr vert="horz" wrap="square" lIns="0" tIns="105884" rIns="0" bIns="0" rtlCol="0">
            <a:spAutoFit/>
          </a:bodyPr>
          <a:lstStyle/>
          <a:p>
            <a:pPr marL="90679">
              <a:spcBef>
                <a:spcPts val="834"/>
              </a:spcBef>
            </a:pPr>
            <a:r>
              <a:rPr sz="1710" spc="209" dirty="0">
                <a:latin typeface="Microsoft YaHei"/>
                <a:cs typeface="Microsoft YaHei"/>
              </a:rPr>
              <a:t>[引理</a:t>
            </a:r>
            <a:r>
              <a:rPr sz="1710" spc="103" dirty="0">
                <a:latin typeface="Microsoft YaHei"/>
                <a:cs typeface="Microsoft YaHei"/>
              </a:rPr>
              <a:t>3]</a:t>
            </a:r>
            <a:r>
              <a:rPr sz="1710" spc="209" dirty="0">
                <a:latin typeface="Microsoft YaHei"/>
                <a:cs typeface="Microsoft YaHei"/>
              </a:rPr>
              <a:t>如果</a:t>
            </a:r>
            <a:r>
              <a:rPr sz="1710" spc="-4" dirty="0">
                <a:latin typeface="Microsoft YaHei"/>
                <a:cs typeface="Microsoft YaHei"/>
              </a:rPr>
              <a:t>A</a:t>
            </a:r>
            <a:r>
              <a:rPr sz="1667" spc="-6" baseline="-25641" dirty="0">
                <a:latin typeface="Microsoft YaHei"/>
                <a:cs typeface="Microsoft YaHei"/>
              </a:rPr>
              <a:t>1</a:t>
            </a:r>
            <a:r>
              <a:rPr sz="1710" spc="-4" dirty="0">
                <a:latin typeface="Microsoft YaHei"/>
                <a:cs typeface="Microsoft YaHei"/>
              </a:rPr>
              <a:t>,A</a:t>
            </a:r>
            <a:r>
              <a:rPr sz="1667" spc="-6" baseline="-25641" dirty="0">
                <a:latin typeface="Microsoft YaHei"/>
                <a:cs typeface="Microsoft YaHei"/>
              </a:rPr>
              <a:t>2</a:t>
            </a:r>
            <a:r>
              <a:rPr sz="1710" spc="-4" dirty="0">
                <a:latin typeface="Microsoft YaHei"/>
                <a:cs typeface="Microsoft YaHei"/>
              </a:rPr>
              <a:t>,…,A</a:t>
            </a:r>
            <a:r>
              <a:rPr sz="1667" spc="-6" baseline="-25641" dirty="0">
                <a:latin typeface="Microsoft YaHei"/>
                <a:cs typeface="Microsoft YaHei"/>
              </a:rPr>
              <a:t>n</a:t>
            </a:r>
            <a:r>
              <a:rPr sz="1667" spc="-198" baseline="-25641" dirty="0">
                <a:latin typeface="Microsoft YaHei"/>
                <a:cs typeface="Microsoft YaHei"/>
              </a:rPr>
              <a:t> </a:t>
            </a:r>
            <a:r>
              <a:rPr sz="1710" spc="201" dirty="0">
                <a:latin typeface="Microsoft YaHei"/>
                <a:cs typeface="Microsoft YaHei"/>
              </a:rPr>
              <a:t>是属性，则</a:t>
            </a:r>
            <a:endParaRPr sz="1710" dirty="0">
              <a:latin typeface="Microsoft YaHei"/>
              <a:cs typeface="Microsoft YaHei"/>
            </a:endParaRPr>
          </a:p>
          <a:p>
            <a:pPr marL="90679" marR="84706">
              <a:lnSpc>
                <a:spcPts val="2676"/>
              </a:lnSpc>
              <a:spcBef>
                <a:spcPts val="184"/>
              </a:spcBef>
            </a:pPr>
            <a:r>
              <a:rPr sz="1710" spc="-4" dirty="0">
                <a:latin typeface="Microsoft YaHei"/>
                <a:cs typeface="Microsoft YaHei"/>
              </a:rPr>
              <a:t>X</a:t>
            </a:r>
            <a:r>
              <a:rPr sz="1710" spc="-4" dirty="0">
                <a:latin typeface="Symbol"/>
                <a:cs typeface="Symbol"/>
              </a:rPr>
              <a:t></a:t>
            </a:r>
            <a:r>
              <a:rPr sz="1710" spc="-4" dirty="0">
                <a:latin typeface="Microsoft YaHei"/>
                <a:cs typeface="Microsoft YaHei"/>
              </a:rPr>
              <a:t>A</a:t>
            </a:r>
            <a:r>
              <a:rPr sz="1667" spc="-6" baseline="-25641" dirty="0">
                <a:latin typeface="Microsoft YaHei"/>
                <a:cs typeface="Microsoft YaHei"/>
              </a:rPr>
              <a:t>1</a:t>
            </a:r>
            <a:r>
              <a:rPr sz="1710" spc="-4" dirty="0">
                <a:latin typeface="Microsoft YaHei"/>
                <a:cs typeface="Microsoft YaHei"/>
              </a:rPr>
              <a:t>,A</a:t>
            </a:r>
            <a:r>
              <a:rPr sz="1667" spc="-6" baseline="-25641" dirty="0">
                <a:latin typeface="Microsoft YaHei"/>
                <a:cs typeface="Microsoft YaHei"/>
              </a:rPr>
              <a:t>2</a:t>
            </a:r>
            <a:r>
              <a:rPr sz="1710" spc="-4" dirty="0">
                <a:latin typeface="Microsoft YaHei"/>
                <a:cs typeface="Microsoft YaHei"/>
              </a:rPr>
              <a:t>,…,A</a:t>
            </a:r>
            <a:r>
              <a:rPr sz="1667" spc="-6" baseline="-25641" dirty="0">
                <a:latin typeface="Microsoft YaHei"/>
                <a:cs typeface="Microsoft YaHei"/>
              </a:rPr>
              <a:t>n</a:t>
            </a:r>
            <a:r>
              <a:rPr sz="1667" spc="-179" baseline="-25641" dirty="0">
                <a:latin typeface="Microsoft YaHei"/>
                <a:cs typeface="Microsoft YaHei"/>
              </a:rPr>
              <a:t> </a:t>
            </a:r>
            <a:r>
              <a:rPr sz="1710" spc="209" dirty="0">
                <a:latin typeface="Microsoft YaHei"/>
                <a:cs typeface="Microsoft YaHei"/>
              </a:rPr>
              <a:t>当且仅当对每个</a:t>
            </a:r>
            <a:r>
              <a:rPr sz="1710" spc="-4" dirty="0">
                <a:latin typeface="Microsoft YaHei"/>
                <a:cs typeface="Microsoft YaHei"/>
              </a:rPr>
              <a:t>A</a:t>
            </a:r>
            <a:r>
              <a:rPr sz="1667" spc="-6" baseline="-25641" dirty="0">
                <a:latin typeface="Microsoft YaHei"/>
                <a:cs typeface="Microsoft YaHei"/>
              </a:rPr>
              <a:t>i  </a:t>
            </a:r>
            <a:r>
              <a:rPr sz="1710" spc="-4" dirty="0">
                <a:latin typeface="Microsoft YaHei"/>
                <a:cs typeface="Microsoft YaHei"/>
              </a:rPr>
              <a:t>有 X</a:t>
            </a:r>
            <a:r>
              <a:rPr sz="1710" spc="-4" dirty="0">
                <a:latin typeface="Symbol"/>
                <a:cs typeface="Symbol"/>
              </a:rPr>
              <a:t></a:t>
            </a:r>
            <a:r>
              <a:rPr sz="1710" spc="-4" dirty="0">
                <a:latin typeface="Microsoft YaHei"/>
                <a:cs typeface="Microsoft YaHei"/>
              </a:rPr>
              <a:t>A</a:t>
            </a:r>
            <a:r>
              <a:rPr sz="1667" spc="-6" baseline="-25641" dirty="0">
                <a:latin typeface="Microsoft YaHei"/>
                <a:cs typeface="Microsoft YaHei"/>
              </a:rPr>
              <a:t>i</a:t>
            </a:r>
            <a:r>
              <a:rPr sz="1710" spc="-4" dirty="0">
                <a:latin typeface="Microsoft YaHei"/>
                <a:cs typeface="Microsoft YaHei"/>
              </a:rPr>
              <a:t>(1</a:t>
            </a:r>
            <a:r>
              <a:rPr sz="1710" spc="-4" dirty="0">
                <a:latin typeface="Symbol"/>
                <a:cs typeface="Symbol"/>
              </a:rPr>
              <a:t></a:t>
            </a:r>
            <a:r>
              <a:rPr sz="1710" spc="-4" dirty="0">
                <a:latin typeface="Times New Roman"/>
                <a:cs typeface="Times New Roman"/>
              </a:rPr>
              <a:t> </a:t>
            </a:r>
            <a:r>
              <a:rPr sz="1710" spc="-4" dirty="0">
                <a:latin typeface="Microsoft YaHei"/>
                <a:cs typeface="Microsoft YaHei"/>
              </a:rPr>
              <a:t>i</a:t>
            </a:r>
            <a:r>
              <a:rPr sz="1710" spc="-325" dirty="0">
                <a:latin typeface="Microsoft YaHei"/>
                <a:cs typeface="Microsoft YaHei"/>
              </a:rPr>
              <a:t> </a:t>
            </a:r>
            <a:r>
              <a:rPr sz="1710" spc="-4" dirty="0">
                <a:latin typeface="Symbol"/>
                <a:cs typeface="Symbol"/>
              </a:rPr>
              <a:t></a:t>
            </a:r>
            <a:r>
              <a:rPr sz="1710" spc="-4" dirty="0">
                <a:latin typeface="Times New Roman"/>
                <a:cs typeface="Times New Roman"/>
              </a:rPr>
              <a:t> </a:t>
            </a:r>
            <a:r>
              <a:rPr sz="1710" spc="-4" dirty="0">
                <a:latin typeface="Microsoft YaHei"/>
                <a:cs typeface="Microsoft YaHei"/>
              </a:rPr>
              <a:t>n) 。</a:t>
            </a:r>
            <a:r>
              <a:rPr lang="zh-CN" altLang="en-US" sz="1710" spc="-4" dirty="0">
                <a:latin typeface="Microsoft YaHei"/>
                <a:cs typeface="Microsoft YaHei"/>
              </a:rPr>
              <a:t>（分解律）</a:t>
            </a:r>
            <a:endParaRPr sz="1710" dirty="0">
              <a:latin typeface="Microsoft YaHei"/>
              <a:cs typeface="Microsoft YaHei"/>
            </a:endParaRPr>
          </a:p>
          <a:p>
            <a:pPr marL="91222">
              <a:spcBef>
                <a:spcPts val="423"/>
              </a:spcBef>
            </a:pPr>
            <a:r>
              <a:rPr sz="1710" spc="-4" dirty="0">
                <a:solidFill>
                  <a:srgbClr val="FF0000"/>
                </a:solidFill>
                <a:latin typeface="Microsoft YaHei"/>
                <a:cs typeface="Microsoft YaHei"/>
              </a:rPr>
              <a:t>证明略。</a:t>
            </a:r>
            <a:endParaRPr sz="1710" dirty="0">
              <a:latin typeface="Microsoft YaHei"/>
              <a:cs typeface="Microsoft YaHei"/>
            </a:endParaRPr>
          </a:p>
        </p:txBody>
      </p:sp>
      <p:sp>
        <p:nvSpPr>
          <p:cNvPr id="8" name="object 8"/>
          <p:cNvSpPr txBox="1">
            <a:spLocks noGrp="1"/>
          </p:cNvSpPr>
          <p:nvPr>
            <p:ph type="title"/>
          </p:nvPr>
        </p:nvSpPr>
        <p:spPr>
          <a:xfrm>
            <a:off x="1434993" y="688993"/>
            <a:ext cx="6264696" cy="432386"/>
          </a:xfrm>
          <a:prstGeom prst="rect">
            <a:avLst/>
          </a:prstGeom>
        </p:spPr>
        <p:txBody>
          <a:bodyPr vert="horz" wrap="square" lIns="0" tIns="62444" rIns="0" bIns="0" numCol="1" rtlCol="0" anchor="ctr" anchorCtr="0" compatLnSpc="1">
            <a:prstTxWarp prst="textNoShape">
              <a:avLst/>
            </a:prstTxWarp>
            <a:spAutoFit/>
          </a:bodyPr>
          <a:lstStyle/>
          <a:p>
            <a:pPr>
              <a:spcBef>
                <a:spcPts val="402"/>
              </a:spcBef>
            </a:pPr>
            <a:r>
              <a:rPr sz="2400" spc="-4" dirty="0" err="1">
                <a:solidFill>
                  <a:srgbClr val="FFFFFF"/>
                </a:solidFill>
                <a:latin typeface="STZhongsong"/>
                <a:cs typeface="STZhongsong"/>
              </a:rPr>
              <a:t>关于函数依赖的推</a:t>
            </a:r>
            <a:r>
              <a:rPr sz="2400" dirty="0" err="1">
                <a:solidFill>
                  <a:srgbClr val="FFFFFF"/>
                </a:solidFill>
                <a:latin typeface="STZhongsong"/>
                <a:cs typeface="STZhongsong"/>
              </a:rPr>
              <a:t>论</a:t>
            </a:r>
            <a:r>
              <a:rPr sz="2400" spc="-13" dirty="0">
                <a:solidFill>
                  <a:srgbClr val="FFFFFF"/>
                </a:solidFill>
                <a:latin typeface="Arial"/>
                <a:cs typeface="Arial"/>
              </a:rPr>
              <a:t>—</a:t>
            </a:r>
            <a:r>
              <a:rPr sz="2400" spc="-4" dirty="0">
                <a:solidFill>
                  <a:srgbClr val="FFFFFF"/>
                </a:solidFill>
                <a:latin typeface="STZhongsong"/>
                <a:cs typeface="STZhongsong"/>
              </a:rPr>
              <a:t>一些定理</a:t>
            </a:r>
            <a:endParaRPr sz="2400" dirty="0">
              <a:latin typeface="STZhongsong"/>
              <a:cs typeface="STZhongsong"/>
            </a:endParaRPr>
          </a:p>
        </p:txBody>
      </p:sp>
      <p:sp>
        <p:nvSpPr>
          <p:cNvPr id="9" name="object 9"/>
          <p:cNvSpPr/>
          <p:nvPr/>
        </p:nvSpPr>
        <p:spPr>
          <a:xfrm>
            <a:off x="4788024" y="4359963"/>
            <a:ext cx="3145221" cy="1827062"/>
          </a:xfrm>
          <a:prstGeom prst="rect">
            <a:avLst/>
          </a:prstGeom>
          <a:blipFill>
            <a:blip r:embed="rId2" cstate="print"/>
            <a:stretch>
              <a:fillRect/>
            </a:stretch>
          </a:blipFill>
        </p:spPr>
        <p:txBody>
          <a:bodyPr wrap="square" lIns="0" tIns="0" rIns="0" bIns="0" rtlCol="0"/>
          <a:lstStyle/>
          <a:p>
            <a:endParaRPr dirty="0"/>
          </a:p>
        </p:txBody>
      </p:sp>
      <p:sp>
        <p:nvSpPr>
          <p:cNvPr id="10" name="object 10"/>
          <p:cNvSpPr txBox="1"/>
          <p:nvPr/>
        </p:nvSpPr>
        <p:spPr>
          <a:xfrm>
            <a:off x="6674365" y="4505972"/>
            <a:ext cx="1065352" cy="221473"/>
          </a:xfrm>
          <a:prstGeom prst="rect">
            <a:avLst/>
          </a:prstGeom>
        </p:spPr>
        <p:txBody>
          <a:bodyPr vert="horz" wrap="square" lIns="0" tIns="10860" rIns="0" bIns="0" rtlCol="0">
            <a:spAutoFit/>
          </a:bodyPr>
          <a:lstStyle/>
          <a:p>
            <a:pPr marL="10860">
              <a:spcBef>
                <a:spcPts val="86"/>
              </a:spcBef>
            </a:pPr>
            <a:r>
              <a:rPr sz="1368" spc="-4" dirty="0">
                <a:solidFill>
                  <a:srgbClr val="3333CC"/>
                </a:solidFill>
                <a:latin typeface="Microsoft YaHei"/>
                <a:cs typeface="Microsoft YaHei"/>
              </a:rPr>
              <a:t>定理的正确性</a:t>
            </a:r>
            <a:endParaRPr sz="1368">
              <a:latin typeface="Microsoft YaHei"/>
              <a:cs typeface="Microsoft YaHei"/>
            </a:endParaRPr>
          </a:p>
        </p:txBody>
      </p:sp>
      <p:sp>
        <p:nvSpPr>
          <p:cNvPr id="11" name="object 11"/>
          <p:cNvSpPr txBox="1"/>
          <p:nvPr/>
        </p:nvSpPr>
        <p:spPr>
          <a:xfrm>
            <a:off x="6674365" y="4715124"/>
            <a:ext cx="1065352" cy="642486"/>
          </a:xfrm>
          <a:prstGeom prst="rect">
            <a:avLst/>
          </a:prstGeom>
        </p:spPr>
        <p:txBody>
          <a:bodyPr vert="horz" wrap="square" lIns="0" tIns="10860" rIns="0" bIns="0" rtlCol="0">
            <a:spAutoFit/>
          </a:bodyPr>
          <a:lstStyle/>
          <a:p>
            <a:pPr marL="10860" marR="4344" algn="just">
              <a:spcBef>
                <a:spcPts val="86"/>
              </a:spcBef>
            </a:pPr>
            <a:r>
              <a:rPr sz="1368" spc="-4" dirty="0">
                <a:solidFill>
                  <a:srgbClr val="3333CC"/>
                </a:solidFill>
                <a:latin typeface="Microsoft YaHei"/>
                <a:cs typeface="Microsoft YaHei"/>
              </a:rPr>
              <a:t>可依据公理和 其他已证明之 定理来证明</a:t>
            </a:r>
            <a:endParaRPr sz="1368">
              <a:latin typeface="Microsoft YaHei"/>
              <a:cs typeface="Microsoft YaHei"/>
            </a:endParaRPr>
          </a:p>
        </p:txBody>
      </p:sp>
      <p:sp>
        <p:nvSpPr>
          <p:cNvPr id="12" name="object 12"/>
          <p:cNvSpPr txBox="1"/>
          <p:nvPr/>
        </p:nvSpPr>
        <p:spPr>
          <a:xfrm>
            <a:off x="5037568" y="5107391"/>
            <a:ext cx="1238567" cy="852991"/>
          </a:xfrm>
          <a:prstGeom prst="rect">
            <a:avLst/>
          </a:prstGeom>
        </p:spPr>
        <p:txBody>
          <a:bodyPr vert="horz" wrap="square" lIns="0" tIns="10860" rIns="0" bIns="0" rtlCol="0">
            <a:spAutoFit/>
          </a:bodyPr>
          <a:lstStyle/>
          <a:p>
            <a:pPr marL="10317" marR="4344">
              <a:spcBef>
                <a:spcPts val="86"/>
              </a:spcBef>
            </a:pPr>
            <a:r>
              <a:rPr sz="1368" spc="-4" dirty="0">
                <a:solidFill>
                  <a:srgbClr val="3333CC"/>
                </a:solidFill>
                <a:latin typeface="Microsoft YaHei"/>
                <a:cs typeface="Microsoft YaHei"/>
              </a:rPr>
              <a:t>关于属性组合的 函数依赖与单一 属性的函数依赖 有什么关系</a:t>
            </a:r>
            <a:r>
              <a:rPr sz="1368" dirty="0">
                <a:solidFill>
                  <a:srgbClr val="3333CC"/>
                </a:solidFill>
                <a:latin typeface="Arial"/>
                <a:cs typeface="Arial"/>
              </a:rPr>
              <a:t>?</a:t>
            </a:r>
            <a:endParaRPr sz="1368">
              <a:latin typeface="Arial"/>
              <a:cs typeface="Arial"/>
            </a:endParaRPr>
          </a:p>
        </p:txBody>
      </p:sp>
      <p:sp>
        <p:nvSpPr>
          <p:cNvPr id="13" name="文本框 12">
            <a:extLst>
              <a:ext uri="{FF2B5EF4-FFF2-40B4-BE49-F238E27FC236}">
                <a16:creationId xmlns:a16="http://schemas.microsoft.com/office/drawing/2014/main" id="{5E9B2E71-DE6C-4455-9DA4-50438BF3C45B}"/>
              </a:ext>
            </a:extLst>
          </p:cNvPr>
          <p:cNvSpPr txBox="1"/>
          <p:nvPr/>
        </p:nvSpPr>
        <p:spPr>
          <a:xfrm>
            <a:off x="737320" y="6277174"/>
            <a:ext cx="7848872" cy="338554"/>
          </a:xfrm>
          <a:prstGeom prst="rect">
            <a:avLst/>
          </a:prstGeom>
          <a:noFill/>
        </p:spPr>
        <p:txBody>
          <a:bodyPr wrap="square" rtlCol="0">
            <a:spAutoFit/>
          </a:bodyPr>
          <a:lstStyle/>
          <a:p>
            <a:pPr algn="l"/>
            <a:r>
              <a:rPr lang="zh-CN" altLang="en-US" sz="1600" b="1" dirty="0">
                <a:latin typeface="Times New Roman" panose="02020603050405020304" pitchFamily="18" charset="0"/>
              </a:rPr>
              <a:t>还可以推出</a:t>
            </a:r>
            <a:r>
              <a:rPr lang="pt-BR" altLang="zh-CN" sz="1600" b="1" dirty="0">
                <a:latin typeface="Times New Roman" panose="02020603050405020304" pitchFamily="18" charset="0"/>
              </a:rPr>
              <a:t>B4</a:t>
            </a:r>
            <a:r>
              <a:rPr lang="zh-CN" altLang="pt-BR" sz="1600" b="1" dirty="0">
                <a:latin typeface="Times New Roman" panose="02020603050405020304" pitchFamily="18" charset="0"/>
              </a:rPr>
              <a:t>（结合</a:t>
            </a:r>
            <a:r>
              <a:rPr lang="zh-CN" altLang="en-US" sz="1600" b="1" dirty="0">
                <a:latin typeface="Times New Roman" panose="02020603050405020304" pitchFamily="18" charset="0"/>
              </a:rPr>
              <a:t>律</a:t>
            </a:r>
            <a:r>
              <a:rPr lang="zh-CN" altLang="pt-BR" sz="1600" b="1" dirty="0">
                <a:latin typeface="Times New Roman" panose="02020603050405020304" pitchFamily="18" charset="0"/>
              </a:rPr>
              <a:t>）：如果</a:t>
            </a:r>
            <a:r>
              <a:rPr lang="pt-BR" altLang="zh-CN" sz="1600" b="1" dirty="0">
                <a:latin typeface="Times New Roman" panose="02020603050405020304" pitchFamily="18" charset="0"/>
              </a:rPr>
              <a:t>X→Y</a:t>
            </a:r>
            <a:r>
              <a:rPr lang="zh-CN" altLang="pt-BR" sz="1600" b="1" dirty="0">
                <a:latin typeface="Times New Roman" panose="02020603050405020304" pitchFamily="18" charset="0"/>
              </a:rPr>
              <a:t>且</a:t>
            </a:r>
            <a:r>
              <a:rPr lang="pt-BR" altLang="zh-CN" sz="1600" b="1" dirty="0">
                <a:latin typeface="Times New Roman" panose="02020603050405020304" pitchFamily="18" charset="0"/>
              </a:rPr>
              <a:t>W→Z</a:t>
            </a:r>
            <a:r>
              <a:rPr lang="zh-CN" altLang="pt-BR" sz="1600" b="1" dirty="0">
                <a:latin typeface="Times New Roman" panose="02020603050405020304" pitchFamily="18" charset="0"/>
              </a:rPr>
              <a:t>，则</a:t>
            </a:r>
            <a:r>
              <a:rPr lang="pt-BR" altLang="zh-CN" sz="1600" b="1" dirty="0">
                <a:latin typeface="Times New Roman" panose="02020603050405020304" pitchFamily="18" charset="0"/>
              </a:rPr>
              <a:t>XW→YZ</a:t>
            </a:r>
            <a:r>
              <a:rPr lang="zh-CN" altLang="pt-BR" sz="1600" b="1" dirty="0">
                <a:latin typeface="Times New Roman" panose="02020603050405020304" pitchFamily="18" charset="0"/>
              </a:rPr>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type="body" idx="1"/>
          </p:nvPr>
        </p:nvSpPr>
        <p:spPr>
          <a:xfrm>
            <a:off x="395536" y="1628800"/>
            <a:ext cx="8229600" cy="3886200"/>
          </a:xfrm>
        </p:spPr>
        <p:txBody>
          <a:bodyPr/>
          <a:lstStyle/>
          <a:p>
            <a:pPr>
              <a:buFont typeface="Wingdings" panose="05000000000000000000" pitchFamily="2" charset="2"/>
              <a:buNone/>
            </a:pPr>
            <a:r>
              <a:rPr lang="pt-BR" altLang="zh-CN" sz="2400" b="1" dirty="0">
                <a:solidFill>
                  <a:srgbClr val="CC3300"/>
                </a:solidFill>
              </a:rPr>
              <a:t>【</a:t>
            </a:r>
            <a:r>
              <a:rPr lang="zh-CN" altLang="pt-BR" sz="2400" b="1" dirty="0">
                <a:solidFill>
                  <a:srgbClr val="CC3300"/>
                </a:solidFill>
              </a:rPr>
              <a:t>例</a:t>
            </a:r>
            <a:r>
              <a:rPr lang="pt-BR" altLang="zh-CN" sz="2400" b="1" dirty="0">
                <a:solidFill>
                  <a:srgbClr val="CC3300"/>
                </a:solidFill>
              </a:rPr>
              <a:t>10】</a:t>
            </a:r>
            <a:r>
              <a:rPr lang="zh-CN" altLang="pt-BR" sz="2400" b="1" dirty="0"/>
              <a:t>设有关系模式</a:t>
            </a:r>
            <a:r>
              <a:rPr lang="pt-BR" altLang="zh-CN" sz="2400" b="1" dirty="0"/>
              <a:t>R</a:t>
            </a:r>
            <a:r>
              <a:rPr lang="zh-CN" altLang="pt-BR" sz="2400" b="1" dirty="0"/>
              <a:t>，其函数依赖</a:t>
            </a:r>
            <a:r>
              <a:rPr lang="pt-BR" altLang="zh-CN" sz="2400" b="1" dirty="0"/>
              <a:t>F</a:t>
            </a:r>
            <a:r>
              <a:rPr lang="zh-CN" altLang="pt-BR" sz="2400" b="1" dirty="0"/>
              <a:t>和</a:t>
            </a:r>
            <a:r>
              <a:rPr lang="pt-BR" altLang="zh-CN" sz="2400" b="1" dirty="0"/>
              <a:t>R</a:t>
            </a:r>
            <a:r>
              <a:rPr lang="zh-CN" altLang="pt-BR" sz="2400" b="1" dirty="0"/>
              <a:t>的一个分解</a:t>
            </a:r>
            <a:r>
              <a:rPr lang="en-US" altLang="zh-CN" sz="2400" b="1" dirty="0"/>
              <a:t>p</a:t>
            </a:r>
            <a:r>
              <a:rPr lang="zh-CN" altLang="pt-BR" sz="2400" b="1" dirty="0"/>
              <a:t>如下：</a:t>
            </a:r>
          </a:p>
          <a:p>
            <a:pPr>
              <a:buFont typeface="Wingdings" panose="05000000000000000000" pitchFamily="2" charset="2"/>
              <a:buNone/>
            </a:pPr>
            <a:r>
              <a:rPr lang="pt-BR" altLang="zh-CN" sz="2400" b="1" dirty="0"/>
              <a:t>        R=</a:t>
            </a:r>
            <a:r>
              <a:rPr lang="zh-CN" altLang="pt-BR" sz="2400" b="1" dirty="0"/>
              <a:t>（</a:t>
            </a:r>
            <a:r>
              <a:rPr lang="pt-BR" altLang="zh-CN" sz="2400" b="1" dirty="0"/>
              <a:t>ABCDE</a:t>
            </a:r>
            <a:r>
              <a:rPr lang="zh-CN" altLang="pt-BR" sz="2400" b="1" dirty="0"/>
              <a:t>）</a:t>
            </a:r>
          </a:p>
          <a:p>
            <a:pPr>
              <a:buFont typeface="Wingdings" panose="05000000000000000000" pitchFamily="2" charset="2"/>
              <a:buNone/>
            </a:pPr>
            <a:r>
              <a:rPr lang="zh-CN" altLang="pt-BR" sz="2400" b="1" dirty="0"/>
              <a:t>        </a:t>
            </a:r>
            <a:r>
              <a:rPr lang="pt-BR" altLang="zh-CN" sz="2400" b="1" dirty="0"/>
              <a:t>F=</a:t>
            </a:r>
            <a:r>
              <a:rPr lang="zh-CN" altLang="pt-BR" sz="2400" b="1" dirty="0"/>
              <a:t>｛</a:t>
            </a:r>
            <a:r>
              <a:rPr lang="pt-BR" altLang="zh-CN" sz="2400" b="1" dirty="0"/>
              <a:t>A→C</a:t>
            </a:r>
            <a:r>
              <a:rPr lang="zh-CN" altLang="pt-BR" sz="2400" b="1" dirty="0"/>
              <a:t>，</a:t>
            </a:r>
            <a:r>
              <a:rPr lang="pt-BR" altLang="zh-CN" sz="2400" b="1" dirty="0"/>
              <a:t>B→C</a:t>
            </a:r>
            <a:r>
              <a:rPr lang="zh-CN" altLang="pt-BR" sz="2400" b="1" dirty="0"/>
              <a:t>，</a:t>
            </a:r>
            <a:r>
              <a:rPr lang="pt-BR" altLang="zh-CN" sz="2400" b="1" dirty="0"/>
              <a:t>C→D</a:t>
            </a:r>
            <a:r>
              <a:rPr lang="zh-CN" altLang="pt-BR" sz="2400" b="1" dirty="0"/>
              <a:t>，</a:t>
            </a:r>
            <a:r>
              <a:rPr lang="pt-BR" altLang="zh-CN" sz="2400" b="1" dirty="0"/>
              <a:t>DE→C</a:t>
            </a:r>
            <a:r>
              <a:rPr lang="zh-CN" altLang="pt-BR" sz="2400" b="1" dirty="0"/>
              <a:t>，</a:t>
            </a:r>
            <a:r>
              <a:rPr lang="pt-BR" altLang="zh-CN" sz="2400" b="1" dirty="0"/>
              <a:t>CE→A</a:t>
            </a:r>
            <a:r>
              <a:rPr lang="zh-CN" altLang="pt-BR" sz="2400" b="1" dirty="0"/>
              <a:t>｝</a:t>
            </a:r>
          </a:p>
          <a:p>
            <a:pPr>
              <a:buFont typeface="Wingdings" panose="05000000000000000000" pitchFamily="2" charset="2"/>
              <a:buNone/>
            </a:pPr>
            <a:r>
              <a:rPr lang="zh-CN" altLang="pt-BR" sz="2400" b="1" dirty="0"/>
              <a:t>        </a:t>
            </a:r>
            <a:r>
              <a:rPr lang="pt-BR" altLang="zh-CN" sz="2400" b="1" dirty="0"/>
              <a:t>p=</a:t>
            </a:r>
            <a:r>
              <a:rPr lang="zh-CN" altLang="pt-BR" sz="2400" b="1" dirty="0"/>
              <a:t>｛</a:t>
            </a:r>
            <a:r>
              <a:rPr lang="pt-BR" altLang="zh-CN" sz="2400" b="1" dirty="0"/>
              <a:t>R1</a:t>
            </a:r>
            <a:r>
              <a:rPr lang="zh-CN" altLang="pt-BR" sz="2400" b="1" dirty="0"/>
              <a:t>（</a:t>
            </a:r>
            <a:r>
              <a:rPr lang="pt-BR" altLang="zh-CN" sz="2400" b="1" dirty="0"/>
              <a:t>AD</a:t>
            </a:r>
            <a:r>
              <a:rPr lang="zh-CN" altLang="pt-BR" sz="2400" b="1" dirty="0"/>
              <a:t>），</a:t>
            </a:r>
            <a:r>
              <a:rPr lang="pt-BR" altLang="zh-CN" sz="2400" b="1" dirty="0"/>
              <a:t>R2</a:t>
            </a:r>
            <a:r>
              <a:rPr lang="zh-CN" altLang="pt-BR" sz="2400" b="1" dirty="0"/>
              <a:t>（</a:t>
            </a:r>
            <a:r>
              <a:rPr lang="pt-BR" altLang="zh-CN" sz="2400" b="1" dirty="0"/>
              <a:t>AB</a:t>
            </a:r>
            <a:r>
              <a:rPr lang="zh-CN" altLang="pt-BR" sz="2400" b="1" dirty="0"/>
              <a:t>），</a:t>
            </a:r>
            <a:r>
              <a:rPr lang="pt-BR" altLang="zh-CN" sz="2400" b="1" dirty="0"/>
              <a:t>R3</a:t>
            </a:r>
            <a:r>
              <a:rPr lang="zh-CN" altLang="pt-BR" sz="2400" b="1" dirty="0"/>
              <a:t>（</a:t>
            </a:r>
            <a:r>
              <a:rPr lang="pt-BR" altLang="zh-CN" sz="2400" b="1" dirty="0"/>
              <a:t>BE</a:t>
            </a:r>
            <a:r>
              <a:rPr lang="zh-CN" altLang="pt-BR" sz="2400" b="1" dirty="0"/>
              <a:t>），</a:t>
            </a:r>
          </a:p>
          <a:p>
            <a:pPr>
              <a:buFont typeface="Wingdings" panose="05000000000000000000" pitchFamily="2" charset="2"/>
              <a:buNone/>
            </a:pPr>
            <a:r>
              <a:rPr lang="pt-BR" altLang="zh-CN" sz="2400" b="1" dirty="0"/>
              <a:t>                R4</a:t>
            </a:r>
            <a:r>
              <a:rPr lang="zh-CN" altLang="pt-BR" sz="2400" b="1" dirty="0"/>
              <a:t>（</a:t>
            </a:r>
            <a:r>
              <a:rPr lang="pt-BR" altLang="zh-CN" sz="2400" b="1" dirty="0"/>
              <a:t>CDE</a:t>
            </a:r>
            <a:r>
              <a:rPr lang="zh-CN" altLang="pt-BR" sz="2400" b="1" dirty="0"/>
              <a:t>），</a:t>
            </a:r>
            <a:r>
              <a:rPr lang="pt-BR" altLang="zh-CN" sz="2400" b="1" dirty="0"/>
              <a:t>R5</a:t>
            </a:r>
            <a:r>
              <a:rPr lang="zh-CN" altLang="pt-BR" sz="2400" b="1" dirty="0"/>
              <a:t>（</a:t>
            </a:r>
            <a:r>
              <a:rPr lang="pt-BR" altLang="zh-CN" sz="2400" b="1" dirty="0"/>
              <a:t>AE</a:t>
            </a:r>
            <a:r>
              <a:rPr lang="zh-CN" altLang="pt-BR" sz="2400" b="1" dirty="0"/>
              <a:t>）｝</a:t>
            </a:r>
          </a:p>
          <a:p>
            <a:pPr>
              <a:buFont typeface="Wingdings" panose="05000000000000000000" pitchFamily="2" charset="2"/>
              <a:buNone/>
            </a:pPr>
            <a:r>
              <a:rPr lang="zh-CN" altLang="pt-BR" sz="2400" b="1" dirty="0"/>
              <a:t>判断</a:t>
            </a:r>
            <a:r>
              <a:rPr lang="en-US" altLang="zh-CN" sz="2400" b="1" dirty="0"/>
              <a:t>p</a:t>
            </a:r>
            <a:r>
              <a:rPr lang="zh-CN" altLang="en-US" sz="2400" b="1" dirty="0"/>
              <a:t>相对于</a:t>
            </a:r>
            <a:r>
              <a:rPr lang="en-US" altLang="zh-CN" sz="2400" b="1" dirty="0"/>
              <a:t>F</a:t>
            </a:r>
            <a:r>
              <a:rPr lang="zh-CN" altLang="en-US" sz="2400" b="1" dirty="0"/>
              <a:t>是否为无损分解？</a:t>
            </a:r>
          </a:p>
        </p:txBody>
      </p:sp>
      <p:sp>
        <p:nvSpPr>
          <p:cNvPr id="3" name="页脚占位符 4">
            <a:extLst>
              <a:ext uri="{FF2B5EF4-FFF2-40B4-BE49-F238E27FC236}">
                <a16:creationId xmlns:a16="http://schemas.microsoft.com/office/drawing/2014/main" id="{7FD23F60-B6E8-4534-AC3D-02A88709D0A8}"/>
              </a:ext>
            </a:extLst>
          </p:cNvPr>
          <p:cNvSpPr>
            <a:spLocks noGrp="1"/>
          </p:cNvSpPr>
          <p:nvPr>
            <p:ph type="ftr" sz="quarter" idx="11"/>
          </p:nvPr>
        </p:nvSpPr>
        <p:spPr>
          <a:xfrm>
            <a:off x="5219700" y="6381750"/>
            <a:ext cx="3600450" cy="320675"/>
          </a:xfrm>
        </p:spPr>
        <p:txBody>
          <a:bodyPr/>
          <a:lstStyle/>
          <a:p>
            <a:r>
              <a:rPr lang="en-US" altLang="zh-CN"/>
              <a:t>An Introduction to Database System</a:t>
            </a:r>
          </a:p>
        </p:txBody>
      </p:sp>
      <p:sp>
        <p:nvSpPr>
          <p:cNvPr id="4" name="灯片编号占位符 5">
            <a:extLst>
              <a:ext uri="{FF2B5EF4-FFF2-40B4-BE49-F238E27FC236}">
                <a16:creationId xmlns:a16="http://schemas.microsoft.com/office/drawing/2014/main" id="{50FEED33-49EA-4A6E-91E2-80B8B2DCF51E}"/>
              </a:ext>
            </a:extLst>
          </p:cNvPr>
          <p:cNvSpPr>
            <a:spLocks noGrp="1"/>
          </p:cNvSpPr>
          <p:nvPr>
            <p:ph type="sldNum" sz="quarter" idx="12"/>
          </p:nvPr>
        </p:nvSpPr>
        <p:spPr>
          <a:xfrm>
            <a:off x="250825" y="6237288"/>
            <a:ext cx="585788" cy="457200"/>
          </a:xfrm>
        </p:spPr>
        <p:txBody>
          <a:bodyPr/>
          <a:lstStyle/>
          <a:p>
            <a:fld id="{9C73FC67-4E56-47DA-A07C-99165DEA713F}" type="slidenum">
              <a:rPr lang="en-US" altLang="zh-CN"/>
              <a:pPr/>
              <a:t>40</a:t>
            </a:fld>
            <a:endParaRPr lang="en-US" altLang="zh-CN" dirty="0"/>
          </a:p>
        </p:txBody>
      </p:sp>
    </p:spTree>
    <p:extLst>
      <p:ext uri="{BB962C8B-B14F-4D97-AF65-F5344CB8AC3E}">
        <p14:creationId xmlns:p14="http://schemas.microsoft.com/office/powerpoint/2010/main" val="4600042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zh-CN" altLang="en-US" sz="2800" b="1">
                <a:solidFill>
                  <a:srgbClr val="FF0000"/>
                </a:solidFill>
              </a:rPr>
              <a:t>解答：</a:t>
            </a:r>
          </a:p>
        </p:txBody>
      </p:sp>
      <p:sp>
        <p:nvSpPr>
          <p:cNvPr id="70660" name="Rectangle 4"/>
          <p:cNvSpPr>
            <a:spLocks noChangeArrowheads="1"/>
          </p:cNvSpPr>
          <p:nvPr/>
        </p:nvSpPr>
        <p:spPr bwMode="auto">
          <a:xfrm>
            <a:off x="228600" y="1676400"/>
            <a:ext cx="2459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85875" algn="l"/>
              </a:tabLst>
              <a:defRPr>
                <a:solidFill>
                  <a:schemeClr val="tx1"/>
                </a:solidFill>
                <a:latin typeface="Arial" panose="020B0604020202020204" pitchFamily="34" charset="0"/>
                <a:ea typeface="宋体" panose="02010600030101010101" pitchFamily="2" charset="-122"/>
              </a:defRPr>
            </a:lvl1pPr>
            <a:lvl2pPr>
              <a:tabLst>
                <a:tab pos="1285875" algn="l"/>
              </a:tabLst>
              <a:defRPr>
                <a:solidFill>
                  <a:schemeClr val="tx1"/>
                </a:solidFill>
                <a:latin typeface="Arial" panose="020B0604020202020204" pitchFamily="34" charset="0"/>
                <a:ea typeface="宋体" panose="02010600030101010101" pitchFamily="2" charset="-122"/>
              </a:defRPr>
            </a:lvl2pPr>
            <a:lvl3pPr>
              <a:tabLst>
                <a:tab pos="1285875" algn="l"/>
              </a:tabLst>
              <a:defRPr>
                <a:solidFill>
                  <a:schemeClr val="tx1"/>
                </a:solidFill>
                <a:latin typeface="Arial" panose="020B0604020202020204" pitchFamily="34" charset="0"/>
                <a:ea typeface="宋体" panose="02010600030101010101" pitchFamily="2" charset="-122"/>
              </a:defRPr>
            </a:lvl3pPr>
            <a:lvl4pPr>
              <a:tabLst>
                <a:tab pos="1285875" algn="l"/>
              </a:tabLst>
              <a:defRPr>
                <a:solidFill>
                  <a:schemeClr val="tx1"/>
                </a:solidFill>
                <a:latin typeface="Arial" panose="020B0604020202020204" pitchFamily="34" charset="0"/>
                <a:ea typeface="宋体" panose="02010600030101010101" pitchFamily="2" charset="-122"/>
              </a:defRPr>
            </a:lvl4pPr>
            <a:lvl5pPr>
              <a:tabLst>
                <a:tab pos="12858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9pPr>
          </a:lstStyle>
          <a:p>
            <a:r>
              <a:rPr lang="zh-CN" altLang="en-US" sz="2400" b="1"/>
              <a:t>（</a:t>
            </a:r>
            <a:r>
              <a:rPr lang="en-US" altLang="zh-CN" sz="2400" b="1"/>
              <a:t>1</a:t>
            </a:r>
            <a:r>
              <a:rPr lang="zh-CN" altLang="en-US" sz="2400" b="1"/>
              <a:t>）构建表格</a:t>
            </a:r>
          </a:p>
        </p:txBody>
      </p:sp>
      <p:graphicFrame>
        <p:nvGraphicFramePr>
          <p:cNvPr id="70895" name="Group 239"/>
          <p:cNvGraphicFramePr>
            <a:graphicFrameLocks noGrp="1"/>
          </p:cNvGraphicFramePr>
          <p:nvPr>
            <p:ph idx="1"/>
          </p:nvPr>
        </p:nvGraphicFramePr>
        <p:xfrm>
          <a:off x="457200" y="2286000"/>
          <a:ext cx="8229600" cy="2971802"/>
        </p:xfrm>
        <a:graphic>
          <a:graphicData uri="http://schemas.openxmlformats.org/drawingml/2006/table">
            <a:tbl>
              <a:tblPr/>
              <a:tblGrid>
                <a:gridCol w="2041525">
                  <a:extLst>
                    <a:ext uri="{9D8B030D-6E8A-4147-A177-3AD203B41FA5}">
                      <a16:colId xmlns:a16="http://schemas.microsoft.com/office/drawing/2014/main" val="20000"/>
                    </a:ext>
                  </a:extLst>
                </a:gridCol>
                <a:gridCol w="1236663">
                  <a:extLst>
                    <a:ext uri="{9D8B030D-6E8A-4147-A177-3AD203B41FA5}">
                      <a16:colId xmlns:a16="http://schemas.microsoft.com/office/drawing/2014/main" val="20001"/>
                    </a:ext>
                  </a:extLst>
                </a:gridCol>
                <a:gridCol w="1236662">
                  <a:extLst>
                    <a:ext uri="{9D8B030D-6E8A-4147-A177-3AD203B41FA5}">
                      <a16:colId xmlns:a16="http://schemas.microsoft.com/office/drawing/2014/main" val="20002"/>
                    </a:ext>
                  </a:extLst>
                </a:gridCol>
                <a:gridCol w="1236663">
                  <a:extLst>
                    <a:ext uri="{9D8B030D-6E8A-4147-A177-3AD203B41FA5}">
                      <a16:colId xmlns:a16="http://schemas.microsoft.com/office/drawing/2014/main" val="20003"/>
                    </a:ext>
                  </a:extLst>
                </a:gridCol>
                <a:gridCol w="1193800">
                  <a:extLst>
                    <a:ext uri="{9D8B030D-6E8A-4147-A177-3AD203B41FA5}">
                      <a16:colId xmlns:a16="http://schemas.microsoft.com/office/drawing/2014/main" val="20004"/>
                    </a:ext>
                  </a:extLst>
                </a:gridCol>
                <a:gridCol w="1284287">
                  <a:extLst>
                    <a:ext uri="{9D8B030D-6E8A-4147-A177-3AD203B41FA5}">
                      <a16:colId xmlns:a16="http://schemas.microsoft.com/office/drawing/2014/main" val="20005"/>
                    </a:ext>
                  </a:extLst>
                </a:gridCol>
              </a:tblGrid>
              <a:tr h="8874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513">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AD</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5925">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AB</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7513">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BE</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5925">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CDE</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7513">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AE</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 name="页脚占位符 4">
            <a:extLst>
              <a:ext uri="{FF2B5EF4-FFF2-40B4-BE49-F238E27FC236}">
                <a16:creationId xmlns:a16="http://schemas.microsoft.com/office/drawing/2014/main" id="{CD6AA1BB-E1E5-4F40-95FB-D2AA1C7B48EA}"/>
              </a:ext>
            </a:extLst>
          </p:cNvPr>
          <p:cNvSpPr>
            <a:spLocks noGrp="1"/>
          </p:cNvSpPr>
          <p:nvPr>
            <p:ph type="ftr" sz="quarter" idx="11"/>
          </p:nvPr>
        </p:nvSpPr>
        <p:spPr>
          <a:xfrm>
            <a:off x="5219700" y="6381750"/>
            <a:ext cx="3600450" cy="320675"/>
          </a:xfrm>
        </p:spPr>
        <p:txBody>
          <a:bodyPr/>
          <a:lstStyle/>
          <a:p>
            <a:r>
              <a:rPr lang="en-US" altLang="zh-CN"/>
              <a:t>An Introduction to Database System</a:t>
            </a:r>
          </a:p>
        </p:txBody>
      </p:sp>
      <p:sp>
        <p:nvSpPr>
          <p:cNvPr id="6" name="灯片编号占位符 5">
            <a:extLst>
              <a:ext uri="{FF2B5EF4-FFF2-40B4-BE49-F238E27FC236}">
                <a16:creationId xmlns:a16="http://schemas.microsoft.com/office/drawing/2014/main" id="{078A3910-C783-4A69-A24E-D24A28BFB597}"/>
              </a:ext>
            </a:extLst>
          </p:cNvPr>
          <p:cNvSpPr>
            <a:spLocks noGrp="1"/>
          </p:cNvSpPr>
          <p:nvPr>
            <p:ph type="sldNum" sz="quarter" idx="12"/>
          </p:nvPr>
        </p:nvSpPr>
        <p:spPr>
          <a:xfrm>
            <a:off x="250825" y="6237288"/>
            <a:ext cx="585788" cy="457200"/>
          </a:xfrm>
        </p:spPr>
        <p:txBody>
          <a:bodyPr/>
          <a:lstStyle/>
          <a:p>
            <a:fld id="{9C73FC67-4E56-47DA-A07C-99165DEA713F}" type="slidenum">
              <a:rPr lang="en-US" altLang="zh-CN"/>
              <a:pPr/>
              <a:t>41</a:t>
            </a:fld>
            <a:endParaRPr lang="en-US" altLang="zh-CN" dirty="0"/>
          </a:p>
        </p:txBody>
      </p:sp>
      <p:sp>
        <p:nvSpPr>
          <p:cNvPr id="3" name="文本框 2">
            <a:extLst>
              <a:ext uri="{FF2B5EF4-FFF2-40B4-BE49-F238E27FC236}">
                <a16:creationId xmlns:a16="http://schemas.microsoft.com/office/drawing/2014/main" id="{50244830-583F-0ADD-90A0-C5903511036C}"/>
              </a:ext>
            </a:extLst>
          </p:cNvPr>
          <p:cNvSpPr txBox="1"/>
          <p:nvPr/>
        </p:nvSpPr>
        <p:spPr>
          <a:xfrm>
            <a:off x="4823681" y="1302603"/>
            <a:ext cx="4392488" cy="830997"/>
          </a:xfrm>
          <a:prstGeom prst="rect">
            <a:avLst/>
          </a:prstGeom>
          <a:noFill/>
        </p:spPr>
        <p:txBody>
          <a:bodyPr wrap="square">
            <a:spAutoFit/>
          </a:bodyPr>
          <a:lstStyle/>
          <a:p>
            <a:pPr algn="l">
              <a:buFont typeface="Wingdings" panose="05000000000000000000" pitchFamily="2" charset="2"/>
              <a:buNone/>
            </a:pPr>
            <a:r>
              <a:rPr lang="pt-BR" altLang="zh-CN" sz="1600" b="1" dirty="0"/>
              <a:t>F=</a:t>
            </a:r>
            <a:r>
              <a:rPr lang="zh-CN" altLang="pt-BR" sz="1600" b="1" dirty="0"/>
              <a:t>｛</a:t>
            </a:r>
            <a:r>
              <a:rPr lang="pt-BR" altLang="zh-CN" sz="1600" b="1" dirty="0"/>
              <a:t>A→C</a:t>
            </a:r>
            <a:r>
              <a:rPr lang="zh-CN" altLang="pt-BR" sz="1600" b="1" dirty="0"/>
              <a:t>，</a:t>
            </a:r>
            <a:r>
              <a:rPr lang="pt-BR" altLang="zh-CN" sz="1600" b="1" dirty="0"/>
              <a:t>B→C</a:t>
            </a:r>
            <a:r>
              <a:rPr lang="zh-CN" altLang="pt-BR" sz="1600" b="1" dirty="0"/>
              <a:t>，</a:t>
            </a:r>
            <a:r>
              <a:rPr lang="pt-BR" altLang="zh-CN" sz="1600" b="1" dirty="0"/>
              <a:t>C→D</a:t>
            </a:r>
            <a:r>
              <a:rPr lang="zh-CN" altLang="pt-BR" sz="1600" b="1" dirty="0"/>
              <a:t>，</a:t>
            </a:r>
            <a:r>
              <a:rPr lang="pt-BR" altLang="zh-CN" sz="1600" b="1" dirty="0"/>
              <a:t>DE→C</a:t>
            </a:r>
            <a:r>
              <a:rPr lang="zh-CN" altLang="pt-BR" sz="1600" b="1" dirty="0"/>
              <a:t>，</a:t>
            </a:r>
            <a:r>
              <a:rPr lang="pt-BR" altLang="zh-CN" sz="1600" b="1" dirty="0"/>
              <a:t>CE→A</a:t>
            </a:r>
            <a:r>
              <a:rPr lang="zh-CN" altLang="pt-BR" sz="1600" b="1" dirty="0"/>
              <a:t>｝</a:t>
            </a:r>
          </a:p>
          <a:p>
            <a:pPr algn="l">
              <a:buFont typeface="Wingdings" panose="05000000000000000000" pitchFamily="2" charset="2"/>
              <a:buNone/>
            </a:pPr>
            <a:r>
              <a:rPr lang="zh-CN" altLang="pt-BR" sz="1600" b="1" dirty="0"/>
              <a:t> </a:t>
            </a:r>
            <a:r>
              <a:rPr lang="pt-BR" altLang="zh-CN" sz="1600" b="1" dirty="0"/>
              <a:t>p=</a:t>
            </a:r>
            <a:r>
              <a:rPr lang="zh-CN" altLang="pt-BR" sz="1600" b="1" dirty="0"/>
              <a:t>｛</a:t>
            </a:r>
            <a:r>
              <a:rPr lang="pt-BR" altLang="zh-CN" sz="1600" b="1" dirty="0"/>
              <a:t>R1</a:t>
            </a:r>
            <a:r>
              <a:rPr lang="zh-CN" altLang="pt-BR" sz="1600" b="1" dirty="0"/>
              <a:t>（</a:t>
            </a:r>
            <a:r>
              <a:rPr lang="pt-BR" altLang="zh-CN" sz="1600" b="1" dirty="0"/>
              <a:t>AD</a:t>
            </a:r>
            <a:r>
              <a:rPr lang="zh-CN" altLang="pt-BR" sz="1600" b="1" dirty="0"/>
              <a:t>），</a:t>
            </a:r>
            <a:r>
              <a:rPr lang="pt-BR" altLang="zh-CN" sz="1600" b="1" dirty="0"/>
              <a:t>R2</a:t>
            </a:r>
            <a:r>
              <a:rPr lang="zh-CN" altLang="pt-BR" sz="1600" b="1" dirty="0"/>
              <a:t>（</a:t>
            </a:r>
            <a:r>
              <a:rPr lang="pt-BR" altLang="zh-CN" sz="1600" b="1" dirty="0"/>
              <a:t>AB</a:t>
            </a:r>
            <a:r>
              <a:rPr lang="zh-CN" altLang="pt-BR" sz="1600" b="1" dirty="0"/>
              <a:t>），</a:t>
            </a:r>
            <a:r>
              <a:rPr lang="pt-BR" altLang="zh-CN" sz="1600" b="1" dirty="0"/>
              <a:t>R3</a:t>
            </a:r>
            <a:r>
              <a:rPr lang="zh-CN" altLang="pt-BR" sz="1600" b="1" dirty="0"/>
              <a:t>（</a:t>
            </a:r>
            <a:r>
              <a:rPr lang="pt-BR" altLang="zh-CN" sz="1600" b="1" dirty="0"/>
              <a:t>BE</a:t>
            </a:r>
            <a:r>
              <a:rPr lang="zh-CN" altLang="pt-BR" sz="1600" b="1" dirty="0"/>
              <a:t>），</a:t>
            </a:r>
          </a:p>
          <a:p>
            <a:pPr algn="l">
              <a:buFont typeface="Wingdings" panose="05000000000000000000" pitchFamily="2" charset="2"/>
              <a:buNone/>
            </a:pPr>
            <a:r>
              <a:rPr lang="pt-BR" altLang="zh-CN" sz="1600" b="1" dirty="0"/>
              <a:t>                R4</a:t>
            </a:r>
            <a:r>
              <a:rPr lang="zh-CN" altLang="pt-BR" sz="1600" b="1" dirty="0"/>
              <a:t>（</a:t>
            </a:r>
            <a:r>
              <a:rPr lang="pt-BR" altLang="zh-CN" sz="1600" b="1" dirty="0"/>
              <a:t>CDE</a:t>
            </a:r>
            <a:r>
              <a:rPr lang="zh-CN" altLang="pt-BR" sz="1600" b="1" dirty="0"/>
              <a:t>），</a:t>
            </a:r>
            <a:r>
              <a:rPr lang="pt-BR" altLang="zh-CN" sz="1600" b="1" dirty="0"/>
              <a:t>R5</a:t>
            </a:r>
            <a:r>
              <a:rPr lang="zh-CN" altLang="pt-BR" sz="1600" b="1" dirty="0"/>
              <a:t>（</a:t>
            </a:r>
            <a:r>
              <a:rPr lang="pt-BR" altLang="zh-CN" sz="1600" b="1" dirty="0"/>
              <a:t>AE</a:t>
            </a:r>
            <a:r>
              <a:rPr lang="zh-CN" altLang="pt-BR" sz="1600" b="1" dirty="0"/>
              <a:t>）｝</a:t>
            </a:r>
          </a:p>
        </p:txBody>
      </p:sp>
    </p:spTree>
    <p:extLst>
      <p:ext uri="{BB962C8B-B14F-4D97-AF65-F5344CB8AC3E}">
        <p14:creationId xmlns:p14="http://schemas.microsoft.com/office/powerpoint/2010/main" val="35692014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4"/>
          <p:cNvSpPr>
            <a:spLocks noChangeArrowheads="1"/>
          </p:cNvSpPr>
          <p:nvPr/>
        </p:nvSpPr>
        <p:spPr bwMode="auto">
          <a:xfrm>
            <a:off x="323528" y="1628800"/>
            <a:ext cx="846545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tabLst>
                <a:tab pos="1285875" algn="l"/>
              </a:tabLst>
              <a:defRPr>
                <a:solidFill>
                  <a:schemeClr val="tx1"/>
                </a:solidFill>
                <a:latin typeface="Arial" panose="020B0604020202020204" pitchFamily="34" charset="0"/>
                <a:ea typeface="宋体" panose="02010600030101010101" pitchFamily="2" charset="-122"/>
              </a:defRPr>
            </a:lvl1pPr>
            <a:lvl2pPr>
              <a:tabLst>
                <a:tab pos="1285875" algn="l"/>
              </a:tabLst>
              <a:defRPr>
                <a:solidFill>
                  <a:schemeClr val="tx1"/>
                </a:solidFill>
                <a:latin typeface="Arial" panose="020B0604020202020204" pitchFamily="34" charset="0"/>
                <a:ea typeface="宋体" panose="02010600030101010101" pitchFamily="2" charset="-122"/>
              </a:defRPr>
            </a:lvl2pPr>
            <a:lvl3pPr>
              <a:tabLst>
                <a:tab pos="1285875" algn="l"/>
              </a:tabLst>
              <a:defRPr>
                <a:solidFill>
                  <a:schemeClr val="tx1"/>
                </a:solidFill>
                <a:latin typeface="Arial" panose="020B0604020202020204" pitchFamily="34" charset="0"/>
                <a:ea typeface="宋体" panose="02010600030101010101" pitchFamily="2" charset="-122"/>
              </a:defRPr>
            </a:lvl3pPr>
            <a:lvl4pPr>
              <a:tabLst>
                <a:tab pos="1285875" algn="l"/>
              </a:tabLst>
              <a:defRPr>
                <a:solidFill>
                  <a:schemeClr val="tx1"/>
                </a:solidFill>
                <a:latin typeface="Arial" panose="020B0604020202020204" pitchFamily="34" charset="0"/>
                <a:ea typeface="宋体" panose="02010600030101010101" pitchFamily="2" charset="-122"/>
              </a:defRPr>
            </a:lvl4pPr>
            <a:lvl5pPr>
              <a:tabLst>
                <a:tab pos="12858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9pPr>
          </a:lstStyle>
          <a:p>
            <a:pPr algn="l"/>
            <a:r>
              <a:rPr lang="zh-CN" altLang="en-US" sz="2400" b="1" dirty="0"/>
              <a:t>（</a:t>
            </a:r>
            <a:r>
              <a:rPr lang="en-US" altLang="zh-CN" sz="2400" b="1" dirty="0"/>
              <a:t>2</a:t>
            </a:r>
            <a:r>
              <a:rPr lang="zh-CN" altLang="en-US" sz="2400" b="1" dirty="0"/>
              <a:t>）取</a:t>
            </a:r>
            <a:r>
              <a:rPr lang="en-US" altLang="zh-CN" sz="2400" b="1" dirty="0"/>
              <a:t>A→C</a:t>
            </a:r>
            <a:r>
              <a:rPr lang="zh-CN" altLang="en-US" sz="2400" b="1" dirty="0"/>
              <a:t>，</a:t>
            </a:r>
            <a:r>
              <a:rPr lang="en-US" altLang="zh-CN" sz="2400" b="1" dirty="0"/>
              <a:t>A</a:t>
            </a:r>
            <a:r>
              <a:rPr lang="zh-CN" altLang="en-US" sz="2400" b="1" dirty="0"/>
              <a:t>列中值相同的是第</a:t>
            </a:r>
            <a:r>
              <a:rPr lang="en-US" altLang="zh-CN" sz="2400" b="1" dirty="0"/>
              <a:t>2</a:t>
            </a:r>
            <a:r>
              <a:rPr lang="zh-CN" altLang="en-US" sz="2400" b="1" dirty="0"/>
              <a:t>、</a:t>
            </a:r>
            <a:r>
              <a:rPr lang="en-US" altLang="zh-CN" sz="2400" b="1" dirty="0"/>
              <a:t>3</a:t>
            </a:r>
            <a:r>
              <a:rPr lang="zh-CN" altLang="en-US" sz="2400" b="1" dirty="0"/>
              <a:t>、</a:t>
            </a:r>
            <a:r>
              <a:rPr lang="en-US" altLang="zh-CN" sz="2400" b="1" dirty="0"/>
              <a:t>6</a:t>
            </a:r>
            <a:r>
              <a:rPr lang="zh-CN" altLang="en-US" sz="2400" b="1" dirty="0"/>
              <a:t>行，全为</a:t>
            </a:r>
            <a:r>
              <a:rPr lang="en-US" altLang="zh-CN" sz="2400" b="1" dirty="0"/>
              <a:t>a</a:t>
            </a:r>
            <a:r>
              <a:rPr lang="en-US" altLang="zh-CN" sz="2400" b="1" baseline="-25000" dirty="0"/>
              <a:t>1</a:t>
            </a:r>
            <a:r>
              <a:rPr lang="zh-CN" altLang="en-US" sz="2400" b="1" dirty="0"/>
              <a:t>，对应于</a:t>
            </a:r>
            <a:r>
              <a:rPr lang="en-US" altLang="zh-CN" sz="2400" b="1" dirty="0"/>
              <a:t>C</a:t>
            </a:r>
            <a:r>
              <a:rPr lang="zh-CN" altLang="en-US" sz="2400" b="1" dirty="0"/>
              <a:t>的列中无任何一个</a:t>
            </a:r>
            <a:r>
              <a:rPr lang="en-US" altLang="zh-CN" sz="2400" b="1" dirty="0" err="1"/>
              <a:t>a</a:t>
            </a:r>
            <a:r>
              <a:rPr lang="en-US" altLang="zh-CN" sz="2400" b="1" baseline="-25000" dirty="0" err="1"/>
              <a:t>i</a:t>
            </a:r>
            <a:r>
              <a:rPr lang="zh-CN" altLang="en-US" sz="2400" b="1" dirty="0"/>
              <a:t>；选取</a:t>
            </a:r>
            <a:r>
              <a:rPr lang="en-US" altLang="zh-CN" sz="2400" b="1" dirty="0"/>
              <a:t>b</a:t>
            </a:r>
            <a:r>
              <a:rPr lang="en-US" altLang="zh-CN" sz="2400" b="1" baseline="-25000" dirty="0"/>
              <a:t>13</a:t>
            </a:r>
            <a:r>
              <a:rPr lang="zh-CN" altLang="en-US" sz="2400" b="1" dirty="0"/>
              <a:t>，改</a:t>
            </a:r>
            <a:r>
              <a:rPr lang="en-US" altLang="zh-CN" sz="2400" b="1" dirty="0"/>
              <a:t>b</a:t>
            </a:r>
            <a:r>
              <a:rPr lang="en-US" altLang="zh-CN" sz="2400" b="1" baseline="-25000" dirty="0"/>
              <a:t>23</a:t>
            </a:r>
            <a:r>
              <a:rPr lang="zh-CN" altLang="en-US" sz="2400" b="1" dirty="0"/>
              <a:t>和</a:t>
            </a:r>
            <a:r>
              <a:rPr lang="en-US" altLang="zh-CN" sz="2400" b="1" dirty="0"/>
              <a:t>b</a:t>
            </a:r>
            <a:r>
              <a:rPr lang="en-US" altLang="zh-CN" sz="2400" b="1" baseline="-25000" dirty="0"/>
              <a:t>53</a:t>
            </a:r>
            <a:r>
              <a:rPr lang="zh-CN" altLang="en-US" sz="2400" b="1" dirty="0"/>
              <a:t>均为</a:t>
            </a:r>
            <a:r>
              <a:rPr lang="en-US" altLang="zh-CN" sz="2400" b="1" dirty="0"/>
              <a:t>b</a:t>
            </a:r>
            <a:r>
              <a:rPr lang="en-US" altLang="zh-CN" sz="2400" b="1" baseline="-25000" dirty="0"/>
              <a:t>13</a:t>
            </a:r>
            <a:r>
              <a:rPr lang="zh-CN" altLang="en-US" sz="2400" b="1" dirty="0"/>
              <a:t>，得新的表格如下。</a:t>
            </a:r>
          </a:p>
        </p:txBody>
      </p:sp>
      <p:graphicFrame>
        <p:nvGraphicFramePr>
          <p:cNvPr id="72943" name="Group 239"/>
          <p:cNvGraphicFramePr>
            <a:graphicFrameLocks noGrp="1"/>
          </p:cNvGraphicFramePr>
          <p:nvPr>
            <p:ph/>
            <p:extLst>
              <p:ext uri="{D42A27DB-BD31-4B8C-83A1-F6EECF244321}">
                <p14:modId xmlns:p14="http://schemas.microsoft.com/office/powerpoint/2010/main" val="1910837673"/>
              </p:ext>
            </p:extLst>
          </p:nvPr>
        </p:nvGraphicFramePr>
        <p:xfrm>
          <a:off x="457200" y="3041104"/>
          <a:ext cx="8229600" cy="3124200"/>
        </p:xfrm>
        <a:graphic>
          <a:graphicData uri="http://schemas.openxmlformats.org/drawingml/2006/table">
            <a:tbl>
              <a:tblPr/>
              <a:tblGrid>
                <a:gridCol w="2041525">
                  <a:extLst>
                    <a:ext uri="{9D8B030D-6E8A-4147-A177-3AD203B41FA5}">
                      <a16:colId xmlns:a16="http://schemas.microsoft.com/office/drawing/2014/main" val="20000"/>
                    </a:ext>
                  </a:extLst>
                </a:gridCol>
                <a:gridCol w="1236663">
                  <a:extLst>
                    <a:ext uri="{9D8B030D-6E8A-4147-A177-3AD203B41FA5}">
                      <a16:colId xmlns:a16="http://schemas.microsoft.com/office/drawing/2014/main" val="20001"/>
                    </a:ext>
                  </a:extLst>
                </a:gridCol>
                <a:gridCol w="1236662">
                  <a:extLst>
                    <a:ext uri="{9D8B030D-6E8A-4147-A177-3AD203B41FA5}">
                      <a16:colId xmlns:a16="http://schemas.microsoft.com/office/drawing/2014/main" val="20002"/>
                    </a:ext>
                  </a:extLst>
                </a:gridCol>
                <a:gridCol w="1236663">
                  <a:extLst>
                    <a:ext uri="{9D8B030D-6E8A-4147-A177-3AD203B41FA5}">
                      <a16:colId xmlns:a16="http://schemas.microsoft.com/office/drawing/2014/main" val="20003"/>
                    </a:ext>
                  </a:extLst>
                </a:gridCol>
                <a:gridCol w="1193800">
                  <a:extLst>
                    <a:ext uri="{9D8B030D-6E8A-4147-A177-3AD203B41FA5}">
                      <a16:colId xmlns:a16="http://schemas.microsoft.com/office/drawing/2014/main" val="20004"/>
                    </a:ext>
                  </a:extLst>
                </a:gridCol>
                <a:gridCol w="1284287">
                  <a:extLst>
                    <a:ext uri="{9D8B030D-6E8A-4147-A177-3AD203B41FA5}">
                      <a16:colId xmlns:a16="http://schemas.microsoft.com/office/drawing/2014/main" val="20005"/>
                    </a:ext>
                  </a:extLst>
                </a:gridCol>
              </a:tblGrid>
              <a:tr h="93345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8150">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AD</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150">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AB</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2000" b="0" i="0" u="none" strike="noStrike" cap="none" normalizeH="0" baseline="0" dirty="0">
                        <a:ln>
                          <a:noFill/>
                        </a:ln>
                        <a:solidFill>
                          <a:srgbClr val="FF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8150">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BE</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8150">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CDE</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8150">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AE</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2000" b="0" i="0" u="none" strike="noStrike" cap="none" normalizeH="0" baseline="0" dirty="0">
                        <a:ln>
                          <a:noFill/>
                        </a:ln>
                        <a:solidFill>
                          <a:srgbClr val="FF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 name="页脚占位符 4">
            <a:extLst>
              <a:ext uri="{FF2B5EF4-FFF2-40B4-BE49-F238E27FC236}">
                <a16:creationId xmlns:a16="http://schemas.microsoft.com/office/drawing/2014/main" id="{1437EC98-879D-4666-9558-27AE87E302E4}"/>
              </a:ext>
            </a:extLst>
          </p:cNvPr>
          <p:cNvSpPr txBox="1">
            <a:spLocks/>
          </p:cNvSpPr>
          <p:nvPr/>
        </p:nvSpPr>
        <p:spPr bwMode="auto">
          <a:xfrm>
            <a:off x="5219700" y="6381750"/>
            <a:ext cx="36004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fontAlgn="base">
              <a:spcBef>
                <a:spcPct val="0"/>
              </a:spcBef>
              <a:spcAft>
                <a:spcPct val="0"/>
              </a:spcAft>
              <a:defRPr sz="1400" b="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9pPr>
          </a:lstStyle>
          <a:p>
            <a:r>
              <a:rPr lang="en-US" altLang="zh-CN"/>
              <a:t>An Introduction to Database System</a:t>
            </a:r>
          </a:p>
        </p:txBody>
      </p:sp>
      <p:sp>
        <p:nvSpPr>
          <p:cNvPr id="5" name="灯片编号占位符 5">
            <a:extLst>
              <a:ext uri="{FF2B5EF4-FFF2-40B4-BE49-F238E27FC236}">
                <a16:creationId xmlns:a16="http://schemas.microsoft.com/office/drawing/2014/main" id="{472C5833-B162-4210-93C9-15152C0F98F9}"/>
              </a:ext>
            </a:extLst>
          </p:cNvPr>
          <p:cNvSpPr txBox="1">
            <a:spLocks/>
          </p:cNvSpPr>
          <p:nvPr/>
        </p:nvSpPr>
        <p:spPr bwMode="auto">
          <a:xfrm>
            <a:off x="250825" y="6237288"/>
            <a:ext cx="585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400" b="0" kern="1200">
                <a:solidFill>
                  <a:schemeClr val="tx1"/>
                </a:solidFill>
                <a:latin typeface="+mn-lt"/>
                <a:ea typeface="宋体" panose="02010600030101010101" pitchFamily="2" charset="-122"/>
                <a:cs typeface="+mn-cs"/>
              </a:defRPr>
            </a:lvl1pPr>
            <a:lvl2pPr marL="4572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9pPr>
          </a:lstStyle>
          <a:p>
            <a:fld id="{9C73FC67-4E56-47DA-A07C-99165DEA713F}" type="slidenum">
              <a:rPr lang="en-US" altLang="zh-CN" smtClean="0"/>
              <a:pPr/>
              <a:t>42</a:t>
            </a:fld>
            <a:endParaRPr lang="en-US" altLang="zh-CN" dirty="0"/>
          </a:p>
        </p:txBody>
      </p:sp>
      <p:sp>
        <p:nvSpPr>
          <p:cNvPr id="2" name="文本框 1">
            <a:extLst>
              <a:ext uri="{FF2B5EF4-FFF2-40B4-BE49-F238E27FC236}">
                <a16:creationId xmlns:a16="http://schemas.microsoft.com/office/drawing/2014/main" id="{8E36E971-E0E0-ADF6-2B3A-709417EEFBB0}"/>
              </a:ext>
            </a:extLst>
          </p:cNvPr>
          <p:cNvSpPr txBox="1"/>
          <p:nvPr/>
        </p:nvSpPr>
        <p:spPr>
          <a:xfrm>
            <a:off x="4139952" y="725819"/>
            <a:ext cx="4392488" cy="830997"/>
          </a:xfrm>
          <a:prstGeom prst="rect">
            <a:avLst/>
          </a:prstGeom>
          <a:noFill/>
        </p:spPr>
        <p:txBody>
          <a:bodyPr wrap="square">
            <a:spAutoFit/>
          </a:bodyPr>
          <a:lstStyle/>
          <a:p>
            <a:pPr algn="l">
              <a:buFont typeface="Wingdings" panose="05000000000000000000" pitchFamily="2" charset="2"/>
              <a:buNone/>
            </a:pPr>
            <a:r>
              <a:rPr lang="pt-BR" altLang="zh-CN" sz="1600" b="1" dirty="0"/>
              <a:t>F=</a:t>
            </a:r>
            <a:r>
              <a:rPr lang="zh-CN" altLang="pt-BR" sz="1600" b="1" dirty="0"/>
              <a:t>｛</a:t>
            </a:r>
            <a:r>
              <a:rPr lang="pt-BR" altLang="zh-CN" sz="1600" b="1" dirty="0">
                <a:solidFill>
                  <a:srgbClr val="FF0000"/>
                </a:solidFill>
              </a:rPr>
              <a:t>A→C</a:t>
            </a:r>
            <a:r>
              <a:rPr lang="zh-CN" altLang="pt-BR" sz="1600" b="1" dirty="0"/>
              <a:t>，</a:t>
            </a:r>
            <a:r>
              <a:rPr lang="pt-BR" altLang="zh-CN" sz="1600" b="1" dirty="0"/>
              <a:t>B→C</a:t>
            </a:r>
            <a:r>
              <a:rPr lang="zh-CN" altLang="pt-BR" sz="1600" b="1" dirty="0"/>
              <a:t>，</a:t>
            </a:r>
            <a:r>
              <a:rPr lang="pt-BR" altLang="zh-CN" sz="1600" b="1" dirty="0"/>
              <a:t>C→D</a:t>
            </a:r>
            <a:r>
              <a:rPr lang="zh-CN" altLang="pt-BR" sz="1600" b="1" dirty="0"/>
              <a:t>，</a:t>
            </a:r>
            <a:r>
              <a:rPr lang="pt-BR" altLang="zh-CN" sz="1600" b="1" dirty="0"/>
              <a:t>DE→C</a:t>
            </a:r>
            <a:r>
              <a:rPr lang="zh-CN" altLang="pt-BR" sz="1600" b="1" dirty="0"/>
              <a:t>，</a:t>
            </a:r>
            <a:r>
              <a:rPr lang="pt-BR" altLang="zh-CN" sz="1600" b="1" dirty="0"/>
              <a:t>CE→A</a:t>
            </a:r>
            <a:r>
              <a:rPr lang="zh-CN" altLang="pt-BR" sz="1600" b="1" dirty="0"/>
              <a:t>｝</a:t>
            </a:r>
          </a:p>
          <a:p>
            <a:pPr algn="l">
              <a:buFont typeface="Wingdings" panose="05000000000000000000" pitchFamily="2" charset="2"/>
              <a:buNone/>
            </a:pPr>
            <a:r>
              <a:rPr lang="zh-CN" altLang="pt-BR" sz="1600" b="1" dirty="0"/>
              <a:t> </a:t>
            </a:r>
            <a:r>
              <a:rPr lang="pt-BR" altLang="zh-CN" sz="1600" b="1" dirty="0"/>
              <a:t>p=</a:t>
            </a:r>
            <a:r>
              <a:rPr lang="zh-CN" altLang="pt-BR" sz="1600" b="1" dirty="0"/>
              <a:t>｛</a:t>
            </a:r>
            <a:r>
              <a:rPr lang="pt-BR" altLang="zh-CN" sz="1600" b="1" dirty="0"/>
              <a:t>R1</a:t>
            </a:r>
            <a:r>
              <a:rPr lang="zh-CN" altLang="pt-BR" sz="1600" b="1" dirty="0"/>
              <a:t>（</a:t>
            </a:r>
            <a:r>
              <a:rPr lang="pt-BR" altLang="zh-CN" sz="1600" b="1" dirty="0"/>
              <a:t>AD</a:t>
            </a:r>
            <a:r>
              <a:rPr lang="zh-CN" altLang="pt-BR" sz="1600" b="1" dirty="0"/>
              <a:t>），</a:t>
            </a:r>
            <a:r>
              <a:rPr lang="pt-BR" altLang="zh-CN" sz="1600" b="1" dirty="0"/>
              <a:t>R2</a:t>
            </a:r>
            <a:r>
              <a:rPr lang="zh-CN" altLang="pt-BR" sz="1600" b="1" dirty="0"/>
              <a:t>（</a:t>
            </a:r>
            <a:r>
              <a:rPr lang="pt-BR" altLang="zh-CN" sz="1600" b="1" dirty="0"/>
              <a:t>AB</a:t>
            </a:r>
            <a:r>
              <a:rPr lang="zh-CN" altLang="pt-BR" sz="1600" b="1" dirty="0"/>
              <a:t>），</a:t>
            </a:r>
            <a:r>
              <a:rPr lang="pt-BR" altLang="zh-CN" sz="1600" b="1" dirty="0"/>
              <a:t>R3</a:t>
            </a:r>
            <a:r>
              <a:rPr lang="zh-CN" altLang="pt-BR" sz="1600" b="1" dirty="0"/>
              <a:t>（</a:t>
            </a:r>
            <a:r>
              <a:rPr lang="pt-BR" altLang="zh-CN" sz="1600" b="1" dirty="0"/>
              <a:t>BE</a:t>
            </a:r>
            <a:r>
              <a:rPr lang="zh-CN" altLang="pt-BR" sz="1600" b="1" dirty="0"/>
              <a:t>），</a:t>
            </a:r>
          </a:p>
          <a:p>
            <a:pPr algn="l">
              <a:buFont typeface="Wingdings" panose="05000000000000000000" pitchFamily="2" charset="2"/>
              <a:buNone/>
            </a:pPr>
            <a:r>
              <a:rPr lang="pt-BR" altLang="zh-CN" sz="1600" b="1" dirty="0"/>
              <a:t>                R4</a:t>
            </a:r>
            <a:r>
              <a:rPr lang="zh-CN" altLang="pt-BR" sz="1600" b="1" dirty="0"/>
              <a:t>（</a:t>
            </a:r>
            <a:r>
              <a:rPr lang="pt-BR" altLang="zh-CN" sz="1600" b="1" dirty="0"/>
              <a:t>CDE</a:t>
            </a:r>
            <a:r>
              <a:rPr lang="zh-CN" altLang="pt-BR" sz="1600" b="1" dirty="0"/>
              <a:t>），</a:t>
            </a:r>
            <a:r>
              <a:rPr lang="pt-BR" altLang="zh-CN" sz="1600" b="1" dirty="0"/>
              <a:t>R5</a:t>
            </a:r>
            <a:r>
              <a:rPr lang="zh-CN" altLang="pt-BR" sz="1600" b="1" dirty="0"/>
              <a:t>（</a:t>
            </a:r>
            <a:r>
              <a:rPr lang="pt-BR" altLang="zh-CN" sz="1600" b="1" dirty="0"/>
              <a:t>AE</a:t>
            </a:r>
            <a:r>
              <a:rPr lang="zh-CN" altLang="pt-BR" sz="1600" b="1" dirty="0"/>
              <a:t>）｝</a:t>
            </a:r>
          </a:p>
        </p:txBody>
      </p:sp>
    </p:spTree>
    <p:extLst>
      <p:ext uri="{BB962C8B-B14F-4D97-AF65-F5344CB8AC3E}">
        <p14:creationId xmlns:p14="http://schemas.microsoft.com/office/powerpoint/2010/main" val="12945380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body" sz="half" idx="1"/>
          </p:nvPr>
        </p:nvSpPr>
        <p:spPr>
          <a:xfrm>
            <a:off x="323528" y="1484784"/>
            <a:ext cx="8534400" cy="990600"/>
          </a:xfrm>
        </p:spPr>
        <p:txBody>
          <a:bodyPr/>
          <a:lstStyle/>
          <a:p>
            <a:pPr>
              <a:buFont typeface="Wingdings" panose="05000000000000000000" pitchFamily="2" charset="2"/>
              <a:buNone/>
            </a:pPr>
            <a:r>
              <a:rPr lang="zh-CN" altLang="en-US" sz="2400" b="1" dirty="0"/>
              <a:t>（</a:t>
            </a:r>
            <a:r>
              <a:rPr lang="en-US" altLang="zh-CN" sz="2400" b="1" dirty="0"/>
              <a:t>3</a:t>
            </a:r>
            <a:r>
              <a:rPr lang="zh-CN" altLang="en-US" sz="2400" b="1" dirty="0"/>
              <a:t>）再取</a:t>
            </a:r>
            <a:r>
              <a:rPr lang="en-US" altLang="zh-CN" sz="2400" b="1" dirty="0"/>
              <a:t>B→C</a:t>
            </a:r>
            <a:r>
              <a:rPr lang="zh-CN" altLang="en-US" sz="2400" b="1" dirty="0"/>
              <a:t>，</a:t>
            </a:r>
            <a:r>
              <a:rPr lang="en-US" altLang="zh-CN" sz="2400" b="1" dirty="0"/>
              <a:t>B</a:t>
            </a:r>
            <a:r>
              <a:rPr lang="zh-CN" altLang="en-US" sz="2400" b="1" dirty="0"/>
              <a:t>列中值相同的是第</a:t>
            </a:r>
            <a:r>
              <a:rPr lang="en-US" altLang="zh-CN" sz="2400" b="1" dirty="0"/>
              <a:t>3</a:t>
            </a:r>
            <a:r>
              <a:rPr lang="zh-CN" altLang="en-US" sz="2400" b="1" dirty="0"/>
              <a:t>、</a:t>
            </a:r>
            <a:r>
              <a:rPr lang="en-US" altLang="zh-CN" sz="2400" b="1" dirty="0"/>
              <a:t>4</a:t>
            </a:r>
            <a:r>
              <a:rPr lang="zh-CN" altLang="en-US" sz="2400" b="1" dirty="0"/>
              <a:t>行，全为</a:t>
            </a:r>
            <a:r>
              <a:rPr lang="en-US" altLang="zh-CN" sz="2400" b="1" dirty="0"/>
              <a:t>a</a:t>
            </a:r>
            <a:r>
              <a:rPr lang="en-US" altLang="zh-CN" sz="2400" b="1" baseline="-25000" dirty="0"/>
              <a:t>2</a:t>
            </a:r>
            <a:r>
              <a:rPr lang="zh-CN" altLang="en-US" sz="2400" b="1" dirty="0"/>
              <a:t>，对应于</a:t>
            </a:r>
            <a:r>
              <a:rPr lang="en-US" altLang="zh-CN" sz="2400" b="1" dirty="0"/>
              <a:t>C</a:t>
            </a:r>
            <a:r>
              <a:rPr lang="zh-CN" altLang="en-US" sz="2400" b="1" dirty="0"/>
              <a:t>列中无任何一个</a:t>
            </a:r>
            <a:r>
              <a:rPr lang="en-US" altLang="zh-CN" sz="2400" b="1" dirty="0" err="1"/>
              <a:t>a</a:t>
            </a:r>
            <a:r>
              <a:rPr lang="en-US" altLang="zh-CN" sz="2400" b="1" baseline="-25000" dirty="0" err="1"/>
              <a:t>i</a:t>
            </a:r>
            <a:r>
              <a:rPr lang="zh-CN" altLang="en-US" sz="2400" b="1" dirty="0"/>
              <a:t>；选取</a:t>
            </a:r>
            <a:r>
              <a:rPr lang="en-US" altLang="zh-CN" sz="2400" b="1" dirty="0"/>
              <a:t>b</a:t>
            </a:r>
            <a:r>
              <a:rPr lang="en-US" altLang="zh-CN" sz="2400" b="1" baseline="-25000" dirty="0"/>
              <a:t>13</a:t>
            </a:r>
            <a:r>
              <a:rPr lang="zh-CN" altLang="en-US" sz="2400" b="1" dirty="0"/>
              <a:t>，改</a:t>
            </a:r>
            <a:r>
              <a:rPr lang="en-US" altLang="zh-CN" sz="2400" b="1" dirty="0"/>
              <a:t>b</a:t>
            </a:r>
            <a:r>
              <a:rPr lang="en-US" altLang="zh-CN" sz="2400" b="1" baseline="-25000" dirty="0"/>
              <a:t>33</a:t>
            </a:r>
            <a:r>
              <a:rPr lang="zh-CN" altLang="en-US" sz="2400" b="1" dirty="0"/>
              <a:t>为</a:t>
            </a:r>
            <a:r>
              <a:rPr lang="en-US" altLang="zh-CN" sz="2400" b="1" dirty="0"/>
              <a:t>b</a:t>
            </a:r>
            <a:r>
              <a:rPr lang="en-US" altLang="zh-CN" sz="2400" b="1" baseline="-25000" dirty="0"/>
              <a:t>13</a:t>
            </a:r>
            <a:r>
              <a:rPr lang="zh-CN" altLang="en-US" sz="2400" b="1" dirty="0"/>
              <a:t>，得新的表格如下。</a:t>
            </a:r>
          </a:p>
        </p:txBody>
      </p:sp>
      <p:graphicFrame>
        <p:nvGraphicFramePr>
          <p:cNvPr id="74994" name="Group 242"/>
          <p:cNvGraphicFramePr>
            <a:graphicFrameLocks noGrp="1"/>
          </p:cNvGraphicFramePr>
          <p:nvPr>
            <p:ph sz="half" idx="2"/>
            <p:extLst>
              <p:ext uri="{D42A27DB-BD31-4B8C-83A1-F6EECF244321}">
                <p14:modId xmlns:p14="http://schemas.microsoft.com/office/powerpoint/2010/main" val="2474390519"/>
              </p:ext>
            </p:extLst>
          </p:nvPr>
        </p:nvGraphicFramePr>
        <p:xfrm>
          <a:off x="1295400" y="2871935"/>
          <a:ext cx="7162800" cy="3581401"/>
        </p:xfrm>
        <a:graphic>
          <a:graphicData uri="http://schemas.openxmlformats.org/drawingml/2006/table">
            <a:tbl>
              <a:tblPr/>
              <a:tblGrid>
                <a:gridCol w="1776413">
                  <a:extLst>
                    <a:ext uri="{9D8B030D-6E8A-4147-A177-3AD203B41FA5}">
                      <a16:colId xmlns:a16="http://schemas.microsoft.com/office/drawing/2014/main" val="20000"/>
                    </a:ext>
                  </a:extLst>
                </a:gridCol>
                <a:gridCol w="1077912">
                  <a:extLst>
                    <a:ext uri="{9D8B030D-6E8A-4147-A177-3AD203B41FA5}">
                      <a16:colId xmlns:a16="http://schemas.microsoft.com/office/drawing/2014/main" val="20001"/>
                    </a:ext>
                  </a:extLst>
                </a:gridCol>
                <a:gridCol w="1076325">
                  <a:extLst>
                    <a:ext uri="{9D8B030D-6E8A-4147-A177-3AD203B41FA5}">
                      <a16:colId xmlns:a16="http://schemas.microsoft.com/office/drawing/2014/main" val="20002"/>
                    </a:ext>
                  </a:extLst>
                </a:gridCol>
                <a:gridCol w="1074738">
                  <a:extLst>
                    <a:ext uri="{9D8B030D-6E8A-4147-A177-3AD203B41FA5}">
                      <a16:colId xmlns:a16="http://schemas.microsoft.com/office/drawing/2014/main" val="20003"/>
                    </a:ext>
                  </a:extLst>
                </a:gridCol>
                <a:gridCol w="1039812">
                  <a:extLst>
                    <a:ext uri="{9D8B030D-6E8A-4147-A177-3AD203B41FA5}">
                      <a16:colId xmlns:a16="http://schemas.microsoft.com/office/drawing/2014/main" val="20004"/>
                    </a:ext>
                  </a:extLst>
                </a:gridCol>
                <a:gridCol w="1117600">
                  <a:extLst>
                    <a:ext uri="{9D8B030D-6E8A-4147-A177-3AD203B41FA5}">
                      <a16:colId xmlns:a16="http://schemas.microsoft.com/office/drawing/2014/main" val="20005"/>
                    </a:ext>
                  </a:extLst>
                </a:gridCol>
              </a:tblGrid>
              <a:tr h="10699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238">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AD</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1650">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AB</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1650">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BE</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2000" b="0" i="0" u="none" strike="noStrike" cap="none" normalizeH="0" baseline="0" dirty="0">
                        <a:ln>
                          <a:noFill/>
                        </a:ln>
                        <a:solidFill>
                          <a:srgbClr val="FF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3238">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CDE</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1650">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AE</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 name="页脚占位符 4">
            <a:extLst>
              <a:ext uri="{FF2B5EF4-FFF2-40B4-BE49-F238E27FC236}">
                <a16:creationId xmlns:a16="http://schemas.microsoft.com/office/drawing/2014/main" id="{F349C38E-CCB3-4573-BE3D-20C8B2CE0BA8}"/>
              </a:ext>
            </a:extLst>
          </p:cNvPr>
          <p:cNvSpPr>
            <a:spLocks noGrp="1"/>
          </p:cNvSpPr>
          <p:nvPr>
            <p:ph type="ftr" sz="quarter" idx="11"/>
          </p:nvPr>
        </p:nvSpPr>
        <p:spPr>
          <a:xfrm>
            <a:off x="5219700" y="6381750"/>
            <a:ext cx="3600450" cy="320675"/>
          </a:xfrm>
        </p:spPr>
        <p:txBody>
          <a:bodyPr/>
          <a:lstStyle/>
          <a:p>
            <a:r>
              <a:rPr lang="en-US" altLang="zh-CN"/>
              <a:t>An Introduction to Database System</a:t>
            </a:r>
          </a:p>
        </p:txBody>
      </p:sp>
      <p:sp>
        <p:nvSpPr>
          <p:cNvPr id="5" name="灯片编号占位符 5">
            <a:extLst>
              <a:ext uri="{FF2B5EF4-FFF2-40B4-BE49-F238E27FC236}">
                <a16:creationId xmlns:a16="http://schemas.microsoft.com/office/drawing/2014/main" id="{1A729322-E507-4DB1-BA15-531AC0033A6F}"/>
              </a:ext>
            </a:extLst>
          </p:cNvPr>
          <p:cNvSpPr>
            <a:spLocks noGrp="1"/>
          </p:cNvSpPr>
          <p:nvPr>
            <p:ph type="sldNum" sz="quarter" idx="12"/>
          </p:nvPr>
        </p:nvSpPr>
        <p:spPr>
          <a:xfrm>
            <a:off x="250825" y="6237288"/>
            <a:ext cx="585788" cy="457200"/>
          </a:xfrm>
        </p:spPr>
        <p:txBody>
          <a:bodyPr/>
          <a:lstStyle/>
          <a:p>
            <a:fld id="{9C73FC67-4E56-47DA-A07C-99165DEA713F}" type="slidenum">
              <a:rPr lang="en-US" altLang="zh-CN"/>
              <a:pPr/>
              <a:t>43</a:t>
            </a:fld>
            <a:endParaRPr lang="en-US" altLang="zh-CN" dirty="0"/>
          </a:p>
        </p:txBody>
      </p:sp>
      <p:sp>
        <p:nvSpPr>
          <p:cNvPr id="2" name="文本框 1">
            <a:extLst>
              <a:ext uri="{FF2B5EF4-FFF2-40B4-BE49-F238E27FC236}">
                <a16:creationId xmlns:a16="http://schemas.microsoft.com/office/drawing/2014/main" id="{ACDB2EE6-15B8-FD52-F766-3BB933800FAC}"/>
              </a:ext>
            </a:extLst>
          </p:cNvPr>
          <p:cNvSpPr txBox="1"/>
          <p:nvPr/>
        </p:nvSpPr>
        <p:spPr>
          <a:xfrm>
            <a:off x="4424395" y="642387"/>
            <a:ext cx="4392488" cy="830997"/>
          </a:xfrm>
          <a:prstGeom prst="rect">
            <a:avLst/>
          </a:prstGeom>
          <a:noFill/>
        </p:spPr>
        <p:txBody>
          <a:bodyPr wrap="square">
            <a:spAutoFit/>
          </a:bodyPr>
          <a:lstStyle/>
          <a:p>
            <a:pPr algn="l">
              <a:buFont typeface="Wingdings" panose="05000000000000000000" pitchFamily="2" charset="2"/>
              <a:buNone/>
            </a:pPr>
            <a:r>
              <a:rPr lang="pt-BR" altLang="zh-CN" sz="1600" b="1" dirty="0"/>
              <a:t>F=</a:t>
            </a:r>
            <a:r>
              <a:rPr lang="zh-CN" altLang="pt-BR" sz="1600" b="1" dirty="0"/>
              <a:t>｛</a:t>
            </a:r>
            <a:r>
              <a:rPr lang="pt-BR" altLang="zh-CN" sz="1600" b="1" dirty="0"/>
              <a:t>A→C</a:t>
            </a:r>
            <a:r>
              <a:rPr lang="zh-CN" altLang="pt-BR" sz="1600" b="1" dirty="0"/>
              <a:t>，</a:t>
            </a:r>
            <a:r>
              <a:rPr lang="pt-BR" altLang="zh-CN" sz="1600" b="1" dirty="0">
                <a:solidFill>
                  <a:srgbClr val="FF0000"/>
                </a:solidFill>
              </a:rPr>
              <a:t>B→C</a:t>
            </a:r>
            <a:r>
              <a:rPr lang="zh-CN" altLang="pt-BR" sz="1600" b="1" dirty="0"/>
              <a:t>，</a:t>
            </a:r>
            <a:r>
              <a:rPr lang="pt-BR" altLang="zh-CN" sz="1600" b="1" dirty="0"/>
              <a:t>C→D</a:t>
            </a:r>
            <a:r>
              <a:rPr lang="zh-CN" altLang="pt-BR" sz="1600" b="1" dirty="0"/>
              <a:t>，</a:t>
            </a:r>
            <a:r>
              <a:rPr lang="pt-BR" altLang="zh-CN" sz="1600" b="1" dirty="0"/>
              <a:t>DE→C</a:t>
            </a:r>
            <a:r>
              <a:rPr lang="zh-CN" altLang="pt-BR" sz="1600" b="1" dirty="0"/>
              <a:t>，</a:t>
            </a:r>
            <a:r>
              <a:rPr lang="pt-BR" altLang="zh-CN" sz="1600" b="1" dirty="0"/>
              <a:t>CE→A</a:t>
            </a:r>
            <a:r>
              <a:rPr lang="zh-CN" altLang="pt-BR" sz="1600" b="1" dirty="0"/>
              <a:t>｝</a:t>
            </a:r>
          </a:p>
          <a:p>
            <a:pPr algn="l">
              <a:buFont typeface="Wingdings" panose="05000000000000000000" pitchFamily="2" charset="2"/>
              <a:buNone/>
            </a:pPr>
            <a:r>
              <a:rPr lang="zh-CN" altLang="pt-BR" sz="1600" b="1" dirty="0"/>
              <a:t> </a:t>
            </a:r>
            <a:r>
              <a:rPr lang="pt-BR" altLang="zh-CN" sz="1600" b="1" dirty="0"/>
              <a:t>p=</a:t>
            </a:r>
            <a:r>
              <a:rPr lang="zh-CN" altLang="pt-BR" sz="1600" b="1" dirty="0"/>
              <a:t>｛</a:t>
            </a:r>
            <a:r>
              <a:rPr lang="pt-BR" altLang="zh-CN" sz="1600" b="1" dirty="0"/>
              <a:t>R1</a:t>
            </a:r>
            <a:r>
              <a:rPr lang="zh-CN" altLang="pt-BR" sz="1600" b="1" dirty="0"/>
              <a:t>（</a:t>
            </a:r>
            <a:r>
              <a:rPr lang="pt-BR" altLang="zh-CN" sz="1600" b="1" dirty="0"/>
              <a:t>AD</a:t>
            </a:r>
            <a:r>
              <a:rPr lang="zh-CN" altLang="pt-BR" sz="1600" b="1" dirty="0"/>
              <a:t>），</a:t>
            </a:r>
            <a:r>
              <a:rPr lang="pt-BR" altLang="zh-CN" sz="1600" b="1" dirty="0"/>
              <a:t>R2</a:t>
            </a:r>
            <a:r>
              <a:rPr lang="zh-CN" altLang="pt-BR" sz="1600" b="1" dirty="0"/>
              <a:t>（</a:t>
            </a:r>
            <a:r>
              <a:rPr lang="pt-BR" altLang="zh-CN" sz="1600" b="1" dirty="0"/>
              <a:t>AB</a:t>
            </a:r>
            <a:r>
              <a:rPr lang="zh-CN" altLang="pt-BR" sz="1600" b="1" dirty="0"/>
              <a:t>），</a:t>
            </a:r>
            <a:r>
              <a:rPr lang="pt-BR" altLang="zh-CN" sz="1600" b="1" dirty="0"/>
              <a:t>R3</a:t>
            </a:r>
            <a:r>
              <a:rPr lang="zh-CN" altLang="pt-BR" sz="1600" b="1" dirty="0"/>
              <a:t>（</a:t>
            </a:r>
            <a:r>
              <a:rPr lang="pt-BR" altLang="zh-CN" sz="1600" b="1" dirty="0"/>
              <a:t>BE</a:t>
            </a:r>
            <a:r>
              <a:rPr lang="zh-CN" altLang="pt-BR" sz="1600" b="1" dirty="0"/>
              <a:t>），</a:t>
            </a:r>
          </a:p>
          <a:p>
            <a:pPr algn="l">
              <a:buFont typeface="Wingdings" panose="05000000000000000000" pitchFamily="2" charset="2"/>
              <a:buNone/>
            </a:pPr>
            <a:r>
              <a:rPr lang="pt-BR" altLang="zh-CN" sz="1600" b="1" dirty="0"/>
              <a:t>                R4</a:t>
            </a:r>
            <a:r>
              <a:rPr lang="zh-CN" altLang="pt-BR" sz="1600" b="1" dirty="0"/>
              <a:t>（</a:t>
            </a:r>
            <a:r>
              <a:rPr lang="pt-BR" altLang="zh-CN" sz="1600" b="1" dirty="0"/>
              <a:t>CDE</a:t>
            </a:r>
            <a:r>
              <a:rPr lang="zh-CN" altLang="pt-BR" sz="1600" b="1" dirty="0"/>
              <a:t>），</a:t>
            </a:r>
            <a:r>
              <a:rPr lang="pt-BR" altLang="zh-CN" sz="1600" b="1" dirty="0"/>
              <a:t>R5</a:t>
            </a:r>
            <a:r>
              <a:rPr lang="zh-CN" altLang="pt-BR" sz="1600" b="1" dirty="0"/>
              <a:t>（</a:t>
            </a:r>
            <a:r>
              <a:rPr lang="pt-BR" altLang="zh-CN" sz="1600" b="1" dirty="0"/>
              <a:t>AE</a:t>
            </a:r>
            <a:r>
              <a:rPr lang="zh-CN" altLang="pt-BR" sz="1600" b="1" dirty="0"/>
              <a:t>）｝</a:t>
            </a:r>
          </a:p>
        </p:txBody>
      </p:sp>
    </p:spTree>
    <p:extLst>
      <p:ext uri="{BB962C8B-B14F-4D97-AF65-F5344CB8AC3E}">
        <p14:creationId xmlns:p14="http://schemas.microsoft.com/office/powerpoint/2010/main" val="15316157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4"/>
          <p:cNvSpPr>
            <a:spLocks noChangeArrowheads="1"/>
          </p:cNvSpPr>
          <p:nvPr/>
        </p:nvSpPr>
        <p:spPr bwMode="auto">
          <a:xfrm>
            <a:off x="251520" y="1694369"/>
            <a:ext cx="8534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1285875" algn="l"/>
              </a:tabLst>
              <a:defRPr>
                <a:solidFill>
                  <a:schemeClr val="tx1"/>
                </a:solidFill>
                <a:latin typeface="Arial" panose="020B0604020202020204" pitchFamily="34" charset="0"/>
                <a:ea typeface="宋体" panose="02010600030101010101" pitchFamily="2" charset="-122"/>
              </a:defRPr>
            </a:lvl1pPr>
            <a:lvl2pPr>
              <a:tabLst>
                <a:tab pos="1285875" algn="l"/>
              </a:tabLst>
              <a:defRPr>
                <a:solidFill>
                  <a:schemeClr val="tx1"/>
                </a:solidFill>
                <a:latin typeface="Arial" panose="020B0604020202020204" pitchFamily="34" charset="0"/>
                <a:ea typeface="宋体" panose="02010600030101010101" pitchFamily="2" charset="-122"/>
              </a:defRPr>
            </a:lvl2pPr>
            <a:lvl3pPr>
              <a:tabLst>
                <a:tab pos="1285875" algn="l"/>
              </a:tabLst>
              <a:defRPr>
                <a:solidFill>
                  <a:schemeClr val="tx1"/>
                </a:solidFill>
                <a:latin typeface="Arial" panose="020B0604020202020204" pitchFamily="34" charset="0"/>
                <a:ea typeface="宋体" panose="02010600030101010101" pitchFamily="2" charset="-122"/>
              </a:defRPr>
            </a:lvl3pPr>
            <a:lvl4pPr>
              <a:tabLst>
                <a:tab pos="1285875" algn="l"/>
              </a:tabLst>
              <a:defRPr>
                <a:solidFill>
                  <a:schemeClr val="tx1"/>
                </a:solidFill>
                <a:latin typeface="Arial" panose="020B0604020202020204" pitchFamily="34" charset="0"/>
                <a:ea typeface="宋体" panose="02010600030101010101" pitchFamily="2" charset="-122"/>
              </a:defRPr>
            </a:lvl4pPr>
            <a:lvl5pPr>
              <a:tabLst>
                <a:tab pos="12858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9pPr>
          </a:lstStyle>
          <a:p>
            <a:pPr algn="l"/>
            <a:r>
              <a:rPr lang="zh-CN" altLang="en-US" sz="2400" b="1" dirty="0"/>
              <a:t>（</a:t>
            </a:r>
            <a:r>
              <a:rPr lang="en-US" altLang="zh-CN" sz="2400" b="1" dirty="0"/>
              <a:t>4</a:t>
            </a:r>
            <a:r>
              <a:rPr lang="zh-CN" altLang="en-US" sz="2400" b="1" dirty="0"/>
              <a:t>）再取</a:t>
            </a:r>
            <a:r>
              <a:rPr lang="en-US" altLang="zh-CN" sz="2400" b="1" dirty="0"/>
              <a:t>C→D</a:t>
            </a:r>
            <a:r>
              <a:rPr lang="zh-CN" altLang="en-US" sz="2400" b="1" dirty="0"/>
              <a:t>，</a:t>
            </a:r>
            <a:r>
              <a:rPr lang="en-US" altLang="zh-CN" sz="2400" b="1" dirty="0"/>
              <a:t>C</a:t>
            </a:r>
            <a:r>
              <a:rPr lang="zh-CN" altLang="en-US" sz="2400" b="1" dirty="0"/>
              <a:t>列中值相同的是第</a:t>
            </a:r>
            <a:r>
              <a:rPr lang="en-US" altLang="zh-CN" sz="2400" b="1" dirty="0"/>
              <a:t>2</a:t>
            </a:r>
            <a:r>
              <a:rPr lang="zh-CN" altLang="en-US" sz="2400" b="1" dirty="0"/>
              <a:t>、</a:t>
            </a:r>
            <a:r>
              <a:rPr lang="en-US" altLang="zh-CN" sz="2400" b="1" dirty="0"/>
              <a:t>3</a:t>
            </a:r>
            <a:r>
              <a:rPr lang="zh-CN" altLang="en-US" sz="2400" b="1" dirty="0"/>
              <a:t>、</a:t>
            </a:r>
            <a:r>
              <a:rPr lang="en-US" altLang="zh-CN" sz="2400" b="1" dirty="0"/>
              <a:t>4</a:t>
            </a:r>
            <a:r>
              <a:rPr lang="zh-CN" altLang="en-US" sz="2400" b="1" dirty="0"/>
              <a:t>、</a:t>
            </a:r>
            <a:r>
              <a:rPr lang="en-US" altLang="zh-CN" sz="2400" b="1" dirty="0"/>
              <a:t>6</a:t>
            </a:r>
            <a:r>
              <a:rPr lang="zh-CN" altLang="en-US" sz="2400" b="1" dirty="0"/>
              <a:t>行，全为</a:t>
            </a:r>
            <a:r>
              <a:rPr lang="en-US" altLang="zh-CN" sz="2400" b="1" dirty="0"/>
              <a:t>b</a:t>
            </a:r>
            <a:r>
              <a:rPr lang="en-US" altLang="zh-CN" sz="2400" b="1" baseline="-25000" dirty="0"/>
              <a:t>13</a:t>
            </a:r>
            <a:r>
              <a:rPr lang="zh-CN" altLang="en-US" sz="2400" b="1" dirty="0"/>
              <a:t>，对应于</a:t>
            </a:r>
            <a:r>
              <a:rPr lang="en-US" altLang="zh-CN" sz="2400" b="1" dirty="0"/>
              <a:t>D</a:t>
            </a:r>
            <a:r>
              <a:rPr lang="zh-CN" altLang="en-US" sz="2400" b="1" dirty="0"/>
              <a:t>列中有一个</a:t>
            </a:r>
            <a:r>
              <a:rPr lang="en-US" altLang="zh-CN" sz="2400" b="1" dirty="0"/>
              <a:t>a</a:t>
            </a:r>
            <a:r>
              <a:rPr lang="en-US" altLang="zh-CN" sz="2400" b="1" baseline="-25000" dirty="0"/>
              <a:t>4</a:t>
            </a:r>
            <a:r>
              <a:rPr lang="zh-CN" altLang="en-US" sz="2400" b="1" dirty="0"/>
              <a:t>，将</a:t>
            </a:r>
            <a:r>
              <a:rPr lang="en-US" altLang="zh-CN" sz="2400" b="1" dirty="0"/>
              <a:t>b</a:t>
            </a:r>
            <a:r>
              <a:rPr lang="en-US" altLang="zh-CN" sz="2400" b="1" baseline="-25000" dirty="0"/>
              <a:t>24</a:t>
            </a:r>
            <a:r>
              <a:rPr lang="zh-CN" altLang="en-US" sz="2400" b="1" dirty="0"/>
              <a:t>、</a:t>
            </a:r>
            <a:r>
              <a:rPr lang="en-US" altLang="zh-CN" sz="2400" b="1" dirty="0"/>
              <a:t>b</a:t>
            </a:r>
            <a:r>
              <a:rPr lang="en-US" altLang="zh-CN" sz="2400" b="1" baseline="-25000" dirty="0"/>
              <a:t>34</a:t>
            </a:r>
            <a:r>
              <a:rPr lang="zh-CN" altLang="en-US" sz="2400" b="1" dirty="0"/>
              <a:t>、</a:t>
            </a:r>
            <a:r>
              <a:rPr lang="en-US" altLang="zh-CN" sz="2400" b="1" dirty="0"/>
              <a:t>b</a:t>
            </a:r>
            <a:r>
              <a:rPr lang="en-US" altLang="zh-CN" sz="2400" b="1" baseline="-25000" dirty="0"/>
              <a:t>54</a:t>
            </a:r>
            <a:r>
              <a:rPr lang="zh-CN" altLang="en-US" sz="2400" b="1" dirty="0"/>
              <a:t>都改为</a:t>
            </a:r>
            <a:r>
              <a:rPr lang="en-US" altLang="zh-CN" sz="2400" b="1" dirty="0"/>
              <a:t>a</a:t>
            </a:r>
            <a:r>
              <a:rPr lang="en-US" altLang="zh-CN" sz="2400" b="1" baseline="-25000" dirty="0"/>
              <a:t>4</a:t>
            </a:r>
            <a:r>
              <a:rPr lang="zh-CN" altLang="en-US" sz="2400" b="1" dirty="0"/>
              <a:t>，得新的表格如下。 </a:t>
            </a:r>
          </a:p>
        </p:txBody>
      </p:sp>
      <p:graphicFrame>
        <p:nvGraphicFramePr>
          <p:cNvPr id="77039" name="Group 239"/>
          <p:cNvGraphicFramePr>
            <a:graphicFrameLocks noGrp="1"/>
          </p:cNvGraphicFramePr>
          <p:nvPr>
            <p:ph/>
            <p:extLst>
              <p:ext uri="{D42A27DB-BD31-4B8C-83A1-F6EECF244321}">
                <p14:modId xmlns:p14="http://schemas.microsoft.com/office/powerpoint/2010/main" val="3760166600"/>
              </p:ext>
            </p:extLst>
          </p:nvPr>
        </p:nvGraphicFramePr>
        <p:xfrm>
          <a:off x="457200" y="3337518"/>
          <a:ext cx="8229600" cy="2971802"/>
        </p:xfrm>
        <a:graphic>
          <a:graphicData uri="http://schemas.openxmlformats.org/drawingml/2006/table">
            <a:tbl>
              <a:tblPr/>
              <a:tblGrid>
                <a:gridCol w="2041525">
                  <a:extLst>
                    <a:ext uri="{9D8B030D-6E8A-4147-A177-3AD203B41FA5}">
                      <a16:colId xmlns:a16="http://schemas.microsoft.com/office/drawing/2014/main" val="20000"/>
                    </a:ext>
                  </a:extLst>
                </a:gridCol>
                <a:gridCol w="1236663">
                  <a:extLst>
                    <a:ext uri="{9D8B030D-6E8A-4147-A177-3AD203B41FA5}">
                      <a16:colId xmlns:a16="http://schemas.microsoft.com/office/drawing/2014/main" val="20001"/>
                    </a:ext>
                  </a:extLst>
                </a:gridCol>
                <a:gridCol w="1236662">
                  <a:extLst>
                    <a:ext uri="{9D8B030D-6E8A-4147-A177-3AD203B41FA5}">
                      <a16:colId xmlns:a16="http://schemas.microsoft.com/office/drawing/2014/main" val="20002"/>
                    </a:ext>
                  </a:extLst>
                </a:gridCol>
                <a:gridCol w="1236663">
                  <a:extLst>
                    <a:ext uri="{9D8B030D-6E8A-4147-A177-3AD203B41FA5}">
                      <a16:colId xmlns:a16="http://schemas.microsoft.com/office/drawing/2014/main" val="20003"/>
                    </a:ext>
                  </a:extLst>
                </a:gridCol>
                <a:gridCol w="1193800">
                  <a:extLst>
                    <a:ext uri="{9D8B030D-6E8A-4147-A177-3AD203B41FA5}">
                      <a16:colId xmlns:a16="http://schemas.microsoft.com/office/drawing/2014/main" val="20004"/>
                    </a:ext>
                  </a:extLst>
                </a:gridCol>
                <a:gridCol w="1284287">
                  <a:extLst>
                    <a:ext uri="{9D8B030D-6E8A-4147-A177-3AD203B41FA5}">
                      <a16:colId xmlns:a16="http://schemas.microsoft.com/office/drawing/2014/main" val="20005"/>
                    </a:ext>
                  </a:extLst>
                </a:gridCol>
              </a:tblGrid>
              <a:tr h="8874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513">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AD</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5925">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AB</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dirty="0">
                        <a:ln>
                          <a:noFill/>
                        </a:ln>
                        <a:solidFill>
                          <a:srgbClr val="FF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7513">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BE</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dirty="0">
                        <a:ln>
                          <a:noFill/>
                        </a:ln>
                        <a:solidFill>
                          <a:srgbClr val="FF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5925">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CDE</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7513">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AE</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dirty="0">
                        <a:ln>
                          <a:noFill/>
                        </a:ln>
                        <a:solidFill>
                          <a:srgbClr val="FF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 name="页脚占位符 4">
            <a:extLst>
              <a:ext uri="{FF2B5EF4-FFF2-40B4-BE49-F238E27FC236}">
                <a16:creationId xmlns:a16="http://schemas.microsoft.com/office/drawing/2014/main" id="{6D0FEBE9-00E8-4FE8-BEEE-EBF2F70D9B83}"/>
              </a:ext>
            </a:extLst>
          </p:cNvPr>
          <p:cNvSpPr txBox="1">
            <a:spLocks/>
          </p:cNvSpPr>
          <p:nvPr/>
        </p:nvSpPr>
        <p:spPr bwMode="auto">
          <a:xfrm>
            <a:off x="5219700" y="6381750"/>
            <a:ext cx="36004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fontAlgn="base">
              <a:spcBef>
                <a:spcPct val="0"/>
              </a:spcBef>
              <a:spcAft>
                <a:spcPct val="0"/>
              </a:spcAft>
              <a:defRPr sz="1400" b="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9pPr>
          </a:lstStyle>
          <a:p>
            <a:r>
              <a:rPr lang="en-US" altLang="zh-CN"/>
              <a:t>An Introduction to Database System</a:t>
            </a:r>
          </a:p>
        </p:txBody>
      </p:sp>
      <p:sp>
        <p:nvSpPr>
          <p:cNvPr id="5" name="灯片编号占位符 5">
            <a:extLst>
              <a:ext uri="{FF2B5EF4-FFF2-40B4-BE49-F238E27FC236}">
                <a16:creationId xmlns:a16="http://schemas.microsoft.com/office/drawing/2014/main" id="{D4DF0110-62E9-4529-9AA6-A7606E50C920}"/>
              </a:ext>
            </a:extLst>
          </p:cNvPr>
          <p:cNvSpPr txBox="1">
            <a:spLocks/>
          </p:cNvSpPr>
          <p:nvPr/>
        </p:nvSpPr>
        <p:spPr bwMode="auto">
          <a:xfrm>
            <a:off x="250825" y="6237288"/>
            <a:ext cx="585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400" b="0" kern="1200">
                <a:solidFill>
                  <a:schemeClr val="tx1"/>
                </a:solidFill>
                <a:latin typeface="+mn-lt"/>
                <a:ea typeface="宋体" panose="02010600030101010101" pitchFamily="2" charset="-122"/>
                <a:cs typeface="+mn-cs"/>
              </a:defRPr>
            </a:lvl1pPr>
            <a:lvl2pPr marL="4572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9pPr>
          </a:lstStyle>
          <a:p>
            <a:fld id="{9C73FC67-4E56-47DA-A07C-99165DEA713F}" type="slidenum">
              <a:rPr lang="en-US" altLang="zh-CN" smtClean="0"/>
              <a:pPr/>
              <a:t>44</a:t>
            </a:fld>
            <a:endParaRPr lang="en-US" altLang="zh-CN" dirty="0"/>
          </a:p>
        </p:txBody>
      </p:sp>
      <p:sp>
        <p:nvSpPr>
          <p:cNvPr id="2" name="文本框 1">
            <a:extLst>
              <a:ext uri="{FF2B5EF4-FFF2-40B4-BE49-F238E27FC236}">
                <a16:creationId xmlns:a16="http://schemas.microsoft.com/office/drawing/2014/main" id="{66C95C0B-21D1-262F-1225-F6BE6B414D32}"/>
              </a:ext>
            </a:extLst>
          </p:cNvPr>
          <p:cNvSpPr txBox="1"/>
          <p:nvPr/>
        </p:nvSpPr>
        <p:spPr>
          <a:xfrm>
            <a:off x="4727180" y="762995"/>
            <a:ext cx="4392488" cy="830997"/>
          </a:xfrm>
          <a:prstGeom prst="rect">
            <a:avLst/>
          </a:prstGeom>
          <a:noFill/>
        </p:spPr>
        <p:txBody>
          <a:bodyPr wrap="square">
            <a:spAutoFit/>
          </a:bodyPr>
          <a:lstStyle/>
          <a:p>
            <a:pPr algn="l">
              <a:buFont typeface="Wingdings" panose="05000000000000000000" pitchFamily="2" charset="2"/>
              <a:buNone/>
            </a:pPr>
            <a:r>
              <a:rPr lang="pt-BR" altLang="zh-CN" sz="1600" b="1" dirty="0"/>
              <a:t>F=</a:t>
            </a:r>
            <a:r>
              <a:rPr lang="zh-CN" altLang="pt-BR" sz="1600" b="1" dirty="0"/>
              <a:t>｛</a:t>
            </a:r>
            <a:r>
              <a:rPr lang="pt-BR" altLang="zh-CN" sz="1600" b="1" dirty="0"/>
              <a:t>A→C</a:t>
            </a:r>
            <a:r>
              <a:rPr lang="zh-CN" altLang="pt-BR" sz="1600" b="1" dirty="0"/>
              <a:t>，</a:t>
            </a:r>
            <a:r>
              <a:rPr lang="pt-BR" altLang="zh-CN" sz="1600" b="1" dirty="0"/>
              <a:t>B→C</a:t>
            </a:r>
            <a:r>
              <a:rPr lang="zh-CN" altLang="pt-BR" sz="1600" b="1" dirty="0"/>
              <a:t>，</a:t>
            </a:r>
            <a:r>
              <a:rPr lang="pt-BR" altLang="zh-CN" sz="1600" b="1" dirty="0">
                <a:solidFill>
                  <a:srgbClr val="FF0000"/>
                </a:solidFill>
              </a:rPr>
              <a:t>C→D</a:t>
            </a:r>
            <a:r>
              <a:rPr lang="zh-CN" altLang="pt-BR" sz="1600" b="1" dirty="0"/>
              <a:t>，</a:t>
            </a:r>
            <a:r>
              <a:rPr lang="pt-BR" altLang="zh-CN" sz="1600" b="1" dirty="0"/>
              <a:t>DE→C</a:t>
            </a:r>
            <a:r>
              <a:rPr lang="zh-CN" altLang="pt-BR" sz="1600" b="1" dirty="0"/>
              <a:t>，</a:t>
            </a:r>
            <a:r>
              <a:rPr lang="pt-BR" altLang="zh-CN" sz="1600" b="1" dirty="0"/>
              <a:t>CE→A</a:t>
            </a:r>
            <a:r>
              <a:rPr lang="zh-CN" altLang="pt-BR" sz="1600" b="1" dirty="0"/>
              <a:t>｝</a:t>
            </a:r>
          </a:p>
          <a:p>
            <a:pPr algn="l">
              <a:buFont typeface="Wingdings" panose="05000000000000000000" pitchFamily="2" charset="2"/>
              <a:buNone/>
            </a:pPr>
            <a:r>
              <a:rPr lang="zh-CN" altLang="pt-BR" sz="1600" b="1" dirty="0"/>
              <a:t> </a:t>
            </a:r>
            <a:r>
              <a:rPr lang="pt-BR" altLang="zh-CN" sz="1600" b="1" dirty="0"/>
              <a:t>p=</a:t>
            </a:r>
            <a:r>
              <a:rPr lang="zh-CN" altLang="pt-BR" sz="1600" b="1" dirty="0"/>
              <a:t>｛</a:t>
            </a:r>
            <a:r>
              <a:rPr lang="pt-BR" altLang="zh-CN" sz="1600" b="1" dirty="0"/>
              <a:t>R1</a:t>
            </a:r>
            <a:r>
              <a:rPr lang="zh-CN" altLang="pt-BR" sz="1600" b="1" dirty="0"/>
              <a:t>（</a:t>
            </a:r>
            <a:r>
              <a:rPr lang="pt-BR" altLang="zh-CN" sz="1600" b="1" dirty="0"/>
              <a:t>AD</a:t>
            </a:r>
            <a:r>
              <a:rPr lang="zh-CN" altLang="pt-BR" sz="1600" b="1" dirty="0"/>
              <a:t>），</a:t>
            </a:r>
            <a:r>
              <a:rPr lang="pt-BR" altLang="zh-CN" sz="1600" b="1" dirty="0"/>
              <a:t>R2</a:t>
            </a:r>
            <a:r>
              <a:rPr lang="zh-CN" altLang="pt-BR" sz="1600" b="1" dirty="0"/>
              <a:t>（</a:t>
            </a:r>
            <a:r>
              <a:rPr lang="pt-BR" altLang="zh-CN" sz="1600" b="1" dirty="0"/>
              <a:t>AB</a:t>
            </a:r>
            <a:r>
              <a:rPr lang="zh-CN" altLang="pt-BR" sz="1600" b="1" dirty="0"/>
              <a:t>），</a:t>
            </a:r>
            <a:r>
              <a:rPr lang="pt-BR" altLang="zh-CN" sz="1600" b="1" dirty="0"/>
              <a:t>R3</a:t>
            </a:r>
            <a:r>
              <a:rPr lang="zh-CN" altLang="pt-BR" sz="1600" b="1" dirty="0"/>
              <a:t>（</a:t>
            </a:r>
            <a:r>
              <a:rPr lang="pt-BR" altLang="zh-CN" sz="1600" b="1" dirty="0"/>
              <a:t>BE</a:t>
            </a:r>
            <a:r>
              <a:rPr lang="zh-CN" altLang="pt-BR" sz="1600" b="1" dirty="0"/>
              <a:t>），</a:t>
            </a:r>
          </a:p>
          <a:p>
            <a:pPr algn="l">
              <a:buFont typeface="Wingdings" panose="05000000000000000000" pitchFamily="2" charset="2"/>
              <a:buNone/>
            </a:pPr>
            <a:r>
              <a:rPr lang="pt-BR" altLang="zh-CN" sz="1600" b="1" dirty="0"/>
              <a:t>                R4</a:t>
            </a:r>
            <a:r>
              <a:rPr lang="zh-CN" altLang="pt-BR" sz="1600" b="1" dirty="0"/>
              <a:t>（</a:t>
            </a:r>
            <a:r>
              <a:rPr lang="pt-BR" altLang="zh-CN" sz="1600" b="1" dirty="0"/>
              <a:t>CDE</a:t>
            </a:r>
            <a:r>
              <a:rPr lang="zh-CN" altLang="pt-BR" sz="1600" b="1" dirty="0"/>
              <a:t>），</a:t>
            </a:r>
            <a:r>
              <a:rPr lang="pt-BR" altLang="zh-CN" sz="1600" b="1" dirty="0"/>
              <a:t>R5</a:t>
            </a:r>
            <a:r>
              <a:rPr lang="zh-CN" altLang="pt-BR" sz="1600" b="1" dirty="0"/>
              <a:t>（</a:t>
            </a:r>
            <a:r>
              <a:rPr lang="pt-BR" altLang="zh-CN" sz="1600" b="1" dirty="0"/>
              <a:t>AE</a:t>
            </a:r>
            <a:r>
              <a:rPr lang="zh-CN" altLang="pt-BR" sz="1600" b="1" dirty="0"/>
              <a:t>）｝</a:t>
            </a:r>
          </a:p>
        </p:txBody>
      </p:sp>
    </p:spTree>
    <p:extLst>
      <p:ext uri="{BB962C8B-B14F-4D97-AF65-F5344CB8AC3E}">
        <p14:creationId xmlns:p14="http://schemas.microsoft.com/office/powerpoint/2010/main" val="33504117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4"/>
          <p:cNvSpPr>
            <a:spLocks noChangeArrowheads="1"/>
          </p:cNvSpPr>
          <p:nvPr/>
        </p:nvSpPr>
        <p:spPr bwMode="auto">
          <a:xfrm>
            <a:off x="343694" y="1264424"/>
            <a:ext cx="8382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1285875" algn="l"/>
              </a:tabLst>
              <a:defRPr>
                <a:solidFill>
                  <a:schemeClr val="tx1"/>
                </a:solidFill>
                <a:latin typeface="Arial" panose="020B0604020202020204" pitchFamily="34" charset="0"/>
                <a:ea typeface="宋体" panose="02010600030101010101" pitchFamily="2" charset="-122"/>
              </a:defRPr>
            </a:lvl1pPr>
            <a:lvl2pPr>
              <a:tabLst>
                <a:tab pos="1285875" algn="l"/>
              </a:tabLst>
              <a:defRPr>
                <a:solidFill>
                  <a:schemeClr val="tx1"/>
                </a:solidFill>
                <a:latin typeface="Arial" panose="020B0604020202020204" pitchFamily="34" charset="0"/>
                <a:ea typeface="宋体" panose="02010600030101010101" pitchFamily="2" charset="-122"/>
              </a:defRPr>
            </a:lvl2pPr>
            <a:lvl3pPr>
              <a:tabLst>
                <a:tab pos="1285875" algn="l"/>
              </a:tabLst>
              <a:defRPr>
                <a:solidFill>
                  <a:schemeClr val="tx1"/>
                </a:solidFill>
                <a:latin typeface="Arial" panose="020B0604020202020204" pitchFamily="34" charset="0"/>
                <a:ea typeface="宋体" panose="02010600030101010101" pitchFamily="2" charset="-122"/>
              </a:defRPr>
            </a:lvl3pPr>
            <a:lvl4pPr>
              <a:tabLst>
                <a:tab pos="1285875" algn="l"/>
              </a:tabLst>
              <a:defRPr>
                <a:solidFill>
                  <a:schemeClr val="tx1"/>
                </a:solidFill>
                <a:latin typeface="Arial" panose="020B0604020202020204" pitchFamily="34" charset="0"/>
                <a:ea typeface="宋体" panose="02010600030101010101" pitchFamily="2" charset="-122"/>
              </a:defRPr>
            </a:lvl4pPr>
            <a:lvl5pPr>
              <a:tabLst>
                <a:tab pos="12858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9pPr>
          </a:lstStyle>
          <a:p>
            <a:pPr algn="l"/>
            <a:r>
              <a:rPr lang="zh-CN" altLang="en-US" sz="2400" b="1" dirty="0"/>
              <a:t>（</a:t>
            </a:r>
            <a:r>
              <a:rPr lang="en-US" altLang="zh-CN" sz="2400" b="1" dirty="0"/>
              <a:t>5</a:t>
            </a:r>
            <a:r>
              <a:rPr lang="zh-CN" altLang="en-US" sz="2400" b="1" dirty="0"/>
              <a:t>）再取</a:t>
            </a:r>
            <a:r>
              <a:rPr lang="en-US" altLang="zh-CN" sz="2400" b="1" dirty="0"/>
              <a:t>DE→C</a:t>
            </a:r>
            <a:r>
              <a:rPr lang="zh-CN" altLang="en-US" sz="2400" b="1" dirty="0"/>
              <a:t>，</a:t>
            </a:r>
            <a:r>
              <a:rPr lang="en-US" altLang="zh-CN" sz="2400" b="1" dirty="0"/>
              <a:t>D</a:t>
            </a:r>
            <a:r>
              <a:rPr lang="zh-CN" altLang="en-US" sz="2400" b="1" dirty="0"/>
              <a:t>、</a:t>
            </a:r>
            <a:r>
              <a:rPr lang="en-US" altLang="zh-CN" sz="2400" b="1" dirty="0"/>
              <a:t>E</a:t>
            </a:r>
            <a:r>
              <a:rPr lang="zh-CN" altLang="en-US" sz="2400" b="1" dirty="0"/>
              <a:t>列第</a:t>
            </a:r>
            <a:r>
              <a:rPr lang="en-US" altLang="zh-CN" sz="2400" b="1" dirty="0"/>
              <a:t>4</a:t>
            </a:r>
            <a:r>
              <a:rPr lang="zh-CN" altLang="en-US" sz="2400" b="1" dirty="0"/>
              <a:t>、</a:t>
            </a:r>
            <a:r>
              <a:rPr lang="en-US" altLang="zh-CN" sz="2400" b="1" dirty="0"/>
              <a:t>5</a:t>
            </a:r>
            <a:r>
              <a:rPr lang="zh-CN" altLang="en-US" sz="2400" b="1" dirty="0"/>
              <a:t>、</a:t>
            </a:r>
            <a:r>
              <a:rPr lang="en-US" altLang="zh-CN" sz="2400" b="1" dirty="0"/>
              <a:t>6</a:t>
            </a:r>
            <a:r>
              <a:rPr lang="zh-CN" altLang="en-US" sz="2400" b="1" dirty="0"/>
              <a:t>行中的值全为</a:t>
            </a:r>
            <a:r>
              <a:rPr lang="en-US" altLang="zh-CN" sz="2400" b="1" dirty="0"/>
              <a:t>(a</a:t>
            </a:r>
            <a:r>
              <a:rPr lang="en-US" altLang="zh-CN" sz="2400" b="1" baseline="-25000" dirty="0"/>
              <a:t>4</a:t>
            </a:r>
            <a:r>
              <a:rPr lang="zh-CN" altLang="en-US" sz="2400" b="1" dirty="0"/>
              <a:t>，</a:t>
            </a:r>
            <a:r>
              <a:rPr lang="en-US" altLang="zh-CN" sz="2400" b="1" dirty="0"/>
              <a:t>a</a:t>
            </a:r>
            <a:r>
              <a:rPr lang="en-US" altLang="zh-CN" sz="2400" b="1" baseline="-25000" dirty="0"/>
              <a:t>5</a:t>
            </a:r>
            <a:r>
              <a:rPr lang="en-US" altLang="zh-CN" sz="2400" b="1" dirty="0"/>
              <a:t>)</a:t>
            </a:r>
            <a:r>
              <a:rPr lang="zh-CN" altLang="en-US" sz="2400" b="1" dirty="0"/>
              <a:t>，将</a:t>
            </a:r>
            <a:r>
              <a:rPr lang="en-US" altLang="zh-CN" sz="2400" b="1" dirty="0"/>
              <a:t>C</a:t>
            </a:r>
            <a:r>
              <a:rPr lang="zh-CN" altLang="en-US" sz="2400" b="1" dirty="0"/>
              <a:t>列</a:t>
            </a:r>
            <a:r>
              <a:rPr lang="zh-CN" altLang="en-US" sz="2400" dirty="0"/>
              <a:t>对应</a:t>
            </a:r>
            <a:r>
              <a:rPr lang="zh-CN" altLang="en-US" sz="2400" b="1" dirty="0"/>
              <a:t>值均改</a:t>
            </a:r>
            <a:r>
              <a:rPr lang="en-US" altLang="zh-CN" sz="2400" b="1" dirty="0"/>
              <a:t>a</a:t>
            </a:r>
            <a:r>
              <a:rPr lang="en-US" altLang="zh-CN" sz="2400" b="1" baseline="-25000" dirty="0"/>
              <a:t>3</a:t>
            </a:r>
            <a:r>
              <a:rPr lang="zh-CN" altLang="en-US" sz="2400" b="1" dirty="0"/>
              <a:t>，得新的表格如下。</a:t>
            </a:r>
          </a:p>
        </p:txBody>
      </p:sp>
      <p:graphicFrame>
        <p:nvGraphicFramePr>
          <p:cNvPr id="79087" name="Group 239"/>
          <p:cNvGraphicFramePr>
            <a:graphicFrameLocks noGrp="1"/>
          </p:cNvGraphicFramePr>
          <p:nvPr>
            <p:ph/>
            <p:extLst>
              <p:ext uri="{D42A27DB-BD31-4B8C-83A1-F6EECF244321}">
                <p14:modId xmlns:p14="http://schemas.microsoft.com/office/powerpoint/2010/main" val="2680776621"/>
              </p:ext>
            </p:extLst>
          </p:nvPr>
        </p:nvGraphicFramePr>
        <p:xfrm>
          <a:off x="381000" y="2223863"/>
          <a:ext cx="8229600" cy="3581401"/>
        </p:xfrm>
        <a:graphic>
          <a:graphicData uri="http://schemas.openxmlformats.org/drawingml/2006/table">
            <a:tbl>
              <a:tblPr/>
              <a:tblGrid>
                <a:gridCol w="2041525">
                  <a:extLst>
                    <a:ext uri="{9D8B030D-6E8A-4147-A177-3AD203B41FA5}">
                      <a16:colId xmlns:a16="http://schemas.microsoft.com/office/drawing/2014/main" val="20000"/>
                    </a:ext>
                  </a:extLst>
                </a:gridCol>
                <a:gridCol w="1236663">
                  <a:extLst>
                    <a:ext uri="{9D8B030D-6E8A-4147-A177-3AD203B41FA5}">
                      <a16:colId xmlns:a16="http://schemas.microsoft.com/office/drawing/2014/main" val="20001"/>
                    </a:ext>
                  </a:extLst>
                </a:gridCol>
                <a:gridCol w="1236662">
                  <a:extLst>
                    <a:ext uri="{9D8B030D-6E8A-4147-A177-3AD203B41FA5}">
                      <a16:colId xmlns:a16="http://schemas.microsoft.com/office/drawing/2014/main" val="20002"/>
                    </a:ext>
                  </a:extLst>
                </a:gridCol>
                <a:gridCol w="1236663">
                  <a:extLst>
                    <a:ext uri="{9D8B030D-6E8A-4147-A177-3AD203B41FA5}">
                      <a16:colId xmlns:a16="http://schemas.microsoft.com/office/drawing/2014/main" val="20003"/>
                    </a:ext>
                  </a:extLst>
                </a:gridCol>
                <a:gridCol w="1193800">
                  <a:extLst>
                    <a:ext uri="{9D8B030D-6E8A-4147-A177-3AD203B41FA5}">
                      <a16:colId xmlns:a16="http://schemas.microsoft.com/office/drawing/2014/main" val="20004"/>
                    </a:ext>
                  </a:extLst>
                </a:gridCol>
                <a:gridCol w="1284287">
                  <a:extLst>
                    <a:ext uri="{9D8B030D-6E8A-4147-A177-3AD203B41FA5}">
                      <a16:colId xmlns:a16="http://schemas.microsoft.com/office/drawing/2014/main" val="20005"/>
                    </a:ext>
                  </a:extLst>
                </a:gridCol>
              </a:tblGrid>
              <a:tr h="10699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1650">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AD</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3238">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AB</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1650">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BE</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3238">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CDE</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1650">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AE</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文本框 1">
            <a:extLst>
              <a:ext uri="{FF2B5EF4-FFF2-40B4-BE49-F238E27FC236}">
                <a16:creationId xmlns:a16="http://schemas.microsoft.com/office/drawing/2014/main" id="{8A7BF730-2D18-363E-A517-DD20A8C5276A}"/>
              </a:ext>
            </a:extLst>
          </p:cNvPr>
          <p:cNvSpPr txBox="1"/>
          <p:nvPr/>
        </p:nvSpPr>
        <p:spPr>
          <a:xfrm>
            <a:off x="4534694" y="433427"/>
            <a:ext cx="4392488" cy="830997"/>
          </a:xfrm>
          <a:prstGeom prst="rect">
            <a:avLst/>
          </a:prstGeom>
          <a:noFill/>
        </p:spPr>
        <p:txBody>
          <a:bodyPr wrap="square">
            <a:spAutoFit/>
          </a:bodyPr>
          <a:lstStyle/>
          <a:p>
            <a:pPr algn="l">
              <a:buFont typeface="Wingdings" panose="05000000000000000000" pitchFamily="2" charset="2"/>
              <a:buNone/>
            </a:pPr>
            <a:r>
              <a:rPr lang="pt-BR" altLang="zh-CN" sz="1600" b="1" dirty="0"/>
              <a:t>F=</a:t>
            </a:r>
            <a:r>
              <a:rPr lang="zh-CN" altLang="pt-BR" sz="1600" b="1" dirty="0"/>
              <a:t>｛</a:t>
            </a:r>
            <a:r>
              <a:rPr lang="pt-BR" altLang="zh-CN" sz="1600" b="1" dirty="0"/>
              <a:t>A→C</a:t>
            </a:r>
            <a:r>
              <a:rPr lang="zh-CN" altLang="pt-BR" sz="1600" b="1" dirty="0"/>
              <a:t>，</a:t>
            </a:r>
            <a:r>
              <a:rPr lang="pt-BR" altLang="zh-CN" sz="1600" b="1" dirty="0"/>
              <a:t>B→C</a:t>
            </a:r>
            <a:r>
              <a:rPr lang="zh-CN" altLang="pt-BR" sz="1600" b="1" dirty="0"/>
              <a:t>，</a:t>
            </a:r>
            <a:r>
              <a:rPr lang="pt-BR" altLang="zh-CN" sz="1600" b="1" dirty="0"/>
              <a:t>C→D</a:t>
            </a:r>
            <a:r>
              <a:rPr lang="zh-CN" altLang="pt-BR" sz="1600" b="1" dirty="0"/>
              <a:t>，</a:t>
            </a:r>
            <a:r>
              <a:rPr lang="pt-BR" altLang="zh-CN" sz="1600" b="1" dirty="0">
                <a:solidFill>
                  <a:srgbClr val="FF0000"/>
                </a:solidFill>
              </a:rPr>
              <a:t>DE→C</a:t>
            </a:r>
            <a:r>
              <a:rPr lang="zh-CN" altLang="pt-BR" sz="1600" b="1" dirty="0"/>
              <a:t>，</a:t>
            </a:r>
            <a:r>
              <a:rPr lang="pt-BR" altLang="zh-CN" sz="1600" b="1" dirty="0"/>
              <a:t>CE→A</a:t>
            </a:r>
            <a:r>
              <a:rPr lang="zh-CN" altLang="pt-BR" sz="1600" b="1" dirty="0"/>
              <a:t>｝</a:t>
            </a:r>
          </a:p>
          <a:p>
            <a:pPr algn="l">
              <a:buFont typeface="Wingdings" panose="05000000000000000000" pitchFamily="2" charset="2"/>
              <a:buNone/>
            </a:pPr>
            <a:r>
              <a:rPr lang="zh-CN" altLang="pt-BR" sz="1600" b="1" dirty="0"/>
              <a:t> </a:t>
            </a:r>
            <a:r>
              <a:rPr lang="pt-BR" altLang="zh-CN" sz="1600" b="1" dirty="0"/>
              <a:t>p=</a:t>
            </a:r>
            <a:r>
              <a:rPr lang="zh-CN" altLang="pt-BR" sz="1600" b="1" dirty="0"/>
              <a:t>｛</a:t>
            </a:r>
            <a:r>
              <a:rPr lang="pt-BR" altLang="zh-CN" sz="1600" b="1" dirty="0"/>
              <a:t>R1</a:t>
            </a:r>
            <a:r>
              <a:rPr lang="zh-CN" altLang="pt-BR" sz="1600" b="1" dirty="0"/>
              <a:t>（</a:t>
            </a:r>
            <a:r>
              <a:rPr lang="pt-BR" altLang="zh-CN" sz="1600" b="1" dirty="0"/>
              <a:t>AD</a:t>
            </a:r>
            <a:r>
              <a:rPr lang="zh-CN" altLang="pt-BR" sz="1600" b="1" dirty="0"/>
              <a:t>），</a:t>
            </a:r>
            <a:r>
              <a:rPr lang="pt-BR" altLang="zh-CN" sz="1600" b="1" dirty="0"/>
              <a:t>R2</a:t>
            </a:r>
            <a:r>
              <a:rPr lang="zh-CN" altLang="pt-BR" sz="1600" b="1" dirty="0"/>
              <a:t>（</a:t>
            </a:r>
            <a:r>
              <a:rPr lang="pt-BR" altLang="zh-CN" sz="1600" b="1" dirty="0"/>
              <a:t>AB</a:t>
            </a:r>
            <a:r>
              <a:rPr lang="zh-CN" altLang="pt-BR" sz="1600" b="1" dirty="0"/>
              <a:t>），</a:t>
            </a:r>
            <a:r>
              <a:rPr lang="pt-BR" altLang="zh-CN" sz="1600" b="1" dirty="0"/>
              <a:t>R3</a:t>
            </a:r>
            <a:r>
              <a:rPr lang="zh-CN" altLang="pt-BR" sz="1600" b="1" dirty="0"/>
              <a:t>（</a:t>
            </a:r>
            <a:r>
              <a:rPr lang="pt-BR" altLang="zh-CN" sz="1600" b="1" dirty="0"/>
              <a:t>BE</a:t>
            </a:r>
            <a:r>
              <a:rPr lang="zh-CN" altLang="pt-BR" sz="1600" b="1" dirty="0"/>
              <a:t>），</a:t>
            </a:r>
          </a:p>
          <a:p>
            <a:pPr algn="l">
              <a:buFont typeface="Wingdings" panose="05000000000000000000" pitchFamily="2" charset="2"/>
              <a:buNone/>
            </a:pPr>
            <a:r>
              <a:rPr lang="pt-BR" altLang="zh-CN" sz="1600" b="1" dirty="0"/>
              <a:t>                R4</a:t>
            </a:r>
            <a:r>
              <a:rPr lang="zh-CN" altLang="pt-BR" sz="1600" b="1" dirty="0"/>
              <a:t>（</a:t>
            </a:r>
            <a:r>
              <a:rPr lang="pt-BR" altLang="zh-CN" sz="1600" b="1" dirty="0"/>
              <a:t>CDE</a:t>
            </a:r>
            <a:r>
              <a:rPr lang="zh-CN" altLang="pt-BR" sz="1600" b="1" dirty="0"/>
              <a:t>），</a:t>
            </a:r>
            <a:r>
              <a:rPr lang="pt-BR" altLang="zh-CN" sz="1600" b="1" dirty="0"/>
              <a:t>R5</a:t>
            </a:r>
            <a:r>
              <a:rPr lang="zh-CN" altLang="pt-BR" sz="1600" b="1" dirty="0"/>
              <a:t>（</a:t>
            </a:r>
            <a:r>
              <a:rPr lang="pt-BR" altLang="zh-CN" sz="1600" b="1" dirty="0"/>
              <a:t>AE</a:t>
            </a:r>
            <a:r>
              <a:rPr lang="zh-CN" altLang="pt-BR" sz="1600" b="1" dirty="0"/>
              <a:t>）｝</a:t>
            </a:r>
          </a:p>
        </p:txBody>
      </p:sp>
    </p:spTree>
    <p:extLst>
      <p:ext uri="{BB962C8B-B14F-4D97-AF65-F5344CB8AC3E}">
        <p14:creationId xmlns:p14="http://schemas.microsoft.com/office/powerpoint/2010/main" val="21184721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ChangeArrowheads="1"/>
          </p:cNvSpPr>
          <p:nvPr/>
        </p:nvSpPr>
        <p:spPr bwMode="auto">
          <a:xfrm>
            <a:off x="310820" y="1223774"/>
            <a:ext cx="845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1285875" algn="l"/>
              </a:tabLst>
              <a:defRPr>
                <a:solidFill>
                  <a:schemeClr val="tx1"/>
                </a:solidFill>
                <a:latin typeface="Arial" panose="020B0604020202020204" pitchFamily="34" charset="0"/>
                <a:ea typeface="宋体" panose="02010600030101010101" pitchFamily="2" charset="-122"/>
              </a:defRPr>
            </a:lvl1pPr>
            <a:lvl2pPr>
              <a:tabLst>
                <a:tab pos="1285875" algn="l"/>
              </a:tabLst>
              <a:defRPr>
                <a:solidFill>
                  <a:schemeClr val="tx1"/>
                </a:solidFill>
                <a:latin typeface="Arial" panose="020B0604020202020204" pitchFamily="34" charset="0"/>
                <a:ea typeface="宋体" panose="02010600030101010101" pitchFamily="2" charset="-122"/>
              </a:defRPr>
            </a:lvl2pPr>
            <a:lvl3pPr>
              <a:tabLst>
                <a:tab pos="1285875" algn="l"/>
              </a:tabLst>
              <a:defRPr>
                <a:solidFill>
                  <a:schemeClr val="tx1"/>
                </a:solidFill>
                <a:latin typeface="Arial" panose="020B0604020202020204" pitchFamily="34" charset="0"/>
                <a:ea typeface="宋体" panose="02010600030101010101" pitchFamily="2" charset="-122"/>
              </a:defRPr>
            </a:lvl3pPr>
            <a:lvl4pPr>
              <a:tabLst>
                <a:tab pos="1285875" algn="l"/>
              </a:tabLst>
              <a:defRPr>
                <a:solidFill>
                  <a:schemeClr val="tx1"/>
                </a:solidFill>
                <a:latin typeface="Arial" panose="020B0604020202020204" pitchFamily="34" charset="0"/>
                <a:ea typeface="宋体" panose="02010600030101010101" pitchFamily="2" charset="-122"/>
              </a:defRPr>
            </a:lvl4pPr>
            <a:lvl5pPr>
              <a:tabLst>
                <a:tab pos="12858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9pPr>
          </a:lstStyle>
          <a:p>
            <a:pPr algn="l"/>
            <a:r>
              <a:rPr lang="zh-CN" altLang="en-US" sz="2400" b="1" dirty="0"/>
              <a:t>（</a:t>
            </a:r>
            <a:r>
              <a:rPr lang="en-US" altLang="zh-CN" sz="2400" b="1" dirty="0"/>
              <a:t>6</a:t>
            </a:r>
            <a:r>
              <a:rPr lang="zh-CN" altLang="en-US" sz="2400" b="1" dirty="0"/>
              <a:t>）再取</a:t>
            </a:r>
            <a:r>
              <a:rPr lang="en-US" altLang="zh-CN" sz="2400" b="1" dirty="0"/>
              <a:t>CE→A</a:t>
            </a:r>
            <a:r>
              <a:rPr lang="zh-CN" altLang="en-US" sz="2400" b="1" dirty="0"/>
              <a:t>，</a:t>
            </a:r>
            <a:r>
              <a:rPr lang="en-US" altLang="zh-CN" sz="2400" b="1" dirty="0"/>
              <a:t>C</a:t>
            </a:r>
            <a:r>
              <a:rPr lang="zh-CN" altLang="en-US" sz="2400" b="1" dirty="0"/>
              <a:t>、</a:t>
            </a:r>
            <a:r>
              <a:rPr lang="en-US" altLang="zh-CN" sz="2400" b="1" dirty="0"/>
              <a:t>E</a:t>
            </a:r>
            <a:r>
              <a:rPr lang="zh-CN" altLang="en-US" sz="2400" b="1" dirty="0"/>
              <a:t>列中只有第</a:t>
            </a:r>
            <a:r>
              <a:rPr lang="en-US" altLang="zh-CN" sz="2400" b="1" dirty="0"/>
              <a:t>4</a:t>
            </a:r>
            <a:r>
              <a:rPr lang="zh-CN" altLang="en-US" sz="2400" b="1" dirty="0"/>
              <a:t>、</a:t>
            </a:r>
            <a:r>
              <a:rPr lang="en-US" altLang="zh-CN" sz="2400" b="1" dirty="0"/>
              <a:t>5</a:t>
            </a:r>
            <a:r>
              <a:rPr lang="zh-CN" altLang="en-US" sz="2400" b="1" dirty="0"/>
              <a:t>、</a:t>
            </a:r>
            <a:r>
              <a:rPr lang="en-US" altLang="zh-CN" sz="2400" b="1" dirty="0"/>
              <a:t>6</a:t>
            </a:r>
            <a:r>
              <a:rPr lang="zh-CN" altLang="en-US" sz="2400" b="1" dirty="0"/>
              <a:t>行中的值全为（</a:t>
            </a:r>
            <a:r>
              <a:rPr lang="en-US" altLang="zh-CN" sz="2400" b="1" dirty="0"/>
              <a:t> a</a:t>
            </a:r>
            <a:r>
              <a:rPr lang="en-US" altLang="zh-CN" sz="2400" b="1" baseline="-25000" dirty="0"/>
              <a:t>3</a:t>
            </a:r>
            <a:r>
              <a:rPr lang="zh-CN" altLang="en-US" sz="2400" b="1" dirty="0"/>
              <a:t>，</a:t>
            </a:r>
            <a:r>
              <a:rPr lang="en-US" altLang="zh-CN" sz="2400" b="1" dirty="0"/>
              <a:t>a</a:t>
            </a:r>
            <a:r>
              <a:rPr lang="en-US" altLang="zh-CN" sz="2400" b="1" baseline="-25000" dirty="0"/>
              <a:t>5 </a:t>
            </a:r>
            <a:r>
              <a:rPr lang="zh-CN" altLang="en-US" sz="2400" b="1" dirty="0"/>
              <a:t>），所以将</a:t>
            </a:r>
            <a:r>
              <a:rPr lang="en-US" altLang="zh-CN" sz="2400" b="1" dirty="0"/>
              <a:t>A</a:t>
            </a:r>
            <a:r>
              <a:rPr lang="zh-CN" altLang="en-US" sz="2400" b="1" dirty="0"/>
              <a:t>列的</a:t>
            </a:r>
            <a:r>
              <a:rPr lang="en-US" altLang="zh-CN" sz="2400" b="1" dirty="0"/>
              <a:t>b</a:t>
            </a:r>
            <a:r>
              <a:rPr lang="en-US" altLang="zh-CN" sz="2400" b="1" baseline="-25000" dirty="0"/>
              <a:t>31</a:t>
            </a:r>
            <a:r>
              <a:rPr lang="zh-CN" altLang="en-US" sz="2400" b="1" dirty="0"/>
              <a:t>和</a:t>
            </a:r>
            <a:r>
              <a:rPr lang="en-US" altLang="zh-CN" sz="2400" b="1" dirty="0"/>
              <a:t>b</a:t>
            </a:r>
            <a:r>
              <a:rPr lang="en-US" altLang="zh-CN" sz="2400" b="1" baseline="-25000" dirty="0"/>
              <a:t>41</a:t>
            </a:r>
            <a:r>
              <a:rPr lang="zh-CN" altLang="en-US" sz="2400" b="1" dirty="0"/>
              <a:t>都改为</a:t>
            </a:r>
            <a:r>
              <a:rPr lang="en-US" altLang="zh-CN" sz="2400" b="1" dirty="0"/>
              <a:t>a</a:t>
            </a:r>
            <a:r>
              <a:rPr lang="en-US" altLang="zh-CN" sz="2400" b="1" baseline="-25000" dirty="0"/>
              <a:t>1</a:t>
            </a:r>
            <a:r>
              <a:rPr lang="zh-CN" altLang="en-US" sz="2400" b="1" dirty="0"/>
              <a:t>，得新的表格如下。</a:t>
            </a:r>
          </a:p>
        </p:txBody>
      </p:sp>
      <p:graphicFrame>
        <p:nvGraphicFramePr>
          <p:cNvPr id="81135" name="Group 239"/>
          <p:cNvGraphicFramePr>
            <a:graphicFrameLocks noGrp="1"/>
          </p:cNvGraphicFramePr>
          <p:nvPr>
            <p:ph/>
            <p:extLst>
              <p:ext uri="{D42A27DB-BD31-4B8C-83A1-F6EECF244321}">
                <p14:modId xmlns:p14="http://schemas.microsoft.com/office/powerpoint/2010/main" val="1591954792"/>
              </p:ext>
            </p:extLst>
          </p:nvPr>
        </p:nvGraphicFramePr>
        <p:xfrm>
          <a:off x="533400" y="2384646"/>
          <a:ext cx="8229600" cy="3276602"/>
        </p:xfrm>
        <a:graphic>
          <a:graphicData uri="http://schemas.openxmlformats.org/drawingml/2006/table">
            <a:tbl>
              <a:tblPr/>
              <a:tblGrid>
                <a:gridCol w="2041525">
                  <a:extLst>
                    <a:ext uri="{9D8B030D-6E8A-4147-A177-3AD203B41FA5}">
                      <a16:colId xmlns:a16="http://schemas.microsoft.com/office/drawing/2014/main" val="20000"/>
                    </a:ext>
                  </a:extLst>
                </a:gridCol>
                <a:gridCol w="1236663">
                  <a:extLst>
                    <a:ext uri="{9D8B030D-6E8A-4147-A177-3AD203B41FA5}">
                      <a16:colId xmlns:a16="http://schemas.microsoft.com/office/drawing/2014/main" val="20001"/>
                    </a:ext>
                  </a:extLst>
                </a:gridCol>
                <a:gridCol w="1236662">
                  <a:extLst>
                    <a:ext uri="{9D8B030D-6E8A-4147-A177-3AD203B41FA5}">
                      <a16:colId xmlns:a16="http://schemas.microsoft.com/office/drawing/2014/main" val="20002"/>
                    </a:ext>
                  </a:extLst>
                </a:gridCol>
                <a:gridCol w="1236663">
                  <a:extLst>
                    <a:ext uri="{9D8B030D-6E8A-4147-A177-3AD203B41FA5}">
                      <a16:colId xmlns:a16="http://schemas.microsoft.com/office/drawing/2014/main" val="20003"/>
                    </a:ext>
                  </a:extLst>
                </a:gridCol>
                <a:gridCol w="1193800">
                  <a:extLst>
                    <a:ext uri="{9D8B030D-6E8A-4147-A177-3AD203B41FA5}">
                      <a16:colId xmlns:a16="http://schemas.microsoft.com/office/drawing/2014/main" val="20004"/>
                    </a:ext>
                  </a:extLst>
                </a:gridCol>
                <a:gridCol w="1284287">
                  <a:extLst>
                    <a:ext uri="{9D8B030D-6E8A-4147-A177-3AD203B41FA5}">
                      <a16:colId xmlns:a16="http://schemas.microsoft.com/office/drawing/2014/main" val="20005"/>
                    </a:ext>
                  </a:extLst>
                </a:gridCol>
              </a:tblGrid>
              <a:tr h="97948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8788">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pt-BR"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AD</a:t>
                      </a:r>
                      <a:r>
                        <a:rPr kumimoji="0" lang="zh-CN" altLang="pt-BR"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0375">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pt-BR"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AB</a:t>
                      </a:r>
                      <a:r>
                        <a:rPr kumimoji="0" lang="zh-CN" altLang="pt-BR"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8788">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pt-BR"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BE</a:t>
                      </a:r>
                      <a:r>
                        <a:rPr kumimoji="0" lang="zh-CN" altLang="pt-BR"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0375">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zh-CN" altLang="pt-BR"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CDE</a:t>
                      </a:r>
                      <a:r>
                        <a:rPr kumimoji="0" lang="zh-CN" altLang="pt-BR"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42</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8788">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r>
                        <a:rPr kumimoji="0" lang="zh-CN" altLang="pt-BR"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AE</a:t>
                      </a:r>
                      <a:r>
                        <a:rPr kumimoji="0" lang="zh-CN" altLang="pt-BR"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52</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文本框 1">
            <a:extLst>
              <a:ext uri="{FF2B5EF4-FFF2-40B4-BE49-F238E27FC236}">
                <a16:creationId xmlns:a16="http://schemas.microsoft.com/office/drawing/2014/main" id="{ADC1F08C-CC68-4886-B6C1-B4E335A8A94A}"/>
              </a:ext>
            </a:extLst>
          </p:cNvPr>
          <p:cNvSpPr txBox="1"/>
          <p:nvPr/>
        </p:nvSpPr>
        <p:spPr>
          <a:xfrm>
            <a:off x="4660900" y="432234"/>
            <a:ext cx="4392488" cy="830997"/>
          </a:xfrm>
          <a:prstGeom prst="rect">
            <a:avLst/>
          </a:prstGeom>
          <a:noFill/>
        </p:spPr>
        <p:txBody>
          <a:bodyPr wrap="square">
            <a:spAutoFit/>
          </a:bodyPr>
          <a:lstStyle/>
          <a:p>
            <a:pPr algn="l">
              <a:buFont typeface="Wingdings" panose="05000000000000000000" pitchFamily="2" charset="2"/>
              <a:buNone/>
            </a:pPr>
            <a:r>
              <a:rPr lang="pt-BR" altLang="zh-CN" sz="1600" b="1" dirty="0"/>
              <a:t>F=</a:t>
            </a:r>
            <a:r>
              <a:rPr lang="zh-CN" altLang="pt-BR" sz="1600" b="1" dirty="0"/>
              <a:t>｛</a:t>
            </a:r>
            <a:r>
              <a:rPr lang="pt-BR" altLang="zh-CN" sz="1600" b="1" dirty="0"/>
              <a:t>A→C</a:t>
            </a:r>
            <a:r>
              <a:rPr lang="zh-CN" altLang="pt-BR" sz="1600" b="1" dirty="0"/>
              <a:t>，</a:t>
            </a:r>
            <a:r>
              <a:rPr lang="pt-BR" altLang="zh-CN" sz="1600" b="1" dirty="0"/>
              <a:t>B→C</a:t>
            </a:r>
            <a:r>
              <a:rPr lang="zh-CN" altLang="pt-BR" sz="1600" b="1" dirty="0"/>
              <a:t>，</a:t>
            </a:r>
            <a:r>
              <a:rPr lang="pt-BR" altLang="zh-CN" sz="1600" b="1" dirty="0"/>
              <a:t>C→D</a:t>
            </a:r>
            <a:r>
              <a:rPr lang="zh-CN" altLang="pt-BR" sz="1600" b="1" dirty="0"/>
              <a:t>，</a:t>
            </a:r>
            <a:r>
              <a:rPr lang="pt-BR" altLang="zh-CN" sz="1600" b="1" dirty="0"/>
              <a:t>DE→C</a:t>
            </a:r>
            <a:r>
              <a:rPr lang="zh-CN" altLang="pt-BR" sz="1600" b="1" dirty="0"/>
              <a:t>，</a:t>
            </a:r>
            <a:r>
              <a:rPr lang="pt-BR" altLang="zh-CN" sz="1600" b="1" dirty="0">
                <a:solidFill>
                  <a:srgbClr val="FF0000"/>
                </a:solidFill>
              </a:rPr>
              <a:t>CE→A</a:t>
            </a:r>
            <a:r>
              <a:rPr lang="zh-CN" altLang="pt-BR" sz="1600" b="1" dirty="0"/>
              <a:t>｝</a:t>
            </a:r>
          </a:p>
          <a:p>
            <a:pPr algn="l">
              <a:buFont typeface="Wingdings" panose="05000000000000000000" pitchFamily="2" charset="2"/>
              <a:buNone/>
            </a:pPr>
            <a:r>
              <a:rPr lang="zh-CN" altLang="pt-BR" sz="1600" b="1" dirty="0"/>
              <a:t> </a:t>
            </a:r>
            <a:r>
              <a:rPr lang="pt-BR" altLang="zh-CN" sz="1600" b="1" dirty="0"/>
              <a:t>p=</a:t>
            </a:r>
            <a:r>
              <a:rPr lang="zh-CN" altLang="pt-BR" sz="1600" b="1" dirty="0"/>
              <a:t>｛</a:t>
            </a:r>
            <a:r>
              <a:rPr lang="pt-BR" altLang="zh-CN" sz="1600" b="1" dirty="0"/>
              <a:t>R1</a:t>
            </a:r>
            <a:r>
              <a:rPr lang="zh-CN" altLang="pt-BR" sz="1600" b="1" dirty="0"/>
              <a:t>（</a:t>
            </a:r>
            <a:r>
              <a:rPr lang="pt-BR" altLang="zh-CN" sz="1600" b="1" dirty="0"/>
              <a:t>AD</a:t>
            </a:r>
            <a:r>
              <a:rPr lang="zh-CN" altLang="pt-BR" sz="1600" b="1" dirty="0"/>
              <a:t>），</a:t>
            </a:r>
            <a:r>
              <a:rPr lang="pt-BR" altLang="zh-CN" sz="1600" b="1" dirty="0"/>
              <a:t>R2</a:t>
            </a:r>
            <a:r>
              <a:rPr lang="zh-CN" altLang="pt-BR" sz="1600" b="1" dirty="0"/>
              <a:t>（</a:t>
            </a:r>
            <a:r>
              <a:rPr lang="pt-BR" altLang="zh-CN" sz="1600" b="1" dirty="0"/>
              <a:t>AB</a:t>
            </a:r>
            <a:r>
              <a:rPr lang="zh-CN" altLang="pt-BR" sz="1600" b="1" dirty="0"/>
              <a:t>），</a:t>
            </a:r>
            <a:r>
              <a:rPr lang="pt-BR" altLang="zh-CN" sz="1600" b="1" dirty="0"/>
              <a:t>R3</a:t>
            </a:r>
            <a:r>
              <a:rPr lang="zh-CN" altLang="pt-BR" sz="1600" b="1" dirty="0"/>
              <a:t>（</a:t>
            </a:r>
            <a:r>
              <a:rPr lang="pt-BR" altLang="zh-CN" sz="1600" b="1" dirty="0"/>
              <a:t>BE</a:t>
            </a:r>
            <a:r>
              <a:rPr lang="zh-CN" altLang="pt-BR" sz="1600" b="1" dirty="0"/>
              <a:t>），</a:t>
            </a:r>
          </a:p>
          <a:p>
            <a:pPr algn="l">
              <a:buFont typeface="Wingdings" panose="05000000000000000000" pitchFamily="2" charset="2"/>
              <a:buNone/>
            </a:pPr>
            <a:r>
              <a:rPr lang="pt-BR" altLang="zh-CN" sz="1600" b="1" dirty="0"/>
              <a:t>                R4</a:t>
            </a:r>
            <a:r>
              <a:rPr lang="zh-CN" altLang="pt-BR" sz="1600" b="1" dirty="0"/>
              <a:t>（</a:t>
            </a:r>
            <a:r>
              <a:rPr lang="pt-BR" altLang="zh-CN" sz="1600" b="1" dirty="0"/>
              <a:t>CDE</a:t>
            </a:r>
            <a:r>
              <a:rPr lang="zh-CN" altLang="pt-BR" sz="1600" b="1" dirty="0"/>
              <a:t>），</a:t>
            </a:r>
            <a:r>
              <a:rPr lang="pt-BR" altLang="zh-CN" sz="1600" b="1" dirty="0"/>
              <a:t>R5</a:t>
            </a:r>
            <a:r>
              <a:rPr lang="zh-CN" altLang="pt-BR" sz="1600" b="1" dirty="0"/>
              <a:t>（</a:t>
            </a:r>
            <a:r>
              <a:rPr lang="pt-BR" altLang="zh-CN" sz="1600" b="1" dirty="0"/>
              <a:t>AE</a:t>
            </a:r>
            <a:r>
              <a:rPr lang="zh-CN" altLang="pt-BR" sz="1600" b="1" dirty="0"/>
              <a:t>）｝</a:t>
            </a:r>
          </a:p>
        </p:txBody>
      </p:sp>
    </p:spTree>
    <p:extLst>
      <p:ext uri="{BB962C8B-B14F-4D97-AF65-F5344CB8AC3E}">
        <p14:creationId xmlns:p14="http://schemas.microsoft.com/office/powerpoint/2010/main" val="11302049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ChangeArrowheads="1"/>
          </p:cNvSpPr>
          <p:nvPr/>
        </p:nvSpPr>
        <p:spPr bwMode="auto">
          <a:xfrm>
            <a:off x="533400" y="1556792"/>
            <a:ext cx="3332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t>最终得到的表格如下。 </a:t>
            </a:r>
          </a:p>
        </p:txBody>
      </p:sp>
      <p:graphicFrame>
        <p:nvGraphicFramePr>
          <p:cNvPr id="83183" name="Group 239"/>
          <p:cNvGraphicFramePr>
            <a:graphicFrameLocks noGrp="1"/>
          </p:cNvGraphicFramePr>
          <p:nvPr>
            <p:ph/>
            <p:extLst>
              <p:ext uri="{D42A27DB-BD31-4B8C-83A1-F6EECF244321}">
                <p14:modId xmlns:p14="http://schemas.microsoft.com/office/powerpoint/2010/main" val="3360086416"/>
              </p:ext>
            </p:extLst>
          </p:nvPr>
        </p:nvGraphicFramePr>
        <p:xfrm>
          <a:off x="381000" y="2166392"/>
          <a:ext cx="8229600" cy="3048002"/>
        </p:xfrm>
        <a:graphic>
          <a:graphicData uri="http://schemas.openxmlformats.org/drawingml/2006/table">
            <a:tbl>
              <a:tblPr/>
              <a:tblGrid>
                <a:gridCol w="2041525">
                  <a:extLst>
                    <a:ext uri="{9D8B030D-6E8A-4147-A177-3AD203B41FA5}">
                      <a16:colId xmlns:a16="http://schemas.microsoft.com/office/drawing/2014/main" val="20000"/>
                    </a:ext>
                  </a:extLst>
                </a:gridCol>
                <a:gridCol w="1236663">
                  <a:extLst>
                    <a:ext uri="{9D8B030D-6E8A-4147-A177-3AD203B41FA5}">
                      <a16:colId xmlns:a16="http://schemas.microsoft.com/office/drawing/2014/main" val="20001"/>
                    </a:ext>
                  </a:extLst>
                </a:gridCol>
                <a:gridCol w="1236662">
                  <a:extLst>
                    <a:ext uri="{9D8B030D-6E8A-4147-A177-3AD203B41FA5}">
                      <a16:colId xmlns:a16="http://schemas.microsoft.com/office/drawing/2014/main" val="20002"/>
                    </a:ext>
                  </a:extLst>
                </a:gridCol>
                <a:gridCol w="1236663">
                  <a:extLst>
                    <a:ext uri="{9D8B030D-6E8A-4147-A177-3AD203B41FA5}">
                      <a16:colId xmlns:a16="http://schemas.microsoft.com/office/drawing/2014/main" val="20003"/>
                    </a:ext>
                  </a:extLst>
                </a:gridCol>
                <a:gridCol w="1193800">
                  <a:extLst>
                    <a:ext uri="{9D8B030D-6E8A-4147-A177-3AD203B41FA5}">
                      <a16:colId xmlns:a16="http://schemas.microsoft.com/office/drawing/2014/main" val="20004"/>
                    </a:ext>
                  </a:extLst>
                </a:gridCol>
                <a:gridCol w="1284287">
                  <a:extLst>
                    <a:ext uri="{9D8B030D-6E8A-4147-A177-3AD203B41FA5}">
                      <a16:colId xmlns:a16="http://schemas.microsoft.com/office/drawing/2014/main" val="20005"/>
                    </a:ext>
                  </a:extLst>
                </a:gridCol>
              </a:tblGrid>
              <a:tr h="91122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038">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AD</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7038">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AB</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7038">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BE</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8625">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CDE</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7038">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AE</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83185" name="Rectangle 241"/>
          <p:cNvSpPr>
            <a:spLocks noChangeArrowheads="1"/>
          </p:cNvSpPr>
          <p:nvPr/>
        </p:nvSpPr>
        <p:spPr bwMode="auto">
          <a:xfrm>
            <a:off x="152400" y="5595392"/>
            <a:ext cx="8905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85875" algn="l"/>
              </a:tabLst>
              <a:defRPr>
                <a:solidFill>
                  <a:schemeClr val="tx1"/>
                </a:solidFill>
                <a:latin typeface="Arial" panose="020B0604020202020204" pitchFamily="34" charset="0"/>
                <a:ea typeface="宋体" panose="02010600030101010101" pitchFamily="2" charset="-122"/>
              </a:defRPr>
            </a:lvl1pPr>
            <a:lvl2pPr>
              <a:tabLst>
                <a:tab pos="1285875" algn="l"/>
              </a:tabLst>
              <a:defRPr>
                <a:solidFill>
                  <a:schemeClr val="tx1"/>
                </a:solidFill>
                <a:latin typeface="Arial" panose="020B0604020202020204" pitchFamily="34" charset="0"/>
                <a:ea typeface="宋体" panose="02010600030101010101" pitchFamily="2" charset="-122"/>
              </a:defRPr>
            </a:lvl2pPr>
            <a:lvl3pPr>
              <a:tabLst>
                <a:tab pos="1285875" algn="l"/>
              </a:tabLst>
              <a:defRPr>
                <a:solidFill>
                  <a:schemeClr val="tx1"/>
                </a:solidFill>
                <a:latin typeface="Arial" panose="020B0604020202020204" pitchFamily="34" charset="0"/>
                <a:ea typeface="宋体" panose="02010600030101010101" pitchFamily="2" charset="-122"/>
              </a:defRPr>
            </a:lvl3pPr>
            <a:lvl4pPr>
              <a:tabLst>
                <a:tab pos="1285875" algn="l"/>
              </a:tabLst>
              <a:defRPr>
                <a:solidFill>
                  <a:schemeClr val="tx1"/>
                </a:solidFill>
                <a:latin typeface="Arial" panose="020B0604020202020204" pitchFamily="34" charset="0"/>
                <a:ea typeface="宋体" panose="02010600030101010101" pitchFamily="2" charset="-122"/>
              </a:defRPr>
            </a:lvl4pPr>
            <a:lvl5pPr>
              <a:tabLst>
                <a:tab pos="12858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9pPr>
          </a:lstStyle>
          <a:p>
            <a:r>
              <a:rPr lang="zh-CN" altLang="en-US" sz="2400" b="1" dirty="0"/>
              <a:t>（</a:t>
            </a:r>
            <a:r>
              <a:rPr lang="en-US" altLang="zh-CN" sz="2400" b="1" dirty="0"/>
              <a:t>7</a:t>
            </a:r>
            <a:r>
              <a:rPr lang="zh-CN" altLang="en-US" sz="2400" b="1" dirty="0"/>
              <a:t>）此时第</a:t>
            </a:r>
            <a:r>
              <a:rPr lang="en-US" altLang="zh-CN" sz="2400" b="1" dirty="0"/>
              <a:t>3</a:t>
            </a:r>
            <a:r>
              <a:rPr lang="zh-CN" altLang="en-US" sz="2400" b="1" dirty="0"/>
              <a:t>行全是</a:t>
            </a:r>
            <a:r>
              <a:rPr lang="en-US" altLang="zh-CN" sz="2400" b="1" dirty="0"/>
              <a:t>a</a:t>
            </a:r>
            <a:r>
              <a:rPr lang="zh-CN" altLang="en-US" sz="2400" b="1" dirty="0"/>
              <a:t>，所以相对于</a:t>
            </a:r>
            <a:r>
              <a:rPr lang="en-US" altLang="zh-CN" sz="2400" b="1" dirty="0"/>
              <a:t>F</a:t>
            </a:r>
            <a:r>
              <a:rPr lang="zh-CN" altLang="en-US" sz="2400" b="1" dirty="0"/>
              <a:t>，</a:t>
            </a:r>
            <a:r>
              <a:rPr lang="en-US" altLang="zh-CN" sz="2400" b="1" dirty="0"/>
              <a:t>R</a:t>
            </a:r>
            <a:r>
              <a:rPr lang="zh-CN" altLang="en-US" sz="2400" b="1" dirty="0"/>
              <a:t>分解成</a:t>
            </a:r>
            <a:r>
              <a:rPr lang="en-US" altLang="zh-CN" sz="2400" b="1" dirty="0"/>
              <a:t>p</a:t>
            </a:r>
            <a:r>
              <a:rPr lang="zh-CN" altLang="en-US" sz="2400" b="1" dirty="0"/>
              <a:t>是无损分解。</a:t>
            </a:r>
          </a:p>
        </p:txBody>
      </p:sp>
      <p:sp>
        <p:nvSpPr>
          <p:cNvPr id="5" name="页脚占位符 4">
            <a:extLst>
              <a:ext uri="{FF2B5EF4-FFF2-40B4-BE49-F238E27FC236}">
                <a16:creationId xmlns:a16="http://schemas.microsoft.com/office/drawing/2014/main" id="{BE9C26FE-AAF4-4159-BFDE-38EC5D8D338C}"/>
              </a:ext>
            </a:extLst>
          </p:cNvPr>
          <p:cNvSpPr txBox="1">
            <a:spLocks/>
          </p:cNvSpPr>
          <p:nvPr/>
        </p:nvSpPr>
        <p:spPr bwMode="auto">
          <a:xfrm>
            <a:off x="5219700" y="6381750"/>
            <a:ext cx="36004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fontAlgn="base">
              <a:spcBef>
                <a:spcPct val="0"/>
              </a:spcBef>
              <a:spcAft>
                <a:spcPct val="0"/>
              </a:spcAft>
              <a:defRPr sz="1400" b="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9pPr>
          </a:lstStyle>
          <a:p>
            <a:r>
              <a:rPr lang="en-US" altLang="zh-CN"/>
              <a:t>An Introduction to Database System</a:t>
            </a:r>
          </a:p>
        </p:txBody>
      </p:sp>
      <p:sp>
        <p:nvSpPr>
          <p:cNvPr id="6" name="灯片编号占位符 5">
            <a:extLst>
              <a:ext uri="{FF2B5EF4-FFF2-40B4-BE49-F238E27FC236}">
                <a16:creationId xmlns:a16="http://schemas.microsoft.com/office/drawing/2014/main" id="{6985060C-0ECE-46D5-B812-6A23E09E512D}"/>
              </a:ext>
            </a:extLst>
          </p:cNvPr>
          <p:cNvSpPr txBox="1">
            <a:spLocks/>
          </p:cNvSpPr>
          <p:nvPr/>
        </p:nvSpPr>
        <p:spPr bwMode="auto">
          <a:xfrm>
            <a:off x="250825" y="6237288"/>
            <a:ext cx="585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400" b="0" kern="1200">
                <a:solidFill>
                  <a:schemeClr val="tx1"/>
                </a:solidFill>
                <a:latin typeface="+mn-lt"/>
                <a:ea typeface="宋体" panose="02010600030101010101" pitchFamily="2" charset="-122"/>
                <a:cs typeface="+mn-cs"/>
              </a:defRPr>
            </a:lvl1pPr>
            <a:lvl2pPr marL="4572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9pPr>
          </a:lstStyle>
          <a:p>
            <a:fld id="{9C73FC67-4E56-47DA-A07C-99165DEA713F}" type="slidenum">
              <a:rPr lang="en-US" altLang="zh-CN" smtClean="0"/>
              <a:pPr/>
              <a:t>47</a:t>
            </a:fld>
            <a:endParaRPr lang="en-US" altLang="zh-CN" dirty="0"/>
          </a:p>
        </p:txBody>
      </p:sp>
    </p:spTree>
    <p:extLst>
      <p:ext uri="{BB962C8B-B14F-4D97-AF65-F5344CB8AC3E}">
        <p14:creationId xmlns:p14="http://schemas.microsoft.com/office/powerpoint/2010/main" val="35988385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251520" y="1700808"/>
            <a:ext cx="8640960" cy="1905000"/>
          </a:xfrm>
        </p:spPr>
        <p:txBody>
          <a:bodyPr/>
          <a:lstStyle/>
          <a:p>
            <a:pPr algn="l"/>
            <a:r>
              <a:rPr lang="pt-BR" altLang="zh-CN" sz="2400" b="1" dirty="0">
                <a:solidFill>
                  <a:srgbClr val="FF0000"/>
                </a:solidFill>
              </a:rPr>
              <a:t>【</a:t>
            </a:r>
            <a:r>
              <a:rPr lang="zh-CN" altLang="pt-BR" sz="2400" b="1" dirty="0">
                <a:solidFill>
                  <a:srgbClr val="FF0000"/>
                </a:solidFill>
              </a:rPr>
              <a:t>例</a:t>
            </a:r>
            <a:r>
              <a:rPr lang="pt-BR" altLang="zh-CN" sz="2400" b="1" dirty="0">
                <a:solidFill>
                  <a:srgbClr val="FF0000"/>
                </a:solidFill>
              </a:rPr>
              <a:t>11】</a:t>
            </a:r>
            <a:r>
              <a:rPr lang="zh-CN" altLang="pt-BR" sz="2400" b="1" dirty="0">
                <a:solidFill>
                  <a:schemeClr val="tx1"/>
                </a:solidFill>
              </a:rPr>
              <a:t>设关系模式</a:t>
            </a:r>
            <a:r>
              <a:rPr lang="pt-BR" altLang="zh-CN" sz="2400" b="1" dirty="0">
                <a:solidFill>
                  <a:schemeClr val="tx1"/>
                </a:solidFill>
              </a:rPr>
              <a:t>R</a:t>
            </a:r>
            <a:r>
              <a:rPr lang="zh-CN" altLang="pt-BR" sz="2400" b="1" dirty="0">
                <a:solidFill>
                  <a:schemeClr val="tx1"/>
                </a:solidFill>
              </a:rPr>
              <a:t>（</a:t>
            </a:r>
            <a:r>
              <a:rPr lang="pt-BR" altLang="zh-CN" sz="2400" b="1" dirty="0">
                <a:solidFill>
                  <a:schemeClr val="tx1"/>
                </a:solidFill>
              </a:rPr>
              <a:t>ABCD</a:t>
            </a:r>
            <a:r>
              <a:rPr lang="zh-CN" altLang="pt-BR" sz="2400" b="1" dirty="0">
                <a:solidFill>
                  <a:schemeClr val="tx1"/>
                </a:solidFill>
              </a:rPr>
              <a:t>），</a:t>
            </a:r>
            <a:r>
              <a:rPr lang="pt-BR" altLang="zh-CN" sz="2400" b="1" dirty="0">
                <a:solidFill>
                  <a:schemeClr val="tx1"/>
                </a:solidFill>
              </a:rPr>
              <a:t>R</a:t>
            </a:r>
            <a:r>
              <a:rPr lang="zh-CN" altLang="pt-BR" sz="2400" b="1" dirty="0">
                <a:solidFill>
                  <a:schemeClr val="tx1"/>
                </a:solidFill>
              </a:rPr>
              <a:t>分解成</a:t>
            </a:r>
            <a:r>
              <a:rPr lang="en-US" altLang="zh-CN" sz="2400" b="1" dirty="0">
                <a:solidFill>
                  <a:schemeClr val="tx1"/>
                </a:solidFill>
              </a:rPr>
              <a:t>p</a:t>
            </a:r>
            <a:r>
              <a:rPr lang="pt-BR" altLang="zh-CN" sz="2400" b="1" dirty="0">
                <a:solidFill>
                  <a:schemeClr val="tx1"/>
                </a:solidFill>
              </a:rPr>
              <a:t>=</a:t>
            </a:r>
            <a:r>
              <a:rPr lang="zh-CN" altLang="pt-BR" sz="2400" b="1" dirty="0">
                <a:solidFill>
                  <a:schemeClr val="tx1"/>
                </a:solidFill>
              </a:rPr>
              <a:t>｛</a:t>
            </a:r>
            <a:r>
              <a:rPr lang="pt-BR" altLang="zh-CN" sz="2400" b="1" dirty="0">
                <a:solidFill>
                  <a:schemeClr val="tx1"/>
                </a:solidFill>
              </a:rPr>
              <a:t>AB</a:t>
            </a:r>
            <a:r>
              <a:rPr lang="zh-CN" altLang="pt-BR" sz="2400" b="1" dirty="0">
                <a:solidFill>
                  <a:schemeClr val="tx1"/>
                </a:solidFill>
              </a:rPr>
              <a:t>，</a:t>
            </a:r>
            <a:r>
              <a:rPr lang="pt-BR" altLang="zh-CN" sz="2400" b="1" dirty="0">
                <a:solidFill>
                  <a:schemeClr val="tx1"/>
                </a:solidFill>
              </a:rPr>
              <a:t>BC</a:t>
            </a:r>
            <a:r>
              <a:rPr lang="zh-CN" altLang="pt-BR" sz="2400" b="1" dirty="0">
                <a:solidFill>
                  <a:schemeClr val="tx1"/>
                </a:solidFill>
              </a:rPr>
              <a:t>，</a:t>
            </a:r>
            <a:r>
              <a:rPr lang="pt-BR" altLang="zh-CN" sz="2400" b="1" dirty="0">
                <a:solidFill>
                  <a:schemeClr val="tx1"/>
                </a:solidFill>
              </a:rPr>
              <a:t>CD</a:t>
            </a:r>
            <a:r>
              <a:rPr lang="zh-CN" altLang="pt-BR" sz="2400" b="1" dirty="0">
                <a:solidFill>
                  <a:schemeClr val="tx1"/>
                </a:solidFill>
              </a:rPr>
              <a:t>｝。</a:t>
            </a:r>
            <a:br>
              <a:rPr lang="en-US" altLang="zh-CN" sz="2400" b="1" dirty="0">
                <a:solidFill>
                  <a:schemeClr val="tx1"/>
                </a:solidFill>
              </a:rPr>
            </a:br>
            <a:r>
              <a:rPr lang="zh-CN" altLang="pt-BR" sz="2400" b="1" dirty="0">
                <a:solidFill>
                  <a:schemeClr val="tx1"/>
                </a:solidFill>
              </a:rPr>
              <a:t>    如果</a:t>
            </a:r>
            <a:r>
              <a:rPr lang="pt-BR" altLang="zh-CN" sz="2400" b="1" dirty="0">
                <a:solidFill>
                  <a:schemeClr val="tx1"/>
                </a:solidFill>
              </a:rPr>
              <a:t>R</a:t>
            </a:r>
            <a:r>
              <a:rPr lang="zh-CN" altLang="pt-BR" sz="2400" b="1" dirty="0">
                <a:solidFill>
                  <a:schemeClr val="tx1"/>
                </a:solidFill>
              </a:rPr>
              <a:t>上成立的函数依赖集</a:t>
            </a:r>
            <a:r>
              <a:rPr lang="pt-BR" altLang="zh-CN" sz="2400" b="1" dirty="0">
                <a:solidFill>
                  <a:schemeClr val="tx1"/>
                </a:solidFill>
              </a:rPr>
              <a:t>F1=</a:t>
            </a:r>
            <a:r>
              <a:rPr lang="zh-CN" altLang="pt-BR" sz="2400" b="1" dirty="0">
                <a:solidFill>
                  <a:schemeClr val="tx1"/>
                </a:solidFill>
              </a:rPr>
              <a:t>｛</a:t>
            </a:r>
            <a:r>
              <a:rPr lang="pt-BR" altLang="zh-CN" sz="2400" b="1" dirty="0">
                <a:solidFill>
                  <a:schemeClr val="tx1"/>
                </a:solidFill>
              </a:rPr>
              <a:t>B</a:t>
            </a:r>
            <a:r>
              <a:rPr lang="en-US" altLang="zh-CN" sz="2400" b="1" dirty="0">
                <a:solidFill>
                  <a:schemeClr val="tx1"/>
                </a:solidFill>
              </a:rPr>
              <a:t>→A</a:t>
            </a:r>
            <a:r>
              <a:rPr lang="zh-CN" altLang="en-US" sz="2400" b="1" dirty="0">
                <a:solidFill>
                  <a:schemeClr val="tx1"/>
                </a:solidFill>
              </a:rPr>
              <a:t>，</a:t>
            </a:r>
            <a:r>
              <a:rPr lang="en-US" altLang="zh-CN" sz="2400" b="1" dirty="0">
                <a:solidFill>
                  <a:schemeClr val="tx1"/>
                </a:solidFill>
              </a:rPr>
              <a:t>C→D</a:t>
            </a:r>
            <a:r>
              <a:rPr lang="zh-CN" altLang="en-US" sz="2400" b="1" dirty="0">
                <a:solidFill>
                  <a:schemeClr val="tx1"/>
                </a:solidFill>
              </a:rPr>
              <a:t>｝，那么</a:t>
            </a:r>
            <a:r>
              <a:rPr lang="en-US" altLang="zh-CN" sz="2400" b="1" dirty="0">
                <a:solidFill>
                  <a:schemeClr val="tx1"/>
                </a:solidFill>
              </a:rPr>
              <a:t>p</a:t>
            </a:r>
            <a:r>
              <a:rPr lang="zh-CN" altLang="en-US" sz="2400" b="1" dirty="0">
                <a:solidFill>
                  <a:schemeClr val="tx1"/>
                </a:solidFill>
              </a:rPr>
              <a:t>相对于</a:t>
            </a:r>
            <a:r>
              <a:rPr lang="en-US" altLang="zh-CN" sz="2400" b="1" dirty="0">
                <a:solidFill>
                  <a:schemeClr val="tx1"/>
                </a:solidFill>
              </a:rPr>
              <a:t>F1</a:t>
            </a:r>
            <a:r>
              <a:rPr lang="zh-CN" altLang="en-US" sz="2400" b="1" dirty="0">
                <a:solidFill>
                  <a:schemeClr val="tx1"/>
                </a:solidFill>
              </a:rPr>
              <a:t>是否为无损分解？</a:t>
            </a:r>
            <a:br>
              <a:rPr lang="zh-CN" altLang="en-US" sz="2400" b="1" dirty="0">
                <a:solidFill>
                  <a:schemeClr val="tx1"/>
                </a:solidFill>
              </a:rPr>
            </a:br>
            <a:r>
              <a:rPr lang="zh-CN" altLang="en-US" sz="2400" b="1" dirty="0">
                <a:solidFill>
                  <a:schemeClr val="tx1"/>
                </a:solidFill>
              </a:rPr>
              <a:t>    如果</a:t>
            </a:r>
            <a:r>
              <a:rPr lang="en-US" altLang="zh-CN" sz="2400" b="1" dirty="0">
                <a:solidFill>
                  <a:schemeClr val="tx1"/>
                </a:solidFill>
              </a:rPr>
              <a:t>R</a:t>
            </a:r>
            <a:r>
              <a:rPr lang="zh-CN" altLang="en-US" sz="2400" b="1" dirty="0">
                <a:solidFill>
                  <a:schemeClr val="tx1"/>
                </a:solidFill>
              </a:rPr>
              <a:t>上成立的函数依赖集</a:t>
            </a:r>
            <a:r>
              <a:rPr lang="en-US" altLang="zh-CN" sz="2400" b="1" dirty="0">
                <a:solidFill>
                  <a:schemeClr val="tx1"/>
                </a:solidFill>
              </a:rPr>
              <a:t>F2=</a:t>
            </a:r>
            <a:r>
              <a:rPr lang="zh-CN" altLang="en-US" sz="2400" b="1" dirty="0">
                <a:solidFill>
                  <a:schemeClr val="tx1"/>
                </a:solidFill>
              </a:rPr>
              <a:t>｛</a:t>
            </a:r>
            <a:r>
              <a:rPr lang="en-US" altLang="zh-CN" sz="2400" b="1" dirty="0">
                <a:solidFill>
                  <a:schemeClr val="tx1"/>
                </a:solidFill>
              </a:rPr>
              <a:t>A→B</a:t>
            </a:r>
            <a:r>
              <a:rPr lang="zh-CN" altLang="en-US" sz="2400" b="1" dirty="0">
                <a:solidFill>
                  <a:schemeClr val="tx1"/>
                </a:solidFill>
              </a:rPr>
              <a:t>，</a:t>
            </a:r>
            <a:r>
              <a:rPr lang="en-US" altLang="zh-CN" sz="2400" b="1" dirty="0">
                <a:solidFill>
                  <a:schemeClr val="tx1"/>
                </a:solidFill>
              </a:rPr>
              <a:t>C→D</a:t>
            </a:r>
            <a:r>
              <a:rPr lang="zh-CN" altLang="en-US" sz="2400" b="1" dirty="0">
                <a:solidFill>
                  <a:schemeClr val="tx1"/>
                </a:solidFill>
              </a:rPr>
              <a:t>｝呢？</a:t>
            </a:r>
          </a:p>
        </p:txBody>
      </p:sp>
      <p:sp>
        <p:nvSpPr>
          <p:cNvPr id="84996" name="Rectangle 4"/>
          <p:cNvSpPr>
            <a:spLocks noChangeArrowheads="1"/>
          </p:cNvSpPr>
          <p:nvPr/>
        </p:nvSpPr>
        <p:spPr bwMode="auto">
          <a:xfrm>
            <a:off x="899592" y="3861048"/>
            <a:ext cx="565250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333375">
              <a:tabLst>
                <a:tab pos="1285875" algn="l"/>
              </a:tabLst>
              <a:defRPr>
                <a:solidFill>
                  <a:schemeClr val="tx1"/>
                </a:solidFill>
                <a:latin typeface="Arial" panose="020B0604020202020204" pitchFamily="34" charset="0"/>
                <a:ea typeface="宋体" panose="02010600030101010101" pitchFamily="2" charset="-122"/>
              </a:defRPr>
            </a:lvl1pPr>
            <a:lvl2pPr>
              <a:tabLst>
                <a:tab pos="1285875" algn="l"/>
              </a:tabLst>
              <a:defRPr>
                <a:solidFill>
                  <a:schemeClr val="tx1"/>
                </a:solidFill>
                <a:latin typeface="Arial" panose="020B0604020202020204" pitchFamily="34" charset="0"/>
                <a:ea typeface="宋体" panose="02010600030101010101" pitchFamily="2" charset="-122"/>
              </a:defRPr>
            </a:lvl2pPr>
            <a:lvl3pPr>
              <a:tabLst>
                <a:tab pos="1285875" algn="l"/>
              </a:tabLst>
              <a:defRPr>
                <a:solidFill>
                  <a:schemeClr val="tx1"/>
                </a:solidFill>
                <a:latin typeface="Arial" panose="020B0604020202020204" pitchFamily="34" charset="0"/>
                <a:ea typeface="宋体" panose="02010600030101010101" pitchFamily="2" charset="-122"/>
              </a:defRPr>
            </a:lvl3pPr>
            <a:lvl4pPr>
              <a:tabLst>
                <a:tab pos="1285875" algn="l"/>
              </a:tabLst>
              <a:defRPr>
                <a:solidFill>
                  <a:schemeClr val="tx1"/>
                </a:solidFill>
                <a:latin typeface="Arial" panose="020B0604020202020204" pitchFamily="34" charset="0"/>
                <a:ea typeface="宋体" panose="02010600030101010101" pitchFamily="2" charset="-122"/>
              </a:defRPr>
            </a:lvl4pPr>
            <a:lvl5pPr>
              <a:tabLst>
                <a:tab pos="12858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9pPr>
          </a:lstStyle>
          <a:p>
            <a:pPr algn="l"/>
            <a:r>
              <a:rPr lang="zh-CN" altLang="en-US" sz="2400" b="1" dirty="0">
                <a:solidFill>
                  <a:srgbClr val="FF0000"/>
                </a:solidFill>
              </a:rPr>
              <a:t>解答：</a:t>
            </a:r>
          </a:p>
          <a:p>
            <a:pPr algn="l"/>
            <a:r>
              <a:rPr lang="zh-CN" altLang="en-US" sz="2400" b="1" dirty="0"/>
              <a:t>    相对于</a:t>
            </a:r>
            <a:r>
              <a:rPr lang="en-US" altLang="zh-CN" sz="2400" b="1" dirty="0"/>
              <a:t>F1</a:t>
            </a:r>
            <a:r>
              <a:rPr lang="zh-CN" altLang="en-US" sz="2400" b="1" dirty="0"/>
              <a:t>，</a:t>
            </a:r>
            <a:r>
              <a:rPr lang="en-US" altLang="zh-CN" sz="2400" b="1" dirty="0"/>
              <a:t>R</a:t>
            </a:r>
            <a:r>
              <a:rPr lang="zh-CN" altLang="en-US" sz="2400" b="1" dirty="0"/>
              <a:t>分解成</a:t>
            </a:r>
            <a:r>
              <a:rPr lang="en-US" altLang="zh-CN" sz="2400" b="1" dirty="0"/>
              <a:t>p</a:t>
            </a:r>
            <a:r>
              <a:rPr lang="zh-CN" altLang="en-US" sz="2400" b="1" dirty="0"/>
              <a:t>是无损分解。</a:t>
            </a:r>
          </a:p>
          <a:p>
            <a:pPr algn="l"/>
            <a:r>
              <a:rPr lang="zh-CN" altLang="en-US" sz="2400" b="1" dirty="0"/>
              <a:t>    相对于</a:t>
            </a:r>
            <a:r>
              <a:rPr lang="en-US" altLang="zh-CN" sz="2400" b="1" dirty="0"/>
              <a:t>F2</a:t>
            </a:r>
            <a:r>
              <a:rPr lang="zh-CN" altLang="en-US" sz="2400" b="1" dirty="0"/>
              <a:t>，</a:t>
            </a:r>
            <a:r>
              <a:rPr lang="en-US" altLang="zh-CN" sz="2400" b="1" dirty="0"/>
              <a:t>R</a:t>
            </a:r>
            <a:r>
              <a:rPr lang="zh-CN" altLang="en-US" sz="2400" b="1" dirty="0"/>
              <a:t>分解成</a:t>
            </a:r>
            <a:r>
              <a:rPr lang="en-US" altLang="zh-CN" sz="2400" b="1" dirty="0"/>
              <a:t>p</a:t>
            </a:r>
            <a:r>
              <a:rPr lang="zh-CN" altLang="en-US" sz="2400" b="1" dirty="0"/>
              <a:t>是有损分解。</a:t>
            </a:r>
          </a:p>
        </p:txBody>
      </p:sp>
      <p:sp>
        <p:nvSpPr>
          <p:cNvPr id="4" name="页脚占位符 4">
            <a:extLst>
              <a:ext uri="{FF2B5EF4-FFF2-40B4-BE49-F238E27FC236}">
                <a16:creationId xmlns:a16="http://schemas.microsoft.com/office/drawing/2014/main" id="{011E36D3-CD00-4661-85F6-E92DD32ADF2F}"/>
              </a:ext>
            </a:extLst>
          </p:cNvPr>
          <p:cNvSpPr>
            <a:spLocks noGrp="1"/>
          </p:cNvSpPr>
          <p:nvPr>
            <p:ph type="ftr" sz="quarter" idx="11"/>
          </p:nvPr>
        </p:nvSpPr>
        <p:spPr>
          <a:xfrm>
            <a:off x="5219700" y="6381750"/>
            <a:ext cx="3600450" cy="320675"/>
          </a:xfrm>
        </p:spPr>
        <p:txBody>
          <a:bodyPr/>
          <a:lstStyle/>
          <a:p>
            <a:r>
              <a:rPr lang="en-US" altLang="zh-CN"/>
              <a:t>An Introduction to Database System</a:t>
            </a:r>
          </a:p>
        </p:txBody>
      </p:sp>
      <p:sp>
        <p:nvSpPr>
          <p:cNvPr id="5" name="灯片编号占位符 5">
            <a:extLst>
              <a:ext uri="{FF2B5EF4-FFF2-40B4-BE49-F238E27FC236}">
                <a16:creationId xmlns:a16="http://schemas.microsoft.com/office/drawing/2014/main" id="{CD0B1F30-67D1-402E-98C8-744EA6EC1E56}"/>
              </a:ext>
            </a:extLst>
          </p:cNvPr>
          <p:cNvSpPr>
            <a:spLocks noGrp="1"/>
          </p:cNvSpPr>
          <p:nvPr>
            <p:ph type="sldNum" sz="quarter" idx="12"/>
          </p:nvPr>
        </p:nvSpPr>
        <p:spPr>
          <a:xfrm>
            <a:off x="250825" y="6237288"/>
            <a:ext cx="585788" cy="457200"/>
          </a:xfrm>
        </p:spPr>
        <p:txBody>
          <a:bodyPr/>
          <a:lstStyle/>
          <a:p>
            <a:fld id="{9C73FC67-4E56-47DA-A07C-99165DEA713F}" type="slidenum">
              <a:rPr lang="en-US" altLang="zh-CN"/>
              <a:pPr/>
              <a:t>48</a:t>
            </a:fld>
            <a:endParaRPr lang="en-US" altLang="zh-CN" dirty="0"/>
          </a:p>
        </p:txBody>
      </p:sp>
    </p:spTree>
    <p:extLst>
      <p:ext uri="{BB962C8B-B14F-4D97-AF65-F5344CB8AC3E}">
        <p14:creationId xmlns:p14="http://schemas.microsoft.com/office/powerpoint/2010/main" val="32384981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zh-CN" sz="3200" b="1" dirty="0"/>
              <a:t>3</a:t>
            </a:r>
            <a:r>
              <a:rPr lang="zh-CN" altLang="en-US" sz="3200" b="1" dirty="0"/>
              <a:t>．保持函数依赖分解</a:t>
            </a:r>
          </a:p>
        </p:txBody>
      </p:sp>
      <p:sp>
        <p:nvSpPr>
          <p:cNvPr id="86019" name="Rectangle 3"/>
          <p:cNvSpPr>
            <a:spLocks noGrp="1" noChangeArrowheads="1"/>
          </p:cNvSpPr>
          <p:nvPr>
            <p:ph type="body" idx="1"/>
          </p:nvPr>
        </p:nvSpPr>
        <p:spPr>
          <a:xfrm>
            <a:off x="457200" y="1600200"/>
            <a:ext cx="8229600" cy="5181600"/>
          </a:xfrm>
        </p:spPr>
        <p:txBody>
          <a:bodyPr/>
          <a:lstStyle/>
          <a:p>
            <a:r>
              <a:rPr lang="zh-CN" altLang="en-US" sz="2400" b="1" dirty="0">
                <a:solidFill>
                  <a:srgbClr val="660066"/>
                </a:solidFill>
              </a:rPr>
              <a:t>怎样保持函数依赖分解呢？</a:t>
            </a:r>
            <a:r>
              <a:rPr lang="zh-CN" altLang="en-US" sz="2400" b="1" dirty="0"/>
              <a:t>直观的讲，就是当一个关系模式被分解成多个模式时，其函数依赖集也被相应地分成各自的函数依赖集的集合，若该</a:t>
            </a:r>
            <a:r>
              <a:rPr lang="en-US" altLang="zh-CN" sz="2400" b="1" dirty="0"/>
              <a:t>FD</a:t>
            </a:r>
            <a:r>
              <a:rPr lang="zh-CN" altLang="en-US" sz="2400" b="1" dirty="0"/>
              <a:t>集的集合与原</a:t>
            </a:r>
            <a:r>
              <a:rPr lang="en-US" altLang="zh-CN" sz="2400" b="1" dirty="0"/>
              <a:t>FD</a:t>
            </a:r>
            <a:r>
              <a:rPr lang="zh-CN" altLang="en-US" sz="2400" b="1" dirty="0"/>
              <a:t>集等价，则该分解是依赖保持的。</a:t>
            </a:r>
          </a:p>
          <a:p>
            <a:r>
              <a:rPr lang="zh-CN" altLang="en-US" sz="2400" b="1" dirty="0">
                <a:solidFill>
                  <a:srgbClr val="FF0000"/>
                </a:solidFill>
              </a:rPr>
              <a:t>定义</a:t>
            </a:r>
            <a:r>
              <a:rPr lang="en-US" altLang="zh-CN" sz="2400" b="1" dirty="0">
                <a:solidFill>
                  <a:srgbClr val="FF0000"/>
                </a:solidFill>
              </a:rPr>
              <a:t>3</a:t>
            </a:r>
            <a:r>
              <a:rPr lang="en-US" altLang="zh-CN" sz="2400" b="1" dirty="0"/>
              <a:t> </a:t>
            </a:r>
            <a:r>
              <a:rPr lang="zh-CN" altLang="en-US" sz="2400" b="1" dirty="0"/>
              <a:t>设有关系模式</a:t>
            </a:r>
            <a:r>
              <a:rPr lang="en-US" altLang="zh-CN" sz="2400" b="1" dirty="0"/>
              <a:t>R</a:t>
            </a:r>
            <a:r>
              <a:rPr lang="zh-CN" altLang="en-US" sz="2400" b="1" dirty="0"/>
              <a:t>（</a:t>
            </a:r>
            <a:r>
              <a:rPr lang="en-US" altLang="zh-CN" sz="2400" b="1" dirty="0"/>
              <a:t>U</a:t>
            </a:r>
            <a:r>
              <a:rPr lang="zh-CN" altLang="en-US" sz="2400" b="1" dirty="0"/>
              <a:t>，</a:t>
            </a:r>
            <a:r>
              <a:rPr lang="en-US" altLang="zh-CN" sz="2400" b="1" dirty="0"/>
              <a:t>F</a:t>
            </a:r>
            <a:r>
              <a:rPr lang="zh-CN" altLang="en-US" sz="2400" b="1" dirty="0"/>
              <a:t>），</a:t>
            </a:r>
            <a:r>
              <a:rPr lang="en-US" altLang="zh-CN" sz="2400" b="1" dirty="0"/>
              <a:t>Z⊆U</a:t>
            </a:r>
            <a:r>
              <a:rPr lang="zh-CN" altLang="en-US" sz="2400" b="1" dirty="0"/>
              <a:t>，则</a:t>
            </a:r>
            <a:r>
              <a:rPr lang="en-US" altLang="zh-CN" sz="2400" b="1" dirty="0"/>
              <a:t>Z</a:t>
            </a:r>
            <a:r>
              <a:rPr lang="zh-CN" altLang="en-US" sz="2400" b="1" dirty="0"/>
              <a:t>所涉及的</a:t>
            </a:r>
            <a:r>
              <a:rPr lang="en-US" altLang="zh-CN" sz="2400" b="1" dirty="0"/>
              <a:t>F</a:t>
            </a:r>
            <a:r>
              <a:rPr lang="zh-CN" altLang="en-US" sz="2400" b="1" dirty="0"/>
              <a:t>中所有函数依赖为</a:t>
            </a:r>
            <a:r>
              <a:rPr lang="en-US" altLang="zh-CN" sz="2400" b="1" dirty="0"/>
              <a:t>F</a:t>
            </a:r>
            <a:r>
              <a:rPr lang="zh-CN" altLang="en-US" sz="2400" b="1" dirty="0"/>
              <a:t>在</a:t>
            </a:r>
            <a:r>
              <a:rPr lang="en-US" altLang="zh-CN" sz="2400" b="1" dirty="0"/>
              <a:t>Z</a:t>
            </a:r>
            <a:r>
              <a:rPr lang="zh-CN" altLang="en-US" sz="2400" b="1" dirty="0"/>
              <a:t>上的投影，记为∏</a:t>
            </a:r>
            <a:r>
              <a:rPr lang="en-US" altLang="zh-CN" sz="2400" b="1" baseline="-25000" dirty="0"/>
              <a:t>Z</a:t>
            </a:r>
            <a:r>
              <a:rPr lang="zh-CN" altLang="en-US" sz="2400" b="1" dirty="0"/>
              <a:t>（</a:t>
            </a:r>
            <a:r>
              <a:rPr lang="en-US" altLang="zh-CN" sz="2400" b="1" dirty="0"/>
              <a:t>F</a:t>
            </a:r>
            <a:r>
              <a:rPr lang="zh-CN" altLang="en-US" sz="2400" b="1" dirty="0"/>
              <a:t>），有∏</a:t>
            </a:r>
            <a:r>
              <a:rPr lang="en-US" altLang="zh-CN" sz="2400" b="1" baseline="-25000" dirty="0"/>
              <a:t>Z</a:t>
            </a:r>
            <a:r>
              <a:rPr lang="zh-CN" altLang="en-US" sz="2400" b="1" dirty="0"/>
              <a:t>（</a:t>
            </a:r>
            <a:r>
              <a:rPr lang="en-US" altLang="zh-CN" sz="2400" b="1" dirty="0"/>
              <a:t>F</a:t>
            </a:r>
            <a:r>
              <a:rPr lang="zh-CN" altLang="en-US" sz="2400" b="1" dirty="0"/>
              <a:t>）</a:t>
            </a:r>
            <a:r>
              <a:rPr lang="en-US" altLang="zh-CN" sz="2400" b="1" dirty="0"/>
              <a:t>=</a:t>
            </a:r>
            <a:r>
              <a:rPr lang="zh-CN" altLang="en-US" sz="2400" b="1" dirty="0"/>
              <a:t>｛</a:t>
            </a:r>
            <a:r>
              <a:rPr lang="en-US" altLang="zh-CN" sz="2400" b="1" dirty="0"/>
              <a:t>X→Y</a:t>
            </a:r>
            <a:r>
              <a:rPr lang="zh-CN" altLang="en-US" sz="2400" b="1" dirty="0"/>
              <a:t>｜（</a:t>
            </a:r>
            <a:r>
              <a:rPr lang="en-US" altLang="zh-CN" sz="2400" b="1" dirty="0"/>
              <a:t>X→Y</a:t>
            </a:r>
            <a:r>
              <a:rPr lang="zh-CN" altLang="en-US" sz="2400" b="1" dirty="0"/>
              <a:t>）∈</a:t>
            </a:r>
            <a:r>
              <a:rPr lang="en-US" altLang="zh-CN" sz="2400" b="1" dirty="0"/>
              <a:t>F</a:t>
            </a:r>
            <a:r>
              <a:rPr lang="en-US" altLang="zh-CN" sz="2400" b="1" baseline="30000" dirty="0"/>
              <a:t>+</a:t>
            </a:r>
            <a:r>
              <a:rPr lang="zh-CN" altLang="en-US" sz="2400" b="1" dirty="0"/>
              <a:t>且</a:t>
            </a:r>
            <a:r>
              <a:rPr lang="en-US" altLang="zh-CN" sz="2400" b="1" dirty="0"/>
              <a:t>X⊆Z</a:t>
            </a:r>
            <a:r>
              <a:rPr lang="zh-CN" altLang="en-US" sz="2400" b="1" dirty="0"/>
              <a:t>、</a:t>
            </a:r>
            <a:r>
              <a:rPr lang="en-US" altLang="zh-CN" sz="2400" b="1" dirty="0"/>
              <a:t>Y⊆Z</a:t>
            </a:r>
            <a:r>
              <a:rPr lang="zh-CN" altLang="en-US" sz="2400" b="1" dirty="0"/>
              <a:t>｝为函数依</a:t>
            </a:r>
            <a:r>
              <a:rPr lang="zh-CN" altLang="pt-BR" sz="2400" b="1" dirty="0"/>
              <a:t>赖集</a:t>
            </a:r>
            <a:r>
              <a:rPr lang="pt-BR" altLang="zh-CN" sz="2400" b="1" dirty="0"/>
              <a:t>F</a:t>
            </a:r>
            <a:r>
              <a:rPr lang="zh-CN" altLang="pt-BR" sz="2400" b="1" dirty="0"/>
              <a:t>在</a:t>
            </a:r>
            <a:r>
              <a:rPr lang="pt-BR" altLang="zh-CN" sz="2400" b="1" dirty="0"/>
              <a:t>Z</a:t>
            </a:r>
            <a:r>
              <a:rPr lang="zh-CN" altLang="pt-BR" sz="2400" b="1" dirty="0"/>
              <a:t>上的投影。</a:t>
            </a:r>
          </a:p>
          <a:p>
            <a:pPr>
              <a:buFont typeface="Wingdings" panose="05000000000000000000" pitchFamily="2" charset="2"/>
              <a:buNone/>
            </a:pPr>
            <a:r>
              <a:rPr lang="zh-CN" altLang="pt-BR" sz="2400" b="1" dirty="0"/>
              <a:t>        注：</a:t>
            </a:r>
            <a:r>
              <a:rPr lang="en-US" altLang="zh-CN" sz="2400" b="1" dirty="0"/>
              <a:t>F</a:t>
            </a:r>
            <a:r>
              <a:rPr lang="en-US" altLang="zh-CN" sz="2400" b="1" baseline="30000" dirty="0"/>
              <a:t>+</a:t>
            </a:r>
            <a:r>
              <a:rPr lang="zh-CN" altLang="en-US" sz="2400" b="1" dirty="0"/>
              <a:t>包含</a:t>
            </a:r>
            <a:r>
              <a:rPr lang="en-US" altLang="zh-CN" sz="2400" b="1" dirty="0"/>
              <a:t>F</a:t>
            </a:r>
            <a:r>
              <a:rPr lang="zh-CN" altLang="en-US" sz="2400" b="1" dirty="0"/>
              <a:t>集中的函数依赖关系和通过</a:t>
            </a:r>
            <a:r>
              <a:rPr lang="en-US" altLang="zh-CN" sz="2400" b="1" dirty="0"/>
              <a:t>FD</a:t>
            </a:r>
            <a:r>
              <a:rPr lang="zh-CN" altLang="en-US" sz="2400" b="1" dirty="0"/>
              <a:t>集推导出来的函数依赖关系。</a:t>
            </a:r>
          </a:p>
          <a:p>
            <a:r>
              <a:rPr lang="zh-CN" altLang="en-US" sz="2400" b="1" dirty="0">
                <a:solidFill>
                  <a:srgbClr val="FF0000"/>
                </a:solidFill>
              </a:rPr>
              <a:t>定义</a:t>
            </a:r>
            <a:r>
              <a:rPr lang="en-US" altLang="zh-CN" sz="2400" b="1" dirty="0">
                <a:solidFill>
                  <a:srgbClr val="FF0000"/>
                </a:solidFill>
              </a:rPr>
              <a:t>4</a:t>
            </a:r>
            <a:r>
              <a:rPr lang="en-US" altLang="zh-CN" sz="2400" b="1" dirty="0"/>
              <a:t> </a:t>
            </a:r>
            <a:r>
              <a:rPr lang="zh-CN" altLang="en-US" sz="2400" b="1" dirty="0"/>
              <a:t>设</a:t>
            </a:r>
            <a:r>
              <a:rPr lang="en-US" altLang="zh-CN" sz="2400" b="1" dirty="0"/>
              <a:t>R</a:t>
            </a:r>
            <a:r>
              <a:rPr lang="zh-CN" altLang="en-US" sz="2400" b="1" dirty="0"/>
              <a:t>（</a:t>
            </a:r>
            <a:r>
              <a:rPr lang="en-US" altLang="zh-CN" sz="2400" b="1" dirty="0"/>
              <a:t>U</a:t>
            </a:r>
            <a:r>
              <a:rPr lang="zh-CN" altLang="en-US" sz="2400" b="1" dirty="0"/>
              <a:t>，</a:t>
            </a:r>
            <a:r>
              <a:rPr lang="en-US" altLang="zh-CN" sz="2400" b="1" dirty="0"/>
              <a:t>F</a:t>
            </a:r>
            <a:r>
              <a:rPr lang="zh-CN" altLang="en-US" sz="2400" b="1" dirty="0"/>
              <a:t>）的一个分解</a:t>
            </a:r>
            <a:r>
              <a:rPr lang="en-US" altLang="zh-CN" sz="2400" b="1" dirty="0"/>
              <a:t>p=</a:t>
            </a:r>
            <a:r>
              <a:rPr lang="zh-CN" altLang="en-US" sz="2400" b="1" dirty="0"/>
              <a:t>｛</a:t>
            </a:r>
            <a:r>
              <a:rPr lang="en-US" altLang="zh-CN" sz="2400" b="1" dirty="0"/>
              <a:t>R1</a:t>
            </a:r>
            <a:r>
              <a:rPr lang="zh-CN" altLang="en-US" sz="2400" b="1" dirty="0"/>
              <a:t>，</a:t>
            </a:r>
            <a:r>
              <a:rPr lang="en-US" altLang="zh-CN" sz="2400" b="1" dirty="0"/>
              <a:t>R2</a:t>
            </a:r>
            <a:r>
              <a:rPr lang="zh-CN" altLang="en-US" sz="2400" b="1" dirty="0"/>
              <a:t>，</a:t>
            </a:r>
            <a:r>
              <a:rPr lang="en-US" altLang="zh-CN" sz="2400" b="1" dirty="0"/>
              <a:t>……</a:t>
            </a:r>
            <a:r>
              <a:rPr lang="zh-CN" altLang="en-US" sz="2400" b="1" dirty="0"/>
              <a:t>，</a:t>
            </a:r>
            <a:r>
              <a:rPr lang="en-US" altLang="zh-CN" sz="2400" b="1" dirty="0" err="1"/>
              <a:t>Rk</a:t>
            </a:r>
            <a:r>
              <a:rPr lang="zh-CN" altLang="en-US" sz="2400" b="1" dirty="0"/>
              <a:t>｝，如果</a:t>
            </a:r>
            <a:r>
              <a:rPr lang="en-US" altLang="zh-CN" sz="2400" b="1" dirty="0"/>
              <a:t>F</a:t>
            </a:r>
            <a:r>
              <a:rPr lang="zh-CN" altLang="en-US" sz="2400" b="1" dirty="0"/>
              <a:t>等价于∏</a:t>
            </a:r>
            <a:r>
              <a:rPr lang="en-US" altLang="zh-CN" sz="2400" b="1" baseline="-25000" dirty="0"/>
              <a:t>R1</a:t>
            </a:r>
            <a:r>
              <a:rPr lang="zh-CN" altLang="en-US" sz="2400" b="1" dirty="0"/>
              <a:t>（</a:t>
            </a:r>
            <a:r>
              <a:rPr lang="en-US" altLang="zh-CN" sz="2400" b="1" dirty="0"/>
              <a:t>F</a:t>
            </a:r>
            <a:r>
              <a:rPr lang="zh-CN" altLang="en-US" sz="2400" b="1" dirty="0"/>
              <a:t>）∪∏</a:t>
            </a:r>
            <a:r>
              <a:rPr lang="en-US" altLang="zh-CN" sz="2400" b="1" baseline="-25000" dirty="0"/>
              <a:t>R2</a:t>
            </a:r>
            <a:r>
              <a:rPr lang="zh-CN" altLang="en-US" sz="2400" b="1" dirty="0"/>
              <a:t>（</a:t>
            </a:r>
            <a:r>
              <a:rPr lang="en-US" altLang="zh-CN" sz="2400" b="1" dirty="0"/>
              <a:t>F</a:t>
            </a:r>
            <a:r>
              <a:rPr lang="zh-CN" altLang="en-US" sz="2400" b="1" dirty="0"/>
              <a:t>）∪</a:t>
            </a:r>
            <a:r>
              <a:rPr lang="en-US" altLang="zh-CN" sz="2400" b="1" dirty="0"/>
              <a:t>……∪∏</a:t>
            </a:r>
            <a:r>
              <a:rPr lang="en-US" altLang="zh-CN" sz="2400" b="1" baseline="-25000" dirty="0" err="1"/>
              <a:t>Rk</a:t>
            </a:r>
            <a:r>
              <a:rPr lang="zh-CN" altLang="en-US" sz="2400" b="1" dirty="0"/>
              <a:t>（</a:t>
            </a:r>
            <a:r>
              <a:rPr lang="en-US" altLang="zh-CN" sz="2400" b="1" dirty="0"/>
              <a:t>F</a:t>
            </a:r>
            <a:r>
              <a:rPr lang="zh-CN" altLang="en-US" sz="2400" b="1" dirty="0"/>
              <a:t>），则称分解</a:t>
            </a:r>
            <a:r>
              <a:rPr lang="en-US" altLang="zh-CN" sz="2400" b="1" dirty="0"/>
              <a:t>p</a:t>
            </a:r>
            <a:r>
              <a:rPr lang="zh-CN" altLang="en-US" sz="2400" b="1" dirty="0"/>
              <a:t>具有函数依赖保持性。</a:t>
            </a:r>
          </a:p>
        </p:txBody>
      </p:sp>
    </p:spTree>
    <p:extLst>
      <p:ext uri="{BB962C8B-B14F-4D97-AF65-F5344CB8AC3E}">
        <p14:creationId xmlns:p14="http://schemas.microsoft.com/office/powerpoint/2010/main" val="4155418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251520" y="1619394"/>
            <a:ext cx="8534400" cy="1305550"/>
          </a:xfrm>
        </p:spPr>
        <p:txBody>
          <a:bodyPr/>
          <a:lstStyle/>
          <a:p>
            <a:pPr>
              <a:buFont typeface="Wingdings" panose="05000000000000000000" pitchFamily="2" charset="2"/>
              <a:buNone/>
            </a:pPr>
            <a:r>
              <a:rPr lang="pt-BR" altLang="zh-CN" sz="2400" b="1" dirty="0">
                <a:solidFill>
                  <a:srgbClr val="FF0000"/>
                </a:solidFill>
                <a:latin typeface="Times New Roman" panose="02020603050405020304" pitchFamily="18" charset="0"/>
              </a:rPr>
              <a:t>【</a:t>
            </a:r>
            <a:r>
              <a:rPr lang="zh-CN" altLang="pt-BR" sz="2400" b="1" dirty="0">
                <a:solidFill>
                  <a:srgbClr val="FF0000"/>
                </a:solidFill>
                <a:latin typeface="Times New Roman" panose="02020603050405020304" pitchFamily="18" charset="0"/>
              </a:rPr>
              <a:t>例</a:t>
            </a:r>
            <a:r>
              <a:rPr lang="pt-BR" altLang="zh-CN" sz="2400" b="1" dirty="0">
                <a:solidFill>
                  <a:srgbClr val="FF0000"/>
                </a:solidFill>
                <a:latin typeface="Times New Roman" panose="02020603050405020304" pitchFamily="18" charset="0"/>
              </a:rPr>
              <a:t>1】</a:t>
            </a:r>
            <a:r>
              <a:rPr lang="zh-CN" altLang="pt-BR" sz="2400" b="1" dirty="0">
                <a:latin typeface="Times New Roman" panose="02020603050405020304" pitchFamily="18" charset="0"/>
              </a:rPr>
              <a:t>设有关系模式</a:t>
            </a:r>
            <a:r>
              <a:rPr lang="pt-BR" altLang="zh-CN" sz="2400" b="1" dirty="0">
                <a:latin typeface="Times New Roman" panose="02020603050405020304" pitchFamily="18" charset="0"/>
              </a:rPr>
              <a:t>R</a:t>
            </a:r>
            <a:r>
              <a:rPr lang="zh-CN" altLang="pt-BR" sz="2400" b="1" dirty="0">
                <a:latin typeface="Times New Roman" panose="02020603050405020304" pitchFamily="18" charset="0"/>
              </a:rPr>
              <a:t>，属性集</a:t>
            </a:r>
            <a:r>
              <a:rPr lang="pt-BR" altLang="zh-CN" sz="2400" b="1" dirty="0">
                <a:latin typeface="Times New Roman" panose="02020603050405020304" pitchFamily="18" charset="0"/>
              </a:rPr>
              <a:t>U=</a:t>
            </a:r>
            <a:r>
              <a:rPr lang="zh-CN" altLang="pt-BR" sz="2400" b="1" dirty="0">
                <a:latin typeface="Times New Roman" panose="02020603050405020304" pitchFamily="18" charset="0"/>
              </a:rPr>
              <a:t>｛</a:t>
            </a:r>
            <a:r>
              <a:rPr lang="pt-BR" altLang="zh-CN" sz="2400" b="1" dirty="0">
                <a:latin typeface="Times New Roman" panose="02020603050405020304" pitchFamily="18" charset="0"/>
              </a:rPr>
              <a:t>A</a:t>
            </a:r>
            <a:r>
              <a:rPr lang="zh-CN" altLang="pt-BR" sz="2400" b="1" dirty="0">
                <a:latin typeface="Times New Roman" panose="02020603050405020304" pitchFamily="18" charset="0"/>
              </a:rPr>
              <a:t>，</a:t>
            </a:r>
            <a:r>
              <a:rPr lang="pt-BR" altLang="zh-CN" sz="2400" b="1" dirty="0">
                <a:latin typeface="Times New Roman" panose="02020603050405020304" pitchFamily="18" charset="0"/>
              </a:rPr>
              <a:t>B</a:t>
            </a:r>
            <a:r>
              <a:rPr lang="zh-CN" altLang="pt-BR" sz="2400" b="1" dirty="0">
                <a:latin typeface="Times New Roman" panose="02020603050405020304" pitchFamily="18" charset="0"/>
              </a:rPr>
              <a:t>，</a:t>
            </a:r>
            <a:r>
              <a:rPr lang="pt-BR" altLang="zh-CN" sz="2400" b="1" dirty="0">
                <a:latin typeface="Times New Roman" panose="02020603050405020304" pitchFamily="18" charset="0"/>
              </a:rPr>
              <a:t>X</a:t>
            </a:r>
            <a:r>
              <a:rPr lang="zh-CN" altLang="pt-BR" sz="2400" b="1" dirty="0">
                <a:latin typeface="Times New Roman" panose="02020603050405020304" pitchFamily="18" charset="0"/>
              </a:rPr>
              <a:t>，</a:t>
            </a:r>
            <a:r>
              <a:rPr lang="pt-BR" altLang="zh-CN" sz="2400" b="1" dirty="0">
                <a:latin typeface="Times New Roman" panose="02020603050405020304" pitchFamily="18" charset="0"/>
              </a:rPr>
              <a:t>Y</a:t>
            </a:r>
            <a:r>
              <a:rPr lang="zh-CN" altLang="pt-BR" sz="2400" b="1" dirty="0">
                <a:latin typeface="Times New Roman" panose="02020603050405020304" pitchFamily="18" charset="0"/>
              </a:rPr>
              <a:t>，</a:t>
            </a:r>
            <a:r>
              <a:rPr lang="pt-BR" altLang="zh-CN" sz="2400" b="1" dirty="0">
                <a:latin typeface="Times New Roman" panose="02020603050405020304" pitchFamily="18" charset="0"/>
              </a:rPr>
              <a:t>Z</a:t>
            </a:r>
            <a:r>
              <a:rPr lang="zh-CN" altLang="pt-BR" sz="2400" b="1" dirty="0">
                <a:latin typeface="Times New Roman" panose="02020603050405020304" pitchFamily="18" charset="0"/>
              </a:rPr>
              <a:t>｝，函数依赖集</a:t>
            </a:r>
            <a:r>
              <a:rPr lang="pt-BR" altLang="zh-CN" sz="2400" b="1" dirty="0">
                <a:latin typeface="Times New Roman" panose="02020603050405020304" pitchFamily="18" charset="0"/>
              </a:rPr>
              <a:t>F=</a:t>
            </a:r>
            <a:r>
              <a:rPr lang="zh-CN" altLang="pt-BR" sz="2400" b="1" dirty="0">
                <a:latin typeface="Times New Roman" panose="02020603050405020304" pitchFamily="18" charset="0"/>
              </a:rPr>
              <a:t>｛</a:t>
            </a:r>
            <a:r>
              <a:rPr lang="pt-BR" altLang="zh-CN" sz="2400" b="1" dirty="0">
                <a:latin typeface="Times New Roman" panose="02020603050405020304" pitchFamily="18" charset="0"/>
              </a:rPr>
              <a:t>Z→A</a:t>
            </a:r>
            <a:r>
              <a:rPr lang="zh-CN" altLang="pt-BR" sz="2400" b="1" dirty="0">
                <a:latin typeface="Times New Roman" panose="02020603050405020304" pitchFamily="18" charset="0"/>
              </a:rPr>
              <a:t>，</a:t>
            </a:r>
            <a:r>
              <a:rPr lang="pt-BR" altLang="zh-CN" sz="2400" b="1" dirty="0">
                <a:latin typeface="Times New Roman" panose="02020603050405020304" pitchFamily="18" charset="0"/>
              </a:rPr>
              <a:t>B→X</a:t>
            </a:r>
            <a:r>
              <a:rPr lang="zh-CN" altLang="pt-BR" sz="2400" b="1" dirty="0">
                <a:latin typeface="Times New Roman" panose="02020603050405020304" pitchFamily="18" charset="0"/>
              </a:rPr>
              <a:t>，</a:t>
            </a:r>
            <a:r>
              <a:rPr lang="pt-BR" altLang="zh-CN" sz="2400" b="1" dirty="0">
                <a:latin typeface="Times New Roman" panose="02020603050405020304" pitchFamily="18" charset="0"/>
              </a:rPr>
              <a:t>AX→Y</a:t>
            </a:r>
            <a:r>
              <a:rPr lang="zh-CN" altLang="pt-BR" sz="2400" b="1" dirty="0">
                <a:latin typeface="Times New Roman" panose="02020603050405020304" pitchFamily="18" charset="0"/>
              </a:rPr>
              <a:t>，</a:t>
            </a:r>
            <a:r>
              <a:rPr lang="pt-BR" altLang="zh-CN" sz="2400" b="1" dirty="0">
                <a:latin typeface="Times New Roman" panose="02020603050405020304" pitchFamily="18" charset="0"/>
              </a:rPr>
              <a:t>ZB→Y</a:t>
            </a:r>
            <a:r>
              <a:rPr lang="zh-CN" altLang="pt-BR" sz="2400" b="1" dirty="0">
                <a:latin typeface="Times New Roman" panose="02020603050405020304" pitchFamily="18" charset="0"/>
              </a:rPr>
              <a:t>｝，试给出</a:t>
            </a:r>
            <a:r>
              <a:rPr lang="pt-BR" altLang="zh-CN" sz="2400" b="1" dirty="0">
                <a:latin typeface="Times New Roman" panose="02020603050405020304" pitchFamily="18" charset="0"/>
              </a:rPr>
              <a:t>ZB→Y</a:t>
            </a:r>
            <a:r>
              <a:rPr lang="zh-CN" altLang="pt-BR" sz="2400" b="1" dirty="0">
                <a:latin typeface="Times New Roman" panose="02020603050405020304" pitchFamily="18" charset="0"/>
              </a:rPr>
              <a:t>是冗余的函数依赖的过程。</a:t>
            </a:r>
            <a:endParaRPr lang="zh-CN" altLang="en-US" sz="2400" b="1" dirty="0">
              <a:latin typeface="Times New Roman" panose="02020603050405020304" pitchFamily="18" charset="0"/>
            </a:endParaRPr>
          </a:p>
        </p:txBody>
      </p:sp>
      <p:sp>
        <p:nvSpPr>
          <p:cNvPr id="28676" name="Rectangle 4"/>
          <p:cNvSpPr>
            <a:spLocks noChangeArrowheads="1"/>
          </p:cNvSpPr>
          <p:nvPr/>
        </p:nvSpPr>
        <p:spPr bwMode="auto">
          <a:xfrm>
            <a:off x="611560" y="3089712"/>
            <a:ext cx="8355013" cy="1938992"/>
          </a:xfrm>
          <a:prstGeom prst="rect">
            <a:avLst/>
          </a:prstGeom>
          <a:solidFill>
            <a:schemeClr val="bg2"/>
          </a:solidFill>
          <a:ln>
            <a:noFill/>
          </a:ln>
          <a:effectLst/>
        </p:spPr>
        <p:txBody>
          <a:bodyPr anchor="ctr">
            <a:spAutoFit/>
          </a:bodyPr>
          <a:lstStyle>
            <a:lvl1pPr indent="266700">
              <a:tabLst>
                <a:tab pos="1285875" algn="l"/>
              </a:tabLst>
              <a:defRPr>
                <a:solidFill>
                  <a:schemeClr val="tx1"/>
                </a:solidFill>
                <a:latin typeface="Arial" panose="020B0604020202020204" pitchFamily="34" charset="0"/>
                <a:ea typeface="宋体" panose="02010600030101010101" pitchFamily="2" charset="-122"/>
              </a:defRPr>
            </a:lvl1pPr>
            <a:lvl2pPr>
              <a:tabLst>
                <a:tab pos="1285875" algn="l"/>
              </a:tabLst>
              <a:defRPr>
                <a:solidFill>
                  <a:schemeClr val="tx1"/>
                </a:solidFill>
                <a:latin typeface="Arial" panose="020B0604020202020204" pitchFamily="34" charset="0"/>
                <a:ea typeface="宋体" panose="02010600030101010101" pitchFamily="2" charset="-122"/>
              </a:defRPr>
            </a:lvl2pPr>
            <a:lvl3pPr>
              <a:tabLst>
                <a:tab pos="1285875" algn="l"/>
              </a:tabLst>
              <a:defRPr>
                <a:solidFill>
                  <a:schemeClr val="tx1"/>
                </a:solidFill>
                <a:latin typeface="Arial" panose="020B0604020202020204" pitchFamily="34" charset="0"/>
                <a:ea typeface="宋体" panose="02010600030101010101" pitchFamily="2" charset="-122"/>
              </a:defRPr>
            </a:lvl3pPr>
            <a:lvl4pPr>
              <a:tabLst>
                <a:tab pos="1285875" algn="l"/>
              </a:tabLst>
              <a:defRPr>
                <a:solidFill>
                  <a:schemeClr val="tx1"/>
                </a:solidFill>
                <a:latin typeface="Arial" panose="020B0604020202020204" pitchFamily="34" charset="0"/>
                <a:ea typeface="宋体" panose="02010600030101010101" pitchFamily="2" charset="-122"/>
              </a:defRPr>
            </a:lvl4pPr>
            <a:lvl5pPr>
              <a:tabLst>
                <a:tab pos="12858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9pPr>
          </a:lstStyle>
          <a:p>
            <a:pPr algn="l"/>
            <a:r>
              <a:rPr lang="zh-CN" altLang="pt-BR" sz="2400" b="1" dirty="0">
                <a:solidFill>
                  <a:srgbClr val="FF0000"/>
                </a:solidFill>
              </a:rPr>
              <a:t>解答：</a:t>
            </a:r>
          </a:p>
          <a:p>
            <a:pPr algn="l"/>
            <a:r>
              <a:rPr lang="zh-CN" altLang="pt-BR" sz="2400" b="1" dirty="0"/>
              <a:t>（</a:t>
            </a:r>
            <a:r>
              <a:rPr lang="pt-BR" altLang="zh-CN" sz="2400" b="1" dirty="0"/>
              <a:t>1</a:t>
            </a:r>
            <a:r>
              <a:rPr lang="zh-CN" altLang="pt-BR" sz="2400" b="1" dirty="0"/>
              <a:t>）因为</a:t>
            </a:r>
            <a:r>
              <a:rPr lang="pt-BR" altLang="zh-CN" sz="2400" b="1" dirty="0"/>
              <a:t>Z→A</a:t>
            </a:r>
            <a:r>
              <a:rPr lang="zh-CN" altLang="pt-BR" sz="2400" b="1" dirty="0"/>
              <a:t>，</a:t>
            </a:r>
            <a:r>
              <a:rPr lang="pt-BR" altLang="zh-CN" sz="2400" b="1" dirty="0"/>
              <a:t>B→X</a:t>
            </a:r>
            <a:r>
              <a:rPr lang="zh-CN" altLang="pt-BR" sz="2400" b="1" dirty="0"/>
              <a:t>，由</a:t>
            </a:r>
            <a:r>
              <a:rPr lang="pt-BR" altLang="zh-CN" sz="2400" b="1" dirty="0"/>
              <a:t>B4</a:t>
            </a:r>
            <a:r>
              <a:rPr lang="zh-CN" altLang="pt-BR" sz="2400" b="1" dirty="0"/>
              <a:t>可知，</a:t>
            </a:r>
            <a:r>
              <a:rPr lang="pt-BR" altLang="zh-CN" sz="2400" b="1" dirty="0"/>
              <a:t>ZB→AX</a:t>
            </a:r>
            <a:r>
              <a:rPr lang="zh-CN" altLang="pt-BR" sz="2400" b="1" dirty="0"/>
              <a:t>；</a:t>
            </a:r>
          </a:p>
          <a:p>
            <a:pPr algn="l"/>
            <a:r>
              <a:rPr lang="zh-CN" altLang="pt-BR" sz="2400" b="1" dirty="0"/>
              <a:t>（</a:t>
            </a:r>
            <a:r>
              <a:rPr lang="pt-BR" altLang="zh-CN" sz="2400" b="1" dirty="0"/>
              <a:t>2</a:t>
            </a:r>
            <a:r>
              <a:rPr lang="zh-CN" altLang="pt-BR" sz="2400" b="1" dirty="0"/>
              <a:t>）因为</a:t>
            </a:r>
            <a:r>
              <a:rPr lang="pt-BR" altLang="zh-CN" sz="2400" b="1" dirty="0"/>
              <a:t>ZB→AX </a:t>
            </a:r>
            <a:r>
              <a:rPr lang="zh-CN" altLang="pt-BR" sz="2400" b="1" dirty="0"/>
              <a:t>，</a:t>
            </a:r>
            <a:r>
              <a:rPr lang="pt-BR" altLang="zh-CN" sz="2400" b="1" dirty="0"/>
              <a:t>AX→Y </a:t>
            </a:r>
            <a:r>
              <a:rPr lang="zh-CN" altLang="pt-BR" sz="2400" b="1" dirty="0"/>
              <a:t>，由</a:t>
            </a:r>
            <a:r>
              <a:rPr lang="pt-BR" altLang="zh-CN" sz="2400" b="1" dirty="0"/>
              <a:t>A3</a:t>
            </a:r>
            <a:r>
              <a:rPr lang="zh-CN" altLang="pt-BR" sz="2400" b="1" dirty="0"/>
              <a:t>可知，</a:t>
            </a:r>
            <a:r>
              <a:rPr lang="pt-BR" altLang="zh-CN" sz="2400" b="1" dirty="0"/>
              <a:t>ZB→Y</a:t>
            </a:r>
            <a:r>
              <a:rPr lang="zh-CN" altLang="pt-BR" sz="2400" b="1" dirty="0"/>
              <a:t>。</a:t>
            </a:r>
          </a:p>
          <a:p>
            <a:pPr algn="l"/>
            <a:r>
              <a:rPr lang="zh-CN" altLang="pt-BR" sz="2400" b="1" dirty="0"/>
              <a:t>即</a:t>
            </a:r>
            <a:r>
              <a:rPr lang="pt-BR" altLang="zh-CN" sz="2400" b="1" dirty="0"/>
              <a:t>ZB→Y</a:t>
            </a:r>
            <a:r>
              <a:rPr lang="zh-CN" altLang="pt-BR" sz="2400" b="1" dirty="0"/>
              <a:t>可以由</a:t>
            </a:r>
            <a:r>
              <a:rPr lang="pt-BR" altLang="zh-CN" sz="2400" b="1" dirty="0"/>
              <a:t>F</a:t>
            </a:r>
            <a:r>
              <a:rPr lang="zh-CN" altLang="pt-BR" sz="2400" b="1" dirty="0"/>
              <a:t>中其它函数依赖导出，所以</a:t>
            </a:r>
            <a:r>
              <a:rPr lang="pt-BR" altLang="zh-CN" sz="2400" b="1" dirty="0"/>
              <a:t>ZB→Y</a:t>
            </a:r>
            <a:r>
              <a:rPr lang="zh-CN" altLang="pt-BR" sz="2400" b="1" dirty="0"/>
              <a:t>是冗余的函数依赖。 </a:t>
            </a:r>
          </a:p>
        </p:txBody>
      </p:sp>
      <p:sp>
        <p:nvSpPr>
          <p:cNvPr id="4" name="页脚占位符 4">
            <a:extLst>
              <a:ext uri="{FF2B5EF4-FFF2-40B4-BE49-F238E27FC236}">
                <a16:creationId xmlns:a16="http://schemas.microsoft.com/office/drawing/2014/main" id="{199D417E-1E7F-4DB1-8259-FE43CFBF7052}"/>
              </a:ext>
            </a:extLst>
          </p:cNvPr>
          <p:cNvSpPr>
            <a:spLocks noGrp="1"/>
          </p:cNvSpPr>
          <p:nvPr>
            <p:ph type="ftr" sz="quarter" idx="11"/>
          </p:nvPr>
        </p:nvSpPr>
        <p:spPr>
          <a:xfrm>
            <a:off x="5219700" y="6381750"/>
            <a:ext cx="3600450" cy="320675"/>
          </a:xfrm>
        </p:spPr>
        <p:txBody>
          <a:bodyPr/>
          <a:lstStyle/>
          <a:p>
            <a:r>
              <a:rPr lang="en-US" altLang="zh-CN"/>
              <a:t>An Introduction to Database System</a:t>
            </a:r>
          </a:p>
        </p:txBody>
      </p:sp>
      <p:sp>
        <p:nvSpPr>
          <p:cNvPr id="5" name="灯片编号占位符 5">
            <a:extLst>
              <a:ext uri="{FF2B5EF4-FFF2-40B4-BE49-F238E27FC236}">
                <a16:creationId xmlns:a16="http://schemas.microsoft.com/office/drawing/2014/main" id="{332CD49C-B69A-4E55-B9A2-2BEBD5A0403A}"/>
              </a:ext>
            </a:extLst>
          </p:cNvPr>
          <p:cNvSpPr>
            <a:spLocks noGrp="1"/>
          </p:cNvSpPr>
          <p:nvPr>
            <p:ph type="sldNum" sz="quarter" idx="12"/>
          </p:nvPr>
        </p:nvSpPr>
        <p:spPr>
          <a:xfrm>
            <a:off x="250825" y="6237288"/>
            <a:ext cx="585788" cy="457200"/>
          </a:xfrm>
        </p:spPr>
        <p:txBody>
          <a:bodyPr/>
          <a:lstStyle/>
          <a:p>
            <a:fld id="{9C73FC67-4E56-47DA-A07C-99165DEA713F}" type="slidenum">
              <a:rPr lang="en-US" altLang="zh-CN"/>
              <a:pPr/>
              <a:t>5</a:t>
            </a:fld>
            <a:endParaRPr lang="en-US" altLang="zh-CN" dirty="0"/>
          </a:p>
        </p:txBody>
      </p:sp>
    </p:spTree>
    <p:extLst>
      <p:ext uri="{BB962C8B-B14F-4D97-AF65-F5344CB8AC3E}">
        <p14:creationId xmlns:p14="http://schemas.microsoft.com/office/powerpoint/2010/main" val="27104005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539552" y="1461447"/>
            <a:ext cx="8229600" cy="1371600"/>
          </a:xfrm>
        </p:spPr>
        <p:txBody>
          <a:bodyPr/>
          <a:lstStyle/>
          <a:p>
            <a:pPr algn="l"/>
            <a:r>
              <a:rPr lang="pt-BR" altLang="zh-CN" sz="2400" b="1" dirty="0">
                <a:solidFill>
                  <a:srgbClr val="FF0000"/>
                </a:solidFill>
              </a:rPr>
              <a:t>【</a:t>
            </a:r>
            <a:r>
              <a:rPr lang="zh-CN" altLang="pt-BR" sz="2400" b="1" dirty="0">
                <a:solidFill>
                  <a:srgbClr val="FF0000"/>
                </a:solidFill>
              </a:rPr>
              <a:t>例</a:t>
            </a:r>
            <a:r>
              <a:rPr lang="pt-BR" altLang="zh-CN" sz="2400" b="1" dirty="0">
                <a:solidFill>
                  <a:srgbClr val="FF0000"/>
                </a:solidFill>
              </a:rPr>
              <a:t>12】</a:t>
            </a:r>
            <a:r>
              <a:rPr lang="zh-CN" altLang="pt-BR" sz="2400" b="1" dirty="0">
                <a:solidFill>
                  <a:schemeClr val="tx1"/>
                </a:solidFill>
              </a:rPr>
              <a:t>设有</a:t>
            </a:r>
            <a:r>
              <a:rPr lang="pt-BR" altLang="zh-CN" sz="2400" b="1" dirty="0">
                <a:solidFill>
                  <a:schemeClr val="tx1"/>
                </a:solidFill>
              </a:rPr>
              <a:t>R=</a:t>
            </a:r>
            <a:r>
              <a:rPr lang="zh-CN" altLang="pt-BR" sz="2400" b="1" dirty="0">
                <a:solidFill>
                  <a:schemeClr val="tx1"/>
                </a:solidFill>
              </a:rPr>
              <a:t>（</a:t>
            </a:r>
            <a:r>
              <a:rPr lang="pt-BR" altLang="zh-CN" sz="2400" b="1" dirty="0">
                <a:solidFill>
                  <a:schemeClr val="tx1"/>
                </a:solidFill>
              </a:rPr>
              <a:t>XYZ</a:t>
            </a:r>
            <a:r>
              <a:rPr lang="zh-CN" altLang="pt-BR" sz="2400" b="1" dirty="0">
                <a:solidFill>
                  <a:schemeClr val="tx1"/>
                </a:solidFill>
              </a:rPr>
              <a:t>），其中函数依赖集</a:t>
            </a:r>
            <a:r>
              <a:rPr lang="pt-BR" altLang="zh-CN" sz="2400" b="1" dirty="0">
                <a:solidFill>
                  <a:schemeClr val="tx1"/>
                </a:solidFill>
              </a:rPr>
              <a:t>F=</a:t>
            </a:r>
            <a:r>
              <a:rPr lang="zh-CN" altLang="pt-BR" sz="2400" b="1" dirty="0">
                <a:solidFill>
                  <a:schemeClr val="tx1"/>
                </a:solidFill>
              </a:rPr>
              <a:t>｛</a:t>
            </a:r>
            <a:r>
              <a:rPr lang="pt-BR" altLang="zh-CN" sz="2400" b="1" dirty="0">
                <a:solidFill>
                  <a:schemeClr val="tx1"/>
                </a:solidFill>
              </a:rPr>
              <a:t>X</a:t>
            </a:r>
            <a:r>
              <a:rPr lang="en-US" altLang="zh-CN" sz="2400" b="1" dirty="0">
                <a:solidFill>
                  <a:schemeClr val="tx1"/>
                </a:solidFill>
              </a:rPr>
              <a:t>→Y</a:t>
            </a:r>
            <a:r>
              <a:rPr lang="zh-CN" altLang="en-US" sz="2400" b="1" dirty="0">
                <a:solidFill>
                  <a:schemeClr val="tx1"/>
                </a:solidFill>
              </a:rPr>
              <a:t>，</a:t>
            </a:r>
            <a:r>
              <a:rPr lang="en-US" altLang="zh-CN" sz="2400" b="1" dirty="0">
                <a:solidFill>
                  <a:schemeClr val="tx1"/>
                </a:solidFill>
              </a:rPr>
              <a:t>Y→Z</a:t>
            </a:r>
            <a:r>
              <a:rPr lang="zh-CN" altLang="en-US" sz="2400" b="1" dirty="0">
                <a:solidFill>
                  <a:schemeClr val="tx1"/>
                </a:solidFill>
              </a:rPr>
              <a:t>｝，分解</a:t>
            </a:r>
            <a:r>
              <a:rPr lang="en-US" altLang="zh-CN" sz="2400" b="1" dirty="0">
                <a:solidFill>
                  <a:schemeClr val="tx1"/>
                </a:solidFill>
              </a:rPr>
              <a:t>p=</a:t>
            </a:r>
            <a:r>
              <a:rPr lang="zh-CN" altLang="en-US" sz="2400" b="1" dirty="0">
                <a:solidFill>
                  <a:schemeClr val="tx1"/>
                </a:solidFill>
              </a:rPr>
              <a:t>（</a:t>
            </a:r>
            <a:r>
              <a:rPr lang="en-US" altLang="zh-CN" sz="2400" b="1" dirty="0">
                <a:solidFill>
                  <a:schemeClr val="tx1"/>
                </a:solidFill>
              </a:rPr>
              <a:t>R</a:t>
            </a:r>
            <a:r>
              <a:rPr lang="en-US" altLang="zh-CN" sz="2400" b="1" baseline="-25000" dirty="0">
                <a:solidFill>
                  <a:schemeClr val="tx1"/>
                </a:solidFill>
              </a:rPr>
              <a:t>1</a:t>
            </a:r>
            <a:r>
              <a:rPr lang="zh-CN" altLang="en-US" sz="2400" b="1" dirty="0">
                <a:solidFill>
                  <a:schemeClr val="tx1"/>
                </a:solidFill>
              </a:rPr>
              <a:t>，</a:t>
            </a:r>
            <a:r>
              <a:rPr lang="en-US" altLang="zh-CN" sz="2400" b="1" dirty="0">
                <a:solidFill>
                  <a:schemeClr val="tx1"/>
                </a:solidFill>
              </a:rPr>
              <a:t>R</a:t>
            </a:r>
            <a:r>
              <a:rPr lang="en-US" altLang="zh-CN" sz="2400" b="1" baseline="-25000" dirty="0">
                <a:solidFill>
                  <a:schemeClr val="tx1"/>
                </a:solidFill>
              </a:rPr>
              <a:t>2</a:t>
            </a:r>
            <a:r>
              <a:rPr lang="zh-CN" altLang="en-US" sz="2400" b="1" dirty="0">
                <a:solidFill>
                  <a:schemeClr val="tx1"/>
                </a:solidFill>
              </a:rPr>
              <a:t>），</a:t>
            </a:r>
            <a:r>
              <a:rPr lang="en-US" altLang="zh-CN" sz="2400" b="1" dirty="0">
                <a:solidFill>
                  <a:schemeClr val="tx1"/>
                </a:solidFill>
              </a:rPr>
              <a:t>R</a:t>
            </a:r>
            <a:r>
              <a:rPr lang="en-US" altLang="zh-CN" sz="2400" b="1" baseline="-25000" dirty="0">
                <a:solidFill>
                  <a:schemeClr val="tx1"/>
                </a:solidFill>
              </a:rPr>
              <a:t>1</a:t>
            </a:r>
            <a:r>
              <a:rPr lang="en-US" altLang="zh-CN" sz="2400" b="1" dirty="0">
                <a:solidFill>
                  <a:schemeClr val="tx1"/>
                </a:solidFill>
              </a:rPr>
              <a:t>=</a:t>
            </a:r>
            <a:r>
              <a:rPr lang="zh-CN" altLang="en-US" sz="2400" b="1" dirty="0">
                <a:solidFill>
                  <a:schemeClr val="tx1"/>
                </a:solidFill>
              </a:rPr>
              <a:t>（</a:t>
            </a:r>
            <a:r>
              <a:rPr lang="en-US" altLang="zh-CN" sz="2400" b="1" dirty="0">
                <a:solidFill>
                  <a:schemeClr val="tx1"/>
                </a:solidFill>
              </a:rPr>
              <a:t>XY</a:t>
            </a:r>
            <a:r>
              <a:rPr lang="zh-CN" altLang="en-US" sz="2400" b="1" dirty="0">
                <a:solidFill>
                  <a:schemeClr val="tx1"/>
                </a:solidFill>
              </a:rPr>
              <a:t>），</a:t>
            </a:r>
            <a:r>
              <a:rPr lang="en-US" altLang="zh-CN" sz="2400" b="1" dirty="0">
                <a:solidFill>
                  <a:schemeClr val="tx1"/>
                </a:solidFill>
              </a:rPr>
              <a:t>R</a:t>
            </a:r>
            <a:r>
              <a:rPr lang="en-US" altLang="zh-CN" sz="2400" b="1" baseline="-25000" dirty="0">
                <a:solidFill>
                  <a:schemeClr val="tx1"/>
                </a:solidFill>
              </a:rPr>
              <a:t>2</a:t>
            </a:r>
            <a:r>
              <a:rPr lang="en-US" altLang="zh-CN" sz="2400" b="1" dirty="0">
                <a:solidFill>
                  <a:schemeClr val="tx1"/>
                </a:solidFill>
              </a:rPr>
              <a:t>=</a:t>
            </a:r>
            <a:r>
              <a:rPr lang="zh-CN" altLang="en-US" sz="2400" b="1" dirty="0">
                <a:solidFill>
                  <a:schemeClr val="tx1"/>
                </a:solidFill>
              </a:rPr>
              <a:t>（</a:t>
            </a:r>
            <a:r>
              <a:rPr lang="en-US" altLang="zh-CN" sz="2400" b="1" dirty="0">
                <a:solidFill>
                  <a:schemeClr val="tx1"/>
                </a:solidFill>
              </a:rPr>
              <a:t>XZ</a:t>
            </a:r>
            <a:r>
              <a:rPr lang="zh-CN" altLang="en-US" sz="2400" b="1" dirty="0">
                <a:solidFill>
                  <a:schemeClr val="tx1"/>
                </a:solidFill>
              </a:rPr>
              <a:t>）。判断</a:t>
            </a:r>
            <a:r>
              <a:rPr lang="en-US" altLang="zh-CN" sz="2400" b="1" dirty="0">
                <a:solidFill>
                  <a:schemeClr val="tx1"/>
                </a:solidFill>
              </a:rPr>
              <a:t>p</a:t>
            </a:r>
            <a:r>
              <a:rPr lang="zh-CN" altLang="en-US" sz="2400" b="1" dirty="0">
                <a:solidFill>
                  <a:schemeClr val="tx1"/>
                </a:solidFill>
              </a:rPr>
              <a:t>是否保持函数依赖。</a:t>
            </a:r>
          </a:p>
        </p:txBody>
      </p:sp>
      <p:sp>
        <p:nvSpPr>
          <p:cNvPr id="87043" name="Rectangle 3"/>
          <p:cNvSpPr>
            <a:spLocks noGrp="1" noChangeArrowheads="1"/>
          </p:cNvSpPr>
          <p:nvPr>
            <p:ph type="body" idx="1"/>
          </p:nvPr>
        </p:nvSpPr>
        <p:spPr>
          <a:xfrm>
            <a:off x="457200" y="2819400"/>
            <a:ext cx="8229600" cy="3886200"/>
          </a:xfrm>
        </p:spPr>
        <p:txBody>
          <a:bodyPr/>
          <a:lstStyle/>
          <a:p>
            <a:pPr>
              <a:buFont typeface="Wingdings" panose="05000000000000000000" pitchFamily="2" charset="2"/>
              <a:buNone/>
            </a:pPr>
            <a:r>
              <a:rPr lang="zh-CN" altLang="en-US" sz="2400" b="1">
                <a:solidFill>
                  <a:srgbClr val="FF0000"/>
                </a:solidFill>
              </a:rPr>
              <a:t>解答：</a:t>
            </a:r>
          </a:p>
          <a:p>
            <a:pPr>
              <a:buFont typeface="Wingdings" panose="05000000000000000000" pitchFamily="2" charset="2"/>
              <a:buNone/>
            </a:pPr>
            <a:r>
              <a:rPr lang="zh-CN" altLang="en-US" sz="2400" b="1"/>
              <a:t>       </a:t>
            </a:r>
            <a:r>
              <a:rPr lang="en-US" altLang="zh-CN" sz="2400" b="1"/>
              <a:t>R</a:t>
            </a:r>
            <a:r>
              <a:rPr lang="en-US" altLang="zh-CN" sz="2400" b="1" baseline="-25000"/>
              <a:t>1</a:t>
            </a:r>
            <a:r>
              <a:rPr lang="zh-CN" altLang="en-US" sz="2400" b="1"/>
              <a:t>上函数依赖是</a:t>
            </a:r>
            <a:r>
              <a:rPr lang="en-US" altLang="zh-CN" sz="2400" b="1"/>
              <a:t>F</a:t>
            </a:r>
            <a:r>
              <a:rPr lang="en-US" altLang="zh-CN" sz="2400" b="1" baseline="-25000"/>
              <a:t>1=</a:t>
            </a:r>
            <a:r>
              <a:rPr lang="zh-CN" altLang="en-US" sz="2400" b="1"/>
              <a:t>｛</a:t>
            </a:r>
            <a:r>
              <a:rPr lang="en-US" altLang="zh-CN" sz="2400" b="1"/>
              <a:t>X→Y</a:t>
            </a:r>
            <a:r>
              <a:rPr lang="zh-CN" altLang="en-US" sz="2400" b="1"/>
              <a:t>｝，</a:t>
            </a:r>
          </a:p>
          <a:p>
            <a:pPr>
              <a:buFont typeface="Wingdings" panose="05000000000000000000" pitchFamily="2" charset="2"/>
              <a:buNone/>
            </a:pPr>
            <a:r>
              <a:rPr lang="zh-CN" altLang="en-US" sz="2400" b="1"/>
              <a:t>       </a:t>
            </a:r>
            <a:r>
              <a:rPr lang="en-US" altLang="zh-CN" sz="2400" b="1"/>
              <a:t>R</a:t>
            </a:r>
            <a:r>
              <a:rPr lang="en-US" altLang="zh-CN" sz="2400" b="1" baseline="-25000"/>
              <a:t>2</a:t>
            </a:r>
            <a:r>
              <a:rPr lang="zh-CN" altLang="en-US" sz="2400" b="1"/>
              <a:t>上函数依赖是</a:t>
            </a:r>
            <a:r>
              <a:rPr lang="en-US" altLang="zh-CN" sz="2400" b="1"/>
              <a:t>F</a:t>
            </a:r>
            <a:r>
              <a:rPr lang="en-US" altLang="zh-CN" sz="2400" b="1" baseline="-25000"/>
              <a:t>2</a:t>
            </a:r>
            <a:r>
              <a:rPr lang="en-US" altLang="zh-CN" sz="2400" b="1"/>
              <a:t>=</a:t>
            </a:r>
            <a:r>
              <a:rPr lang="zh-CN" altLang="en-US" sz="2400" b="1"/>
              <a:t>｛</a:t>
            </a:r>
            <a:r>
              <a:rPr lang="en-US" altLang="zh-CN" sz="2400" b="1"/>
              <a:t>X→Z</a:t>
            </a:r>
            <a:r>
              <a:rPr lang="zh-CN" altLang="en-US" sz="2400" b="1"/>
              <a:t>｝。但从这两个函数依赖推导不出在</a:t>
            </a:r>
            <a:r>
              <a:rPr lang="en-US" altLang="zh-CN" sz="2400" b="1"/>
              <a:t>R</a:t>
            </a:r>
            <a:r>
              <a:rPr lang="zh-CN" altLang="en-US" sz="2400" b="1"/>
              <a:t>上成立的函数依赖</a:t>
            </a:r>
            <a:r>
              <a:rPr lang="en-US" altLang="zh-CN" sz="2400" b="1"/>
              <a:t>Y→Z</a:t>
            </a:r>
            <a:r>
              <a:rPr lang="zh-CN" altLang="en-US" sz="2400" b="1"/>
              <a:t>，因此分解</a:t>
            </a:r>
            <a:r>
              <a:rPr lang="en-US" altLang="zh-CN" sz="2400" b="1"/>
              <a:t>p</a:t>
            </a:r>
            <a:r>
              <a:rPr lang="zh-CN" altLang="en-US" sz="2400" b="1"/>
              <a:t>把</a:t>
            </a:r>
            <a:r>
              <a:rPr lang="en-US" altLang="zh-CN" sz="2400" b="1"/>
              <a:t>Y→Z</a:t>
            </a:r>
            <a:r>
              <a:rPr lang="zh-CN" altLang="en-US" sz="2400" b="1"/>
              <a:t>丢失了，即</a:t>
            </a:r>
            <a:r>
              <a:rPr lang="en-US" altLang="zh-CN" sz="2400" b="1"/>
              <a:t>p</a:t>
            </a:r>
            <a:r>
              <a:rPr lang="zh-CN" altLang="en-US" sz="2400" b="1"/>
              <a:t>不保持函数依赖。</a:t>
            </a:r>
          </a:p>
        </p:txBody>
      </p:sp>
      <p:sp>
        <p:nvSpPr>
          <p:cNvPr id="4" name="页脚占位符 4">
            <a:extLst>
              <a:ext uri="{FF2B5EF4-FFF2-40B4-BE49-F238E27FC236}">
                <a16:creationId xmlns:a16="http://schemas.microsoft.com/office/drawing/2014/main" id="{32359E8A-B08B-41BE-B99B-FF81D827099B}"/>
              </a:ext>
            </a:extLst>
          </p:cNvPr>
          <p:cNvSpPr>
            <a:spLocks noGrp="1"/>
          </p:cNvSpPr>
          <p:nvPr>
            <p:ph type="ftr" sz="quarter" idx="11"/>
          </p:nvPr>
        </p:nvSpPr>
        <p:spPr>
          <a:xfrm>
            <a:off x="5219700" y="6381750"/>
            <a:ext cx="3600450" cy="320675"/>
          </a:xfrm>
        </p:spPr>
        <p:txBody>
          <a:bodyPr/>
          <a:lstStyle/>
          <a:p>
            <a:r>
              <a:rPr lang="en-US" altLang="zh-CN"/>
              <a:t>An Introduction to Database System</a:t>
            </a:r>
          </a:p>
        </p:txBody>
      </p:sp>
      <p:sp>
        <p:nvSpPr>
          <p:cNvPr id="5" name="灯片编号占位符 5">
            <a:extLst>
              <a:ext uri="{FF2B5EF4-FFF2-40B4-BE49-F238E27FC236}">
                <a16:creationId xmlns:a16="http://schemas.microsoft.com/office/drawing/2014/main" id="{BACC9F79-99B0-4D6E-A913-FEB4E6C6DE94}"/>
              </a:ext>
            </a:extLst>
          </p:cNvPr>
          <p:cNvSpPr>
            <a:spLocks noGrp="1"/>
          </p:cNvSpPr>
          <p:nvPr>
            <p:ph type="sldNum" sz="quarter" idx="12"/>
          </p:nvPr>
        </p:nvSpPr>
        <p:spPr>
          <a:xfrm>
            <a:off x="250825" y="6237288"/>
            <a:ext cx="585788" cy="457200"/>
          </a:xfrm>
        </p:spPr>
        <p:txBody>
          <a:bodyPr/>
          <a:lstStyle/>
          <a:p>
            <a:fld id="{9C73FC67-4E56-47DA-A07C-99165DEA713F}" type="slidenum">
              <a:rPr lang="en-US" altLang="zh-CN"/>
              <a:pPr/>
              <a:t>50</a:t>
            </a:fld>
            <a:endParaRPr lang="en-US" altLang="zh-CN" dirty="0"/>
          </a:p>
        </p:txBody>
      </p:sp>
    </p:spTree>
    <p:extLst>
      <p:ext uri="{BB962C8B-B14F-4D97-AF65-F5344CB8AC3E}">
        <p14:creationId xmlns:p14="http://schemas.microsoft.com/office/powerpoint/2010/main" val="6592124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CAD251-F498-F403-2A9D-6EC9E51C4D5D}"/>
              </a:ext>
            </a:extLst>
          </p:cNvPr>
          <p:cNvSpPr>
            <a:spLocks noGrp="1"/>
          </p:cNvSpPr>
          <p:nvPr>
            <p:ph type="title"/>
          </p:nvPr>
        </p:nvSpPr>
        <p:spPr>
          <a:xfrm>
            <a:off x="754352" y="620688"/>
            <a:ext cx="7905750" cy="1815480"/>
          </a:xfrm>
        </p:spPr>
        <p:txBody>
          <a:bodyPr/>
          <a:lstStyle/>
          <a:p>
            <a:pPr algn="l"/>
            <a:r>
              <a:rPr lang="zh-CN" altLang="en-US" sz="2800" dirty="0">
                <a:solidFill>
                  <a:srgbClr val="FF0000"/>
                </a:solidFill>
              </a:rPr>
              <a:t>注：</a:t>
            </a:r>
            <a:br>
              <a:rPr lang="en-US" altLang="zh-CN" sz="2800" dirty="0">
                <a:solidFill>
                  <a:srgbClr val="FF0000"/>
                </a:solidFill>
              </a:rPr>
            </a:br>
            <a:r>
              <a:rPr lang="zh-CN" altLang="en-US" sz="2800" dirty="0">
                <a:solidFill>
                  <a:srgbClr val="FF0000"/>
                </a:solidFill>
              </a:rPr>
              <a:t>（</a:t>
            </a:r>
            <a:r>
              <a:rPr lang="en-US" altLang="zh-CN" sz="2800" dirty="0">
                <a:solidFill>
                  <a:srgbClr val="FF0000"/>
                </a:solidFill>
              </a:rPr>
              <a:t>1</a:t>
            </a:r>
            <a:r>
              <a:rPr lang="zh-CN" altLang="en-US" sz="2800" dirty="0">
                <a:solidFill>
                  <a:srgbClr val="FF0000"/>
                </a:solidFill>
              </a:rPr>
              <a:t>）保持依赖的分解可能不是无损连接。</a:t>
            </a:r>
            <a:br>
              <a:rPr lang="en-US" altLang="zh-CN" sz="2800" dirty="0">
                <a:solidFill>
                  <a:srgbClr val="FF0000"/>
                </a:solidFill>
              </a:rPr>
            </a:br>
            <a:r>
              <a:rPr lang="zh-CN" altLang="en-US" sz="2800" dirty="0">
                <a:solidFill>
                  <a:srgbClr val="FF0000"/>
                </a:solidFill>
              </a:rPr>
              <a:t>（</a:t>
            </a:r>
            <a:r>
              <a:rPr lang="en-US" altLang="zh-CN" sz="2800" dirty="0">
                <a:solidFill>
                  <a:srgbClr val="FF0000"/>
                </a:solidFill>
              </a:rPr>
              <a:t>2</a:t>
            </a:r>
            <a:r>
              <a:rPr lang="zh-CN" altLang="en-US" sz="2800" dirty="0">
                <a:solidFill>
                  <a:srgbClr val="FF0000"/>
                </a:solidFill>
              </a:rPr>
              <a:t>）无损连接的分解可能不是保持依赖的</a:t>
            </a:r>
          </a:p>
        </p:txBody>
      </p:sp>
      <p:sp>
        <p:nvSpPr>
          <p:cNvPr id="3" name="内容占位符 2">
            <a:extLst>
              <a:ext uri="{FF2B5EF4-FFF2-40B4-BE49-F238E27FC236}">
                <a16:creationId xmlns:a16="http://schemas.microsoft.com/office/drawing/2014/main" id="{9DF870EF-A8DB-DAE8-14A4-AC9178ABFC21}"/>
              </a:ext>
            </a:extLst>
          </p:cNvPr>
          <p:cNvSpPr>
            <a:spLocks noGrp="1"/>
          </p:cNvSpPr>
          <p:nvPr>
            <p:ph idx="1"/>
          </p:nvPr>
        </p:nvSpPr>
        <p:spPr>
          <a:xfrm>
            <a:off x="570504" y="2487914"/>
            <a:ext cx="8229600" cy="3615680"/>
          </a:xfrm>
        </p:spPr>
        <p:txBody>
          <a:bodyPr/>
          <a:lstStyle/>
          <a:p>
            <a:pPr>
              <a:spcAft>
                <a:spcPts val="600"/>
              </a:spcAft>
            </a:pPr>
            <a:r>
              <a:rPr lang="zh-CN" altLang="en-US" sz="2400" b="1" dirty="0"/>
              <a:t>示例：</a:t>
            </a:r>
            <a:r>
              <a:rPr lang="en-US" altLang="zh-CN" sz="2400" b="1" dirty="0"/>
              <a:t>R(CSZ),F={CS→Z,Z →C}</a:t>
            </a:r>
            <a:r>
              <a:rPr lang="zh-CN" altLang="en-US" sz="2400" b="1" dirty="0"/>
              <a:t>，</a:t>
            </a:r>
            <a:r>
              <a:rPr lang="en-US" altLang="zh-CN" sz="2400" b="1" dirty="0"/>
              <a:t>C</a:t>
            </a:r>
            <a:r>
              <a:rPr lang="zh-CN" altLang="en-US" sz="2400" b="1" dirty="0"/>
              <a:t>是城市，</a:t>
            </a:r>
            <a:r>
              <a:rPr lang="en-US" altLang="zh-CN" sz="2400" b="1" dirty="0"/>
              <a:t>S</a:t>
            </a:r>
            <a:r>
              <a:rPr lang="zh-CN" altLang="en-US" sz="2400" b="1" dirty="0"/>
              <a:t>是街区，</a:t>
            </a:r>
            <a:r>
              <a:rPr lang="en-US" altLang="zh-CN" sz="2400" b="1" dirty="0"/>
              <a:t>Z</a:t>
            </a:r>
            <a:r>
              <a:rPr lang="zh-CN" altLang="en-US" sz="2400" b="1" dirty="0"/>
              <a:t>是邮政编码，</a:t>
            </a:r>
            <a:r>
              <a:rPr lang="en-US" altLang="zh-CN" sz="2400" b="1" dirty="0"/>
              <a:t>p=</a:t>
            </a:r>
            <a:r>
              <a:rPr lang="zh-CN" altLang="en-US" sz="2400" b="1" dirty="0"/>
              <a:t>｛</a:t>
            </a:r>
            <a:r>
              <a:rPr lang="en-US" altLang="zh-CN" sz="2400" b="1" dirty="0"/>
              <a:t>R1(SZ)</a:t>
            </a:r>
            <a:r>
              <a:rPr lang="zh-CN" altLang="en-US" sz="2400" b="1" dirty="0"/>
              <a:t>，</a:t>
            </a:r>
            <a:r>
              <a:rPr lang="en-US" altLang="zh-CN" sz="2400" b="1" dirty="0"/>
              <a:t>R2(CZ)</a:t>
            </a:r>
            <a:r>
              <a:rPr lang="zh-CN" altLang="en-US" sz="2400" b="1" dirty="0"/>
              <a:t>｝为一无损连接分解，但却不保持函数依赖；</a:t>
            </a:r>
            <a:endParaRPr lang="en-US" altLang="zh-CN" sz="2400" b="1" dirty="0"/>
          </a:p>
          <a:p>
            <a:r>
              <a:rPr lang="zh-CN" altLang="en-US" sz="2400" b="1" dirty="0"/>
              <a:t>示例：</a:t>
            </a:r>
            <a:r>
              <a:rPr lang="en-US" altLang="zh-CN" sz="2400" b="1" dirty="0"/>
              <a:t>R(ABCD),F={A→B,C →D}</a:t>
            </a:r>
            <a:r>
              <a:rPr lang="zh-CN" altLang="en-US" sz="2400" b="1" dirty="0"/>
              <a:t>，</a:t>
            </a:r>
            <a:r>
              <a:rPr lang="en-US" altLang="zh-CN" sz="2400" b="1" dirty="0"/>
              <a:t>p=</a:t>
            </a:r>
            <a:r>
              <a:rPr lang="zh-CN" altLang="en-US" sz="2400" b="1" dirty="0"/>
              <a:t>｛</a:t>
            </a:r>
            <a:r>
              <a:rPr lang="en-US" altLang="zh-CN" sz="2400" b="1" dirty="0"/>
              <a:t>R1(AB)</a:t>
            </a:r>
            <a:r>
              <a:rPr lang="zh-CN" altLang="en-US" sz="2400" b="1" dirty="0"/>
              <a:t>，</a:t>
            </a:r>
            <a:r>
              <a:rPr lang="en-US" altLang="zh-CN" sz="2400" b="1" dirty="0"/>
              <a:t>R2(CD)</a:t>
            </a:r>
            <a:r>
              <a:rPr lang="zh-CN" altLang="en-US" sz="2400" b="1" dirty="0"/>
              <a:t>｝为保持函数依赖，但不是无损连接分解。</a:t>
            </a:r>
            <a:endParaRPr lang="en-US" altLang="zh-CN" sz="2400" b="1" dirty="0"/>
          </a:p>
        </p:txBody>
      </p:sp>
      <p:sp>
        <p:nvSpPr>
          <p:cNvPr id="4" name="页脚占位符 3">
            <a:extLst>
              <a:ext uri="{FF2B5EF4-FFF2-40B4-BE49-F238E27FC236}">
                <a16:creationId xmlns:a16="http://schemas.microsoft.com/office/drawing/2014/main" id="{27CBA96D-E363-D1C9-11FE-04B0CFC2F395}"/>
              </a:ext>
            </a:extLst>
          </p:cNvPr>
          <p:cNvSpPr>
            <a:spLocks noGrp="1"/>
          </p:cNvSpPr>
          <p:nvPr>
            <p:ph type="ftr" sz="quarter" idx="11"/>
          </p:nvPr>
        </p:nvSpPr>
        <p:spPr/>
        <p:txBody>
          <a:bodyPr/>
          <a:lstStyle/>
          <a:p>
            <a:pPr>
              <a:defRPr/>
            </a:pPr>
            <a:r>
              <a:rPr lang="en-US" altLang="zh-CN"/>
              <a:t>An Introduction to Database Systems</a:t>
            </a:r>
          </a:p>
        </p:txBody>
      </p:sp>
      <p:sp>
        <p:nvSpPr>
          <p:cNvPr id="5" name="灯片编号占位符 4">
            <a:extLst>
              <a:ext uri="{FF2B5EF4-FFF2-40B4-BE49-F238E27FC236}">
                <a16:creationId xmlns:a16="http://schemas.microsoft.com/office/drawing/2014/main" id="{8DF08DCF-7087-0981-F316-2CBC6B96BE35}"/>
              </a:ext>
            </a:extLst>
          </p:cNvPr>
          <p:cNvSpPr>
            <a:spLocks noGrp="1"/>
          </p:cNvSpPr>
          <p:nvPr>
            <p:ph type="sldNum" sz="quarter" idx="12"/>
          </p:nvPr>
        </p:nvSpPr>
        <p:spPr/>
        <p:txBody>
          <a:bodyPr/>
          <a:lstStyle/>
          <a:p>
            <a:fld id="{CD7EBB6C-9517-4285-8AAA-26647C10E7F3}" type="slidenum">
              <a:rPr lang="en-US" altLang="zh-CN" smtClean="0"/>
              <a:pPr/>
              <a:t>51</a:t>
            </a:fld>
            <a:endParaRPr lang="en-US" altLang="zh-CN"/>
          </a:p>
        </p:txBody>
      </p:sp>
    </p:spTree>
    <p:extLst>
      <p:ext uri="{BB962C8B-B14F-4D97-AF65-F5344CB8AC3E}">
        <p14:creationId xmlns:p14="http://schemas.microsoft.com/office/powerpoint/2010/main" val="10442381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73997" y="764704"/>
            <a:ext cx="8229600" cy="1371600"/>
          </a:xfrm>
        </p:spPr>
        <p:txBody>
          <a:bodyPr/>
          <a:lstStyle/>
          <a:p>
            <a:pPr algn="l"/>
            <a:r>
              <a:rPr lang="pt-BR" altLang="zh-CN" sz="2400" b="1" dirty="0">
                <a:solidFill>
                  <a:srgbClr val="FF0066"/>
                </a:solidFill>
              </a:rPr>
              <a:t>【</a:t>
            </a:r>
            <a:r>
              <a:rPr lang="zh-CN" altLang="pt-BR" sz="2400" b="1" dirty="0">
                <a:solidFill>
                  <a:srgbClr val="FF0066"/>
                </a:solidFill>
              </a:rPr>
              <a:t>例</a:t>
            </a:r>
            <a:r>
              <a:rPr lang="pt-BR" altLang="zh-CN" sz="2400" b="1" dirty="0">
                <a:solidFill>
                  <a:srgbClr val="FF0066"/>
                </a:solidFill>
              </a:rPr>
              <a:t>13】</a:t>
            </a:r>
            <a:r>
              <a:rPr lang="zh-CN" altLang="pt-BR" sz="2400" b="1" dirty="0">
                <a:solidFill>
                  <a:schemeClr val="tx1"/>
                </a:solidFill>
              </a:rPr>
              <a:t>设关系模式</a:t>
            </a:r>
            <a:r>
              <a:rPr lang="pt-BR" altLang="zh-CN" sz="2400" b="1" dirty="0">
                <a:solidFill>
                  <a:schemeClr val="tx1"/>
                </a:solidFill>
              </a:rPr>
              <a:t>R</a:t>
            </a:r>
            <a:r>
              <a:rPr lang="zh-CN" altLang="pt-BR" sz="2400" b="1" dirty="0">
                <a:solidFill>
                  <a:schemeClr val="tx1"/>
                </a:solidFill>
              </a:rPr>
              <a:t>（</a:t>
            </a:r>
            <a:r>
              <a:rPr lang="pt-BR" altLang="zh-CN" sz="2400" b="1" dirty="0">
                <a:solidFill>
                  <a:schemeClr val="tx1"/>
                </a:solidFill>
              </a:rPr>
              <a:t>ABC</a:t>
            </a:r>
            <a:r>
              <a:rPr lang="zh-CN" altLang="pt-BR" sz="2400" b="1" dirty="0">
                <a:solidFill>
                  <a:schemeClr val="tx1"/>
                </a:solidFill>
              </a:rPr>
              <a:t>），</a:t>
            </a:r>
            <a:r>
              <a:rPr lang="en-US" altLang="zh-CN" sz="2400" b="1" dirty="0">
                <a:solidFill>
                  <a:schemeClr val="tx1"/>
                </a:solidFill>
              </a:rPr>
              <a:t>p</a:t>
            </a:r>
            <a:r>
              <a:rPr lang="pt-BR" altLang="zh-CN" sz="2400" b="1" dirty="0">
                <a:solidFill>
                  <a:schemeClr val="tx1"/>
                </a:solidFill>
              </a:rPr>
              <a:t>=</a:t>
            </a:r>
            <a:r>
              <a:rPr lang="zh-CN" altLang="pt-BR" sz="2400" b="1" dirty="0">
                <a:solidFill>
                  <a:schemeClr val="tx1"/>
                </a:solidFill>
              </a:rPr>
              <a:t>｛</a:t>
            </a:r>
            <a:r>
              <a:rPr lang="pt-BR" altLang="zh-CN" sz="2400" b="1" dirty="0">
                <a:solidFill>
                  <a:schemeClr val="tx1"/>
                </a:solidFill>
              </a:rPr>
              <a:t>AB</a:t>
            </a:r>
            <a:r>
              <a:rPr lang="zh-CN" altLang="pt-BR" sz="2400" b="1" dirty="0">
                <a:solidFill>
                  <a:schemeClr val="tx1"/>
                </a:solidFill>
              </a:rPr>
              <a:t>，</a:t>
            </a:r>
            <a:r>
              <a:rPr lang="pt-BR" altLang="zh-CN" sz="2400" b="1" dirty="0">
                <a:solidFill>
                  <a:schemeClr val="tx1"/>
                </a:solidFill>
              </a:rPr>
              <a:t>AC</a:t>
            </a:r>
            <a:r>
              <a:rPr lang="zh-CN" altLang="pt-BR" sz="2400" b="1" dirty="0">
                <a:solidFill>
                  <a:schemeClr val="tx1"/>
                </a:solidFill>
              </a:rPr>
              <a:t>｝是</a:t>
            </a:r>
            <a:r>
              <a:rPr lang="pt-BR" altLang="zh-CN" sz="2400" b="1" dirty="0">
                <a:solidFill>
                  <a:schemeClr val="tx1"/>
                </a:solidFill>
              </a:rPr>
              <a:t>R</a:t>
            </a:r>
            <a:r>
              <a:rPr lang="zh-CN" altLang="pt-BR" sz="2400" b="1" dirty="0">
                <a:solidFill>
                  <a:schemeClr val="tx1"/>
                </a:solidFill>
              </a:rPr>
              <a:t>的一个分解。试分析分别在</a:t>
            </a:r>
            <a:r>
              <a:rPr lang="pt-BR" altLang="zh-CN" sz="2400" b="1" dirty="0">
                <a:solidFill>
                  <a:schemeClr val="tx1"/>
                </a:solidFill>
              </a:rPr>
              <a:t>F</a:t>
            </a:r>
            <a:r>
              <a:rPr lang="pt-BR" altLang="zh-CN" sz="2400" b="1" baseline="-25000" dirty="0">
                <a:solidFill>
                  <a:schemeClr val="tx1"/>
                </a:solidFill>
              </a:rPr>
              <a:t>1</a:t>
            </a:r>
            <a:r>
              <a:rPr lang="pt-BR" altLang="zh-CN" sz="2400" b="1" dirty="0">
                <a:solidFill>
                  <a:schemeClr val="tx1"/>
                </a:solidFill>
              </a:rPr>
              <a:t>=</a:t>
            </a:r>
            <a:r>
              <a:rPr lang="zh-CN" altLang="pt-BR" sz="2400" b="1" dirty="0">
                <a:solidFill>
                  <a:schemeClr val="tx1"/>
                </a:solidFill>
              </a:rPr>
              <a:t>｛</a:t>
            </a:r>
            <a:r>
              <a:rPr lang="pt-BR" altLang="zh-CN" sz="2400" b="1" dirty="0">
                <a:solidFill>
                  <a:schemeClr val="tx1"/>
                </a:solidFill>
              </a:rPr>
              <a:t>A</a:t>
            </a:r>
            <a:r>
              <a:rPr lang="en-US" altLang="zh-CN" sz="2400" b="1" dirty="0">
                <a:solidFill>
                  <a:schemeClr val="tx1"/>
                </a:solidFill>
              </a:rPr>
              <a:t>→B</a:t>
            </a:r>
            <a:r>
              <a:rPr lang="zh-CN" altLang="en-US" sz="2400" b="1" dirty="0">
                <a:solidFill>
                  <a:schemeClr val="tx1"/>
                </a:solidFill>
              </a:rPr>
              <a:t>｝，</a:t>
            </a:r>
            <a:r>
              <a:rPr lang="en-US" altLang="zh-CN" sz="2400" b="1" dirty="0">
                <a:solidFill>
                  <a:schemeClr val="tx1"/>
                </a:solidFill>
              </a:rPr>
              <a:t>F</a:t>
            </a:r>
            <a:r>
              <a:rPr lang="pt-BR" altLang="zh-CN" sz="2400" b="1" baseline="-25000" dirty="0">
                <a:solidFill>
                  <a:schemeClr val="tx1"/>
                </a:solidFill>
              </a:rPr>
              <a:t>2</a:t>
            </a:r>
            <a:r>
              <a:rPr lang="en-US" altLang="zh-CN" sz="2400" b="1" dirty="0">
                <a:solidFill>
                  <a:schemeClr val="tx1"/>
                </a:solidFill>
              </a:rPr>
              <a:t>=</a:t>
            </a:r>
            <a:r>
              <a:rPr lang="zh-CN" altLang="en-US" sz="2400" b="1" dirty="0">
                <a:solidFill>
                  <a:schemeClr val="tx1"/>
                </a:solidFill>
              </a:rPr>
              <a:t>｛</a:t>
            </a:r>
            <a:r>
              <a:rPr lang="en-US" altLang="zh-CN" sz="2400" b="1" dirty="0">
                <a:solidFill>
                  <a:schemeClr val="tx1"/>
                </a:solidFill>
              </a:rPr>
              <a:t>A→C</a:t>
            </a:r>
            <a:r>
              <a:rPr lang="zh-CN" altLang="en-US" sz="2400" b="1" dirty="0">
                <a:solidFill>
                  <a:schemeClr val="tx1"/>
                </a:solidFill>
              </a:rPr>
              <a:t>，</a:t>
            </a:r>
            <a:r>
              <a:rPr lang="en-US" altLang="zh-CN" sz="2400" b="1" dirty="0">
                <a:solidFill>
                  <a:schemeClr val="tx1"/>
                </a:solidFill>
              </a:rPr>
              <a:t>B→C</a:t>
            </a:r>
            <a:r>
              <a:rPr lang="zh-CN" altLang="en-US" sz="2400" b="1" dirty="0">
                <a:solidFill>
                  <a:schemeClr val="tx1"/>
                </a:solidFill>
              </a:rPr>
              <a:t>｝，</a:t>
            </a:r>
            <a:r>
              <a:rPr lang="en-US" altLang="zh-CN" sz="2400" b="1" dirty="0">
                <a:solidFill>
                  <a:schemeClr val="tx1"/>
                </a:solidFill>
              </a:rPr>
              <a:t>F</a:t>
            </a:r>
            <a:r>
              <a:rPr lang="pt-BR" altLang="zh-CN" sz="2400" b="1" baseline="-25000" dirty="0">
                <a:solidFill>
                  <a:schemeClr val="tx1"/>
                </a:solidFill>
              </a:rPr>
              <a:t>3</a:t>
            </a:r>
            <a:r>
              <a:rPr lang="en-US" altLang="zh-CN" sz="2400" b="1" dirty="0">
                <a:solidFill>
                  <a:schemeClr val="tx1"/>
                </a:solidFill>
              </a:rPr>
              <a:t>=</a:t>
            </a:r>
            <a:r>
              <a:rPr lang="zh-CN" altLang="en-US" sz="2400" b="1" dirty="0">
                <a:solidFill>
                  <a:schemeClr val="tx1"/>
                </a:solidFill>
              </a:rPr>
              <a:t>｛</a:t>
            </a:r>
            <a:r>
              <a:rPr lang="en-US" altLang="zh-CN" sz="2400" b="1" dirty="0">
                <a:solidFill>
                  <a:schemeClr val="tx1"/>
                </a:solidFill>
              </a:rPr>
              <a:t>B→A</a:t>
            </a:r>
            <a:r>
              <a:rPr lang="zh-CN" altLang="en-US" sz="2400" b="1" dirty="0">
                <a:solidFill>
                  <a:schemeClr val="tx1"/>
                </a:solidFill>
              </a:rPr>
              <a:t>｝，</a:t>
            </a:r>
            <a:r>
              <a:rPr lang="en-US" altLang="zh-CN" sz="2400" b="1" dirty="0">
                <a:solidFill>
                  <a:schemeClr val="tx1"/>
                </a:solidFill>
              </a:rPr>
              <a:t>F</a:t>
            </a:r>
            <a:r>
              <a:rPr lang="pt-BR" altLang="zh-CN" sz="2400" b="1" baseline="-25000" dirty="0">
                <a:solidFill>
                  <a:schemeClr val="tx1"/>
                </a:solidFill>
              </a:rPr>
              <a:t>4</a:t>
            </a:r>
            <a:r>
              <a:rPr lang="en-US" altLang="zh-CN" sz="2400" b="1" dirty="0">
                <a:solidFill>
                  <a:schemeClr val="tx1"/>
                </a:solidFill>
              </a:rPr>
              <a:t>=</a:t>
            </a:r>
            <a:r>
              <a:rPr lang="zh-CN" altLang="en-US" sz="2400" b="1" dirty="0">
                <a:solidFill>
                  <a:schemeClr val="tx1"/>
                </a:solidFill>
              </a:rPr>
              <a:t>｛</a:t>
            </a:r>
            <a:r>
              <a:rPr lang="en-US" altLang="zh-CN" sz="2400" b="1" dirty="0">
                <a:solidFill>
                  <a:schemeClr val="tx1"/>
                </a:solidFill>
              </a:rPr>
              <a:t>C→B</a:t>
            </a:r>
            <a:r>
              <a:rPr lang="zh-CN" altLang="en-US" sz="2400" b="1" dirty="0">
                <a:solidFill>
                  <a:schemeClr val="tx1"/>
                </a:solidFill>
              </a:rPr>
              <a:t>，</a:t>
            </a:r>
            <a:r>
              <a:rPr lang="en-US" altLang="zh-CN" sz="2400" b="1" dirty="0">
                <a:solidFill>
                  <a:schemeClr val="tx1"/>
                </a:solidFill>
              </a:rPr>
              <a:t>B→A</a:t>
            </a:r>
            <a:r>
              <a:rPr lang="zh-CN" altLang="en-US" sz="2400" b="1" dirty="0">
                <a:solidFill>
                  <a:schemeClr val="tx1"/>
                </a:solidFill>
              </a:rPr>
              <a:t>｝情况下，</a:t>
            </a:r>
            <a:r>
              <a:rPr lang="en-US" altLang="zh-CN" sz="2400" b="1" dirty="0">
                <a:solidFill>
                  <a:schemeClr val="tx1"/>
                </a:solidFill>
              </a:rPr>
              <a:t>p</a:t>
            </a:r>
            <a:r>
              <a:rPr lang="zh-CN" altLang="en-US" sz="2400" b="1" dirty="0">
                <a:solidFill>
                  <a:schemeClr val="tx1"/>
                </a:solidFill>
              </a:rPr>
              <a:t>是否具有无损分解和保持</a:t>
            </a:r>
            <a:r>
              <a:rPr lang="en-US" altLang="zh-CN" sz="2400" b="1" dirty="0">
                <a:solidFill>
                  <a:schemeClr val="tx1"/>
                </a:solidFill>
              </a:rPr>
              <a:t>FD</a:t>
            </a:r>
            <a:r>
              <a:rPr lang="zh-CN" altLang="en-US" sz="2400" b="1" dirty="0">
                <a:solidFill>
                  <a:schemeClr val="tx1"/>
                </a:solidFill>
              </a:rPr>
              <a:t>的分解特性。</a:t>
            </a:r>
          </a:p>
        </p:txBody>
      </p:sp>
      <p:sp>
        <p:nvSpPr>
          <p:cNvPr id="88067" name="Rectangle 3"/>
          <p:cNvSpPr>
            <a:spLocks noGrp="1" noChangeArrowheads="1"/>
          </p:cNvSpPr>
          <p:nvPr>
            <p:ph type="body" idx="1"/>
          </p:nvPr>
        </p:nvSpPr>
        <p:spPr>
          <a:xfrm>
            <a:off x="473997" y="2207096"/>
            <a:ext cx="8229600" cy="3886200"/>
          </a:xfrm>
        </p:spPr>
        <p:txBody>
          <a:bodyPr/>
          <a:lstStyle/>
          <a:p>
            <a:pPr>
              <a:buFont typeface="Wingdings" panose="05000000000000000000" pitchFamily="2" charset="2"/>
              <a:buNone/>
            </a:pPr>
            <a:r>
              <a:rPr lang="zh-CN" altLang="en-US" sz="2400" b="1" dirty="0">
                <a:solidFill>
                  <a:srgbClr val="FF0000"/>
                </a:solidFill>
              </a:rPr>
              <a:t>解答：</a:t>
            </a:r>
          </a:p>
          <a:p>
            <a:pPr>
              <a:buFont typeface="Wingdings" panose="05000000000000000000" pitchFamily="2" charset="2"/>
              <a:buNone/>
            </a:pPr>
            <a:r>
              <a:rPr lang="zh-CN" altLang="en-US" sz="2400" b="1" dirty="0"/>
              <a:t>（</a:t>
            </a:r>
            <a:r>
              <a:rPr lang="en-US" altLang="zh-CN" sz="2400" b="1" dirty="0"/>
              <a:t>1</a:t>
            </a:r>
            <a:r>
              <a:rPr lang="zh-CN" altLang="en-US" sz="2400" b="1" dirty="0"/>
              <a:t>）相对于</a:t>
            </a:r>
            <a:r>
              <a:rPr lang="pt-BR" altLang="zh-CN" sz="2400" b="1" dirty="0"/>
              <a:t>F</a:t>
            </a:r>
            <a:r>
              <a:rPr lang="pt-BR" altLang="zh-CN" sz="2400" b="1" baseline="-25000" dirty="0"/>
              <a:t>1</a:t>
            </a:r>
            <a:r>
              <a:rPr lang="pt-BR" altLang="zh-CN" sz="2400" b="1" dirty="0"/>
              <a:t>=</a:t>
            </a:r>
            <a:r>
              <a:rPr lang="zh-CN" altLang="pt-BR" sz="2400" b="1" dirty="0"/>
              <a:t>｛</a:t>
            </a:r>
            <a:r>
              <a:rPr lang="pt-BR" altLang="zh-CN" sz="2400" b="1" dirty="0"/>
              <a:t>A</a:t>
            </a:r>
            <a:r>
              <a:rPr lang="en-US" altLang="zh-CN" sz="2400" b="1" dirty="0"/>
              <a:t>→B</a:t>
            </a:r>
            <a:r>
              <a:rPr lang="zh-CN" altLang="en-US" sz="2400" b="1" dirty="0"/>
              <a:t>｝，</a:t>
            </a:r>
            <a:r>
              <a:rPr lang="zh-CN" altLang="en-US" sz="2400" b="1" dirty="0">
                <a:latin typeface="宋体" panose="02010600030101010101" pitchFamily="2" charset="-122"/>
                <a:ea typeface="宋体" panose="02010600030101010101" pitchFamily="2" charset="-122"/>
              </a:rPr>
              <a:t>∵</a:t>
            </a:r>
            <a:r>
              <a:rPr lang="zh-CN" altLang="en-US" sz="2400" b="1" dirty="0"/>
              <a:t> ∏</a:t>
            </a:r>
            <a:r>
              <a:rPr lang="en-US" altLang="zh-CN" sz="2400" b="1" baseline="-25000" dirty="0"/>
              <a:t>AB</a:t>
            </a:r>
            <a:r>
              <a:rPr lang="zh-CN" altLang="en-US" sz="2400" b="1" dirty="0"/>
              <a:t>（</a:t>
            </a:r>
            <a:r>
              <a:rPr lang="en-US" altLang="zh-CN" sz="2400" b="1" dirty="0"/>
              <a:t>F</a:t>
            </a:r>
            <a:r>
              <a:rPr lang="pt-BR" altLang="zh-CN" sz="2400" b="1" baseline="-25000" dirty="0"/>
              <a:t>1</a:t>
            </a:r>
            <a:r>
              <a:rPr lang="zh-CN" altLang="en-US" sz="2400" b="1" dirty="0"/>
              <a:t>）</a:t>
            </a:r>
            <a:r>
              <a:rPr lang="en-US" altLang="zh-CN" sz="2400" b="1" dirty="0"/>
              <a:t>=</a:t>
            </a:r>
            <a:r>
              <a:rPr lang="zh-CN" altLang="en-US" sz="2400" b="1" dirty="0"/>
              <a:t>｛</a:t>
            </a:r>
            <a:r>
              <a:rPr lang="pt-BR" altLang="zh-CN" sz="2400" b="1" dirty="0"/>
              <a:t> A</a:t>
            </a:r>
            <a:r>
              <a:rPr lang="en-US" altLang="zh-CN" sz="2400" b="1" dirty="0"/>
              <a:t>→B},</a:t>
            </a:r>
            <a:r>
              <a:rPr lang="zh-CN" altLang="en-US" sz="2400" b="1" dirty="0"/>
              <a:t> ∏</a:t>
            </a:r>
            <a:r>
              <a:rPr lang="en-US" altLang="zh-CN" sz="2400" b="1" baseline="-25000" dirty="0"/>
              <a:t>AC</a:t>
            </a:r>
            <a:r>
              <a:rPr lang="zh-CN" altLang="en-US" sz="2400" b="1" dirty="0"/>
              <a:t>（</a:t>
            </a:r>
            <a:r>
              <a:rPr lang="en-US" altLang="zh-CN" sz="2400" b="1" dirty="0"/>
              <a:t>F</a:t>
            </a:r>
            <a:r>
              <a:rPr lang="pt-BR" altLang="zh-CN" sz="2400" b="1" baseline="-25000" dirty="0"/>
              <a:t>1</a:t>
            </a:r>
            <a:r>
              <a:rPr lang="zh-CN" altLang="en-US" sz="2400" b="1" dirty="0"/>
              <a:t>）</a:t>
            </a:r>
            <a:r>
              <a:rPr lang="en-US" altLang="zh-CN" sz="2400" b="1" dirty="0"/>
              <a:t>=</a:t>
            </a:r>
            <a:r>
              <a:rPr lang="az-Cyrl-AZ" altLang="zh-CN" sz="2400" b="1" dirty="0">
                <a:ea typeface="宋体" panose="02010600030101010101" pitchFamily="2" charset="-122"/>
              </a:rPr>
              <a:t>Ф</a:t>
            </a:r>
            <a:r>
              <a:rPr lang="en-US" altLang="zh-CN" sz="2400" b="1" dirty="0">
                <a:ea typeface="宋体" panose="02010600030101010101" pitchFamily="2" charset="-122"/>
              </a:rPr>
              <a:t>,</a:t>
            </a:r>
            <a:r>
              <a:rPr lang="zh-CN" altLang="en-US" sz="2400" b="1" dirty="0"/>
              <a:t> ∏</a:t>
            </a:r>
            <a:r>
              <a:rPr lang="en-US" altLang="zh-CN" sz="2400" b="1" baseline="-25000" dirty="0"/>
              <a:t>AB</a:t>
            </a:r>
            <a:r>
              <a:rPr lang="zh-CN" altLang="en-US" sz="2400" b="1" dirty="0"/>
              <a:t>（</a:t>
            </a:r>
            <a:r>
              <a:rPr lang="en-US" altLang="zh-CN" sz="2400" b="1" dirty="0"/>
              <a:t>F</a:t>
            </a:r>
            <a:r>
              <a:rPr lang="pt-BR" altLang="zh-CN" sz="2400" b="1" baseline="-25000" dirty="0"/>
              <a:t>1</a:t>
            </a:r>
            <a:r>
              <a:rPr lang="zh-CN" altLang="en-US" sz="2400" b="1" dirty="0"/>
              <a:t>）</a:t>
            </a:r>
            <a:r>
              <a:rPr lang="zh-CN" altLang="en-US" sz="2400" b="1" dirty="0">
                <a:latin typeface="宋体" panose="02010600030101010101" pitchFamily="2" charset="-122"/>
                <a:ea typeface="宋体" panose="02010600030101010101" pitchFamily="2" charset="-122"/>
              </a:rPr>
              <a:t>∪</a:t>
            </a:r>
            <a:r>
              <a:rPr lang="zh-CN" altLang="en-US" sz="2400" b="1" dirty="0"/>
              <a:t> ∏</a:t>
            </a:r>
            <a:r>
              <a:rPr lang="en-US" altLang="zh-CN" sz="2400" b="1" baseline="-25000" dirty="0"/>
              <a:t>AC</a:t>
            </a:r>
            <a:r>
              <a:rPr lang="zh-CN" altLang="en-US" sz="2400" b="1" dirty="0"/>
              <a:t>（</a:t>
            </a:r>
            <a:r>
              <a:rPr lang="en-US" altLang="zh-CN" sz="2400" b="1" dirty="0"/>
              <a:t>F</a:t>
            </a:r>
            <a:r>
              <a:rPr lang="pt-BR" altLang="zh-CN" sz="2400" b="1" baseline="-25000" dirty="0"/>
              <a:t>1</a:t>
            </a:r>
            <a:r>
              <a:rPr lang="zh-CN" altLang="en-US" sz="2400" b="1" dirty="0"/>
              <a:t>）</a:t>
            </a:r>
            <a:r>
              <a:rPr lang="en-US" altLang="zh-CN" sz="2400" b="1" dirty="0"/>
              <a:t>= F</a:t>
            </a:r>
            <a:r>
              <a:rPr lang="pt-BR" altLang="zh-CN" sz="2400" b="1" baseline="-25000" dirty="0"/>
              <a:t>1</a:t>
            </a:r>
            <a:r>
              <a:rPr lang="en-US" altLang="zh-CN" sz="2400" b="1" dirty="0"/>
              <a:t>,</a:t>
            </a:r>
            <a:r>
              <a:rPr lang="en-US" altLang="zh-CN" sz="2400" b="1" dirty="0">
                <a:latin typeface="宋体" panose="02010600030101010101" pitchFamily="2" charset="-122"/>
                <a:ea typeface="宋体" panose="02010600030101010101" pitchFamily="2" charset="-122"/>
              </a:rPr>
              <a:t>∴</a:t>
            </a:r>
            <a:r>
              <a:rPr lang="zh-CN" altLang="en-US" sz="2400" b="1" dirty="0"/>
              <a:t>分解</a:t>
            </a:r>
            <a:r>
              <a:rPr lang="en-US" altLang="zh-CN" sz="2400" b="1" dirty="0"/>
              <a:t>p</a:t>
            </a:r>
            <a:r>
              <a:rPr lang="zh-CN" altLang="en-US" sz="2400" b="1" dirty="0"/>
              <a:t>是无损分解且保持</a:t>
            </a:r>
            <a:r>
              <a:rPr lang="en-US" altLang="zh-CN" sz="2400" b="1" dirty="0"/>
              <a:t>FD</a:t>
            </a:r>
            <a:r>
              <a:rPr lang="zh-CN" altLang="en-US" sz="2400" b="1" dirty="0"/>
              <a:t>集的分解。</a:t>
            </a:r>
          </a:p>
          <a:p>
            <a:pPr>
              <a:buFont typeface="Wingdings" panose="05000000000000000000" pitchFamily="2" charset="2"/>
              <a:buNone/>
            </a:pPr>
            <a:r>
              <a:rPr lang="zh-CN" altLang="en-US" sz="2400" b="1" dirty="0"/>
              <a:t>（</a:t>
            </a:r>
            <a:r>
              <a:rPr lang="en-US" altLang="zh-CN" sz="2400" b="1" dirty="0"/>
              <a:t>2</a:t>
            </a:r>
            <a:r>
              <a:rPr lang="zh-CN" altLang="en-US" sz="2400" b="1" dirty="0"/>
              <a:t>）相对于</a:t>
            </a:r>
            <a:r>
              <a:rPr lang="en-US" altLang="zh-CN" sz="2400" b="1" dirty="0"/>
              <a:t>F</a:t>
            </a:r>
            <a:r>
              <a:rPr lang="pt-BR" altLang="zh-CN" sz="2400" b="1" baseline="-25000" dirty="0"/>
              <a:t>2</a:t>
            </a:r>
            <a:r>
              <a:rPr lang="en-US" altLang="zh-CN" sz="2400" b="1" dirty="0"/>
              <a:t>=</a:t>
            </a:r>
            <a:r>
              <a:rPr lang="zh-CN" altLang="en-US" sz="2400" b="1" dirty="0"/>
              <a:t>｛</a:t>
            </a:r>
            <a:r>
              <a:rPr lang="en-US" altLang="zh-CN" sz="2400" b="1" dirty="0"/>
              <a:t>A→C</a:t>
            </a:r>
            <a:r>
              <a:rPr lang="zh-CN" altLang="en-US" sz="2400" b="1" dirty="0"/>
              <a:t>，</a:t>
            </a:r>
            <a:r>
              <a:rPr lang="en-US" altLang="zh-CN" sz="2400" b="1" dirty="0"/>
              <a:t>B→C</a:t>
            </a:r>
            <a:r>
              <a:rPr lang="zh-CN" altLang="en-US" sz="2400" b="1" dirty="0"/>
              <a:t>｝，</a:t>
            </a:r>
            <a:r>
              <a:rPr lang="zh-CN" altLang="en-US" sz="2400" b="1" dirty="0">
                <a:latin typeface="宋体" panose="02010600030101010101" pitchFamily="2" charset="-122"/>
                <a:ea typeface="宋体" panose="02010600030101010101" pitchFamily="2" charset="-122"/>
              </a:rPr>
              <a:t> ∵</a:t>
            </a:r>
            <a:r>
              <a:rPr lang="zh-CN" altLang="en-US" sz="2400" b="1" dirty="0"/>
              <a:t> ∏</a:t>
            </a:r>
            <a:r>
              <a:rPr lang="en-US" altLang="zh-CN" sz="2400" b="1" baseline="-25000" dirty="0"/>
              <a:t>AB</a:t>
            </a:r>
            <a:r>
              <a:rPr lang="zh-CN" altLang="en-US" sz="2400" b="1" dirty="0"/>
              <a:t>（</a:t>
            </a:r>
            <a:r>
              <a:rPr lang="en-US" altLang="zh-CN" sz="2400" b="1" dirty="0"/>
              <a:t>F</a:t>
            </a:r>
            <a:r>
              <a:rPr lang="pt-BR" altLang="zh-CN" sz="2400" b="1" baseline="-25000" dirty="0"/>
              <a:t>2</a:t>
            </a:r>
            <a:r>
              <a:rPr lang="zh-CN" altLang="en-US" sz="2400" b="1" dirty="0"/>
              <a:t>）</a:t>
            </a:r>
            <a:r>
              <a:rPr lang="en-US" altLang="zh-CN" sz="2400" b="1" dirty="0"/>
              <a:t>=</a:t>
            </a:r>
            <a:r>
              <a:rPr lang="az-Cyrl-AZ" altLang="zh-CN" sz="2400" b="1" dirty="0">
                <a:ea typeface="宋体" panose="02010600030101010101" pitchFamily="2" charset="-122"/>
              </a:rPr>
              <a:t> Ф</a:t>
            </a:r>
            <a:r>
              <a:rPr lang="en-US" altLang="zh-CN" sz="2400" b="1" dirty="0"/>
              <a:t>,</a:t>
            </a:r>
            <a:r>
              <a:rPr lang="zh-CN" altLang="en-US" sz="2400" b="1" dirty="0"/>
              <a:t> ∏</a:t>
            </a:r>
            <a:r>
              <a:rPr lang="en-US" altLang="zh-CN" sz="2400" b="1" baseline="-25000" dirty="0"/>
              <a:t>AC</a:t>
            </a:r>
            <a:r>
              <a:rPr lang="zh-CN" altLang="en-US" sz="2400" b="1" dirty="0"/>
              <a:t>（</a:t>
            </a:r>
            <a:r>
              <a:rPr lang="en-US" altLang="zh-CN" sz="2400" b="1" dirty="0"/>
              <a:t>F</a:t>
            </a:r>
            <a:r>
              <a:rPr lang="pt-BR" altLang="zh-CN" sz="2400" b="1" baseline="-25000" dirty="0"/>
              <a:t>2</a:t>
            </a:r>
            <a:r>
              <a:rPr lang="zh-CN" altLang="en-US" sz="2400" b="1" dirty="0"/>
              <a:t>）</a:t>
            </a:r>
            <a:r>
              <a:rPr lang="en-US" altLang="zh-CN" sz="2400" b="1" dirty="0"/>
              <a:t>=</a:t>
            </a:r>
            <a:r>
              <a:rPr lang="zh-CN" altLang="en-US" sz="2400" b="1" dirty="0"/>
              <a:t>｛</a:t>
            </a:r>
            <a:r>
              <a:rPr lang="pt-BR" altLang="zh-CN" sz="2400" b="1" dirty="0"/>
              <a:t> A</a:t>
            </a:r>
            <a:r>
              <a:rPr lang="en-US" altLang="zh-CN" sz="2400" b="1" dirty="0"/>
              <a:t>→C}</a:t>
            </a:r>
            <a:r>
              <a:rPr lang="en-US" altLang="zh-CN" sz="2400" b="1" dirty="0">
                <a:ea typeface="宋体" panose="02010600030101010101" pitchFamily="2" charset="-122"/>
              </a:rPr>
              <a:t>,</a:t>
            </a:r>
            <a:r>
              <a:rPr lang="zh-CN" altLang="en-US" sz="2400" b="1" dirty="0"/>
              <a:t> ∏</a:t>
            </a:r>
            <a:r>
              <a:rPr lang="en-US" altLang="zh-CN" sz="2400" b="1" baseline="-25000" dirty="0"/>
              <a:t>AB</a:t>
            </a:r>
            <a:r>
              <a:rPr lang="zh-CN" altLang="en-US" sz="2400" b="1" dirty="0"/>
              <a:t>（</a:t>
            </a:r>
            <a:r>
              <a:rPr lang="en-US" altLang="zh-CN" sz="2400" b="1" dirty="0"/>
              <a:t>F</a:t>
            </a:r>
            <a:r>
              <a:rPr lang="pt-BR" altLang="zh-CN" sz="2400" b="1" baseline="-25000" dirty="0"/>
              <a:t>1</a:t>
            </a:r>
            <a:r>
              <a:rPr lang="zh-CN" altLang="en-US" sz="2400" b="1" dirty="0"/>
              <a:t>）</a:t>
            </a:r>
            <a:r>
              <a:rPr lang="zh-CN" altLang="en-US" sz="2400" b="1" dirty="0">
                <a:latin typeface="宋体" panose="02010600030101010101" pitchFamily="2" charset="-122"/>
                <a:ea typeface="宋体" panose="02010600030101010101" pitchFamily="2" charset="-122"/>
              </a:rPr>
              <a:t>∪</a:t>
            </a:r>
            <a:r>
              <a:rPr lang="zh-CN" altLang="en-US" sz="2400" b="1" dirty="0"/>
              <a:t> ∏</a:t>
            </a:r>
            <a:r>
              <a:rPr lang="en-US" altLang="zh-CN" sz="2400" b="1" baseline="-25000" dirty="0"/>
              <a:t>AC</a:t>
            </a:r>
            <a:r>
              <a:rPr lang="zh-CN" altLang="en-US" sz="2400" b="1" dirty="0"/>
              <a:t>（</a:t>
            </a:r>
            <a:r>
              <a:rPr lang="en-US" altLang="zh-CN" sz="2400" b="1" dirty="0"/>
              <a:t>F</a:t>
            </a:r>
            <a:r>
              <a:rPr lang="pt-BR" altLang="zh-CN" sz="2400" b="1" baseline="-25000" dirty="0"/>
              <a:t>1</a:t>
            </a:r>
            <a:r>
              <a:rPr lang="zh-CN" altLang="en-US" sz="2400" b="1" dirty="0"/>
              <a:t>）</a:t>
            </a:r>
            <a:r>
              <a:rPr lang="en-US" altLang="zh-CN" sz="2400" b="1" dirty="0"/>
              <a:t>≠ F</a:t>
            </a:r>
            <a:r>
              <a:rPr lang="pt-BR" altLang="zh-CN" sz="2400" b="1" baseline="-25000" dirty="0"/>
              <a:t>2</a:t>
            </a:r>
            <a:r>
              <a:rPr lang="en-US" altLang="zh-CN" sz="2400" b="1" dirty="0"/>
              <a:t>,</a:t>
            </a:r>
            <a:r>
              <a:rPr lang="zh-CN" altLang="en-US" sz="2400" b="1" dirty="0"/>
              <a:t>分解</a:t>
            </a:r>
            <a:r>
              <a:rPr lang="en-US" altLang="zh-CN" sz="2400" b="1" dirty="0"/>
              <a:t>p</a:t>
            </a:r>
            <a:r>
              <a:rPr lang="zh-CN" altLang="en-US" sz="2400" b="1" dirty="0"/>
              <a:t>是无损分解，但不保持</a:t>
            </a:r>
            <a:r>
              <a:rPr lang="en-US" altLang="zh-CN" sz="2400" b="1" dirty="0"/>
              <a:t>FD</a:t>
            </a:r>
            <a:r>
              <a:rPr lang="zh-CN" altLang="en-US" sz="2400" b="1" dirty="0"/>
              <a:t>集。因为</a:t>
            </a:r>
            <a:r>
              <a:rPr lang="en-US" altLang="zh-CN" sz="2400" b="1" dirty="0"/>
              <a:t>B→C</a:t>
            </a:r>
            <a:r>
              <a:rPr lang="zh-CN" altLang="en-US" sz="2400" b="1" dirty="0"/>
              <a:t>丢失了。</a:t>
            </a:r>
          </a:p>
          <a:p>
            <a:pPr>
              <a:buFont typeface="Wingdings" panose="05000000000000000000" pitchFamily="2" charset="2"/>
              <a:buNone/>
            </a:pPr>
            <a:r>
              <a:rPr lang="zh-CN" altLang="en-US" sz="2400" b="1" dirty="0"/>
              <a:t>（</a:t>
            </a:r>
            <a:r>
              <a:rPr lang="en-US" altLang="zh-CN" sz="2400" b="1" dirty="0"/>
              <a:t>3</a:t>
            </a:r>
            <a:r>
              <a:rPr lang="zh-CN" altLang="en-US" sz="2400" b="1" dirty="0"/>
              <a:t>）相对于</a:t>
            </a:r>
            <a:r>
              <a:rPr lang="en-US" altLang="zh-CN" sz="2400" b="1" dirty="0"/>
              <a:t>F</a:t>
            </a:r>
            <a:r>
              <a:rPr lang="pt-BR" altLang="zh-CN" sz="2400" b="1" baseline="-25000" dirty="0"/>
              <a:t>3</a:t>
            </a:r>
            <a:r>
              <a:rPr lang="en-US" altLang="zh-CN" sz="2400" b="1" dirty="0"/>
              <a:t>=</a:t>
            </a:r>
            <a:r>
              <a:rPr lang="zh-CN" altLang="en-US" sz="2400" b="1" dirty="0"/>
              <a:t>｛</a:t>
            </a:r>
            <a:r>
              <a:rPr lang="en-US" altLang="zh-CN" sz="2400" b="1" dirty="0"/>
              <a:t>B→A</a:t>
            </a:r>
            <a:r>
              <a:rPr lang="zh-CN" altLang="en-US" sz="2400" b="1" dirty="0"/>
              <a:t>｝，分解</a:t>
            </a:r>
            <a:r>
              <a:rPr lang="en-US" altLang="zh-CN" sz="2400" b="1" dirty="0"/>
              <a:t>p</a:t>
            </a:r>
            <a:r>
              <a:rPr lang="zh-CN" altLang="en-US" sz="2400" b="1" dirty="0"/>
              <a:t>是有损分解但保持</a:t>
            </a:r>
            <a:r>
              <a:rPr lang="en-US" altLang="zh-CN" sz="2400" b="1" dirty="0"/>
              <a:t>FD</a:t>
            </a:r>
            <a:r>
              <a:rPr lang="zh-CN" altLang="en-US" sz="2400" b="1" dirty="0"/>
              <a:t>集的分解。</a:t>
            </a:r>
          </a:p>
          <a:p>
            <a:pPr>
              <a:buFont typeface="Wingdings" panose="05000000000000000000" pitchFamily="2" charset="2"/>
              <a:buNone/>
            </a:pPr>
            <a:r>
              <a:rPr lang="zh-CN" altLang="en-US" sz="2400" b="1" dirty="0"/>
              <a:t>（</a:t>
            </a:r>
            <a:r>
              <a:rPr lang="en-US" altLang="zh-CN" sz="2400" b="1" dirty="0"/>
              <a:t>4</a:t>
            </a:r>
            <a:r>
              <a:rPr lang="zh-CN" altLang="en-US" sz="2400" b="1" dirty="0"/>
              <a:t>）相对于</a:t>
            </a:r>
            <a:r>
              <a:rPr lang="en-US" altLang="zh-CN" sz="2400" b="1" dirty="0"/>
              <a:t>F</a:t>
            </a:r>
            <a:r>
              <a:rPr lang="pt-BR" altLang="zh-CN" sz="2400" b="1" baseline="-25000" dirty="0"/>
              <a:t>4</a:t>
            </a:r>
            <a:r>
              <a:rPr lang="en-US" altLang="zh-CN" sz="2400" b="1" dirty="0"/>
              <a:t>=</a:t>
            </a:r>
            <a:r>
              <a:rPr lang="zh-CN" altLang="en-US" sz="2400" b="1" dirty="0"/>
              <a:t>｛</a:t>
            </a:r>
            <a:r>
              <a:rPr lang="en-US" altLang="zh-CN" sz="2400" b="1" dirty="0"/>
              <a:t>C→B</a:t>
            </a:r>
            <a:r>
              <a:rPr lang="zh-CN" altLang="en-US" sz="2400" b="1" dirty="0"/>
              <a:t>，</a:t>
            </a:r>
            <a:r>
              <a:rPr lang="en-US" altLang="zh-CN" sz="2400" b="1" dirty="0"/>
              <a:t>B→A</a:t>
            </a:r>
            <a:r>
              <a:rPr lang="zh-CN" altLang="en-US" sz="2400" b="1" dirty="0"/>
              <a:t>｝，分解</a:t>
            </a:r>
            <a:r>
              <a:rPr lang="en-US" altLang="zh-CN" sz="2400" b="1" dirty="0"/>
              <a:t>p</a:t>
            </a:r>
            <a:r>
              <a:rPr lang="zh-CN" altLang="en-US" sz="2400" b="1" dirty="0"/>
              <a:t>是有损分解且不保持</a:t>
            </a:r>
            <a:r>
              <a:rPr lang="en-US" altLang="zh-CN" sz="2400" b="1" dirty="0"/>
              <a:t>FD</a:t>
            </a:r>
            <a:r>
              <a:rPr lang="zh-CN" altLang="en-US" sz="2400" b="1" dirty="0"/>
              <a:t>集的分解，因为丢失了</a:t>
            </a:r>
            <a:r>
              <a:rPr lang="en-US" altLang="zh-CN" sz="2400" b="1" dirty="0"/>
              <a:t>C→B</a:t>
            </a:r>
            <a:r>
              <a:rPr lang="zh-CN" altLang="en-US" sz="2400" b="1" dirty="0"/>
              <a:t>。</a:t>
            </a:r>
          </a:p>
        </p:txBody>
      </p:sp>
    </p:spTree>
    <p:extLst>
      <p:ext uri="{BB962C8B-B14F-4D97-AF65-F5344CB8AC3E}">
        <p14:creationId xmlns:p14="http://schemas.microsoft.com/office/powerpoint/2010/main" val="1745601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bwMode="auto">
          <a:xfrm>
            <a:off x="539552" y="719361"/>
            <a:ext cx="7772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CN" altLang="en-US" sz="3600" b="1" dirty="0"/>
              <a:t>模式分解</a:t>
            </a:r>
          </a:p>
        </p:txBody>
      </p:sp>
      <p:sp>
        <p:nvSpPr>
          <p:cNvPr id="86019" name="Rectangle 4"/>
          <p:cNvSpPr>
            <a:spLocks noGrp="1" noChangeArrowheads="1"/>
          </p:cNvSpPr>
          <p:nvPr>
            <p:ph idx="1"/>
          </p:nvPr>
        </p:nvSpPr>
        <p:spPr bwMode="auto">
          <a:xfrm>
            <a:off x="457200" y="1745845"/>
            <a:ext cx="82296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20000"/>
              </a:lnSpc>
              <a:spcBef>
                <a:spcPct val="40000"/>
              </a:spcBef>
              <a:buClr>
                <a:srgbClr val="FFFF66"/>
              </a:buClr>
            </a:pPr>
            <a:r>
              <a:rPr lang="zh-CN" altLang="en-US" sz="2800" b="1" dirty="0">
                <a:solidFill>
                  <a:srgbClr val="000066"/>
                </a:solidFill>
              </a:rPr>
              <a:t>把低一级的关系模式分解为若干个高一级的关系模式的方法并不是唯一的；</a:t>
            </a:r>
          </a:p>
          <a:p>
            <a:pPr>
              <a:lnSpc>
                <a:spcPct val="120000"/>
              </a:lnSpc>
              <a:spcBef>
                <a:spcPct val="40000"/>
              </a:spcBef>
              <a:buClr>
                <a:srgbClr val="FFFF66"/>
              </a:buClr>
            </a:pPr>
            <a:r>
              <a:rPr lang="zh-CN" altLang="en-US" sz="2800" b="1" dirty="0">
                <a:solidFill>
                  <a:srgbClr val="000066"/>
                </a:solidFill>
              </a:rPr>
              <a:t>只有能够保证分解后的关系模式与原关系模式等价，分解方法才有意义；</a:t>
            </a:r>
          </a:p>
          <a:p>
            <a:pPr>
              <a:lnSpc>
                <a:spcPct val="120000"/>
              </a:lnSpc>
              <a:spcBef>
                <a:spcPct val="40000"/>
              </a:spcBef>
              <a:buClr>
                <a:srgbClr val="FFFF66"/>
              </a:buClr>
            </a:pPr>
            <a:r>
              <a:rPr lang="zh-CN" altLang="en-US" sz="2800" b="1" dirty="0">
                <a:solidFill>
                  <a:srgbClr val="000066"/>
                </a:solidFill>
              </a:rPr>
              <a:t>实际上，关系模式的分解，不仅仅是属性集合的分解，它是对关系模式上的函数依赖集，以及关系模式的当前值的分解的具体表现。</a:t>
            </a:r>
          </a:p>
        </p:txBody>
      </p:sp>
      <p:sp>
        <p:nvSpPr>
          <p:cNvPr id="2" name="灯片编号占位符 1"/>
          <p:cNvSpPr>
            <a:spLocks noGrp="1"/>
          </p:cNvSpPr>
          <p:nvPr>
            <p:ph type="sldNum" sz="quarter" idx="11"/>
          </p:nvPr>
        </p:nvSpPr>
        <p:spPr/>
        <p:txBody>
          <a:bodyPr/>
          <a:lstStyle/>
          <a:p>
            <a:pPr>
              <a:defRPr/>
            </a:pPr>
            <a:fld id="{C8E68E76-BED9-4822-AFC4-B7367625829A}" type="slidenum">
              <a:rPr lang="en-US" altLang="zh-CN" smtClean="0"/>
              <a:pPr>
                <a:defRPr/>
              </a:pPr>
              <a:t>53</a:t>
            </a:fld>
            <a:endParaRPr lang="en-US" altLang="zh-CN" dirty="0"/>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bwMode="auto">
          <a:xfrm>
            <a:off x="307234" y="533400"/>
            <a:ext cx="7772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CN" altLang="en-US" sz="3600" b="1" dirty="0"/>
              <a:t>模式分解的准则</a:t>
            </a:r>
            <a:endParaRPr lang="en-US" altLang="zh-CN" sz="3600" b="1" dirty="0"/>
          </a:p>
        </p:txBody>
      </p:sp>
      <p:sp>
        <p:nvSpPr>
          <p:cNvPr id="87043" name="Rectangle 4"/>
          <p:cNvSpPr>
            <a:spLocks noGrp="1" noChangeArrowheads="1"/>
          </p:cNvSpPr>
          <p:nvPr>
            <p:ph idx="1"/>
          </p:nvPr>
        </p:nvSpPr>
        <p:spPr bwMode="auto">
          <a:xfrm>
            <a:off x="456308" y="1556792"/>
            <a:ext cx="8534400" cy="3276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25000"/>
              </a:lnSpc>
              <a:spcBef>
                <a:spcPct val="30000"/>
              </a:spcBef>
              <a:buFontTx/>
              <a:buNone/>
            </a:pPr>
            <a:r>
              <a:rPr lang="zh-CN" altLang="en-US" sz="2800" b="1" dirty="0">
                <a:solidFill>
                  <a:srgbClr val="000066"/>
                </a:solidFill>
                <a:ea typeface="黑体" pitchFamily="2" charset="-122"/>
              </a:rPr>
              <a:t>定义</a:t>
            </a:r>
            <a:r>
              <a:rPr lang="en-US" altLang="zh-CN" sz="2800" b="1" dirty="0">
                <a:solidFill>
                  <a:srgbClr val="000066"/>
                </a:solidFill>
              </a:rPr>
              <a:t>6.16  </a:t>
            </a:r>
            <a:r>
              <a:rPr lang="zh-CN" altLang="en-US" sz="2800" b="1" dirty="0">
                <a:solidFill>
                  <a:srgbClr val="000066"/>
                </a:solidFill>
              </a:rPr>
              <a:t>关系模式</a:t>
            </a:r>
            <a:r>
              <a:rPr lang="en-US" altLang="zh-CN" sz="2800" b="1" dirty="0">
                <a:solidFill>
                  <a:srgbClr val="000066"/>
                </a:solidFill>
              </a:rPr>
              <a:t>R&lt;U,F&gt;</a:t>
            </a:r>
            <a:r>
              <a:rPr lang="zh-CN" altLang="en-US" sz="2800" b="1" dirty="0">
                <a:solidFill>
                  <a:srgbClr val="000066"/>
                </a:solidFill>
              </a:rPr>
              <a:t>的一个分解：</a:t>
            </a:r>
          </a:p>
          <a:p>
            <a:pPr>
              <a:lnSpc>
                <a:spcPct val="125000"/>
              </a:lnSpc>
              <a:spcBef>
                <a:spcPct val="30000"/>
              </a:spcBef>
              <a:buFontTx/>
              <a:buNone/>
            </a:pPr>
            <a:r>
              <a:rPr lang="en-US" altLang="zh-CN" sz="2800" b="1" i="1" dirty="0">
                <a:solidFill>
                  <a:srgbClr val="CC3300"/>
                </a:solidFill>
              </a:rPr>
              <a:t>ρ</a:t>
            </a:r>
            <a:r>
              <a:rPr lang="en-US" altLang="zh-CN" sz="2800" b="1" dirty="0">
                <a:solidFill>
                  <a:srgbClr val="CC3300"/>
                </a:solidFill>
              </a:rPr>
              <a:t>={ R</a:t>
            </a:r>
            <a:r>
              <a:rPr lang="en-US" altLang="zh-CN" sz="2800" b="1" baseline="-25000" dirty="0">
                <a:solidFill>
                  <a:srgbClr val="CC3300"/>
                </a:solidFill>
              </a:rPr>
              <a:t>1</a:t>
            </a:r>
            <a:r>
              <a:rPr lang="en-US" altLang="zh-CN" sz="2800" b="1" dirty="0">
                <a:solidFill>
                  <a:srgbClr val="CC3300"/>
                </a:solidFill>
              </a:rPr>
              <a:t>&lt;U</a:t>
            </a:r>
            <a:r>
              <a:rPr lang="en-US" altLang="zh-CN" sz="2800" b="1" baseline="-25000" dirty="0">
                <a:solidFill>
                  <a:srgbClr val="CC3300"/>
                </a:solidFill>
              </a:rPr>
              <a:t>1</a:t>
            </a:r>
            <a:r>
              <a:rPr lang="en-US" altLang="zh-CN" sz="2800" b="1" dirty="0">
                <a:solidFill>
                  <a:srgbClr val="CC3300"/>
                </a:solidFill>
              </a:rPr>
              <a:t>,F</a:t>
            </a:r>
            <a:r>
              <a:rPr lang="en-US" altLang="zh-CN" sz="2800" b="1" baseline="-25000" dirty="0">
                <a:solidFill>
                  <a:srgbClr val="CC3300"/>
                </a:solidFill>
              </a:rPr>
              <a:t>1</a:t>
            </a:r>
            <a:r>
              <a:rPr lang="en-US" altLang="zh-CN" sz="2800" b="1" dirty="0">
                <a:solidFill>
                  <a:srgbClr val="CC3300"/>
                </a:solidFill>
              </a:rPr>
              <a:t>&gt;</a:t>
            </a:r>
            <a:r>
              <a:rPr lang="zh-CN" altLang="en-US" sz="2800" b="1" dirty="0">
                <a:solidFill>
                  <a:srgbClr val="CC3300"/>
                </a:solidFill>
              </a:rPr>
              <a:t>，</a:t>
            </a:r>
            <a:r>
              <a:rPr lang="en-US" altLang="zh-CN" sz="2800" b="1" dirty="0">
                <a:solidFill>
                  <a:srgbClr val="CC3300"/>
                </a:solidFill>
              </a:rPr>
              <a:t>R</a:t>
            </a:r>
            <a:r>
              <a:rPr lang="en-US" altLang="zh-CN" sz="2800" b="1" baseline="-25000" dirty="0">
                <a:solidFill>
                  <a:srgbClr val="CC3300"/>
                </a:solidFill>
              </a:rPr>
              <a:t>2</a:t>
            </a:r>
            <a:r>
              <a:rPr lang="en-US" altLang="zh-CN" sz="2800" b="1" dirty="0">
                <a:solidFill>
                  <a:srgbClr val="CC3300"/>
                </a:solidFill>
              </a:rPr>
              <a:t>&lt;U</a:t>
            </a:r>
            <a:r>
              <a:rPr lang="en-US" altLang="zh-CN" sz="2800" b="1" baseline="-25000" dirty="0">
                <a:solidFill>
                  <a:srgbClr val="CC3300"/>
                </a:solidFill>
              </a:rPr>
              <a:t>2</a:t>
            </a:r>
            <a:r>
              <a:rPr lang="en-US" altLang="zh-CN" sz="2800" b="1" dirty="0">
                <a:solidFill>
                  <a:srgbClr val="CC3300"/>
                </a:solidFill>
              </a:rPr>
              <a:t>,F</a:t>
            </a:r>
            <a:r>
              <a:rPr lang="en-US" altLang="zh-CN" sz="2800" b="1" baseline="-25000" dirty="0">
                <a:solidFill>
                  <a:srgbClr val="CC3300"/>
                </a:solidFill>
              </a:rPr>
              <a:t>2</a:t>
            </a:r>
            <a:r>
              <a:rPr lang="en-US" altLang="zh-CN" sz="2800" b="1" dirty="0">
                <a:solidFill>
                  <a:srgbClr val="CC3300"/>
                </a:solidFill>
              </a:rPr>
              <a:t>&gt;</a:t>
            </a:r>
            <a:r>
              <a:rPr lang="zh-CN" altLang="en-US" sz="2800" b="1" dirty="0">
                <a:solidFill>
                  <a:srgbClr val="CC3300"/>
                </a:solidFill>
              </a:rPr>
              <a:t>，</a:t>
            </a:r>
            <a:r>
              <a:rPr lang="en-US" altLang="zh-CN" sz="2800" b="1" dirty="0">
                <a:solidFill>
                  <a:srgbClr val="CC3300"/>
                </a:solidFill>
                <a:latin typeface="Times New Roman" pitchFamily="18" charset="0"/>
              </a:rPr>
              <a:t>…</a:t>
            </a:r>
            <a:r>
              <a:rPr lang="zh-CN" altLang="en-US" sz="2800" b="1" dirty="0">
                <a:solidFill>
                  <a:srgbClr val="CC3300"/>
                </a:solidFill>
              </a:rPr>
              <a:t>，</a:t>
            </a:r>
            <a:r>
              <a:rPr lang="en-US" altLang="zh-CN" sz="2800" b="1" dirty="0">
                <a:solidFill>
                  <a:srgbClr val="CC3300"/>
                </a:solidFill>
              </a:rPr>
              <a:t>R</a:t>
            </a:r>
            <a:r>
              <a:rPr lang="en-US" altLang="zh-CN" sz="2800" b="1" baseline="-25000" dirty="0">
                <a:solidFill>
                  <a:srgbClr val="CC3300"/>
                </a:solidFill>
              </a:rPr>
              <a:t>n</a:t>
            </a:r>
            <a:r>
              <a:rPr lang="en-US" altLang="zh-CN" sz="2800" b="1" dirty="0">
                <a:solidFill>
                  <a:srgbClr val="CC3300"/>
                </a:solidFill>
              </a:rPr>
              <a:t>&lt;</a:t>
            </a:r>
            <a:r>
              <a:rPr lang="en-US" altLang="zh-CN" sz="2800" b="1" dirty="0" err="1">
                <a:solidFill>
                  <a:srgbClr val="CC3300"/>
                </a:solidFill>
              </a:rPr>
              <a:t>U</a:t>
            </a:r>
            <a:r>
              <a:rPr lang="en-US" altLang="zh-CN" sz="2800" b="1" baseline="-25000" dirty="0" err="1">
                <a:solidFill>
                  <a:srgbClr val="CC3300"/>
                </a:solidFill>
              </a:rPr>
              <a:t>n</a:t>
            </a:r>
            <a:r>
              <a:rPr lang="en-US" altLang="zh-CN" sz="2800" b="1" dirty="0" err="1">
                <a:solidFill>
                  <a:srgbClr val="CC3300"/>
                </a:solidFill>
              </a:rPr>
              <a:t>,F</a:t>
            </a:r>
            <a:r>
              <a:rPr lang="en-US" altLang="zh-CN" sz="2800" b="1" baseline="-25000" dirty="0" err="1">
                <a:solidFill>
                  <a:srgbClr val="CC3300"/>
                </a:solidFill>
              </a:rPr>
              <a:t>n</a:t>
            </a:r>
            <a:r>
              <a:rPr lang="en-US" altLang="zh-CN" sz="2800" b="1" dirty="0">
                <a:solidFill>
                  <a:srgbClr val="CC3300"/>
                </a:solidFill>
              </a:rPr>
              <a:t>&gt;}</a:t>
            </a:r>
          </a:p>
          <a:p>
            <a:pPr>
              <a:lnSpc>
                <a:spcPct val="125000"/>
              </a:lnSpc>
              <a:spcBef>
                <a:spcPct val="30000"/>
              </a:spcBef>
              <a:buFontTx/>
              <a:buNone/>
            </a:pPr>
            <a:r>
              <a:rPr lang="en-US" altLang="zh-CN" sz="2800" b="1" dirty="0">
                <a:solidFill>
                  <a:srgbClr val="000066"/>
                </a:solidFill>
              </a:rPr>
              <a:t> </a:t>
            </a:r>
            <a:r>
              <a:rPr lang="zh-CN" altLang="en-US" sz="2800" b="1" dirty="0">
                <a:solidFill>
                  <a:srgbClr val="000066"/>
                </a:solidFill>
              </a:rPr>
              <a:t>其中：</a:t>
            </a:r>
            <a:r>
              <a:rPr lang="en-US" altLang="zh-CN" sz="2800" b="1" dirty="0">
                <a:solidFill>
                  <a:srgbClr val="000066"/>
                </a:solidFill>
              </a:rPr>
              <a:t>U=U</a:t>
            </a:r>
            <a:r>
              <a:rPr lang="en-US" altLang="zh-CN" sz="2800" b="1" baseline="-25000" dirty="0">
                <a:solidFill>
                  <a:srgbClr val="000066"/>
                </a:solidFill>
              </a:rPr>
              <a:t>1</a:t>
            </a:r>
            <a:r>
              <a:rPr lang="en-US" altLang="zh-CN" sz="2800" b="1" dirty="0">
                <a:solidFill>
                  <a:srgbClr val="000066"/>
                </a:solidFill>
              </a:rPr>
              <a:t>∪U</a:t>
            </a:r>
            <a:r>
              <a:rPr lang="en-US" altLang="zh-CN" sz="2800" b="1" baseline="-25000" dirty="0">
                <a:solidFill>
                  <a:srgbClr val="000066"/>
                </a:solidFill>
              </a:rPr>
              <a:t>2</a:t>
            </a:r>
            <a:r>
              <a:rPr lang="en-US" altLang="zh-CN" sz="2800" b="1" dirty="0">
                <a:solidFill>
                  <a:srgbClr val="000066"/>
                </a:solidFill>
              </a:rPr>
              <a:t>∪</a:t>
            </a:r>
            <a:r>
              <a:rPr lang="en-US" altLang="zh-CN" sz="2800" b="1" dirty="0">
                <a:solidFill>
                  <a:srgbClr val="000066"/>
                </a:solidFill>
                <a:latin typeface="Times New Roman" pitchFamily="18" charset="0"/>
              </a:rPr>
              <a:t>…</a:t>
            </a:r>
            <a:r>
              <a:rPr lang="en-US" altLang="zh-CN" sz="2800" b="1" dirty="0">
                <a:solidFill>
                  <a:srgbClr val="000066"/>
                </a:solidFill>
              </a:rPr>
              <a:t>∪U</a:t>
            </a:r>
            <a:r>
              <a:rPr lang="en-US" altLang="zh-CN" sz="2800" b="1" baseline="-25000" dirty="0">
                <a:solidFill>
                  <a:srgbClr val="000066"/>
                </a:solidFill>
              </a:rPr>
              <a:t>n</a:t>
            </a:r>
            <a:r>
              <a:rPr lang="zh-CN" altLang="en-US" sz="2800" b="1" dirty="0">
                <a:solidFill>
                  <a:srgbClr val="000066"/>
                </a:solidFill>
              </a:rPr>
              <a:t>，且不存在 </a:t>
            </a:r>
            <a:r>
              <a:rPr lang="en-US" altLang="zh-CN" sz="2800" b="1" dirty="0">
                <a:solidFill>
                  <a:srgbClr val="000066"/>
                </a:solidFill>
              </a:rPr>
              <a:t>U</a:t>
            </a:r>
            <a:r>
              <a:rPr lang="en-US" altLang="zh-CN" sz="2800" b="1" baseline="-25000" dirty="0">
                <a:solidFill>
                  <a:srgbClr val="000066"/>
                </a:solidFill>
              </a:rPr>
              <a:t>i</a:t>
            </a:r>
            <a:r>
              <a:rPr lang="en-US" altLang="zh-CN" sz="2800" b="1" dirty="0">
                <a:solidFill>
                  <a:srgbClr val="000066"/>
                </a:solidFill>
              </a:rPr>
              <a:t> </a:t>
            </a:r>
            <a:r>
              <a:rPr lang="en-US" altLang="zh-CN" sz="2800" b="1" dirty="0">
                <a:solidFill>
                  <a:srgbClr val="000066"/>
                </a:solidFill>
                <a:sym typeface="Symbol" pitchFamily="18" charset="2"/>
              </a:rPr>
              <a:t></a:t>
            </a:r>
            <a:r>
              <a:rPr lang="en-US" altLang="zh-CN" sz="2800" b="1" dirty="0">
                <a:solidFill>
                  <a:srgbClr val="000066"/>
                </a:solidFill>
              </a:rPr>
              <a:t> </a:t>
            </a:r>
            <a:r>
              <a:rPr lang="en-US" altLang="zh-CN" sz="2800" b="1" dirty="0" err="1">
                <a:solidFill>
                  <a:srgbClr val="000066"/>
                </a:solidFill>
              </a:rPr>
              <a:t>U</a:t>
            </a:r>
            <a:r>
              <a:rPr lang="en-US" altLang="zh-CN" sz="2800" b="1" baseline="-25000" dirty="0" err="1">
                <a:solidFill>
                  <a:srgbClr val="000066"/>
                </a:solidFill>
              </a:rPr>
              <a:t>j</a:t>
            </a:r>
            <a:r>
              <a:rPr lang="zh-CN" altLang="en-US" sz="2800" b="1" dirty="0">
                <a:solidFill>
                  <a:srgbClr val="000066"/>
                </a:solidFill>
              </a:rPr>
              <a:t>，</a:t>
            </a:r>
          </a:p>
          <a:p>
            <a:pPr>
              <a:lnSpc>
                <a:spcPct val="125000"/>
              </a:lnSpc>
              <a:spcBef>
                <a:spcPct val="30000"/>
              </a:spcBef>
              <a:buFontTx/>
              <a:buNone/>
            </a:pPr>
            <a:r>
              <a:rPr lang="en-US" altLang="zh-CN" sz="2800" b="1" dirty="0">
                <a:solidFill>
                  <a:srgbClr val="000066"/>
                </a:solidFill>
              </a:rPr>
              <a:t>F</a:t>
            </a:r>
            <a:r>
              <a:rPr lang="en-US" altLang="zh-CN" sz="2800" b="1" baseline="-25000" dirty="0">
                <a:solidFill>
                  <a:srgbClr val="000066"/>
                </a:solidFill>
              </a:rPr>
              <a:t>i </a:t>
            </a:r>
            <a:r>
              <a:rPr lang="zh-CN" altLang="en-US" sz="2800" b="1" dirty="0">
                <a:solidFill>
                  <a:srgbClr val="000066"/>
                </a:solidFill>
              </a:rPr>
              <a:t>为 </a:t>
            </a:r>
            <a:r>
              <a:rPr lang="en-US" altLang="zh-CN" sz="2800" b="1" dirty="0">
                <a:solidFill>
                  <a:srgbClr val="000066"/>
                </a:solidFill>
              </a:rPr>
              <a:t>F</a:t>
            </a:r>
            <a:r>
              <a:rPr lang="zh-CN" altLang="en-US" sz="2800" b="1" dirty="0">
                <a:solidFill>
                  <a:srgbClr val="000066"/>
                </a:solidFill>
              </a:rPr>
              <a:t>在 </a:t>
            </a:r>
            <a:r>
              <a:rPr lang="en-US" altLang="zh-CN" sz="2800" b="1" dirty="0">
                <a:solidFill>
                  <a:srgbClr val="000066"/>
                </a:solidFill>
              </a:rPr>
              <a:t>U</a:t>
            </a:r>
            <a:r>
              <a:rPr lang="en-US" altLang="zh-CN" sz="2800" b="1" baseline="-25000" dirty="0">
                <a:solidFill>
                  <a:srgbClr val="000066"/>
                </a:solidFill>
              </a:rPr>
              <a:t>i </a:t>
            </a:r>
            <a:r>
              <a:rPr lang="zh-CN" altLang="en-US" sz="2800" b="1" dirty="0">
                <a:solidFill>
                  <a:srgbClr val="000066"/>
                </a:solidFill>
              </a:rPr>
              <a:t>上的投影。</a:t>
            </a:r>
          </a:p>
        </p:txBody>
      </p:sp>
      <p:sp>
        <p:nvSpPr>
          <p:cNvPr id="416773" name="Rectangle 5"/>
          <p:cNvSpPr>
            <a:spLocks noChangeArrowheads="1"/>
          </p:cNvSpPr>
          <p:nvPr/>
        </p:nvSpPr>
        <p:spPr bwMode="auto">
          <a:xfrm>
            <a:off x="380108" y="4293096"/>
            <a:ext cx="8686800" cy="961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l" eaLnBrk="1" hangingPunct="1">
              <a:lnSpc>
                <a:spcPct val="125000"/>
              </a:lnSpc>
              <a:spcBef>
                <a:spcPct val="30000"/>
              </a:spcBef>
              <a:buClr>
                <a:schemeClr val="accent1"/>
              </a:buClr>
            </a:pPr>
            <a:r>
              <a:rPr lang="zh-CN" altLang="en-US" dirty="0">
                <a:solidFill>
                  <a:srgbClr val="000066"/>
                </a:solidFill>
                <a:latin typeface="Tahoma" pitchFamily="34" charset="0"/>
                <a:ea typeface="黑体" pitchFamily="2" charset="-122"/>
              </a:rPr>
              <a:t>定义</a:t>
            </a:r>
            <a:r>
              <a:rPr lang="en-US" altLang="zh-CN" dirty="0">
                <a:solidFill>
                  <a:srgbClr val="000066"/>
                </a:solidFill>
                <a:latin typeface="Tahoma" pitchFamily="34" charset="0"/>
              </a:rPr>
              <a:t>6.17  </a:t>
            </a:r>
            <a:r>
              <a:rPr lang="zh-CN" altLang="en-US" dirty="0">
                <a:solidFill>
                  <a:srgbClr val="000066"/>
                </a:solidFill>
                <a:latin typeface="Tahoma" pitchFamily="34" charset="0"/>
              </a:rPr>
              <a:t>函数依赖集合</a:t>
            </a:r>
            <a:r>
              <a:rPr lang="en-US" altLang="zh-CN" dirty="0">
                <a:solidFill>
                  <a:srgbClr val="000066"/>
                </a:solidFill>
                <a:latin typeface="Tahoma" pitchFamily="34" charset="0"/>
              </a:rPr>
              <a:t>{X→Y|X→Y</a:t>
            </a:r>
            <a:r>
              <a:rPr lang="en-US" altLang="zh-CN" dirty="0">
                <a:solidFill>
                  <a:srgbClr val="000066"/>
                </a:solidFill>
                <a:latin typeface="Tahoma" pitchFamily="34" charset="0"/>
                <a:sym typeface="Symbol" pitchFamily="18" charset="2"/>
              </a:rPr>
              <a:t></a:t>
            </a:r>
            <a:r>
              <a:rPr lang="en-US" altLang="zh-CN" dirty="0">
                <a:solidFill>
                  <a:srgbClr val="000066"/>
                </a:solidFill>
                <a:latin typeface="Tahoma" pitchFamily="34" charset="0"/>
              </a:rPr>
              <a:t>F</a:t>
            </a:r>
            <a:r>
              <a:rPr lang="en-US" altLang="zh-CN" baseline="30000" dirty="0">
                <a:solidFill>
                  <a:srgbClr val="000066"/>
                </a:solidFill>
                <a:latin typeface="Tahoma" pitchFamily="34" charset="0"/>
              </a:rPr>
              <a:t>+</a:t>
            </a:r>
            <a:r>
              <a:rPr lang="en-US" altLang="zh-CN" dirty="0">
                <a:solidFill>
                  <a:srgbClr val="000066"/>
                </a:solidFill>
                <a:latin typeface="Tahoma" pitchFamily="34" charset="0"/>
              </a:rPr>
              <a:t>∧XY</a:t>
            </a:r>
            <a:r>
              <a:rPr lang="en-US" altLang="zh-CN" baseline="30000" dirty="0">
                <a:solidFill>
                  <a:srgbClr val="000066"/>
                </a:solidFill>
                <a:latin typeface="Tahoma" pitchFamily="34" charset="0"/>
              </a:rPr>
              <a:t> </a:t>
            </a:r>
            <a:r>
              <a:rPr lang="en-US" altLang="zh-CN" dirty="0">
                <a:solidFill>
                  <a:srgbClr val="000066"/>
                </a:solidFill>
                <a:latin typeface="Tahoma" pitchFamily="34" charset="0"/>
                <a:sym typeface="Symbol" pitchFamily="18" charset="2"/>
              </a:rPr>
              <a:t></a:t>
            </a:r>
            <a:r>
              <a:rPr lang="en-US" altLang="zh-CN" dirty="0" err="1">
                <a:solidFill>
                  <a:srgbClr val="000066"/>
                </a:solidFill>
                <a:latin typeface="Tahoma" pitchFamily="34" charset="0"/>
              </a:rPr>
              <a:t>U</a:t>
            </a:r>
            <a:r>
              <a:rPr lang="en-US" altLang="zh-CN" baseline="-25000" dirty="0" err="1">
                <a:solidFill>
                  <a:srgbClr val="000066"/>
                </a:solidFill>
                <a:latin typeface="Tahoma" pitchFamily="34" charset="0"/>
              </a:rPr>
              <a:t>i</a:t>
            </a:r>
            <a:r>
              <a:rPr lang="en-US" altLang="zh-CN" dirty="0">
                <a:solidFill>
                  <a:srgbClr val="000066"/>
                </a:solidFill>
                <a:latin typeface="Tahoma" pitchFamily="34" charset="0"/>
              </a:rPr>
              <a:t>} </a:t>
            </a:r>
            <a:r>
              <a:rPr lang="zh-CN" altLang="en-US" dirty="0">
                <a:solidFill>
                  <a:srgbClr val="000066"/>
                </a:solidFill>
                <a:latin typeface="Tahoma" pitchFamily="34" charset="0"/>
              </a:rPr>
              <a:t>的一个覆盖 </a:t>
            </a:r>
            <a:r>
              <a:rPr lang="en-US" altLang="zh-CN" dirty="0">
                <a:solidFill>
                  <a:srgbClr val="000066"/>
                </a:solidFill>
                <a:latin typeface="Tahoma" pitchFamily="34" charset="0"/>
              </a:rPr>
              <a:t>F</a:t>
            </a:r>
            <a:r>
              <a:rPr lang="en-US" altLang="zh-CN" baseline="-25000" dirty="0">
                <a:solidFill>
                  <a:srgbClr val="000066"/>
                </a:solidFill>
                <a:latin typeface="Tahoma" pitchFamily="34" charset="0"/>
              </a:rPr>
              <a:t>i </a:t>
            </a:r>
            <a:r>
              <a:rPr lang="zh-CN" altLang="en-US" dirty="0">
                <a:solidFill>
                  <a:srgbClr val="000066"/>
                </a:solidFill>
                <a:latin typeface="Tahoma" pitchFamily="34" charset="0"/>
              </a:rPr>
              <a:t>叫作 </a:t>
            </a:r>
            <a:r>
              <a:rPr lang="en-US" altLang="zh-CN" dirty="0">
                <a:solidFill>
                  <a:srgbClr val="CC3300"/>
                </a:solidFill>
                <a:latin typeface="Tahoma" pitchFamily="34" charset="0"/>
              </a:rPr>
              <a:t>F </a:t>
            </a:r>
            <a:r>
              <a:rPr lang="zh-CN" altLang="en-US" dirty="0">
                <a:solidFill>
                  <a:srgbClr val="CC3300"/>
                </a:solidFill>
                <a:latin typeface="Tahoma" pitchFamily="34" charset="0"/>
              </a:rPr>
              <a:t>在属性 </a:t>
            </a:r>
            <a:r>
              <a:rPr lang="en-US" altLang="zh-CN" dirty="0" err="1">
                <a:solidFill>
                  <a:srgbClr val="CC3300"/>
                </a:solidFill>
                <a:latin typeface="Tahoma" pitchFamily="34" charset="0"/>
              </a:rPr>
              <a:t>U</a:t>
            </a:r>
            <a:r>
              <a:rPr lang="en-US" altLang="zh-CN" baseline="-25000" dirty="0" err="1">
                <a:solidFill>
                  <a:srgbClr val="CC3300"/>
                </a:solidFill>
                <a:latin typeface="Tahoma" pitchFamily="34" charset="0"/>
              </a:rPr>
              <a:t>i</a:t>
            </a:r>
            <a:r>
              <a:rPr lang="en-US" altLang="zh-CN" baseline="-25000" dirty="0">
                <a:solidFill>
                  <a:srgbClr val="CC3300"/>
                </a:solidFill>
                <a:latin typeface="Tahoma" pitchFamily="34" charset="0"/>
              </a:rPr>
              <a:t> </a:t>
            </a:r>
            <a:r>
              <a:rPr lang="zh-CN" altLang="en-US" dirty="0">
                <a:solidFill>
                  <a:srgbClr val="CC3300"/>
                </a:solidFill>
                <a:latin typeface="Tahoma" pitchFamily="34" charset="0"/>
              </a:rPr>
              <a:t>上的投影</a:t>
            </a:r>
            <a:r>
              <a:rPr lang="zh-CN" altLang="en-US" dirty="0">
                <a:solidFill>
                  <a:srgbClr val="000066"/>
                </a:solidFill>
                <a:latin typeface="Tahoma" pitchFamily="34" charset="0"/>
              </a:rPr>
              <a:t>。</a:t>
            </a:r>
            <a:endParaRPr lang="en-US" altLang="zh-CN" dirty="0">
              <a:solidFill>
                <a:srgbClr val="000066"/>
              </a:solidFill>
              <a:latin typeface="Tahoma" pitchFamily="34" charset="0"/>
            </a:endParaRPr>
          </a:p>
        </p:txBody>
      </p:sp>
      <p:sp>
        <p:nvSpPr>
          <p:cNvPr id="2" name="灯片编号占位符 1"/>
          <p:cNvSpPr>
            <a:spLocks noGrp="1"/>
          </p:cNvSpPr>
          <p:nvPr>
            <p:ph type="sldNum" sz="quarter" idx="11"/>
          </p:nvPr>
        </p:nvSpPr>
        <p:spPr>
          <a:xfrm>
            <a:off x="250824" y="6453336"/>
            <a:ext cx="792783" cy="457200"/>
          </a:xfrm>
        </p:spPr>
        <p:txBody>
          <a:bodyPr/>
          <a:lstStyle/>
          <a:p>
            <a:pPr>
              <a:defRPr/>
            </a:pPr>
            <a:fld id="{C8E68E76-BED9-4822-AFC4-B7367625829A}" type="slidenum">
              <a:rPr lang="en-US" altLang="zh-CN" smtClean="0"/>
              <a:pPr>
                <a:defRPr/>
              </a:pPr>
              <a:t>54</a:t>
            </a:fld>
            <a:endParaRPr lang="en-US" altLang="zh-CN"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6773"/>
                                        </p:tgtEl>
                                        <p:attrNameLst>
                                          <p:attrName>style.visibility</p:attrName>
                                        </p:attrNameLst>
                                      </p:cBhvr>
                                      <p:to>
                                        <p:strVal val="visible"/>
                                      </p:to>
                                    </p:set>
                                    <p:anim calcmode="lin" valueType="num">
                                      <p:cBhvr additive="base">
                                        <p:cTn id="7" dur="500" fill="hold"/>
                                        <p:tgtEl>
                                          <p:spTgt spid="416773"/>
                                        </p:tgtEl>
                                        <p:attrNameLst>
                                          <p:attrName>ppt_x</p:attrName>
                                        </p:attrNameLst>
                                      </p:cBhvr>
                                      <p:tavLst>
                                        <p:tav tm="0">
                                          <p:val>
                                            <p:strVal val="0-#ppt_w/2"/>
                                          </p:val>
                                        </p:tav>
                                        <p:tav tm="100000">
                                          <p:val>
                                            <p:strVal val="#ppt_x"/>
                                          </p:val>
                                        </p:tav>
                                      </p:tavLst>
                                    </p:anim>
                                    <p:anim calcmode="lin" valueType="num">
                                      <p:cBhvr additive="base">
                                        <p:cTn id="8" dur="500" fill="hold"/>
                                        <p:tgtEl>
                                          <p:spTgt spid="4167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3"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bwMode="auto">
          <a:xfrm>
            <a:off x="323528" y="683844"/>
            <a:ext cx="7772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3600" b="1" dirty="0"/>
              <a:t>模式分解的准则</a:t>
            </a:r>
          </a:p>
        </p:txBody>
      </p:sp>
      <p:sp>
        <p:nvSpPr>
          <p:cNvPr id="88067" name="Rectangle 4"/>
          <p:cNvSpPr>
            <a:spLocks noGrp="1" noChangeArrowheads="1"/>
          </p:cNvSpPr>
          <p:nvPr>
            <p:ph idx="1"/>
          </p:nvPr>
        </p:nvSpPr>
        <p:spPr bwMode="auto">
          <a:xfrm>
            <a:off x="533400" y="1828800"/>
            <a:ext cx="8153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Tx/>
              <a:buNone/>
            </a:pPr>
            <a:r>
              <a:rPr lang="zh-CN" altLang="en-US" b="1" dirty="0">
                <a:solidFill>
                  <a:srgbClr val="000066"/>
                </a:solidFill>
              </a:rPr>
              <a:t>三种模式分解的</a:t>
            </a:r>
            <a:r>
              <a:rPr lang="zh-CN" altLang="en-US" b="1" dirty="0">
                <a:solidFill>
                  <a:srgbClr val="000066"/>
                </a:solidFill>
                <a:latin typeface="Times New Roman" pitchFamily="18" charset="0"/>
              </a:rPr>
              <a:t>“</a:t>
            </a:r>
            <a:r>
              <a:rPr lang="zh-CN" altLang="en-US" b="1" dirty="0">
                <a:solidFill>
                  <a:srgbClr val="CC3300"/>
                </a:solidFill>
              </a:rPr>
              <a:t>等价</a:t>
            </a:r>
            <a:r>
              <a:rPr lang="zh-CN" altLang="en-US" b="1" dirty="0">
                <a:solidFill>
                  <a:srgbClr val="000066"/>
                </a:solidFill>
                <a:latin typeface="Times New Roman" pitchFamily="18" charset="0"/>
              </a:rPr>
              <a:t>”</a:t>
            </a:r>
            <a:r>
              <a:rPr lang="zh-CN" altLang="en-US" b="1" dirty="0">
                <a:solidFill>
                  <a:srgbClr val="000066"/>
                </a:solidFill>
              </a:rPr>
              <a:t>定义：</a:t>
            </a:r>
          </a:p>
          <a:p>
            <a:pPr>
              <a:lnSpc>
                <a:spcPct val="90000"/>
              </a:lnSpc>
              <a:buFontTx/>
              <a:buNone/>
            </a:pPr>
            <a:endParaRPr lang="zh-CN" altLang="en-US" sz="2800" b="1" dirty="0">
              <a:solidFill>
                <a:srgbClr val="000066"/>
              </a:solidFill>
            </a:endParaRPr>
          </a:p>
          <a:p>
            <a:pPr>
              <a:lnSpc>
                <a:spcPct val="90000"/>
              </a:lnSpc>
              <a:buFontTx/>
              <a:buNone/>
            </a:pPr>
            <a:r>
              <a:rPr lang="zh-CN" altLang="en-US" sz="2800" b="1" dirty="0">
                <a:solidFill>
                  <a:srgbClr val="000066"/>
                </a:solidFill>
              </a:rPr>
              <a:t>⒈ 分解具有</a:t>
            </a:r>
            <a:r>
              <a:rPr lang="zh-CN" altLang="en-US" sz="2800" b="1" dirty="0">
                <a:solidFill>
                  <a:srgbClr val="CC3300"/>
                </a:solidFill>
              </a:rPr>
              <a:t>无损连接性</a:t>
            </a:r>
          </a:p>
          <a:p>
            <a:pPr>
              <a:lnSpc>
                <a:spcPct val="190000"/>
              </a:lnSpc>
              <a:buFontTx/>
              <a:buNone/>
            </a:pPr>
            <a:r>
              <a:rPr lang="zh-CN" altLang="en-US" sz="2800" b="1" dirty="0">
                <a:solidFill>
                  <a:srgbClr val="000066"/>
                </a:solidFill>
              </a:rPr>
              <a:t>⒉ 分解要</a:t>
            </a:r>
            <a:r>
              <a:rPr lang="zh-CN" altLang="en-US" sz="2800" b="1" dirty="0">
                <a:solidFill>
                  <a:srgbClr val="CC3300"/>
                </a:solidFill>
              </a:rPr>
              <a:t>保持函数依赖</a:t>
            </a:r>
          </a:p>
          <a:p>
            <a:pPr>
              <a:lnSpc>
                <a:spcPct val="190000"/>
              </a:lnSpc>
              <a:buFontTx/>
              <a:buNone/>
            </a:pPr>
            <a:r>
              <a:rPr lang="zh-CN" altLang="en-US" sz="2800" b="1" dirty="0">
                <a:solidFill>
                  <a:srgbClr val="000066"/>
                </a:solidFill>
              </a:rPr>
              <a:t>⒊ 分解既要</a:t>
            </a:r>
            <a:r>
              <a:rPr lang="zh-CN" altLang="en-US" sz="2800" b="1" dirty="0">
                <a:solidFill>
                  <a:srgbClr val="CC3300"/>
                </a:solidFill>
              </a:rPr>
              <a:t>保持函数依赖</a:t>
            </a:r>
            <a:r>
              <a:rPr lang="zh-CN" altLang="en-US" sz="2800" b="1" dirty="0">
                <a:solidFill>
                  <a:srgbClr val="000066"/>
                </a:solidFill>
              </a:rPr>
              <a:t>，又要具有</a:t>
            </a:r>
            <a:r>
              <a:rPr lang="zh-CN" altLang="en-US" sz="2800" b="1" dirty="0">
                <a:solidFill>
                  <a:srgbClr val="CC3300"/>
                </a:solidFill>
              </a:rPr>
              <a:t>无损连接性</a:t>
            </a:r>
          </a:p>
        </p:txBody>
      </p:sp>
      <p:sp>
        <p:nvSpPr>
          <p:cNvPr id="2" name="灯片编号占位符 1"/>
          <p:cNvSpPr>
            <a:spLocks noGrp="1"/>
          </p:cNvSpPr>
          <p:nvPr>
            <p:ph type="sldNum" sz="quarter" idx="11"/>
          </p:nvPr>
        </p:nvSpPr>
        <p:spPr>
          <a:xfrm>
            <a:off x="250824" y="6453336"/>
            <a:ext cx="720775" cy="457200"/>
          </a:xfrm>
        </p:spPr>
        <p:txBody>
          <a:bodyPr/>
          <a:lstStyle/>
          <a:p>
            <a:pPr>
              <a:defRPr/>
            </a:pPr>
            <a:fld id="{C8E68E76-BED9-4822-AFC4-B7367625829A}" type="slidenum">
              <a:rPr lang="en-US" altLang="zh-CN" smtClean="0"/>
              <a:pPr>
                <a:defRPr/>
              </a:pPr>
              <a:t>55</a:t>
            </a:fld>
            <a:endParaRPr lang="en-US" altLang="zh-CN" dirty="0"/>
          </a:p>
        </p:txBody>
      </p:sp>
      <p:pic>
        <p:nvPicPr>
          <p:cNvPr id="88068" name="Picture 5" descr="情人卡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772816"/>
            <a:ext cx="1777206" cy="2049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bwMode="auto">
          <a:xfrm>
            <a:off x="762000" y="731248"/>
            <a:ext cx="7772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b="1" dirty="0"/>
              <a:t>分解的函数依赖保持性和无损连接性</a:t>
            </a:r>
            <a:r>
              <a:rPr lang="en-US" altLang="zh-CN" sz="2800" b="1" dirty="0"/>
              <a:t>(</a:t>
            </a:r>
            <a:r>
              <a:rPr lang="zh-CN" altLang="en-US" sz="2800" b="1" dirty="0"/>
              <a:t>示例</a:t>
            </a:r>
            <a:r>
              <a:rPr lang="en-US" altLang="zh-CN" sz="2800" b="1" dirty="0"/>
              <a:t>)</a:t>
            </a:r>
            <a:endParaRPr lang="zh-CN" altLang="en-US" sz="2800" b="1" dirty="0"/>
          </a:p>
        </p:txBody>
      </p:sp>
      <p:sp>
        <p:nvSpPr>
          <p:cNvPr id="89091" name="Rectangle 4"/>
          <p:cNvSpPr>
            <a:spLocks noGrp="1" noChangeArrowheads="1"/>
          </p:cNvSpPr>
          <p:nvPr>
            <p:ph idx="1"/>
          </p:nvPr>
        </p:nvSpPr>
        <p:spPr bwMode="auto">
          <a:xfrm>
            <a:off x="381000" y="1779736"/>
            <a:ext cx="8534400" cy="1828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lnSpc>
                <a:spcPct val="90000"/>
              </a:lnSpc>
              <a:buFontTx/>
              <a:buNone/>
            </a:pPr>
            <a:r>
              <a:rPr lang="zh-CN" altLang="en-US" sz="2800" b="1" dirty="0">
                <a:solidFill>
                  <a:srgbClr val="CC3300"/>
                </a:solidFill>
              </a:rPr>
              <a:t>例</a:t>
            </a:r>
            <a:r>
              <a:rPr lang="en-US" altLang="zh-CN" sz="2800" b="1" dirty="0">
                <a:solidFill>
                  <a:srgbClr val="CC3300"/>
                </a:solidFill>
              </a:rPr>
              <a:t>: </a:t>
            </a:r>
            <a:r>
              <a:rPr lang="zh-CN" altLang="en-US" sz="2800" b="1" dirty="0">
                <a:solidFill>
                  <a:srgbClr val="CC3300"/>
                </a:solidFill>
              </a:rPr>
              <a:t>已知关系模式：</a:t>
            </a:r>
            <a:r>
              <a:rPr lang="en-US" altLang="zh-CN" sz="2800" b="1" dirty="0">
                <a:solidFill>
                  <a:srgbClr val="CC3300"/>
                </a:solidFill>
              </a:rPr>
              <a:t>SDL&lt;U, F&gt; </a:t>
            </a:r>
          </a:p>
          <a:p>
            <a:pPr algn="just">
              <a:lnSpc>
                <a:spcPct val="90000"/>
              </a:lnSpc>
              <a:buFontTx/>
              <a:buNone/>
            </a:pPr>
            <a:r>
              <a:rPr lang="en-US" altLang="zh-CN" sz="2800" b="1" dirty="0">
                <a:solidFill>
                  <a:srgbClr val="CC3300"/>
                </a:solidFill>
              </a:rPr>
              <a:t> U={</a:t>
            </a:r>
            <a:r>
              <a:rPr lang="en-US" altLang="zh-CN" sz="2800" b="1" dirty="0" err="1">
                <a:solidFill>
                  <a:srgbClr val="CC3300"/>
                </a:solidFill>
              </a:rPr>
              <a:t>Sno</a:t>
            </a:r>
            <a:r>
              <a:rPr lang="en-US" altLang="zh-CN" sz="2800" b="1" dirty="0">
                <a:solidFill>
                  <a:srgbClr val="CC3300"/>
                </a:solidFill>
              </a:rPr>
              <a:t>,  </a:t>
            </a:r>
            <a:r>
              <a:rPr lang="en-US" altLang="zh-CN" sz="2800" b="1" dirty="0" err="1">
                <a:solidFill>
                  <a:srgbClr val="CC3300"/>
                </a:solidFill>
              </a:rPr>
              <a:t>Sdept</a:t>
            </a:r>
            <a:r>
              <a:rPr lang="en-US" altLang="zh-CN" sz="2800" b="1" dirty="0">
                <a:solidFill>
                  <a:srgbClr val="CC3300"/>
                </a:solidFill>
              </a:rPr>
              <a:t>,  </a:t>
            </a:r>
            <a:r>
              <a:rPr lang="en-US" altLang="zh-CN" sz="2800" b="1" dirty="0" err="1">
                <a:solidFill>
                  <a:srgbClr val="CC3300"/>
                </a:solidFill>
              </a:rPr>
              <a:t>Sloc</a:t>
            </a:r>
            <a:r>
              <a:rPr lang="en-US" altLang="zh-CN" sz="2800" b="1" dirty="0">
                <a:solidFill>
                  <a:srgbClr val="CC3300"/>
                </a:solidFill>
              </a:rPr>
              <a:t>}</a:t>
            </a:r>
          </a:p>
          <a:p>
            <a:pPr algn="just">
              <a:lnSpc>
                <a:spcPct val="90000"/>
              </a:lnSpc>
              <a:buFontTx/>
              <a:buNone/>
            </a:pPr>
            <a:r>
              <a:rPr lang="en-US" altLang="zh-CN" sz="2800" b="1" dirty="0">
                <a:solidFill>
                  <a:srgbClr val="CC3300"/>
                </a:solidFill>
              </a:rPr>
              <a:t> F={</a:t>
            </a:r>
            <a:r>
              <a:rPr lang="en-US" altLang="zh-CN" sz="2800" b="1" dirty="0" err="1">
                <a:solidFill>
                  <a:srgbClr val="CC3300"/>
                </a:solidFill>
              </a:rPr>
              <a:t>Sno→Sdept</a:t>
            </a:r>
            <a:r>
              <a:rPr lang="en-US" altLang="zh-CN" sz="2800" b="1" dirty="0">
                <a:solidFill>
                  <a:srgbClr val="CC3300"/>
                </a:solidFill>
              </a:rPr>
              <a:t>,  </a:t>
            </a:r>
            <a:r>
              <a:rPr lang="en-US" altLang="zh-CN" sz="2800" b="1" dirty="0" err="1">
                <a:solidFill>
                  <a:srgbClr val="CC3300"/>
                </a:solidFill>
              </a:rPr>
              <a:t>Sdept→Sloc</a:t>
            </a:r>
            <a:r>
              <a:rPr lang="en-US" altLang="zh-CN" sz="2800" b="1" dirty="0">
                <a:solidFill>
                  <a:srgbClr val="CC3300"/>
                </a:solidFill>
              </a:rPr>
              <a:t>,  </a:t>
            </a:r>
            <a:r>
              <a:rPr lang="en-US" altLang="zh-CN" sz="2800" b="1" dirty="0" err="1">
                <a:solidFill>
                  <a:srgbClr val="CC3300"/>
                </a:solidFill>
              </a:rPr>
              <a:t>Sno→Sloc</a:t>
            </a:r>
            <a:r>
              <a:rPr lang="en-US" altLang="zh-CN" sz="2800" b="1" dirty="0">
                <a:solidFill>
                  <a:srgbClr val="CC3300"/>
                </a:solidFill>
              </a:rPr>
              <a:t>}</a:t>
            </a:r>
          </a:p>
          <a:p>
            <a:pPr algn="just">
              <a:lnSpc>
                <a:spcPct val="90000"/>
              </a:lnSpc>
              <a:buFontTx/>
              <a:buNone/>
            </a:pPr>
            <a:r>
              <a:rPr lang="en-US" altLang="zh-CN" sz="2800" b="1" dirty="0">
                <a:solidFill>
                  <a:srgbClr val="CC3300"/>
                </a:solidFill>
              </a:rPr>
              <a:t>      </a:t>
            </a:r>
          </a:p>
        </p:txBody>
      </p:sp>
      <p:sp>
        <p:nvSpPr>
          <p:cNvPr id="418821" name="Rectangle 5"/>
          <p:cNvSpPr>
            <a:spLocks noChangeArrowheads="1"/>
          </p:cNvSpPr>
          <p:nvPr/>
        </p:nvSpPr>
        <p:spPr bwMode="auto">
          <a:xfrm>
            <a:off x="457200" y="3608536"/>
            <a:ext cx="7848600" cy="107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lnSpc>
                <a:spcPct val="90000"/>
              </a:lnSpc>
              <a:spcBef>
                <a:spcPct val="50000"/>
              </a:spcBef>
              <a:buClr>
                <a:schemeClr val="accent1"/>
              </a:buClr>
            </a:pPr>
            <a:r>
              <a:rPr lang="zh-CN" altLang="en-US">
                <a:solidFill>
                  <a:srgbClr val="000066"/>
                </a:solidFill>
                <a:latin typeface="Tahoma" pitchFamily="34" charset="0"/>
              </a:rPr>
              <a:t>因为：</a:t>
            </a:r>
            <a:r>
              <a:rPr lang="en-US" altLang="zh-CN">
                <a:solidFill>
                  <a:srgbClr val="000066"/>
                </a:solidFill>
                <a:latin typeface="Tahoma" pitchFamily="34" charset="0"/>
              </a:rPr>
              <a:t>SDL</a:t>
            </a:r>
            <a:r>
              <a:rPr lang="zh-CN" altLang="en-US">
                <a:solidFill>
                  <a:srgbClr val="000066"/>
                </a:solidFill>
                <a:latin typeface="Tahoma" pitchFamily="34" charset="0"/>
              </a:rPr>
              <a:t>中存在传递函数依赖 </a:t>
            </a:r>
            <a:r>
              <a:rPr lang="en-US" altLang="zh-CN">
                <a:solidFill>
                  <a:srgbClr val="000066"/>
                </a:solidFill>
                <a:latin typeface="Tahoma" pitchFamily="34" charset="0"/>
              </a:rPr>
              <a:t>Sno→Sloc</a:t>
            </a:r>
          </a:p>
          <a:p>
            <a:pPr eaLnBrk="1" hangingPunct="1">
              <a:lnSpc>
                <a:spcPct val="90000"/>
              </a:lnSpc>
              <a:spcBef>
                <a:spcPct val="50000"/>
              </a:spcBef>
              <a:buClr>
                <a:schemeClr val="accent1"/>
              </a:buClr>
            </a:pPr>
            <a:r>
              <a:rPr lang="zh-CN" altLang="en-US">
                <a:solidFill>
                  <a:srgbClr val="000066"/>
                </a:solidFill>
                <a:latin typeface="Tahoma" pitchFamily="34" charset="0"/>
              </a:rPr>
              <a:t>所以： </a:t>
            </a:r>
            <a:r>
              <a:rPr lang="en-US" altLang="zh-CN">
                <a:solidFill>
                  <a:srgbClr val="CC3300"/>
                </a:solidFill>
                <a:latin typeface="Tahoma" pitchFamily="34" charset="0"/>
              </a:rPr>
              <a:t>SL∈2NF</a:t>
            </a:r>
            <a:r>
              <a:rPr lang="en-US" altLang="zh-CN">
                <a:solidFill>
                  <a:srgbClr val="000066"/>
                </a:solidFill>
                <a:latin typeface="Tahoma" pitchFamily="34" charset="0"/>
              </a:rPr>
              <a:t>  </a:t>
            </a:r>
          </a:p>
        </p:txBody>
      </p:sp>
      <p:sp>
        <p:nvSpPr>
          <p:cNvPr id="418822" name="Rectangle 6"/>
          <p:cNvSpPr>
            <a:spLocks noChangeArrowheads="1"/>
          </p:cNvSpPr>
          <p:nvPr/>
        </p:nvSpPr>
        <p:spPr bwMode="auto">
          <a:xfrm>
            <a:off x="239828" y="4756298"/>
            <a:ext cx="81534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lnSpc>
                <a:spcPct val="90000"/>
              </a:lnSpc>
              <a:buClr>
                <a:schemeClr val="accent1"/>
              </a:buClr>
            </a:pPr>
            <a:r>
              <a:rPr lang="en-US" altLang="zh-CN" dirty="0">
                <a:solidFill>
                  <a:srgbClr val="669900"/>
                </a:solidFill>
                <a:latin typeface="Tahoma" pitchFamily="34" charset="0"/>
              </a:rPr>
              <a:t>     </a:t>
            </a:r>
            <a:r>
              <a:rPr lang="zh-CN" altLang="en-US" dirty="0">
                <a:solidFill>
                  <a:srgbClr val="669900"/>
                </a:solidFill>
                <a:latin typeface="Tahoma" pitchFamily="34" charset="0"/>
              </a:rPr>
              <a:t>存在插入异常、删除异常、冗余度大和更新异常等问题，则可进行分解，且分解方法可以有多种：</a:t>
            </a:r>
          </a:p>
        </p:txBody>
      </p:sp>
      <p:sp>
        <p:nvSpPr>
          <p:cNvPr id="2" name="灯片编号占位符 1"/>
          <p:cNvSpPr>
            <a:spLocks noGrp="1"/>
          </p:cNvSpPr>
          <p:nvPr>
            <p:ph type="sldNum" sz="quarter" idx="11"/>
          </p:nvPr>
        </p:nvSpPr>
        <p:spPr>
          <a:xfrm>
            <a:off x="250824" y="6453336"/>
            <a:ext cx="648767" cy="457200"/>
          </a:xfrm>
        </p:spPr>
        <p:txBody>
          <a:bodyPr/>
          <a:lstStyle/>
          <a:p>
            <a:pPr>
              <a:defRPr/>
            </a:pPr>
            <a:fld id="{C8E68E76-BED9-4822-AFC4-B7367625829A}" type="slidenum">
              <a:rPr lang="en-US" altLang="zh-CN" smtClean="0"/>
              <a:pPr>
                <a:defRPr/>
              </a:pPr>
              <a:t>56</a:t>
            </a:fld>
            <a:endParaRPr lang="en-US" altLang="zh-CN"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8821"/>
                                        </p:tgtEl>
                                        <p:attrNameLst>
                                          <p:attrName>style.visibility</p:attrName>
                                        </p:attrNameLst>
                                      </p:cBhvr>
                                      <p:to>
                                        <p:strVal val="visible"/>
                                      </p:to>
                                    </p:set>
                                    <p:anim calcmode="lin" valueType="num">
                                      <p:cBhvr additive="base">
                                        <p:cTn id="7" dur="500" fill="hold"/>
                                        <p:tgtEl>
                                          <p:spTgt spid="418821"/>
                                        </p:tgtEl>
                                        <p:attrNameLst>
                                          <p:attrName>ppt_x</p:attrName>
                                        </p:attrNameLst>
                                      </p:cBhvr>
                                      <p:tavLst>
                                        <p:tav tm="0">
                                          <p:val>
                                            <p:strVal val="0-#ppt_w/2"/>
                                          </p:val>
                                        </p:tav>
                                        <p:tav tm="100000">
                                          <p:val>
                                            <p:strVal val="#ppt_x"/>
                                          </p:val>
                                        </p:tav>
                                      </p:tavLst>
                                    </p:anim>
                                    <p:anim calcmode="lin" valueType="num">
                                      <p:cBhvr additive="base">
                                        <p:cTn id="8" dur="500" fill="hold"/>
                                        <p:tgtEl>
                                          <p:spTgt spid="41882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8822"/>
                                        </p:tgtEl>
                                        <p:attrNameLst>
                                          <p:attrName>style.visibility</p:attrName>
                                        </p:attrNameLst>
                                      </p:cBhvr>
                                      <p:to>
                                        <p:strVal val="visible"/>
                                      </p:to>
                                    </p:set>
                                    <p:anim calcmode="lin" valueType="num">
                                      <p:cBhvr additive="base">
                                        <p:cTn id="13" dur="500" fill="hold"/>
                                        <p:tgtEl>
                                          <p:spTgt spid="418822"/>
                                        </p:tgtEl>
                                        <p:attrNameLst>
                                          <p:attrName>ppt_x</p:attrName>
                                        </p:attrNameLst>
                                      </p:cBhvr>
                                      <p:tavLst>
                                        <p:tav tm="0">
                                          <p:val>
                                            <p:strVal val="0-#ppt_w/2"/>
                                          </p:val>
                                        </p:tav>
                                        <p:tav tm="100000">
                                          <p:val>
                                            <p:strVal val="#ppt_x"/>
                                          </p:val>
                                        </p:tav>
                                      </p:tavLst>
                                    </p:anim>
                                    <p:anim calcmode="lin" valueType="num">
                                      <p:cBhvr additive="base">
                                        <p:cTn id="14" dur="500" fill="hold"/>
                                        <p:tgtEl>
                                          <p:spTgt spid="4188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21" grpId="0" autoUpdateAnimBg="0"/>
      <p:bldP spid="418822"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4"/>
          <p:cNvSpPr>
            <a:spLocks noGrp="1" noChangeArrowheads="1"/>
          </p:cNvSpPr>
          <p:nvPr>
            <p:ph idx="1"/>
          </p:nvPr>
        </p:nvSpPr>
        <p:spPr bwMode="auto">
          <a:xfrm>
            <a:off x="914400" y="1447800"/>
            <a:ext cx="7772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lnSpc>
                <a:spcPct val="90000"/>
              </a:lnSpc>
              <a:buFontTx/>
              <a:buNone/>
            </a:pPr>
            <a:r>
              <a:rPr lang="en-US" altLang="zh-CN" sz="2800" b="1">
                <a:solidFill>
                  <a:srgbClr val="CC3300"/>
                </a:solidFill>
              </a:rPr>
              <a:t>SDL </a:t>
            </a:r>
            <a:r>
              <a:rPr lang="en-US" altLang="zh-CN" sz="2800" b="1">
                <a:solidFill>
                  <a:srgbClr val="000066"/>
                </a:solidFill>
              </a:rPr>
              <a:t>   ─────────────</a:t>
            </a:r>
          </a:p>
          <a:p>
            <a:pPr>
              <a:lnSpc>
                <a:spcPct val="90000"/>
              </a:lnSpc>
              <a:buFontTx/>
              <a:buNone/>
            </a:pPr>
            <a:r>
              <a:rPr lang="en-US" altLang="zh-CN" sz="2800" b="1">
                <a:solidFill>
                  <a:srgbClr val="000066"/>
                </a:solidFill>
              </a:rPr>
              <a:t>             </a:t>
            </a:r>
            <a:r>
              <a:rPr lang="en-US" altLang="zh-CN" sz="2800" b="1">
                <a:solidFill>
                  <a:srgbClr val="669900"/>
                </a:solidFill>
              </a:rPr>
              <a:t>Sno	Sdept	Sloc</a:t>
            </a:r>
            <a:r>
              <a:rPr lang="en-US" altLang="zh-CN" sz="2800" b="1">
                <a:solidFill>
                  <a:srgbClr val="000066"/>
                </a:solidFill>
              </a:rPr>
              <a:t>               </a:t>
            </a:r>
          </a:p>
          <a:p>
            <a:pPr>
              <a:lnSpc>
                <a:spcPct val="90000"/>
              </a:lnSpc>
              <a:buFontTx/>
              <a:buNone/>
            </a:pPr>
            <a:r>
              <a:rPr lang="en-US" altLang="zh-CN" sz="2800" b="1">
                <a:solidFill>
                  <a:srgbClr val="000066"/>
                </a:solidFill>
              </a:rPr>
              <a:t>         ─────────────            </a:t>
            </a:r>
          </a:p>
          <a:p>
            <a:pPr>
              <a:lnSpc>
                <a:spcPct val="90000"/>
              </a:lnSpc>
              <a:buFontTx/>
              <a:buNone/>
            </a:pPr>
            <a:r>
              <a:rPr lang="en-US" altLang="zh-CN" sz="2800" b="1">
                <a:solidFill>
                  <a:srgbClr val="000066"/>
                </a:solidFill>
              </a:rPr>
              <a:t>          95001        CS            A</a:t>
            </a:r>
          </a:p>
          <a:p>
            <a:pPr algn="just">
              <a:lnSpc>
                <a:spcPct val="90000"/>
              </a:lnSpc>
              <a:buFontTx/>
              <a:buNone/>
            </a:pPr>
            <a:r>
              <a:rPr lang="en-US" altLang="zh-CN" sz="2800" b="1">
                <a:solidFill>
                  <a:srgbClr val="000066"/>
                </a:solidFill>
              </a:rPr>
              <a:t>          95002        IS             B</a:t>
            </a:r>
          </a:p>
          <a:p>
            <a:pPr algn="just">
              <a:lnSpc>
                <a:spcPct val="90000"/>
              </a:lnSpc>
              <a:buFontTx/>
              <a:buNone/>
            </a:pPr>
            <a:r>
              <a:rPr lang="en-US" altLang="zh-CN" sz="2800" b="1">
                <a:solidFill>
                  <a:srgbClr val="000066"/>
                </a:solidFill>
              </a:rPr>
              <a:t>          95003        MA           C</a:t>
            </a:r>
          </a:p>
          <a:p>
            <a:pPr algn="just">
              <a:lnSpc>
                <a:spcPct val="90000"/>
              </a:lnSpc>
              <a:buFontTx/>
              <a:buNone/>
            </a:pPr>
            <a:r>
              <a:rPr lang="en-US" altLang="zh-CN" sz="2800" b="1">
                <a:solidFill>
                  <a:srgbClr val="000066"/>
                </a:solidFill>
              </a:rPr>
              <a:t>          95004        IS             B</a:t>
            </a:r>
          </a:p>
          <a:p>
            <a:pPr algn="just">
              <a:lnSpc>
                <a:spcPct val="90000"/>
              </a:lnSpc>
              <a:buFontTx/>
              <a:buNone/>
            </a:pPr>
            <a:r>
              <a:rPr lang="en-US" altLang="zh-CN" sz="2800" b="1">
                <a:solidFill>
                  <a:srgbClr val="000066"/>
                </a:solidFill>
              </a:rPr>
              <a:t>          95005	PH	        B               </a:t>
            </a:r>
          </a:p>
          <a:p>
            <a:pPr algn="just">
              <a:lnSpc>
                <a:spcPct val="90000"/>
              </a:lnSpc>
              <a:buFontTx/>
              <a:buNone/>
            </a:pPr>
            <a:r>
              <a:rPr lang="en-US" altLang="zh-CN" sz="2800" b="1">
                <a:solidFill>
                  <a:srgbClr val="000066"/>
                </a:solidFill>
              </a:rPr>
              <a:t>         ─────────────</a:t>
            </a:r>
          </a:p>
        </p:txBody>
      </p:sp>
      <p:sp>
        <p:nvSpPr>
          <p:cNvPr id="2" name="灯片编号占位符 1"/>
          <p:cNvSpPr>
            <a:spLocks noGrp="1"/>
          </p:cNvSpPr>
          <p:nvPr>
            <p:ph type="sldNum" sz="quarter" idx="11"/>
          </p:nvPr>
        </p:nvSpPr>
        <p:spPr>
          <a:xfrm>
            <a:off x="250824" y="6453336"/>
            <a:ext cx="720775" cy="457200"/>
          </a:xfrm>
        </p:spPr>
        <p:txBody>
          <a:bodyPr/>
          <a:lstStyle/>
          <a:p>
            <a:pPr>
              <a:defRPr/>
            </a:pPr>
            <a:fld id="{C8E68E76-BED9-4822-AFC4-B7367625829A}" type="slidenum">
              <a:rPr lang="en-US" altLang="zh-CN" smtClean="0"/>
              <a:pPr>
                <a:defRPr/>
              </a:pPr>
              <a:t>57</a:t>
            </a:fld>
            <a:endParaRPr lang="en-US" altLang="zh-CN" dirty="0"/>
          </a:p>
        </p:txBody>
      </p:sp>
      <p:sp>
        <p:nvSpPr>
          <p:cNvPr id="6" name="Rectangle 2">
            <a:extLst>
              <a:ext uri="{FF2B5EF4-FFF2-40B4-BE49-F238E27FC236}">
                <a16:creationId xmlns:a16="http://schemas.microsoft.com/office/drawing/2014/main" id="{FAAE33B2-6CAD-4D8A-B427-6EC05192043D}"/>
              </a:ext>
            </a:extLst>
          </p:cNvPr>
          <p:cNvSpPr>
            <a:spLocks noGrp="1" noChangeArrowheads="1"/>
          </p:cNvSpPr>
          <p:nvPr>
            <p:ph type="title"/>
          </p:nvPr>
        </p:nvSpPr>
        <p:spPr bwMode="auto">
          <a:xfrm>
            <a:off x="762000" y="731248"/>
            <a:ext cx="7772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b="1" dirty="0"/>
              <a:t>分解的函数依赖保持性和无损连接性</a:t>
            </a:r>
            <a:r>
              <a:rPr lang="en-US" altLang="zh-CN" sz="2800" b="1" dirty="0"/>
              <a:t>(</a:t>
            </a:r>
            <a:r>
              <a:rPr lang="zh-CN" altLang="en-US" sz="2800" b="1" dirty="0"/>
              <a:t>示例</a:t>
            </a:r>
            <a:r>
              <a:rPr lang="en-US" altLang="zh-CN" sz="2800" b="1" dirty="0"/>
              <a:t>)</a:t>
            </a:r>
            <a:endParaRPr lang="zh-CN" altLang="en-US" sz="2800" b="1" dirty="0"/>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7"/>
          <p:cNvSpPr>
            <a:spLocks noGrp="1" noChangeArrowheads="1"/>
          </p:cNvSpPr>
          <p:nvPr>
            <p:ph idx="1"/>
          </p:nvPr>
        </p:nvSpPr>
        <p:spPr bwMode="auto">
          <a:xfrm>
            <a:off x="-152400" y="1567904"/>
            <a:ext cx="8305800" cy="2514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lgn="just">
              <a:buFontTx/>
              <a:buNone/>
            </a:pPr>
            <a:r>
              <a:rPr lang="zh-CN" altLang="en-US" b="1">
                <a:solidFill>
                  <a:srgbClr val="000066"/>
                </a:solidFill>
              </a:rPr>
              <a:t>第一种分解：   </a:t>
            </a:r>
            <a:r>
              <a:rPr lang="en-US" altLang="zh-CN" b="1">
                <a:solidFill>
                  <a:srgbClr val="000066"/>
                </a:solidFill>
              </a:rPr>
              <a:t>SDL</a:t>
            </a:r>
            <a:r>
              <a:rPr lang="zh-CN" altLang="en-US" b="1">
                <a:solidFill>
                  <a:srgbClr val="000066"/>
                </a:solidFill>
              </a:rPr>
              <a:t>分解为下面三个关系模式：</a:t>
            </a:r>
          </a:p>
          <a:p>
            <a:pPr lvl="1" algn="just">
              <a:buFontTx/>
              <a:buNone/>
            </a:pPr>
            <a:r>
              <a:rPr lang="zh-CN" altLang="en-US" b="1">
                <a:solidFill>
                  <a:srgbClr val="000066"/>
                </a:solidFill>
              </a:rPr>
              <a:t>    </a:t>
            </a:r>
            <a:r>
              <a:rPr lang="en-US" altLang="zh-CN" b="1">
                <a:solidFill>
                  <a:srgbClr val="CC3300"/>
                </a:solidFill>
              </a:rPr>
              <a:t>SN(Sno)</a:t>
            </a:r>
          </a:p>
          <a:p>
            <a:pPr lvl="1" algn="just">
              <a:buFontTx/>
              <a:buNone/>
            </a:pPr>
            <a:r>
              <a:rPr lang="en-US" altLang="zh-CN" b="1">
                <a:solidFill>
                  <a:srgbClr val="CC3300"/>
                </a:solidFill>
              </a:rPr>
              <a:t>    SD(Sdept)</a:t>
            </a:r>
          </a:p>
          <a:p>
            <a:pPr lvl="1" algn="just">
              <a:buFontTx/>
              <a:buNone/>
            </a:pPr>
            <a:r>
              <a:rPr lang="en-US" altLang="zh-CN" b="1">
                <a:solidFill>
                  <a:srgbClr val="CC3300"/>
                </a:solidFill>
              </a:rPr>
              <a:t>    SO(Sloc)</a:t>
            </a:r>
          </a:p>
        </p:txBody>
      </p:sp>
      <p:sp>
        <p:nvSpPr>
          <p:cNvPr id="420872" name="Rectangle 8"/>
          <p:cNvSpPr>
            <a:spLocks noChangeArrowheads="1"/>
          </p:cNvSpPr>
          <p:nvPr/>
        </p:nvSpPr>
        <p:spPr bwMode="auto">
          <a:xfrm>
            <a:off x="2286000" y="2710904"/>
            <a:ext cx="83058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lstStyle>
            <a:lvl1pPr marL="342900" indent="-342900"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eaLnBrk="1" hangingPunct="1">
              <a:lnSpc>
                <a:spcPct val="90000"/>
              </a:lnSpc>
              <a:buClr>
                <a:schemeClr val="accent1"/>
              </a:buClr>
            </a:pPr>
            <a:endParaRPr lang="en-US" altLang="zh-CN">
              <a:solidFill>
                <a:srgbClr val="000066"/>
              </a:solidFill>
              <a:latin typeface="Tahoma" pitchFamily="34" charset="0"/>
            </a:endParaRPr>
          </a:p>
          <a:p>
            <a:pPr algn="just" eaLnBrk="1" hangingPunct="1">
              <a:lnSpc>
                <a:spcPct val="90000"/>
              </a:lnSpc>
              <a:buClr>
                <a:schemeClr val="accent1"/>
              </a:buClr>
            </a:pPr>
            <a:r>
              <a:rPr lang="en-US" altLang="zh-CN">
                <a:solidFill>
                  <a:srgbClr val="000066"/>
                </a:solidFill>
                <a:latin typeface="Tahoma" pitchFamily="34" charset="0"/>
              </a:rPr>
              <a:t>     </a:t>
            </a:r>
            <a:r>
              <a:rPr lang="en-US" altLang="zh-CN" sz="2000">
                <a:solidFill>
                  <a:srgbClr val="CC3300"/>
                </a:solidFill>
                <a:latin typeface="Tahoma" pitchFamily="34" charset="0"/>
              </a:rPr>
              <a:t>SN  </a:t>
            </a:r>
            <a:r>
              <a:rPr lang="en-US" altLang="zh-CN" sz="2000">
                <a:solidFill>
                  <a:srgbClr val="000066"/>
                </a:solidFill>
                <a:latin typeface="Tahoma" pitchFamily="34" charset="0"/>
              </a:rPr>
              <a:t> ────── </a:t>
            </a:r>
            <a:r>
              <a:rPr lang="en-US" altLang="zh-CN" sz="2000">
                <a:solidFill>
                  <a:srgbClr val="CC3300"/>
                </a:solidFill>
                <a:latin typeface="Tahoma" pitchFamily="34" charset="0"/>
              </a:rPr>
              <a:t>  SD</a:t>
            </a:r>
            <a:r>
              <a:rPr lang="en-US" altLang="zh-CN" sz="2000">
                <a:solidFill>
                  <a:srgbClr val="000066"/>
                </a:solidFill>
                <a:latin typeface="Tahoma" pitchFamily="34" charset="0"/>
              </a:rPr>
              <a:t> ──────    </a:t>
            </a:r>
            <a:r>
              <a:rPr lang="en-US" altLang="zh-CN" sz="2000">
                <a:solidFill>
                  <a:srgbClr val="CC3300"/>
                </a:solidFill>
                <a:latin typeface="Tahoma" pitchFamily="34" charset="0"/>
              </a:rPr>
              <a:t>SO</a:t>
            </a:r>
            <a:r>
              <a:rPr lang="en-US" altLang="zh-CN" sz="2000">
                <a:solidFill>
                  <a:srgbClr val="000066"/>
                </a:solidFill>
                <a:latin typeface="Tahoma" pitchFamily="34" charset="0"/>
              </a:rPr>
              <a:t> ────</a:t>
            </a:r>
          </a:p>
          <a:p>
            <a:pPr algn="just" eaLnBrk="1" hangingPunct="1">
              <a:lnSpc>
                <a:spcPct val="90000"/>
              </a:lnSpc>
              <a:buClr>
                <a:schemeClr val="accent1"/>
              </a:buClr>
            </a:pPr>
            <a:r>
              <a:rPr lang="en-US" altLang="zh-CN">
                <a:solidFill>
                  <a:srgbClr val="000066"/>
                </a:solidFill>
                <a:latin typeface="Tahoma" pitchFamily="34" charset="0"/>
              </a:rPr>
              <a:t>                  </a:t>
            </a:r>
            <a:r>
              <a:rPr lang="en-US" altLang="zh-CN">
                <a:solidFill>
                  <a:srgbClr val="669900"/>
                </a:solidFill>
                <a:latin typeface="Tahoma" pitchFamily="34" charset="0"/>
              </a:rPr>
              <a:t>Sno                Sdept               Sloc</a:t>
            </a:r>
          </a:p>
          <a:p>
            <a:pPr algn="just" eaLnBrk="1" hangingPunct="1">
              <a:lnSpc>
                <a:spcPct val="90000"/>
              </a:lnSpc>
              <a:buClr>
                <a:schemeClr val="accent1"/>
              </a:buClr>
            </a:pPr>
            <a:r>
              <a:rPr lang="en-US" altLang="zh-CN">
                <a:solidFill>
                  <a:srgbClr val="000066"/>
                </a:solidFill>
                <a:latin typeface="Tahoma" pitchFamily="34" charset="0"/>
              </a:rPr>
              <a:t>             </a:t>
            </a:r>
            <a:r>
              <a:rPr lang="en-US" altLang="zh-CN" sz="2000">
                <a:solidFill>
                  <a:srgbClr val="000066"/>
                </a:solidFill>
                <a:latin typeface="Tahoma" pitchFamily="34" charset="0"/>
              </a:rPr>
              <a:t>──────        ──────          ────</a:t>
            </a:r>
          </a:p>
          <a:p>
            <a:pPr algn="just" eaLnBrk="1" hangingPunct="1">
              <a:lnSpc>
                <a:spcPct val="90000"/>
              </a:lnSpc>
              <a:buClr>
                <a:schemeClr val="accent1"/>
              </a:buClr>
            </a:pPr>
            <a:r>
              <a:rPr lang="en-US" altLang="zh-CN">
                <a:solidFill>
                  <a:srgbClr val="000066"/>
                </a:solidFill>
                <a:latin typeface="Tahoma" pitchFamily="34" charset="0"/>
              </a:rPr>
              <a:t>                 95001                CS                  A</a:t>
            </a:r>
          </a:p>
          <a:p>
            <a:pPr algn="just" eaLnBrk="1" hangingPunct="1">
              <a:lnSpc>
                <a:spcPct val="90000"/>
              </a:lnSpc>
              <a:buClr>
                <a:schemeClr val="accent1"/>
              </a:buClr>
            </a:pPr>
            <a:r>
              <a:rPr lang="en-US" altLang="zh-CN">
                <a:solidFill>
                  <a:srgbClr val="000066"/>
                </a:solidFill>
                <a:latin typeface="Tahoma" pitchFamily="34" charset="0"/>
              </a:rPr>
              <a:t>                 95002                IS                   B</a:t>
            </a:r>
          </a:p>
          <a:p>
            <a:pPr algn="just" eaLnBrk="1" hangingPunct="1">
              <a:lnSpc>
                <a:spcPct val="90000"/>
              </a:lnSpc>
              <a:buClr>
                <a:schemeClr val="accent1"/>
              </a:buClr>
            </a:pPr>
            <a:r>
              <a:rPr lang="en-US" altLang="zh-CN">
                <a:solidFill>
                  <a:srgbClr val="000066"/>
                </a:solidFill>
                <a:latin typeface="Tahoma" pitchFamily="34" charset="0"/>
              </a:rPr>
              <a:t>                 95003                MA                  C</a:t>
            </a:r>
          </a:p>
          <a:p>
            <a:pPr algn="just" eaLnBrk="1" hangingPunct="1">
              <a:lnSpc>
                <a:spcPct val="90000"/>
              </a:lnSpc>
              <a:buClr>
                <a:schemeClr val="accent1"/>
              </a:buClr>
            </a:pPr>
            <a:r>
              <a:rPr lang="en-US" altLang="zh-CN">
                <a:solidFill>
                  <a:srgbClr val="000066"/>
                </a:solidFill>
                <a:latin typeface="Tahoma" pitchFamily="34" charset="0"/>
              </a:rPr>
              <a:t>                 95004                PH              ───</a:t>
            </a:r>
          </a:p>
          <a:p>
            <a:pPr algn="just" eaLnBrk="1" hangingPunct="1">
              <a:lnSpc>
                <a:spcPct val="90000"/>
              </a:lnSpc>
              <a:buClr>
                <a:schemeClr val="accent1"/>
              </a:buClr>
            </a:pPr>
            <a:r>
              <a:rPr lang="en-US" altLang="zh-CN">
                <a:solidFill>
                  <a:srgbClr val="000066"/>
                </a:solidFill>
                <a:latin typeface="Tahoma" pitchFamily="34" charset="0"/>
              </a:rPr>
              <a:t>                 95005            ────</a:t>
            </a:r>
          </a:p>
          <a:p>
            <a:pPr algn="just" eaLnBrk="1" hangingPunct="1">
              <a:lnSpc>
                <a:spcPct val="90000"/>
              </a:lnSpc>
              <a:buClr>
                <a:schemeClr val="accent1"/>
              </a:buClr>
            </a:pPr>
            <a:r>
              <a:rPr lang="en-US" altLang="zh-CN">
                <a:solidFill>
                  <a:srgbClr val="000066"/>
                </a:solidFill>
                <a:latin typeface="Tahoma" pitchFamily="34" charset="0"/>
              </a:rPr>
              <a:t>             ─────</a:t>
            </a:r>
          </a:p>
        </p:txBody>
      </p:sp>
      <p:sp>
        <p:nvSpPr>
          <p:cNvPr id="420873" name="Rectangle 9"/>
          <p:cNvSpPr>
            <a:spLocks noChangeArrowheads="1"/>
          </p:cNvSpPr>
          <p:nvPr/>
        </p:nvSpPr>
        <p:spPr bwMode="auto">
          <a:xfrm>
            <a:off x="457200" y="5377904"/>
            <a:ext cx="27432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lnSpc>
                <a:spcPct val="95000"/>
              </a:lnSpc>
              <a:buClr>
                <a:schemeClr val="folHlink"/>
              </a:buClr>
              <a:buSzPct val="60000"/>
              <a:buFont typeface="Wingdings" pitchFamily="2" charset="2"/>
              <a:buNone/>
            </a:pPr>
            <a:r>
              <a:rPr lang="zh-CN" altLang="en-US">
                <a:solidFill>
                  <a:srgbClr val="CC3300"/>
                </a:solidFill>
                <a:latin typeface="Tahoma" pitchFamily="34" charset="0"/>
              </a:rPr>
              <a:t>注：分解后的数据库丢失了许多信息</a:t>
            </a:r>
          </a:p>
        </p:txBody>
      </p:sp>
      <p:sp>
        <p:nvSpPr>
          <p:cNvPr id="2" name="灯片编号占位符 1"/>
          <p:cNvSpPr>
            <a:spLocks noGrp="1"/>
          </p:cNvSpPr>
          <p:nvPr>
            <p:ph type="sldNum" sz="quarter" idx="11"/>
          </p:nvPr>
        </p:nvSpPr>
        <p:spPr>
          <a:xfrm>
            <a:off x="250824" y="6453336"/>
            <a:ext cx="864791" cy="457200"/>
          </a:xfrm>
        </p:spPr>
        <p:txBody>
          <a:bodyPr/>
          <a:lstStyle/>
          <a:p>
            <a:pPr>
              <a:defRPr/>
            </a:pPr>
            <a:fld id="{C8E68E76-BED9-4822-AFC4-B7367625829A}" type="slidenum">
              <a:rPr lang="en-US" altLang="zh-CN" smtClean="0"/>
              <a:pPr>
                <a:defRPr/>
              </a:pPr>
              <a:t>58</a:t>
            </a:fld>
            <a:endParaRPr lang="en-US" altLang="zh-CN" dirty="0"/>
          </a:p>
        </p:txBody>
      </p:sp>
      <p:sp>
        <p:nvSpPr>
          <p:cNvPr id="8" name="Rectangle 2">
            <a:extLst>
              <a:ext uri="{FF2B5EF4-FFF2-40B4-BE49-F238E27FC236}">
                <a16:creationId xmlns:a16="http://schemas.microsoft.com/office/drawing/2014/main" id="{50DF4FA3-AE1D-40E7-B9BD-C0532E4D0C06}"/>
              </a:ext>
            </a:extLst>
          </p:cNvPr>
          <p:cNvSpPr>
            <a:spLocks noGrp="1" noChangeArrowheads="1"/>
          </p:cNvSpPr>
          <p:nvPr>
            <p:ph type="title"/>
          </p:nvPr>
        </p:nvSpPr>
        <p:spPr bwMode="auto">
          <a:xfrm>
            <a:off x="762000" y="731248"/>
            <a:ext cx="7772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b="1" dirty="0"/>
              <a:t>分解的函数依赖保持性和无损连接性</a:t>
            </a:r>
            <a:r>
              <a:rPr lang="en-US" altLang="zh-CN" sz="2800" b="1" dirty="0"/>
              <a:t>(</a:t>
            </a:r>
            <a:r>
              <a:rPr lang="zh-CN" altLang="en-US" sz="2800" b="1" dirty="0"/>
              <a:t>示例</a:t>
            </a:r>
            <a:r>
              <a:rPr lang="en-US" altLang="zh-CN" sz="2800" b="1" dirty="0"/>
              <a:t>)</a:t>
            </a:r>
            <a:endParaRPr lang="zh-CN" altLang="en-US" sz="2800"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20872"/>
                                        </p:tgtEl>
                                        <p:attrNameLst>
                                          <p:attrName>style.visibility</p:attrName>
                                        </p:attrNameLst>
                                      </p:cBhvr>
                                      <p:to>
                                        <p:strVal val="visible"/>
                                      </p:to>
                                    </p:set>
                                    <p:animEffect transition="in" filter="box(in)">
                                      <p:cBhvr>
                                        <p:cTn id="7" dur="500"/>
                                        <p:tgtEl>
                                          <p:spTgt spid="4208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20873"/>
                                        </p:tgtEl>
                                        <p:attrNameLst>
                                          <p:attrName>style.visibility</p:attrName>
                                        </p:attrNameLst>
                                      </p:cBhvr>
                                      <p:to>
                                        <p:strVal val="visible"/>
                                      </p:to>
                                    </p:set>
                                    <p:animEffect transition="in" filter="checkerboard(across)">
                                      <p:cBhvr>
                                        <p:cTn id="12" dur="500"/>
                                        <p:tgtEl>
                                          <p:spTgt spid="420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72" grpId="0" autoUpdateAnimBg="0"/>
      <p:bldP spid="420873"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4"/>
          <p:cNvSpPr>
            <a:spLocks noGrp="1" noChangeArrowheads="1"/>
          </p:cNvSpPr>
          <p:nvPr>
            <p:ph idx="1"/>
          </p:nvPr>
        </p:nvSpPr>
        <p:spPr bwMode="auto">
          <a:xfrm>
            <a:off x="0" y="1763216"/>
            <a:ext cx="83058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lgn="just">
              <a:buFontTx/>
              <a:buNone/>
            </a:pPr>
            <a:r>
              <a:rPr lang="zh-CN" altLang="en-US" b="1">
                <a:solidFill>
                  <a:srgbClr val="000066"/>
                </a:solidFill>
              </a:rPr>
              <a:t>第二种分解：   </a:t>
            </a:r>
            <a:r>
              <a:rPr lang="en-US" altLang="zh-CN" b="1">
                <a:solidFill>
                  <a:srgbClr val="000066"/>
                </a:solidFill>
              </a:rPr>
              <a:t>SDL</a:t>
            </a:r>
            <a:r>
              <a:rPr lang="zh-CN" altLang="en-US" b="1">
                <a:solidFill>
                  <a:srgbClr val="000066"/>
                </a:solidFill>
              </a:rPr>
              <a:t>分解为下面两个关系模式：</a:t>
            </a:r>
          </a:p>
          <a:p>
            <a:pPr lvl="1" algn="just">
              <a:buFontTx/>
              <a:buNone/>
            </a:pPr>
            <a:r>
              <a:rPr lang="zh-CN" altLang="en-US" b="1">
                <a:solidFill>
                  <a:srgbClr val="CC3300"/>
                </a:solidFill>
              </a:rPr>
              <a:t>     </a:t>
            </a:r>
            <a:r>
              <a:rPr lang="en-US" altLang="zh-CN" b="1">
                <a:solidFill>
                  <a:srgbClr val="CC3300"/>
                </a:solidFill>
              </a:rPr>
              <a:t>NL(Sno, Sloc)      DL(Sdept, Sloc)</a:t>
            </a:r>
          </a:p>
        </p:txBody>
      </p:sp>
      <p:sp>
        <p:nvSpPr>
          <p:cNvPr id="421893" name="Rectangle 5"/>
          <p:cNvSpPr>
            <a:spLocks noChangeArrowheads="1"/>
          </p:cNvSpPr>
          <p:nvPr/>
        </p:nvSpPr>
        <p:spPr bwMode="auto">
          <a:xfrm>
            <a:off x="304800" y="3058616"/>
            <a:ext cx="8534400" cy="2602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lvl="1" algn="just" eaLnBrk="1" hangingPunct="1">
              <a:lnSpc>
                <a:spcPct val="90000"/>
              </a:lnSpc>
              <a:buClr>
                <a:schemeClr val="hlink"/>
              </a:buClr>
            </a:pPr>
            <a:r>
              <a:rPr lang="en-US" altLang="zh-CN" sz="2000" dirty="0">
                <a:solidFill>
                  <a:srgbClr val="000066"/>
                </a:solidFill>
                <a:latin typeface="Tahoma" pitchFamily="34" charset="0"/>
              </a:rPr>
              <a:t>     </a:t>
            </a:r>
            <a:r>
              <a:rPr lang="en-US" altLang="zh-CN" sz="2000" dirty="0">
                <a:solidFill>
                  <a:srgbClr val="CC3300"/>
                </a:solidFill>
                <a:latin typeface="Tahoma" pitchFamily="34" charset="0"/>
              </a:rPr>
              <a:t>NL</a:t>
            </a:r>
            <a:r>
              <a:rPr lang="en-US" altLang="zh-CN" sz="2000" dirty="0">
                <a:solidFill>
                  <a:srgbClr val="000066"/>
                </a:solidFill>
                <a:latin typeface="Tahoma" pitchFamily="34" charset="0"/>
              </a:rPr>
              <a:t>───────────   </a:t>
            </a:r>
            <a:r>
              <a:rPr lang="en-US" altLang="zh-CN" sz="2000" dirty="0">
                <a:solidFill>
                  <a:srgbClr val="CC3300"/>
                </a:solidFill>
                <a:latin typeface="Tahoma" pitchFamily="34" charset="0"/>
              </a:rPr>
              <a:t>DL </a:t>
            </a:r>
            <a:r>
              <a:rPr lang="en-US" altLang="zh-CN" sz="2000" dirty="0">
                <a:solidFill>
                  <a:srgbClr val="000066"/>
                </a:solidFill>
                <a:latin typeface="Tahoma" pitchFamily="34" charset="0"/>
              </a:rPr>
              <a:t>──────────</a:t>
            </a:r>
          </a:p>
          <a:p>
            <a:pPr lvl="1" algn="just" eaLnBrk="1" hangingPunct="1">
              <a:lnSpc>
                <a:spcPct val="90000"/>
              </a:lnSpc>
              <a:buClr>
                <a:schemeClr val="hlink"/>
              </a:buClr>
            </a:pPr>
            <a:r>
              <a:rPr lang="en-US" altLang="zh-CN" sz="2000" dirty="0">
                <a:solidFill>
                  <a:srgbClr val="000066"/>
                </a:solidFill>
                <a:latin typeface="Tahoma" pitchFamily="34" charset="0"/>
              </a:rPr>
              <a:t>               </a:t>
            </a:r>
            <a:r>
              <a:rPr lang="en-US" altLang="zh-CN" sz="2000" dirty="0" err="1">
                <a:solidFill>
                  <a:srgbClr val="669900"/>
                </a:solidFill>
                <a:latin typeface="Tahoma" pitchFamily="34" charset="0"/>
              </a:rPr>
              <a:t>Sno</a:t>
            </a:r>
            <a:r>
              <a:rPr lang="en-US" altLang="zh-CN" sz="2000" dirty="0">
                <a:solidFill>
                  <a:srgbClr val="669900"/>
                </a:solidFill>
                <a:latin typeface="Tahoma" pitchFamily="34" charset="0"/>
              </a:rPr>
              <a:t>        </a:t>
            </a:r>
            <a:r>
              <a:rPr lang="en-US" altLang="zh-CN" sz="2000" dirty="0" err="1">
                <a:solidFill>
                  <a:srgbClr val="669900"/>
                </a:solidFill>
                <a:latin typeface="Tahoma" pitchFamily="34" charset="0"/>
              </a:rPr>
              <a:t>Sloc</a:t>
            </a:r>
            <a:r>
              <a:rPr lang="en-US" altLang="zh-CN" sz="2000" dirty="0">
                <a:solidFill>
                  <a:srgbClr val="669900"/>
                </a:solidFill>
                <a:latin typeface="Tahoma" pitchFamily="34" charset="0"/>
              </a:rPr>
              <a:t>                         </a:t>
            </a:r>
            <a:r>
              <a:rPr lang="en-US" altLang="zh-CN" sz="2000" dirty="0" err="1">
                <a:solidFill>
                  <a:srgbClr val="669900"/>
                </a:solidFill>
                <a:latin typeface="Tahoma" pitchFamily="34" charset="0"/>
              </a:rPr>
              <a:t>Sdept</a:t>
            </a:r>
            <a:r>
              <a:rPr lang="en-US" altLang="zh-CN" sz="2000" dirty="0">
                <a:solidFill>
                  <a:srgbClr val="669900"/>
                </a:solidFill>
                <a:latin typeface="Tahoma" pitchFamily="34" charset="0"/>
              </a:rPr>
              <a:t>      </a:t>
            </a:r>
            <a:r>
              <a:rPr lang="en-US" altLang="zh-CN" sz="2000" dirty="0" err="1">
                <a:solidFill>
                  <a:srgbClr val="669900"/>
                </a:solidFill>
                <a:latin typeface="Tahoma" pitchFamily="34" charset="0"/>
              </a:rPr>
              <a:t>Sloc</a:t>
            </a:r>
            <a:endParaRPr lang="en-US" altLang="zh-CN" sz="2000" dirty="0">
              <a:solidFill>
                <a:srgbClr val="669900"/>
              </a:solidFill>
              <a:latin typeface="Tahoma" pitchFamily="34" charset="0"/>
            </a:endParaRPr>
          </a:p>
          <a:p>
            <a:pPr lvl="1" algn="just" eaLnBrk="1" hangingPunct="1">
              <a:lnSpc>
                <a:spcPct val="90000"/>
              </a:lnSpc>
              <a:buClr>
                <a:schemeClr val="hlink"/>
              </a:buClr>
            </a:pPr>
            <a:r>
              <a:rPr lang="en-US" altLang="zh-CN" sz="2000" dirty="0">
                <a:solidFill>
                  <a:srgbClr val="000066"/>
                </a:solidFill>
                <a:latin typeface="Tahoma" pitchFamily="34" charset="0"/>
              </a:rPr>
              <a:t>          ───────────        ──────────</a:t>
            </a:r>
          </a:p>
          <a:p>
            <a:pPr lvl="1" algn="just" eaLnBrk="1" hangingPunct="1">
              <a:lnSpc>
                <a:spcPct val="90000"/>
              </a:lnSpc>
              <a:buClr>
                <a:schemeClr val="hlink"/>
              </a:buClr>
            </a:pPr>
            <a:r>
              <a:rPr lang="en-US" altLang="zh-CN" sz="2000" dirty="0">
                <a:solidFill>
                  <a:srgbClr val="000066"/>
                </a:solidFill>
                <a:latin typeface="Tahoma" pitchFamily="34" charset="0"/>
              </a:rPr>
              <a:t>              95001        A                    	CS         A</a:t>
            </a:r>
          </a:p>
          <a:p>
            <a:pPr lvl="1" algn="just" eaLnBrk="1" hangingPunct="1">
              <a:lnSpc>
                <a:spcPct val="90000"/>
              </a:lnSpc>
              <a:buClr>
                <a:schemeClr val="hlink"/>
              </a:buClr>
            </a:pPr>
            <a:r>
              <a:rPr lang="en-US" altLang="zh-CN" sz="2000" dirty="0">
                <a:solidFill>
                  <a:srgbClr val="000066"/>
                </a:solidFill>
                <a:latin typeface="Tahoma" pitchFamily="34" charset="0"/>
              </a:rPr>
              <a:t>              95002        B                     	 IS         B</a:t>
            </a:r>
          </a:p>
          <a:p>
            <a:pPr lvl="1" algn="just" eaLnBrk="1" hangingPunct="1">
              <a:lnSpc>
                <a:spcPct val="90000"/>
              </a:lnSpc>
              <a:buClr>
                <a:schemeClr val="hlink"/>
              </a:buClr>
            </a:pPr>
            <a:r>
              <a:rPr lang="en-US" altLang="zh-CN" sz="2000" dirty="0">
                <a:solidFill>
                  <a:srgbClr val="000066"/>
                </a:solidFill>
                <a:latin typeface="Tahoma" pitchFamily="34" charset="0"/>
              </a:rPr>
              <a:t>              95003        C                       	MA        C</a:t>
            </a:r>
          </a:p>
          <a:p>
            <a:pPr lvl="1" algn="just" eaLnBrk="1" hangingPunct="1">
              <a:lnSpc>
                <a:spcPct val="90000"/>
              </a:lnSpc>
              <a:buClr>
                <a:schemeClr val="hlink"/>
              </a:buClr>
            </a:pPr>
            <a:r>
              <a:rPr lang="en-US" altLang="zh-CN" sz="2000" dirty="0">
                <a:solidFill>
                  <a:srgbClr val="000066"/>
                </a:solidFill>
                <a:latin typeface="Tahoma" pitchFamily="34" charset="0"/>
              </a:rPr>
              <a:t>              95004        B                     	PH         B</a:t>
            </a:r>
          </a:p>
          <a:p>
            <a:pPr lvl="1" algn="just" eaLnBrk="1" hangingPunct="1">
              <a:lnSpc>
                <a:spcPct val="90000"/>
              </a:lnSpc>
              <a:buClr>
                <a:schemeClr val="hlink"/>
              </a:buClr>
            </a:pPr>
            <a:r>
              <a:rPr lang="en-US" altLang="zh-CN" sz="2000" dirty="0">
                <a:solidFill>
                  <a:srgbClr val="000066"/>
                </a:solidFill>
                <a:latin typeface="Tahoma" pitchFamily="34" charset="0"/>
              </a:rPr>
              <a:t>              95005        B                       ─────────</a:t>
            </a:r>
          </a:p>
          <a:p>
            <a:pPr lvl="1" algn="just" eaLnBrk="1" hangingPunct="1">
              <a:lnSpc>
                <a:spcPct val="90000"/>
              </a:lnSpc>
              <a:buClr>
                <a:schemeClr val="hlink"/>
              </a:buClr>
            </a:pPr>
            <a:r>
              <a:rPr lang="en-US" altLang="zh-CN" sz="2000" dirty="0">
                <a:solidFill>
                  <a:srgbClr val="000066"/>
                </a:solidFill>
                <a:latin typeface="Tahoma" pitchFamily="34" charset="0"/>
              </a:rPr>
              <a:t>          ────────── </a:t>
            </a:r>
          </a:p>
        </p:txBody>
      </p:sp>
      <p:sp>
        <p:nvSpPr>
          <p:cNvPr id="2" name="灯片编号占位符 1"/>
          <p:cNvSpPr>
            <a:spLocks noGrp="1"/>
          </p:cNvSpPr>
          <p:nvPr>
            <p:ph type="sldNum" sz="quarter" idx="11"/>
          </p:nvPr>
        </p:nvSpPr>
        <p:spPr>
          <a:xfrm>
            <a:off x="250824" y="6453336"/>
            <a:ext cx="720775" cy="457200"/>
          </a:xfrm>
        </p:spPr>
        <p:txBody>
          <a:bodyPr/>
          <a:lstStyle/>
          <a:p>
            <a:pPr>
              <a:defRPr/>
            </a:pPr>
            <a:fld id="{C8E68E76-BED9-4822-AFC4-B7367625829A}" type="slidenum">
              <a:rPr lang="en-US" altLang="zh-CN" smtClean="0"/>
              <a:pPr>
                <a:defRPr/>
              </a:pPr>
              <a:t>59</a:t>
            </a:fld>
            <a:endParaRPr lang="en-US" altLang="zh-CN" dirty="0"/>
          </a:p>
        </p:txBody>
      </p:sp>
      <p:sp>
        <p:nvSpPr>
          <p:cNvPr id="7" name="Rectangle 2">
            <a:extLst>
              <a:ext uri="{FF2B5EF4-FFF2-40B4-BE49-F238E27FC236}">
                <a16:creationId xmlns:a16="http://schemas.microsoft.com/office/drawing/2014/main" id="{86ABEE42-1202-4454-BD64-8784DE96F23C}"/>
              </a:ext>
            </a:extLst>
          </p:cNvPr>
          <p:cNvSpPr>
            <a:spLocks noGrp="1" noChangeArrowheads="1"/>
          </p:cNvSpPr>
          <p:nvPr>
            <p:ph type="title"/>
          </p:nvPr>
        </p:nvSpPr>
        <p:spPr bwMode="auto">
          <a:xfrm>
            <a:off x="762000" y="731248"/>
            <a:ext cx="7772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b="1" dirty="0"/>
              <a:t>分解的函数依赖保持性和无损连接性</a:t>
            </a:r>
            <a:r>
              <a:rPr lang="en-US" altLang="zh-CN" sz="2800" b="1" dirty="0"/>
              <a:t>(</a:t>
            </a:r>
            <a:r>
              <a:rPr lang="zh-CN" altLang="en-US" sz="2800" b="1" dirty="0"/>
              <a:t>示例</a:t>
            </a:r>
            <a:r>
              <a:rPr lang="en-US" altLang="zh-CN" sz="2800" b="1" dirty="0"/>
              <a:t>)</a:t>
            </a:r>
            <a:endParaRPr lang="zh-CN" altLang="en-US" sz="2800"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21893"/>
                                        </p:tgtEl>
                                        <p:attrNameLst>
                                          <p:attrName>style.visibility</p:attrName>
                                        </p:attrNameLst>
                                      </p:cBhvr>
                                      <p:to>
                                        <p:strVal val="visible"/>
                                      </p:to>
                                    </p:set>
                                    <p:animEffect transition="in" filter="box(in)">
                                      <p:cBhvr>
                                        <p:cTn id="7" dur="500"/>
                                        <p:tgtEl>
                                          <p:spTgt spid="421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3"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pt-BR" altLang="zh-CN" sz="2800" b="1" dirty="0"/>
              <a:t>2</a:t>
            </a:r>
            <a:r>
              <a:rPr lang="zh-CN" altLang="pt-BR" sz="2800" b="1" dirty="0"/>
              <a:t>．求最小函数依赖集</a:t>
            </a:r>
            <a:r>
              <a:rPr lang="zh-CN" altLang="en-US" sz="2800" b="1" dirty="0"/>
              <a:t>（定义出发）</a:t>
            </a:r>
          </a:p>
        </p:txBody>
      </p:sp>
      <p:sp>
        <p:nvSpPr>
          <p:cNvPr id="29699" name="Rectangle 3"/>
          <p:cNvSpPr>
            <a:spLocks noGrp="1" noChangeArrowheads="1"/>
          </p:cNvSpPr>
          <p:nvPr>
            <p:ph type="body" idx="1"/>
          </p:nvPr>
        </p:nvSpPr>
        <p:spPr>
          <a:xfrm>
            <a:off x="591530" y="1628800"/>
            <a:ext cx="8084926" cy="3168352"/>
          </a:xfrm>
        </p:spPr>
        <p:txBody>
          <a:bodyPr/>
          <a:lstStyle/>
          <a:p>
            <a:pPr marL="0" indent="533400">
              <a:lnSpc>
                <a:spcPct val="80000"/>
              </a:lnSpc>
              <a:buFont typeface="Wingdings" panose="05000000000000000000" pitchFamily="2" charset="2"/>
              <a:buNone/>
            </a:pPr>
            <a:r>
              <a:rPr lang="zh-CN" altLang="pt-BR" sz="2200" b="1" dirty="0">
                <a:latin typeface="Times New Roman" panose="02020603050405020304" pitchFamily="18" charset="0"/>
              </a:rPr>
              <a:t>如果函数依赖集</a:t>
            </a:r>
            <a:r>
              <a:rPr lang="pt-BR" altLang="zh-CN" sz="2200" b="1" dirty="0">
                <a:latin typeface="Times New Roman" panose="02020603050405020304" pitchFamily="18" charset="0"/>
              </a:rPr>
              <a:t>F</a:t>
            </a:r>
            <a:r>
              <a:rPr lang="zh-CN" altLang="pt-BR" sz="2200" b="1" dirty="0">
                <a:latin typeface="Times New Roman" panose="02020603050405020304" pitchFamily="18" charset="0"/>
              </a:rPr>
              <a:t>满足下列条件，则称</a:t>
            </a:r>
            <a:r>
              <a:rPr lang="pt-BR" altLang="zh-CN" sz="2200" b="1" dirty="0">
                <a:latin typeface="Times New Roman" panose="02020603050405020304" pitchFamily="18" charset="0"/>
              </a:rPr>
              <a:t>F</a:t>
            </a:r>
            <a:r>
              <a:rPr lang="zh-CN" altLang="pt-BR" sz="2200" b="1" dirty="0">
                <a:latin typeface="Times New Roman" panose="02020603050405020304" pitchFamily="18" charset="0"/>
              </a:rPr>
              <a:t>为一个最小函数依赖集。</a:t>
            </a:r>
          </a:p>
          <a:p>
            <a:pPr marL="0" indent="533400">
              <a:lnSpc>
                <a:spcPct val="80000"/>
              </a:lnSpc>
              <a:buFont typeface="Wingdings" panose="05000000000000000000" pitchFamily="2" charset="2"/>
              <a:buNone/>
            </a:pPr>
            <a:r>
              <a:rPr lang="zh-CN" altLang="pt-BR" sz="2200" b="1" dirty="0">
                <a:latin typeface="Times New Roman" panose="02020603050405020304" pitchFamily="18" charset="0"/>
              </a:rPr>
              <a:t>（</a:t>
            </a:r>
            <a:r>
              <a:rPr lang="pt-BR" altLang="zh-CN" sz="2200" b="1" dirty="0">
                <a:latin typeface="Times New Roman" panose="02020603050405020304" pitchFamily="18" charset="0"/>
              </a:rPr>
              <a:t>1</a:t>
            </a:r>
            <a:r>
              <a:rPr lang="zh-CN" altLang="pt-BR" sz="2200" b="1" dirty="0">
                <a:latin typeface="Times New Roman" panose="02020603050405020304" pitchFamily="18" charset="0"/>
              </a:rPr>
              <a:t>）每个函数依赖的右边都是单属性（可以通过</a:t>
            </a:r>
            <a:r>
              <a:rPr lang="zh-CN" altLang="en-US" sz="2200" b="1" dirty="0">
                <a:latin typeface="Times New Roman" panose="02020603050405020304" pitchFamily="18" charset="0"/>
              </a:rPr>
              <a:t>引理</a:t>
            </a:r>
            <a:r>
              <a:rPr lang="en-US" altLang="zh-CN" sz="2200" b="1" dirty="0">
                <a:latin typeface="Times New Roman" panose="02020603050405020304" pitchFamily="18" charset="0"/>
              </a:rPr>
              <a:t>3</a:t>
            </a:r>
            <a:r>
              <a:rPr lang="zh-CN" altLang="pt-BR" sz="2200" b="1" dirty="0">
                <a:latin typeface="Times New Roman" panose="02020603050405020304" pitchFamily="18" charset="0"/>
              </a:rPr>
              <a:t>分解</a:t>
            </a:r>
            <a:r>
              <a:rPr lang="zh-CN" altLang="en-US" sz="2200" b="1" dirty="0">
                <a:latin typeface="Times New Roman" panose="02020603050405020304" pitchFamily="18" charset="0"/>
              </a:rPr>
              <a:t>律</a:t>
            </a:r>
            <a:r>
              <a:rPr lang="zh-CN" altLang="pt-BR" sz="2200" b="1" dirty="0">
                <a:latin typeface="Times New Roman" panose="02020603050405020304" pitchFamily="18" charset="0"/>
              </a:rPr>
              <a:t>实现）；</a:t>
            </a:r>
          </a:p>
          <a:p>
            <a:pPr marL="0" indent="533400">
              <a:lnSpc>
                <a:spcPct val="80000"/>
              </a:lnSpc>
              <a:buFont typeface="Wingdings" panose="05000000000000000000" pitchFamily="2" charset="2"/>
              <a:buNone/>
            </a:pPr>
            <a:r>
              <a:rPr lang="zh-CN" altLang="pt-BR" sz="2200" b="1" dirty="0">
                <a:latin typeface="Times New Roman" panose="02020603050405020304" pitchFamily="18" charset="0"/>
              </a:rPr>
              <a:t>（</a:t>
            </a:r>
            <a:r>
              <a:rPr lang="pt-BR" altLang="zh-CN" sz="2200" b="1" dirty="0">
                <a:latin typeface="Times New Roman" panose="02020603050405020304" pitchFamily="18" charset="0"/>
              </a:rPr>
              <a:t>2</a:t>
            </a:r>
            <a:r>
              <a:rPr lang="zh-CN" altLang="pt-BR" sz="2200" b="1" dirty="0">
                <a:latin typeface="Times New Roman" panose="02020603050405020304" pitchFamily="18" charset="0"/>
              </a:rPr>
              <a:t>）函数依赖集</a:t>
            </a:r>
            <a:r>
              <a:rPr lang="pt-BR" altLang="zh-CN" sz="2200" b="1" dirty="0">
                <a:latin typeface="Times New Roman" panose="02020603050405020304" pitchFamily="18" charset="0"/>
              </a:rPr>
              <a:t>F</a:t>
            </a:r>
            <a:r>
              <a:rPr lang="zh-CN" altLang="pt-BR" sz="2200" b="1" dirty="0">
                <a:latin typeface="Times New Roman" panose="02020603050405020304" pitchFamily="18" charset="0"/>
              </a:rPr>
              <a:t>中没有冗余的函数依赖（即</a:t>
            </a:r>
            <a:r>
              <a:rPr lang="pt-BR" altLang="zh-CN" sz="2200" b="1" dirty="0">
                <a:latin typeface="Times New Roman" panose="02020603050405020304" pitchFamily="18" charset="0"/>
              </a:rPr>
              <a:t>F</a:t>
            </a:r>
            <a:r>
              <a:rPr lang="zh-CN" altLang="pt-BR" sz="2200" b="1" dirty="0">
                <a:latin typeface="Times New Roman" panose="02020603050405020304" pitchFamily="18" charset="0"/>
              </a:rPr>
              <a:t>中不存在这样的函数依赖</a:t>
            </a:r>
            <a:r>
              <a:rPr lang="pt-BR" altLang="zh-CN" sz="2200" b="1" dirty="0">
                <a:latin typeface="Times New Roman" panose="02020603050405020304" pitchFamily="18" charset="0"/>
              </a:rPr>
              <a:t>X→Y</a:t>
            </a:r>
            <a:r>
              <a:rPr lang="zh-CN" altLang="pt-BR" sz="2200" b="1" dirty="0">
                <a:latin typeface="Times New Roman" panose="02020603050405020304" pitchFamily="18" charset="0"/>
              </a:rPr>
              <a:t>，使得</a:t>
            </a:r>
            <a:r>
              <a:rPr lang="pt-BR" altLang="zh-CN" sz="2200" b="1" dirty="0">
                <a:latin typeface="Times New Roman" panose="02020603050405020304" pitchFamily="18" charset="0"/>
              </a:rPr>
              <a:t>F</a:t>
            </a:r>
            <a:r>
              <a:rPr lang="zh-CN" altLang="pt-BR" sz="2200" b="1" dirty="0">
                <a:latin typeface="Times New Roman" panose="02020603050405020304" pitchFamily="18" charset="0"/>
              </a:rPr>
              <a:t>与</a:t>
            </a:r>
            <a:r>
              <a:rPr lang="pt-BR" altLang="zh-CN" sz="2200" b="1" dirty="0">
                <a:latin typeface="Times New Roman" panose="02020603050405020304" pitchFamily="18" charset="0"/>
              </a:rPr>
              <a:t>F-{X→Y}</a:t>
            </a:r>
            <a:r>
              <a:rPr lang="zh-CN" altLang="pt-BR" sz="2200" b="1" dirty="0">
                <a:latin typeface="Times New Roman" panose="02020603050405020304" pitchFamily="18" charset="0"/>
              </a:rPr>
              <a:t>等价）；</a:t>
            </a:r>
          </a:p>
          <a:p>
            <a:pPr marL="0" indent="533400">
              <a:lnSpc>
                <a:spcPct val="80000"/>
              </a:lnSpc>
              <a:buFont typeface="Wingdings" panose="05000000000000000000" pitchFamily="2" charset="2"/>
              <a:buNone/>
            </a:pPr>
            <a:r>
              <a:rPr lang="zh-CN" altLang="pt-BR" sz="2200" b="1" dirty="0">
                <a:latin typeface="Times New Roman" panose="02020603050405020304" pitchFamily="18" charset="0"/>
              </a:rPr>
              <a:t>（</a:t>
            </a:r>
            <a:r>
              <a:rPr lang="pt-BR" altLang="zh-CN" sz="2200" b="1" dirty="0">
                <a:latin typeface="Times New Roman" panose="02020603050405020304" pitchFamily="18" charset="0"/>
              </a:rPr>
              <a:t>3</a:t>
            </a:r>
            <a:r>
              <a:rPr lang="zh-CN" altLang="pt-BR" sz="2200" b="1" dirty="0">
                <a:latin typeface="Times New Roman" panose="02020603050405020304" pitchFamily="18" charset="0"/>
              </a:rPr>
              <a:t>）</a:t>
            </a:r>
            <a:r>
              <a:rPr lang="pt-BR" altLang="zh-CN" sz="2200" b="1" dirty="0">
                <a:latin typeface="Times New Roman" panose="02020603050405020304" pitchFamily="18" charset="0"/>
              </a:rPr>
              <a:t>F</a:t>
            </a:r>
            <a:r>
              <a:rPr lang="zh-CN" altLang="pt-BR" sz="2200" b="1" dirty="0">
                <a:latin typeface="Times New Roman" panose="02020603050405020304" pitchFamily="18" charset="0"/>
              </a:rPr>
              <a:t>中每个函数依赖的左边没有多余的属性（即</a:t>
            </a:r>
            <a:r>
              <a:rPr lang="pt-BR" altLang="zh-CN" sz="2200" b="1" dirty="0">
                <a:latin typeface="Times New Roman" panose="02020603050405020304" pitchFamily="18" charset="0"/>
              </a:rPr>
              <a:t>F</a:t>
            </a:r>
            <a:r>
              <a:rPr lang="zh-CN" altLang="pt-BR" sz="2200" b="1" dirty="0">
                <a:latin typeface="Times New Roman" panose="02020603050405020304" pitchFamily="18" charset="0"/>
              </a:rPr>
              <a:t>中不存在这样的函数依赖</a:t>
            </a:r>
            <a:r>
              <a:rPr lang="pt-BR" altLang="zh-CN" sz="2200" b="1" dirty="0">
                <a:latin typeface="Times New Roman" panose="02020603050405020304" pitchFamily="18" charset="0"/>
              </a:rPr>
              <a:t>X→Y</a:t>
            </a:r>
            <a:r>
              <a:rPr lang="zh-CN" altLang="pt-BR" sz="2200" b="1" dirty="0">
                <a:latin typeface="Times New Roman" panose="02020603050405020304" pitchFamily="18" charset="0"/>
              </a:rPr>
              <a:t>，</a:t>
            </a:r>
            <a:r>
              <a:rPr lang="pt-BR" altLang="zh-CN" sz="2200" b="1" dirty="0">
                <a:latin typeface="Times New Roman" panose="02020603050405020304" pitchFamily="18" charset="0"/>
              </a:rPr>
              <a:t>X</a:t>
            </a:r>
            <a:r>
              <a:rPr lang="zh-CN" altLang="pt-BR" sz="2200" b="1" dirty="0">
                <a:latin typeface="Times New Roman" panose="02020603050405020304" pitchFamily="18" charset="0"/>
              </a:rPr>
              <a:t>有真子集</a:t>
            </a:r>
            <a:r>
              <a:rPr lang="pt-BR" altLang="zh-CN" sz="2200" b="1" dirty="0">
                <a:latin typeface="Times New Roman" panose="02020603050405020304" pitchFamily="18" charset="0"/>
              </a:rPr>
              <a:t>W</a:t>
            </a:r>
            <a:r>
              <a:rPr lang="zh-CN" altLang="pt-BR" sz="2200" b="1" dirty="0">
                <a:latin typeface="Times New Roman" panose="02020603050405020304" pitchFamily="18" charset="0"/>
              </a:rPr>
              <a:t>使得</a:t>
            </a:r>
            <a:r>
              <a:rPr lang="pt-BR" altLang="zh-CN" sz="2200" b="1" dirty="0">
                <a:latin typeface="Times New Roman" panose="02020603050405020304" pitchFamily="18" charset="0"/>
              </a:rPr>
              <a:t>F-{X→Y}∪{ W→Y}</a:t>
            </a:r>
            <a:r>
              <a:rPr lang="zh-CN" altLang="pt-BR" sz="2200" b="1" dirty="0">
                <a:latin typeface="Times New Roman" panose="02020603050405020304" pitchFamily="18" charset="0"/>
              </a:rPr>
              <a:t>与</a:t>
            </a:r>
            <a:r>
              <a:rPr lang="pt-BR" altLang="zh-CN" sz="2200" b="1" dirty="0">
                <a:latin typeface="Times New Roman" panose="02020603050405020304" pitchFamily="18" charset="0"/>
              </a:rPr>
              <a:t>F</a:t>
            </a:r>
            <a:r>
              <a:rPr lang="zh-CN" altLang="pt-BR" sz="2200" b="1" dirty="0">
                <a:latin typeface="Times New Roman" panose="02020603050405020304" pitchFamily="18" charset="0"/>
              </a:rPr>
              <a:t>等价）。</a:t>
            </a:r>
          </a:p>
          <a:p>
            <a:pPr marL="0" indent="533400">
              <a:lnSpc>
                <a:spcPct val="80000"/>
              </a:lnSpc>
              <a:buFont typeface="Wingdings" panose="05000000000000000000" pitchFamily="2" charset="2"/>
              <a:buNone/>
            </a:pPr>
            <a:r>
              <a:rPr lang="zh-CN" altLang="pt-BR" sz="2200" b="1" dirty="0">
                <a:solidFill>
                  <a:srgbClr val="FF0000"/>
                </a:solidFill>
                <a:latin typeface="Times New Roman" panose="02020603050405020304" pitchFamily="18" charset="0"/>
              </a:rPr>
              <a:t>注意：</a:t>
            </a:r>
            <a:r>
              <a:rPr lang="zh-CN" altLang="pt-BR" sz="2200" b="1" dirty="0">
                <a:latin typeface="Times New Roman" panose="02020603050405020304" pitchFamily="18" charset="0"/>
              </a:rPr>
              <a:t>最小依赖集不一唯一</a:t>
            </a:r>
            <a:r>
              <a:rPr lang="zh-CN" altLang="en-US" sz="2200" b="1" dirty="0">
                <a:latin typeface="Times New Roman" panose="02020603050405020304" pitchFamily="18" charset="0"/>
              </a:rPr>
              <a:t>，它与求解的次序有关</a:t>
            </a:r>
            <a:r>
              <a:rPr lang="zh-CN" altLang="pt-BR" sz="2200" b="1" dirty="0">
                <a:latin typeface="Times New Roman" panose="02020603050405020304" pitchFamily="18" charset="0"/>
              </a:rPr>
              <a:t>。</a:t>
            </a:r>
            <a:endParaRPr lang="zh-CN" altLang="en-US" sz="2200" b="1" dirty="0">
              <a:latin typeface="Times New Roman" panose="02020603050405020304" pitchFamily="18" charset="0"/>
            </a:endParaRPr>
          </a:p>
        </p:txBody>
      </p:sp>
      <p:sp>
        <p:nvSpPr>
          <p:cNvPr id="4" name="页脚占位符 4">
            <a:extLst>
              <a:ext uri="{FF2B5EF4-FFF2-40B4-BE49-F238E27FC236}">
                <a16:creationId xmlns:a16="http://schemas.microsoft.com/office/drawing/2014/main" id="{3F343AE2-4872-4320-9A85-34115D356F6E}"/>
              </a:ext>
            </a:extLst>
          </p:cNvPr>
          <p:cNvSpPr>
            <a:spLocks noGrp="1"/>
          </p:cNvSpPr>
          <p:nvPr>
            <p:ph type="ftr" sz="quarter" idx="11"/>
          </p:nvPr>
        </p:nvSpPr>
        <p:spPr>
          <a:xfrm>
            <a:off x="5219700" y="6381750"/>
            <a:ext cx="3600450" cy="320675"/>
          </a:xfrm>
        </p:spPr>
        <p:txBody>
          <a:bodyPr/>
          <a:lstStyle/>
          <a:p>
            <a:r>
              <a:rPr lang="en-US" altLang="zh-CN"/>
              <a:t>An Introduction to Database System</a:t>
            </a:r>
          </a:p>
        </p:txBody>
      </p:sp>
      <p:sp>
        <p:nvSpPr>
          <p:cNvPr id="5" name="灯片编号占位符 5">
            <a:extLst>
              <a:ext uri="{FF2B5EF4-FFF2-40B4-BE49-F238E27FC236}">
                <a16:creationId xmlns:a16="http://schemas.microsoft.com/office/drawing/2014/main" id="{5862BE68-E55B-425D-BD1D-9CB565B044E7}"/>
              </a:ext>
            </a:extLst>
          </p:cNvPr>
          <p:cNvSpPr>
            <a:spLocks noGrp="1"/>
          </p:cNvSpPr>
          <p:nvPr>
            <p:ph type="sldNum" sz="quarter" idx="12"/>
          </p:nvPr>
        </p:nvSpPr>
        <p:spPr>
          <a:xfrm>
            <a:off x="250825" y="6237288"/>
            <a:ext cx="585788" cy="457200"/>
          </a:xfrm>
        </p:spPr>
        <p:txBody>
          <a:bodyPr/>
          <a:lstStyle/>
          <a:p>
            <a:fld id="{9C73FC67-4E56-47DA-A07C-99165DEA713F}" type="slidenum">
              <a:rPr lang="en-US" altLang="zh-CN"/>
              <a:pPr/>
              <a:t>6</a:t>
            </a:fld>
            <a:endParaRPr lang="en-US" altLang="zh-CN" dirty="0"/>
          </a:p>
        </p:txBody>
      </p:sp>
    </p:spTree>
    <p:extLst>
      <p:ext uri="{BB962C8B-B14F-4D97-AF65-F5344CB8AC3E}">
        <p14:creationId xmlns:p14="http://schemas.microsoft.com/office/powerpoint/2010/main" val="3610924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4"/>
          <p:cNvSpPr>
            <a:spLocks noGrp="1" noChangeArrowheads="1"/>
          </p:cNvSpPr>
          <p:nvPr>
            <p:ph idx="1"/>
          </p:nvPr>
        </p:nvSpPr>
        <p:spPr bwMode="auto">
          <a:xfrm>
            <a:off x="533400" y="1576536"/>
            <a:ext cx="7772400" cy="487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lnSpc>
                <a:spcPct val="90000"/>
              </a:lnSpc>
              <a:buFontTx/>
              <a:buNone/>
            </a:pPr>
            <a:r>
              <a:rPr lang="en-US" altLang="zh-CN" sz="2400" b="1" dirty="0">
                <a:solidFill>
                  <a:srgbClr val="CC3300"/>
                </a:solidFill>
              </a:rPr>
              <a:t>NL      DL</a:t>
            </a:r>
          </a:p>
          <a:p>
            <a:pPr algn="just">
              <a:lnSpc>
                <a:spcPct val="90000"/>
              </a:lnSpc>
              <a:buFontTx/>
              <a:buNone/>
            </a:pPr>
            <a:r>
              <a:rPr lang="en-US" altLang="zh-CN" sz="2400" b="1" dirty="0">
                <a:solidFill>
                  <a:srgbClr val="000066"/>
                </a:solidFill>
              </a:rPr>
              <a:t>              ─────────────   </a:t>
            </a:r>
          </a:p>
          <a:p>
            <a:pPr algn="just">
              <a:lnSpc>
                <a:spcPct val="90000"/>
              </a:lnSpc>
              <a:buFontTx/>
              <a:buNone/>
            </a:pPr>
            <a:r>
              <a:rPr lang="en-US" altLang="zh-CN" sz="2400" b="1" dirty="0">
                <a:solidFill>
                  <a:srgbClr val="000066"/>
                </a:solidFill>
              </a:rPr>
              <a:t>                   </a:t>
            </a:r>
            <a:r>
              <a:rPr lang="en-US" altLang="zh-CN" sz="2400" b="1" dirty="0" err="1">
                <a:solidFill>
                  <a:srgbClr val="669900"/>
                </a:solidFill>
              </a:rPr>
              <a:t>Sno</a:t>
            </a:r>
            <a:r>
              <a:rPr lang="en-US" altLang="zh-CN" sz="2400" b="1" dirty="0">
                <a:solidFill>
                  <a:srgbClr val="669900"/>
                </a:solidFill>
              </a:rPr>
              <a:t>       </a:t>
            </a:r>
            <a:r>
              <a:rPr lang="en-US" altLang="zh-CN" sz="2400" b="1" dirty="0" err="1">
                <a:solidFill>
                  <a:srgbClr val="669900"/>
                </a:solidFill>
              </a:rPr>
              <a:t>Sloc</a:t>
            </a:r>
            <a:r>
              <a:rPr lang="en-US" altLang="zh-CN" sz="2400" b="1" dirty="0">
                <a:solidFill>
                  <a:srgbClr val="669900"/>
                </a:solidFill>
              </a:rPr>
              <a:t>         </a:t>
            </a:r>
            <a:r>
              <a:rPr lang="en-US" altLang="zh-CN" sz="2400" b="1" dirty="0" err="1">
                <a:solidFill>
                  <a:srgbClr val="669900"/>
                </a:solidFill>
              </a:rPr>
              <a:t>Sdept</a:t>
            </a:r>
            <a:r>
              <a:rPr lang="en-US" altLang="zh-CN" sz="2400" b="1" dirty="0">
                <a:solidFill>
                  <a:srgbClr val="669900"/>
                </a:solidFill>
              </a:rPr>
              <a:t>   </a:t>
            </a:r>
          </a:p>
          <a:p>
            <a:pPr algn="just">
              <a:lnSpc>
                <a:spcPct val="90000"/>
              </a:lnSpc>
              <a:buFontTx/>
              <a:buNone/>
            </a:pPr>
            <a:r>
              <a:rPr lang="en-US" altLang="zh-CN" sz="2400" b="1" dirty="0">
                <a:solidFill>
                  <a:srgbClr val="000066"/>
                </a:solidFill>
              </a:rPr>
              <a:t>              ─────────────</a:t>
            </a:r>
          </a:p>
          <a:p>
            <a:pPr algn="just">
              <a:lnSpc>
                <a:spcPct val="90000"/>
              </a:lnSpc>
              <a:buFontTx/>
              <a:buNone/>
            </a:pPr>
            <a:r>
              <a:rPr lang="en-US" altLang="zh-CN" sz="2400" b="1" dirty="0">
                <a:solidFill>
                  <a:srgbClr val="000066"/>
                </a:solidFill>
              </a:rPr>
              <a:t>                  95001       A            CS     </a:t>
            </a:r>
          </a:p>
          <a:p>
            <a:pPr algn="just">
              <a:lnSpc>
                <a:spcPct val="90000"/>
              </a:lnSpc>
              <a:buFontTx/>
              <a:buNone/>
            </a:pPr>
            <a:r>
              <a:rPr lang="en-US" altLang="zh-CN" sz="2400" b="1" dirty="0">
                <a:solidFill>
                  <a:srgbClr val="000066"/>
                </a:solidFill>
              </a:rPr>
              <a:t>                  95002       B            IS     </a:t>
            </a:r>
          </a:p>
          <a:p>
            <a:pPr algn="just">
              <a:lnSpc>
                <a:spcPct val="90000"/>
              </a:lnSpc>
              <a:buFontTx/>
              <a:buNone/>
            </a:pPr>
            <a:r>
              <a:rPr lang="en-US" altLang="zh-CN" sz="2400" b="1" dirty="0">
                <a:solidFill>
                  <a:srgbClr val="000066"/>
                </a:solidFill>
              </a:rPr>
              <a:t>                  95002       B            PH     </a:t>
            </a:r>
          </a:p>
          <a:p>
            <a:pPr algn="just">
              <a:lnSpc>
                <a:spcPct val="90000"/>
              </a:lnSpc>
              <a:buFontTx/>
              <a:buNone/>
            </a:pPr>
            <a:r>
              <a:rPr lang="en-US" altLang="zh-CN" sz="2400" b="1" dirty="0">
                <a:solidFill>
                  <a:srgbClr val="000066"/>
                </a:solidFill>
              </a:rPr>
              <a:t>                  95003       C            MA     </a:t>
            </a:r>
          </a:p>
          <a:p>
            <a:pPr algn="just">
              <a:lnSpc>
                <a:spcPct val="90000"/>
              </a:lnSpc>
              <a:buFontTx/>
              <a:buNone/>
            </a:pPr>
            <a:r>
              <a:rPr lang="en-US" altLang="zh-CN" sz="2400" b="1" dirty="0">
                <a:solidFill>
                  <a:srgbClr val="000066"/>
                </a:solidFill>
              </a:rPr>
              <a:t>                  95004       B            IS</a:t>
            </a:r>
          </a:p>
          <a:p>
            <a:pPr algn="just">
              <a:lnSpc>
                <a:spcPct val="90000"/>
              </a:lnSpc>
              <a:buFontTx/>
              <a:buNone/>
            </a:pPr>
            <a:r>
              <a:rPr lang="en-US" altLang="zh-CN" sz="2400" b="1" dirty="0">
                <a:solidFill>
                  <a:srgbClr val="000066"/>
                </a:solidFill>
              </a:rPr>
              <a:t>                  95004       B            PH              </a:t>
            </a:r>
          </a:p>
          <a:p>
            <a:pPr algn="just">
              <a:lnSpc>
                <a:spcPct val="90000"/>
              </a:lnSpc>
              <a:buFontTx/>
              <a:buNone/>
            </a:pPr>
            <a:r>
              <a:rPr lang="en-US" altLang="zh-CN" sz="2400" b="1" dirty="0">
                <a:solidFill>
                  <a:srgbClr val="000066"/>
                </a:solidFill>
              </a:rPr>
              <a:t>                  95005       B            IS     </a:t>
            </a:r>
          </a:p>
          <a:p>
            <a:pPr algn="just">
              <a:lnSpc>
                <a:spcPct val="90000"/>
              </a:lnSpc>
              <a:buFontTx/>
              <a:buNone/>
            </a:pPr>
            <a:r>
              <a:rPr lang="en-US" altLang="zh-CN" sz="2400" b="1" dirty="0">
                <a:solidFill>
                  <a:srgbClr val="000066"/>
                </a:solidFill>
              </a:rPr>
              <a:t>                  95005       B            PH     </a:t>
            </a:r>
          </a:p>
          <a:p>
            <a:pPr algn="just">
              <a:lnSpc>
                <a:spcPct val="90000"/>
              </a:lnSpc>
              <a:buFontTx/>
              <a:buNone/>
            </a:pPr>
            <a:endParaRPr lang="en-US" altLang="zh-CN" sz="2400" b="1" dirty="0">
              <a:solidFill>
                <a:srgbClr val="000066"/>
              </a:solidFill>
            </a:endParaRPr>
          </a:p>
        </p:txBody>
      </p:sp>
      <p:sp>
        <p:nvSpPr>
          <p:cNvPr id="93188" name="Freeform 5"/>
          <p:cNvSpPr>
            <a:spLocks/>
          </p:cNvSpPr>
          <p:nvPr/>
        </p:nvSpPr>
        <p:spPr bwMode="auto">
          <a:xfrm>
            <a:off x="1143000" y="1652736"/>
            <a:ext cx="330200" cy="228600"/>
          </a:xfrm>
          <a:custGeom>
            <a:avLst/>
            <a:gdLst>
              <a:gd name="T0" fmla="*/ 0 w 336"/>
              <a:gd name="T1" fmla="*/ 0 h 336"/>
              <a:gd name="T2" fmla="*/ 0 w 336"/>
              <a:gd name="T3" fmla="*/ 2147483647 h 336"/>
              <a:gd name="T4" fmla="*/ 2147483647 w 336"/>
              <a:gd name="T5" fmla="*/ 0 h 336"/>
              <a:gd name="T6" fmla="*/ 2147483647 w 336"/>
              <a:gd name="T7" fmla="*/ 2147483647 h 336"/>
              <a:gd name="T8" fmla="*/ 0 w 336"/>
              <a:gd name="T9" fmla="*/ 0 h 336"/>
              <a:gd name="T10" fmla="*/ 0 60000 65536"/>
              <a:gd name="T11" fmla="*/ 0 60000 65536"/>
              <a:gd name="T12" fmla="*/ 0 60000 65536"/>
              <a:gd name="T13" fmla="*/ 0 60000 65536"/>
              <a:gd name="T14" fmla="*/ 0 60000 65536"/>
              <a:gd name="T15" fmla="*/ 0 w 336"/>
              <a:gd name="T16" fmla="*/ 0 h 336"/>
              <a:gd name="T17" fmla="*/ 336 w 336"/>
              <a:gd name="T18" fmla="*/ 336 h 336"/>
            </a:gdLst>
            <a:ahLst/>
            <a:cxnLst>
              <a:cxn ang="T10">
                <a:pos x="T0" y="T1"/>
              </a:cxn>
              <a:cxn ang="T11">
                <a:pos x="T2" y="T3"/>
              </a:cxn>
              <a:cxn ang="T12">
                <a:pos x="T4" y="T5"/>
              </a:cxn>
              <a:cxn ang="T13">
                <a:pos x="T6" y="T7"/>
              </a:cxn>
              <a:cxn ang="T14">
                <a:pos x="T8" y="T9"/>
              </a:cxn>
            </a:cxnLst>
            <a:rect l="T15" t="T16" r="T17" b="T18"/>
            <a:pathLst>
              <a:path w="336" h="336">
                <a:moveTo>
                  <a:pt x="0" y="0"/>
                </a:moveTo>
                <a:lnTo>
                  <a:pt x="0" y="336"/>
                </a:lnTo>
                <a:lnTo>
                  <a:pt x="336" y="0"/>
                </a:lnTo>
                <a:lnTo>
                  <a:pt x="336" y="336"/>
                </a:lnTo>
                <a:lnTo>
                  <a:pt x="0" y="0"/>
                </a:lnTo>
                <a:close/>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endParaRPr lang="zh-CN" altLang="en-US"/>
          </a:p>
        </p:txBody>
      </p:sp>
      <p:sp>
        <p:nvSpPr>
          <p:cNvPr id="422918" name="Rectangle 6"/>
          <p:cNvSpPr>
            <a:spLocks noChangeArrowheads="1"/>
          </p:cNvSpPr>
          <p:nvPr/>
        </p:nvSpPr>
        <p:spPr bwMode="auto">
          <a:xfrm>
            <a:off x="6019800" y="3481536"/>
            <a:ext cx="2743200" cy="188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lnSpc>
                <a:spcPct val="90000"/>
              </a:lnSpc>
              <a:buClr>
                <a:schemeClr val="folHlink"/>
              </a:buClr>
              <a:buSzPct val="60000"/>
              <a:buFont typeface="Wingdings" pitchFamily="2" charset="2"/>
              <a:buNone/>
            </a:pPr>
            <a:r>
              <a:rPr lang="zh-CN" altLang="en-US">
                <a:solidFill>
                  <a:srgbClr val="CC3300"/>
                </a:solidFill>
                <a:latin typeface="Tahoma" pitchFamily="34" charset="0"/>
              </a:rPr>
              <a:t>注：元组增加了，信息丢失了</a:t>
            </a:r>
          </a:p>
          <a:p>
            <a:pPr eaLnBrk="1" hangingPunct="1">
              <a:lnSpc>
                <a:spcPct val="90000"/>
              </a:lnSpc>
              <a:buClr>
                <a:schemeClr val="folHlink"/>
              </a:buClr>
              <a:buSzPct val="60000"/>
              <a:buFont typeface="Wingdings" pitchFamily="2" charset="2"/>
              <a:buNone/>
            </a:pPr>
            <a:r>
              <a:rPr lang="zh-CN" altLang="en-US">
                <a:solidFill>
                  <a:srgbClr val="CC3300"/>
                </a:solidFill>
                <a:latin typeface="Tahoma" pitchFamily="34" charset="0"/>
              </a:rPr>
              <a:t>不能确定</a:t>
            </a:r>
            <a:r>
              <a:rPr lang="en-US" altLang="zh-CN">
                <a:solidFill>
                  <a:srgbClr val="CC3300"/>
                </a:solidFill>
                <a:latin typeface="Tahoma" pitchFamily="34" charset="0"/>
              </a:rPr>
              <a:t>95002</a:t>
            </a:r>
            <a:r>
              <a:rPr lang="zh-CN" altLang="en-US">
                <a:solidFill>
                  <a:srgbClr val="CC3300"/>
                </a:solidFill>
                <a:latin typeface="Tahoma" pitchFamily="34" charset="0"/>
              </a:rPr>
              <a:t>、</a:t>
            </a:r>
            <a:r>
              <a:rPr lang="en-US" altLang="zh-CN">
                <a:solidFill>
                  <a:srgbClr val="CC3300"/>
                </a:solidFill>
                <a:latin typeface="Tahoma" pitchFamily="34" charset="0"/>
              </a:rPr>
              <a:t>95004</a:t>
            </a:r>
            <a:r>
              <a:rPr lang="zh-CN" altLang="en-US">
                <a:solidFill>
                  <a:srgbClr val="CC3300"/>
                </a:solidFill>
                <a:latin typeface="Tahoma" pitchFamily="34" charset="0"/>
              </a:rPr>
              <a:t>、</a:t>
            </a:r>
            <a:r>
              <a:rPr lang="en-US" altLang="zh-CN">
                <a:solidFill>
                  <a:srgbClr val="CC3300"/>
                </a:solidFill>
                <a:latin typeface="Tahoma" pitchFamily="34" charset="0"/>
              </a:rPr>
              <a:t>95005</a:t>
            </a:r>
          </a:p>
          <a:p>
            <a:pPr eaLnBrk="1" hangingPunct="1">
              <a:lnSpc>
                <a:spcPct val="90000"/>
              </a:lnSpc>
              <a:buClr>
                <a:schemeClr val="folHlink"/>
              </a:buClr>
              <a:buSzPct val="60000"/>
              <a:buFont typeface="Wingdings" pitchFamily="2" charset="2"/>
              <a:buNone/>
            </a:pPr>
            <a:r>
              <a:rPr lang="zh-CN" altLang="en-US">
                <a:solidFill>
                  <a:srgbClr val="CC3300"/>
                </a:solidFill>
                <a:latin typeface="Tahoma" pitchFamily="34" charset="0"/>
              </a:rPr>
              <a:t>是哪个系的学生？</a:t>
            </a:r>
          </a:p>
        </p:txBody>
      </p:sp>
      <p:sp>
        <p:nvSpPr>
          <p:cNvPr id="2" name="灯片编号占位符 1"/>
          <p:cNvSpPr>
            <a:spLocks noGrp="1"/>
          </p:cNvSpPr>
          <p:nvPr>
            <p:ph type="sldNum" sz="quarter" idx="11"/>
          </p:nvPr>
        </p:nvSpPr>
        <p:spPr>
          <a:xfrm>
            <a:off x="250824" y="6453336"/>
            <a:ext cx="892175" cy="457200"/>
          </a:xfrm>
        </p:spPr>
        <p:txBody>
          <a:bodyPr/>
          <a:lstStyle/>
          <a:p>
            <a:pPr>
              <a:defRPr/>
            </a:pPr>
            <a:fld id="{C8E68E76-BED9-4822-AFC4-B7367625829A}" type="slidenum">
              <a:rPr lang="en-US" altLang="zh-CN" smtClean="0"/>
              <a:pPr>
                <a:defRPr/>
              </a:pPr>
              <a:t>60</a:t>
            </a:fld>
            <a:endParaRPr lang="en-US" altLang="zh-CN" dirty="0"/>
          </a:p>
        </p:txBody>
      </p:sp>
      <p:sp>
        <p:nvSpPr>
          <p:cNvPr id="8" name="Rectangle 2">
            <a:extLst>
              <a:ext uri="{FF2B5EF4-FFF2-40B4-BE49-F238E27FC236}">
                <a16:creationId xmlns:a16="http://schemas.microsoft.com/office/drawing/2014/main" id="{C1A11F09-276B-4055-BEA7-E9494A4969CA}"/>
              </a:ext>
            </a:extLst>
          </p:cNvPr>
          <p:cNvSpPr>
            <a:spLocks noGrp="1" noChangeArrowheads="1"/>
          </p:cNvSpPr>
          <p:nvPr>
            <p:ph type="title"/>
          </p:nvPr>
        </p:nvSpPr>
        <p:spPr bwMode="auto">
          <a:xfrm>
            <a:off x="762000" y="731248"/>
            <a:ext cx="7772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b="1" dirty="0"/>
              <a:t>分解的函数依赖保持性和无损连接性</a:t>
            </a:r>
            <a:r>
              <a:rPr lang="en-US" altLang="zh-CN" sz="2800" b="1" dirty="0"/>
              <a:t>(</a:t>
            </a:r>
            <a:r>
              <a:rPr lang="zh-CN" altLang="en-US" sz="2800" b="1" dirty="0"/>
              <a:t>示例</a:t>
            </a:r>
            <a:r>
              <a:rPr lang="en-US" altLang="zh-CN" sz="2800" b="1" dirty="0"/>
              <a:t>)</a:t>
            </a:r>
            <a:endParaRPr lang="zh-CN" altLang="en-US" sz="2800"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22918"/>
                                        </p:tgtEl>
                                        <p:attrNameLst>
                                          <p:attrName>style.visibility</p:attrName>
                                        </p:attrNameLst>
                                      </p:cBhvr>
                                      <p:to>
                                        <p:strVal val="visible"/>
                                      </p:to>
                                    </p:set>
                                    <p:animEffect transition="in" filter="checkerboard(across)">
                                      <p:cBhvr>
                                        <p:cTn id="7" dur="500"/>
                                        <p:tgtEl>
                                          <p:spTgt spid="422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8"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4"/>
          <p:cNvSpPr>
            <a:spLocks noGrp="1" noChangeArrowheads="1"/>
          </p:cNvSpPr>
          <p:nvPr>
            <p:ph idx="1"/>
          </p:nvPr>
        </p:nvSpPr>
        <p:spPr bwMode="auto">
          <a:xfrm>
            <a:off x="0" y="1699592"/>
            <a:ext cx="83058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lgn="just">
              <a:buFontTx/>
              <a:buNone/>
            </a:pPr>
            <a:r>
              <a:rPr lang="zh-CN" altLang="en-US" b="1">
                <a:solidFill>
                  <a:srgbClr val="000066"/>
                </a:solidFill>
              </a:rPr>
              <a:t>第三种分解：   </a:t>
            </a:r>
            <a:r>
              <a:rPr lang="en-US" altLang="zh-CN" b="1">
                <a:solidFill>
                  <a:srgbClr val="000066"/>
                </a:solidFill>
              </a:rPr>
              <a:t>SDL</a:t>
            </a:r>
            <a:r>
              <a:rPr lang="zh-CN" altLang="en-US" b="1">
                <a:solidFill>
                  <a:srgbClr val="000066"/>
                </a:solidFill>
              </a:rPr>
              <a:t>分解为下面两个关系模式：</a:t>
            </a:r>
          </a:p>
          <a:p>
            <a:pPr lvl="1" algn="just">
              <a:buFontTx/>
              <a:buNone/>
            </a:pPr>
            <a:r>
              <a:rPr lang="zh-CN" altLang="en-US" b="1">
                <a:solidFill>
                  <a:srgbClr val="000066"/>
                </a:solidFill>
              </a:rPr>
              <a:t>     </a:t>
            </a:r>
            <a:r>
              <a:rPr lang="en-US" altLang="zh-CN" b="1">
                <a:solidFill>
                  <a:srgbClr val="CC3300"/>
                </a:solidFill>
              </a:rPr>
              <a:t>ND(Sno, Sdept)      NL(Sno, Sloc)</a:t>
            </a:r>
          </a:p>
        </p:txBody>
      </p:sp>
      <p:sp>
        <p:nvSpPr>
          <p:cNvPr id="423941" name="Rectangle 5"/>
          <p:cNvSpPr>
            <a:spLocks noChangeArrowheads="1"/>
          </p:cNvSpPr>
          <p:nvPr/>
        </p:nvSpPr>
        <p:spPr bwMode="auto">
          <a:xfrm>
            <a:off x="533400" y="2842592"/>
            <a:ext cx="7772400" cy="332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buClr>
                <a:schemeClr val="accent1"/>
              </a:buClr>
            </a:pPr>
            <a:r>
              <a:rPr lang="en-US" altLang="zh-CN" sz="2000" b="0" dirty="0">
                <a:solidFill>
                  <a:srgbClr val="000066"/>
                </a:solidFill>
                <a:latin typeface="Tahoma" pitchFamily="34" charset="0"/>
              </a:rPr>
              <a:t> </a:t>
            </a:r>
            <a:r>
              <a:rPr lang="en-US" altLang="zh-CN" sz="2000" b="0" dirty="0">
                <a:solidFill>
                  <a:srgbClr val="CC3300"/>
                </a:solidFill>
                <a:latin typeface="Tahoma" pitchFamily="34" charset="0"/>
              </a:rPr>
              <a:t>ND</a:t>
            </a:r>
            <a:r>
              <a:rPr lang="en-US" altLang="zh-CN" sz="2000" b="0" dirty="0">
                <a:solidFill>
                  <a:srgbClr val="000066"/>
                </a:solidFill>
                <a:latin typeface="Tahoma" pitchFamily="34" charset="0"/>
              </a:rPr>
              <a:t>   ────────────   </a:t>
            </a:r>
            <a:r>
              <a:rPr lang="en-US" altLang="zh-CN" sz="2000" b="0" dirty="0">
                <a:solidFill>
                  <a:srgbClr val="CC3300"/>
                </a:solidFill>
                <a:latin typeface="Tahoma" pitchFamily="34" charset="0"/>
              </a:rPr>
              <a:t>NL </a:t>
            </a:r>
            <a:r>
              <a:rPr lang="en-US" altLang="zh-CN" sz="2000" b="0" dirty="0">
                <a:solidFill>
                  <a:srgbClr val="000066"/>
                </a:solidFill>
                <a:latin typeface="Tahoma" pitchFamily="34" charset="0"/>
              </a:rPr>
              <a:t>──────────</a:t>
            </a:r>
          </a:p>
          <a:p>
            <a:pPr eaLnBrk="1" hangingPunct="1">
              <a:buClr>
                <a:schemeClr val="accent1"/>
              </a:buClr>
            </a:pPr>
            <a:r>
              <a:rPr lang="en-US" altLang="zh-CN" b="0" dirty="0">
                <a:solidFill>
                  <a:srgbClr val="000066"/>
                </a:solidFill>
                <a:latin typeface="Tahoma" pitchFamily="34" charset="0"/>
              </a:rPr>
              <a:t>               </a:t>
            </a:r>
            <a:r>
              <a:rPr lang="en-US" altLang="zh-CN" b="0" dirty="0" err="1">
                <a:solidFill>
                  <a:srgbClr val="669900"/>
                </a:solidFill>
                <a:latin typeface="Tahoma" pitchFamily="34" charset="0"/>
              </a:rPr>
              <a:t>Sno</a:t>
            </a:r>
            <a:r>
              <a:rPr lang="en-US" altLang="zh-CN" b="0" dirty="0">
                <a:solidFill>
                  <a:srgbClr val="669900"/>
                </a:solidFill>
                <a:latin typeface="Tahoma" pitchFamily="34" charset="0"/>
              </a:rPr>
              <a:t>        </a:t>
            </a:r>
            <a:r>
              <a:rPr lang="en-US" altLang="zh-CN" b="0" dirty="0" err="1">
                <a:solidFill>
                  <a:srgbClr val="669900"/>
                </a:solidFill>
                <a:latin typeface="Tahoma" pitchFamily="34" charset="0"/>
              </a:rPr>
              <a:t>Sdept</a:t>
            </a:r>
            <a:r>
              <a:rPr lang="en-US" altLang="zh-CN" b="0" dirty="0">
                <a:solidFill>
                  <a:srgbClr val="669900"/>
                </a:solidFill>
                <a:latin typeface="Tahoma" pitchFamily="34" charset="0"/>
              </a:rPr>
              <a:t>                </a:t>
            </a:r>
            <a:r>
              <a:rPr lang="en-US" altLang="zh-CN" b="0" dirty="0" err="1">
                <a:solidFill>
                  <a:srgbClr val="669900"/>
                </a:solidFill>
                <a:latin typeface="Tahoma" pitchFamily="34" charset="0"/>
              </a:rPr>
              <a:t>Sno</a:t>
            </a:r>
            <a:r>
              <a:rPr lang="en-US" altLang="zh-CN" b="0" dirty="0">
                <a:solidFill>
                  <a:srgbClr val="669900"/>
                </a:solidFill>
                <a:latin typeface="Tahoma" pitchFamily="34" charset="0"/>
              </a:rPr>
              <a:t>       </a:t>
            </a:r>
            <a:r>
              <a:rPr lang="en-US" altLang="zh-CN" b="0" dirty="0" err="1">
                <a:solidFill>
                  <a:srgbClr val="669900"/>
                </a:solidFill>
                <a:latin typeface="Tahoma" pitchFamily="34" charset="0"/>
              </a:rPr>
              <a:t>Sloc</a:t>
            </a:r>
            <a:r>
              <a:rPr lang="en-US" altLang="zh-CN" b="0" dirty="0">
                <a:solidFill>
                  <a:srgbClr val="000066"/>
                </a:solidFill>
                <a:latin typeface="Tahoma" pitchFamily="34" charset="0"/>
              </a:rPr>
              <a:t>     </a:t>
            </a:r>
          </a:p>
          <a:p>
            <a:pPr eaLnBrk="1" hangingPunct="1">
              <a:buClr>
                <a:schemeClr val="accent1"/>
              </a:buClr>
            </a:pPr>
            <a:r>
              <a:rPr lang="en-US" altLang="zh-CN" b="0" dirty="0">
                <a:solidFill>
                  <a:srgbClr val="000066"/>
                </a:solidFill>
                <a:latin typeface="Tahoma" pitchFamily="34" charset="0"/>
              </a:rPr>
              <a:t>       </a:t>
            </a:r>
            <a:r>
              <a:rPr lang="en-US" altLang="zh-CN" sz="2000" b="0" dirty="0">
                <a:solidFill>
                  <a:srgbClr val="000066"/>
                </a:solidFill>
                <a:latin typeface="Tahoma" pitchFamily="34" charset="0"/>
              </a:rPr>
              <a:t>────────────        ──────────</a:t>
            </a:r>
          </a:p>
          <a:p>
            <a:pPr eaLnBrk="1" hangingPunct="1">
              <a:buClr>
                <a:schemeClr val="accent1"/>
              </a:buClr>
            </a:pPr>
            <a:r>
              <a:rPr lang="en-US" altLang="zh-CN" b="0" dirty="0">
                <a:solidFill>
                  <a:srgbClr val="000066"/>
                </a:solidFill>
                <a:latin typeface="Tahoma" pitchFamily="34" charset="0"/>
              </a:rPr>
              <a:t>              95001        CS                 95001       A       </a:t>
            </a:r>
          </a:p>
          <a:p>
            <a:pPr eaLnBrk="1" hangingPunct="1">
              <a:buClr>
                <a:schemeClr val="accent1"/>
              </a:buClr>
            </a:pPr>
            <a:r>
              <a:rPr lang="en-US" altLang="zh-CN" b="0" dirty="0">
                <a:solidFill>
                  <a:srgbClr val="000066"/>
                </a:solidFill>
                <a:latin typeface="Tahoma" pitchFamily="34" charset="0"/>
              </a:rPr>
              <a:t>              95002        IS                  95002       B       </a:t>
            </a:r>
          </a:p>
          <a:p>
            <a:pPr eaLnBrk="1" hangingPunct="1">
              <a:buClr>
                <a:schemeClr val="accent1"/>
              </a:buClr>
            </a:pPr>
            <a:r>
              <a:rPr lang="en-US" altLang="zh-CN" b="0" dirty="0">
                <a:solidFill>
                  <a:srgbClr val="000066"/>
                </a:solidFill>
                <a:latin typeface="Tahoma" pitchFamily="34" charset="0"/>
              </a:rPr>
              <a:t>              95003        MA                 95003       C       </a:t>
            </a:r>
          </a:p>
          <a:p>
            <a:pPr eaLnBrk="1" hangingPunct="1">
              <a:buClr>
                <a:schemeClr val="accent1"/>
              </a:buClr>
            </a:pPr>
            <a:r>
              <a:rPr lang="en-US" altLang="zh-CN" b="0" dirty="0">
                <a:solidFill>
                  <a:srgbClr val="000066"/>
                </a:solidFill>
                <a:latin typeface="Tahoma" pitchFamily="34" charset="0"/>
              </a:rPr>
              <a:t>              95004        IS                  95004       B       </a:t>
            </a:r>
          </a:p>
          <a:p>
            <a:pPr eaLnBrk="1" hangingPunct="1">
              <a:buClr>
                <a:schemeClr val="accent1"/>
              </a:buClr>
            </a:pPr>
            <a:r>
              <a:rPr lang="en-US" altLang="zh-CN" b="0" dirty="0">
                <a:solidFill>
                  <a:srgbClr val="000066"/>
                </a:solidFill>
                <a:latin typeface="Tahoma" pitchFamily="34" charset="0"/>
              </a:rPr>
              <a:t>              95005        PH                 95005       B       </a:t>
            </a:r>
          </a:p>
          <a:p>
            <a:pPr eaLnBrk="1" hangingPunct="1">
              <a:buClr>
                <a:schemeClr val="accent1"/>
              </a:buClr>
            </a:pPr>
            <a:r>
              <a:rPr lang="en-US" altLang="zh-CN" b="0" dirty="0">
                <a:solidFill>
                  <a:srgbClr val="000066"/>
                </a:solidFill>
                <a:latin typeface="Tahoma" pitchFamily="34" charset="0"/>
              </a:rPr>
              <a:t>       </a:t>
            </a:r>
            <a:r>
              <a:rPr lang="en-US" altLang="zh-CN" sz="2000" b="0" dirty="0">
                <a:solidFill>
                  <a:srgbClr val="000066"/>
                </a:solidFill>
                <a:latin typeface="Tahoma" pitchFamily="34" charset="0"/>
              </a:rPr>
              <a:t>────────────       ───────────</a:t>
            </a:r>
          </a:p>
          <a:p>
            <a:pPr eaLnBrk="1" hangingPunct="1">
              <a:buClr>
                <a:schemeClr val="accent1"/>
              </a:buClr>
              <a:buFontTx/>
              <a:buChar char="•"/>
            </a:pPr>
            <a:endParaRPr lang="en-US" altLang="zh-CN" b="0" dirty="0">
              <a:solidFill>
                <a:srgbClr val="000066"/>
              </a:solidFill>
              <a:latin typeface="Tahoma" pitchFamily="34" charset="0"/>
            </a:endParaRPr>
          </a:p>
        </p:txBody>
      </p:sp>
      <p:sp>
        <p:nvSpPr>
          <p:cNvPr id="2" name="灯片编号占位符 1"/>
          <p:cNvSpPr>
            <a:spLocks noGrp="1"/>
          </p:cNvSpPr>
          <p:nvPr>
            <p:ph type="sldNum" sz="quarter" idx="11"/>
          </p:nvPr>
        </p:nvSpPr>
        <p:spPr>
          <a:xfrm>
            <a:off x="250824" y="6453336"/>
            <a:ext cx="792783" cy="457200"/>
          </a:xfrm>
        </p:spPr>
        <p:txBody>
          <a:bodyPr/>
          <a:lstStyle/>
          <a:p>
            <a:pPr>
              <a:defRPr/>
            </a:pPr>
            <a:fld id="{C8E68E76-BED9-4822-AFC4-B7367625829A}" type="slidenum">
              <a:rPr lang="en-US" altLang="zh-CN" smtClean="0"/>
              <a:pPr>
                <a:defRPr/>
              </a:pPr>
              <a:t>61</a:t>
            </a:fld>
            <a:endParaRPr lang="en-US" altLang="zh-CN" dirty="0"/>
          </a:p>
        </p:txBody>
      </p:sp>
      <p:sp>
        <p:nvSpPr>
          <p:cNvPr id="7" name="Rectangle 2">
            <a:extLst>
              <a:ext uri="{FF2B5EF4-FFF2-40B4-BE49-F238E27FC236}">
                <a16:creationId xmlns:a16="http://schemas.microsoft.com/office/drawing/2014/main" id="{E87E36BE-C837-4048-9B4B-818BCEF871F1}"/>
              </a:ext>
            </a:extLst>
          </p:cNvPr>
          <p:cNvSpPr>
            <a:spLocks noGrp="1" noChangeArrowheads="1"/>
          </p:cNvSpPr>
          <p:nvPr>
            <p:ph type="title"/>
          </p:nvPr>
        </p:nvSpPr>
        <p:spPr bwMode="auto">
          <a:xfrm>
            <a:off x="762000" y="731248"/>
            <a:ext cx="7772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b="1" dirty="0"/>
              <a:t>分解的函数依赖保持性和无损连接性</a:t>
            </a:r>
            <a:r>
              <a:rPr lang="en-US" altLang="zh-CN" sz="2800" b="1" dirty="0"/>
              <a:t>(</a:t>
            </a:r>
            <a:r>
              <a:rPr lang="zh-CN" altLang="en-US" sz="2800" b="1" dirty="0"/>
              <a:t>示例</a:t>
            </a:r>
            <a:r>
              <a:rPr lang="en-US" altLang="zh-CN" sz="2800" b="1" dirty="0"/>
              <a:t>)</a:t>
            </a:r>
            <a:endParaRPr lang="zh-CN" altLang="en-US" sz="2800"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23941"/>
                                        </p:tgtEl>
                                        <p:attrNameLst>
                                          <p:attrName>style.visibility</p:attrName>
                                        </p:attrNameLst>
                                      </p:cBhvr>
                                      <p:to>
                                        <p:strVal val="visible"/>
                                      </p:to>
                                    </p:set>
                                    <p:animEffect transition="in" filter="box(in)">
                                      <p:cBhvr>
                                        <p:cTn id="7" dur="500"/>
                                        <p:tgtEl>
                                          <p:spTgt spid="423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41"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4"/>
          <p:cNvSpPr>
            <a:spLocks noGrp="1" noChangeArrowheads="1"/>
          </p:cNvSpPr>
          <p:nvPr>
            <p:ph idx="1"/>
          </p:nvPr>
        </p:nvSpPr>
        <p:spPr bwMode="auto">
          <a:xfrm>
            <a:off x="457200" y="1906488"/>
            <a:ext cx="7772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en-US" altLang="zh-CN" sz="2400" b="1" dirty="0">
                <a:solidFill>
                  <a:srgbClr val="CC3300"/>
                </a:solidFill>
              </a:rPr>
              <a:t> ND     NL</a:t>
            </a:r>
            <a:r>
              <a:rPr lang="en-US" altLang="zh-CN" sz="2400" b="1" dirty="0">
                <a:solidFill>
                  <a:srgbClr val="000066"/>
                </a:solidFill>
              </a:rPr>
              <a:t> </a:t>
            </a:r>
          </a:p>
          <a:p>
            <a:pPr>
              <a:buFontTx/>
              <a:buNone/>
            </a:pPr>
            <a:r>
              <a:rPr lang="en-US" altLang="zh-CN" sz="2400" b="1" dirty="0">
                <a:solidFill>
                  <a:srgbClr val="000066"/>
                </a:solidFill>
              </a:rPr>
              <a:t>             ──────────────</a:t>
            </a:r>
          </a:p>
          <a:p>
            <a:pPr>
              <a:buFontTx/>
              <a:buNone/>
            </a:pPr>
            <a:r>
              <a:rPr lang="en-US" altLang="zh-CN" sz="2400" b="1" dirty="0">
                <a:solidFill>
                  <a:srgbClr val="669900"/>
                </a:solidFill>
              </a:rPr>
              <a:t>                  </a:t>
            </a:r>
            <a:r>
              <a:rPr lang="en-US" altLang="zh-CN" sz="2400" b="1" dirty="0" err="1">
                <a:solidFill>
                  <a:srgbClr val="669900"/>
                </a:solidFill>
              </a:rPr>
              <a:t>Sno</a:t>
            </a:r>
            <a:r>
              <a:rPr lang="en-US" altLang="zh-CN" sz="2400" b="1" dirty="0">
                <a:solidFill>
                  <a:srgbClr val="669900"/>
                </a:solidFill>
              </a:rPr>
              <a:t>        </a:t>
            </a:r>
            <a:r>
              <a:rPr lang="en-US" altLang="zh-CN" sz="2400" b="1" dirty="0" err="1">
                <a:solidFill>
                  <a:srgbClr val="669900"/>
                </a:solidFill>
              </a:rPr>
              <a:t>Sdept</a:t>
            </a:r>
            <a:r>
              <a:rPr lang="en-US" altLang="zh-CN" sz="2400" b="1" dirty="0">
                <a:solidFill>
                  <a:srgbClr val="669900"/>
                </a:solidFill>
              </a:rPr>
              <a:t>      </a:t>
            </a:r>
            <a:r>
              <a:rPr lang="en-US" altLang="zh-CN" sz="2400" b="1" dirty="0" err="1">
                <a:solidFill>
                  <a:srgbClr val="669900"/>
                </a:solidFill>
              </a:rPr>
              <a:t>Sloc</a:t>
            </a:r>
            <a:endParaRPr lang="en-US" altLang="zh-CN" sz="2400" b="1" dirty="0">
              <a:solidFill>
                <a:srgbClr val="669900"/>
              </a:solidFill>
            </a:endParaRPr>
          </a:p>
          <a:p>
            <a:pPr>
              <a:buFontTx/>
              <a:buNone/>
            </a:pPr>
            <a:r>
              <a:rPr lang="en-US" altLang="zh-CN" sz="2400" b="1" dirty="0">
                <a:solidFill>
                  <a:srgbClr val="000066"/>
                </a:solidFill>
              </a:rPr>
              <a:t>             ──────────────</a:t>
            </a:r>
          </a:p>
          <a:p>
            <a:pPr>
              <a:buFontTx/>
              <a:buNone/>
            </a:pPr>
            <a:r>
              <a:rPr lang="en-US" altLang="zh-CN" sz="2400" b="1" dirty="0">
                <a:solidFill>
                  <a:srgbClr val="000066"/>
                </a:solidFill>
              </a:rPr>
              <a:t>                 </a:t>
            </a:r>
            <a:r>
              <a:rPr lang="en-US" altLang="zh-CN" sz="2000" b="1" dirty="0">
                <a:solidFill>
                  <a:srgbClr val="000066"/>
                </a:solidFill>
              </a:rPr>
              <a:t>95001        CS              A</a:t>
            </a:r>
          </a:p>
          <a:p>
            <a:pPr>
              <a:buFontTx/>
              <a:buNone/>
            </a:pPr>
            <a:r>
              <a:rPr lang="en-US" altLang="zh-CN" sz="2000" b="1" dirty="0">
                <a:solidFill>
                  <a:srgbClr val="000066"/>
                </a:solidFill>
              </a:rPr>
              <a:t>                     95002        IS              B</a:t>
            </a:r>
          </a:p>
          <a:p>
            <a:pPr>
              <a:buFontTx/>
              <a:buNone/>
            </a:pPr>
            <a:r>
              <a:rPr lang="en-US" altLang="zh-CN" sz="2000" b="1" dirty="0">
                <a:solidFill>
                  <a:srgbClr val="000066"/>
                </a:solidFill>
              </a:rPr>
              <a:t>                     95003        MA            C</a:t>
            </a:r>
          </a:p>
          <a:p>
            <a:pPr>
              <a:buFontTx/>
              <a:buNone/>
            </a:pPr>
            <a:r>
              <a:rPr lang="en-US" altLang="zh-CN" sz="2000" b="1" dirty="0">
                <a:solidFill>
                  <a:srgbClr val="000066"/>
                </a:solidFill>
              </a:rPr>
              <a:t>                     95004        IS              B</a:t>
            </a:r>
          </a:p>
          <a:p>
            <a:pPr>
              <a:buFontTx/>
              <a:buNone/>
            </a:pPr>
            <a:r>
              <a:rPr lang="en-US" altLang="zh-CN" sz="2000" b="1" dirty="0">
                <a:solidFill>
                  <a:srgbClr val="000066"/>
                </a:solidFill>
              </a:rPr>
              <a:t>                     95005        PH             B</a:t>
            </a:r>
          </a:p>
          <a:p>
            <a:pPr>
              <a:buFontTx/>
              <a:buNone/>
            </a:pPr>
            <a:r>
              <a:rPr lang="en-US" altLang="zh-CN" sz="2400" b="1" dirty="0">
                <a:solidFill>
                  <a:srgbClr val="000066"/>
                </a:solidFill>
              </a:rPr>
              <a:t>             ──────────────</a:t>
            </a:r>
          </a:p>
        </p:txBody>
      </p:sp>
      <p:sp>
        <p:nvSpPr>
          <p:cNvPr id="95236" name="Freeform 5"/>
          <p:cNvSpPr>
            <a:spLocks/>
          </p:cNvSpPr>
          <p:nvPr/>
        </p:nvSpPr>
        <p:spPr bwMode="auto">
          <a:xfrm>
            <a:off x="1143000" y="2058888"/>
            <a:ext cx="330200" cy="228600"/>
          </a:xfrm>
          <a:custGeom>
            <a:avLst/>
            <a:gdLst>
              <a:gd name="T0" fmla="*/ 0 w 336"/>
              <a:gd name="T1" fmla="*/ 0 h 336"/>
              <a:gd name="T2" fmla="*/ 0 w 336"/>
              <a:gd name="T3" fmla="*/ 2147483647 h 336"/>
              <a:gd name="T4" fmla="*/ 2147483647 w 336"/>
              <a:gd name="T5" fmla="*/ 0 h 336"/>
              <a:gd name="T6" fmla="*/ 2147483647 w 336"/>
              <a:gd name="T7" fmla="*/ 2147483647 h 336"/>
              <a:gd name="T8" fmla="*/ 0 w 336"/>
              <a:gd name="T9" fmla="*/ 0 h 336"/>
              <a:gd name="T10" fmla="*/ 0 60000 65536"/>
              <a:gd name="T11" fmla="*/ 0 60000 65536"/>
              <a:gd name="T12" fmla="*/ 0 60000 65536"/>
              <a:gd name="T13" fmla="*/ 0 60000 65536"/>
              <a:gd name="T14" fmla="*/ 0 60000 65536"/>
              <a:gd name="T15" fmla="*/ 0 w 336"/>
              <a:gd name="T16" fmla="*/ 0 h 336"/>
              <a:gd name="T17" fmla="*/ 336 w 336"/>
              <a:gd name="T18" fmla="*/ 336 h 336"/>
            </a:gdLst>
            <a:ahLst/>
            <a:cxnLst>
              <a:cxn ang="T10">
                <a:pos x="T0" y="T1"/>
              </a:cxn>
              <a:cxn ang="T11">
                <a:pos x="T2" y="T3"/>
              </a:cxn>
              <a:cxn ang="T12">
                <a:pos x="T4" y="T5"/>
              </a:cxn>
              <a:cxn ang="T13">
                <a:pos x="T6" y="T7"/>
              </a:cxn>
              <a:cxn ang="T14">
                <a:pos x="T8" y="T9"/>
              </a:cxn>
            </a:cxnLst>
            <a:rect l="T15" t="T16" r="T17" b="T18"/>
            <a:pathLst>
              <a:path w="336" h="336">
                <a:moveTo>
                  <a:pt x="0" y="0"/>
                </a:moveTo>
                <a:lnTo>
                  <a:pt x="0" y="336"/>
                </a:lnTo>
                <a:lnTo>
                  <a:pt x="336" y="0"/>
                </a:lnTo>
                <a:lnTo>
                  <a:pt x="336" y="336"/>
                </a:lnTo>
                <a:lnTo>
                  <a:pt x="0" y="0"/>
                </a:lnTo>
                <a:close/>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endParaRPr lang="zh-CN" altLang="en-US"/>
          </a:p>
        </p:txBody>
      </p:sp>
      <p:sp>
        <p:nvSpPr>
          <p:cNvPr id="424966" name="Rectangle 6"/>
          <p:cNvSpPr>
            <a:spLocks noChangeArrowheads="1"/>
          </p:cNvSpPr>
          <p:nvPr/>
        </p:nvSpPr>
        <p:spPr bwMode="auto">
          <a:xfrm>
            <a:off x="6019800" y="3659088"/>
            <a:ext cx="2743200"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lnSpc>
                <a:spcPct val="90000"/>
              </a:lnSpc>
              <a:buClr>
                <a:schemeClr val="folHlink"/>
              </a:buClr>
              <a:buSzPct val="60000"/>
              <a:buFont typeface="Wingdings" pitchFamily="2" charset="2"/>
              <a:buNone/>
            </a:pPr>
            <a:r>
              <a:rPr lang="zh-CN" altLang="en-US">
                <a:solidFill>
                  <a:srgbClr val="CC3300"/>
                </a:solidFill>
                <a:latin typeface="Tahoma" pitchFamily="34" charset="0"/>
              </a:rPr>
              <a:t>注：与</a:t>
            </a:r>
            <a:r>
              <a:rPr lang="en-US" altLang="zh-CN">
                <a:solidFill>
                  <a:srgbClr val="CC3300"/>
                </a:solidFill>
                <a:latin typeface="Tahoma" pitchFamily="34" charset="0"/>
              </a:rPr>
              <a:t>SDL</a:t>
            </a:r>
            <a:r>
              <a:rPr lang="zh-CN" altLang="en-US">
                <a:solidFill>
                  <a:srgbClr val="CC3300"/>
                </a:solidFill>
                <a:latin typeface="Tahoma" pitchFamily="34" charset="0"/>
              </a:rPr>
              <a:t>关系一样，没有丢失信息（即无损连接）；</a:t>
            </a:r>
          </a:p>
          <a:p>
            <a:pPr eaLnBrk="1" hangingPunct="1">
              <a:lnSpc>
                <a:spcPct val="90000"/>
              </a:lnSpc>
              <a:buClr>
                <a:schemeClr val="folHlink"/>
              </a:buClr>
              <a:buSzPct val="60000"/>
              <a:buFont typeface="Wingdings" pitchFamily="2" charset="2"/>
              <a:buNone/>
            </a:pPr>
            <a:r>
              <a:rPr lang="zh-CN" altLang="en-US">
                <a:solidFill>
                  <a:srgbClr val="CC3300"/>
                </a:solidFill>
                <a:latin typeface="Tahoma" pitchFamily="34" charset="0"/>
              </a:rPr>
              <a:t>但原来的函数依赖</a:t>
            </a:r>
            <a:r>
              <a:rPr lang="en-US" altLang="zh-CN">
                <a:solidFill>
                  <a:srgbClr val="CC3300"/>
                </a:solidFill>
                <a:latin typeface="Tahoma" pitchFamily="34" charset="0"/>
              </a:rPr>
              <a:t>Sdept→Sloc</a:t>
            </a:r>
            <a:r>
              <a:rPr lang="zh-CN" altLang="en-US">
                <a:solidFill>
                  <a:srgbClr val="CC3300"/>
                </a:solidFill>
                <a:latin typeface="Tahoma" pitchFamily="34" charset="0"/>
              </a:rPr>
              <a:t>丢失。</a:t>
            </a:r>
          </a:p>
        </p:txBody>
      </p:sp>
      <p:sp>
        <p:nvSpPr>
          <p:cNvPr id="2" name="灯片编号占位符 1"/>
          <p:cNvSpPr>
            <a:spLocks noGrp="1"/>
          </p:cNvSpPr>
          <p:nvPr>
            <p:ph type="sldNum" sz="quarter" idx="11"/>
          </p:nvPr>
        </p:nvSpPr>
        <p:spPr>
          <a:xfrm>
            <a:off x="250824" y="6453336"/>
            <a:ext cx="792783" cy="457200"/>
          </a:xfrm>
        </p:spPr>
        <p:txBody>
          <a:bodyPr/>
          <a:lstStyle/>
          <a:p>
            <a:pPr>
              <a:defRPr/>
            </a:pPr>
            <a:fld id="{C8E68E76-BED9-4822-AFC4-B7367625829A}" type="slidenum">
              <a:rPr lang="en-US" altLang="zh-CN" smtClean="0"/>
              <a:pPr>
                <a:defRPr/>
              </a:pPr>
              <a:t>62</a:t>
            </a:fld>
            <a:endParaRPr lang="en-US" altLang="zh-CN" dirty="0"/>
          </a:p>
        </p:txBody>
      </p:sp>
      <p:sp>
        <p:nvSpPr>
          <p:cNvPr id="8" name="Rectangle 2">
            <a:extLst>
              <a:ext uri="{FF2B5EF4-FFF2-40B4-BE49-F238E27FC236}">
                <a16:creationId xmlns:a16="http://schemas.microsoft.com/office/drawing/2014/main" id="{D1D48D90-27A5-401E-B975-018B68BBA5F3}"/>
              </a:ext>
            </a:extLst>
          </p:cNvPr>
          <p:cNvSpPr>
            <a:spLocks noGrp="1" noChangeArrowheads="1"/>
          </p:cNvSpPr>
          <p:nvPr>
            <p:ph type="title"/>
          </p:nvPr>
        </p:nvSpPr>
        <p:spPr bwMode="auto">
          <a:xfrm>
            <a:off x="762000" y="731248"/>
            <a:ext cx="7772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b="1" dirty="0"/>
              <a:t>分解的函数依赖保持性和无损连接性</a:t>
            </a:r>
            <a:r>
              <a:rPr lang="en-US" altLang="zh-CN" sz="2800" b="1" dirty="0"/>
              <a:t>(</a:t>
            </a:r>
            <a:r>
              <a:rPr lang="zh-CN" altLang="en-US" sz="2800" b="1" dirty="0"/>
              <a:t>示例</a:t>
            </a:r>
            <a:r>
              <a:rPr lang="en-US" altLang="zh-CN" sz="2800" b="1" dirty="0"/>
              <a:t>)</a:t>
            </a:r>
            <a:endParaRPr lang="zh-CN" altLang="en-US" sz="2800"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24966"/>
                                        </p:tgtEl>
                                        <p:attrNameLst>
                                          <p:attrName>style.visibility</p:attrName>
                                        </p:attrNameLst>
                                      </p:cBhvr>
                                      <p:to>
                                        <p:strVal val="visible"/>
                                      </p:to>
                                    </p:set>
                                    <p:animEffect transition="in" filter="checkerboard(across)">
                                      <p:cBhvr>
                                        <p:cTn id="7" dur="500"/>
                                        <p:tgtEl>
                                          <p:spTgt spid="424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6"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4"/>
          <p:cNvSpPr>
            <a:spLocks noGrp="1" noChangeArrowheads="1"/>
          </p:cNvSpPr>
          <p:nvPr>
            <p:ph idx="1"/>
          </p:nvPr>
        </p:nvSpPr>
        <p:spPr bwMode="auto">
          <a:xfrm>
            <a:off x="0" y="1541289"/>
            <a:ext cx="83058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lgn="just">
              <a:buFontTx/>
              <a:buNone/>
            </a:pPr>
            <a:r>
              <a:rPr lang="zh-CN" altLang="en-US" b="1">
                <a:solidFill>
                  <a:srgbClr val="000066"/>
                </a:solidFill>
              </a:rPr>
              <a:t>第四种分解：   </a:t>
            </a:r>
            <a:r>
              <a:rPr lang="en-US" altLang="zh-CN" b="1">
                <a:solidFill>
                  <a:srgbClr val="000066"/>
                </a:solidFill>
              </a:rPr>
              <a:t>SDL</a:t>
            </a:r>
            <a:r>
              <a:rPr lang="zh-CN" altLang="en-US" b="1">
                <a:solidFill>
                  <a:srgbClr val="000066"/>
                </a:solidFill>
              </a:rPr>
              <a:t>分解为下面两个关系模式：</a:t>
            </a:r>
          </a:p>
          <a:p>
            <a:pPr lvl="1" algn="just">
              <a:buFontTx/>
              <a:buNone/>
            </a:pPr>
            <a:r>
              <a:rPr lang="zh-CN" altLang="en-US" b="1">
                <a:solidFill>
                  <a:srgbClr val="000066"/>
                </a:solidFill>
              </a:rPr>
              <a:t>     </a:t>
            </a:r>
            <a:r>
              <a:rPr lang="en-US" altLang="zh-CN" b="1">
                <a:solidFill>
                  <a:srgbClr val="CC3300"/>
                </a:solidFill>
              </a:rPr>
              <a:t>ND(Sno, Sdept)      DL(Sdept, Sloc)</a:t>
            </a:r>
          </a:p>
        </p:txBody>
      </p:sp>
      <p:sp>
        <p:nvSpPr>
          <p:cNvPr id="425989" name="Rectangle 5"/>
          <p:cNvSpPr>
            <a:spLocks noChangeArrowheads="1"/>
          </p:cNvSpPr>
          <p:nvPr/>
        </p:nvSpPr>
        <p:spPr bwMode="auto">
          <a:xfrm>
            <a:off x="179512" y="2698576"/>
            <a:ext cx="6768752" cy="3428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buClr>
                <a:schemeClr val="accent1"/>
              </a:buClr>
            </a:pPr>
            <a:r>
              <a:rPr lang="en-US" altLang="zh-CN" sz="2000" b="0" dirty="0">
                <a:solidFill>
                  <a:srgbClr val="000066"/>
                </a:solidFill>
                <a:latin typeface="Tahoma" pitchFamily="34" charset="0"/>
              </a:rPr>
              <a:t>  </a:t>
            </a:r>
            <a:r>
              <a:rPr lang="en-US" altLang="zh-CN" sz="2000" b="0" dirty="0">
                <a:solidFill>
                  <a:srgbClr val="CC3300"/>
                </a:solidFill>
                <a:latin typeface="Tahoma" pitchFamily="34" charset="0"/>
              </a:rPr>
              <a:t>ND</a:t>
            </a:r>
            <a:r>
              <a:rPr lang="en-US" altLang="zh-CN" sz="2000" b="0" dirty="0">
                <a:solidFill>
                  <a:srgbClr val="000066"/>
                </a:solidFill>
                <a:latin typeface="Tahoma" pitchFamily="34" charset="0"/>
              </a:rPr>
              <a:t>   ——─────────     </a:t>
            </a:r>
            <a:r>
              <a:rPr lang="en-US" altLang="zh-CN" sz="2000" b="0" dirty="0">
                <a:solidFill>
                  <a:srgbClr val="CC3300"/>
                </a:solidFill>
                <a:latin typeface="Tahoma" pitchFamily="34" charset="0"/>
              </a:rPr>
              <a:t>DL </a:t>
            </a:r>
            <a:r>
              <a:rPr lang="en-US" altLang="zh-CN" sz="2000" b="0" dirty="0">
                <a:solidFill>
                  <a:srgbClr val="000066"/>
                </a:solidFill>
                <a:latin typeface="Tahoma" pitchFamily="34" charset="0"/>
              </a:rPr>
              <a:t>────────</a:t>
            </a:r>
          </a:p>
          <a:p>
            <a:pPr eaLnBrk="1" hangingPunct="1">
              <a:buClr>
                <a:schemeClr val="accent1"/>
              </a:buClr>
            </a:pPr>
            <a:r>
              <a:rPr lang="en-US" altLang="zh-CN" b="0" dirty="0">
                <a:solidFill>
                  <a:srgbClr val="000066"/>
                </a:solidFill>
                <a:latin typeface="Tahoma" pitchFamily="34" charset="0"/>
              </a:rPr>
              <a:t>          </a:t>
            </a:r>
            <a:r>
              <a:rPr lang="en-US" altLang="zh-CN" b="0" dirty="0" err="1">
                <a:solidFill>
                  <a:srgbClr val="669900"/>
                </a:solidFill>
                <a:latin typeface="Tahoma" pitchFamily="34" charset="0"/>
              </a:rPr>
              <a:t>Sno</a:t>
            </a:r>
            <a:r>
              <a:rPr lang="en-US" altLang="zh-CN" b="0" dirty="0">
                <a:solidFill>
                  <a:srgbClr val="669900"/>
                </a:solidFill>
                <a:latin typeface="Tahoma" pitchFamily="34" charset="0"/>
              </a:rPr>
              <a:t>       </a:t>
            </a:r>
            <a:r>
              <a:rPr lang="en-US" altLang="zh-CN" b="0" dirty="0" err="1">
                <a:solidFill>
                  <a:srgbClr val="669900"/>
                </a:solidFill>
                <a:latin typeface="Tahoma" pitchFamily="34" charset="0"/>
              </a:rPr>
              <a:t>Sdept</a:t>
            </a:r>
            <a:r>
              <a:rPr lang="en-US" altLang="zh-CN" b="0" dirty="0">
                <a:solidFill>
                  <a:srgbClr val="669900"/>
                </a:solidFill>
                <a:latin typeface="Tahoma" pitchFamily="34" charset="0"/>
              </a:rPr>
              <a:t>         </a:t>
            </a:r>
            <a:r>
              <a:rPr lang="en-US" altLang="zh-CN" b="0" dirty="0" err="1">
                <a:solidFill>
                  <a:srgbClr val="669900"/>
                </a:solidFill>
                <a:latin typeface="Tahoma" pitchFamily="34" charset="0"/>
              </a:rPr>
              <a:t>Sdept</a:t>
            </a:r>
            <a:r>
              <a:rPr lang="en-US" altLang="zh-CN" b="0" dirty="0">
                <a:solidFill>
                  <a:srgbClr val="669900"/>
                </a:solidFill>
                <a:latin typeface="Tahoma" pitchFamily="34" charset="0"/>
              </a:rPr>
              <a:t>    </a:t>
            </a:r>
            <a:r>
              <a:rPr lang="en-US" altLang="zh-CN" b="0" dirty="0" err="1">
                <a:solidFill>
                  <a:srgbClr val="669900"/>
                </a:solidFill>
                <a:latin typeface="Tahoma" pitchFamily="34" charset="0"/>
              </a:rPr>
              <a:t>Sloc</a:t>
            </a:r>
            <a:r>
              <a:rPr lang="en-US" altLang="zh-CN" b="0" dirty="0">
                <a:solidFill>
                  <a:srgbClr val="669900"/>
                </a:solidFill>
                <a:latin typeface="Tahoma" pitchFamily="34" charset="0"/>
              </a:rPr>
              <a:t>     </a:t>
            </a:r>
          </a:p>
          <a:p>
            <a:pPr eaLnBrk="1" hangingPunct="1">
              <a:buClr>
                <a:schemeClr val="accent1"/>
              </a:buClr>
            </a:pPr>
            <a:r>
              <a:rPr lang="en-US" altLang="zh-CN" b="0" dirty="0">
                <a:solidFill>
                  <a:srgbClr val="000066"/>
                </a:solidFill>
                <a:latin typeface="Tahoma" pitchFamily="34" charset="0"/>
              </a:rPr>
              <a:t>       </a:t>
            </a:r>
            <a:r>
              <a:rPr lang="en-US" altLang="zh-CN" sz="2000" b="0" dirty="0">
                <a:solidFill>
                  <a:srgbClr val="000066"/>
                </a:solidFill>
                <a:latin typeface="Tahoma" pitchFamily="34" charset="0"/>
              </a:rPr>
              <a:t>──────────            ────────</a:t>
            </a:r>
          </a:p>
          <a:p>
            <a:pPr eaLnBrk="1" hangingPunct="1">
              <a:buClr>
                <a:schemeClr val="accent1"/>
              </a:buClr>
            </a:pPr>
            <a:r>
              <a:rPr lang="en-US" altLang="zh-CN" b="0" dirty="0">
                <a:solidFill>
                  <a:srgbClr val="000066"/>
                </a:solidFill>
                <a:latin typeface="Tahoma" pitchFamily="34" charset="0"/>
              </a:rPr>
              <a:t>       95001        CS             </a:t>
            </a:r>
            <a:r>
              <a:rPr lang="en-US" altLang="zh-CN" b="0" dirty="0" err="1">
                <a:solidFill>
                  <a:srgbClr val="000066"/>
                </a:solidFill>
                <a:latin typeface="Tahoma" pitchFamily="34" charset="0"/>
              </a:rPr>
              <a:t>CS</a:t>
            </a:r>
            <a:r>
              <a:rPr lang="en-US" altLang="zh-CN" b="0" dirty="0">
                <a:solidFill>
                  <a:srgbClr val="000066"/>
                </a:solidFill>
                <a:latin typeface="Tahoma" pitchFamily="34" charset="0"/>
              </a:rPr>
              <a:t>       A       </a:t>
            </a:r>
          </a:p>
          <a:p>
            <a:pPr eaLnBrk="1" hangingPunct="1">
              <a:buClr>
                <a:schemeClr val="accent1"/>
              </a:buClr>
            </a:pPr>
            <a:r>
              <a:rPr lang="en-US" altLang="zh-CN" b="0" dirty="0">
                <a:solidFill>
                  <a:srgbClr val="000066"/>
                </a:solidFill>
                <a:latin typeface="Tahoma" pitchFamily="34" charset="0"/>
              </a:rPr>
              <a:t>       95002        IS              </a:t>
            </a:r>
            <a:r>
              <a:rPr lang="en-US" altLang="zh-CN" b="0" dirty="0" err="1">
                <a:solidFill>
                  <a:srgbClr val="000066"/>
                </a:solidFill>
                <a:latin typeface="Tahoma" pitchFamily="34" charset="0"/>
              </a:rPr>
              <a:t>IS</a:t>
            </a:r>
            <a:r>
              <a:rPr lang="en-US" altLang="zh-CN" b="0" dirty="0">
                <a:solidFill>
                  <a:srgbClr val="000066"/>
                </a:solidFill>
                <a:latin typeface="Tahoma" pitchFamily="34" charset="0"/>
              </a:rPr>
              <a:t>        B       </a:t>
            </a:r>
          </a:p>
          <a:p>
            <a:pPr eaLnBrk="1" hangingPunct="1">
              <a:buClr>
                <a:schemeClr val="accent1"/>
              </a:buClr>
            </a:pPr>
            <a:r>
              <a:rPr lang="en-US" altLang="zh-CN" b="0" dirty="0">
                <a:solidFill>
                  <a:srgbClr val="000066"/>
                </a:solidFill>
                <a:latin typeface="Tahoma" pitchFamily="34" charset="0"/>
              </a:rPr>
              <a:t>       95003        MA            </a:t>
            </a:r>
            <a:r>
              <a:rPr lang="en-US" altLang="zh-CN" b="0" dirty="0" err="1">
                <a:solidFill>
                  <a:srgbClr val="000066"/>
                </a:solidFill>
                <a:latin typeface="Tahoma" pitchFamily="34" charset="0"/>
              </a:rPr>
              <a:t>MA</a:t>
            </a:r>
            <a:r>
              <a:rPr lang="en-US" altLang="zh-CN" b="0" dirty="0">
                <a:solidFill>
                  <a:srgbClr val="000066"/>
                </a:solidFill>
                <a:latin typeface="Tahoma" pitchFamily="34" charset="0"/>
              </a:rPr>
              <a:t>       C       </a:t>
            </a:r>
          </a:p>
          <a:p>
            <a:pPr eaLnBrk="1" hangingPunct="1">
              <a:buClr>
                <a:schemeClr val="accent1"/>
              </a:buClr>
            </a:pPr>
            <a:r>
              <a:rPr lang="en-US" altLang="zh-CN" b="0" dirty="0">
                <a:solidFill>
                  <a:srgbClr val="000066"/>
                </a:solidFill>
                <a:latin typeface="Tahoma" pitchFamily="34" charset="0"/>
              </a:rPr>
              <a:t>       95004        IS              PH       B       </a:t>
            </a:r>
          </a:p>
          <a:p>
            <a:pPr eaLnBrk="1" hangingPunct="1">
              <a:buClr>
                <a:schemeClr val="accent1"/>
              </a:buClr>
            </a:pPr>
            <a:r>
              <a:rPr lang="en-US" altLang="zh-CN" b="0" dirty="0">
                <a:solidFill>
                  <a:srgbClr val="000066"/>
                </a:solidFill>
                <a:latin typeface="Tahoma" pitchFamily="34" charset="0"/>
              </a:rPr>
              <a:t>         95005        PH             </a:t>
            </a:r>
            <a:r>
              <a:rPr lang="en-US" altLang="zh-CN" sz="2000" b="0" dirty="0">
                <a:solidFill>
                  <a:srgbClr val="000066"/>
                </a:solidFill>
                <a:latin typeface="Tahoma" pitchFamily="34" charset="0"/>
              </a:rPr>
              <a:t>────────</a:t>
            </a:r>
            <a:endParaRPr lang="en-US" altLang="zh-CN" b="0" dirty="0">
              <a:solidFill>
                <a:srgbClr val="000066"/>
              </a:solidFill>
              <a:latin typeface="Tahoma" pitchFamily="34" charset="0"/>
            </a:endParaRPr>
          </a:p>
          <a:p>
            <a:pPr algn="l" eaLnBrk="1" hangingPunct="1">
              <a:buClr>
                <a:schemeClr val="accent1"/>
              </a:buClr>
            </a:pPr>
            <a:r>
              <a:rPr lang="en-US" altLang="zh-CN" b="0" dirty="0">
                <a:solidFill>
                  <a:srgbClr val="000066"/>
                </a:solidFill>
                <a:latin typeface="Tahoma" pitchFamily="34" charset="0"/>
              </a:rPr>
              <a:t>                 </a:t>
            </a:r>
            <a:r>
              <a:rPr lang="en-US" altLang="zh-CN" sz="2000" b="0" dirty="0">
                <a:solidFill>
                  <a:srgbClr val="000066"/>
                </a:solidFill>
                <a:latin typeface="Tahoma" pitchFamily="34" charset="0"/>
              </a:rPr>
              <a:t>──────────</a:t>
            </a:r>
            <a:endParaRPr lang="en-US" altLang="zh-CN" b="0" dirty="0">
              <a:solidFill>
                <a:srgbClr val="000066"/>
              </a:solidFill>
              <a:latin typeface="Tahoma" pitchFamily="34" charset="0"/>
            </a:endParaRPr>
          </a:p>
        </p:txBody>
      </p:sp>
      <p:sp>
        <p:nvSpPr>
          <p:cNvPr id="425990" name="Rectangle 6"/>
          <p:cNvSpPr>
            <a:spLocks noChangeArrowheads="1"/>
          </p:cNvSpPr>
          <p:nvPr/>
        </p:nvSpPr>
        <p:spPr bwMode="auto">
          <a:xfrm>
            <a:off x="7021396" y="3933056"/>
            <a:ext cx="2133600"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lnSpc>
                <a:spcPct val="90000"/>
              </a:lnSpc>
              <a:buClr>
                <a:schemeClr val="folHlink"/>
              </a:buClr>
              <a:buSzPct val="60000"/>
              <a:buFont typeface="Wingdings" pitchFamily="2" charset="2"/>
              <a:buNone/>
            </a:pPr>
            <a:r>
              <a:rPr lang="zh-CN" altLang="en-US" dirty="0">
                <a:solidFill>
                  <a:srgbClr val="CC3300"/>
                </a:solidFill>
                <a:latin typeface="Tahoma" pitchFamily="34" charset="0"/>
              </a:rPr>
              <a:t>注：与</a:t>
            </a:r>
            <a:r>
              <a:rPr lang="en-US" altLang="zh-CN" dirty="0">
                <a:solidFill>
                  <a:srgbClr val="CC3300"/>
                </a:solidFill>
                <a:latin typeface="Tahoma" pitchFamily="34" charset="0"/>
              </a:rPr>
              <a:t>SDL</a:t>
            </a:r>
            <a:r>
              <a:rPr lang="zh-CN" altLang="en-US" dirty="0">
                <a:solidFill>
                  <a:srgbClr val="CC3300"/>
                </a:solidFill>
                <a:latin typeface="Tahoma" pitchFamily="34" charset="0"/>
              </a:rPr>
              <a:t>关系一样，没有丢失信息（无损连接）且保留了原来所有的函数依赖。</a:t>
            </a:r>
          </a:p>
        </p:txBody>
      </p:sp>
      <p:sp>
        <p:nvSpPr>
          <p:cNvPr id="2" name="灯片编号占位符 1"/>
          <p:cNvSpPr>
            <a:spLocks noGrp="1"/>
          </p:cNvSpPr>
          <p:nvPr>
            <p:ph type="sldNum" sz="quarter" idx="11"/>
          </p:nvPr>
        </p:nvSpPr>
        <p:spPr>
          <a:xfrm>
            <a:off x="250824" y="6453336"/>
            <a:ext cx="864791" cy="457200"/>
          </a:xfrm>
        </p:spPr>
        <p:txBody>
          <a:bodyPr/>
          <a:lstStyle/>
          <a:p>
            <a:pPr>
              <a:defRPr/>
            </a:pPr>
            <a:fld id="{C8E68E76-BED9-4822-AFC4-B7367625829A}" type="slidenum">
              <a:rPr lang="en-US" altLang="zh-CN" smtClean="0"/>
              <a:pPr>
                <a:defRPr/>
              </a:pPr>
              <a:t>63</a:t>
            </a:fld>
            <a:endParaRPr lang="en-US" altLang="zh-CN" dirty="0"/>
          </a:p>
        </p:txBody>
      </p:sp>
      <p:sp>
        <p:nvSpPr>
          <p:cNvPr id="8" name="Rectangle 2">
            <a:extLst>
              <a:ext uri="{FF2B5EF4-FFF2-40B4-BE49-F238E27FC236}">
                <a16:creationId xmlns:a16="http://schemas.microsoft.com/office/drawing/2014/main" id="{23FF1015-B34C-4671-A977-E76120562ED0}"/>
              </a:ext>
            </a:extLst>
          </p:cNvPr>
          <p:cNvSpPr>
            <a:spLocks noGrp="1" noChangeArrowheads="1"/>
          </p:cNvSpPr>
          <p:nvPr>
            <p:ph type="title"/>
          </p:nvPr>
        </p:nvSpPr>
        <p:spPr bwMode="auto">
          <a:xfrm>
            <a:off x="762000" y="731248"/>
            <a:ext cx="7772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b="1" dirty="0"/>
              <a:t>分解的函数依赖保持性和无损连接性</a:t>
            </a:r>
            <a:r>
              <a:rPr lang="en-US" altLang="zh-CN" sz="2800" b="1" dirty="0"/>
              <a:t>(</a:t>
            </a:r>
            <a:r>
              <a:rPr lang="zh-CN" altLang="en-US" sz="2800" b="1" dirty="0"/>
              <a:t>示例</a:t>
            </a:r>
            <a:r>
              <a:rPr lang="en-US" altLang="zh-CN" sz="2800" b="1" dirty="0"/>
              <a:t>)</a:t>
            </a:r>
            <a:endParaRPr lang="zh-CN" altLang="en-US" sz="2800"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25989"/>
                                        </p:tgtEl>
                                        <p:attrNameLst>
                                          <p:attrName>style.visibility</p:attrName>
                                        </p:attrNameLst>
                                      </p:cBhvr>
                                      <p:to>
                                        <p:strVal val="visible"/>
                                      </p:to>
                                    </p:set>
                                    <p:animEffect transition="in" filter="box(in)">
                                      <p:cBhvr>
                                        <p:cTn id="7" dur="500"/>
                                        <p:tgtEl>
                                          <p:spTgt spid="4259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25990"/>
                                        </p:tgtEl>
                                        <p:attrNameLst>
                                          <p:attrName>style.visibility</p:attrName>
                                        </p:attrNameLst>
                                      </p:cBhvr>
                                      <p:to>
                                        <p:strVal val="visible"/>
                                      </p:to>
                                    </p:set>
                                    <p:animEffect transition="in" filter="checkerboard(across)">
                                      <p:cBhvr>
                                        <p:cTn id="12" dur="500"/>
                                        <p:tgtEl>
                                          <p:spTgt spid="425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9" grpId="0" autoUpdateAnimBg="0"/>
      <p:bldP spid="425990"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5"/>
          <p:cNvSpPr>
            <a:spLocks noGrp="1"/>
          </p:cNvSpPr>
          <p:nvPr>
            <p:ph type="ftr" sz="quarter" idx="11"/>
          </p:nvPr>
        </p:nvSpPr>
        <p:spPr/>
        <p:txBody>
          <a:bodyPr/>
          <a:lstStyle/>
          <a:p>
            <a:r>
              <a:rPr lang="en-US" altLang="zh-CN"/>
              <a:t>An Introduction to Database System</a:t>
            </a:r>
          </a:p>
        </p:txBody>
      </p:sp>
      <p:sp>
        <p:nvSpPr>
          <p:cNvPr id="9" name="灯片编号占位符 6"/>
          <p:cNvSpPr>
            <a:spLocks noGrp="1"/>
          </p:cNvSpPr>
          <p:nvPr>
            <p:ph type="sldNum" sz="quarter" idx="12"/>
          </p:nvPr>
        </p:nvSpPr>
        <p:spPr/>
        <p:txBody>
          <a:bodyPr/>
          <a:lstStyle/>
          <a:p>
            <a:fld id="{A4940A0A-94DC-4A36-8FB3-81C0D322A47A}" type="slidenum">
              <a:rPr lang="en-US" altLang="zh-CN"/>
              <a:pPr/>
              <a:t>64</a:t>
            </a:fld>
            <a:endParaRPr lang="en-US" altLang="zh-CN"/>
          </a:p>
        </p:txBody>
      </p:sp>
      <p:sp>
        <p:nvSpPr>
          <p:cNvPr id="626690" name="Rectangle 2"/>
          <p:cNvSpPr>
            <a:spLocks noGrp="1" noChangeArrowheads="1"/>
          </p:cNvSpPr>
          <p:nvPr>
            <p:ph type="title"/>
          </p:nvPr>
        </p:nvSpPr>
        <p:spPr/>
        <p:txBody>
          <a:bodyPr/>
          <a:lstStyle/>
          <a:p>
            <a:r>
              <a:rPr lang="zh-CN" altLang="en-US" dirty="0"/>
              <a:t>例</a:t>
            </a:r>
            <a:endParaRPr lang="en-US" altLang="zh-CN" dirty="0"/>
          </a:p>
        </p:txBody>
      </p:sp>
      <p:sp>
        <p:nvSpPr>
          <p:cNvPr id="626691" name="Rectangle 3"/>
          <p:cNvSpPr>
            <a:spLocks noGrp="1" noChangeArrowheads="1"/>
          </p:cNvSpPr>
          <p:nvPr>
            <p:ph type="body" sz="half" idx="1"/>
          </p:nvPr>
        </p:nvSpPr>
        <p:spPr>
          <a:xfrm>
            <a:off x="971550" y="1484313"/>
            <a:ext cx="7721600" cy="4903787"/>
          </a:xfrm>
        </p:spPr>
        <p:txBody>
          <a:bodyPr/>
          <a:lstStyle/>
          <a:p>
            <a:r>
              <a:rPr lang="zh-CN" altLang="en-US" sz="2000" b="1"/>
              <a:t>设</a:t>
            </a:r>
            <a:r>
              <a:rPr lang="en-US" altLang="zh-CN" sz="2000" b="1"/>
              <a:t>S-C-M</a:t>
            </a:r>
            <a:r>
              <a:rPr lang="zh-CN" altLang="en-US" sz="2000" b="1"/>
              <a:t>（学号，班级，班主任）</a:t>
            </a:r>
          </a:p>
          <a:p>
            <a:pPr>
              <a:buFont typeface="Wingdings" panose="05000000000000000000" pitchFamily="2" charset="2"/>
              <a:buNone/>
            </a:pPr>
            <a:r>
              <a:rPr lang="zh-CN" altLang="en-US" sz="2000" b="1"/>
              <a:t>     </a:t>
            </a:r>
            <a:r>
              <a:rPr lang="en-US" altLang="zh-CN" sz="2000" b="1"/>
              <a:t>F={</a:t>
            </a:r>
            <a:r>
              <a:rPr lang="zh-CN" altLang="en-US" sz="2000" b="1"/>
              <a:t>学号</a:t>
            </a:r>
            <a:r>
              <a:rPr lang="zh-CN" altLang="en-US" sz="2000" b="1">
                <a:sym typeface="Symbol" panose="05050102010706020507" pitchFamily="18" charset="2"/>
              </a:rPr>
              <a:t>班级，班级班主任，学号班主任</a:t>
            </a:r>
            <a:r>
              <a:rPr lang="en-US" altLang="zh-CN" sz="2000" b="1">
                <a:sym typeface="Symbol" panose="05050102010706020507" pitchFamily="18" charset="2"/>
              </a:rPr>
              <a:t>}</a:t>
            </a:r>
            <a:endParaRPr lang="en-US" altLang="zh-CN" sz="2000" b="1"/>
          </a:p>
        </p:txBody>
      </p:sp>
      <p:graphicFrame>
        <p:nvGraphicFramePr>
          <p:cNvPr id="626692" name="Object 4"/>
          <p:cNvGraphicFramePr>
            <a:graphicFrameLocks noChangeAspect="1"/>
          </p:cNvGraphicFramePr>
          <p:nvPr/>
        </p:nvGraphicFramePr>
        <p:xfrm>
          <a:off x="1712913" y="3028950"/>
          <a:ext cx="5943600" cy="1098550"/>
        </p:xfrm>
        <a:graphic>
          <a:graphicData uri="http://schemas.openxmlformats.org/presentationml/2006/ole">
            <mc:AlternateContent xmlns:mc="http://schemas.openxmlformats.org/markup-compatibility/2006">
              <mc:Choice xmlns:v="urn:schemas-microsoft-com:vml" Requires="v">
                <p:oleObj name="Equation" r:id="rId3" imgW="3441600" imgH="698400" progId="Equation.DSMT4">
                  <p:embed/>
                </p:oleObj>
              </mc:Choice>
              <mc:Fallback>
                <p:oleObj name="Equation" r:id="rId3" imgW="3441600" imgH="698400" progId="Equation.DSMT4">
                  <p:embed/>
                  <p:pic>
                    <p:nvPicPr>
                      <p:cNvPr id="62669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2913" y="3028950"/>
                        <a:ext cx="5943600" cy="1098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6693" name="Text Box 5"/>
          <p:cNvSpPr txBox="1">
            <a:spLocks noChangeArrowheads="1"/>
          </p:cNvSpPr>
          <p:nvPr/>
        </p:nvSpPr>
        <p:spPr bwMode="auto">
          <a:xfrm>
            <a:off x="911225" y="2408238"/>
            <a:ext cx="6600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ClrTx/>
              <a:buFontTx/>
              <a:buNone/>
            </a:pPr>
            <a:r>
              <a:rPr kumimoji="1" lang="zh-CN" altLang="en-US" sz="2400" b="1">
                <a:latin typeface="Times New Roman" panose="02020603050405020304" pitchFamily="18" charset="0"/>
              </a:rPr>
              <a:t>三种分解：</a:t>
            </a:r>
          </a:p>
        </p:txBody>
      </p:sp>
      <p:graphicFrame>
        <p:nvGraphicFramePr>
          <p:cNvPr id="626694" name="Object 6"/>
          <p:cNvGraphicFramePr>
            <a:graphicFrameLocks noGrp="1" noChangeAspect="1"/>
          </p:cNvGraphicFramePr>
          <p:nvPr>
            <p:ph sz="half" idx="2"/>
          </p:nvPr>
        </p:nvGraphicFramePr>
        <p:xfrm>
          <a:off x="2435225" y="4824413"/>
          <a:ext cx="5808663" cy="1106487"/>
        </p:xfrm>
        <a:graphic>
          <a:graphicData uri="http://schemas.openxmlformats.org/presentationml/2006/ole">
            <mc:AlternateContent xmlns:mc="http://schemas.openxmlformats.org/markup-compatibility/2006">
              <mc:Choice xmlns:v="urn:schemas-microsoft-com:vml" Requires="v">
                <p:oleObj name="Equation" r:id="rId5" imgW="3124080" imgH="698400" progId="Equation.DSMT4">
                  <p:embed/>
                </p:oleObj>
              </mc:Choice>
              <mc:Fallback>
                <p:oleObj name="Equation" r:id="rId5" imgW="3124080" imgH="698400" progId="Equation.DSMT4">
                  <p:embed/>
                  <p:pic>
                    <p:nvPicPr>
                      <p:cNvPr id="62669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5225" y="4824413"/>
                        <a:ext cx="5808663" cy="11064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6693"/>
                                        </p:tgtEl>
                                        <p:attrNameLst>
                                          <p:attrName>style.visibility</p:attrName>
                                        </p:attrNameLst>
                                      </p:cBhvr>
                                      <p:to>
                                        <p:strVal val="visible"/>
                                      </p:to>
                                    </p:set>
                                    <p:animEffect transition="in" filter="blinds(horizontal)">
                                      <p:cBhvr>
                                        <p:cTn id="7" dur="500"/>
                                        <p:tgtEl>
                                          <p:spTgt spid="626693"/>
                                        </p:tgtEl>
                                      </p:cBhvr>
                                    </p:animEffect>
                                  </p:childTnLst>
                                </p:cTn>
                              </p:par>
                              <p:par>
                                <p:cTn id="8" presetID="3" presetClass="entr" presetSubtype="10" fill="hold" nodeType="withEffect">
                                  <p:stCondLst>
                                    <p:cond delay="0"/>
                                  </p:stCondLst>
                                  <p:childTnLst>
                                    <p:set>
                                      <p:cBhvr>
                                        <p:cTn id="9" dur="1" fill="hold">
                                          <p:stCondLst>
                                            <p:cond delay="0"/>
                                          </p:stCondLst>
                                        </p:cTn>
                                        <p:tgtEl>
                                          <p:spTgt spid="626692"/>
                                        </p:tgtEl>
                                        <p:attrNameLst>
                                          <p:attrName>style.visibility</p:attrName>
                                        </p:attrNameLst>
                                      </p:cBhvr>
                                      <p:to>
                                        <p:strVal val="visible"/>
                                      </p:to>
                                    </p:set>
                                    <p:animEffect transition="in" filter="blinds(horizontal)">
                                      <p:cBhvr>
                                        <p:cTn id="10" dur="500"/>
                                        <p:tgtEl>
                                          <p:spTgt spid="62669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626694"/>
                                        </p:tgtEl>
                                        <p:attrNameLst>
                                          <p:attrName>style.visibility</p:attrName>
                                        </p:attrNameLst>
                                      </p:cBhvr>
                                      <p:to>
                                        <p:strVal val="visible"/>
                                      </p:to>
                                    </p:set>
                                    <p:animEffect transition="in" filter="blinds(horizontal)">
                                      <p:cBhvr>
                                        <p:cTn id="15" dur="500"/>
                                        <p:tgtEl>
                                          <p:spTgt spid="626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a:t>An Introduction to Database System</a:t>
            </a:r>
          </a:p>
        </p:txBody>
      </p:sp>
      <p:sp>
        <p:nvSpPr>
          <p:cNvPr id="7" name="灯片编号占位符 5"/>
          <p:cNvSpPr>
            <a:spLocks noGrp="1"/>
          </p:cNvSpPr>
          <p:nvPr>
            <p:ph type="sldNum" sz="quarter" idx="12"/>
          </p:nvPr>
        </p:nvSpPr>
        <p:spPr/>
        <p:txBody>
          <a:bodyPr/>
          <a:lstStyle/>
          <a:p>
            <a:fld id="{DC4DC9DD-5990-44C0-87F2-76F41761BFFD}" type="slidenum">
              <a:rPr lang="en-US" altLang="zh-CN"/>
              <a:pPr/>
              <a:t>65</a:t>
            </a:fld>
            <a:endParaRPr lang="en-US" altLang="zh-CN"/>
          </a:p>
        </p:txBody>
      </p:sp>
      <p:sp>
        <p:nvSpPr>
          <p:cNvPr id="574466" name="Rectangle 2"/>
          <p:cNvSpPr>
            <a:spLocks noGrp="1" noChangeArrowheads="1"/>
          </p:cNvSpPr>
          <p:nvPr>
            <p:ph type="title"/>
          </p:nvPr>
        </p:nvSpPr>
        <p:spPr/>
        <p:txBody>
          <a:bodyPr/>
          <a:lstStyle/>
          <a:p>
            <a:r>
              <a:rPr lang="en-US" altLang="zh-CN" sz="3200"/>
              <a:t>6.5 </a:t>
            </a:r>
            <a:r>
              <a:rPr lang="zh-CN" altLang="en-US" sz="3200"/>
              <a:t>小结</a:t>
            </a:r>
          </a:p>
        </p:txBody>
      </p:sp>
      <p:pic>
        <p:nvPicPr>
          <p:cNvPr id="574468" name="Picture 4" descr="6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250" y="2492375"/>
            <a:ext cx="5881688" cy="343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4469" name="Rectangle 5"/>
          <p:cNvSpPr>
            <a:spLocks noChangeArrowheads="1"/>
          </p:cNvSpPr>
          <p:nvPr/>
        </p:nvSpPr>
        <p:spPr bwMode="auto">
          <a:xfrm>
            <a:off x="1187450" y="1584325"/>
            <a:ext cx="4819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00000"/>
              </a:lnSpc>
              <a:spcBef>
                <a:spcPct val="0"/>
              </a:spcBef>
              <a:buClrTx/>
              <a:buFontTx/>
              <a:buNone/>
            </a:pPr>
            <a:r>
              <a:rPr kumimoji="1" lang="zh-CN" altLang="en-US" sz="2400"/>
              <a:t>关系模式的规范化，其基本思想：</a:t>
            </a:r>
            <a:r>
              <a:rPr kumimoji="1" lang="zh-CN" altLang="en-US"/>
              <a:t>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A71859DC-1C5B-4187-9B3B-367F97F14E75}" type="slidenum">
              <a:rPr lang="en-US" altLang="zh-CN"/>
              <a:pPr/>
              <a:t>66</a:t>
            </a:fld>
            <a:endParaRPr lang="en-US" altLang="zh-CN"/>
          </a:p>
        </p:txBody>
      </p:sp>
      <p:sp>
        <p:nvSpPr>
          <p:cNvPr id="533506" name="Rectangle 2"/>
          <p:cNvSpPr>
            <a:spLocks noGrp="1" noChangeArrowheads="1"/>
          </p:cNvSpPr>
          <p:nvPr>
            <p:ph type="title"/>
          </p:nvPr>
        </p:nvSpPr>
        <p:spPr/>
        <p:txBody>
          <a:bodyPr/>
          <a:lstStyle/>
          <a:p>
            <a:r>
              <a:rPr lang="zh-CN" altLang="en-US"/>
              <a:t>小结</a:t>
            </a:r>
            <a:r>
              <a:rPr lang="en-US" altLang="zh-CN"/>
              <a:t>(</a:t>
            </a:r>
            <a:r>
              <a:rPr lang="zh-CN" altLang="en-US"/>
              <a:t>续</a:t>
            </a:r>
            <a:r>
              <a:rPr lang="en-US" altLang="zh-CN"/>
              <a:t>)</a:t>
            </a:r>
          </a:p>
        </p:txBody>
      </p:sp>
      <p:sp>
        <p:nvSpPr>
          <p:cNvPr id="533507" name="Rectangle 3"/>
          <p:cNvSpPr>
            <a:spLocks noGrp="1" noChangeArrowheads="1"/>
          </p:cNvSpPr>
          <p:nvPr>
            <p:ph type="body" idx="1"/>
          </p:nvPr>
        </p:nvSpPr>
        <p:spPr>
          <a:xfrm>
            <a:off x="762000" y="1905000"/>
            <a:ext cx="7772400" cy="4114800"/>
          </a:xfrm>
        </p:spPr>
        <p:txBody>
          <a:bodyPr/>
          <a:lstStyle/>
          <a:p>
            <a:pPr>
              <a:lnSpc>
                <a:spcPct val="150000"/>
              </a:lnSpc>
            </a:pPr>
            <a:r>
              <a:rPr lang="zh-CN" altLang="en-US" sz="2400"/>
              <a:t>若要求分解具有无损连接性，那么模式分解一定能够达到</a:t>
            </a:r>
            <a:r>
              <a:rPr lang="en-US" altLang="zh-CN" sz="2400"/>
              <a:t>4NF</a:t>
            </a:r>
          </a:p>
          <a:p>
            <a:pPr>
              <a:lnSpc>
                <a:spcPct val="150000"/>
              </a:lnSpc>
            </a:pPr>
            <a:r>
              <a:rPr lang="zh-CN" altLang="en-US" sz="2400"/>
              <a:t>若要求分解保持函数依赖，那么模式分解一定能够达到</a:t>
            </a:r>
            <a:r>
              <a:rPr lang="en-US" altLang="zh-CN" sz="2400"/>
              <a:t>3NF</a:t>
            </a:r>
            <a:r>
              <a:rPr lang="zh-CN" altLang="en-US" sz="2400"/>
              <a:t>，但不一定能够达到</a:t>
            </a:r>
            <a:r>
              <a:rPr lang="en-US" altLang="zh-CN" sz="2400"/>
              <a:t>BCNF</a:t>
            </a:r>
          </a:p>
          <a:p>
            <a:pPr>
              <a:lnSpc>
                <a:spcPct val="150000"/>
              </a:lnSpc>
            </a:pPr>
            <a:r>
              <a:rPr lang="zh-CN" altLang="en-US" sz="2400"/>
              <a:t>若要求分解既具有无损连接性，又保持函数依赖，则模式分解一定能够达到</a:t>
            </a:r>
            <a:r>
              <a:rPr lang="en-US" altLang="zh-CN" sz="2400"/>
              <a:t>3NF</a:t>
            </a:r>
            <a:r>
              <a:rPr lang="zh-CN" altLang="en-US" sz="2400"/>
              <a:t>，但不一定能够达到</a:t>
            </a:r>
            <a:r>
              <a:rPr lang="en-US" altLang="zh-CN" sz="2400"/>
              <a:t>BCNF</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2A26FCE6-B7E6-4B6F-B292-7CD6AB8481AB}" type="slidenum">
              <a:rPr lang="en-US" altLang="zh-CN"/>
              <a:pPr/>
              <a:t>67</a:t>
            </a:fld>
            <a:endParaRPr lang="en-US" altLang="zh-CN"/>
          </a:p>
        </p:txBody>
      </p:sp>
      <p:sp>
        <p:nvSpPr>
          <p:cNvPr id="535554" name="Rectangle 2"/>
          <p:cNvSpPr>
            <a:spLocks noGrp="1" noChangeArrowheads="1"/>
          </p:cNvSpPr>
          <p:nvPr>
            <p:ph type="title"/>
          </p:nvPr>
        </p:nvSpPr>
        <p:spPr/>
        <p:txBody>
          <a:bodyPr/>
          <a:lstStyle/>
          <a:p>
            <a:r>
              <a:rPr lang="zh-CN" altLang="en-US"/>
              <a:t>小结</a:t>
            </a:r>
            <a:r>
              <a:rPr lang="en-US" altLang="zh-CN"/>
              <a:t>(</a:t>
            </a:r>
            <a:r>
              <a:rPr lang="zh-CN" altLang="en-US"/>
              <a:t>续</a:t>
            </a:r>
            <a:r>
              <a:rPr lang="en-US" altLang="zh-CN"/>
              <a:t>)</a:t>
            </a:r>
          </a:p>
        </p:txBody>
      </p:sp>
      <p:sp>
        <p:nvSpPr>
          <p:cNvPr id="535555" name="Rectangle 3"/>
          <p:cNvSpPr>
            <a:spLocks noGrp="1" noChangeArrowheads="1"/>
          </p:cNvSpPr>
          <p:nvPr>
            <p:ph type="body" idx="1"/>
          </p:nvPr>
        </p:nvSpPr>
        <p:spPr/>
        <p:txBody>
          <a:bodyPr/>
          <a:lstStyle/>
          <a:p>
            <a:pPr algn="just">
              <a:lnSpc>
                <a:spcPct val="130000"/>
              </a:lnSpc>
            </a:pPr>
            <a:r>
              <a:rPr lang="zh-CN" altLang="en-US" sz="2400"/>
              <a:t>规范化理论为数据库设计提供了理论的指南和工具</a:t>
            </a:r>
          </a:p>
          <a:p>
            <a:pPr lvl="1" algn="just">
              <a:lnSpc>
                <a:spcPct val="130000"/>
              </a:lnSpc>
            </a:pPr>
            <a:r>
              <a:rPr lang="zh-CN" altLang="en-US"/>
              <a:t>也仅仅是指南和工具</a:t>
            </a:r>
          </a:p>
          <a:p>
            <a:pPr algn="just">
              <a:lnSpc>
                <a:spcPct val="130000"/>
              </a:lnSpc>
            </a:pPr>
            <a:endParaRPr lang="zh-CN" altLang="en-US" sz="2400"/>
          </a:p>
          <a:p>
            <a:pPr algn="just">
              <a:lnSpc>
                <a:spcPct val="130000"/>
              </a:lnSpc>
            </a:pPr>
            <a:r>
              <a:rPr lang="zh-CN" altLang="en-US" sz="2400"/>
              <a:t>并不是规范化程度越高，模式就越好</a:t>
            </a:r>
          </a:p>
          <a:p>
            <a:pPr lvl="1" algn="just">
              <a:lnSpc>
                <a:spcPct val="130000"/>
              </a:lnSpc>
            </a:pPr>
            <a:r>
              <a:rPr lang="zh-CN" altLang="en-US"/>
              <a:t>必须结合应用环境和现实世界的具体情况合理地选择数据库模式</a:t>
            </a:r>
          </a:p>
          <a:p>
            <a:endParaRPr lang="en-US"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F905E-1B02-4AE5-86B3-E74C4F7E83A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C02F1E2-A153-440B-BA13-9A7E289C5490}"/>
              </a:ext>
            </a:extLst>
          </p:cNvPr>
          <p:cNvSpPr>
            <a:spLocks noGrp="1"/>
          </p:cNvSpPr>
          <p:nvPr>
            <p:ph idx="1"/>
          </p:nvPr>
        </p:nvSpPr>
        <p:spPr>
          <a:xfrm>
            <a:off x="457199" y="1828800"/>
            <a:ext cx="8435975" cy="4495800"/>
          </a:xfrm>
        </p:spPr>
        <p:txBody>
          <a:bodyPr/>
          <a:lstStyle/>
          <a:p>
            <a:pPr marL="0" indent="0">
              <a:buNone/>
            </a:pPr>
            <a:r>
              <a:rPr lang="zh-CN" altLang="en-US" dirty="0"/>
              <a:t>假设关系模式</a:t>
            </a:r>
            <a:r>
              <a:rPr lang="en-US" altLang="zh-CN" dirty="0"/>
              <a:t>R</a:t>
            </a:r>
            <a:r>
              <a:rPr lang="zh-CN" altLang="en-US" dirty="0"/>
              <a:t>（</a:t>
            </a:r>
            <a:r>
              <a:rPr lang="en-US" altLang="zh-CN" dirty="0"/>
              <a:t>A,B,C,D</a:t>
            </a:r>
            <a:r>
              <a:rPr lang="zh-CN" altLang="en-US" dirty="0"/>
              <a:t>），函数依赖集</a:t>
            </a:r>
            <a:r>
              <a:rPr lang="en-US" altLang="zh-CN" dirty="0"/>
              <a:t>F={A-&gt;BC</a:t>
            </a:r>
            <a:r>
              <a:rPr lang="zh-CN" altLang="en-US" dirty="0"/>
              <a:t>，</a:t>
            </a:r>
            <a:r>
              <a:rPr lang="en-US" altLang="zh-CN" dirty="0"/>
              <a:t>C-&gt;AD}</a:t>
            </a:r>
            <a:r>
              <a:rPr lang="zh-CN" altLang="en-US" dirty="0"/>
              <a:t>：</a:t>
            </a:r>
          </a:p>
          <a:p>
            <a:pPr marL="0" indent="0">
              <a:buNone/>
            </a:pPr>
            <a:r>
              <a:rPr lang="en-US" altLang="zh-CN" dirty="0"/>
              <a:t>p={ABC</a:t>
            </a:r>
            <a:r>
              <a:rPr lang="zh-CN" altLang="en-US" dirty="0"/>
              <a:t>，</a:t>
            </a:r>
            <a:r>
              <a:rPr lang="en-US" altLang="zh-CN" dirty="0"/>
              <a:t>AD}</a:t>
            </a:r>
          </a:p>
          <a:p>
            <a:pPr marL="0" indent="0">
              <a:buNone/>
            </a:pPr>
            <a:r>
              <a:rPr lang="zh-CN" altLang="en-US" sz="2800" b="1" dirty="0">
                <a:latin typeface="宋体" panose="02010600030101010101" pitchFamily="2" charset="-122"/>
                <a:ea typeface="宋体" panose="02010600030101010101" pitchFamily="2" charset="-122"/>
              </a:rPr>
              <a:t>∵</a:t>
            </a:r>
            <a:r>
              <a:rPr lang="zh-CN" altLang="en-US" sz="2800" b="1" dirty="0"/>
              <a:t> ∏</a:t>
            </a:r>
            <a:r>
              <a:rPr lang="en-US" altLang="zh-CN" sz="2800" b="1" baseline="-25000" dirty="0"/>
              <a:t>ABC</a:t>
            </a:r>
            <a:r>
              <a:rPr lang="zh-CN" altLang="en-US" sz="2800" b="1" dirty="0"/>
              <a:t>（</a:t>
            </a:r>
            <a:r>
              <a:rPr lang="en-US" altLang="zh-CN" sz="2800" b="1" dirty="0"/>
              <a:t>F</a:t>
            </a:r>
            <a:r>
              <a:rPr lang="zh-CN" altLang="en-US" sz="2800" b="1" dirty="0"/>
              <a:t>）</a:t>
            </a:r>
            <a:r>
              <a:rPr lang="en-US" altLang="zh-CN" sz="2800" b="1" dirty="0"/>
              <a:t>=</a:t>
            </a:r>
            <a:r>
              <a:rPr lang="zh-CN" altLang="en-US" sz="2800" b="1" dirty="0"/>
              <a:t>｛</a:t>
            </a:r>
            <a:r>
              <a:rPr lang="pt-BR" altLang="zh-CN" sz="2800" b="1" dirty="0"/>
              <a:t> A</a:t>
            </a:r>
            <a:r>
              <a:rPr lang="en-US" altLang="zh-CN" sz="2800" b="1" dirty="0"/>
              <a:t>→BC,</a:t>
            </a:r>
            <a:r>
              <a:rPr lang="en-US" altLang="zh-CN" dirty="0"/>
              <a:t> </a:t>
            </a:r>
            <a:r>
              <a:rPr lang="en-US" altLang="zh-CN" dirty="0">
                <a:solidFill>
                  <a:srgbClr val="FF0000"/>
                </a:solidFill>
              </a:rPr>
              <a:t>C-&gt;A</a:t>
            </a:r>
            <a:r>
              <a:rPr lang="en-US" altLang="zh-CN" sz="2800" b="1" dirty="0"/>
              <a:t>},</a:t>
            </a:r>
            <a:r>
              <a:rPr lang="zh-CN" altLang="en-US" sz="2800" b="1" dirty="0"/>
              <a:t> </a:t>
            </a:r>
            <a:endParaRPr lang="en-US" altLang="zh-CN" sz="2800" b="1" dirty="0"/>
          </a:p>
          <a:p>
            <a:pPr marL="0" indent="0">
              <a:buNone/>
            </a:pPr>
            <a:r>
              <a:rPr lang="en-US" altLang="zh-CN" b="1" dirty="0"/>
              <a:t>    </a:t>
            </a:r>
            <a:r>
              <a:rPr lang="zh-CN" altLang="en-US" sz="2800" b="1" dirty="0"/>
              <a:t>∏</a:t>
            </a:r>
            <a:r>
              <a:rPr lang="en-US" altLang="zh-CN" sz="2800" b="1" baseline="-25000" dirty="0"/>
              <a:t>AD</a:t>
            </a:r>
            <a:r>
              <a:rPr lang="zh-CN" altLang="en-US" sz="2800" b="1" dirty="0"/>
              <a:t>（</a:t>
            </a:r>
            <a:r>
              <a:rPr lang="en-US" altLang="zh-CN" sz="2800" b="1" dirty="0"/>
              <a:t>F</a:t>
            </a:r>
            <a:r>
              <a:rPr lang="zh-CN" altLang="en-US" sz="2800" b="1" dirty="0"/>
              <a:t>）</a:t>
            </a:r>
            <a:r>
              <a:rPr lang="en-US" altLang="zh-CN" sz="2800" b="1" dirty="0"/>
              <a:t>=</a:t>
            </a:r>
            <a:r>
              <a:rPr lang="zh-CN" altLang="en-US" sz="2800" b="1" dirty="0"/>
              <a:t> ｛</a:t>
            </a:r>
            <a:r>
              <a:rPr lang="pt-BR" altLang="zh-CN" sz="2800" b="1" dirty="0"/>
              <a:t> A</a:t>
            </a:r>
            <a:r>
              <a:rPr lang="en-US" altLang="zh-CN" sz="2800" b="1" dirty="0"/>
              <a:t>→D}</a:t>
            </a:r>
            <a:r>
              <a:rPr lang="en-US" altLang="zh-CN" sz="2800" b="1" dirty="0">
                <a:ea typeface="宋体" panose="02010600030101010101" pitchFamily="2" charset="-122"/>
              </a:rPr>
              <a:t>,</a:t>
            </a:r>
            <a:r>
              <a:rPr lang="zh-CN" altLang="en-US" sz="2800" b="1" dirty="0"/>
              <a:t>   </a:t>
            </a:r>
            <a:endParaRPr lang="en-US" altLang="zh-CN" sz="2800" b="1" dirty="0"/>
          </a:p>
          <a:p>
            <a:pPr marL="0" indent="0">
              <a:buNone/>
            </a:pPr>
            <a:r>
              <a:rPr lang="en-US" altLang="zh-CN" b="1"/>
              <a:t>   </a:t>
            </a:r>
            <a:r>
              <a:rPr lang="zh-CN" altLang="en-US" sz="2800" b="1"/>
              <a:t>∏</a:t>
            </a:r>
            <a:r>
              <a:rPr lang="en-US" altLang="zh-CN" sz="2800" b="1" baseline="-25000" dirty="0"/>
              <a:t>AB</a:t>
            </a:r>
            <a:r>
              <a:rPr lang="zh-CN" altLang="en-US" sz="2800" b="1" dirty="0"/>
              <a:t>（</a:t>
            </a:r>
            <a:r>
              <a:rPr lang="en-US" altLang="zh-CN" sz="2800" b="1" dirty="0"/>
              <a:t>F</a:t>
            </a:r>
            <a:r>
              <a:rPr lang="zh-CN" altLang="en-US" sz="2800" b="1" dirty="0"/>
              <a:t>）</a:t>
            </a:r>
            <a:r>
              <a:rPr lang="zh-CN" altLang="en-US" sz="2800" b="1" dirty="0">
                <a:latin typeface="宋体" panose="02010600030101010101" pitchFamily="2" charset="-122"/>
                <a:ea typeface="宋体" panose="02010600030101010101" pitchFamily="2" charset="-122"/>
              </a:rPr>
              <a:t>∪</a:t>
            </a:r>
            <a:r>
              <a:rPr lang="zh-CN" altLang="en-US" sz="2800" b="1" dirty="0"/>
              <a:t> ∏</a:t>
            </a:r>
            <a:r>
              <a:rPr lang="en-US" altLang="zh-CN" sz="2800" b="1" baseline="-25000" dirty="0"/>
              <a:t>AC</a:t>
            </a:r>
            <a:r>
              <a:rPr lang="zh-CN" altLang="en-US" sz="2800" b="1" dirty="0"/>
              <a:t>（</a:t>
            </a:r>
            <a:r>
              <a:rPr lang="en-US" altLang="zh-CN" sz="2800" b="1" dirty="0"/>
              <a:t>F</a:t>
            </a:r>
            <a:r>
              <a:rPr lang="zh-CN" altLang="en-US" sz="2800" b="1" dirty="0"/>
              <a:t>）</a:t>
            </a:r>
            <a:r>
              <a:rPr lang="en-US" altLang="zh-CN" sz="2800" b="1" dirty="0"/>
              <a:t>= F,</a:t>
            </a:r>
          </a:p>
          <a:p>
            <a:pPr marL="0" indent="0">
              <a:buNone/>
            </a:pPr>
            <a:r>
              <a:rPr lang="en-US" altLang="zh-CN" sz="2800" b="1" dirty="0">
                <a:latin typeface="宋体" panose="02010600030101010101" pitchFamily="2" charset="-122"/>
                <a:ea typeface="宋体" panose="02010600030101010101" pitchFamily="2" charset="-122"/>
              </a:rPr>
              <a:t>∴</a:t>
            </a:r>
            <a:r>
              <a:rPr lang="zh-CN" altLang="en-US" sz="2800" b="1" dirty="0"/>
              <a:t>分解</a:t>
            </a:r>
            <a:r>
              <a:rPr lang="en-US" altLang="zh-CN" sz="2800" b="1" dirty="0"/>
              <a:t>p</a:t>
            </a:r>
            <a:r>
              <a:rPr lang="zh-CN" altLang="en-US" sz="2800" b="1" dirty="0"/>
              <a:t>是保持</a:t>
            </a:r>
            <a:r>
              <a:rPr lang="en-US" altLang="zh-CN" sz="2800" b="1" dirty="0"/>
              <a:t>FD</a:t>
            </a:r>
            <a:r>
              <a:rPr lang="zh-CN" altLang="en-US" sz="2800" b="1" dirty="0"/>
              <a:t>集的分解。</a:t>
            </a:r>
          </a:p>
          <a:p>
            <a:pPr marL="0" indent="0">
              <a:buNone/>
            </a:pPr>
            <a:endParaRPr lang="en-US" altLang="zh-CN" dirty="0"/>
          </a:p>
          <a:p>
            <a:pPr marL="0" indent="0">
              <a:buNone/>
            </a:pPr>
            <a:endParaRPr lang="zh-CN" altLang="en-US" dirty="0"/>
          </a:p>
        </p:txBody>
      </p:sp>
      <p:sp>
        <p:nvSpPr>
          <p:cNvPr id="4" name="页脚占位符 3">
            <a:extLst>
              <a:ext uri="{FF2B5EF4-FFF2-40B4-BE49-F238E27FC236}">
                <a16:creationId xmlns:a16="http://schemas.microsoft.com/office/drawing/2014/main" id="{82CA4C16-608F-4EA0-9F3E-208384A88EB3}"/>
              </a:ext>
            </a:extLst>
          </p:cNvPr>
          <p:cNvSpPr>
            <a:spLocks noGrp="1"/>
          </p:cNvSpPr>
          <p:nvPr>
            <p:ph type="ftr" sz="quarter" idx="11"/>
          </p:nvPr>
        </p:nvSpPr>
        <p:spPr/>
        <p:txBody>
          <a:bodyPr/>
          <a:lstStyle/>
          <a:p>
            <a:pPr>
              <a:defRPr/>
            </a:pPr>
            <a:r>
              <a:rPr lang="en-US" altLang="zh-CN"/>
              <a:t>An Introduction to Database Systems</a:t>
            </a:r>
          </a:p>
        </p:txBody>
      </p:sp>
      <p:sp>
        <p:nvSpPr>
          <p:cNvPr id="5" name="灯片编号占位符 4">
            <a:extLst>
              <a:ext uri="{FF2B5EF4-FFF2-40B4-BE49-F238E27FC236}">
                <a16:creationId xmlns:a16="http://schemas.microsoft.com/office/drawing/2014/main" id="{80CCFBF9-6D08-4068-9B14-B3F96599E809}"/>
              </a:ext>
            </a:extLst>
          </p:cNvPr>
          <p:cNvSpPr>
            <a:spLocks noGrp="1"/>
          </p:cNvSpPr>
          <p:nvPr>
            <p:ph type="sldNum" sz="quarter" idx="12"/>
          </p:nvPr>
        </p:nvSpPr>
        <p:spPr/>
        <p:txBody>
          <a:bodyPr/>
          <a:lstStyle/>
          <a:p>
            <a:fld id="{CD7EBB6C-9517-4285-8AAA-26647C10E7F3}" type="slidenum">
              <a:rPr lang="en-US" altLang="zh-CN" smtClean="0"/>
              <a:pPr/>
              <a:t>68</a:t>
            </a:fld>
            <a:endParaRPr lang="en-US" altLang="zh-CN"/>
          </a:p>
        </p:txBody>
      </p:sp>
    </p:spTree>
    <p:extLst>
      <p:ext uri="{BB962C8B-B14F-4D97-AF65-F5344CB8AC3E}">
        <p14:creationId xmlns:p14="http://schemas.microsoft.com/office/powerpoint/2010/main" val="29568709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 习</a:t>
            </a:r>
          </a:p>
        </p:txBody>
      </p:sp>
      <p:sp>
        <p:nvSpPr>
          <p:cNvPr id="3" name="内容占位符 2"/>
          <p:cNvSpPr>
            <a:spLocks noGrp="1"/>
          </p:cNvSpPr>
          <p:nvPr>
            <p:ph idx="1"/>
          </p:nvPr>
        </p:nvSpPr>
        <p:spPr>
          <a:xfrm>
            <a:off x="495300" y="1412776"/>
            <a:ext cx="8229600" cy="3544416"/>
          </a:xfrm>
        </p:spPr>
        <p:txBody>
          <a:bodyPr/>
          <a:lstStyle/>
          <a:p>
            <a:pPr marL="0" indent="0">
              <a:lnSpc>
                <a:spcPct val="120000"/>
              </a:lnSpc>
              <a:buNone/>
            </a:pPr>
            <a:r>
              <a:rPr lang="en-US" altLang="zh-CN" sz="2400" dirty="0"/>
              <a:t>1</a:t>
            </a:r>
            <a:r>
              <a:rPr lang="zh-CN" altLang="en-US" sz="2400" dirty="0"/>
              <a:t>、假设关系模式</a:t>
            </a:r>
            <a:r>
              <a:rPr lang="en-US" altLang="zh-CN" sz="2400" dirty="0"/>
              <a:t>R</a:t>
            </a:r>
            <a:r>
              <a:rPr lang="zh-CN" altLang="en-US" sz="2400" dirty="0"/>
              <a:t>（</a:t>
            </a:r>
            <a:r>
              <a:rPr lang="en-US" altLang="zh-CN" sz="2400" dirty="0"/>
              <a:t>A,B,C,D,E</a:t>
            </a:r>
            <a:r>
              <a:rPr lang="zh-CN" altLang="en-US" sz="2400" dirty="0"/>
              <a:t>），函数依赖集</a:t>
            </a:r>
            <a:r>
              <a:rPr lang="en-US" altLang="zh-CN" sz="2400" dirty="0"/>
              <a:t>F={A-&gt;B</a:t>
            </a:r>
            <a:r>
              <a:rPr lang="zh-CN" altLang="en-US" sz="2400" dirty="0"/>
              <a:t>，</a:t>
            </a:r>
            <a:r>
              <a:rPr lang="en-US" altLang="zh-CN" sz="2400" dirty="0"/>
              <a:t>B-&gt;C</a:t>
            </a:r>
            <a:r>
              <a:rPr lang="zh-CN" altLang="en-US" sz="2400" dirty="0"/>
              <a:t>，</a:t>
            </a:r>
            <a:r>
              <a:rPr lang="en-US" altLang="zh-CN" sz="2400" dirty="0"/>
              <a:t>CD-&gt;E, E-&gt;A}</a:t>
            </a:r>
            <a:r>
              <a:rPr lang="zh-CN" altLang="en-US" sz="2400" dirty="0"/>
              <a:t>：</a:t>
            </a:r>
          </a:p>
          <a:p>
            <a:pPr marL="0" indent="0">
              <a:lnSpc>
                <a:spcPct val="120000"/>
              </a:lnSpc>
              <a:buNone/>
            </a:pPr>
            <a:r>
              <a:rPr lang="zh-CN" altLang="en-US" sz="2400" dirty="0"/>
              <a:t>（</a:t>
            </a:r>
            <a:r>
              <a:rPr lang="en-US" altLang="zh-CN" sz="2400" dirty="0"/>
              <a:t>1</a:t>
            </a:r>
            <a:r>
              <a:rPr lang="zh-CN" altLang="en-US" sz="2400" dirty="0"/>
              <a:t>）</a:t>
            </a:r>
            <a:r>
              <a:rPr lang="en-US" altLang="zh-CN" sz="2400" dirty="0"/>
              <a:t>A</a:t>
            </a:r>
            <a:r>
              <a:rPr lang="en-US" altLang="zh-CN" sz="2400" baseline="30000" dirty="0"/>
              <a:t>+</a:t>
            </a:r>
            <a:r>
              <a:rPr lang="zh-CN" altLang="en-US" sz="2400" dirty="0"/>
              <a:t>，</a:t>
            </a:r>
            <a:r>
              <a:rPr lang="en-US" altLang="zh-CN" sz="2400" dirty="0"/>
              <a:t>(ED)</a:t>
            </a:r>
            <a:r>
              <a:rPr lang="en-US" altLang="zh-CN" sz="2400" baseline="30000" dirty="0"/>
              <a:t>+</a:t>
            </a:r>
            <a:endParaRPr lang="zh-CN" altLang="en-US" sz="2400" baseline="30000" dirty="0"/>
          </a:p>
          <a:p>
            <a:pPr marL="0" indent="0">
              <a:lnSpc>
                <a:spcPct val="120000"/>
              </a:lnSpc>
              <a:buNone/>
            </a:pPr>
            <a:r>
              <a:rPr lang="zh-CN" altLang="en-US" sz="2400" dirty="0"/>
              <a:t>（</a:t>
            </a:r>
            <a:r>
              <a:rPr lang="en-US" altLang="zh-CN" sz="2400" dirty="0"/>
              <a:t>2</a:t>
            </a:r>
            <a:r>
              <a:rPr lang="zh-CN" altLang="en-US" sz="2400" dirty="0"/>
              <a:t>）求出</a:t>
            </a:r>
            <a:r>
              <a:rPr lang="en-US" altLang="zh-CN" sz="2400" dirty="0"/>
              <a:t>R</a:t>
            </a:r>
            <a:r>
              <a:rPr lang="zh-CN" altLang="en-US" sz="2400" dirty="0"/>
              <a:t>的候选关键字，写出简单过程</a:t>
            </a:r>
          </a:p>
          <a:p>
            <a:pPr marL="0" indent="0">
              <a:lnSpc>
                <a:spcPct val="120000"/>
              </a:lnSpc>
              <a:buNone/>
            </a:pPr>
            <a:r>
              <a:rPr lang="zh-CN" altLang="en-US" sz="2400" dirty="0"/>
              <a:t>（</a:t>
            </a:r>
            <a:r>
              <a:rPr lang="en-US" altLang="zh-CN" sz="2400" dirty="0"/>
              <a:t>3</a:t>
            </a:r>
            <a:r>
              <a:rPr lang="zh-CN" altLang="en-US" sz="2400" dirty="0"/>
              <a:t>）判断</a:t>
            </a:r>
            <a:r>
              <a:rPr lang="en-US" altLang="zh-CN" sz="2400" dirty="0"/>
              <a:t>R</a:t>
            </a:r>
            <a:r>
              <a:rPr lang="zh-CN" altLang="en-US" sz="2400" dirty="0"/>
              <a:t>属于第几范式并说明原因；</a:t>
            </a:r>
          </a:p>
          <a:p>
            <a:pPr marL="0" indent="0">
              <a:lnSpc>
                <a:spcPct val="120000"/>
              </a:lnSpc>
              <a:buNone/>
            </a:pPr>
            <a:r>
              <a:rPr lang="zh-CN" altLang="en-US" sz="2400" dirty="0"/>
              <a:t>（</a:t>
            </a:r>
            <a:r>
              <a:rPr lang="en-US" altLang="zh-CN" sz="2400" dirty="0"/>
              <a:t>4</a:t>
            </a:r>
            <a:r>
              <a:rPr lang="zh-CN" altLang="en-US" sz="2400" dirty="0"/>
              <a:t>）若模式分解为</a:t>
            </a:r>
            <a:r>
              <a:rPr lang="en-US" altLang="zh-CN" sz="2400" dirty="0"/>
              <a:t>p={R</a:t>
            </a:r>
            <a:r>
              <a:rPr lang="en-US" altLang="zh-CN" sz="2400" baseline="-25000" dirty="0"/>
              <a:t>1</a:t>
            </a:r>
            <a:r>
              <a:rPr lang="en-US" altLang="zh-CN" sz="2400" dirty="0"/>
              <a:t>(ACDE)</a:t>
            </a:r>
            <a:r>
              <a:rPr lang="zh-CN" altLang="en-US" sz="2400" dirty="0"/>
              <a:t>，</a:t>
            </a:r>
            <a:r>
              <a:rPr lang="en-US" altLang="zh-CN" sz="2400" dirty="0"/>
              <a:t> R</a:t>
            </a:r>
            <a:r>
              <a:rPr lang="en-US" altLang="zh-CN" sz="2400" baseline="-25000" dirty="0"/>
              <a:t>2</a:t>
            </a:r>
            <a:r>
              <a:rPr lang="en-US" altLang="zh-CN" sz="2400" dirty="0"/>
              <a:t>( BCD)}</a:t>
            </a:r>
            <a:r>
              <a:rPr lang="zh-CN" altLang="en-US" sz="2400" dirty="0"/>
              <a:t>，判断是否为无损连接分解</a:t>
            </a:r>
            <a:r>
              <a:rPr lang="en-US" altLang="zh-CN" sz="2400" dirty="0"/>
              <a:t>?</a:t>
            </a:r>
            <a:r>
              <a:rPr lang="zh-CN" altLang="en-US" sz="2400" dirty="0"/>
              <a:t>并分别说明理由</a:t>
            </a:r>
            <a:endParaRPr lang="en-US" altLang="zh-CN" sz="2400" dirty="0"/>
          </a:p>
          <a:p>
            <a:pPr marL="0" indent="0">
              <a:lnSpc>
                <a:spcPct val="120000"/>
              </a:lnSpc>
              <a:buNone/>
            </a:pPr>
            <a:r>
              <a:rPr lang="zh-CN" altLang="en-US" sz="2400" dirty="0"/>
              <a:t>（</a:t>
            </a:r>
            <a:r>
              <a:rPr lang="en-US" altLang="zh-CN" sz="2400" dirty="0"/>
              <a:t>5</a:t>
            </a:r>
            <a:r>
              <a:rPr lang="zh-CN" altLang="en-US" sz="2400" dirty="0"/>
              <a:t>）若模式分解为</a:t>
            </a:r>
            <a:r>
              <a:rPr lang="en-US" altLang="zh-CN" sz="2400" dirty="0"/>
              <a:t>p={R</a:t>
            </a:r>
            <a:r>
              <a:rPr lang="en-US" altLang="zh-CN" sz="2400" baseline="-25000" dirty="0"/>
              <a:t>1</a:t>
            </a:r>
            <a:r>
              <a:rPr lang="en-US" altLang="zh-CN" sz="2400" dirty="0"/>
              <a:t>( ACDE)</a:t>
            </a:r>
            <a:r>
              <a:rPr lang="zh-CN" altLang="en-US" sz="2400" dirty="0"/>
              <a:t>，</a:t>
            </a:r>
            <a:r>
              <a:rPr lang="en-US" altLang="zh-CN" sz="2400" dirty="0"/>
              <a:t> R</a:t>
            </a:r>
            <a:r>
              <a:rPr lang="en-US" altLang="zh-CN" sz="2400" baseline="-25000" dirty="0"/>
              <a:t>2</a:t>
            </a:r>
            <a:r>
              <a:rPr lang="en-US" altLang="zh-CN" sz="2400" dirty="0"/>
              <a:t>( BCD)}</a:t>
            </a:r>
            <a:r>
              <a:rPr lang="zh-CN" altLang="en-US" sz="2400" dirty="0"/>
              <a:t>，判断是否</a:t>
            </a:r>
            <a:r>
              <a:rPr lang="zh-CN" altLang="zh-CN" sz="2400" dirty="0"/>
              <a:t>具有函数依赖保持性</a:t>
            </a:r>
            <a:r>
              <a:rPr lang="en-US" altLang="zh-CN" sz="2400" dirty="0"/>
              <a:t>?</a:t>
            </a:r>
            <a:r>
              <a:rPr lang="zh-CN" altLang="en-US" sz="2400" dirty="0"/>
              <a:t>并分别说明理由</a:t>
            </a:r>
            <a:endParaRPr lang="en-US" altLang="zh-CN" sz="2400" dirty="0"/>
          </a:p>
        </p:txBody>
      </p:sp>
      <p:sp>
        <p:nvSpPr>
          <p:cNvPr id="4" name="页脚占位符 3"/>
          <p:cNvSpPr>
            <a:spLocks noGrp="1"/>
          </p:cNvSpPr>
          <p:nvPr>
            <p:ph type="ftr" sz="quarter" idx="11"/>
          </p:nvPr>
        </p:nvSpPr>
        <p:spPr/>
        <p:txBody>
          <a:bodyPr/>
          <a:lstStyle/>
          <a:p>
            <a:pPr>
              <a:defRPr/>
            </a:pPr>
            <a:r>
              <a:rPr lang="en-US" altLang="zh-CN"/>
              <a:t>An Introduction to Database Systems</a:t>
            </a:r>
          </a:p>
        </p:txBody>
      </p:sp>
      <p:sp>
        <p:nvSpPr>
          <p:cNvPr id="5" name="灯片编号占位符 4"/>
          <p:cNvSpPr>
            <a:spLocks noGrp="1"/>
          </p:cNvSpPr>
          <p:nvPr>
            <p:ph type="sldNum" sz="quarter" idx="12"/>
          </p:nvPr>
        </p:nvSpPr>
        <p:spPr/>
        <p:txBody>
          <a:bodyPr/>
          <a:lstStyle/>
          <a:p>
            <a:fld id="{CD7EBB6C-9517-4285-8AAA-26647C10E7F3}" type="slidenum">
              <a:rPr lang="en-US" altLang="zh-CN" smtClean="0"/>
              <a:pPr/>
              <a:t>69</a:t>
            </a:fld>
            <a:endParaRPr lang="en-US" altLang="zh-CN"/>
          </a:p>
        </p:txBody>
      </p:sp>
    </p:spTree>
    <p:extLst>
      <p:ext uri="{BB962C8B-B14F-4D97-AF65-F5344CB8AC3E}">
        <p14:creationId xmlns:p14="http://schemas.microsoft.com/office/powerpoint/2010/main" val="1852422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a:xfrm>
            <a:off x="382264" y="1484784"/>
            <a:ext cx="8535366" cy="864096"/>
          </a:xfrm>
        </p:spPr>
        <p:txBody>
          <a:bodyPr/>
          <a:lstStyle/>
          <a:p>
            <a:pPr>
              <a:buFont typeface="Wingdings" panose="05000000000000000000" pitchFamily="2" charset="2"/>
              <a:buNone/>
            </a:pPr>
            <a:r>
              <a:rPr lang="pt-BR" altLang="zh-CN" sz="2200" b="1" dirty="0">
                <a:solidFill>
                  <a:srgbClr val="FF0000"/>
                </a:solidFill>
              </a:rPr>
              <a:t>【</a:t>
            </a:r>
            <a:r>
              <a:rPr lang="zh-CN" altLang="pt-BR" sz="2200" b="1" dirty="0">
                <a:solidFill>
                  <a:srgbClr val="FF0000"/>
                </a:solidFill>
              </a:rPr>
              <a:t>例</a:t>
            </a:r>
            <a:r>
              <a:rPr lang="pt-BR" altLang="zh-CN" sz="2200" b="1" dirty="0">
                <a:solidFill>
                  <a:srgbClr val="FF0000"/>
                </a:solidFill>
              </a:rPr>
              <a:t>2】</a:t>
            </a:r>
            <a:r>
              <a:rPr lang="zh-CN" altLang="pt-BR" sz="2200" b="1" dirty="0"/>
              <a:t>设</a:t>
            </a:r>
            <a:r>
              <a:rPr lang="pt-BR" altLang="zh-CN" sz="2200" b="1" dirty="0"/>
              <a:t>F</a:t>
            </a:r>
            <a:r>
              <a:rPr lang="zh-CN" altLang="pt-BR" sz="2200" b="1" dirty="0"/>
              <a:t>是关系模式</a:t>
            </a:r>
            <a:r>
              <a:rPr lang="pt-BR" altLang="zh-CN" sz="2200" b="1" dirty="0"/>
              <a:t>R</a:t>
            </a:r>
            <a:r>
              <a:rPr lang="zh-CN" altLang="pt-BR" sz="2200" b="1" dirty="0"/>
              <a:t>（</a:t>
            </a:r>
            <a:r>
              <a:rPr lang="pt-BR" altLang="zh-CN" sz="2200" b="1" dirty="0"/>
              <a:t>A</a:t>
            </a:r>
            <a:r>
              <a:rPr lang="zh-CN" altLang="pt-BR" sz="2200" b="1" dirty="0"/>
              <a:t>，</a:t>
            </a:r>
            <a:r>
              <a:rPr lang="pt-BR" altLang="zh-CN" sz="2200" b="1" dirty="0"/>
              <a:t>B</a:t>
            </a:r>
            <a:r>
              <a:rPr lang="zh-CN" altLang="pt-BR" sz="2200" b="1" dirty="0"/>
              <a:t>，</a:t>
            </a:r>
            <a:r>
              <a:rPr lang="pt-BR" altLang="zh-CN" sz="2200" b="1" dirty="0"/>
              <a:t>C</a:t>
            </a:r>
            <a:r>
              <a:rPr lang="zh-CN" altLang="pt-BR" sz="2200" b="1" dirty="0"/>
              <a:t>）的</a:t>
            </a:r>
            <a:r>
              <a:rPr lang="pt-BR" altLang="zh-CN" sz="2200" b="1" dirty="0"/>
              <a:t>FD</a:t>
            </a:r>
            <a:r>
              <a:rPr lang="zh-CN" altLang="pt-BR" sz="2200" b="1" dirty="0"/>
              <a:t>集，</a:t>
            </a:r>
            <a:r>
              <a:rPr lang="pt-BR" altLang="zh-CN" sz="2200" b="1" dirty="0"/>
              <a:t>F=</a:t>
            </a:r>
            <a:r>
              <a:rPr lang="zh-CN" altLang="pt-BR" sz="2200" b="1" dirty="0"/>
              <a:t>｛</a:t>
            </a:r>
            <a:r>
              <a:rPr lang="pt-BR" altLang="zh-CN" sz="2200" b="1" dirty="0"/>
              <a:t>A→BC</a:t>
            </a:r>
            <a:r>
              <a:rPr lang="zh-CN" altLang="pt-BR" sz="2200" b="1" dirty="0"/>
              <a:t>，</a:t>
            </a:r>
            <a:r>
              <a:rPr lang="pt-BR" altLang="zh-CN" sz="2200" b="1" dirty="0"/>
              <a:t>B→C</a:t>
            </a:r>
            <a:r>
              <a:rPr lang="zh-CN" altLang="pt-BR" sz="2200" b="1" dirty="0"/>
              <a:t>，</a:t>
            </a:r>
            <a:r>
              <a:rPr lang="pt-BR" altLang="zh-CN" sz="2200" b="1" dirty="0"/>
              <a:t>A→B</a:t>
            </a:r>
            <a:r>
              <a:rPr lang="zh-CN" altLang="pt-BR" sz="2200" b="1" dirty="0"/>
              <a:t>，</a:t>
            </a:r>
            <a:r>
              <a:rPr lang="pt-BR" altLang="zh-CN" sz="2200" b="1" dirty="0"/>
              <a:t>AB→C</a:t>
            </a:r>
            <a:r>
              <a:rPr lang="zh-CN" altLang="pt-BR" sz="2200" b="1" dirty="0"/>
              <a:t>｝，试求最小函数依赖集。</a:t>
            </a:r>
            <a:endParaRPr lang="zh-CN" altLang="en-US" sz="2200" b="1" dirty="0"/>
          </a:p>
        </p:txBody>
      </p:sp>
      <p:sp>
        <p:nvSpPr>
          <p:cNvPr id="30724" name="Rectangle 4"/>
          <p:cNvSpPr>
            <a:spLocks noChangeArrowheads="1"/>
          </p:cNvSpPr>
          <p:nvPr/>
        </p:nvSpPr>
        <p:spPr bwMode="auto">
          <a:xfrm>
            <a:off x="459430" y="2377608"/>
            <a:ext cx="8458200" cy="3816429"/>
          </a:xfrm>
          <a:prstGeom prst="rect">
            <a:avLst/>
          </a:prstGeom>
          <a:solidFill>
            <a:schemeClr val="bg2"/>
          </a:solidFill>
          <a:ln>
            <a:noFill/>
          </a:ln>
          <a:effectLst/>
        </p:spPr>
        <p:txBody>
          <a:bodyPr anchor="ctr">
            <a:spAutoFit/>
          </a:bodyPr>
          <a:lstStyle>
            <a:lvl1pPr indent="1066800">
              <a:tabLst>
                <a:tab pos="1285875" algn="l"/>
              </a:tabLst>
              <a:defRPr>
                <a:solidFill>
                  <a:schemeClr val="tx1"/>
                </a:solidFill>
                <a:latin typeface="Arial" panose="020B0604020202020204" pitchFamily="34" charset="0"/>
                <a:ea typeface="宋体" panose="02010600030101010101" pitchFamily="2" charset="-122"/>
              </a:defRPr>
            </a:lvl1pPr>
            <a:lvl2pPr>
              <a:tabLst>
                <a:tab pos="1285875" algn="l"/>
              </a:tabLst>
              <a:defRPr>
                <a:solidFill>
                  <a:schemeClr val="tx1"/>
                </a:solidFill>
                <a:latin typeface="Arial" panose="020B0604020202020204" pitchFamily="34" charset="0"/>
                <a:ea typeface="宋体" panose="02010600030101010101" pitchFamily="2" charset="-122"/>
              </a:defRPr>
            </a:lvl2pPr>
            <a:lvl3pPr>
              <a:tabLst>
                <a:tab pos="1285875" algn="l"/>
              </a:tabLst>
              <a:defRPr>
                <a:solidFill>
                  <a:schemeClr val="tx1"/>
                </a:solidFill>
                <a:latin typeface="Arial" panose="020B0604020202020204" pitchFamily="34" charset="0"/>
                <a:ea typeface="宋体" panose="02010600030101010101" pitchFamily="2" charset="-122"/>
              </a:defRPr>
            </a:lvl3pPr>
            <a:lvl4pPr>
              <a:tabLst>
                <a:tab pos="1285875" algn="l"/>
              </a:tabLst>
              <a:defRPr>
                <a:solidFill>
                  <a:schemeClr val="tx1"/>
                </a:solidFill>
                <a:latin typeface="Arial" panose="020B0604020202020204" pitchFamily="34" charset="0"/>
                <a:ea typeface="宋体" panose="02010600030101010101" pitchFamily="2" charset="-122"/>
              </a:defRPr>
            </a:lvl4pPr>
            <a:lvl5pPr>
              <a:tabLst>
                <a:tab pos="12858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9pPr>
          </a:lstStyle>
          <a:p>
            <a:pPr indent="180000" algn="l"/>
            <a:r>
              <a:rPr lang="zh-CN" altLang="pt-BR" sz="2200" b="1" dirty="0">
                <a:solidFill>
                  <a:srgbClr val="FF0000"/>
                </a:solidFill>
              </a:rPr>
              <a:t>解答：</a:t>
            </a:r>
          </a:p>
          <a:p>
            <a:pPr indent="180000" algn="l"/>
            <a:r>
              <a:rPr lang="zh-CN" altLang="pt-BR" sz="2200" b="1" dirty="0"/>
              <a:t>（</a:t>
            </a:r>
            <a:r>
              <a:rPr lang="pt-BR" altLang="zh-CN" sz="2200" b="1" dirty="0"/>
              <a:t>1</a:t>
            </a:r>
            <a:r>
              <a:rPr lang="zh-CN" altLang="pt-BR" sz="2200" b="1" dirty="0"/>
              <a:t>）先把</a:t>
            </a:r>
            <a:r>
              <a:rPr lang="pt-BR" altLang="zh-CN" sz="2200" b="1" dirty="0"/>
              <a:t>F</a:t>
            </a:r>
            <a:r>
              <a:rPr lang="zh-CN" altLang="pt-BR" sz="2200" b="1" dirty="0"/>
              <a:t>中的函数依赖写成右边是单属性形式：</a:t>
            </a:r>
          </a:p>
          <a:p>
            <a:pPr indent="180000"/>
            <a:r>
              <a:rPr lang="zh-CN" altLang="pt-BR" sz="2200" b="1" dirty="0"/>
              <a:t>            </a:t>
            </a:r>
            <a:r>
              <a:rPr lang="pt-BR" altLang="zh-CN" sz="2200" b="1" dirty="0"/>
              <a:t>F={A→B</a:t>
            </a:r>
            <a:r>
              <a:rPr lang="zh-CN" altLang="pt-BR" sz="2200" b="1" dirty="0"/>
              <a:t>，</a:t>
            </a:r>
            <a:r>
              <a:rPr lang="pt-BR" altLang="zh-CN" sz="2200" b="1" dirty="0"/>
              <a:t>A→C</a:t>
            </a:r>
            <a:r>
              <a:rPr lang="zh-CN" altLang="pt-BR" sz="2200" b="1" dirty="0"/>
              <a:t>，</a:t>
            </a:r>
            <a:r>
              <a:rPr lang="pt-BR" altLang="zh-CN" sz="2200" b="1" dirty="0"/>
              <a:t>B→C</a:t>
            </a:r>
            <a:r>
              <a:rPr lang="zh-CN" altLang="pt-BR" sz="2200" b="1" dirty="0"/>
              <a:t>，</a:t>
            </a:r>
            <a:r>
              <a:rPr lang="pt-BR" altLang="zh-CN" sz="2200" b="1" dirty="0"/>
              <a:t>A→B</a:t>
            </a:r>
            <a:r>
              <a:rPr lang="zh-CN" altLang="pt-BR" sz="2200" b="1" dirty="0"/>
              <a:t>，</a:t>
            </a:r>
            <a:r>
              <a:rPr lang="pt-BR" altLang="zh-CN" sz="2200" b="1" dirty="0"/>
              <a:t>AB→C</a:t>
            </a:r>
            <a:r>
              <a:rPr lang="zh-CN" altLang="pt-BR" sz="2200" b="1" dirty="0"/>
              <a:t>｝</a:t>
            </a:r>
          </a:p>
          <a:p>
            <a:pPr indent="180000" algn="l"/>
            <a:r>
              <a:rPr lang="zh-CN" altLang="pt-BR" sz="2200" b="1" dirty="0"/>
              <a:t>         删去一个</a:t>
            </a:r>
            <a:r>
              <a:rPr lang="pt-BR" altLang="zh-CN" sz="2200" b="1" dirty="0"/>
              <a:t>A→B</a:t>
            </a:r>
            <a:r>
              <a:rPr lang="zh-CN" altLang="pt-BR" sz="2200" b="1" dirty="0"/>
              <a:t>，得：</a:t>
            </a:r>
          </a:p>
          <a:p>
            <a:pPr indent="180000"/>
            <a:r>
              <a:rPr lang="pt-BR" altLang="zh-CN" sz="2200" b="1" dirty="0"/>
              <a:t>            F={A→B</a:t>
            </a:r>
            <a:r>
              <a:rPr lang="zh-CN" altLang="pt-BR" sz="2200" b="1" dirty="0"/>
              <a:t>，</a:t>
            </a:r>
            <a:r>
              <a:rPr lang="pt-BR" altLang="zh-CN" sz="2200" b="1" dirty="0"/>
              <a:t>A→C</a:t>
            </a:r>
            <a:r>
              <a:rPr lang="zh-CN" altLang="pt-BR" sz="2200" b="1" dirty="0"/>
              <a:t>，</a:t>
            </a:r>
            <a:r>
              <a:rPr lang="pt-BR" altLang="zh-CN" sz="2200" b="1" dirty="0"/>
              <a:t>B→C</a:t>
            </a:r>
            <a:r>
              <a:rPr lang="zh-CN" altLang="pt-BR" sz="2200" b="1" dirty="0"/>
              <a:t>，</a:t>
            </a:r>
            <a:r>
              <a:rPr lang="pt-BR" altLang="zh-CN" sz="2200" b="1" dirty="0"/>
              <a:t>AB→C</a:t>
            </a:r>
            <a:r>
              <a:rPr lang="zh-CN" altLang="pt-BR" sz="2200" b="1" dirty="0"/>
              <a:t>｝</a:t>
            </a:r>
          </a:p>
          <a:p>
            <a:pPr indent="180000" algn="l"/>
            <a:r>
              <a:rPr lang="zh-CN" altLang="pt-BR" sz="2200" b="1" dirty="0"/>
              <a:t>（</a:t>
            </a:r>
            <a:r>
              <a:rPr lang="pt-BR" altLang="zh-CN" sz="2200" b="1" dirty="0"/>
              <a:t>2</a:t>
            </a:r>
            <a:r>
              <a:rPr lang="zh-CN" altLang="pt-BR" sz="2200" b="1" dirty="0"/>
              <a:t>）删去冗余的函数依赖。</a:t>
            </a:r>
            <a:r>
              <a:rPr lang="pt-BR" altLang="zh-CN" sz="2200" b="1" dirty="0"/>
              <a:t>F</a:t>
            </a:r>
            <a:r>
              <a:rPr lang="zh-CN" altLang="pt-BR" sz="2200" b="1" dirty="0"/>
              <a:t>中</a:t>
            </a:r>
            <a:r>
              <a:rPr lang="pt-BR" altLang="zh-CN" sz="2200" b="1" dirty="0"/>
              <a:t>A→C</a:t>
            </a:r>
            <a:r>
              <a:rPr lang="zh-CN" altLang="pt-BR" sz="2200" b="1" dirty="0"/>
              <a:t>可从</a:t>
            </a:r>
            <a:r>
              <a:rPr lang="pt-BR" altLang="zh-CN" sz="2200" b="1" dirty="0"/>
              <a:t>A→B</a:t>
            </a:r>
            <a:r>
              <a:rPr lang="zh-CN" altLang="pt-BR" sz="2200" b="1" dirty="0"/>
              <a:t>和</a:t>
            </a:r>
            <a:r>
              <a:rPr lang="pt-BR" altLang="zh-CN" sz="2200" b="1" dirty="0"/>
              <a:t>B→C</a:t>
            </a:r>
            <a:r>
              <a:rPr lang="zh-CN" altLang="pt-BR" sz="2200" b="1" dirty="0"/>
              <a:t>推出，因此</a:t>
            </a:r>
            <a:r>
              <a:rPr lang="pt-BR" altLang="zh-CN" sz="2200" b="1" dirty="0"/>
              <a:t>A→C</a:t>
            </a:r>
            <a:r>
              <a:rPr lang="zh-CN" altLang="pt-BR" sz="2200" b="1" dirty="0"/>
              <a:t>是冗余的，删去，得：</a:t>
            </a:r>
          </a:p>
          <a:p>
            <a:pPr indent="180000"/>
            <a:r>
              <a:rPr lang="zh-CN" altLang="pt-BR" sz="2200" b="1" dirty="0"/>
              <a:t>            </a:t>
            </a:r>
            <a:r>
              <a:rPr lang="pt-BR" altLang="zh-CN" sz="2200" b="1" dirty="0"/>
              <a:t>F={A→B</a:t>
            </a:r>
            <a:r>
              <a:rPr lang="zh-CN" altLang="pt-BR" sz="2200" b="1" dirty="0"/>
              <a:t>，</a:t>
            </a:r>
            <a:r>
              <a:rPr lang="pt-BR" altLang="zh-CN" sz="2200" b="1" dirty="0"/>
              <a:t>B→C</a:t>
            </a:r>
            <a:r>
              <a:rPr lang="zh-CN" altLang="pt-BR" sz="2200" b="1" dirty="0"/>
              <a:t>，</a:t>
            </a:r>
            <a:r>
              <a:rPr lang="pt-BR" altLang="zh-CN" sz="2200" b="1" dirty="0"/>
              <a:t>AB→C</a:t>
            </a:r>
            <a:r>
              <a:rPr lang="zh-CN" altLang="pt-BR" sz="2200" b="1" dirty="0"/>
              <a:t>｝</a:t>
            </a:r>
          </a:p>
          <a:p>
            <a:pPr indent="180000" algn="l"/>
            <a:r>
              <a:rPr lang="zh-CN" altLang="pt-BR" sz="2200" b="1" dirty="0"/>
              <a:t>（</a:t>
            </a:r>
            <a:r>
              <a:rPr lang="pt-BR" altLang="zh-CN" sz="2200" b="1" dirty="0"/>
              <a:t>3</a:t>
            </a:r>
            <a:r>
              <a:rPr lang="zh-CN" altLang="pt-BR" sz="2200" b="1" dirty="0"/>
              <a:t>）消除函数依赖左边冗余的属性。</a:t>
            </a:r>
            <a:r>
              <a:rPr lang="pt-BR" altLang="zh-CN" sz="2200" b="1" dirty="0"/>
              <a:t>F</a:t>
            </a:r>
            <a:r>
              <a:rPr lang="zh-CN" altLang="pt-BR" sz="2200" b="1" dirty="0"/>
              <a:t>中的</a:t>
            </a:r>
            <a:r>
              <a:rPr lang="pt-BR" altLang="zh-CN" sz="2200" b="1" dirty="0"/>
              <a:t>AB→C</a:t>
            </a:r>
            <a:r>
              <a:rPr lang="zh-CN" altLang="pt-BR" sz="2200" b="1" dirty="0"/>
              <a:t>，因为有</a:t>
            </a:r>
            <a:r>
              <a:rPr lang="pt-BR" altLang="zh-CN" sz="2200" b="1" dirty="0"/>
              <a:t>B→C</a:t>
            </a:r>
            <a:r>
              <a:rPr lang="zh-CN" altLang="pt-BR" sz="2200" b="1" dirty="0"/>
              <a:t>，所以</a:t>
            </a:r>
            <a:r>
              <a:rPr lang="pt-BR" altLang="zh-CN" sz="2200" b="1" dirty="0"/>
              <a:t>A</a:t>
            </a:r>
            <a:r>
              <a:rPr lang="zh-CN" altLang="pt-BR" sz="2200" b="1" dirty="0"/>
              <a:t>多余，删去，</a:t>
            </a:r>
          </a:p>
          <a:p>
            <a:pPr indent="180000"/>
            <a:r>
              <a:rPr lang="zh-CN" altLang="pt-BR" sz="2200" b="1" dirty="0"/>
              <a:t>      得到最小函数依赖集为：</a:t>
            </a:r>
            <a:r>
              <a:rPr lang="pt-BR" altLang="zh-CN" sz="2200" b="1" dirty="0"/>
              <a:t>F={A→B</a:t>
            </a:r>
            <a:r>
              <a:rPr lang="zh-CN" altLang="pt-BR" sz="2200" b="1" dirty="0"/>
              <a:t>，</a:t>
            </a:r>
            <a:r>
              <a:rPr lang="pt-BR" altLang="zh-CN" sz="2200" b="1" dirty="0"/>
              <a:t>B→C</a:t>
            </a:r>
            <a:r>
              <a:rPr lang="zh-CN" altLang="pt-BR" sz="2200" b="1" dirty="0"/>
              <a:t>｝</a:t>
            </a:r>
          </a:p>
        </p:txBody>
      </p:sp>
      <p:sp>
        <p:nvSpPr>
          <p:cNvPr id="4" name="页脚占位符 4">
            <a:extLst>
              <a:ext uri="{FF2B5EF4-FFF2-40B4-BE49-F238E27FC236}">
                <a16:creationId xmlns:a16="http://schemas.microsoft.com/office/drawing/2014/main" id="{8A83803D-83A2-4635-906C-09E48E58834A}"/>
              </a:ext>
            </a:extLst>
          </p:cNvPr>
          <p:cNvSpPr>
            <a:spLocks noGrp="1"/>
          </p:cNvSpPr>
          <p:nvPr>
            <p:ph type="ftr" sz="quarter" idx="11"/>
          </p:nvPr>
        </p:nvSpPr>
        <p:spPr>
          <a:xfrm>
            <a:off x="5219700" y="6381750"/>
            <a:ext cx="3600450" cy="320675"/>
          </a:xfrm>
        </p:spPr>
        <p:txBody>
          <a:bodyPr/>
          <a:lstStyle/>
          <a:p>
            <a:r>
              <a:rPr lang="en-US" altLang="zh-CN"/>
              <a:t>An Introduction to Database System</a:t>
            </a:r>
          </a:p>
        </p:txBody>
      </p:sp>
      <p:sp>
        <p:nvSpPr>
          <p:cNvPr id="5" name="灯片编号占位符 5">
            <a:extLst>
              <a:ext uri="{FF2B5EF4-FFF2-40B4-BE49-F238E27FC236}">
                <a16:creationId xmlns:a16="http://schemas.microsoft.com/office/drawing/2014/main" id="{11AF21F6-19E6-499D-9E72-7A929DE0B590}"/>
              </a:ext>
            </a:extLst>
          </p:cNvPr>
          <p:cNvSpPr>
            <a:spLocks noGrp="1"/>
          </p:cNvSpPr>
          <p:nvPr>
            <p:ph type="sldNum" sz="quarter" idx="12"/>
          </p:nvPr>
        </p:nvSpPr>
        <p:spPr>
          <a:xfrm>
            <a:off x="250825" y="6237288"/>
            <a:ext cx="585788" cy="457200"/>
          </a:xfrm>
        </p:spPr>
        <p:txBody>
          <a:bodyPr/>
          <a:lstStyle/>
          <a:p>
            <a:fld id="{9C73FC67-4E56-47DA-A07C-99165DEA713F}" type="slidenum">
              <a:rPr lang="en-US" altLang="zh-CN"/>
              <a:pPr/>
              <a:t>7</a:t>
            </a:fld>
            <a:endParaRPr lang="en-US" altLang="zh-CN" dirty="0"/>
          </a:p>
        </p:txBody>
      </p:sp>
    </p:spTree>
    <p:extLst>
      <p:ext uri="{BB962C8B-B14F-4D97-AF65-F5344CB8AC3E}">
        <p14:creationId xmlns:p14="http://schemas.microsoft.com/office/powerpoint/2010/main" val="1908886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3403AA-C77F-1ECA-C0AC-2402BE2A713B}"/>
              </a:ext>
            </a:extLst>
          </p:cNvPr>
          <p:cNvSpPr>
            <a:spLocks noGrp="1"/>
          </p:cNvSpPr>
          <p:nvPr>
            <p:ph type="title"/>
          </p:nvPr>
        </p:nvSpPr>
        <p:spPr/>
        <p:txBody>
          <a:bodyPr/>
          <a:lstStyle/>
          <a:p>
            <a:r>
              <a:rPr lang="zh-CN" altLang="en-US" dirty="0"/>
              <a:t>练 习</a:t>
            </a:r>
          </a:p>
        </p:txBody>
      </p:sp>
      <p:sp>
        <p:nvSpPr>
          <p:cNvPr id="3" name="内容占位符 2">
            <a:extLst>
              <a:ext uri="{FF2B5EF4-FFF2-40B4-BE49-F238E27FC236}">
                <a16:creationId xmlns:a16="http://schemas.microsoft.com/office/drawing/2014/main" id="{09E0B824-DA62-0857-8EEB-2E700C7E6CB5}"/>
              </a:ext>
            </a:extLst>
          </p:cNvPr>
          <p:cNvSpPr>
            <a:spLocks noGrp="1"/>
          </p:cNvSpPr>
          <p:nvPr>
            <p:ph idx="1"/>
          </p:nvPr>
        </p:nvSpPr>
        <p:spPr>
          <a:xfrm>
            <a:off x="250826" y="1828800"/>
            <a:ext cx="8642350" cy="4343400"/>
          </a:xfrm>
        </p:spPr>
        <p:txBody>
          <a:bodyPr/>
          <a:lstStyle/>
          <a:p>
            <a:pPr marL="0" indent="0">
              <a:buNone/>
            </a:pPr>
            <a:r>
              <a:rPr lang="en-US" altLang="zh-CN" dirty="0"/>
              <a:t>2</a:t>
            </a:r>
            <a:r>
              <a:rPr lang="zh-CN" altLang="en-US" dirty="0"/>
              <a:t>、设有关系模式</a:t>
            </a:r>
            <a:r>
              <a:rPr lang="en-US" altLang="zh-CN" dirty="0"/>
              <a:t>R</a:t>
            </a:r>
            <a:r>
              <a:rPr lang="zh-CN" altLang="en-US" dirty="0"/>
              <a:t>，</a:t>
            </a:r>
            <a:r>
              <a:rPr lang="en-US" altLang="zh-CN" dirty="0"/>
              <a:t>U={X</a:t>
            </a:r>
            <a:r>
              <a:rPr lang="zh-CN" altLang="en-US" dirty="0"/>
              <a:t>，</a:t>
            </a:r>
            <a:r>
              <a:rPr lang="en-US" altLang="zh-CN" dirty="0"/>
              <a:t>Y </a:t>
            </a:r>
            <a:r>
              <a:rPr lang="zh-CN" altLang="en-US" dirty="0"/>
              <a:t>，</a:t>
            </a:r>
            <a:r>
              <a:rPr lang="en-US" altLang="zh-CN" dirty="0"/>
              <a:t>Z </a:t>
            </a:r>
            <a:r>
              <a:rPr lang="zh-CN" altLang="en-US" dirty="0"/>
              <a:t>，</a:t>
            </a:r>
            <a:r>
              <a:rPr lang="en-US" altLang="zh-CN" dirty="0"/>
              <a:t>S </a:t>
            </a:r>
            <a:r>
              <a:rPr lang="zh-CN" altLang="en-US" dirty="0"/>
              <a:t>，</a:t>
            </a:r>
            <a:r>
              <a:rPr lang="en-US" altLang="zh-CN" dirty="0"/>
              <a:t>W}</a:t>
            </a:r>
            <a:r>
              <a:rPr lang="zh-CN" altLang="en-US" dirty="0"/>
              <a:t>，</a:t>
            </a:r>
            <a:r>
              <a:rPr lang="en-US" altLang="zh-CN" dirty="0"/>
              <a:t>F={X→S </a:t>
            </a:r>
            <a:r>
              <a:rPr lang="zh-CN" altLang="en-US" dirty="0"/>
              <a:t>，</a:t>
            </a:r>
            <a:r>
              <a:rPr lang="en-US" altLang="zh-CN" dirty="0"/>
              <a:t>W →S </a:t>
            </a:r>
            <a:r>
              <a:rPr lang="zh-CN" altLang="en-US" dirty="0"/>
              <a:t>，</a:t>
            </a:r>
            <a:r>
              <a:rPr lang="en-US" altLang="zh-CN" dirty="0"/>
              <a:t>S →Y </a:t>
            </a:r>
            <a:r>
              <a:rPr lang="zh-CN" altLang="en-US" dirty="0"/>
              <a:t>，</a:t>
            </a:r>
            <a:r>
              <a:rPr lang="en-US" altLang="zh-CN" dirty="0"/>
              <a:t>YZ →S </a:t>
            </a:r>
            <a:r>
              <a:rPr lang="zh-CN" altLang="en-US" dirty="0"/>
              <a:t>，</a:t>
            </a:r>
            <a:r>
              <a:rPr lang="en-US" altLang="zh-CN" dirty="0"/>
              <a:t>SZ →XY}</a:t>
            </a:r>
            <a:r>
              <a:rPr lang="zh-CN" altLang="en-US" dirty="0"/>
              <a:t>，设</a:t>
            </a:r>
            <a:r>
              <a:rPr lang="en-US" altLang="zh-CN" dirty="0"/>
              <a:t>R </a:t>
            </a:r>
            <a:r>
              <a:rPr lang="zh-CN" altLang="en-US" dirty="0"/>
              <a:t>分解成</a:t>
            </a:r>
            <a:r>
              <a:rPr lang="en-US" altLang="zh-CN" dirty="0"/>
              <a:t>P={R1(WS)</a:t>
            </a:r>
            <a:r>
              <a:rPr lang="zh-CN" altLang="en-US" dirty="0"/>
              <a:t>，</a:t>
            </a:r>
            <a:r>
              <a:rPr lang="en-US" altLang="zh-CN" dirty="0"/>
              <a:t>R2(YZS)</a:t>
            </a:r>
            <a:r>
              <a:rPr lang="zh-CN" altLang="en-US" dirty="0"/>
              <a:t>，</a:t>
            </a:r>
            <a:r>
              <a:rPr lang="en-US" altLang="zh-CN" dirty="0"/>
              <a:t>R3(XZS)}</a:t>
            </a:r>
            <a:r>
              <a:rPr lang="zh-CN" altLang="en-US" dirty="0"/>
              <a:t>，求出</a:t>
            </a:r>
            <a:r>
              <a:rPr lang="en-US" altLang="zh-CN" dirty="0"/>
              <a:t>F </a:t>
            </a:r>
            <a:r>
              <a:rPr lang="zh-CN" altLang="en-US" dirty="0"/>
              <a:t>的最小函数依赖集</a:t>
            </a:r>
            <a:r>
              <a:rPr lang="en-US" altLang="zh-CN" dirty="0"/>
              <a:t>F ’</a:t>
            </a:r>
            <a:r>
              <a:rPr lang="zh-CN" altLang="en-US" dirty="0"/>
              <a:t>，判断该分解是否保持函数依赖，并判断此分解是否具有无损连接性。</a:t>
            </a:r>
            <a:endParaRPr lang="en-US" altLang="zh-CN" dirty="0"/>
          </a:p>
          <a:p>
            <a:endParaRPr lang="zh-CN" altLang="en-US" dirty="0"/>
          </a:p>
        </p:txBody>
      </p:sp>
      <p:sp>
        <p:nvSpPr>
          <p:cNvPr id="4" name="页脚占位符 3">
            <a:extLst>
              <a:ext uri="{FF2B5EF4-FFF2-40B4-BE49-F238E27FC236}">
                <a16:creationId xmlns:a16="http://schemas.microsoft.com/office/drawing/2014/main" id="{DCB5153C-B579-D656-CF5C-9DBBDD7D03C8}"/>
              </a:ext>
            </a:extLst>
          </p:cNvPr>
          <p:cNvSpPr>
            <a:spLocks noGrp="1"/>
          </p:cNvSpPr>
          <p:nvPr>
            <p:ph type="ftr" sz="quarter" idx="11"/>
          </p:nvPr>
        </p:nvSpPr>
        <p:spPr/>
        <p:txBody>
          <a:bodyPr/>
          <a:lstStyle/>
          <a:p>
            <a:pPr>
              <a:defRPr/>
            </a:pPr>
            <a:r>
              <a:rPr lang="en-US" altLang="zh-CN"/>
              <a:t>An Introduction to Database Systems</a:t>
            </a:r>
          </a:p>
        </p:txBody>
      </p:sp>
      <p:sp>
        <p:nvSpPr>
          <p:cNvPr id="5" name="灯片编号占位符 4">
            <a:extLst>
              <a:ext uri="{FF2B5EF4-FFF2-40B4-BE49-F238E27FC236}">
                <a16:creationId xmlns:a16="http://schemas.microsoft.com/office/drawing/2014/main" id="{42F3B8CC-646A-6CED-253F-782D6C0BFF36}"/>
              </a:ext>
            </a:extLst>
          </p:cNvPr>
          <p:cNvSpPr>
            <a:spLocks noGrp="1"/>
          </p:cNvSpPr>
          <p:nvPr>
            <p:ph type="sldNum" sz="quarter" idx="12"/>
          </p:nvPr>
        </p:nvSpPr>
        <p:spPr/>
        <p:txBody>
          <a:bodyPr/>
          <a:lstStyle/>
          <a:p>
            <a:fld id="{CD7EBB6C-9517-4285-8AAA-26647C10E7F3}" type="slidenum">
              <a:rPr lang="en-US" altLang="zh-CN" smtClean="0"/>
              <a:pPr/>
              <a:t>70</a:t>
            </a:fld>
            <a:endParaRPr lang="en-US" altLang="zh-CN"/>
          </a:p>
        </p:txBody>
      </p:sp>
    </p:spTree>
    <p:extLst>
      <p:ext uri="{BB962C8B-B14F-4D97-AF65-F5344CB8AC3E}">
        <p14:creationId xmlns:p14="http://schemas.microsoft.com/office/powerpoint/2010/main" val="200588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457200" y="620688"/>
            <a:ext cx="8229600" cy="1008112"/>
          </a:xfrm>
        </p:spPr>
        <p:txBody>
          <a:bodyPr/>
          <a:lstStyle/>
          <a:p>
            <a:pPr>
              <a:lnSpc>
                <a:spcPct val="90000"/>
              </a:lnSpc>
              <a:buFont typeface="Wingdings" panose="05000000000000000000" pitchFamily="2" charset="2"/>
              <a:buNone/>
            </a:pPr>
            <a:r>
              <a:rPr lang="pt-BR" altLang="zh-CN" sz="2200" b="1" dirty="0">
                <a:solidFill>
                  <a:srgbClr val="FF0000"/>
                </a:solidFill>
              </a:rPr>
              <a:t>【</a:t>
            </a:r>
            <a:r>
              <a:rPr lang="zh-CN" altLang="pt-BR" sz="2200" b="1" dirty="0">
                <a:solidFill>
                  <a:srgbClr val="FF0000"/>
                </a:solidFill>
              </a:rPr>
              <a:t>例</a:t>
            </a:r>
            <a:r>
              <a:rPr lang="pt-BR" altLang="zh-CN" sz="2200" b="1" dirty="0">
                <a:solidFill>
                  <a:srgbClr val="FF0000"/>
                </a:solidFill>
              </a:rPr>
              <a:t>3】</a:t>
            </a:r>
            <a:r>
              <a:rPr lang="zh-CN" altLang="pt-BR" sz="2200" b="1" dirty="0"/>
              <a:t>设关系模式</a:t>
            </a:r>
            <a:r>
              <a:rPr lang="pt-BR" altLang="zh-CN" sz="2200" b="1" dirty="0"/>
              <a:t>R</a:t>
            </a:r>
            <a:r>
              <a:rPr lang="zh-CN" altLang="pt-BR" sz="2200" b="1" dirty="0"/>
              <a:t>（</a:t>
            </a:r>
            <a:r>
              <a:rPr lang="pt-BR" altLang="zh-CN" sz="2200" b="1" dirty="0"/>
              <a:t>A</a:t>
            </a:r>
            <a:r>
              <a:rPr lang="zh-CN" altLang="pt-BR" sz="2200" b="1" dirty="0"/>
              <a:t>，</a:t>
            </a:r>
            <a:r>
              <a:rPr lang="pt-BR" altLang="zh-CN" sz="2200" b="1" dirty="0"/>
              <a:t>B</a:t>
            </a:r>
            <a:r>
              <a:rPr lang="zh-CN" altLang="pt-BR" sz="2200" b="1" dirty="0"/>
              <a:t>，</a:t>
            </a:r>
            <a:r>
              <a:rPr lang="pt-BR" altLang="zh-CN" sz="2200" b="1" dirty="0"/>
              <a:t>C</a:t>
            </a:r>
            <a:r>
              <a:rPr lang="zh-CN" altLang="pt-BR" sz="2200" b="1" dirty="0"/>
              <a:t>，</a:t>
            </a:r>
            <a:r>
              <a:rPr lang="pt-BR" altLang="zh-CN" sz="2200" b="1" dirty="0"/>
              <a:t>D</a:t>
            </a:r>
            <a:r>
              <a:rPr lang="zh-CN" altLang="pt-BR" sz="2200" b="1" dirty="0"/>
              <a:t>，</a:t>
            </a:r>
            <a:r>
              <a:rPr lang="pt-BR" altLang="zh-CN" sz="2200" b="1" dirty="0"/>
              <a:t>E</a:t>
            </a:r>
            <a:r>
              <a:rPr lang="zh-CN" altLang="pt-BR" sz="2200" b="1" dirty="0"/>
              <a:t>，</a:t>
            </a:r>
            <a:r>
              <a:rPr lang="pt-BR" altLang="zh-CN" sz="2200" b="1" dirty="0"/>
              <a:t>G</a:t>
            </a:r>
            <a:r>
              <a:rPr lang="zh-CN" altLang="pt-BR" sz="2200" b="1" dirty="0"/>
              <a:t>，</a:t>
            </a:r>
            <a:r>
              <a:rPr lang="pt-BR" altLang="zh-CN" sz="2200" b="1" dirty="0"/>
              <a:t>H</a:t>
            </a:r>
            <a:r>
              <a:rPr lang="zh-CN" altLang="pt-BR" sz="2200" b="1" dirty="0"/>
              <a:t>）上的函数依赖集</a:t>
            </a:r>
            <a:r>
              <a:rPr lang="pt-BR" altLang="zh-CN" sz="2200" b="1" dirty="0"/>
              <a:t>F=</a:t>
            </a:r>
            <a:r>
              <a:rPr lang="zh-CN" altLang="pt-BR" sz="2200" b="1" dirty="0"/>
              <a:t>｛</a:t>
            </a:r>
            <a:r>
              <a:rPr lang="pt-BR" altLang="zh-CN" sz="2200" b="1" dirty="0"/>
              <a:t>AC→BEGH</a:t>
            </a:r>
            <a:r>
              <a:rPr lang="zh-CN" altLang="pt-BR" sz="2200" b="1" dirty="0"/>
              <a:t>，</a:t>
            </a:r>
            <a:r>
              <a:rPr lang="pt-BR" altLang="zh-CN" sz="2200" b="1" dirty="0"/>
              <a:t>A→B</a:t>
            </a:r>
            <a:r>
              <a:rPr lang="zh-CN" altLang="pt-BR" sz="2200" b="1" dirty="0"/>
              <a:t>，</a:t>
            </a:r>
            <a:r>
              <a:rPr lang="pt-BR" altLang="zh-CN" sz="2200" b="1" dirty="0"/>
              <a:t>C→DEH</a:t>
            </a:r>
            <a:r>
              <a:rPr lang="zh-CN" altLang="pt-BR" sz="2200" b="1" dirty="0"/>
              <a:t>，</a:t>
            </a:r>
            <a:r>
              <a:rPr lang="pt-BR" altLang="zh-CN" sz="2200" b="1" dirty="0"/>
              <a:t>E→H</a:t>
            </a:r>
            <a:r>
              <a:rPr lang="zh-CN" altLang="pt-BR" sz="2200" b="1" dirty="0"/>
              <a:t>｝，求</a:t>
            </a:r>
            <a:r>
              <a:rPr lang="pt-BR" altLang="zh-CN" sz="2200" b="1" dirty="0"/>
              <a:t>F</a:t>
            </a:r>
            <a:r>
              <a:rPr lang="zh-CN" altLang="pt-BR" sz="2200" b="1" dirty="0"/>
              <a:t>的最小函数依赖集。</a:t>
            </a:r>
            <a:endParaRPr lang="zh-CN" altLang="en-US" sz="2200" b="1" dirty="0"/>
          </a:p>
        </p:txBody>
      </p:sp>
      <p:sp>
        <p:nvSpPr>
          <p:cNvPr id="31748" name="Rectangle 4"/>
          <p:cNvSpPr>
            <a:spLocks noChangeArrowheads="1"/>
          </p:cNvSpPr>
          <p:nvPr/>
        </p:nvSpPr>
        <p:spPr bwMode="auto">
          <a:xfrm>
            <a:off x="114300" y="1556792"/>
            <a:ext cx="8915400" cy="5170646"/>
          </a:xfrm>
          <a:prstGeom prst="rect">
            <a:avLst/>
          </a:prstGeom>
          <a:solidFill>
            <a:schemeClr val="bg2"/>
          </a:solidFill>
          <a:ln>
            <a:noFill/>
          </a:ln>
          <a:effectLst/>
        </p:spPr>
        <p:txBody>
          <a:bodyPr anchor="ctr">
            <a:spAutoFit/>
          </a:bodyPr>
          <a:lstStyle>
            <a:lvl1pPr indent="466725">
              <a:tabLst>
                <a:tab pos="1285875" algn="l"/>
              </a:tabLst>
              <a:defRPr>
                <a:solidFill>
                  <a:schemeClr val="tx1"/>
                </a:solidFill>
                <a:latin typeface="Arial" panose="020B0604020202020204" pitchFamily="34" charset="0"/>
                <a:ea typeface="宋体" panose="02010600030101010101" pitchFamily="2" charset="-122"/>
              </a:defRPr>
            </a:lvl1pPr>
            <a:lvl2pPr>
              <a:tabLst>
                <a:tab pos="1285875" algn="l"/>
              </a:tabLst>
              <a:defRPr>
                <a:solidFill>
                  <a:schemeClr val="tx1"/>
                </a:solidFill>
                <a:latin typeface="Arial" panose="020B0604020202020204" pitchFamily="34" charset="0"/>
                <a:ea typeface="宋体" panose="02010600030101010101" pitchFamily="2" charset="-122"/>
              </a:defRPr>
            </a:lvl2pPr>
            <a:lvl3pPr>
              <a:tabLst>
                <a:tab pos="1285875" algn="l"/>
              </a:tabLst>
              <a:defRPr>
                <a:solidFill>
                  <a:schemeClr val="tx1"/>
                </a:solidFill>
                <a:latin typeface="Arial" panose="020B0604020202020204" pitchFamily="34" charset="0"/>
                <a:ea typeface="宋体" panose="02010600030101010101" pitchFamily="2" charset="-122"/>
              </a:defRPr>
            </a:lvl3pPr>
            <a:lvl4pPr>
              <a:tabLst>
                <a:tab pos="1285875" algn="l"/>
              </a:tabLst>
              <a:defRPr>
                <a:solidFill>
                  <a:schemeClr val="tx1"/>
                </a:solidFill>
                <a:latin typeface="Arial" panose="020B0604020202020204" pitchFamily="34" charset="0"/>
                <a:ea typeface="宋体" panose="02010600030101010101" pitchFamily="2" charset="-122"/>
              </a:defRPr>
            </a:lvl4pPr>
            <a:lvl5pPr>
              <a:tabLst>
                <a:tab pos="12858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9pPr>
          </a:lstStyle>
          <a:p>
            <a:pPr algn="l"/>
            <a:r>
              <a:rPr lang="zh-CN" altLang="pt-BR" sz="2200" b="1" dirty="0">
                <a:solidFill>
                  <a:srgbClr val="FF0000"/>
                </a:solidFill>
              </a:rPr>
              <a:t>解答：</a:t>
            </a:r>
          </a:p>
          <a:p>
            <a:pPr algn="l"/>
            <a:r>
              <a:rPr lang="zh-CN" altLang="pt-BR" sz="2200" b="1" dirty="0"/>
              <a:t>（</a:t>
            </a:r>
            <a:r>
              <a:rPr lang="pt-BR" altLang="zh-CN" sz="2200" b="1" dirty="0"/>
              <a:t>1</a:t>
            </a:r>
            <a:r>
              <a:rPr lang="zh-CN" altLang="pt-BR" sz="2200" b="1" dirty="0"/>
              <a:t>）把每个</a:t>
            </a:r>
            <a:r>
              <a:rPr lang="pt-BR" altLang="zh-CN" sz="2200" b="1" dirty="0"/>
              <a:t>FD</a:t>
            </a:r>
            <a:r>
              <a:rPr lang="zh-CN" altLang="pt-BR" sz="2200" b="1" dirty="0"/>
              <a:t>的右边拆成单属性，得到</a:t>
            </a:r>
            <a:r>
              <a:rPr lang="pt-BR" altLang="zh-CN" sz="2200" b="1" dirty="0"/>
              <a:t>9</a:t>
            </a:r>
            <a:r>
              <a:rPr lang="zh-CN" altLang="pt-BR" sz="2200" b="1" dirty="0"/>
              <a:t>个</a:t>
            </a:r>
            <a:r>
              <a:rPr lang="pt-BR" altLang="zh-CN" sz="2200" b="1" dirty="0"/>
              <a:t>FD</a:t>
            </a:r>
            <a:r>
              <a:rPr lang="zh-CN" altLang="pt-BR" sz="2200" b="1" dirty="0"/>
              <a:t>，得：</a:t>
            </a:r>
          </a:p>
          <a:p>
            <a:pPr algn="l"/>
            <a:r>
              <a:rPr lang="zh-CN" altLang="pt-BR" sz="2200" b="1" dirty="0"/>
              <a:t>   </a:t>
            </a:r>
            <a:r>
              <a:rPr lang="pt-BR" altLang="zh-CN" sz="2200" b="1" dirty="0"/>
              <a:t>F={AC→B</a:t>
            </a:r>
            <a:r>
              <a:rPr lang="zh-CN" altLang="pt-BR" sz="2200" b="1" dirty="0"/>
              <a:t>，</a:t>
            </a:r>
            <a:r>
              <a:rPr lang="pt-BR" altLang="zh-CN" sz="2200" b="1" dirty="0"/>
              <a:t>AC→E</a:t>
            </a:r>
            <a:r>
              <a:rPr lang="zh-CN" altLang="pt-BR" sz="2200" b="1" dirty="0"/>
              <a:t>，</a:t>
            </a:r>
            <a:r>
              <a:rPr lang="pt-BR" altLang="zh-CN" sz="2200" b="1" dirty="0"/>
              <a:t>AC→G</a:t>
            </a:r>
            <a:r>
              <a:rPr lang="zh-CN" altLang="pt-BR" sz="2200" b="1" dirty="0"/>
              <a:t>，</a:t>
            </a:r>
            <a:r>
              <a:rPr lang="pt-BR" altLang="zh-CN" sz="2200" b="1" dirty="0"/>
              <a:t>AC→H</a:t>
            </a:r>
            <a:r>
              <a:rPr lang="zh-CN" altLang="pt-BR" sz="2200" b="1" dirty="0"/>
              <a:t>，</a:t>
            </a:r>
            <a:r>
              <a:rPr lang="pt-BR" altLang="zh-CN" sz="2200" b="1" dirty="0"/>
              <a:t>A→B</a:t>
            </a:r>
            <a:r>
              <a:rPr lang="zh-CN" altLang="pt-BR" sz="2200" b="1" dirty="0"/>
              <a:t>，</a:t>
            </a:r>
            <a:r>
              <a:rPr lang="pt-BR" altLang="zh-CN" sz="2200" b="1" dirty="0"/>
              <a:t>C→D</a:t>
            </a:r>
            <a:r>
              <a:rPr lang="zh-CN" altLang="pt-BR" sz="2200" b="1" dirty="0"/>
              <a:t>，</a:t>
            </a:r>
            <a:r>
              <a:rPr lang="pt-BR" altLang="zh-CN" sz="2200" b="1" dirty="0"/>
              <a:t>C→E</a:t>
            </a:r>
            <a:r>
              <a:rPr lang="zh-CN" altLang="pt-BR" sz="2200" b="1" dirty="0"/>
              <a:t>，</a:t>
            </a:r>
            <a:r>
              <a:rPr lang="pt-BR" altLang="zh-CN" sz="2200" b="1" dirty="0"/>
              <a:t>C→H</a:t>
            </a:r>
            <a:r>
              <a:rPr lang="zh-CN" altLang="pt-BR" sz="2200" b="1" dirty="0"/>
              <a:t>，</a:t>
            </a:r>
            <a:r>
              <a:rPr lang="pt-BR" altLang="zh-CN" sz="2200" b="1" dirty="0"/>
              <a:t>E→H}</a:t>
            </a:r>
          </a:p>
          <a:p>
            <a:pPr algn="l"/>
            <a:r>
              <a:rPr lang="zh-CN" altLang="pt-BR" sz="2200" b="1" dirty="0"/>
              <a:t>（</a:t>
            </a:r>
            <a:r>
              <a:rPr lang="pt-BR" altLang="zh-CN" sz="2200" b="1" dirty="0"/>
              <a:t>2</a:t>
            </a:r>
            <a:r>
              <a:rPr lang="zh-CN" altLang="pt-BR" sz="2200" b="1" dirty="0"/>
              <a:t>）消除冗余的</a:t>
            </a:r>
            <a:r>
              <a:rPr lang="pt-BR" altLang="zh-CN" sz="2200" b="1" dirty="0"/>
              <a:t>FD(C→H)</a:t>
            </a:r>
            <a:r>
              <a:rPr lang="zh-CN" altLang="pt-BR" sz="2200" b="1" dirty="0"/>
              <a:t>，得：</a:t>
            </a:r>
          </a:p>
          <a:p>
            <a:pPr algn="l"/>
            <a:r>
              <a:rPr lang="zh-CN" altLang="pt-BR" sz="2200" b="1" dirty="0"/>
              <a:t>   </a:t>
            </a:r>
            <a:r>
              <a:rPr lang="pt-BR" altLang="zh-CN" sz="2200" b="1" dirty="0"/>
              <a:t>F={ AC→B</a:t>
            </a:r>
            <a:r>
              <a:rPr lang="zh-CN" altLang="pt-BR" sz="2200" b="1" dirty="0"/>
              <a:t>，</a:t>
            </a:r>
            <a:r>
              <a:rPr lang="pt-BR" altLang="zh-CN" sz="2200" b="1" dirty="0"/>
              <a:t>AC→E</a:t>
            </a:r>
            <a:r>
              <a:rPr lang="zh-CN" altLang="pt-BR" sz="2200" b="1" dirty="0"/>
              <a:t>，</a:t>
            </a:r>
            <a:r>
              <a:rPr lang="pt-BR" altLang="zh-CN" sz="2200" b="1" dirty="0"/>
              <a:t>AC→G</a:t>
            </a:r>
            <a:r>
              <a:rPr lang="zh-CN" altLang="pt-BR" sz="2200" b="1" dirty="0"/>
              <a:t>，</a:t>
            </a:r>
            <a:r>
              <a:rPr lang="pt-BR" altLang="zh-CN" sz="2200" b="1" dirty="0"/>
              <a:t>AC→H</a:t>
            </a:r>
            <a:r>
              <a:rPr lang="zh-CN" altLang="pt-BR" sz="2200" b="1" dirty="0"/>
              <a:t>，</a:t>
            </a:r>
            <a:r>
              <a:rPr lang="pt-BR" altLang="zh-CN" sz="2200" b="1" dirty="0"/>
              <a:t>A→B</a:t>
            </a:r>
            <a:r>
              <a:rPr lang="zh-CN" altLang="pt-BR" sz="2200" b="1" dirty="0"/>
              <a:t>，</a:t>
            </a:r>
          </a:p>
          <a:p>
            <a:pPr algn="l"/>
            <a:r>
              <a:rPr lang="pt-BR" altLang="zh-CN" sz="2200" b="1" dirty="0"/>
              <a:t>          C→D</a:t>
            </a:r>
            <a:r>
              <a:rPr lang="zh-CN" altLang="pt-BR" sz="2200" b="1" dirty="0"/>
              <a:t>，</a:t>
            </a:r>
            <a:r>
              <a:rPr lang="pt-BR" altLang="zh-CN" sz="2200" b="1" dirty="0"/>
              <a:t>C→E</a:t>
            </a:r>
            <a:r>
              <a:rPr lang="zh-CN" altLang="pt-BR" sz="2200" b="1" dirty="0"/>
              <a:t>，</a:t>
            </a:r>
            <a:r>
              <a:rPr lang="pt-BR" altLang="zh-CN" sz="2200" b="1" dirty="0"/>
              <a:t>E→H }</a:t>
            </a:r>
          </a:p>
          <a:p>
            <a:pPr algn="l"/>
            <a:r>
              <a:rPr lang="zh-CN" altLang="pt-BR" sz="2200" b="1" dirty="0"/>
              <a:t>（</a:t>
            </a:r>
            <a:r>
              <a:rPr lang="pt-BR" altLang="zh-CN" sz="2200" b="1" dirty="0"/>
              <a:t>3</a:t>
            </a:r>
            <a:r>
              <a:rPr lang="zh-CN" altLang="pt-BR" sz="2200" b="1" dirty="0"/>
              <a:t>）消除</a:t>
            </a:r>
            <a:r>
              <a:rPr lang="pt-BR" altLang="zh-CN" sz="2200" b="1" dirty="0"/>
              <a:t>FD</a:t>
            </a:r>
            <a:r>
              <a:rPr lang="zh-CN" altLang="pt-BR" sz="2200" b="1" dirty="0"/>
              <a:t>中左边冗余的属性。因为</a:t>
            </a:r>
            <a:r>
              <a:rPr lang="pt-BR" altLang="zh-CN" sz="2200" b="1" dirty="0"/>
              <a:t>A→B</a:t>
            </a:r>
            <a:r>
              <a:rPr lang="zh-CN" altLang="pt-BR" sz="2200" b="1" dirty="0"/>
              <a:t>，所以消去</a:t>
            </a:r>
            <a:r>
              <a:rPr lang="pt-BR" altLang="zh-CN" sz="2200" b="1" dirty="0"/>
              <a:t>AC→B</a:t>
            </a:r>
            <a:r>
              <a:rPr lang="zh-CN" altLang="pt-BR" sz="2200" b="1" dirty="0"/>
              <a:t>中的</a:t>
            </a:r>
            <a:r>
              <a:rPr lang="pt-BR" altLang="zh-CN" sz="2200" b="1" dirty="0"/>
              <a:t>C</a:t>
            </a:r>
            <a:r>
              <a:rPr lang="zh-CN" altLang="pt-BR" sz="2200" b="1" dirty="0"/>
              <a:t>；因为</a:t>
            </a:r>
            <a:r>
              <a:rPr lang="pt-BR" altLang="zh-CN" sz="2200" b="1" dirty="0"/>
              <a:t>C→E</a:t>
            </a:r>
            <a:r>
              <a:rPr lang="zh-CN" altLang="pt-BR" sz="2200" b="1" dirty="0"/>
              <a:t>，所以消去</a:t>
            </a:r>
            <a:r>
              <a:rPr lang="pt-BR" altLang="zh-CN" sz="2200" b="1" dirty="0"/>
              <a:t>AC→E</a:t>
            </a:r>
            <a:r>
              <a:rPr lang="zh-CN" altLang="pt-BR" sz="2200" b="1" dirty="0"/>
              <a:t>的</a:t>
            </a:r>
            <a:r>
              <a:rPr lang="pt-BR" altLang="zh-CN" sz="2200" b="1" dirty="0"/>
              <a:t>A</a:t>
            </a:r>
            <a:r>
              <a:rPr lang="zh-CN" altLang="pt-BR" sz="2200" b="1" dirty="0"/>
              <a:t>；因为由</a:t>
            </a:r>
            <a:r>
              <a:rPr lang="pt-BR" altLang="zh-CN" sz="2200" b="1" dirty="0"/>
              <a:t>C→E</a:t>
            </a:r>
            <a:r>
              <a:rPr lang="zh-CN" altLang="pt-BR" sz="2200" b="1" dirty="0"/>
              <a:t>、</a:t>
            </a:r>
            <a:r>
              <a:rPr lang="pt-BR" altLang="zh-CN" sz="2200" b="1" dirty="0"/>
              <a:t>E→H</a:t>
            </a:r>
            <a:r>
              <a:rPr lang="zh-CN" altLang="pt-BR" sz="2200" b="1" dirty="0"/>
              <a:t>，可推出</a:t>
            </a:r>
            <a:r>
              <a:rPr lang="pt-BR" altLang="zh-CN" sz="2200" b="1" dirty="0"/>
              <a:t>C→H</a:t>
            </a:r>
            <a:r>
              <a:rPr lang="zh-CN" altLang="pt-BR" sz="2200" b="1" dirty="0"/>
              <a:t>，所以消去</a:t>
            </a:r>
            <a:r>
              <a:rPr lang="pt-BR" altLang="zh-CN" sz="2200" b="1" dirty="0"/>
              <a:t>AC→H</a:t>
            </a:r>
            <a:r>
              <a:rPr lang="zh-CN" altLang="pt-BR" sz="2200" b="1" dirty="0"/>
              <a:t>中的</a:t>
            </a:r>
            <a:r>
              <a:rPr lang="pt-BR" altLang="zh-CN" sz="2200" b="1" dirty="0"/>
              <a:t>A</a:t>
            </a:r>
            <a:r>
              <a:rPr lang="zh-CN" altLang="pt-BR" sz="2200" b="1" dirty="0"/>
              <a:t>，得</a:t>
            </a:r>
            <a:r>
              <a:rPr lang="pt-BR" altLang="zh-CN" sz="2200" b="1" dirty="0"/>
              <a:t>C→H</a:t>
            </a:r>
            <a:r>
              <a:rPr lang="zh-CN" altLang="pt-BR" sz="2200" b="1" dirty="0"/>
              <a:t>，因为可由</a:t>
            </a:r>
            <a:r>
              <a:rPr lang="pt-BR" altLang="zh-CN" sz="2200" b="1" dirty="0"/>
              <a:t>C→E</a:t>
            </a:r>
            <a:r>
              <a:rPr lang="zh-CN" altLang="pt-BR" sz="2200" b="1" dirty="0"/>
              <a:t>、</a:t>
            </a:r>
            <a:r>
              <a:rPr lang="pt-BR" altLang="zh-CN" sz="2200" b="1" dirty="0"/>
              <a:t>E→H</a:t>
            </a:r>
            <a:r>
              <a:rPr lang="zh-CN" altLang="pt-BR" sz="2200" b="1" dirty="0"/>
              <a:t>推出，所以将</a:t>
            </a:r>
            <a:r>
              <a:rPr lang="pt-BR" altLang="zh-CN" sz="2200" b="1" dirty="0"/>
              <a:t>AC→H</a:t>
            </a:r>
            <a:r>
              <a:rPr lang="zh-CN" altLang="pt-BR" sz="2200" b="1" dirty="0"/>
              <a:t>删去，得到的</a:t>
            </a:r>
            <a:r>
              <a:rPr lang="pt-BR" altLang="zh-CN" sz="2200" b="1" dirty="0"/>
              <a:t>F</a:t>
            </a:r>
            <a:r>
              <a:rPr lang="zh-CN" altLang="pt-BR" sz="2200" b="1" dirty="0"/>
              <a:t>为：   </a:t>
            </a:r>
          </a:p>
          <a:p>
            <a:pPr algn="l"/>
            <a:r>
              <a:rPr lang="pt-BR" altLang="zh-CN" sz="2200" b="1" dirty="0"/>
              <a:t>   F={ A→B</a:t>
            </a:r>
            <a:r>
              <a:rPr lang="zh-CN" altLang="pt-BR" sz="2200" b="1" dirty="0"/>
              <a:t>，</a:t>
            </a:r>
            <a:r>
              <a:rPr lang="pt-BR" altLang="zh-CN" sz="2200" b="1" dirty="0"/>
              <a:t>C→E</a:t>
            </a:r>
            <a:r>
              <a:rPr lang="zh-CN" altLang="pt-BR" sz="2200" b="1" dirty="0"/>
              <a:t>，</a:t>
            </a:r>
            <a:r>
              <a:rPr lang="pt-BR" altLang="zh-CN" sz="2200" b="1" dirty="0"/>
              <a:t>AC→G</a:t>
            </a:r>
            <a:r>
              <a:rPr lang="zh-CN" altLang="pt-BR" sz="2200" b="1" dirty="0"/>
              <a:t>，</a:t>
            </a:r>
            <a:r>
              <a:rPr lang="pt-BR" altLang="zh-CN" sz="2200" b="1" dirty="0"/>
              <a:t>A→B</a:t>
            </a:r>
            <a:r>
              <a:rPr lang="zh-CN" altLang="pt-BR" sz="2200" b="1" dirty="0"/>
              <a:t>，</a:t>
            </a:r>
            <a:r>
              <a:rPr lang="pt-BR" altLang="zh-CN" sz="2200" b="1" dirty="0"/>
              <a:t>C→D</a:t>
            </a:r>
            <a:r>
              <a:rPr lang="zh-CN" altLang="pt-BR" sz="2200" b="1" dirty="0"/>
              <a:t>，</a:t>
            </a:r>
            <a:r>
              <a:rPr lang="pt-BR" altLang="zh-CN" sz="2200" b="1" dirty="0"/>
              <a:t>C→E</a:t>
            </a:r>
            <a:r>
              <a:rPr lang="zh-CN" altLang="pt-BR" sz="2200" b="1" dirty="0"/>
              <a:t>，</a:t>
            </a:r>
            <a:r>
              <a:rPr lang="pt-BR" altLang="zh-CN" sz="2200" b="1" dirty="0"/>
              <a:t>E→H}</a:t>
            </a:r>
          </a:p>
          <a:p>
            <a:pPr algn="l"/>
            <a:r>
              <a:rPr lang="zh-CN" altLang="pt-BR" sz="2200" b="1" dirty="0"/>
              <a:t>精简后，得      </a:t>
            </a:r>
            <a:r>
              <a:rPr lang="pt-BR" altLang="zh-CN" sz="2200" b="1" dirty="0"/>
              <a:t>F={ A→B</a:t>
            </a:r>
            <a:r>
              <a:rPr lang="zh-CN" altLang="pt-BR" sz="2200" b="1" dirty="0"/>
              <a:t>，</a:t>
            </a:r>
            <a:r>
              <a:rPr lang="pt-BR" altLang="zh-CN" sz="2200" b="1" dirty="0"/>
              <a:t>C→E</a:t>
            </a:r>
            <a:r>
              <a:rPr lang="zh-CN" altLang="pt-BR" sz="2200" b="1" dirty="0"/>
              <a:t>，</a:t>
            </a:r>
            <a:r>
              <a:rPr lang="pt-BR" altLang="zh-CN" sz="2200" b="1" dirty="0"/>
              <a:t>AC→G</a:t>
            </a:r>
            <a:r>
              <a:rPr lang="zh-CN" altLang="pt-BR" sz="2200" b="1" dirty="0"/>
              <a:t>，</a:t>
            </a:r>
            <a:r>
              <a:rPr lang="pt-BR" altLang="zh-CN" sz="2200" b="1" dirty="0"/>
              <a:t>C→D</a:t>
            </a:r>
            <a:r>
              <a:rPr lang="zh-CN" altLang="pt-BR" sz="2200" b="1" dirty="0"/>
              <a:t>，</a:t>
            </a:r>
            <a:r>
              <a:rPr lang="pt-BR" altLang="zh-CN" sz="2200" b="1" dirty="0"/>
              <a:t>E→H}</a:t>
            </a:r>
          </a:p>
          <a:p>
            <a:pPr algn="l"/>
            <a:r>
              <a:rPr lang="zh-CN" altLang="pt-BR" sz="2200" b="1" dirty="0"/>
              <a:t>（</a:t>
            </a:r>
            <a:r>
              <a:rPr lang="pt-BR" altLang="zh-CN" sz="2200" b="1" dirty="0"/>
              <a:t>4</a:t>
            </a:r>
            <a:r>
              <a:rPr lang="zh-CN" altLang="pt-BR" sz="2200" b="1" dirty="0"/>
              <a:t>）再把左边相同的</a:t>
            </a:r>
            <a:r>
              <a:rPr lang="pt-BR" altLang="zh-CN" sz="2200" b="1" dirty="0"/>
              <a:t>FD</a:t>
            </a:r>
            <a:r>
              <a:rPr lang="zh-CN" altLang="pt-BR" sz="2200" b="1" dirty="0"/>
              <a:t>合并起来，得到最小的函数依赖集为：</a:t>
            </a:r>
          </a:p>
          <a:p>
            <a:pPr algn="l"/>
            <a:r>
              <a:rPr lang="pt-BR" altLang="zh-CN" sz="2200" b="1" dirty="0"/>
              <a:t>                        F={ A→B</a:t>
            </a:r>
            <a:r>
              <a:rPr lang="zh-CN" altLang="pt-BR" sz="2200" b="1" dirty="0"/>
              <a:t>，</a:t>
            </a:r>
            <a:r>
              <a:rPr lang="pt-BR" altLang="zh-CN" sz="2200" b="1" dirty="0"/>
              <a:t>C→DE</a:t>
            </a:r>
            <a:r>
              <a:rPr lang="zh-CN" altLang="pt-BR" sz="2200" b="1" dirty="0"/>
              <a:t>，</a:t>
            </a:r>
            <a:r>
              <a:rPr lang="pt-BR" altLang="zh-CN" sz="2200" b="1" dirty="0"/>
              <a:t>AC→G</a:t>
            </a:r>
            <a:r>
              <a:rPr lang="zh-CN" altLang="pt-BR" sz="2200" b="1" dirty="0"/>
              <a:t>，</a:t>
            </a:r>
            <a:r>
              <a:rPr lang="pt-BR" altLang="zh-CN" sz="2200" b="1" dirty="0"/>
              <a:t>E→H}</a:t>
            </a:r>
          </a:p>
        </p:txBody>
      </p:sp>
    </p:spTree>
    <p:extLst>
      <p:ext uri="{BB962C8B-B14F-4D97-AF65-F5344CB8AC3E}">
        <p14:creationId xmlns:p14="http://schemas.microsoft.com/office/powerpoint/2010/main" val="3101079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6596D-536E-40CA-84E1-CFF385F7D366}"/>
              </a:ext>
            </a:extLst>
          </p:cNvPr>
          <p:cNvSpPr>
            <a:spLocks noGrp="1"/>
          </p:cNvSpPr>
          <p:nvPr>
            <p:ph type="title"/>
          </p:nvPr>
        </p:nvSpPr>
        <p:spPr/>
        <p:txBody>
          <a:bodyPr/>
          <a:lstStyle/>
          <a:p>
            <a:r>
              <a:rPr kumimoji="0" lang="pt-BR" altLang="zh-CN" sz="2800" b="1" i="0" u="none" strike="noStrike" kern="0" cap="none" spc="0" normalizeH="0" baseline="0" noProof="0" dirty="0">
                <a:ln>
                  <a:noFill/>
                </a:ln>
                <a:solidFill>
                  <a:srgbClr val="FFFFFF"/>
                </a:solidFill>
                <a:effectLst/>
                <a:uLnTx/>
                <a:uFillTx/>
                <a:latin typeface="Arial"/>
                <a:ea typeface="+mj-ea"/>
                <a:cs typeface="+mj-cs"/>
              </a:rPr>
              <a:t>2</a:t>
            </a:r>
            <a:r>
              <a:rPr kumimoji="0" lang="zh-CN" altLang="pt-BR" sz="2800" b="1" i="0" u="none" strike="noStrike" kern="0" cap="none" spc="0" normalizeH="0" baseline="0" noProof="0" dirty="0">
                <a:ln>
                  <a:noFill/>
                </a:ln>
                <a:solidFill>
                  <a:srgbClr val="FFFFFF"/>
                </a:solidFill>
                <a:effectLst/>
                <a:uLnTx/>
                <a:uFillTx/>
                <a:latin typeface="Arial"/>
                <a:ea typeface="+mj-ea"/>
                <a:cs typeface="+mj-cs"/>
              </a:rPr>
              <a:t>．求最小函数依赖集</a:t>
            </a:r>
            <a:r>
              <a:rPr kumimoji="0" lang="zh-CN" altLang="en-US" sz="2800" b="1" i="0" u="none" strike="noStrike" kern="0" cap="none" spc="0" normalizeH="0" baseline="0" noProof="0" dirty="0">
                <a:ln>
                  <a:noFill/>
                </a:ln>
                <a:solidFill>
                  <a:srgbClr val="FFFFFF"/>
                </a:solidFill>
                <a:effectLst/>
                <a:uLnTx/>
                <a:uFillTx/>
                <a:latin typeface="Arial"/>
                <a:ea typeface="+mj-ea"/>
                <a:cs typeface="+mj-cs"/>
              </a:rPr>
              <a:t>（</a:t>
            </a:r>
            <a:r>
              <a:rPr kumimoji="0" lang="en-US" altLang="zh-CN" sz="2800" b="1" i="0" u="none" strike="noStrike" kern="0" cap="none" spc="0" normalizeH="0" baseline="0" noProof="0" dirty="0">
                <a:ln>
                  <a:noFill/>
                </a:ln>
                <a:solidFill>
                  <a:srgbClr val="FFFFFF"/>
                </a:solidFill>
                <a:effectLst/>
                <a:uLnTx/>
                <a:uFillTx/>
                <a:latin typeface="Arial"/>
                <a:ea typeface="+mj-ea"/>
                <a:cs typeface="+mj-cs"/>
              </a:rPr>
              <a:t>3</a:t>
            </a:r>
            <a:r>
              <a:rPr kumimoji="0" lang="zh-CN" altLang="en-US" sz="2800" b="1" i="0" u="none" strike="noStrike" kern="0" cap="none" spc="0" normalizeH="0" baseline="0" noProof="0" dirty="0">
                <a:ln>
                  <a:noFill/>
                </a:ln>
                <a:solidFill>
                  <a:srgbClr val="FFFFFF"/>
                </a:solidFill>
                <a:effectLst/>
                <a:uLnTx/>
                <a:uFillTx/>
                <a:latin typeface="Arial"/>
                <a:ea typeface="+mj-ea"/>
                <a:cs typeface="+mj-cs"/>
              </a:rPr>
              <a:t>步极小化法）</a:t>
            </a:r>
            <a:endParaRPr lang="zh-CN" altLang="en-US" dirty="0"/>
          </a:p>
        </p:txBody>
      </p:sp>
      <p:sp>
        <p:nvSpPr>
          <p:cNvPr id="3" name="内容占位符 2">
            <a:extLst>
              <a:ext uri="{FF2B5EF4-FFF2-40B4-BE49-F238E27FC236}">
                <a16:creationId xmlns:a16="http://schemas.microsoft.com/office/drawing/2014/main" id="{DD5722B4-4EAC-4888-801F-1B1F6C4B6BEF}"/>
              </a:ext>
            </a:extLst>
          </p:cNvPr>
          <p:cNvSpPr>
            <a:spLocks noGrp="1"/>
          </p:cNvSpPr>
          <p:nvPr>
            <p:ph idx="1"/>
          </p:nvPr>
        </p:nvSpPr>
        <p:spPr>
          <a:xfrm>
            <a:off x="457200" y="1828800"/>
            <a:ext cx="8229600" cy="563563"/>
          </a:xfrm>
        </p:spPr>
        <p:txBody>
          <a:bodyPr/>
          <a:lstStyle/>
          <a:p>
            <a:pPr marL="342900" marR="0" lvl="0" indent="-342900" algn="l" defTabSz="914400" rtl="0" eaLnBrk="1" fontAlgn="base" latinLnBrk="0" hangingPunct="1">
              <a:lnSpc>
                <a:spcPct val="100000"/>
              </a:lnSpc>
              <a:spcBef>
                <a:spcPct val="20000"/>
              </a:spcBef>
              <a:spcAft>
                <a:spcPct val="0"/>
              </a:spcAft>
              <a:buClr>
                <a:srgbClr val="7DA0D3"/>
              </a:buClr>
              <a:buSzTx/>
              <a:buFont typeface="Wingdings" panose="05000000000000000000" pitchFamily="2" charset="2"/>
              <a:buChar char="v"/>
              <a:tabLst/>
              <a:defRPr/>
            </a:pPr>
            <a:r>
              <a:rPr kumimoji="0" lang="zh-CN" altLang="en-US" sz="2400" b="1" i="0" u="none" strike="noStrike" kern="1200" cap="none" spc="0" normalizeH="0" baseline="0" noProof="0" dirty="0">
                <a:ln>
                  <a:noFill/>
                </a:ln>
                <a:solidFill>
                  <a:srgbClr val="000000"/>
                </a:solidFill>
                <a:effectLst/>
                <a:uLnTx/>
                <a:uFillTx/>
                <a:latin typeface="Arial"/>
                <a:ea typeface="宋体"/>
                <a:cs typeface="+mn-cs"/>
              </a:rPr>
              <a:t>定理</a:t>
            </a:r>
            <a:r>
              <a:rPr kumimoji="0" lang="en-US" altLang="zh-CN" sz="2400" b="1" i="0" u="none" strike="noStrike" kern="1200" cap="none" spc="0" normalizeH="0" baseline="0" noProof="0" dirty="0">
                <a:ln>
                  <a:noFill/>
                </a:ln>
                <a:solidFill>
                  <a:srgbClr val="000000"/>
                </a:solidFill>
                <a:effectLst/>
                <a:uLnTx/>
                <a:uFillTx/>
                <a:latin typeface="Arial"/>
                <a:ea typeface="宋体"/>
                <a:cs typeface="+mn-cs"/>
              </a:rPr>
              <a:t>6.3</a:t>
            </a:r>
            <a:r>
              <a:rPr kumimoji="0" lang="zh-CN" altLang="en-US" sz="2400" b="1" i="0" u="none" strike="noStrike" kern="1200" cap="none" spc="0" normalizeH="0" baseline="0" noProof="0" dirty="0">
                <a:ln>
                  <a:noFill/>
                </a:ln>
                <a:solidFill>
                  <a:srgbClr val="000000"/>
                </a:solidFill>
                <a:effectLst/>
                <a:uLnTx/>
                <a:uFillTx/>
                <a:latin typeface="Arial"/>
                <a:ea typeface="宋体"/>
                <a:cs typeface="+mn-cs"/>
              </a:rPr>
              <a:t>：每一个函数依赖集</a:t>
            </a:r>
            <a:r>
              <a:rPr kumimoji="0" lang="en-US" altLang="zh-CN" sz="2400" b="1" i="0" u="none" strike="noStrike" kern="1200" cap="none" spc="0" normalizeH="0" baseline="0" noProof="0" dirty="0">
                <a:ln>
                  <a:noFill/>
                </a:ln>
                <a:solidFill>
                  <a:srgbClr val="000000"/>
                </a:solidFill>
                <a:effectLst/>
                <a:uLnTx/>
                <a:uFillTx/>
                <a:latin typeface="Arial"/>
                <a:ea typeface="宋体"/>
                <a:cs typeface="+mn-cs"/>
              </a:rPr>
              <a:t>F</a:t>
            </a:r>
            <a:r>
              <a:rPr kumimoji="0" lang="zh-CN" altLang="en-US" sz="2400" b="1" i="0" u="none" strike="noStrike" kern="1200" cap="none" spc="0" normalizeH="0" baseline="0" noProof="0" dirty="0">
                <a:ln>
                  <a:noFill/>
                </a:ln>
                <a:solidFill>
                  <a:srgbClr val="000000"/>
                </a:solidFill>
                <a:effectLst/>
                <a:uLnTx/>
                <a:uFillTx/>
                <a:latin typeface="Arial"/>
                <a:ea typeface="宋体"/>
                <a:cs typeface="+mn-cs"/>
              </a:rPr>
              <a:t>均等价于一个最小依赖集</a:t>
            </a:r>
            <a:r>
              <a:rPr kumimoji="0" lang="en-US" altLang="zh-CN" sz="2400" b="1" i="0" u="none" strike="noStrike" kern="1200" cap="none" spc="0" normalizeH="0" baseline="0" noProof="0" dirty="0">
                <a:ln>
                  <a:noFill/>
                </a:ln>
                <a:solidFill>
                  <a:srgbClr val="233DA9"/>
                </a:solidFill>
                <a:effectLst/>
                <a:uLnTx/>
                <a:uFillTx/>
                <a:latin typeface="Times New Roman" panose="02020603050405020304" pitchFamily="18" charset="0"/>
                <a:ea typeface="宋体"/>
                <a:cs typeface="+mn-cs"/>
              </a:rPr>
              <a:t>F</a:t>
            </a:r>
            <a:r>
              <a:rPr kumimoji="0" lang="en-US" altLang="zh-CN" sz="2400" b="1" i="0" u="none" strike="noStrike" kern="1200" cap="none" spc="0" normalizeH="0" baseline="30000" noProof="0" dirty="0">
                <a:ln>
                  <a:noFill/>
                </a:ln>
                <a:solidFill>
                  <a:srgbClr val="233DA9"/>
                </a:solidFill>
                <a:effectLst/>
                <a:uLnTx/>
                <a:uFillTx/>
                <a:latin typeface="Arial"/>
                <a:ea typeface="宋体"/>
                <a:cs typeface="+mn-cs"/>
              </a:rPr>
              <a:t>’</a:t>
            </a:r>
            <a:endParaRPr kumimoji="0" lang="en-US" altLang="zh-CN" sz="2400" b="1" i="0" u="none" strike="noStrike" kern="1200" cap="none" spc="0" normalizeH="0" baseline="30000" noProof="0" dirty="0">
              <a:ln>
                <a:noFill/>
              </a:ln>
              <a:solidFill>
                <a:srgbClr val="233DA9"/>
              </a:solidFill>
              <a:effectLst/>
              <a:uLnTx/>
              <a:uFillTx/>
              <a:latin typeface="宋体" panose="02010600030101010101" pitchFamily="2" charset="-122"/>
              <a:ea typeface="宋体"/>
              <a:cs typeface="+mn-cs"/>
            </a:endParaRPr>
          </a:p>
          <a:p>
            <a:pPr marL="0" indent="0">
              <a:buNone/>
            </a:pPr>
            <a:endParaRPr lang="zh-CN" altLang="en-US" dirty="0"/>
          </a:p>
        </p:txBody>
      </p:sp>
      <p:sp>
        <p:nvSpPr>
          <p:cNvPr id="4" name="页脚占位符 3">
            <a:extLst>
              <a:ext uri="{FF2B5EF4-FFF2-40B4-BE49-F238E27FC236}">
                <a16:creationId xmlns:a16="http://schemas.microsoft.com/office/drawing/2014/main" id="{9C2A5605-8715-4917-AA1E-52F8892C416B}"/>
              </a:ext>
            </a:extLst>
          </p:cNvPr>
          <p:cNvSpPr>
            <a:spLocks noGrp="1"/>
          </p:cNvSpPr>
          <p:nvPr>
            <p:ph type="ftr" sz="quarter" idx="11"/>
          </p:nvPr>
        </p:nvSpPr>
        <p:spPr/>
        <p:txBody>
          <a:bodyPr/>
          <a:lstStyle/>
          <a:p>
            <a:pPr>
              <a:defRPr/>
            </a:pPr>
            <a:r>
              <a:rPr lang="en-US" altLang="zh-CN"/>
              <a:t>An Introduction to Database Systems</a:t>
            </a:r>
          </a:p>
        </p:txBody>
      </p:sp>
      <p:sp>
        <p:nvSpPr>
          <p:cNvPr id="5" name="灯片编号占位符 4">
            <a:extLst>
              <a:ext uri="{FF2B5EF4-FFF2-40B4-BE49-F238E27FC236}">
                <a16:creationId xmlns:a16="http://schemas.microsoft.com/office/drawing/2014/main" id="{AD9CE10A-F623-4137-9B73-9CE772B524DD}"/>
              </a:ext>
            </a:extLst>
          </p:cNvPr>
          <p:cNvSpPr>
            <a:spLocks noGrp="1"/>
          </p:cNvSpPr>
          <p:nvPr>
            <p:ph type="sldNum" sz="quarter" idx="12"/>
          </p:nvPr>
        </p:nvSpPr>
        <p:spPr/>
        <p:txBody>
          <a:bodyPr/>
          <a:lstStyle/>
          <a:p>
            <a:fld id="{CD7EBB6C-9517-4285-8AAA-26647C10E7F3}" type="slidenum">
              <a:rPr lang="en-US" altLang="zh-CN" smtClean="0"/>
              <a:pPr/>
              <a:t>9</a:t>
            </a:fld>
            <a:endParaRPr lang="en-US" altLang="zh-CN"/>
          </a:p>
        </p:txBody>
      </p:sp>
      <p:sp>
        <p:nvSpPr>
          <p:cNvPr id="6" name="AutoShape 5">
            <a:extLst>
              <a:ext uri="{FF2B5EF4-FFF2-40B4-BE49-F238E27FC236}">
                <a16:creationId xmlns:a16="http://schemas.microsoft.com/office/drawing/2014/main" id="{C754CFC6-20D1-4849-8D4D-0799472C57CC}"/>
              </a:ext>
            </a:extLst>
          </p:cNvPr>
          <p:cNvSpPr>
            <a:spLocks noChangeArrowheads="1"/>
          </p:cNvSpPr>
          <p:nvPr/>
        </p:nvSpPr>
        <p:spPr bwMode="auto">
          <a:xfrm>
            <a:off x="3059832" y="2392363"/>
            <a:ext cx="5086350" cy="468313"/>
          </a:xfrm>
          <a:prstGeom prst="wedgeEllipseCallout">
            <a:avLst>
              <a:gd name="adj1" fmla="val -55713"/>
              <a:gd name="adj2" fmla="val -57796"/>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spcBef>
                <a:spcPct val="0"/>
              </a:spcBef>
              <a:buClrTx/>
              <a:buFontTx/>
              <a:buNone/>
            </a:pPr>
            <a:r>
              <a:rPr kumimoji="1" lang="zh-CN" altLang="en-US" sz="1600" b="1">
                <a:solidFill>
                  <a:schemeClr val="tx2"/>
                </a:solidFill>
                <a:latin typeface="Times New Roman" panose="02020603050405020304" pitchFamily="18" charset="0"/>
              </a:rPr>
              <a:t>这样，</a:t>
            </a:r>
            <a:r>
              <a:rPr kumimoji="1" lang="en-US" altLang="zh-CN" sz="1600" b="1">
                <a:solidFill>
                  <a:schemeClr val="tx2"/>
                </a:solidFill>
                <a:latin typeface="Times New Roman" panose="02020603050405020304" pitchFamily="18" charset="0"/>
              </a:rPr>
              <a:t>R&lt;U,F&gt;</a:t>
            </a:r>
            <a:r>
              <a:rPr kumimoji="1" lang="zh-CN" altLang="en-US" sz="1600" b="1">
                <a:solidFill>
                  <a:schemeClr val="tx2"/>
                </a:solidFill>
                <a:latin typeface="Times New Roman" panose="02020603050405020304" pitchFamily="18" charset="0"/>
              </a:rPr>
              <a:t>可以用</a:t>
            </a:r>
            <a:r>
              <a:rPr kumimoji="1" lang="en-US" altLang="zh-CN" sz="1600" b="1">
                <a:solidFill>
                  <a:schemeClr val="tx2"/>
                </a:solidFill>
                <a:latin typeface="Times New Roman" panose="02020603050405020304" pitchFamily="18" charset="0"/>
              </a:rPr>
              <a:t>R&lt;U, F’ &gt;</a:t>
            </a:r>
            <a:r>
              <a:rPr kumimoji="1" lang="zh-CN" altLang="en-US" sz="1600" b="1">
                <a:solidFill>
                  <a:schemeClr val="tx2"/>
                </a:solidFill>
                <a:latin typeface="Times New Roman" panose="02020603050405020304" pitchFamily="18" charset="0"/>
              </a:rPr>
              <a:t>来取代</a:t>
            </a:r>
          </a:p>
        </p:txBody>
      </p:sp>
      <p:graphicFrame>
        <p:nvGraphicFramePr>
          <p:cNvPr id="7" name="Object 2">
            <a:extLst>
              <a:ext uri="{FF2B5EF4-FFF2-40B4-BE49-F238E27FC236}">
                <a16:creationId xmlns:a16="http://schemas.microsoft.com/office/drawing/2014/main" id="{DEB124EC-F070-4F8C-BDCD-FBF5121B790A}"/>
              </a:ext>
            </a:extLst>
          </p:cNvPr>
          <p:cNvGraphicFramePr>
            <a:graphicFrameLocks noChangeAspect="1"/>
          </p:cNvGraphicFramePr>
          <p:nvPr>
            <p:extLst>
              <p:ext uri="{D42A27DB-BD31-4B8C-83A1-F6EECF244321}">
                <p14:modId xmlns:p14="http://schemas.microsoft.com/office/powerpoint/2010/main" val="221983808"/>
              </p:ext>
            </p:extLst>
          </p:nvPr>
        </p:nvGraphicFramePr>
        <p:xfrm>
          <a:off x="920750" y="3454400"/>
          <a:ext cx="7385050" cy="2809875"/>
        </p:xfrm>
        <a:graphic>
          <a:graphicData uri="http://schemas.openxmlformats.org/presentationml/2006/ole">
            <mc:AlternateContent xmlns:mc="http://schemas.openxmlformats.org/markup-compatibility/2006">
              <mc:Choice xmlns:v="urn:schemas-microsoft-com:vml" Requires="v">
                <p:oleObj name="Equation" r:id="rId2" imgW="3504960" imgH="1650960" progId="Equation.DSMT4">
                  <p:embed/>
                </p:oleObj>
              </mc:Choice>
              <mc:Fallback>
                <p:oleObj name="Equation" r:id="rId2" imgW="3504960" imgH="1650960" progId="Equation.DSMT4">
                  <p:embed/>
                  <p:pic>
                    <p:nvPicPr>
                      <p:cNvPr id="61337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750" y="3454400"/>
                        <a:ext cx="7385050" cy="28098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文本框 7">
            <a:extLst>
              <a:ext uri="{FF2B5EF4-FFF2-40B4-BE49-F238E27FC236}">
                <a16:creationId xmlns:a16="http://schemas.microsoft.com/office/drawing/2014/main" id="{7829DB20-6E8B-4B06-BA71-533975CCA071}"/>
              </a:ext>
            </a:extLst>
          </p:cNvPr>
          <p:cNvSpPr txBox="1"/>
          <p:nvPr/>
        </p:nvSpPr>
        <p:spPr>
          <a:xfrm>
            <a:off x="457200" y="2895327"/>
            <a:ext cx="3015307" cy="461665"/>
          </a:xfrm>
          <a:prstGeom prst="rect">
            <a:avLst/>
          </a:prstGeom>
          <a:noFill/>
        </p:spPr>
        <p:txBody>
          <a:bodyPr wrap="square" rtlCol="0">
            <a:spAutoFit/>
          </a:bodyPr>
          <a:lstStyle/>
          <a:p>
            <a:pPr marL="342900" indent="-342900" algn="l">
              <a:buFont typeface="Wingdings" panose="05000000000000000000" pitchFamily="2" charset="2"/>
              <a:buChar char="u"/>
            </a:pPr>
            <a:r>
              <a:rPr kumimoji="0" lang="en-US" altLang="zh-CN" sz="2400" b="1" i="0" u="none" strike="noStrike" kern="0" cap="none" spc="0" normalizeH="0" baseline="0" noProof="0" dirty="0">
                <a:ln>
                  <a:noFill/>
                </a:ln>
                <a:effectLst/>
                <a:uLnTx/>
                <a:uFillTx/>
                <a:latin typeface="Arial"/>
                <a:ea typeface="+mj-ea"/>
                <a:cs typeface="+mj-cs"/>
              </a:rPr>
              <a:t>3</a:t>
            </a:r>
            <a:r>
              <a:rPr kumimoji="0" lang="zh-CN" altLang="en-US" sz="2400" b="1" i="0" u="none" strike="noStrike" kern="0" cap="none" spc="0" normalizeH="0" baseline="0" noProof="0" dirty="0">
                <a:ln>
                  <a:noFill/>
                </a:ln>
                <a:effectLst/>
                <a:uLnTx/>
                <a:uFillTx/>
                <a:latin typeface="Arial"/>
                <a:ea typeface="+mj-ea"/>
                <a:cs typeface="+mj-cs"/>
              </a:rPr>
              <a:t>步极小化法</a:t>
            </a:r>
            <a:endParaRPr lang="zh-CN" altLang="en-US" sz="2400" dirty="0"/>
          </a:p>
        </p:txBody>
      </p:sp>
      <p:sp>
        <p:nvSpPr>
          <p:cNvPr id="9" name="标注: 线形 8">
            <a:extLst>
              <a:ext uri="{FF2B5EF4-FFF2-40B4-BE49-F238E27FC236}">
                <a16:creationId xmlns:a16="http://schemas.microsoft.com/office/drawing/2014/main" id="{10494143-98B6-4AEE-8C85-0660AB4B9737}"/>
              </a:ext>
            </a:extLst>
          </p:cNvPr>
          <p:cNvSpPr/>
          <p:nvPr/>
        </p:nvSpPr>
        <p:spPr bwMode="auto">
          <a:xfrm>
            <a:off x="6588224" y="4643860"/>
            <a:ext cx="1190153" cy="432048"/>
          </a:xfrm>
          <a:prstGeom prst="borderCallout1">
            <a:avLst>
              <a:gd name="adj1" fmla="val 18750"/>
              <a:gd name="adj2" fmla="val -8333"/>
              <a:gd name="adj3" fmla="val -5627"/>
              <a:gd name="adj4" fmla="val -44039"/>
            </a:avLst>
          </a:pr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0000"/>
                </a:solidFill>
                <a:effectLst/>
                <a:latin typeface="Times New Roman" pitchFamily="18" charset="0"/>
                <a:ea typeface="宋体" pitchFamily="2" charset="-122"/>
              </a:rPr>
              <a:t>闭包</a:t>
            </a:r>
          </a:p>
        </p:txBody>
      </p:sp>
    </p:spTree>
    <p:extLst>
      <p:ext uri="{BB962C8B-B14F-4D97-AF65-F5344CB8AC3E}">
        <p14:creationId xmlns:p14="http://schemas.microsoft.com/office/powerpoint/2010/main" val="2342355130"/>
      </p:ext>
    </p:extLst>
  </p:cSld>
  <p:clrMapOvr>
    <a:masterClrMapping/>
  </p:clrMapOvr>
</p:sld>
</file>

<file path=ppt/theme/theme1.xml><?xml version="1.0" encoding="utf-8"?>
<a:theme xmlns:a="http://schemas.openxmlformats.org/drawingml/2006/main" name="商务模板系列34">
  <a:themeElements>
    <a:clrScheme name="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商务模板系列3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商务模板系列34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商务模板系列34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17371</TotalTime>
  <Words>10137</Words>
  <Application>Microsoft Office PowerPoint</Application>
  <PresentationFormat>全屏显示(4:3)</PresentationFormat>
  <Paragraphs>884</Paragraphs>
  <Slides>70</Slides>
  <Notes>10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70</vt:i4>
      </vt:variant>
    </vt:vector>
  </HeadingPairs>
  <TitlesOfParts>
    <vt:vector size="85" baseType="lpstr">
      <vt:lpstr>STZhongsong</vt:lpstr>
      <vt:lpstr>楷体_GB2312</vt:lpstr>
      <vt:lpstr>宋体</vt:lpstr>
      <vt:lpstr>Microsoft YaHei</vt:lpstr>
      <vt:lpstr>Arial</vt:lpstr>
      <vt:lpstr>Helvetica</vt:lpstr>
      <vt:lpstr>Symbol</vt:lpstr>
      <vt:lpstr>Tahoma</vt:lpstr>
      <vt:lpstr>Times New Roman</vt:lpstr>
      <vt:lpstr>Wingdings</vt:lpstr>
      <vt:lpstr>商务模板系列34</vt:lpstr>
      <vt:lpstr>Image</vt:lpstr>
      <vt:lpstr>Equation</vt:lpstr>
      <vt:lpstr>公式</vt:lpstr>
      <vt:lpstr>Microsoft 公式 3.0</vt:lpstr>
      <vt:lpstr>最小函数依赖集</vt:lpstr>
      <vt:lpstr>1．函数依赖的推理规则</vt:lpstr>
      <vt:lpstr>函数依赖的Armstrong公理的正确性证明</vt:lpstr>
      <vt:lpstr>关于函数依赖的推论—一些定理</vt:lpstr>
      <vt:lpstr>PowerPoint 演示文稿</vt:lpstr>
      <vt:lpstr>2．求最小函数依赖集（定义出发）</vt:lpstr>
      <vt:lpstr>PowerPoint 演示文稿</vt:lpstr>
      <vt:lpstr>PowerPoint 演示文稿</vt:lpstr>
      <vt:lpstr>2．求最小函数依赖集（3步极小化法）</vt:lpstr>
      <vt:lpstr>闭包定义</vt:lpstr>
      <vt:lpstr>闭包算法</vt:lpstr>
      <vt:lpstr>PowerPoint 演示文稿</vt:lpstr>
      <vt:lpstr>PowerPoint 演示文稿</vt:lpstr>
      <vt:lpstr>PowerPoint 演示文稿</vt:lpstr>
      <vt:lpstr>2．求最小函数依赖集</vt:lpstr>
      <vt:lpstr>2．求最小函数依赖集</vt:lpstr>
      <vt:lpstr>2．求最小函数依赖集</vt:lpstr>
      <vt:lpstr>求最小函数依赖集(示例)</vt:lpstr>
      <vt:lpstr>PowerPoint 演示文稿</vt:lpstr>
      <vt:lpstr>求最小函数依赖集(示例)</vt:lpstr>
      <vt:lpstr>PowerPoint 演示文稿</vt:lpstr>
      <vt:lpstr>求最小函数依赖集(示例)</vt:lpstr>
      <vt:lpstr>PowerPoint 演示文稿</vt:lpstr>
      <vt:lpstr>求最小函数依赖集(示例)</vt:lpstr>
      <vt:lpstr>例</vt:lpstr>
      <vt:lpstr>候选键</vt:lpstr>
      <vt:lpstr>求候选键</vt:lpstr>
      <vt:lpstr>PowerPoint 演示文稿</vt:lpstr>
      <vt:lpstr>PowerPoint 演示文稿</vt:lpstr>
      <vt:lpstr>求候选键（另一种思路）</vt:lpstr>
      <vt:lpstr>PowerPoint 演示文稿</vt:lpstr>
      <vt:lpstr>示例</vt:lpstr>
      <vt:lpstr>练 习</vt:lpstr>
      <vt:lpstr>练 习</vt:lpstr>
      <vt:lpstr>关系的分解</vt:lpstr>
      <vt:lpstr>1．无损连接分解</vt:lpstr>
      <vt:lpstr>PowerPoint 演示文稿</vt:lpstr>
      <vt:lpstr>     如果一个关系被分解成两个关系，可以通过下面所给的定理判断该分解是否为无损分解。</vt:lpstr>
      <vt:lpstr>2．无损连接分解的测试</vt:lpstr>
      <vt:lpstr>PowerPoint 演示文稿</vt:lpstr>
      <vt:lpstr>解答：</vt:lpstr>
      <vt:lpstr>PowerPoint 演示文稿</vt:lpstr>
      <vt:lpstr>PowerPoint 演示文稿</vt:lpstr>
      <vt:lpstr>PowerPoint 演示文稿</vt:lpstr>
      <vt:lpstr>PowerPoint 演示文稿</vt:lpstr>
      <vt:lpstr>PowerPoint 演示文稿</vt:lpstr>
      <vt:lpstr>PowerPoint 演示文稿</vt:lpstr>
      <vt:lpstr>【例11】设关系模式R（ABCD），R分解成p=｛AB，BC，CD｝。     如果R上成立的函数依赖集F1=｛B→A，C→D｝，那么p相对于F1是否为无损分解？     如果R上成立的函数依赖集F2=｛A→B，C→D｝呢？</vt:lpstr>
      <vt:lpstr>3．保持函数依赖分解</vt:lpstr>
      <vt:lpstr>【例12】设有R=（XYZ），其中函数依赖集F=｛X→Y，Y→Z｝，分解p=（R1，R2），R1=（XY），R2=（XZ）。判断p是否保持函数依赖。</vt:lpstr>
      <vt:lpstr>注： （1）保持依赖的分解可能不是无损连接。 （2）无损连接的分解可能不是保持依赖的</vt:lpstr>
      <vt:lpstr>【例13】设关系模式R（ABC），p=｛AB，AC｝是R的一个分解。试分析分别在F1=｛A→B｝，F2=｛A→C，B→C｝，F3=｛B→A｝，F4=｛C→B，B→A｝情况下，p是否具有无损分解和保持FD的分解特性。</vt:lpstr>
      <vt:lpstr>模式分解</vt:lpstr>
      <vt:lpstr>模式分解的准则</vt:lpstr>
      <vt:lpstr>模式分解的准则</vt:lpstr>
      <vt:lpstr>分解的函数依赖保持性和无损连接性(示例)</vt:lpstr>
      <vt:lpstr>分解的函数依赖保持性和无损连接性(示例)</vt:lpstr>
      <vt:lpstr>分解的函数依赖保持性和无损连接性(示例)</vt:lpstr>
      <vt:lpstr>分解的函数依赖保持性和无损连接性(示例)</vt:lpstr>
      <vt:lpstr>分解的函数依赖保持性和无损连接性(示例)</vt:lpstr>
      <vt:lpstr>分解的函数依赖保持性和无损连接性(示例)</vt:lpstr>
      <vt:lpstr>分解的函数依赖保持性和无损连接性(示例)</vt:lpstr>
      <vt:lpstr>分解的函数依赖保持性和无损连接性(示例)</vt:lpstr>
      <vt:lpstr>例</vt:lpstr>
      <vt:lpstr>6.5 小结</vt:lpstr>
      <vt:lpstr>小结(续)</vt:lpstr>
      <vt:lpstr>小结(续)</vt:lpstr>
      <vt:lpstr>PowerPoint 演示文稿</vt:lpstr>
      <vt:lpstr>练 习</vt:lpstr>
      <vt:lpstr>练 习</vt:lpstr>
    </vt:vector>
  </TitlesOfParts>
  <Company>idke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课程名称：数据库系统概论  课        时：72</dc:title>
  <dc:creator>RUC IDKE</dc:creator>
  <cp:lastModifiedBy>zhu xz</cp:lastModifiedBy>
  <cp:revision>493</cp:revision>
  <dcterms:created xsi:type="dcterms:W3CDTF">2000-08-09T08:19:19Z</dcterms:created>
  <dcterms:modified xsi:type="dcterms:W3CDTF">2022-11-22T05:29:35Z</dcterms:modified>
</cp:coreProperties>
</file>