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168"/>
  </p:notesMasterIdLst>
  <p:sldIdLst>
    <p:sldId id="541" r:id="rId2"/>
    <p:sldId id="542" r:id="rId3"/>
    <p:sldId id="544" r:id="rId4"/>
    <p:sldId id="548" r:id="rId5"/>
    <p:sldId id="550" r:id="rId6"/>
    <p:sldId id="552" r:id="rId7"/>
    <p:sldId id="554" r:id="rId8"/>
    <p:sldId id="557" r:id="rId9"/>
    <p:sldId id="758" r:id="rId10"/>
    <p:sldId id="560" r:id="rId11"/>
    <p:sldId id="561" r:id="rId12"/>
    <p:sldId id="564" r:id="rId13"/>
    <p:sldId id="565" r:id="rId14"/>
    <p:sldId id="568" r:id="rId15"/>
    <p:sldId id="621" r:id="rId16"/>
    <p:sldId id="623" r:id="rId17"/>
    <p:sldId id="576" r:id="rId18"/>
    <p:sldId id="577" r:id="rId19"/>
    <p:sldId id="760" r:id="rId20"/>
    <p:sldId id="761" r:id="rId21"/>
    <p:sldId id="583" r:id="rId22"/>
    <p:sldId id="759" r:id="rId23"/>
    <p:sldId id="626" r:id="rId24"/>
    <p:sldId id="592" r:id="rId25"/>
    <p:sldId id="593" r:id="rId26"/>
    <p:sldId id="596" r:id="rId27"/>
    <p:sldId id="723" r:id="rId28"/>
    <p:sldId id="724" r:id="rId29"/>
    <p:sldId id="725" r:id="rId30"/>
    <p:sldId id="726" r:id="rId31"/>
    <p:sldId id="727" r:id="rId32"/>
    <p:sldId id="728" r:id="rId33"/>
    <p:sldId id="729" r:id="rId34"/>
    <p:sldId id="730" r:id="rId35"/>
    <p:sldId id="731" r:id="rId36"/>
    <p:sldId id="732" r:id="rId37"/>
    <p:sldId id="733" r:id="rId38"/>
    <p:sldId id="734" r:id="rId39"/>
    <p:sldId id="625" r:id="rId40"/>
    <p:sldId id="627" r:id="rId41"/>
    <p:sldId id="737" r:id="rId42"/>
    <p:sldId id="735" r:id="rId43"/>
    <p:sldId id="736" r:id="rId44"/>
    <p:sldId id="738" r:id="rId45"/>
    <p:sldId id="739" r:id="rId46"/>
    <p:sldId id="741" r:id="rId47"/>
    <p:sldId id="742" r:id="rId48"/>
    <p:sldId id="744" r:id="rId49"/>
    <p:sldId id="746" r:id="rId50"/>
    <p:sldId id="747" r:id="rId51"/>
    <p:sldId id="749" r:id="rId52"/>
    <p:sldId id="750" r:id="rId53"/>
    <p:sldId id="751" r:id="rId54"/>
    <p:sldId id="752" r:id="rId55"/>
    <p:sldId id="753" r:id="rId56"/>
    <p:sldId id="754" r:id="rId57"/>
    <p:sldId id="755" r:id="rId58"/>
    <p:sldId id="756" r:id="rId59"/>
    <p:sldId id="757" r:id="rId60"/>
    <p:sldId id="634" r:id="rId61"/>
    <p:sldId id="635" r:id="rId62"/>
    <p:sldId id="636" r:id="rId63"/>
    <p:sldId id="637" r:id="rId64"/>
    <p:sldId id="638" r:id="rId65"/>
    <p:sldId id="639" r:id="rId66"/>
    <p:sldId id="641" r:id="rId67"/>
    <p:sldId id="643" r:id="rId68"/>
    <p:sldId id="645" r:id="rId69"/>
    <p:sldId id="647" r:id="rId70"/>
    <p:sldId id="648" r:id="rId71"/>
    <p:sldId id="650" r:id="rId72"/>
    <p:sldId id="763" r:id="rId73"/>
    <p:sldId id="651" r:id="rId74"/>
    <p:sldId id="653" r:id="rId75"/>
    <p:sldId id="655" r:id="rId76"/>
    <p:sldId id="656" r:id="rId77"/>
    <p:sldId id="657" r:id="rId78"/>
    <p:sldId id="764" r:id="rId79"/>
    <p:sldId id="765" r:id="rId80"/>
    <p:sldId id="766" r:id="rId81"/>
    <p:sldId id="781" r:id="rId82"/>
    <p:sldId id="782" r:id="rId83"/>
    <p:sldId id="783" r:id="rId84"/>
    <p:sldId id="784" r:id="rId85"/>
    <p:sldId id="785" r:id="rId86"/>
    <p:sldId id="786" r:id="rId87"/>
    <p:sldId id="787" r:id="rId88"/>
    <p:sldId id="788" r:id="rId89"/>
    <p:sldId id="789" r:id="rId90"/>
    <p:sldId id="790" r:id="rId91"/>
    <p:sldId id="767" r:id="rId92"/>
    <p:sldId id="791" r:id="rId93"/>
    <p:sldId id="792" r:id="rId94"/>
    <p:sldId id="768" r:id="rId95"/>
    <p:sldId id="769" r:id="rId96"/>
    <p:sldId id="770" r:id="rId97"/>
    <p:sldId id="771" r:id="rId98"/>
    <p:sldId id="772" r:id="rId99"/>
    <p:sldId id="773" r:id="rId100"/>
    <p:sldId id="774" r:id="rId101"/>
    <p:sldId id="775" r:id="rId102"/>
    <p:sldId id="776" r:id="rId103"/>
    <p:sldId id="777" r:id="rId104"/>
    <p:sldId id="778" r:id="rId105"/>
    <p:sldId id="779" r:id="rId106"/>
    <p:sldId id="780" r:id="rId107"/>
    <p:sldId id="683" r:id="rId108"/>
    <p:sldId id="684" r:id="rId109"/>
    <p:sldId id="686" r:id="rId110"/>
    <p:sldId id="688" r:id="rId111"/>
    <p:sldId id="689" r:id="rId112"/>
    <p:sldId id="690" r:id="rId113"/>
    <p:sldId id="691" r:id="rId114"/>
    <p:sldId id="692" r:id="rId115"/>
    <p:sldId id="693" r:id="rId116"/>
    <p:sldId id="694" r:id="rId117"/>
    <p:sldId id="695" r:id="rId118"/>
    <p:sldId id="696" r:id="rId119"/>
    <p:sldId id="697" r:id="rId120"/>
    <p:sldId id="698" r:id="rId121"/>
    <p:sldId id="699" r:id="rId122"/>
    <p:sldId id="700" r:id="rId123"/>
    <p:sldId id="702" r:id="rId124"/>
    <p:sldId id="793" r:id="rId125"/>
    <p:sldId id="794" r:id="rId126"/>
    <p:sldId id="703" r:id="rId127"/>
    <p:sldId id="796" r:id="rId128"/>
    <p:sldId id="704" r:id="rId129"/>
    <p:sldId id="705" r:id="rId130"/>
    <p:sldId id="706" r:id="rId131"/>
    <p:sldId id="707" r:id="rId132"/>
    <p:sldId id="797" r:id="rId133"/>
    <p:sldId id="708" r:id="rId134"/>
    <p:sldId id="709" r:id="rId135"/>
    <p:sldId id="710" r:id="rId136"/>
    <p:sldId id="711" r:id="rId137"/>
    <p:sldId id="712" r:id="rId138"/>
    <p:sldId id="713" r:id="rId139"/>
    <p:sldId id="714" r:id="rId140"/>
    <p:sldId id="715" r:id="rId141"/>
    <p:sldId id="716" r:id="rId142"/>
    <p:sldId id="717" r:id="rId143"/>
    <p:sldId id="718" r:id="rId144"/>
    <p:sldId id="798" r:id="rId145"/>
    <p:sldId id="719" r:id="rId146"/>
    <p:sldId id="799" r:id="rId147"/>
    <p:sldId id="720" r:id="rId148"/>
    <p:sldId id="721" r:id="rId149"/>
    <p:sldId id="722" r:id="rId150"/>
    <p:sldId id="815" r:id="rId151"/>
    <p:sldId id="800" r:id="rId152"/>
    <p:sldId id="801" r:id="rId153"/>
    <p:sldId id="802" r:id="rId154"/>
    <p:sldId id="803" r:id="rId155"/>
    <p:sldId id="804" r:id="rId156"/>
    <p:sldId id="805" r:id="rId157"/>
    <p:sldId id="806" r:id="rId158"/>
    <p:sldId id="807" r:id="rId159"/>
    <p:sldId id="808" r:id="rId160"/>
    <p:sldId id="816" r:id="rId161"/>
    <p:sldId id="809" r:id="rId162"/>
    <p:sldId id="810" r:id="rId163"/>
    <p:sldId id="811" r:id="rId164"/>
    <p:sldId id="812" r:id="rId165"/>
    <p:sldId id="813" r:id="rId166"/>
    <p:sldId id="814" r:id="rId167"/>
  </p:sldIdLst>
  <p:sldSz cx="9144000" cy="6858000" type="screen4x3"/>
  <p:notesSz cx="6858000" cy="9144000"/>
  <p:defaultTextStyle>
    <a:defPPr>
      <a:defRPr lang="zh-CN"/>
    </a:defPPr>
    <a:lvl1pPr algn="l" rtl="0" fontAlgn="base">
      <a:lnSpc>
        <a:spcPct val="180000"/>
      </a:lnSpc>
      <a:spcBef>
        <a:spcPct val="20000"/>
      </a:spcBef>
      <a:spcAft>
        <a:spcPct val="0"/>
      </a:spcAft>
      <a:buClr>
        <a:schemeClr val="hlink"/>
      </a:buClr>
      <a:buFont typeface="Wingdings" panose="05000000000000000000" pitchFamily="2" charset="2"/>
      <a:defRPr sz="2400" b="1" kern="1200">
        <a:solidFill>
          <a:schemeClr val="tx1"/>
        </a:solidFill>
        <a:latin typeface="Arial" panose="020B0604020202020204" pitchFamily="34" charset="0"/>
        <a:ea typeface="宋体" panose="02010600030101010101" pitchFamily="2" charset="-122"/>
        <a:cs typeface="+mn-cs"/>
      </a:defRPr>
    </a:lvl1pPr>
    <a:lvl2pPr marL="457200" algn="l" rtl="0" fontAlgn="base">
      <a:lnSpc>
        <a:spcPct val="180000"/>
      </a:lnSpc>
      <a:spcBef>
        <a:spcPct val="20000"/>
      </a:spcBef>
      <a:spcAft>
        <a:spcPct val="0"/>
      </a:spcAft>
      <a:buClr>
        <a:schemeClr val="hlink"/>
      </a:buClr>
      <a:buFont typeface="Wingdings" panose="05000000000000000000" pitchFamily="2" charset="2"/>
      <a:defRPr sz="2400" b="1" kern="1200">
        <a:solidFill>
          <a:schemeClr val="tx1"/>
        </a:solidFill>
        <a:latin typeface="Arial" panose="020B0604020202020204" pitchFamily="34" charset="0"/>
        <a:ea typeface="宋体" panose="02010600030101010101" pitchFamily="2" charset="-122"/>
        <a:cs typeface="+mn-cs"/>
      </a:defRPr>
    </a:lvl2pPr>
    <a:lvl3pPr marL="914400" algn="l" rtl="0" fontAlgn="base">
      <a:lnSpc>
        <a:spcPct val="180000"/>
      </a:lnSpc>
      <a:spcBef>
        <a:spcPct val="20000"/>
      </a:spcBef>
      <a:spcAft>
        <a:spcPct val="0"/>
      </a:spcAft>
      <a:buClr>
        <a:schemeClr val="hlink"/>
      </a:buClr>
      <a:buFont typeface="Wingdings" panose="05000000000000000000" pitchFamily="2" charset="2"/>
      <a:defRPr sz="2400" b="1" kern="1200">
        <a:solidFill>
          <a:schemeClr val="tx1"/>
        </a:solidFill>
        <a:latin typeface="Arial" panose="020B0604020202020204" pitchFamily="34" charset="0"/>
        <a:ea typeface="宋体" panose="02010600030101010101" pitchFamily="2" charset="-122"/>
        <a:cs typeface="+mn-cs"/>
      </a:defRPr>
    </a:lvl3pPr>
    <a:lvl4pPr marL="1371600" algn="l" rtl="0" fontAlgn="base">
      <a:lnSpc>
        <a:spcPct val="180000"/>
      </a:lnSpc>
      <a:spcBef>
        <a:spcPct val="20000"/>
      </a:spcBef>
      <a:spcAft>
        <a:spcPct val="0"/>
      </a:spcAft>
      <a:buClr>
        <a:schemeClr val="hlink"/>
      </a:buClr>
      <a:buFont typeface="Wingdings" panose="05000000000000000000" pitchFamily="2" charset="2"/>
      <a:defRPr sz="2400" b="1" kern="1200">
        <a:solidFill>
          <a:schemeClr val="tx1"/>
        </a:solidFill>
        <a:latin typeface="Arial" panose="020B0604020202020204" pitchFamily="34" charset="0"/>
        <a:ea typeface="宋体" panose="02010600030101010101" pitchFamily="2" charset="-122"/>
        <a:cs typeface="+mn-cs"/>
      </a:defRPr>
    </a:lvl4pPr>
    <a:lvl5pPr marL="1828800" algn="l" rtl="0" fontAlgn="base">
      <a:lnSpc>
        <a:spcPct val="180000"/>
      </a:lnSpc>
      <a:spcBef>
        <a:spcPct val="20000"/>
      </a:spcBef>
      <a:spcAft>
        <a:spcPct val="0"/>
      </a:spcAft>
      <a:buClr>
        <a:schemeClr val="hlink"/>
      </a:buClr>
      <a:buFont typeface="Wingdings" panose="05000000000000000000" pitchFamily="2" charset="2"/>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3333FF"/>
    <a:srgbClr val="3366FF"/>
    <a:srgbClr val="130A36"/>
    <a:srgbClr val="79710F"/>
    <a:srgbClr val="EEE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1596" autoAdjust="0"/>
  </p:normalViewPr>
  <p:slideViewPr>
    <p:cSldViewPr>
      <p:cViewPr>
        <p:scale>
          <a:sx n="100" d="100"/>
          <a:sy n="100" d="100"/>
        </p:scale>
        <p:origin x="358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35" d="100"/>
          <a:sy n="35" d="100"/>
        </p:scale>
        <p:origin x="-151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buClrTx/>
              <a:buFontTx/>
              <a:buNone/>
              <a:defRPr kumimoji="1" sz="1200" b="0">
                <a:latin typeface="Times New Roman" panose="02020603050405020304" pitchFamily="18" charset="0"/>
              </a:defRPr>
            </a:lvl1pPr>
          </a:lstStyle>
          <a:p>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FontTx/>
              <a:buNone/>
              <a:defRPr kumimoji="1" sz="1200" b="0">
                <a:latin typeface="Times New Roman" panose="02020603050405020304" pitchFamily="18" charset="0"/>
              </a:defRPr>
            </a:lvl1pPr>
          </a:lstStyle>
          <a:p>
            <a:endParaRPr lang="en-US" altLang="zh-CN"/>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buClrTx/>
              <a:buFontTx/>
              <a:buNone/>
              <a:defRPr kumimoji="1" sz="1200" b="0">
                <a:latin typeface="Times New Roman" panose="02020603050405020304" pitchFamily="18" charset="0"/>
              </a:defRPr>
            </a:lvl1pPr>
          </a:lstStyle>
          <a:p>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FontTx/>
              <a:buNone/>
              <a:defRPr kumimoji="1" sz="1200" b="0">
                <a:latin typeface="Times New Roman" panose="02020603050405020304" pitchFamily="18" charset="0"/>
              </a:defRPr>
            </a:lvl1pPr>
          </a:lstStyle>
          <a:p>
            <a:fld id="{304CAF20-5E75-45B2-BC9C-CE64946D54BE}" type="slidenum">
              <a:rPr lang="en-US" altLang="zh-CN"/>
              <a:pPr/>
              <a:t>‹#›</a:t>
            </a:fld>
            <a:endParaRPr lang="en-US" altLang="zh-CN"/>
          </a:p>
        </p:txBody>
      </p:sp>
    </p:spTree>
    <p:extLst>
      <p:ext uri="{BB962C8B-B14F-4D97-AF65-F5344CB8AC3E}">
        <p14:creationId xmlns:p14="http://schemas.microsoft.com/office/powerpoint/2010/main" val="28410380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F2351B-3C1E-478A-9C47-C2A7CD509CB2}" type="slidenum">
              <a:rPr lang="en-US" altLang="zh-CN"/>
              <a:pPr/>
              <a:t>1</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7363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DD</a:t>
            </a:r>
            <a:r>
              <a:rPr lang="zh-CN" altLang="en-US" dirty="0"/>
              <a:t>数据字典；</a:t>
            </a:r>
            <a:r>
              <a:rPr lang="en-US" altLang="zh-CN" dirty="0"/>
              <a:t>DFD</a:t>
            </a:r>
            <a:r>
              <a:rPr lang="zh-CN" altLang="en-US" dirty="0"/>
              <a:t>数据流图</a:t>
            </a:r>
          </a:p>
        </p:txBody>
      </p:sp>
      <p:sp>
        <p:nvSpPr>
          <p:cNvPr id="4" name="灯片编号占位符 3"/>
          <p:cNvSpPr>
            <a:spLocks noGrp="1"/>
          </p:cNvSpPr>
          <p:nvPr>
            <p:ph type="sldNum" sz="quarter" idx="5"/>
          </p:nvPr>
        </p:nvSpPr>
        <p:spPr/>
        <p:txBody>
          <a:bodyPr/>
          <a:lstStyle/>
          <a:p>
            <a:fld id="{304CAF20-5E75-45B2-BC9C-CE64946D54BE}" type="slidenum">
              <a:rPr lang="en-US" altLang="zh-CN" smtClean="0"/>
              <a:pPr/>
              <a:t>26</a:t>
            </a:fld>
            <a:endParaRPr lang="en-US" altLang="zh-CN"/>
          </a:p>
        </p:txBody>
      </p:sp>
    </p:spTree>
    <p:extLst>
      <p:ext uri="{BB962C8B-B14F-4D97-AF65-F5344CB8AC3E}">
        <p14:creationId xmlns:p14="http://schemas.microsoft.com/office/powerpoint/2010/main" val="361263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4CAF20-5E75-45B2-BC9C-CE64946D54BE}" type="slidenum">
              <a:rPr lang="en-US" altLang="zh-CN" smtClean="0"/>
              <a:pPr/>
              <a:t>29</a:t>
            </a:fld>
            <a:endParaRPr lang="en-US" altLang="zh-CN"/>
          </a:p>
        </p:txBody>
      </p:sp>
    </p:spTree>
    <p:extLst>
      <p:ext uri="{BB962C8B-B14F-4D97-AF65-F5344CB8AC3E}">
        <p14:creationId xmlns:p14="http://schemas.microsoft.com/office/powerpoint/2010/main" val="1340355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4CAF20-5E75-45B2-BC9C-CE64946D54BE}" type="slidenum">
              <a:rPr lang="en-US" altLang="zh-CN" smtClean="0"/>
              <a:pPr/>
              <a:t>39</a:t>
            </a:fld>
            <a:endParaRPr lang="en-US" altLang="zh-CN"/>
          </a:p>
        </p:txBody>
      </p:sp>
    </p:spTree>
    <p:extLst>
      <p:ext uri="{BB962C8B-B14F-4D97-AF65-F5344CB8AC3E}">
        <p14:creationId xmlns:p14="http://schemas.microsoft.com/office/powerpoint/2010/main" val="1528741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04CAF20-5E75-45B2-BC9C-CE64946D54BE}" type="slidenum">
              <a:rPr lang="en-US" altLang="zh-CN" smtClean="0"/>
              <a:pPr/>
              <a:t>75</a:t>
            </a:fld>
            <a:endParaRPr lang="en-US" altLang="zh-CN"/>
          </a:p>
        </p:txBody>
      </p:sp>
    </p:spTree>
    <p:extLst>
      <p:ext uri="{BB962C8B-B14F-4D97-AF65-F5344CB8AC3E}">
        <p14:creationId xmlns:p14="http://schemas.microsoft.com/office/powerpoint/2010/main" val="1926925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华文中宋" pitchFamily="2" charset="-122"/>
              </a:rPr>
              <a:t>属性特征冲突是指同一意义的属性在不同局部应用的分</a:t>
            </a:r>
            <a:r>
              <a:rPr lang="en-US" altLang="zh-CN" dirty="0">
                <a:ea typeface="华文中宋" pitchFamily="2" charset="-122"/>
              </a:rPr>
              <a:t>E</a:t>
            </a:r>
            <a:r>
              <a:rPr lang="zh-CN" altLang="en-US" dirty="0">
                <a:ea typeface="华文中宋" pitchFamily="2" charset="-122"/>
              </a:rPr>
              <a:t>－</a:t>
            </a:r>
            <a:r>
              <a:rPr lang="en-US" altLang="zh-CN" dirty="0">
                <a:ea typeface="华文中宋" pitchFamily="2" charset="-122"/>
              </a:rPr>
              <a:t>R</a:t>
            </a:r>
            <a:r>
              <a:rPr lang="zh-CN" altLang="en-US" dirty="0">
                <a:ea typeface="华文中宋" pitchFamily="2" charset="-122"/>
              </a:rPr>
              <a:t>图中采用了不同的数据类型、不同的数据长度、不同的数据取值范围、不同的度量单位等而产生的冲突。</a:t>
            </a:r>
            <a:endParaRPr lang="zh-CN" altLang="en-US" dirty="0"/>
          </a:p>
        </p:txBody>
      </p:sp>
      <p:sp>
        <p:nvSpPr>
          <p:cNvPr id="4" name="灯片编号占位符 3"/>
          <p:cNvSpPr>
            <a:spLocks noGrp="1"/>
          </p:cNvSpPr>
          <p:nvPr>
            <p:ph type="sldNum" sz="quarter" idx="10"/>
          </p:nvPr>
        </p:nvSpPr>
        <p:spPr/>
        <p:txBody>
          <a:bodyPr/>
          <a:lstStyle/>
          <a:p>
            <a:pPr>
              <a:defRPr/>
            </a:pPr>
            <a:fld id="{AA4E5692-19FD-4BD6-A58D-A98F49F3F014}" type="slidenum">
              <a:rPr lang="en-US" altLang="zh-CN" smtClean="0"/>
              <a:pPr>
                <a:defRPr/>
              </a:pPr>
              <a:t>96</a:t>
            </a:fld>
            <a:endParaRPr lang="en-US" altLang="zh-CN"/>
          </a:p>
        </p:txBody>
      </p:sp>
    </p:spTree>
    <p:extLst>
      <p:ext uri="{BB962C8B-B14F-4D97-AF65-F5344CB8AC3E}">
        <p14:creationId xmlns:p14="http://schemas.microsoft.com/office/powerpoint/2010/main" val="2777799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1200" b="0" dirty="0">
                <a:latin typeface="Times New Roman" panose="02020603050405020304" pitchFamily="18" charset="0"/>
                <a:cs typeface="Times New Roman" panose="02020603050405020304" pitchFamily="18" charset="0"/>
              </a:rPr>
              <a:t>支持的数据模型，它是各种数据模型的共同基础，因而比数据模型更一般、更抽象、更接近现实世界。</a:t>
            </a:r>
            <a:endParaRPr kumimoji="1" lang="zh-CN" altLang="en-US" sz="2000" b="0" dirty="0">
              <a:latin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304CAF20-5E75-45B2-BC9C-CE64946D54BE}" type="slidenum">
              <a:rPr lang="en-US" altLang="zh-CN" smtClean="0"/>
              <a:pPr/>
              <a:t>111</a:t>
            </a:fld>
            <a:endParaRPr lang="en-US" altLang="zh-CN"/>
          </a:p>
        </p:txBody>
      </p:sp>
    </p:spTree>
    <p:extLst>
      <p:ext uri="{BB962C8B-B14F-4D97-AF65-F5344CB8AC3E}">
        <p14:creationId xmlns:p14="http://schemas.microsoft.com/office/powerpoint/2010/main" val="200118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一些大型的关系</a:t>
            </a:r>
            <a:r>
              <a:rPr lang="en-US" altLang="zh-CN" dirty="0"/>
              <a:t>DBMS</a:t>
            </a:r>
            <a:r>
              <a:rPr lang="zh-CN" altLang="en-US" dirty="0"/>
              <a:t>系统软件会涉及到复杂的数据库物理存储组织等问题；但许多关系</a:t>
            </a:r>
            <a:r>
              <a:rPr lang="en-US" altLang="zh-CN" dirty="0"/>
              <a:t>DBMS</a:t>
            </a:r>
            <a:r>
              <a:rPr lang="zh-CN" altLang="en-US" dirty="0"/>
              <a:t>系统软件屏蔽了大量地的内部物理结构，留给用户参与设计的主要是表的索引和聚集的建立等。 </a:t>
            </a:r>
          </a:p>
        </p:txBody>
      </p:sp>
      <p:sp>
        <p:nvSpPr>
          <p:cNvPr id="4" name="灯片编号占位符 3"/>
          <p:cNvSpPr>
            <a:spLocks noGrp="1"/>
          </p:cNvSpPr>
          <p:nvPr>
            <p:ph type="sldNum" sz="quarter" idx="10"/>
          </p:nvPr>
        </p:nvSpPr>
        <p:spPr/>
        <p:txBody>
          <a:bodyPr/>
          <a:lstStyle/>
          <a:p>
            <a:pPr>
              <a:defRPr/>
            </a:pPr>
            <a:fld id="{AA4E5692-19FD-4BD6-A58D-A98F49F3F014}" type="slidenum">
              <a:rPr lang="en-US" altLang="zh-CN" smtClean="0"/>
              <a:pPr>
                <a:defRPr/>
              </a:pPr>
              <a:t>151</a:t>
            </a:fld>
            <a:endParaRPr lang="en-US" altLang="zh-CN"/>
          </a:p>
        </p:txBody>
      </p:sp>
    </p:spTree>
    <p:extLst>
      <p:ext uri="{BB962C8B-B14F-4D97-AF65-F5344CB8AC3E}">
        <p14:creationId xmlns:p14="http://schemas.microsoft.com/office/powerpoint/2010/main" val="1856463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89474" name="Freeform 2"/>
          <p:cNvSpPr>
            <a:spLocks/>
          </p:cNvSpPr>
          <p:nvPr/>
        </p:nvSpPr>
        <p:spPr bwMode="gray">
          <a:xfrm>
            <a:off x="-9525" y="1447800"/>
            <a:ext cx="9164638" cy="3832225"/>
          </a:xfrm>
          <a:custGeom>
            <a:avLst/>
            <a:gdLst>
              <a:gd name="T0" fmla="*/ 12 w 5773"/>
              <a:gd name="T1" fmla="*/ 124 h 2414"/>
              <a:gd name="T2" fmla="*/ 1381 w 5773"/>
              <a:gd name="T3" fmla="*/ 12 h 2414"/>
              <a:gd name="T4" fmla="*/ 4064 w 5773"/>
              <a:gd name="T5" fmla="*/ 581 h 2414"/>
              <a:gd name="T6" fmla="*/ 5773 w 5773"/>
              <a:gd name="T7" fmla="*/ 118 h 2414"/>
              <a:gd name="T8" fmla="*/ 5766 w 5773"/>
              <a:gd name="T9" fmla="*/ 2151 h 2414"/>
              <a:gd name="T10" fmla="*/ 3966 w 5773"/>
              <a:gd name="T11" fmla="*/ 2263 h 2414"/>
              <a:gd name="T12" fmla="*/ 1963 w 5773"/>
              <a:gd name="T13" fmla="*/ 1897 h 2414"/>
              <a:gd name="T14" fmla="*/ 6 w 5773"/>
              <a:gd name="T15" fmla="*/ 2407 h 2414"/>
              <a:gd name="T16" fmla="*/ 12 w 5773"/>
              <a:gd name="T17" fmla="*/ 124 h 2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9475" name="Freeform 3"/>
          <p:cNvSpPr>
            <a:spLocks/>
          </p:cNvSpPr>
          <p:nvPr/>
        </p:nvSpPr>
        <p:spPr bwMode="gray">
          <a:xfrm>
            <a:off x="-9525" y="1730375"/>
            <a:ext cx="9150350" cy="3265488"/>
          </a:xfrm>
          <a:custGeom>
            <a:avLst/>
            <a:gdLst>
              <a:gd name="T0" fmla="*/ 6 w 5764"/>
              <a:gd name="T1" fmla="*/ 272 h 2057"/>
              <a:gd name="T2" fmla="*/ 1453 w 5764"/>
              <a:gd name="T3" fmla="*/ 10 h 2057"/>
              <a:gd name="T4" fmla="*/ 4182 w 5764"/>
              <a:gd name="T5" fmla="*/ 482 h 2057"/>
              <a:gd name="T6" fmla="*/ 5764 w 5764"/>
              <a:gd name="T7" fmla="*/ 154 h 2057"/>
              <a:gd name="T8" fmla="*/ 5764 w 5764"/>
              <a:gd name="T9" fmla="*/ 1806 h 2057"/>
              <a:gd name="T10" fmla="*/ 4005 w 5764"/>
              <a:gd name="T11" fmla="*/ 1994 h 2057"/>
              <a:gd name="T12" fmla="*/ 1891 w 5764"/>
              <a:gd name="T13" fmla="*/ 1522 h 2057"/>
              <a:gd name="T14" fmla="*/ 6 w 5764"/>
              <a:gd name="T15" fmla="*/ 1967 h 2057"/>
              <a:gd name="T16" fmla="*/ 6 w 5764"/>
              <a:gd name="T17" fmla="*/ 272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9476" name="Group 4"/>
          <p:cNvGrpSpPr>
            <a:grpSpLocks/>
          </p:cNvGrpSpPr>
          <p:nvPr/>
        </p:nvGrpSpPr>
        <p:grpSpPr bwMode="auto">
          <a:xfrm>
            <a:off x="7086600" y="1947863"/>
            <a:ext cx="533400" cy="533400"/>
            <a:chOff x="4752" y="1200"/>
            <a:chExt cx="288" cy="288"/>
          </a:xfrm>
        </p:grpSpPr>
        <p:sp>
          <p:nvSpPr>
            <p:cNvPr id="489477" name="Oval 5"/>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478" name="Oval 6"/>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89479" name="Group 7"/>
          <p:cNvGrpSpPr>
            <a:grpSpLocks/>
          </p:cNvGrpSpPr>
          <p:nvPr/>
        </p:nvGrpSpPr>
        <p:grpSpPr bwMode="auto">
          <a:xfrm>
            <a:off x="7620000" y="1371600"/>
            <a:ext cx="914400" cy="914400"/>
            <a:chOff x="4992" y="816"/>
            <a:chExt cx="576" cy="576"/>
          </a:xfrm>
        </p:grpSpPr>
        <p:sp>
          <p:nvSpPr>
            <p:cNvPr id="489480" name="Oval 8"/>
            <p:cNvSpPr>
              <a:spLocks noChangeArrowheads="1"/>
            </p:cNvSpPr>
            <p:nvPr userDrawn="1"/>
          </p:nvSpPr>
          <p:spPr bwMode="gray">
            <a:xfrm>
              <a:off x="4992" y="816"/>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481" name="Oval 9"/>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89482" name="Group 10"/>
          <p:cNvGrpSpPr>
            <a:grpSpLocks/>
          </p:cNvGrpSpPr>
          <p:nvPr/>
        </p:nvGrpSpPr>
        <p:grpSpPr bwMode="auto">
          <a:xfrm>
            <a:off x="304800" y="3429000"/>
            <a:ext cx="1295400" cy="1371600"/>
            <a:chOff x="4992" y="816"/>
            <a:chExt cx="576" cy="576"/>
          </a:xfrm>
        </p:grpSpPr>
        <p:sp>
          <p:nvSpPr>
            <p:cNvPr id="489483" name="Oval 11"/>
            <p:cNvSpPr>
              <a:spLocks noChangeArrowheads="1"/>
            </p:cNvSpPr>
            <p:nvPr userDrawn="1"/>
          </p:nvSpPr>
          <p:spPr bwMode="gray">
            <a:xfrm>
              <a:off x="4992" y="816"/>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484" name="Oval 12"/>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9485" name="Rectangle 13"/>
          <p:cNvSpPr>
            <a:spLocks noGrp="1" noChangeArrowheads="1"/>
          </p:cNvSpPr>
          <p:nvPr>
            <p:ph type="dt" sz="half" idx="2"/>
          </p:nvPr>
        </p:nvSpPr>
        <p:spPr>
          <a:xfrm>
            <a:off x="457200" y="6477000"/>
            <a:ext cx="2133600" cy="244475"/>
          </a:xfrm>
        </p:spPr>
        <p:txBody>
          <a:bodyPr/>
          <a:lstStyle>
            <a:lvl1pPr>
              <a:defRPr sz="1200"/>
            </a:lvl1pPr>
          </a:lstStyle>
          <a:p>
            <a:endParaRPr lang="en-US" altLang="zh-CN"/>
          </a:p>
        </p:txBody>
      </p:sp>
      <p:sp>
        <p:nvSpPr>
          <p:cNvPr id="489486" name="Rectangle 14"/>
          <p:cNvSpPr>
            <a:spLocks noGrp="1" noChangeArrowheads="1"/>
          </p:cNvSpPr>
          <p:nvPr>
            <p:ph type="ftr" sz="quarter" idx="3"/>
          </p:nvPr>
        </p:nvSpPr>
        <p:spPr>
          <a:xfrm>
            <a:off x="5364163" y="6381750"/>
            <a:ext cx="3529012" cy="287338"/>
          </a:xfrm>
        </p:spPr>
        <p:txBody>
          <a:bodyPr/>
          <a:lstStyle>
            <a:lvl1pPr>
              <a:defRPr>
                <a:solidFill>
                  <a:srgbClr val="FF3300"/>
                </a:solidFill>
              </a:defRPr>
            </a:lvl1pPr>
          </a:lstStyle>
          <a:p>
            <a:r>
              <a:rPr lang="en-US" altLang="zh-CN"/>
              <a:t>An Introduction to Database System</a:t>
            </a:r>
          </a:p>
        </p:txBody>
      </p:sp>
      <p:sp>
        <p:nvSpPr>
          <p:cNvPr id="489487" name="Rectangle 15"/>
          <p:cNvSpPr>
            <a:spLocks noGrp="1" noChangeArrowheads="1"/>
          </p:cNvSpPr>
          <p:nvPr>
            <p:ph type="ctrTitle"/>
          </p:nvPr>
        </p:nvSpPr>
        <p:spPr>
          <a:xfrm>
            <a:off x="1143000" y="2590800"/>
            <a:ext cx="7086600" cy="1012825"/>
          </a:xfrm>
          <a:effectLst>
            <a:outerShdw dist="53882" dir="2700000" algn="ctr" rotWithShape="0">
              <a:schemeClr val="tx1"/>
            </a:outerShdw>
          </a:effectLst>
        </p:spPr>
        <p:txBody>
          <a:bodyPr/>
          <a:lstStyle>
            <a:lvl1pPr>
              <a:defRPr sz="4800"/>
            </a:lvl1pPr>
          </a:lstStyle>
          <a:p>
            <a:pPr lvl="0"/>
            <a:r>
              <a:rPr lang="zh-CN" altLang="en-US" noProof="0"/>
              <a:t>单击此处编辑母版标题样式</a:t>
            </a:r>
          </a:p>
        </p:txBody>
      </p:sp>
      <p:sp>
        <p:nvSpPr>
          <p:cNvPr id="489488" name="Rectangle 16"/>
          <p:cNvSpPr>
            <a:spLocks noGrp="1" noChangeArrowheads="1"/>
          </p:cNvSpPr>
          <p:nvPr>
            <p:ph type="subTitle" idx="1"/>
          </p:nvPr>
        </p:nvSpPr>
        <p:spPr bwMode="white">
          <a:xfrm>
            <a:off x="1295400" y="3581400"/>
            <a:ext cx="6705600" cy="381000"/>
          </a:xfrm>
        </p:spPr>
        <p:txBody>
          <a:bodyPr/>
          <a:lstStyle>
            <a:lvl1pPr marL="0" indent="0" algn="ctr">
              <a:buFont typeface="Wingdings" panose="05000000000000000000" pitchFamily="2" charset="2"/>
              <a:buNone/>
              <a:defRPr sz="2000"/>
            </a:lvl1pPr>
          </a:lstStyle>
          <a:p>
            <a:pPr lvl="0"/>
            <a:r>
              <a:rPr lang="zh-CN" altLang="en-US" noProof="0"/>
              <a:t>单击此处编辑母版副标题样式</a:t>
            </a:r>
          </a:p>
        </p:txBody>
      </p:sp>
      <p:pic>
        <p:nvPicPr>
          <p:cNvPr id="489489" name="Picture 17" descr="zjnu校标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5288" y="260350"/>
            <a:ext cx="863600" cy="86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An Introduction to Database System</a:t>
            </a:r>
          </a:p>
        </p:txBody>
      </p:sp>
      <p:sp>
        <p:nvSpPr>
          <p:cNvPr id="6" name="灯片编号占位符 5"/>
          <p:cNvSpPr>
            <a:spLocks noGrp="1"/>
          </p:cNvSpPr>
          <p:nvPr>
            <p:ph type="sldNum" sz="quarter" idx="12"/>
          </p:nvPr>
        </p:nvSpPr>
        <p:spPr/>
        <p:txBody>
          <a:bodyPr/>
          <a:lstStyle>
            <a:lvl1pPr>
              <a:defRPr/>
            </a:lvl1pPr>
          </a:lstStyle>
          <a:p>
            <a:fld id="{FF8F3493-BB8C-4E5B-894A-C04A57808B8A}" type="slidenum">
              <a:rPr lang="en-US" altLang="zh-CN"/>
              <a:pPr/>
              <a:t>‹#›</a:t>
            </a:fld>
            <a:endParaRPr lang="en-US" altLang="zh-CN"/>
          </a:p>
        </p:txBody>
      </p:sp>
    </p:spTree>
    <p:extLst>
      <p:ext uri="{BB962C8B-B14F-4D97-AF65-F5344CB8AC3E}">
        <p14:creationId xmlns:p14="http://schemas.microsoft.com/office/powerpoint/2010/main" val="1442461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An Introduction to Database System</a:t>
            </a:r>
          </a:p>
        </p:txBody>
      </p:sp>
      <p:sp>
        <p:nvSpPr>
          <p:cNvPr id="6" name="灯片编号占位符 5"/>
          <p:cNvSpPr>
            <a:spLocks noGrp="1"/>
          </p:cNvSpPr>
          <p:nvPr>
            <p:ph type="sldNum" sz="quarter" idx="12"/>
          </p:nvPr>
        </p:nvSpPr>
        <p:spPr/>
        <p:txBody>
          <a:bodyPr/>
          <a:lstStyle>
            <a:lvl1pPr>
              <a:defRPr/>
            </a:lvl1pPr>
          </a:lstStyle>
          <a:p>
            <a:fld id="{A00823CB-96CC-4F7A-B4B9-489EBDF51656}" type="slidenum">
              <a:rPr lang="en-US" altLang="zh-CN"/>
              <a:pPr/>
              <a:t>‹#›</a:t>
            </a:fld>
            <a:endParaRPr lang="en-US" altLang="zh-CN"/>
          </a:p>
        </p:txBody>
      </p:sp>
    </p:spTree>
    <p:extLst>
      <p:ext uri="{BB962C8B-B14F-4D97-AF65-F5344CB8AC3E}">
        <p14:creationId xmlns:p14="http://schemas.microsoft.com/office/powerpoint/2010/main" val="1716963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900113" y="6308725"/>
            <a:ext cx="2133600" cy="320675"/>
          </a:xfrm>
        </p:spPr>
        <p:txBody>
          <a:bodyPr/>
          <a:lstStyle>
            <a:lvl1pPr>
              <a:defRPr/>
            </a:lvl1pPr>
          </a:lstStyle>
          <a:p>
            <a:endParaRPr lang="en-US" altLang="zh-CN"/>
          </a:p>
        </p:txBody>
      </p:sp>
      <p:sp>
        <p:nvSpPr>
          <p:cNvPr id="6" name="页脚占位符 5"/>
          <p:cNvSpPr>
            <a:spLocks noGrp="1"/>
          </p:cNvSpPr>
          <p:nvPr>
            <p:ph type="ftr" sz="quarter" idx="11"/>
          </p:nvPr>
        </p:nvSpPr>
        <p:spPr>
          <a:xfrm>
            <a:off x="5219700" y="6381750"/>
            <a:ext cx="3600450" cy="320675"/>
          </a:xfrm>
        </p:spPr>
        <p:txBody>
          <a:bodyPr/>
          <a:lstStyle>
            <a:lvl1pPr>
              <a:defRPr/>
            </a:lvl1pPr>
          </a:lstStyle>
          <a:p>
            <a:r>
              <a:rPr lang="en-US" altLang="zh-CN"/>
              <a:t>An Introduction to Database System</a:t>
            </a:r>
          </a:p>
        </p:txBody>
      </p:sp>
      <p:sp>
        <p:nvSpPr>
          <p:cNvPr id="7" name="灯片编号占位符 6"/>
          <p:cNvSpPr>
            <a:spLocks noGrp="1"/>
          </p:cNvSpPr>
          <p:nvPr>
            <p:ph type="sldNum" sz="quarter" idx="12"/>
          </p:nvPr>
        </p:nvSpPr>
        <p:spPr>
          <a:xfrm>
            <a:off x="250825" y="6237288"/>
            <a:ext cx="585788" cy="457200"/>
          </a:xfrm>
        </p:spPr>
        <p:txBody>
          <a:bodyPr/>
          <a:lstStyle>
            <a:lvl1pPr>
              <a:defRPr/>
            </a:lvl1pPr>
          </a:lstStyle>
          <a:p>
            <a:fld id="{CD5C3753-734A-477F-97D0-D05E6A5C33B1}" type="slidenum">
              <a:rPr lang="en-US" altLang="zh-CN"/>
              <a:pPr/>
              <a:t>‹#›</a:t>
            </a:fld>
            <a:endParaRPr lang="en-US" altLang="zh-CN"/>
          </a:p>
        </p:txBody>
      </p:sp>
    </p:spTree>
    <p:extLst>
      <p:ext uri="{BB962C8B-B14F-4D97-AF65-F5344CB8AC3E}">
        <p14:creationId xmlns:p14="http://schemas.microsoft.com/office/powerpoint/2010/main" val="3685900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92705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An Introduction to Database System</a:t>
            </a:r>
          </a:p>
        </p:txBody>
      </p:sp>
      <p:sp>
        <p:nvSpPr>
          <p:cNvPr id="6" name="灯片编号占位符 5"/>
          <p:cNvSpPr>
            <a:spLocks noGrp="1"/>
          </p:cNvSpPr>
          <p:nvPr>
            <p:ph type="sldNum" sz="quarter" idx="12"/>
          </p:nvPr>
        </p:nvSpPr>
        <p:spPr/>
        <p:txBody>
          <a:bodyPr/>
          <a:lstStyle>
            <a:lvl1pPr>
              <a:defRPr/>
            </a:lvl1pPr>
          </a:lstStyle>
          <a:p>
            <a:fld id="{945D2E7A-0FED-4726-9E29-881D901EFE19}" type="slidenum">
              <a:rPr lang="en-US" altLang="zh-CN"/>
              <a:pPr/>
              <a:t>‹#›</a:t>
            </a:fld>
            <a:endParaRPr lang="en-US" altLang="zh-CN"/>
          </a:p>
        </p:txBody>
      </p:sp>
    </p:spTree>
    <p:extLst>
      <p:ext uri="{BB962C8B-B14F-4D97-AF65-F5344CB8AC3E}">
        <p14:creationId xmlns:p14="http://schemas.microsoft.com/office/powerpoint/2010/main" val="3721062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An Introduction to Database System</a:t>
            </a:r>
          </a:p>
        </p:txBody>
      </p:sp>
      <p:sp>
        <p:nvSpPr>
          <p:cNvPr id="6" name="灯片编号占位符 5"/>
          <p:cNvSpPr>
            <a:spLocks noGrp="1"/>
          </p:cNvSpPr>
          <p:nvPr>
            <p:ph type="sldNum" sz="quarter" idx="12"/>
          </p:nvPr>
        </p:nvSpPr>
        <p:spPr/>
        <p:txBody>
          <a:bodyPr/>
          <a:lstStyle>
            <a:lvl1pPr>
              <a:defRPr/>
            </a:lvl1pPr>
          </a:lstStyle>
          <a:p>
            <a:fld id="{08053329-8F25-432F-AA86-36CCAFD825E2}" type="slidenum">
              <a:rPr lang="en-US" altLang="zh-CN"/>
              <a:pPr/>
              <a:t>‹#›</a:t>
            </a:fld>
            <a:endParaRPr lang="en-US" altLang="zh-CN"/>
          </a:p>
        </p:txBody>
      </p:sp>
    </p:spTree>
    <p:extLst>
      <p:ext uri="{BB962C8B-B14F-4D97-AF65-F5344CB8AC3E}">
        <p14:creationId xmlns:p14="http://schemas.microsoft.com/office/powerpoint/2010/main" val="160800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An Introduction to Database System</a:t>
            </a:r>
          </a:p>
        </p:txBody>
      </p:sp>
      <p:sp>
        <p:nvSpPr>
          <p:cNvPr id="7" name="灯片编号占位符 6"/>
          <p:cNvSpPr>
            <a:spLocks noGrp="1"/>
          </p:cNvSpPr>
          <p:nvPr>
            <p:ph type="sldNum" sz="quarter" idx="12"/>
          </p:nvPr>
        </p:nvSpPr>
        <p:spPr/>
        <p:txBody>
          <a:bodyPr/>
          <a:lstStyle>
            <a:lvl1pPr>
              <a:defRPr/>
            </a:lvl1pPr>
          </a:lstStyle>
          <a:p>
            <a:fld id="{B17111A7-5EA7-4F8D-A702-BD3ED6CACAC9}" type="slidenum">
              <a:rPr lang="en-US" altLang="zh-CN"/>
              <a:pPr/>
              <a:t>‹#›</a:t>
            </a:fld>
            <a:endParaRPr lang="en-US" altLang="zh-CN"/>
          </a:p>
        </p:txBody>
      </p:sp>
    </p:spTree>
    <p:extLst>
      <p:ext uri="{BB962C8B-B14F-4D97-AF65-F5344CB8AC3E}">
        <p14:creationId xmlns:p14="http://schemas.microsoft.com/office/powerpoint/2010/main" val="82060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r>
              <a:rPr lang="en-US" altLang="zh-CN"/>
              <a:t>An Introduction to Database System</a:t>
            </a:r>
          </a:p>
        </p:txBody>
      </p:sp>
      <p:sp>
        <p:nvSpPr>
          <p:cNvPr id="9" name="灯片编号占位符 8"/>
          <p:cNvSpPr>
            <a:spLocks noGrp="1"/>
          </p:cNvSpPr>
          <p:nvPr>
            <p:ph type="sldNum" sz="quarter" idx="12"/>
          </p:nvPr>
        </p:nvSpPr>
        <p:spPr/>
        <p:txBody>
          <a:bodyPr/>
          <a:lstStyle>
            <a:lvl1pPr>
              <a:defRPr/>
            </a:lvl1pPr>
          </a:lstStyle>
          <a:p>
            <a:fld id="{383E55AF-77C8-4437-A0F5-8D0C3053C89A}" type="slidenum">
              <a:rPr lang="en-US" altLang="zh-CN"/>
              <a:pPr/>
              <a:t>‹#›</a:t>
            </a:fld>
            <a:endParaRPr lang="en-US" altLang="zh-CN"/>
          </a:p>
        </p:txBody>
      </p:sp>
    </p:spTree>
    <p:extLst>
      <p:ext uri="{BB962C8B-B14F-4D97-AF65-F5344CB8AC3E}">
        <p14:creationId xmlns:p14="http://schemas.microsoft.com/office/powerpoint/2010/main" val="2521294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en-US" altLang="zh-CN"/>
              <a:t>An Introduction to Database System</a:t>
            </a:r>
          </a:p>
        </p:txBody>
      </p:sp>
      <p:sp>
        <p:nvSpPr>
          <p:cNvPr id="5" name="灯片编号占位符 4"/>
          <p:cNvSpPr>
            <a:spLocks noGrp="1"/>
          </p:cNvSpPr>
          <p:nvPr>
            <p:ph type="sldNum" sz="quarter" idx="12"/>
          </p:nvPr>
        </p:nvSpPr>
        <p:spPr/>
        <p:txBody>
          <a:bodyPr/>
          <a:lstStyle>
            <a:lvl1pPr>
              <a:defRPr/>
            </a:lvl1pPr>
          </a:lstStyle>
          <a:p>
            <a:fld id="{12824611-9AE8-4673-A189-AA3AD14B90B7}" type="slidenum">
              <a:rPr lang="en-US" altLang="zh-CN"/>
              <a:pPr/>
              <a:t>‹#›</a:t>
            </a:fld>
            <a:endParaRPr lang="en-US" altLang="zh-CN"/>
          </a:p>
        </p:txBody>
      </p:sp>
    </p:spTree>
    <p:extLst>
      <p:ext uri="{BB962C8B-B14F-4D97-AF65-F5344CB8AC3E}">
        <p14:creationId xmlns:p14="http://schemas.microsoft.com/office/powerpoint/2010/main" val="2735245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r>
              <a:rPr lang="en-US" altLang="zh-CN"/>
              <a:t>An Introduction to Database System</a:t>
            </a:r>
          </a:p>
        </p:txBody>
      </p:sp>
      <p:sp>
        <p:nvSpPr>
          <p:cNvPr id="4" name="灯片编号占位符 3"/>
          <p:cNvSpPr>
            <a:spLocks noGrp="1"/>
          </p:cNvSpPr>
          <p:nvPr>
            <p:ph type="sldNum" sz="quarter" idx="12"/>
          </p:nvPr>
        </p:nvSpPr>
        <p:spPr/>
        <p:txBody>
          <a:bodyPr/>
          <a:lstStyle>
            <a:lvl1pPr>
              <a:defRPr/>
            </a:lvl1pPr>
          </a:lstStyle>
          <a:p>
            <a:fld id="{B71FBAB2-BFFA-4C1C-9784-956B39B51F6A}" type="slidenum">
              <a:rPr lang="en-US" altLang="zh-CN"/>
              <a:pPr/>
              <a:t>‹#›</a:t>
            </a:fld>
            <a:endParaRPr lang="en-US" altLang="zh-CN"/>
          </a:p>
        </p:txBody>
      </p:sp>
    </p:spTree>
    <p:extLst>
      <p:ext uri="{BB962C8B-B14F-4D97-AF65-F5344CB8AC3E}">
        <p14:creationId xmlns:p14="http://schemas.microsoft.com/office/powerpoint/2010/main" val="1150424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An Introduction to Database System</a:t>
            </a:r>
          </a:p>
        </p:txBody>
      </p:sp>
      <p:sp>
        <p:nvSpPr>
          <p:cNvPr id="7" name="灯片编号占位符 6"/>
          <p:cNvSpPr>
            <a:spLocks noGrp="1"/>
          </p:cNvSpPr>
          <p:nvPr>
            <p:ph type="sldNum" sz="quarter" idx="12"/>
          </p:nvPr>
        </p:nvSpPr>
        <p:spPr/>
        <p:txBody>
          <a:bodyPr/>
          <a:lstStyle>
            <a:lvl1pPr>
              <a:defRPr/>
            </a:lvl1pPr>
          </a:lstStyle>
          <a:p>
            <a:fld id="{4999CEE0-3AD4-4799-BA5D-A0E11F12E95C}" type="slidenum">
              <a:rPr lang="en-US" altLang="zh-CN"/>
              <a:pPr/>
              <a:t>‹#›</a:t>
            </a:fld>
            <a:endParaRPr lang="en-US" altLang="zh-CN"/>
          </a:p>
        </p:txBody>
      </p:sp>
    </p:spTree>
    <p:extLst>
      <p:ext uri="{BB962C8B-B14F-4D97-AF65-F5344CB8AC3E}">
        <p14:creationId xmlns:p14="http://schemas.microsoft.com/office/powerpoint/2010/main" val="2625214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An Introduction to Database System</a:t>
            </a:r>
          </a:p>
        </p:txBody>
      </p:sp>
      <p:sp>
        <p:nvSpPr>
          <p:cNvPr id="7" name="灯片编号占位符 6"/>
          <p:cNvSpPr>
            <a:spLocks noGrp="1"/>
          </p:cNvSpPr>
          <p:nvPr>
            <p:ph type="sldNum" sz="quarter" idx="12"/>
          </p:nvPr>
        </p:nvSpPr>
        <p:spPr/>
        <p:txBody>
          <a:bodyPr/>
          <a:lstStyle>
            <a:lvl1pPr>
              <a:defRPr/>
            </a:lvl1pPr>
          </a:lstStyle>
          <a:p>
            <a:fld id="{2353865D-85A8-4758-A250-1F1668153A56}" type="slidenum">
              <a:rPr lang="en-US" altLang="zh-CN"/>
              <a:pPr/>
              <a:t>‹#›</a:t>
            </a:fld>
            <a:endParaRPr lang="en-US" altLang="zh-CN"/>
          </a:p>
        </p:txBody>
      </p:sp>
    </p:spTree>
    <p:extLst>
      <p:ext uri="{BB962C8B-B14F-4D97-AF65-F5344CB8AC3E}">
        <p14:creationId xmlns:p14="http://schemas.microsoft.com/office/powerpoint/2010/main" val="71177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88450" name="Object 2"/>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name="Image" r:id="rId15" imgW="9561905" imgH="1600000" progId="Photoshop.Image.6">
                  <p:embed/>
                </p:oleObj>
              </mc:Choice>
              <mc:Fallback>
                <p:oleObj name="Image" r:id="rId15" imgW="9561905" imgH="1600000" progId="Photoshop.Image.6">
                  <p:embed/>
                  <p:pic>
                    <p:nvPicPr>
                      <p:cNvPr id="488450"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white">
                      <a:xfrm>
                        <a:off x="0" y="0"/>
                        <a:ext cx="9144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8451" name="Freeform 3"/>
          <p:cNvSpPr>
            <a:spLocks/>
          </p:cNvSpPr>
          <p:nvPr/>
        </p:nvSpPr>
        <p:spPr bwMode="gray">
          <a:xfrm>
            <a:off x="-11113" y="280988"/>
            <a:ext cx="9155113" cy="1620837"/>
          </a:xfrm>
          <a:custGeom>
            <a:avLst/>
            <a:gdLst>
              <a:gd name="T0" fmla="*/ 6 w 5767"/>
              <a:gd name="T1" fmla="*/ 109 h 1021"/>
              <a:gd name="T2" fmla="*/ 1427 w 5767"/>
              <a:gd name="T3" fmla="*/ 46 h 1021"/>
              <a:gd name="T4" fmla="*/ 4032 w 5767"/>
              <a:gd name="T5" fmla="*/ 255 h 1021"/>
              <a:gd name="T6" fmla="*/ 5767 w 5767"/>
              <a:gd name="T7" fmla="*/ 0 h 1021"/>
              <a:gd name="T8" fmla="*/ 5767 w 5767"/>
              <a:gd name="T9" fmla="*/ 776 h 1021"/>
              <a:gd name="T10" fmla="*/ 4065 w 5767"/>
              <a:gd name="T11" fmla="*/ 831 h 1021"/>
              <a:gd name="T12" fmla="*/ 1984 w 5767"/>
              <a:gd name="T13" fmla="*/ 674 h 1021"/>
              <a:gd name="T14" fmla="*/ 14 w 5767"/>
              <a:gd name="T15" fmla="*/ 995 h 1021"/>
              <a:gd name="T16" fmla="*/ 6 w 5767"/>
              <a:gd name="T17" fmla="*/ 10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52" name="Freeform 4"/>
          <p:cNvSpPr>
            <a:spLocks/>
          </p:cNvSpPr>
          <p:nvPr/>
        </p:nvSpPr>
        <p:spPr bwMode="gray">
          <a:xfrm>
            <a:off x="-20638" y="533400"/>
            <a:ext cx="9161463" cy="1006475"/>
          </a:xfrm>
          <a:custGeom>
            <a:avLst/>
            <a:gdLst>
              <a:gd name="T0" fmla="*/ 20 w 5771"/>
              <a:gd name="T1" fmla="*/ 109 h 634"/>
              <a:gd name="T2" fmla="*/ 1442 w 5771"/>
              <a:gd name="T3" fmla="*/ 3 h 634"/>
              <a:gd name="T4" fmla="*/ 4150 w 5771"/>
              <a:gd name="T5" fmla="*/ 148 h 634"/>
              <a:gd name="T6" fmla="*/ 5771 w 5771"/>
              <a:gd name="T7" fmla="*/ 37 h 634"/>
              <a:gd name="T8" fmla="*/ 5771 w 5771"/>
              <a:gd name="T9" fmla="*/ 557 h 634"/>
              <a:gd name="T10" fmla="*/ 3942 w 5771"/>
              <a:gd name="T11" fmla="*/ 592 h 634"/>
              <a:gd name="T12" fmla="*/ 1839 w 5771"/>
              <a:gd name="T13" fmla="*/ 456 h 634"/>
              <a:gd name="T14" fmla="*/ 6 w 5771"/>
              <a:gd name="T15" fmla="*/ 620 h 634"/>
              <a:gd name="T16" fmla="*/ 20 w 5771"/>
              <a:gd name="T17" fmla="*/ 10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8453" name="Group 5"/>
          <p:cNvGrpSpPr>
            <a:grpSpLocks/>
          </p:cNvGrpSpPr>
          <p:nvPr/>
        </p:nvGrpSpPr>
        <p:grpSpPr bwMode="auto">
          <a:xfrm>
            <a:off x="7740650" y="347663"/>
            <a:ext cx="387350" cy="366712"/>
            <a:chOff x="4752" y="1200"/>
            <a:chExt cx="288" cy="288"/>
          </a:xfrm>
        </p:grpSpPr>
        <p:sp>
          <p:nvSpPr>
            <p:cNvPr id="488454" name="Oval 6"/>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8455" name="Oval 7"/>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88456" name="Group 8"/>
          <p:cNvGrpSpPr>
            <a:grpSpLocks/>
          </p:cNvGrpSpPr>
          <p:nvPr/>
        </p:nvGrpSpPr>
        <p:grpSpPr bwMode="auto">
          <a:xfrm>
            <a:off x="8153400" y="53975"/>
            <a:ext cx="609600" cy="592138"/>
            <a:chOff x="4992" y="816"/>
            <a:chExt cx="576" cy="576"/>
          </a:xfrm>
        </p:grpSpPr>
        <p:sp>
          <p:nvSpPr>
            <p:cNvPr id="488457" name="Oval 9"/>
            <p:cNvSpPr>
              <a:spLocks noChangeArrowheads="1"/>
            </p:cNvSpPr>
            <p:nvPr userDrawn="1"/>
          </p:nvSpPr>
          <p:spPr bwMode="gray">
            <a:xfrm>
              <a:off x="4992" y="816"/>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8458" name="Oval 10"/>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88459" name="Group 11"/>
          <p:cNvGrpSpPr>
            <a:grpSpLocks/>
          </p:cNvGrpSpPr>
          <p:nvPr/>
        </p:nvGrpSpPr>
        <p:grpSpPr bwMode="auto">
          <a:xfrm>
            <a:off x="171450" y="819150"/>
            <a:ext cx="720725" cy="762000"/>
            <a:chOff x="4992" y="816"/>
            <a:chExt cx="576" cy="576"/>
          </a:xfrm>
        </p:grpSpPr>
        <p:sp>
          <p:nvSpPr>
            <p:cNvPr id="488460" name="Oval 12"/>
            <p:cNvSpPr>
              <a:spLocks noChangeArrowheads="1"/>
            </p:cNvSpPr>
            <p:nvPr userDrawn="1"/>
          </p:nvSpPr>
          <p:spPr bwMode="gray">
            <a:xfrm>
              <a:off x="4992" y="816"/>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8461" name="Oval 13"/>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8462" name="Rectangle 14"/>
          <p:cNvSpPr>
            <a:spLocks noGrp="1" noChangeArrowheads="1"/>
          </p:cNvSpPr>
          <p:nvPr>
            <p:ph type="body" idx="1"/>
          </p:nvPr>
        </p:nvSpPr>
        <p:spPr bwMode="auto">
          <a:xfrm>
            <a:off x="457200" y="18288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88463" name="Rectangle 15"/>
          <p:cNvSpPr>
            <a:spLocks noGrp="1" noChangeArrowheads="1"/>
          </p:cNvSpPr>
          <p:nvPr>
            <p:ph type="dt" sz="half" idx="2"/>
          </p:nvPr>
        </p:nvSpPr>
        <p:spPr bwMode="auto">
          <a:xfrm>
            <a:off x="900113" y="63087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buClrTx/>
              <a:buFontTx/>
              <a:buNone/>
              <a:defRPr sz="1400" b="0"/>
            </a:lvl1pPr>
          </a:lstStyle>
          <a:p>
            <a:endParaRPr lang="en-US" altLang="zh-CN"/>
          </a:p>
        </p:txBody>
      </p:sp>
      <p:sp>
        <p:nvSpPr>
          <p:cNvPr id="488464" name="Rectangle 16"/>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FontTx/>
              <a:buNone/>
              <a:defRPr sz="1400">
                <a:solidFill>
                  <a:srgbClr val="F03628"/>
                </a:solidFill>
              </a:defRPr>
            </a:lvl1pPr>
          </a:lstStyle>
          <a:p>
            <a:r>
              <a:rPr lang="en-US" altLang="zh-CN"/>
              <a:t>An Introduction to Database System</a:t>
            </a:r>
          </a:p>
        </p:txBody>
      </p:sp>
      <p:sp>
        <p:nvSpPr>
          <p:cNvPr id="488465" name="Rectangle 17"/>
          <p:cNvSpPr>
            <a:spLocks noGrp="1" noChangeArrowheads="1"/>
          </p:cNvSpPr>
          <p:nvPr>
            <p:ph type="title"/>
          </p:nvPr>
        </p:nvSpPr>
        <p:spPr bwMode="white">
          <a:xfrm>
            <a:off x="914400" y="6858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488466" name="Picture 18" descr="zjnu校标2"/>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8461375" y="765175"/>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488467" name="Rectangle 19"/>
          <p:cNvSpPr>
            <a:spLocks noGrp="1" noChangeArrowheads="1"/>
          </p:cNvSpPr>
          <p:nvPr>
            <p:ph type="sldNum" sz="quarter" idx="4"/>
          </p:nvPr>
        </p:nvSpPr>
        <p:spPr bwMode="auto">
          <a:xfrm>
            <a:off x="250825" y="6237288"/>
            <a:ext cx="58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FontTx/>
              <a:buNone/>
              <a:defRPr sz="1400" b="0">
                <a:latin typeface="Tahoma" panose="020B0604030504040204" pitchFamily="34" charset="0"/>
              </a:defRPr>
            </a:lvl1pPr>
          </a:lstStyle>
          <a:p>
            <a:fld id="{8371329D-1D4D-4686-B4EE-AB700F68782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hf hdr="0" ftr="0" dt="0"/>
  <p:txStyles>
    <p:titleStyle>
      <a:lvl1pPr algn="ctr" rtl="0" fontAlgn="base">
        <a:spcBef>
          <a:spcPct val="0"/>
        </a:spcBef>
        <a:spcAft>
          <a:spcPct val="0"/>
        </a:spcAft>
        <a:defRPr sz="3600" b="1" kern="1200">
          <a:solidFill>
            <a:schemeClr val="bg1"/>
          </a:solidFill>
          <a:latin typeface="+mj-lt"/>
          <a:ea typeface="+mj-ea"/>
          <a:cs typeface="+mj-cs"/>
        </a:defRPr>
      </a:lvl1pPr>
      <a:lvl2pPr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2pPr>
      <a:lvl3pPr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3pPr>
      <a:lvl4pPr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4pPr>
      <a:lvl5pPr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Font typeface="Wingdings" panose="05000000000000000000" pitchFamily="2" charset="2"/>
        <a:buChar char="v"/>
        <a:defRPr sz="28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Char char="•"/>
        <a:defRPr sz="22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0759" name="Rectangle 7"/>
          <p:cNvSpPr>
            <a:spLocks noGrp="1" noChangeArrowheads="1"/>
          </p:cNvSpPr>
          <p:nvPr>
            <p:ph type="ctrTitle"/>
          </p:nvPr>
        </p:nvSpPr>
        <p:spPr>
          <a:xfrm>
            <a:off x="1116013" y="2781300"/>
            <a:ext cx="7086600" cy="1012825"/>
          </a:xfrm>
        </p:spPr>
        <p:txBody>
          <a:bodyPr/>
          <a:lstStyle/>
          <a:p>
            <a:r>
              <a:rPr kumimoji="1" lang="zh-CN" altLang="en-US"/>
              <a:t>第七章  数据库设计</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sz="3200" dirty="0"/>
              <a:t>数据库设计的基本步骤（续）</a:t>
            </a:r>
          </a:p>
        </p:txBody>
      </p:sp>
      <p:sp>
        <p:nvSpPr>
          <p:cNvPr id="412675"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zh-CN" altLang="en-US"/>
              <a:t>二、数据库设计的过程</a:t>
            </a:r>
            <a:r>
              <a:rPr lang="en-US" altLang="zh-CN"/>
              <a:t>(</a:t>
            </a:r>
            <a:r>
              <a:rPr lang="zh-CN" altLang="en-US"/>
              <a:t>六个阶段</a:t>
            </a:r>
            <a:r>
              <a:rPr lang="en-US" altLang="zh-CN"/>
              <a:t>) </a:t>
            </a:r>
          </a:p>
          <a:p>
            <a:pPr>
              <a:lnSpc>
                <a:spcPct val="170000"/>
              </a:lnSpc>
              <a:buFont typeface="Wingdings" panose="05000000000000000000" pitchFamily="2" charset="2"/>
              <a:buNone/>
            </a:pPr>
            <a:r>
              <a:rPr lang="zh-CN" altLang="en-US" sz="2400">
                <a:solidFill>
                  <a:srgbClr val="3333FF"/>
                </a:solidFill>
              </a:rPr>
              <a:t>　</a:t>
            </a:r>
            <a:r>
              <a:rPr lang="zh-CN" altLang="en-US">
                <a:solidFill>
                  <a:srgbClr val="3333FF"/>
                </a:solidFill>
              </a:rPr>
              <a:t>⒈需求分析阶段</a:t>
            </a:r>
          </a:p>
          <a:p>
            <a:pPr lvl="1">
              <a:lnSpc>
                <a:spcPct val="170000"/>
              </a:lnSpc>
            </a:pPr>
            <a:r>
              <a:rPr lang="zh-CN" altLang="en-US"/>
              <a:t>准确了解与分析用户需求（包括数据与处理）</a:t>
            </a:r>
          </a:p>
          <a:p>
            <a:pPr lvl="1">
              <a:lnSpc>
                <a:spcPct val="170000"/>
              </a:lnSpc>
            </a:pPr>
            <a:r>
              <a:rPr lang="zh-CN" altLang="en-US"/>
              <a:t>最困难、最耗费时间的一步</a:t>
            </a:r>
          </a:p>
          <a:p>
            <a:pPr>
              <a:lnSpc>
                <a:spcPct val="90000"/>
              </a:lnSpc>
            </a:pPr>
            <a:endParaRPr lang="zh-CN" altLang="en-US"/>
          </a:p>
          <a:p>
            <a:pPr>
              <a:lnSpc>
                <a:spcPct val="90000"/>
              </a:lnSpc>
              <a:buFont typeface="Wingdings" panose="05000000000000000000" pitchFamily="2" charset="2"/>
              <a:buNone/>
            </a:pPr>
            <a:r>
              <a:rPr lang="zh-CN" altLang="en-US" sz="2400"/>
              <a:t>　</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10</a:t>
            </a:fld>
            <a:endParaRPr lang="en-US" altLang="zh-C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5" name="Group 3"/>
          <p:cNvGrpSpPr>
            <a:grpSpLocks/>
          </p:cNvGrpSpPr>
          <p:nvPr/>
        </p:nvGrpSpPr>
        <p:grpSpPr bwMode="auto">
          <a:xfrm>
            <a:off x="250825" y="1268413"/>
            <a:ext cx="4033838" cy="1676400"/>
            <a:chOff x="912" y="1008"/>
            <a:chExt cx="4272" cy="1488"/>
          </a:xfrm>
        </p:grpSpPr>
        <p:sp>
          <p:nvSpPr>
            <p:cNvPr id="49189" name="Rectangle 4"/>
            <p:cNvSpPr>
              <a:spLocks noChangeArrowheads="1"/>
            </p:cNvSpPr>
            <p:nvPr/>
          </p:nvSpPr>
          <p:spPr bwMode="auto">
            <a:xfrm>
              <a:off x="2592" y="1008"/>
              <a:ext cx="671" cy="383"/>
            </a:xfrm>
            <a:prstGeom prst="rect">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r>
                <a:rPr lang="zh-CN" altLang="en-US" sz="2000" b="1" i="0">
                  <a:solidFill>
                    <a:srgbClr val="000066"/>
                  </a:solidFill>
                  <a:latin typeface="Times New Roman" pitchFamily="18" charset="0"/>
                </a:rPr>
                <a:t>学生</a:t>
              </a:r>
            </a:p>
          </p:txBody>
        </p:sp>
        <p:sp>
          <p:nvSpPr>
            <p:cNvPr id="49190" name="Oval 5"/>
            <p:cNvSpPr>
              <a:spLocks noChangeArrowheads="1"/>
            </p:cNvSpPr>
            <p:nvPr/>
          </p:nvSpPr>
          <p:spPr bwMode="auto">
            <a:xfrm>
              <a:off x="912" y="1920"/>
              <a:ext cx="576" cy="576"/>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r>
                <a:rPr lang="zh-CN" altLang="en-US" sz="2000" b="1" i="0">
                  <a:solidFill>
                    <a:srgbClr val="000066"/>
                  </a:solidFill>
                  <a:latin typeface="Times New Roman" pitchFamily="18" charset="0"/>
                </a:rPr>
                <a:t>学号</a:t>
              </a:r>
            </a:p>
          </p:txBody>
        </p:sp>
        <p:sp>
          <p:nvSpPr>
            <p:cNvPr id="49191" name="Oval 6"/>
            <p:cNvSpPr>
              <a:spLocks noChangeArrowheads="1"/>
            </p:cNvSpPr>
            <p:nvPr/>
          </p:nvSpPr>
          <p:spPr bwMode="auto">
            <a:xfrm>
              <a:off x="1872" y="1920"/>
              <a:ext cx="576" cy="576"/>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r>
                <a:rPr lang="en-US" altLang="zh-CN" sz="2000" b="1" i="0">
                  <a:solidFill>
                    <a:srgbClr val="000066"/>
                  </a:solidFill>
                  <a:latin typeface="Times New Roman" pitchFamily="18" charset="0"/>
                </a:rPr>
                <a:t> </a:t>
              </a:r>
              <a:r>
                <a:rPr lang="zh-CN" altLang="en-US" sz="2000" b="1" i="0">
                  <a:solidFill>
                    <a:srgbClr val="000066"/>
                  </a:solidFill>
                  <a:latin typeface="Times New Roman" pitchFamily="18" charset="0"/>
                </a:rPr>
                <a:t>姓名</a:t>
              </a:r>
            </a:p>
          </p:txBody>
        </p:sp>
        <p:sp>
          <p:nvSpPr>
            <p:cNvPr id="49192" name="Oval 7"/>
            <p:cNvSpPr>
              <a:spLocks noChangeArrowheads="1"/>
            </p:cNvSpPr>
            <p:nvPr/>
          </p:nvSpPr>
          <p:spPr bwMode="auto">
            <a:xfrm>
              <a:off x="2832" y="1920"/>
              <a:ext cx="576" cy="576"/>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r>
                <a:rPr lang="zh-CN" altLang="en-US" sz="2000" b="1" i="0">
                  <a:solidFill>
                    <a:srgbClr val="000066"/>
                  </a:solidFill>
                  <a:latin typeface="Times New Roman" pitchFamily="18" charset="0"/>
                </a:rPr>
                <a:t>性别</a:t>
              </a:r>
            </a:p>
          </p:txBody>
        </p:sp>
        <p:sp>
          <p:nvSpPr>
            <p:cNvPr id="49193" name="Oval 8"/>
            <p:cNvSpPr>
              <a:spLocks noChangeArrowheads="1"/>
            </p:cNvSpPr>
            <p:nvPr/>
          </p:nvSpPr>
          <p:spPr bwMode="auto">
            <a:xfrm>
              <a:off x="3792" y="2016"/>
              <a:ext cx="1392" cy="480"/>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r>
                <a:rPr lang="zh-CN" altLang="en-US" sz="2000" b="1" i="0">
                  <a:solidFill>
                    <a:srgbClr val="000066"/>
                  </a:solidFill>
                  <a:latin typeface="Times New Roman" pitchFamily="18" charset="0"/>
                </a:rPr>
                <a:t>平均成绩</a:t>
              </a:r>
            </a:p>
          </p:txBody>
        </p:sp>
        <p:sp>
          <p:nvSpPr>
            <p:cNvPr id="49194" name="Line 9"/>
            <p:cNvSpPr>
              <a:spLocks noChangeShapeType="1"/>
            </p:cNvSpPr>
            <p:nvPr/>
          </p:nvSpPr>
          <p:spPr bwMode="auto">
            <a:xfrm flipH="1">
              <a:off x="1344" y="1392"/>
              <a:ext cx="1248" cy="528"/>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5" name="Line 10"/>
            <p:cNvSpPr>
              <a:spLocks noChangeShapeType="1"/>
            </p:cNvSpPr>
            <p:nvPr/>
          </p:nvSpPr>
          <p:spPr bwMode="auto">
            <a:xfrm flipH="1">
              <a:off x="2256" y="1392"/>
              <a:ext cx="480" cy="528"/>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6" name="Line 11"/>
            <p:cNvSpPr>
              <a:spLocks noChangeShapeType="1"/>
            </p:cNvSpPr>
            <p:nvPr/>
          </p:nvSpPr>
          <p:spPr bwMode="auto">
            <a:xfrm>
              <a:off x="3072" y="1392"/>
              <a:ext cx="0" cy="528"/>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7" name="Line 12"/>
            <p:cNvSpPr>
              <a:spLocks noChangeShapeType="1"/>
            </p:cNvSpPr>
            <p:nvPr/>
          </p:nvSpPr>
          <p:spPr bwMode="auto">
            <a:xfrm>
              <a:off x="3264" y="1392"/>
              <a:ext cx="960" cy="624"/>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9156" name="Rectangle 13"/>
          <p:cNvSpPr>
            <a:spLocks noChangeArrowheads="1"/>
          </p:cNvSpPr>
          <p:nvPr/>
        </p:nvSpPr>
        <p:spPr bwMode="auto">
          <a:xfrm>
            <a:off x="684213" y="3068638"/>
            <a:ext cx="2971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r>
              <a:rPr lang="en-US" altLang="zh-CN" sz="2400" b="1" i="0">
                <a:latin typeface="Times New Roman" pitchFamily="18" charset="0"/>
              </a:rPr>
              <a:t>(a)</a:t>
            </a:r>
            <a:r>
              <a:rPr lang="zh-CN" altLang="en-US" sz="2400" b="1" i="0">
                <a:latin typeface="Times New Roman" pitchFamily="18" charset="0"/>
              </a:rPr>
              <a:t>在局部应用</a:t>
            </a:r>
            <a:r>
              <a:rPr lang="en-US" altLang="zh-CN" sz="2400" b="1" i="0">
                <a:latin typeface="Times New Roman" pitchFamily="18" charset="0"/>
              </a:rPr>
              <a:t>A</a:t>
            </a:r>
            <a:r>
              <a:rPr lang="zh-CN" altLang="en-US" sz="2400" b="1" i="0">
                <a:latin typeface="Times New Roman" pitchFamily="18" charset="0"/>
              </a:rPr>
              <a:t>中</a:t>
            </a:r>
          </a:p>
        </p:txBody>
      </p:sp>
      <p:grpSp>
        <p:nvGrpSpPr>
          <p:cNvPr id="49157" name="Group 14"/>
          <p:cNvGrpSpPr>
            <a:grpSpLocks/>
          </p:cNvGrpSpPr>
          <p:nvPr/>
        </p:nvGrpSpPr>
        <p:grpSpPr bwMode="auto">
          <a:xfrm>
            <a:off x="4427538" y="1125538"/>
            <a:ext cx="5689600" cy="1816100"/>
            <a:chOff x="480" y="2352"/>
            <a:chExt cx="5040" cy="1144"/>
          </a:xfrm>
        </p:grpSpPr>
        <p:sp>
          <p:nvSpPr>
            <p:cNvPr id="49176" name="Rectangle 15"/>
            <p:cNvSpPr>
              <a:spLocks noChangeArrowheads="1"/>
            </p:cNvSpPr>
            <p:nvPr/>
          </p:nvSpPr>
          <p:spPr bwMode="auto">
            <a:xfrm>
              <a:off x="3648" y="2448"/>
              <a:ext cx="187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endParaRPr lang="zh-CN" altLang="zh-CN" sz="2000" b="1" i="0">
                <a:solidFill>
                  <a:srgbClr val="000066"/>
                </a:solidFill>
                <a:latin typeface="Times New Roman" pitchFamily="18" charset="0"/>
              </a:endParaRPr>
            </a:p>
          </p:txBody>
        </p:sp>
        <p:grpSp>
          <p:nvGrpSpPr>
            <p:cNvPr id="49177" name="Group 16"/>
            <p:cNvGrpSpPr>
              <a:grpSpLocks/>
            </p:cNvGrpSpPr>
            <p:nvPr/>
          </p:nvGrpSpPr>
          <p:grpSpPr bwMode="auto">
            <a:xfrm>
              <a:off x="480" y="2352"/>
              <a:ext cx="3888" cy="1144"/>
              <a:chOff x="672" y="2160"/>
              <a:chExt cx="3888" cy="1144"/>
            </a:xfrm>
          </p:grpSpPr>
          <p:sp>
            <p:nvSpPr>
              <p:cNvPr id="49178" name="Rectangle 17"/>
              <p:cNvSpPr>
                <a:spLocks noChangeArrowheads="1"/>
              </p:cNvSpPr>
              <p:nvPr/>
            </p:nvSpPr>
            <p:spPr bwMode="auto">
              <a:xfrm>
                <a:off x="2352" y="2160"/>
                <a:ext cx="671" cy="285"/>
              </a:xfrm>
              <a:prstGeom prst="rect">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r>
                  <a:rPr lang="zh-CN" altLang="en-US" sz="2000" b="1" i="0">
                    <a:solidFill>
                      <a:srgbClr val="000066"/>
                    </a:solidFill>
                    <a:latin typeface="Times New Roman" pitchFamily="18" charset="0"/>
                  </a:rPr>
                  <a:t>学生</a:t>
                </a:r>
              </a:p>
            </p:txBody>
          </p:sp>
          <p:sp>
            <p:nvSpPr>
              <p:cNvPr id="49179" name="Oval 18"/>
              <p:cNvSpPr>
                <a:spLocks noChangeArrowheads="1"/>
              </p:cNvSpPr>
              <p:nvPr/>
            </p:nvSpPr>
            <p:spPr bwMode="auto">
              <a:xfrm>
                <a:off x="1440" y="2803"/>
                <a:ext cx="576" cy="429"/>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r>
                  <a:rPr lang="zh-CN" altLang="en-US" sz="2000" b="1" i="0">
                    <a:solidFill>
                      <a:srgbClr val="000066"/>
                    </a:solidFill>
                    <a:latin typeface="Times New Roman" pitchFamily="18" charset="0"/>
                  </a:rPr>
                  <a:t>学号</a:t>
                </a:r>
              </a:p>
            </p:txBody>
          </p:sp>
          <p:sp>
            <p:nvSpPr>
              <p:cNvPr id="49180" name="Oval 19"/>
              <p:cNvSpPr>
                <a:spLocks noChangeArrowheads="1"/>
              </p:cNvSpPr>
              <p:nvPr/>
            </p:nvSpPr>
            <p:spPr bwMode="auto">
              <a:xfrm>
                <a:off x="672" y="2803"/>
                <a:ext cx="576" cy="429"/>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r>
                  <a:rPr lang="en-US" altLang="zh-CN" sz="2000" b="1" i="0">
                    <a:solidFill>
                      <a:srgbClr val="000066"/>
                    </a:solidFill>
                    <a:latin typeface="Times New Roman" pitchFamily="18" charset="0"/>
                  </a:rPr>
                  <a:t> </a:t>
                </a:r>
                <a:r>
                  <a:rPr lang="zh-CN" altLang="en-US" sz="2000" b="1" i="0">
                    <a:solidFill>
                      <a:srgbClr val="000066"/>
                    </a:solidFill>
                    <a:latin typeface="Times New Roman" pitchFamily="18" charset="0"/>
                  </a:rPr>
                  <a:t>姓名</a:t>
                </a:r>
              </a:p>
            </p:txBody>
          </p:sp>
          <p:sp>
            <p:nvSpPr>
              <p:cNvPr id="49181" name="Oval 20"/>
              <p:cNvSpPr>
                <a:spLocks noChangeArrowheads="1"/>
              </p:cNvSpPr>
              <p:nvPr/>
            </p:nvSpPr>
            <p:spPr bwMode="auto">
              <a:xfrm>
                <a:off x="2112" y="2839"/>
                <a:ext cx="816" cy="429"/>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r>
                  <a:rPr lang="zh-CN" altLang="en-US" sz="2000" b="1" i="0">
                    <a:solidFill>
                      <a:srgbClr val="000066"/>
                    </a:solidFill>
                    <a:latin typeface="Times New Roman" pitchFamily="18" charset="0"/>
                  </a:rPr>
                  <a:t>出生日期</a:t>
                </a:r>
              </a:p>
            </p:txBody>
          </p:sp>
          <p:sp>
            <p:nvSpPr>
              <p:cNvPr id="49182" name="Oval 21"/>
              <p:cNvSpPr>
                <a:spLocks noChangeArrowheads="1"/>
              </p:cNvSpPr>
              <p:nvPr/>
            </p:nvSpPr>
            <p:spPr bwMode="auto">
              <a:xfrm>
                <a:off x="3840" y="2875"/>
                <a:ext cx="720" cy="429"/>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r>
                  <a:rPr lang="zh-CN" altLang="en-US" sz="2000" b="1" i="0">
                    <a:solidFill>
                      <a:srgbClr val="000066"/>
                    </a:solidFill>
                    <a:latin typeface="Times New Roman" pitchFamily="18" charset="0"/>
                  </a:rPr>
                  <a:t>年级</a:t>
                </a:r>
              </a:p>
            </p:txBody>
          </p:sp>
          <p:sp>
            <p:nvSpPr>
              <p:cNvPr id="49183" name="Line 22"/>
              <p:cNvSpPr>
                <a:spLocks noChangeShapeType="1"/>
              </p:cNvSpPr>
              <p:nvPr/>
            </p:nvSpPr>
            <p:spPr bwMode="auto">
              <a:xfrm flipH="1">
                <a:off x="1104" y="2446"/>
                <a:ext cx="1248" cy="393"/>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4" name="Line 23"/>
              <p:cNvSpPr>
                <a:spLocks noChangeShapeType="1"/>
              </p:cNvSpPr>
              <p:nvPr/>
            </p:nvSpPr>
            <p:spPr bwMode="auto">
              <a:xfrm flipH="1">
                <a:off x="1920" y="2446"/>
                <a:ext cx="480" cy="393"/>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5" name="Line 24"/>
              <p:cNvSpPr>
                <a:spLocks noChangeShapeType="1"/>
              </p:cNvSpPr>
              <p:nvPr/>
            </p:nvSpPr>
            <p:spPr bwMode="auto">
              <a:xfrm>
                <a:off x="2496" y="2446"/>
                <a:ext cx="1" cy="393"/>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6" name="Line 25"/>
              <p:cNvSpPr>
                <a:spLocks noChangeShapeType="1"/>
              </p:cNvSpPr>
              <p:nvPr/>
            </p:nvSpPr>
            <p:spPr bwMode="auto">
              <a:xfrm>
                <a:off x="3024" y="2446"/>
                <a:ext cx="960" cy="465"/>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7" name="Oval 26"/>
              <p:cNvSpPr>
                <a:spLocks noChangeArrowheads="1"/>
              </p:cNvSpPr>
              <p:nvPr/>
            </p:nvSpPr>
            <p:spPr bwMode="auto">
              <a:xfrm>
                <a:off x="3024" y="2875"/>
                <a:ext cx="768" cy="429"/>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r>
                  <a:rPr lang="zh-CN" altLang="en-US" sz="2000" b="1" i="0">
                    <a:solidFill>
                      <a:srgbClr val="000066"/>
                    </a:solidFill>
                    <a:latin typeface="Times New Roman" pitchFamily="18" charset="0"/>
                  </a:rPr>
                  <a:t>所在系 </a:t>
                </a:r>
              </a:p>
            </p:txBody>
          </p:sp>
          <p:sp>
            <p:nvSpPr>
              <p:cNvPr id="49188" name="Line 27"/>
              <p:cNvSpPr>
                <a:spLocks noChangeShapeType="1"/>
              </p:cNvSpPr>
              <p:nvPr/>
            </p:nvSpPr>
            <p:spPr bwMode="auto">
              <a:xfrm>
                <a:off x="2880" y="2446"/>
                <a:ext cx="432" cy="429"/>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49158" name="Rectangle 28"/>
          <p:cNvSpPr>
            <a:spLocks noChangeArrowheads="1"/>
          </p:cNvSpPr>
          <p:nvPr/>
        </p:nvSpPr>
        <p:spPr bwMode="auto">
          <a:xfrm>
            <a:off x="5724525" y="3141663"/>
            <a:ext cx="2971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r>
              <a:rPr lang="en-US" altLang="zh-CN" sz="2400" b="1" i="0">
                <a:latin typeface="Times New Roman" pitchFamily="18" charset="0"/>
              </a:rPr>
              <a:t>(b)</a:t>
            </a:r>
            <a:r>
              <a:rPr lang="zh-CN" altLang="en-US" sz="2400" b="1" i="0">
                <a:latin typeface="Times New Roman" pitchFamily="18" charset="0"/>
              </a:rPr>
              <a:t>在局部应用</a:t>
            </a:r>
            <a:r>
              <a:rPr lang="en-US" altLang="zh-CN" sz="2400" b="1" i="0">
                <a:latin typeface="Times New Roman" pitchFamily="18" charset="0"/>
              </a:rPr>
              <a:t>B</a:t>
            </a:r>
            <a:r>
              <a:rPr lang="zh-CN" altLang="en-US" sz="2400" b="1" i="0">
                <a:latin typeface="Times New Roman" pitchFamily="18" charset="0"/>
              </a:rPr>
              <a:t>中</a:t>
            </a:r>
          </a:p>
        </p:txBody>
      </p:sp>
      <p:sp>
        <p:nvSpPr>
          <p:cNvPr id="49159" name="Rectangle 29"/>
          <p:cNvSpPr>
            <a:spLocks noChangeArrowheads="1"/>
          </p:cNvSpPr>
          <p:nvPr/>
        </p:nvSpPr>
        <p:spPr bwMode="auto">
          <a:xfrm>
            <a:off x="684213" y="6021388"/>
            <a:ext cx="2971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r>
              <a:rPr lang="en-US" altLang="zh-CN" sz="2000" b="1" i="0">
                <a:latin typeface="Times New Roman" pitchFamily="18" charset="0"/>
              </a:rPr>
              <a:t>(c)</a:t>
            </a:r>
            <a:r>
              <a:rPr lang="zh-CN" altLang="en-US" sz="2000" b="1" i="0">
                <a:latin typeface="Times New Roman" pitchFamily="18" charset="0"/>
              </a:rPr>
              <a:t>合并后</a:t>
            </a:r>
          </a:p>
        </p:txBody>
      </p:sp>
      <p:grpSp>
        <p:nvGrpSpPr>
          <p:cNvPr id="5" name="Group 30"/>
          <p:cNvGrpSpPr>
            <a:grpSpLocks/>
          </p:cNvGrpSpPr>
          <p:nvPr/>
        </p:nvGrpSpPr>
        <p:grpSpPr bwMode="auto">
          <a:xfrm>
            <a:off x="971550" y="3716338"/>
            <a:ext cx="7467600" cy="2438400"/>
            <a:chOff x="816" y="1248"/>
            <a:chExt cx="4704" cy="1536"/>
          </a:xfrm>
        </p:grpSpPr>
        <p:sp>
          <p:nvSpPr>
            <p:cNvPr id="49161" name="Rectangle 31"/>
            <p:cNvSpPr>
              <a:spLocks noChangeArrowheads="1"/>
            </p:cNvSpPr>
            <p:nvPr/>
          </p:nvSpPr>
          <p:spPr bwMode="auto">
            <a:xfrm>
              <a:off x="2592" y="1248"/>
              <a:ext cx="671" cy="383"/>
            </a:xfrm>
            <a:prstGeom prst="rect">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r>
                <a:rPr lang="zh-CN" altLang="en-US" sz="2000" b="1" i="0">
                  <a:solidFill>
                    <a:srgbClr val="000066"/>
                  </a:solidFill>
                  <a:latin typeface="Times New Roman" pitchFamily="18" charset="0"/>
                </a:rPr>
                <a:t>学生</a:t>
              </a:r>
            </a:p>
          </p:txBody>
        </p:sp>
        <p:sp>
          <p:nvSpPr>
            <p:cNvPr id="49162" name="Oval 32"/>
            <p:cNvSpPr>
              <a:spLocks noChangeArrowheads="1"/>
            </p:cNvSpPr>
            <p:nvPr/>
          </p:nvSpPr>
          <p:spPr bwMode="auto">
            <a:xfrm>
              <a:off x="816" y="2208"/>
              <a:ext cx="480" cy="480"/>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r>
                <a:rPr lang="en-US" altLang="zh-CN" sz="2000" b="1" i="0">
                  <a:solidFill>
                    <a:srgbClr val="000066"/>
                  </a:solidFill>
                  <a:latin typeface="Times New Roman" pitchFamily="18" charset="0"/>
                </a:rPr>
                <a:t> </a:t>
              </a:r>
              <a:r>
                <a:rPr lang="zh-CN" altLang="en-US" sz="2000" b="1" i="0">
                  <a:solidFill>
                    <a:srgbClr val="000066"/>
                  </a:solidFill>
                  <a:latin typeface="Times New Roman" pitchFamily="18" charset="0"/>
                </a:rPr>
                <a:t>学号</a:t>
              </a:r>
            </a:p>
          </p:txBody>
        </p:sp>
        <p:sp>
          <p:nvSpPr>
            <p:cNvPr id="49163" name="Oval 33"/>
            <p:cNvSpPr>
              <a:spLocks noChangeArrowheads="1"/>
            </p:cNvSpPr>
            <p:nvPr/>
          </p:nvSpPr>
          <p:spPr bwMode="auto">
            <a:xfrm>
              <a:off x="2208" y="2208"/>
              <a:ext cx="624" cy="576"/>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lnSpc>
                  <a:spcPct val="100000"/>
                </a:lnSpc>
              </a:pPr>
              <a:r>
                <a:rPr lang="zh-CN" altLang="en-US" sz="2000" b="1" i="0" dirty="0">
                  <a:solidFill>
                    <a:srgbClr val="000066"/>
                  </a:solidFill>
                  <a:latin typeface="Times New Roman" pitchFamily="18" charset="0"/>
                </a:rPr>
                <a:t>出生</a:t>
              </a:r>
            </a:p>
            <a:p>
              <a:pPr algn="ctr">
                <a:lnSpc>
                  <a:spcPct val="100000"/>
                </a:lnSpc>
              </a:pPr>
              <a:r>
                <a:rPr lang="zh-CN" altLang="en-US" sz="2000" b="1" i="0" dirty="0">
                  <a:solidFill>
                    <a:srgbClr val="000066"/>
                  </a:solidFill>
                  <a:latin typeface="Times New Roman" pitchFamily="18" charset="0"/>
                </a:rPr>
                <a:t>日期</a:t>
              </a:r>
            </a:p>
          </p:txBody>
        </p:sp>
        <p:sp>
          <p:nvSpPr>
            <p:cNvPr id="49164" name="Oval 34"/>
            <p:cNvSpPr>
              <a:spLocks noChangeArrowheads="1"/>
            </p:cNvSpPr>
            <p:nvPr/>
          </p:nvSpPr>
          <p:spPr bwMode="auto">
            <a:xfrm>
              <a:off x="3744" y="2256"/>
              <a:ext cx="480" cy="480"/>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r>
                <a:rPr lang="zh-CN" altLang="en-US" sz="2000" b="1" i="0">
                  <a:solidFill>
                    <a:srgbClr val="000066"/>
                  </a:solidFill>
                  <a:latin typeface="Times New Roman" pitchFamily="18" charset="0"/>
                </a:rPr>
                <a:t>年级</a:t>
              </a:r>
            </a:p>
          </p:txBody>
        </p:sp>
        <p:sp>
          <p:nvSpPr>
            <p:cNvPr id="49165" name="Line 35"/>
            <p:cNvSpPr>
              <a:spLocks noChangeShapeType="1"/>
            </p:cNvSpPr>
            <p:nvPr/>
          </p:nvSpPr>
          <p:spPr bwMode="auto">
            <a:xfrm flipH="1">
              <a:off x="1056" y="1584"/>
              <a:ext cx="1536" cy="624"/>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6" name="Line 36"/>
            <p:cNvSpPr>
              <a:spLocks noChangeShapeType="1"/>
            </p:cNvSpPr>
            <p:nvPr/>
          </p:nvSpPr>
          <p:spPr bwMode="auto">
            <a:xfrm flipH="1">
              <a:off x="2544" y="1632"/>
              <a:ext cx="288" cy="576"/>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7" name="Line 37"/>
            <p:cNvSpPr>
              <a:spLocks noChangeShapeType="1"/>
            </p:cNvSpPr>
            <p:nvPr/>
          </p:nvSpPr>
          <p:spPr bwMode="auto">
            <a:xfrm>
              <a:off x="3264" y="1632"/>
              <a:ext cx="720" cy="624"/>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8" name="Oval 38"/>
            <p:cNvSpPr>
              <a:spLocks noChangeArrowheads="1"/>
            </p:cNvSpPr>
            <p:nvPr/>
          </p:nvSpPr>
          <p:spPr bwMode="auto">
            <a:xfrm>
              <a:off x="3024" y="2208"/>
              <a:ext cx="624" cy="576"/>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r>
                <a:rPr lang="zh-CN" altLang="en-US" sz="2000" b="1" i="0">
                  <a:solidFill>
                    <a:srgbClr val="000066"/>
                  </a:solidFill>
                  <a:latin typeface="Times New Roman" pitchFamily="18" charset="0"/>
                </a:rPr>
                <a:t>所在系 </a:t>
              </a:r>
            </a:p>
          </p:txBody>
        </p:sp>
        <p:sp>
          <p:nvSpPr>
            <p:cNvPr id="49169" name="Line 39"/>
            <p:cNvSpPr>
              <a:spLocks noChangeShapeType="1"/>
            </p:cNvSpPr>
            <p:nvPr/>
          </p:nvSpPr>
          <p:spPr bwMode="auto">
            <a:xfrm>
              <a:off x="3024" y="1632"/>
              <a:ext cx="288" cy="576"/>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0" name="Oval 40"/>
            <p:cNvSpPr>
              <a:spLocks noChangeArrowheads="1"/>
            </p:cNvSpPr>
            <p:nvPr/>
          </p:nvSpPr>
          <p:spPr bwMode="auto">
            <a:xfrm>
              <a:off x="4944" y="2160"/>
              <a:ext cx="576" cy="576"/>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lnSpc>
                  <a:spcPct val="100000"/>
                </a:lnSpc>
              </a:pPr>
              <a:r>
                <a:rPr lang="zh-CN" altLang="en-US" sz="2000" b="1" i="0" dirty="0">
                  <a:solidFill>
                    <a:srgbClr val="000066"/>
                  </a:solidFill>
                  <a:latin typeface="Times New Roman" pitchFamily="18" charset="0"/>
                </a:rPr>
                <a:t>平均</a:t>
              </a:r>
            </a:p>
            <a:p>
              <a:pPr algn="ctr">
                <a:lnSpc>
                  <a:spcPct val="100000"/>
                </a:lnSpc>
              </a:pPr>
              <a:r>
                <a:rPr lang="zh-CN" altLang="en-US" sz="2000" b="1" i="0" dirty="0">
                  <a:solidFill>
                    <a:srgbClr val="000066"/>
                  </a:solidFill>
                  <a:latin typeface="Times New Roman" pitchFamily="18" charset="0"/>
                </a:rPr>
                <a:t>成绩</a:t>
              </a:r>
            </a:p>
          </p:txBody>
        </p:sp>
        <p:sp>
          <p:nvSpPr>
            <p:cNvPr id="49171" name="Oval 41"/>
            <p:cNvSpPr>
              <a:spLocks noChangeArrowheads="1"/>
            </p:cNvSpPr>
            <p:nvPr/>
          </p:nvSpPr>
          <p:spPr bwMode="auto">
            <a:xfrm>
              <a:off x="1440" y="2208"/>
              <a:ext cx="480" cy="480"/>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r>
                <a:rPr lang="zh-CN" altLang="en-US" sz="2000" b="1" i="0">
                  <a:solidFill>
                    <a:srgbClr val="000066"/>
                  </a:solidFill>
                  <a:latin typeface="Times New Roman" pitchFamily="18" charset="0"/>
                </a:rPr>
                <a:t>姓名</a:t>
              </a:r>
            </a:p>
          </p:txBody>
        </p:sp>
        <p:sp>
          <p:nvSpPr>
            <p:cNvPr id="49172" name="Oval 42"/>
            <p:cNvSpPr>
              <a:spLocks noChangeArrowheads="1"/>
            </p:cNvSpPr>
            <p:nvPr/>
          </p:nvSpPr>
          <p:spPr bwMode="auto">
            <a:xfrm>
              <a:off x="4368" y="2208"/>
              <a:ext cx="480" cy="480"/>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r>
                <a:rPr lang="zh-CN" altLang="en-US" sz="2000" b="1" i="0">
                  <a:solidFill>
                    <a:srgbClr val="000066"/>
                  </a:solidFill>
                  <a:latin typeface="Times New Roman" pitchFamily="18" charset="0"/>
                </a:rPr>
                <a:t>性别</a:t>
              </a:r>
            </a:p>
          </p:txBody>
        </p:sp>
        <p:sp>
          <p:nvSpPr>
            <p:cNvPr id="49173" name="Line 43"/>
            <p:cNvSpPr>
              <a:spLocks noChangeShapeType="1"/>
            </p:cNvSpPr>
            <p:nvPr/>
          </p:nvSpPr>
          <p:spPr bwMode="auto">
            <a:xfrm flipV="1">
              <a:off x="1728" y="1632"/>
              <a:ext cx="912" cy="576"/>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4" name="Line 44"/>
            <p:cNvSpPr>
              <a:spLocks noChangeShapeType="1"/>
            </p:cNvSpPr>
            <p:nvPr/>
          </p:nvSpPr>
          <p:spPr bwMode="auto">
            <a:xfrm>
              <a:off x="3264" y="1584"/>
              <a:ext cx="1296" cy="624"/>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5" name="Line 45"/>
            <p:cNvSpPr>
              <a:spLocks noChangeShapeType="1"/>
            </p:cNvSpPr>
            <p:nvPr/>
          </p:nvSpPr>
          <p:spPr bwMode="auto">
            <a:xfrm>
              <a:off x="3264" y="1536"/>
              <a:ext cx="1968" cy="624"/>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灯片编号占位符 1"/>
          <p:cNvSpPr>
            <a:spLocks noGrp="1"/>
          </p:cNvSpPr>
          <p:nvPr>
            <p:ph type="sldNum" sz="quarter" idx="11"/>
          </p:nvPr>
        </p:nvSpPr>
        <p:spPr>
          <a:xfrm>
            <a:off x="0" y="6506443"/>
            <a:ext cx="1390650" cy="249089"/>
          </a:xfrm>
        </p:spPr>
        <p:txBody>
          <a:bodyPr/>
          <a:lstStyle/>
          <a:p>
            <a:pPr>
              <a:defRPr/>
            </a:pPr>
            <a:fld id="{C8E68E76-BED9-4822-AFC4-B7367625829A}" type="slidenum">
              <a:rPr lang="en-US" altLang="zh-CN" smtClean="0"/>
              <a:pPr>
                <a:defRPr/>
              </a:pPr>
              <a:t>100</a:t>
            </a:fld>
            <a:endParaRPr lang="en-US" altLang="zh-CN" dirty="0"/>
          </a:p>
        </p:txBody>
      </p:sp>
    </p:spTree>
    <p:extLst>
      <p:ext uri="{BB962C8B-B14F-4D97-AF65-F5344CB8AC3E}">
        <p14:creationId xmlns:p14="http://schemas.microsoft.com/office/powerpoint/2010/main" val="31017656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8995" name="Rectangle 3"/>
          <p:cNvSpPr>
            <a:spLocks noGrp="1" noChangeArrowheads="1"/>
          </p:cNvSpPr>
          <p:nvPr>
            <p:ph idx="1"/>
          </p:nvPr>
        </p:nvSpPr>
        <p:spPr bwMode="auto">
          <a:xfrm>
            <a:off x="157386" y="1674812"/>
            <a:ext cx="883920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lnSpc>
                <a:spcPct val="120000"/>
              </a:lnSpc>
            </a:pPr>
            <a:r>
              <a:rPr lang="zh-CN" altLang="en-US" b="1" dirty="0">
                <a:solidFill>
                  <a:srgbClr val="000066"/>
                </a:solidFill>
              </a:rPr>
              <a:t>实体之间的联系在不同局部视图中呈现不同的类型</a:t>
            </a:r>
          </a:p>
          <a:p>
            <a:pPr lvl="2" eaLnBrk="1" hangingPunct="1">
              <a:lnSpc>
                <a:spcPct val="120000"/>
              </a:lnSpc>
              <a:spcBef>
                <a:spcPct val="30000"/>
              </a:spcBef>
              <a:buClr>
                <a:schemeClr val="hlink"/>
              </a:buClr>
            </a:pPr>
            <a:r>
              <a:rPr lang="zh-CN" altLang="en-US" sz="2600" b="1" dirty="0">
                <a:solidFill>
                  <a:srgbClr val="000066"/>
                </a:solidFill>
              </a:rPr>
              <a:t>例：实体</a:t>
            </a:r>
            <a:r>
              <a:rPr lang="en-US" altLang="zh-CN" sz="2600" b="1" dirty="0">
                <a:solidFill>
                  <a:srgbClr val="000066"/>
                </a:solidFill>
              </a:rPr>
              <a:t>E1</a:t>
            </a:r>
            <a:r>
              <a:rPr lang="zh-CN" altLang="en-US" sz="2600" b="1" dirty="0">
                <a:solidFill>
                  <a:srgbClr val="000066"/>
                </a:solidFill>
              </a:rPr>
              <a:t>与</a:t>
            </a:r>
            <a:r>
              <a:rPr lang="en-US" altLang="zh-CN" sz="2600" b="1" dirty="0">
                <a:solidFill>
                  <a:srgbClr val="000066"/>
                </a:solidFill>
              </a:rPr>
              <a:t>E2</a:t>
            </a:r>
            <a:r>
              <a:rPr lang="zh-CN" altLang="en-US" sz="2600" b="1" dirty="0">
                <a:solidFill>
                  <a:srgbClr val="000066"/>
                </a:solidFill>
              </a:rPr>
              <a:t>在局部应用</a:t>
            </a:r>
            <a:r>
              <a:rPr lang="en-US" altLang="zh-CN" sz="2600" b="1" dirty="0">
                <a:solidFill>
                  <a:srgbClr val="000066"/>
                </a:solidFill>
              </a:rPr>
              <a:t>A</a:t>
            </a:r>
            <a:r>
              <a:rPr lang="zh-CN" altLang="en-US" sz="2600" b="1" dirty="0">
                <a:solidFill>
                  <a:srgbClr val="000066"/>
                </a:solidFill>
              </a:rPr>
              <a:t>中是多对多联系，而在局部应用</a:t>
            </a:r>
            <a:r>
              <a:rPr lang="en-US" altLang="zh-CN" sz="2600" b="1" dirty="0">
                <a:solidFill>
                  <a:srgbClr val="000066"/>
                </a:solidFill>
              </a:rPr>
              <a:t>B</a:t>
            </a:r>
            <a:r>
              <a:rPr lang="zh-CN" altLang="en-US" sz="2600" b="1" dirty="0">
                <a:solidFill>
                  <a:srgbClr val="000066"/>
                </a:solidFill>
              </a:rPr>
              <a:t>中是一对多联系。</a:t>
            </a:r>
          </a:p>
          <a:p>
            <a:pPr lvl="2" eaLnBrk="1" hangingPunct="1">
              <a:lnSpc>
                <a:spcPct val="120000"/>
              </a:lnSpc>
              <a:spcBef>
                <a:spcPct val="30000"/>
              </a:spcBef>
              <a:buClr>
                <a:schemeClr val="hlink"/>
              </a:buClr>
              <a:buFontTx/>
              <a:buNone/>
            </a:pPr>
            <a:r>
              <a:rPr lang="zh-CN" altLang="en-US" sz="2600" b="1" dirty="0">
                <a:solidFill>
                  <a:srgbClr val="000066"/>
                </a:solidFill>
              </a:rPr>
              <a:t>        在局部应用</a:t>
            </a:r>
            <a:r>
              <a:rPr lang="en-US" altLang="zh-CN" sz="2600" b="1" dirty="0">
                <a:solidFill>
                  <a:srgbClr val="000066"/>
                </a:solidFill>
              </a:rPr>
              <a:t>X</a:t>
            </a:r>
            <a:r>
              <a:rPr lang="zh-CN" altLang="en-US" sz="2600" b="1" dirty="0">
                <a:solidFill>
                  <a:srgbClr val="000066"/>
                </a:solidFill>
              </a:rPr>
              <a:t>中</a:t>
            </a:r>
            <a:r>
              <a:rPr lang="en-US" altLang="zh-CN" sz="2600" b="1" dirty="0">
                <a:solidFill>
                  <a:srgbClr val="000066"/>
                </a:solidFill>
              </a:rPr>
              <a:t>E1</a:t>
            </a:r>
            <a:r>
              <a:rPr lang="zh-CN" altLang="en-US" sz="2600" b="1" dirty="0">
                <a:solidFill>
                  <a:srgbClr val="000066"/>
                </a:solidFill>
              </a:rPr>
              <a:t>与</a:t>
            </a:r>
            <a:r>
              <a:rPr lang="en-US" altLang="zh-CN" sz="2600" b="1" dirty="0">
                <a:solidFill>
                  <a:srgbClr val="000066"/>
                </a:solidFill>
              </a:rPr>
              <a:t>E2</a:t>
            </a:r>
            <a:r>
              <a:rPr lang="zh-CN" altLang="en-US" sz="2600" b="1" dirty="0">
                <a:solidFill>
                  <a:srgbClr val="000066"/>
                </a:solidFill>
              </a:rPr>
              <a:t>发生联系，而在局部应用</a:t>
            </a:r>
            <a:r>
              <a:rPr lang="en-US" altLang="zh-CN" sz="2600" b="1" dirty="0">
                <a:solidFill>
                  <a:srgbClr val="000066"/>
                </a:solidFill>
              </a:rPr>
              <a:t>Y</a:t>
            </a:r>
            <a:r>
              <a:rPr lang="zh-CN" altLang="en-US" sz="2600" b="1" dirty="0">
                <a:solidFill>
                  <a:srgbClr val="000066"/>
                </a:solidFill>
              </a:rPr>
              <a:t>中</a:t>
            </a:r>
            <a:r>
              <a:rPr lang="en-US" altLang="zh-CN" sz="2600" b="1" dirty="0">
                <a:solidFill>
                  <a:srgbClr val="000066"/>
                </a:solidFill>
              </a:rPr>
              <a:t>E1</a:t>
            </a:r>
            <a:r>
              <a:rPr lang="zh-CN" altLang="en-US" sz="2600" b="1" dirty="0">
                <a:solidFill>
                  <a:srgbClr val="000066"/>
                </a:solidFill>
              </a:rPr>
              <a:t>、</a:t>
            </a:r>
            <a:r>
              <a:rPr lang="en-US" altLang="zh-CN" sz="2600" b="1" dirty="0">
                <a:solidFill>
                  <a:srgbClr val="000066"/>
                </a:solidFill>
              </a:rPr>
              <a:t>E2</a:t>
            </a:r>
            <a:r>
              <a:rPr lang="zh-CN" altLang="en-US" sz="2600" b="1" dirty="0">
                <a:solidFill>
                  <a:srgbClr val="000066"/>
                </a:solidFill>
              </a:rPr>
              <a:t>、</a:t>
            </a:r>
            <a:r>
              <a:rPr lang="en-US" altLang="zh-CN" sz="2600" b="1" dirty="0">
                <a:solidFill>
                  <a:srgbClr val="000066"/>
                </a:solidFill>
              </a:rPr>
              <a:t>E3</a:t>
            </a:r>
            <a:r>
              <a:rPr lang="zh-CN" altLang="en-US" sz="2600" b="1" dirty="0">
                <a:solidFill>
                  <a:srgbClr val="000066"/>
                </a:solidFill>
              </a:rPr>
              <a:t>三者之间有联系。</a:t>
            </a:r>
          </a:p>
          <a:p>
            <a:pPr lvl="2" eaLnBrk="1" hangingPunct="1">
              <a:lnSpc>
                <a:spcPct val="120000"/>
              </a:lnSpc>
              <a:spcBef>
                <a:spcPct val="60000"/>
              </a:spcBef>
              <a:buClr>
                <a:schemeClr val="hlink"/>
              </a:buClr>
            </a:pPr>
            <a:r>
              <a:rPr lang="zh-CN" altLang="en-US" sz="2800" b="1" dirty="0">
                <a:solidFill>
                  <a:srgbClr val="3333FF"/>
                </a:solidFill>
              </a:rPr>
              <a:t>解决方法：根据应用语义对实体联系的类型进行综合或调整。</a:t>
            </a:r>
          </a:p>
        </p:txBody>
      </p:sp>
      <p:sp>
        <p:nvSpPr>
          <p:cNvPr id="2" name="灯片编号占位符 1"/>
          <p:cNvSpPr>
            <a:spLocks noGrp="1"/>
          </p:cNvSpPr>
          <p:nvPr>
            <p:ph type="sldNum" sz="quarter" idx="11"/>
          </p:nvPr>
        </p:nvSpPr>
        <p:spPr>
          <a:xfrm>
            <a:off x="157386" y="6399212"/>
            <a:ext cx="1872580" cy="303213"/>
          </a:xfrm>
        </p:spPr>
        <p:txBody>
          <a:bodyPr/>
          <a:lstStyle/>
          <a:p>
            <a:pPr>
              <a:defRPr/>
            </a:pPr>
            <a:fld id="{C8E68E76-BED9-4822-AFC4-B7367625829A}" type="slidenum">
              <a:rPr lang="en-US" altLang="zh-CN" smtClean="0"/>
              <a:pPr>
                <a:defRPr/>
              </a:pPr>
              <a:t>101</a:t>
            </a:fld>
            <a:endParaRPr lang="en-US" altLang="zh-CN" dirty="0"/>
          </a:p>
        </p:txBody>
      </p:sp>
    </p:spTree>
    <p:extLst>
      <p:ext uri="{BB962C8B-B14F-4D97-AF65-F5344CB8AC3E}">
        <p14:creationId xmlns:p14="http://schemas.microsoft.com/office/powerpoint/2010/main" val="1149868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8995">
                                            <p:txEl>
                                              <p:pRg st="0" end="0"/>
                                            </p:txEl>
                                          </p:spTgt>
                                        </p:tgtEl>
                                        <p:attrNameLst>
                                          <p:attrName>style.visibility</p:attrName>
                                        </p:attrNameLst>
                                      </p:cBhvr>
                                      <p:to>
                                        <p:strVal val="visible"/>
                                      </p:to>
                                    </p:set>
                                    <p:animEffect transition="in" filter="blinds(horizontal)">
                                      <p:cBhvr>
                                        <p:cTn id="7" dur="500"/>
                                        <p:tgtEl>
                                          <p:spTgt spid="468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8995">
                                            <p:txEl>
                                              <p:pRg st="1" end="1"/>
                                            </p:txEl>
                                          </p:spTgt>
                                        </p:tgtEl>
                                        <p:attrNameLst>
                                          <p:attrName>style.visibility</p:attrName>
                                        </p:attrNameLst>
                                      </p:cBhvr>
                                      <p:to>
                                        <p:strVal val="visible"/>
                                      </p:to>
                                    </p:set>
                                    <p:animEffect transition="in" filter="blinds(horizontal)">
                                      <p:cBhvr>
                                        <p:cTn id="12" dur="500"/>
                                        <p:tgtEl>
                                          <p:spTgt spid="468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8995">
                                            <p:txEl>
                                              <p:pRg st="2" end="2"/>
                                            </p:txEl>
                                          </p:spTgt>
                                        </p:tgtEl>
                                        <p:attrNameLst>
                                          <p:attrName>style.visibility</p:attrName>
                                        </p:attrNameLst>
                                      </p:cBhvr>
                                      <p:to>
                                        <p:strVal val="visible"/>
                                      </p:to>
                                    </p:set>
                                    <p:animEffect transition="in" filter="blinds(horizontal)">
                                      <p:cBhvr>
                                        <p:cTn id="17" dur="500"/>
                                        <p:tgtEl>
                                          <p:spTgt spid="468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68995">
                                            <p:txEl>
                                              <p:pRg st="3" end="3"/>
                                            </p:txEl>
                                          </p:spTgt>
                                        </p:tgtEl>
                                        <p:attrNameLst>
                                          <p:attrName>style.visibility</p:attrName>
                                        </p:attrNameLst>
                                      </p:cBhvr>
                                      <p:to>
                                        <p:strVal val="visible"/>
                                      </p:to>
                                    </p:set>
                                    <p:animEffect transition="in" filter="blinds(horizontal)">
                                      <p:cBhvr>
                                        <p:cTn id="22" dur="500"/>
                                        <p:tgtEl>
                                          <p:spTgt spid="468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5" grpId="0" build="p" bldLvl="3"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3" name="Group 3"/>
          <p:cNvGrpSpPr>
            <a:grpSpLocks/>
          </p:cNvGrpSpPr>
          <p:nvPr/>
        </p:nvGrpSpPr>
        <p:grpSpPr bwMode="auto">
          <a:xfrm>
            <a:off x="755650" y="908050"/>
            <a:ext cx="3124200" cy="3025775"/>
            <a:chOff x="480" y="864"/>
            <a:chExt cx="1968" cy="2448"/>
          </a:xfrm>
        </p:grpSpPr>
        <p:sp>
          <p:nvSpPr>
            <p:cNvPr id="51239" name="Rectangle 4"/>
            <p:cNvSpPr>
              <a:spLocks noChangeArrowheads="1"/>
            </p:cNvSpPr>
            <p:nvPr/>
          </p:nvSpPr>
          <p:spPr bwMode="auto">
            <a:xfrm>
              <a:off x="1008" y="864"/>
              <a:ext cx="576" cy="33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itchFamily="18" charset="0"/>
                  <a:ea typeface="楷体_GB2312" pitchFamily="49" charset="-122"/>
                </a:rPr>
                <a:t>产品</a:t>
              </a:r>
            </a:p>
          </p:txBody>
        </p:sp>
        <p:sp>
          <p:nvSpPr>
            <p:cNvPr id="51240" name="Rectangle 5"/>
            <p:cNvSpPr>
              <a:spLocks noChangeArrowheads="1"/>
            </p:cNvSpPr>
            <p:nvPr/>
          </p:nvSpPr>
          <p:spPr bwMode="auto">
            <a:xfrm>
              <a:off x="1035" y="2304"/>
              <a:ext cx="576" cy="33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itchFamily="18" charset="0"/>
                  <a:ea typeface="楷体_GB2312" pitchFamily="49" charset="-122"/>
                </a:rPr>
                <a:t>零件</a:t>
              </a:r>
            </a:p>
          </p:txBody>
        </p:sp>
        <p:sp>
          <p:nvSpPr>
            <p:cNvPr id="51241" name="Line 6"/>
            <p:cNvSpPr>
              <a:spLocks noChangeShapeType="1"/>
            </p:cNvSpPr>
            <p:nvPr/>
          </p:nvSpPr>
          <p:spPr bwMode="auto">
            <a:xfrm>
              <a:off x="1632" y="1728"/>
              <a:ext cx="28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2" name="AutoShape 7"/>
            <p:cNvSpPr>
              <a:spLocks noChangeArrowheads="1"/>
            </p:cNvSpPr>
            <p:nvPr/>
          </p:nvSpPr>
          <p:spPr bwMode="auto">
            <a:xfrm>
              <a:off x="912" y="1536"/>
              <a:ext cx="720" cy="384"/>
            </a:xfrm>
            <a:prstGeom prst="flowChartDecision">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itchFamily="18" charset="0"/>
                  <a:ea typeface="楷体_GB2312" pitchFamily="49" charset="-122"/>
                </a:rPr>
                <a:t>构成</a:t>
              </a:r>
            </a:p>
          </p:txBody>
        </p:sp>
        <p:sp>
          <p:nvSpPr>
            <p:cNvPr id="51243" name="Line 8"/>
            <p:cNvSpPr>
              <a:spLocks noChangeShapeType="1"/>
            </p:cNvSpPr>
            <p:nvPr/>
          </p:nvSpPr>
          <p:spPr bwMode="auto">
            <a:xfrm>
              <a:off x="1275" y="1200"/>
              <a:ext cx="0" cy="33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4" name="Line 9"/>
            <p:cNvSpPr>
              <a:spLocks noChangeShapeType="1"/>
            </p:cNvSpPr>
            <p:nvPr/>
          </p:nvSpPr>
          <p:spPr bwMode="auto">
            <a:xfrm>
              <a:off x="1275" y="1920"/>
              <a:ext cx="0" cy="38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5" name="Rectangle 10"/>
            <p:cNvSpPr>
              <a:spLocks noChangeArrowheads="1"/>
            </p:cNvSpPr>
            <p:nvPr/>
          </p:nvSpPr>
          <p:spPr bwMode="auto">
            <a:xfrm>
              <a:off x="1083" y="1248"/>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en-US" altLang="zh-CN" sz="2400" b="1" i="0">
                  <a:solidFill>
                    <a:srgbClr val="000066"/>
                  </a:solidFill>
                  <a:latin typeface="Times New Roman" pitchFamily="18" charset="0"/>
                  <a:ea typeface="楷体_GB2312" pitchFamily="49" charset="-122"/>
                </a:rPr>
                <a:t>n</a:t>
              </a:r>
            </a:p>
          </p:txBody>
        </p:sp>
        <p:sp>
          <p:nvSpPr>
            <p:cNvPr id="51246" name="Rectangle 11"/>
            <p:cNvSpPr>
              <a:spLocks noChangeArrowheads="1"/>
            </p:cNvSpPr>
            <p:nvPr/>
          </p:nvSpPr>
          <p:spPr bwMode="auto">
            <a:xfrm>
              <a:off x="1083" y="1920"/>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en-US" altLang="zh-CN" sz="2400" b="1" i="0">
                  <a:solidFill>
                    <a:srgbClr val="000066"/>
                  </a:solidFill>
                  <a:latin typeface="Times New Roman" pitchFamily="18" charset="0"/>
                  <a:ea typeface="楷体_GB2312" pitchFamily="49" charset="-122"/>
                </a:rPr>
                <a:t>m</a:t>
              </a:r>
            </a:p>
          </p:txBody>
        </p:sp>
        <p:sp>
          <p:nvSpPr>
            <p:cNvPr id="51247" name="Oval 12"/>
            <p:cNvSpPr>
              <a:spLocks noChangeArrowheads="1"/>
            </p:cNvSpPr>
            <p:nvPr/>
          </p:nvSpPr>
          <p:spPr bwMode="auto">
            <a:xfrm>
              <a:off x="1920" y="1584"/>
              <a:ext cx="528" cy="336"/>
            </a:xfrm>
            <a:prstGeom prst="ellipse">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itchFamily="18" charset="0"/>
                  <a:ea typeface="楷体_GB2312" pitchFamily="49" charset="-122"/>
                </a:rPr>
                <a:t>数量</a:t>
              </a:r>
            </a:p>
          </p:txBody>
        </p:sp>
        <p:sp>
          <p:nvSpPr>
            <p:cNvPr id="51248" name="Rectangle 13"/>
            <p:cNvSpPr>
              <a:spLocks noChangeArrowheads="1"/>
            </p:cNvSpPr>
            <p:nvPr/>
          </p:nvSpPr>
          <p:spPr bwMode="auto">
            <a:xfrm>
              <a:off x="480" y="2928"/>
              <a:ext cx="18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r>
                <a:rPr lang="zh-CN" altLang="en-US" sz="2400" b="1" i="0">
                  <a:solidFill>
                    <a:srgbClr val="000066"/>
                  </a:solidFill>
                  <a:latin typeface="Times New Roman" pitchFamily="18" charset="0"/>
                </a:rPr>
                <a:t>（</a:t>
              </a:r>
              <a:r>
                <a:rPr lang="en-US" altLang="zh-CN" sz="2400" b="1" i="0">
                  <a:solidFill>
                    <a:srgbClr val="000066"/>
                  </a:solidFill>
                  <a:latin typeface="Times New Roman" pitchFamily="18" charset="0"/>
                </a:rPr>
                <a:t>a</a:t>
              </a:r>
              <a:r>
                <a:rPr lang="zh-CN" altLang="en-US" sz="2400" b="1" i="0">
                  <a:solidFill>
                    <a:srgbClr val="000066"/>
                  </a:solidFill>
                  <a:latin typeface="Times New Roman" pitchFamily="18" charset="0"/>
                </a:rPr>
                <a:t>）</a:t>
              </a:r>
              <a:r>
                <a:rPr lang="en-US" altLang="zh-CN" sz="2400" b="1" i="0">
                  <a:solidFill>
                    <a:srgbClr val="000066"/>
                  </a:solidFill>
                  <a:latin typeface="Times New Roman" pitchFamily="18" charset="0"/>
                </a:rPr>
                <a:t>E-R</a:t>
              </a:r>
              <a:r>
                <a:rPr lang="zh-CN" altLang="en-US" sz="2400" b="1" i="0">
                  <a:solidFill>
                    <a:srgbClr val="000066"/>
                  </a:solidFill>
                  <a:latin typeface="Times New Roman" pitchFamily="18" charset="0"/>
                </a:rPr>
                <a:t>图</a:t>
              </a:r>
              <a:r>
                <a:rPr lang="en-US" altLang="zh-CN" sz="2400" b="1" i="0">
                  <a:solidFill>
                    <a:srgbClr val="000066"/>
                  </a:solidFill>
                  <a:latin typeface="Times New Roman" pitchFamily="18" charset="0"/>
                </a:rPr>
                <a:t>1</a:t>
              </a:r>
            </a:p>
          </p:txBody>
        </p:sp>
      </p:grpSp>
      <p:grpSp>
        <p:nvGrpSpPr>
          <p:cNvPr id="51204" name="Group 14"/>
          <p:cNvGrpSpPr>
            <a:grpSpLocks/>
          </p:cNvGrpSpPr>
          <p:nvPr/>
        </p:nvGrpSpPr>
        <p:grpSpPr bwMode="auto">
          <a:xfrm>
            <a:off x="3924300" y="981075"/>
            <a:ext cx="4648200" cy="2808288"/>
            <a:chOff x="2400" y="960"/>
            <a:chExt cx="2928" cy="2448"/>
          </a:xfrm>
        </p:grpSpPr>
        <p:sp>
          <p:nvSpPr>
            <p:cNvPr id="51226" name="Rectangle 15"/>
            <p:cNvSpPr>
              <a:spLocks noChangeArrowheads="1"/>
            </p:cNvSpPr>
            <p:nvPr/>
          </p:nvSpPr>
          <p:spPr bwMode="auto">
            <a:xfrm>
              <a:off x="2928" y="960"/>
              <a:ext cx="576" cy="33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itchFamily="18" charset="0"/>
                  <a:ea typeface="楷体_GB2312" pitchFamily="49" charset="-122"/>
                </a:rPr>
                <a:t>产品</a:t>
              </a:r>
            </a:p>
          </p:txBody>
        </p:sp>
        <p:sp>
          <p:nvSpPr>
            <p:cNvPr id="51227" name="Rectangle 16"/>
            <p:cNvSpPr>
              <a:spLocks noChangeArrowheads="1"/>
            </p:cNvSpPr>
            <p:nvPr/>
          </p:nvSpPr>
          <p:spPr bwMode="auto">
            <a:xfrm>
              <a:off x="2955" y="2400"/>
              <a:ext cx="576" cy="33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itchFamily="18" charset="0"/>
                  <a:ea typeface="楷体_GB2312" pitchFamily="49" charset="-122"/>
                </a:rPr>
                <a:t>零件</a:t>
              </a:r>
            </a:p>
          </p:txBody>
        </p:sp>
        <p:sp>
          <p:nvSpPr>
            <p:cNvPr id="51228" name="Line 17"/>
            <p:cNvSpPr>
              <a:spLocks noChangeShapeType="1"/>
            </p:cNvSpPr>
            <p:nvPr/>
          </p:nvSpPr>
          <p:spPr bwMode="auto">
            <a:xfrm>
              <a:off x="3456" y="1872"/>
              <a:ext cx="28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9" name="AutoShape 18"/>
            <p:cNvSpPr>
              <a:spLocks noChangeArrowheads="1"/>
            </p:cNvSpPr>
            <p:nvPr/>
          </p:nvSpPr>
          <p:spPr bwMode="auto">
            <a:xfrm>
              <a:off x="3744" y="1680"/>
              <a:ext cx="720" cy="384"/>
            </a:xfrm>
            <a:prstGeom prst="flowChartDecision">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itchFamily="18" charset="0"/>
                  <a:ea typeface="楷体_GB2312" pitchFamily="49" charset="-122"/>
                </a:rPr>
                <a:t>供应</a:t>
              </a:r>
            </a:p>
          </p:txBody>
        </p:sp>
        <p:sp>
          <p:nvSpPr>
            <p:cNvPr id="51230" name="Rectangle 19"/>
            <p:cNvSpPr>
              <a:spLocks noChangeArrowheads="1"/>
            </p:cNvSpPr>
            <p:nvPr/>
          </p:nvSpPr>
          <p:spPr bwMode="auto">
            <a:xfrm>
              <a:off x="3600" y="1152"/>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en-US" altLang="zh-CN" sz="2400" b="1" i="0">
                  <a:solidFill>
                    <a:srgbClr val="000066"/>
                  </a:solidFill>
                  <a:latin typeface="Times New Roman" pitchFamily="18" charset="0"/>
                  <a:ea typeface="楷体_GB2312" pitchFamily="49" charset="-122"/>
                </a:rPr>
                <a:t>n</a:t>
              </a:r>
            </a:p>
          </p:txBody>
        </p:sp>
        <p:sp>
          <p:nvSpPr>
            <p:cNvPr id="51231" name="Rectangle 20"/>
            <p:cNvSpPr>
              <a:spLocks noChangeArrowheads="1"/>
            </p:cNvSpPr>
            <p:nvPr/>
          </p:nvSpPr>
          <p:spPr bwMode="auto">
            <a:xfrm>
              <a:off x="4320" y="1584"/>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en-US" altLang="zh-CN" sz="2400" b="1" i="0">
                  <a:solidFill>
                    <a:srgbClr val="000066"/>
                  </a:solidFill>
                  <a:latin typeface="Times New Roman" pitchFamily="18" charset="0"/>
                  <a:ea typeface="楷体_GB2312" pitchFamily="49" charset="-122"/>
                </a:rPr>
                <a:t>p</a:t>
              </a:r>
            </a:p>
          </p:txBody>
        </p:sp>
        <p:sp>
          <p:nvSpPr>
            <p:cNvPr id="51232" name="Oval 21"/>
            <p:cNvSpPr>
              <a:spLocks noChangeArrowheads="1"/>
            </p:cNvSpPr>
            <p:nvPr/>
          </p:nvSpPr>
          <p:spPr bwMode="auto">
            <a:xfrm>
              <a:off x="2928" y="1680"/>
              <a:ext cx="528" cy="336"/>
            </a:xfrm>
            <a:prstGeom prst="ellipse">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itchFamily="18" charset="0"/>
                  <a:ea typeface="楷体_GB2312" pitchFamily="49" charset="-122"/>
                </a:rPr>
                <a:t>数量</a:t>
              </a:r>
            </a:p>
          </p:txBody>
        </p:sp>
        <p:sp>
          <p:nvSpPr>
            <p:cNvPr id="51233" name="Rectangle 22"/>
            <p:cNvSpPr>
              <a:spLocks noChangeArrowheads="1"/>
            </p:cNvSpPr>
            <p:nvPr/>
          </p:nvSpPr>
          <p:spPr bwMode="auto">
            <a:xfrm>
              <a:off x="2400" y="3024"/>
              <a:ext cx="18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r>
                <a:rPr lang="zh-CN" altLang="en-US" sz="2400" b="1" i="0">
                  <a:solidFill>
                    <a:srgbClr val="000066"/>
                  </a:solidFill>
                  <a:latin typeface="Times New Roman" pitchFamily="18" charset="0"/>
                </a:rPr>
                <a:t>（</a:t>
              </a:r>
              <a:r>
                <a:rPr lang="en-US" altLang="zh-CN" sz="2400" b="1" i="0">
                  <a:solidFill>
                    <a:srgbClr val="000066"/>
                  </a:solidFill>
                  <a:latin typeface="Times New Roman" pitchFamily="18" charset="0"/>
                </a:rPr>
                <a:t>b</a:t>
              </a:r>
              <a:r>
                <a:rPr lang="zh-CN" altLang="en-US" sz="2400" b="1" i="0">
                  <a:solidFill>
                    <a:srgbClr val="000066"/>
                  </a:solidFill>
                  <a:latin typeface="Times New Roman" pitchFamily="18" charset="0"/>
                </a:rPr>
                <a:t>）</a:t>
              </a:r>
              <a:r>
                <a:rPr lang="en-US" altLang="zh-CN" sz="2400" b="1" i="0">
                  <a:solidFill>
                    <a:srgbClr val="000066"/>
                  </a:solidFill>
                  <a:latin typeface="Times New Roman" pitchFamily="18" charset="0"/>
                </a:rPr>
                <a:t>E-R</a:t>
              </a:r>
              <a:r>
                <a:rPr lang="zh-CN" altLang="en-US" sz="2400" b="1" i="0">
                  <a:solidFill>
                    <a:srgbClr val="000066"/>
                  </a:solidFill>
                  <a:latin typeface="Times New Roman" pitchFamily="18" charset="0"/>
                </a:rPr>
                <a:t>图</a:t>
              </a:r>
              <a:r>
                <a:rPr lang="en-US" altLang="zh-CN" sz="2400" b="1" i="0">
                  <a:solidFill>
                    <a:srgbClr val="000066"/>
                  </a:solidFill>
                  <a:latin typeface="Times New Roman" pitchFamily="18" charset="0"/>
                </a:rPr>
                <a:t>2</a:t>
              </a:r>
            </a:p>
          </p:txBody>
        </p:sp>
        <p:sp>
          <p:nvSpPr>
            <p:cNvPr id="51234" name="Line 23"/>
            <p:cNvSpPr>
              <a:spLocks noChangeShapeType="1"/>
            </p:cNvSpPr>
            <p:nvPr/>
          </p:nvSpPr>
          <p:spPr bwMode="auto">
            <a:xfrm>
              <a:off x="4464" y="1872"/>
              <a:ext cx="28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5" name="Rectangle 24"/>
            <p:cNvSpPr>
              <a:spLocks noChangeArrowheads="1"/>
            </p:cNvSpPr>
            <p:nvPr/>
          </p:nvSpPr>
          <p:spPr bwMode="auto">
            <a:xfrm>
              <a:off x="4752" y="1728"/>
              <a:ext cx="576" cy="33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itchFamily="18" charset="0"/>
                  <a:ea typeface="楷体_GB2312" pitchFamily="49" charset="-122"/>
                </a:rPr>
                <a:t>供应商</a:t>
              </a:r>
            </a:p>
          </p:txBody>
        </p:sp>
        <p:sp>
          <p:nvSpPr>
            <p:cNvPr id="51236" name="Line 25"/>
            <p:cNvSpPr>
              <a:spLocks noChangeShapeType="1"/>
            </p:cNvSpPr>
            <p:nvPr/>
          </p:nvSpPr>
          <p:spPr bwMode="auto">
            <a:xfrm>
              <a:off x="3504" y="1104"/>
              <a:ext cx="480" cy="62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7" name="Line 26"/>
            <p:cNvSpPr>
              <a:spLocks noChangeShapeType="1"/>
            </p:cNvSpPr>
            <p:nvPr/>
          </p:nvSpPr>
          <p:spPr bwMode="auto">
            <a:xfrm flipV="1">
              <a:off x="3552" y="2016"/>
              <a:ext cx="432" cy="5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8" name="Rectangle 27"/>
            <p:cNvSpPr>
              <a:spLocks noChangeArrowheads="1"/>
            </p:cNvSpPr>
            <p:nvPr/>
          </p:nvSpPr>
          <p:spPr bwMode="auto">
            <a:xfrm>
              <a:off x="3648" y="2208"/>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en-US" altLang="zh-CN" sz="2400" b="1" i="0">
                  <a:solidFill>
                    <a:srgbClr val="000066"/>
                  </a:solidFill>
                  <a:latin typeface="Times New Roman" pitchFamily="18" charset="0"/>
                  <a:ea typeface="楷体_GB2312" pitchFamily="49" charset="-122"/>
                </a:rPr>
                <a:t>m</a:t>
              </a:r>
            </a:p>
          </p:txBody>
        </p:sp>
      </p:grpSp>
      <p:grpSp>
        <p:nvGrpSpPr>
          <p:cNvPr id="4" name="Group 28"/>
          <p:cNvGrpSpPr>
            <a:grpSpLocks/>
          </p:cNvGrpSpPr>
          <p:nvPr/>
        </p:nvGrpSpPr>
        <p:grpSpPr bwMode="auto">
          <a:xfrm>
            <a:off x="2124075" y="4149080"/>
            <a:ext cx="5257800" cy="2551908"/>
            <a:chOff x="1440" y="1104"/>
            <a:chExt cx="3312" cy="2323"/>
          </a:xfrm>
        </p:grpSpPr>
        <p:sp>
          <p:nvSpPr>
            <p:cNvPr id="51206" name="Line 29"/>
            <p:cNvSpPr>
              <a:spLocks noChangeShapeType="1"/>
            </p:cNvSpPr>
            <p:nvPr/>
          </p:nvSpPr>
          <p:spPr bwMode="auto">
            <a:xfrm>
              <a:off x="1968" y="1968"/>
              <a:ext cx="28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7" name="AutoShape 30"/>
            <p:cNvSpPr>
              <a:spLocks noChangeArrowheads="1"/>
            </p:cNvSpPr>
            <p:nvPr/>
          </p:nvSpPr>
          <p:spPr bwMode="auto">
            <a:xfrm>
              <a:off x="2256" y="1776"/>
              <a:ext cx="720" cy="384"/>
            </a:xfrm>
            <a:prstGeom prst="flowChartDecision">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itchFamily="18" charset="0"/>
                  <a:ea typeface="楷体_GB2312" pitchFamily="49" charset="-122"/>
                </a:rPr>
                <a:t>构成</a:t>
              </a:r>
            </a:p>
          </p:txBody>
        </p:sp>
        <p:sp>
          <p:nvSpPr>
            <p:cNvPr id="51208" name="Line 31"/>
            <p:cNvSpPr>
              <a:spLocks noChangeShapeType="1"/>
            </p:cNvSpPr>
            <p:nvPr/>
          </p:nvSpPr>
          <p:spPr bwMode="auto">
            <a:xfrm>
              <a:off x="2619" y="1440"/>
              <a:ext cx="0" cy="33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9" name="Line 32"/>
            <p:cNvSpPr>
              <a:spLocks noChangeShapeType="1"/>
            </p:cNvSpPr>
            <p:nvPr/>
          </p:nvSpPr>
          <p:spPr bwMode="auto">
            <a:xfrm>
              <a:off x="2619" y="2160"/>
              <a:ext cx="0" cy="38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0" name="Rectangle 33"/>
            <p:cNvSpPr>
              <a:spLocks noChangeArrowheads="1"/>
            </p:cNvSpPr>
            <p:nvPr/>
          </p:nvSpPr>
          <p:spPr bwMode="auto">
            <a:xfrm>
              <a:off x="2427" y="1488"/>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en-US" altLang="zh-CN" sz="2400" b="1" i="0">
                  <a:solidFill>
                    <a:srgbClr val="000066"/>
                  </a:solidFill>
                  <a:latin typeface="Times New Roman" pitchFamily="18" charset="0"/>
                  <a:ea typeface="楷体_GB2312" pitchFamily="49" charset="-122"/>
                </a:rPr>
                <a:t>n</a:t>
              </a:r>
            </a:p>
          </p:txBody>
        </p:sp>
        <p:sp>
          <p:nvSpPr>
            <p:cNvPr id="51211" name="Rectangle 34"/>
            <p:cNvSpPr>
              <a:spLocks noChangeArrowheads="1"/>
            </p:cNvSpPr>
            <p:nvPr/>
          </p:nvSpPr>
          <p:spPr bwMode="auto">
            <a:xfrm>
              <a:off x="2427" y="2160"/>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en-US" altLang="zh-CN" sz="2400" b="1" i="0">
                  <a:solidFill>
                    <a:srgbClr val="000066"/>
                  </a:solidFill>
                  <a:latin typeface="Times New Roman" pitchFamily="18" charset="0"/>
                  <a:ea typeface="楷体_GB2312" pitchFamily="49" charset="-122"/>
                </a:rPr>
                <a:t>m</a:t>
              </a:r>
            </a:p>
          </p:txBody>
        </p:sp>
        <p:sp>
          <p:nvSpPr>
            <p:cNvPr id="51212" name="Oval 35"/>
            <p:cNvSpPr>
              <a:spLocks noChangeArrowheads="1"/>
            </p:cNvSpPr>
            <p:nvPr/>
          </p:nvSpPr>
          <p:spPr bwMode="auto">
            <a:xfrm>
              <a:off x="1440" y="1824"/>
              <a:ext cx="528" cy="336"/>
            </a:xfrm>
            <a:prstGeom prst="ellipse">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itchFamily="18" charset="0"/>
                  <a:ea typeface="楷体_GB2312" pitchFamily="49" charset="-122"/>
                </a:rPr>
                <a:t>数量</a:t>
              </a:r>
              <a:r>
                <a:rPr kumimoji="1" lang="en-US" altLang="zh-CN" sz="2400" b="1" i="0">
                  <a:solidFill>
                    <a:srgbClr val="000066"/>
                  </a:solidFill>
                  <a:latin typeface="Times New Roman" pitchFamily="18" charset="0"/>
                  <a:ea typeface="楷体_GB2312" pitchFamily="49" charset="-122"/>
                </a:rPr>
                <a:t>1</a:t>
              </a:r>
            </a:p>
          </p:txBody>
        </p:sp>
        <p:sp>
          <p:nvSpPr>
            <p:cNvPr id="51213" name="Rectangle 36"/>
            <p:cNvSpPr>
              <a:spLocks noChangeArrowheads="1"/>
            </p:cNvSpPr>
            <p:nvPr/>
          </p:nvSpPr>
          <p:spPr bwMode="auto">
            <a:xfrm>
              <a:off x="1830" y="3043"/>
              <a:ext cx="18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r>
                <a:rPr lang="zh-CN" altLang="en-US" sz="2400" b="1" i="0" dirty="0">
                  <a:solidFill>
                    <a:srgbClr val="000066"/>
                  </a:solidFill>
                  <a:latin typeface="Times New Roman" pitchFamily="18" charset="0"/>
                </a:rPr>
                <a:t>（</a:t>
              </a:r>
              <a:r>
                <a:rPr lang="en-US" altLang="zh-CN" sz="2400" b="1" i="0" dirty="0">
                  <a:solidFill>
                    <a:srgbClr val="000066"/>
                  </a:solidFill>
                  <a:latin typeface="Times New Roman" pitchFamily="18" charset="0"/>
                </a:rPr>
                <a:t>c</a:t>
              </a:r>
              <a:r>
                <a:rPr lang="zh-CN" altLang="en-US" sz="2400" b="1" i="0" dirty="0">
                  <a:solidFill>
                    <a:srgbClr val="000066"/>
                  </a:solidFill>
                  <a:latin typeface="Times New Roman" pitchFamily="18" charset="0"/>
                </a:rPr>
                <a:t>）合并后</a:t>
              </a:r>
            </a:p>
          </p:txBody>
        </p:sp>
        <p:sp>
          <p:nvSpPr>
            <p:cNvPr id="51214" name="Rectangle 37"/>
            <p:cNvSpPr>
              <a:spLocks noChangeArrowheads="1"/>
            </p:cNvSpPr>
            <p:nvPr/>
          </p:nvSpPr>
          <p:spPr bwMode="auto">
            <a:xfrm>
              <a:off x="2352" y="1104"/>
              <a:ext cx="576" cy="33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itchFamily="18" charset="0"/>
                  <a:ea typeface="楷体_GB2312" pitchFamily="49" charset="-122"/>
                </a:rPr>
                <a:t>产品</a:t>
              </a:r>
            </a:p>
          </p:txBody>
        </p:sp>
        <p:sp>
          <p:nvSpPr>
            <p:cNvPr id="51215" name="Rectangle 38"/>
            <p:cNvSpPr>
              <a:spLocks noChangeArrowheads="1"/>
            </p:cNvSpPr>
            <p:nvPr/>
          </p:nvSpPr>
          <p:spPr bwMode="auto">
            <a:xfrm>
              <a:off x="2379" y="2544"/>
              <a:ext cx="576" cy="33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itchFamily="18" charset="0"/>
                  <a:ea typeface="楷体_GB2312" pitchFamily="49" charset="-122"/>
                </a:rPr>
                <a:t>零件</a:t>
              </a:r>
            </a:p>
          </p:txBody>
        </p:sp>
        <p:sp>
          <p:nvSpPr>
            <p:cNvPr id="51216" name="AutoShape 39"/>
            <p:cNvSpPr>
              <a:spLocks noChangeArrowheads="1"/>
            </p:cNvSpPr>
            <p:nvPr/>
          </p:nvSpPr>
          <p:spPr bwMode="auto">
            <a:xfrm>
              <a:off x="3168" y="1824"/>
              <a:ext cx="720" cy="384"/>
            </a:xfrm>
            <a:prstGeom prst="flowChartDecision">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itchFamily="18" charset="0"/>
                  <a:ea typeface="楷体_GB2312" pitchFamily="49" charset="-122"/>
                </a:rPr>
                <a:t>供应</a:t>
              </a:r>
            </a:p>
          </p:txBody>
        </p:sp>
        <p:sp>
          <p:nvSpPr>
            <p:cNvPr id="51217" name="Rectangle 40"/>
            <p:cNvSpPr>
              <a:spLocks noChangeArrowheads="1"/>
            </p:cNvSpPr>
            <p:nvPr/>
          </p:nvSpPr>
          <p:spPr bwMode="auto">
            <a:xfrm>
              <a:off x="2976" y="1344"/>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en-US" altLang="zh-CN" sz="2400" b="1" i="0">
                  <a:solidFill>
                    <a:srgbClr val="000066"/>
                  </a:solidFill>
                  <a:latin typeface="Times New Roman" pitchFamily="18" charset="0"/>
                  <a:ea typeface="楷体_GB2312" pitchFamily="49" charset="-122"/>
                </a:rPr>
                <a:t>n</a:t>
              </a:r>
            </a:p>
          </p:txBody>
        </p:sp>
        <p:sp>
          <p:nvSpPr>
            <p:cNvPr id="51218" name="Rectangle 41"/>
            <p:cNvSpPr>
              <a:spLocks noChangeArrowheads="1"/>
            </p:cNvSpPr>
            <p:nvPr/>
          </p:nvSpPr>
          <p:spPr bwMode="auto">
            <a:xfrm>
              <a:off x="3744" y="1728"/>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en-US" altLang="zh-CN" sz="2400" b="1" i="0">
                  <a:solidFill>
                    <a:srgbClr val="000066"/>
                  </a:solidFill>
                  <a:latin typeface="Times New Roman" pitchFamily="18" charset="0"/>
                  <a:ea typeface="楷体_GB2312" pitchFamily="49" charset="-122"/>
                </a:rPr>
                <a:t>p</a:t>
              </a:r>
            </a:p>
          </p:txBody>
        </p:sp>
        <p:sp>
          <p:nvSpPr>
            <p:cNvPr id="51219" name="Oval 42"/>
            <p:cNvSpPr>
              <a:spLocks noChangeArrowheads="1"/>
            </p:cNvSpPr>
            <p:nvPr/>
          </p:nvSpPr>
          <p:spPr bwMode="auto">
            <a:xfrm>
              <a:off x="3360" y="2640"/>
              <a:ext cx="528" cy="336"/>
            </a:xfrm>
            <a:prstGeom prst="ellipse">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itchFamily="18" charset="0"/>
                  <a:ea typeface="楷体_GB2312" pitchFamily="49" charset="-122"/>
                </a:rPr>
                <a:t>数量</a:t>
              </a:r>
              <a:r>
                <a:rPr kumimoji="1" lang="en-US" altLang="zh-CN" sz="2400" b="1" i="0">
                  <a:solidFill>
                    <a:srgbClr val="000066"/>
                  </a:solidFill>
                  <a:latin typeface="Times New Roman" pitchFamily="18" charset="0"/>
                  <a:ea typeface="楷体_GB2312" pitchFamily="49" charset="-122"/>
                </a:rPr>
                <a:t>2</a:t>
              </a:r>
            </a:p>
          </p:txBody>
        </p:sp>
        <p:sp>
          <p:nvSpPr>
            <p:cNvPr id="51220" name="Line 43"/>
            <p:cNvSpPr>
              <a:spLocks noChangeShapeType="1"/>
            </p:cNvSpPr>
            <p:nvPr/>
          </p:nvSpPr>
          <p:spPr bwMode="auto">
            <a:xfrm>
              <a:off x="3888" y="2016"/>
              <a:ext cx="28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1" name="Rectangle 44"/>
            <p:cNvSpPr>
              <a:spLocks noChangeArrowheads="1"/>
            </p:cNvSpPr>
            <p:nvPr/>
          </p:nvSpPr>
          <p:spPr bwMode="auto">
            <a:xfrm>
              <a:off x="4176" y="1872"/>
              <a:ext cx="576" cy="33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itchFamily="18" charset="0"/>
                  <a:ea typeface="楷体_GB2312" pitchFamily="49" charset="-122"/>
                </a:rPr>
                <a:t>供应商</a:t>
              </a:r>
            </a:p>
          </p:txBody>
        </p:sp>
        <p:sp>
          <p:nvSpPr>
            <p:cNvPr id="51222" name="Line 45"/>
            <p:cNvSpPr>
              <a:spLocks noChangeShapeType="1"/>
            </p:cNvSpPr>
            <p:nvPr/>
          </p:nvSpPr>
          <p:spPr bwMode="auto">
            <a:xfrm>
              <a:off x="2928" y="1248"/>
              <a:ext cx="480" cy="62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3" name="Line 46"/>
            <p:cNvSpPr>
              <a:spLocks noChangeShapeType="1"/>
            </p:cNvSpPr>
            <p:nvPr/>
          </p:nvSpPr>
          <p:spPr bwMode="auto">
            <a:xfrm flipV="1">
              <a:off x="2976" y="2112"/>
              <a:ext cx="384" cy="57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4" name="Rectangle 47"/>
            <p:cNvSpPr>
              <a:spLocks noChangeArrowheads="1"/>
            </p:cNvSpPr>
            <p:nvPr/>
          </p:nvSpPr>
          <p:spPr bwMode="auto">
            <a:xfrm>
              <a:off x="3024" y="2304"/>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spcBef>
                  <a:spcPct val="20000"/>
                </a:spcBef>
                <a:buClr>
                  <a:schemeClr val="bg2"/>
                </a:buClr>
                <a:buFont typeface="Monotype Sorts" pitchFamily="2" charset="2"/>
                <a:buNone/>
              </a:pPr>
              <a:r>
                <a:rPr kumimoji="1" lang="en-US" altLang="zh-CN" sz="2400" b="1" i="0">
                  <a:solidFill>
                    <a:srgbClr val="000066"/>
                  </a:solidFill>
                  <a:latin typeface="Times New Roman" pitchFamily="18" charset="0"/>
                  <a:ea typeface="楷体_GB2312" pitchFamily="49" charset="-122"/>
                </a:rPr>
                <a:t>m</a:t>
              </a:r>
            </a:p>
          </p:txBody>
        </p:sp>
        <p:sp>
          <p:nvSpPr>
            <p:cNvPr id="51225" name="Line 48"/>
            <p:cNvSpPr>
              <a:spLocks noChangeShapeType="1"/>
            </p:cNvSpPr>
            <p:nvPr/>
          </p:nvSpPr>
          <p:spPr bwMode="auto">
            <a:xfrm>
              <a:off x="3552" y="2208"/>
              <a:ext cx="0" cy="43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灯片编号占位符 1"/>
          <p:cNvSpPr>
            <a:spLocks noGrp="1"/>
          </p:cNvSpPr>
          <p:nvPr>
            <p:ph type="sldNum" sz="quarter" idx="11"/>
          </p:nvPr>
        </p:nvSpPr>
        <p:spPr>
          <a:xfrm>
            <a:off x="193675" y="6330545"/>
            <a:ext cx="1247775" cy="318994"/>
          </a:xfrm>
        </p:spPr>
        <p:txBody>
          <a:bodyPr/>
          <a:lstStyle/>
          <a:p>
            <a:pPr>
              <a:defRPr/>
            </a:pPr>
            <a:fld id="{C8E68E76-BED9-4822-AFC4-B7367625829A}" type="slidenum">
              <a:rPr lang="en-US" altLang="zh-CN" smtClean="0"/>
              <a:pPr>
                <a:defRPr/>
              </a:pPr>
              <a:t>102</a:t>
            </a:fld>
            <a:endParaRPr lang="en-US" altLang="zh-CN" dirty="0"/>
          </a:p>
        </p:txBody>
      </p:sp>
    </p:spTree>
    <p:extLst>
      <p:ext uri="{BB962C8B-B14F-4D97-AF65-F5344CB8AC3E}">
        <p14:creationId xmlns:p14="http://schemas.microsoft.com/office/powerpoint/2010/main" val="30400531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bwMode="auto">
          <a:xfrm>
            <a:off x="323528" y="809625"/>
            <a:ext cx="822325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Clr>
                <a:srgbClr val="FFFF66"/>
              </a:buClr>
              <a:buFontTx/>
              <a:buNone/>
            </a:pPr>
            <a:r>
              <a:rPr lang="zh-CN" altLang="en-US" sz="2800" b="1" dirty="0">
                <a:solidFill>
                  <a:schemeClr val="bg1"/>
                </a:solidFill>
              </a:rPr>
              <a:t>（</a:t>
            </a:r>
            <a:r>
              <a:rPr lang="en-US" altLang="zh-CN" sz="2800" b="1" dirty="0">
                <a:solidFill>
                  <a:schemeClr val="bg1"/>
                </a:solidFill>
              </a:rPr>
              <a:t>2</a:t>
            </a:r>
            <a:r>
              <a:rPr lang="zh-CN" altLang="en-US" sz="2800" b="1" dirty="0">
                <a:solidFill>
                  <a:schemeClr val="bg1"/>
                </a:solidFill>
              </a:rPr>
              <a:t>） 优化：消除不必要的冗余，设计全局</a:t>
            </a:r>
            <a:r>
              <a:rPr lang="en-US" altLang="zh-CN" sz="2800" b="1" dirty="0">
                <a:solidFill>
                  <a:schemeClr val="bg1"/>
                </a:solidFill>
              </a:rPr>
              <a:t>E-R</a:t>
            </a:r>
            <a:r>
              <a:rPr lang="zh-CN" altLang="en-US" sz="2800" b="1" dirty="0">
                <a:solidFill>
                  <a:schemeClr val="bg1"/>
                </a:solidFill>
              </a:rPr>
              <a:t>图</a:t>
            </a:r>
          </a:p>
        </p:txBody>
      </p:sp>
      <p:sp>
        <p:nvSpPr>
          <p:cNvPr id="471044" name="Rectangle 4"/>
          <p:cNvSpPr>
            <a:spLocks noChangeArrowheads="1"/>
          </p:cNvSpPr>
          <p:nvPr/>
        </p:nvSpPr>
        <p:spPr bwMode="auto">
          <a:xfrm>
            <a:off x="457200" y="1905000"/>
            <a:ext cx="82184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05000"/>
              </a:lnSpc>
              <a:spcBef>
                <a:spcPct val="15000"/>
              </a:spcBef>
              <a:buClr>
                <a:srgbClr val="FFFF66"/>
              </a:buClr>
            </a:pPr>
            <a:r>
              <a:rPr kumimoji="1" lang="zh-CN" altLang="en-US" sz="3200" b="1" i="0" dirty="0">
                <a:solidFill>
                  <a:srgbClr val="000066"/>
                </a:solidFill>
                <a:latin typeface="Tahoma" pitchFamily="34" charset="0"/>
              </a:rPr>
              <a:t>什么是冗余？</a:t>
            </a:r>
          </a:p>
          <a:p>
            <a:pPr eaLnBrk="1" hangingPunct="1">
              <a:lnSpc>
                <a:spcPct val="105000"/>
              </a:lnSpc>
              <a:spcBef>
                <a:spcPct val="15000"/>
              </a:spcBef>
              <a:buClr>
                <a:srgbClr val="FFFF66"/>
              </a:buClr>
            </a:pPr>
            <a:endParaRPr kumimoji="1" lang="zh-CN" altLang="en-US" sz="1000" b="1" i="0" dirty="0">
              <a:solidFill>
                <a:srgbClr val="000066"/>
              </a:solidFill>
              <a:latin typeface="Tahoma" pitchFamily="34" charset="0"/>
            </a:endParaRPr>
          </a:p>
          <a:p>
            <a:pPr eaLnBrk="1" hangingPunct="1">
              <a:lnSpc>
                <a:spcPct val="105000"/>
              </a:lnSpc>
              <a:spcBef>
                <a:spcPct val="15000"/>
              </a:spcBef>
              <a:buClr>
                <a:srgbClr val="FFFF66"/>
              </a:buClr>
              <a:buFontTx/>
              <a:buChar char="•"/>
            </a:pPr>
            <a:r>
              <a:rPr kumimoji="1" lang="zh-CN" altLang="en-US" sz="2800" b="1" i="0" dirty="0">
                <a:solidFill>
                  <a:srgbClr val="CC3300"/>
                </a:solidFill>
                <a:latin typeface="Tahoma" pitchFamily="34" charset="0"/>
              </a:rPr>
              <a:t>冗余的数据</a:t>
            </a:r>
            <a:r>
              <a:rPr kumimoji="1" lang="zh-CN" altLang="en-US" sz="2800" b="1" i="0" dirty="0">
                <a:solidFill>
                  <a:srgbClr val="000066"/>
                </a:solidFill>
                <a:latin typeface="Tahoma" pitchFamily="34" charset="0"/>
              </a:rPr>
              <a:t>：是指可由基本数据导出的数据。</a:t>
            </a:r>
          </a:p>
          <a:p>
            <a:pPr eaLnBrk="1" hangingPunct="1">
              <a:lnSpc>
                <a:spcPct val="105000"/>
              </a:lnSpc>
              <a:spcBef>
                <a:spcPct val="15000"/>
              </a:spcBef>
              <a:buClr>
                <a:srgbClr val="FFFF66"/>
              </a:buClr>
            </a:pPr>
            <a:r>
              <a:rPr kumimoji="1" lang="zh-CN" altLang="en-US" sz="2800" b="1" i="0" dirty="0">
                <a:solidFill>
                  <a:srgbClr val="000066"/>
                </a:solidFill>
                <a:latin typeface="Tahoma" pitchFamily="34" charset="0"/>
              </a:rPr>
              <a:t>	</a:t>
            </a:r>
            <a:r>
              <a:rPr kumimoji="1" lang="zh-CN" altLang="en-US" sz="2800" b="1" i="0" dirty="0">
                <a:solidFill>
                  <a:srgbClr val="CC3300"/>
                </a:solidFill>
                <a:latin typeface="Tahoma" pitchFamily="34" charset="0"/>
              </a:rPr>
              <a:t>冗余的联系</a:t>
            </a:r>
            <a:r>
              <a:rPr kumimoji="1" lang="zh-CN" altLang="en-US" sz="2800" b="1" i="0" dirty="0">
                <a:solidFill>
                  <a:srgbClr val="000066"/>
                </a:solidFill>
                <a:latin typeface="Tahoma" pitchFamily="34" charset="0"/>
              </a:rPr>
              <a:t>：是指可由其他联系导出的联系。</a:t>
            </a:r>
          </a:p>
          <a:p>
            <a:pPr eaLnBrk="1" hangingPunct="1">
              <a:spcBef>
                <a:spcPct val="70000"/>
              </a:spcBef>
              <a:buClr>
                <a:srgbClr val="FFFF66"/>
              </a:buClr>
              <a:buFontTx/>
              <a:buChar char="•"/>
            </a:pPr>
            <a:r>
              <a:rPr kumimoji="1" lang="zh-CN" altLang="en-US" sz="2800" b="1" i="0" dirty="0">
                <a:solidFill>
                  <a:srgbClr val="000066"/>
                </a:solidFill>
                <a:latin typeface="Tahoma" pitchFamily="34" charset="0"/>
              </a:rPr>
              <a:t>冗余数据和冗余联系容易破坏数据库的完整性，给数据库维护增加困难。</a:t>
            </a:r>
          </a:p>
        </p:txBody>
      </p:sp>
      <p:sp>
        <p:nvSpPr>
          <p:cNvPr id="2" name="灯片编号占位符 1"/>
          <p:cNvSpPr>
            <a:spLocks noGrp="1"/>
          </p:cNvSpPr>
          <p:nvPr>
            <p:ph type="sldNum" sz="quarter" idx="11"/>
          </p:nvPr>
        </p:nvSpPr>
        <p:spPr>
          <a:xfrm>
            <a:off x="457200" y="6345026"/>
            <a:ext cx="1584548" cy="321097"/>
          </a:xfrm>
        </p:spPr>
        <p:txBody>
          <a:bodyPr/>
          <a:lstStyle/>
          <a:p>
            <a:pPr>
              <a:defRPr/>
            </a:pPr>
            <a:fld id="{C8E68E76-BED9-4822-AFC4-B7367625829A}" type="slidenum">
              <a:rPr lang="en-US" altLang="zh-CN" smtClean="0"/>
              <a:pPr>
                <a:defRPr/>
              </a:pPr>
              <a:t>103</a:t>
            </a:fld>
            <a:endParaRPr lang="en-US" altLang="zh-CN" dirty="0"/>
          </a:p>
        </p:txBody>
      </p:sp>
    </p:spTree>
    <p:extLst>
      <p:ext uri="{BB962C8B-B14F-4D97-AF65-F5344CB8AC3E}">
        <p14:creationId xmlns:p14="http://schemas.microsoft.com/office/powerpoint/2010/main" val="937884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1044"/>
                                        </p:tgtEl>
                                        <p:attrNameLst>
                                          <p:attrName>style.visibility</p:attrName>
                                        </p:attrNameLst>
                                      </p:cBhvr>
                                      <p:to>
                                        <p:strVal val="visible"/>
                                      </p:to>
                                    </p:set>
                                    <p:animEffect transition="in" filter="checkerboard(across)">
                                      <p:cBhvr>
                                        <p:cTn id="7" dur="500"/>
                                        <p:tgtEl>
                                          <p:spTgt spid="471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4"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bwMode="auto">
          <a:xfrm>
            <a:off x="323850" y="1700808"/>
            <a:ext cx="8153400" cy="167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spcBef>
                <a:spcPct val="0"/>
              </a:spcBef>
              <a:buClr>
                <a:srgbClr val="FF0000"/>
              </a:buClr>
            </a:pPr>
            <a:r>
              <a:rPr kumimoji="1" lang="zh-CN" altLang="en-US" sz="2800" b="1" dirty="0">
                <a:solidFill>
                  <a:srgbClr val="000066"/>
                </a:solidFill>
                <a:latin typeface="Tahoma" pitchFamily="34" charset="0"/>
              </a:rPr>
              <a:t>以数据字典和数据流图为依据，根据数据字典中关于数据项之间逻辑关系的说明来消除冗余。</a:t>
            </a:r>
          </a:p>
        </p:txBody>
      </p:sp>
      <p:sp>
        <p:nvSpPr>
          <p:cNvPr id="472068" name="Rectangle 4"/>
          <p:cNvSpPr>
            <a:spLocks noChangeArrowheads="1"/>
          </p:cNvSpPr>
          <p:nvPr/>
        </p:nvSpPr>
        <p:spPr bwMode="auto">
          <a:xfrm>
            <a:off x="323850" y="2349500"/>
            <a:ext cx="8229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spcBef>
                <a:spcPct val="20000"/>
              </a:spcBef>
              <a:buClr>
                <a:schemeClr val="accent1"/>
              </a:buClr>
            </a:pPr>
            <a:endParaRPr kumimoji="1" lang="en-US" altLang="zh-CN" sz="2400" b="1" i="0" dirty="0">
              <a:solidFill>
                <a:srgbClr val="000066"/>
              </a:solidFill>
              <a:latin typeface="Tahoma" pitchFamily="34" charset="0"/>
            </a:endParaRPr>
          </a:p>
          <a:p>
            <a:pPr eaLnBrk="1" hangingPunct="1">
              <a:lnSpc>
                <a:spcPct val="130000"/>
              </a:lnSpc>
              <a:spcBef>
                <a:spcPct val="20000"/>
              </a:spcBef>
              <a:buClr>
                <a:schemeClr val="accent1"/>
              </a:buClr>
            </a:pPr>
            <a:r>
              <a:rPr kumimoji="1" lang="en-US" altLang="zh-CN" sz="2400" b="1" i="0" dirty="0">
                <a:solidFill>
                  <a:srgbClr val="000066"/>
                </a:solidFill>
                <a:latin typeface="Tahoma" pitchFamily="34" charset="0"/>
              </a:rPr>
              <a:t>	</a:t>
            </a:r>
            <a:r>
              <a:rPr kumimoji="1" lang="zh-CN" altLang="en-US" sz="2400" b="1" i="0" dirty="0">
                <a:solidFill>
                  <a:srgbClr val="7030A0"/>
                </a:solidFill>
                <a:latin typeface="Tahoma" pitchFamily="34" charset="0"/>
              </a:rPr>
              <a:t>例</a:t>
            </a:r>
            <a:r>
              <a:rPr kumimoji="1" lang="en-US" altLang="zh-CN" sz="2400" b="1" i="0" dirty="0">
                <a:solidFill>
                  <a:srgbClr val="7030A0"/>
                </a:solidFill>
                <a:latin typeface="Tahoma" pitchFamily="34" charset="0"/>
              </a:rPr>
              <a:t>:   </a:t>
            </a:r>
            <a:r>
              <a:rPr kumimoji="1" lang="zh-CN" altLang="en-US" sz="2400" b="1" i="0" dirty="0">
                <a:solidFill>
                  <a:srgbClr val="7030A0"/>
                </a:solidFill>
                <a:latin typeface="Tahoma" pitchFamily="34" charset="0"/>
              </a:rPr>
              <a:t>教师工资单中包括该教师的基本工资、各种补贴、应扣除的房租水电费以及实发工资。</a:t>
            </a:r>
          </a:p>
          <a:p>
            <a:pPr eaLnBrk="1" hangingPunct="1">
              <a:lnSpc>
                <a:spcPct val="130000"/>
              </a:lnSpc>
              <a:spcBef>
                <a:spcPct val="20000"/>
              </a:spcBef>
              <a:buClr>
                <a:schemeClr val="accent1"/>
              </a:buClr>
            </a:pPr>
            <a:r>
              <a:rPr kumimoji="1" lang="zh-CN" altLang="en-US" sz="2400" b="1" i="0" dirty="0">
                <a:solidFill>
                  <a:srgbClr val="7030A0"/>
                </a:solidFill>
                <a:latin typeface="Tahoma" pitchFamily="34" charset="0"/>
              </a:rPr>
              <a:t>	分析：由于实发工资可以由前面各项推算出来，因此可以去掉，在需要查询实发工资时根据基本工资、各种补贴、应扣除的房租水电费数据临时生成。</a:t>
            </a:r>
          </a:p>
        </p:txBody>
      </p:sp>
      <p:sp>
        <p:nvSpPr>
          <p:cNvPr id="2" name="灯片编号占位符 1"/>
          <p:cNvSpPr>
            <a:spLocks noGrp="1"/>
          </p:cNvSpPr>
          <p:nvPr>
            <p:ph type="sldNum" sz="quarter" idx="11"/>
          </p:nvPr>
        </p:nvSpPr>
        <p:spPr/>
        <p:txBody>
          <a:bodyPr/>
          <a:lstStyle/>
          <a:p>
            <a:pPr>
              <a:defRPr/>
            </a:pPr>
            <a:fld id="{C8E68E76-BED9-4822-AFC4-B7367625829A}" type="slidenum">
              <a:rPr lang="en-US" altLang="zh-CN" smtClean="0"/>
              <a:pPr>
                <a:defRPr/>
              </a:pPr>
              <a:t>104</a:t>
            </a:fld>
            <a:endParaRPr lang="en-US" altLang="zh-CN" dirty="0"/>
          </a:p>
        </p:txBody>
      </p:sp>
      <p:sp>
        <p:nvSpPr>
          <p:cNvPr id="3" name="标题 2"/>
          <p:cNvSpPr>
            <a:spLocks noGrp="1"/>
          </p:cNvSpPr>
          <p:nvPr>
            <p:ph type="title"/>
          </p:nvPr>
        </p:nvSpPr>
        <p:spPr>
          <a:xfrm>
            <a:off x="899592" y="764704"/>
            <a:ext cx="7391400" cy="507504"/>
          </a:xfrm>
        </p:spPr>
        <p:txBody>
          <a:bodyPr/>
          <a:lstStyle/>
          <a:p>
            <a:pPr algn="l"/>
            <a:r>
              <a:rPr kumimoji="1" lang="zh-CN" altLang="en-US" sz="2800" dirty="0">
                <a:latin typeface="Tahoma" pitchFamily="34" charset="0"/>
              </a:rPr>
              <a:t>消除冗余的方法－分析方法</a:t>
            </a:r>
            <a:endParaRPr lang="zh-CN" altLang="en-US" sz="2800" dirty="0"/>
          </a:p>
        </p:txBody>
      </p:sp>
    </p:spTree>
    <p:extLst>
      <p:ext uri="{BB962C8B-B14F-4D97-AF65-F5344CB8AC3E}">
        <p14:creationId xmlns:p14="http://schemas.microsoft.com/office/powerpoint/2010/main" val="18049212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2068"/>
                                        </p:tgtEl>
                                        <p:attrNameLst>
                                          <p:attrName>style.visibility</p:attrName>
                                        </p:attrNameLst>
                                      </p:cBhvr>
                                      <p:to>
                                        <p:strVal val="visible"/>
                                      </p:to>
                                    </p:set>
                                    <p:animEffect transition="in" filter="blinds(horizontal)">
                                      <p:cBhvr>
                                        <p:cTn id="7" dur="500"/>
                                        <p:tgtEl>
                                          <p:spTgt spid="472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8"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1" name="Rectangle 3"/>
          <p:cNvSpPr>
            <a:spLocks noGrp="1" noChangeArrowheads="1"/>
          </p:cNvSpPr>
          <p:nvPr>
            <p:ph idx="1"/>
          </p:nvPr>
        </p:nvSpPr>
        <p:spPr bwMode="auto">
          <a:xfrm>
            <a:off x="323528" y="1553369"/>
            <a:ext cx="871296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33400" indent="-533400" eaLnBrk="1" hangingPunct="1">
              <a:lnSpc>
                <a:spcPct val="90000"/>
              </a:lnSpc>
              <a:buFontTx/>
              <a:buNone/>
            </a:pPr>
            <a:r>
              <a:rPr lang="zh-CN" altLang="en-US" sz="2800" b="1" dirty="0">
                <a:solidFill>
                  <a:schemeClr val="tx2"/>
                </a:solidFill>
                <a:latin typeface="楷体_GB2312" pitchFamily="49" charset="-122"/>
                <a:ea typeface="楷体_GB2312" pitchFamily="49" charset="-122"/>
              </a:rPr>
              <a:t>　前面得到的</a:t>
            </a:r>
            <a:r>
              <a:rPr lang="en-US" altLang="zh-CN" sz="2800" b="1" dirty="0">
                <a:solidFill>
                  <a:schemeClr val="tx2"/>
                </a:solidFill>
                <a:latin typeface="楷体_GB2312" pitchFamily="49" charset="-122"/>
                <a:ea typeface="楷体_GB2312" pitchFamily="49" charset="-122"/>
              </a:rPr>
              <a:t>E-R</a:t>
            </a:r>
            <a:r>
              <a:rPr lang="zh-CN" altLang="en-US" sz="2800" b="1" dirty="0">
                <a:solidFill>
                  <a:schemeClr val="tx2"/>
                </a:solidFill>
                <a:latin typeface="楷体_GB2312" pitchFamily="49" charset="-122"/>
                <a:ea typeface="楷体_GB2312" pitchFamily="49" charset="-122"/>
              </a:rPr>
              <a:t>图中存在着冗余数据和冗余联系：</a:t>
            </a:r>
          </a:p>
          <a:p>
            <a:pPr marL="533400" indent="-533400" eaLnBrk="1" hangingPunct="1">
              <a:lnSpc>
                <a:spcPct val="90000"/>
              </a:lnSpc>
              <a:buFontTx/>
              <a:buNone/>
            </a:pPr>
            <a:endParaRPr lang="zh-CN" altLang="en-US" sz="2800" b="1" dirty="0">
              <a:solidFill>
                <a:schemeClr val="tx2"/>
              </a:solidFill>
              <a:latin typeface="楷体_GB2312" pitchFamily="49" charset="-122"/>
              <a:ea typeface="楷体_GB2312" pitchFamily="49" charset="-122"/>
            </a:endParaRPr>
          </a:p>
          <a:p>
            <a:pPr marL="533400" indent="-533400" eaLnBrk="1" hangingPunct="1">
              <a:lnSpc>
                <a:spcPct val="115000"/>
              </a:lnSpc>
              <a:buFontTx/>
              <a:buAutoNum type="arabicParenBoth"/>
            </a:pPr>
            <a:r>
              <a:rPr lang="zh-CN" altLang="en-US" sz="2800" b="1" dirty="0">
                <a:solidFill>
                  <a:srgbClr val="FF3300"/>
                </a:solidFill>
                <a:latin typeface="楷体_GB2312" pitchFamily="49" charset="-122"/>
                <a:ea typeface="楷体_GB2312" pitchFamily="49" charset="-122"/>
              </a:rPr>
              <a:t>冗余数据</a:t>
            </a:r>
            <a:r>
              <a:rPr lang="zh-CN" altLang="en-US" sz="2800" b="1" dirty="0">
                <a:solidFill>
                  <a:schemeClr val="tx2"/>
                </a:solidFill>
                <a:latin typeface="楷体_GB2312" pitchFamily="49" charset="-122"/>
                <a:ea typeface="楷体_GB2312" pitchFamily="49" charset="-122"/>
              </a:rPr>
              <a:t>：学生实体中的年龄属性可以由出生日期推算出来，属于冗余数据，应该去掉。</a:t>
            </a:r>
          </a:p>
          <a:p>
            <a:pPr marL="533400" indent="-533400" eaLnBrk="1" hangingPunct="1">
              <a:lnSpc>
                <a:spcPct val="115000"/>
              </a:lnSpc>
              <a:buFontTx/>
              <a:buAutoNum type="arabicParenBoth"/>
            </a:pPr>
            <a:endParaRPr lang="zh-CN" altLang="en-US" sz="800" b="1" dirty="0">
              <a:solidFill>
                <a:schemeClr val="tx2"/>
              </a:solidFill>
              <a:latin typeface="楷体_GB2312" pitchFamily="49" charset="-122"/>
              <a:ea typeface="楷体_GB2312" pitchFamily="49" charset="-122"/>
            </a:endParaRPr>
          </a:p>
          <a:p>
            <a:pPr marL="533400" indent="-533400" eaLnBrk="1" hangingPunct="1">
              <a:lnSpc>
                <a:spcPct val="115000"/>
              </a:lnSpc>
              <a:buFontTx/>
              <a:buAutoNum type="arabicParenBoth"/>
            </a:pPr>
            <a:r>
              <a:rPr lang="zh-CN" altLang="en-US" sz="2800" b="1" dirty="0">
                <a:solidFill>
                  <a:srgbClr val="FF3300"/>
                </a:solidFill>
                <a:latin typeface="楷体_GB2312" pitchFamily="49" charset="-122"/>
                <a:ea typeface="楷体_GB2312" pitchFamily="49" charset="-122"/>
              </a:rPr>
              <a:t>冗余联系</a:t>
            </a:r>
            <a:r>
              <a:rPr lang="zh-CN" altLang="en-US" sz="2800" b="1" dirty="0">
                <a:solidFill>
                  <a:schemeClr val="tx2"/>
                </a:solidFill>
                <a:latin typeface="楷体_GB2312" pitchFamily="49" charset="-122"/>
                <a:ea typeface="楷体_GB2312" pitchFamily="49" charset="-122"/>
              </a:rPr>
              <a:t>：</a:t>
            </a:r>
            <a:r>
              <a:rPr lang="zh-CN" altLang="en-US" sz="2800" b="1" dirty="0">
                <a:solidFill>
                  <a:schemeClr val="tx2"/>
                </a:solidFill>
                <a:ea typeface="楷体_GB2312" pitchFamily="49" charset="-122"/>
              </a:rPr>
              <a:t>“</a:t>
            </a:r>
            <a:r>
              <a:rPr lang="zh-CN" altLang="en-US" sz="2800" b="1" dirty="0">
                <a:solidFill>
                  <a:schemeClr val="tx2"/>
                </a:solidFill>
                <a:latin typeface="楷体_GB2312" pitchFamily="49" charset="-122"/>
                <a:ea typeface="楷体_GB2312" pitchFamily="49" charset="-122"/>
              </a:rPr>
              <a:t>系</a:t>
            </a:r>
            <a:r>
              <a:rPr lang="zh-CN" altLang="en-US" sz="2800" b="1" dirty="0">
                <a:solidFill>
                  <a:schemeClr val="tx2"/>
                </a:solidFill>
                <a:ea typeface="楷体_GB2312" pitchFamily="49" charset="-122"/>
              </a:rPr>
              <a:t>”</a:t>
            </a:r>
            <a:r>
              <a:rPr lang="zh-CN" altLang="en-US" sz="2800" b="1" dirty="0">
                <a:solidFill>
                  <a:schemeClr val="tx2"/>
                </a:solidFill>
                <a:latin typeface="楷体_GB2312" pitchFamily="49" charset="-122"/>
                <a:ea typeface="楷体_GB2312" pitchFamily="49" charset="-122"/>
              </a:rPr>
              <a:t>实体与</a:t>
            </a:r>
            <a:r>
              <a:rPr lang="zh-CN" altLang="en-US" sz="2800" b="1" dirty="0">
                <a:solidFill>
                  <a:schemeClr val="tx2"/>
                </a:solidFill>
                <a:ea typeface="楷体_GB2312" pitchFamily="49" charset="-122"/>
              </a:rPr>
              <a:t>“</a:t>
            </a:r>
            <a:r>
              <a:rPr lang="zh-CN" altLang="en-US" sz="2800" b="1" dirty="0">
                <a:solidFill>
                  <a:schemeClr val="tx2"/>
                </a:solidFill>
                <a:latin typeface="楷体_GB2312" pitchFamily="49" charset="-122"/>
                <a:ea typeface="楷体_GB2312" pitchFamily="49" charset="-122"/>
              </a:rPr>
              <a:t>课程</a:t>
            </a:r>
            <a:r>
              <a:rPr lang="zh-CN" altLang="en-US" sz="2800" b="1" dirty="0">
                <a:solidFill>
                  <a:schemeClr val="tx2"/>
                </a:solidFill>
                <a:ea typeface="楷体_GB2312" pitchFamily="49" charset="-122"/>
              </a:rPr>
              <a:t>”</a:t>
            </a:r>
            <a:r>
              <a:rPr lang="zh-CN" altLang="en-US" sz="2800" b="1" dirty="0">
                <a:solidFill>
                  <a:schemeClr val="tx2"/>
                </a:solidFill>
                <a:latin typeface="楷体_GB2312" pitchFamily="49" charset="-122"/>
                <a:ea typeface="楷体_GB2312" pitchFamily="49" charset="-122"/>
              </a:rPr>
              <a:t>实体之间的</a:t>
            </a:r>
            <a:r>
              <a:rPr lang="zh-CN" altLang="en-US" sz="2800" b="1" dirty="0">
                <a:solidFill>
                  <a:schemeClr val="tx2"/>
                </a:solidFill>
                <a:ea typeface="楷体_GB2312" pitchFamily="49" charset="-122"/>
              </a:rPr>
              <a:t>“</a:t>
            </a:r>
            <a:r>
              <a:rPr lang="zh-CN" altLang="en-US" sz="2800" b="1" dirty="0">
                <a:solidFill>
                  <a:schemeClr val="tx2"/>
                </a:solidFill>
                <a:latin typeface="楷体_GB2312" pitchFamily="49" charset="-122"/>
                <a:ea typeface="楷体_GB2312" pitchFamily="49" charset="-122"/>
              </a:rPr>
              <a:t>开设</a:t>
            </a:r>
            <a:r>
              <a:rPr lang="zh-CN" altLang="en-US" sz="2800" b="1" dirty="0">
                <a:solidFill>
                  <a:schemeClr val="tx2"/>
                </a:solidFill>
                <a:ea typeface="楷体_GB2312" pitchFamily="49" charset="-122"/>
              </a:rPr>
              <a:t>”</a:t>
            </a:r>
            <a:r>
              <a:rPr lang="zh-CN" altLang="en-US" sz="2800" b="1" dirty="0">
                <a:solidFill>
                  <a:schemeClr val="tx2"/>
                </a:solidFill>
                <a:latin typeface="楷体_GB2312" pitchFamily="49" charset="-122"/>
                <a:ea typeface="楷体_GB2312" pitchFamily="49" charset="-122"/>
              </a:rPr>
              <a:t>联系，可以由</a:t>
            </a:r>
            <a:r>
              <a:rPr lang="zh-CN" altLang="en-US" sz="2800" b="1" dirty="0">
                <a:solidFill>
                  <a:schemeClr val="tx2"/>
                </a:solidFill>
                <a:ea typeface="楷体_GB2312" pitchFamily="49" charset="-122"/>
              </a:rPr>
              <a:t>“</a:t>
            </a:r>
            <a:r>
              <a:rPr lang="zh-CN" altLang="en-US" sz="2800" b="1" dirty="0">
                <a:solidFill>
                  <a:schemeClr val="tx2"/>
                </a:solidFill>
                <a:latin typeface="楷体_GB2312" pitchFamily="49" charset="-122"/>
                <a:ea typeface="楷体_GB2312" pitchFamily="49" charset="-122"/>
              </a:rPr>
              <a:t>系</a:t>
            </a:r>
            <a:r>
              <a:rPr lang="zh-CN" altLang="en-US" sz="2800" b="1" dirty="0">
                <a:solidFill>
                  <a:schemeClr val="tx2"/>
                </a:solidFill>
                <a:ea typeface="楷体_GB2312" pitchFamily="49" charset="-122"/>
              </a:rPr>
              <a:t>”</a:t>
            </a:r>
            <a:r>
              <a:rPr lang="zh-CN" altLang="en-US" sz="2800" b="1" dirty="0">
                <a:solidFill>
                  <a:schemeClr val="tx2"/>
                </a:solidFill>
                <a:latin typeface="楷体_GB2312" pitchFamily="49" charset="-122"/>
                <a:ea typeface="楷体_GB2312" pitchFamily="49" charset="-122"/>
              </a:rPr>
              <a:t>与</a:t>
            </a:r>
            <a:r>
              <a:rPr lang="zh-CN" altLang="en-US" sz="2800" b="1" dirty="0">
                <a:solidFill>
                  <a:schemeClr val="tx2"/>
                </a:solidFill>
                <a:ea typeface="楷体_GB2312" pitchFamily="49" charset="-122"/>
              </a:rPr>
              <a:t>“</a:t>
            </a:r>
            <a:r>
              <a:rPr lang="zh-CN" altLang="en-US" sz="2800" b="1" dirty="0">
                <a:solidFill>
                  <a:schemeClr val="tx2"/>
                </a:solidFill>
                <a:latin typeface="楷体_GB2312" pitchFamily="49" charset="-122"/>
                <a:ea typeface="楷体_GB2312" pitchFamily="49" charset="-122"/>
              </a:rPr>
              <a:t>教师</a:t>
            </a:r>
            <a:r>
              <a:rPr lang="zh-CN" altLang="en-US" sz="2800" b="1" dirty="0">
                <a:solidFill>
                  <a:schemeClr val="tx2"/>
                </a:solidFill>
                <a:ea typeface="楷体_GB2312" pitchFamily="49" charset="-122"/>
              </a:rPr>
              <a:t>”</a:t>
            </a:r>
            <a:r>
              <a:rPr lang="zh-CN" altLang="en-US" sz="2800" b="1" dirty="0">
                <a:solidFill>
                  <a:schemeClr val="tx2"/>
                </a:solidFill>
                <a:latin typeface="楷体_GB2312" pitchFamily="49" charset="-122"/>
                <a:ea typeface="楷体_GB2312" pitchFamily="49" charset="-122"/>
              </a:rPr>
              <a:t>实体之间的</a:t>
            </a:r>
            <a:r>
              <a:rPr lang="zh-CN" altLang="en-US" sz="2800" b="1" dirty="0">
                <a:solidFill>
                  <a:schemeClr val="tx2"/>
                </a:solidFill>
                <a:ea typeface="楷体_GB2312" pitchFamily="49" charset="-122"/>
              </a:rPr>
              <a:t>“</a:t>
            </a:r>
            <a:r>
              <a:rPr lang="zh-CN" altLang="en-US" sz="2800" b="1" dirty="0">
                <a:solidFill>
                  <a:schemeClr val="tx2"/>
                </a:solidFill>
                <a:latin typeface="楷体_GB2312" pitchFamily="49" charset="-122"/>
                <a:ea typeface="楷体_GB2312" pitchFamily="49" charset="-122"/>
              </a:rPr>
              <a:t>属于</a:t>
            </a:r>
            <a:r>
              <a:rPr lang="zh-CN" altLang="en-US" sz="2800" b="1" dirty="0">
                <a:solidFill>
                  <a:schemeClr val="tx2"/>
                </a:solidFill>
                <a:ea typeface="楷体_GB2312" pitchFamily="49" charset="-122"/>
              </a:rPr>
              <a:t>”</a:t>
            </a:r>
            <a:r>
              <a:rPr lang="zh-CN" altLang="en-US" sz="2800" b="1" dirty="0">
                <a:solidFill>
                  <a:schemeClr val="tx2"/>
                </a:solidFill>
                <a:latin typeface="楷体_GB2312" pitchFamily="49" charset="-122"/>
                <a:ea typeface="楷体_GB2312" pitchFamily="49" charset="-122"/>
              </a:rPr>
              <a:t>联系、</a:t>
            </a:r>
            <a:r>
              <a:rPr lang="zh-CN" altLang="en-US" sz="2800" b="1" dirty="0">
                <a:solidFill>
                  <a:schemeClr val="tx2"/>
                </a:solidFill>
                <a:ea typeface="楷体_GB2312" pitchFamily="49" charset="-122"/>
              </a:rPr>
              <a:t>“</a:t>
            </a:r>
            <a:r>
              <a:rPr lang="zh-CN" altLang="en-US" sz="2800" b="1" dirty="0">
                <a:solidFill>
                  <a:schemeClr val="tx2"/>
                </a:solidFill>
                <a:latin typeface="楷体_GB2312" pitchFamily="49" charset="-122"/>
                <a:ea typeface="楷体_GB2312" pitchFamily="49" charset="-122"/>
              </a:rPr>
              <a:t>教师</a:t>
            </a:r>
            <a:r>
              <a:rPr lang="zh-CN" altLang="en-US" sz="2800" b="1" dirty="0">
                <a:solidFill>
                  <a:schemeClr val="tx2"/>
                </a:solidFill>
                <a:ea typeface="楷体_GB2312" pitchFamily="49" charset="-122"/>
              </a:rPr>
              <a:t>”</a:t>
            </a:r>
            <a:r>
              <a:rPr lang="zh-CN" altLang="en-US" sz="2800" b="1" dirty="0">
                <a:solidFill>
                  <a:schemeClr val="tx2"/>
                </a:solidFill>
                <a:latin typeface="楷体_GB2312" pitchFamily="49" charset="-122"/>
                <a:ea typeface="楷体_GB2312" pitchFamily="49" charset="-122"/>
              </a:rPr>
              <a:t>与</a:t>
            </a:r>
            <a:r>
              <a:rPr lang="zh-CN" altLang="en-US" sz="2800" b="1" dirty="0">
                <a:solidFill>
                  <a:schemeClr val="tx2"/>
                </a:solidFill>
                <a:ea typeface="楷体_GB2312" pitchFamily="49" charset="-122"/>
              </a:rPr>
              <a:t>“</a:t>
            </a:r>
            <a:r>
              <a:rPr lang="zh-CN" altLang="en-US" sz="2800" b="1" dirty="0">
                <a:solidFill>
                  <a:schemeClr val="tx2"/>
                </a:solidFill>
                <a:latin typeface="楷体_GB2312" pitchFamily="49" charset="-122"/>
                <a:ea typeface="楷体_GB2312" pitchFamily="49" charset="-122"/>
              </a:rPr>
              <a:t>课程</a:t>
            </a:r>
            <a:r>
              <a:rPr lang="zh-CN" altLang="en-US" sz="2800" b="1" dirty="0">
                <a:solidFill>
                  <a:schemeClr val="tx2"/>
                </a:solidFill>
                <a:ea typeface="楷体_GB2312" pitchFamily="49" charset="-122"/>
              </a:rPr>
              <a:t>”</a:t>
            </a:r>
            <a:r>
              <a:rPr lang="zh-CN" altLang="en-US" sz="2800" b="1" dirty="0">
                <a:solidFill>
                  <a:schemeClr val="tx2"/>
                </a:solidFill>
                <a:latin typeface="楷体_GB2312" pitchFamily="49" charset="-122"/>
                <a:ea typeface="楷体_GB2312" pitchFamily="49" charset="-122"/>
              </a:rPr>
              <a:t>实体之间的</a:t>
            </a:r>
            <a:r>
              <a:rPr lang="zh-CN" altLang="en-US" sz="2800" b="1" dirty="0">
                <a:solidFill>
                  <a:schemeClr val="tx2"/>
                </a:solidFill>
                <a:ea typeface="楷体_GB2312" pitchFamily="49" charset="-122"/>
              </a:rPr>
              <a:t>“</a:t>
            </a:r>
            <a:r>
              <a:rPr lang="zh-CN" altLang="en-US" sz="2800" b="1" dirty="0">
                <a:solidFill>
                  <a:schemeClr val="tx2"/>
                </a:solidFill>
                <a:latin typeface="楷体_GB2312" pitchFamily="49" charset="-122"/>
                <a:ea typeface="楷体_GB2312" pitchFamily="49" charset="-122"/>
              </a:rPr>
              <a:t>讲授</a:t>
            </a:r>
            <a:r>
              <a:rPr lang="zh-CN" altLang="en-US" sz="2800" b="1" dirty="0">
                <a:solidFill>
                  <a:schemeClr val="tx2"/>
                </a:solidFill>
                <a:ea typeface="楷体_GB2312" pitchFamily="49" charset="-122"/>
              </a:rPr>
              <a:t>”</a:t>
            </a:r>
            <a:r>
              <a:rPr lang="zh-CN" altLang="en-US" sz="2800" b="1" dirty="0">
                <a:solidFill>
                  <a:schemeClr val="tx2"/>
                </a:solidFill>
                <a:latin typeface="楷体_GB2312" pitchFamily="49" charset="-122"/>
                <a:ea typeface="楷体_GB2312" pitchFamily="49" charset="-122"/>
              </a:rPr>
              <a:t>联系推导出来，所以属于冗余的联系。</a:t>
            </a:r>
          </a:p>
        </p:txBody>
      </p:sp>
      <p:sp>
        <p:nvSpPr>
          <p:cNvPr id="2" name="灯片编号占位符 1"/>
          <p:cNvSpPr>
            <a:spLocks noGrp="1"/>
          </p:cNvSpPr>
          <p:nvPr>
            <p:ph type="sldNum" sz="quarter" idx="11"/>
          </p:nvPr>
        </p:nvSpPr>
        <p:spPr>
          <a:xfrm>
            <a:off x="323528" y="6309320"/>
            <a:ext cx="1080492" cy="319088"/>
          </a:xfrm>
        </p:spPr>
        <p:txBody>
          <a:bodyPr/>
          <a:lstStyle/>
          <a:p>
            <a:pPr>
              <a:defRPr/>
            </a:pPr>
            <a:fld id="{C8E68E76-BED9-4822-AFC4-B7367625829A}" type="slidenum">
              <a:rPr lang="en-US" altLang="zh-CN" smtClean="0"/>
              <a:pPr>
                <a:defRPr/>
              </a:pPr>
              <a:t>105</a:t>
            </a:fld>
            <a:endParaRPr lang="en-US" altLang="zh-CN" dirty="0"/>
          </a:p>
        </p:txBody>
      </p:sp>
      <p:sp>
        <p:nvSpPr>
          <p:cNvPr id="3" name="标题 2"/>
          <p:cNvSpPr>
            <a:spLocks noGrp="1"/>
          </p:cNvSpPr>
          <p:nvPr>
            <p:ph type="title"/>
          </p:nvPr>
        </p:nvSpPr>
        <p:spPr/>
        <p:txBody>
          <a:bodyPr/>
          <a:lstStyle/>
          <a:p>
            <a:pPr algn="l"/>
            <a:r>
              <a:rPr kumimoji="1" lang="zh-CN" altLang="en-US" sz="2800" dirty="0">
                <a:latin typeface="Tahoma" pitchFamily="34" charset="0"/>
              </a:rPr>
              <a:t>消除冗余的方法－分析方法</a:t>
            </a:r>
            <a:endParaRPr lang="zh-CN" altLang="en-US" sz="2800" dirty="0"/>
          </a:p>
        </p:txBody>
      </p:sp>
    </p:spTree>
    <p:extLst>
      <p:ext uri="{BB962C8B-B14F-4D97-AF65-F5344CB8AC3E}">
        <p14:creationId xmlns:p14="http://schemas.microsoft.com/office/powerpoint/2010/main" val="36640753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3091">
                                            <p:txEl>
                                              <p:pRg st="2" end="2"/>
                                            </p:txEl>
                                          </p:spTgt>
                                        </p:tgtEl>
                                        <p:attrNameLst>
                                          <p:attrName>style.visibility</p:attrName>
                                        </p:attrNameLst>
                                      </p:cBhvr>
                                      <p:to>
                                        <p:strVal val="visible"/>
                                      </p:to>
                                    </p:set>
                                    <p:animEffect transition="in" filter="blinds(horizontal)">
                                      <p:cBhvr>
                                        <p:cTn id="7" dur="500"/>
                                        <p:tgtEl>
                                          <p:spTgt spid="47309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3091">
                                            <p:txEl>
                                              <p:pRg st="4" end="4"/>
                                            </p:txEl>
                                          </p:spTgt>
                                        </p:tgtEl>
                                        <p:attrNameLst>
                                          <p:attrName>style.visibility</p:attrName>
                                        </p:attrNameLst>
                                      </p:cBhvr>
                                      <p:to>
                                        <p:strVal val="visible"/>
                                      </p:to>
                                    </p:set>
                                    <p:animEffect transition="in" filter="blinds(horizontal)">
                                      <p:cBhvr>
                                        <p:cTn id="12" dur="500"/>
                                        <p:tgtEl>
                                          <p:spTgt spid="4730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0"/>
            <a:ext cx="9144000" cy="5877272"/>
          </a:xfrm>
          <a:prstGeom prst="rect">
            <a:avLst/>
          </a:prstGeom>
          <a:solidFill>
            <a:schemeClr val="bg1"/>
          </a:solidFill>
          <a:ln>
            <a:noFill/>
          </a:ln>
          <a:effectLst/>
        </p:spPr>
        <p:txBody>
          <a:bodyPr vert="horz" wrap="none" lIns="54000" tIns="0" rIns="54000" bIns="0" numCol="1" rtlCol="0" anchor="t" anchorCtr="0" compatLnSpc="1">
            <a:prstTxWarp prst="textNoShape">
              <a:avLst/>
            </a:prstTxWarp>
          </a:bodyPr>
          <a:lstStyle/>
          <a:p>
            <a:pPr marL="342900" marR="0" indent="-34290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tabLst/>
            </a:pP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5298" name="AutoShape 3"/>
          <p:cNvSpPr>
            <a:spLocks noChangeArrowheads="1"/>
          </p:cNvSpPr>
          <p:nvPr/>
        </p:nvSpPr>
        <p:spPr bwMode="auto">
          <a:xfrm>
            <a:off x="5435600" y="3284538"/>
            <a:ext cx="598488" cy="477837"/>
          </a:xfrm>
          <a:prstGeom prst="flowChartProcess">
            <a:avLst/>
          </a:prstGeom>
          <a:solidFill>
            <a:srgbClr val="FFFFFF"/>
          </a:solidFill>
          <a:ln w="0" algn="ctr">
            <a:solidFill>
              <a:srgbClr val="000000"/>
            </a:solidFill>
            <a:miter lim="800000"/>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专业</a:t>
            </a:r>
            <a:endParaRPr lang="zh-CN" altLang="en-US" sz="1400"/>
          </a:p>
        </p:txBody>
      </p:sp>
      <p:sp>
        <p:nvSpPr>
          <p:cNvPr id="55299" name="AutoShape 4"/>
          <p:cNvSpPr>
            <a:spLocks noChangeArrowheads="1"/>
          </p:cNvSpPr>
          <p:nvPr/>
        </p:nvSpPr>
        <p:spPr bwMode="auto">
          <a:xfrm>
            <a:off x="5364163" y="5084763"/>
            <a:ext cx="733425" cy="477837"/>
          </a:xfrm>
          <a:prstGeom prst="flowChartProcess">
            <a:avLst/>
          </a:prstGeom>
          <a:solidFill>
            <a:srgbClr val="FFFFFF"/>
          </a:solidFill>
          <a:ln w="0" algn="ctr">
            <a:solidFill>
              <a:srgbClr val="000000"/>
            </a:solidFill>
            <a:miter lim="800000"/>
            <a:headEnd/>
            <a:tailEnd/>
          </a:ln>
        </p:spPr>
        <p:txBody>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班级</a:t>
            </a:r>
            <a:endParaRPr lang="zh-CN" altLang="en-US" sz="1400"/>
          </a:p>
        </p:txBody>
      </p:sp>
      <p:sp>
        <p:nvSpPr>
          <p:cNvPr id="55300" name="AutoShape 5"/>
          <p:cNvSpPr>
            <a:spLocks noChangeArrowheads="1"/>
          </p:cNvSpPr>
          <p:nvPr/>
        </p:nvSpPr>
        <p:spPr bwMode="auto">
          <a:xfrm>
            <a:off x="3132138" y="5157788"/>
            <a:ext cx="700087" cy="479425"/>
          </a:xfrm>
          <a:prstGeom prst="flowChartProcess">
            <a:avLst/>
          </a:prstGeom>
          <a:solidFill>
            <a:srgbClr val="FFFFFF"/>
          </a:solidFill>
          <a:ln w="0" algn="ctr">
            <a:solidFill>
              <a:srgbClr val="000000"/>
            </a:solidFill>
            <a:miter lim="800000"/>
            <a:headEnd/>
            <a:tailEnd/>
          </a:ln>
        </p:spPr>
        <p:txBody>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学生</a:t>
            </a:r>
            <a:endParaRPr lang="zh-CN" altLang="en-US" sz="1400"/>
          </a:p>
        </p:txBody>
      </p:sp>
      <p:sp>
        <p:nvSpPr>
          <p:cNvPr id="55301" name="AutoShape 6"/>
          <p:cNvSpPr>
            <a:spLocks noChangeArrowheads="1"/>
          </p:cNvSpPr>
          <p:nvPr/>
        </p:nvSpPr>
        <p:spPr bwMode="auto">
          <a:xfrm>
            <a:off x="5292725" y="2060575"/>
            <a:ext cx="849313" cy="744538"/>
          </a:xfrm>
          <a:prstGeom prst="flowChartDecision">
            <a:avLst/>
          </a:prstGeom>
          <a:solidFill>
            <a:srgbClr val="FFFFFF"/>
          </a:solidFill>
          <a:ln w="0" algn="ctr">
            <a:solidFill>
              <a:srgbClr val="000000"/>
            </a:solidFill>
            <a:miter lim="800000"/>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开设</a:t>
            </a:r>
            <a:endParaRPr lang="zh-CN" altLang="en-US" sz="1400"/>
          </a:p>
        </p:txBody>
      </p:sp>
      <p:sp>
        <p:nvSpPr>
          <p:cNvPr id="55302" name="AutoShape 7"/>
          <p:cNvSpPr>
            <a:spLocks noChangeArrowheads="1"/>
          </p:cNvSpPr>
          <p:nvPr/>
        </p:nvSpPr>
        <p:spPr bwMode="auto">
          <a:xfrm>
            <a:off x="4140200" y="3500438"/>
            <a:ext cx="920750" cy="358775"/>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r>
              <a:rPr lang="zh-CN" altLang="en-US" sz="1400" i="0">
                <a:latin typeface="Times New Roman" pitchFamily="18" charset="0"/>
              </a:rPr>
              <a:t>专业名</a:t>
            </a:r>
            <a:endParaRPr lang="zh-CN" altLang="en-US" sz="1400"/>
          </a:p>
        </p:txBody>
      </p:sp>
      <p:sp>
        <p:nvSpPr>
          <p:cNvPr id="55303" name="AutoShape 8"/>
          <p:cNvSpPr>
            <a:spLocks noChangeArrowheads="1"/>
          </p:cNvSpPr>
          <p:nvPr/>
        </p:nvSpPr>
        <p:spPr bwMode="auto">
          <a:xfrm>
            <a:off x="5292725" y="4076700"/>
            <a:ext cx="798513" cy="671513"/>
          </a:xfrm>
          <a:prstGeom prst="flowChartDecision">
            <a:avLst/>
          </a:prstGeom>
          <a:solidFill>
            <a:srgbClr val="FFFFFF"/>
          </a:solidFill>
          <a:ln w="0" algn="ctr">
            <a:solidFill>
              <a:srgbClr val="000000"/>
            </a:solidFill>
            <a:miter lim="800000"/>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拥有</a:t>
            </a:r>
            <a:endParaRPr lang="zh-CN" altLang="en-US" sz="1400"/>
          </a:p>
        </p:txBody>
      </p:sp>
      <p:sp>
        <p:nvSpPr>
          <p:cNvPr id="55304" name="AutoShape 9"/>
          <p:cNvSpPr>
            <a:spLocks noChangeArrowheads="1"/>
          </p:cNvSpPr>
          <p:nvPr/>
        </p:nvSpPr>
        <p:spPr bwMode="auto">
          <a:xfrm>
            <a:off x="4140200" y="5013325"/>
            <a:ext cx="958850" cy="744538"/>
          </a:xfrm>
          <a:prstGeom prst="flowChartDecision">
            <a:avLst/>
          </a:prstGeom>
          <a:solidFill>
            <a:srgbClr val="FFFFFF"/>
          </a:solidFill>
          <a:ln w="0" algn="ctr">
            <a:solidFill>
              <a:srgbClr val="000000"/>
            </a:solidFill>
            <a:miter lim="800000"/>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包含</a:t>
            </a:r>
            <a:endParaRPr lang="zh-CN" altLang="en-US" sz="1400"/>
          </a:p>
        </p:txBody>
      </p:sp>
      <p:sp>
        <p:nvSpPr>
          <p:cNvPr id="55305" name="AutoShape 10"/>
          <p:cNvSpPr>
            <a:spLocks noChangeArrowheads="1"/>
          </p:cNvSpPr>
          <p:nvPr/>
        </p:nvSpPr>
        <p:spPr bwMode="auto">
          <a:xfrm>
            <a:off x="4211638" y="2997200"/>
            <a:ext cx="920750" cy="431800"/>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r>
              <a:rPr lang="zh-CN" altLang="en-US" sz="1400" i="0" u="sng">
                <a:latin typeface="Times New Roman" pitchFamily="18" charset="0"/>
              </a:rPr>
              <a:t>专业号</a:t>
            </a:r>
            <a:endParaRPr lang="zh-CN" altLang="en-US" sz="1400" u="sng"/>
          </a:p>
        </p:txBody>
      </p:sp>
      <p:sp>
        <p:nvSpPr>
          <p:cNvPr id="55306" name="AutoShape 11"/>
          <p:cNvSpPr>
            <a:spLocks noChangeArrowheads="1"/>
          </p:cNvSpPr>
          <p:nvPr/>
        </p:nvSpPr>
        <p:spPr bwMode="auto">
          <a:xfrm>
            <a:off x="6443663" y="4941888"/>
            <a:ext cx="1042987" cy="539750"/>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r>
              <a:rPr lang="zh-CN" altLang="en-US" sz="1400" i="0" u="sng">
                <a:latin typeface="Times New Roman" pitchFamily="18" charset="0"/>
              </a:rPr>
              <a:t>班级号</a:t>
            </a:r>
            <a:endParaRPr lang="zh-CN" altLang="en-US" sz="1400"/>
          </a:p>
        </p:txBody>
      </p:sp>
      <p:sp>
        <p:nvSpPr>
          <p:cNvPr id="55307" name="AutoShape 12"/>
          <p:cNvSpPr>
            <a:spLocks noChangeArrowheads="1"/>
          </p:cNvSpPr>
          <p:nvPr/>
        </p:nvSpPr>
        <p:spPr bwMode="auto">
          <a:xfrm>
            <a:off x="6372225" y="5516563"/>
            <a:ext cx="893763" cy="569912"/>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r>
              <a:rPr lang="zh-CN" altLang="en-US" sz="1400" i="0">
                <a:latin typeface="Times New Roman" pitchFamily="18" charset="0"/>
              </a:rPr>
              <a:t>班级名</a:t>
            </a:r>
            <a:endParaRPr lang="zh-CN" altLang="en-US" sz="1400"/>
          </a:p>
        </p:txBody>
      </p:sp>
      <p:sp>
        <p:nvSpPr>
          <p:cNvPr id="55308" name="AutoShape 13"/>
          <p:cNvSpPr>
            <a:spLocks noChangeArrowheads="1"/>
          </p:cNvSpPr>
          <p:nvPr/>
        </p:nvSpPr>
        <p:spPr bwMode="auto">
          <a:xfrm>
            <a:off x="2555875" y="4292600"/>
            <a:ext cx="757238" cy="498475"/>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r>
              <a:rPr lang="zh-CN" altLang="en-US" sz="1400" i="0" u="sng">
                <a:latin typeface="Times New Roman" pitchFamily="18" charset="0"/>
              </a:rPr>
              <a:t>学号</a:t>
            </a:r>
            <a:endParaRPr lang="zh-CN" altLang="en-US" sz="1400"/>
          </a:p>
        </p:txBody>
      </p:sp>
      <p:sp>
        <p:nvSpPr>
          <p:cNvPr id="55309" name="AutoShape 14"/>
          <p:cNvSpPr>
            <a:spLocks noChangeArrowheads="1"/>
          </p:cNvSpPr>
          <p:nvPr/>
        </p:nvSpPr>
        <p:spPr bwMode="auto">
          <a:xfrm>
            <a:off x="3448050" y="4292600"/>
            <a:ext cx="757238" cy="509588"/>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r>
              <a:rPr lang="zh-CN" altLang="en-US" sz="1400" i="0">
                <a:latin typeface="Times New Roman" pitchFamily="18" charset="0"/>
              </a:rPr>
              <a:t>姓名</a:t>
            </a:r>
            <a:endParaRPr lang="zh-CN" altLang="en-US" sz="1400"/>
          </a:p>
        </p:txBody>
      </p:sp>
      <p:sp>
        <p:nvSpPr>
          <p:cNvPr id="55310" name="AutoShape 15"/>
          <p:cNvSpPr>
            <a:spLocks noChangeArrowheads="1"/>
          </p:cNvSpPr>
          <p:nvPr/>
        </p:nvSpPr>
        <p:spPr bwMode="auto">
          <a:xfrm>
            <a:off x="2516188" y="6048375"/>
            <a:ext cx="757237" cy="517525"/>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r>
              <a:rPr lang="zh-CN" altLang="en-US" sz="1400" i="0">
                <a:latin typeface="Times New Roman" pitchFamily="18" charset="0"/>
              </a:rPr>
              <a:t>性别</a:t>
            </a:r>
            <a:endParaRPr lang="zh-CN" altLang="en-US" sz="1400"/>
          </a:p>
        </p:txBody>
      </p:sp>
      <p:sp>
        <p:nvSpPr>
          <p:cNvPr id="55311" name="AutoShape 16"/>
          <p:cNvSpPr>
            <a:spLocks noChangeArrowheads="1"/>
          </p:cNvSpPr>
          <p:nvPr/>
        </p:nvSpPr>
        <p:spPr bwMode="auto">
          <a:xfrm>
            <a:off x="3395663" y="6069013"/>
            <a:ext cx="1104329" cy="530225"/>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r>
              <a:rPr lang="zh-CN" altLang="en-US" sz="1400" i="0" dirty="0">
                <a:latin typeface="Times New Roman" pitchFamily="18" charset="0"/>
              </a:rPr>
              <a:t>出生日期</a:t>
            </a:r>
            <a:endParaRPr lang="zh-CN" altLang="en-US" sz="1400" dirty="0"/>
          </a:p>
        </p:txBody>
      </p:sp>
      <p:sp>
        <p:nvSpPr>
          <p:cNvPr id="55312" name="Line 17"/>
          <p:cNvSpPr>
            <a:spLocks noChangeShapeType="1"/>
          </p:cNvSpPr>
          <p:nvPr/>
        </p:nvSpPr>
        <p:spPr bwMode="auto">
          <a:xfrm flipH="1" flipV="1">
            <a:off x="5076825" y="3644900"/>
            <a:ext cx="360363"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3" name="Line 18"/>
          <p:cNvSpPr>
            <a:spLocks noChangeShapeType="1"/>
          </p:cNvSpPr>
          <p:nvPr/>
        </p:nvSpPr>
        <p:spPr bwMode="auto">
          <a:xfrm>
            <a:off x="6084888" y="5516563"/>
            <a:ext cx="287337" cy="2159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4" name="Line 19"/>
          <p:cNvSpPr>
            <a:spLocks noChangeShapeType="1"/>
          </p:cNvSpPr>
          <p:nvPr/>
        </p:nvSpPr>
        <p:spPr bwMode="auto">
          <a:xfrm>
            <a:off x="5695950" y="4754563"/>
            <a:ext cx="0" cy="339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5" name="Line 20"/>
          <p:cNvSpPr>
            <a:spLocks noChangeShapeType="1"/>
          </p:cNvSpPr>
          <p:nvPr/>
        </p:nvSpPr>
        <p:spPr bwMode="auto">
          <a:xfrm>
            <a:off x="5724525" y="1557338"/>
            <a:ext cx="0" cy="5032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6" name="Line 21"/>
          <p:cNvSpPr>
            <a:spLocks noChangeShapeType="1"/>
          </p:cNvSpPr>
          <p:nvPr/>
        </p:nvSpPr>
        <p:spPr bwMode="auto">
          <a:xfrm flipH="1">
            <a:off x="5724525" y="2781300"/>
            <a:ext cx="0" cy="503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7" name="Line 22"/>
          <p:cNvSpPr>
            <a:spLocks noChangeShapeType="1"/>
          </p:cNvSpPr>
          <p:nvPr/>
        </p:nvSpPr>
        <p:spPr bwMode="auto">
          <a:xfrm flipH="1" flipV="1">
            <a:off x="5724525" y="3716338"/>
            <a:ext cx="0" cy="3603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8" name="Line 23"/>
          <p:cNvSpPr>
            <a:spLocks noChangeShapeType="1"/>
          </p:cNvSpPr>
          <p:nvPr/>
        </p:nvSpPr>
        <p:spPr bwMode="auto">
          <a:xfrm>
            <a:off x="3851275" y="5373688"/>
            <a:ext cx="3190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9" name="Line 24"/>
          <p:cNvSpPr>
            <a:spLocks noChangeShapeType="1"/>
          </p:cNvSpPr>
          <p:nvPr/>
        </p:nvSpPr>
        <p:spPr bwMode="auto">
          <a:xfrm flipH="1">
            <a:off x="5076825" y="5373688"/>
            <a:ext cx="3206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0" name="Line 25"/>
          <p:cNvSpPr>
            <a:spLocks noChangeShapeType="1"/>
          </p:cNvSpPr>
          <p:nvPr/>
        </p:nvSpPr>
        <p:spPr bwMode="auto">
          <a:xfrm>
            <a:off x="6084888" y="5229225"/>
            <a:ext cx="3206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1" name="Line 26"/>
          <p:cNvSpPr>
            <a:spLocks noChangeShapeType="1"/>
          </p:cNvSpPr>
          <p:nvPr/>
        </p:nvSpPr>
        <p:spPr bwMode="auto">
          <a:xfrm flipH="1">
            <a:off x="3621088" y="4784725"/>
            <a:ext cx="158750" cy="368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2" name="Line 27"/>
          <p:cNvSpPr>
            <a:spLocks noChangeShapeType="1"/>
          </p:cNvSpPr>
          <p:nvPr/>
        </p:nvSpPr>
        <p:spPr bwMode="auto">
          <a:xfrm>
            <a:off x="3074988" y="4770438"/>
            <a:ext cx="385762" cy="396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3" name="Line 28"/>
          <p:cNvSpPr>
            <a:spLocks noChangeShapeType="1"/>
          </p:cNvSpPr>
          <p:nvPr/>
        </p:nvSpPr>
        <p:spPr bwMode="auto">
          <a:xfrm>
            <a:off x="5076825" y="3357563"/>
            <a:ext cx="358775" cy="71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4" name="Line 29"/>
          <p:cNvSpPr>
            <a:spLocks noChangeShapeType="1"/>
          </p:cNvSpPr>
          <p:nvPr/>
        </p:nvSpPr>
        <p:spPr bwMode="auto">
          <a:xfrm>
            <a:off x="3606800" y="5659438"/>
            <a:ext cx="173038" cy="4175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5" name="Line 30"/>
          <p:cNvSpPr>
            <a:spLocks noChangeShapeType="1"/>
          </p:cNvSpPr>
          <p:nvPr/>
        </p:nvSpPr>
        <p:spPr bwMode="auto">
          <a:xfrm flipH="1">
            <a:off x="2981325" y="5645150"/>
            <a:ext cx="452438"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6" name="Line 31"/>
          <p:cNvSpPr>
            <a:spLocks noChangeShapeType="1"/>
          </p:cNvSpPr>
          <p:nvPr/>
        </p:nvSpPr>
        <p:spPr bwMode="auto">
          <a:xfrm flipH="1" flipV="1">
            <a:off x="3386138" y="1539875"/>
            <a:ext cx="293687" cy="665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5327" name="AutoShape 32"/>
          <p:cNvSpPr>
            <a:spLocks noChangeArrowheads="1"/>
          </p:cNvSpPr>
          <p:nvPr/>
        </p:nvSpPr>
        <p:spPr bwMode="auto">
          <a:xfrm>
            <a:off x="896938" y="1143000"/>
            <a:ext cx="588962" cy="396875"/>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课程</a:t>
            </a:r>
            <a:endParaRPr lang="zh-CN" altLang="en-US" sz="1400"/>
          </a:p>
        </p:txBody>
      </p:sp>
      <p:sp>
        <p:nvSpPr>
          <p:cNvPr id="55328" name="AutoShape 33"/>
          <p:cNvSpPr>
            <a:spLocks noChangeArrowheads="1"/>
          </p:cNvSpPr>
          <p:nvPr/>
        </p:nvSpPr>
        <p:spPr bwMode="auto">
          <a:xfrm>
            <a:off x="2959100" y="1128713"/>
            <a:ext cx="588963" cy="398462"/>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教师</a:t>
            </a:r>
            <a:endParaRPr lang="zh-CN" altLang="en-US" sz="1400"/>
          </a:p>
        </p:txBody>
      </p:sp>
      <p:sp>
        <p:nvSpPr>
          <p:cNvPr id="55329" name="AutoShape 34"/>
          <p:cNvSpPr>
            <a:spLocks noChangeArrowheads="1"/>
          </p:cNvSpPr>
          <p:nvPr/>
        </p:nvSpPr>
        <p:spPr bwMode="auto">
          <a:xfrm>
            <a:off x="0" y="836613"/>
            <a:ext cx="881063"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课程名</a:t>
            </a:r>
            <a:endParaRPr lang="zh-CN" altLang="en-US" sz="1400"/>
          </a:p>
        </p:txBody>
      </p:sp>
      <p:sp>
        <p:nvSpPr>
          <p:cNvPr id="55330" name="AutoShape 35"/>
          <p:cNvSpPr>
            <a:spLocks noChangeArrowheads="1"/>
          </p:cNvSpPr>
          <p:nvPr/>
        </p:nvSpPr>
        <p:spPr bwMode="auto">
          <a:xfrm>
            <a:off x="4130675" y="1073150"/>
            <a:ext cx="881063" cy="531813"/>
          </a:xfrm>
          <a:prstGeom prst="flowChartDecision">
            <a:avLst/>
          </a:prstGeom>
          <a:solidFill>
            <a:srgbClr val="FFFFFF"/>
          </a:solidFill>
          <a:ln w="0" algn="ctr">
            <a:solidFill>
              <a:srgbClr val="000000"/>
            </a:solidFill>
            <a:miter lim="800000"/>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属于</a:t>
            </a:r>
            <a:endParaRPr lang="zh-CN" altLang="en-US" sz="1400"/>
          </a:p>
        </p:txBody>
      </p:sp>
      <p:sp>
        <p:nvSpPr>
          <p:cNvPr id="55331" name="AutoShape 36"/>
          <p:cNvSpPr>
            <a:spLocks noChangeArrowheads="1"/>
          </p:cNvSpPr>
          <p:nvPr/>
        </p:nvSpPr>
        <p:spPr bwMode="auto">
          <a:xfrm>
            <a:off x="1778000" y="1090613"/>
            <a:ext cx="881063" cy="531812"/>
          </a:xfrm>
          <a:prstGeom prst="flowChartDecision">
            <a:avLst/>
          </a:prstGeom>
          <a:solidFill>
            <a:srgbClr val="FFFFFF"/>
          </a:solidFill>
          <a:ln w="0" algn="ctr">
            <a:solidFill>
              <a:srgbClr val="000000"/>
            </a:solidFill>
            <a:miter lim="800000"/>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讲授</a:t>
            </a:r>
            <a:endParaRPr lang="zh-CN" altLang="en-US" sz="1400"/>
          </a:p>
        </p:txBody>
      </p:sp>
      <p:sp>
        <p:nvSpPr>
          <p:cNvPr id="55332" name="AutoShape 37"/>
          <p:cNvSpPr>
            <a:spLocks noChangeArrowheads="1"/>
          </p:cNvSpPr>
          <p:nvPr/>
        </p:nvSpPr>
        <p:spPr bwMode="auto">
          <a:xfrm>
            <a:off x="755650" y="260350"/>
            <a:ext cx="874713"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u="sng">
                <a:latin typeface="Times New Roman" pitchFamily="18" charset="0"/>
              </a:rPr>
              <a:t>课程号</a:t>
            </a:r>
            <a:endParaRPr lang="zh-CN" altLang="en-US" sz="1400"/>
          </a:p>
        </p:txBody>
      </p:sp>
      <p:sp>
        <p:nvSpPr>
          <p:cNvPr id="55333" name="AutoShape 38"/>
          <p:cNvSpPr>
            <a:spLocks noChangeArrowheads="1"/>
          </p:cNvSpPr>
          <p:nvPr/>
        </p:nvSpPr>
        <p:spPr bwMode="auto">
          <a:xfrm>
            <a:off x="5630863" y="444500"/>
            <a:ext cx="881062"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系名</a:t>
            </a:r>
            <a:endParaRPr lang="zh-CN" altLang="en-US" sz="1400"/>
          </a:p>
        </p:txBody>
      </p:sp>
      <p:sp>
        <p:nvSpPr>
          <p:cNvPr id="55334" name="AutoShape 39"/>
          <p:cNvSpPr>
            <a:spLocks noChangeArrowheads="1"/>
          </p:cNvSpPr>
          <p:nvPr/>
        </p:nvSpPr>
        <p:spPr bwMode="auto">
          <a:xfrm>
            <a:off x="2336800" y="334963"/>
            <a:ext cx="881063"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u="sng">
                <a:latin typeface="Times New Roman" pitchFamily="18" charset="0"/>
              </a:rPr>
              <a:t>教师号</a:t>
            </a:r>
            <a:endParaRPr lang="zh-CN" altLang="en-US" sz="1400"/>
          </a:p>
        </p:txBody>
      </p:sp>
      <p:sp>
        <p:nvSpPr>
          <p:cNvPr id="55335" name="AutoShape 40"/>
          <p:cNvSpPr>
            <a:spLocks noChangeArrowheads="1"/>
          </p:cNvSpPr>
          <p:nvPr/>
        </p:nvSpPr>
        <p:spPr bwMode="auto">
          <a:xfrm>
            <a:off x="3290888" y="346075"/>
            <a:ext cx="735012"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姓名</a:t>
            </a:r>
            <a:endParaRPr lang="zh-CN" altLang="en-US" sz="1400"/>
          </a:p>
        </p:txBody>
      </p:sp>
      <p:sp>
        <p:nvSpPr>
          <p:cNvPr id="55336" name="AutoShape 41"/>
          <p:cNvSpPr>
            <a:spLocks noChangeArrowheads="1"/>
          </p:cNvSpPr>
          <p:nvPr/>
        </p:nvSpPr>
        <p:spPr bwMode="auto">
          <a:xfrm>
            <a:off x="2544763" y="2084388"/>
            <a:ext cx="735012"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性别</a:t>
            </a:r>
            <a:endParaRPr lang="zh-CN" altLang="en-US" sz="1400"/>
          </a:p>
        </p:txBody>
      </p:sp>
      <p:sp>
        <p:nvSpPr>
          <p:cNvPr id="55337" name="AutoShape 42"/>
          <p:cNvSpPr>
            <a:spLocks noChangeArrowheads="1"/>
          </p:cNvSpPr>
          <p:nvPr/>
        </p:nvSpPr>
        <p:spPr bwMode="auto">
          <a:xfrm>
            <a:off x="3349625" y="2084388"/>
            <a:ext cx="735013"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职称</a:t>
            </a:r>
            <a:endParaRPr lang="zh-CN" altLang="en-US" sz="1400"/>
          </a:p>
        </p:txBody>
      </p:sp>
      <p:sp>
        <p:nvSpPr>
          <p:cNvPr id="55338" name="Line 43"/>
          <p:cNvSpPr>
            <a:spLocks noChangeShapeType="1"/>
          </p:cNvSpPr>
          <p:nvPr/>
        </p:nvSpPr>
        <p:spPr bwMode="auto">
          <a:xfrm>
            <a:off x="755650" y="1196975"/>
            <a:ext cx="142875"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5339" name="Line 44"/>
          <p:cNvSpPr>
            <a:spLocks noChangeShapeType="1"/>
          </p:cNvSpPr>
          <p:nvPr/>
        </p:nvSpPr>
        <p:spPr bwMode="auto">
          <a:xfrm flipH="1">
            <a:off x="2947988" y="1539875"/>
            <a:ext cx="146050" cy="531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5340" name="AutoShape 45"/>
          <p:cNvSpPr>
            <a:spLocks noChangeArrowheads="1"/>
          </p:cNvSpPr>
          <p:nvPr/>
        </p:nvSpPr>
        <p:spPr bwMode="auto">
          <a:xfrm>
            <a:off x="5432425" y="1143000"/>
            <a:ext cx="585788" cy="398463"/>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系</a:t>
            </a:r>
            <a:endParaRPr lang="zh-CN" altLang="en-US" sz="1400"/>
          </a:p>
        </p:txBody>
      </p:sp>
      <p:sp>
        <p:nvSpPr>
          <p:cNvPr id="55341" name="AutoShape 46"/>
          <p:cNvSpPr>
            <a:spLocks noChangeArrowheads="1"/>
          </p:cNvSpPr>
          <p:nvPr/>
        </p:nvSpPr>
        <p:spPr bwMode="auto">
          <a:xfrm>
            <a:off x="4784725" y="423863"/>
            <a:ext cx="881063"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u="sng">
                <a:latin typeface="Times New Roman" pitchFamily="18" charset="0"/>
              </a:rPr>
              <a:t>系号</a:t>
            </a:r>
            <a:endParaRPr lang="zh-CN" altLang="en-US" sz="1400"/>
          </a:p>
        </p:txBody>
      </p:sp>
      <p:sp>
        <p:nvSpPr>
          <p:cNvPr id="55342" name="Line 47"/>
          <p:cNvSpPr>
            <a:spLocks noChangeShapeType="1"/>
          </p:cNvSpPr>
          <p:nvPr/>
        </p:nvSpPr>
        <p:spPr bwMode="auto">
          <a:xfrm flipH="1">
            <a:off x="5000625" y="1358900"/>
            <a:ext cx="43180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5343" name="Line 48"/>
          <p:cNvSpPr>
            <a:spLocks noChangeShapeType="1"/>
          </p:cNvSpPr>
          <p:nvPr/>
        </p:nvSpPr>
        <p:spPr bwMode="auto">
          <a:xfrm>
            <a:off x="1485900" y="1357313"/>
            <a:ext cx="292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4" name="Line 49"/>
          <p:cNvSpPr>
            <a:spLocks noChangeShapeType="1"/>
          </p:cNvSpPr>
          <p:nvPr/>
        </p:nvSpPr>
        <p:spPr bwMode="auto">
          <a:xfrm>
            <a:off x="2657475" y="1357313"/>
            <a:ext cx="292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5" name="Line 50"/>
          <p:cNvSpPr>
            <a:spLocks noChangeShapeType="1"/>
          </p:cNvSpPr>
          <p:nvPr/>
        </p:nvSpPr>
        <p:spPr bwMode="auto">
          <a:xfrm flipH="1">
            <a:off x="1189038" y="693738"/>
            <a:ext cx="0" cy="387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6" name="Line 51"/>
          <p:cNvSpPr>
            <a:spLocks noChangeShapeType="1"/>
          </p:cNvSpPr>
          <p:nvPr/>
        </p:nvSpPr>
        <p:spPr bwMode="auto">
          <a:xfrm>
            <a:off x="2779713" y="744538"/>
            <a:ext cx="292100" cy="3984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7" name="Line 52"/>
          <p:cNvSpPr>
            <a:spLocks noChangeShapeType="1"/>
          </p:cNvSpPr>
          <p:nvPr/>
        </p:nvSpPr>
        <p:spPr bwMode="auto">
          <a:xfrm flipH="1">
            <a:off x="3365500" y="744538"/>
            <a:ext cx="292100" cy="3984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8" name="Line 53"/>
          <p:cNvSpPr>
            <a:spLocks noChangeShapeType="1"/>
          </p:cNvSpPr>
          <p:nvPr/>
        </p:nvSpPr>
        <p:spPr bwMode="auto">
          <a:xfrm>
            <a:off x="3548063" y="1338263"/>
            <a:ext cx="5857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9" name="Line 54"/>
          <p:cNvSpPr>
            <a:spLocks noChangeShapeType="1"/>
          </p:cNvSpPr>
          <p:nvPr/>
        </p:nvSpPr>
        <p:spPr bwMode="auto">
          <a:xfrm>
            <a:off x="5216525" y="855663"/>
            <a:ext cx="438150" cy="265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50" name="Line 55"/>
          <p:cNvSpPr>
            <a:spLocks noChangeShapeType="1"/>
          </p:cNvSpPr>
          <p:nvPr/>
        </p:nvSpPr>
        <p:spPr bwMode="auto">
          <a:xfrm flipH="1">
            <a:off x="5948363" y="855663"/>
            <a:ext cx="146050" cy="265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51" name="AutoShape 56"/>
          <p:cNvSpPr>
            <a:spLocks noChangeArrowheads="1"/>
          </p:cNvSpPr>
          <p:nvPr/>
        </p:nvSpPr>
        <p:spPr bwMode="auto">
          <a:xfrm>
            <a:off x="6584950" y="1071563"/>
            <a:ext cx="881063" cy="531812"/>
          </a:xfrm>
          <a:prstGeom prst="flowChartDecision">
            <a:avLst/>
          </a:prstGeom>
          <a:solidFill>
            <a:srgbClr val="FFFFFF"/>
          </a:solidFill>
          <a:ln w="0" algn="ctr">
            <a:solidFill>
              <a:srgbClr val="000000"/>
            </a:solidFill>
            <a:miter lim="800000"/>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负责</a:t>
            </a:r>
            <a:endParaRPr lang="zh-CN" altLang="en-US" sz="1400"/>
          </a:p>
        </p:txBody>
      </p:sp>
      <p:sp>
        <p:nvSpPr>
          <p:cNvPr id="55352" name="Line 57"/>
          <p:cNvSpPr>
            <a:spLocks noChangeShapeType="1"/>
          </p:cNvSpPr>
          <p:nvPr/>
        </p:nvSpPr>
        <p:spPr bwMode="auto">
          <a:xfrm>
            <a:off x="6002338" y="1336675"/>
            <a:ext cx="5857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53" name="Line 58"/>
          <p:cNvSpPr>
            <a:spLocks noChangeShapeType="1"/>
          </p:cNvSpPr>
          <p:nvPr/>
        </p:nvSpPr>
        <p:spPr bwMode="auto">
          <a:xfrm>
            <a:off x="7016750" y="1647825"/>
            <a:ext cx="0" cy="3603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5354" name="Line 59"/>
          <p:cNvSpPr>
            <a:spLocks noChangeShapeType="1"/>
          </p:cNvSpPr>
          <p:nvPr/>
        </p:nvSpPr>
        <p:spPr bwMode="auto">
          <a:xfrm flipH="1" flipV="1">
            <a:off x="7227888" y="2419350"/>
            <a:ext cx="293687" cy="665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5355" name="AutoShape 60"/>
          <p:cNvSpPr>
            <a:spLocks noChangeArrowheads="1"/>
          </p:cNvSpPr>
          <p:nvPr/>
        </p:nvSpPr>
        <p:spPr bwMode="auto">
          <a:xfrm>
            <a:off x="6800850" y="2008188"/>
            <a:ext cx="720725" cy="398462"/>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负责人</a:t>
            </a:r>
            <a:endParaRPr lang="zh-CN" altLang="en-US" sz="1400"/>
          </a:p>
        </p:txBody>
      </p:sp>
      <p:sp>
        <p:nvSpPr>
          <p:cNvPr id="55356" name="AutoShape 61"/>
          <p:cNvSpPr>
            <a:spLocks noChangeArrowheads="1"/>
          </p:cNvSpPr>
          <p:nvPr/>
        </p:nvSpPr>
        <p:spPr bwMode="auto">
          <a:xfrm>
            <a:off x="6386513" y="2963863"/>
            <a:ext cx="735012"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性别</a:t>
            </a:r>
            <a:endParaRPr lang="zh-CN" altLang="en-US" sz="1400"/>
          </a:p>
        </p:txBody>
      </p:sp>
      <p:sp>
        <p:nvSpPr>
          <p:cNvPr id="55357" name="AutoShape 62"/>
          <p:cNvSpPr>
            <a:spLocks noChangeArrowheads="1"/>
          </p:cNvSpPr>
          <p:nvPr/>
        </p:nvSpPr>
        <p:spPr bwMode="auto">
          <a:xfrm>
            <a:off x="7191375" y="2963863"/>
            <a:ext cx="735013"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dirty="0"/>
              <a:t>姓名</a:t>
            </a:r>
          </a:p>
        </p:txBody>
      </p:sp>
      <p:sp>
        <p:nvSpPr>
          <p:cNvPr id="55358" name="Line 63"/>
          <p:cNvSpPr>
            <a:spLocks noChangeShapeType="1"/>
          </p:cNvSpPr>
          <p:nvPr/>
        </p:nvSpPr>
        <p:spPr bwMode="auto">
          <a:xfrm flipH="1">
            <a:off x="6789738" y="2419350"/>
            <a:ext cx="146050" cy="531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5359" name="AutoShape 64"/>
          <p:cNvSpPr>
            <a:spLocks noChangeArrowheads="1"/>
          </p:cNvSpPr>
          <p:nvPr/>
        </p:nvSpPr>
        <p:spPr bwMode="auto">
          <a:xfrm>
            <a:off x="7956550" y="1989138"/>
            <a:ext cx="881063"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u="sng">
                <a:latin typeface="Times New Roman" pitchFamily="18" charset="0"/>
              </a:rPr>
              <a:t>工号</a:t>
            </a:r>
            <a:endParaRPr lang="zh-CN" altLang="en-US" sz="1400"/>
          </a:p>
        </p:txBody>
      </p:sp>
      <p:sp>
        <p:nvSpPr>
          <p:cNvPr id="55360" name="Line 65"/>
          <p:cNvSpPr>
            <a:spLocks noChangeShapeType="1"/>
          </p:cNvSpPr>
          <p:nvPr/>
        </p:nvSpPr>
        <p:spPr bwMode="auto">
          <a:xfrm flipV="1">
            <a:off x="7524750" y="2205038"/>
            <a:ext cx="436563" cy="238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62" name="AutoShape 67"/>
          <p:cNvSpPr>
            <a:spLocks noChangeArrowheads="1"/>
          </p:cNvSpPr>
          <p:nvPr/>
        </p:nvSpPr>
        <p:spPr bwMode="auto">
          <a:xfrm>
            <a:off x="1331913" y="2997200"/>
            <a:ext cx="887412" cy="531813"/>
          </a:xfrm>
          <a:prstGeom prst="flowChartDecision">
            <a:avLst/>
          </a:prstGeom>
          <a:solidFill>
            <a:srgbClr val="FFFFFF"/>
          </a:solidFill>
          <a:ln w="0" algn="ctr">
            <a:solidFill>
              <a:srgbClr val="000000"/>
            </a:solidFill>
            <a:miter lim="800000"/>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选修</a:t>
            </a:r>
            <a:endParaRPr lang="zh-CN" altLang="en-US" sz="1400"/>
          </a:p>
        </p:txBody>
      </p:sp>
      <p:sp>
        <p:nvSpPr>
          <p:cNvPr id="55363" name="AutoShape 68"/>
          <p:cNvSpPr>
            <a:spLocks noChangeArrowheads="1"/>
          </p:cNvSpPr>
          <p:nvPr/>
        </p:nvSpPr>
        <p:spPr bwMode="auto">
          <a:xfrm>
            <a:off x="323850" y="3068638"/>
            <a:ext cx="742950"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成绩</a:t>
            </a:r>
            <a:endParaRPr lang="zh-CN" altLang="en-US" sz="1400"/>
          </a:p>
        </p:txBody>
      </p:sp>
      <p:sp>
        <p:nvSpPr>
          <p:cNvPr id="55364" name="Line 69"/>
          <p:cNvSpPr>
            <a:spLocks noChangeShapeType="1"/>
          </p:cNvSpPr>
          <p:nvPr/>
        </p:nvSpPr>
        <p:spPr bwMode="auto">
          <a:xfrm>
            <a:off x="1189038" y="1628775"/>
            <a:ext cx="574675" cy="13684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5365" name="Line 70"/>
          <p:cNvSpPr>
            <a:spLocks noChangeShapeType="1"/>
          </p:cNvSpPr>
          <p:nvPr/>
        </p:nvSpPr>
        <p:spPr bwMode="auto">
          <a:xfrm flipH="1" flipV="1">
            <a:off x="1763713" y="3500438"/>
            <a:ext cx="1368425" cy="19446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66" name="Line 71"/>
          <p:cNvSpPr>
            <a:spLocks noChangeShapeType="1"/>
          </p:cNvSpPr>
          <p:nvPr/>
        </p:nvSpPr>
        <p:spPr bwMode="auto">
          <a:xfrm>
            <a:off x="1042988" y="3284538"/>
            <a:ext cx="3206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p:cNvSpPr>
            <a:spLocks noGrp="1"/>
          </p:cNvSpPr>
          <p:nvPr>
            <p:ph type="sldNum" sz="quarter" idx="11"/>
          </p:nvPr>
        </p:nvSpPr>
        <p:spPr>
          <a:xfrm>
            <a:off x="0" y="6489600"/>
            <a:ext cx="1716088" cy="288578"/>
          </a:xfrm>
        </p:spPr>
        <p:txBody>
          <a:bodyPr/>
          <a:lstStyle/>
          <a:p>
            <a:pPr>
              <a:defRPr/>
            </a:pPr>
            <a:fld id="{C8E68E76-BED9-4822-AFC4-B7367625829A}" type="slidenum">
              <a:rPr lang="en-US" altLang="zh-CN" smtClean="0"/>
              <a:pPr>
                <a:defRPr/>
              </a:pPr>
              <a:t>106</a:t>
            </a:fld>
            <a:endParaRPr lang="en-US" altLang="zh-CN" dirty="0"/>
          </a:p>
        </p:txBody>
      </p:sp>
      <p:sp>
        <p:nvSpPr>
          <p:cNvPr id="4" name="文本框 3"/>
          <p:cNvSpPr txBox="1"/>
          <p:nvPr/>
        </p:nvSpPr>
        <p:spPr>
          <a:xfrm>
            <a:off x="1453580" y="880844"/>
            <a:ext cx="254570" cy="646331"/>
          </a:xfrm>
          <a:prstGeom prst="rect">
            <a:avLst/>
          </a:prstGeom>
          <a:noFill/>
        </p:spPr>
        <p:txBody>
          <a:bodyPr wrap="square" rtlCol="0">
            <a:spAutoFit/>
          </a:bodyPr>
          <a:lstStyle/>
          <a:p>
            <a:r>
              <a:rPr lang="en-US" altLang="zh-CN" sz="2000" dirty="0"/>
              <a:t>m</a:t>
            </a:r>
            <a:endParaRPr lang="zh-CN" altLang="en-US" sz="2000" dirty="0"/>
          </a:p>
        </p:txBody>
      </p:sp>
      <p:sp>
        <p:nvSpPr>
          <p:cNvPr id="74" name="文本框 73"/>
          <p:cNvSpPr txBox="1"/>
          <p:nvPr/>
        </p:nvSpPr>
        <p:spPr>
          <a:xfrm>
            <a:off x="2661159" y="834917"/>
            <a:ext cx="254570" cy="566245"/>
          </a:xfrm>
          <a:prstGeom prst="rect">
            <a:avLst/>
          </a:prstGeom>
          <a:noFill/>
        </p:spPr>
        <p:txBody>
          <a:bodyPr wrap="square" rtlCol="0">
            <a:spAutoFit/>
          </a:bodyPr>
          <a:lstStyle/>
          <a:p>
            <a:r>
              <a:rPr lang="en-US" altLang="zh-CN" sz="2000" dirty="0"/>
              <a:t>n</a:t>
            </a:r>
            <a:endParaRPr lang="zh-CN" altLang="en-US" sz="2000" dirty="0"/>
          </a:p>
        </p:txBody>
      </p:sp>
      <p:sp>
        <p:nvSpPr>
          <p:cNvPr id="75" name="文本框 74"/>
          <p:cNvSpPr txBox="1"/>
          <p:nvPr/>
        </p:nvSpPr>
        <p:spPr>
          <a:xfrm>
            <a:off x="3687193" y="842963"/>
            <a:ext cx="254570" cy="566245"/>
          </a:xfrm>
          <a:prstGeom prst="rect">
            <a:avLst/>
          </a:prstGeom>
          <a:noFill/>
        </p:spPr>
        <p:txBody>
          <a:bodyPr wrap="square" rtlCol="0">
            <a:spAutoFit/>
          </a:bodyPr>
          <a:lstStyle/>
          <a:p>
            <a:r>
              <a:rPr lang="en-US" altLang="zh-CN" sz="2000" dirty="0"/>
              <a:t>n</a:t>
            </a:r>
            <a:endParaRPr lang="zh-CN" altLang="en-US" sz="2000" dirty="0"/>
          </a:p>
        </p:txBody>
      </p:sp>
      <p:sp>
        <p:nvSpPr>
          <p:cNvPr id="76" name="文本框 75"/>
          <p:cNvSpPr txBox="1"/>
          <p:nvPr/>
        </p:nvSpPr>
        <p:spPr>
          <a:xfrm>
            <a:off x="5019675" y="873472"/>
            <a:ext cx="254570" cy="566245"/>
          </a:xfrm>
          <a:prstGeom prst="rect">
            <a:avLst/>
          </a:prstGeom>
          <a:noFill/>
        </p:spPr>
        <p:txBody>
          <a:bodyPr wrap="square" rtlCol="0">
            <a:spAutoFit/>
          </a:bodyPr>
          <a:lstStyle/>
          <a:p>
            <a:r>
              <a:rPr lang="en-US" altLang="zh-CN" sz="2000" dirty="0"/>
              <a:t>1</a:t>
            </a:r>
            <a:endParaRPr lang="zh-CN" altLang="en-US" sz="2000" dirty="0"/>
          </a:p>
        </p:txBody>
      </p:sp>
      <p:sp>
        <p:nvSpPr>
          <p:cNvPr id="77" name="文本框 76"/>
          <p:cNvSpPr txBox="1"/>
          <p:nvPr/>
        </p:nvSpPr>
        <p:spPr>
          <a:xfrm>
            <a:off x="5665788" y="1470537"/>
            <a:ext cx="254570" cy="566245"/>
          </a:xfrm>
          <a:prstGeom prst="rect">
            <a:avLst/>
          </a:prstGeom>
          <a:noFill/>
        </p:spPr>
        <p:txBody>
          <a:bodyPr wrap="square" rtlCol="0">
            <a:spAutoFit/>
          </a:bodyPr>
          <a:lstStyle/>
          <a:p>
            <a:r>
              <a:rPr lang="en-US" altLang="zh-CN" sz="2000" dirty="0"/>
              <a:t>1</a:t>
            </a:r>
            <a:endParaRPr lang="zh-CN" altLang="en-US" sz="2000" dirty="0"/>
          </a:p>
        </p:txBody>
      </p:sp>
      <p:sp>
        <p:nvSpPr>
          <p:cNvPr id="78" name="文本框 77"/>
          <p:cNvSpPr txBox="1"/>
          <p:nvPr/>
        </p:nvSpPr>
        <p:spPr>
          <a:xfrm>
            <a:off x="5738527" y="2642861"/>
            <a:ext cx="254570" cy="566245"/>
          </a:xfrm>
          <a:prstGeom prst="rect">
            <a:avLst/>
          </a:prstGeom>
          <a:noFill/>
        </p:spPr>
        <p:txBody>
          <a:bodyPr wrap="square" rtlCol="0">
            <a:spAutoFit/>
          </a:bodyPr>
          <a:lstStyle/>
          <a:p>
            <a:r>
              <a:rPr lang="en-US" altLang="zh-CN" sz="2000" dirty="0"/>
              <a:t>n</a:t>
            </a:r>
            <a:endParaRPr lang="zh-CN" altLang="en-US" sz="2000" dirty="0"/>
          </a:p>
        </p:txBody>
      </p:sp>
      <p:sp>
        <p:nvSpPr>
          <p:cNvPr id="79" name="文本框 78"/>
          <p:cNvSpPr txBox="1"/>
          <p:nvPr/>
        </p:nvSpPr>
        <p:spPr>
          <a:xfrm>
            <a:off x="3869613" y="4802188"/>
            <a:ext cx="254570" cy="566245"/>
          </a:xfrm>
          <a:prstGeom prst="rect">
            <a:avLst/>
          </a:prstGeom>
          <a:noFill/>
        </p:spPr>
        <p:txBody>
          <a:bodyPr wrap="square" rtlCol="0">
            <a:spAutoFit/>
          </a:bodyPr>
          <a:lstStyle/>
          <a:p>
            <a:r>
              <a:rPr lang="en-US" altLang="zh-CN" sz="2000" dirty="0"/>
              <a:t>n</a:t>
            </a:r>
            <a:endParaRPr lang="zh-CN" altLang="en-US" sz="2000" dirty="0"/>
          </a:p>
        </p:txBody>
      </p:sp>
      <p:sp>
        <p:nvSpPr>
          <p:cNvPr id="80" name="文本框 79"/>
          <p:cNvSpPr txBox="1"/>
          <p:nvPr/>
        </p:nvSpPr>
        <p:spPr>
          <a:xfrm>
            <a:off x="5025597" y="4784725"/>
            <a:ext cx="254570" cy="566245"/>
          </a:xfrm>
          <a:prstGeom prst="rect">
            <a:avLst/>
          </a:prstGeom>
          <a:noFill/>
        </p:spPr>
        <p:txBody>
          <a:bodyPr wrap="square" rtlCol="0">
            <a:spAutoFit/>
          </a:bodyPr>
          <a:lstStyle/>
          <a:p>
            <a:r>
              <a:rPr lang="en-US" altLang="zh-CN" sz="2000" dirty="0"/>
              <a:t>1</a:t>
            </a:r>
            <a:endParaRPr lang="zh-CN" altLang="en-US" sz="2000" dirty="0"/>
          </a:p>
        </p:txBody>
      </p:sp>
      <p:sp>
        <p:nvSpPr>
          <p:cNvPr id="81" name="文本框 80"/>
          <p:cNvSpPr txBox="1"/>
          <p:nvPr/>
        </p:nvSpPr>
        <p:spPr>
          <a:xfrm>
            <a:off x="5730875" y="3622676"/>
            <a:ext cx="254570" cy="566245"/>
          </a:xfrm>
          <a:prstGeom prst="rect">
            <a:avLst/>
          </a:prstGeom>
          <a:noFill/>
        </p:spPr>
        <p:txBody>
          <a:bodyPr wrap="square" rtlCol="0">
            <a:spAutoFit/>
          </a:bodyPr>
          <a:lstStyle/>
          <a:p>
            <a:r>
              <a:rPr lang="en-US" altLang="zh-CN" sz="2000" dirty="0"/>
              <a:t>1</a:t>
            </a:r>
            <a:endParaRPr lang="zh-CN" altLang="en-US" sz="2000" dirty="0"/>
          </a:p>
        </p:txBody>
      </p:sp>
      <p:sp>
        <p:nvSpPr>
          <p:cNvPr id="82" name="文本框 81"/>
          <p:cNvSpPr txBox="1"/>
          <p:nvPr/>
        </p:nvSpPr>
        <p:spPr>
          <a:xfrm>
            <a:off x="5747482" y="4506694"/>
            <a:ext cx="254570" cy="566245"/>
          </a:xfrm>
          <a:prstGeom prst="rect">
            <a:avLst/>
          </a:prstGeom>
          <a:noFill/>
        </p:spPr>
        <p:txBody>
          <a:bodyPr wrap="square" rtlCol="0">
            <a:spAutoFit/>
          </a:bodyPr>
          <a:lstStyle/>
          <a:p>
            <a:r>
              <a:rPr lang="en-US" altLang="zh-CN" sz="2000" dirty="0"/>
              <a:t>n</a:t>
            </a:r>
            <a:endParaRPr lang="zh-CN" altLang="en-US" sz="2000" dirty="0"/>
          </a:p>
        </p:txBody>
      </p:sp>
      <p:sp>
        <p:nvSpPr>
          <p:cNvPr id="83" name="文本框 82"/>
          <p:cNvSpPr txBox="1"/>
          <p:nvPr/>
        </p:nvSpPr>
        <p:spPr>
          <a:xfrm>
            <a:off x="6210808" y="834917"/>
            <a:ext cx="254570" cy="566245"/>
          </a:xfrm>
          <a:prstGeom prst="rect">
            <a:avLst/>
          </a:prstGeom>
          <a:noFill/>
        </p:spPr>
        <p:txBody>
          <a:bodyPr wrap="square" rtlCol="0">
            <a:spAutoFit/>
          </a:bodyPr>
          <a:lstStyle/>
          <a:p>
            <a:r>
              <a:rPr lang="en-US" altLang="zh-CN" sz="2000" dirty="0"/>
              <a:t>1</a:t>
            </a:r>
            <a:endParaRPr lang="zh-CN" altLang="en-US" sz="2000" dirty="0"/>
          </a:p>
        </p:txBody>
      </p:sp>
      <p:sp>
        <p:nvSpPr>
          <p:cNvPr id="84" name="文本框 83"/>
          <p:cNvSpPr txBox="1"/>
          <p:nvPr/>
        </p:nvSpPr>
        <p:spPr>
          <a:xfrm>
            <a:off x="7041865" y="1485598"/>
            <a:ext cx="254570" cy="566245"/>
          </a:xfrm>
          <a:prstGeom prst="rect">
            <a:avLst/>
          </a:prstGeom>
          <a:noFill/>
        </p:spPr>
        <p:txBody>
          <a:bodyPr wrap="square" rtlCol="0">
            <a:spAutoFit/>
          </a:bodyPr>
          <a:lstStyle/>
          <a:p>
            <a:r>
              <a:rPr lang="en-US" altLang="zh-CN" sz="2000" dirty="0"/>
              <a:t>1</a:t>
            </a:r>
            <a:endParaRPr lang="zh-CN" altLang="en-US" sz="2000" dirty="0"/>
          </a:p>
        </p:txBody>
      </p:sp>
      <p:sp>
        <p:nvSpPr>
          <p:cNvPr id="85" name="文本框 84"/>
          <p:cNvSpPr txBox="1"/>
          <p:nvPr/>
        </p:nvSpPr>
        <p:spPr>
          <a:xfrm>
            <a:off x="1414972" y="1905684"/>
            <a:ext cx="254570" cy="646331"/>
          </a:xfrm>
          <a:prstGeom prst="rect">
            <a:avLst/>
          </a:prstGeom>
          <a:noFill/>
        </p:spPr>
        <p:txBody>
          <a:bodyPr wrap="square" rtlCol="0">
            <a:spAutoFit/>
          </a:bodyPr>
          <a:lstStyle/>
          <a:p>
            <a:r>
              <a:rPr lang="en-US" altLang="zh-CN" sz="2000" dirty="0"/>
              <a:t>m</a:t>
            </a:r>
            <a:endParaRPr lang="zh-CN" altLang="en-US" sz="2000" dirty="0"/>
          </a:p>
        </p:txBody>
      </p:sp>
      <p:sp>
        <p:nvSpPr>
          <p:cNvPr id="86" name="文本框 85"/>
          <p:cNvSpPr txBox="1"/>
          <p:nvPr/>
        </p:nvSpPr>
        <p:spPr>
          <a:xfrm>
            <a:off x="2235710" y="3721593"/>
            <a:ext cx="254570" cy="566245"/>
          </a:xfrm>
          <a:prstGeom prst="rect">
            <a:avLst/>
          </a:prstGeom>
          <a:noFill/>
        </p:spPr>
        <p:txBody>
          <a:bodyPr wrap="square" rtlCol="0">
            <a:spAutoFit/>
          </a:bodyPr>
          <a:lstStyle/>
          <a:p>
            <a:r>
              <a:rPr lang="en-US" altLang="zh-CN" sz="2000" dirty="0"/>
              <a:t>n</a:t>
            </a:r>
            <a:endParaRPr lang="zh-CN" altLang="en-US" sz="2000" dirty="0"/>
          </a:p>
        </p:txBody>
      </p:sp>
    </p:spTree>
    <p:extLst>
      <p:ext uri="{BB962C8B-B14F-4D97-AF65-F5344CB8AC3E}">
        <p14:creationId xmlns:p14="http://schemas.microsoft.com/office/powerpoint/2010/main" val="276518803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zh-CN" altLang="en-US"/>
              <a:t>消除冗余的方法（续）</a:t>
            </a:r>
          </a:p>
        </p:txBody>
      </p:sp>
      <p:sp>
        <p:nvSpPr>
          <p:cNvPr id="550915" name="Text Box 3"/>
          <p:cNvSpPr txBox="1">
            <a:spLocks noChangeArrowheads="1"/>
          </p:cNvSpPr>
          <p:nvPr/>
        </p:nvSpPr>
        <p:spPr bwMode="auto">
          <a:xfrm>
            <a:off x="3635375" y="5876925"/>
            <a:ext cx="116205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FontTx/>
              <a:buNone/>
            </a:pPr>
            <a:r>
              <a:rPr kumimoji="0" lang="zh-CN" altLang="en-US" sz="1800" b="0"/>
              <a:t>消除冗余 </a:t>
            </a:r>
          </a:p>
        </p:txBody>
      </p:sp>
      <p:graphicFrame>
        <p:nvGraphicFramePr>
          <p:cNvPr id="550916" name="Object 4"/>
          <p:cNvGraphicFramePr>
            <a:graphicFrameLocks noGrp="1" noChangeAspect="1"/>
          </p:cNvGraphicFramePr>
          <p:nvPr>
            <p:ph idx="1"/>
          </p:nvPr>
        </p:nvGraphicFramePr>
        <p:xfrm>
          <a:off x="900113" y="2060575"/>
          <a:ext cx="7751762" cy="3317875"/>
        </p:xfrm>
        <a:graphic>
          <a:graphicData uri="http://schemas.openxmlformats.org/presentationml/2006/ole">
            <mc:AlternateContent xmlns:mc="http://schemas.openxmlformats.org/markup-compatibility/2006">
              <mc:Choice xmlns:v="urn:schemas-microsoft-com:vml" Requires="v">
                <p:oleObj name="Image" r:id="rId2" imgW="6349206" imgH="2717460" progId="Photoshop.Image.7">
                  <p:embed/>
                </p:oleObj>
              </mc:Choice>
              <mc:Fallback>
                <p:oleObj name="Image" r:id="rId2" imgW="6349206" imgH="2717460" progId="Photoshop.Image.7">
                  <p:embed/>
                  <p:pic>
                    <p:nvPicPr>
                      <p:cNvPr id="55091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060575"/>
                        <a:ext cx="7751762" cy="33178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945D2E7A-0FED-4726-9E29-881D901EFE19}" type="slidenum">
              <a:rPr lang="en-US" altLang="zh-CN" smtClean="0"/>
              <a:pPr/>
              <a:t>107</a:t>
            </a:fld>
            <a:endParaRPr lang="en-US" altLang="zh-CN"/>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zh-CN" altLang="en-US"/>
              <a:t>消除冗余的方法（续）</a:t>
            </a:r>
          </a:p>
        </p:txBody>
      </p:sp>
      <p:sp>
        <p:nvSpPr>
          <p:cNvPr id="551939" name="Rectangle 3"/>
          <p:cNvSpPr>
            <a:spLocks noGrp="1" noChangeArrowheads="1"/>
          </p:cNvSpPr>
          <p:nvPr>
            <p:ph type="body" idx="1"/>
          </p:nvPr>
        </p:nvSpPr>
        <p:spPr>
          <a:xfrm>
            <a:off x="457200" y="1828800"/>
            <a:ext cx="8435975" cy="4495800"/>
          </a:xfrm>
        </p:spPr>
        <p:txBody>
          <a:bodyPr/>
          <a:lstStyle/>
          <a:p>
            <a:pPr lvl="1">
              <a:lnSpc>
                <a:spcPct val="170000"/>
              </a:lnSpc>
            </a:pPr>
            <a:r>
              <a:rPr lang="zh-CN" altLang="en-US"/>
              <a:t>效率</a:t>
            </a:r>
            <a:r>
              <a:rPr lang="en-US" altLang="zh-CN"/>
              <a:t>VS</a:t>
            </a:r>
            <a:r>
              <a:rPr lang="zh-CN" altLang="en-US"/>
              <a:t>冗余信息</a:t>
            </a:r>
          </a:p>
          <a:p>
            <a:pPr lvl="2">
              <a:lnSpc>
                <a:spcPct val="170000"/>
              </a:lnSpc>
            </a:pPr>
            <a:r>
              <a:rPr lang="zh-CN" altLang="en-US"/>
              <a:t>需要根据用户的整体需求来确定</a:t>
            </a:r>
          </a:p>
          <a:p>
            <a:pPr lvl="1">
              <a:lnSpc>
                <a:spcPct val="170000"/>
              </a:lnSpc>
            </a:pPr>
            <a:r>
              <a:rPr lang="zh-CN" altLang="en-US"/>
              <a:t>若人为地保留了一些冗余数据，则应把数据字典中数据关联的说明作为完整性约束条件</a:t>
            </a:r>
          </a:p>
          <a:p>
            <a:pPr lvl="2">
              <a:lnSpc>
                <a:spcPct val="170000"/>
              </a:lnSpc>
            </a:pPr>
            <a:r>
              <a:rPr lang="en-US" altLang="zh-CN" i="1"/>
              <a:t>Q</a:t>
            </a:r>
            <a:r>
              <a:rPr lang="en-US" altLang="zh-CN"/>
              <a:t>4=∑</a:t>
            </a:r>
            <a:r>
              <a:rPr lang="en-US" altLang="zh-CN" i="1"/>
              <a:t>Q</a:t>
            </a:r>
            <a:r>
              <a:rPr lang="en-US" altLang="zh-CN"/>
              <a:t>5</a:t>
            </a:r>
          </a:p>
          <a:p>
            <a:pPr lvl="2">
              <a:lnSpc>
                <a:spcPct val="170000"/>
              </a:lnSpc>
            </a:pPr>
            <a:r>
              <a:rPr lang="zh-CN" altLang="en-US"/>
              <a:t>一旦</a:t>
            </a:r>
            <a:r>
              <a:rPr lang="en-US" altLang="zh-CN"/>
              <a:t>Q5</a:t>
            </a:r>
            <a:r>
              <a:rPr lang="zh-CN" altLang="en-US"/>
              <a:t>修改后就应当触发完整性检查，对</a:t>
            </a:r>
            <a:r>
              <a:rPr lang="en-US" altLang="zh-CN"/>
              <a:t>Q4</a:t>
            </a:r>
            <a:r>
              <a:rPr lang="zh-CN" altLang="en-US"/>
              <a:t>进行修改</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108</a:t>
            </a:fld>
            <a:endParaRPr lang="en-US" altLang="zh-CN"/>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zh-CN" altLang="en-US"/>
              <a:t>消除冗余的方法（续）</a:t>
            </a:r>
          </a:p>
        </p:txBody>
      </p:sp>
      <p:sp>
        <p:nvSpPr>
          <p:cNvPr id="553987" name="Rectangle 3"/>
          <p:cNvSpPr>
            <a:spLocks noGrp="1" noChangeArrowheads="1"/>
          </p:cNvSpPr>
          <p:nvPr>
            <p:ph type="body" idx="1"/>
          </p:nvPr>
        </p:nvSpPr>
        <p:spPr>
          <a:xfrm>
            <a:off x="539750" y="1484313"/>
            <a:ext cx="8435975" cy="2089150"/>
          </a:xfrm>
        </p:spPr>
        <p:txBody>
          <a:bodyPr/>
          <a:lstStyle/>
          <a:p>
            <a:pPr>
              <a:lnSpc>
                <a:spcPct val="90000"/>
              </a:lnSpc>
            </a:pPr>
            <a:r>
              <a:rPr lang="zh-CN" altLang="en-US" sz="2000" b="1"/>
              <a:t>规范化理论</a:t>
            </a:r>
          </a:p>
          <a:p>
            <a:pPr lvl="1">
              <a:lnSpc>
                <a:spcPct val="180000"/>
              </a:lnSpc>
            </a:pPr>
            <a:r>
              <a:rPr lang="zh-CN" altLang="en-US" sz="2000" b="1"/>
              <a:t>函数依赖的概念提供了消除冗余联系的形式化工具</a:t>
            </a:r>
          </a:p>
          <a:p>
            <a:pPr lvl="1">
              <a:lnSpc>
                <a:spcPct val="90000"/>
              </a:lnSpc>
            </a:pPr>
            <a:r>
              <a:rPr lang="zh-CN" altLang="en-US" sz="2000" b="1"/>
              <a:t>方法</a:t>
            </a:r>
          </a:p>
          <a:p>
            <a:pPr lvl="1">
              <a:lnSpc>
                <a:spcPct val="90000"/>
              </a:lnSpc>
              <a:buFont typeface="Wingdings" panose="05000000000000000000" pitchFamily="2" charset="2"/>
              <a:buNone/>
            </a:pPr>
            <a:r>
              <a:rPr lang="en-US" altLang="zh-CN" sz="2000" b="1"/>
              <a:t>1. </a:t>
            </a:r>
            <a:r>
              <a:rPr lang="zh-CN" altLang="en-US" sz="2000" b="1"/>
              <a:t>确定分</a:t>
            </a:r>
            <a:r>
              <a:rPr lang="en-US" altLang="zh-CN" sz="2000" b="1"/>
              <a:t>E-R</a:t>
            </a:r>
            <a:r>
              <a:rPr lang="zh-CN" altLang="en-US" sz="2000" b="1"/>
              <a:t>图实体之间的数据依赖 ，并用实体码之间的函数依赖表示。</a:t>
            </a:r>
          </a:p>
        </p:txBody>
      </p:sp>
      <p:pic>
        <p:nvPicPr>
          <p:cNvPr id="553988" name="Picture 4" descr="7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913" y="3789363"/>
            <a:ext cx="3600450"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989" name="Text Box 5"/>
          <p:cNvSpPr txBox="1">
            <a:spLocks noChangeArrowheads="1"/>
          </p:cNvSpPr>
          <p:nvPr/>
        </p:nvSpPr>
        <p:spPr bwMode="auto">
          <a:xfrm>
            <a:off x="1619250" y="6237288"/>
            <a:ext cx="2397125" cy="36671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FontTx/>
              <a:buNone/>
            </a:pPr>
            <a:r>
              <a:rPr kumimoji="0" lang="zh-CN" altLang="en-US" sz="1600" b="0"/>
              <a:t>劳动人事管理的分</a:t>
            </a:r>
            <a:r>
              <a:rPr kumimoji="0" lang="en-US" altLang="zh-CN" sz="1600" b="0"/>
              <a:t>E-R</a:t>
            </a:r>
            <a:r>
              <a:rPr kumimoji="0" lang="zh-CN" altLang="en-US" sz="1600" b="0"/>
              <a:t>图</a:t>
            </a:r>
            <a:r>
              <a:rPr kumimoji="0" lang="zh-CN" altLang="en-US" sz="1800"/>
              <a:t> </a:t>
            </a:r>
          </a:p>
        </p:txBody>
      </p:sp>
      <p:sp>
        <p:nvSpPr>
          <p:cNvPr id="553990" name="Rectangle 6"/>
          <p:cNvSpPr>
            <a:spLocks noChangeArrowheads="1"/>
          </p:cNvSpPr>
          <p:nvPr/>
        </p:nvSpPr>
        <p:spPr bwMode="auto">
          <a:xfrm>
            <a:off x="5508625" y="3500438"/>
            <a:ext cx="3529013"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spcBef>
                <a:spcPct val="20000"/>
              </a:spcBef>
            </a:pPr>
            <a:r>
              <a:rPr kumimoji="0" lang="zh-CN" altLang="en-US" sz="1600">
                <a:latin typeface="Arial" panose="020B0604020202020204" pitchFamily="34" charset="0"/>
              </a:rPr>
              <a:t>部门和职工之间一对多的联系可表示为： 职工号→部门号</a:t>
            </a:r>
          </a:p>
          <a:p>
            <a:pPr lvl="1">
              <a:spcBef>
                <a:spcPct val="20000"/>
              </a:spcBef>
            </a:pPr>
            <a:r>
              <a:rPr kumimoji="0" lang="zh-CN" altLang="en-US" sz="1600">
                <a:latin typeface="Arial" panose="020B0604020202020204" pitchFamily="34" charset="0"/>
              </a:rPr>
              <a:t>职工和产品之间多对多的联系可表示为：（职工号，产品号）→工作天数 </a:t>
            </a:r>
          </a:p>
          <a:p>
            <a:pPr lvl="1">
              <a:spcBef>
                <a:spcPct val="20000"/>
              </a:spcBef>
            </a:pPr>
            <a:r>
              <a:rPr kumimoji="0" lang="zh-CN" altLang="en-US" sz="1600">
                <a:latin typeface="Arial" panose="020B0604020202020204" pitchFamily="34" charset="0"/>
              </a:rPr>
              <a:t>得到函数依赖集</a:t>
            </a:r>
            <a:r>
              <a:rPr kumimoji="0" lang="en-US" altLang="zh-CN" sz="1600" i="1">
                <a:latin typeface="Arial" panose="020B0604020202020204" pitchFamily="34" charset="0"/>
              </a:rPr>
              <a:t>FL</a:t>
            </a:r>
            <a:r>
              <a:rPr kumimoji="0" lang="en-US" altLang="zh-CN" sz="1600">
                <a:latin typeface="Arial" panose="020B0604020202020204" pitchFamily="34" charset="0"/>
              </a:rPr>
              <a:t> </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109</a:t>
            </a:fld>
            <a:endParaRPr lang="en-US" altLang="zh-CN"/>
          </a:p>
        </p:txBody>
      </p:sp>
      <p:sp>
        <p:nvSpPr>
          <p:cNvPr id="3" name="文本框 2"/>
          <p:cNvSpPr txBox="1"/>
          <p:nvPr/>
        </p:nvSpPr>
        <p:spPr>
          <a:xfrm>
            <a:off x="4139952" y="5229200"/>
            <a:ext cx="648395" cy="323165"/>
          </a:xfrm>
          <a:prstGeom prst="rect">
            <a:avLst/>
          </a:prstGeom>
          <a:solidFill>
            <a:schemeClr val="bg1"/>
          </a:solidFill>
        </p:spPr>
        <p:txBody>
          <a:bodyPr wrap="square" rtlCol="0">
            <a:spAutoFit/>
          </a:bodyPr>
          <a:lstStyle/>
          <a:p>
            <a:pPr>
              <a:lnSpc>
                <a:spcPct val="100000"/>
              </a:lnSpc>
              <a:spcBef>
                <a:spcPts val="0"/>
              </a:spcBef>
            </a:pPr>
            <a:r>
              <a:rPr lang="zh-CN" altLang="en-US" sz="1500" dirty="0"/>
              <a:t>产品</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zh-CN" altLang="en-US" sz="3200" dirty="0"/>
              <a:t>数据库设计的基本步骤（续）</a:t>
            </a:r>
          </a:p>
        </p:txBody>
      </p:sp>
      <p:sp>
        <p:nvSpPr>
          <p:cNvPr id="413699" name="Rectangle 3"/>
          <p:cNvSpPr>
            <a:spLocks noGrp="1" noChangeArrowheads="1"/>
          </p:cNvSpPr>
          <p:nvPr>
            <p:ph type="body" idx="1"/>
          </p:nvPr>
        </p:nvSpPr>
        <p:spPr>
          <a:xfrm>
            <a:off x="684213" y="1412875"/>
            <a:ext cx="8229600" cy="5445125"/>
          </a:xfrm>
        </p:spPr>
        <p:txBody>
          <a:bodyPr/>
          <a:lstStyle/>
          <a:p>
            <a:pPr>
              <a:lnSpc>
                <a:spcPct val="160000"/>
              </a:lnSpc>
              <a:buFont typeface="Wingdings" panose="05000000000000000000" pitchFamily="2" charset="2"/>
              <a:buNone/>
            </a:pPr>
            <a:r>
              <a:rPr lang="zh-CN" altLang="en-US" sz="1800" b="1"/>
              <a:t>　</a:t>
            </a:r>
            <a:r>
              <a:rPr lang="zh-CN" altLang="en-US" sz="2000" b="1">
                <a:solidFill>
                  <a:srgbClr val="3333FF"/>
                </a:solidFill>
              </a:rPr>
              <a:t>⒉概念结构设计阶段</a:t>
            </a:r>
          </a:p>
          <a:p>
            <a:pPr lvl="1">
              <a:lnSpc>
                <a:spcPct val="160000"/>
              </a:lnSpc>
            </a:pPr>
            <a:r>
              <a:rPr lang="zh-CN" altLang="en-US" sz="1800" b="1"/>
              <a:t>整个数据库设计的关键</a:t>
            </a:r>
          </a:p>
          <a:p>
            <a:pPr lvl="1">
              <a:lnSpc>
                <a:spcPct val="160000"/>
              </a:lnSpc>
            </a:pPr>
            <a:r>
              <a:rPr lang="zh-CN" altLang="en-US" sz="1800" b="1"/>
              <a:t>通过对用户需求进行综合、归纳与抽象，形成一个独立于具体</a:t>
            </a:r>
            <a:r>
              <a:rPr lang="en-US" altLang="zh-CN" sz="1800" b="1"/>
              <a:t>DBMS</a:t>
            </a:r>
            <a:r>
              <a:rPr lang="zh-CN" altLang="en-US" sz="1800" b="1"/>
              <a:t>的概念模型</a:t>
            </a:r>
          </a:p>
          <a:p>
            <a:pPr>
              <a:lnSpc>
                <a:spcPct val="150000"/>
              </a:lnSpc>
              <a:buFont typeface="Wingdings" panose="05000000000000000000" pitchFamily="2" charset="2"/>
              <a:buNone/>
            </a:pPr>
            <a:r>
              <a:rPr lang="zh-CN" altLang="en-US" sz="2000" b="1">
                <a:solidFill>
                  <a:srgbClr val="3333FF"/>
                </a:solidFill>
              </a:rPr>
              <a:t> ⒊逻辑结构设计阶段</a:t>
            </a:r>
          </a:p>
          <a:p>
            <a:pPr lvl="1">
              <a:lnSpc>
                <a:spcPct val="150000"/>
              </a:lnSpc>
            </a:pPr>
            <a:r>
              <a:rPr lang="zh-CN" altLang="en-US" sz="1800" b="1"/>
              <a:t>将概念结构转换为某个</a:t>
            </a:r>
            <a:r>
              <a:rPr lang="en-US" altLang="zh-CN" sz="1800" b="1"/>
              <a:t>DBMS</a:t>
            </a:r>
            <a:r>
              <a:rPr lang="zh-CN" altLang="en-US" sz="1800" b="1"/>
              <a:t>所支持的数据模型</a:t>
            </a:r>
          </a:p>
          <a:p>
            <a:pPr lvl="1">
              <a:lnSpc>
                <a:spcPct val="150000"/>
              </a:lnSpc>
            </a:pPr>
            <a:r>
              <a:rPr lang="zh-CN" altLang="en-US" sz="1800" b="1"/>
              <a:t>对其进行优化</a:t>
            </a:r>
          </a:p>
          <a:p>
            <a:pPr>
              <a:lnSpc>
                <a:spcPct val="200000"/>
              </a:lnSpc>
              <a:buFont typeface="Wingdings" panose="05000000000000000000" pitchFamily="2" charset="2"/>
              <a:buNone/>
            </a:pPr>
            <a:r>
              <a:rPr lang="zh-CN" altLang="en-US" sz="2000" b="1">
                <a:solidFill>
                  <a:srgbClr val="3333FF"/>
                </a:solidFill>
              </a:rPr>
              <a:t>⒋数据库物理设计阶段</a:t>
            </a:r>
          </a:p>
          <a:p>
            <a:pPr lvl="1">
              <a:lnSpc>
                <a:spcPct val="200000"/>
              </a:lnSpc>
            </a:pPr>
            <a:r>
              <a:rPr lang="zh-CN" altLang="en-US" sz="1800" b="1"/>
              <a:t>为逻辑数据模型选取一个最适合应用环境的物理结构（包括存储结构和存取方法）</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11</a:t>
            </a:fld>
            <a:endParaRPr lang="en-US" altLang="zh-CN"/>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zh-CN" altLang="en-US"/>
              <a:t>消除冗余的方法（续）</a:t>
            </a:r>
          </a:p>
        </p:txBody>
      </p:sp>
      <p:sp>
        <p:nvSpPr>
          <p:cNvPr id="556035" name="Rectangle 3"/>
          <p:cNvSpPr>
            <a:spLocks noGrp="1" noChangeArrowheads="1"/>
          </p:cNvSpPr>
          <p:nvPr>
            <p:ph type="body" idx="1"/>
          </p:nvPr>
        </p:nvSpPr>
        <p:spPr/>
        <p:txBody>
          <a:bodyPr/>
          <a:lstStyle/>
          <a:p>
            <a:pPr lvl="1">
              <a:lnSpc>
                <a:spcPct val="140000"/>
              </a:lnSpc>
              <a:buFont typeface="Wingdings" panose="05000000000000000000" pitchFamily="2" charset="2"/>
              <a:buNone/>
            </a:pPr>
            <a:r>
              <a:rPr lang="en-US" altLang="zh-CN" dirty="0"/>
              <a:t>2. </a:t>
            </a:r>
            <a:r>
              <a:rPr lang="zh-CN" altLang="en-US" dirty="0"/>
              <a:t>求</a:t>
            </a:r>
            <a:r>
              <a:rPr lang="en-US" altLang="zh-CN" i="1" dirty="0"/>
              <a:t>F</a:t>
            </a:r>
            <a:r>
              <a:rPr lang="en-US" altLang="zh-CN" i="1" baseline="-25000" dirty="0"/>
              <a:t>L</a:t>
            </a:r>
            <a:r>
              <a:rPr lang="zh-CN" altLang="en-US" dirty="0"/>
              <a:t>的最小覆盖</a:t>
            </a:r>
            <a:r>
              <a:rPr lang="en-US" altLang="zh-CN" i="1" dirty="0"/>
              <a:t>G</a:t>
            </a:r>
            <a:r>
              <a:rPr lang="en-US" altLang="zh-CN" i="1" baseline="-25000" dirty="0"/>
              <a:t>L</a:t>
            </a:r>
            <a:r>
              <a:rPr lang="en-US" altLang="zh-CN" dirty="0"/>
              <a:t> </a:t>
            </a:r>
            <a:r>
              <a:rPr lang="zh-CN" altLang="en-US" dirty="0"/>
              <a:t>，差集为</a:t>
            </a:r>
            <a:r>
              <a:rPr lang="en-US" altLang="zh-CN" i="1" dirty="0"/>
              <a:t>D</a:t>
            </a:r>
            <a:r>
              <a:rPr lang="en-US" altLang="zh-CN" dirty="0"/>
              <a:t> = </a:t>
            </a:r>
            <a:r>
              <a:rPr lang="en-US" altLang="zh-CN" i="1" dirty="0"/>
              <a:t>F</a:t>
            </a:r>
            <a:r>
              <a:rPr lang="en-US" altLang="zh-CN" i="1" baseline="-25000" dirty="0"/>
              <a:t>L</a:t>
            </a:r>
            <a:r>
              <a:rPr lang="en-US" altLang="zh-CN" dirty="0"/>
              <a:t>-</a:t>
            </a:r>
            <a:r>
              <a:rPr lang="en-US" altLang="zh-CN" i="1" dirty="0"/>
              <a:t>G</a:t>
            </a:r>
            <a:r>
              <a:rPr lang="en-US" altLang="zh-CN" i="1" baseline="-25000" dirty="0"/>
              <a:t>L</a:t>
            </a:r>
            <a:r>
              <a:rPr lang="zh-CN" altLang="en-US" dirty="0"/>
              <a:t>。</a:t>
            </a:r>
          </a:p>
          <a:p>
            <a:pPr lvl="1">
              <a:lnSpc>
                <a:spcPct val="140000"/>
              </a:lnSpc>
              <a:buFont typeface="Wingdings" panose="05000000000000000000" pitchFamily="2" charset="2"/>
              <a:buNone/>
            </a:pPr>
            <a:r>
              <a:rPr lang="zh-CN" altLang="en-US" dirty="0"/>
              <a:t>   逐一考察</a:t>
            </a:r>
            <a:r>
              <a:rPr lang="en-US" altLang="zh-CN" i="1" dirty="0"/>
              <a:t>D</a:t>
            </a:r>
            <a:r>
              <a:rPr lang="zh-CN" altLang="en-US" dirty="0"/>
              <a:t>中的函数依赖，确定是否是冗余的联系，若是，就把它去掉。</a:t>
            </a:r>
          </a:p>
          <a:p>
            <a:pPr lvl="1">
              <a:lnSpc>
                <a:spcPct val="140000"/>
              </a:lnSpc>
              <a:buFont typeface="Wingdings" panose="05000000000000000000" pitchFamily="2" charset="2"/>
              <a:buNone/>
            </a:pPr>
            <a:endParaRPr lang="zh-CN" altLang="en-US" sz="800" dirty="0"/>
          </a:p>
          <a:p>
            <a:pPr lvl="1">
              <a:lnSpc>
                <a:spcPct val="130000"/>
              </a:lnSpc>
            </a:pPr>
            <a:r>
              <a:rPr lang="en-US" altLang="zh-CN" sz="2200" dirty="0"/>
              <a:t>(1) </a:t>
            </a:r>
            <a:r>
              <a:rPr lang="zh-CN" altLang="en-US" sz="2200" dirty="0"/>
              <a:t>冗余的联系一定在</a:t>
            </a:r>
            <a:r>
              <a:rPr lang="en-US" altLang="zh-CN" sz="2200" dirty="0"/>
              <a:t>D</a:t>
            </a:r>
            <a:r>
              <a:rPr lang="zh-CN" altLang="en-US" sz="2200" dirty="0"/>
              <a:t>中，而</a:t>
            </a:r>
            <a:r>
              <a:rPr lang="en-US" altLang="zh-CN" sz="2200" dirty="0"/>
              <a:t>D</a:t>
            </a:r>
            <a:r>
              <a:rPr lang="zh-CN" altLang="en-US" sz="2200" dirty="0"/>
              <a:t>中的联系不一定是冗余的；</a:t>
            </a:r>
          </a:p>
          <a:p>
            <a:pPr lvl="1">
              <a:lnSpc>
                <a:spcPct val="130000"/>
              </a:lnSpc>
            </a:pPr>
            <a:r>
              <a:rPr lang="en-US" altLang="zh-CN" sz="2200" dirty="0"/>
              <a:t>(2) </a:t>
            </a:r>
            <a:r>
              <a:rPr lang="zh-CN" altLang="en-US" sz="2200" dirty="0"/>
              <a:t>当实体之间存在多种联系时要将实体之间的联系在形式上加以区分。</a:t>
            </a:r>
          </a:p>
          <a:p>
            <a:pPr lvl="2">
              <a:lnSpc>
                <a:spcPct val="140000"/>
              </a:lnSpc>
              <a:buFont typeface="Wingdings" panose="05000000000000000000" pitchFamily="2" charset="2"/>
              <a:buNone/>
            </a:pPr>
            <a:r>
              <a:rPr lang="zh-CN" altLang="en-US" sz="2000" dirty="0"/>
              <a:t>例如部门和职工之间另一个一对一的联系：</a:t>
            </a:r>
            <a:endParaRPr lang="en-US" altLang="zh-CN" sz="2000" dirty="0"/>
          </a:p>
          <a:p>
            <a:pPr lvl="2">
              <a:lnSpc>
                <a:spcPct val="140000"/>
              </a:lnSpc>
              <a:buFont typeface="Wingdings" panose="05000000000000000000" pitchFamily="2" charset="2"/>
              <a:buNone/>
            </a:pPr>
            <a:r>
              <a:rPr lang="zh-CN" altLang="en-US" sz="2000" dirty="0"/>
              <a:t>负责人</a:t>
            </a:r>
            <a:r>
              <a:rPr lang="en-US" altLang="zh-CN" sz="2000" dirty="0"/>
              <a:t>.</a:t>
            </a:r>
            <a:r>
              <a:rPr lang="zh-CN" altLang="en-US" sz="2000" dirty="0"/>
              <a:t>职工号→部门号   部门号→负责人</a:t>
            </a:r>
            <a:r>
              <a:rPr lang="en-US" altLang="zh-CN" sz="2000" dirty="0"/>
              <a:t>.</a:t>
            </a:r>
            <a:r>
              <a:rPr lang="zh-CN" altLang="en-US" sz="2000" dirty="0"/>
              <a:t>职工号</a:t>
            </a:r>
            <a:endParaRPr lang="en-US" altLang="zh-CN" sz="2000" dirty="0"/>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110</a:t>
            </a:fld>
            <a:endParaRPr lang="en-US" altLang="zh-CN"/>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zh-CN" altLang="en-US" sz="2800"/>
              <a:t>消除冗余，设计生成基本</a:t>
            </a:r>
            <a:r>
              <a:rPr lang="en-US" altLang="zh-CN" sz="2800"/>
              <a:t>E-R</a:t>
            </a:r>
            <a:r>
              <a:rPr lang="zh-CN" altLang="en-US" sz="2800"/>
              <a:t>图实例</a:t>
            </a:r>
          </a:p>
        </p:txBody>
      </p:sp>
      <p:sp>
        <p:nvSpPr>
          <p:cNvPr id="557059" name="Rectangle 3"/>
          <p:cNvSpPr>
            <a:spLocks noGrp="1" noChangeArrowheads="1"/>
          </p:cNvSpPr>
          <p:nvPr>
            <p:ph type="body" idx="1"/>
          </p:nvPr>
        </p:nvSpPr>
        <p:spPr>
          <a:xfrm>
            <a:off x="457200" y="1828800"/>
            <a:ext cx="8229600" cy="664096"/>
          </a:xfrm>
        </p:spPr>
        <p:txBody>
          <a:bodyPr/>
          <a:lstStyle/>
          <a:p>
            <a:pPr>
              <a:buFont typeface="Wingdings" panose="05000000000000000000" pitchFamily="2" charset="2"/>
              <a:buNone/>
            </a:pPr>
            <a:r>
              <a:rPr lang="en-US" altLang="zh-CN" dirty="0"/>
              <a:t>    </a:t>
            </a:r>
            <a:r>
              <a:rPr lang="zh-CN" altLang="en-US" dirty="0"/>
              <a:t>［实例］ 某工厂管理信息系统的视图集成。</a:t>
            </a:r>
          </a:p>
          <a:p>
            <a:pPr>
              <a:buFont typeface="Wingdings" panose="05000000000000000000" pitchFamily="2" charset="2"/>
              <a:buNone/>
            </a:pPr>
            <a:r>
              <a:rPr lang="zh-CN" altLang="en-US" dirty="0"/>
              <a:t>       </a:t>
            </a:r>
            <a:endParaRPr lang="zh-CN" altLang="en-US" sz="2400" dirty="0"/>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111</a:t>
            </a:fld>
            <a:endParaRPr lang="en-US" altLang="zh-CN"/>
          </a:p>
        </p:txBody>
      </p:sp>
      <p:pic>
        <p:nvPicPr>
          <p:cNvPr id="6" name="Picture 4" descr="7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3025" y="2636912"/>
            <a:ext cx="6191250" cy="3235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zh-CN" altLang="en-US" sz="2800"/>
              <a:t>消除冗余，设计生成基本</a:t>
            </a:r>
            <a:r>
              <a:rPr lang="en-US" altLang="zh-CN" sz="2800"/>
              <a:t>E-R</a:t>
            </a:r>
            <a:r>
              <a:rPr lang="zh-CN" altLang="en-US" sz="2800"/>
              <a:t>图实例（续）</a:t>
            </a:r>
          </a:p>
        </p:txBody>
      </p:sp>
      <p:pic>
        <p:nvPicPr>
          <p:cNvPr id="558084" name="Picture 4" descr="114"/>
          <p:cNvPicPr>
            <a:picLocks noChangeAspect="1" noChangeArrowheads="1"/>
          </p:cNvPicPr>
          <p:nvPr/>
        </p:nvPicPr>
        <p:blipFill>
          <a:blip r:embed="rId2" cstate="print">
            <a:extLst>
              <a:ext uri="{28A0092B-C50C-407E-A947-70E740481C1C}">
                <a14:useLocalDpi xmlns:a14="http://schemas.microsoft.com/office/drawing/2010/main" val="0"/>
              </a:ext>
            </a:extLst>
          </a:blip>
          <a:srcRect t="57788" b="2827"/>
          <a:stretch>
            <a:fillRect/>
          </a:stretch>
        </p:blipFill>
        <p:spPr bwMode="auto">
          <a:xfrm>
            <a:off x="574675" y="1916113"/>
            <a:ext cx="8569325" cy="3887787"/>
          </a:xfrm>
          <a:prstGeom prst="rect">
            <a:avLst/>
          </a:prstGeom>
          <a:noFill/>
          <a:extLst>
            <a:ext uri="{909E8E84-426E-40DD-AFC4-6F175D3DCCD1}">
              <a14:hiddenFill xmlns:a14="http://schemas.microsoft.com/office/drawing/2010/main">
                <a:solidFill>
                  <a:srgbClr val="FFFFFF"/>
                </a:solidFill>
              </a14:hiddenFill>
            </a:ext>
          </a:extLst>
        </p:spPr>
      </p:pic>
      <p:sp>
        <p:nvSpPr>
          <p:cNvPr id="558085" name="Rectangle 5"/>
          <p:cNvSpPr>
            <a:spLocks noChangeArrowheads="1"/>
          </p:cNvSpPr>
          <p:nvPr/>
        </p:nvSpPr>
        <p:spPr bwMode="auto">
          <a:xfrm>
            <a:off x="2516188" y="5949950"/>
            <a:ext cx="314960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buClrTx/>
              <a:buFontTx/>
              <a:buNone/>
            </a:pPr>
            <a:r>
              <a:rPr kumimoji="1" lang="zh-CN" altLang="en-US" sz="1800" b="0">
                <a:latin typeface="Times New Roman" panose="02020603050405020304" pitchFamily="18" charset="0"/>
              </a:rPr>
              <a:t>图</a:t>
            </a:r>
            <a:r>
              <a:rPr kumimoji="1" lang="en-US" altLang="zh-CN" sz="1800" b="0">
                <a:latin typeface="Times New Roman" panose="02020603050405020304" pitchFamily="18" charset="0"/>
              </a:rPr>
              <a:t>1.14(c)  </a:t>
            </a:r>
            <a:r>
              <a:rPr kumimoji="1" lang="zh-CN" altLang="en-US" sz="1800" b="0">
                <a:latin typeface="Times New Roman" panose="02020603050405020304" pitchFamily="18" charset="0"/>
              </a:rPr>
              <a:t>工厂物资管理</a:t>
            </a:r>
            <a:r>
              <a:rPr kumimoji="1" lang="en-US" altLang="zh-CN" sz="1800" b="0">
                <a:latin typeface="Times New Roman" panose="02020603050405020304" pitchFamily="18" charset="0"/>
              </a:rPr>
              <a:t>E-R</a:t>
            </a:r>
            <a:r>
              <a:rPr kumimoji="1" lang="zh-CN" altLang="en-US" sz="1800" b="0">
                <a:latin typeface="Times New Roman" panose="02020603050405020304" pitchFamily="18" charset="0"/>
              </a:rPr>
              <a:t>图</a:t>
            </a:r>
          </a:p>
        </p:txBody>
      </p:sp>
      <p:sp>
        <p:nvSpPr>
          <p:cNvPr id="558086" name="Text Box 6"/>
          <p:cNvSpPr txBox="1">
            <a:spLocks noChangeArrowheads="1"/>
          </p:cNvSpPr>
          <p:nvPr/>
        </p:nvSpPr>
        <p:spPr bwMode="auto">
          <a:xfrm>
            <a:off x="879475" y="1562100"/>
            <a:ext cx="18415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FontTx/>
              <a:buNone/>
            </a:pPr>
            <a:endParaRPr kumimoji="0" lang="zh-CN" altLang="zh-CN" sz="1800"/>
          </a:p>
        </p:txBody>
      </p:sp>
      <p:sp>
        <p:nvSpPr>
          <p:cNvPr id="558087" name="Text Box 7"/>
          <p:cNvSpPr txBox="1">
            <a:spLocks noChangeArrowheads="1"/>
          </p:cNvSpPr>
          <p:nvPr/>
        </p:nvSpPr>
        <p:spPr bwMode="auto">
          <a:xfrm>
            <a:off x="611188" y="1484313"/>
            <a:ext cx="2870200" cy="42703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FontTx/>
              <a:buNone/>
            </a:pPr>
            <a:r>
              <a:rPr kumimoji="0" lang="zh-CN" altLang="en-US" sz="2200" b="0"/>
              <a:t>该厂物资管理分</a:t>
            </a:r>
            <a:r>
              <a:rPr kumimoji="0" lang="en-US" altLang="zh-CN" sz="2200" b="0"/>
              <a:t>E-R</a:t>
            </a:r>
            <a:r>
              <a:rPr kumimoji="0" lang="zh-CN" altLang="en-US" sz="2200" b="0"/>
              <a:t>图</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112</a:t>
            </a:fld>
            <a:endParaRPr lang="en-US" altLang="zh-CN"/>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zh-CN" altLang="en-US" sz="2800"/>
              <a:t>消除冗余，设计生成基本</a:t>
            </a:r>
            <a:r>
              <a:rPr lang="en-US" altLang="zh-CN" sz="2800"/>
              <a:t>E-R</a:t>
            </a:r>
            <a:r>
              <a:rPr lang="zh-CN" altLang="en-US" sz="2800"/>
              <a:t>图实例（续）</a:t>
            </a:r>
          </a:p>
        </p:txBody>
      </p:sp>
      <p:pic>
        <p:nvPicPr>
          <p:cNvPr id="559108" name="Picture 4" descr="7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2133600"/>
            <a:ext cx="7561263" cy="3529013"/>
          </a:xfrm>
          <a:prstGeom prst="rect">
            <a:avLst/>
          </a:prstGeom>
          <a:noFill/>
          <a:extLst>
            <a:ext uri="{909E8E84-426E-40DD-AFC4-6F175D3DCCD1}">
              <a14:hiddenFill xmlns:a14="http://schemas.microsoft.com/office/drawing/2010/main">
                <a:solidFill>
                  <a:srgbClr val="FFFFFF"/>
                </a:solidFill>
              </a14:hiddenFill>
            </a:ext>
          </a:extLst>
        </p:spPr>
      </p:pic>
      <p:sp>
        <p:nvSpPr>
          <p:cNvPr id="559109" name="Rectangle 5"/>
          <p:cNvSpPr>
            <a:spLocks noChangeArrowheads="1"/>
          </p:cNvSpPr>
          <p:nvPr/>
        </p:nvSpPr>
        <p:spPr bwMode="auto">
          <a:xfrm>
            <a:off x="2700338" y="5949950"/>
            <a:ext cx="358140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buClrTx/>
              <a:buFontTx/>
              <a:buNone/>
            </a:pPr>
            <a:r>
              <a:rPr kumimoji="1" lang="zh-CN" altLang="en-US" sz="1800" b="0">
                <a:latin typeface="Times New Roman" panose="02020603050405020304" pitchFamily="18" charset="0"/>
              </a:rPr>
              <a:t>图</a:t>
            </a:r>
            <a:r>
              <a:rPr kumimoji="1" lang="en-US" altLang="zh-CN" sz="1800" b="0">
                <a:latin typeface="Times New Roman" panose="02020603050405020304" pitchFamily="18" charset="0"/>
              </a:rPr>
              <a:t>7.24  </a:t>
            </a:r>
            <a:r>
              <a:rPr kumimoji="1" lang="zh-CN" altLang="en-US" sz="1800" b="0">
                <a:latin typeface="Times New Roman" panose="02020603050405020304" pitchFamily="18" charset="0"/>
              </a:rPr>
              <a:t>销售管理子系统的分</a:t>
            </a:r>
            <a:r>
              <a:rPr kumimoji="1" lang="en-US" altLang="zh-CN" sz="1800" b="0">
                <a:latin typeface="Times New Roman" panose="02020603050405020304" pitchFamily="18" charset="0"/>
              </a:rPr>
              <a:t>E-R</a:t>
            </a:r>
            <a:r>
              <a:rPr kumimoji="1" lang="zh-CN" altLang="en-US" sz="1800" b="0">
                <a:latin typeface="Times New Roman" panose="02020603050405020304" pitchFamily="18" charset="0"/>
              </a:rPr>
              <a:t>图</a:t>
            </a:r>
          </a:p>
        </p:txBody>
      </p:sp>
      <p:sp>
        <p:nvSpPr>
          <p:cNvPr id="559110" name="Text Box 6"/>
          <p:cNvSpPr txBox="1">
            <a:spLocks noChangeArrowheads="1"/>
          </p:cNvSpPr>
          <p:nvPr/>
        </p:nvSpPr>
        <p:spPr bwMode="auto">
          <a:xfrm>
            <a:off x="560388" y="1484313"/>
            <a:ext cx="2870200" cy="42703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FontTx/>
              <a:buNone/>
            </a:pPr>
            <a:r>
              <a:rPr kumimoji="0" lang="zh-CN" altLang="en-US" sz="2200" b="0"/>
              <a:t>该厂销售管理分</a:t>
            </a:r>
            <a:r>
              <a:rPr kumimoji="0" lang="en-US" altLang="zh-CN" sz="2200" b="0"/>
              <a:t>E-R</a:t>
            </a:r>
            <a:r>
              <a:rPr kumimoji="0" lang="zh-CN" altLang="en-US" sz="2200" b="0"/>
              <a:t>图</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113</a:t>
            </a:fld>
            <a:endParaRPr lang="en-US" altLang="zh-CN"/>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zh-CN" altLang="en-US" sz="2800"/>
              <a:t>消除冗余，设计生成基本</a:t>
            </a:r>
            <a:r>
              <a:rPr lang="en-US" altLang="zh-CN" sz="2800"/>
              <a:t>E-R</a:t>
            </a:r>
            <a:r>
              <a:rPr lang="zh-CN" altLang="en-US" sz="2800"/>
              <a:t>图实例（续）</a:t>
            </a:r>
          </a:p>
        </p:txBody>
      </p:sp>
      <p:sp>
        <p:nvSpPr>
          <p:cNvPr id="560132" name="Rectangle 4"/>
          <p:cNvSpPr>
            <a:spLocks noChangeArrowheads="1"/>
          </p:cNvSpPr>
          <p:nvPr/>
        </p:nvSpPr>
        <p:spPr bwMode="auto">
          <a:xfrm>
            <a:off x="3059113" y="6092825"/>
            <a:ext cx="335280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buClrTx/>
              <a:buFontTx/>
              <a:buNone/>
            </a:pPr>
            <a:r>
              <a:rPr kumimoji="1" lang="zh-CN" altLang="en-US" sz="1800" b="0">
                <a:latin typeface="Times New Roman" panose="02020603050405020304" pitchFamily="18" charset="0"/>
              </a:rPr>
              <a:t>图</a:t>
            </a:r>
            <a:r>
              <a:rPr kumimoji="1" lang="en-US" altLang="zh-CN" sz="1800" b="0">
                <a:latin typeface="Times New Roman" panose="02020603050405020304" pitchFamily="18" charset="0"/>
              </a:rPr>
              <a:t>7.29  </a:t>
            </a:r>
            <a:r>
              <a:rPr kumimoji="1" lang="zh-CN" altLang="en-US" sz="1800" b="0">
                <a:latin typeface="Times New Roman" panose="02020603050405020304" pitchFamily="18" charset="0"/>
              </a:rPr>
              <a:t>劳动人事管理的分</a:t>
            </a:r>
            <a:r>
              <a:rPr kumimoji="1" lang="en-US" altLang="zh-CN" sz="1800" b="0">
                <a:latin typeface="Times New Roman" panose="02020603050405020304" pitchFamily="18" charset="0"/>
              </a:rPr>
              <a:t>E-R</a:t>
            </a:r>
            <a:r>
              <a:rPr kumimoji="1" lang="zh-CN" altLang="en-US" sz="1800" b="0">
                <a:latin typeface="Times New Roman" panose="02020603050405020304" pitchFamily="18" charset="0"/>
              </a:rPr>
              <a:t>图</a:t>
            </a:r>
          </a:p>
        </p:txBody>
      </p:sp>
      <p:pic>
        <p:nvPicPr>
          <p:cNvPr id="560133" name="Picture 5" descr="7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4075" y="2565400"/>
            <a:ext cx="4824413"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0134" name="Text Box 6"/>
          <p:cNvSpPr txBox="1">
            <a:spLocks noChangeArrowheads="1"/>
          </p:cNvSpPr>
          <p:nvPr/>
        </p:nvSpPr>
        <p:spPr bwMode="auto">
          <a:xfrm>
            <a:off x="346075" y="1773238"/>
            <a:ext cx="3429000" cy="42703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FontTx/>
              <a:buNone/>
            </a:pPr>
            <a:r>
              <a:rPr kumimoji="0" lang="zh-CN" altLang="en-US" sz="2200" b="0"/>
              <a:t>该厂劳动人事管理分</a:t>
            </a:r>
            <a:r>
              <a:rPr kumimoji="0" lang="en-US" altLang="zh-CN" sz="2200" b="0"/>
              <a:t>E-R</a:t>
            </a:r>
            <a:r>
              <a:rPr kumimoji="0" lang="zh-CN" altLang="en-US" sz="2200" b="0"/>
              <a:t>图</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114</a:t>
            </a:fld>
            <a:endParaRPr lang="en-US" altLang="zh-CN"/>
          </a:p>
        </p:txBody>
      </p:sp>
      <p:sp>
        <p:nvSpPr>
          <p:cNvPr id="8" name="文本框 7"/>
          <p:cNvSpPr txBox="1"/>
          <p:nvPr/>
        </p:nvSpPr>
        <p:spPr>
          <a:xfrm>
            <a:off x="6012160" y="4509120"/>
            <a:ext cx="648395" cy="369332"/>
          </a:xfrm>
          <a:prstGeom prst="rect">
            <a:avLst/>
          </a:prstGeom>
          <a:solidFill>
            <a:schemeClr val="bg1"/>
          </a:solidFill>
        </p:spPr>
        <p:txBody>
          <a:bodyPr wrap="square" rtlCol="0">
            <a:spAutoFit/>
          </a:bodyPr>
          <a:lstStyle/>
          <a:p>
            <a:pPr>
              <a:lnSpc>
                <a:spcPct val="100000"/>
              </a:lnSpc>
              <a:spcBef>
                <a:spcPts val="0"/>
              </a:spcBef>
            </a:pPr>
            <a:r>
              <a:rPr lang="zh-CN" altLang="en-US" sz="1800" dirty="0"/>
              <a:t>产品</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zh-CN" altLang="en-US" sz="2800"/>
              <a:t>消除冗余，设计生成基本</a:t>
            </a:r>
            <a:r>
              <a:rPr lang="en-US" altLang="zh-CN" sz="2800"/>
              <a:t>E-R</a:t>
            </a:r>
            <a:r>
              <a:rPr lang="zh-CN" altLang="en-US" sz="2800"/>
              <a:t>图实例（续）</a:t>
            </a:r>
          </a:p>
        </p:txBody>
      </p:sp>
      <p:sp>
        <p:nvSpPr>
          <p:cNvPr id="561156" name="Rectangle 4"/>
          <p:cNvSpPr>
            <a:spLocks noChangeArrowheads="1"/>
          </p:cNvSpPr>
          <p:nvPr/>
        </p:nvSpPr>
        <p:spPr bwMode="auto">
          <a:xfrm>
            <a:off x="717550" y="1543050"/>
            <a:ext cx="2987675" cy="42703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buClrTx/>
              <a:buFontTx/>
              <a:buNone/>
            </a:pPr>
            <a:r>
              <a:rPr kumimoji="1" lang="zh-CN" altLang="en-US" sz="2200" b="0">
                <a:latin typeface="Times New Roman" panose="02020603050405020304" pitchFamily="18" charset="0"/>
              </a:rPr>
              <a:t>系统的基本</a:t>
            </a:r>
            <a:r>
              <a:rPr kumimoji="1" lang="en-US" altLang="zh-CN" sz="2200" b="0">
                <a:latin typeface="Times New Roman" panose="02020603050405020304" pitchFamily="18" charset="0"/>
              </a:rPr>
              <a:t>E-R(</a:t>
            </a:r>
            <a:r>
              <a:rPr kumimoji="1" lang="zh-CN" altLang="en-US" sz="2200" b="0">
                <a:latin typeface="Times New Roman" panose="02020603050405020304" pitchFamily="18" charset="0"/>
              </a:rPr>
              <a:t>图</a:t>
            </a:r>
            <a:r>
              <a:rPr kumimoji="1" lang="en-US" altLang="zh-CN" sz="2200" b="0">
                <a:latin typeface="Times New Roman" panose="02020603050405020304" pitchFamily="18" charset="0"/>
              </a:rPr>
              <a:t>7.30)</a:t>
            </a:r>
            <a:endParaRPr kumimoji="1" lang="en-US" altLang="zh-CN" sz="2000">
              <a:latin typeface="Times New Roman" panose="02020603050405020304" pitchFamily="18" charset="0"/>
            </a:endParaRPr>
          </a:p>
        </p:txBody>
      </p:sp>
      <p:sp>
        <p:nvSpPr>
          <p:cNvPr id="561157" name="Text Box 5"/>
          <p:cNvSpPr txBox="1">
            <a:spLocks noChangeArrowheads="1"/>
          </p:cNvSpPr>
          <p:nvPr/>
        </p:nvSpPr>
        <p:spPr bwMode="auto">
          <a:xfrm>
            <a:off x="2627313" y="6381750"/>
            <a:ext cx="3209925"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FontTx/>
              <a:buNone/>
            </a:pPr>
            <a:r>
              <a:rPr kumimoji="0" lang="zh-CN" altLang="en-US" sz="1200" b="0"/>
              <a:t>某工厂管理信息系统的基本</a:t>
            </a:r>
            <a:r>
              <a:rPr kumimoji="0" lang="en-US" altLang="zh-CN" sz="1200" b="0"/>
              <a:t>E-R</a:t>
            </a:r>
            <a:r>
              <a:rPr kumimoji="0" lang="zh-CN" altLang="en-US" sz="1200" b="0"/>
              <a:t>图</a:t>
            </a:r>
            <a:r>
              <a:rPr kumimoji="0" lang="zh-CN" altLang="en-US" sz="1800"/>
              <a:t> </a:t>
            </a:r>
          </a:p>
        </p:txBody>
      </p:sp>
      <p:pic>
        <p:nvPicPr>
          <p:cNvPr id="561158" name="Picture 6" descr="7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060575"/>
            <a:ext cx="6264275"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945D2E7A-0FED-4726-9E29-881D901EFE19}" type="slidenum">
              <a:rPr lang="en-US" altLang="zh-CN" smtClean="0"/>
              <a:pPr/>
              <a:t>115</a:t>
            </a:fld>
            <a:endParaRPr lang="en-US" altLang="zh-CN"/>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zh-CN" altLang="en-US" sz="2800"/>
              <a:t>消除冗余，设计生成基本</a:t>
            </a:r>
            <a:r>
              <a:rPr lang="en-US" altLang="zh-CN" sz="2800"/>
              <a:t>E-R</a:t>
            </a:r>
            <a:r>
              <a:rPr lang="zh-CN" altLang="en-US" sz="2800"/>
              <a:t>图实例（续）</a:t>
            </a:r>
          </a:p>
        </p:txBody>
      </p:sp>
      <p:sp>
        <p:nvSpPr>
          <p:cNvPr id="562179" name="Rectangle 3"/>
          <p:cNvSpPr>
            <a:spLocks noGrp="1" noChangeArrowheads="1"/>
          </p:cNvSpPr>
          <p:nvPr>
            <p:ph type="body" idx="1"/>
          </p:nvPr>
        </p:nvSpPr>
        <p:spPr/>
        <p:txBody>
          <a:bodyPr/>
          <a:lstStyle/>
          <a:p>
            <a:pPr>
              <a:lnSpc>
                <a:spcPct val="140000"/>
              </a:lnSpc>
              <a:buFont typeface="Wingdings" panose="05000000000000000000" pitchFamily="2" charset="2"/>
              <a:buNone/>
            </a:pPr>
            <a:r>
              <a:rPr lang="zh-CN" altLang="en-US" sz="2200"/>
              <a:t>集成过程，解决了以下问题：</a:t>
            </a:r>
          </a:p>
          <a:p>
            <a:pPr>
              <a:lnSpc>
                <a:spcPct val="140000"/>
              </a:lnSpc>
            </a:pPr>
            <a:r>
              <a:rPr lang="zh-CN" altLang="en-US" sz="2200"/>
              <a:t> 异名同义，项目和产品含义相同</a:t>
            </a:r>
          </a:p>
          <a:p>
            <a:pPr>
              <a:lnSpc>
                <a:spcPct val="140000"/>
              </a:lnSpc>
            </a:pPr>
            <a:r>
              <a:rPr lang="zh-CN" altLang="en-US" sz="2200"/>
              <a:t>库存管理中职工与仓库的工作关系已包含在劳动人事管理的部门与职工之间的联系之中，所以可以取消</a:t>
            </a:r>
          </a:p>
          <a:p>
            <a:pPr>
              <a:lnSpc>
                <a:spcPct val="140000"/>
              </a:lnSpc>
            </a:pPr>
            <a:r>
              <a:rPr lang="zh-CN" altLang="en-US" sz="2200"/>
              <a:t>职工之间领导与被领导关系可由部门与职工（经理）之间的领导关系、部门与职工之间的从属关系两者导出，所以也可以取消</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116</a:t>
            </a:fld>
            <a:endParaRPr lang="en-US" altLang="zh-CN"/>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zh-CN" altLang="en-US"/>
              <a:t>验证整体概念结构</a:t>
            </a:r>
          </a:p>
        </p:txBody>
      </p:sp>
      <p:sp>
        <p:nvSpPr>
          <p:cNvPr id="563203" name="Rectangle 3"/>
          <p:cNvSpPr>
            <a:spLocks noGrp="1" noChangeArrowheads="1"/>
          </p:cNvSpPr>
          <p:nvPr>
            <p:ph type="body" idx="1"/>
          </p:nvPr>
        </p:nvSpPr>
        <p:spPr>
          <a:xfrm>
            <a:off x="457200" y="1828800"/>
            <a:ext cx="8435975" cy="4495800"/>
          </a:xfrm>
        </p:spPr>
        <p:txBody>
          <a:bodyPr/>
          <a:lstStyle/>
          <a:p>
            <a:pPr>
              <a:lnSpc>
                <a:spcPct val="160000"/>
              </a:lnSpc>
            </a:pPr>
            <a:r>
              <a:rPr lang="zh-CN" altLang="en-US" sz="2400"/>
              <a:t>视图集成后形成一个整体的数据库概念结构，对该整体概念结构还必须进行进一步验证，确保它能够满足下列条件</a:t>
            </a:r>
            <a:r>
              <a:rPr lang="zh-CN" altLang="en-US"/>
              <a:t>：</a:t>
            </a:r>
          </a:p>
          <a:p>
            <a:pPr lvl="1">
              <a:lnSpc>
                <a:spcPct val="160000"/>
              </a:lnSpc>
            </a:pPr>
            <a:r>
              <a:rPr lang="zh-CN" altLang="en-US" sz="2200"/>
              <a:t>整体概念结构内部必须具有一致性，不存在互相矛盾的表达</a:t>
            </a:r>
          </a:p>
          <a:p>
            <a:pPr lvl="1">
              <a:lnSpc>
                <a:spcPct val="160000"/>
              </a:lnSpc>
            </a:pPr>
            <a:r>
              <a:rPr lang="zh-CN" altLang="en-US" sz="2200"/>
              <a:t>整体概念结构能准确地反映原来的每个视图结构，包括属性、实体及实体间的联系</a:t>
            </a:r>
          </a:p>
          <a:p>
            <a:pPr lvl="1">
              <a:lnSpc>
                <a:spcPct val="160000"/>
              </a:lnSpc>
            </a:pPr>
            <a:r>
              <a:rPr lang="zh-CN" altLang="en-US" sz="2200"/>
              <a:t>整体概念结构能满足需要分析阶段所确定的所有要求</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117</a:t>
            </a:fld>
            <a:endParaRPr lang="en-US" altLang="zh-CN"/>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zh-CN" altLang="en-US"/>
              <a:t>验证整体概念结构（续）</a:t>
            </a:r>
          </a:p>
        </p:txBody>
      </p:sp>
      <p:sp>
        <p:nvSpPr>
          <p:cNvPr id="564227" name="Rectangle 3"/>
          <p:cNvSpPr>
            <a:spLocks noGrp="1" noChangeArrowheads="1"/>
          </p:cNvSpPr>
          <p:nvPr>
            <p:ph type="body" idx="1"/>
          </p:nvPr>
        </p:nvSpPr>
        <p:spPr/>
        <p:txBody>
          <a:bodyPr/>
          <a:lstStyle/>
          <a:p>
            <a:pPr>
              <a:lnSpc>
                <a:spcPct val="220000"/>
              </a:lnSpc>
            </a:pPr>
            <a:r>
              <a:rPr lang="zh-CN" altLang="en-US" sz="2400"/>
              <a:t>整体概念结构最终还应该提交给用户，征求用户和有关人员的意见，进行评审、修改和优化，然后把它确定下来，作为数据库的概念结构，作为进一步设计数据库的依据。</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118</a:t>
            </a:fld>
            <a:endParaRPr lang="en-US" altLang="zh-CN"/>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zh-CN" altLang="en-US"/>
              <a:t>第七章  数据库设计</a:t>
            </a:r>
          </a:p>
        </p:txBody>
      </p:sp>
      <p:sp>
        <p:nvSpPr>
          <p:cNvPr id="570371" name="Rectangle 3"/>
          <p:cNvSpPr>
            <a:spLocks noGrp="1" noChangeArrowheads="1"/>
          </p:cNvSpPr>
          <p:nvPr>
            <p:ph type="body" idx="1"/>
          </p:nvPr>
        </p:nvSpPr>
        <p:spPr>
          <a:xfrm>
            <a:off x="914400" y="1844675"/>
            <a:ext cx="7473950" cy="4495800"/>
          </a:xfrm>
        </p:spPr>
        <p:txBody>
          <a:bodyPr/>
          <a:lstStyle/>
          <a:p>
            <a:pPr>
              <a:lnSpc>
                <a:spcPct val="130000"/>
              </a:lnSpc>
              <a:buFont typeface="Wingdings" panose="05000000000000000000" pitchFamily="2" charset="2"/>
              <a:buNone/>
            </a:pPr>
            <a:r>
              <a:rPr lang="en-US" altLang="zh-CN" b="1"/>
              <a:t>7.1  </a:t>
            </a:r>
            <a:r>
              <a:rPr lang="zh-CN" altLang="en-US" b="1"/>
              <a:t>数据库设计概述</a:t>
            </a:r>
          </a:p>
          <a:p>
            <a:pPr>
              <a:lnSpc>
                <a:spcPct val="130000"/>
              </a:lnSpc>
              <a:buFont typeface="Wingdings" panose="05000000000000000000" pitchFamily="2" charset="2"/>
              <a:buNone/>
            </a:pPr>
            <a:r>
              <a:rPr lang="en-US" altLang="zh-CN" b="1"/>
              <a:t>7.2  </a:t>
            </a:r>
            <a:r>
              <a:rPr lang="zh-CN" altLang="en-US" b="1"/>
              <a:t>需求分析</a:t>
            </a:r>
          </a:p>
          <a:p>
            <a:pPr>
              <a:lnSpc>
                <a:spcPct val="130000"/>
              </a:lnSpc>
              <a:buFont typeface="Wingdings" panose="05000000000000000000" pitchFamily="2" charset="2"/>
              <a:buNone/>
            </a:pPr>
            <a:r>
              <a:rPr lang="en-US" altLang="zh-CN" b="1"/>
              <a:t>7.3  </a:t>
            </a:r>
            <a:r>
              <a:rPr lang="zh-CN" altLang="en-US" b="1"/>
              <a:t>概念结构设计</a:t>
            </a:r>
          </a:p>
          <a:p>
            <a:pPr>
              <a:lnSpc>
                <a:spcPct val="130000"/>
              </a:lnSpc>
              <a:buFont typeface="Wingdings" panose="05000000000000000000" pitchFamily="2" charset="2"/>
              <a:buNone/>
            </a:pPr>
            <a:r>
              <a:rPr lang="en-US" altLang="zh-CN" b="1">
                <a:solidFill>
                  <a:schemeClr val="tx2"/>
                </a:solidFill>
              </a:rPr>
              <a:t>7.4  </a:t>
            </a:r>
            <a:r>
              <a:rPr lang="zh-CN" altLang="en-US" b="1">
                <a:solidFill>
                  <a:schemeClr val="tx2"/>
                </a:solidFill>
              </a:rPr>
              <a:t>逻辑结构设计</a:t>
            </a:r>
          </a:p>
          <a:p>
            <a:pPr>
              <a:lnSpc>
                <a:spcPct val="130000"/>
              </a:lnSpc>
              <a:buFont typeface="Wingdings" panose="05000000000000000000" pitchFamily="2" charset="2"/>
              <a:buNone/>
            </a:pPr>
            <a:r>
              <a:rPr lang="en-US" altLang="zh-CN" b="1"/>
              <a:t>7.5  </a:t>
            </a:r>
            <a:r>
              <a:rPr lang="zh-CN" altLang="en-US" b="1"/>
              <a:t>数据库的物理设计</a:t>
            </a:r>
          </a:p>
          <a:p>
            <a:pPr>
              <a:lnSpc>
                <a:spcPct val="130000"/>
              </a:lnSpc>
              <a:buFont typeface="Wingdings" panose="05000000000000000000" pitchFamily="2" charset="2"/>
              <a:buNone/>
            </a:pPr>
            <a:r>
              <a:rPr lang="en-US" altLang="zh-CN" b="1"/>
              <a:t>7.6  </a:t>
            </a:r>
            <a:r>
              <a:rPr lang="zh-CN" altLang="en-US" b="1"/>
              <a:t>数据库的实施和维护</a:t>
            </a:r>
          </a:p>
          <a:p>
            <a:pPr>
              <a:lnSpc>
                <a:spcPct val="130000"/>
              </a:lnSpc>
              <a:buFont typeface="Wingdings" panose="05000000000000000000" pitchFamily="2" charset="2"/>
              <a:buNone/>
            </a:pPr>
            <a:r>
              <a:rPr lang="en-US" altLang="zh-CN" b="1"/>
              <a:t>7.7  </a:t>
            </a:r>
            <a:r>
              <a:rPr lang="zh-CN" altLang="en-US" b="1"/>
              <a:t>小结</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119</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zh-CN" altLang="en-US"/>
              <a:t>数据库设计的基本步骤（续）</a:t>
            </a:r>
          </a:p>
        </p:txBody>
      </p:sp>
      <p:sp>
        <p:nvSpPr>
          <p:cNvPr id="416771" name="Rectangle 3"/>
          <p:cNvSpPr>
            <a:spLocks noGrp="1" noChangeArrowheads="1"/>
          </p:cNvSpPr>
          <p:nvPr>
            <p:ph type="body" idx="1"/>
          </p:nvPr>
        </p:nvSpPr>
        <p:spPr/>
        <p:txBody>
          <a:bodyPr/>
          <a:lstStyle/>
          <a:p>
            <a:pPr>
              <a:lnSpc>
                <a:spcPct val="140000"/>
              </a:lnSpc>
              <a:buFont typeface="Wingdings" panose="05000000000000000000" pitchFamily="2" charset="2"/>
              <a:buNone/>
            </a:pPr>
            <a:r>
              <a:rPr lang="en-US" altLang="zh-CN" sz="2400">
                <a:solidFill>
                  <a:srgbClr val="3333FF"/>
                </a:solidFill>
              </a:rPr>
              <a:t>	</a:t>
            </a:r>
            <a:r>
              <a:rPr lang="en-US" altLang="zh-CN">
                <a:solidFill>
                  <a:srgbClr val="3333FF"/>
                </a:solidFill>
              </a:rPr>
              <a:t>⒌</a:t>
            </a:r>
            <a:r>
              <a:rPr lang="zh-CN" altLang="en-US">
                <a:solidFill>
                  <a:srgbClr val="3333FF"/>
                </a:solidFill>
              </a:rPr>
              <a:t>数据库实施阶段</a:t>
            </a:r>
          </a:p>
          <a:p>
            <a:pPr lvl="1">
              <a:lnSpc>
                <a:spcPct val="140000"/>
              </a:lnSpc>
            </a:pPr>
            <a:r>
              <a:rPr lang="zh-CN" altLang="en-US"/>
              <a:t>运用</a:t>
            </a:r>
            <a:r>
              <a:rPr lang="en-US" altLang="zh-CN"/>
              <a:t>DBMS</a:t>
            </a:r>
            <a:r>
              <a:rPr lang="zh-CN" altLang="en-US"/>
              <a:t>提供的数据库语言（如</a:t>
            </a:r>
            <a:r>
              <a:rPr lang="en-US" altLang="zh-CN"/>
              <a:t>SQL</a:t>
            </a:r>
            <a:r>
              <a:rPr lang="zh-CN" altLang="en-US"/>
              <a:t>）及宿主语言，根据逻辑设计和物理设计的结果</a:t>
            </a:r>
          </a:p>
          <a:p>
            <a:pPr lvl="2">
              <a:lnSpc>
                <a:spcPct val="150000"/>
              </a:lnSpc>
              <a:buFont typeface="Wingdings" panose="05000000000000000000" pitchFamily="2" charset="2"/>
              <a:buChar char="Ø"/>
            </a:pPr>
            <a:r>
              <a:rPr lang="zh-CN" altLang="en-US"/>
              <a:t>建立数据库</a:t>
            </a:r>
          </a:p>
          <a:p>
            <a:pPr lvl="2">
              <a:lnSpc>
                <a:spcPct val="150000"/>
              </a:lnSpc>
              <a:buFont typeface="Wingdings" panose="05000000000000000000" pitchFamily="2" charset="2"/>
              <a:buChar char="Ø"/>
            </a:pPr>
            <a:r>
              <a:rPr lang="zh-CN" altLang="en-US"/>
              <a:t>编制与调试应用程序</a:t>
            </a:r>
          </a:p>
          <a:p>
            <a:pPr lvl="2">
              <a:lnSpc>
                <a:spcPct val="150000"/>
              </a:lnSpc>
              <a:buFont typeface="Wingdings" panose="05000000000000000000" pitchFamily="2" charset="2"/>
              <a:buChar char="Ø"/>
            </a:pPr>
            <a:r>
              <a:rPr lang="zh-CN" altLang="en-US"/>
              <a:t>组织数据入库</a:t>
            </a:r>
          </a:p>
          <a:p>
            <a:pPr lvl="2">
              <a:lnSpc>
                <a:spcPct val="150000"/>
              </a:lnSpc>
              <a:buFont typeface="Wingdings" panose="05000000000000000000" pitchFamily="2" charset="2"/>
              <a:buChar char="Ø"/>
            </a:pPr>
            <a:r>
              <a:rPr lang="zh-CN" altLang="en-US"/>
              <a:t>进行试运行</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12</a:t>
            </a:fld>
            <a:endParaRPr lang="en-US" altLang="zh-CN"/>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r>
              <a:rPr lang="en-US" altLang="zh-CN"/>
              <a:t>7.4  </a:t>
            </a:r>
            <a:r>
              <a:rPr lang="zh-CN" altLang="en-US"/>
              <a:t>逻辑结构设计</a:t>
            </a:r>
          </a:p>
        </p:txBody>
      </p:sp>
      <p:sp>
        <p:nvSpPr>
          <p:cNvPr id="571395" name="Rectangle 3"/>
          <p:cNvSpPr>
            <a:spLocks noGrp="1" noChangeArrowheads="1"/>
          </p:cNvSpPr>
          <p:nvPr>
            <p:ph type="body" idx="1"/>
          </p:nvPr>
        </p:nvSpPr>
        <p:spPr>
          <a:xfrm>
            <a:off x="539750" y="1628775"/>
            <a:ext cx="8229600" cy="4495800"/>
          </a:xfrm>
        </p:spPr>
        <p:txBody>
          <a:bodyPr/>
          <a:lstStyle/>
          <a:p>
            <a:pPr>
              <a:lnSpc>
                <a:spcPct val="110000"/>
              </a:lnSpc>
              <a:spcBef>
                <a:spcPct val="0"/>
              </a:spcBef>
            </a:pPr>
            <a:r>
              <a:rPr lang="zh-CN" altLang="en-US" sz="2400"/>
              <a:t>逻辑结构设计的任务</a:t>
            </a:r>
          </a:p>
          <a:p>
            <a:pPr lvl="1">
              <a:lnSpc>
                <a:spcPct val="110000"/>
              </a:lnSpc>
              <a:spcBef>
                <a:spcPct val="0"/>
              </a:spcBef>
            </a:pPr>
            <a:r>
              <a:rPr lang="zh-CN" altLang="en-US"/>
              <a:t>把概念结构设计阶段设计好的基本</a:t>
            </a:r>
            <a:r>
              <a:rPr lang="en-US" altLang="zh-CN"/>
              <a:t>E-R</a:t>
            </a:r>
            <a:r>
              <a:rPr lang="zh-CN" altLang="en-US"/>
              <a:t>图转换为与选用</a:t>
            </a:r>
            <a:r>
              <a:rPr lang="en-US" altLang="zh-CN"/>
              <a:t>DBMS</a:t>
            </a:r>
            <a:r>
              <a:rPr lang="zh-CN" altLang="en-US"/>
              <a:t>产品所支持的数据模型相符合的逻辑结构</a:t>
            </a:r>
          </a:p>
          <a:p>
            <a:pPr>
              <a:lnSpc>
                <a:spcPct val="110000"/>
              </a:lnSpc>
              <a:spcBef>
                <a:spcPct val="0"/>
              </a:spcBef>
            </a:pPr>
            <a:r>
              <a:rPr lang="zh-CN" altLang="en-US" sz="2400"/>
              <a:t>逻辑结构设计的步骤</a:t>
            </a:r>
          </a:p>
          <a:p>
            <a:pPr lvl="1">
              <a:lnSpc>
                <a:spcPct val="110000"/>
              </a:lnSpc>
              <a:spcBef>
                <a:spcPct val="0"/>
              </a:spcBef>
            </a:pPr>
            <a:r>
              <a:rPr lang="zh-CN" altLang="en-US"/>
              <a:t>将概念结构转化为一般的关系、网状、层次模型</a:t>
            </a:r>
          </a:p>
          <a:p>
            <a:pPr lvl="1">
              <a:lnSpc>
                <a:spcPct val="110000"/>
              </a:lnSpc>
              <a:spcBef>
                <a:spcPct val="0"/>
              </a:spcBef>
            </a:pPr>
            <a:r>
              <a:rPr lang="zh-CN" altLang="en-US"/>
              <a:t>将转换来的关系、网状、层次模型向特定</a:t>
            </a:r>
            <a:r>
              <a:rPr lang="en-US" altLang="zh-CN"/>
              <a:t>DBMS</a:t>
            </a:r>
            <a:r>
              <a:rPr lang="zh-CN" altLang="en-US"/>
              <a:t>支持下的数据模型转换</a:t>
            </a:r>
          </a:p>
          <a:p>
            <a:pPr lvl="1">
              <a:lnSpc>
                <a:spcPct val="110000"/>
              </a:lnSpc>
              <a:spcBef>
                <a:spcPct val="0"/>
              </a:spcBef>
            </a:pPr>
            <a:r>
              <a:rPr lang="zh-CN" altLang="en-US"/>
              <a:t>对数据模型进行优化</a:t>
            </a:r>
          </a:p>
          <a:p>
            <a:pPr lvl="1">
              <a:lnSpc>
                <a:spcPct val="110000"/>
              </a:lnSpc>
              <a:spcBef>
                <a:spcPct val="0"/>
              </a:spcBef>
            </a:pPr>
            <a:endParaRPr lang="en-US" altLang="zh-CN"/>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120</a:t>
            </a:fld>
            <a:endParaRPr lang="en-US" altLang="zh-CN"/>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body" idx="1"/>
          </p:nvPr>
        </p:nvSpPr>
        <p:spPr/>
        <p:txBody>
          <a:bodyPr/>
          <a:lstStyle/>
          <a:p>
            <a:pPr>
              <a:buFont typeface="Wingdings" panose="05000000000000000000" pitchFamily="2" charset="2"/>
              <a:buNone/>
            </a:pPr>
            <a:r>
              <a:rPr lang="en-US" altLang="zh-CN"/>
              <a:t> </a:t>
            </a:r>
          </a:p>
        </p:txBody>
      </p:sp>
      <p:sp>
        <p:nvSpPr>
          <p:cNvPr id="572419" name="Rectangle 3"/>
          <p:cNvSpPr>
            <a:spLocks noGrp="1" noChangeArrowheads="1"/>
          </p:cNvSpPr>
          <p:nvPr>
            <p:ph type="title"/>
          </p:nvPr>
        </p:nvSpPr>
        <p:spPr/>
        <p:txBody>
          <a:bodyPr/>
          <a:lstStyle/>
          <a:p>
            <a:r>
              <a:rPr lang="zh-CN" altLang="en-US"/>
              <a:t>逻辑结构设计</a:t>
            </a:r>
            <a:r>
              <a:rPr lang="en-US" altLang="zh-CN"/>
              <a:t>(</a:t>
            </a:r>
            <a:r>
              <a:rPr lang="zh-CN" altLang="en-US"/>
              <a:t>续</a:t>
            </a:r>
            <a:r>
              <a:rPr lang="en-US" altLang="zh-CN"/>
              <a:t>)</a:t>
            </a:r>
          </a:p>
        </p:txBody>
      </p:sp>
      <p:sp>
        <p:nvSpPr>
          <p:cNvPr id="572420" name="Text Box 4"/>
          <p:cNvSpPr txBox="1">
            <a:spLocks noChangeArrowheads="1"/>
          </p:cNvSpPr>
          <p:nvPr/>
        </p:nvSpPr>
        <p:spPr bwMode="auto">
          <a:xfrm>
            <a:off x="3132138" y="5661025"/>
            <a:ext cx="257810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FontTx/>
              <a:buNone/>
            </a:pPr>
            <a:r>
              <a:rPr kumimoji="0" lang="zh-CN" altLang="en-US" sz="1600" b="0"/>
              <a:t>逻辑结构设计时的</a:t>
            </a:r>
            <a:r>
              <a:rPr kumimoji="0" lang="en-US" altLang="zh-CN" sz="1600" b="0"/>
              <a:t>3</a:t>
            </a:r>
            <a:r>
              <a:rPr kumimoji="0" lang="zh-CN" altLang="en-US" sz="1600" b="0"/>
              <a:t>个步骤</a:t>
            </a:r>
            <a:r>
              <a:rPr kumimoji="0" lang="zh-CN" altLang="en-US" sz="1800"/>
              <a:t> </a:t>
            </a:r>
          </a:p>
        </p:txBody>
      </p:sp>
      <p:pic>
        <p:nvPicPr>
          <p:cNvPr id="572421" name="Picture 5" descr="7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2349500"/>
            <a:ext cx="7777162"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945D2E7A-0FED-4726-9E29-881D901EFE19}" type="slidenum">
              <a:rPr lang="en-US" altLang="zh-CN" smtClean="0"/>
              <a:pPr/>
              <a:t>121</a:t>
            </a:fld>
            <a:endParaRPr lang="en-US" altLang="zh-CN"/>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altLang="zh-CN"/>
              <a:t>7.4  </a:t>
            </a:r>
            <a:r>
              <a:rPr lang="zh-CN" altLang="en-US"/>
              <a:t>逻辑结构设计</a:t>
            </a:r>
          </a:p>
        </p:txBody>
      </p:sp>
      <p:sp>
        <p:nvSpPr>
          <p:cNvPr id="573443" name="Rectangle 3"/>
          <p:cNvSpPr>
            <a:spLocks noGrp="1" noChangeArrowheads="1"/>
          </p:cNvSpPr>
          <p:nvPr>
            <p:ph type="body" idx="1"/>
          </p:nvPr>
        </p:nvSpPr>
        <p:spPr>
          <a:xfrm>
            <a:off x="611188" y="1773238"/>
            <a:ext cx="8002587" cy="4495800"/>
          </a:xfrm>
        </p:spPr>
        <p:txBody>
          <a:bodyPr/>
          <a:lstStyle/>
          <a:p>
            <a:pPr>
              <a:lnSpc>
                <a:spcPct val="170000"/>
              </a:lnSpc>
              <a:buFont typeface="Wingdings" panose="05000000000000000000" pitchFamily="2" charset="2"/>
              <a:buNone/>
            </a:pPr>
            <a:r>
              <a:rPr lang="en-US" altLang="zh-CN" b="1">
                <a:solidFill>
                  <a:srgbClr val="3333FF"/>
                </a:solidFill>
              </a:rPr>
              <a:t>7.4.1  E-R</a:t>
            </a:r>
            <a:r>
              <a:rPr lang="zh-CN" altLang="en-US" b="1">
                <a:solidFill>
                  <a:srgbClr val="3333FF"/>
                </a:solidFill>
              </a:rPr>
              <a:t>图向关系模型的转换</a:t>
            </a:r>
          </a:p>
          <a:p>
            <a:pPr>
              <a:lnSpc>
                <a:spcPct val="170000"/>
              </a:lnSpc>
              <a:buFont typeface="Wingdings" panose="05000000000000000000" pitchFamily="2" charset="2"/>
              <a:buNone/>
            </a:pPr>
            <a:r>
              <a:rPr lang="en-US" altLang="zh-CN" b="1"/>
              <a:t>7.4.2  </a:t>
            </a:r>
            <a:r>
              <a:rPr lang="zh-CN" altLang="en-US" b="1"/>
              <a:t>数据模型的优化</a:t>
            </a:r>
          </a:p>
          <a:p>
            <a:pPr>
              <a:lnSpc>
                <a:spcPct val="170000"/>
              </a:lnSpc>
              <a:buFont typeface="Wingdings" panose="05000000000000000000" pitchFamily="2" charset="2"/>
              <a:buNone/>
            </a:pPr>
            <a:r>
              <a:rPr lang="en-US" altLang="zh-CN" b="1"/>
              <a:t>7.4.3  </a:t>
            </a:r>
            <a:r>
              <a:rPr lang="zh-CN" altLang="en-US" b="1"/>
              <a:t>设计用户子模式</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122</a:t>
            </a:fld>
            <a:endParaRPr lang="en-US" altLang="zh-CN"/>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altLang="zh-CN"/>
              <a:t>E-R</a:t>
            </a:r>
            <a:r>
              <a:rPr lang="zh-CN" altLang="en-US"/>
              <a:t>图向关系模型的转换</a:t>
            </a:r>
          </a:p>
        </p:txBody>
      </p:sp>
      <p:sp>
        <p:nvSpPr>
          <p:cNvPr id="575491" name="Rectangle 3"/>
          <p:cNvSpPr>
            <a:spLocks noGrp="1" noChangeArrowheads="1"/>
          </p:cNvSpPr>
          <p:nvPr>
            <p:ph type="body" idx="1"/>
          </p:nvPr>
        </p:nvSpPr>
        <p:spPr/>
        <p:txBody>
          <a:bodyPr/>
          <a:lstStyle/>
          <a:p>
            <a:r>
              <a:rPr lang="en-US" altLang="zh-CN" sz="3200"/>
              <a:t>E-R</a:t>
            </a:r>
            <a:r>
              <a:rPr lang="zh-CN" altLang="en-US" sz="3200"/>
              <a:t>图向关系模型的转换要解决的问题 </a:t>
            </a:r>
          </a:p>
          <a:p>
            <a:pPr lvl="1">
              <a:lnSpc>
                <a:spcPct val="120000"/>
              </a:lnSpc>
              <a:spcBef>
                <a:spcPct val="60000"/>
              </a:spcBef>
            </a:pPr>
            <a:r>
              <a:rPr lang="zh-CN" altLang="en-US" sz="2600"/>
              <a:t>如何将实体型和实体间的联系转换为关系模式</a:t>
            </a:r>
          </a:p>
          <a:p>
            <a:pPr lvl="1">
              <a:lnSpc>
                <a:spcPct val="120000"/>
              </a:lnSpc>
              <a:spcBef>
                <a:spcPct val="60000"/>
              </a:spcBef>
            </a:pPr>
            <a:r>
              <a:rPr lang="zh-CN" altLang="en-US" sz="2600"/>
              <a:t>如何确定这些关系模式的属性和码 </a:t>
            </a:r>
          </a:p>
          <a:p>
            <a:r>
              <a:rPr lang="zh-CN" altLang="en-US" sz="3200"/>
              <a:t>转换内容</a:t>
            </a:r>
          </a:p>
          <a:p>
            <a:pPr lvl="1">
              <a:lnSpc>
                <a:spcPct val="120000"/>
              </a:lnSpc>
              <a:spcBef>
                <a:spcPct val="60000"/>
              </a:spcBef>
            </a:pPr>
            <a:r>
              <a:rPr lang="zh-CN" altLang="en-US" sz="2600"/>
              <a:t>将</a:t>
            </a:r>
            <a:r>
              <a:rPr lang="en-US" altLang="zh-CN" sz="2600"/>
              <a:t>E-R</a:t>
            </a:r>
            <a:r>
              <a:rPr lang="zh-CN" altLang="en-US" sz="2600"/>
              <a:t>图转换为关系模型：将实体、实体的属性和实体之间的联系转换为关系模式。</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123</a:t>
            </a:fld>
            <a:endParaRPr lang="en-US" altLang="zh-CN"/>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ChangeArrowheads="1"/>
          </p:cNvSpPr>
          <p:nvPr/>
        </p:nvSpPr>
        <p:spPr bwMode="auto">
          <a:xfrm>
            <a:off x="457200" y="1537575"/>
            <a:ext cx="8229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00000"/>
              </a:lnSpc>
              <a:spcBef>
                <a:spcPts val="0"/>
              </a:spcBef>
              <a:buClr>
                <a:schemeClr val="accent1"/>
              </a:buClr>
            </a:pPr>
            <a:r>
              <a:rPr kumimoji="1" lang="zh-CN" altLang="en-US" sz="2500" i="0" dirty="0">
                <a:solidFill>
                  <a:srgbClr val="000066"/>
                </a:solidFill>
                <a:latin typeface="Tahoma" pitchFamily="34" charset="0"/>
              </a:rPr>
              <a:t>实体型间的联系有以下不同情况 ：</a:t>
            </a:r>
          </a:p>
          <a:p>
            <a:pPr eaLnBrk="1" hangingPunct="1">
              <a:lnSpc>
                <a:spcPct val="100000"/>
              </a:lnSpc>
              <a:spcBef>
                <a:spcPts val="0"/>
              </a:spcBef>
              <a:buClr>
                <a:schemeClr val="accent1"/>
              </a:buClr>
            </a:pPr>
            <a:r>
              <a:rPr kumimoji="1" lang="zh-CN" altLang="en-US" sz="2500" i="0" dirty="0">
                <a:solidFill>
                  <a:srgbClr val="000066"/>
                </a:solidFill>
                <a:latin typeface="Tahoma" pitchFamily="34" charset="0"/>
              </a:rPr>
              <a:t>（</a:t>
            </a:r>
            <a:r>
              <a:rPr kumimoji="1" lang="en-US" altLang="zh-CN" sz="2500" i="0" dirty="0">
                <a:solidFill>
                  <a:srgbClr val="000066"/>
                </a:solidFill>
                <a:latin typeface="Tahoma" pitchFamily="34" charset="0"/>
              </a:rPr>
              <a:t>1</a:t>
            </a:r>
            <a:r>
              <a:rPr kumimoji="1" lang="zh-CN" altLang="en-US" sz="2500" i="0" dirty="0">
                <a:solidFill>
                  <a:srgbClr val="000066"/>
                </a:solidFill>
                <a:latin typeface="Tahoma" pitchFamily="34" charset="0"/>
              </a:rPr>
              <a:t>）</a:t>
            </a:r>
            <a:r>
              <a:rPr kumimoji="1" lang="zh-CN" altLang="en-US" sz="2500" b="1" i="0" dirty="0">
                <a:solidFill>
                  <a:srgbClr val="000066"/>
                </a:solidFill>
                <a:latin typeface="Tahoma" pitchFamily="34" charset="0"/>
              </a:rPr>
              <a:t>一个</a:t>
            </a:r>
            <a:r>
              <a:rPr kumimoji="1" lang="en-US" altLang="zh-CN" sz="2500" b="1" i="0" dirty="0">
                <a:solidFill>
                  <a:srgbClr val="CC3300"/>
                </a:solidFill>
                <a:latin typeface="Tahoma" pitchFamily="34" charset="0"/>
              </a:rPr>
              <a:t>1:1</a:t>
            </a:r>
            <a:r>
              <a:rPr kumimoji="1" lang="zh-CN" altLang="en-US" sz="2500" b="1" i="0" dirty="0">
                <a:solidFill>
                  <a:srgbClr val="CC3300"/>
                </a:solidFill>
                <a:latin typeface="Tahoma" pitchFamily="34" charset="0"/>
              </a:rPr>
              <a:t>联系</a:t>
            </a:r>
            <a:r>
              <a:rPr kumimoji="1" lang="zh-CN" altLang="en-US" sz="2500" b="1" i="0" dirty="0">
                <a:solidFill>
                  <a:srgbClr val="000066"/>
                </a:solidFill>
                <a:latin typeface="Tahoma" pitchFamily="34" charset="0"/>
              </a:rPr>
              <a:t>可转换为一个独立的关系模式也可以与任意一端对应的关系模式合并：</a:t>
            </a:r>
          </a:p>
        </p:txBody>
      </p:sp>
      <p:sp>
        <p:nvSpPr>
          <p:cNvPr id="481284" name="Rectangle 4"/>
          <p:cNvSpPr>
            <a:spLocks noChangeArrowheads="1"/>
          </p:cNvSpPr>
          <p:nvPr/>
        </p:nvSpPr>
        <p:spPr bwMode="auto">
          <a:xfrm>
            <a:off x="457200" y="2420888"/>
            <a:ext cx="8153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lvl="4" eaLnBrk="1" hangingPunct="1">
              <a:lnSpc>
                <a:spcPct val="90000"/>
              </a:lnSpc>
              <a:spcBef>
                <a:spcPct val="20000"/>
              </a:spcBef>
              <a:buClr>
                <a:schemeClr val="accent1"/>
              </a:buClr>
            </a:pPr>
            <a:endParaRPr kumimoji="1" lang="en-US" altLang="zh-CN" b="1" i="0" dirty="0">
              <a:solidFill>
                <a:srgbClr val="000066"/>
              </a:solidFill>
              <a:latin typeface="Tahoma" pitchFamily="34" charset="0"/>
            </a:endParaRPr>
          </a:p>
          <a:p>
            <a:pPr eaLnBrk="1" hangingPunct="1">
              <a:lnSpc>
                <a:spcPct val="90000"/>
              </a:lnSpc>
              <a:spcBef>
                <a:spcPct val="20000"/>
              </a:spcBef>
              <a:buClr>
                <a:srgbClr val="0000FF"/>
              </a:buClr>
              <a:buFont typeface="Wingdings" pitchFamily="2" charset="2"/>
              <a:buChar char="Ø"/>
            </a:pPr>
            <a:r>
              <a:rPr kumimoji="1" lang="en-US" altLang="zh-CN" sz="2800" b="1" i="0" dirty="0">
                <a:solidFill>
                  <a:srgbClr val="000066"/>
                </a:solidFill>
                <a:latin typeface="Tahoma" pitchFamily="34" charset="0"/>
              </a:rPr>
              <a:t> </a:t>
            </a:r>
            <a:r>
              <a:rPr kumimoji="1" lang="zh-CN" altLang="en-US" b="1" i="0" dirty="0">
                <a:solidFill>
                  <a:srgbClr val="000066"/>
                </a:solidFill>
                <a:latin typeface="Tahoma" pitchFamily="34" charset="0"/>
              </a:rPr>
              <a:t>转换为一个独立的关系模式：</a:t>
            </a:r>
          </a:p>
          <a:p>
            <a:pPr lvl="1" eaLnBrk="1" hangingPunct="1">
              <a:lnSpc>
                <a:spcPct val="90000"/>
              </a:lnSpc>
              <a:spcBef>
                <a:spcPct val="20000"/>
              </a:spcBef>
              <a:buClr>
                <a:schemeClr val="hlink"/>
              </a:buClr>
              <a:buFontTx/>
              <a:buChar char="–"/>
            </a:pPr>
            <a:r>
              <a:rPr kumimoji="1" lang="zh-CN" altLang="en-US" b="1" i="0" dirty="0">
                <a:solidFill>
                  <a:srgbClr val="CC3300"/>
                </a:solidFill>
                <a:latin typeface="Tahoma" pitchFamily="34" charset="0"/>
              </a:rPr>
              <a:t>关系的属性</a:t>
            </a:r>
            <a:r>
              <a:rPr kumimoji="1" lang="zh-CN" altLang="en-US" b="1" i="0" dirty="0">
                <a:solidFill>
                  <a:srgbClr val="000066"/>
                </a:solidFill>
                <a:latin typeface="Tahoma" pitchFamily="34" charset="0"/>
              </a:rPr>
              <a:t>：与该联系相连的各实体的码以及联系本身的属性</a:t>
            </a:r>
          </a:p>
          <a:p>
            <a:pPr lvl="1" eaLnBrk="1" hangingPunct="1">
              <a:lnSpc>
                <a:spcPct val="90000"/>
              </a:lnSpc>
              <a:spcBef>
                <a:spcPct val="20000"/>
              </a:spcBef>
              <a:buClr>
                <a:schemeClr val="hlink"/>
              </a:buClr>
              <a:buFontTx/>
              <a:buChar char="–"/>
            </a:pPr>
            <a:r>
              <a:rPr kumimoji="1" lang="zh-CN" altLang="en-US" b="1" i="0" dirty="0">
                <a:solidFill>
                  <a:srgbClr val="CC3300"/>
                </a:solidFill>
                <a:latin typeface="Tahoma" pitchFamily="34" charset="0"/>
              </a:rPr>
              <a:t>关系的码</a:t>
            </a:r>
            <a:r>
              <a:rPr kumimoji="1" lang="zh-CN" altLang="en-US" b="1" i="0" dirty="0">
                <a:solidFill>
                  <a:srgbClr val="000066"/>
                </a:solidFill>
                <a:latin typeface="Tahoma" pitchFamily="34" charset="0"/>
              </a:rPr>
              <a:t>：每个实体的码均是该关系的候选码</a:t>
            </a:r>
          </a:p>
          <a:p>
            <a:pPr lvl="1" eaLnBrk="1" hangingPunct="1">
              <a:lnSpc>
                <a:spcPct val="90000"/>
              </a:lnSpc>
              <a:spcBef>
                <a:spcPct val="20000"/>
              </a:spcBef>
              <a:buClr>
                <a:schemeClr val="hlink"/>
              </a:buClr>
              <a:buFontTx/>
              <a:buChar char="–"/>
            </a:pPr>
            <a:endParaRPr kumimoji="1" lang="en-US" altLang="zh-CN" b="1" i="0" dirty="0">
              <a:solidFill>
                <a:srgbClr val="000066"/>
              </a:solidFill>
              <a:latin typeface="Tahoma" pitchFamily="34" charset="0"/>
            </a:endParaRPr>
          </a:p>
        </p:txBody>
      </p:sp>
      <p:sp>
        <p:nvSpPr>
          <p:cNvPr id="481285" name="Rectangle 5"/>
          <p:cNvSpPr>
            <a:spLocks noChangeArrowheads="1"/>
          </p:cNvSpPr>
          <p:nvPr/>
        </p:nvSpPr>
        <p:spPr bwMode="auto">
          <a:xfrm>
            <a:off x="505025" y="4149080"/>
            <a:ext cx="8153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lvl="4" eaLnBrk="1" hangingPunct="1">
              <a:lnSpc>
                <a:spcPct val="90000"/>
              </a:lnSpc>
              <a:spcBef>
                <a:spcPct val="20000"/>
              </a:spcBef>
              <a:buClr>
                <a:schemeClr val="accent1"/>
              </a:buClr>
            </a:pPr>
            <a:endParaRPr kumimoji="1" lang="en-US" altLang="zh-CN" b="1" i="0" dirty="0">
              <a:solidFill>
                <a:srgbClr val="000066"/>
              </a:solidFill>
              <a:latin typeface="Tahoma" pitchFamily="34" charset="0"/>
            </a:endParaRPr>
          </a:p>
          <a:p>
            <a:pPr eaLnBrk="1" hangingPunct="1">
              <a:lnSpc>
                <a:spcPct val="90000"/>
              </a:lnSpc>
              <a:spcBef>
                <a:spcPct val="20000"/>
              </a:spcBef>
              <a:buClr>
                <a:srgbClr val="0000FF"/>
              </a:buClr>
              <a:buFont typeface="Wingdings" pitchFamily="2" charset="2"/>
              <a:buChar char="Ø"/>
            </a:pPr>
            <a:r>
              <a:rPr kumimoji="1" lang="en-US" altLang="zh-CN" sz="2800" b="1" i="0" dirty="0">
                <a:solidFill>
                  <a:srgbClr val="000066"/>
                </a:solidFill>
                <a:latin typeface="Tahoma" pitchFamily="34" charset="0"/>
              </a:rPr>
              <a:t> </a:t>
            </a:r>
            <a:r>
              <a:rPr kumimoji="1" lang="zh-CN" altLang="en-US" b="1" i="0" dirty="0">
                <a:solidFill>
                  <a:srgbClr val="000066"/>
                </a:solidFill>
                <a:latin typeface="Tahoma" pitchFamily="34" charset="0"/>
              </a:rPr>
              <a:t>与某一端对应的关系模式合并：</a:t>
            </a:r>
          </a:p>
          <a:p>
            <a:pPr lvl="1" eaLnBrk="1" hangingPunct="1">
              <a:lnSpc>
                <a:spcPct val="90000"/>
              </a:lnSpc>
              <a:spcBef>
                <a:spcPct val="20000"/>
              </a:spcBef>
              <a:buClr>
                <a:schemeClr val="hlink"/>
              </a:buClr>
              <a:buFontTx/>
              <a:buChar char="–"/>
            </a:pPr>
            <a:r>
              <a:rPr kumimoji="1" lang="zh-CN" altLang="en-US" b="1" i="0" dirty="0">
                <a:solidFill>
                  <a:srgbClr val="CC3300"/>
                </a:solidFill>
                <a:latin typeface="Tahoma" pitchFamily="34" charset="0"/>
              </a:rPr>
              <a:t>关系的属性</a:t>
            </a:r>
            <a:r>
              <a:rPr kumimoji="1" lang="zh-CN" altLang="en-US" b="1" i="0" dirty="0">
                <a:solidFill>
                  <a:srgbClr val="000066"/>
                </a:solidFill>
                <a:latin typeface="Tahoma" pitchFamily="34" charset="0"/>
              </a:rPr>
              <a:t>：在该关系模式中加入对应关系的码和联系本身的属性</a:t>
            </a:r>
          </a:p>
          <a:p>
            <a:pPr lvl="1" eaLnBrk="1" hangingPunct="1">
              <a:lnSpc>
                <a:spcPct val="90000"/>
              </a:lnSpc>
              <a:spcBef>
                <a:spcPct val="20000"/>
              </a:spcBef>
              <a:buClr>
                <a:schemeClr val="hlink"/>
              </a:buClr>
              <a:buFontTx/>
              <a:buChar char="–"/>
            </a:pPr>
            <a:r>
              <a:rPr kumimoji="1" lang="zh-CN" altLang="en-US" b="1" i="0" dirty="0">
                <a:solidFill>
                  <a:srgbClr val="CC3300"/>
                </a:solidFill>
                <a:latin typeface="Tahoma" pitchFamily="34" charset="0"/>
              </a:rPr>
              <a:t>关系的码</a:t>
            </a:r>
            <a:r>
              <a:rPr kumimoji="1" lang="zh-CN" altLang="en-US" b="1" i="0" dirty="0">
                <a:solidFill>
                  <a:srgbClr val="000066"/>
                </a:solidFill>
                <a:latin typeface="Tahoma" pitchFamily="34" charset="0"/>
              </a:rPr>
              <a:t>：不变</a:t>
            </a:r>
          </a:p>
        </p:txBody>
      </p:sp>
      <p:sp>
        <p:nvSpPr>
          <p:cNvPr id="2" name="灯片编号占位符 1"/>
          <p:cNvSpPr>
            <a:spLocks noGrp="1"/>
          </p:cNvSpPr>
          <p:nvPr>
            <p:ph type="sldNum" sz="quarter" idx="11"/>
          </p:nvPr>
        </p:nvSpPr>
        <p:spPr>
          <a:xfrm>
            <a:off x="158130" y="6453336"/>
            <a:ext cx="1512540" cy="249089"/>
          </a:xfrm>
        </p:spPr>
        <p:txBody>
          <a:bodyPr/>
          <a:lstStyle/>
          <a:p>
            <a:pPr>
              <a:defRPr/>
            </a:pPr>
            <a:fld id="{C8E68E76-BED9-4822-AFC4-B7367625829A}" type="slidenum">
              <a:rPr lang="en-US" altLang="zh-CN" smtClean="0">
                <a:solidFill>
                  <a:schemeClr val="tx1"/>
                </a:solidFill>
              </a:rPr>
              <a:pPr>
                <a:defRPr/>
              </a:pPr>
              <a:t>124</a:t>
            </a:fld>
            <a:endParaRPr lang="en-US" altLang="zh-CN" dirty="0">
              <a:solidFill>
                <a:schemeClr val="tx1"/>
              </a:solidFill>
            </a:endParaRPr>
          </a:p>
        </p:txBody>
      </p:sp>
      <p:sp>
        <p:nvSpPr>
          <p:cNvPr id="8" name="Rectangle 2"/>
          <p:cNvSpPr>
            <a:spLocks noGrp="1" noChangeArrowheads="1"/>
          </p:cNvSpPr>
          <p:nvPr>
            <p:ph type="title"/>
          </p:nvPr>
        </p:nvSpPr>
        <p:spPr/>
        <p:txBody>
          <a:bodyPr/>
          <a:lstStyle/>
          <a:p>
            <a:r>
              <a:rPr lang="en-US" altLang="zh-CN" dirty="0"/>
              <a:t>E-R</a:t>
            </a:r>
            <a:r>
              <a:rPr lang="zh-CN" altLang="en-US" dirty="0"/>
              <a:t>图向关系模型的转换（续）</a:t>
            </a:r>
          </a:p>
        </p:txBody>
      </p:sp>
    </p:spTree>
    <p:extLst>
      <p:ext uri="{BB962C8B-B14F-4D97-AF65-F5344CB8AC3E}">
        <p14:creationId xmlns:p14="http://schemas.microsoft.com/office/powerpoint/2010/main" val="24268001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1284"/>
                                        </p:tgtEl>
                                        <p:attrNameLst>
                                          <p:attrName>style.visibility</p:attrName>
                                        </p:attrNameLst>
                                      </p:cBhvr>
                                      <p:to>
                                        <p:strVal val="visible"/>
                                      </p:to>
                                    </p:set>
                                    <p:animEffect transition="in" filter="wipe(up)">
                                      <p:cBhvr>
                                        <p:cTn id="7" dur="500"/>
                                        <p:tgtEl>
                                          <p:spTgt spid="4812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81285"/>
                                        </p:tgtEl>
                                        <p:attrNameLst>
                                          <p:attrName>style.visibility</p:attrName>
                                        </p:attrNameLst>
                                      </p:cBhvr>
                                      <p:to>
                                        <p:strVal val="visible"/>
                                      </p:to>
                                    </p:set>
                                    <p:animEffect transition="in" filter="wipe(up)">
                                      <p:cBhvr>
                                        <p:cTn id="12" dur="500"/>
                                        <p:tgtEl>
                                          <p:spTgt spid="481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4" grpId="0" autoUpdateAnimBg="0"/>
      <p:bldP spid="481285" grpId="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2307" name="Rectangle 3"/>
          <p:cNvSpPr>
            <a:spLocks noGrp="1" noChangeArrowheads="1"/>
          </p:cNvSpPr>
          <p:nvPr>
            <p:ph idx="1"/>
          </p:nvPr>
        </p:nvSpPr>
        <p:spPr bwMode="auto">
          <a:xfrm>
            <a:off x="395288" y="1786880"/>
            <a:ext cx="8367712" cy="437842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zh-CN" altLang="en-US" sz="2800" b="1" dirty="0">
                <a:solidFill>
                  <a:srgbClr val="000066"/>
                </a:solidFill>
              </a:rPr>
              <a:t>例：“负责”联系为</a:t>
            </a:r>
            <a:r>
              <a:rPr lang="en-US" altLang="zh-CN" sz="2800" b="1" dirty="0">
                <a:solidFill>
                  <a:srgbClr val="000066"/>
                </a:solidFill>
              </a:rPr>
              <a:t>1:1</a:t>
            </a:r>
            <a:r>
              <a:rPr lang="zh-CN" altLang="en-US" sz="2800" b="1" dirty="0">
                <a:solidFill>
                  <a:srgbClr val="000066"/>
                </a:solidFill>
              </a:rPr>
              <a:t>联系，可以有三种转换方法：</a:t>
            </a:r>
          </a:p>
          <a:p>
            <a:pPr eaLnBrk="1" hangingPunct="1">
              <a:lnSpc>
                <a:spcPct val="90000"/>
              </a:lnSpc>
              <a:buFontTx/>
              <a:buNone/>
            </a:pPr>
            <a:r>
              <a:rPr lang="zh-CN" altLang="en-US" sz="2400" b="1" dirty="0">
                <a:solidFill>
                  <a:srgbClr val="000066"/>
                </a:solidFill>
              </a:rPr>
              <a:t>（</a:t>
            </a:r>
            <a:r>
              <a:rPr lang="en-US" altLang="zh-CN" sz="2400" b="1" dirty="0">
                <a:solidFill>
                  <a:srgbClr val="000066"/>
                </a:solidFill>
              </a:rPr>
              <a:t>1</a:t>
            </a:r>
            <a:r>
              <a:rPr lang="zh-CN" altLang="en-US" sz="2400" b="1" dirty="0">
                <a:solidFill>
                  <a:srgbClr val="000066"/>
                </a:solidFill>
              </a:rPr>
              <a:t>）转换为一个独立的关系模式：</a:t>
            </a:r>
          </a:p>
          <a:p>
            <a:pPr eaLnBrk="1" hangingPunct="1">
              <a:lnSpc>
                <a:spcPct val="90000"/>
              </a:lnSpc>
              <a:buFontTx/>
              <a:buNone/>
            </a:pPr>
            <a:r>
              <a:rPr lang="zh-CN" altLang="en-US" sz="2400" b="1" dirty="0">
                <a:solidFill>
                  <a:srgbClr val="000066"/>
                </a:solidFill>
              </a:rPr>
              <a:t>     		负责（</a:t>
            </a:r>
            <a:r>
              <a:rPr lang="zh-CN" altLang="en-US" sz="2400" b="1" u="sng" dirty="0">
                <a:solidFill>
                  <a:srgbClr val="000066"/>
                </a:solidFill>
              </a:rPr>
              <a:t>系号</a:t>
            </a:r>
            <a:r>
              <a:rPr lang="zh-CN" altLang="en-US" sz="2400" b="1" dirty="0">
                <a:solidFill>
                  <a:srgbClr val="000066"/>
                </a:solidFill>
              </a:rPr>
              <a:t>，工号）</a:t>
            </a:r>
          </a:p>
          <a:p>
            <a:pPr eaLnBrk="1" hangingPunct="1">
              <a:lnSpc>
                <a:spcPct val="90000"/>
              </a:lnSpc>
              <a:buFontTx/>
              <a:buNone/>
            </a:pPr>
            <a:r>
              <a:rPr lang="zh-CN" altLang="en-US" sz="2400" b="1" dirty="0">
                <a:solidFill>
                  <a:srgbClr val="000066"/>
                </a:solidFill>
              </a:rPr>
              <a:t>        或          负责（系号，</a:t>
            </a:r>
            <a:r>
              <a:rPr lang="zh-CN" altLang="en-US" sz="2400" b="1" u="sng" dirty="0">
                <a:solidFill>
                  <a:srgbClr val="000066"/>
                </a:solidFill>
              </a:rPr>
              <a:t>工号</a:t>
            </a:r>
            <a:r>
              <a:rPr lang="zh-CN" altLang="en-US" sz="2400" b="1" dirty="0">
                <a:solidFill>
                  <a:srgbClr val="000066"/>
                </a:solidFill>
              </a:rPr>
              <a:t>）</a:t>
            </a:r>
          </a:p>
          <a:p>
            <a:pPr eaLnBrk="1" hangingPunct="1">
              <a:lnSpc>
                <a:spcPct val="90000"/>
              </a:lnSpc>
              <a:buFontTx/>
              <a:buNone/>
            </a:pPr>
            <a:endParaRPr lang="zh-CN" altLang="en-US" sz="800" b="1" dirty="0">
              <a:solidFill>
                <a:srgbClr val="000066"/>
              </a:solidFill>
            </a:endParaRPr>
          </a:p>
          <a:p>
            <a:pPr eaLnBrk="1" hangingPunct="1">
              <a:lnSpc>
                <a:spcPct val="90000"/>
              </a:lnSpc>
              <a:buFontTx/>
              <a:buNone/>
            </a:pPr>
            <a:r>
              <a:rPr lang="en-US" altLang="zh-CN" sz="2400" b="1" dirty="0">
                <a:solidFill>
                  <a:srgbClr val="000066"/>
                </a:solidFill>
              </a:rPr>
              <a:t>2</a:t>
            </a:r>
            <a:r>
              <a:rPr lang="zh-CN" altLang="en-US" sz="2400" b="1" dirty="0">
                <a:solidFill>
                  <a:srgbClr val="000066"/>
                </a:solidFill>
              </a:rPr>
              <a:t>）“负责”联系与系关系模式合并，则只需在系关系中加入负责人关系的码，即职工号：</a:t>
            </a:r>
          </a:p>
          <a:p>
            <a:pPr eaLnBrk="1" hangingPunct="1">
              <a:lnSpc>
                <a:spcPct val="90000"/>
              </a:lnSpc>
              <a:buFontTx/>
              <a:buNone/>
            </a:pPr>
            <a:r>
              <a:rPr lang="zh-CN" altLang="en-US" sz="2400" b="1" dirty="0">
                <a:solidFill>
                  <a:srgbClr val="000066"/>
                </a:solidFill>
              </a:rPr>
              <a:t>　　	系：（</a:t>
            </a:r>
            <a:r>
              <a:rPr lang="zh-CN" altLang="en-US" sz="2400" b="1" u="sng" dirty="0">
                <a:solidFill>
                  <a:srgbClr val="000066"/>
                </a:solidFill>
              </a:rPr>
              <a:t>系号</a:t>
            </a:r>
            <a:r>
              <a:rPr lang="zh-CN" altLang="en-US" sz="2400" b="1" dirty="0">
                <a:solidFill>
                  <a:srgbClr val="000066"/>
                </a:solidFill>
              </a:rPr>
              <a:t>，系名，</a:t>
            </a:r>
            <a:r>
              <a:rPr lang="zh-CN" altLang="en-US" sz="2400" b="1" dirty="0">
                <a:solidFill>
                  <a:srgbClr val="CC3300"/>
                </a:solidFill>
              </a:rPr>
              <a:t>工号</a:t>
            </a:r>
            <a:r>
              <a:rPr lang="zh-CN" altLang="en-US" sz="2400" b="1" dirty="0">
                <a:solidFill>
                  <a:srgbClr val="000066"/>
                </a:solidFill>
              </a:rPr>
              <a:t>）</a:t>
            </a:r>
          </a:p>
          <a:p>
            <a:pPr eaLnBrk="1" hangingPunct="1">
              <a:lnSpc>
                <a:spcPct val="90000"/>
              </a:lnSpc>
              <a:buFontTx/>
              <a:buNone/>
            </a:pPr>
            <a:endParaRPr lang="zh-CN" altLang="en-US" sz="800" b="1" dirty="0">
              <a:solidFill>
                <a:srgbClr val="000066"/>
              </a:solidFill>
            </a:endParaRPr>
          </a:p>
          <a:p>
            <a:pPr eaLnBrk="1" hangingPunct="1">
              <a:lnSpc>
                <a:spcPct val="90000"/>
              </a:lnSpc>
              <a:buFontTx/>
              <a:buNone/>
            </a:pPr>
            <a:r>
              <a:rPr lang="zh-CN" altLang="en-US" sz="2400" b="1" dirty="0">
                <a:solidFill>
                  <a:srgbClr val="000066"/>
                </a:solidFill>
              </a:rPr>
              <a:t>（</a:t>
            </a:r>
            <a:r>
              <a:rPr lang="en-US" altLang="zh-CN" sz="2400" b="1" dirty="0">
                <a:solidFill>
                  <a:srgbClr val="000066"/>
                </a:solidFill>
              </a:rPr>
              <a:t>3</a:t>
            </a:r>
            <a:r>
              <a:rPr lang="zh-CN" altLang="en-US" sz="2400" b="1" dirty="0">
                <a:solidFill>
                  <a:srgbClr val="000066"/>
                </a:solidFill>
              </a:rPr>
              <a:t>）“负责”联系与负责人关系模式合并，则只需在负责人关系中加入系关系的码，即班级号：</a:t>
            </a:r>
          </a:p>
          <a:p>
            <a:pPr eaLnBrk="1" hangingPunct="1">
              <a:lnSpc>
                <a:spcPct val="90000"/>
              </a:lnSpc>
              <a:buFontTx/>
              <a:buNone/>
            </a:pPr>
            <a:r>
              <a:rPr lang="zh-CN" altLang="en-US" sz="2400" b="1" dirty="0">
                <a:solidFill>
                  <a:srgbClr val="000066"/>
                </a:solidFill>
              </a:rPr>
              <a:t>	      负责人：（</a:t>
            </a:r>
            <a:r>
              <a:rPr lang="zh-CN" altLang="en-US" sz="2400" b="1" u="sng" dirty="0">
                <a:solidFill>
                  <a:srgbClr val="000066"/>
                </a:solidFill>
              </a:rPr>
              <a:t>工号</a:t>
            </a:r>
            <a:r>
              <a:rPr lang="zh-CN" altLang="en-US" sz="2400" b="1" dirty="0">
                <a:solidFill>
                  <a:srgbClr val="000066"/>
                </a:solidFill>
              </a:rPr>
              <a:t>，姓名，性别，</a:t>
            </a:r>
            <a:r>
              <a:rPr lang="zh-CN" altLang="en-US" sz="2400" b="1" dirty="0">
                <a:solidFill>
                  <a:srgbClr val="CC3300"/>
                </a:solidFill>
              </a:rPr>
              <a:t>系号</a:t>
            </a:r>
            <a:r>
              <a:rPr lang="zh-CN" altLang="en-US" sz="2400" b="1" dirty="0">
                <a:solidFill>
                  <a:srgbClr val="000066"/>
                </a:solidFill>
              </a:rPr>
              <a:t>）</a:t>
            </a:r>
          </a:p>
        </p:txBody>
      </p:sp>
      <p:sp>
        <p:nvSpPr>
          <p:cNvPr id="2" name="灯片编号占位符 1"/>
          <p:cNvSpPr>
            <a:spLocks noGrp="1"/>
          </p:cNvSpPr>
          <p:nvPr>
            <p:ph type="sldNum" sz="quarter" idx="11"/>
          </p:nvPr>
        </p:nvSpPr>
        <p:spPr>
          <a:xfrm>
            <a:off x="107504" y="6382146"/>
            <a:ext cx="1440532" cy="320675"/>
          </a:xfrm>
        </p:spPr>
        <p:txBody>
          <a:bodyPr/>
          <a:lstStyle/>
          <a:p>
            <a:pPr>
              <a:defRPr/>
            </a:pPr>
            <a:fld id="{C8E68E76-BED9-4822-AFC4-B7367625829A}" type="slidenum">
              <a:rPr lang="en-US" altLang="zh-CN" smtClean="0">
                <a:solidFill>
                  <a:schemeClr val="tx1"/>
                </a:solidFill>
              </a:rPr>
              <a:pPr>
                <a:defRPr/>
              </a:pPr>
              <a:t>125</a:t>
            </a:fld>
            <a:endParaRPr lang="en-US" altLang="zh-CN" dirty="0">
              <a:solidFill>
                <a:schemeClr val="tx1"/>
              </a:solidFill>
            </a:endParaRPr>
          </a:p>
        </p:txBody>
      </p:sp>
      <p:sp>
        <p:nvSpPr>
          <p:cNvPr id="6" name="Rectangle 2"/>
          <p:cNvSpPr>
            <a:spLocks noGrp="1" noChangeArrowheads="1"/>
          </p:cNvSpPr>
          <p:nvPr>
            <p:ph type="title"/>
          </p:nvPr>
        </p:nvSpPr>
        <p:spPr/>
        <p:txBody>
          <a:bodyPr/>
          <a:lstStyle/>
          <a:p>
            <a:r>
              <a:rPr lang="en-US" altLang="zh-CN" dirty="0"/>
              <a:t>E-R</a:t>
            </a:r>
            <a:r>
              <a:rPr lang="zh-CN" altLang="en-US" dirty="0"/>
              <a:t>图向关系模型的转换（续）</a:t>
            </a:r>
          </a:p>
        </p:txBody>
      </p:sp>
    </p:spTree>
    <p:extLst>
      <p:ext uri="{BB962C8B-B14F-4D97-AF65-F5344CB8AC3E}">
        <p14:creationId xmlns:p14="http://schemas.microsoft.com/office/powerpoint/2010/main" val="27602464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2307">
                                            <p:txEl>
                                              <p:pRg st="0" end="0"/>
                                            </p:txEl>
                                          </p:spTgt>
                                        </p:tgtEl>
                                        <p:attrNameLst>
                                          <p:attrName>style.visibility</p:attrName>
                                        </p:attrNameLst>
                                      </p:cBhvr>
                                      <p:to>
                                        <p:strVal val="visible"/>
                                      </p:to>
                                    </p:set>
                                    <p:animEffect transition="in" filter="dissolve">
                                      <p:cBhvr>
                                        <p:cTn id="7" dur="500"/>
                                        <p:tgtEl>
                                          <p:spTgt spid="482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2307">
                                            <p:txEl>
                                              <p:pRg st="1" end="1"/>
                                            </p:txEl>
                                          </p:spTgt>
                                        </p:tgtEl>
                                        <p:attrNameLst>
                                          <p:attrName>style.visibility</p:attrName>
                                        </p:attrNameLst>
                                      </p:cBhvr>
                                      <p:to>
                                        <p:strVal val="visible"/>
                                      </p:to>
                                    </p:set>
                                    <p:animEffect transition="in" filter="dissolve">
                                      <p:cBhvr>
                                        <p:cTn id="12" dur="500"/>
                                        <p:tgtEl>
                                          <p:spTgt spid="4823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2307">
                                            <p:txEl>
                                              <p:pRg st="2" end="2"/>
                                            </p:txEl>
                                          </p:spTgt>
                                        </p:tgtEl>
                                        <p:attrNameLst>
                                          <p:attrName>style.visibility</p:attrName>
                                        </p:attrNameLst>
                                      </p:cBhvr>
                                      <p:to>
                                        <p:strVal val="visible"/>
                                      </p:to>
                                    </p:set>
                                    <p:animEffect transition="in" filter="dissolve">
                                      <p:cBhvr>
                                        <p:cTn id="17" dur="500"/>
                                        <p:tgtEl>
                                          <p:spTgt spid="4823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82307">
                                            <p:txEl>
                                              <p:pRg st="3" end="3"/>
                                            </p:txEl>
                                          </p:spTgt>
                                        </p:tgtEl>
                                        <p:attrNameLst>
                                          <p:attrName>style.visibility</p:attrName>
                                        </p:attrNameLst>
                                      </p:cBhvr>
                                      <p:to>
                                        <p:strVal val="visible"/>
                                      </p:to>
                                    </p:set>
                                    <p:animEffect transition="in" filter="dissolve">
                                      <p:cBhvr>
                                        <p:cTn id="22" dur="500"/>
                                        <p:tgtEl>
                                          <p:spTgt spid="4823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82307">
                                            <p:txEl>
                                              <p:pRg st="5" end="5"/>
                                            </p:txEl>
                                          </p:spTgt>
                                        </p:tgtEl>
                                        <p:attrNameLst>
                                          <p:attrName>style.visibility</p:attrName>
                                        </p:attrNameLst>
                                      </p:cBhvr>
                                      <p:to>
                                        <p:strVal val="visible"/>
                                      </p:to>
                                    </p:set>
                                    <p:animEffect transition="in" filter="blinds(horizontal)">
                                      <p:cBhvr>
                                        <p:cTn id="27" dur="500"/>
                                        <p:tgtEl>
                                          <p:spTgt spid="482307">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82307">
                                            <p:txEl>
                                              <p:pRg st="6" end="6"/>
                                            </p:txEl>
                                          </p:spTgt>
                                        </p:tgtEl>
                                        <p:attrNameLst>
                                          <p:attrName>style.visibility</p:attrName>
                                        </p:attrNameLst>
                                      </p:cBhvr>
                                      <p:to>
                                        <p:strVal val="visible"/>
                                      </p:to>
                                    </p:set>
                                    <p:animEffect transition="in" filter="blinds(horizontal)">
                                      <p:cBhvr>
                                        <p:cTn id="30" dur="500"/>
                                        <p:tgtEl>
                                          <p:spTgt spid="482307">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82307">
                                            <p:txEl>
                                              <p:pRg st="8" end="8"/>
                                            </p:txEl>
                                          </p:spTgt>
                                        </p:tgtEl>
                                        <p:attrNameLst>
                                          <p:attrName>style.visibility</p:attrName>
                                        </p:attrNameLst>
                                      </p:cBhvr>
                                      <p:to>
                                        <p:strVal val="visible"/>
                                      </p:to>
                                    </p:set>
                                    <p:animEffect transition="in" filter="blinds(horizontal)">
                                      <p:cBhvr>
                                        <p:cTn id="35" dur="500"/>
                                        <p:tgtEl>
                                          <p:spTgt spid="482307">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82307">
                                            <p:txEl>
                                              <p:pRg st="9" end="9"/>
                                            </p:txEl>
                                          </p:spTgt>
                                        </p:tgtEl>
                                        <p:attrNameLst>
                                          <p:attrName>style.visibility</p:attrName>
                                        </p:attrNameLst>
                                      </p:cBhvr>
                                      <p:to>
                                        <p:strVal val="visible"/>
                                      </p:to>
                                    </p:set>
                                    <p:animEffect transition="in" filter="blinds(horizontal)">
                                      <p:cBhvr>
                                        <p:cTn id="38" dur="500"/>
                                        <p:tgtEl>
                                          <p:spTgt spid="4823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build="p"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ltLang="zh-CN" dirty="0"/>
              <a:t>E-R</a:t>
            </a:r>
            <a:r>
              <a:rPr lang="zh-CN" altLang="en-US" dirty="0"/>
              <a:t>图向关系模型的转换（续）</a:t>
            </a:r>
          </a:p>
        </p:txBody>
      </p:sp>
      <p:sp>
        <p:nvSpPr>
          <p:cNvPr id="576515" name="Rectangle 3"/>
          <p:cNvSpPr>
            <a:spLocks noGrp="1" noChangeArrowheads="1"/>
          </p:cNvSpPr>
          <p:nvPr>
            <p:ph type="body" idx="1"/>
          </p:nvPr>
        </p:nvSpPr>
        <p:spPr>
          <a:xfrm>
            <a:off x="541648" y="1484784"/>
            <a:ext cx="8136904" cy="4402137"/>
          </a:xfrm>
        </p:spPr>
        <p:txBody>
          <a:bodyPr/>
          <a:lstStyle/>
          <a:p>
            <a:pPr marL="533400" indent="-533400">
              <a:lnSpc>
                <a:spcPct val="140000"/>
              </a:lnSpc>
              <a:buFont typeface="Wingdings" panose="05000000000000000000" pitchFamily="2" charset="2"/>
              <a:buNone/>
            </a:pPr>
            <a:r>
              <a:rPr lang="en-US" altLang="zh-CN" sz="2400" b="1" dirty="0"/>
              <a:t>(2)</a:t>
            </a:r>
            <a:r>
              <a:rPr lang="zh-CN" altLang="en-US" sz="2400" b="1" dirty="0"/>
              <a:t>一个</a:t>
            </a:r>
            <a:r>
              <a:rPr lang="en-US" altLang="zh-CN" sz="2400" b="1" dirty="0">
                <a:solidFill>
                  <a:srgbClr val="3333FF"/>
                </a:solidFill>
              </a:rPr>
              <a:t>1:n</a:t>
            </a:r>
            <a:r>
              <a:rPr lang="zh-CN" altLang="en-US" sz="2400" b="1" dirty="0"/>
              <a:t>联系可以转换为一个独立的关系模式，也可以与</a:t>
            </a:r>
            <a:r>
              <a:rPr lang="en-US" altLang="zh-CN" sz="2400" b="1" dirty="0"/>
              <a:t>n</a:t>
            </a:r>
            <a:r>
              <a:rPr lang="zh-CN" altLang="en-US" sz="2400" b="1" dirty="0"/>
              <a:t>端对应的关系模式合并。</a:t>
            </a:r>
          </a:p>
          <a:p>
            <a:pPr marL="914400" lvl="1" indent="-457200">
              <a:lnSpc>
                <a:spcPct val="140000"/>
              </a:lnSpc>
              <a:spcBef>
                <a:spcPct val="50000"/>
              </a:spcBef>
            </a:pPr>
            <a:r>
              <a:rPr lang="zh-CN" altLang="en-US" sz="2300" b="1" dirty="0"/>
              <a:t>转换为一个独立的关系模式</a:t>
            </a:r>
            <a:endParaRPr lang="en-US" altLang="zh-CN" sz="2300" b="1" dirty="0"/>
          </a:p>
          <a:p>
            <a:pPr marL="457200" lvl="1" indent="0">
              <a:lnSpc>
                <a:spcPct val="140000"/>
              </a:lnSpc>
              <a:spcBef>
                <a:spcPct val="50000"/>
              </a:spcBef>
              <a:buNone/>
            </a:pPr>
            <a:r>
              <a:rPr lang="zh-CN" altLang="en-US" sz="2000" b="1" dirty="0">
                <a:solidFill>
                  <a:srgbClr val="C00000"/>
                </a:solidFill>
              </a:rPr>
              <a:t>关系的属性：</a:t>
            </a:r>
            <a:r>
              <a:rPr lang="zh-CN" altLang="en-US" sz="2000" b="1" dirty="0"/>
              <a:t>与该联系相连的各实体的码以及联系本身的属性</a:t>
            </a:r>
          </a:p>
          <a:p>
            <a:pPr marL="457200" lvl="1" indent="0">
              <a:lnSpc>
                <a:spcPct val="140000"/>
              </a:lnSpc>
              <a:spcBef>
                <a:spcPct val="50000"/>
              </a:spcBef>
              <a:buNone/>
            </a:pPr>
            <a:r>
              <a:rPr lang="zh-CN" altLang="en-US" sz="2000" b="1" dirty="0">
                <a:solidFill>
                  <a:srgbClr val="C00000"/>
                </a:solidFill>
              </a:rPr>
              <a:t>关系的码：</a:t>
            </a:r>
            <a:r>
              <a:rPr lang="en-US" altLang="zh-CN" sz="2000" b="1" dirty="0"/>
              <a:t>n</a:t>
            </a:r>
            <a:r>
              <a:rPr lang="zh-CN" altLang="en-US" sz="2000" b="1" dirty="0"/>
              <a:t>端实体的码</a:t>
            </a:r>
          </a:p>
          <a:p>
            <a:pPr marL="914400" lvl="1" indent="-457200">
              <a:lnSpc>
                <a:spcPct val="140000"/>
              </a:lnSpc>
              <a:spcBef>
                <a:spcPct val="50000"/>
              </a:spcBef>
            </a:pPr>
            <a:r>
              <a:rPr lang="zh-CN" altLang="en-US" sz="2300" b="1" dirty="0"/>
              <a:t>与</a:t>
            </a:r>
            <a:r>
              <a:rPr lang="en-US" altLang="zh-CN" sz="2300" b="1" dirty="0"/>
              <a:t>n</a:t>
            </a:r>
            <a:r>
              <a:rPr lang="zh-CN" altLang="en-US" sz="2300" b="1" dirty="0"/>
              <a:t>端对应的关系模式合并</a:t>
            </a:r>
            <a:endParaRPr lang="en-US" altLang="zh-CN" sz="2300" b="1" dirty="0"/>
          </a:p>
          <a:p>
            <a:pPr marL="457200" lvl="1" indent="0">
              <a:lnSpc>
                <a:spcPct val="140000"/>
              </a:lnSpc>
              <a:spcBef>
                <a:spcPct val="50000"/>
              </a:spcBef>
              <a:buNone/>
            </a:pPr>
            <a:r>
              <a:rPr lang="zh-CN" altLang="en-US" sz="2000" b="1" dirty="0">
                <a:solidFill>
                  <a:srgbClr val="C00000"/>
                </a:solidFill>
              </a:rPr>
              <a:t>关系的属性：</a:t>
            </a:r>
            <a:r>
              <a:rPr lang="zh-CN" altLang="en-US" sz="2000" b="1" dirty="0"/>
              <a:t>在</a:t>
            </a:r>
            <a:r>
              <a:rPr lang="en-US" altLang="zh-CN" sz="2000" b="1" dirty="0"/>
              <a:t>n</a:t>
            </a:r>
            <a:r>
              <a:rPr lang="zh-CN" altLang="en-US" sz="2000" b="1" dirty="0"/>
              <a:t>端关系模式中加入</a:t>
            </a:r>
            <a:r>
              <a:rPr lang="en-US" altLang="zh-CN" sz="2000" b="1" dirty="0"/>
              <a:t>1</a:t>
            </a:r>
            <a:r>
              <a:rPr lang="zh-CN" altLang="en-US" sz="2000" b="1" dirty="0"/>
              <a:t>端关系的码和联系本身的属性</a:t>
            </a:r>
          </a:p>
          <a:p>
            <a:pPr marL="457200" lvl="1" indent="0">
              <a:lnSpc>
                <a:spcPct val="140000"/>
              </a:lnSpc>
              <a:spcBef>
                <a:spcPct val="50000"/>
              </a:spcBef>
              <a:buNone/>
            </a:pPr>
            <a:r>
              <a:rPr lang="zh-CN" altLang="en-US" sz="2000" b="1" dirty="0">
                <a:solidFill>
                  <a:srgbClr val="C00000"/>
                </a:solidFill>
              </a:rPr>
              <a:t>关系的码：</a:t>
            </a:r>
            <a:r>
              <a:rPr lang="zh-CN" altLang="en-US" sz="2000" b="1" dirty="0"/>
              <a:t>不变</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126</a:t>
            </a:fld>
            <a:endParaRPr lang="en-US" altLang="zh-CN"/>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bwMode="auto">
          <a:xfrm>
            <a:off x="1115616" y="674438"/>
            <a:ext cx="7109792"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E-R</a:t>
            </a:r>
            <a:r>
              <a:rPr lang="zh-CN" altLang="en-US" dirty="0"/>
              <a:t>图向关系模型的转换（续）</a:t>
            </a:r>
            <a:endParaRPr lang="zh-CN" altLang="en-US" sz="3600" b="1" dirty="0">
              <a:solidFill>
                <a:srgbClr val="0000FF"/>
              </a:solidFill>
              <a:latin typeface="黑体" panose="02010609060101010101" pitchFamily="49" charset="-122"/>
              <a:ea typeface="黑体" panose="02010609060101010101" pitchFamily="49" charset="-122"/>
            </a:endParaRPr>
          </a:p>
        </p:txBody>
      </p:sp>
      <p:sp>
        <p:nvSpPr>
          <p:cNvPr id="485379" name="Rectangle 3"/>
          <p:cNvSpPr>
            <a:spLocks noGrp="1" noChangeArrowheads="1"/>
          </p:cNvSpPr>
          <p:nvPr>
            <p:ph idx="1"/>
          </p:nvPr>
        </p:nvSpPr>
        <p:spPr bwMode="auto">
          <a:xfrm>
            <a:off x="611560" y="1844824"/>
            <a:ext cx="7874216" cy="341535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zh-CN" altLang="en-US" sz="2400" b="1" dirty="0">
                <a:solidFill>
                  <a:srgbClr val="000066"/>
                </a:solidFill>
              </a:rPr>
              <a:t>例：“开设”联系为</a:t>
            </a:r>
            <a:r>
              <a:rPr lang="en-US" altLang="zh-CN" sz="2400" b="1" dirty="0">
                <a:solidFill>
                  <a:srgbClr val="000066"/>
                </a:solidFill>
              </a:rPr>
              <a:t>1:n</a:t>
            </a:r>
            <a:r>
              <a:rPr lang="zh-CN" altLang="en-US" sz="2400" b="1" dirty="0">
                <a:solidFill>
                  <a:srgbClr val="000066"/>
                </a:solidFill>
              </a:rPr>
              <a:t>（系</a:t>
            </a:r>
            <a:r>
              <a:rPr lang="en-US" altLang="zh-CN" sz="2400" b="1" dirty="0">
                <a:solidFill>
                  <a:srgbClr val="000066"/>
                </a:solidFill>
              </a:rPr>
              <a:t>:</a:t>
            </a:r>
            <a:r>
              <a:rPr lang="zh-CN" altLang="en-US" sz="2400" b="1" dirty="0">
                <a:solidFill>
                  <a:srgbClr val="000066"/>
                </a:solidFill>
              </a:rPr>
              <a:t>专业）联系，可以有两种转换方法：</a:t>
            </a:r>
          </a:p>
          <a:p>
            <a:pPr eaLnBrk="1" hangingPunct="1">
              <a:buFontTx/>
              <a:buNone/>
            </a:pPr>
            <a:r>
              <a:rPr lang="zh-CN" altLang="en-US" sz="2400" b="1" dirty="0">
                <a:solidFill>
                  <a:srgbClr val="000066"/>
                </a:solidFill>
              </a:rPr>
              <a:t>（</a:t>
            </a:r>
            <a:r>
              <a:rPr lang="en-US" altLang="zh-CN" sz="2400" b="1" dirty="0">
                <a:solidFill>
                  <a:srgbClr val="000066"/>
                </a:solidFill>
              </a:rPr>
              <a:t>1</a:t>
            </a:r>
            <a:r>
              <a:rPr lang="zh-CN" altLang="en-US" sz="2400" b="1" dirty="0">
                <a:solidFill>
                  <a:srgbClr val="000066"/>
                </a:solidFill>
              </a:rPr>
              <a:t>）转换为一个独立的关系模式：</a:t>
            </a:r>
          </a:p>
          <a:p>
            <a:pPr eaLnBrk="1" hangingPunct="1">
              <a:buFontTx/>
              <a:buNone/>
            </a:pPr>
            <a:r>
              <a:rPr lang="zh-CN" altLang="en-US" sz="2400" b="1" dirty="0">
                <a:solidFill>
                  <a:srgbClr val="000066"/>
                </a:solidFill>
              </a:rPr>
              <a:t>     		开设（系号，</a:t>
            </a:r>
            <a:r>
              <a:rPr lang="zh-CN" altLang="en-US" sz="2400" b="1" u="sng" dirty="0">
                <a:solidFill>
                  <a:srgbClr val="000066"/>
                </a:solidFill>
              </a:rPr>
              <a:t>专业号</a:t>
            </a:r>
            <a:r>
              <a:rPr lang="zh-CN" altLang="en-US" sz="2400" b="1" dirty="0">
                <a:solidFill>
                  <a:srgbClr val="000066"/>
                </a:solidFill>
              </a:rPr>
              <a:t>）</a:t>
            </a:r>
          </a:p>
          <a:p>
            <a:pPr eaLnBrk="1" hangingPunct="1">
              <a:buFontTx/>
              <a:buNone/>
            </a:pPr>
            <a:endParaRPr lang="zh-CN" altLang="en-US" sz="2400" b="1" dirty="0">
              <a:solidFill>
                <a:srgbClr val="000066"/>
              </a:solidFill>
            </a:endParaRPr>
          </a:p>
          <a:p>
            <a:pPr eaLnBrk="1" hangingPunct="1">
              <a:buFontTx/>
              <a:buNone/>
            </a:pPr>
            <a:r>
              <a:rPr lang="zh-CN" altLang="en-US" sz="2400" b="1" dirty="0">
                <a:solidFill>
                  <a:srgbClr val="000066"/>
                </a:solidFill>
              </a:rPr>
              <a:t>（</a:t>
            </a:r>
            <a:r>
              <a:rPr lang="en-US" altLang="zh-CN" sz="2400" b="1" dirty="0">
                <a:solidFill>
                  <a:srgbClr val="000066"/>
                </a:solidFill>
              </a:rPr>
              <a:t>2</a:t>
            </a:r>
            <a:r>
              <a:rPr lang="zh-CN" altLang="en-US" sz="2400" b="1" dirty="0">
                <a:solidFill>
                  <a:srgbClr val="000066"/>
                </a:solidFill>
              </a:rPr>
              <a:t>）将其与专业关系模式合并：</a:t>
            </a:r>
          </a:p>
          <a:p>
            <a:pPr eaLnBrk="1" hangingPunct="1">
              <a:buFontTx/>
              <a:buNone/>
            </a:pPr>
            <a:r>
              <a:rPr lang="zh-CN" altLang="en-US" sz="2400" b="1" dirty="0">
                <a:solidFill>
                  <a:srgbClr val="000066"/>
                </a:solidFill>
              </a:rPr>
              <a:t>		专业（</a:t>
            </a:r>
            <a:r>
              <a:rPr lang="zh-CN" altLang="en-US" sz="2400" b="1" u="sng" dirty="0">
                <a:solidFill>
                  <a:srgbClr val="000066"/>
                </a:solidFill>
              </a:rPr>
              <a:t>专业号</a:t>
            </a:r>
            <a:r>
              <a:rPr lang="zh-CN" altLang="en-US" sz="2400" b="1" dirty="0">
                <a:solidFill>
                  <a:srgbClr val="000066"/>
                </a:solidFill>
              </a:rPr>
              <a:t>，专业名，</a:t>
            </a:r>
            <a:r>
              <a:rPr lang="zh-CN" altLang="en-US" sz="2400" b="1" dirty="0">
                <a:solidFill>
                  <a:srgbClr val="FF3300"/>
                </a:solidFill>
              </a:rPr>
              <a:t>系号</a:t>
            </a:r>
            <a:r>
              <a:rPr lang="zh-CN" altLang="en-US" sz="2400" b="1" dirty="0">
                <a:solidFill>
                  <a:srgbClr val="000066"/>
                </a:solidFill>
              </a:rPr>
              <a:t>）</a:t>
            </a:r>
          </a:p>
        </p:txBody>
      </p:sp>
      <p:sp>
        <p:nvSpPr>
          <p:cNvPr id="2" name="灯片编号占位符 1"/>
          <p:cNvSpPr>
            <a:spLocks noGrp="1"/>
          </p:cNvSpPr>
          <p:nvPr>
            <p:ph type="sldNum" sz="quarter" idx="11"/>
          </p:nvPr>
        </p:nvSpPr>
        <p:spPr/>
        <p:txBody>
          <a:bodyPr/>
          <a:lstStyle/>
          <a:p>
            <a:pPr>
              <a:defRPr/>
            </a:pPr>
            <a:fld id="{C8E68E76-BED9-4822-AFC4-B7367625829A}" type="slidenum">
              <a:rPr lang="en-US" altLang="zh-CN" smtClean="0"/>
              <a:pPr>
                <a:defRPr/>
              </a:pPr>
              <a:t>127</a:t>
            </a:fld>
            <a:endParaRPr lang="en-US" altLang="zh-CN" dirty="0"/>
          </a:p>
        </p:txBody>
      </p:sp>
    </p:spTree>
    <p:extLst>
      <p:ext uri="{BB962C8B-B14F-4D97-AF65-F5344CB8AC3E}">
        <p14:creationId xmlns:p14="http://schemas.microsoft.com/office/powerpoint/2010/main" val="6745895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5379">
                                            <p:txEl>
                                              <p:pRg st="0" end="0"/>
                                            </p:txEl>
                                          </p:spTgt>
                                        </p:tgtEl>
                                        <p:attrNameLst>
                                          <p:attrName>style.visibility</p:attrName>
                                        </p:attrNameLst>
                                      </p:cBhvr>
                                      <p:to>
                                        <p:strVal val="visible"/>
                                      </p:to>
                                    </p:set>
                                    <p:animEffect transition="in" filter="dissolve">
                                      <p:cBhvr>
                                        <p:cTn id="7" dur="500"/>
                                        <p:tgtEl>
                                          <p:spTgt spid="485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5379">
                                            <p:txEl>
                                              <p:pRg st="1" end="1"/>
                                            </p:txEl>
                                          </p:spTgt>
                                        </p:tgtEl>
                                        <p:attrNameLst>
                                          <p:attrName>style.visibility</p:attrName>
                                        </p:attrNameLst>
                                      </p:cBhvr>
                                      <p:to>
                                        <p:strVal val="visible"/>
                                      </p:to>
                                    </p:set>
                                    <p:animEffect transition="in" filter="dissolve">
                                      <p:cBhvr>
                                        <p:cTn id="12" dur="500"/>
                                        <p:tgtEl>
                                          <p:spTgt spid="4853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5379">
                                            <p:txEl>
                                              <p:pRg st="2" end="2"/>
                                            </p:txEl>
                                          </p:spTgt>
                                        </p:tgtEl>
                                        <p:attrNameLst>
                                          <p:attrName>style.visibility</p:attrName>
                                        </p:attrNameLst>
                                      </p:cBhvr>
                                      <p:to>
                                        <p:strVal val="visible"/>
                                      </p:to>
                                    </p:set>
                                    <p:animEffect transition="in" filter="dissolve">
                                      <p:cBhvr>
                                        <p:cTn id="17" dur="500"/>
                                        <p:tgtEl>
                                          <p:spTgt spid="4853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85379">
                                            <p:txEl>
                                              <p:pRg st="4" end="4"/>
                                            </p:txEl>
                                          </p:spTgt>
                                        </p:tgtEl>
                                        <p:attrNameLst>
                                          <p:attrName>style.visibility</p:attrName>
                                        </p:attrNameLst>
                                      </p:cBhvr>
                                      <p:to>
                                        <p:strVal val="visible"/>
                                      </p:to>
                                    </p:set>
                                    <p:animEffect transition="in" filter="blinds(horizontal)">
                                      <p:cBhvr>
                                        <p:cTn id="22" dur="500"/>
                                        <p:tgtEl>
                                          <p:spTgt spid="485379">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85379">
                                            <p:txEl>
                                              <p:pRg st="5" end="5"/>
                                            </p:txEl>
                                          </p:spTgt>
                                        </p:tgtEl>
                                        <p:attrNameLst>
                                          <p:attrName>style.visibility</p:attrName>
                                        </p:attrNameLst>
                                      </p:cBhvr>
                                      <p:to>
                                        <p:strVal val="visible"/>
                                      </p:to>
                                    </p:set>
                                    <p:animEffect transition="in" filter="blinds(horizontal)">
                                      <p:cBhvr>
                                        <p:cTn id="25" dur="500"/>
                                        <p:tgtEl>
                                          <p:spTgt spid="4853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build="p"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577539" name="Rectangle 3"/>
          <p:cNvSpPr>
            <a:spLocks noGrp="1" noChangeArrowheads="1"/>
          </p:cNvSpPr>
          <p:nvPr>
            <p:ph type="body" idx="1"/>
          </p:nvPr>
        </p:nvSpPr>
        <p:spPr>
          <a:xfrm>
            <a:off x="495300" y="1484784"/>
            <a:ext cx="8229600" cy="3816424"/>
          </a:xfrm>
        </p:spPr>
        <p:txBody>
          <a:bodyPr/>
          <a:lstStyle/>
          <a:p>
            <a:pPr>
              <a:lnSpc>
                <a:spcPct val="140000"/>
              </a:lnSpc>
              <a:buFont typeface="Wingdings" panose="05000000000000000000" pitchFamily="2" charset="2"/>
              <a:buNone/>
            </a:pPr>
            <a:r>
              <a:rPr lang="en-US" altLang="zh-CN" sz="2400" b="1" dirty="0"/>
              <a:t>(3) </a:t>
            </a:r>
            <a:r>
              <a:rPr lang="zh-CN" altLang="en-US" sz="2400" b="1" dirty="0"/>
              <a:t>一个</a:t>
            </a:r>
            <a:r>
              <a:rPr lang="en-US" altLang="zh-CN" sz="2400" b="1" dirty="0">
                <a:solidFill>
                  <a:srgbClr val="3333FF"/>
                </a:solidFill>
              </a:rPr>
              <a:t>m:n</a:t>
            </a:r>
            <a:r>
              <a:rPr lang="zh-CN" altLang="en-US" sz="2400" b="1" dirty="0"/>
              <a:t>联系转换为一个关系模式。</a:t>
            </a:r>
            <a:endParaRPr lang="en-US" altLang="zh-CN" sz="2400" b="1" dirty="0"/>
          </a:p>
          <a:p>
            <a:pPr lvl="1">
              <a:lnSpc>
                <a:spcPct val="105000"/>
              </a:lnSpc>
              <a:buClr>
                <a:schemeClr val="hlink"/>
              </a:buClr>
              <a:buFontTx/>
              <a:buChar char="–"/>
            </a:pPr>
            <a:r>
              <a:rPr kumimoji="1" lang="zh-CN" altLang="en-US" b="1" dirty="0">
                <a:solidFill>
                  <a:srgbClr val="000066"/>
                </a:solidFill>
                <a:latin typeface="Tahoma" pitchFamily="34" charset="0"/>
              </a:rPr>
              <a:t>关系的属性：与该联系相连的各实体的码以及联系本身的属性</a:t>
            </a:r>
          </a:p>
          <a:p>
            <a:pPr lvl="1">
              <a:lnSpc>
                <a:spcPct val="90000"/>
              </a:lnSpc>
              <a:buClr>
                <a:schemeClr val="hlink"/>
              </a:buClr>
              <a:buFontTx/>
              <a:buChar char="–"/>
            </a:pPr>
            <a:r>
              <a:rPr kumimoji="1" lang="zh-CN" altLang="en-US" b="1" dirty="0">
                <a:solidFill>
                  <a:srgbClr val="CC3300"/>
                </a:solidFill>
                <a:latin typeface="Tahoma" pitchFamily="34" charset="0"/>
              </a:rPr>
              <a:t>关系的码</a:t>
            </a:r>
            <a:r>
              <a:rPr kumimoji="1" lang="zh-CN" altLang="en-US" b="1" dirty="0">
                <a:solidFill>
                  <a:srgbClr val="000066"/>
                </a:solidFill>
                <a:latin typeface="Tahoma" pitchFamily="34" charset="0"/>
              </a:rPr>
              <a:t>：各实体码的组合</a:t>
            </a:r>
          </a:p>
          <a:p>
            <a:pPr>
              <a:lnSpc>
                <a:spcPct val="140000"/>
              </a:lnSpc>
              <a:buFont typeface="Wingdings" panose="05000000000000000000" pitchFamily="2" charset="2"/>
              <a:buNone/>
            </a:pPr>
            <a:r>
              <a:rPr lang="zh-CN" altLang="en-US" b="1" dirty="0"/>
              <a:t>	</a:t>
            </a:r>
            <a:r>
              <a:rPr lang="zh-CN" altLang="en-US" sz="2200" b="1" dirty="0"/>
              <a:t>例，“选修”联系是一个</a:t>
            </a:r>
            <a:r>
              <a:rPr lang="en-US" altLang="zh-CN" sz="2200" b="1" dirty="0"/>
              <a:t>m:n</a:t>
            </a:r>
            <a:r>
              <a:rPr lang="zh-CN" altLang="en-US" sz="2200" b="1" dirty="0"/>
              <a:t>联系，可以将它转换为如下关系模式，其中学号与课程号为关系的组合码：</a:t>
            </a:r>
          </a:p>
          <a:p>
            <a:pPr>
              <a:lnSpc>
                <a:spcPct val="140000"/>
              </a:lnSpc>
              <a:buFont typeface="Wingdings" panose="05000000000000000000" pitchFamily="2" charset="2"/>
              <a:buNone/>
            </a:pPr>
            <a:r>
              <a:rPr lang="zh-CN" altLang="en-US" sz="2200" b="1" dirty="0"/>
              <a:t>　　选修（</a:t>
            </a:r>
            <a:r>
              <a:rPr lang="zh-CN" altLang="en-US" sz="2200" b="1" u="sng" dirty="0"/>
              <a:t>学号</a:t>
            </a:r>
            <a:r>
              <a:rPr lang="zh-CN" altLang="en-US" sz="2200" b="1" dirty="0"/>
              <a:t>，</a:t>
            </a:r>
            <a:r>
              <a:rPr lang="zh-CN" altLang="en-US" sz="2200" b="1" u="sng" dirty="0"/>
              <a:t>课程号</a:t>
            </a:r>
            <a:r>
              <a:rPr lang="zh-CN" altLang="en-US" sz="2200" b="1" dirty="0"/>
              <a:t>，成绩）</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128</a:t>
            </a:fld>
            <a:endParaRPr lang="en-US" altLang="zh-CN"/>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578563" name="Rectangle 3"/>
          <p:cNvSpPr>
            <a:spLocks noGrp="1" noChangeArrowheads="1"/>
          </p:cNvSpPr>
          <p:nvPr>
            <p:ph type="body" idx="1"/>
          </p:nvPr>
        </p:nvSpPr>
        <p:spPr>
          <a:xfrm>
            <a:off x="611560" y="1556792"/>
            <a:ext cx="7772400" cy="4114800"/>
          </a:xfrm>
        </p:spPr>
        <p:txBody>
          <a:bodyPr/>
          <a:lstStyle/>
          <a:p>
            <a:pPr>
              <a:lnSpc>
                <a:spcPct val="120000"/>
              </a:lnSpc>
              <a:buFont typeface="Wingdings" panose="05000000000000000000" pitchFamily="2" charset="2"/>
              <a:buNone/>
            </a:pPr>
            <a:r>
              <a:rPr lang="en-US" altLang="zh-CN" sz="2400" b="1" dirty="0"/>
              <a:t>(4)</a:t>
            </a:r>
            <a:r>
              <a:rPr lang="zh-CN" altLang="en-US" sz="2400" b="1" dirty="0"/>
              <a:t>三个或三个以上实体间的一个</a:t>
            </a:r>
            <a:r>
              <a:rPr lang="zh-CN" altLang="en-US" sz="2400" b="1" dirty="0">
                <a:solidFill>
                  <a:srgbClr val="3333FF"/>
                </a:solidFill>
              </a:rPr>
              <a:t>多元联系</a:t>
            </a:r>
            <a:r>
              <a:rPr lang="zh-CN" altLang="en-US" sz="2400" b="1" dirty="0"/>
              <a:t>转换为一个关系模式。</a:t>
            </a:r>
          </a:p>
          <a:p>
            <a:pPr>
              <a:lnSpc>
                <a:spcPct val="120000"/>
              </a:lnSpc>
              <a:buFont typeface="Wingdings" panose="05000000000000000000" pitchFamily="2" charset="2"/>
              <a:buNone/>
            </a:pPr>
            <a:r>
              <a:rPr lang="zh-CN" altLang="en-US" sz="2400" b="1" dirty="0"/>
              <a:t>	</a:t>
            </a:r>
            <a:r>
              <a:rPr lang="zh-CN" altLang="en-US" sz="2200" b="1" dirty="0"/>
              <a:t>例，“讲授”联系是一个三元联系，可以将它转换为如下关系模式，其中课程号、职工号和书号为关系的组合码：</a:t>
            </a:r>
          </a:p>
          <a:p>
            <a:pPr>
              <a:lnSpc>
                <a:spcPct val="120000"/>
              </a:lnSpc>
              <a:buFont typeface="Wingdings" panose="05000000000000000000" pitchFamily="2" charset="2"/>
              <a:buNone/>
            </a:pPr>
            <a:r>
              <a:rPr lang="zh-CN" altLang="en-US" sz="2200" b="1" dirty="0"/>
              <a:t>　　讲授（</a:t>
            </a:r>
            <a:r>
              <a:rPr lang="zh-CN" altLang="en-US" sz="2200" b="1" u="sng" dirty="0"/>
              <a:t>课程号，职工号，书号</a:t>
            </a:r>
            <a:r>
              <a:rPr lang="zh-CN" altLang="en-US" sz="2200" b="1" dirty="0"/>
              <a:t>）</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129</a:t>
            </a:fld>
            <a:endParaRPr lang="en-US" altLang="zh-CN"/>
          </a:p>
        </p:txBody>
      </p:sp>
      <p:grpSp>
        <p:nvGrpSpPr>
          <p:cNvPr id="5" name="Group 6"/>
          <p:cNvGrpSpPr>
            <a:grpSpLocks/>
          </p:cNvGrpSpPr>
          <p:nvPr/>
        </p:nvGrpSpPr>
        <p:grpSpPr bwMode="auto">
          <a:xfrm>
            <a:off x="823499" y="4134346"/>
            <a:ext cx="3167062" cy="1844675"/>
            <a:chOff x="3780" y="11268"/>
            <a:chExt cx="3627" cy="1997"/>
          </a:xfrm>
        </p:grpSpPr>
        <p:sp>
          <p:nvSpPr>
            <p:cNvPr id="6" name="AutoShape 7"/>
            <p:cNvSpPr>
              <a:spLocks noChangeArrowheads="1"/>
            </p:cNvSpPr>
            <p:nvPr/>
          </p:nvSpPr>
          <p:spPr bwMode="auto">
            <a:xfrm>
              <a:off x="5040" y="11736"/>
              <a:ext cx="180" cy="330"/>
            </a:xfrm>
            <a:prstGeom prst="flowChartProcess">
              <a:avLst/>
            </a:prstGeom>
            <a:solidFill>
              <a:srgbClr val="FFFFFF"/>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en-US" altLang="zh-CN" sz="1400" i="0">
                  <a:latin typeface="Times New Roman" pitchFamily="18" charset="0"/>
                </a:rPr>
                <a:t>m</a:t>
              </a:r>
              <a:endParaRPr lang="en-US" altLang="zh-CN" sz="1400"/>
            </a:p>
          </p:txBody>
        </p:sp>
        <p:sp>
          <p:nvSpPr>
            <p:cNvPr id="7" name="AutoShape 8"/>
            <p:cNvSpPr>
              <a:spLocks noChangeArrowheads="1"/>
            </p:cNvSpPr>
            <p:nvPr/>
          </p:nvSpPr>
          <p:spPr bwMode="auto">
            <a:xfrm>
              <a:off x="4140" y="12360"/>
              <a:ext cx="360" cy="330"/>
            </a:xfrm>
            <a:prstGeom prst="flowChartProcess">
              <a:avLst/>
            </a:prstGeom>
            <a:solidFill>
              <a:srgbClr val="FFFFFF"/>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en-US" altLang="zh-CN" sz="1400" i="0">
                  <a:latin typeface="Times New Roman" pitchFamily="18" charset="0"/>
                </a:rPr>
                <a:t>n</a:t>
              </a:r>
              <a:endParaRPr lang="en-US" altLang="zh-CN" sz="1400"/>
            </a:p>
          </p:txBody>
        </p:sp>
        <p:sp>
          <p:nvSpPr>
            <p:cNvPr id="8" name="AutoShape 9"/>
            <p:cNvSpPr>
              <a:spLocks noChangeArrowheads="1"/>
            </p:cNvSpPr>
            <p:nvPr/>
          </p:nvSpPr>
          <p:spPr bwMode="auto">
            <a:xfrm>
              <a:off x="5940" y="12516"/>
              <a:ext cx="180" cy="330"/>
            </a:xfrm>
            <a:prstGeom prst="flowChartProcess">
              <a:avLst/>
            </a:prstGeom>
            <a:solidFill>
              <a:srgbClr val="FFFFFF"/>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en-US" altLang="zh-CN" sz="1400" i="0">
                  <a:latin typeface="Times New Roman" pitchFamily="18" charset="0"/>
                </a:rPr>
                <a:t>P</a:t>
              </a:r>
              <a:endParaRPr lang="en-US" altLang="zh-CN" sz="1400"/>
            </a:p>
          </p:txBody>
        </p:sp>
        <p:grpSp>
          <p:nvGrpSpPr>
            <p:cNvPr id="9" name="Group 10"/>
            <p:cNvGrpSpPr>
              <a:grpSpLocks/>
            </p:cNvGrpSpPr>
            <p:nvPr/>
          </p:nvGrpSpPr>
          <p:grpSpPr bwMode="auto">
            <a:xfrm>
              <a:off x="3780" y="11268"/>
              <a:ext cx="3627" cy="1997"/>
              <a:chOff x="3780" y="11268"/>
              <a:chExt cx="3627" cy="1997"/>
            </a:xfrm>
          </p:grpSpPr>
          <p:sp>
            <p:nvSpPr>
              <p:cNvPr id="10" name="AutoShape 11"/>
              <p:cNvSpPr>
                <a:spLocks noChangeArrowheads="1"/>
              </p:cNvSpPr>
              <p:nvPr/>
            </p:nvSpPr>
            <p:spPr bwMode="auto">
              <a:xfrm>
                <a:off x="3780" y="12828"/>
                <a:ext cx="1007" cy="437"/>
              </a:xfrm>
              <a:prstGeom prst="flowChartProcess">
                <a:avLst/>
              </a:prstGeom>
              <a:solidFill>
                <a:srgbClr val="FFFFFF"/>
              </a:solidFill>
              <a:ln w="0" algn="ctr">
                <a:solidFill>
                  <a:srgbClr val="000000"/>
                </a:solidFill>
                <a:miter lim="800000"/>
                <a:headEnd/>
                <a:tailEnd/>
              </a:ln>
            </p:spPr>
            <p:txBody>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项  目</a:t>
                </a:r>
                <a:endParaRPr lang="zh-CN" altLang="en-US" sz="1400"/>
              </a:p>
            </p:txBody>
          </p:sp>
          <p:sp>
            <p:nvSpPr>
              <p:cNvPr id="11" name="AutoShape 12"/>
              <p:cNvSpPr>
                <a:spLocks noChangeArrowheads="1"/>
              </p:cNvSpPr>
              <p:nvPr/>
            </p:nvSpPr>
            <p:spPr bwMode="auto">
              <a:xfrm>
                <a:off x="6300" y="12828"/>
                <a:ext cx="925" cy="437"/>
              </a:xfrm>
              <a:prstGeom prst="flowChartProcess">
                <a:avLst/>
              </a:prstGeom>
              <a:solidFill>
                <a:srgbClr val="FFFFFF"/>
              </a:solidFill>
              <a:ln w="0" algn="ctr">
                <a:solidFill>
                  <a:srgbClr val="000000"/>
                </a:solidFill>
                <a:miter lim="800000"/>
                <a:headEnd/>
                <a:tailEnd/>
              </a:ln>
            </p:spPr>
            <p:txBody>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dirty="0">
                    <a:latin typeface="Times New Roman" pitchFamily="18" charset="0"/>
                  </a:rPr>
                  <a:t>零  件</a:t>
                </a:r>
                <a:endParaRPr lang="zh-CN" altLang="en-US" sz="1400" dirty="0"/>
              </a:p>
            </p:txBody>
          </p:sp>
          <p:sp>
            <p:nvSpPr>
              <p:cNvPr id="12" name="AutoShape 13"/>
              <p:cNvSpPr>
                <a:spLocks noChangeArrowheads="1"/>
              </p:cNvSpPr>
              <p:nvPr/>
            </p:nvSpPr>
            <p:spPr bwMode="auto">
              <a:xfrm>
                <a:off x="4860" y="12048"/>
                <a:ext cx="1111" cy="582"/>
              </a:xfrm>
              <a:prstGeom prst="flowChartDecision">
                <a:avLst/>
              </a:prstGeom>
              <a:solidFill>
                <a:srgbClr val="FFFFFF"/>
              </a:solidFill>
              <a:ln w="0" algn="ctr">
                <a:solidFill>
                  <a:srgbClr val="000000"/>
                </a:solidFill>
                <a:miter lim="800000"/>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供应</a:t>
                </a:r>
                <a:endParaRPr lang="zh-CN" altLang="en-US" sz="1400"/>
              </a:p>
            </p:txBody>
          </p:sp>
          <p:sp>
            <p:nvSpPr>
              <p:cNvPr id="13" name="AutoShape 14"/>
              <p:cNvSpPr>
                <a:spLocks noChangeArrowheads="1"/>
              </p:cNvSpPr>
              <p:nvPr/>
            </p:nvSpPr>
            <p:spPr bwMode="auto">
              <a:xfrm>
                <a:off x="4860" y="11268"/>
                <a:ext cx="925" cy="437"/>
              </a:xfrm>
              <a:prstGeom prst="flowChartProcess">
                <a:avLst/>
              </a:prstGeom>
              <a:solidFill>
                <a:srgbClr val="FFFFFF"/>
              </a:solidFill>
              <a:ln w="0" algn="ctr">
                <a:solidFill>
                  <a:srgbClr val="000000"/>
                </a:solidFill>
                <a:miter lim="800000"/>
                <a:headEnd/>
                <a:tailEnd/>
              </a:ln>
            </p:spPr>
            <p:txBody>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dirty="0">
                    <a:latin typeface="Times New Roman" pitchFamily="18" charset="0"/>
                  </a:rPr>
                  <a:t>供应商</a:t>
                </a:r>
                <a:endParaRPr lang="zh-CN" altLang="en-US" sz="1400" dirty="0"/>
              </a:p>
            </p:txBody>
          </p:sp>
          <p:sp>
            <p:nvSpPr>
              <p:cNvPr id="14" name="Line 15"/>
              <p:cNvSpPr>
                <a:spLocks noChangeShapeType="1"/>
              </p:cNvSpPr>
              <p:nvPr/>
            </p:nvSpPr>
            <p:spPr bwMode="auto">
              <a:xfrm flipH="1">
                <a:off x="4320" y="12360"/>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6"/>
              <p:cNvSpPr>
                <a:spLocks noChangeShapeType="1"/>
              </p:cNvSpPr>
              <p:nvPr/>
            </p:nvSpPr>
            <p:spPr bwMode="auto">
              <a:xfrm>
                <a:off x="5940" y="12360"/>
                <a:ext cx="90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AutoShape 17"/>
              <p:cNvSpPr>
                <a:spLocks noChangeArrowheads="1"/>
              </p:cNvSpPr>
              <p:nvPr/>
            </p:nvSpPr>
            <p:spPr bwMode="auto">
              <a:xfrm>
                <a:off x="6480" y="11892"/>
                <a:ext cx="927" cy="436"/>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数量</a:t>
                </a:r>
                <a:endParaRPr lang="zh-CN" altLang="en-US" sz="1400"/>
              </a:p>
            </p:txBody>
          </p:sp>
          <p:sp>
            <p:nvSpPr>
              <p:cNvPr id="17" name="Line 18"/>
              <p:cNvSpPr>
                <a:spLocks noChangeShapeType="1"/>
              </p:cNvSpPr>
              <p:nvPr/>
            </p:nvSpPr>
            <p:spPr bwMode="auto">
              <a:xfrm>
                <a:off x="5411" y="11756"/>
                <a:ext cx="0" cy="29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9"/>
              <p:cNvSpPr>
                <a:spLocks noChangeShapeType="1"/>
              </p:cNvSpPr>
              <p:nvPr/>
            </p:nvSpPr>
            <p:spPr bwMode="auto">
              <a:xfrm flipH="1">
                <a:off x="5940" y="12204"/>
                <a:ext cx="540" cy="15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9" name="Rectangle 20"/>
          <p:cNvSpPr>
            <a:spLocks noChangeArrowheads="1"/>
          </p:cNvSpPr>
          <p:nvPr/>
        </p:nvSpPr>
        <p:spPr bwMode="auto">
          <a:xfrm>
            <a:off x="4414309" y="4157213"/>
            <a:ext cx="34659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r>
              <a:rPr lang="zh-CN" altLang="en-US" sz="2000" b="1" i="0" dirty="0"/>
              <a:t>供应（</a:t>
            </a:r>
            <a:r>
              <a:rPr lang="zh-CN" altLang="en-US" sz="2000" b="1" i="0" u="sng" dirty="0"/>
              <a:t>供应商号，项目号，零件号</a:t>
            </a:r>
            <a:r>
              <a:rPr lang="zh-CN" altLang="en-US" sz="2000" b="1" i="0" dirty="0"/>
              <a:t>，数量）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a:t>数据库设计的基本步骤（续）</a:t>
            </a:r>
          </a:p>
        </p:txBody>
      </p:sp>
      <p:sp>
        <p:nvSpPr>
          <p:cNvPr id="417795" name="Rectangle 3"/>
          <p:cNvSpPr>
            <a:spLocks noGrp="1" noChangeArrowheads="1"/>
          </p:cNvSpPr>
          <p:nvPr>
            <p:ph type="body" idx="1"/>
          </p:nvPr>
        </p:nvSpPr>
        <p:spPr>
          <a:xfrm>
            <a:off x="468313" y="1557338"/>
            <a:ext cx="8229600" cy="4495800"/>
          </a:xfrm>
        </p:spPr>
        <p:txBody>
          <a:bodyPr/>
          <a:lstStyle/>
          <a:p>
            <a:pPr>
              <a:lnSpc>
                <a:spcPct val="170000"/>
              </a:lnSpc>
              <a:buFont typeface="Wingdings" panose="05000000000000000000" pitchFamily="2" charset="2"/>
              <a:buNone/>
            </a:pPr>
            <a:r>
              <a:rPr lang="en-US" altLang="zh-CN" sz="2400" dirty="0"/>
              <a:t>	</a:t>
            </a:r>
            <a:r>
              <a:rPr lang="en-US" altLang="zh-CN" sz="2400" dirty="0">
                <a:solidFill>
                  <a:srgbClr val="3333FF"/>
                </a:solidFill>
              </a:rPr>
              <a:t>⒍</a:t>
            </a:r>
            <a:r>
              <a:rPr lang="zh-CN" altLang="en-US" sz="2400" dirty="0">
                <a:solidFill>
                  <a:srgbClr val="3333FF"/>
                </a:solidFill>
              </a:rPr>
              <a:t>数据库运行和维护阶段</a:t>
            </a:r>
          </a:p>
          <a:p>
            <a:pPr lvl="1">
              <a:lnSpc>
                <a:spcPct val="170000"/>
              </a:lnSpc>
            </a:pPr>
            <a:r>
              <a:rPr lang="zh-CN" altLang="en-US" sz="2000" dirty="0"/>
              <a:t>数据库应用系统经过试运行后即可投入正式运行</a:t>
            </a:r>
          </a:p>
          <a:p>
            <a:pPr lvl="1">
              <a:lnSpc>
                <a:spcPct val="170000"/>
              </a:lnSpc>
            </a:pPr>
            <a:r>
              <a:rPr lang="zh-CN" altLang="en-US" sz="2000" dirty="0"/>
              <a:t>在数据库系统运行过程中必须不断地对其进行评价、调整与修改</a:t>
            </a:r>
          </a:p>
          <a:p>
            <a:pPr>
              <a:buFont typeface="Wingdings" panose="05000000000000000000" pitchFamily="2" charset="2"/>
              <a:buNone/>
            </a:pPr>
            <a:r>
              <a:rPr lang="zh-CN" altLang="en-US" sz="2000" dirty="0">
                <a:solidFill>
                  <a:srgbClr val="3333FF"/>
                </a:solidFill>
              </a:rPr>
              <a:t>       设计一个完善的数据库应用系统往往是上述六个阶段的不断反复</a:t>
            </a:r>
            <a:endParaRPr lang="en-US" altLang="zh-CN" sz="2000" dirty="0">
              <a:solidFill>
                <a:srgbClr val="3333FF"/>
              </a:solidFill>
            </a:endParaRPr>
          </a:p>
          <a:p>
            <a:pPr>
              <a:buFont typeface="Wingdings" panose="05000000000000000000" pitchFamily="2" charset="2"/>
              <a:buNone/>
            </a:pPr>
            <a:endParaRPr lang="en-US" altLang="zh-CN" sz="2000" dirty="0">
              <a:solidFill>
                <a:srgbClr val="3333FF"/>
              </a:solidFill>
            </a:endParaRPr>
          </a:p>
          <a:p>
            <a:pPr>
              <a:buFont typeface="Wingdings" panose="05000000000000000000" pitchFamily="2" charset="2"/>
              <a:buNone/>
            </a:pPr>
            <a:r>
              <a:rPr lang="zh-CN" altLang="en-US" sz="2000" dirty="0"/>
              <a:t>把数据库设计和对数据库中数据处理的设计紧密结合起来，将这两个方面的需求分析、抽象、设计、实现在各个阶段同时进行，相互参照，相互补充，以完善两方面的设计</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13</a:t>
            </a:fld>
            <a:endParaRPr lang="en-US" altLang="zh-CN"/>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579587" name="Rectangle 3"/>
          <p:cNvSpPr>
            <a:spLocks noGrp="1" noChangeArrowheads="1"/>
          </p:cNvSpPr>
          <p:nvPr>
            <p:ph type="body" idx="1"/>
          </p:nvPr>
        </p:nvSpPr>
        <p:spPr>
          <a:xfrm>
            <a:off x="467544" y="1628800"/>
            <a:ext cx="8229600" cy="2376264"/>
          </a:xfrm>
        </p:spPr>
        <p:txBody>
          <a:bodyPr/>
          <a:lstStyle/>
          <a:p>
            <a:pPr>
              <a:spcBef>
                <a:spcPct val="50000"/>
              </a:spcBef>
              <a:buFont typeface="Wingdings" panose="05000000000000000000" pitchFamily="2" charset="2"/>
              <a:buNone/>
            </a:pPr>
            <a:r>
              <a:rPr lang="en-US" altLang="zh-CN" sz="2400" b="1" dirty="0"/>
              <a:t>(5)</a:t>
            </a:r>
            <a:r>
              <a:rPr lang="zh-CN" altLang="en-US" sz="2400" b="1" dirty="0"/>
              <a:t>具有</a:t>
            </a:r>
            <a:r>
              <a:rPr lang="zh-CN" altLang="en-US" sz="2400" b="1" dirty="0">
                <a:solidFill>
                  <a:srgbClr val="3333FF"/>
                </a:solidFill>
              </a:rPr>
              <a:t>相同码</a:t>
            </a:r>
            <a:r>
              <a:rPr lang="zh-CN" altLang="en-US" sz="2400" b="1" dirty="0"/>
              <a:t>的关系模式可合并</a:t>
            </a:r>
          </a:p>
          <a:p>
            <a:pPr lvl="1">
              <a:spcBef>
                <a:spcPct val="50000"/>
              </a:spcBef>
            </a:pPr>
            <a:r>
              <a:rPr lang="zh-CN" altLang="en-US" sz="2200" b="1" dirty="0"/>
              <a:t>目的：减少系统中的关系个数</a:t>
            </a:r>
          </a:p>
          <a:p>
            <a:pPr lvl="1">
              <a:spcBef>
                <a:spcPct val="50000"/>
              </a:spcBef>
            </a:pPr>
            <a:r>
              <a:rPr lang="zh-CN" altLang="en-US" sz="2200" b="1" dirty="0"/>
              <a:t>合并方法：将其中一个关系模式的全部属性加入到另一个关系模式中，然后去掉其中的同义属性（可能同名也可能不同名），并适当调整属性的次序</a:t>
            </a:r>
            <a:endParaRPr lang="zh-CN" altLang="en-US" sz="2200" b="1" dirty="0">
              <a:solidFill>
                <a:schemeClr val="accent2"/>
              </a:solidFill>
            </a:endParaRP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130</a:t>
            </a:fld>
            <a:endParaRPr lang="en-US" altLang="zh-CN"/>
          </a:p>
        </p:txBody>
      </p:sp>
      <p:sp>
        <p:nvSpPr>
          <p:cNvPr id="5" name="Rectangle 6"/>
          <p:cNvSpPr>
            <a:spLocks noChangeArrowheads="1"/>
          </p:cNvSpPr>
          <p:nvPr/>
        </p:nvSpPr>
        <p:spPr bwMode="auto">
          <a:xfrm>
            <a:off x="814545" y="3447876"/>
            <a:ext cx="4176713"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lvl="4" eaLnBrk="1" hangingPunct="1">
              <a:lnSpc>
                <a:spcPct val="90000"/>
              </a:lnSpc>
              <a:spcBef>
                <a:spcPct val="20000"/>
              </a:spcBef>
              <a:buClr>
                <a:schemeClr val="accent1"/>
              </a:buClr>
            </a:pPr>
            <a:endParaRPr kumimoji="1" lang="en-US" altLang="zh-CN" sz="2400" b="1" i="0" dirty="0">
              <a:solidFill>
                <a:schemeClr val="accent2"/>
              </a:solidFill>
              <a:latin typeface="Tahoma" pitchFamily="34" charset="0"/>
            </a:endParaRPr>
          </a:p>
          <a:p>
            <a:pPr eaLnBrk="1" hangingPunct="1"/>
            <a:r>
              <a:rPr kumimoji="1" lang="zh-CN" altLang="en-US" sz="2300" b="1" i="0" dirty="0">
                <a:solidFill>
                  <a:schemeClr val="accent2"/>
                </a:solidFill>
                <a:latin typeface="Tahoma" pitchFamily="34" charset="0"/>
              </a:rPr>
              <a:t>例</a:t>
            </a:r>
            <a:r>
              <a:rPr kumimoji="1" lang="zh-CN" altLang="en-US" sz="2300" b="1" i="0" dirty="0"/>
              <a:t>，关系模式：</a:t>
            </a:r>
          </a:p>
          <a:p>
            <a:pPr eaLnBrk="1" hangingPunct="1"/>
            <a:r>
              <a:rPr kumimoji="1" lang="zh-CN" altLang="en-US" sz="2300" b="1" i="0" dirty="0"/>
              <a:t>开设（系号，</a:t>
            </a:r>
            <a:r>
              <a:rPr kumimoji="1" lang="zh-CN" altLang="en-US" sz="2300" b="1" i="0" u="sng" dirty="0"/>
              <a:t>专业号</a:t>
            </a:r>
            <a:r>
              <a:rPr kumimoji="1" lang="zh-CN" altLang="en-US" sz="2300" b="1" i="0" dirty="0"/>
              <a:t>）</a:t>
            </a:r>
          </a:p>
          <a:p>
            <a:pPr eaLnBrk="1" hangingPunct="1"/>
            <a:r>
              <a:rPr kumimoji="1" lang="zh-CN" altLang="en-US" sz="2300" b="1" i="0" dirty="0"/>
              <a:t>专业（</a:t>
            </a:r>
            <a:r>
              <a:rPr kumimoji="1" lang="zh-CN" altLang="en-US" sz="2300" b="1" i="0" u="sng" dirty="0"/>
              <a:t>专业号</a:t>
            </a:r>
            <a:r>
              <a:rPr kumimoji="1" lang="zh-CN" altLang="en-US" sz="2300" b="1" i="0" dirty="0"/>
              <a:t>，专业名）</a:t>
            </a:r>
            <a:r>
              <a:rPr kumimoji="1" lang="zh-CN" altLang="en-US" sz="2300" dirty="0"/>
              <a:t> </a:t>
            </a:r>
          </a:p>
        </p:txBody>
      </p:sp>
      <p:sp>
        <p:nvSpPr>
          <p:cNvPr id="6" name="Rectangle 7"/>
          <p:cNvSpPr>
            <a:spLocks noChangeArrowheads="1"/>
          </p:cNvSpPr>
          <p:nvPr/>
        </p:nvSpPr>
        <p:spPr bwMode="auto">
          <a:xfrm>
            <a:off x="4577943" y="4556743"/>
            <a:ext cx="396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r>
              <a:rPr lang="zh-CN" altLang="en-US" sz="2000" b="1" i="0">
                <a:solidFill>
                  <a:srgbClr val="FF3300"/>
                </a:solidFill>
              </a:rPr>
              <a:t>专业（</a:t>
            </a:r>
            <a:r>
              <a:rPr lang="zh-CN" altLang="en-US" sz="2000" b="1" i="0" u="sng">
                <a:solidFill>
                  <a:srgbClr val="FF3300"/>
                </a:solidFill>
              </a:rPr>
              <a:t>专业号</a:t>
            </a:r>
            <a:r>
              <a:rPr lang="zh-CN" altLang="en-US" sz="2000" b="1" i="0">
                <a:solidFill>
                  <a:srgbClr val="FF3300"/>
                </a:solidFill>
              </a:rPr>
              <a:t>，专业名，系号）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ltLang="zh-CN"/>
              <a:t>E-R</a:t>
            </a:r>
            <a:r>
              <a:rPr lang="zh-CN" altLang="en-US"/>
              <a:t>图向关系模型的转换（续）</a:t>
            </a:r>
          </a:p>
        </p:txBody>
      </p:sp>
      <p:sp>
        <p:nvSpPr>
          <p:cNvPr id="580611" name="Rectangle 3"/>
          <p:cNvSpPr>
            <a:spLocks noGrp="1" noChangeArrowheads="1"/>
          </p:cNvSpPr>
          <p:nvPr>
            <p:ph type="body" idx="1"/>
          </p:nvPr>
        </p:nvSpPr>
        <p:spPr>
          <a:xfrm>
            <a:off x="543719" y="1628800"/>
            <a:ext cx="8435975" cy="4495800"/>
          </a:xfrm>
        </p:spPr>
        <p:txBody>
          <a:bodyPr/>
          <a:lstStyle/>
          <a:p>
            <a:pPr>
              <a:buFont typeface="Wingdings" panose="05000000000000000000" pitchFamily="2" charset="2"/>
              <a:buNone/>
            </a:pPr>
            <a:r>
              <a:rPr lang="zh-CN" altLang="en-US" b="1" dirty="0">
                <a:solidFill>
                  <a:srgbClr val="C00000"/>
                </a:solidFill>
              </a:rPr>
              <a:t>注意：</a:t>
            </a:r>
          </a:p>
          <a:p>
            <a:pPr>
              <a:lnSpc>
                <a:spcPct val="110000"/>
              </a:lnSpc>
              <a:buClr>
                <a:schemeClr val="accent1"/>
              </a:buClr>
            </a:pPr>
            <a:r>
              <a:rPr lang="zh-CN" altLang="en-US" sz="2400" b="1" dirty="0"/>
              <a:t>从理论上讲，</a:t>
            </a:r>
            <a:r>
              <a:rPr lang="en-US" altLang="zh-CN" sz="2400" b="1" dirty="0"/>
              <a:t>1:1</a:t>
            </a:r>
            <a:r>
              <a:rPr lang="zh-CN" altLang="en-US" sz="2400" b="1" dirty="0"/>
              <a:t>联系可以与任意一端对应的关系模式合并</a:t>
            </a:r>
          </a:p>
          <a:p>
            <a:pPr>
              <a:lnSpc>
                <a:spcPct val="110000"/>
              </a:lnSpc>
              <a:buClr>
                <a:schemeClr val="accent1"/>
              </a:buClr>
            </a:pPr>
            <a:r>
              <a:rPr lang="zh-CN" altLang="en-US" sz="2400" b="1" dirty="0"/>
              <a:t>但在一些情况下，与不同的关系模式合并效率会大不一样。因此究竟应该与哪端的关系模式合并需要依应用的具体情况而定。</a:t>
            </a:r>
          </a:p>
          <a:p>
            <a:pPr>
              <a:lnSpc>
                <a:spcPct val="110000"/>
              </a:lnSpc>
              <a:buClr>
                <a:schemeClr val="accent1"/>
              </a:buClr>
            </a:pPr>
            <a:r>
              <a:rPr lang="zh-CN" altLang="en-US" sz="2400" b="1" dirty="0"/>
              <a:t>由于连接操作是最费时的操作，所以一般应以尽量减少连接操作为目标。</a:t>
            </a:r>
          </a:p>
          <a:p>
            <a:pPr>
              <a:lnSpc>
                <a:spcPct val="110000"/>
              </a:lnSpc>
              <a:buClr>
                <a:schemeClr val="accent1"/>
              </a:buClr>
              <a:buFont typeface="Wingdings" panose="05000000000000000000" pitchFamily="2" charset="2"/>
              <a:buNone/>
            </a:pPr>
            <a:r>
              <a:rPr lang="zh-CN" altLang="en-US" sz="2400" b="1" dirty="0"/>
              <a:t>    例如，如果经常要查询某个班级的班主任姓名，则将管理联系与教师关系合并更好些。</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131</a:t>
            </a:fld>
            <a:endParaRPr lang="en-US" altLang="zh-CN"/>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575692" y="774065"/>
            <a:ext cx="8122096" cy="563563"/>
          </a:xfrm>
        </p:spPr>
        <p:txBody>
          <a:bodyPr/>
          <a:lstStyle/>
          <a:p>
            <a:pPr algn="l">
              <a:lnSpc>
                <a:spcPct val="110000"/>
              </a:lnSpc>
              <a:spcBef>
                <a:spcPct val="50000"/>
              </a:spcBef>
              <a:buFont typeface="Wingdings" panose="05000000000000000000" pitchFamily="2" charset="2"/>
              <a:buNone/>
            </a:pPr>
            <a:r>
              <a:rPr lang="en-US" altLang="zh-CN" sz="2800" dirty="0">
                <a:solidFill>
                  <a:srgbClr val="C00000"/>
                </a:solidFill>
              </a:rPr>
              <a:t>[</a:t>
            </a:r>
            <a:r>
              <a:rPr lang="zh-CN" altLang="en-US" sz="2800" dirty="0">
                <a:solidFill>
                  <a:srgbClr val="C00000"/>
                </a:solidFill>
              </a:rPr>
              <a:t>例</a:t>
            </a:r>
            <a:r>
              <a:rPr lang="en-US" altLang="zh-CN" sz="2800" dirty="0">
                <a:solidFill>
                  <a:srgbClr val="C00000"/>
                </a:solidFill>
              </a:rPr>
              <a:t>] </a:t>
            </a:r>
            <a:r>
              <a:rPr lang="zh-CN" altLang="en-US" sz="2800" dirty="0">
                <a:solidFill>
                  <a:srgbClr val="C00000"/>
                </a:solidFill>
              </a:rPr>
              <a:t>把图</a:t>
            </a:r>
            <a:r>
              <a:rPr lang="en-US" altLang="zh-CN" sz="2800" dirty="0">
                <a:solidFill>
                  <a:srgbClr val="C00000"/>
                </a:solidFill>
              </a:rPr>
              <a:t>7.30</a:t>
            </a:r>
            <a:r>
              <a:rPr lang="zh-CN" altLang="en-US" sz="2800" dirty="0">
                <a:solidFill>
                  <a:srgbClr val="C00000"/>
                </a:solidFill>
              </a:rPr>
              <a:t>中虚线上部的</a:t>
            </a:r>
            <a:r>
              <a:rPr lang="en-US" altLang="zh-CN" sz="2800" dirty="0">
                <a:solidFill>
                  <a:srgbClr val="C00000"/>
                </a:solidFill>
              </a:rPr>
              <a:t>E-R</a:t>
            </a:r>
            <a:r>
              <a:rPr lang="zh-CN" altLang="en-US" sz="2800" dirty="0">
                <a:solidFill>
                  <a:srgbClr val="C00000"/>
                </a:solidFill>
              </a:rPr>
              <a:t>图转换为关系模型 </a:t>
            </a:r>
          </a:p>
        </p:txBody>
      </p:sp>
      <p:sp>
        <p:nvSpPr>
          <p:cNvPr id="561155" name="Rectangle 3"/>
          <p:cNvSpPr>
            <a:spLocks noChangeArrowheads="1"/>
          </p:cNvSpPr>
          <p:nvPr/>
        </p:nvSpPr>
        <p:spPr bwMode="auto">
          <a:xfrm>
            <a:off x="1489075" y="-519113"/>
            <a:ext cx="5899150" cy="60960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00000"/>
              </a:lnSpc>
              <a:spcBef>
                <a:spcPct val="0"/>
              </a:spcBef>
              <a:buClrTx/>
              <a:buFontTx/>
              <a:buNone/>
            </a:pPr>
            <a:r>
              <a:rPr kumimoji="1" lang="zh-CN" altLang="en-US" sz="1000" b="0">
                <a:latin typeface="Times New Roman" panose="02020603050405020304" pitchFamily="18" charset="0"/>
                <a:cs typeface="Times New Roman" panose="02020603050405020304" pitchFamily="18" charset="0"/>
              </a:rPr>
              <a:t>支持的数据模型，它是各种数据模型的共同基础，因而比数据模型更一般、更抽象、更接近现实世界。</a:t>
            </a:r>
            <a:endParaRPr kumimoji="1" lang="zh-CN" altLang="en-US" sz="1400" b="0">
              <a:latin typeface="Times New Roman" panose="02020603050405020304" pitchFamily="18" charset="0"/>
            </a:endParaRPr>
          </a:p>
          <a:p>
            <a:pPr eaLnBrk="0" hangingPunct="0">
              <a:lnSpc>
                <a:spcPct val="100000"/>
              </a:lnSpc>
              <a:spcBef>
                <a:spcPct val="0"/>
              </a:spcBef>
              <a:buClrTx/>
              <a:buFontTx/>
              <a:buNone/>
            </a:pPr>
            <a:endParaRPr kumimoji="1" lang="en-US" altLang="zh-CN" b="0">
              <a:latin typeface="Times New Roman" panose="02020603050405020304" pitchFamily="18" charset="0"/>
            </a:endParaRPr>
          </a:p>
        </p:txBody>
      </p:sp>
      <p:sp>
        <p:nvSpPr>
          <p:cNvPr id="561156" name="Rectangle 4"/>
          <p:cNvSpPr>
            <a:spLocks noChangeArrowheads="1"/>
          </p:cNvSpPr>
          <p:nvPr/>
        </p:nvSpPr>
        <p:spPr bwMode="auto">
          <a:xfrm>
            <a:off x="717550" y="1543050"/>
            <a:ext cx="2987675" cy="42703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buClrTx/>
              <a:buFontTx/>
              <a:buNone/>
            </a:pPr>
            <a:r>
              <a:rPr kumimoji="1" lang="zh-CN" altLang="en-US" sz="2200" b="0">
                <a:latin typeface="Times New Roman" panose="02020603050405020304" pitchFamily="18" charset="0"/>
              </a:rPr>
              <a:t>系统的基本</a:t>
            </a:r>
            <a:r>
              <a:rPr kumimoji="1" lang="en-US" altLang="zh-CN" sz="2200" b="0">
                <a:latin typeface="Times New Roman" panose="02020603050405020304" pitchFamily="18" charset="0"/>
              </a:rPr>
              <a:t>E-R(</a:t>
            </a:r>
            <a:r>
              <a:rPr kumimoji="1" lang="zh-CN" altLang="en-US" sz="2200" b="0">
                <a:latin typeface="Times New Roman" panose="02020603050405020304" pitchFamily="18" charset="0"/>
              </a:rPr>
              <a:t>图</a:t>
            </a:r>
            <a:r>
              <a:rPr kumimoji="1" lang="en-US" altLang="zh-CN" sz="2200" b="0">
                <a:latin typeface="Times New Roman" panose="02020603050405020304" pitchFamily="18" charset="0"/>
              </a:rPr>
              <a:t>7.30)</a:t>
            </a:r>
            <a:endParaRPr kumimoji="1" lang="en-US" altLang="zh-CN" sz="2000">
              <a:latin typeface="Times New Roman" panose="02020603050405020304" pitchFamily="18" charset="0"/>
            </a:endParaRPr>
          </a:p>
        </p:txBody>
      </p:sp>
      <p:sp>
        <p:nvSpPr>
          <p:cNvPr id="561157" name="Text Box 5"/>
          <p:cNvSpPr txBox="1">
            <a:spLocks noChangeArrowheads="1"/>
          </p:cNvSpPr>
          <p:nvPr/>
        </p:nvSpPr>
        <p:spPr bwMode="auto">
          <a:xfrm>
            <a:off x="2627313" y="6381750"/>
            <a:ext cx="3209925"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FontTx/>
              <a:buNone/>
            </a:pPr>
            <a:r>
              <a:rPr kumimoji="0" lang="zh-CN" altLang="en-US" sz="1200" b="0"/>
              <a:t>某工厂管理信息系统的基本</a:t>
            </a:r>
            <a:r>
              <a:rPr kumimoji="0" lang="en-US" altLang="zh-CN" sz="1200" b="0"/>
              <a:t>E-R</a:t>
            </a:r>
            <a:r>
              <a:rPr kumimoji="0" lang="zh-CN" altLang="en-US" sz="1200" b="0"/>
              <a:t>图</a:t>
            </a:r>
            <a:r>
              <a:rPr kumimoji="0" lang="zh-CN" altLang="en-US" sz="1800"/>
              <a:t> </a:t>
            </a:r>
          </a:p>
        </p:txBody>
      </p:sp>
      <p:pic>
        <p:nvPicPr>
          <p:cNvPr id="561158" name="Picture 6" descr="7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060575"/>
            <a:ext cx="6264275"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945D2E7A-0FED-4726-9E29-881D901EFE19}" type="slidenum">
              <a:rPr lang="en-US" altLang="zh-CN" smtClean="0"/>
              <a:pPr/>
              <a:t>132</a:t>
            </a:fld>
            <a:endParaRPr lang="en-US" altLang="zh-CN"/>
          </a:p>
        </p:txBody>
      </p:sp>
    </p:spTree>
    <p:extLst>
      <p:ext uri="{BB962C8B-B14F-4D97-AF65-F5344CB8AC3E}">
        <p14:creationId xmlns:p14="http://schemas.microsoft.com/office/powerpoint/2010/main" val="21003733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r>
              <a:rPr lang="en-US" altLang="zh-CN" sz="2800" dirty="0"/>
              <a:t>E-R</a:t>
            </a:r>
            <a:r>
              <a:rPr lang="zh-CN" altLang="en-US" sz="2800" dirty="0"/>
              <a:t>图向关系模型的转换（续）</a:t>
            </a:r>
          </a:p>
        </p:txBody>
      </p:sp>
      <p:sp>
        <p:nvSpPr>
          <p:cNvPr id="581635" name="Rectangle 3"/>
          <p:cNvSpPr>
            <a:spLocks noGrp="1" noChangeArrowheads="1"/>
          </p:cNvSpPr>
          <p:nvPr>
            <p:ph type="body" idx="1"/>
          </p:nvPr>
        </p:nvSpPr>
        <p:spPr>
          <a:xfrm>
            <a:off x="395536" y="1628800"/>
            <a:ext cx="8229600" cy="4495800"/>
          </a:xfrm>
        </p:spPr>
        <p:txBody>
          <a:bodyPr/>
          <a:lstStyle/>
          <a:p>
            <a:pPr>
              <a:lnSpc>
                <a:spcPct val="110000"/>
              </a:lnSpc>
              <a:spcBef>
                <a:spcPct val="50000"/>
              </a:spcBef>
            </a:pPr>
            <a:r>
              <a:rPr lang="zh-CN" altLang="en-US" sz="2600" b="1" dirty="0">
                <a:solidFill>
                  <a:srgbClr val="C00000"/>
                </a:solidFill>
              </a:rPr>
              <a:t>部门</a:t>
            </a:r>
            <a:r>
              <a:rPr lang="zh-CN" altLang="en-US" sz="2600" b="1" dirty="0"/>
              <a:t>实体对应的关系模式 </a:t>
            </a:r>
          </a:p>
          <a:p>
            <a:pPr lvl="1">
              <a:lnSpc>
                <a:spcPct val="110000"/>
              </a:lnSpc>
              <a:spcBef>
                <a:spcPct val="50000"/>
              </a:spcBef>
              <a:buFont typeface="Wingdings" panose="05000000000000000000" pitchFamily="2" charset="2"/>
              <a:buNone/>
            </a:pPr>
            <a:r>
              <a:rPr lang="zh-CN" altLang="en-US" sz="2200" b="1" dirty="0"/>
              <a:t>    部门（</a:t>
            </a:r>
            <a:r>
              <a:rPr lang="zh-CN" altLang="en-US" sz="2200" b="1" u="sng" dirty="0"/>
              <a:t>部门号</a:t>
            </a:r>
            <a:r>
              <a:rPr lang="zh-CN" altLang="en-US" sz="2200" b="1" dirty="0"/>
              <a:t>，部门名，经理的职工号，</a:t>
            </a:r>
            <a:r>
              <a:rPr lang="en-US" altLang="zh-CN" sz="2200" b="1" dirty="0"/>
              <a:t>…</a:t>
            </a:r>
            <a:r>
              <a:rPr lang="zh-CN" altLang="en-US" sz="2200" b="1" dirty="0"/>
              <a:t>） </a:t>
            </a:r>
          </a:p>
          <a:p>
            <a:pPr lvl="2">
              <a:spcBef>
                <a:spcPct val="50000"/>
              </a:spcBef>
              <a:buFont typeface="Wingdings" panose="05000000000000000000" pitchFamily="2" charset="2"/>
              <a:buChar char="Ø"/>
            </a:pPr>
            <a:r>
              <a:rPr lang="zh-CN" altLang="en-US" b="1" dirty="0"/>
              <a:t>此关系模式已包含了联系“领导”所对应的关系模式 </a:t>
            </a:r>
          </a:p>
          <a:p>
            <a:pPr lvl="2">
              <a:spcBef>
                <a:spcPct val="50000"/>
              </a:spcBef>
              <a:buFont typeface="Wingdings" panose="05000000000000000000" pitchFamily="2" charset="2"/>
              <a:buChar char="Ø"/>
            </a:pPr>
            <a:r>
              <a:rPr lang="zh-CN" altLang="en-US" b="1" dirty="0"/>
              <a:t>经理的职工号是关系的候选码 </a:t>
            </a:r>
            <a:endParaRPr lang="zh-CN" altLang="en-US" b="1" dirty="0">
              <a:solidFill>
                <a:schemeClr val="accent2"/>
              </a:solidFill>
            </a:endParaRPr>
          </a:p>
          <a:p>
            <a:pPr>
              <a:lnSpc>
                <a:spcPct val="110000"/>
              </a:lnSpc>
              <a:spcBef>
                <a:spcPct val="50000"/>
              </a:spcBef>
            </a:pPr>
            <a:r>
              <a:rPr lang="zh-CN" altLang="en-US" sz="2600" b="1" dirty="0">
                <a:solidFill>
                  <a:srgbClr val="C00000"/>
                </a:solidFill>
              </a:rPr>
              <a:t>职工</a:t>
            </a:r>
            <a:r>
              <a:rPr lang="zh-CN" altLang="en-US" sz="2600" b="1" dirty="0"/>
              <a:t>实体对应的关系模式 </a:t>
            </a:r>
          </a:p>
          <a:p>
            <a:pPr lvl="1">
              <a:lnSpc>
                <a:spcPct val="110000"/>
              </a:lnSpc>
              <a:spcBef>
                <a:spcPct val="50000"/>
              </a:spcBef>
              <a:buFont typeface="Wingdings" panose="05000000000000000000" pitchFamily="2" charset="2"/>
              <a:buNone/>
            </a:pPr>
            <a:r>
              <a:rPr lang="zh-CN" altLang="en-US" sz="2200" b="1" dirty="0"/>
              <a:t>    职工（</a:t>
            </a:r>
            <a:r>
              <a:rPr lang="zh-CN" altLang="en-US" sz="2200" b="1" u="sng" dirty="0"/>
              <a:t>职工号</a:t>
            </a:r>
            <a:r>
              <a:rPr lang="zh-CN" altLang="en-US" sz="2200" b="1" dirty="0"/>
              <a:t>、部门号，职工名，职务，</a:t>
            </a:r>
            <a:r>
              <a:rPr lang="en-US" altLang="zh-CN" sz="2200" b="1" dirty="0"/>
              <a:t>…</a:t>
            </a:r>
            <a:r>
              <a:rPr lang="zh-CN" altLang="en-US" sz="2200" b="1" dirty="0"/>
              <a:t>） </a:t>
            </a:r>
          </a:p>
          <a:p>
            <a:pPr lvl="2">
              <a:spcBef>
                <a:spcPct val="50000"/>
              </a:spcBef>
              <a:buFont typeface="Wingdings" panose="05000000000000000000" pitchFamily="2" charset="2"/>
              <a:buChar char="Ø"/>
            </a:pPr>
            <a:r>
              <a:rPr lang="zh-CN" altLang="en-US" b="1" dirty="0"/>
              <a:t>该关系模式已包含了联系“属于”所对应的关系模式 </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133</a:t>
            </a:fld>
            <a:endParaRPr lang="en-US" altLang="zh-CN"/>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US" altLang="zh-CN" sz="2800" dirty="0"/>
              <a:t>E-R</a:t>
            </a:r>
            <a:r>
              <a:rPr lang="zh-CN" altLang="en-US" sz="2800" dirty="0"/>
              <a:t>图向关系模型的转换（续）</a:t>
            </a:r>
          </a:p>
        </p:txBody>
      </p:sp>
      <p:sp>
        <p:nvSpPr>
          <p:cNvPr id="582659" name="Rectangle 3"/>
          <p:cNvSpPr>
            <a:spLocks noGrp="1" noChangeArrowheads="1"/>
          </p:cNvSpPr>
          <p:nvPr>
            <p:ph type="body" idx="1"/>
          </p:nvPr>
        </p:nvSpPr>
        <p:spPr>
          <a:xfrm>
            <a:off x="495300" y="1556792"/>
            <a:ext cx="8229600" cy="4495800"/>
          </a:xfrm>
        </p:spPr>
        <p:txBody>
          <a:bodyPr/>
          <a:lstStyle/>
          <a:p>
            <a:pPr>
              <a:lnSpc>
                <a:spcPct val="140000"/>
              </a:lnSpc>
              <a:spcBef>
                <a:spcPct val="50000"/>
              </a:spcBef>
            </a:pPr>
            <a:r>
              <a:rPr lang="zh-CN" altLang="en-US" sz="2600" dirty="0">
                <a:solidFill>
                  <a:srgbClr val="C00000"/>
                </a:solidFill>
              </a:rPr>
              <a:t>产品</a:t>
            </a:r>
            <a:r>
              <a:rPr lang="zh-CN" altLang="en-US" sz="2600" dirty="0"/>
              <a:t>实体对应的关系模式 </a:t>
            </a:r>
          </a:p>
          <a:p>
            <a:pPr lvl="1">
              <a:lnSpc>
                <a:spcPct val="140000"/>
              </a:lnSpc>
              <a:spcBef>
                <a:spcPct val="50000"/>
              </a:spcBef>
              <a:buFont typeface="Wingdings" panose="05000000000000000000" pitchFamily="2" charset="2"/>
              <a:buNone/>
            </a:pPr>
            <a:r>
              <a:rPr lang="zh-CN" altLang="en-US" sz="2200" dirty="0"/>
              <a:t>    产品（</a:t>
            </a:r>
            <a:r>
              <a:rPr lang="zh-CN" altLang="en-US" sz="2200" u="sng" dirty="0"/>
              <a:t>产品号</a:t>
            </a:r>
            <a:r>
              <a:rPr lang="zh-CN" altLang="en-US" sz="2200" dirty="0"/>
              <a:t>，产品名，产品组长的职工号，</a:t>
            </a:r>
            <a:r>
              <a:rPr lang="en-US" altLang="zh-CN" sz="2200" dirty="0"/>
              <a:t>…</a:t>
            </a:r>
            <a:r>
              <a:rPr lang="zh-CN" altLang="en-US" sz="2200" dirty="0"/>
              <a:t>）</a:t>
            </a:r>
          </a:p>
          <a:p>
            <a:pPr>
              <a:lnSpc>
                <a:spcPct val="140000"/>
              </a:lnSpc>
              <a:spcBef>
                <a:spcPct val="50000"/>
              </a:spcBef>
            </a:pPr>
            <a:r>
              <a:rPr lang="zh-CN" altLang="en-US" sz="2600" dirty="0">
                <a:solidFill>
                  <a:srgbClr val="C00000"/>
                </a:solidFill>
              </a:rPr>
              <a:t>供应商</a:t>
            </a:r>
            <a:r>
              <a:rPr lang="zh-CN" altLang="en-US" sz="2600" dirty="0"/>
              <a:t>实体对应的关系模式 </a:t>
            </a:r>
          </a:p>
          <a:p>
            <a:pPr lvl="1">
              <a:lnSpc>
                <a:spcPct val="140000"/>
              </a:lnSpc>
              <a:spcBef>
                <a:spcPct val="50000"/>
              </a:spcBef>
              <a:buFont typeface="Wingdings" panose="05000000000000000000" pitchFamily="2" charset="2"/>
              <a:buNone/>
            </a:pPr>
            <a:r>
              <a:rPr lang="zh-CN" altLang="en-US" sz="2200" dirty="0"/>
              <a:t>    供应商（</a:t>
            </a:r>
            <a:r>
              <a:rPr lang="zh-CN" altLang="en-US" sz="2200" u="sng" dirty="0"/>
              <a:t>供应商号</a:t>
            </a:r>
            <a:r>
              <a:rPr lang="zh-CN" altLang="en-US" sz="2200" dirty="0"/>
              <a:t>，姓名，</a:t>
            </a:r>
            <a:r>
              <a:rPr lang="en-US" altLang="zh-CN" sz="2200" dirty="0"/>
              <a:t>…</a:t>
            </a:r>
            <a:r>
              <a:rPr lang="zh-CN" altLang="en-US" sz="2200" dirty="0"/>
              <a:t>） </a:t>
            </a:r>
          </a:p>
          <a:p>
            <a:pPr>
              <a:lnSpc>
                <a:spcPct val="140000"/>
              </a:lnSpc>
              <a:spcBef>
                <a:spcPct val="50000"/>
              </a:spcBef>
            </a:pPr>
            <a:r>
              <a:rPr lang="zh-CN" altLang="en-US" sz="2600" dirty="0">
                <a:solidFill>
                  <a:srgbClr val="C00000"/>
                </a:solidFill>
              </a:rPr>
              <a:t>零件</a:t>
            </a:r>
            <a:r>
              <a:rPr lang="zh-CN" altLang="en-US" sz="2600" dirty="0"/>
              <a:t>实体对应的关系模式 </a:t>
            </a:r>
          </a:p>
          <a:p>
            <a:pPr lvl="1">
              <a:lnSpc>
                <a:spcPct val="140000"/>
              </a:lnSpc>
              <a:spcBef>
                <a:spcPct val="50000"/>
              </a:spcBef>
              <a:buFont typeface="Wingdings" panose="05000000000000000000" pitchFamily="2" charset="2"/>
              <a:buNone/>
            </a:pPr>
            <a:r>
              <a:rPr lang="zh-CN" altLang="en-US" sz="2200" dirty="0"/>
              <a:t>    零件（</a:t>
            </a:r>
            <a:r>
              <a:rPr lang="zh-CN" altLang="en-US" sz="2200" u="sng" dirty="0"/>
              <a:t>零件号</a:t>
            </a:r>
            <a:r>
              <a:rPr lang="zh-CN" altLang="en-US" sz="2200" dirty="0"/>
              <a:t>，零件名，</a:t>
            </a:r>
            <a:r>
              <a:rPr lang="en-US" altLang="zh-CN" sz="2200" dirty="0"/>
              <a:t>…</a:t>
            </a:r>
            <a:r>
              <a:rPr lang="zh-CN" altLang="en-US" sz="2200" dirty="0"/>
              <a:t>） </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134</a:t>
            </a:fld>
            <a:endParaRPr lang="en-US" altLang="zh-CN"/>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r>
              <a:rPr lang="en-US" altLang="zh-CN" sz="2800" dirty="0"/>
              <a:t>E-R</a:t>
            </a:r>
            <a:r>
              <a:rPr lang="zh-CN" altLang="en-US" sz="2800" dirty="0"/>
              <a:t>图向关系模型的转换（续）</a:t>
            </a:r>
          </a:p>
        </p:txBody>
      </p:sp>
      <p:sp>
        <p:nvSpPr>
          <p:cNvPr id="583683" name="Rectangle 3"/>
          <p:cNvSpPr>
            <a:spLocks noGrp="1" noChangeArrowheads="1"/>
          </p:cNvSpPr>
          <p:nvPr>
            <p:ph type="body" idx="1"/>
          </p:nvPr>
        </p:nvSpPr>
        <p:spPr>
          <a:xfrm>
            <a:off x="495300" y="1556792"/>
            <a:ext cx="8229600" cy="3168352"/>
          </a:xfrm>
        </p:spPr>
        <p:txBody>
          <a:bodyPr/>
          <a:lstStyle/>
          <a:p>
            <a:pPr>
              <a:lnSpc>
                <a:spcPct val="170000"/>
              </a:lnSpc>
              <a:spcBef>
                <a:spcPct val="50000"/>
              </a:spcBef>
            </a:pPr>
            <a:r>
              <a:rPr lang="zh-CN" altLang="en-US" sz="2600" b="1" dirty="0"/>
              <a:t>联系</a:t>
            </a:r>
            <a:r>
              <a:rPr lang="zh-CN" altLang="en-US" sz="2600" b="1" dirty="0">
                <a:solidFill>
                  <a:srgbClr val="C00000"/>
                </a:solidFill>
              </a:rPr>
              <a:t>“参加”</a:t>
            </a:r>
            <a:r>
              <a:rPr lang="zh-CN" altLang="en-US" sz="2600" b="1" dirty="0"/>
              <a:t>所对应的关系模式 </a:t>
            </a:r>
          </a:p>
          <a:p>
            <a:pPr lvl="1">
              <a:lnSpc>
                <a:spcPct val="170000"/>
              </a:lnSpc>
              <a:spcBef>
                <a:spcPct val="50000"/>
              </a:spcBef>
              <a:buFont typeface="Wingdings" panose="05000000000000000000" pitchFamily="2" charset="2"/>
              <a:buNone/>
            </a:pPr>
            <a:r>
              <a:rPr lang="zh-CN" altLang="en-US" sz="2200" b="1" dirty="0"/>
              <a:t>    职工工作（</a:t>
            </a:r>
            <a:r>
              <a:rPr lang="zh-CN" altLang="en-US" sz="2200" b="1" u="sng" dirty="0"/>
              <a:t>职工号，产品号</a:t>
            </a:r>
            <a:r>
              <a:rPr lang="zh-CN" altLang="en-US" sz="2200" b="1" dirty="0"/>
              <a:t>，工作天数，</a:t>
            </a:r>
            <a:r>
              <a:rPr lang="en-US" altLang="zh-CN" sz="2200" b="1" dirty="0"/>
              <a:t>…</a:t>
            </a:r>
            <a:r>
              <a:rPr lang="zh-CN" altLang="en-US" sz="2200" b="1" dirty="0"/>
              <a:t>） </a:t>
            </a:r>
          </a:p>
          <a:p>
            <a:pPr>
              <a:lnSpc>
                <a:spcPct val="170000"/>
              </a:lnSpc>
              <a:spcBef>
                <a:spcPct val="50000"/>
              </a:spcBef>
            </a:pPr>
            <a:r>
              <a:rPr lang="zh-CN" altLang="en-US" sz="2600" b="1" dirty="0"/>
              <a:t>联系</a:t>
            </a:r>
            <a:r>
              <a:rPr lang="zh-CN" altLang="en-US" sz="2600" b="1" dirty="0">
                <a:solidFill>
                  <a:srgbClr val="C00000"/>
                </a:solidFill>
              </a:rPr>
              <a:t>“供应”</a:t>
            </a:r>
            <a:r>
              <a:rPr lang="zh-CN" altLang="en-US" sz="2600" b="1" dirty="0"/>
              <a:t>所对应的关系模式 </a:t>
            </a:r>
          </a:p>
          <a:p>
            <a:pPr lvl="1">
              <a:lnSpc>
                <a:spcPct val="170000"/>
              </a:lnSpc>
              <a:spcBef>
                <a:spcPct val="50000"/>
              </a:spcBef>
              <a:buFont typeface="Wingdings" panose="05000000000000000000" pitchFamily="2" charset="2"/>
              <a:buNone/>
            </a:pPr>
            <a:r>
              <a:rPr lang="zh-CN" altLang="en-US" sz="2200" b="1" dirty="0"/>
              <a:t>   供应（</a:t>
            </a:r>
            <a:r>
              <a:rPr lang="zh-CN" altLang="en-US" sz="2200" b="1" u="sng" dirty="0"/>
              <a:t>产品号，供应商号，零件号</a:t>
            </a:r>
            <a:r>
              <a:rPr lang="zh-CN" altLang="en-US" sz="2200" b="1" dirty="0"/>
              <a:t>，供应量）</a:t>
            </a:r>
            <a:r>
              <a:rPr lang="zh-CN" altLang="en-US" b="1" dirty="0"/>
              <a:t> </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135</a:t>
            </a:fld>
            <a:endParaRPr lang="en-US" altLang="zh-CN"/>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altLang="zh-CN"/>
              <a:t>7.4  </a:t>
            </a:r>
            <a:r>
              <a:rPr lang="zh-CN" altLang="en-US"/>
              <a:t>逻辑结构设计</a:t>
            </a:r>
          </a:p>
        </p:txBody>
      </p:sp>
      <p:sp>
        <p:nvSpPr>
          <p:cNvPr id="584707" name="Rectangle 3"/>
          <p:cNvSpPr>
            <a:spLocks noGrp="1" noChangeArrowheads="1"/>
          </p:cNvSpPr>
          <p:nvPr>
            <p:ph type="body" idx="1"/>
          </p:nvPr>
        </p:nvSpPr>
        <p:spPr>
          <a:xfrm>
            <a:off x="684213" y="1844675"/>
            <a:ext cx="8013700" cy="4495800"/>
          </a:xfrm>
        </p:spPr>
        <p:txBody>
          <a:bodyPr/>
          <a:lstStyle/>
          <a:p>
            <a:pPr>
              <a:lnSpc>
                <a:spcPct val="180000"/>
              </a:lnSpc>
              <a:buFont typeface="Wingdings" panose="05000000000000000000" pitchFamily="2" charset="2"/>
              <a:buNone/>
            </a:pPr>
            <a:r>
              <a:rPr lang="en-US" altLang="zh-CN" b="1"/>
              <a:t>7.4.1  E-R</a:t>
            </a:r>
            <a:r>
              <a:rPr lang="zh-CN" altLang="en-US" b="1"/>
              <a:t>图向关系模型的转换</a:t>
            </a:r>
          </a:p>
          <a:p>
            <a:pPr>
              <a:lnSpc>
                <a:spcPct val="180000"/>
              </a:lnSpc>
              <a:buFont typeface="Wingdings" panose="05000000000000000000" pitchFamily="2" charset="2"/>
              <a:buNone/>
            </a:pPr>
            <a:r>
              <a:rPr lang="en-US" altLang="zh-CN" b="1">
                <a:solidFill>
                  <a:srgbClr val="3333FF"/>
                </a:solidFill>
              </a:rPr>
              <a:t>7.4.2  </a:t>
            </a:r>
            <a:r>
              <a:rPr lang="zh-CN" altLang="en-US" b="1">
                <a:solidFill>
                  <a:srgbClr val="3333FF"/>
                </a:solidFill>
              </a:rPr>
              <a:t>数据模型的优化</a:t>
            </a:r>
          </a:p>
          <a:p>
            <a:pPr>
              <a:lnSpc>
                <a:spcPct val="180000"/>
              </a:lnSpc>
              <a:buFont typeface="Wingdings" panose="05000000000000000000" pitchFamily="2" charset="2"/>
              <a:buNone/>
            </a:pPr>
            <a:r>
              <a:rPr lang="en-US" altLang="zh-CN" b="1"/>
              <a:t>7.4.3 </a:t>
            </a:r>
            <a:r>
              <a:rPr lang="zh-CN" altLang="en-US" b="1"/>
              <a:t>设计用户子模式</a:t>
            </a:r>
          </a:p>
          <a:p>
            <a:pPr>
              <a:buFont typeface="Wingdings" panose="05000000000000000000" pitchFamily="2" charset="2"/>
              <a:buNone/>
            </a:pPr>
            <a:endParaRPr lang="en-US" altLang="zh-CN" b="1"/>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136</a:t>
            </a:fld>
            <a:endParaRPr lang="en-US" altLang="zh-CN"/>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r>
              <a:rPr lang="en-US" altLang="zh-CN"/>
              <a:t>7.4.2  </a:t>
            </a:r>
            <a:r>
              <a:rPr lang="zh-CN" altLang="en-US"/>
              <a:t>数据模型的优化</a:t>
            </a:r>
          </a:p>
        </p:txBody>
      </p:sp>
      <p:sp>
        <p:nvSpPr>
          <p:cNvPr id="585731" name="Rectangle 3"/>
          <p:cNvSpPr>
            <a:spLocks noGrp="1" noChangeArrowheads="1"/>
          </p:cNvSpPr>
          <p:nvPr>
            <p:ph type="body" idx="1"/>
          </p:nvPr>
        </p:nvSpPr>
        <p:spPr/>
        <p:txBody>
          <a:bodyPr/>
          <a:lstStyle/>
          <a:p>
            <a:pPr>
              <a:lnSpc>
                <a:spcPct val="160000"/>
              </a:lnSpc>
              <a:spcBef>
                <a:spcPct val="70000"/>
              </a:spcBef>
            </a:pPr>
            <a:r>
              <a:rPr lang="zh-CN" altLang="en-US" sz="2400" b="1" dirty="0"/>
              <a:t>得到初步数据模型后，还应该适当地修改、调整数据模型的结构，以进一步提高数据库应用系统的性能，这就是</a:t>
            </a:r>
            <a:r>
              <a:rPr lang="zh-CN" altLang="en-US" sz="2400" b="1" dirty="0">
                <a:solidFill>
                  <a:srgbClr val="FF66CC"/>
                </a:solidFill>
              </a:rPr>
              <a:t>数据模型的优化</a:t>
            </a:r>
          </a:p>
          <a:p>
            <a:pPr>
              <a:lnSpc>
                <a:spcPct val="160000"/>
              </a:lnSpc>
              <a:spcBef>
                <a:spcPct val="70000"/>
              </a:spcBef>
            </a:pPr>
            <a:r>
              <a:rPr lang="zh-CN" altLang="en-US" sz="2400" b="1" dirty="0"/>
              <a:t>关系数据模型的优化通常以</a:t>
            </a:r>
            <a:r>
              <a:rPr lang="zh-CN" altLang="en-US" sz="2400" b="1" dirty="0">
                <a:solidFill>
                  <a:srgbClr val="FF66CC"/>
                </a:solidFill>
              </a:rPr>
              <a:t>规范化理论</a:t>
            </a:r>
            <a:r>
              <a:rPr lang="zh-CN" altLang="en-US" sz="2400" b="1" dirty="0"/>
              <a:t>为指导</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137</a:t>
            </a:fld>
            <a:endParaRPr lang="en-US" altLang="zh-CN"/>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zh-CN" altLang="en-US"/>
              <a:t>数据模型的优化（续）</a:t>
            </a:r>
          </a:p>
        </p:txBody>
      </p:sp>
      <p:sp>
        <p:nvSpPr>
          <p:cNvPr id="586755" name="Rectangle 3"/>
          <p:cNvSpPr>
            <a:spLocks noGrp="1" noChangeArrowheads="1"/>
          </p:cNvSpPr>
          <p:nvPr>
            <p:ph type="body" idx="1"/>
          </p:nvPr>
        </p:nvSpPr>
        <p:spPr>
          <a:xfrm>
            <a:off x="543719" y="1485097"/>
            <a:ext cx="8435975" cy="4767262"/>
          </a:xfrm>
        </p:spPr>
        <p:txBody>
          <a:bodyPr/>
          <a:lstStyle/>
          <a:p>
            <a:pPr marL="609600" indent="-609600"/>
            <a:r>
              <a:rPr lang="zh-CN" altLang="en-US" sz="2200" b="1"/>
              <a:t>优化数据模型的方法</a:t>
            </a:r>
          </a:p>
          <a:p>
            <a:pPr marL="609600" indent="-609600">
              <a:buFont typeface="Wingdings" panose="05000000000000000000" pitchFamily="2" charset="2"/>
              <a:buAutoNum type="arabicPeriod"/>
            </a:pPr>
            <a:r>
              <a:rPr lang="zh-CN" altLang="en-US" sz="2200" b="1"/>
              <a:t>确定数据依赖</a:t>
            </a:r>
          </a:p>
          <a:p>
            <a:pPr marL="609600" indent="-609600">
              <a:buFont typeface="Wingdings" panose="05000000000000000000" pitchFamily="2" charset="2"/>
              <a:buNone/>
            </a:pPr>
            <a:r>
              <a:rPr lang="zh-CN" altLang="en-US" sz="2200" b="1"/>
              <a:t>	按需求分析阶段所得到的语义，分别写出每个关系模式内部各属性之间的数据依赖以及不同关系模式属性之间数据依赖</a:t>
            </a:r>
          </a:p>
          <a:p>
            <a:pPr marL="609600" indent="-609600">
              <a:buFont typeface="Wingdings" panose="05000000000000000000" pitchFamily="2" charset="2"/>
              <a:buAutoNum type="arabicPeriod" startAt="2"/>
            </a:pPr>
            <a:r>
              <a:rPr lang="zh-CN" altLang="en-US" sz="2200" b="1"/>
              <a:t>消除 冗余的联系</a:t>
            </a:r>
          </a:p>
          <a:p>
            <a:pPr marL="609600" indent="-609600">
              <a:buFont typeface="Wingdings" panose="05000000000000000000" pitchFamily="2" charset="2"/>
              <a:buNone/>
            </a:pPr>
            <a:r>
              <a:rPr lang="zh-CN" altLang="en-US" sz="2200" b="1"/>
              <a:t>	对于各个关系模式之间的数据依赖进行极小化处理，消除 冗余的联系。</a:t>
            </a:r>
          </a:p>
          <a:p>
            <a:pPr marL="609600" indent="-609600">
              <a:buFont typeface="Wingdings" panose="05000000000000000000" pitchFamily="2" charset="2"/>
              <a:buAutoNum type="arabicPeriod" startAt="3"/>
            </a:pPr>
            <a:r>
              <a:rPr lang="zh-CN" altLang="en-US" sz="2200" b="1"/>
              <a:t>确定所属范式</a:t>
            </a:r>
          </a:p>
          <a:p>
            <a:pPr marL="990600" lvl="1" indent="-533400"/>
            <a:r>
              <a:rPr lang="zh-CN" altLang="en-US" sz="2200" b="1"/>
              <a:t>按照数据依赖的理论对关系模式逐一进行分析</a:t>
            </a:r>
          </a:p>
          <a:p>
            <a:pPr marL="990600" lvl="1" indent="-533400"/>
            <a:r>
              <a:rPr lang="zh-CN" altLang="en-US" sz="2200" b="1"/>
              <a:t>考查是否存在部分函数依赖、传递函数依赖、多值依赖等</a:t>
            </a:r>
          </a:p>
          <a:p>
            <a:pPr marL="990600" lvl="1" indent="-533400"/>
            <a:r>
              <a:rPr lang="zh-CN" altLang="en-US" sz="2200" b="1"/>
              <a:t>确定各关系模式分别属于第几范式</a:t>
            </a:r>
          </a:p>
          <a:p>
            <a:pPr marL="609600" indent="-609600">
              <a:spcBef>
                <a:spcPct val="60000"/>
              </a:spcBef>
              <a:buFont typeface="Wingdings" panose="05000000000000000000" pitchFamily="2" charset="2"/>
              <a:buNone/>
            </a:pPr>
            <a:r>
              <a:rPr lang="zh-CN" altLang="en-US" sz="2200" b="1"/>
              <a:t>	</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138</a:t>
            </a:fld>
            <a:endParaRPr lang="en-US" altLang="zh-CN"/>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r>
              <a:rPr lang="zh-CN" altLang="en-US"/>
              <a:t>数据模型的优化（续）</a:t>
            </a:r>
          </a:p>
        </p:txBody>
      </p:sp>
      <p:sp>
        <p:nvSpPr>
          <p:cNvPr id="587779" name="Rectangle 3"/>
          <p:cNvSpPr>
            <a:spLocks noGrp="1" noChangeArrowheads="1"/>
          </p:cNvSpPr>
          <p:nvPr>
            <p:ph type="body" idx="1"/>
          </p:nvPr>
        </p:nvSpPr>
        <p:spPr>
          <a:xfrm>
            <a:off x="495300" y="1741488"/>
            <a:ext cx="8229600" cy="3487712"/>
          </a:xfrm>
        </p:spPr>
        <p:txBody>
          <a:bodyPr/>
          <a:lstStyle/>
          <a:p>
            <a:pPr marL="609600" indent="-609600">
              <a:lnSpc>
                <a:spcPct val="160000"/>
              </a:lnSpc>
              <a:buFont typeface="Wingdings" panose="05000000000000000000" pitchFamily="2" charset="2"/>
              <a:buAutoNum type="arabicPeriod" startAt="4"/>
            </a:pPr>
            <a:r>
              <a:rPr lang="zh-CN" altLang="en-US" sz="2400" b="1" dirty="0"/>
              <a:t>按照需求分析阶段得到的各种应用对数据处理的要求，分析对于这样的应用环境这些模式是否合适，</a:t>
            </a:r>
          </a:p>
          <a:p>
            <a:pPr marL="609600" indent="-609600">
              <a:lnSpc>
                <a:spcPct val="160000"/>
              </a:lnSpc>
              <a:buFont typeface="Wingdings" panose="05000000000000000000" pitchFamily="2" charset="2"/>
              <a:buNone/>
            </a:pPr>
            <a:r>
              <a:rPr lang="zh-CN" altLang="en-US" sz="2400" b="1" dirty="0"/>
              <a:t>        确定是否要对它们进行合并或分解。</a:t>
            </a:r>
          </a:p>
          <a:p>
            <a:pPr marL="609600" indent="-609600">
              <a:lnSpc>
                <a:spcPct val="160000"/>
              </a:lnSpc>
              <a:buFont typeface="Wingdings" panose="05000000000000000000" pitchFamily="2" charset="2"/>
              <a:buNone/>
            </a:pPr>
            <a:r>
              <a:rPr lang="zh-CN" altLang="en-US" b="1" dirty="0">
                <a:solidFill>
                  <a:srgbClr val="FF66CC"/>
                </a:solidFill>
                <a:effectLst>
                  <a:outerShdw blurRad="38100" dist="38100" dir="2700000" algn="tl">
                    <a:srgbClr val="C0C0C0"/>
                  </a:outerShdw>
                </a:effectLst>
              </a:rPr>
              <a:t>注意：</a:t>
            </a:r>
            <a:r>
              <a:rPr lang="zh-CN" altLang="en-US" b="1" dirty="0"/>
              <a:t>并不是规范化程度越高的关系就越优，</a:t>
            </a:r>
            <a:r>
              <a:rPr lang="zh-CN" altLang="en-US" sz="2400" b="1" dirty="0"/>
              <a:t>一般说来，第三范式就足够了</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139</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1009" name="Picture 145" descr="7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088" y="836613"/>
            <a:ext cx="7416800" cy="5545137"/>
          </a:xfrm>
          <a:prstGeom prst="rect">
            <a:avLst/>
          </a:prstGeom>
          <a:noFill/>
          <a:ln w="9525">
            <a:solidFill>
              <a:schemeClr val="tx1"/>
            </a:solidFill>
            <a:miter lim="800000"/>
            <a:headEnd/>
            <a:tailEnd/>
          </a:ln>
        </p:spPr>
      </p:pic>
      <p:sp>
        <p:nvSpPr>
          <p:cNvPr id="421010" name="Rectangle 146"/>
          <p:cNvSpPr>
            <a:spLocks noChangeArrowheads="1"/>
          </p:cNvSpPr>
          <p:nvPr/>
        </p:nvSpPr>
        <p:spPr bwMode="auto">
          <a:xfrm>
            <a:off x="3376613" y="6537325"/>
            <a:ext cx="2317750" cy="27463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buClrTx/>
              <a:buFontTx/>
              <a:buNone/>
            </a:pPr>
            <a:r>
              <a:rPr kumimoji="1" lang="zh-CN" altLang="en-US" sz="1200" b="0">
                <a:latin typeface="Times New Roman" panose="02020603050405020304" pitchFamily="18" charset="0"/>
              </a:rPr>
              <a:t>数据库设计各个阶段的设计描述</a:t>
            </a:r>
          </a:p>
        </p:txBody>
      </p:sp>
      <p:sp>
        <p:nvSpPr>
          <p:cNvPr id="2" name="灯片编号占位符 1"/>
          <p:cNvSpPr>
            <a:spLocks noGrp="1"/>
          </p:cNvSpPr>
          <p:nvPr>
            <p:ph type="sldNum" sz="quarter" idx="12"/>
          </p:nvPr>
        </p:nvSpPr>
        <p:spPr/>
        <p:txBody>
          <a:bodyPr/>
          <a:lstStyle/>
          <a:p>
            <a:fld id="{B71FBAB2-BFFA-4C1C-9784-956B39B51F6A}" type="slidenum">
              <a:rPr lang="en-US" altLang="zh-CN" smtClean="0"/>
              <a:pPr/>
              <a:t>14</a:t>
            </a:fld>
            <a:endParaRPr lang="en-US" altLang="zh-CN"/>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zh-CN" altLang="en-US"/>
              <a:t>数据模型的优化（续）</a:t>
            </a:r>
          </a:p>
        </p:txBody>
      </p:sp>
      <p:sp>
        <p:nvSpPr>
          <p:cNvPr id="588803" name="Rectangle 3"/>
          <p:cNvSpPr>
            <a:spLocks noGrp="1" noChangeArrowheads="1"/>
          </p:cNvSpPr>
          <p:nvPr>
            <p:ph type="body" idx="1"/>
          </p:nvPr>
        </p:nvSpPr>
        <p:spPr>
          <a:xfrm>
            <a:off x="559781" y="1628800"/>
            <a:ext cx="7777162" cy="4114800"/>
          </a:xfrm>
        </p:spPr>
        <p:txBody>
          <a:bodyPr/>
          <a:lstStyle/>
          <a:p>
            <a:pPr marL="609600" indent="-609600">
              <a:lnSpc>
                <a:spcPct val="110000"/>
              </a:lnSpc>
              <a:buFont typeface="Wingdings" panose="05000000000000000000" pitchFamily="2" charset="2"/>
              <a:buNone/>
            </a:pPr>
            <a:r>
              <a:rPr lang="zh-CN" altLang="en-US" sz="2400" b="1" dirty="0"/>
              <a:t>例：在关系模式</a:t>
            </a:r>
          </a:p>
          <a:p>
            <a:pPr marL="609600" indent="-609600">
              <a:lnSpc>
                <a:spcPct val="110000"/>
              </a:lnSpc>
              <a:buFont typeface="Wingdings" panose="05000000000000000000" pitchFamily="2" charset="2"/>
              <a:buNone/>
            </a:pPr>
            <a:r>
              <a:rPr lang="zh-CN" altLang="en-US" sz="2400" b="1" dirty="0"/>
              <a:t>           学生成绩单</a:t>
            </a:r>
            <a:r>
              <a:rPr lang="en-US" altLang="zh-CN" sz="2400" b="1" dirty="0"/>
              <a:t>(</a:t>
            </a:r>
            <a:r>
              <a:rPr lang="zh-CN" altLang="en-US" sz="2400" b="1" dirty="0"/>
              <a:t>学号</a:t>
            </a:r>
            <a:r>
              <a:rPr lang="en-US" altLang="zh-CN" sz="2400" b="1" dirty="0"/>
              <a:t>,</a:t>
            </a:r>
            <a:r>
              <a:rPr lang="zh-CN" altLang="en-US" sz="2400" b="1" dirty="0"/>
              <a:t>英语</a:t>
            </a:r>
            <a:r>
              <a:rPr lang="en-US" altLang="zh-CN" sz="2400" b="1" dirty="0"/>
              <a:t>,</a:t>
            </a:r>
            <a:r>
              <a:rPr lang="zh-CN" altLang="en-US" sz="2400" b="1" dirty="0"/>
              <a:t>数学</a:t>
            </a:r>
            <a:r>
              <a:rPr lang="en-US" altLang="zh-CN" sz="2400" b="1" dirty="0"/>
              <a:t>,</a:t>
            </a:r>
            <a:r>
              <a:rPr lang="zh-CN" altLang="en-US" sz="2400" b="1" dirty="0"/>
              <a:t>语文</a:t>
            </a:r>
            <a:r>
              <a:rPr lang="en-US" altLang="zh-CN" sz="2400" b="1" dirty="0"/>
              <a:t>,</a:t>
            </a:r>
            <a:r>
              <a:rPr lang="zh-CN" altLang="en-US" sz="2400" b="1" dirty="0"/>
              <a:t>平均成绩</a:t>
            </a:r>
            <a:r>
              <a:rPr lang="en-US" altLang="zh-CN" sz="2400" b="1" dirty="0"/>
              <a:t>) </a:t>
            </a:r>
          </a:p>
          <a:p>
            <a:pPr marL="609600" indent="-609600">
              <a:lnSpc>
                <a:spcPct val="110000"/>
              </a:lnSpc>
              <a:buFont typeface="Wingdings" panose="05000000000000000000" pitchFamily="2" charset="2"/>
              <a:buNone/>
            </a:pPr>
            <a:r>
              <a:rPr lang="en-US" altLang="zh-CN" sz="2400" b="1" dirty="0"/>
              <a:t>           </a:t>
            </a:r>
            <a:r>
              <a:rPr lang="zh-CN" altLang="en-US" sz="2400" b="1" dirty="0"/>
              <a:t>中存在下列函数依赖：</a:t>
            </a:r>
          </a:p>
          <a:p>
            <a:pPr marL="609600" indent="-609600">
              <a:lnSpc>
                <a:spcPct val="110000"/>
              </a:lnSpc>
              <a:buFont typeface="Wingdings" panose="05000000000000000000" pitchFamily="2" charset="2"/>
              <a:buNone/>
            </a:pPr>
            <a:r>
              <a:rPr lang="zh-CN" altLang="en-US" sz="2400" b="1" dirty="0"/>
              <a:t>　           学号→英语</a:t>
            </a:r>
          </a:p>
          <a:p>
            <a:pPr marL="609600" indent="-609600">
              <a:lnSpc>
                <a:spcPct val="110000"/>
              </a:lnSpc>
              <a:buFont typeface="Wingdings" panose="05000000000000000000" pitchFamily="2" charset="2"/>
              <a:buNone/>
            </a:pPr>
            <a:r>
              <a:rPr lang="zh-CN" altLang="en-US" sz="2400" b="1" dirty="0"/>
              <a:t>　           学号→数学</a:t>
            </a:r>
          </a:p>
          <a:p>
            <a:pPr marL="609600" indent="-609600">
              <a:lnSpc>
                <a:spcPct val="110000"/>
              </a:lnSpc>
              <a:buFont typeface="Wingdings" panose="05000000000000000000" pitchFamily="2" charset="2"/>
              <a:buNone/>
            </a:pPr>
            <a:r>
              <a:rPr lang="zh-CN" altLang="en-US" sz="2400" b="1" dirty="0"/>
              <a:t>　           学号→语文</a:t>
            </a:r>
          </a:p>
          <a:p>
            <a:pPr marL="609600" indent="-609600">
              <a:lnSpc>
                <a:spcPct val="110000"/>
              </a:lnSpc>
              <a:buFont typeface="Wingdings" panose="05000000000000000000" pitchFamily="2" charset="2"/>
              <a:buNone/>
            </a:pPr>
            <a:r>
              <a:rPr lang="zh-CN" altLang="en-US" sz="2400" b="1" dirty="0"/>
              <a:t>　           学号→平均成绩</a:t>
            </a:r>
          </a:p>
          <a:p>
            <a:pPr marL="609600" indent="-609600">
              <a:lnSpc>
                <a:spcPct val="110000"/>
              </a:lnSpc>
              <a:buFont typeface="Wingdings" panose="05000000000000000000" pitchFamily="2" charset="2"/>
              <a:buNone/>
            </a:pPr>
            <a:r>
              <a:rPr lang="zh-CN" altLang="en-US" sz="2400" b="1" dirty="0"/>
              <a:t>	        </a:t>
            </a:r>
            <a:r>
              <a:rPr lang="en-US" altLang="zh-CN" sz="2400" b="1" dirty="0"/>
              <a:t>(</a:t>
            </a:r>
            <a:r>
              <a:rPr lang="zh-CN" altLang="en-US" sz="2400" b="1" dirty="0"/>
              <a:t>英语</a:t>
            </a:r>
            <a:r>
              <a:rPr lang="en-US" altLang="zh-CN" sz="2400" b="1" dirty="0"/>
              <a:t>, </a:t>
            </a:r>
            <a:r>
              <a:rPr lang="zh-CN" altLang="en-US" sz="2400" b="1" dirty="0"/>
              <a:t>数学</a:t>
            </a:r>
            <a:r>
              <a:rPr lang="en-US" altLang="zh-CN" sz="2400" b="1" dirty="0"/>
              <a:t>, </a:t>
            </a:r>
            <a:r>
              <a:rPr lang="zh-CN" altLang="en-US" sz="2400" b="1" dirty="0"/>
              <a:t>语文</a:t>
            </a:r>
            <a:r>
              <a:rPr lang="en-US" altLang="zh-CN" sz="2400" b="1" dirty="0"/>
              <a:t>)→</a:t>
            </a:r>
            <a:r>
              <a:rPr lang="zh-CN" altLang="en-US" sz="2400" b="1" dirty="0"/>
              <a:t>平均成绩</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140</a:t>
            </a:fld>
            <a:endParaRPr lang="en-US" altLang="zh-CN"/>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r>
              <a:rPr lang="zh-CN" altLang="en-US"/>
              <a:t>数据模型的优化（续）</a:t>
            </a:r>
          </a:p>
        </p:txBody>
      </p:sp>
      <p:sp>
        <p:nvSpPr>
          <p:cNvPr id="589827" name="Rectangle 3"/>
          <p:cNvSpPr>
            <a:spLocks noGrp="1" noChangeArrowheads="1"/>
          </p:cNvSpPr>
          <p:nvPr>
            <p:ph type="body" idx="1"/>
          </p:nvPr>
        </p:nvSpPr>
        <p:spPr>
          <a:xfrm>
            <a:off x="723900" y="1772816"/>
            <a:ext cx="7772400" cy="4114800"/>
          </a:xfrm>
        </p:spPr>
        <p:txBody>
          <a:bodyPr/>
          <a:lstStyle/>
          <a:p>
            <a:pPr marL="609600" indent="-609600">
              <a:lnSpc>
                <a:spcPct val="120000"/>
              </a:lnSpc>
              <a:buFont typeface="Wingdings" panose="05000000000000000000" pitchFamily="2" charset="2"/>
              <a:buNone/>
            </a:pPr>
            <a:r>
              <a:rPr lang="en-US" altLang="zh-CN" sz="2000" b="1" dirty="0"/>
              <a:t>      </a:t>
            </a:r>
            <a:r>
              <a:rPr lang="zh-CN" altLang="en-US" sz="2400" b="1" dirty="0"/>
              <a:t>显然有：</a:t>
            </a:r>
          </a:p>
          <a:p>
            <a:pPr marL="609600" indent="-609600">
              <a:lnSpc>
                <a:spcPct val="120000"/>
              </a:lnSpc>
              <a:buFont typeface="Wingdings" panose="05000000000000000000" pitchFamily="2" charset="2"/>
              <a:buNone/>
            </a:pPr>
            <a:r>
              <a:rPr lang="zh-CN" altLang="en-US" sz="2400" b="1" dirty="0"/>
              <a:t>              学号→</a:t>
            </a:r>
            <a:r>
              <a:rPr lang="en-US" altLang="zh-CN" sz="2400" b="1" dirty="0"/>
              <a:t>(</a:t>
            </a:r>
            <a:r>
              <a:rPr lang="zh-CN" altLang="en-US" sz="2400" b="1" dirty="0"/>
              <a:t>英语</a:t>
            </a:r>
            <a:r>
              <a:rPr lang="en-US" altLang="zh-CN" sz="2400" b="1" dirty="0"/>
              <a:t>,</a:t>
            </a:r>
            <a:r>
              <a:rPr lang="zh-CN" altLang="en-US" sz="2400" b="1" dirty="0"/>
              <a:t>数学</a:t>
            </a:r>
            <a:r>
              <a:rPr lang="en-US" altLang="zh-CN" sz="2400" b="1" dirty="0"/>
              <a:t>,</a:t>
            </a:r>
            <a:r>
              <a:rPr lang="zh-CN" altLang="en-US" sz="2400" b="1" dirty="0"/>
              <a:t>语文</a:t>
            </a:r>
            <a:r>
              <a:rPr lang="en-US" altLang="zh-CN" sz="2400" b="1" dirty="0"/>
              <a:t>)</a:t>
            </a:r>
          </a:p>
          <a:p>
            <a:pPr marL="609600" indent="-609600">
              <a:lnSpc>
                <a:spcPct val="120000"/>
              </a:lnSpc>
              <a:buFont typeface="Wingdings" panose="05000000000000000000" pitchFamily="2" charset="2"/>
              <a:buNone/>
            </a:pPr>
            <a:r>
              <a:rPr lang="en-US" altLang="zh-CN" sz="2400" b="1" dirty="0"/>
              <a:t>	</a:t>
            </a:r>
            <a:r>
              <a:rPr lang="zh-CN" altLang="en-US" sz="2400" b="1" dirty="0"/>
              <a:t>因此该关系模式中存在传递函数信赖，是</a:t>
            </a:r>
            <a:r>
              <a:rPr lang="en-US" altLang="zh-CN" sz="2400" b="1" dirty="0"/>
              <a:t>2NF</a:t>
            </a:r>
            <a:r>
              <a:rPr lang="zh-CN" altLang="en-US" sz="2400" b="1" dirty="0"/>
              <a:t>关系</a:t>
            </a:r>
          </a:p>
          <a:p>
            <a:pPr marL="2209800" lvl="4" indent="-381000">
              <a:lnSpc>
                <a:spcPct val="120000"/>
              </a:lnSpc>
              <a:buFontTx/>
              <a:buNone/>
            </a:pPr>
            <a:endParaRPr lang="zh-CN" altLang="en-US" sz="2400" b="1" dirty="0"/>
          </a:p>
          <a:p>
            <a:pPr marL="609600" indent="-609600">
              <a:lnSpc>
                <a:spcPct val="120000"/>
              </a:lnSpc>
              <a:buFont typeface="Wingdings" panose="05000000000000000000" pitchFamily="2" charset="2"/>
              <a:buNone/>
            </a:pPr>
            <a:r>
              <a:rPr lang="zh-CN" altLang="en-US" sz="2400" b="1" dirty="0"/>
              <a:t>       虽然平均成绩可以由其他属性推算出来，但如果应用中需要经常查询学生的平均成绩，为提高效率，仍然可保留该冗余数据，对关系模式不再做进一步分解</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141</a:t>
            </a:fld>
            <a:endParaRPr lang="en-US" altLang="zh-CN"/>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zh-CN" altLang="en-US"/>
              <a:t>数据模型的优化（续）</a:t>
            </a:r>
          </a:p>
        </p:txBody>
      </p:sp>
      <p:sp>
        <p:nvSpPr>
          <p:cNvPr id="590851" name="Rectangle 3"/>
          <p:cNvSpPr>
            <a:spLocks noGrp="1" noChangeArrowheads="1"/>
          </p:cNvSpPr>
          <p:nvPr>
            <p:ph type="body" idx="1"/>
          </p:nvPr>
        </p:nvSpPr>
        <p:spPr/>
        <p:txBody>
          <a:bodyPr/>
          <a:lstStyle/>
          <a:p>
            <a:pPr marL="609600" indent="-609600">
              <a:lnSpc>
                <a:spcPct val="120000"/>
              </a:lnSpc>
              <a:buFont typeface="Wingdings" panose="05000000000000000000" pitchFamily="2" charset="2"/>
              <a:buAutoNum type="arabicPeriod" startAt="5"/>
            </a:pPr>
            <a:r>
              <a:rPr lang="zh-CN" altLang="en-US" sz="2400" b="1">
                <a:solidFill>
                  <a:srgbClr val="3333FF"/>
                </a:solidFill>
              </a:rPr>
              <a:t>按照需求分析阶段得到的各种应用对数据处理的要求，对关系模式进行必要的分解，以提高数据操作的效率和存储空间的利用率</a:t>
            </a:r>
            <a:endParaRPr lang="zh-CN" altLang="en-US" b="1">
              <a:solidFill>
                <a:srgbClr val="3333FF"/>
              </a:solidFill>
            </a:endParaRPr>
          </a:p>
          <a:p>
            <a:pPr marL="990600" lvl="1" indent="-533400">
              <a:lnSpc>
                <a:spcPct val="120000"/>
              </a:lnSpc>
              <a:spcBef>
                <a:spcPct val="70000"/>
              </a:spcBef>
            </a:pPr>
            <a:r>
              <a:rPr lang="zh-CN" altLang="en-US" b="1"/>
              <a:t>常用分解方法</a:t>
            </a:r>
          </a:p>
          <a:p>
            <a:pPr marL="1371600" lvl="2" indent="-457200">
              <a:lnSpc>
                <a:spcPct val="120000"/>
              </a:lnSpc>
              <a:buFont typeface="Wingdings" panose="05000000000000000000" pitchFamily="2" charset="2"/>
              <a:buChar char="Ø"/>
            </a:pPr>
            <a:r>
              <a:rPr lang="zh-CN" altLang="en-US" sz="2600" b="1"/>
              <a:t>水平分解</a:t>
            </a:r>
          </a:p>
          <a:p>
            <a:pPr marL="1371600" lvl="2" indent="-457200">
              <a:lnSpc>
                <a:spcPct val="120000"/>
              </a:lnSpc>
              <a:buFont typeface="Wingdings" panose="05000000000000000000" pitchFamily="2" charset="2"/>
              <a:buChar char="Ø"/>
            </a:pPr>
            <a:r>
              <a:rPr lang="zh-CN" altLang="en-US" sz="2600" b="1"/>
              <a:t>垂直分解</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142</a:t>
            </a:fld>
            <a:endParaRPr lang="en-US" altLang="zh-CN"/>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zh-CN" altLang="en-US"/>
              <a:t>数据模型的优化（续）</a:t>
            </a:r>
          </a:p>
        </p:txBody>
      </p:sp>
      <p:sp>
        <p:nvSpPr>
          <p:cNvPr id="591875" name="Rectangle 3"/>
          <p:cNvSpPr>
            <a:spLocks noGrp="1" noChangeArrowheads="1"/>
          </p:cNvSpPr>
          <p:nvPr>
            <p:ph type="body" idx="1"/>
          </p:nvPr>
        </p:nvSpPr>
        <p:spPr>
          <a:xfrm>
            <a:off x="521376" y="1556793"/>
            <a:ext cx="7772400" cy="3960440"/>
          </a:xfrm>
        </p:spPr>
        <p:txBody>
          <a:bodyPr/>
          <a:lstStyle/>
          <a:p>
            <a:pPr lvl="1">
              <a:lnSpc>
                <a:spcPct val="140000"/>
              </a:lnSpc>
            </a:pPr>
            <a:r>
              <a:rPr lang="zh-CN" altLang="en-US" b="1" dirty="0">
                <a:solidFill>
                  <a:srgbClr val="C00000"/>
                </a:solidFill>
              </a:rPr>
              <a:t>水平分解</a:t>
            </a:r>
          </a:p>
          <a:p>
            <a:pPr lvl="2" algn="just">
              <a:lnSpc>
                <a:spcPct val="140000"/>
              </a:lnSpc>
              <a:buFont typeface="Wingdings" panose="05000000000000000000" pitchFamily="2" charset="2"/>
              <a:buChar char="Ø"/>
            </a:pPr>
            <a:r>
              <a:rPr lang="zh-CN" altLang="en-US" sz="2400" b="1" dirty="0"/>
              <a:t>什么是水平分解</a:t>
            </a:r>
          </a:p>
          <a:p>
            <a:pPr lvl="3" algn="just">
              <a:lnSpc>
                <a:spcPct val="140000"/>
              </a:lnSpc>
            </a:pPr>
            <a:r>
              <a:rPr lang="zh-CN" altLang="en-US" sz="2200" b="1" dirty="0"/>
              <a:t>把</a:t>
            </a:r>
            <a:r>
              <a:rPr lang="en-US" altLang="zh-CN" sz="2200" b="1" dirty="0"/>
              <a:t>(</a:t>
            </a:r>
            <a:r>
              <a:rPr lang="zh-CN" altLang="en-US" sz="2200" b="1" dirty="0"/>
              <a:t>基本</a:t>
            </a:r>
            <a:r>
              <a:rPr lang="en-US" altLang="zh-CN" sz="2200" b="1" dirty="0"/>
              <a:t>)</a:t>
            </a:r>
            <a:r>
              <a:rPr lang="zh-CN" altLang="en-US" sz="2200" b="1" dirty="0"/>
              <a:t>关系的元组分为若干子集合，定义每个子集合为一个子关系，以提高系统的效率</a:t>
            </a:r>
          </a:p>
          <a:p>
            <a:pPr lvl="2" algn="just">
              <a:lnSpc>
                <a:spcPct val="140000"/>
              </a:lnSpc>
              <a:buFont typeface="Wingdings" panose="05000000000000000000" pitchFamily="2" charset="2"/>
              <a:buChar char="Ø"/>
            </a:pPr>
            <a:r>
              <a:rPr lang="zh-CN" altLang="en-US" sz="2400" b="1" dirty="0"/>
              <a:t>水平分解的适用范围</a:t>
            </a:r>
          </a:p>
          <a:p>
            <a:pPr lvl="3" algn="just">
              <a:lnSpc>
                <a:spcPct val="140000"/>
              </a:lnSpc>
            </a:pPr>
            <a:r>
              <a:rPr lang="zh-CN" altLang="en-US" sz="2200" b="1" dirty="0"/>
              <a:t>满足</a:t>
            </a:r>
            <a:r>
              <a:rPr lang="zh-CN" altLang="en-US" sz="2200" b="1" dirty="0">
                <a:solidFill>
                  <a:srgbClr val="3333FF"/>
                </a:solidFill>
              </a:rPr>
              <a:t>“</a:t>
            </a:r>
            <a:r>
              <a:rPr lang="en-US" altLang="zh-CN" sz="2200" b="1" dirty="0">
                <a:solidFill>
                  <a:srgbClr val="3333FF"/>
                </a:solidFill>
              </a:rPr>
              <a:t>80/20</a:t>
            </a:r>
            <a:r>
              <a:rPr lang="zh-CN" altLang="en-US" sz="2200" b="1" dirty="0">
                <a:solidFill>
                  <a:srgbClr val="3333FF"/>
                </a:solidFill>
              </a:rPr>
              <a:t>原则”</a:t>
            </a:r>
            <a:r>
              <a:rPr lang="zh-CN" altLang="en-US" sz="2200" b="1" dirty="0"/>
              <a:t>的应用</a:t>
            </a:r>
          </a:p>
          <a:p>
            <a:pPr lvl="3" algn="just">
              <a:lnSpc>
                <a:spcPct val="140000"/>
              </a:lnSpc>
              <a:spcBef>
                <a:spcPct val="10000"/>
              </a:spcBef>
            </a:pPr>
            <a:r>
              <a:rPr lang="zh-CN" altLang="en-US" sz="2200" b="1" dirty="0"/>
              <a:t>并发事务经常存取</a:t>
            </a:r>
            <a:r>
              <a:rPr lang="zh-CN" altLang="en-US" sz="2200" b="1" dirty="0">
                <a:solidFill>
                  <a:srgbClr val="3333FF"/>
                </a:solidFill>
              </a:rPr>
              <a:t>不相交的数据</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143</a:t>
            </a:fld>
            <a:endParaRPr lang="en-US" altLang="zh-CN"/>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bwMode="auto">
          <a:xfrm>
            <a:off x="467544" y="620688"/>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600" b="1" dirty="0">
                <a:solidFill>
                  <a:srgbClr val="FF0000"/>
                </a:solidFill>
              </a:rPr>
              <a:t>水平分解</a:t>
            </a:r>
          </a:p>
        </p:txBody>
      </p:sp>
      <p:sp>
        <p:nvSpPr>
          <p:cNvPr id="74755" name="Rectangle 3"/>
          <p:cNvSpPr>
            <a:spLocks noGrp="1" noChangeArrowheads="1"/>
          </p:cNvSpPr>
          <p:nvPr>
            <p:ph idx="1"/>
          </p:nvPr>
        </p:nvSpPr>
        <p:spPr bwMode="auto">
          <a:xfrm>
            <a:off x="552320" y="1861763"/>
            <a:ext cx="8153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05000"/>
              </a:lnSpc>
              <a:buFontTx/>
              <a:buNone/>
            </a:pPr>
            <a:r>
              <a:rPr lang="en-US" altLang="zh-CN" sz="2800" b="1" dirty="0">
                <a:solidFill>
                  <a:srgbClr val="000066"/>
                </a:solidFill>
                <a:latin typeface="宋体" pitchFamily="2" charset="-122"/>
              </a:rPr>
              <a:t>  </a:t>
            </a:r>
            <a:r>
              <a:rPr lang="zh-CN" altLang="en-US" sz="2800" b="1" dirty="0">
                <a:solidFill>
                  <a:srgbClr val="000066"/>
                </a:solidFill>
                <a:latin typeface="宋体" pitchFamily="2" charset="-122"/>
              </a:rPr>
              <a:t>例：某大学学生数据库</a:t>
            </a:r>
            <a:br>
              <a:rPr lang="zh-CN" altLang="en-US" sz="2800" b="1" dirty="0">
                <a:solidFill>
                  <a:srgbClr val="000066"/>
                </a:solidFill>
                <a:latin typeface="宋体" pitchFamily="2" charset="-122"/>
              </a:rPr>
            </a:br>
            <a:r>
              <a:rPr lang="zh-CN" altLang="en-US" sz="2800" b="1" dirty="0">
                <a:solidFill>
                  <a:srgbClr val="CC3300"/>
                </a:solidFill>
                <a:latin typeface="宋体" pitchFamily="2" charset="-122"/>
              </a:rPr>
              <a:t>学生</a:t>
            </a:r>
            <a:r>
              <a:rPr lang="en-US" altLang="zh-CN" sz="2800" b="1" dirty="0">
                <a:solidFill>
                  <a:srgbClr val="CC3300"/>
                </a:solidFill>
                <a:latin typeface="宋体" pitchFamily="2" charset="-122"/>
              </a:rPr>
              <a:t>(</a:t>
            </a:r>
            <a:r>
              <a:rPr lang="zh-CN" altLang="en-US" sz="2800" b="1" dirty="0">
                <a:solidFill>
                  <a:srgbClr val="CC3300"/>
                </a:solidFill>
                <a:latin typeface="宋体" pitchFamily="2" charset="-122"/>
              </a:rPr>
              <a:t>学号，姓名，年龄，籍贯</a:t>
            </a:r>
            <a:r>
              <a:rPr lang="en-US" altLang="zh-CN" sz="2800" b="1" dirty="0">
                <a:solidFill>
                  <a:srgbClr val="CC3300"/>
                </a:solidFill>
                <a:latin typeface="宋体" pitchFamily="2" charset="-122"/>
              </a:rPr>
              <a:t>)</a:t>
            </a:r>
            <a:br>
              <a:rPr lang="en-US" altLang="zh-CN" sz="2800" b="1" dirty="0">
                <a:solidFill>
                  <a:srgbClr val="CC3300"/>
                </a:solidFill>
                <a:latin typeface="宋体" pitchFamily="2" charset="-122"/>
              </a:rPr>
            </a:br>
            <a:r>
              <a:rPr lang="zh-CN" altLang="en-US" sz="2800" b="1" dirty="0">
                <a:solidFill>
                  <a:srgbClr val="000066"/>
                </a:solidFill>
                <a:latin typeface="宋体" pitchFamily="2" charset="-122"/>
              </a:rPr>
              <a:t>事实情况：多数查询一次仅涉及其中一类学生。</a:t>
            </a:r>
            <a:br>
              <a:rPr lang="zh-CN" altLang="en-US" sz="2800" b="1" dirty="0">
                <a:solidFill>
                  <a:srgbClr val="000066"/>
                </a:solidFill>
                <a:latin typeface="宋体" pitchFamily="2" charset="-122"/>
              </a:rPr>
            </a:br>
            <a:endParaRPr lang="zh-CN" altLang="en-US" sz="2800" b="1" dirty="0">
              <a:solidFill>
                <a:srgbClr val="000066"/>
              </a:solidFill>
              <a:latin typeface="宋体" pitchFamily="2" charset="-122"/>
            </a:endParaRPr>
          </a:p>
          <a:p>
            <a:pPr eaLnBrk="1" hangingPunct="1">
              <a:lnSpc>
                <a:spcPct val="105000"/>
              </a:lnSpc>
              <a:buClr>
                <a:schemeClr val="hlink"/>
              </a:buClr>
            </a:pPr>
            <a:r>
              <a:rPr lang="zh-CN" altLang="en-US" sz="2800" b="1" dirty="0">
                <a:solidFill>
                  <a:srgbClr val="000066"/>
                </a:solidFill>
                <a:latin typeface="宋体" pitchFamily="2" charset="-122"/>
              </a:rPr>
              <a:t>水平分割</a:t>
            </a:r>
            <a:br>
              <a:rPr lang="zh-CN" altLang="en-US" sz="2800" b="1" dirty="0">
                <a:solidFill>
                  <a:srgbClr val="000066"/>
                </a:solidFill>
                <a:latin typeface="宋体" pitchFamily="2" charset="-122"/>
              </a:rPr>
            </a:br>
            <a:r>
              <a:rPr lang="en-US" altLang="zh-CN" sz="2800" b="1" dirty="0">
                <a:solidFill>
                  <a:srgbClr val="CC3300"/>
                </a:solidFill>
                <a:latin typeface="宋体" pitchFamily="2" charset="-122"/>
              </a:rPr>
              <a:t>1. </a:t>
            </a:r>
            <a:r>
              <a:rPr lang="zh-CN" altLang="en-US" sz="2800" b="1" dirty="0">
                <a:solidFill>
                  <a:srgbClr val="CC3300"/>
                </a:solidFill>
                <a:latin typeface="宋体" pitchFamily="2" charset="-122"/>
              </a:rPr>
              <a:t>本科生</a:t>
            </a:r>
            <a:r>
              <a:rPr lang="en-US" altLang="zh-CN" sz="2800" b="1" dirty="0">
                <a:solidFill>
                  <a:srgbClr val="CC3300"/>
                </a:solidFill>
                <a:latin typeface="宋体" pitchFamily="2" charset="-122"/>
              </a:rPr>
              <a:t>(</a:t>
            </a:r>
            <a:r>
              <a:rPr lang="en-US" altLang="zh-CN" sz="2800" b="1" dirty="0">
                <a:solidFill>
                  <a:srgbClr val="CC3300"/>
                </a:solidFill>
              </a:rPr>
              <a:t>…</a:t>
            </a:r>
            <a:r>
              <a:rPr lang="en-US" altLang="zh-CN" sz="2800" b="1" dirty="0">
                <a:solidFill>
                  <a:srgbClr val="CC3300"/>
                </a:solidFill>
                <a:latin typeface="宋体" pitchFamily="2" charset="-122"/>
              </a:rPr>
              <a:t>)</a:t>
            </a:r>
            <a:br>
              <a:rPr lang="en-US" altLang="zh-CN" sz="2800" b="1" dirty="0">
                <a:solidFill>
                  <a:srgbClr val="CC3300"/>
                </a:solidFill>
                <a:latin typeface="宋体" pitchFamily="2" charset="-122"/>
              </a:rPr>
            </a:br>
            <a:r>
              <a:rPr lang="en-US" altLang="zh-CN" sz="2800" b="1" dirty="0">
                <a:solidFill>
                  <a:srgbClr val="CC3300"/>
                </a:solidFill>
                <a:latin typeface="宋体" pitchFamily="2" charset="-122"/>
              </a:rPr>
              <a:t>2. </a:t>
            </a:r>
            <a:r>
              <a:rPr lang="zh-CN" altLang="en-US" sz="2800" b="1" dirty="0">
                <a:solidFill>
                  <a:srgbClr val="CC3300"/>
                </a:solidFill>
                <a:latin typeface="宋体" pitchFamily="2" charset="-122"/>
              </a:rPr>
              <a:t>硕士生</a:t>
            </a:r>
            <a:r>
              <a:rPr lang="en-US" altLang="zh-CN" sz="2800" b="1" dirty="0">
                <a:solidFill>
                  <a:srgbClr val="CC3300"/>
                </a:solidFill>
                <a:latin typeface="宋体" pitchFamily="2" charset="-122"/>
              </a:rPr>
              <a:t>(</a:t>
            </a:r>
            <a:r>
              <a:rPr lang="en-US" altLang="zh-CN" sz="2800" b="1" dirty="0">
                <a:solidFill>
                  <a:srgbClr val="CC3300"/>
                </a:solidFill>
              </a:rPr>
              <a:t>…</a:t>
            </a:r>
            <a:r>
              <a:rPr lang="en-US" altLang="zh-CN" sz="2800" b="1" dirty="0">
                <a:solidFill>
                  <a:srgbClr val="CC3300"/>
                </a:solidFill>
                <a:latin typeface="宋体" pitchFamily="2" charset="-122"/>
              </a:rPr>
              <a:t>)</a:t>
            </a:r>
            <a:br>
              <a:rPr lang="en-US" altLang="zh-CN" sz="2800" b="1" dirty="0">
                <a:solidFill>
                  <a:srgbClr val="CC3300"/>
                </a:solidFill>
                <a:latin typeface="宋体" pitchFamily="2" charset="-122"/>
              </a:rPr>
            </a:br>
            <a:r>
              <a:rPr lang="en-US" altLang="zh-CN" sz="2800" b="1" dirty="0">
                <a:solidFill>
                  <a:srgbClr val="CC3300"/>
                </a:solidFill>
                <a:latin typeface="宋体" pitchFamily="2" charset="-122"/>
              </a:rPr>
              <a:t>3. </a:t>
            </a:r>
            <a:r>
              <a:rPr lang="zh-CN" altLang="en-US" sz="2800" b="1" dirty="0">
                <a:solidFill>
                  <a:srgbClr val="CC3300"/>
                </a:solidFill>
                <a:latin typeface="宋体" pitchFamily="2" charset="-122"/>
              </a:rPr>
              <a:t>博士生</a:t>
            </a:r>
            <a:r>
              <a:rPr lang="en-US" altLang="zh-CN" sz="2800" b="1" dirty="0">
                <a:solidFill>
                  <a:srgbClr val="CC3300"/>
                </a:solidFill>
                <a:latin typeface="宋体" pitchFamily="2" charset="-122"/>
              </a:rPr>
              <a:t>(</a:t>
            </a:r>
            <a:r>
              <a:rPr lang="en-US" altLang="zh-CN" sz="2800" b="1" dirty="0">
                <a:solidFill>
                  <a:srgbClr val="CC3300"/>
                </a:solidFill>
              </a:rPr>
              <a:t>…</a:t>
            </a:r>
            <a:r>
              <a:rPr lang="en-US" altLang="zh-CN" sz="2800" b="1" dirty="0">
                <a:solidFill>
                  <a:srgbClr val="CC3300"/>
                </a:solidFill>
                <a:latin typeface="宋体" pitchFamily="2" charset="-122"/>
              </a:rPr>
              <a:t>)</a:t>
            </a:r>
            <a:endParaRPr lang="en-US" altLang="zh-CN" sz="2800" b="1" dirty="0">
              <a:solidFill>
                <a:srgbClr val="CC3300"/>
              </a:solidFill>
              <a:latin typeface="楷体_GB2312" pitchFamily="49" charset="-122"/>
              <a:ea typeface="楷体_GB2312" pitchFamily="49" charset="-122"/>
            </a:endParaRPr>
          </a:p>
        </p:txBody>
      </p:sp>
      <p:sp>
        <p:nvSpPr>
          <p:cNvPr id="2" name="灯片编号占位符 1"/>
          <p:cNvSpPr>
            <a:spLocks noGrp="1"/>
          </p:cNvSpPr>
          <p:nvPr>
            <p:ph type="sldNum" sz="quarter" idx="11"/>
          </p:nvPr>
        </p:nvSpPr>
        <p:spPr>
          <a:xfrm>
            <a:off x="179512" y="6381328"/>
            <a:ext cx="1512540" cy="320675"/>
          </a:xfrm>
        </p:spPr>
        <p:txBody>
          <a:bodyPr/>
          <a:lstStyle/>
          <a:p>
            <a:pPr>
              <a:defRPr/>
            </a:pPr>
            <a:fld id="{C8E68E76-BED9-4822-AFC4-B7367625829A}" type="slidenum">
              <a:rPr lang="en-US" altLang="zh-CN" smtClean="0">
                <a:solidFill>
                  <a:schemeClr val="tx1"/>
                </a:solidFill>
              </a:rPr>
              <a:pPr>
                <a:defRPr/>
              </a:pPr>
              <a:t>144</a:t>
            </a:fld>
            <a:endParaRPr lang="en-US" altLang="zh-CN" dirty="0">
              <a:solidFill>
                <a:schemeClr val="tx1"/>
              </a:solidFill>
            </a:endParaRPr>
          </a:p>
        </p:txBody>
      </p:sp>
    </p:spTree>
    <p:extLst>
      <p:ext uri="{BB962C8B-B14F-4D97-AF65-F5344CB8AC3E}">
        <p14:creationId xmlns:p14="http://schemas.microsoft.com/office/powerpoint/2010/main" val="3888501155"/>
      </p:ext>
    </p:extLst>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r>
              <a:rPr lang="zh-CN" altLang="en-US"/>
              <a:t>数据模型的优化（续）</a:t>
            </a:r>
          </a:p>
        </p:txBody>
      </p:sp>
      <p:sp>
        <p:nvSpPr>
          <p:cNvPr id="592899" name="Rectangle 3"/>
          <p:cNvSpPr>
            <a:spLocks noGrp="1" noChangeArrowheads="1"/>
          </p:cNvSpPr>
          <p:nvPr>
            <p:ph type="body" idx="1"/>
          </p:nvPr>
        </p:nvSpPr>
        <p:spPr>
          <a:xfrm>
            <a:off x="836613" y="1628800"/>
            <a:ext cx="7772400" cy="4114800"/>
          </a:xfrm>
        </p:spPr>
        <p:txBody>
          <a:bodyPr/>
          <a:lstStyle/>
          <a:p>
            <a:pPr lvl="1">
              <a:lnSpc>
                <a:spcPct val="130000"/>
              </a:lnSpc>
              <a:spcBef>
                <a:spcPct val="50000"/>
              </a:spcBef>
            </a:pPr>
            <a:r>
              <a:rPr lang="zh-CN" altLang="en-US" b="1" dirty="0">
                <a:solidFill>
                  <a:srgbClr val="C00000"/>
                </a:solidFill>
              </a:rPr>
              <a:t>垂直分解</a:t>
            </a:r>
          </a:p>
          <a:p>
            <a:pPr lvl="2" algn="just">
              <a:lnSpc>
                <a:spcPct val="130000"/>
              </a:lnSpc>
              <a:spcBef>
                <a:spcPct val="50000"/>
              </a:spcBef>
              <a:buFont typeface="Wingdings" panose="05000000000000000000" pitchFamily="2" charset="2"/>
              <a:buChar char="Ø"/>
            </a:pPr>
            <a:r>
              <a:rPr lang="zh-CN" altLang="en-US" sz="2400" b="1" dirty="0"/>
              <a:t>什么是垂直分解</a:t>
            </a:r>
          </a:p>
          <a:p>
            <a:pPr lvl="3" algn="just">
              <a:lnSpc>
                <a:spcPct val="130000"/>
              </a:lnSpc>
              <a:spcBef>
                <a:spcPct val="50000"/>
              </a:spcBef>
            </a:pPr>
            <a:r>
              <a:rPr lang="zh-CN" altLang="en-US" sz="2200" b="1" dirty="0"/>
              <a:t>把关系模式</a:t>
            </a:r>
            <a:r>
              <a:rPr lang="en-US" altLang="zh-CN" sz="2200" b="1" i="1" dirty="0"/>
              <a:t>R</a:t>
            </a:r>
            <a:r>
              <a:rPr lang="zh-CN" altLang="en-US" sz="2200" b="1" dirty="0"/>
              <a:t>的属性分解为若干子集合，形成若干子关系模式</a:t>
            </a:r>
          </a:p>
          <a:p>
            <a:pPr lvl="2">
              <a:lnSpc>
                <a:spcPct val="120000"/>
              </a:lnSpc>
              <a:buFont typeface="Wingdings" panose="05000000000000000000" pitchFamily="2" charset="2"/>
              <a:buChar char="Ø"/>
            </a:pPr>
            <a:r>
              <a:rPr lang="zh-CN" altLang="en-US" sz="2400" b="1" dirty="0"/>
              <a:t>垂直分解的适用范围</a:t>
            </a:r>
          </a:p>
          <a:p>
            <a:pPr lvl="3" algn="just">
              <a:lnSpc>
                <a:spcPct val="120000"/>
              </a:lnSpc>
            </a:pPr>
            <a:r>
              <a:rPr lang="zh-CN" altLang="en-US" sz="2200" b="1" dirty="0"/>
              <a:t>取决于分解后</a:t>
            </a:r>
            <a:r>
              <a:rPr lang="en-US" altLang="zh-CN" sz="2200" b="1" i="1" dirty="0"/>
              <a:t>R</a:t>
            </a:r>
            <a:r>
              <a:rPr lang="zh-CN" altLang="en-US" sz="2200" b="1" dirty="0"/>
              <a:t>上的所有事务的总效率是否得到了提高</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145</a:t>
            </a:fld>
            <a:endParaRPr lang="en-US" altLang="zh-CN"/>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783767" y="620688"/>
            <a:ext cx="7469832"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600" b="1">
                <a:solidFill>
                  <a:srgbClr val="FF0000"/>
                </a:solidFill>
              </a:rPr>
              <a:t>垂直分解</a:t>
            </a:r>
          </a:p>
        </p:txBody>
      </p:sp>
      <p:sp>
        <p:nvSpPr>
          <p:cNvPr id="498691" name="Rectangle 3"/>
          <p:cNvSpPr>
            <a:spLocks noGrp="1" noChangeArrowheads="1"/>
          </p:cNvSpPr>
          <p:nvPr>
            <p:ph idx="1"/>
          </p:nvPr>
        </p:nvSpPr>
        <p:spPr bwMode="auto">
          <a:xfrm>
            <a:off x="496094" y="1476375"/>
            <a:ext cx="8305800" cy="480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Clr>
                <a:schemeClr val="hlink"/>
              </a:buClr>
              <a:buFontTx/>
              <a:buNone/>
            </a:pPr>
            <a:r>
              <a:rPr lang="zh-CN" altLang="en-US" sz="2600" b="1" dirty="0">
                <a:solidFill>
                  <a:srgbClr val="000066"/>
                </a:solidFill>
                <a:latin typeface="宋体" pitchFamily="2" charset="-122"/>
              </a:rPr>
              <a:t>例：职工情况的关系模式</a:t>
            </a:r>
            <a:br>
              <a:rPr lang="zh-CN" altLang="en-US" sz="2600" b="1" dirty="0">
                <a:solidFill>
                  <a:srgbClr val="000066"/>
                </a:solidFill>
                <a:latin typeface="宋体" pitchFamily="2" charset="-122"/>
              </a:rPr>
            </a:br>
            <a:r>
              <a:rPr lang="zh-CN" altLang="en-US" sz="2600" b="1" dirty="0">
                <a:solidFill>
                  <a:srgbClr val="000066"/>
                </a:solidFill>
                <a:latin typeface="宋体" pitchFamily="2" charset="-122"/>
              </a:rPr>
              <a:t> </a:t>
            </a:r>
            <a:r>
              <a:rPr lang="en-US" altLang="zh-CN" sz="2600" b="1" dirty="0">
                <a:solidFill>
                  <a:srgbClr val="669900"/>
                </a:solidFill>
                <a:latin typeface="宋体" pitchFamily="2" charset="-122"/>
              </a:rPr>
              <a:t>EMP(</a:t>
            </a:r>
            <a:r>
              <a:rPr lang="zh-CN" altLang="en-US" sz="2600" b="1" u="sng" dirty="0">
                <a:solidFill>
                  <a:srgbClr val="669900"/>
                </a:solidFill>
                <a:latin typeface="宋体" pitchFamily="2" charset="-122"/>
              </a:rPr>
              <a:t>职工编号</a:t>
            </a:r>
            <a:r>
              <a:rPr lang="en-US" altLang="zh-CN" sz="2600" b="1" dirty="0">
                <a:solidFill>
                  <a:srgbClr val="669900"/>
                </a:solidFill>
                <a:latin typeface="宋体" pitchFamily="2" charset="-122"/>
              </a:rPr>
              <a:t>,</a:t>
            </a:r>
            <a:r>
              <a:rPr lang="zh-CN" altLang="en-US" sz="2600" b="1" dirty="0">
                <a:solidFill>
                  <a:srgbClr val="669900"/>
                </a:solidFill>
                <a:latin typeface="宋体" pitchFamily="2" charset="-122"/>
              </a:rPr>
              <a:t>姓名</a:t>
            </a:r>
            <a:r>
              <a:rPr lang="en-US" altLang="zh-CN" sz="2600" b="1" dirty="0">
                <a:solidFill>
                  <a:srgbClr val="669900"/>
                </a:solidFill>
                <a:latin typeface="宋体" pitchFamily="2" charset="-122"/>
              </a:rPr>
              <a:t>,</a:t>
            </a:r>
            <a:r>
              <a:rPr lang="zh-CN" altLang="en-US" sz="2600" b="1" dirty="0">
                <a:solidFill>
                  <a:srgbClr val="669900"/>
                </a:solidFill>
                <a:latin typeface="宋体" pitchFamily="2" charset="-122"/>
              </a:rPr>
              <a:t>性别</a:t>
            </a:r>
            <a:r>
              <a:rPr lang="en-US" altLang="zh-CN" sz="2600" b="1" dirty="0">
                <a:solidFill>
                  <a:srgbClr val="669900"/>
                </a:solidFill>
                <a:latin typeface="宋体" pitchFamily="2" charset="-122"/>
              </a:rPr>
              <a:t>,</a:t>
            </a:r>
            <a:r>
              <a:rPr lang="zh-CN" altLang="en-US" sz="2600" b="1" dirty="0">
                <a:solidFill>
                  <a:srgbClr val="669900"/>
                </a:solidFill>
                <a:latin typeface="宋体" pitchFamily="2" charset="-122"/>
              </a:rPr>
              <a:t>年龄</a:t>
            </a:r>
            <a:r>
              <a:rPr lang="en-US" altLang="zh-CN" sz="2600" b="1" dirty="0">
                <a:solidFill>
                  <a:srgbClr val="669900"/>
                </a:solidFill>
                <a:latin typeface="宋体" pitchFamily="2" charset="-122"/>
              </a:rPr>
              <a:t>,</a:t>
            </a:r>
            <a:r>
              <a:rPr lang="zh-CN" altLang="en-US" sz="2600" b="1" dirty="0">
                <a:solidFill>
                  <a:srgbClr val="669900"/>
                </a:solidFill>
                <a:latin typeface="宋体" pitchFamily="2" charset="-122"/>
              </a:rPr>
              <a:t>职务</a:t>
            </a:r>
            <a:r>
              <a:rPr lang="en-US" altLang="zh-CN" sz="2600" b="1" dirty="0">
                <a:solidFill>
                  <a:srgbClr val="669900"/>
                </a:solidFill>
                <a:latin typeface="宋体" pitchFamily="2" charset="-122"/>
              </a:rPr>
              <a:t>,</a:t>
            </a:r>
            <a:r>
              <a:rPr lang="zh-CN" altLang="en-US" sz="2600" b="1" dirty="0">
                <a:solidFill>
                  <a:srgbClr val="669900"/>
                </a:solidFill>
                <a:latin typeface="宋体" pitchFamily="2" charset="-122"/>
              </a:rPr>
              <a:t>工资</a:t>
            </a:r>
            <a:r>
              <a:rPr lang="en-US" altLang="zh-CN" sz="2600" b="1" dirty="0">
                <a:solidFill>
                  <a:srgbClr val="669900"/>
                </a:solidFill>
                <a:latin typeface="宋体" pitchFamily="2" charset="-122"/>
              </a:rPr>
              <a:t>,</a:t>
            </a:r>
            <a:r>
              <a:rPr lang="zh-CN" altLang="en-US" sz="2600" b="1" dirty="0">
                <a:solidFill>
                  <a:srgbClr val="669900"/>
                </a:solidFill>
                <a:latin typeface="宋体" pitchFamily="2" charset="-122"/>
              </a:rPr>
              <a:t>工龄</a:t>
            </a:r>
            <a:r>
              <a:rPr lang="en-US" altLang="zh-CN" sz="2600" b="1" dirty="0">
                <a:solidFill>
                  <a:srgbClr val="669900"/>
                </a:solidFill>
                <a:latin typeface="宋体" pitchFamily="2" charset="-122"/>
              </a:rPr>
              <a:t>,</a:t>
            </a:r>
            <a:r>
              <a:rPr lang="zh-CN" altLang="en-US" sz="2600" b="1" dirty="0">
                <a:solidFill>
                  <a:srgbClr val="669900"/>
                </a:solidFill>
                <a:latin typeface="宋体" pitchFamily="2" charset="-122"/>
              </a:rPr>
              <a:t>住址</a:t>
            </a:r>
            <a:r>
              <a:rPr lang="en-US" altLang="zh-CN" sz="2600" b="1" dirty="0">
                <a:solidFill>
                  <a:srgbClr val="669900"/>
                </a:solidFill>
                <a:latin typeface="宋体" pitchFamily="2" charset="-122"/>
              </a:rPr>
              <a:t>,</a:t>
            </a:r>
            <a:r>
              <a:rPr lang="zh-CN" altLang="en-US" sz="2600" b="1" dirty="0">
                <a:solidFill>
                  <a:srgbClr val="669900"/>
                </a:solidFill>
                <a:latin typeface="宋体" pitchFamily="2" charset="-122"/>
              </a:rPr>
              <a:t>电话</a:t>
            </a:r>
            <a:r>
              <a:rPr lang="en-US" altLang="zh-CN" sz="2600" b="1" dirty="0">
                <a:solidFill>
                  <a:srgbClr val="669900"/>
                </a:solidFill>
                <a:latin typeface="宋体" pitchFamily="2" charset="-122"/>
              </a:rPr>
              <a:t>)</a:t>
            </a:r>
            <a:br>
              <a:rPr lang="en-US" altLang="zh-CN" sz="2600" b="1" dirty="0">
                <a:solidFill>
                  <a:srgbClr val="669900"/>
                </a:solidFill>
                <a:latin typeface="宋体" pitchFamily="2" charset="-122"/>
              </a:rPr>
            </a:br>
            <a:r>
              <a:rPr lang="zh-CN" altLang="en-US" sz="2600" b="1" dirty="0">
                <a:solidFill>
                  <a:srgbClr val="000066"/>
                </a:solidFill>
                <a:latin typeface="宋体" pitchFamily="2" charset="-122"/>
              </a:rPr>
              <a:t>事实情况：经常查询前六项，较少使用后三项</a:t>
            </a:r>
          </a:p>
          <a:p>
            <a:pPr eaLnBrk="1" hangingPunct="1">
              <a:lnSpc>
                <a:spcPct val="90000"/>
              </a:lnSpc>
              <a:buClr>
                <a:schemeClr val="hlink"/>
              </a:buClr>
              <a:buFontTx/>
              <a:buNone/>
            </a:pPr>
            <a:r>
              <a:rPr lang="zh-CN" altLang="en-US" sz="2600" b="1" dirty="0">
                <a:solidFill>
                  <a:srgbClr val="CC3300"/>
                </a:solidFill>
                <a:latin typeface="宋体" pitchFamily="2" charset="-122"/>
              </a:rPr>
              <a:t>垂直模式分解</a:t>
            </a:r>
            <a:r>
              <a:rPr lang="en-US" altLang="zh-CN" sz="2600" b="1" dirty="0">
                <a:solidFill>
                  <a:srgbClr val="000066"/>
                </a:solidFill>
                <a:latin typeface="宋体" pitchFamily="2" charset="-122"/>
              </a:rPr>
              <a:t>:</a:t>
            </a:r>
            <a:br>
              <a:rPr lang="en-US" altLang="zh-CN" sz="2600" b="1" dirty="0">
                <a:solidFill>
                  <a:srgbClr val="000066"/>
                </a:solidFill>
                <a:latin typeface="宋体" pitchFamily="2" charset="-122"/>
              </a:rPr>
            </a:br>
            <a:r>
              <a:rPr lang="en-US" altLang="zh-CN" sz="2600" b="1" dirty="0">
                <a:solidFill>
                  <a:srgbClr val="669900"/>
                </a:solidFill>
                <a:latin typeface="宋体" pitchFamily="2" charset="-122"/>
              </a:rPr>
              <a:t>1. EMP1(</a:t>
            </a:r>
            <a:r>
              <a:rPr lang="zh-CN" altLang="en-US" sz="2600" b="1" u="sng" dirty="0">
                <a:solidFill>
                  <a:srgbClr val="669900"/>
                </a:solidFill>
                <a:latin typeface="宋体" pitchFamily="2" charset="-122"/>
              </a:rPr>
              <a:t>职工编号</a:t>
            </a:r>
            <a:r>
              <a:rPr lang="en-US" altLang="zh-CN" sz="2600" b="1" dirty="0">
                <a:solidFill>
                  <a:srgbClr val="669900"/>
                </a:solidFill>
                <a:latin typeface="宋体" pitchFamily="2" charset="-122"/>
              </a:rPr>
              <a:t>,</a:t>
            </a:r>
            <a:r>
              <a:rPr lang="zh-CN" altLang="en-US" sz="2600" b="1" dirty="0">
                <a:solidFill>
                  <a:srgbClr val="669900"/>
                </a:solidFill>
                <a:latin typeface="宋体" pitchFamily="2" charset="-122"/>
              </a:rPr>
              <a:t>姓名</a:t>
            </a:r>
            <a:r>
              <a:rPr lang="en-US" altLang="zh-CN" sz="2600" b="1" dirty="0">
                <a:solidFill>
                  <a:srgbClr val="669900"/>
                </a:solidFill>
                <a:latin typeface="宋体" pitchFamily="2" charset="-122"/>
              </a:rPr>
              <a:t>,</a:t>
            </a:r>
            <a:r>
              <a:rPr lang="zh-CN" altLang="en-US" sz="2600" b="1" dirty="0">
                <a:solidFill>
                  <a:srgbClr val="669900"/>
                </a:solidFill>
                <a:latin typeface="宋体" pitchFamily="2" charset="-122"/>
              </a:rPr>
              <a:t>性别</a:t>
            </a:r>
            <a:r>
              <a:rPr lang="en-US" altLang="zh-CN" sz="2600" b="1" dirty="0">
                <a:solidFill>
                  <a:srgbClr val="669900"/>
                </a:solidFill>
                <a:latin typeface="宋体" pitchFamily="2" charset="-122"/>
              </a:rPr>
              <a:t>,</a:t>
            </a:r>
            <a:r>
              <a:rPr lang="zh-CN" altLang="en-US" sz="2600" b="1" dirty="0">
                <a:solidFill>
                  <a:srgbClr val="669900"/>
                </a:solidFill>
                <a:latin typeface="宋体" pitchFamily="2" charset="-122"/>
              </a:rPr>
              <a:t>年龄</a:t>
            </a:r>
            <a:r>
              <a:rPr lang="en-US" altLang="zh-CN" sz="2600" b="1" dirty="0">
                <a:solidFill>
                  <a:srgbClr val="669900"/>
                </a:solidFill>
                <a:latin typeface="宋体" pitchFamily="2" charset="-122"/>
              </a:rPr>
              <a:t>,</a:t>
            </a:r>
            <a:r>
              <a:rPr lang="zh-CN" altLang="en-US" sz="2600" b="1" dirty="0">
                <a:solidFill>
                  <a:srgbClr val="669900"/>
                </a:solidFill>
                <a:latin typeface="宋体" pitchFamily="2" charset="-122"/>
              </a:rPr>
              <a:t>职务</a:t>
            </a:r>
            <a:r>
              <a:rPr lang="en-US" altLang="zh-CN" sz="2600" b="1" dirty="0">
                <a:solidFill>
                  <a:srgbClr val="669900"/>
                </a:solidFill>
                <a:latin typeface="宋体" pitchFamily="2" charset="-122"/>
              </a:rPr>
              <a:t>,</a:t>
            </a:r>
            <a:r>
              <a:rPr lang="zh-CN" altLang="en-US" sz="2600" b="1" dirty="0">
                <a:solidFill>
                  <a:srgbClr val="669900"/>
                </a:solidFill>
                <a:latin typeface="宋体" pitchFamily="2" charset="-122"/>
              </a:rPr>
              <a:t>工资</a:t>
            </a:r>
            <a:r>
              <a:rPr lang="en-US" altLang="zh-CN" sz="2600" b="1" dirty="0">
                <a:solidFill>
                  <a:srgbClr val="669900"/>
                </a:solidFill>
                <a:latin typeface="宋体" pitchFamily="2" charset="-122"/>
              </a:rPr>
              <a:t>)</a:t>
            </a:r>
            <a:br>
              <a:rPr lang="en-US" altLang="zh-CN" sz="2600" b="1" dirty="0">
                <a:solidFill>
                  <a:srgbClr val="669900"/>
                </a:solidFill>
                <a:latin typeface="宋体" pitchFamily="2" charset="-122"/>
              </a:rPr>
            </a:br>
            <a:r>
              <a:rPr lang="en-US" altLang="zh-CN" sz="2600" b="1" dirty="0">
                <a:solidFill>
                  <a:srgbClr val="669900"/>
                </a:solidFill>
                <a:latin typeface="宋体" pitchFamily="2" charset="-122"/>
              </a:rPr>
              <a:t>2. EMP2(</a:t>
            </a:r>
            <a:r>
              <a:rPr lang="zh-CN" altLang="en-US" sz="2600" b="1" u="sng" dirty="0">
                <a:solidFill>
                  <a:srgbClr val="669900"/>
                </a:solidFill>
                <a:latin typeface="宋体" pitchFamily="2" charset="-122"/>
              </a:rPr>
              <a:t>职工编号</a:t>
            </a:r>
            <a:r>
              <a:rPr lang="en-US" altLang="zh-CN" sz="2600" b="1" dirty="0">
                <a:solidFill>
                  <a:srgbClr val="669900"/>
                </a:solidFill>
                <a:latin typeface="宋体" pitchFamily="2" charset="-122"/>
              </a:rPr>
              <a:t>,</a:t>
            </a:r>
            <a:r>
              <a:rPr lang="zh-CN" altLang="en-US" sz="2600" b="1" dirty="0">
                <a:solidFill>
                  <a:srgbClr val="669900"/>
                </a:solidFill>
                <a:latin typeface="宋体" pitchFamily="2" charset="-122"/>
              </a:rPr>
              <a:t>工龄</a:t>
            </a:r>
            <a:r>
              <a:rPr lang="en-US" altLang="zh-CN" sz="2600" b="1" dirty="0">
                <a:solidFill>
                  <a:srgbClr val="669900"/>
                </a:solidFill>
                <a:latin typeface="宋体" pitchFamily="2" charset="-122"/>
              </a:rPr>
              <a:t>,</a:t>
            </a:r>
            <a:r>
              <a:rPr lang="zh-CN" altLang="en-US" sz="2600" b="1" dirty="0">
                <a:solidFill>
                  <a:srgbClr val="669900"/>
                </a:solidFill>
                <a:latin typeface="宋体" pitchFamily="2" charset="-122"/>
              </a:rPr>
              <a:t>住址</a:t>
            </a:r>
            <a:r>
              <a:rPr lang="en-US" altLang="zh-CN" sz="2600" b="1" dirty="0">
                <a:solidFill>
                  <a:srgbClr val="669900"/>
                </a:solidFill>
                <a:latin typeface="宋体" pitchFamily="2" charset="-122"/>
              </a:rPr>
              <a:t>,</a:t>
            </a:r>
            <a:r>
              <a:rPr lang="zh-CN" altLang="en-US" sz="2600" b="1" dirty="0">
                <a:solidFill>
                  <a:srgbClr val="669900"/>
                </a:solidFill>
                <a:latin typeface="宋体" pitchFamily="2" charset="-122"/>
              </a:rPr>
              <a:t>电话</a:t>
            </a:r>
            <a:r>
              <a:rPr lang="en-US" altLang="zh-CN" sz="2600" b="1" dirty="0">
                <a:solidFill>
                  <a:srgbClr val="669900"/>
                </a:solidFill>
                <a:latin typeface="宋体" pitchFamily="2" charset="-122"/>
              </a:rPr>
              <a:t>)</a:t>
            </a:r>
          </a:p>
          <a:p>
            <a:pPr eaLnBrk="1" hangingPunct="1">
              <a:lnSpc>
                <a:spcPct val="90000"/>
              </a:lnSpc>
              <a:buClr>
                <a:schemeClr val="hlink"/>
              </a:buClr>
              <a:buFontTx/>
              <a:buNone/>
            </a:pPr>
            <a:r>
              <a:rPr lang="zh-CN" altLang="en-US" sz="2600" b="1" dirty="0">
                <a:solidFill>
                  <a:srgbClr val="000066"/>
                </a:solidFill>
                <a:latin typeface="宋体" pitchFamily="2" charset="-122"/>
              </a:rPr>
              <a:t>小结</a:t>
            </a:r>
            <a:r>
              <a:rPr lang="en-US" altLang="zh-CN" sz="2600" b="1" dirty="0">
                <a:solidFill>
                  <a:srgbClr val="000066"/>
                </a:solidFill>
                <a:latin typeface="宋体" pitchFamily="2" charset="-122"/>
              </a:rPr>
              <a:t>:</a:t>
            </a:r>
            <a:br>
              <a:rPr lang="en-US" altLang="zh-CN" sz="2600" b="1" dirty="0">
                <a:solidFill>
                  <a:srgbClr val="000066"/>
                </a:solidFill>
                <a:latin typeface="宋体" pitchFamily="2" charset="-122"/>
              </a:rPr>
            </a:br>
            <a:r>
              <a:rPr lang="en-US" altLang="zh-CN" sz="2600" b="1" dirty="0">
                <a:solidFill>
                  <a:srgbClr val="000066"/>
                </a:solidFill>
                <a:latin typeface="宋体" pitchFamily="2" charset="-122"/>
              </a:rPr>
              <a:t>   </a:t>
            </a:r>
            <a:r>
              <a:rPr lang="zh-CN" altLang="en-US" sz="2600" b="1" dirty="0">
                <a:solidFill>
                  <a:srgbClr val="000066"/>
                </a:solidFill>
                <a:latin typeface="宋体" pitchFamily="2" charset="-122"/>
              </a:rPr>
              <a:t>同时存在经常查询和非经常查询的属性，均可采用垂直分割的方法。</a:t>
            </a:r>
          </a:p>
          <a:p>
            <a:pPr eaLnBrk="1" hangingPunct="1">
              <a:lnSpc>
                <a:spcPct val="90000"/>
              </a:lnSpc>
              <a:buClr>
                <a:schemeClr val="hlink"/>
              </a:buClr>
              <a:buFontTx/>
              <a:buNone/>
            </a:pPr>
            <a:r>
              <a:rPr lang="zh-CN" altLang="en-US" sz="2600" b="1" dirty="0">
                <a:solidFill>
                  <a:srgbClr val="000066"/>
                </a:solidFill>
                <a:latin typeface="宋体" pitchFamily="2" charset="-122"/>
              </a:rPr>
              <a:t>优点：</a:t>
            </a:r>
          </a:p>
          <a:p>
            <a:pPr eaLnBrk="1" hangingPunct="1">
              <a:lnSpc>
                <a:spcPct val="90000"/>
              </a:lnSpc>
              <a:buClr>
                <a:schemeClr val="hlink"/>
              </a:buClr>
              <a:buFontTx/>
              <a:buNone/>
            </a:pPr>
            <a:r>
              <a:rPr lang="zh-CN" altLang="en-US" sz="2600" b="1" dirty="0">
                <a:solidFill>
                  <a:srgbClr val="000066"/>
                </a:solidFill>
                <a:latin typeface="宋体" pitchFamily="2" charset="-122"/>
              </a:rPr>
              <a:t>     减少数据传递量；提高查询速度。</a:t>
            </a:r>
          </a:p>
        </p:txBody>
      </p:sp>
      <p:sp>
        <p:nvSpPr>
          <p:cNvPr id="2" name="灯片编号占位符 1"/>
          <p:cNvSpPr>
            <a:spLocks noGrp="1"/>
          </p:cNvSpPr>
          <p:nvPr>
            <p:ph type="sldNum" sz="quarter" idx="11"/>
          </p:nvPr>
        </p:nvSpPr>
        <p:spPr>
          <a:xfrm>
            <a:off x="27497" y="6381328"/>
            <a:ext cx="1512540" cy="320675"/>
          </a:xfrm>
        </p:spPr>
        <p:txBody>
          <a:bodyPr/>
          <a:lstStyle/>
          <a:p>
            <a:pPr>
              <a:defRPr/>
            </a:pPr>
            <a:fld id="{C8E68E76-BED9-4822-AFC4-B7367625829A}" type="slidenum">
              <a:rPr lang="en-US" altLang="zh-CN" smtClean="0">
                <a:solidFill>
                  <a:schemeClr val="tx1"/>
                </a:solidFill>
              </a:rPr>
              <a:pPr>
                <a:defRPr/>
              </a:pPr>
              <a:t>146</a:t>
            </a:fld>
            <a:endParaRPr lang="en-US" altLang="zh-CN" dirty="0">
              <a:solidFill>
                <a:schemeClr val="tx1"/>
              </a:solidFill>
            </a:endParaRPr>
          </a:p>
        </p:txBody>
      </p:sp>
    </p:spTree>
    <p:extLst>
      <p:ext uri="{BB962C8B-B14F-4D97-AF65-F5344CB8AC3E}">
        <p14:creationId xmlns:p14="http://schemas.microsoft.com/office/powerpoint/2010/main" val="8126391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98691">
                                            <p:txEl>
                                              <p:pRg st="0" end="0"/>
                                            </p:txEl>
                                          </p:spTgt>
                                        </p:tgtEl>
                                        <p:attrNameLst>
                                          <p:attrName>style.visibility</p:attrName>
                                        </p:attrNameLst>
                                      </p:cBhvr>
                                      <p:to>
                                        <p:strVal val="visible"/>
                                      </p:to>
                                    </p:set>
                                    <p:animEffect transition="in" filter="box(in)">
                                      <p:cBhvr>
                                        <p:cTn id="7" dur="500"/>
                                        <p:tgtEl>
                                          <p:spTgt spid="4986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98691">
                                            <p:txEl>
                                              <p:pRg st="1" end="1"/>
                                            </p:txEl>
                                          </p:spTgt>
                                        </p:tgtEl>
                                        <p:attrNameLst>
                                          <p:attrName>style.visibility</p:attrName>
                                        </p:attrNameLst>
                                      </p:cBhvr>
                                      <p:to>
                                        <p:strVal val="visible"/>
                                      </p:to>
                                    </p:set>
                                    <p:animEffect transition="in" filter="box(in)">
                                      <p:cBhvr>
                                        <p:cTn id="12" dur="500"/>
                                        <p:tgtEl>
                                          <p:spTgt spid="4986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98691">
                                            <p:txEl>
                                              <p:pRg st="2" end="2"/>
                                            </p:txEl>
                                          </p:spTgt>
                                        </p:tgtEl>
                                        <p:attrNameLst>
                                          <p:attrName>style.visibility</p:attrName>
                                        </p:attrNameLst>
                                      </p:cBhvr>
                                      <p:to>
                                        <p:strVal val="visible"/>
                                      </p:to>
                                    </p:set>
                                    <p:animEffect transition="in" filter="box(in)">
                                      <p:cBhvr>
                                        <p:cTn id="17" dur="500"/>
                                        <p:tgtEl>
                                          <p:spTgt spid="4986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98691">
                                            <p:txEl>
                                              <p:pRg st="3" end="3"/>
                                            </p:txEl>
                                          </p:spTgt>
                                        </p:tgtEl>
                                        <p:attrNameLst>
                                          <p:attrName>style.visibility</p:attrName>
                                        </p:attrNameLst>
                                      </p:cBhvr>
                                      <p:to>
                                        <p:strVal val="visible"/>
                                      </p:to>
                                    </p:set>
                                    <p:animEffect transition="in" filter="box(in)">
                                      <p:cBhvr>
                                        <p:cTn id="22" dur="500"/>
                                        <p:tgtEl>
                                          <p:spTgt spid="4986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98691">
                                            <p:txEl>
                                              <p:pRg st="4" end="4"/>
                                            </p:txEl>
                                          </p:spTgt>
                                        </p:tgtEl>
                                        <p:attrNameLst>
                                          <p:attrName>style.visibility</p:attrName>
                                        </p:attrNameLst>
                                      </p:cBhvr>
                                      <p:to>
                                        <p:strVal val="visible"/>
                                      </p:to>
                                    </p:set>
                                    <p:animEffect transition="in" filter="box(in)">
                                      <p:cBhvr>
                                        <p:cTn id="27" dur="500"/>
                                        <p:tgtEl>
                                          <p:spTgt spid="4986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build="p" autoUpdateAnimBg="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altLang="zh-CN"/>
              <a:t>7.4  </a:t>
            </a:r>
            <a:r>
              <a:rPr lang="zh-CN" altLang="en-US"/>
              <a:t>逻辑结构设计</a:t>
            </a:r>
          </a:p>
        </p:txBody>
      </p:sp>
      <p:sp>
        <p:nvSpPr>
          <p:cNvPr id="593923" name="Rectangle 3"/>
          <p:cNvSpPr>
            <a:spLocks noGrp="1" noChangeArrowheads="1"/>
          </p:cNvSpPr>
          <p:nvPr>
            <p:ph type="body" idx="1"/>
          </p:nvPr>
        </p:nvSpPr>
        <p:spPr>
          <a:xfrm>
            <a:off x="684213" y="1828800"/>
            <a:ext cx="8002587" cy="4495800"/>
          </a:xfrm>
        </p:spPr>
        <p:txBody>
          <a:bodyPr/>
          <a:lstStyle/>
          <a:p>
            <a:pPr>
              <a:lnSpc>
                <a:spcPct val="170000"/>
              </a:lnSpc>
              <a:buFont typeface="Wingdings" panose="05000000000000000000" pitchFamily="2" charset="2"/>
              <a:buNone/>
            </a:pPr>
            <a:r>
              <a:rPr lang="en-US" altLang="zh-CN" b="1"/>
              <a:t>7.4.1  E-R</a:t>
            </a:r>
            <a:r>
              <a:rPr lang="zh-CN" altLang="en-US" b="1"/>
              <a:t>图向关系模型的转换</a:t>
            </a:r>
          </a:p>
          <a:p>
            <a:pPr>
              <a:lnSpc>
                <a:spcPct val="170000"/>
              </a:lnSpc>
              <a:buFont typeface="Wingdings" panose="05000000000000000000" pitchFamily="2" charset="2"/>
              <a:buNone/>
            </a:pPr>
            <a:r>
              <a:rPr lang="en-US" altLang="zh-CN" b="1"/>
              <a:t>7.4.2  </a:t>
            </a:r>
            <a:r>
              <a:rPr lang="zh-CN" altLang="en-US" b="1"/>
              <a:t>数据模型的优化</a:t>
            </a:r>
          </a:p>
          <a:p>
            <a:pPr>
              <a:lnSpc>
                <a:spcPct val="170000"/>
              </a:lnSpc>
              <a:buFont typeface="Wingdings" panose="05000000000000000000" pitchFamily="2" charset="2"/>
              <a:buNone/>
            </a:pPr>
            <a:r>
              <a:rPr lang="en-US" altLang="zh-CN" b="1">
                <a:solidFill>
                  <a:srgbClr val="3333FF"/>
                </a:solidFill>
              </a:rPr>
              <a:t>7.4.3  </a:t>
            </a:r>
            <a:r>
              <a:rPr lang="zh-CN" altLang="en-US" b="1">
                <a:solidFill>
                  <a:srgbClr val="3333FF"/>
                </a:solidFill>
              </a:rPr>
              <a:t>设计用户子模式</a:t>
            </a:r>
          </a:p>
          <a:p>
            <a:pPr>
              <a:buFont typeface="Wingdings" panose="05000000000000000000" pitchFamily="2" charset="2"/>
              <a:buNone/>
            </a:pPr>
            <a:endParaRPr lang="en-US" altLang="zh-CN" b="1">
              <a:solidFill>
                <a:srgbClr val="3333FF"/>
              </a:solidFill>
            </a:endParaRP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147</a:t>
            </a:fld>
            <a:endParaRPr lang="en-US" altLang="zh-CN"/>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altLang="zh-CN"/>
              <a:t>7.4.3  </a:t>
            </a:r>
            <a:r>
              <a:rPr lang="zh-CN" altLang="en-US"/>
              <a:t>设计用户子模式</a:t>
            </a:r>
          </a:p>
        </p:txBody>
      </p:sp>
      <p:sp>
        <p:nvSpPr>
          <p:cNvPr id="594947" name="Rectangle 3"/>
          <p:cNvSpPr>
            <a:spLocks noGrp="1" noChangeArrowheads="1"/>
          </p:cNvSpPr>
          <p:nvPr>
            <p:ph type="body" idx="1"/>
          </p:nvPr>
        </p:nvSpPr>
        <p:spPr>
          <a:xfrm>
            <a:off x="495300" y="1628800"/>
            <a:ext cx="8229600" cy="4495800"/>
          </a:xfrm>
        </p:spPr>
        <p:txBody>
          <a:bodyPr/>
          <a:lstStyle/>
          <a:p>
            <a:pPr>
              <a:lnSpc>
                <a:spcPct val="130000"/>
              </a:lnSpc>
            </a:pPr>
            <a:r>
              <a:rPr lang="zh-CN" altLang="en-US" b="1" dirty="0"/>
              <a:t>定义用户外模式时应该注重的问题</a:t>
            </a:r>
          </a:p>
          <a:p>
            <a:pPr>
              <a:lnSpc>
                <a:spcPct val="130000"/>
              </a:lnSpc>
              <a:buFont typeface="Wingdings" panose="05000000000000000000" pitchFamily="2" charset="2"/>
              <a:buNone/>
            </a:pPr>
            <a:r>
              <a:rPr lang="zh-CN" altLang="en-US" b="1" dirty="0"/>
              <a:t>    包括三个方面：</a:t>
            </a:r>
          </a:p>
          <a:p>
            <a:pPr>
              <a:lnSpc>
                <a:spcPct val="130000"/>
              </a:lnSpc>
              <a:buFont typeface="Wingdings" panose="05000000000000000000" pitchFamily="2" charset="2"/>
              <a:buNone/>
            </a:pPr>
            <a:r>
              <a:rPr lang="zh-CN" altLang="en-US" b="1" dirty="0"/>
              <a:t>         </a:t>
            </a:r>
            <a:r>
              <a:rPr lang="en-US" altLang="zh-CN" b="1" dirty="0"/>
              <a:t>(1) </a:t>
            </a:r>
            <a:r>
              <a:rPr lang="zh-CN" altLang="en-US" b="1" dirty="0"/>
              <a:t>使用更符合用户习惯的别名</a:t>
            </a:r>
          </a:p>
          <a:p>
            <a:pPr>
              <a:lnSpc>
                <a:spcPct val="130000"/>
              </a:lnSpc>
              <a:buFont typeface="Wingdings" panose="05000000000000000000" pitchFamily="2" charset="2"/>
              <a:buNone/>
            </a:pPr>
            <a:r>
              <a:rPr lang="zh-CN" altLang="en-US" b="1" dirty="0"/>
              <a:t>         </a:t>
            </a:r>
            <a:r>
              <a:rPr lang="en-US" altLang="zh-CN" b="1" dirty="0"/>
              <a:t>(2) </a:t>
            </a:r>
            <a:r>
              <a:rPr lang="zh-CN" altLang="en-US" b="1" dirty="0"/>
              <a:t>针对不同级别的用户定义不同的</a:t>
            </a:r>
            <a:r>
              <a:rPr lang="en-US" altLang="zh-CN" b="1" dirty="0"/>
              <a:t>View </a:t>
            </a:r>
            <a:r>
              <a:rPr lang="zh-CN" altLang="en-US" b="1" dirty="0"/>
              <a:t>，以</a:t>
            </a:r>
            <a:br>
              <a:rPr lang="zh-CN" altLang="en-US" b="1" dirty="0"/>
            </a:br>
            <a:r>
              <a:rPr lang="zh-CN" altLang="en-US" b="1" dirty="0"/>
              <a:t>           满足系统对安全性的要求。</a:t>
            </a:r>
          </a:p>
          <a:p>
            <a:pPr>
              <a:lnSpc>
                <a:spcPct val="130000"/>
              </a:lnSpc>
              <a:buFont typeface="Wingdings" panose="05000000000000000000" pitchFamily="2" charset="2"/>
              <a:buNone/>
            </a:pPr>
            <a:r>
              <a:rPr lang="zh-CN" altLang="en-US" b="1" dirty="0"/>
              <a:t>          </a:t>
            </a:r>
            <a:r>
              <a:rPr lang="en-US" altLang="zh-CN" b="1" dirty="0"/>
              <a:t>(3) </a:t>
            </a:r>
            <a:r>
              <a:rPr lang="zh-CN" altLang="en-US" b="1" dirty="0"/>
              <a:t>简化用户对系统的使用</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148</a:t>
            </a:fld>
            <a:endParaRPr lang="en-US" altLang="zh-CN"/>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lstStyle/>
          <a:p>
            <a:r>
              <a:rPr lang="zh-CN" altLang="en-US"/>
              <a:t>设计用户子模式（续）</a:t>
            </a:r>
          </a:p>
        </p:txBody>
      </p:sp>
      <p:sp>
        <p:nvSpPr>
          <p:cNvPr id="595971" name="Rectangle 3"/>
          <p:cNvSpPr>
            <a:spLocks noGrp="1" noChangeArrowheads="1"/>
          </p:cNvSpPr>
          <p:nvPr>
            <p:ph type="body" idx="1"/>
          </p:nvPr>
        </p:nvSpPr>
        <p:spPr>
          <a:xfrm>
            <a:off x="539750" y="1700213"/>
            <a:ext cx="8353425" cy="4572000"/>
          </a:xfrm>
        </p:spPr>
        <p:txBody>
          <a:bodyPr/>
          <a:lstStyle/>
          <a:p>
            <a:pPr>
              <a:lnSpc>
                <a:spcPct val="110000"/>
              </a:lnSpc>
              <a:buFont typeface="Wingdings" panose="05000000000000000000" pitchFamily="2" charset="2"/>
              <a:buNone/>
            </a:pPr>
            <a:r>
              <a:rPr lang="en-US" altLang="zh-CN" sz="2000" b="1" dirty="0"/>
              <a:t>[</a:t>
            </a:r>
            <a:r>
              <a:rPr lang="zh-CN" altLang="en-US" sz="2000" b="1" dirty="0"/>
              <a:t>例</a:t>
            </a:r>
            <a:r>
              <a:rPr lang="en-US" altLang="zh-CN" sz="2000" b="1" dirty="0"/>
              <a:t>] </a:t>
            </a:r>
            <a:r>
              <a:rPr lang="zh-CN" altLang="en-US" sz="2000" b="1" dirty="0"/>
              <a:t>关系模式产品（产品号，产品名，规格，单价，生产车间，生产负责人，产品成本，产品合格率，质量等级），可以在产品关系上建立两个视图：</a:t>
            </a:r>
          </a:p>
          <a:p>
            <a:pPr>
              <a:lnSpc>
                <a:spcPct val="110000"/>
              </a:lnSpc>
              <a:buFont typeface="Wingdings" panose="05000000000000000000" pitchFamily="2" charset="2"/>
              <a:buNone/>
            </a:pPr>
            <a:r>
              <a:rPr lang="zh-CN" altLang="en-US" sz="2000" b="1" dirty="0"/>
              <a:t>        为一般顾客建立视图：</a:t>
            </a:r>
          </a:p>
          <a:p>
            <a:pPr>
              <a:lnSpc>
                <a:spcPct val="110000"/>
              </a:lnSpc>
              <a:buFont typeface="Wingdings" panose="05000000000000000000" pitchFamily="2" charset="2"/>
              <a:buNone/>
            </a:pPr>
            <a:r>
              <a:rPr lang="zh-CN" altLang="en-US" sz="2000" b="1" dirty="0"/>
              <a:t>            产品</a:t>
            </a:r>
            <a:r>
              <a:rPr lang="en-US" altLang="zh-CN" sz="2000" b="1" dirty="0"/>
              <a:t>1</a:t>
            </a:r>
            <a:r>
              <a:rPr lang="zh-CN" altLang="en-US" sz="2000" b="1" dirty="0"/>
              <a:t>（产品号，产品名，规格，单价）</a:t>
            </a:r>
          </a:p>
          <a:p>
            <a:pPr>
              <a:lnSpc>
                <a:spcPct val="110000"/>
              </a:lnSpc>
              <a:buFont typeface="Wingdings" panose="05000000000000000000" pitchFamily="2" charset="2"/>
              <a:buNone/>
            </a:pPr>
            <a:r>
              <a:rPr lang="zh-CN" altLang="en-US" sz="2000" b="1" dirty="0"/>
              <a:t>        为产品销售部门建立视图：</a:t>
            </a:r>
          </a:p>
          <a:p>
            <a:pPr>
              <a:lnSpc>
                <a:spcPct val="110000"/>
              </a:lnSpc>
              <a:buFont typeface="Wingdings" panose="05000000000000000000" pitchFamily="2" charset="2"/>
              <a:buNone/>
            </a:pPr>
            <a:r>
              <a:rPr lang="zh-CN" altLang="en-US" sz="2000" b="1" dirty="0"/>
              <a:t>            产品</a:t>
            </a:r>
            <a:r>
              <a:rPr lang="en-US" altLang="zh-CN" sz="2000" b="1" dirty="0"/>
              <a:t>2</a:t>
            </a:r>
            <a:r>
              <a:rPr lang="zh-CN" altLang="en-US" sz="2000" b="1" dirty="0"/>
              <a:t>（产品号，产品名，规格，单价，车间，生产负责人）</a:t>
            </a:r>
          </a:p>
          <a:p>
            <a:pPr lvl="1">
              <a:lnSpc>
                <a:spcPct val="110000"/>
              </a:lnSpc>
            </a:pPr>
            <a:r>
              <a:rPr lang="zh-CN" altLang="en-US" sz="1800" b="1" dirty="0"/>
              <a:t>顾客视图中只包含允许顾客查询的属性</a:t>
            </a:r>
          </a:p>
          <a:p>
            <a:pPr lvl="1">
              <a:lnSpc>
                <a:spcPct val="110000"/>
              </a:lnSpc>
            </a:pPr>
            <a:r>
              <a:rPr lang="zh-CN" altLang="en-US" sz="1800" b="1" dirty="0"/>
              <a:t>销售部门视图中只包含允许销售部门查询的属性</a:t>
            </a:r>
          </a:p>
          <a:p>
            <a:pPr lvl="1">
              <a:lnSpc>
                <a:spcPct val="110000"/>
              </a:lnSpc>
            </a:pPr>
            <a:r>
              <a:rPr lang="zh-CN" altLang="en-US" sz="1800" b="1" dirty="0"/>
              <a:t>生产领导部门则可以查询全部产品数据</a:t>
            </a:r>
          </a:p>
          <a:p>
            <a:pPr lvl="1">
              <a:lnSpc>
                <a:spcPct val="110000"/>
              </a:lnSpc>
            </a:pPr>
            <a:r>
              <a:rPr lang="zh-CN" altLang="en-US" sz="1800" b="1" dirty="0"/>
              <a:t>可以防止用户非法访问不允许他们查询的数据，保证系统的安全性</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149</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en-US" altLang="zh-CN" sz="3200"/>
              <a:t>7.1.4</a:t>
            </a:r>
            <a:r>
              <a:rPr lang="zh-CN" altLang="en-US" sz="3200"/>
              <a:t>数据库设计过程中的各级模式</a:t>
            </a:r>
          </a:p>
        </p:txBody>
      </p:sp>
      <p:sp>
        <p:nvSpPr>
          <p:cNvPr id="481283" name="Rectangle 3"/>
          <p:cNvSpPr>
            <a:spLocks noGrp="1" noChangeArrowheads="1"/>
          </p:cNvSpPr>
          <p:nvPr>
            <p:ph type="body" idx="1"/>
          </p:nvPr>
        </p:nvSpPr>
        <p:spPr>
          <a:xfrm>
            <a:off x="755650" y="1700213"/>
            <a:ext cx="8153400" cy="576262"/>
          </a:xfrm>
        </p:spPr>
        <p:txBody>
          <a:bodyPr/>
          <a:lstStyle/>
          <a:p>
            <a:pPr>
              <a:lnSpc>
                <a:spcPct val="90000"/>
              </a:lnSpc>
              <a:buFont typeface="Wingdings" panose="05000000000000000000" pitchFamily="2" charset="2"/>
              <a:buNone/>
            </a:pPr>
            <a:r>
              <a:rPr lang="zh-CN" altLang="en-US" sz="2400"/>
              <a:t>数据库设计不同阶段形成的数据库各级模式</a:t>
            </a:r>
            <a:endParaRPr lang="zh-CN" altLang="en-US" sz="2400">
              <a:solidFill>
                <a:srgbClr val="2355F3"/>
              </a:solidFill>
            </a:endParaRPr>
          </a:p>
        </p:txBody>
      </p:sp>
      <p:sp>
        <p:nvSpPr>
          <p:cNvPr id="481285" name="Text Box 5"/>
          <p:cNvSpPr txBox="1">
            <a:spLocks noChangeArrowheads="1"/>
          </p:cNvSpPr>
          <p:nvPr/>
        </p:nvSpPr>
        <p:spPr bwMode="auto">
          <a:xfrm>
            <a:off x="3132138" y="6165850"/>
            <a:ext cx="186690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FontTx/>
              <a:buNone/>
            </a:pPr>
            <a:r>
              <a:rPr kumimoji="0" lang="zh-CN" altLang="en-US" sz="1600" b="0"/>
              <a:t>数据库的各级模式</a:t>
            </a:r>
            <a:r>
              <a:rPr kumimoji="0" lang="zh-CN" altLang="en-US" sz="1800"/>
              <a:t> </a:t>
            </a:r>
          </a:p>
        </p:txBody>
      </p:sp>
      <p:pic>
        <p:nvPicPr>
          <p:cNvPr id="481286" name="Picture 6" descr="7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2380183"/>
            <a:ext cx="6337300" cy="335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2727627" y="5077844"/>
            <a:ext cx="1115826" cy="978729"/>
          </a:xfrm>
          <a:prstGeom prst="rect">
            <a:avLst/>
          </a:prstGeom>
          <a:noFill/>
        </p:spPr>
        <p:txBody>
          <a:bodyPr wrap="square" rtlCol="0">
            <a:spAutoFit/>
          </a:bodyPr>
          <a:lstStyle/>
          <a:p>
            <a:r>
              <a:rPr lang="zh-CN" altLang="en-US" sz="1600" dirty="0"/>
              <a:t>概念结构设计阶段</a:t>
            </a:r>
          </a:p>
        </p:txBody>
      </p:sp>
      <p:sp>
        <p:nvSpPr>
          <p:cNvPr id="9" name="文本框 8"/>
          <p:cNvSpPr txBox="1"/>
          <p:nvPr/>
        </p:nvSpPr>
        <p:spPr>
          <a:xfrm>
            <a:off x="863886" y="5835105"/>
            <a:ext cx="1512168" cy="535531"/>
          </a:xfrm>
          <a:prstGeom prst="rect">
            <a:avLst/>
          </a:prstGeom>
          <a:noFill/>
        </p:spPr>
        <p:txBody>
          <a:bodyPr wrap="square" rtlCol="0">
            <a:spAutoFit/>
          </a:bodyPr>
          <a:lstStyle/>
          <a:p>
            <a:r>
              <a:rPr lang="zh-CN" altLang="en-US" sz="1600" dirty="0"/>
              <a:t>需求分析阶段</a:t>
            </a:r>
          </a:p>
        </p:txBody>
      </p:sp>
      <p:sp>
        <p:nvSpPr>
          <p:cNvPr id="10" name="文本框 9"/>
          <p:cNvSpPr txBox="1"/>
          <p:nvPr/>
        </p:nvSpPr>
        <p:spPr>
          <a:xfrm>
            <a:off x="4532358" y="5068492"/>
            <a:ext cx="1115826" cy="978729"/>
          </a:xfrm>
          <a:prstGeom prst="rect">
            <a:avLst/>
          </a:prstGeom>
          <a:noFill/>
        </p:spPr>
        <p:txBody>
          <a:bodyPr wrap="square" rtlCol="0">
            <a:spAutoFit/>
          </a:bodyPr>
          <a:lstStyle/>
          <a:p>
            <a:r>
              <a:rPr lang="zh-CN" altLang="en-US" sz="1600" dirty="0"/>
              <a:t>逻辑结构设计阶段</a:t>
            </a:r>
          </a:p>
        </p:txBody>
      </p:sp>
      <p:sp>
        <p:nvSpPr>
          <p:cNvPr id="11" name="文本框 10"/>
          <p:cNvSpPr txBox="1"/>
          <p:nvPr/>
        </p:nvSpPr>
        <p:spPr>
          <a:xfrm>
            <a:off x="6462012" y="5165764"/>
            <a:ext cx="1115826" cy="978729"/>
          </a:xfrm>
          <a:prstGeom prst="rect">
            <a:avLst/>
          </a:prstGeom>
          <a:noFill/>
        </p:spPr>
        <p:txBody>
          <a:bodyPr wrap="square" rtlCol="0">
            <a:spAutoFit/>
          </a:bodyPr>
          <a:lstStyle/>
          <a:p>
            <a:r>
              <a:rPr lang="zh-CN" altLang="en-US" sz="1600" dirty="0"/>
              <a:t>物理结构设计阶段</a:t>
            </a:r>
          </a:p>
        </p:txBody>
      </p:sp>
      <p:sp>
        <p:nvSpPr>
          <p:cNvPr id="3" name="灯片编号占位符 2"/>
          <p:cNvSpPr>
            <a:spLocks noGrp="1"/>
          </p:cNvSpPr>
          <p:nvPr>
            <p:ph type="sldNum" sz="quarter" idx="12"/>
          </p:nvPr>
        </p:nvSpPr>
        <p:spPr/>
        <p:txBody>
          <a:bodyPr/>
          <a:lstStyle/>
          <a:p>
            <a:fld id="{945D2E7A-0FED-4726-9E29-881D901EFE19}" type="slidenum">
              <a:rPr lang="en-US" altLang="zh-CN" smtClean="0"/>
              <a:pPr/>
              <a:t>15</a:t>
            </a:fld>
            <a:endParaRPr lang="en-US" altLang="zh-CN"/>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zh-CN" altLang="en-US"/>
              <a:t>第七章  数据库设计</a:t>
            </a:r>
          </a:p>
        </p:txBody>
      </p:sp>
      <p:sp>
        <p:nvSpPr>
          <p:cNvPr id="570371" name="Rectangle 3"/>
          <p:cNvSpPr>
            <a:spLocks noGrp="1" noChangeArrowheads="1"/>
          </p:cNvSpPr>
          <p:nvPr>
            <p:ph type="body" idx="1"/>
          </p:nvPr>
        </p:nvSpPr>
        <p:spPr>
          <a:xfrm>
            <a:off x="914400" y="1844675"/>
            <a:ext cx="7473950" cy="4495800"/>
          </a:xfrm>
        </p:spPr>
        <p:txBody>
          <a:bodyPr/>
          <a:lstStyle/>
          <a:p>
            <a:pPr>
              <a:lnSpc>
                <a:spcPct val="130000"/>
              </a:lnSpc>
              <a:buFont typeface="Wingdings" panose="05000000000000000000" pitchFamily="2" charset="2"/>
              <a:buNone/>
            </a:pPr>
            <a:r>
              <a:rPr lang="en-US" altLang="zh-CN" b="1" dirty="0"/>
              <a:t>7.1  </a:t>
            </a:r>
            <a:r>
              <a:rPr lang="zh-CN" altLang="en-US" b="1" dirty="0"/>
              <a:t>数据库设计概述</a:t>
            </a:r>
          </a:p>
          <a:p>
            <a:pPr>
              <a:lnSpc>
                <a:spcPct val="130000"/>
              </a:lnSpc>
              <a:buFont typeface="Wingdings" panose="05000000000000000000" pitchFamily="2" charset="2"/>
              <a:buNone/>
            </a:pPr>
            <a:r>
              <a:rPr lang="en-US" altLang="zh-CN" b="1" dirty="0"/>
              <a:t>7.2  </a:t>
            </a:r>
            <a:r>
              <a:rPr lang="zh-CN" altLang="en-US" b="1" dirty="0"/>
              <a:t>需求分析</a:t>
            </a:r>
          </a:p>
          <a:p>
            <a:pPr>
              <a:lnSpc>
                <a:spcPct val="130000"/>
              </a:lnSpc>
              <a:buFont typeface="Wingdings" panose="05000000000000000000" pitchFamily="2" charset="2"/>
              <a:buNone/>
            </a:pPr>
            <a:r>
              <a:rPr lang="en-US" altLang="zh-CN" b="1" dirty="0"/>
              <a:t>7.3  </a:t>
            </a:r>
            <a:r>
              <a:rPr lang="zh-CN" altLang="en-US" b="1" dirty="0"/>
              <a:t>概念结构设计</a:t>
            </a:r>
          </a:p>
          <a:p>
            <a:pPr>
              <a:lnSpc>
                <a:spcPct val="130000"/>
              </a:lnSpc>
              <a:buFont typeface="Wingdings" panose="05000000000000000000" pitchFamily="2" charset="2"/>
              <a:buNone/>
            </a:pPr>
            <a:r>
              <a:rPr lang="en-US" altLang="zh-CN" b="1" dirty="0"/>
              <a:t>7.4  </a:t>
            </a:r>
            <a:r>
              <a:rPr lang="zh-CN" altLang="en-US" b="1" dirty="0"/>
              <a:t>逻辑结构设计</a:t>
            </a:r>
          </a:p>
          <a:p>
            <a:pPr>
              <a:lnSpc>
                <a:spcPct val="130000"/>
              </a:lnSpc>
              <a:buFont typeface="Wingdings" panose="05000000000000000000" pitchFamily="2" charset="2"/>
              <a:buNone/>
            </a:pPr>
            <a:r>
              <a:rPr lang="en-US" altLang="zh-CN" b="1" dirty="0">
                <a:solidFill>
                  <a:srgbClr val="3366FF"/>
                </a:solidFill>
              </a:rPr>
              <a:t>7.5  </a:t>
            </a:r>
            <a:r>
              <a:rPr lang="zh-CN" altLang="en-US" b="1" dirty="0">
                <a:solidFill>
                  <a:srgbClr val="3366FF"/>
                </a:solidFill>
              </a:rPr>
              <a:t>数据库的物理设计</a:t>
            </a:r>
          </a:p>
          <a:p>
            <a:pPr>
              <a:lnSpc>
                <a:spcPct val="130000"/>
              </a:lnSpc>
              <a:buFont typeface="Wingdings" panose="05000000000000000000" pitchFamily="2" charset="2"/>
              <a:buNone/>
            </a:pPr>
            <a:r>
              <a:rPr lang="en-US" altLang="zh-CN" b="1" dirty="0"/>
              <a:t>7.6  </a:t>
            </a:r>
            <a:r>
              <a:rPr lang="zh-CN" altLang="en-US" b="1" dirty="0"/>
              <a:t>数据库的实施和维护</a:t>
            </a:r>
          </a:p>
          <a:p>
            <a:pPr>
              <a:lnSpc>
                <a:spcPct val="130000"/>
              </a:lnSpc>
              <a:buFont typeface="Wingdings" panose="05000000000000000000" pitchFamily="2" charset="2"/>
              <a:buNone/>
            </a:pPr>
            <a:r>
              <a:rPr lang="en-US" altLang="zh-CN" b="1" dirty="0"/>
              <a:t>7.7  </a:t>
            </a:r>
            <a:r>
              <a:rPr lang="zh-CN" altLang="en-US" b="1" dirty="0"/>
              <a:t>小结</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150</a:t>
            </a:fld>
            <a:endParaRPr lang="en-US" altLang="zh-CN"/>
          </a:p>
        </p:txBody>
      </p:sp>
    </p:spTree>
    <p:extLst>
      <p:ext uri="{BB962C8B-B14F-4D97-AF65-F5344CB8AC3E}">
        <p14:creationId xmlns:p14="http://schemas.microsoft.com/office/powerpoint/2010/main" val="5100876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bwMode="auto">
          <a:xfrm>
            <a:off x="395536" y="548680"/>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zh-CN" sz="3600" b="1" dirty="0">
                <a:latin typeface="黑体" panose="02010609060101010101" pitchFamily="49" charset="-122"/>
                <a:ea typeface="黑体" panose="02010609060101010101" pitchFamily="49" charset="-122"/>
              </a:rPr>
              <a:t>7.5 </a:t>
            </a:r>
            <a:r>
              <a:rPr lang="zh-CN" altLang="en-US" sz="3600" b="1" dirty="0">
                <a:latin typeface="黑体" panose="02010609060101010101" pitchFamily="49" charset="-122"/>
                <a:ea typeface="黑体" panose="02010609060101010101" pitchFamily="49" charset="-122"/>
              </a:rPr>
              <a:t>物理设计阶段</a:t>
            </a:r>
          </a:p>
        </p:txBody>
      </p:sp>
      <p:sp>
        <p:nvSpPr>
          <p:cNvPr id="76803" name="Rectangle 3"/>
          <p:cNvSpPr>
            <a:spLocks noGrp="1" noChangeArrowheads="1"/>
          </p:cNvSpPr>
          <p:nvPr>
            <p:ph idx="1"/>
          </p:nvPr>
        </p:nvSpPr>
        <p:spPr bwMode="auto">
          <a:xfrm>
            <a:off x="540141" y="1502736"/>
            <a:ext cx="7772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Clr>
                <a:srgbClr val="FFFF66"/>
              </a:buClr>
            </a:pPr>
            <a:r>
              <a:rPr lang="zh-CN" altLang="en-US" sz="2400" b="1" dirty="0">
                <a:solidFill>
                  <a:srgbClr val="FF3300"/>
                </a:solidFill>
              </a:rPr>
              <a:t>什么是数据库的物理设计</a:t>
            </a:r>
            <a:r>
              <a:rPr lang="en-US" altLang="zh-CN" sz="2400" b="1" dirty="0">
                <a:solidFill>
                  <a:srgbClr val="FF3300"/>
                </a:solidFill>
              </a:rPr>
              <a:t>?</a:t>
            </a:r>
          </a:p>
          <a:p>
            <a:pPr lvl="1" eaLnBrk="1" hangingPunct="1">
              <a:lnSpc>
                <a:spcPct val="120000"/>
              </a:lnSpc>
            </a:pPr>
            <a:r>
              <a:rPr lang="zh-CN" altLang="en-US" sz="2200" b="1" dirty="0">
                <a:solidFill>
                  <a:srgbClr val="000066"/>
                </a:solidFill>
              </a:rPr>
              <a:t>数据库在物理设备上的存储结构与存取方法称为数据库的物理结构，它依赖于给定的计算机系统。</a:t>
            </a:r>
          </a:p>
          <a:p>
            <a:pPr lvl="1" eaLnBrk="1" hangingPunct="1">
              <a:lnSpc>
                <a:spcPct val="120000"/>
              </a:lnSpc>
            </a:pPr>
            <a:r>
              <a:rPr lang="zh-CN" altLang="en-US" sz="2200" b="1" dirty="0">
                <a:solidFill>
                  <a:srgbClr val="000066"/>
                </a:solidFill>
              </a:rPr>
              <a:t>为一个给定的逻辑数据模型选取一个最适合应用要求的物理结构的过程，就是数据库的物理设计。</a:t>
            </a:r>
          </a:p>
        </p:txBody>
      </p:sp>
      <p:sp>
        <p:nvSpPr>
          <p:cNvPr id="501764" name="Rectangle 4"/>
          <p:cNvSpPr>
            <a:spLocks noChangeArrowheads="1"/>
          </p:cNvSpPr>
          <p:nvPr/>
        </p:nvSpPr>
        <p:spPr bwMode="auto">
          <a:xfrm>
            <a:off x="539552" y="3717032"/>
            <a:ext cx="807720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05000"/>
              </a:lnSpc>
              <a:spcBef>
                <a:spcPct val="15000"/>
              </a:spcBef>
              <a:buClr>
                <a:srgbClr val="FFFF66"/>
              </a:buClr>
              <a:buFontTx/>
              <a:buChar char="•"/>
            </a:pPr>
            <a:r>
              <a:rPr lang="zh-CN" altLang="en-US" b="1" i="0" dirty="0">
                <a:solidFill>
                  <a:srgbClr val="FF3300"/>
                </a:solidFill>
              </a:rPr>
              <a:t>设计数据库物理结构的准备工作：</a:t>
            </a:r>
          </a:p>
          <a:p>
            <a:pPr lvl="1" eaLnBrk="1" hangingPunct="1">
              <a:lnSpc>
                <a:spcPct val="105000"/>
              </a:lnSpc>
              <a:spcBef>
                <a:spcPct val="15000"/>
              </a:spcBef>
              <a:buFontTx/>
              <a:buChar char="–"/>
            </a:pPr>
            <a:r>
              <a:rPr lang="zh-CN" altLang="en-US" sz="2800" b="1" i="0" dirty="0">
                <a:solidFill>
                  <a:srgbClr val="000066"/>
                </a:solidFill>
              </a:rPr>
              <a:t> </a:t>
            </a:r>
            <a:r>
              <a:rPr lang="zh-CN" altLang="en-US" sz="2200" b="1" i="0" dirty="0">
                <a:solidFill>
                  <a:srgbClr val="000066"/>
                </a:solidFill>
              </a:rPr>
              <a:t>充分了解应用环境，详细分析要运行的事务，以获得选择数据库物理设计所需参数；</a:t>
            </a:r>
          </a:p>
          <a:p>
            <a:pPr lvl="1" eaLnBrk="1" hangingPunct="1">
              <a:lnSpc>
                <a:spcPct val="105000"/>
              </a:lnSpc>
              <a:spcBef>
                <a:spcPct val="15000"/>
              </a:spcBef>
              <a:buFontTx/>
              <a:buChar char="–"/>
            </a:pPr>
            <a:r>
              <a:rPr lang="zh-CN" altLang="en-US" sz="2200" b="1" i="0" dirty="0">
                <a:solidFill>
                  <a:srgbClr val="000066"/>
                </a:solidFill>
              </a:rPr>
              <a:t> 充分了解所用</a:t>
            </a:r>
            <a:r>
              <a:rPr lang="en-US" altLang="zh-CN" sz="2200" b="1" i="0" dirty="0">
                <a:solidFill>
                  <a:srgbClr val="000066"/>
                </a:solidFill>
              </a:rPr>
              <a:t>RDBMS</a:t>
            </a:r>
            <a:r>
              <a:rPr lang="zh-CN" altLang="en-US" sz="2200" b="1" i="0" dirty="0">
                <a:solidFill>
                  <a:srgbClr val="000066"/>
                </a:solidFill>
              </a:rPr>
              <a:t>的内部特征，特别是系统提供的存取方法和存储结构。</a:t>
            </a:r>
          </a:p>
        </p:txBody>
      </p:sp>
      <p:sp>
        <p:nvSpPr>
          <p:cNvPr id="2" name="灯片编号占位符 1"/>
          <p:cNvSpPr>
            <a:spLocks noGrp="1"/>
          </p:cNvSpPr>
          <p:nvPr>
            <p:ph type="sldNum" sz="quarter" idx="11"/>
          </p:nvPr>
        </p:nvSpPr>
        <p:spPr>
          <a:xfrm>
            <a:off x="107504" y="6309320"/>
            <a:ext cx="1368524" cy="320675"/>
          </a:xfrm>
        </p:spPr>
        <p:txBody>
          <a:bodyPr/>
          <a:lstStyle/>
          <a:p>
            <a:pPr>
              <a:defRPr/>
            </a:pPr>
            <a:fld id="{C8E68E76-BED9-4822-AFC4-B7367625829A}" type="slidenum">
              <a:rPr lang="en-US" altLang="zh-CN" smtClean="0">
                <a:solidFill>
                  <a:schemeClr val="tx1"/>
                </a:solidFill>
              </a:rPr>
              <a:pPr>
                <a:defRPr/>
              </a:pPr>
              <a:t>151</a:t>
            </a:fld>
            <a:endParaRPr lang="en-US" altLang="zh-CN" dirty="0">
              <a:solidFill>
                <a:schemeClr val="tx1"/>
              </a:solidFill>
            </a:endParaRPr>
          </a:p>
        </p:txBody>
      </p:sp>
    </p:spTree>
    <p:extLst>
      <p:ext uri="{BB962C8B-B14F-4D97-AF65-F5344CB8AC3E}">
        <p14:creationId xmlns:p14="http://schemas.microsoft.com/office/powerpoint/2010/main" val="19537220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64"/>
                                        </p:tgtEl>
                                        <p:attrNameLst>
                                          <p:attrName>style.visibility</p:attrName>
                                        </p:attrNameLst>
                                      </p:cBhvr>
                                      <p:to>
                                        <p:strVal val="visible"/>
                                      </p:to>
                                    </p:set>
                                    <p:animEffect transition="in" filter="blinds(horizontal)">
                                      <p:cBhvr>
                                        <p:cTn id="7" dur="500"/>
                                        <p:tgtEl>
                                          <p:spTgt spid="501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4" grpId="0"/>
    </p:bldLst>
  </p:timing>
</p:sld>
</file>

<file path=ppt/slides/slide1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68301" y="592454"/>
            <a:ext cx="7397824"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latin typeface="黑体" panose="02010609060101010101" pitchFamily="49" charset="-122"/>
                <a:ea typeface="黑体" panose="02010609060101010101" pitchFamily="49" charset="-122"/>
              </a:rPr>
              <a:t>7.5 </a:t>
            </a:r>
            <a:r>
              <a:rPr lang="zh-CN" altLang="en-US" dirty="0">
                <a:latin typeface="黑体" panose="02010609060101010101" pitchFamily="49" charset="-122"/>
                <a:ea typeface="黑体" panose="02010609060101010101" pitchFamily="49" charset="-122"/>
              </a:rPr>
              <a:t>物理设计阶段</a:t>
            </a:r>
            <a:endParaRPr lang="zh-CN" altLang="en-US" sz="3600" b="1" dirty="0">
              <a:solidFill>
                <a:srgbClr val="0000FF"/>
              </a:solidFill>
              <a:latin typeface="黑体" panose="02010609060101010101" pitchFamily="49" charset="-122"/>
              <a:ea typeface="黑体" panose="02010609060101010101" pitchFamily="49" charset="-122"/>
            </a:endParaRPr>
          </a:p>
        </p:txBody>
      </p:sp>
      <p:sp>
        <p:nvSpPr>
          <p:cNvPr id="77827" name="Rectangle 3"/>
          <p:cNvSpPr>
            <a:spLocks noChangeArrowheads="1"/>
          </p:cNvSpPr>
          <p:nvPr/>
        </p:nvSpPr>
        <p:spPr bwMode="auto">
          <a:xfrm>
            <a:off x="220663" y="1461119"/>
            <a:ext cx="8610600" cy="1675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00000"/>
              </a:lnSpc>
              <a:spcBef>
                <a:spcPct val="20000"/>
              </a:spcBef>
              <a:buClr>
                <a:srgbClr val="FFFF66"/>
              </a:buClr>
              <a:buFontTx/>
              <a:buChar char="•"/>
            </a:pPr>
            <a:r>
              <a:rPr kumimoji="1" lang="zh-CN" altLang="en-US" b="1" i="0" dirty="0">
                <a:solidFill>
                  <a:srgbClr val="000066"/>
                </a:solidFill>
                <a:latin typeface="Tahoma" pitchFamily="34" charset="0"/>
              </a:rPr>
              <a:t>数据库物理设计的步骤：</a:t>
            </a:r>
          </a:p>
          <a:p>
            <a:pPr lvl="1" eaLnBrk="1" hangingPunct="1">
              <a:lnSpc>
                <a:spcPct val="100000"/>
              </a:lnSpc>
              <a:spcBef>
                <a:spcPct val="50000"/>
              </a:spcBef>
              <a:buClr>
                <a:schemeClr val="hlink"/>
              </a:buClr>
              <a:buFontTx/>
              <a:buChar char="–"/>
            </a:pPr>
            <a:r>
              <a:rPr kumimoji="1" lang="zh-CN" altLang="en-US" sz="2200" b="1" i="0" dirty="0">
                <a:solidFill>
                  <a:srgbClr val="000066"/>
                </a:solidFill>
                <a:latin typeface="Tahoma" pitchFamily="34" charset="0"/>
              </a:rPr>
              <a:t>确定数据库的物理结构（存取方法和存储结构）</a:t>
            </a:r>
          </a:p>
          <a:p>
            <a:pPr lvl="1" eaLnBrk="1" hangingPunct="1">
              <a:lnSpc>
                <a:spcPct val="100000"/>
              </a:lnSpc>
              <a:spcBef>
                <a:spcPct val="50000"/>
              </a:spcBef>
              <a:buClr>
                <a:schemeClr val="hlink"/>
              </a:buClr>
              <a:buFontTx/>
              <a:buChar char="–"/>
            </a:pPr>
            <a:r>
              <a:rPr kumimoji="1" lang="zh-CN" altLang="en-US" sz="2200" b="1" i="0" dirty="0">
                <a:solidFill>
                  <a:srgbClr val="000066"/>
                </a:solidFill>
                <a:latin typeface="Tahoma" pitchFamily="34" charset="0"/>
              </a:rPr>
              <a:t>对物理结构进行评价（时间和空间效率）</a:t>
            </a:r>
          </a:p>
        </p:txBody>
      </p:sp>
      <p:grpSp>
        <p:nvGrpSpPr>
          <p:cNvPr id="77828" name="Group 4"/>
          <p:cNvGrpSpPr>
            <a:grpSpLocks/>
          </p:cNvGrpSpPr>
          <p:nvPr/>
        </p:nvGrpSpPr>
        <p:grpSpPr bwMode="auto">
          <a:xfrm>
            <a:off x="755576" y="3155521"/>
            <a:ext cx="7696200" cy="3333750"/>
            <a:chOff x="720" y="1008"/>
            <a:chExt cx="4848" cy="2662"/>
          </a:xfrm>
        </p:grpSpPr>
        <p:sp>
          <p:nvSpPr>
            <p:cNvPr id="77829" name="Rectangle 5"/>
            <p:cNvSpPr>
              <a:spLocks noChangeArrowheads="1"/>
            </p:cNvSpPr>
            <p:nvPr/>
          </p:nvSpPr>
          <p:spPr bwMode="auto">
            <a:xfrm>
              <a:off x="1536" y="1008"/>
              <a:ext cx="2936" cy="1638"/>
            </a:xfrm>
            <a:prstGeom prst="rect">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kumimoji="1" lang="zh-CN" altLang="en-US" sz="2000" b="1" i="0" dirty="0">
                  <a:solidFill>
                    <a:srgbClr val="000066"/>
                  </a:solidFill>
                  <a:latin typeface="Times New Roman" pitchFamily="18" charset="0"/>
                </a:rPr>
                <a:t>数据库物理设计</a:t>
              </a:r>
            </a:p>
          </p:txBody>
        </p:sp>
        <p:sp>
          <p:nvSpPr>
            <p:cNvPr id="77830" name="Line 6"/>
            <p:cNvSpPr>
              <a:spLocks noChangeShapeType="1"/>
            </p:cNvSpPr>
            <p:nvPr/>
          </p:nvSpPr>
          <p:spPr bwMode="auto">
            <a:xfrm>
              <a:off x="1079" y="1827"/>
              <a:ext cx="718" cy="0"/>
            </a:xfrm>
            <a:prstGeom prst="line">
              <a:avLst/>
            </a:prstGeom>
            <a:noFill/>
            <a:ln w="222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31" name="Oval 7"/>
            <p:cNvSpPr>
              <a:spLocks noChangeArrowheads="1"/>
            </p:cNvSpPr>
            <p:nvPr/>
          </p:nvSpPr>
          <p:spPr bwMode="auto">
            <a:xfrm>
              <a:off x="1775" y="1418"/>
              <a:ext cx="934" cy="921"/>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lnSpc>
                  <a:spcPct val="100000"/>
                </a:lnSpc>
                <a:spcBef>
                  <a:spcPts val="0"/>
                </a:spcBef>
              </a:pPr>
              <a:r>
                <a:rPr kumimoji="1" lang="zh-CN" altLang="en-US" sz="1800" b="1" i="0" dirty="0">
                  <a:solidFill>
                    <a:srgbClr val="000066"/>
                  </a:solidFill>
                  <a:latin typeface="Times New Roman" pitchFamily="18" charset="0"/>
                </a:rPr>
                <a:t>确定数据库的物理结构</a:t>
              </a:r>
            </a:p>
            <a:p>
              <a:pPr algn="ctr" eaLnBrk="1" hangingPunct="1">
                <a:lnSpc>
                  <a:spcPct val="100000"/>
                </a:lnSpc>
              </a:pPr>
              <a:endParaRPr kumimoji="1" lang="en-US" altLang="zh-CN" sz="1000" b="1" i="0" dirty="0">
                <a:solidFill>
                  <a:srgbClr val="000066"/>
                </a:solidFill>
                <a:latin typeface="Times New Roman" pitchFamily="18" charset="0"/>
              </a:endParaRPr>
            </a:p>
          </p:txBody>
        </p:sp>
        <p:sp>
          <p:nvSpPr>
            <p:cNvPr id="77832" name="Line 8"/>
            <p:cNvSpPr>
              <a:spLocks noChangeShapeType="1"/>
            </p:cNvSpPr>
            <p:nvPr/>
          </p:nvSpPr>
          <p:spPr bwMode="auto">
            <a:xfrm>
              <a:off x="2716" y="1824"/>
              <a:ext cx="548" cy="0"/>
            </a:xfrm>
            <a:prstGeom prst="line">
              <a:avLst/>
            </a:prstGeom>
            <a:noFill/>
            <a:ln w="222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33" name="Oval 9"/>
            <p:cNvSpPr>
              <a:spLocks noChangeArrowheads="1"/>
            </p:cNvSpPr>
            <p:nvPr/>
          </p:nvSpPr>
          <p:spPr bwMode="auto">
            <a:xfrm>
              <a:off x="3264" y="1440"/>
              <a:ext cx="857" cy="921"/>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lnSpc>
                  <a:spcPct val="100000"/>
                </a:lnSpc>
                <a:spcBef>
                  <a:spcPts val="0"/>
                </a:spcBef>
              </a:pPr>
              <a:r>
                <a:rPr kumimoji="1" lang="zh-CN" altLang="en-US" sz="1800" b="1" i="0" dirty="0">
                  <a:solidFill>
                    <a:srgbClr val="000066"/>
                  </a:solidFill>
                  <a:latin typeface="Times New Roman" pitchFamily="18" charset="0"/>
                </a:rPr>
                <a:t>评价数据库的物理结构</a:t>
              </a:r>
            </a:p>
            <a:p>
              <a:pPr algn="ctr" eaLnBrk="1" hangingPunct="1">
                <a:lnSpc>
                  <a:spcPct val="100000"/>
                </a:lnSpc>
                <a:spcBef>
                  <a:spcPts val="0"/>
                </a:spcBef>
              </a:pPr>
              <a:endParaRPr kumimoji="1" lang="en-US" altLang="zh-CN" sz="1800" i="0" dirty="0">
                <a:solidFill>
                  <a:srgbClr val="000066"/>
                </a:solidFill>
                <a:latin typeface="Times New Roman" pitchFamily="18" charset="0"/>
              </a:endParaRPr>
            </a:p>
          </p:txBody>
        </p:sp>
        <p:sp>
          <p:nvSpPr>
            <p:cNvPr id="77834" name="Line 10"/>
            <p:cNvSpPr>
              <a:spLocks noChangeShapeType="1"/>
            </p:cNvSpPr>
            <p:nvPr/>
          </p:nvSpPr>
          <p:spPr bwMode="auto">
            <a:xfrm>
              <a:off x="4128" y="1824"/>
              <a:ext cx="812" cy="3"/>
            </a:xfrm>
            <a:prstGeom prst="line">
              <a:avLst/>
            </a:prstGeom>
            <a:noFill/>
            <a:ln w="222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35" name="Line 11"/>
            <p:cNvSpPr>
              <a:spLocks noChangeShapeType="1"/>
            </p:cNvSpPr>
            <p:nvPr/>
          </p:nvSpPr>
          <p:spPr bwMode="auto">
            <a:xfrm>
              <a:off x="4760" y="1725"/>
              <a:ext cx="0" cy="205"/>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6" name="Line 12"/>
            <p:cNvSpPr>
              <a:spLocks noChangeShapeType="1"/>
            </p:cNvSpPr>
            <p:nvPr/>
          </p:nvSpPr>
          <p:spPr bwMode="auto">
            <a:xfrm>
              <a:off x="1392" y="1728"/>
              <a:ext cx="1" cy="205"/>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7" name="Text Box 13"/>
            <p:cNvSpPr txBox="1">
              <a:spLocks noChangeArrowheads="1"/>
            </p:cNvSpPr>
            <p:nvPr/>
          </p:nvSpPr>
          <p:spPr bwMode="auto">
            <a:xfrm>
              <a:off x="720" y="1930"/>
              <a:ext cx="71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lnSpc>
                  <a:spcPct val="100000"/>
                </a:lnSpc>
                <a:spcBef>
                  <a:spcPts val="0"/>
                </a:spcBef>
              </a:pPr>
              <a:r>
                <a:rPr kumimoji="1" lang="zh-CN" altLang="en-US" sz="2000" b="1" i="0" dirty="0">
                  <a:solidFill>
                    <a:srgbClr val="000066"/>
                  </a:solidFill>
                  <a:latin typeface="Times New Roman" pitchFamily="18" charset="0"/>
                </a:rPr>
                <a:t>逻辑结</a:t>
              </a:r>
            </a:p>
            <a:p>
              <a:pPr algn="just" eaLnBrk="1" hangingPunct="1">
                <a:lnSpc>
                  <a:spcPct val="100000"/>
                </a:lnSpc>
                <a:spcBef>
                  <a:spcPts val="0"/>
                </a:spcBef>
              </a:pPr>
              <a:r>
                <a:rPr kumimoji="1" lang="zh-CN" altLang="en-US" sz="2000" b="1" i="0" dirty="0">
                  <a:solidFill>
                    <a:srgbClr val="000066"/>
                  </a:solidFill>
                  <a:latin typeface="Times New Roman" pitchFamily="18" charset="0"/>
                </a:rPr>
                <a:t>构设计</a:t>
              </a:r>
              <a:endParaRPr kumimoji="1" lang="zh-CN" altLang="en-US" sz="1000" b="1" i="0" dirty="0">
                <a:solidFill>
                  <a:srgbClr val="000066"/>
                </a:solidFill>
                <a:latin typeface="Times New Roman" pitchFamily="18" charset="0"/>
              </a:endParaRPr>
            </a:p>
          </p:txBody>
        </p:sp>
        <p:sp>
          <p:nvSpPr>
            <p:cNvPr id="77838" name="Text Box 14"/>
            <p:cNvSpPr txBox="1">
              <a:spLocks noChangeArrowheads="1"/>
            </p:cNvSpPr>
            <p:nvPr/>
          </p:nvSpPr>
          <p:spPr bwMode="auto">
            <a:xfrm>
              <a:off x="4760" y="1930"/>
              <a:ext cx="80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lnSpc>
                  <a:spcPct val="100000"/>
                </a:lnSpc>
                <a:spcBef>
                  <a:spcPts val="0"/>
                </a:spcBef>
              </a:pPr>
              <a:r>
                <a:rPr kumimoji="1" lang="zh-CN" altLang="en-US" sz="2000" b="1" i="0" dirty="0">
                  <a:solidFill>
                    <a:srgbClr val="000066"/>
                  </a:solidFill>
                  <a:latin typeface="Times New Roman" pitchFamily="18" charset="0"/>
                </a:rPr>
                <a:t>数据库</a:t>
              </a:r>
            </a:p>
            <a:p>
              <a:pPr algn="just" eaLnBrk="1" hangingPunct="1">
                <a:lnSpc>
                  <a:spcPct val="100000"/>
                </a:lnSpc>
                <a:spcBef>
                  <a:spcPts val="0"/>
                </a:spcBef>
              </a:pPr>
              <a:r>
                <a:rPr kumimoji="1" lang="zh-CN" altLang="en-US" sz="2000" b="1" i="0" dirty="0">
                  <a:solidFill>
                    <a:srgbClr val="000066"/>
                  </a:solidFill>
                  <a:latin typeface="Times New Roman" pitchFamily="18" charset="0"/>
                </a:rPr>
                <a:t>实施</a:t>
              </a:r>
              <a:endParaRPr kumimoji="1" lang="zh-CN" altLang="en-US" sz="1600" b="1" i="0" dirty="0">
                <a:solidFill>
                  <a:srgbClr val="000066"/>
                </a:solidFill>
                <a:latin typeface="Times New Roman" pitchFamily="18" charset="0"/>
              </a:endParaRPr>
            </a:p>
          </p:txBody>
        </p:sp>
        <p:sp>
          <p:nvSpPr>
            <p:cNvPr id="77839" name="AutoShape 15"/>
            <p:cNvSpPr>
              <a:spLocks noChangeArrowheads="1"/>
            </p:cNvSpPr>
            <p:nvPr/>
          </p:nvSpPr>
          <p:spPr bwMode="auto">
            <a:xfrm>
              <a:off x="4670" y="3056"/>
              <a:ext cx="449" cy="614"/>
            </a:xfrm>
            <a:prstGeom prst="octagon">
              <a:avLst>
                <a:gd name="adj" fmla="val 29287"/>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lnSpc>
                  <a:spcPct val="100000"/>
                </a:lnSpc>
                <a:spcBef>
                  <a:spcPts val="0"/>
                </a:spcBef>
              </a:pPr>
              <a:r>
                <a:rPr kumimoji="1" lang="zh-CN" altLang="en-US" sz="1800" b="1" i="0" dirty="0">
                  <a:solidFill>
                    <a:srgbClr val="000066"/>
                  </a:solidFill>
                  <a:latin typeface="Times New Roman" pitchFamily="18" charset="0"/>
                </a:rPr>
                <a:t>物理</a:t>
              </a:r>
            </a:p>
            <a:p>
              <a:pPr algn="ctr" eaLnBrk="1" hangingPunct="1">
                <a:lnSpc>
                  <a:spcPct val="100000"/>
                </a:lnSpc>
                <a:spcBef>
                  <a:spcPts val="0"/>
                </a:spcBef>
              </a:pPr>
              <a:r>
                <a:rPr kumimoji="1" lang="zh-CN" altLang="en-US" sz="1800" b="1" i="0" dirty="0">
                  <a:solidFill>
                    <a:srgbClr val="000066"/>
                  </a:solidFill>
                  <a:latin typeface="Times New Roman" pitchFamily="18" charset="0"/>
                </a:rPr>
                <a:t>模型</a:t>
              </a:r>
            </a:p>
          </p:txBody>
        </p:sp>
        <p:sp>
          <p:nvSpPr>
            <p:cNvPr id="77840" name="AutoShape 16"/>
            <p:cNvSpPr>
              <a:spLocks noChangeArrowheads="1"/>
            </p:cNvSpPr>
            <p:nvPr/>
          </p:nvSpPr>
          <p:spPr bwMode="auto">
            <a:xfrm rot="3331037">
              <a:off x="731" y="2574"/>
              <a:ext cx="651" cy="98"/>
            </a:xfrm>
            <a:prstGeom prst="rightArrow">
              <a:avLst>
                <a:gd name="adj1" fmla="val 50000"/>
                <a:gd name="adj2" fmla="val 166071"/>
              </a:avLst>
            </a:prstGeom>
            <a:solidFill>
              <a:schemeClr val="hlink"/>
            </a:solidFill>
            <a:ln w="9525">
              <a:solidFill>
                <a:schemeClr val="hlink"/>
              </a:solidFill>
              <a:miter lim="800000"/>
              <a:headEnd/>
              <a:tailEnd/>
            </a:ln>
          </p:spPr>
          <p:txBody>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endParaRPr lang="zh-CN" altLang="en-US"/>
            </a:p>
          </p:txBody>
        </p:sp>
        <p:sp>
          <p:nvSpPr>
            <p:cNvPr id="77841" name="AutoShape 17"/>
            <p:cNvSpPr>
              <a:spLocks noChangeArrowheads="1"/>
            </p:cNvSpPr>
            <p:nvPr/>
          </p:nvSpPr>
          <p:spPr bwMode="auto">
            <a:xfrm rot="2916161">
              <a:off x="3955" y="2593"/>
              <a:ext cx="1085" cy="77"/>
            </a:xfrm>
            <a:prstGeom prst="rightArrow">
              <a:avLst>
                <a:gd name="adj1" fmla="val 50000"/>
                <a:gd name="adj2" fmla="val 352273"/>
              </a:avLst>
            </a:prstGeom>
            <a:solidFill>
              <a:schemeClr val="hlink"/>
            </a:solidFill>
            <a:ln w="9525">
              <a:solidFill>
                <a:schemeClr val="hlink"/>
              </a:solidFill>
              <a:miter lim="800000"/>
              <a:headEnd/>
              <a:tailEnd/>
            </a:ln>
          </p:spPr>
          <p:txBody>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endParaRPr lang="zh-CN" altLang="en-US"/>
            </a:p>
          </p:txBody>
        </p:sp>
        <p:sp>
          <p:nvSpPr>
            <p:cNvPr id="77842" name="AutoShape 18"/>
            <p:cNvSpPr>
              <a:spLocks noChangeArrowheads="1"/>
            </p:cNvSpPr>
            <p:nvPr/>
          </p:nvSpPr>
          <p:spPr bwMode="auto">
            <a:xfrm rot="-2736863">
              <a:off x="1243" y="2503"/>
              <a:ext cx="827" cy="72"/>
            </a:xfrm>
            <a:prstGeom prst="rightArrow">
              <a:avLst>
                <a:gd name="adj1" fmla="val 50000"/>
                <a:gd name="adj2" fmla="val 287153"/>
              </a:avLst>
            </a:prstGeom>
            <a:solidFill>
              <a:schemeClr val="hlink"/>
            </a:solidFill>
            <a:ln w="9525">
              <a:solidFill>
                <a:schemeClr val="hlink"/>
              </a:solidFill>
              <a:miter lim="800000"/>
              <a:headEnd/>
              <a:tailEnd/>
            </a:ln>
          </p:spPr>
          <p:txBody>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endParaRPr lang="zh-CN" altLang="en-US"/>
            </a:p>
          </p:txBody>
        </p:sp>
        <p:sp>
          <p:nvSpPr>
            <p:cNvPr id="77843" name="AutoShape 19"/>
            <p:cNvSpPr>
              <a:spLocks noChangeArrowheads="1"/>
            </p:cNvSpPr>
            <p:nvPr/>
          </p:nvSpPr>
          <p:spPr bwMode="auto">
            <a:xfrm>
              <a:off x="1056" y="2928"/>
              <a:ext cx="449" cy="614"/>
            </a:xfrm>
            <a:prstGeom prst="octagon">
              <a:avLst>
                <a:gd name="adj" fmla="val 29287"/>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lnSpc>
                  <a:spcPct val="100000"/>
                </a:lnSpc>
                <a:spcBef>
                  <a:spcPts val="0"/>
                </a:spcBef>
              </a:pPr>
              <a:r>
                <a:rPr kumimoji="1" lang="zh-CN" altLang="en-US" sz="1800" b="1" i="0" dirty="0">
                  <a:solidFill>
                    <a:srgbClr val="000066"/>
                  </a:solidFill>
                  <a:latin typeface="Times New Roman" pitchFamily="18" charset="0"/>
                </a:rPr>
                <a:t>逻辑</a:t>
              </a:r>
            </a:p>
            <a:p>
              <a:pPr algn="ctr" eaLnBrk="1" hangingPunct="1">
                <a:lnSpc>
                  <a:spcPct val="100000"/>
                </a:lnSpc>
                <a:spcBef>
                  <a:spcPts val="0"/>
                </a:spcBef>
              </a:pPr>
              <a:r>
                <a:rPr kumimoji="1" lang="zh-CN" altLang="en-US" sz="1800" b="1" i="0" dirty="0">
                  <a:solidFill>
                    <a:srgbClr val="000066"/>
                  </a:solidFill>
                  <a:latin typeface="Times New Roman" pitchFamily="18" charset="0"/>
                </a:rPr>
                <a:t>模型</a:t>
              </a:r>
            </a:p>
          </p:txBody>
        </p:sp>
      </p:grpSp>
      <p:sp>
        <p:nvSpPr>
          <p:cNvPr id="2" name="灯片编号占位符 1"/>
          <p:cNvSpPr>
            <a:spLocks noGrp="1"/>
          </p:cNvSpPr>
          <p:nvPr>
            <p:ph type="sldNum" sz="quarter" idx="11"/>
          </p:nvPr>
        </p:nvSpPr>
        <p:spPr>
          <a:xfrm>
            <a:off x="92502" y="6423491"/>
            <a:ext cx="1492176" cy="320675"/>
          </a:xfrm>
        </p:spPr>
        <p:txBody>
          <a:bodyPr/>
          <a:lstStyle/>
          <a:p>
            <a:pPr>
              <a:defRPr/>
            </a:pPr>
            <a:fld id="{C8E68E76-BED9-4822-AFC4-B7367625829A}" type="slidenum">
              <a:rPr lang="en-US" altLang="zh-CN" smtClean="0">
                <a:solidFill>
                  <a:schemeClr val="tx1"/>
                </a:solidFill>
              </a:rPr>
              <a:pPr>
                <a:defRPr/>
              </a:pPr>
              <a:t>152</a:t>
            </a:fld>
            <a:endParaRPr lang="en-US" altLang="zh-CN" dirty="0">
              <a:solidFill>
                <a:schemeClr val="tx1"/>
              </a:solidFill>
            </a:endParaRPr>
          </a:p>
        </p:txBody>
      </p:sp>
    </p:spTree>
    <p:extLst>
      <p:ext uri="{BB962C8B-B14F-4D97-AF65-F5344CB8AC3E}">
        <p14:creationId xmlns:p14="http://schemas.microsoft.com/office/powerpoint/2010/main" val="1582197324"/>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bwMode="auto">
          <a:xfrm>
            <a:off x="1164729" y="686322"/>
            <a:ext cx="6673552"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zh-CN" sz="3600" b="1" dirty="0">
                <a:latin typeface="黑体" panose="02010609060101010101" pitchFamily="49" charset="-122"/>
                <a:ea typeface="黑体" panose="02010609060101010101" pitchFamily="49" charset="-122"/>
              </a:rPr>
              <a:t>7.5 </a:t>
            </a:r>
            <a:r>
              <a:rPr lang="zh-CN" altLang="en-US" sz="3600" b="1" dirty="0">
                <a:latin typeface="黑体" panose="02010609060101010101" pitchFamily="49" charset="-122"/>
                <a:ea typeface="黑体" panose="02010609060101010101" pitchFamily="49" charset="-122"/>
              </a:rPr>
              <a:t>物理设计阶段</a:t>
            </a:r>
          </a:p>
        </p:txBody>
      </p:sp>
      <p:sp>
        <p:nvSpPr>
          <p:cNvPr id="514051" name="Rectangle 3"/>
          <p:cNvSpPr>
            <a:spLocks noGrp="1" noChangeArrowheads="1"/>
          </p:cNvSpPr>
          <p:nvPr>
            <p:ph idx="1"/>
          </p:nvPr>
        </p:nvSpPr>
        <p:spPr bwMode="auto">
          <a:xfrm>
            <a:off x="397024" y="1556792"/>
            <a:ext cx="8686800" cy="236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Clr>
                <a:srgbClr val="FFFF66"/>
              </a:buClr>
              <a:buFontTx/>
              <a:buNone/>
            </a:pPr>
            <a:r>
              <a:rPr lang="en-US" altLang="zh-CN" sz="2400" b="1" dirty="0">
                <a:solidFill>
                  <a:srgbClr val="CC3300"/>
                </a:solidFill>
              </a:rPr>
              <a:t>1. </a:t>
            </a:r>
            <a:r>
              <a:rPr lang="zh-CN" altLang="en-US" sz="2400" b="1" dirty="0">
                <a:solidFill>
                  <a:srgbClr val="CC3300"/>
                </a:solidFill>
              </a:rPr>
              <a:t>确定数据库物理结构的内容</a:t>
            </a:r>
          </a:p>
          <a:p>
            <a:pPr eaLnBrk="1" hangingPunct="1">
              <a:buClr>
                <a:srgbClr val="FFFF66"/>
              </a:buClr>
            </a:pPr>
            <a:endParaRPr lang="zh-CN" altLang="en-US" sz="1050" b="1" dirty="0">
              <a:solidFill>
                <a:srgbClr val="CC3300"/>
              </a:solidFill>
            </a:endParaRPr>
          </a:p>
          <a:p>
            <a:pPr lvl="1" eaLnBrk="1" hangingPunct="1">
              <a:spcBef>
                <a:spcPct val="10000"/>
              </a:spcBef>
            </a:pPr>
            <a:r>
              <a:rPr lang="zh-CN" altLang="en-US" sz="2400" b="1" dirty="0">
                <a:solidFill>
                  <a:srgbClr val="000066"/>
                </a:solidFill>
              </a:rPr>
              <a:t>确定数据的存储结构和存放位置，包括确定：</a:t>
            </a:r>
          </a:p>
          <a:p>
            <a:pPr lvl="2" eaLnBrk="1" hangingPunct="1">
              <a:spcBef>
                <a:spcPct val="10000"/>
              </a:spcBef>
              <a:buClr>
                <a:schemeClr val="hlink"/>
              </a:buClr>
            </a:pPr>
            <a:r>
              <a:rPr lang="zh-CN" altLang="en-US" b="1" dirty="0">
                <a:solidFill>
                  <a:srgbClr val="000066"/>
                </a:solidFill>
                <a:latin typeface="宋体" pitchFamily="2" charset="-122"/>
              </a:rPr>
              <a:t>关系、索引、聚簇、日志、备份等</a:t>
            </a:r>
          </a:p>
          <a:p>
            <a:pPr lvl="2" eaLnBrk="1" hangingPunct="1">
              <a:spcBef>
                <a:spcPct val="10000"/>
              </a:spcBef>
              <a:buClr>
                <a:schemeClr val="hlink"/>
              </a:buClr>
            </a:pPr>
            <a:r>
              <a:rPr kumimoji="1" lang="zh-CN" altLang="en-US" b="1" dirty="0">
                <a:solidFill>
                  <a:srgbClr val="000066"/>
                </a:solidFill>
                <a:latin typeface="宋体" pitchFamily="2" charset="-122"/>
              </a:rPr>
              <a:t>考虑因素：存取时间、存储空间利用率和维护代价。</a:t>
            </a:r>
            <a:endParaRPr kumimoji="1" lang="zh-CN" altLang="en-US" b="1" dirty="0">
              <a:solidFill>
                <a:srgbClr val="000066"/>
              </a:solidFill>
            </a:endParaRPr>
          </a:p>
          <a:p>
            <a:pPr lvl="2" eaLnBrk="1" hangingPunct="1"/>
            <a:r>
              <a:rPr kumimoji="1" lang="zh-CN" altLang="en-US" b="1" dirty="0">
                <a:solidFill>
                  <a:srgbClr val="000066"/>
                </a:solidFill>
              </a:rPr>
              <a:t>根据应用情况将易变部分与稳定部分存取频率较高部分与存取频率较低部分分开存放，以提高系统性能。</a:t>
            </a:r>
            <a:endParaRPr kumimoji="1" lang="zh-CN" altLang="en-US" b="1" dirty="0">
              <a:solidFill>
                <a:srgbClr val="000066"/>
              </a:solidFill>
              <a:latin typeface="宋体" pitchFamily="2" charset="-122"/>
            </a:endParaRPr>
          </a:p>
        </p:txBody>
      </p:sp>
      <p:sp>
        <p:nvSpPr>
          <p:cNvPr id="514054" name="Rectangle 6"/>
          <p:cNvSpPr>
            <a:spLocks noChangeArrowheads="1"/>
          </p:cNvSpPr>
          <p:nvPr/>
        </p:nvSpPr>
        <p:spPr bwMode="auto">
          <a:xfrm>
            <a:off x="397024" y="3717032"/>
            <a:ext cx="8208962"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spcBef>
                <a:spcPct val="20000"/>
              </a:spcBef>
              <a:buClr>
                <a:srgbClr val="FFFF66"/>
              </a:buClr>
            </a:pPr>
            <a:endParaRPr lang="en-US" altLang="zh-CN" sz="900" b="1" i="0" dirty="0">
              <a:solidFill>
                <a:srgbClr val="CC3300"/>
              </a:solidFill>
            </a:endParaRPr>
          </a:p>
          <a:p>
            <a:pPr lvl="1" eaLnBrk="1" hangingPunct="1">
              <a:spcBef>
                <a:spcPct val="10000"/>
              </a:spcBef>
              <a:buFontTx/>
              <a:buChar char="–"/>
            </a:pPr>
            <a:r>
              <a:rPr lang="zh-CN" altLang="en-US" sz="2400" b="1" i="0" dirty="0">
                <a:solidFill>
                  <a:srgbClr val="000066"/>
                </a:solidFill>
              </a:rPr>
              <a:t>设计合适的存取路径</a:t>
            </a:r>
          </a:p>
          <a:p>
            <a:pPr lvl="1" eaLnBrk="1" hangingPunct="1">
              <a:spcBef>
                <a:spcPct val="10000"/>
              </a:spcBef>
              <a:buFontTx/>
              <a:buChar char="–"/>
            </a:pPr>
            <a:r>
              <a:rPr lang="zh-CN" altLang="en-US" sz="2400" b="1" i="0" dirty="0">
                <a:solidFill>
                  <a:srgbClr val="000066"/>
                </a:solidFill>
              </a:rPr>
              <a:t>确定系统配置：</a:t>
            </a:r>
            <a:r>
              <a:rPr lang="en-US" altLang="zh-CN" sz="2400" b="1" i="0" dirty="0">
                <a:solidFill>
                  <a:srgbClr val="000066"/>
                </a:solidFill>
              </a:rPr>
              <a:t>DBMS</a:t>
            </a:r>
            <a:r>
              <a:rPr lang="zh-CN" altLang="en-US" sz="2400" b="1" i="0" dirty="0">
                <a:solidFill>
                  <a:srgbClr val="000066"/>
                </a:solidFill>
              </a:rPr>
              <a:t>产品一般都提供了一些系统配置变量和存储分配参数</a:t>
            </a:r>
            <a:r>
              <a:rPr lang="en-US" altLang="zh-CN" sz="2400" b="1" i="0" dirty="0">
                <a:solidFill>
                  <a:srgbClr val="000066"/>
                </a:solidFill>
              </a:rPr>
              <a:t>.</a:t>
            </a:r>
          </a:p>
          <a:p>
            <a:pPr lvl="1" eaLnBrk="1" hangingPunct="1">
              <a:spcBef>
                <a:spcPct val="10000"/>
              </a:spcBef>
              <a:buFontTx/>
              <a:buChar char="–"/>
            </a:pPr>
            <a:endParaRPr kumimoji="1" lang="en-US" altLang="zh-CN" sz="2400" b="1" i="0" dirty="0">
              <a:solidFill>
                <a:srgbClr val="000066"/>
              </a:solidFill>
              <a:latin typeface="宋体" pitchFamily="2" charset="-122"/>
            </a:endParaRPr>
          </a:p>
        </p:txBody>
      </p:sp>
      <p:sp>
        <p:nvSpPr>
          <p:cNvPr id="2" name="灯片编号占位符 1"/>
          <p:cNvSpPr>
            <a:spLocks noGrp="1"/>
          </p:cNvSpPr>
          <p:nvPr>
            <p:ph type="sldNum" sz="quarter" idx="11"/>
          </p:nvPr>
        </p:nvSpPr>
        <p:spPr>
          <a:xfrm>
            <a:off x="107504" y="6453336"/>
            <a:ext cx="1440532" cy="320675"/>
          </a:xfrm>
        </p:spPr>
        <p:txBody>
          <a:bodyPr/>
          <a:lstStyle/>
          <a:p>
            <a:pPr>
              <a:defRPr/>
            </a:pPr>
            <a:fld id="{C8E68E76-BED9-4822-AFC4-B7367625829A}" type="slidenum">
              <a:rPr lang="en-US" altLang="zh-CN" smtClean="0">
                <a:solidFill>
                  <a:schemeClr val="tx1"/>
                </a:solidFill>
              </a:rPr>
              <a:pPr>
                <a:defRPr/>
              </a:pPr>
              <a:t>153</a:t>
            </a:fld>
            <a:endParaRPr lang="en-US" altLang="zh-CN" dirty="0">
              <a:solidFill>
                <a:schemeClr val="tx1"/>
              </a:solidFill>
            </a:endParaRPr>
          </a:p>
        </p:txBody>
      </p:sp>
    </p:spTree>
    <p:extLst>
      <p:ext uri="{BB962C8B-B14F-4D97-AF65-F5344CB8AC3E}">
        <p14:creationId xmlns:p14="http://schemas.microsoft.com/office/powerpoint/2010/main" val="37773381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4051">
                                            <p:txEl>
                                              <p:pRg st="0" end="0"/>
                                            </p:txEl>
                                          </p:spTgt>
                                        </p:tgtEl>
                                        <p:attrNameLst>
                                          <p:attrName>style.visibility</p:attrName>
                                        </p:attrNameLst>
                                      </p:cBhvr>
                                      <p:to>
                                        <p:strVal val="visible"/>
                                      </p:to>
                                    </p:set>
                                    <p:animEffect transition="in" filter="blinds(horizontal)">
                                      <p:cBhvr>
                                        <p:cTn id="7" dur="500"/>
                                        <p:tgtEl>
                                          <p:spTgt spid="51405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4051">
                                            <p:txEl>
                                              <p:pRg st="2" end="2"/>
                                            </p:txEl>
                                          </p:spTgt>
                                        </p:tgtEl>
                                        <p:attrNameLst>
                                          <p:attrName>style.visibility</p:attrName>
                                        </p:attrNameLst>
                                      </p:cBhvr>
                                      <p:to>
                                        <p:strVal val="visible"/>
                                      </p:to>
                                    </p:set>
                                    <p:animEffect transition="in" filter="blinds(horizontal)">
                                      <p:cBhvr>
                                        <p:cTn id="10" dur="500"/>
                                        <p:tgtEl>
                                          <p:spTgt spid="514051">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14051">
                                            <p:txEl>
                                              <p:pRg st="3" end="3"/>
                                            </p:txEl>
                                          </p:spTgt>
                                        </p:tgtEl>
                                        <p:attrNameLst>
                                          <p:attrName>style.visibility</p:attrName>
                                        </p:attrNameLst>
                                      </p:cBhvr>
                                      <p:to>
                                        <p:strVal val="visible"/>
                                      </p:to>
                                    </p:set>
                                    <p:animEffect transition="in" filter="blinds(horizontal)">
                                      <p:cBhvr>
                                        <p:cTn id="13" dur="500"/>
                                        <p:tgtEl>
                                          <p:spTgt spid="514051">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14051">
                                            <p:txEl>
                                              <p:pRg st="4" end="4"/>
                                            </p:txEl>
                                          </p:spTgt>
                                        </p:tgtEl>
                                        <p:attrNameLst>
                                          <p:attrName>style.visibility</p:attrName>
                                        </p:attrNameLst>
                                      </p:cBhvr>
                                      <p:to>
                                        <p:strVal val="visible"/>
                                      </p:to>
                                    </p:set>
                                    <p:animEffect transition="in" filter="blinds(horizontal)">
                                      <p:cBhvr>
                                        <p:cTn id="16" dur="500"/>
                                        <p:tgtEl>
                                          <p:spTgt spid="514051">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14051">
                                            <p:txEl>
                                              <p:pRg st="5" end="5"/>
                                            </p:txEl>
                                          </p:spTgt>
                                        </p:tgtEl>
                                        <p:attrNameLst>
                                          <p:attrName>style.visibility</p:attrName>
                                        </p:attrNameLst>
                                      </p:cBhvr>
                                      <p:to>
                                        <p:strVal val="visible"/>
                                      </p:to>
                                    </p:set>
                                    <p:animEffect transition="in" filter="blinds(horizontal)">
                                      <p:cBhvr>
                                        <p:cTn id="19" dur="500"/>
                                        <p:tgtEl>
                                          <p:spTgt spid="514051">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514054">
                                            <p:txEl>
                                              <p:pRg st="1" end="1"/>
                                            </p:txEl>
                                          </p:spTgt>
                                        </p:tgtEl>
                                        <p:attrNameLst>
                                          <p:attrName>style.visibility</p:attrName>
                                        </p:attrNameLst>
                                      </p:cBhvr>
                                      <p:to>
                                        <p:strVal val="visible"/>
                                      </p:to>
                                    </p:set>
                                    <p:animEffect transition="in" filter="blinds(horizontal)">
                                      <p:cBhvr>
                                        <p:cTn id="24" dur="500"/>
                                        <p:tgtEl>
                                          <p:spTgt spid="514054">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514054">
                                            <p:txEl>
                                              <p:pRg st="2" end="2"/>
                                            </p:txEl>
                                          </p:spTgt>
                                        </p:tgtEl>
                                        <p:attrNameLst>
                                          <p:attrName>style.visibility</p:attrName>
                                        </p:attrNameLst>
                                      </p:cBhvr>
                                      <p:to>
                                        <p:strVal val="visible"/>
                                      </p:to>
                                    </p:set>
                                    <p:animEffect transition="in" filter="blinds(horizontal)">
                                      <p:cBhvr>
                                        <p:cTn id="29" dur="500"/>
                                        <p:tgtEl>
                                          <p:spTgt spid="5140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build="p"/>
    </p:bldLst>
  </p:timing>
</p:sld>
</file>

<file path=ppt/slides/slide1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xfrm>
            <a:off x="650081" y="704737"/>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zh-CN" sz="3600" b="1" dirty="0">
                <a:latin typeface="黑体" panose="02010609060101010101" pitchFamily="49" charset="-122"/>
                <a:ea typeface="黑体" panose="02010609060101010101" pitchFamily="49" charset="-122"/>
              </a:rPr>
              <a:t>7.5 </a:t>
            </a:r>
            <a:r>
              <a:rPr lang="zh-CN" altLang="en-US" sz="3600" b="1" dirty="0">
                <a:latin typeface="黑体" panose="02010609060101010101" pitchFamily="49" charset="-122"/>
                <a:ea typeface="黑体" panose="02010609060101010101" pitchFamily="49" charset="-122"/>
              </a:rPr>
              <a:t>物理设计阶段</a:t>
            </a:r>
          </a:p>
        </p:txBody>
      </p:sp>
      <p:sp>
        <p:nvSpPr>
          <p:cNvPr id="516100" name="Rectangle 4"/>
          <p:cNvSpPr>
            <a:spLocks noGrp="1" noChangeArrowheads="1"/>
          </p:cNvSpPr>
          <p:nvPr>
            <p:ph idx="1"/>
          </p:nvPr>
        </p:nvSpPr>
        <p:spPr bwMode="auto">
          <a:xfrm>
            <a:off x="395288" y="3789487"/>
            <a:ext cx="8281987" cy="201577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5000"/>
              </a:spcBef>
              <a:buClr>
                <a:srgbClr val="FFFF66"/>
              </a:buClr>
            </a:pPr>
            <a:r>
              <a:rPr lang="zh-CN" altLang="en-US" sz="2400" b="1" dirty="0">
                <a:solidFill>
                  <a:srgbClr val="CC3300"/>
                </a:solidFill>
              </a:rPr>
              <a:t>评价方法</a:t>
            </a:r>
            <a:r>
              <a:rPr lang="zh-CN" altLang="en-US" sz="2400" b="1" dirty="0">
                <a:solidFill>
                  <a:srgbClr val="000066"/>
                </a:solidFill>
              </a:rPr>
              <a:t>：</a:t>
            </a:r>
          </a:p>
          <a:p>
            <a:pPr lvl="1" eaLnBrk="1" hangingPunct="1">
              <a:spcBef>
                <a:spcPct val="5000"/>
              </a:spcBef>
            </a:pPr>
            <a:r>
              <a:rPr lang="zh-CN" altLang="en-US" sz="2400" b="1" dirty="0">
                <a:solidFill>
                  <a:srgbClr val="000066"/>
                </a:solidFill>
              </a:rPr>
              <a:t>定量估算各种方案的存储空间、存取时间以及维护代价；</a:t>
            </a:r>
          </a:p>
          <a:p>
            <a:pPr lvl="1" eaLnBrk="1" hangingPunct="1">
              <a:spcBef>
                <a:spcPct val="5000"/>
              </a:spcBef>
            </a:pPr>
            <a:r>
              <a:rPr lang="zh-CN" altLang="en-US" sz="2400" b="1" dirty="0">
                <a:solidFill>
                  <a:srgbClr val="000066"/>
                </a:solidFill>
              </a:rPr>
              <a:t>对估算结果进行权衡、比较，选择出一个较优的合理的物理结构；</a:t>
            </a:r>
          </a:p>
          <a:p>
            <a:pPr lvl="1" eaLnBrk="1" hangingPunct="1">
              <a:spcBef>
                <a:spcPct val="5000"/>
              </a:spcBef>
            </a:pPr>
            <a:r>
              <a:rPr lang="zh-CN" altLang="en-US" sz="2400" b="1" dirty="0">
                <a:solidFill>
                  <a:srgbClr val="000066"/>
                </a:solidFill>
              </a:rPr>
              <a:t>如果该结构不符合用户需求，则需要修改设计。</a:t>
            </a:r>
          </a:p>
        </p:txBody>
      </p:sp>
      <p:sp>
        <p:nvSpPr>
          <p:cNvPr id="79875" name="Rectangle 3"/>
          <p:cNvSpPr>
            <a:spLocks noChangeArrowheads="1"/>
          </p:cNvSpPr>
          <p:nvPr/>
        </p:nvSpPr>
        <p:spPr bwMode="auto">
          <a:xfrm>
            <a:off x="468313" y="2132137"/>
            <a:ext cx="8305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00000"/>
              </a:lnSpc>
              <a:spcBef>
                <a:spcPts val="0"/>
              </a:spcBef>
              <a:buClr>
                <a:srgbClr val="FFFF66"/>
              </a:buClr>
              <a:buFontTx/>
              <a:buChar char="•"/>
            </a:pPr>
            <a:r>
              <a:rPr kumimoji="1" lang="zh-CN" altLang="en-US" sz="2400" b="1" i="0" dirty="0">
                <a:solidFill>
                  <a:srgbClr val="CC3300"/>
                </a:solidFill>
                <a:latin typeface="Tahoma" pitchFamily="34" charset="0"/>
              </a:rPr>
              <a:t>评价内容</a:t>
            </a:r>
            <a:r>
              <a:rPr kumimoji="1" lang="zh-CN" altLang="en-US" sz="2400" b="1" i="0" dirty="0">
                <a:solidFill>
                  <a:srgbClr val="000066"/>
                </a:solidFill>
                <a:latin typeface="Tahoma" pitchFamily="34" charset="0"/>
              </a:rPr>
              <a:t>：</a:t>
            </a:r>
          </a:p>
          <a:p>
            <a:pPr lvl="1" eaLnBrk="1" hangingPunct="1">
              <a:lnSpc>
                <a:spcPct val="100000"/>
              </a:lnSpc>
              <a:spcBef>
                <a:spcPts val="0"/>
              </a:spcBef>
              <a:buClr>
                <a:schemeClr val="hlink"/>
              </a:buClr>
              <a:buFontTx/>
              <a:buChar char="–"/>
            </a:pPr>
            <a:r>
              <a:rPr kumimoji="1" lang="zh-CN" altLang="en-US" sz="2400" b="1" i="0" dirty="0">
                <a:solidFill>
                  <a:srgbClr val="000066"/>
                </a:solidFill>
                <a:latin typeface="Tahoma" pitchFamily="34" charset="0"/>
              </a:rPr>
              <a:t>对数据库物理设计过程中产生的多种方案对其时间效率、空间效率、维护代价和各种用户需求进行细致的评价，从中选择一个较优的方案作为数据库的物理结构。</a:t>
            </a:r>
          </a:p>
        </p:txBody>
      </p:sp>
      <p:sp>
        <p:nvSpPr>
          <p:cNvPr id="79877" name="Rectangle 5"/>
          <p:cNvSpPr>
            <a:spLocks noChangeArrowheads="1"/>
          </p:cNvSpPr>
          <p:nvPr/>
        </p:nvSpPr>
        <p:spPr bwMode="auto">
          <a:xfrm>
            <a:off x="395288" y="1340768"/>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r>
              <a:rPr lang="en-US" altLang="zh-CN" sz="2800" b="1" i="0" dirty="0">
                <a:solidFill>
                  <a:srgbClr val="FF3300"/>
                </a:solidFill>
              </a:rPr>
              <a:t>2.</a:t>
            </a:r>
            <a:r>
              <a:rPr lang="zh-CN" altLang="en-US" sz="2800" b="1" i="0" dirty="0">
                <a:solidFill>
                  <a:srgbClr val="FF3300"/>
                </a:solidFill>
              </a:rPr>
              <a:t>评价物理结构</a:t>
            </a:r>
          </a:p>
        </p:txBody>
      </p:sp>
      <p:sp>
        <p:nvSpPr>
          <p:cNvPr id="2" name="灯片编号占位符 1"/>
          <p:cNvSpPr>
            <a:spLocks noGrp="1"/>
          </p:cNvSpPr>
          <p:nvPr>
            <p:ph type="sldNum" sz="quarter" idx="11"/>
          </p:nvPr>
        </p:nvSpPr>
        <p:spPr>
          <a:xfrm>
            <a:off x="0" y="6400817"/>
            <a:ext cx="1584548" cy="320675"/>
          </a:xfrm>
        </p:spPr>
        <p:txBody>
          <a:bodyPr/>
          <a:lstStyle/>
          <a:p>
            <a:pPr>
              <a:defRPr/>
            </a:pPr>
            <a:fld id="{C8E68E76-BED9-4822-AFC4-B7367625829A}" type="slidenum">
              <a:rPr lang="en-US" altLang="zh-CN" smtClean="0">
                <a:solidFill>
                  <a:schemeClr val="tx1"/>
                </a:solidFill>
              </a:rPr>
              <a:pPr>
                <a:defRPr/>
              </a:pPr>
              <a:t>154</a:t>
            </a:fld>
            <a:endParaRPr lang="en-US" altLang="zh-CN" dirty="0">
              <a:solidFill>
                <a:schemeClr val="tx1"/>
              </a:solidFill>
            </a:endParaRPr>
          </a:p>
        </p:txBody>
      </p:sp>
    </p:spTree>
    <p:extLst>
      <p:ext uri="{BB962C8B-B14F-4D97-AF65-F5344CB8AC3E}">
        <p14:creationId xmlns:p14="http://schemas.microsoft.com/office/powerpoint/2010/main" val="36788865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6100">
                                            <p:txEl>
                                              <p:pRg st="0" end="0"/>
                                            </p:txEl>
                                          </p:spTgt>
                                        </p:tgtEl>
                                        <p:attrNameLst>
                                          <p:attrName>style.visibility</p:attrName>
                                        </p:attrNameLst>
                                      </p:cBhvr>
                                      <p:to>
                                        <p:strVal val="visible"/>
                                      </p:to>
                                    </p:set>
                                    <p:animEffect transition="in" filter="wipe(up)">
                                      <p:cBhvr>
                                        <p:cTn id="7" dur="500"/>
                                        <p:tgtEl>
                                          <p:spTgt spid="516100">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16100">
                                            <p:txEl>
                                              <p:pRg st="1" end="1"/>
                                            </p:txEl>
                                          </p:spTgt>
                                        </p:tgtEl>
                                        <p:attrNameLst>
                                          <p:attrName>style.visibility</p:attrName>
                                        </p:attrNameLst>
                                      </p:cBhvr>
                                      <p:to>
                                        <p:strVal val="visible"/>
                                      </p:to>
                                    </p:set>
                                    <p:animEffect transition="in" filter="wipe(up)">
                                      <p:cBhvr>
                                        <p:cTn id="10" dur="500"/>
                                        <p:tgtEl>
                                          <p:spTgt spid="516100">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16100">
                                            <p:txEl>
                                              <p:pRg st="2" end="2"/>
                                            </p:txEl>
                                          </p:spTgt>
                                        </p:tgtEl>
                                        <p:attrNameLst>
                                          <p:attrName>style.visibility</p:attrName>
                                        </p:attrNameLst>
                                      </p:cBhvr>
                                      <p:to>
                                        <p:strVal val="visible"/>
                                      </p:to>
                                    </p:set>
                                    <p:animEffect transition="in" filter="wipe(up)">
                                      <p:cBhvr>
                                        <p:cTn id="13" dur="500"/>
                                        <p:tgtEl>
                                          <p:spTgt spid="516100">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16100">
                                            <p:txEl>
                                              <p:pRg st="3" end="3"/>
                                            </p:txEl>
                                          </p:spTgt>
                                        </p:tgtEl>
                                        <p:attrNameLst>
                                          <p:attrName>style.visibility</p:attrName>
                                        </p:attrNameLst>
                                      </p:cBhvr>
                                      <p:to>
                                        <p:strVal val="visible"/>
                                      </p:to>
                                    </p:set>
                                    <p:animEffect transition="in" filter="wipe(up)">
                                      <p:cBhvr>
                                        <p:cTn id="16" dur="500"/>
                                        <p:tgtEl>
                                          <p:spTgt spid="5161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00" grpId="0" build="p" autoUpdateAnimBg="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1136020" y="572961"/>
            <a:ext cx="6893768"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zh-CN" sz="3600" b="1" dirty="0">
                <a:latin typeface="黑体" panose="02010609060101010101" pitchFamily="49" charset="-122"/>
                <a:ea typeface="黑体" panose="02010609060101010101" pitchFamily="49" charset="-122"/>
              </a:rPr>
              <a:t>7.5 </a:t>
            </a:r>
            <a:r>
              <a:rPr lang="zh-CN" altLang="en-US" sz="3600" b="1" dirty="0">
                <a:latin typeface="黑体" panose="02010609060101010101" pitchFamily="49" charset="-122"/>
                <a:ea typeface="黑体" panose="02010609060101010101" pitchFamily="49" charset="-122"/>
              </a:rPr>
              <a:t>数据库实现阶段</a:t>
            </a:r>
          </a:p>
        </p:txBody>
      </p:sp>
      <p:grpSp>
        <p:nvGrpSpPr>
          <p:cNvPr id="2" name="Group 3"/>
          <p:cNvGrpSpPr>
            <a:grpSpLocks/>
          </p:cNvGrpSpPr>
          <p:nvPr/>
        </p:nvGrpSpPr>
        <p:grpSpPr bwMode="auto">
          <a:xfrm>
            <a:off x="898897" y="2855645"/>
            <a:ext cx="7345511" cy="3741707"/>
            <a:chOff x="432" y="768"/>
            <a:chExt cx="4896" cy="3264"/>
          </a:xfrm>
        </p:grpSpPr>
        <p:sp>
          <p:nvSpPr>
            <p:cNvPr id="80901" name="Rectangle 4"/>
            <p:cNvSpPr>
              <a:spLocks noChangeArrowheads="1"/>
            </p:cNvSpPr>
            <p:nvPr/>
          </p:nvSpPr>
          <p:spPr bwMode="auto">
            <a:xfrm>
              <a:off x="1288" y="768"/>
              <a:ext cx="3142" cy="2514"/>
            </a:xfrm>
            <a:prstGeom prst="rect">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kumimoji="1" lang="zh-CN" altLang="en-US" sz="2400" b="1" i="0" dirty="0">
                  <a:solidFill>
                    <a:srgbClr val="000066"/>
                  </a:solidFill>
                  <a:latin typeface="Times New Roman" pitchFamily="18" charset="0"/>
                </a:rPr>
                <a:t>数据库实施</a:t>
              </a:r>
              <a:endParaRPr kumimoji="1" lang="zh-CN" altLang="en-US" sz="1000" b="1" i="0" dirty="0">
                <a:solidFill>
                  <a:srgbClr val="000066"/>
                </a:solidFill>
                <a:latin typeface="Times New Roman" pitchFamily="18" charset="0"/>
              </a:endParaRPr>
            </a:p>
          </p:txBody>
        </p:sp>
        <p:sp>
          <p:nvSpPr>
            <p:cNvPr id="80902" name="Line 5"/>
            <p:cNvSpPr>
              <a:spLocks noChangeShapeType="1"/>
            </p:cNvSpPr>
            <p:nvPr/>
          </p:nvSpPr>
          <p:spPr bwMode="auto">
            <a:xfrm>
              <a:off x="791" y="2085"/>
              <a:ext cx="718" cy="0"/>
            </a:xfrm>
            <a:prstGeom prst="line">
              <a:avLst/>
            </a:prstGeom>
            <a:noFill/>
            <a:ln w="222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03" name="Oval 6"/>
            <p:cNvSpPr>
              <a:spLocks noChangeArrowheads="1"/>
            </p:cNvSpPr>
            <p:nvPr/>
          </p:nvSpPr>
          <p:spPr bwMode="auto">
            <a:xfrm>
              <a:off x="1536" y="1738"/>
              <a:ext cx="762" cy="847"/>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lnSpc>
                  <a:spcPct val="100000"/>
                </a:lnSpc>
                <a:spcBef>
                  <a:spcPts val="0"/>
                </a:spcBef>
              </a:pPr>
              <a:r>
                <a:rPr kumimoji="1" lang="zh-CN" altLang="en-US" sz="2000" b="1" i="0" dirty="0">
                  <a:solidFill>
                    <a:srgbClr val="000066"/>
                  </a:solidFill>
                  <a:latin typeface="Times New Roman" pitchFamily="18" charset="0"/>
                </a:rPr>
                <a:t>定义数据库结构</a:t>
              </a:r>
              <a:endParaRPr kumimoji="1" lang="zh-CN" altLang="en-US" sz="1200" b="1" i="0" dirty="0">
                <a:solidFill>
                  <a:srgbClr val="000066"/>
                </a:solidFill>
                <a:latin typeface="Times New Roman" pitchFamily="18" charset="0"/>
              </a:endParaRPr>
            </a:p>
          </p:txBody>
        </p:sp>
        <p:sp>
          <p:nvSpPr>
            <p:cNvPr id="80904" name="Line 7"/>
            <p:cNvSpPr>
              <a:spLocks noChangeShapeType="1"/>
            </p:cNvSpPr>
            <p:nvPr/>
          </p:nvSpPr>
          <p:spPr bwMode="auto">
            <a:xfrm flipV="1">
              <a:off x="2112" y="1562"/>
              <a:ext cx="301" cy="261"/>
            </a:xfrm>
            <a:prstGeom prst="line">
              <a:avLst/>
            </a:prstGeom>
            <a:noFill/>
            <a:ln w="222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05" name="Oval 8"/>
            <p:cNvSpPr>
              <a:spLocks noChangeArrowheads="1"/>
            </p:cNvSpPr>
            <p:nvPr/>
          </p:nvSpPr>
          <p:spPr bwMode="auto">
            <a:xfrm>
              <a:off x="2431" y="1145"/>
              <a:ext cx="857" cy="846"/>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lnSpc>
                  <a:spcPct val="100000"/>
                </a:lnSpc>
                <a:spcBef>
                  <a:spcPts val="0"/>
                </a:spcBef>
              </a:pPr>
              <a:r>
                <a:rPr kumimoji="1" lang="zh-CN" altLang="en-US" sz="2000" b="1" i="0" dirty="0">
                  <a:solidFill>
                    <a:srgbClr val="000066"/>
                  </a:solidFill>
                  <a:latin typeface="Times New Roman" pitchFamily="18" charset="0"/>
                </a:rPr>
                <a:t>数据</a:t>
              </a:r>
            </a:p>
            <a:p>
              <a:pPr algn="ctr" eaLnBrk="1" hangingPunct="1">
                <a:lnSpc>
                  <a:spcPct val="100000"/>
                </a:lnSpc>
                <a:spcBef>
                  <a:spcPts val="0"/>
                </a:spcBef>
              </a:pPr>
              <a:r>
                <a:rPr kumimoji="1" lang="zh-CN" altLang="en-US" sz="2000" b="1" i="0" dirty="0">
                  <a:solidFill>
                    <a:srgbClr val="000066"/>
                  </a:solidFill>
                  <a:latin typeface="Times New Roman" pitchFamily="18" charset="0"/>
                </a:rPr>
                <a:t>装载</a:t>
              </a:r>
              <a:endParaRPr kumimoji="1" lang="zh-CN" altLang="en-US" i="0" dirty="0">
                <a:solidFill>
                  <a:srgbClr val="000066"/>
                </a:solidFill>
                <a:latin typeface="Times New Roman" pitchFamily="18" charset="0"/>
              </a:endParaRPr>
            </a:p>
          </p:txBody>
        </p:sp>
        <p:sp>
          <p:nvSpPr>
            <p:cNvPr id="80906" name="Line 9"/>
            <p:cNvSpPr>
              <a:spLocks noChangeShapeType="1"/>
            </p:cNvSpPr>
            <p:nvPr/>
          </p:nvSpPr>
          <p:spPr bwMode="auto">
            <a:xfrm>
              <a:off x="3312" y="1518"/>
              <a:ext cx="342" cy="306"/>
            </a:xfrm>
            <a:prstGeom prst="line">
              <a:avLst/>
            </a:prstGeom>
            <a:noFill/>
            <a:ln w="222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07" name="Oval 10"/>
            <p:cNvSpPr>
              <a:spLocks noChangeArrowheads="1"/>
            </p:cNvSpPr>
            <p:nvPr/>
          </p:nvSpPr>
          <p:spPr bwMode="auto">
            <a:xfrm>
              <a:off x="3456" y="1782"/>
              <a:ext cx="761" cy="847"/>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lnSpc>
                  <a:spcPct val="100000"/>
                </a:lnSpc>
                <a:spcBef>
                  <a:spcPts val="0"/>
                </a:spcBef>
              </a:pPr>
              <a:r>
                <a:rPr kumimoji="1" lang="en-US" altLang="zh-CN" sz="1000" i="0" dirty="0">
                  <a:solidFill>
                    <a:srgbClr val="000066"/>
                  </a:solidFill>
                  <a:latin typeface="Times New Roman" pitchFamily="18" charset="0"/>
                </a:rPr>
                <a:t> </a:t>
              </a:r>
              <a:r>
                <a:rPr kumimoji="1" lang="zh-CN" altLang="en-US" sz="2000" b="1" i="0" dirty="0">
                  <a:solidFill>
                    <a:srgbClr val="000066"/>
                  </a:solidFill>
                  <a:latin typeface="Times New Roman" pitchFamily="18" charset="0"/>
                </a:rPr>
                <a:t>数据库试运行</a:t>
              </a:r>
              <a:endParaRPr kumimoji="1" lang="zh-CN" altLang="en-US" sz="1000" i="0" dirty="0">
                <a:solidFill>
                  <a:srgbClr val="000066"/>
                </a:solidFill>
                <a:latin typeface="Times New Roman" pitchFamily="18" charset="0"/>
              </a:endParaRPr>
            </a:p>
          </p:txBody>
        </p:sp>
        <p:sp>
          <p:nvSpPr>
            <p:cNvPr id="80908" name="Line 11"/>
            <p:cNvSpPr>
              <a:spLocks noChangeShapeType="1"/>
            </p:cNvSpPr>
            <p:nvPr/>
          </p:nvSpPr>
          <p:spPr bwMode="auto">
            <a:xfrm>
              <a:off x="4249" y="2173"/>
              <a:ext cx="539" cy="0"/>
            </a:xfrm>
            <a:prstGeom prst="line">
              <a:avLst/>
            </a:prstGeom>
            <a:noFill/>
            <a:ln w="222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09" name="Line 12"/>
            <p:cNvSpPr>
              <a:spLocks noChangeShapeType="1"/>
            </p:cNvSpPr>
            <p:nvPr/>
          </p:nvSpPr>
          <p:spPr bwMode="auto">
            <a:xfrm>
              <a:off x="4608" y="2079"/>
              <a:ext cx="0" cy="189"/>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0" name="Line 13"/>
            <p:cNvSpPr>
              <a:spLocks noChangeShapeType="1"/>
            </p:cNvSpPr>
            <p:nvPr/>
          </p:nvSpPr>
          <p:spPr bwMode="auto">
            <a:xfrm>
              <a:off x="1104" y="1994"/>
              <a:ext cx="1" cy="188"/>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1" name="Text Box 14"/>
            <p:cNvSpPr txBox="1">
              <a:spLocks noChangeArrowheads="1"/>
            </p:cNvSpPr>
            <p:nvPr/>
          </p:nvSpPr>
          <p:spPr bwMode="auto">
            <a:xfrm>
              <a:off x="432" y="2179"/>
              <a:ext cx="718"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lnSpc>
                  <a:spcPct val="100000"/>
                </a:lnSpc>
                <a:spcBef>
                  <a:spcPts val="0"/>
                </a:spcBef>
              </a:pPr>
              <a:r>
                <a:rPr kumimoji="1" lang="zh-CN" altLang="en-US" sz="2000" b="1" i="0" dirty="0">
                  <a:solidFill>
                    <a:srgbClr val="000066"/>
                  </a:solidFill>
                  <a:latin typeface="Times New Roman" pitchFamily="18" charset="0"/>
                </a:rPr>
                <a:t>数据库物</a:t>
              </a:r>
            </a:p>
            <a:p>
              <a:pPr algn="just" eaLnBrk="1" hangingPunct="1">
                <a:lnSpc>
                  <a:spcPct val="100000"/>
                </a:lnSpc>
                <a:spcBef>
                  <a:spcPts val="0"/>
                </a:spcBef>
              </a:pPr>
              <a:r>
                <a:rPr kumimoji="1" lang="zh-CN" altLang="en-US" sz="2000" b="1" i="0" dirty="0">
                  <a:solidFill>
                    <a:srgbClr val="000066"/>
                  </a:solidFill>
                  <a:latin typeface="Times New Roman" pitchFamily="18" charset="0"/>
                </a:rPr>
                <a:t>理设计</a:t>
              </a:r>
              <a:endParaRPr kumimoji="1" lang="zh-CN" altLang="en-US" sz="1000" b="1" i="0" dirty="0">
                <a:solidFill>
                  <a:srgbClr val="000066"/>
                </a:solidFill>
                <a:latin typeface="Times New Roman" pitchFamily="18" charset="0"/>
              </a:endParaRPr>
            </a:p>
          </p:txBody>
        </p:sp>
        <p:sp>
          <p:nvSpPr>
            <p:cNvPr id="80912" name="Text Box 15"/>
            <p:cNvSpPr txBox="1">
              <a:spLocks noChangeArrowheads="1"/>
            </p:cNvSpPr>
            <p:nvPr/>
          </p:nvSpPr>
          <p:spPr bwMode="auto">
            <a:xfrm>
              <a:off x="4608" y="2268"/>
              <a:ext cx="72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lnSpc>
                  <a:spcPct val="100000"/>
                </a:lnSpc>
                <a:spcBef>
                  <a:spcPts val="0"/>
                </a:spcBef>
              </a:pPr>
              <a:r>
                <a:rPr kumimoji="1" lang="zh-CN" altLang="en-US" sz="2000" b="1" i="0" dirty="0">
                  <a:solidFill>
                    <a:srgbClr val="000066"/>
                  </a:solidFill>
                  <a:latin typeface="Times New Roman" pitchFamily="18" charset="0"/>
                </a:rPr>
                <a:t>数据库运</a:t>
              </a:r>
            </a:p>
            <a:p>
              <a:pPr algn="just" eaLnBrk="1" hangingPunct="1">
                <a:lnSpc>
                  <a:spcPct val="100000"/>
                </a:lnSpc>
                <a:spcBef>
                  <a:spcPts val="0"/>
                </a:spcBef>
              </a:pPr>
              <a:r>
                <a:rPr kumimoji="1" lang="zh-CN" altLang="en-US" sz="2000" b="1" i="0" dirty="0">
                  <a:solidFill>
                    <a:srgbClr val="000066"/>
                  </a:solidFill>
                  <a:latin typeface="Times New Roman" pitchFamily="18" charset="0"/>
                </a:rPr>
                <a:t>行和维护</a:t>
              </a:r>
            </a:p>
            <a:p>
              <a:pPr algn="just" eaLnBrk="1" hangingPunct="1"/>
              <a:endParaRPr kumimoji="1" lang="en-US" altLang="zh-CN" sz="1600" b="1" i="0" dirty="0">
                <a:solidFill>
                  <a:srgbClr val="000066"/>
                </a:solidFill>
                <a:latin typeface="Times New Roman" pitchFamily="18" charset="0"/>
              </a:endParaRPr>
            </a:p>
          </p:txBody>
        </p:sp>
        <p:sp>
          <p:nvSpPr>
            <p:cNvPr id="80913" name="AutoShape 16"/>
            <p:cNvSpPr>
              <a:spLocks noChangeArrowheads="1"/>
            </p:cNvSpPr>
            <p:nvPr/>
          </p:nvSpPr>
          <p:spPr bwMode="auto">
            <a:xfrm>
              <a:off x="720" y="3414"/>
              <a:ext cx="449" cy="486"/>
            </a:xfrm>
            <a:prstGeom prst="octagon">
              <a:avLst>
                <a:gd name="adj" fmla="val 29287"/>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lnSpc>
                  <a:spcPct val="100000"/>
                </a:lnSpc>
                <a:spcBef>
                  <a:spcPts val="0"/>
                </a:spcBef>
              </a:pPr>
              <a:r>
                <a:rPr kumimoji="1" lang="zh-CN" altLang="en-US" sz="1700" b="1" i="0" dirty="0">
                  <a:solidFill>
                    <a:srgbClr val="000066"/>
                  </a:solidFill>
                  <a:latin typeface="Times New Roman" pitchFamily="18" charset="0"/>
                </a:rPr>
                <a:t>物理</a:t>
              </a:r>
            </a:p>
            <a:p>
              <a:pPr algn="ctr" eaLnBrk="1" hangingPunct="1">
                <a:lnSpc>
                  <a:spcPct val="100000"/>
                </a:lnSpc>
                <a:spcBef>
                  <a:spcPts val="0"/>
                </a:spcBef>
              </a:pPr>
              <a:r>
                <a:rPr kumimoji="1" lang="zh-CN" altLang="en-US" sz="1700" b="1" i="0" dirty="0">
                  <a:solidFill>
                    <a:srgbClr val="000066"/>
                  </a:solidFill>
                  <a:latin typeface="Times New Roman" pitchFamily="18" charset="0"/>
                </a:rPr>
                <a:t>模型</a:t>
              </a:r>
            </a:p>
          </p:txBody>
        </p:sp>
        <p:sp>
          <p:nvSpPr>
            <p:cNvPr id="80914" name="AutoShape 17"/>
            <p:cNvSpPr>
              <a:spLocks noChangeArrowheads="1"/>
            </p:cNvSpPr>
            <p:nvPr/>
          </p:nvSpPr>
          <p:spPr bwMode="auto">
            <a:xfrm rot="4214242">
              <a:off x="263" y="2882"/>
              <a:ext cx="838" cy="124"/>
            </a:xfrm>
            <a:prstGeom prst="rightArrow">
              <a:avLst>
                <a:gd name="adj1" fmla="val 50000"/>
                <a:gd name="adj2" fmla="val 168952"/>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endParaRPr lang="zh-CN" altLang="en-US"/>
            </a:p>
          </p:txBody>
        </p:sp>
        <p:sp>
          <p:nvSpPr>
            <p:cNvPr id="80915" name="AutoShape 18"/>
            <p:cNvSpPr>
              <a:spLocks noChangeArrowheads="1"/>
            </p:cNvSpPr>
            <p:nvPr/>
          </p:nvSpPr>
          <p:spPr bwMode="auto">
            <a:xfrm rot="4014648">
              <a:off x="3697" y="2960"/>
              <a:ext cx="890" cy="109"/>
            </a:xfrm>
            <a:prstGeom prst="rightArrow">
              <a:avLst>
                <a:gd name="adj1" fmla="val 50000"/>
                <a:gd name="adj2" fmla="val 204128"/>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endParaRPr lang="zh-CN" altLang="en-US"/>
            </a:p>
          </p:txBody>
        </p:sp>
        <p:sp>
          <p:nvSpPr>
            <p:cNvPr id="80916" name="AutoShape 19"/>
            <p:cNvSpPr>
              <a:spLocks noChangeArrowheads="1"/>
            </p:cNvSpPr>
            <p:nvPr/>
          </p:nvSpPr>
          <p:spPr bwMode="auto">
            <a:xfrm rot="-3531503">
              <a:off x="886" y="2870"/>
              <a:ext cx="1009" cy="94"/>
            </a:xfrm>
            <a:prstGeom prst="rightArrow">
              <a:avLst>
                <a:gd name="adj1" fmla="val 50000"/>
                <a:gd name="adj2" fmla="val 268351"/>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endParaRPr lang="zh-CN" altLang="en-US"/>
            </a:p>
          </p:txBody>
        </p:sp>
        <p:sp>
          <p:nvSpPr>
            <p:cNvPr id="80917" name="Freeform 20"/>
            <p:cNvSpPr>
              <a:spLocks/>
            </p:cNvSpPr>
            <p:nvPr/>
          </p:nvSpPr>
          <p:spPr bwMode="auto">
            <a:xfrm>
              <a:off x="3196" y="1302"/>
              <a:ext cx="535" cy="499"/>
            </a:xfrm>
            <a:custGeom>
              <a:avLst/>
              <a:gdLst>
                <a:gd name="T0" fmla="*/ 535 w 535"/>
                <a:gd name="T1" fmla="*/ 543 h 543"/>
                <a:gd name="T2" fmla="*/ 381 w 535"/>
                <a:gd name="T3" fmla="*/ 178 h 543"/>
                <a:gd name="T4" fmla="*/ 251 w 535"/>
                <a:gd name="T5" fmla="*/ 74 h 543"/>
                <a:gd name="T6" fmla="*/ 164 w 535"/>
                <a:gd name="T7" fmla="*/ 6 h 543"/>
                <a:gd name="T8" fmla="*/ 16 w 535"/>
                <a:gd name="T9" fmla="*/ 35 h 543"/>
                <a:gd name="T10" fmla="*/ 68 w 535"/>
                <a:gd name="T11" fmla="*/ 61 h 543"/>
                <a:gd name="T12" fmla="*/ 68 w 535"/>
                <a:gd name="T13" fmla="*/ 61 h 543"/>
                <a:gd name="T14" fmla="*/ 0 60000 65536"/>
                <a:gd name="T15" fmla="*/ 0 60000 65536"/>
                <a:gd name="T16" fmla="*/ 0 60000 65536"/>
                <a:gd name="T17" fmla="*/ 0 60000 65536"/>
                <a:gd name="T18" fmla="*/ 0 60000 65536"/>
                <a:gd name="T19" fmla="*/ 0 60000 65536"/>
                <a:gd name="T20" fmla="*/ 0 60000 65536"/>
                <a:gd name="T21" fmla="*/ 0 w 535"/>
                <a:gd name="T22" fmla="*/ 0 h 543"/>
                <a:gd name="T23" fmla="*/ 535 w 535"/>
                <a:gd name="T24" fmla="*/ 543 h 5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5" h="543">
                  <a:moveTo>
                    <a:pt x="535" y="543"/>
                  </a:moveTo>
                  <a:cubicBezTo>
                    <a:pt x="509" y="482"/>
                    <a:pt x="428" y="256"/>
                    <a:pt x="381" y="178"/>
                  </a:cubicBezTo>
                  <a:cubicBezTo>
                    <a:pt x="334" y="100"/>
                    <a:pt x="287" y="103"/>
                    <a:pt x="251" y="74"/>
                  </a:cubicBezTo>
                  <a:cubicBezTo>
                    <a:pt x="215" y="45"/>
                    <a:pt x="203" y="12"/>
                    <a:pt x="164" y="6"/>
                  </a:cubicBezTo>
                  <a:cubicBezTo>
                    <a:pt x="125" y="0"/>
                    <a:pt x="32" y="26"/>
                    <a:pt x="16" y="35"/>
                  </a:cubicBezTo>
                  <a:cubicBezTo>
                    <a:pt x="0" y="44"/>
                    <a:pt x="59" y="57"/>
                    <a:pt x="68" y="61"/>
                  </a:cubicBezTo>
                  <a:cubicBezTo>
                    <a:pt x="77" y="65"/>
                    <a:pt x="68" y="61"/>
                    <a:pt x="68" y="61"/>
                  </a:cubicBezTo>
                </a:path>
              </a:pathLst>
            </a:custGeom>
            <a:noFill/>
            <a:ln w="22225">
              <a:solidFill>
                <a:schemeClr val="hlink"/>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endParaRPr lang="zh-CN" altLang="en-US"/>
            </a:p>
          </p:txBody>
        </p:sp>
        <p:sp>
          <p:nvSpPr>
            <p:cNvPr id="80918" name="Freeform 21"/>
            <p:cNvSpPr>
              <a:spLocks/>
            </p:cNvSpPr>
            <p:nvPr/>
          </p:nvSpPr>
          <p:spPr bwMode="auto">
            <a:xfrm>
              <a:off x="816" y="850"/>
              <a:ext cx="3204" cy="1197"/>
            </a:xfrm>
            <a:custGeom>
              <a:avLst/>
              <a:gdLst>
                <a:gd name="T0" fmla="*/ 3204 w 3204"/>
                <a:gd name="T1" fmla="*/ 1049 h 1303"/>
                <a:gd name="T2" fmla="*/ 3087 w 3204"/>
                <a:gd name="T3" fmla="*/ 618 h 1303"/>
                <a:gd name="T4" fmla="*/ 2878 w 3204"/>
                <a:gd name="T5" fmla="*/ 331 h 1303"/>
                <a:gd name="T6" fmla="*/ 2574 w 3204"/>
                <a:gd name="T7" fmla="*/ 135 h 1303"/>
                <a:gd name="T8" fmla="*/ 2308 w 3204"/>
                <a:gd name="T9" fmla="*/ 47 h 1303"/>
                <a:gd name="T10" fmla="*/ 2222 w 3204"/>
                <a:gd name="T11" fmla="*/ 31 h 1303"/>
                <a:gd name="T12" fmla="*/ 2039 w 3204"/>
                <a:gd name="T13" fmla="*/ 3 h 1303"/>
                <a:gd name="T14" fmla="*/ 1379 w 3204"/>
                <a:gd name="T15" fmla="*/ 47 h 1303"/>
                <a:gd name="T16" fmla="*/ 880 w 3204"/>
                <a:gd name="T17" fmla="*/ 257 h 1303"/>
                <a:gd name="T18" fmla="*/ 375 w 3204"/>
                <a:gd name="T19" fmla="*/ 693 h 1303"/>
                <a:gd name="T20" fmla="*/ 0 w 3204"/>
                <a:gd name="T21" fmla="*/ 1303 h 1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4"/>
                <a:gd name="T34" fmla="*/ 0 h 1303"/>
                <a:gd name="T35" fmla="*/ 3204 w 3204"/>
                <a:gd name="T36" fmla="*/ 1303 h 1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4" h="1303">
                  <a:moveTo>
                    <a:pt x="3204" y="1049"/>
                  </a:moveTo>
                  <a:cubicBezTo>
                    <a:pt x="3182" y="977"/>
                    <a:pt x="3141" y="738"/>
                    <a:pt x="3087" y="618"/>
                  </a:cubicBezTo>
                  <a:cubicBezTo>
                    <a:pt x="3033" y="498"/>
                    <a:pt x="2964" y="411"/>
                    <a:pt x="2878" y="331"/>
                  </a:cubicBezTo>
                  <a:cubicBezTo>
                    <a:pt x="2792" y="251"/>
                    <a:pt x="2669" y="182"/>
                    <a:pt x="2574" y="135"/>
                  </a:cubicBezTo>
                  <a:cubicBezTo>
                    <a:pt x="2479" y="88"/>
                    <a:pt x="2366" y="64"/>
                    <a:pt x="2308" y="47"/>
                  </a:cubicBezTo>
                  <a:cubicBezTo>
                    <a:pt x="2250" y="30"/>
                    <a:pt x="2266" y="38"/>
                    <a:pt x="2222" y="31"/>
                  </a:cubicBezTo>
                  <a:cubicBezTo>
                    <a:pt x="2177" y="24"/>
                    <a:pt x="2180" y="0"/>
                    <a:pt x="2039" y="3"/>
                  </a:cubicBezTo>
                  <a:cubicBezTo>
                    <a:pt x="1899" y="6"/>
                    <a:pt x="1573" y="6"/>
                    <a:pt x="1379" y="47"/>
                  </a:cubicBezTo>
                  <a:cubicBezTo>
                    <a:pt x="1186" y="87"/>
                    <a:pt x="1047" y="148"/>
                    <a:pt x="880" y="257"/>
                  </a:cubicBezTo>
                  <a:cubicBezTo>
                    <a:pt x="713" y="365"/>
                    <a:pt x="522" y="521"/>
                    <a:pt x="375" y="693"/>
                  </a:cubicBezTo>
                  <a:cubicBezTo>
                    <a:pt x="227" y="866"/>
                    <a:pt x="77" y="1178"/>
                    <a:pt x="0" y="1303"/>
                  </a:cubicBezTo>
                </a:path>
              </a:pathLst>
            </a:custGeom>
            <a:noFill/>
            <a:ln w="22225">
              <a:solidFill>
                <a:schemeClr val="hlink"/>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endParaRPr lang="zh-CN" altLang="en-US"/>
            </a:p>
          </p:txBody>
        </p:sp>
        <p:sp>
          <p:nvSpPr>
            <p:cNvPr id="80919" name="Oval 22"/>
            <p:cNvSpPr>
              <a:spLocks noChangeArrowheads="1"/>
            </p:cNvSpPr>
            <p:nvPr/>
          </p:nvSpPr>
          <p:spPr bwMode="auto">
            <a:xfrm>
              <a:off x="2448" y="2356"/>
              <a:ext cx="857" cy="846"/>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lnSpc>
                  <a:spcPct val="100000"/>
                </a:lnSpc>
                <a:spcBef>
                  <a:spcPts val="0"/>
                </a:spcBef>
              </a:pPr>
              <a:r>
                <a:rPr kumimoji="1" lang="zh-CN" altLang="en-US" sz="2000" b="1" i="0" dirty="0">
                  <a:solidFill>
                    <a:srgbClr val="000066"/>
                  </a:solidFill>
                  <a:latin typeface="Times New Roman" pitchFamily="18" charset="0"/>
                </a:rPr>
                <a:t>编制与调试应用程序</a:t>
              </a:r>
              <a:endParaRPr kumimoji="1" lang="zh-CN" altLang="en-US" sz="2000" i="0" dirty="0">
                <a:solidFill>
                  <a:srgbClr val="000066"/>
                </a:solidFill>
                <a:latin typeface="Times New Roman" pitchFamily="18" charset="0"/>
              </a:endParaRPr>
            </a:p>
          </p:txBody>
        </p:sp>
        <p:sp>
          <p:nvSpPr>
            <p:cNvPr id="80920" name="Line 23"/>
            <p:cNvSpPr>
              <a:spLocks noChangeShapeType="1"/>
            </p:cNvSpPr>
            <p:nvPr/>
          </p:nvSpPr>
          <p:spPr bwMode="auto">
            <a:xfrm>
              <a:off x="2160" y="2444"/>
              <a:ext cx="288" cy="309"/>
            </a:xfrm>
            <a:prstGeom prst="line">
              <a:avLst/>
            </a:prstGeom>
            <a:noFill/>
            <a:ln w="222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0921" name="Line 24"/>
            <p:cNvSpPr>
              <a:spLocks noChangeShapeType="1"/>
            </p:cNvSpPr>
            <p:nvPr/>
          </p:nvSpPr>
          <p:spPr bwMode="auto">
            <a:xfrm flipV="1">
              <a:off x="3312" y="2444"/>
              <a:ext cx="240" cy="309"/>
            </a:xfrm>
            <a:prstGeom prst="line">
              <a:avLst/>
            </a:prstGeom>
            <a:noFill/>
            <a:ln w="222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0922" name="AutoShape 25"/>
            <p:cNvSpPr>
              <a:spLocks noChangeArrowheads="1"/>
            </p:cNvSpPr>
            <p:nvPr/>
          </p:nvSpPr>
          <p:spPr bwMode="auto">
            <a:xfrm>
              <a:off x="4080" y="3414"/>
              <a:ext cx="768" cy="618"/>
            </a:xfrm>
            <a:prstGeom prst="star16">
              <a:avLst>
                <a:gd name="adj" fmla="val 37500"/>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lnSpc>
                  <a:spcPct val="100000"/>
                </a:lnSpc>
                <a:spcBef>
                  <a:spcPts val="0"/>
                </a:spcBef>
              </a:pPr>
              <a:r>
                <a:rPr kumimoji="1" lang="zh-CN" altLang="en-US" sz="2000" b="1" i="0" dirty="0">
                  <a:solidFill>
                    <a:srgbClr val="000066"/>
                  </a:solidFill>
                  <a:latin typeface="Times New Roman" pitchFamily="18" charset="0"/>
                </a:rPr>
                <a:t>数据库</a:t>
              </a:r>
            </a:p>
            <a:p>
              <a:pPr algn="ctr" eaLnBrk="1" hangingPunct="1">
                <a:lnSpc>
                  <a:spcPct val="100000"/>
                </a:lnSpc>
                <a:spcBef>
                  <a:spcPts val="0"/>
                </a:spcBef>
              </a:pPr>
              <a:r>
                <a:rPr kumimoji="1" lang="zh-CN" altLang="en-US" sz="2000" b="1" i="0" dirty="0">
                  <a:solidFill>
                    <a:srgbClr val="000066"/>
                  </a:solidFill>
                  <a:latin typeface="Times New Roman" pitchFamily="18" charset="0"/>
                </a:rPr>
                <a:t>系统</a:t>
              </a:r>
            </a:p>
          </p:txBody>
        </p:sp>
        <p:sp>
          <p:nvSpPr>
            <p:cNvPr id="80923" name="Freeform 26"/>
            <p:cNvSpPr>
              <a:spLocks/>
            </p:cNvSpPr>
            <p:nvPr/>
          </p:nvSpPr>
          <p:spPr bwMode="auto">
            <a:xfrm>
              <a:off x="1872" y="1033"/>
              <a:ext cx="2031" cy="769"/>
            </a:xfrm>
            <a:custGeom>
              <a:avLst/>
              <a:gdLst>
                <a:gd name="T0" fmla="*/ 2031 w 2031"/>
                <a:gd name="T1" fmla="*/ 837 h 837"/>
                <a:gd name="T2" fmla="*/ 1927 w 2031"/>
                <a:gd name="T3" fmla="*/ 523 h 837"/>
                <a:gd name="T4" fmla="*/ 1835 w 2031"/>
                <a:gd name="T5" fmla="*/ 341 h 837"/>
                <a:gd name="T6" fmla="*/ 1651 w 2031"/>
                <a:gd name="T7" fmla="*/ 207 h 837"/>
                <a:gd name="T8" fmla="*/ 1476 w 2031"/>
                <a:gd name="T9" fmla="*/ 85 h 837"/>
                <a:gd name="T10" fmla="*/ 1324 w 2031"/>
                <a:gd name="T11" fmla="*/ 29 h 837"/>
                <a:gd name="T12" fmla="*/ 1274 w 2031"/>
                <a:gd name="T13" fmla="*/ 19 h 837"/>
                <a:gd name="T14" fmla="*/ 1169 w 2031"/>
                <a:gd name="T15" fmla="*/ 2 h 837"/>
                <a:gd name="T16" fmla="*/ 791 w 2031"/>
                <a:gd name="T17" fmla="*/ 29 h 837"/>
                <a:gd name="T18" fmla="*/ 505 w 2031"/>
                <a:gd name="T19" fmla="*/ 161 h 837"/>
                <a:gd name="T20" fmla="*/ 215 w 2031"/>
                <a:gd name="T21" fmla="*/ 434 h 837"/>
                <a:gd name="T22" fmla="*/ 0 w 2031"/>
                <a:gd name="T23" fmla="*/ 816 h 8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31"/>
                <a:gd name="T37" fmla="*/ 0 h 837"/>
                <a:gd name="T38" fmla="*/ 2031 w 2031"/>
                <a:gd name="T39" fmla="*/ 837 h 8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31" h="837">
                  <a:moveTo>
                    <a:pt x="2031" y="837"/>
                  </a:moveTo>
                  <a:cubicBezTo>
                    <a:pt x="2014" y="785"/>
                    <a:pt x="1960" y="606"/>
                    <a:pt x="1927" y="523"/>
                  </a:cubicBezTo>
                  <a:cubicBezTo>
                    <a:pt x="1894" y="440"/>
                    <a:pt x="1881" y="394"/>
                    <a:pt x="1835" y="341"/>
                  </a:cubicBezTo>
                  <a:cubicBezTo>
                    <a:pt x="1789" y="288"/>
                    <a:pt x="1711" y="250"/>
                    <a:pt x="1651" y="207"/>
                  </a:cubicBezTo>
                  <a:cubicBezTo>
                    <a:pt x="1591" y="164"/>
                    <a:pt x="1531" y="114"/>
                    <a:pt x="1476" y="85"/>
                  </a:cubicBezTo>
                  <a:cubicBezTo>
                    <a:pt x="1422" y="55"/>
                    <a:pt x="1357" y="40"/>
                    <a:pt x="1324" y="29"/>
                  </a:cubicBezTo>
                  <a:cubicBezTo>
                    <a:pt x="1290" y="19"/>
                    <a:pt x="1300" y="24"/>
                    <a:pt x="1274" y="19"/>
                  </a:cubicBezTo>
                  <a:cubicBezTo>
                    <a:pt x="1249" y="15"/>
                    <a:pt x="1250" y="0"/>
                    <a:pt x="1169" y="2"/>
                  </a:cubicBezTo>
                  <a:cubicBezTo>
                    <a:pt x="1089" y="4"/>
                    <a:pt x="902" y="4"/>
                    <a:pt x="791" y="29"/>
                  </a:cubicBezTo>
                  <a:cubicBezTo>
                    <a:pt x="680" y="54"/>
                    <a:pt x="600" y="93"/>
                    <a:pt x="505" y="161"/>
                  </a:cubicBezTo>
                  <a:cubicBezTo>
                    <a:pt x="409" y="229"/>
                    <a:pt x="299" y="326"/>
                    <a:pt x="215" y="434"/>
                  </a:cubicBezTo>
                  <a:cubicBezTo>
                    <a:pt x="130" y="542"/>
                    <a:pt x="44" y="738"/>
                    <a:pt x="0" y="816"/>
                  </a:cubicBezTo>
                </a:path>
              </a:pathLst>
            </a:custGeom>
            <a:noFill/>
            <a:ln w="22225">
              <a:solidFill>
                <a:schemeClr val="hlink"/>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endParaRPr lang="zh-CN" altLang="en-US"/>
            </a:p>
          </p:txBody>
        </p:sp>
        <p:sp>
          <p:nvSpPr>
            <p:cNvPr id="80924" name="Freeform 27"/>
            <p:cNvSpPr>
              <a:spLocks/>
            </p:cNvSpPr>
            <p:nvPr/>
          </p:nvSpPr>
          <p:spPr bwMode="auto">
            <a:xfrm>
              <a:off x="3264" y="2629"/>
              <a:ext cx="496" cy="360"/>
            </a:xfrm>
            <a:custGeom>
              <a:avLst/>
              <a:gdLst>
                <a:gd name="T0" fmla="*/ 496 w 496"/>
                <a:gd name="T1" fmla="*/ 0 h 392"/>
                <a:gd name="T2" fmla="*/ 443 w 496"/>
                <a:gd name="T3" fmla="*/ 130 h 392"/>
                <a:gd name="T4" fmla="*/ 313 w 496"/>
                <a:gd name="T5" fmla="*/ 274 h 392"/>
                <a:gd name="T6" fmla="*/ 96 w 496"/>
                <a:gd name="T7" fmla="*/ 375 h 392"/>
                <a:gd name="T8" fmla="*/ 0 w 496"/>
                <a:gd name="T9" fmla="*/ 375 h 392"/>
                <a:gd name="T10" fmla="*/ 0 60000 65536"/>
                <a:gd name="T11" fmla="*/ 0 60000 65536"/>
                <a:gd name="T12" fmla="*/ 0 60000 65536"/>
                <a:gd name="T13" fmla="*/ 0 60000 65536"/>
                <a:gd name="T14" fmla="*/ 0 60000 65536"/>
                <a:gd name="T15" fmla="*/ 0 w 496"/>
                <a:gd name="T16" fmla="*/ 0 h 392"/>
                <a:gd name="T17" fmla="*/ 496 w 496"/>
                <a:gd name="T18" fmla="*/ 392 h 392"/>
              </a:gdLst>
              <a:ahLst/>
              <a:cxnLst>
                <a:cxn ang="T10">
                  <a:pos x="T0" y="T1"/>
                </a:cxn>
                <a:cxn ang="T11">
                  <a:pos x="T2" y="T3"/>
                </a:cxn>
                <a:cxn ang="T12">
                  <a:pos x="T4" y="T5"/>
                </a:cxn>
                <a:cxn ang="T13">
                  <a:pos x="T6" y="T7"/>
                </a:cxn>
                <a:cxn ang="T14">
                  <a:pos x="T8" y="T9"/>
                </a:cxn>
              </a:cxnLst>
              <a:rect l="T15" t="T16" r="T17" b="T18"/>
              <a:pathLst>
                <a:path w="496" h="392">
                  <a:moveTo>
                    <a:pt x="496" y="0"/>
                  </a:moveTo>
                  <a:cubicBezTo>
                    <a:pt x="487" y="22"/>
                    <a:pt x="473" y="84"/>
                    <a:pt x="443" y="130"/>
                  </a:cubicBezTo>
                  <a:cubicBezTo>
                    <a:pt x="413" y="176"/>
                    <a:pt x="371" y="233"/>
                    <a:pt x="313" y="274"/>
                  </a:cubicBezTo>
                  <a:cubicBezTo>
                    <a:pt x="255" y="315"/>
                    <a:pt x="148" y="358"/>
                    <a:pt x="96" y="375"/>
                  </a:cubicBezTo>
                  <a:cubicBezTo>
                    <a:pt x="44" y="392"/>
                    <a:pt x="16" y="375"/>
                    <a:pt x="0" y="375"/>
                  </a:cubicBezTo>
                </a:path>
              </a:pathLst>
            </a:custGeom>
            <a:noFill/>
            <a:ln w="22225">
              <a:solidFill>
                <a:schemeClr val="hlink"/>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endParaRPr lang="zh-CN" altLang="en-US"/>
            </a:p>
          </p:txBody>
        </p:sp>
      </p:grpSp>
      <p:sp>
        <p:nvSpPr>
          <p:cNvPr id="80900" name="Rectangle 28"/>
          <p:cNvSpPr>
            <a:spLocks noChangeArrowheads="1"/>
          </p:cNvSpPr>
          <p:nvPr/>
        </p:nvSpPr>
        <p:spPr bwMode="auto">
          <a:xfrm>
            <a:off x="394221" y="1481069"/>
            <a:ext cx="78501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i="1">
                <a:solidFill>
                  <a:schemeClr val="tx1"/>
                </a:solidFill>
                <a:latin typeface="Arial" charset="0"/>
                <a:ea typeface="宋体" pitchFamily="2" charset="-122"/>
              </a:defRPr>
            </a:lvl1pPr>
            <a:lvl2pPr marL="800100" indent="-34290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00000"/>
              </a:lnSpc>
              <a:spcBef>
                <a:spcPts val="0"/>
              </a:spcBef>
            </a:pPr>
            <a:r>
              <a:rPr lang="zh-CN" altLang="en-US" sz="2400" b="1" i="0" dirty="0">
                <a:solidFill>
                  <a:srgbClr val="CC3300"/>
                </a:solidFill>
              </a:rPr>
              <a:t>数据库实施的工作内容</a:t>
            </a:r>
            <a:r>
              <a:rPr lang="zh-CN" altLang="en-US" sz="2400" b="1" i="0" dirty="0">
                <a:solidFill>
                  <a:srgbClr val="000066"/>
                </a:solidFill>
              </a:rPr>
              <a:t>：</a:t>
            </a:r>
          </a:p>
          <a:p>
            <a:pPr lvl="1" eaLnBrk="1" hangingPunct="1">
              <a:lnSpc>
                <a:spcPct val="100000"/>
              </a:lnSpc>
              <a:spcBef>
                <a:spcPts val="0"/>
              </a:spcBef>
              <a:buFontTx/>
              <a:buAutoNum type="arabicPeriod"/>
            </a:pPr>
            <a:r>
              <a:rPr lang="zh-CN" altLang="en-US" sz="2400" b="1" i="0" dirty="0">
                <a:solidFill>
                  <a:srgbClr val="000066"/>
                </a:solidFill>
              </a:rPr>
              <a:t>用</a:t>
            </a:r>
            <a:r>
              <a:rPr lang="en-US" altLang="zh-CN" sz="2400" b="1" i="0" dirty="0">
                <a:solidFill>
                  <a:srgbClr val="000066"/>
                </a:solidFill>
              </a:rPr>
              <a:t>DDL</a:t>
            </a:r>
            <a:r>
              <a:rPr lang="zh-CN" altLang="en-US" sz="2400" b="1" i="0" dirty="0">
                <a:solidFill>
                  <a:srgbClr val="000066"/>
                </a:solidFill>
              </a:rPr>
              <a:t>定义数据库结构；     </a:t>
            </a:r>
            <a:r>
              <a:rPr lang="en-US" altLang="zh-CN" sz="2400" b="1" i="0" dirty="0">
                <a:solidFill>
                  <a:srgbClr val="000066"/>
                </a:solidFill>
              </a:rPr>
              <a:t>2. </a:t>
            </a:r>
            <a:r>
              <a:rPr lang="zh-CN" altLang="en-US" sz="2400" b="1" i="0" dirty="0">
                <a:solidFill>
                  <a:srgbClr val="000066"/>
                </a:solidFill>
              </a:rPr>
              <a:t>组织数据入库；</a:t>
            </a:r>
          </a:p>
          <a:p>
            <a:pPr eaLnBrk="1" hangingPunct="1">
              <a:lnSpc>
                <a:spcPct val="100000"/>
              </a:lnSpc>
              <a:spcBef>
                <a:spcPts val="0"/>
              </a:spcBef>
            </a:pPr>
            <a:r>
              <a:rPr lang="zh-CN" altLang="en-US" sz="2400" b="1" i="0" dirty="0">
                <a:solidFill>
                  <a:srgbClr val="000066"/>
                </a:solidFill>
              </a:rPr>
              <a:t>      </a:t>
            </a:r>
            <a:r>
              <a:rPr lang="en-US" altLang="zh-CN" sz="2400" b="1" i="0" dirty="0">
                <a:solidFill>
                  <a:srgbClr val="000066"/>
                </a:solidFill>
              </a:rPr>
              <a:t>3. </a:t>
            </a:r>
            <a:r>
              <a:rPr lang="zh-CN" altLang="en-US" sz="2400" b="1" i="0" dirty="0">
                <a:solidFill>
                  <a:srgbClr val="000066"/>
                </a:solidFill>
              </a:rPr>
              <a:t>编制与调试应用程序；        </a:t>
            </a:r>
            <a:r>
              <a:rPr lang="en-US" altLang="zh-CN" sz="2400" b="1" i="0" dirty="0">
                <a:solidFill>
                  <a:srgbClr val="000066"/>
                </a:solidFill>
              </a:rPr>
              <a:t>4.</a:t>
            </a:r>
            <a:r>
              <a:rPr lang="zh-CN" altLang="en-US" sz="2400" b="1" i="0" dirty="0">
                <a:solidFill>
                  <a:srgbClr val="000066"/>
                </a:solidFill>
              </a:rPr>
              <a:t>数据库试运行。</a:t>
            </a:r>
          </a:p>
        </p:txBody>
      </p:sp>
      <p:sp>
        <p:nvSpPr>
          <p:cNvPr id="3" name="灯片编号占位符 2"/>
          <p:cNvSpPr>
            <a:spLocks noGrp="1"/>
          </p:cNvSpPr>
          <p:nvPr>
            <p:ph type="sldNum" sz="quarter" idx="11"/>
          </p:nvPr>
        </p:nvSpPr>
        <p:spPr>
          <a:xfrm>
            <a:off x="250825" y="6453336"/>
            <a:ext cx="859292" cy="457200"/>
          </a:xfrm>
        </p:spPr>
        <p:txBody>
          <a:bodyPr/>
          <a:lstStyle/>
          <a:p>
            <a:pPr>
              <a:defRPr/>
            </a:pPr>
            <a:fld id="{C8E68E76-BED9-4822-AFC4-B7367625829A}" type="slidenum">
              <a:rPr lang="en-US" altLang="zh-CN" smtClean="0"/>
              <a:pPr>
                <a:defRPr/>
              </a:pPr>
              <a:t>155</a:t>
            </a:fld>
            <a:endParaRPr lang="en-US" altLang="zh-CN" dirty="0"/>
          </a:p>
        </p:txBody>
      </p:sp>
    </p:spTree>
    <p:extLst>
      <p:ext uri="{BB962C8B-B14F-4D97-AF65-F5344CB8AC3E}">
        <p14:creationId xmlns:p14="http://schemas.microsoft.com/office/powerpoint/2010/main" val="31050254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1115616" y="515144"/>
            <a:ext cx="7037784"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zh-CN" sz="3600" b="1" dirty="0">
                <a:latin typeface="黑体" panose="02010609060101010101" pitchFamily="49" charset="-122"/>
                <a:ea typeface="黑体" panose="02010609060101010101" pitchFamily="49" charset="-122"/>
              </a:rPr>
              <a:t>7.5 </a:t>
            </a:r>
            <a:r>
              <a:rPr lang="zh-CN" altLang="en-US" sz="3600" b="1" dirty="0">
                <a:latin typeface="黑体" panose="02010609060101010101" pitchFamily="49" charset="-122"/>
                <a:ea typeface="黑体" panose="02010609060101010101" pitchFamily="49" charset="-122"/>
              </a:rPr>
              <a:t>数据库实现阶段</a:t>
            </a:r>
          </a:p>
        </p:txBody>
      </p:sp>
      <p:sp>
        <p:nvSpPr>
          <p:cNvPr id="518147" name="Rectangle 3"/>
          <p:cNvSpPr>
            <a:spLocks noGrp="1" noChangeArrowheads="1"/>
          </p:cNvSpPr>
          <p:nvPr>
            <p:ph idx="1"/>
          </p:nvPr>
        </p:nvSpPr>
        <p:spPr bwMode="auto">
          <a:xfrm>
            <a:off x="708007" y="1844824"/>
            <a:ext cx="7772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15000"/>
              </a:lnSpc>
            </a:pPr>
            <a:r>
              <a:rPr lang="zh-CN" altLang="en-US" sz="2800" b="1" dirty="0">
                <a:solidFill>
                  <a:srgbClr val="000066"/>
                </a:solidFill>
              </a:rPr>
              <a:t>数据库结构建立好后，就可以向数据库中装载数据了。</a:t>
            </a:r>
            <a:r>
              <a:rPr lang="zh-CN" altLang="en-US" sz="2800" b="1" dirty="0">
                <a:solidFill>
                  <a:srgbClr val="CC3300"/>
                </a:solidFill>
              </a:rPr>
              <a:t>转载数据和应用程序的编码、调试</a:t>
            </a:r>
            <a:r>
              <a:rPr lang="zh-CN" altLang="en-US" sz="2800" b="1" dirty="0">
                <a:solidFill>
                  <a:srgbClr val="000066"/>
                </a:solidFill>
              </a:rPr>
              <a:t>是数据库实施阶段最主要的工作。</a:t>
            </a:r>
          </a:p>
          <a:p>
            <a:pPr eaLnBrk="1" hangingPunct="1">
              <a:lnSpc>
                <a:spcPct val="115000"/>
              </a:lnSpc>
            </a:pPr>
            <a:endParaRPr lang="zh-CN" altLang="en-US" sz="2800" b="1" dirty="0">
              <a:solidFill>
                <a:srgbClr val="000066"/>
              </a:solidFill>
            </a:endParaRPr>
          </a:p>
          <a:p>
            <a:pPr eaLnBrk="1" hangingPunct="1">
              <a:lnSpc>
                <a:spcPct val="115000"/>
              </a:lnSpc>
            </a:pPr>
            <a:r>
              <a:rPr lang="zh-CN" altLang="en-US" b="1" dirty="0">
                <a:solidFill>
                  <a:srgbClr val="000066"/>
                </a:solidFill>
              </a:rPr>
              <a:t>数据装载方法：</a:t>
            </a:r>
          </a:p>
          <a:p>
            <a:pPr lvl="1" eaLnBrk="1" hangingPunct="1">
              <a:lnSpc>
                <a:spcPct val="115000"/>
              </a:lnSpc>
            </a:pPr>
            <a:r>
              <a:rPr lang="zh-CN" altLang="en-US" b="1" dirty="0">
                <a:solidFill>
                  <a:srgbClr val="000066"/>
                </a:solidFill>
              </a:rPr>
              <a:t>人工方法</a:t>
            </a:r>
            <a:r>
              <a:rPr kumimoji="1" lang="zh-CN" altLang="en-US" sz="2400" b="1" dirty="0">
                <a:solidFill>
                  <a:srgbClr val="CC3300"/>
                </a:solidFill>
              </a:rPr>
              <a:t>：适用于小型系统</a:t>
            </a:r>
            <a:endParaRPr lang="zh-CN" altLang="en-US" b="1" dirty="0">
              <a:solidFill>
                <a:srgbClr val="000066"/>
              </a:solidFill>
            </a:endParaRPr>
          </a:p>
          <a:p>
            <a:pPr lvl="1" eaLnBrk="1" hangingPunct="1">
              <a:lnSpc>
                <a:spcPct val="115000"/>
              </a:lnSpc>
            </a:pPr>
            <a:r>
              <a:rPr lang="zh-CN" altLang="en-US" b="1" dirty="0">
                <a:solidFill>
                  <a:srgbClr val="000066"/>
                </a:solidFill>
              </a:rPr>
              <a:t>计算机辅助数据入库</a:t>
            </a:r>
            <a:r>
              <a:rPr kumimoji="1" lang="zh-CN" altLang="en-US" sz="2400" b="1" dirty="0">
                <a:solidFill>
                  <a:srgbClr val="CC3300"/>
                </a:solidFill>
              </a:rPr>
              <a:t>：适用于中大型系统</a:t>
            </a:r>
          </a:p>
        </p:txBody>
      </p:sp>
      <p:sp>
        <p:nvSpPr>
          <p:cNvPr id="2" name="灯片编号占位符 1"/>
          <p:cNvSpPr>
            <a:spLocks noGrp="1"/>
          </p:cNvSpPr>
          <p:nvPr>
            <p:ph type="sldNum" sz="quarter" idx="11"/>
          </p:nvPr>
        </p:nvSpPr>
        <p:spPr>
          <a:xfrm>
            <a:off x="250824" y="6453336"/>
            <a:ext cx="864791" cy="457200"/>
          </a:xfrm>
        </p:spPr>
        <p:txBody>
          <a:bodyPr/>
          <a:lstStyle/>
          <a:p>
            <a:pPr>
              <a:defRPr/>
            </a:pPr>
            <a:fld id="{C8E68E76-BED9-4822-AFC4-B7367625829A}" type="slidenum">
              <a:rPr lang="en-US" altLang="zh-CN" smtClean="0"/>
              <a:pPr>
                <a:defRPr/>
              </a:pPr>
              <a:t>156</a:t>
            </a:fld>
            <a:endParaRPr lang="en-US" altLang="zh-CN" dirty="0"/>
          </a:p>
        </p:txBody>
      </p:sp>
    </p:spTree>
    <p:extLst>
      <p:ext uri="{BB962C8B-B14F-4D97-AF65-F5344CB8AC3E}">
        <p14:creationId xmlns:p14="http://schemas.microsoft.com/office/powerpoint/2010/main" val="12310268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8147">
                                            <p:txEl>
                                              <p:pRg st="0" end="0"/>
                                            </p:txEl>
                                          </p:spTgt>
                                        </p:tgtEl>
                                        <p:attrNameLst>
                                          <p:attrName>style.visibility</p:attrName>
                                        </p:attrNameLst>
                                      </p:cBhvr>
                                      <p:to>
                                        <p:strVal val="visible"/>
                                      </p:to>
                                    </p:set>
                                    <p:animEffect transition="in" filter="blinds(horizontal)">
                                      <p:cBhvr>
                                        <p:cTn id="7" dur="500"/>
                                        <p:tgtEl>
                                          <p:spTgt spid="518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8147">
                                            <p:txEl>
                                              <p:pRg st="2" end="2"/>
                                            </p:txEl>
                                          </p:spTgt>
                                        </p:tgtEl>
                                        <p:attrNameLst>
                                          <p:attrName>style.visibility</p:attrName>
                                        </p:attrNameLst>
                                      </p:cBhvr>
                                      <p:to>
                                        <p:strVal val="visible"/>
                                      </p:to>
                                    </p:set>
                                    <p:animEffect transition="in" filter="blinds(horizontal)">
                                      <p:cBhvr>
                                        <p:cTn id="12" dur="500"/>
                                        <p:tgtEl>
                                          <p:spTgt spid="518147">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18147">
                                            <p:txEl>
                                              <p:pRg st="3" end="3"/>
                                            </p:txEl>
                                          </p:spTgt>
                                        </p:tgtEl>
                                        <p:attrNameLst>
                                          <p:attrName>style.visibility</p:attrName>
                                        </p:attrNameLst>
                                      </p:cBhvr>
                                      <p:to>
                                        <p:strVal val="visible"/>
                                      </p:to>
                                    </p:set>
                                    <p:animEffect transition="in" filter="blinds(horizontal)">
                                      <p:cBhvr>
                                        <p:cTn id="15" dur="500"/>
                                        <p:tgtEl>
                                          <p:spTgt spid="518147">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18147">
                                            <p:txEl>
                                              <p:pRg st="4" end="4"/>
                                            </p:txEl>
                                          </p:spTgt>
                                        </p:tgtEl>
                                        <p:attrNameLst>
                                          <p:attrName>style.visibility</p:attrName>
                                        </p:attrNameLst>
                                      </p:cBhvr>
                                      <p:to>
                                        <p:strVal val="visible"/>
                                      </p:to>
                                    </p:set>
                                    <p:animEffect transition="in" filter="blinds(horizontal)">
                                      <p:cBhvr>
                                        <p:cTn id="18" dur="500"/>
                                        <p:tgtEl>
                                          <p:spTgt spid="518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build="p" autoUpdateAnimBg="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728464" y="595001"/>
            <a:ext cx="7253808"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zh-CN" sz="3600" b="1" dirty="0">
                <a:latin typeface="黑体" panose="02010609060101010101" pitchFamily="49" charset="-122"/>
                <a:ea typeface="黑体" panose="02010609060101010101" pitchFamily="49" charset="-122"/>
              </a:rPr>
              <a:t>7.5 </a:t>
            </a:r>
            <a:r>
              <a:rPr lang="zh-CN" altLang="en-US" sz="3600" b="1" dirty="0">
                <a:latin typeface="黑体" panose="02010609060101010101" pitchFamily="49" charset="-122"/>
                <a:ea typeface="黑体" panose="02010609060101010101" pitchFamily="49" charset="-122"/>
              </a:rPr>
              <a:t>数据库实现阶段</a:t>
            </a:r>
          </a:p>
        </p:txBody>
      </p:sp>
      <p:sp>
        <p:nvSpPr>
          <p:cNvPr id="82947" name="Rectangle 3"/>
          <p:cNvSpPr>
            <a:spLocks noGrp="1" noChangeArrowheads="1"/>
          </p:cNvSpPr>
          <p:nvPr>
            <p:ph idx="1"/>
          </p:nvPr>
        </p:nvSpPr>
        <p:spPr bwMode="auto">
          <a:xfrm>
            <a:off x="533400" y="2348880"/>
            <a:ext cx="8431213" cy="342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20000"/>
              </a:lnSpc>
              <a:buClr>
                <a:srgbClr val="FFFF66"/>
              </a:buClr>
            </a:pPr>
            <a:r>
              <a:rPr lang="zh-CN" altLang="en-US" sz="2400" b="1" dirty="0">
                <a:solidFill>
                  <a:srgbClr val="000066"/>
                </a:solidFill>
              </a:rPr>
              <a:t>数据库应用程序的设计应与数据库设计同时进行。</a:t>
            </a:r>
          </a:p>
          <a:p>
            <a:pPr eaLnBrk="1" hangingPunct="1">
              <a:lnSpc>
                <a:spcPct val="120000"/>
              </a:lnSpc>
              <a:buClr>
                <a:srgbClr val="FFFF66"/>
              </a:buClr>
            </a:pPr>
            <a:endParaRPr lang="zh-CN" altLang="en-US" sz="2400" b="1" dirty="0">
              <a:solidFill>
                <a:srgbClr val="000066"/>
              </a:solidFill>
            </a:endParaRPr>
          </a:p>
          <a:p>
            <a:pPr eaLnBrk="1" hangingPunct="1">
              <a:lnSpc>
                <a:spcPct val="120000"/>
              </a:lnSpc>
              <a:buClr>
                <a:srgbClr val="FFFF66"/>
              </a:buClr>
            </a:pPr>
            <a:r>
              <a:rPr lang="zh-CN" altLang="en-US" sz="2400" b="1" dirty="0">
                <a:solidFill>
                  <a:srgbClr val="000066"/>
                </a:solidFill>
              </a:rPr>
              <a:t>在数据库实施阶段，当数据库结构建立好后，就可以开始编制与调试数据库的应用程序。调试应用程序时由于数据入库尚未完成，可先使用模拟数据。</a:t>
            </a:r>
          </a:p>
        </p:txBody>
      </p:sp>
      <p:sp>
        <p:nvSpPr>
          <p:cNvPr id="82948" name="Rectangle 4"/>
          <p:cNvSpPr>
            <a:spLocks noChangeArrowheads="1"/>
          </p:cNvSpPr>
          <p:nvPr/>
        </p:nvSpPr>
        <p:spPr bwMode="auto">
          <a:xfrm>
            <a:off x="533400" y="1524000"/>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spcBef>
                <a:spcPct val="20000"/>
              </a:spcBef>
              <a:buClr>
                <a:srgbClr val="FFFF66"/>
              </a:buClr>
            </a:pPr>
            <a:r>
              <a:rPr kumimoji="1" lang="zh-CN" altLang="en-US" sz="2600" b="1" i="0" dirty="0">
                <a:solidFill>
                  <a:srgbClr val="CC3300"/>
                </a:solidFill>
                <a:latin typeface="Tahoma" pitchFamily="34" charset="0"/>
              </a:rPr>
              <a:t>应用程序的设计、调试</a:t>
            </a:r>
            <a:r>
              <a:rPr kumimoji="1" lang="zh-CN" altLang="en-US" sz="2600" b="1" i="0" dirty="0">
                <a:solidFill>
                  <a:srgbClr val="000066"/>
                </a:solidFill>
                <a:latin typeface="Tahoma" pitchFamily="34" charset="0"/>
              </a:rPr>
              <a:t>：</a:t>
            </a:r>
          </a:p>
        </p:txBody>
      </p:sp>
      <p:sp>
        <p:nvSpPr>
          <p:cNvPr id="2" name="灯片编号占位符 1"/>
          <p:cNvSpPr>
            <a:spLocks noGrp="1"/>
          </p:cNvSpPr>
          <p:nvPr>
            <p:ph type="sldNum" sz="quarter" idx="11"/>
          </p:nvPr>
        </p:nvSpPr>
        <p:spPr>
          <a:xfrm>
            <a:off x="250824" y="6453336"/>
            <a:ext cx="936799" cy="457200"/>
          </a:xfrm>
        </p:spPr>
        <p:txBody>
          <a:bodyPr/>
          <a:lstStyle/>
          <a:p>
            <a:pPr>
              <a:defRPr/>
            </a:pPr>
            <a:fld id="{C8E68E76-BED9-4822-AFC4-B7367625829A}" type="slidenum">
              <a:rPr lang="en-US" altLang="zh-CN" smtClean="0"/>
              <a:pPr>
                <a:defRPr/>
              </a:pPr>
              <a:t>157</a:t>
            </a:fld>
            <a:endParaRPr lang="en-US" altLang="zh-CN" dirty="0"/>
          </a:p>
        </p:txBody>
      </p:sp>
    </p:spTree>
    <p:extLst>
      <p:ext uri="{BB962C8B-B14F-4D97-AF65-F5344CB8AC3E}">
        <p14:creationId xmlns:p14="http://schemas.microsoft.com/office/powerpoint/2010/main" val="2926614026"/>
      </p:ext>
    </p:extLst>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827584" y="568344"/>
            <a:ext cx="7177608"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zh-CN" sz="3600" b="1" dirty="0">
                <a:latin typeface="黑体" panose="02010609060101010101" pitchFamily="49" charset="-122"/>
                <a:ea typeface="黑体" panose="02010609060101010101" pitchFamily="49" charset="-122"/>
              </a:rPr>
              <a:t>7.5 </a:t>
            </a:r>
            <a:r>
              <a:rPr lang="zh-CN" altLang="en-US" sz="3600" b="1" dirty="0">
                <a:latin typeface="黑体" panose="02010609060101010101" pitchFamily="49" charset="-122"/>
                <a:ea typeface="黑体" panose="02010609060101010101" pitchFamily="49" charset="-122"/>
              </a:rPr>
              <a:t>数据库实现阶段</a:t>
            </a:r>
          </a:p>
        </p:txBody>
      </p:sp>
      <p:sp>
        <p:nvSpPr>
          <p:cNvPr id="520195" name="Rectangle 3"/>
          <p:cNvSpPr>
            <a:spLocks noGrp="1" noChangeArrowheads="1"/>
          </p:cNvSpPr>
          <p:nvPr>
            <p:ph idx="1"/>
          </p:nvPr>
        </p:nvSpPr>
        <p:spPr bwMode="auto">
          <a:xfrm>
            <a:off x="395536" y="1503592"/>
            <a:ext cx="8424614" cy="270336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35000"/>
              </a:spcBef>
              <a:buClr>
                <a:srgbClr val="FFFF66"/>
              </a:buClr>
            </a:pPr>
            <a:r>
              <a:rPr lang="zh-CN" altLang="en-US" sz="2500" b="1" dirty="0">
                <a:solidFill>
                  <a:srgbClr val="000066"/>
                </a:solidFill>
              </a:rPr>
              <a:t>应用程序调试完成，并且已有一小部分数据入库后，就可以开始数据库的试运行。</a:t>
            </a:r>
          </a:p>
          <a:p>
            <a:pPr eaLnBrk="1" hangingPunct="1">
              <a:spcBef>
                <a:spcPct val="35000"/>
              </a:spcBef>
              <a:buClr>
                <a:srgbClr val="FFFF66"/>
              </a:buClr>
            </a:pPr>
            <a:r>
              <a:rPr lang="zh-CN" altLang="en-US" sz="2500" b="1" dirty="0">
                <a:solidFill>
                  <a:srgbClr val="000066"/>
                </a:solidFill>
              </a:rPr>
              <a:t>数据库试运行也称为联合调试，其主要工作包括：</a:t>
            </a:r>
          </a:p>
          <a:p>
            <a:pPr lvl="1" eaLnBrk="1" hangingPunct="1">
              <a:spcBef>
                <a:spcPct val="35000"/>
              </a:spcBef>
              <a:buClr>
                <a:srgbClr val="FFFF66"/>
              </a:buClr>
              <a:buFontTx/>
              <a:buNone/>
            </a:pPr>
            <a:r>
              <a:rPr lang="en-US" altLang="zh-CN" sz="2200" b="1" dirty="0">
                <a:solidFill>
                  <a:srgbClr val="000066"/>
                </a:solidFill>
              </a:rPr>
              <a:t>1</a:t>
            </a:r>
            <a:r>
              <a:rPr lang="zh-CN" altLang="en-US" sz="2200" b="1" dirty="0">
                <a:solidFill>
                  <a:srgbClr val="000066"/>
                </a:solidFill>
              </a:rPr>
              <a:t>）</a:t>
            </a:r>
            <a:r>
              <a:rPr lang="zh-CN" altLang="en-US" sz="2200" b="1" dirty="0">
                <a:solidFill>
                  <a:srgbClr val="CC3300"/>
                </a:solidFill>
              </a:rPr>
              <a:t>功能测试</a:t>
            </a:r>
            <a:r>
              <a:rPr lang="zh-CN" altLang="en-US" sz="2200" b="1" dirty="0">
                <a:solidFill>
                  <a:srgbClr val="000066"/>
                </a:solidFill>
              </a:rPr>
              <a:t>：实际运行应用程序，执行对数据库的各种操作，测试应用程序的各种功能。</a:t>
            </a:r>
          </a:p>
          <a:p>
            <a:pPr lvl="1" eaLnBrk="1" hangingPunct="1">
              <a:spcBef>
                <a:spcPct val="35000"/>
              </a:spcBef>
              <a:buClr>
                <a:srgbClr val="FFFF66"/>
              </a:buClr>
              <a:buFontTx/>
              <a:buNone/>
            </a:pPr>
            <a:r>
              <a:rPr lang="en-US" altLang="zh-CN" sz="2200" b="1" dirty="0">
                <a:solidFill>
                  <a:srgbClr val="000066"/>
                </a:solidFill>
              </a:rPr>
              <a:t>2</a:t>
            </a:r>
            <a:r>
              <a:rPr lang="zh-CN" altLang="en-US" sz="2200" b="1" dirty="0">
                <a:solidFill>
                  <a:srgbClr val="000066"/>
                </a:solidFill>
              </a:rPr>
              <a:t>）</a:t>
            </a:r>
            <a:r>
              <a:rPr lang="zh-CN" altLang="en-US" sz="2200" b="1" dirty="0">
                <a:solidFill>
                  <a:srgbClr val="CC3300"/>
                </a:solidFill>
              </a:rPr>
              <a:t>性能测试</a:t>
            </a:r>
            <a:r>
              <a:rPr lang="zh-CN" altLang="en-US" sz="2200" b="1" dirty="0">
                <a:solidFill>
                  <a:srgbClr val="000066"/>
                </a:solidFill>
              </a:rPr>
              <a:t>：测试系统的性能指标，分析是否符合设计目标。</a:t>
            </a:r>
          </a:p>
        </p:txBody>
      </p:sp>
      <p:sp>
        <p:nvSpPr>
          <p:cNvPr id="520196" name="Rectangle 4"/>
          <p:cNvSpPr>
            <a:spLocks noChangeArrowheads="1"/>
          </p:cNvSpPr>
          <p:nvPr/>
        </p:nvSpPr>
        <p:spPr bwMode="auto">
          <a:xfrm>
            <a:off x="250825" y="4356100"/>
            <a:ext cx="8569325" cy="1948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lvl="1" eaLnBrk="1" hangingPunct="1">
              <a:lnSpc>
                <a:spcPct val="105000"/>
              </a:lnSpc>
              <a:spcBef>
                <a:spcPct val="20000"/>
              </a:spcBef>
              <a:buClr>
                <a:schemeClr val="hlink"/>
              </a:buClr>
            </a:pPr>
            <a:r>
              <a:rPr kumimoji="1" lang="zh-CN" altLang="en-US" sz="2200" b="1" i="0" dirty="0">
                <a:solidFill>
                  <a:srgbClr val="000066"/>
                </a:solidFill>
                <a:latin typeface="Tahoma" pitchFamily="34" charset="0"/>
              </a:rPr>
              <a:t>注：</a:t>
            </a:r>
          </a:p>
          <a:p>
            <a:pPr lvl="1" eaLnBrk="1" hangingPunct="1">
              <a:lnSpc>
                <a:spcPct val="105000"/>
              </a:lnSpc>
              <a:spcBef>
                <a:spcPct val="20000"/>
              </a:spcBef>
              <a:buClr>
                <a:schemeClr val="hlink"/>
              </a:buClr>
              <a:buFontTx/>
              <a:buChar char="–"/>
            </a:pPr>
            <a:r>
              <a:rPr kumimoji="1" lang="zh-CN" altLang="en-US" sz="2200" b="1" i="0" dirty="0">
                <a:solidFill>
                  <a:srgbClr val="000066"/>
                </a:solidFill>
                <a:latin typeface="Tahoma" pitchFamily="34" charset="0"/>
              </a:rPr>
              <a:t>组织数据分批分期入库，先输入小批量数据做调试使用，待试运行基本合格后，再大批量输入数据。</a:t>
            </a:r>
          </a:p>
          <a:p>
            <a:pPr lvl="1" eaLnBrk="1" hangingPunct="1">
              <a:lnSpc>
                <a:spcPct val="105000"/>
              </a:lnSpc>
              <a:spcBef>
                <a:spcPct val="20000"/>
              </a:spcBef>
              <a:buClr>
                <a:schemeClr val="hlink"/>
              </a:buClr>
              <a:buFontTx/>
              <a:buChar char="–"/>
            </a:pPr>
            <a:r>
              <a:rPr kumimoji="1" lang="zh-CN" altLang="en-US" sz="2200" b="1" i="0" dirty="0">
                <a:solidFill>
                  <a:srgbClr val="000066"/>
                </a:solidFill>
                <a:latin typeface="Tahoma" pitchFamily="34" charset="0"/>
              </a:rPr>
              <a:t>要首先调试运行</a:t>
            </a:r>
            <a:r>
              <a:rPr kumimoji="1" lang="en-US" altLang="zh-CN" sz="2200" b="1" i="0" dirty="0">
                <a:solidFill>
                  <a:srgbClr val="000066"/>
                </a:solidFill>
                <a:latin typeface="Tahoma" pitchFamily="34" charset="0"/>
              </a:rPr>
              <a:t>DBMS</a:t>
            </a:r>
            <a:r>
              <a:rPr kumimoji="1" lang="zh-CN" altLang="en-US" sz="2200" b="1" i="0" dirty="0">
                <a:solidFill>
                  <a:srgbClr val="000066"/>
                </a:solidFill>
                <a:latin typeface="Tahoma" pitchFamily="34" charset="0"/>
              </a:rPr>
              <a:t>的恢复功能，做好数据库的转储和恢复工作。</a:t>
            </a:r>
          </a:p>
        </p:txBody>
      </p:sp>
      <p:sp>
        <p:nvSpPr>
          <p:cNvPr id="2" name="灯片编号占位符 1"/>
          <p:cNvSpPr>
            <a:spLocks noGrp="1"/>
          </p:cNvSpPr>
          <p:nvPr>
            <p:ph type="sldNum" sz="quarter" idx="11"/>
          </p:nvPr>
        </p:nvSpPr>
        <p:spPr>
          <a:xfrm>
            <a:off x="250824" y="6453336"/>
            <a:ext cx="936799" cy="457200"/>
          </a:xfrm>
        </p:spPr>
        <p:txBody>
          <a:bodyPr/>
          <a:lstStyle/>
          <a:p>
            <a:pPr>
              <a:defRPr/>
            </a:pPr>
            <a:fld id="{C8E68E76-BED9-4822-AFC4-B7367625829A}" type="slidenum">
              <a:rPr lang="en-US" altLang="zh-CN" smtClean="0"/>
              <a:pPr>
                <a:defRPr/>
              </a:pPr>
              <a:t>158</a:t>
            </a:fld>
            <a:endParaRPr lang="en-US" altLang="zh-CN" dirty="0"/>
          </a:p>
        </p:txBody>
      </p:sp>
    </p:spTree>
    <p:extLst>
      <p:ext uri="{BB962C8B-B14F-4D97-AF65-F5344CB8AC3E}">
        <p14:creationId xmlns:p14="http://schemas.microsoft.com/office/powerpoint/2010/main" val="41687069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20195">
                                            <p:txEl>
                                              <p:pRg st="0" end="0"/>
                                            </p:txEl>
                                          </p:spTgt>
                                        </p:tgtEl>
                                        <p:attrNameLst>
                                          <p:attrName>style.visibility</p:attrName>
                                        </p:attrNameLst>
                                      </p:cBhvr>
                                      <p:to>
                                        <p:strVal val="visible"/>
                                      </p:to>
                                    </p:set>
                                    <p:animEffect transition="in" filter="checkerboard(across)">
                                      <p:cBhvr>
                                        <p:cTn id="7" dur="500"/>
                                        <p:tgtEl>
                                          <p:spTgt spid="520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20195">
                                            <p:txEl>
                                              <p:pRg st="1" end="1"/>
                                            </p:txEl>
                                          </p:spTgt>
                                        </p:tgtEl>
                                        <p:attrNameLst>
                                          <p:attrName>style.visibility</p:attrName>
                                        </p:attrNameLst>
                                      </p:cBhvr>
                                      <p:to>
                                        <p:strVal val="visible"/>
                                      </p:to>
                                    </p:set>
                                    <p:animEffect transition="in" filter="checkerboard(across)">
                                      <p:cBhvr>
                                        <p:cTn id="12" dur="500"/>
                                        <p:tgtEl>
                                          <p:spTgt spid="520195">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520195">
                                            <p:txEl>
                                              <p:pRg st="2" end="2"/>
                                            </p:txEl>
                                          </p:spTgt>
                                        </p:tgtEl>
                                        <p:attrNameLst>
                                          <p:attrName>style.visibility</p:attrName>
                                        </p:attrNameLst>
                                      </p:cBhvr>
                                      <p:to>
                                        <p:strVal val="visible"/>
                                      </p:to>
                                    </p:set>
                                    <p:animEffect transition="in" filter="checkerboard(across)">
                                      <p:cBhvr>
                                        <p:cTn id="15" dur="500"/>
                                        <p:tgtEl>
                                          <p:spTgt spid="520195">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520195">
                                            <p:txEl>
                                              <p:pRg st="3" end="3"/>
                                            </p:txEl>
                                          </p:spTgt>
                                        </p:tgtEl>
                                        <p:attrNameLst>
                                          <p:attrName>style.visibility</p:attrName>
                                        </p:attrNameLst>
                                      </p:cBhvr>
                                      <p:to>
                                        <p:strVal val="visible"/>
                                      </p:to>
                                    </p:set>
                                    <p:animEffect transition="in" filter="checkerboard(across)">
                                      <p:cBhvr>
                                        <p:cTn id="18" dur="500"/>
                                        <p:tgtEl>
                                          <p:spTgt spid="52019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520196">
                                            <p:txEl>
                                              <p:pRg st="0" end="0"/>
                                            </p:txEl>
                                          </p:spTgt>
                                        </p:tgtEl>
                                        <p:attrNameLst>
                                          <p:attrName>style.visibility</p:attrName>
                                        </p:attrNameLst>
                                      </p:cBhvr>
                                      <p:to>
                                        <p:strVal val="visible"/>
                                      </p:to>
                                    </p:set>
                                    <p:animEffect transition="in" filter="box(in)">
                                      <p:cBhvr>
                                        <p:cTn id="23" dur="500"/>
                                        <p:tgtEl>
                                          <p:spTgt spid="520196">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520196">
                                            <p:txEl>
                                              <p:pRg st="1" end="1"/>
                                            </p:txEl>
                                          </p:spTgt>
                                        </p:tgtEl>
                                        <p:attrNameLst>
                                          <p:attrName>style.visibility</p:attrName>
                                        </p:attrNameLst>
                                      </p:cBhvr>
                                      <p:to>
                                        <p:strVal val="visible"/>
                                      </p:to>
                                    </p:set>
                                    <p:animEffect transition="in" filter="box(in)">
                                      <p:cBhvr>
                                        <p:cTn id="28" dur="500"/>
                                        <p:tgtEl>
                                          <p:spTgt spid="520196">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520196">
                                            <p:txEl>
                                              <p:pRg st="2" end="2"/>
                                            </p:txEl>
                                          </p:spTgt>
                                        </p:tgtEl>
                                        <p:attrNameLst>
                                          <p:attrName>style.visibility</p:attrName>
                                        </p:attrNameLst>
                                      </p:cBhvr>
                                      <p:to>
                                        <p:strVal val="visible"/>
                                      </p:to>
                                    </p:set>
                                    <p:animEffect transition="in" filter="box(in)">
                                      <p:cBhvr>
                                        <p:cTn id="33" dur="500"/>
                                        <p:tgtEl>
                                          <p:spTgt spid="5201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5" grpId="0" build="p" autoUpdateAnimBg="0"/>
      <p:bldP spid="520196" grpId="0" build="p" bldLvl="2"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900482" y="548680"/>
            <a:ext cx="71818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zh-CN" sz="3600" b="1" dirty="0">
                <a:latin typeface="黑体" panose="02010609060101010101" pitchFamily="49" charset="-122"/>
                <a:ea typeface="黑体" panose="02010609060101010101" pitchFamily="49" charset="-122"/>
              </a:rPr>
              <a:t>7.5 </a:t>
            </a:r>
            <a:r>
              <a:rPr lang="zh-CN" altLang="en-US" sz="3600" b="1" dirty="0">
                <a:latin typeface="黑体" panose="02010609060101010101" pitchFamily="49" charset="-122"/>
                <a:ea typeface="黑体" panose="02010609060101010101" pitchFamily="49" charset="-122"/>
              </a:rPr>
              <a:t>数据库实现阶段</a:t>
            </a:r>
          </a:p>
        </p:txBody>
      </p:sp>
      <p:sp>
        <p:nvSpPr>
          <p:cNvPr id="84995" name="Rectangle 3"/>
          <p:cNvSpPr>
            <a:spLocks noGrp="1" noChangeArrowheads="1"/>
          </p:cNvSpPr>
          <p:nvPr>
            <p:ph idx="1"/>
          </p:nvPr>
        </p:nvSpPr>
        <p:spPr bwMode="auto">
          <a:xfrm>
            <a:off x="226700" y="1728535"/>
            <a:ext cx="8529364"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05000"/>
              </a:lnSpc>
              <a:spcBef>
                <a:spcPct val="55000"/>
              </a:spcBef>
              <a:buClr>
                <a:srgbClr val="FFFF66"/>
              </a:buClr>
            </a:pPr>
            <a:r>
              <a:rPr lang="zh-CN" altLang="en-US" sz="2800" b="1" dirty="0">
                <a:solidFill>
                  <a:srgbClr val="CC3300"/>
                </a:solidFill>
              </a:rPr>
              <a:t>整理文档</a:t>
            </a:r>
            <a:r>
              <a:rPr lang="zh-CN" altLang="zh-CN" sz="2800" b="1" dirty="0">
                <a:solidFill>
                  <a:srgbClr val="000066"/>
                </a:solidFill>
              </a:rPr>
              <a:t>：</a:t>
            </a:r>
            <a:endParaRPr lang="zh-CN" altLang="en-US" sz="2800" b="1" dirty="0">
              <a:solidFill>
                <a:srgbClr val="000066"/>
              </a:solidFill>
            </a:endParaRPr>
          </a:p>
          <a:p>
            <a:pPr lvl="1" algn="just" eaLnBrk="1" hangingPunct="1">
              <a:lnSpc>
                <a:spcPct val="105000"/>
              </a:lnSpc>
              <a:spcBef>
                <a:spcPct val="55000"/>
              </a:spcBef>
            </a:pPr>
            <a:r>
              <a:rPr lang="zh-CN" altLang="en-US" b="1" dirty="0">
                <a:solidFill>
                  <a:schemeClr val="accent6">
                    <a:lumMod val="50000"/>
                  </a:schemeClr>
                </a:solidFill>
              </a:rPr>
              <a:t>在应用程序编制调试及试运行时，应该随时将发现的问题的解决方案记录下来，整理成文档，以备运行维护和改进时参考。试运行成功后，还应编写测试报告、应用系统的技术说明书和使用说明书，在正式使用时一并交给用户。</a:t>
            </a:r>
          </a:p>
          <a:p>
            <a:pPr lvl="1" algn="just" eaLnBrk="1" hangingPunct="1">
              <a:lnSpc>
                <a:spcPct val="105000"/>
              </a:lnSpc>
              <a:spcBef>
                <a:spcPct val="55000"/>
              </a:spcBef>
            </a:pPr>
            <a:r>
              <a:rPr lang="zh-CN" altLang="en-US" b="1" dirty="0">
                <a:solidFill>
                  <a:schemeClr val="accent6">
                    <a:lumMod val="50000"/>
                  </a:schemeClr>
                </a:solidFill>
              </a:rPr>
              <a:t>完整的文档是应用系统的重要组成部分，这一点容易被忽略，应该引起设计人员的充分重视。</a:t>
            </a:r>
          </a:p>
        </p:txBody>
      </p:sp>
      <p:sp>
        <p:nvSpPr>
          <p:cNvPr id="2" name="灯片编号占位符 1"/>
          <p:cNvSpPr>
            <a:spLocks noGrp="1"/>
          </p:cNvSpPr>
          <p:nvPr>
            <p:ph type="sldNum" sz="quarter" idx="11"/>
          </p:nvPr>
        </p:nvSpPr>
        <p:spPr>
          <a:xfrm>
            <a:off x="250824" y="6453336"/>
            <a:ext cx="1008807" cy="457200"/>
          </a:xfrm>
        </p:spPr>
        <p:txBody>
          <a:bodyPr/>
          <a:lstStyle/>
          <a:p>
            <a:pPr>
              <a:defRPr/>
            </a:pPr>
            <a:fld id="{C8E68E76-BED9-4822-AFC4-B7367625829A}" type="slidenum">
              <a:rPr lang="en-US" altLang="zh-CN" smtClean="0"/>
              <a:pPr>
                <a:defRPr/>
              </a:pPr>
              <a:t>159</a:t>
            </a:fld>
            <a:endParaRPr lang="en-US" altLang="zh-CN" dirty="0"/>
          </a:p>
        </p:txBody>
      </p:sp>
    </p:spTree>
    <p:extLst>
      <p:ext uri="{BB962C8B-B14F-4D97-AF65-F5344CB8AC3E}">
        <p14:creationId xmlns:p14="http://schemas.microsoft.com/office/powerpoint/2010/main" val="34723676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zh-CN" altLang="en-US"/>
              <a:t>第七章  数据库设计</a:t>
            </a:r>
          </a:p>
        </p:txBody>
      </p:sp>
      <p:sp>
        <p:nvSpPr>
          <p:cNvPr id="483331" name="Rectangle 3"/>
          <p:cNvSpPr>
            <a:spLocks noGrp="1" noChangeArrowheads="1"/>
          </p:cNvSpPr>
          <p:nvPr>
            <p:ph type="body" idx="1"/>
          </p:nvPr>
        </p:nvSpPr>
        <p:spPr>
          <a:xfrm>
            <a:off x="684213" y="1844675"/>
            <a:ext cx="7859712" cy="4495800"/>
          </a:xfrm>
        </p:spPr>
        <p:txBody>
          <a:bodyPr/>
          <a:lstStyle/>
          <a:p>
            <a:pPr>
              <a:lnSpc>
                <a:spcPct val="130000"/>
              </a:lnSpc>
              <a:buFont typeface="Wingdings" panose="05000000000000000000" pitchFamily="2" charset="2"/>
              <a:buNone/>
            </a:pPr>
            <a:r>
              <a:rPr lang="en-US" altLang="zh-CN" b="1"/>
              <a:t>7.1  </a:t>
            </a:r>
            <a:r>
              <a:rPr lang="zh-CN" altLang="en-US" b="1"/>
              <a:t>数据库设计概述</a:t>
            </a:r>
          </a:p>
          <a:p>
            <a:pPr>
              <a:lnSpc>
                <a:spcPct val="130000"/>
              </a:lnSpc>
              <a:buFont typeface="Wingdings" panose="05000000000000000000" pitchFamily="2" charset="2"/>
              <a:buNone/>
            </a:pPr>
            <a:r>
              <a:rPr lang="en-US" altLang="zh-CN" b="1">
                <a:solidFill>
                  <a:schemeClr val="tx2"/>
                </a:solidFill>
              </a:rPr>
              <a:t>7.2  </a:t>
            </a:r>
            <a:r>
              <a:rPr lang="zh-CN" altLang="en-US" b="1">
                <a:solidFill>
                  <a:schemeClr val="tx2"/>
                </a:solidFill>
              </a:rPr>
              <a:t>需求分析</a:t>
            </a:r>
          </a:p>
          <a:p>
            <a:pPr>
              <a:lnSpc>
                <a:spcPct val="130000"/>
              </a:lnSpc>
              <a:buFont typeface="Wingdings" panose="05000000000000000000" pitchFamily="2" charset="2"/>
              <a:buNone/>
            </a:pPr>
            <a:r>
              <a:rPr lang="en-US" altLang="zh-CN" b="1"/>
              <a:t>7.3  </a:t>
            </a:r>
            <a:r>
              <a:rPr lang="zh-CN" altLang="en-US" b="1"/>
              <a:t>概念结构设计</a:t>
            </a:r>
          </a:p>
          <a:p>
            <a:pPr>
              <a:lnSpc>
                <a:spcPct val="130000"/>
              </a:lnSpc>
              <a:buFont typeface="Wingdings" panose="05000000000000000000" pitchFamily="2" charset="2"/>
              <a:buNone/>
            </a:pPr>
            <a:r>
              <a:rPr lang="en-US" altLang="zh-CN" b="1"/>
              <a:t>7.4  </a:t>
            </a:r>
            <a:r>
              <a:rPr lang="zh-CN" altLang="en-US" b="1"/>
              <a:t>逻辑结构设计</a:t>
            </a:r>
          </a:p>
          <a:p>
            <a:pPr>
              <a:lnSpc>
                <a:spcPct val="130000"/>
              </a:lnSpc>
              <a:buFont typeface="Wingdings" panose="05000000000000000000" pitchFamily="2" charset="2"/>
              <a:buNone/>
            </a:pPr>
            <a:r>
              <a:rPr lang="en-US" altLang="zh-CN" b="1"/>
              <a:t>7.5  </a:t>
            </a:r>
            <a:r>
              <a:rPr lang="zh-CN" altLang="en-US" b="1"/>
              <a:t>数据库的物理设计</a:t>
            </a:r>
          </a:p>
          <a:p>
            <a:pPr>
              <a:lnSpc>
                <a:spcPct val="130000"/>
              </a:lnSpc>
              <a:buFont typeface="Wingdings" panose="05000000000000000000" pitchFamily="2" charset="2"/>
              <a:buNone/>
            </a:pPr>
            <a:r>
              <a:rPr lang="en-US" altLang="zh-CN" b="1"/>
              <a:t>7.6  </a:t>
            </a:r>
            <a:r>
              <a:rPr lang="zh-CN" altLang="en-US" b="1"/>
              <a:t>数据库实施和维护</a:t>
            </a:r>
          </a:p>
          <a:p>
            <a:pPr>
              <a:lnSpc>
                <a:spcPct val="130000"/>
              </a:lnSpc>
              <a:buFont typeface="Wingdings" panose="05000000000000000000" pitchFamily="2" charset="2"/>
              <a:buNone/>
            </a:pPr>
            <a:r>
              <a:rPr lang="en-US" altLang="zh-CN" b="1"/>
              <a:t>7.7  </a:t>
            </a:r>
            <a:r>
              <a:rPr lang="zh-CN" altLang="en-US" b="1"/>
              <a:t>小结</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16</a:t>
            </a:fld>
            <a:endParaRPr lang="en-US" altLang="zh-CN"/>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zh-CN" altLang="en-US"/>
              <a:t>第七章  数据库设计</a:t>
            </a:r>
          </a:p>
        </p:txBody>
      </p:sp>
      <p:sp>
        <p:nvSpPr>
          <p:cNvPr id="570371" name="Rectangle 3"/>
          <p:cNvSpPr>
            <a:spLocks noGrp="1" noChangeArrowheads="1"/>
          </p:cNvSpPr>
          <p:nvPr>
            <p:ph type="body" idx="1"/>
          </p:nvPr>
        </p:nvSpPr>
        <p:spPr>
          <a:xfrm>
            <a:off x="914400" y="1844675"/>
            <a:ext cx="7473950" cy="4495800"/>
          </a:xfrm>
        </p:spPr>
        <p:txBody>
          <a:bodyPr/>
          <a:lstStyle/>
          <a:p>
            <a:pPr>
              <a:lnSpc>
                <a:spcPct val="130000"/>
              </a:lnSpc>
              <a:buFont typeface="Wingdings" panose="05000000000000000000" pitchFamily="2" charset="2"/>
              <a:buNone/>
            </a:pPr>
            <a:r>
              <a:rPr lang="en-US" altLang="zh-CN" b="1" dirty="0"/>
              <a:t>7.1  </a:t>
            </a:r>
            <a:r>
              <a:rPr lang="zh-CN" altLang="en-US" b="1" dirty="0"/>
              <a:t>数据库设计概述</a:t>
            </a:r>
          </a:p>
          <a:p>
            <a:pPr>
              <a:lnSpc>
                <a:spcPct val="130000"/>
              </a:lnSpc>
              <a:buFont typeface="Wingdings" panose="05000000000000000000" pitchFamily="2" charset="2"/>
              <a:buNone/>
            </a:pPr>
            <a:r>
              <a:rPr lang="en-US" altLang="zh-CN" b="1" dirty="0"/>
              <a:t>7.2  </a:t>
            </a:r>
            <a:r>
              <a:rPr lang="zh-CN" altLang="en-US" b="1" dirty="0"/>
              <a:t>需求分析</a:t>
            </a:r>
          </a:p>
          <a:p>
            <a:pPr>
              <a:lnSpc>
                <a:spcPct val="130000"/>
              </a:lnSpc>
              <a:buFont typeface="Wingdings" panose="05000000000000000000" pitchFamily="2" charset="2"/>
              <a:buNone/>
            </a:pPr>
            <a:r>
              <a:rPr lang="en-US" altLang="zh-CN" b="1" dirty="0"/>
              <a:t>7.3  </a:t>
            </a:r>
            <a:r>
              <a:rPr lang="zh-CN" altLang="en-US" b="1" dirty="0"/>
              <a:t>概念结构设计</a:t>
            </a:r>
          </a:p>
          <a:p>
            <a:pPr>
              <a:lnSpc>
                <a:spcPct val="130000"/>
              </a:lnSpc>
              <a:buFont typeface="Wingdings" panose="05000000000000000000" pitchFamily="2" charset="2"/>
              <a:buNone/>
            </a:pPr>
            <a:r>
              <a:rPr lang="en-US" altLang="zh-CN" b="1" dirty="0"/>
              <a:t>7.4  </a:t>
            </a:r>
            <a:r>
              <a:rPr lang="zh-CN" altLang="en-US" b="1" dirty="0"/>
              <a:t>逻辑结构设计</a:t>
            </a:r>
          </a:p>
          <a:p>
            <a:pPr>
              <a:lnSpc>
                <a:spcPct val="130000"/>
              </a:lnSpc>
              <a:buFont typeface="Wingdings" panose="05000000000000000000" pitchFamily="2" charset="2"/>
              <a:buNone/>
            </a:pPr>
            <a:r>
              <a:rPr lang="en-US" altLang="zh-CN" b="1" dirty="0"/>
              <a:t>7.5  </a:t>
            </a:r>
            <a:r>
              <a:rPr lang="zh-CN" altLang="en-US" b="1" dirty="0"/>
              <a:t>数据库的物理设计</a:t>
            </a:r>
          </a:p>
          <a:p>
            <a:pPr>
              <a:lnSpc>
                <a:spcPct val="130000"/>
              </a:lnSpc>
              <a:buFont typeface="Wingdings" panose="05000000000000000000" pitchFamily="2" charset="2"/>
              <a:buNone/>
            </a:pPr>
            <a:r>
              <a:rPr lang="en-US" altLang="zh-CN" b="1" dirty="0">
                <a:solidFill>
                  <a:srgbClr val="3333FF"/>
                </a:solidFill>
              </a:rPr>
              <a:t>7.6  </a:t>
            </a:r>
            <a:r>
              <a:rPr lang="zh-CN" altLang="en-US" b="1" dirty="0">
                <a:solidFill>
                  <a:srgbClr val="3333FF"/>
                </a:solidFill>
              </a:rPr>
              <a:t>数据库的实施和维护</a:t>
            </a:r>
          </a:p>
          <a:p>
            <a:pPr>
              <a:lnSpc>
                <a:spcPct val="130000"/>
              </a:lnSpc>
              <a:buFont typeface="Wingdings" panose="05000000000000000000" pitchFamily="2" charset="2"/>
              <a:buNone/>
            </a:pPr>
            <a:r>
              <a:rPr lang="en-US" altLang="zh-CN" b="1" dirty="0"/>
              <a:t>7.7  </a:t>
            </a:r>
            <a:r>
              <a:rPr lang="zh-CN" altLang="en-US" b="1" dirty="0"/>
              <a:t>小结</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160</a:t>
            </a:fld>
            <a:endParaRPr lang="en-US" altLang="zh-CN"/>
          </a:p>
        </p:txBody>
      </p:sp>
    </p:spTree>
    <p:extLst>
      <p:ext uri="{BB962C8B-B14F-4D97-AF65-F5344CB8AC3E}">
        <p14:creationId xmlns:p14="http://schemas.microsoft.com/office/powerpoint/2010/main" val="401408312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xfrm>
            <a:off x="454128" y="725453"/>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zh-CN" sz="3600" b="1" dirty="0"/>
              <a:t>7.6 </a:t>
            </a:r>
            <a:r>
              <a:rPr lang="zh-CN" altLang="en-US" sz="3600" b="1" dirty="0"/>
              <a:t>数据库的运行与维护阶段</a:t>
            </a:r>
          </a:p>
        </p:txBody>
      </p:sp>
      <p:sp>
        <p:nvSpPr>
          <p:cNvPr id="86019" name="Rectangle 3"/>
          <p:cNvSpPr>
            <a:spLocks noGrp="1" noChangeArrowheads="1"/>
          </p:cNvSpPr>
          <p:nvPr>
            <p:ph idx="1"/>
          </p:nvPr>
        </p:nvSpPr>
        <p:spPr bwMode="auto">
          <a:xfrm>
            <a:off x="179512" y="1721827"/>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zh-CN" sz="2800" b="1" dirty="0">
                <a:solidFill>
                  <a:srgbClr val="000066"/>
                </a:solidFill>
              </a:rPr>
              <a:t>        </a:t>
            </a:r>
            <a:r>
              <a:rPr lang="zh-CN" altLang="en-US" sz="2400" b="1" dirty="0">
                <a:solidFill>
                  <a:srgbClr val="000066"/>
                </a:solidFill>
              </a:rPr>
              <a:t>在数据库运行阶段，对数据库经常性的维护工作主要是由</a:t>
            </a:r>
            <a:r>
              <a:rPr lang="en-US" altLang="zh-CN" sz="2400" b="1" dirty="0">
                <a:solidFill>
                  <a:srgbClr val="000066"/>
                </a:solidFill>
              </a:rPr>
              <a:t>DBA</a:t>
            </a:r>
            <a:r>
              <a:rPr lang="zh-CN" altLang="en-US" sz="2400" b="1" dirty="0">
                <a:solidFill>
                  <a:srgbClr val="000066"/>
                </a:solidFill>
              </a:rPr>
              <a:t>完成的，包括：</a:t>
            </a:r>
          </a:p>
          <a:p>
            <a:pPr lvl="2" eaLnBrk="1" hangingPunct="1">
              <a:buFontTx/>
              <a:buNone/>
            </a:pPr>
            <a:r>
              <a:rPr lang="zh-CN" altLang="en-US" sz="2800" b="1" dirty="0">
                <a:solidFill>
                  <a:srgbClr val="000066"/>
                </a:solidFill>
              </a:rPr>
              <a:t>   </a:t>
            </a:r>
            <a:endParaRPr lang="zh-CN" altLang="en-US" b="1" dirty="0">
              <a:solidFill>
                <a:srgbClr val="000066"/>
              </a:solidFill>
            </a:endParaRPr>
          </a:p>
        </p:txBody>
      </p:sp>
      <p:sp>
        <p:nvSpPr>
          <p:cNvPr id="522244" name="Rectangle 4"/>
          <p:cNvSpPr>
            <a:spLocks noChangeArrowheads="1"/>
          </p:cNvSpPr>
          <p:nvPr/>
        </p:nvSpPr>
        <p:spPr bwMode="auto">
          <a:xfrm>
            <a:off x="467544" y="2860388"/>
            <a:ext cx="80772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90000"/>
              </a:lnSpc>
              <a:spcBef>
                <a:spcPct val="20000"/>
              </a:spcBef>
              <a:buClr>
                <a:schemeClr val="accent1"/>
              </a:buClr>
            </a:pPr>
            <a:r>
              <a:rPr kumimoji="1" lang="en-US" altLang="zh-CN" sz="2800" b="1" i="0" dirty="0">
                <a:solidFill>
                  <a:srgbClr val="FF3300"/>
                </a:solidFill>
                <a:latin typeface="Tahoma" pitchFamily="34" charset="0"/>
              </a:rPr>
              <a:t>⒈</a:t>
            </a:r>
            <a:r>
              <a:rPr kumimoji="1" lang="zh-CN" altLang="en-US" b="1" i="0" dirty="0">
                <a:solidFill>
                  <a:srgbClr val="FF3300"/>
                </a:solidFill>
                <a:latin typeface="Tahoma" pitchFamily="34" charset="0"/>
              </a:rPr>
              <a:t>数据库的转储和恢复</a:t>
            </a:r>
          </a:p>
          <a:p>
            <a:pPr lvl="1" eaLnBrk="1" hangingPunct="1">
              <a:lnSpc>
                <a:spcPct val="90000"/>
              </a:lnSpc>
              <a:spcBef>
                <a:spcPct val="30000"/>
              </a:spcBef>
              <a:buClr>
                <a:schemeClr val="hlink"/>
              </a:buClr>
              <a:buFontTx/>
              <a:buChar char="–"/>
            </a:pPr>
            <a:r>
              <a:rPr kumimoji="1" lang="zh-CN" altLang="en-US" b="1" i="0" dirty="0">
                <a:solidFill>
                  <a:srgbClr val="000066"/>
                </a:solidFill>
                <a:latin typeface="Tahoma" pitchFamily="34" charset="0"/>
              </a:rPr>
              <a:t>转储和恢复是系统正式运行后最重要的维护工作之一。</a:t>
            </a:r>
          </a:p>
          <a:p>
            <a:pPr lvl="1" eaLnBrk="1" hangingPunct="1">
              <a:lnSpc>
                <a:spcPct val="90000"/>
              </a:lnSpc>
              <a:spcBef>
                <a:spcPct val="30000"/>
              </a:spcBef>
              <a:buClr>
                <a:schemeClr val="hlink"/>
              </a:buClr>
              <a:buFontTx/>
              <a:buChar char="–"/>
            </a:pPr>
            <a:r>
              <a:rPr kumimoji="1" lang="en-US" altLang="zh-CN" b="1" i="0" dirty="0">
                <a:solidFill>
                  <a:srgbClr val="000066"/>
                </a:solidFill>
                <a:latin typeface="Tahoma" pitchFamily="34" charset="0"/>
              </a:rPr>
              <a:t>DBA</a:t>
            </a:r>
            <a:r>
              <a:rPr kumimoji="1" lang="zh-CN" altLang="en-US" b="1" i="0" dirty="0">
                <a:solidFill>
                  <a:srgbClr val="000066"/>
                </a:solidFill>
                <a:latin typeface="Tahoma" pitchFamily="34" charset="0"/>
              </a:rPr>
              <a:t>要针对不同的应用要求制定不同的转储计划，定期对数据库和日志文件进行备份。</a:t>
            </a:r>
          </a:p>
          <a:p>
            <a:pPr lvl="1" eaLnBrk="1" hangingPunct="1">
              <a:lnSpc>
                <a:spcPct val="90000"/>
              </a:lnSpc>
              <a:spcBef>
                <a:spcPct val="30000"/>
              </a:spcBef>
              <a:buClr>
                <a:schemeClr val="hlink"/>
              </a:buClr>
              <a:buFontTx/>
              <a:buChar char="–"/>
            </a:pPr>
            <a:r>
              <a:rPr kumimoji="1" lang="zh-CN" altLang="en-US" b="1" i="0" dirty="0">
                <a:solidFill>
                  <a:srgbClr val="000066"/>
                </a:solidFill>
                <a:latin typeface="Tahoma" pitchFamily="34" charset="0"/>
              </a:rPr>
              <a:t>一旦发生介质故障，即利用数据库备份及日志文件备份，尽快将数据库恢复到某种一致性状态。</a:t>
            </a:r>
          </a:p>
        </p:txBody>
      </p:sp>
      <p:sp>
        <p:nvSpPr>
          <p:cNvPr id="2" name="灯片编号占位符 1"/>
          <p:cNvSpPr>
            <a:spLocks noGrp="1"/>
          </p:cNvSpPr>
          <p:nvPr>
            <p:ph type="sldNum" sz="quarter" idx="11"/>
          </p:nvPr>
        </p:nvSpPr>
        <p:spPr>
          <a:xfrm>
            <a:off x="250824" y="6453336"/>
            <a:ext cx="936799" cy="457200"/>
          </a:xfrm>
        </p:spPr>
        <p:txBody>
          <a:bodyPr/>
          <a:lstStyle/>
          <a:p>
            <a:pPr>
              <a:defRPr/>
            </a:pPr>
            <a:fld id="{C8E68E76-BED9-4822-AFC4-B7367625829A}" type="slidenum">
              <a:rPr lang="en-US" altLang="zh-CN" smtClean="0"/>
              <a:pPr>
                <a:defRPr/>
              </a:pPr>
              <a:t>161</a:t>
            </a:fld>
            <a:endParaRPr lang="en-US" altLang="zh-CN" dirty="0"/>
          </a:p>
        </p:txBody>
      </p:sp>
    </p:spTree>
    <p:extLst>
      <p:ext uri="{BB962C8B-B14F-4D97-AF65-F5344CB8AC3E}">
        <p14:creationId xmlns:p14="http://schemas.microsoft.com/office/powerpoint/2010/main" val="40878473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22244"/>
                                        </p:tgtEl>
                                        <p:attrNameLst>
                                          <p:attrName>style.visibility</p:attrName>
                                        </p:attrNameLst>
                                      </p:cBhvr>
                                      <p:to>
                                        <p:strVal val="visible"/>
                                      </p:to>
                                    </p:set>
                                    <p:animEffect transition="in" filter="box(in)">
                                      <p:cBhvr>
                                        <p:cTn id="7" dur="500"/>
                                        <p:tgtEl>
                                          <p:spTgt spid="522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4" grpId="0"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611560" y="638923"/>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zh-CN" sz="3600" b="1" dirty="0"/>
              <a:t>7.6 </a:t>
            </a:r>
            <a:r>
              <a:rPr lang="zh-CN" altLang="en-US" sz="3600" b="1" dirty="0"/>
              <a:t>数据库的运行与维护阶段</a:t>
            </a:r>
          </a:p>
        </p:txBody>
      </p:sp>
      <p:sp>
        <p:nvSpPr>
          <p:cNvPr id="87043" name="Rectangle 3"/>
          <p:cNvSpPr>
            <a:spLocks noGrp="1" noChangeArrowheads="1"/>
          </p:cNvSpPr>
          <p:nvPr>
            <p:ph idx="1"/>
          </p:nvPr>
        </p:nvSpPr>
        <p:spPr bwMode="auto">
          <a:xfrm>
            <a:off x="467544" y="1703571"/>
            <a:ext cx="8001000" cy="3597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zh-CN" sz="2800" b="1" dirty="0">
                <a:solidFill>
                  <a:srgbClr val="FF3300"/>
                </a:solidFill>
              </a:rPr>
              <a:t>⒉ </a:t>
            </a:r>
            <a:r>
              <a:rPr lang="zh-CN" altLang="en-US" sz="2800" b="1" dirty="0">
                <a:solidFill>
                  <a:srgbClr val="FF3300"/>
                </a:solidFill>
              </a:rPr>
              <a:t>数据库的安全性、完整性控制</a:t>
            </a:r>
          </a:p>
          <a:p>
            <a:pPr lvl="1" eaLnBrk="1" hangingPunct="1">
              <a:spcBef>
                <a:spcPct val="60000"/>
              </a:spcBef>
            </a:pPr>
            <a:r>
              <a:rPr lang="en-US" altLang="zh-CN" b="1" dirty="0">
                <a:solidFill>
                  <a:srgbClr val="000066"/>
                </a:solidFill>
              </a:rPr>
              <a:t>DBA</a:t>
            </a:r>
            <a:r>
              <a:rPr lang="zh-CN" altLang="en-US" b="1" dirty="0">
                <a:solidFill>
                  <a:srgbClr val="000066"/>
                </a:solidFill>
              </a:rPr>
              <a:t>必须根据用户的实际需要授予不同的操作权限。</a:t>
            </a:r>
          </a:p>
          <a:p>
            <a:pPr lvl="1" eaLnBrk="1" hangingPunct="1">
              <a:spcBef>
                <a:spcPct val="60000"/>
              </a:spcBef>
            </a:pPr>
            <a:r>
              <a:rPr lang="zh-CN" altLang="en-US" b="1" dirty="0">
                <a:solidFill>
                  <a:srgbClr val="000066"/>
                </a:solidFill>
              </a:rPr>
              <a:t>在数据库运行过程中，由于应用环境的变化，对安全性的要求也会发生变化，</a:t>
            </a:r>
            <a:r>
              <a:rPr lang="en-US" altLang="zh-CN" b="1" dirty="0">
                <a:solidFill>
                  <a:srgbClr val="000066"/>
                </a:solidFill>
              </a:rPr>
              <a:t>DBA</a:t>
            </a:r>
            <a:r>
              <a:rPr lang="zh-CN" altLang="en-US" b="1" dirty="0">
                <a:solidFill>
                  <a:srgbClr val="000066"/>
                </a:solidFill>
              </a:rPr>
              <a:t>需要根据实际情况修改原有的安全性控制。</a:t>
            </a:r>
          </a:p>
          <a:p>
            <a:pPr lvl="1" eaLnBrk="1" hangingPunct="1">
              <a:spcBef>
                <a:spcPct val="60000"/>
              </a:spcBef>
            </a:pPr>
            <a:r>
              <a:rPr lang="zh-CN" altLang="en-US" b="1" dirty="0">
                <a:solidFill>
                  <a:srgbClr val="000066"/>
                </a:solidFill>
              </a:rPr>
              <a:t>由于应用环境的变化，数据库的完整性约束条件也会变化，也需要</a:t>
            </a:r>
            <a:r>
              <a:rPr lang="en-US" altLang="zh-CN" b="1" dirty="0">
                <a:solidFill>
                  <a:srgbClr val="000066"/>
                </a:solidFill>
              </a:rPr>
              <a:t>DBA</a:t>
            </a:r>
            <a:r>
              <a:rPr lang="zh-CN" altLang="en-US" b="1" dirty="0">
                <a:solidFill>
                  <a:srgbClr val="000066"/>
                </a:solidFill>
              </a:rPr>
              <a:t>不断修正，以满足用户要求。</a:t>
            </a:r>
          </a:p>
        </p:txBody>
      </p:sp>
      <p:sp>
        <p:nvSpPr>
          <p:cNvPr id="2" name="灯片编号占位符 1"/>
          <p:cNvSpPr>
            <a:spLocks noGrp="1"/>
          </p:cNvSpPr>
          <p:nvPr>
            <p:ph type="sldNum" sz="quarter" idx="11"/>
          </p:nvPr>
        </p:nvSpPr>
        <p:spPr>
          <a:xfrm>
            <a:off x="323528" y="6400800"/>
            <a:ext cx="873820" cy="457200"/>
          </a:xfrm>
        </p:spPr>
        <p:txBody>
          <a:bodyPr/>
          <a:lstStyle/>
          <a:p>
            <a:pPr>
              <a:defRPr/>
            </a:pPr>
            <a:fld id="{C8E68E76-BED9-4822-AFC4-B7367625829A}" type="slidenum">
              <a:rPr lang="en-US" altLang="zh-CN" smtClean="0"/>
              <a:pPr>
                <a:defRPr/>
              </a:pPr>
              <a:t>162</a:t>
            </a:fld>
            <a:endParaRPr lang="en-US" altLang="zh-CN" dirty="0"/>
          </a:p>
        </p:txBody>
      </p:sp>
    </p:spTree>
    <p:extLst>
      <p:ext uri="{BB962C8B-B14F-4D97-AF65-F5344CB8AC3E}">
        <p14:creationId xmlns:p14="http://schemas.microsoft.com/office/powerpoint/2010/main" val="3091358281"/>
      </p:ext>
    </p:extLst>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467544" y="764704"/>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zh-CN" sz="3600" b="1" dirty="0"/>
              <a:t>7.6 </a:t>
            </a:r>
            <a:r>
              <a:rPr lang="zh-CN" altLang="en-US" sz="3600" b="1" dirty="0"/>
              <a:t>数据库的运行与维护阶段</a:t>
            </a:r>
          </a:p>
        </p:txBody>
      </p:sp>
      <p:sp>
        <p:nvSpPr>
          <p:cNvPr id="88067" name="Rectangle 3"/>
          <p:cNvSpPr>
            <a:spLocks noGrp="1" noChangeArrowheads="1"/>
          </p:cNvSpPr>
          <p:nvPr>
            <p:ph idx="1"/>
          </p:nvPr>
        </p:nvSpPr>
        <p:spPr bwMode="auto">
          <a:xfrm>
            <a:off x="539552" y="1817687"/>
            <a:ext cx="815340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zh-CN" sz="2800" b="1" dirty="0">
                <a:solidFill>
                  <a:srgbClr val="FF3300"/>
                </a:solidFill>
              </a:rPr>
              <a:t>⒊</a:t>
            </a:r>
            <a:r>
              <a:rPr lang="zh-CN" altLang="en-US" sz="2800" b="1" dirty="0">
                <a:solidFill>
                  <a:srgbClr val="FF3300"/>
                </a:solidFill>
              </a:rPr>
              <a:t>数据库性能的监督、分析和改进</a:t>
            </a:r>
          </a:p>
          <a:p>
            <a:pPr lvl="1" eaLnBrk="1" hangingPunct="1"/>
            <a:r>
              <a:rPr lang="zh-CN" altLang="en-US" b="1" dirty="0">
                <a:solidFill>
                  <a:srgbClr val="000066"/>
                </a:solidFill>
              </a:rPr>
              <a:t>在数据库运行过程中， </a:t>
            </a:r>
            <a:r>
              <a:rPr lang="en-US" altLang="zh-CN" b="1" dirty="0">
                <a:solidFill>
                  <a:srgbClr val="000066"/>
                </a:solidFill>
              </a:rPr>
              <a:t>DBA</a:t>
            </a:r>
            <a:r>
              <a:rPr lang="zh-CN" altLang="en-US" b="1" dirty="0">
                <a:solidFill>
                  <a:srgbClr val="000066"/>
                </a:solidFill>
              </a:rPr>
              <a:t>必须监督系统运行，对监测数据进行分析，找出改进系统性能的方法。</a:t>
            </a:r>
          </a:p>
          <a:p>
            <a:pPr lvl="2" eaLnBrk="1" hangingPunct="1"/>
            <a:r>
              <a:rPr lang="zh-CN" altLang="en-US" sz="2800" b="1" dirty="0">
                <a:solidFill>
                  <a:srgbClr val="000066"/>
                </a:solidFill>
              </a:rPr>
              <a:t>利用监测工具获取系统运行过程中一系列性能参数的值；</a:t>
            </a:r>
          </a:p>
          <a:p>
            <a:pPr lvl="2" eaLnBrk="1" hangingPunct="1"/>
            <a:r>
              <a:rPr lang="zh-CN" altLang="en-US" sz="2800" b="1" dirty="0">
                <a:solidFill>
                  <a:srgbClr val="000066"/>
                </a:solidFill>
              </a:rPr>
              <a:t>通过仔细分析这些数据，判断当前系统是否处于最佳运行状态；</a:t>
            </a:r>
          </a:p>
          <a:p>
            <a:pPr lvl="2" eaLnBrk="1" hangingPunct="1"/>
            <a:r>
              <a:rPr lang="zh-CN" altLang="en-US" sz="2800" b="1" dirty="0">
                <a:solidFill>
                  <a:srgbClr val="000066"/>
                </a:solidFill>
              </a:rPr>
              <a:t>如果不是，则需要通过调整某些参数来进一步改进数据库性能。</a:t>
            </a:r>
            <a:endParaRPr lang="zh-CN" altLang="en-US" b="1" dirty="0">
              <a:solidFill>
                <a:srgbClr val="000066"/>
              </a:solidFill>
            </a:endParaRPr>
          </a:p>
        </p:txBody>
      </p:sp>
      <p:sp>
        <p:nvSpPr>
          <p:cNvPr id="2" name="灯片编号占位符 1"/>
          <p:cNvSpPr>
            <a:spLocks noGrp="1"/>
          </p:cNvSpPr>
          <p:nvPr>
            <p:ph type="sldNum" sz="quarter" idx="11"/>
          </p:nvPr>
        </p:nvSpPr>
        <p:spPr/>
        <p:txBody>
          <a:bodyPr/>
          <a:lstStyle/>
          <a:p>
            <a:pPr>
              <a:defRPr/>
            </a:pPr>
            <a:fld id="{C8E68E76-BED9-4822-AFC4-B7367625829A}" type="slidenum">
              <a:rPr lang="en-US" altLang="zh-CN" sz="1800" smtClean="0"/>
              <a:pPr>
                <a:defRPr/>
              </a:pPr>
              <a:t>163</a:t>
            </a:fld>
            <a:endParaRPr lang="en-US" altLang="zh-CN" sz="1800" dirty="0"/>
          </a:p>
        </p:txBody>
      </p:sp>
    </p:spTree>
    <p:extLst>
      <p:ext uri="{BB962C8B-B14F-4D97-AF65-F5344CB8AC3E}">
        <p14:creationId xmlns:p14="http://schemas.microsoft.com/office/powerpoint/2010/main" val="368638888"/>
      </p:ext>
    </p:extLst>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bwMode="auto">
          <a:xfrm>
            <a:off x="467544" y="598186"/>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zh-CN" sz="3600" b="1" dirty="0"/>
              <a:t>7.6 </a:t>
            </a:r>
            <a:r>
              <a:rPr lang="zh-CN" altLang="en-US" sz="3600" b="1" dirty="0"/>
              <a:t>数据库的运行与维护阶段</a:t>
            </a:r>
          </a:p>
        </p:txBody>
      </p:sp>
      <p:sp>
        <p:nvSpPr>
          <p:cNvPr id="525315" name="Rectangle 3"/>
          <p:cNvSpPr>
            <a:spLocks noGrp="1" noChangeArrowheads="1"/>
          </p:cNvSpPr>
          <p:nvPr>
            <p:ph idx="1"/>
          </p:nvPr>
        </p:nvSpPr>
        <p:spPr bwMode="auto">
          <a:xfrm>
            <a:off x="304800" y="1788042"/>
            <a:ext cx="8839200" cy="4161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40000"/>
              </a:spcBef>
              <a:buFontTx/>
              <a:buNone/>
            </a:pPr>
            <a:r>
              <a:rPr lang="en-US" altLang="zh-CN" b="1" dirty="0">
                <a:solidFill>
                  <a:srgbClr val="FF3300"/>
                </a:solidFill>
              </a:rPr>
              <a:t>⒋</a:t>
            </a:r>
            <a:r>
              <a:rPr lang="zh-CN" altLang="en-US" b="1" dirty="0">
                <a:solidFill>
                  <a:srgbClr val="FF3300"/>
                </a:solidFill>
              </a:rPr>
              <a:t>数据库的重组织和重构造</a:t>
            </a:r>
          </a:p>
          <a:p>
            <a:pPr eaLnBrk="1" hangingPunct="1">
              <a:spcBef>
                <a:spcPct val="40000"/>
              </a:spcBef>
              <a:buFontTx/>
              <a:buNone/>
            </a:pPr>
            <a:r>
              <a:rPr lang="en-US" altLang="zh-CN" b="1" dirty="0">
                <a:solidFill>
                  <a:srgbClr val="000066"/>
                </a:solidFill>
              </a:rPr>
              <a:t>1</a:t>
            </a:r>
            <a:r>
              <a:rPr lang="zh-CN" altLang="en-US" b="1" dirty="0">
                <a:solidFill>
                  <a:srgbClr val="000066"/>
                </a:solidFill>
              </a:rPr>
              <a:t>）数据库的重组织</a:t>
            </a:r>
          </a:p>
          <a:p>
            <a:pPr lvl="1" eaLnBrk="1" hangingPunct="1">
              <a:lnSpc>
                <a:spcPct val="110000"/>
              </a:lnSpc>
            </a:pPr>
            <a:r>
              <a:rPr lang="zh-CN" altLang="en-US" b="1" dirty="0">
                <a:solidFill>
                  <a:srgbClr val="CC3300"/>
                </a:solidFill>
              </a:rPr>
              <a:t>重组织形式</a:t>
            </a:r>
            <a:r>
              <a:rPr lang="zh-CN" altLang="en-US" b="1" dirty="0">
                <a:solidFill>
                  <a:srgbClr val="000066"/>
                </a:solidFill>
              </a:rPr>
              <a:t>：</a:t>
            </a:r>
          </a:p>
          <a:p>
            <a:pPr lvl="2" eaLnBrk="1" hangingPunct="1">
              <a:lnSpc>
                <a:spcPct val="110000"/>
              </a:lnSpc>
            </a:pPr>
            <a:r>
              <a:rPr lang="zh-CN" altLang="en-US" sz="2800" b="1" dirty="0">
                <a:solidFill>
                  <a:srgbClr val="000066"/>
                </a:solidFill>
              </a:rPr>
              <a:t>全部重组织</a:t>
            </a:r>
          </a:p>
          <a:p>
            <a:pPr lvl="2" eaLnBrk="1" hangingPunct="1">
              <a:lnSpc>
                <a:spcPct val="110000"/>
              </a:lnSpc>
            </a:pPr>
            <a:r>
              <a:rPr lang="zh-CN" altLang="en-US" sz="2800" b="1" dirty="0">
                <a:solidFill>
                  <a:srgbClr val="000066"/>
                </a:solidFill>
              </a:rPr>
              <a:t>部分重组织（只对频繁增、删的表进行重组织）</a:t>
            </a:r>
          </a:p>
          <a:p>
            <a:pPr lvl="1" eaLnBrk="1" hangingPunct="1">
              <a:lnSpc>
                <a:spcPct val="110000"/>
              </a:lnSpc>
              <a:spcBef>
                <a:spcPct val="30000"/>
              </a:spcBef>
            </a:pPr>
            <a:r>
              <a:rPr lang="zh-CN" altLang="en-US" b="1" dirty="0">
                <a:solidFill>
                  <a:srgbClr val="CC3300"/>
                </a:solidFill>
              </a:rPr>
              <a:t>重组织工作</a:t>
            </a:r>
            <a:r>
              <a:rPr lang="zh-CN" altLang="en-US" b="1" dirty="0">
                <a:solidFill>
                  <a:srgbClr val="000066"/>
                </a:solidFill>
              </a:rPr>
              <a:t>：按原设计要求重新安排存储位置、回收垃圾、减少指针链等，以提高系统性能。</a:t>
            </a:r>
          </a:p>
          <a:p>
            <a:pPr lvl="1" eaLnBrk="1" hangingPunct="1">
              <a:lnSpc>
                <a:spcPct val="110000"/>
              </a:lnSpc>
              <a:spcBef>
                <a:spcPct val="30000"/>
              </a:spcBef>
            </a:pPr>
            <a:r>
              <a:rPr lang="zh-CN" altLang="en-US" b="1" dirty="0">
                <a:solidFill>
                  <a:srgbClr val="CC3300"/>
                </a:solidFill>
              </a:rPr>
              <a:t>重组织实质</a:t>
            </a:r>
            <a:r>
              <a:rPr lang="zh-CN" altLang="en-US" b="1" dirty="0">
                <a:solidFill>
                  <a:srgbClr val="000066"/>
                </a:solidFill>
              </a:rPr>
              <a:t>：不会修改原设计的逻辑和物理结构。</a:t>
            </a:r>
          </a:p>
        </p:txBody>
      </p:sp>
      <p:sp>
        <p:nvSpPr>
          <p:cNvPr id="2" name="灯片编号占位符 1"/>
          <p:cNvSpPr>
            <a:spLocks noGrp="1"/>
          </p:cNvSpPr>
          <p:nvPr>
            <p:ph type="sldNum" sz="quarter" idx="11"/>
          </p:nvPr>
        </p:nvSpPr>
        <p:spPr>
          <a:xfrm>
            <a:off x="250824" y="6453336"/>
            <a:ext cx="864791" cy="457200"/>
          </a:xfrm>
        </p:spPr>
        <p:txBody>
          <a:bodyPr/>
          <a:lstStyle/>
          <a:p>
            <a:pPr>
              <a:defRPr/>
            </a:pPr>
            <a:fld id="{C8E68E76-BED9-4822-AFC4-B7367625829A}" type="slidenum">
              <a:rPr lang="en-US" altLang="zh-CN" sz="1800" smtClean="0"/>
              <a:pPr>
                <a:defRPr/>
              </a:pPr>
              <a:t>164</a:t>
            </a:fld>
            <a:endParaRPr lang="en-US" altLang="zh-CN" sz="1800" dirty="0"/>
          </a:p>
        </p:txBody>
      </p:sp>
    </p:spTree>
    <p:extLst>
      <p:ext uri="{BB962C8B-B14F-4D97-AF65-F5344CB8AC3E}">
        <p14:creationId xmlns:p14="http://schemas.microsoft.com/office/powerpoint/2010/main" val="24413496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animEffect transition="in" filter="checkerboard(across)">
                                      <p:cBhvr>
                                        <p:cTn id="7" dur="500"/>
                                        <p:tgtEl>
                                          <p:spTgt spid="525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25315">
                                            <p:txEl>
                                              <p:pRg st="1" end="1"/>
                                            </p:txEl>
                                          </p:spTgt>
                                        </p:tgtEl>
                                        <p:attrNameLst>
                                          <p:attrName>style.visibility</p:attrName>
                                        </p:attrNameLst>
                                      </p:cBhvr>
                                      <p:to>
                                        <p:strVal val="visible"/>
                                      </p:to>
                                    </p:set>
                                    <p:animEffect transition="in" filter="checkerboard(across)">
                                      <p:cBhvr>
                                        <p:cTn id="12" dur="500"/>
                                        <p:tgtEl>
                                          <p:spTgt spid="525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25315">
                                            <p:txEl>
                                              <p:pRg st="2" end="2"/>
                                            </p:txEl>
                                          </p:spTgt>
                                        </p:tgtEl>
                                        <p:attrNameLst>
                                          <p:attrName>style.visibility</p:attrName>
                                        </p:attrNameLst>
                                      </p:cBhvr>
                                      <p:to>
                                        <p:strVal val="visible"/>
                                      </p:to>
                                    </p:set>
                                    <p:animEffect transition="in" filter="checkerboard(across)">
                                      <p:cBhvr>
                                        <p:cTn id="17" dur="500"/>
                                        <p:tgtEl>
                                          <p:spTgt spid="525315">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525315">
                                            <p:txEl>
                                              <p:pRg st="3" end="3"/>
                                            </p:txEl>
                                          </p:spTgt>
                                        </p:tgtEl>
                                        <p:attrNameLst>
                                          <p:attrName>style.visibility</p:attrName>
                                        </p:attrNameLst>
                                      </p:cBhvr>
                                      <p:to>
                                        <p:strVal val="visible"/>
                                      </p:to>
                                    </p:set>
                                    <p:animEffect transition="in" filter="checkerboard(across)">
                                      <p:cBhvr>
                                        <p:cTn id="20" dur="500"/>
                                        <p:tgtEl>
                                          <p:spTgt spid="525315">
                                            <p:txEl>
                                              <p:pRg st="3" end="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525315">
                                            <p:txEl>
                                              <p:pRg st="4" end="4"/>
                                            </p:txEl>
                                          </p:spTgt>
                                        </p:tgtEl>
                                        <p:attrNameLst>
                                          <p:attrName>style.visibility</p:attrName>
                                        </p:attrNameLst>
                                      </p:cBhvr>
                                      <p:to>
                                        <p:strVal val="visible"/>
                                      </p:to>
                                    </p:set>
                                    <p:animEffect transition="in" filter="checkerboard(across)">
                                      <p:cBhvr>
                                        <p:cTn id="23" dur="500"/>
                                        <p:tgtEl>
                                          <p:spTgt spid="52531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525315">
                                            <p:txEl>
                                              <p:pRg st="5" end="5"/>
                                            </p:txEl>
                                          </p:spTgt>
                                        </p:tgtEl>
                                        <p:attrNameLst>
                                          <p:attrName>style.visibility</p:attrName>
                                        </p:attrNameLst>
                                      </p:cBhvr>
                                      <p:to>
                                        <p:strVal val="visible"/>
                                      </p:to>
                                    </p:set>
                                    <p:animEffect transition="in" filter="checkerboard(across)">
                                      <p:cBhvr>
                                        <p:cTn id="28" dur="500"/>
                                        <p:tgtEl>
                                          <p:spTgt spid="52531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525315">
                                            <p:txEl>
                                              <p:pRg st="6" end="6"/>
                                            </p:txEl>
                                          </p:spTgt>
                                        </p:tgtEl>
                                        <p:attrNameLst>
                                          <p:attrName>style.visibility</p:attrName>
                                        </p:attrNameLst>
                                      </p:cBhvr>
                                      <p:to>
                                        <p:strVal val="visible"/>
                                      </p:to>
                                    </p:set>
                                    <p:animEffect transition="in" filter="checkerboard(across)">
                                      <p:cBhvr>
                                        <p:cTn id="33" dur="500"/>
                                        <p:tgtEl>
                                          <p:spTgt spid="525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build="p" bldLvl="2"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bwMode="auto">
          <a:xfrm>
            <a:off x="467544" y="692696"/>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zh-CN" sz="3600" b="1" dirty="0"/>
              <a:t>7.6 </a:t>
            </a:r>
            <a:r>
              <a:rPr lang="zh-CN" altLang="en-US" sz="3600" b="1" dirty="0"/>
              <a:t>数据库的运行与维护阶段</a:t>
            </a:r>
          </a:p>
        </p:txBody>
      </p:sp>
      <p:sp>
        <p:nvSpPr>
          <p:cNvPr id="526339" name="Rectangle 3"/>
          <p:cNvSpPr>
            <a:spLocks noGrp="1" noChangeArrowheads="1"/>
          </p:cNvSpPr>
          <p:nvPr>
            <p:ph idx="1"/>
          </p:nvPr>
        </p:nvSpPr>
        <p:spPr bwMode="auto">
          <a:xfrm>
            <a:off x="251520" y="1844824"/>
            <a:ext cx="8686800" cy="426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zh-CN" b="1" dirty="0">
                <a:solidFill>
                  <a:srgbClr val="000066"/>
                </a:solidFill>
              </a:rPr>
              <a:t>2</a:t>
            </a:r>
            <a:r>
              <a:rPr lang="zh-CN" altLang="en-US" b="1" dirty="0">
                <a:solidFill>
                  <a:srgbClr val="000066"/>
                </a:solidFill>
              </a:rPr>
              <a:t>）数据库的重构造</a:t>
            </a:r>
          </a:p>
          <a:p>
            <a:pPr lvl="1" eaLnBrk="1" hangingPunct="1">
              <a:lnSpc>
                <a:spcPct val="110000"/>
              </a:lnSpc>
            </a:pPr>
            <a:r>
              <a:rPr lang="zh-CN" altLang="en-US" b="1" dirty="0">
                <a:solidFill>
                  <a:srgbClr val="CC3300"/>
                </a:solidFill>
              </a:rPr>
              <a:t>重构造形式</a:t>
            </a:r>
            <a:r>
              <a:rPr lang="zh-CN" altLang="en-US" b="1" dirty="0">
                <a:solidFill>
                  <a:srgbClr val="000066"/>
                </a:solidFill>
              </a:rPr>
              <a:t>：</a:t>
            </a:r>
          </a:p>
          <a:p>
            <a:pPr lvl="2" eaLnBrk="1" hangingPunct="1">
              <a:lnSpc>
                <a:spcPct val="110000"/>
              </a:lnSpc>
            </a:pPr>
            <a:r>
              <a:rPr lang="zh-CN" altLang="en-US" sz="2800" b="1" dirty="0">
                <a:solidFill>
                  <a:srgbClr val="000066"/>
                </a:solidFill>
              </a:rPr>
              <a:t>部分重构造（若变化太大，重构无用）</a:t>
            </a:r>
          </a:p>
          <a:p>
            <a:pPr lvl="1" eaLnBrk="1" hangingPunct="1">
              <a:lnSpc>
                <a:spcPct val="110000"/>
              </a:lnSpc>
            </a:pPr>
            <a:r>
              <a:rPr lang="zh-CN" altLang="en-US" b="1" dirty="0">
                <a:solidFill>
                  <a:srgbClr val="CC3300"/>
                </a:solidFill>
              </a:rPr>
              <a:t>重构造工作</a:t>
            </a:r>
            <a:r>
              <a:rPr lang="zh-CN" altLang="en-US" b="1" dirty="0">
                <a:solidFill>
                  <a:srgbClr val="000066"/>
                </a:solidFill>
              </a:rPr>
              <a:t>：根据新环境调整数据库的模式和内模式，比如：增加新的数据项、改变数据项的类型、改变数据库的容量、增加或删除索引、修改完整性约束条件。</a:t>
            </a:r>
          </a:p>
          <a:p>
            <a:pPr lvl="1" eaLnBrk="1" hangingPunct="1">
              <a:lnSpc>
                <a:spcPct val="110000"/>
              </a:lnSpc>
            </a:pPr>
            <a:r>
              <a:rPr lang="zh-CN" altLang="en-US" b="1" dirty="0">
                <a:solidFill>
                  <a:srgbClr val="FF3300"/>
                </a:solidFill>
              </a:rPr>
              <a:t>重构造实质：</a:t>
            </a:r>
            <a:r>
              <a:rPr lang="zh-CN" altLang="en-US" b="1" dirty="0">
                <a:solidFill>
                  <a:srgbClr val="000066"/>
                </a:solidFill>
              </a:rPr>
              <a:t>部分修改数据库的模式和内模式。</a:t>
            </a:r>
          </a:p>
          <a:p>
            <a:pPr lvl="1" eaLnBrk="1" hangingPunct="1">
              <a:lnSpc>
                <a:spcPct val="110000"/>
              </a:lnSpc>
            </a:pPr>
            <a:endParaRPr lang="en-US" altLang="zh-CN" b="1" dirty="0">
              <a:solidFill>
                <a:srgbClr val="000066"/>
              </a:solidFill>
            </a:endParaRPr>
          </a:p>
        </p:txBody>
      </p:sp>
      <p:sp>
        <p:nvSpPr>
          <p:cNvPr id="2" name="灯片编号占位符 1"/>
          <p:cNvSpPr>
            <a:spLocks noGrp="1"/>
          </p:cNvSpPr>
          <p:nvPr>
            <p:ph type="sldNum" sz="quarter" idx="11"/>
          </p:nvPr>
        </p:nvSpPr>
        <p:spPr/>
        <p:txBody>
          <a:bodyPr/>
          <a:lstStyle/>
          <a:p>
            <a:pPr>
              <a:defRPr/>
            </a:pPr>
            <a:fld id="{C8E68E76-BED9-4822-AFC4-B7367625829A}" type="slidenum">
              <a:rPr lang="en-US" altLang="zh-CN" sz="1800" smtClean="0"/>
              <a:pPr>
                <a:defRPr/>
              </a:pPr>
              <a:t>165</a:t>
            </a:fld>
            <a:endParaRPr lang="en-US" altLang="zh-CN" sz="1800" dirty="0"/>
          </a:p>
        </p:txBody>
      </p:sp>
    </p:spTree>
    <p:extLst>
      <p:ext uri="{BB962C8B-B14F-4D97-AF65-F5344CB8AC3E}">
        <p14:creationId xmlns:p14="http://schemas.microsoft.com/office/powerpoint/2010/main" val="28833361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animEffect transition="in" filter="checkerboard(across)">
                                      <p:cBhvr>
                                        <p:cTn id="7" dur="500"/>
                                        <p:tgtEl>
                                          <p:spTgt spid="526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26339">
                                            <p:txEl>
                                              <p:pRg st="1" end="1"/>
                                            </p:txEl>
                                          </p:spTgt>
                                        </p:tgtEl>
                                        <p:attrNameLst>
                                          <p:attrName>style.visibility</p:attrName>
                                        </p:attrNameLst>
                                      </p:cBhvr>
                                      <p:to>
                                        <p:strVal val="visible"/>
                                      </p:to>
                                    </p:set>
                                    <p:animEffect transition="in" filter="checkerboard(across)">
                                      <p:cBhvr>
                                        <p:cTn id="12" dur="500"/>
                                        <p:tgtEl>
                                          <p:spTgt spid="526339">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526339">
                                            <p:txEl>
                                              <p:pRg st="2" end="2"/>
                                            </p:txEl>
                                          </p:spTgt>
                                        </p:tgtEl>
                                        <p:attrNameLst>
                                          <p:attrName>style.visibility</p:attrName>
                                        </p:attrNameLst>
                                      </p:cBhvr>
                                      <p:to>
                                        <p:strVal val="visible"/>
                                      </p:to>
                                    </p:set>
                                    <p:animEffect transition="in" filter="checkerboard(across)">
                                      <p:cBhvr>
                                        <p:cTn id="15" dur="500"/>
                                        <p:tgtEl>
                                          <p:spTgt spid="52633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526339">
                                            <p:txEl>
                                              <p:pRg st="3" end="3"/>
                                            </p:txEl>
                                          </p:spTgt>
                                        </p:tgtEl>
                                        <p:attrNameLst>
                                          <p:attrName>style.visibility</p:attrName>
                                        </p:attrNameLst>
                                      </p:cBhvr>
                                      <p:to>
                                        <p:strVal val="visible"/>
                                      </p:to>
                                    </p:set>
                                    <p:animEffect transition="in" filter="checkerboard(across)">
                                      <p:cBhvr>
                                        <p:cTn id="20" dur="500"/>
                                        <p:tgtEl>
                                          <p:spTgt spid="52633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526339">
                                            <p:txEl>
                                              <p:pRg st="4" end="4"/>
                                            </p:txEl>
                                          </p:spTgt>
                                        </p:tgtEl>
                                        <p:attrNameLst>
                                          <p:attrName>style.visibility</p:attrName>
                                        </p:attrNameLst>
                                      </p:cBhvr>
                                      <p:to>
                                        <p:strVal val="visible"/>
                                      </p:to>
                                    </p:set>
                                    <p:animEffect transition="in" filter="checkerboard(across)">
                                      <p:cBhvr>
                                        <p:cTn id="25" dur="500"/>
                                        <p:tgtEl>
                                          <p:spTgt spid="526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bldLvl="2"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bwMode="auto">
          <a:xfrm>
            <a:off x="323528" y="685800"/>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600" b="1" dirty="0"/>
              <a:t>小结</a:t>
            </a:r>
          </a:p>
        </p:txBody>
      </p:sp>
      <p:sp>
        <p:nvSpPr>
          <p:cNvPr id="91139" name="Rectangle 3"/>
          <p:cNvSpPr>
            <a:spLocks noGrp="1" noChangeArrowheads="1"/>
          </p:cNvSpPr>
          <p:nvPr>
            <p:ph idx="1"/>
          </p:nvPr>
        </p:nvSpPr>
        <p:spPr bwMode="auto">
          <a:xfrm>
            <a:off x="683568" y="1631433"/>
            <a:ext cx="8001000" cy="280567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10000"/>
              </a:lnSpc>
              <a:spcBef>
                <a:spcPct val="40000"/>
              </a:spcBef>
              <a:buClr>
                <a:srgbClr val="0000FF"/>
              </a:buClr>
            </a:pPr>
            <a:r>
              <a:rPr lang="zh-CN" altLang="en-US" sz="2600" b="1" dirty="0">
                <a:solidFill>
                  <a:srgbClr val="000066"/>
                </a:solidFill>
              </a:rPr>
              <a:t>了解数据库设计特点，数据库物理设计的内容和评价，数据库的实施和维护；</a:t>
            </a:r>
          </a:p>
          <a:p>
            <a:pPr eaLnBrk="1" hangingPunct="1">
              <a:lnSpc>
                <a:spcPct val="110000"/>
              </a:lnSpc>
              <a:spcBef>
                <a:spcPct val="40000"/>
              </a:spcBef>
              <a:buClr>
                <a:srgbClr val="0000FF"/>
              </a:buClr>
            </a:pPr>
            <a:r>
              <a:rPr lang="zh-CN" altLang="en-US" sz="2600" b="1" dirty="0">
                <a:solidFill>
                  <a:srgbClr val="000066"/>
                </a:solidFill>
              </a:rPr>
              <a:t>掌握数据库设计的基本步骤，以及设计过程各个阶段的具体设计内容，设计描述及设计方法等；</a:t>
            </a:r>
          </a:p>
          <a:p>
            <a:pPr eaLnBrk="1" hangingPunct="1">
              <a:lnSpc>
                <a:spcPct val="110000"/>
              </a:lnSpc>
              <a:spcBef>
                <a:spcPct val="40000"/>
              </a:spcBef>
              <a:buClr>
                <a:srgbClr val="0000FF"/>
              </a:buClr>
            </a:pPr>
            <a:r>
              <a:rPr lang="zh-CN" altLang="en-US" sz="2600" b="1" dirty="0">
                <a:solidFill>
                  <a:srgbClr val="000066"/>
                </a:solidFill>
              </a:rPr>
              <a:t>重点掌握</a:t>
            </a:r>
            <a:r>
              <a:rPr lang="en-US" altLang="zh-CN" sz="2600" b="1" dirty="0">
                <a:solidFill>
                  <a:srgbClr val="000066"/>
                </a:solidFill>
              </a:rPr>
              <a:t>E-R</a:t>
            </a:r>
            <a:r>
              <a:rPr lang="zh-CN" altLang="en-US" sz="2600" b="1" dirty="0">
                <a:solidFill>
                  <a:srgbClr val="000066"/>
                </a:solidFill>
              </a:rPr>
              <a:t>图的设计及</a:t>
            </a:r>
            <a:r>
              <a:rPr lang="en-US" altLang="zh-CN" sz="2600" b="1" dirty="0">
                <a:solidFill>
                  <a:srgbClr val="000066"/>
                </a:solidFill>
              </a:rPr>
              <a:t>E-R</a:t>
            </a:r>
            <a:r>
              <a:rPr lang="zh-CN" altLang="en-US" sz="2600" b="1" dirty="0">
                <a:solidFill>
                  <a:srgbClr val="000066"/>
                </a:solidFill>
              </a:rPr>
              <a:t>图向关系模型的转换。</a:t>
            </a:r>
          </a:p>
        </p:txBody>
      </p:sp>
      <p:sp>
        <p:nvSpPr>
          <p:cNvPr id="2" name="灯片编号占位符 1"/>
          <p:cNvSpPr>
            <a:spLocks noGrp="1"/>
          </p:cNvSpPr>
          <p:nvPr>
            <p:ph type="sldNum" sz="quarter" idx="11"/>
          </p:nvPr>
        </p:nvSpPr>
        <p:spPr/>
        <p:txBody>
          <a:bodyPr/>
          <a:lstStyle/>
          <a:p>
            <a:pPr>
              <a:defRPr/>
            </a:pPr>
            <a:fld id="{C8E68E76-BED9-4822-AFC4-B7367625829A}" type="slidenum">
              <a:rPr lang="en-US" altLang="zh-CN" sz="1800" smtClean="0"/>
              <a:pPr>
                <a:defRPr/>
              </a:pPr>
              <a:t>166</a:t>
            </a:fld>
            <a:endParaRPr lang="en-US" altLang="zh-CN" sz="1800" dirty="0"/>
          </a:p>
        </p:txBody>
      </p:sp>
    </p:spTree>
    <p:extLst>
      <p:ext uri="{BB962C8B-B14F-4D97-AF65-F5344CB8AC3E}">
        <p14:creationId xmlns:p14="http://schemas.microsoft.com/office/powerpoint/2010/main" val="260672268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altLang="zh-CN"/>
              <a:t>7.2.1  </a:t>
            </a:r>
            <a:r>
              <a:rPr lang="zh-CN" altLang="en-US"/>
              <a:t>需求分析的任务</a:t>
            </a:r>
          </a:p>
        </p:txBody>
      </p:sp>
      <p:sp>
        <p:nvSpPr>
          <p:cNvPr id="429059" name="Rectangle 3"/>
          <p:cNvSpPr>
            <a:spLocks noGrp="1" noChangeArrowheads="1"/>
          </p:cNvSpPr>
          <p:nvPr>
            <p:ph type="body" idx="1"/>
          </p:nvPr>
        </p:nvSpPr>
        <p:spPr>
          <a:xfrm>
            <a:off x="457200" y="2028825"/>
            <a:ext cx="8229600" cy="4495800"/>
          </a:xfrm>
        </p:spPr>
        <p:txBody>
          <a:bodyPr/>
          <a:lstStyle/>
          <a:p>
            <a:pPr lvl="1">
              <a:lnSpc>
                <a:spcPct val="180000"/>
              </a:lnSpc>
              <a:buClr>
                <a:schemeClr val="hlink"/>
              </a:buClr>
              <a:buFont typeface="Wingdings" panose="05000000000000000000" pitchFamily="2" charset="2"/>
              <a:buChar char="v"/>
            </a:pPr>
            <a:r>
              <a:rPr lang="zh-CN" altLang="en-US" sz="2800"/>
              <a:t>需求分析的任务</a:t>
            </a:r>
          </a:p>
          <a:p>
            <a:pPr lvl="1">
              <a:lnSpc>
                <a:spcPct val="180000"/>
              </a:lnSpc>
              <a:buClr>
                <a:schemeClr val="hlink"/>
              </a:buClr>
              <a:buFont typeface="Wingdings" panose="05000000000000000000" pitchFamily="2" charset="2"/>
              <a:buChar char="v"/>
            </a:pPr>
            <a:r>
              <a:rPr lang="zh-CN" altLang="en-US" sz="2800"/>
              <a:t>需求分析的重点</a:t>
            </a:r>
          </a:p>
          <a:p>
            <a:pPr lvl="1">
              <a:lnSpc>
                <a:spcPct val="180000"/>
              </a:lnSpc>
              <a:buClr>
                <a:schemeClr val="hlink"/>
              </a:buClr>
              <a:buFont typeface="Wingdings" panose="05000000000000000000" pitchFamily="2" charset="2"/>
              <a:buChar char="v"/>
            </a:pPr>
            <a:r>
              <a:rPr lang="zh-CN" altLang="en-US" sz="2800"/>
              <a:t>需求分析的难点</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zh-CN" altLang="en-US"/>
              <a:t>需求分析的任务</a:t>
            </a:r>
          </a:p>
        </p:txBody>
      </p:sp>
      <p:sp>
        <p:nvSpPr>
          <p:cNvPr id="430083" name="Rectangle 3"/>
          <p:cNvSpPr>
            <a:spLocks noGrp="1" noChangeArrowheads="1"/>
          </p:cNvSpPr>
          <p:nvPr>
            <p:ph type="body" idx="1"/>
          </p:nvPr>
        </p:nvSpPr>
        <p:spPr/>
        <p:txBody>
          <a:bodyPr/>
          <a:lstStyle/>
          <a:p>
            <a:pPr>
              <a:lnSpc>
                <a:spcPct val="170000"/>
              </a:lnSpc>
            </a:pPr>
            <a:r>
              <a:rPr lang="zh-CN" altLang="en-US" sz="2400" dirty="0"/>
              <a:t>详细调查现实世界要处理的对象（组织、部门、企业等）</a:t>
            </a:r>
          </a:p>
          <a:p>
            <a:pPr>
              <a:lnSpc>
                <a:spcPct val="170000"/>
              </a:lnSpc>
            </a:pPr>
            <a:r>
              <a:rPr lang="zh-CN" altLang="en-US" sz="2400" dirty="0"/>
              <a:t>充分了解原系统（手工系统或计算机系统）</a:t>
            </a:r>
          </a:p>
          <a:p>
            <a:pPr>
              <a:lnSpc>
                <a:spcPct val="170000"/>
              </a:lnSpc>
            </a:pPr>
            <a:r>
              <a:rPr lang="zh-CN" altLang="en-US" sz="2400" dirty="0"/>
              <a:t>明确用户的各种需求</a:t>
            </a:r>
          </a:p>
          <a:p>
            <a:pPr>
              <a:lnSpc>
                <a:spcPct val="170000"/>
              </a:lnSpc>
            </a:pPr>
            <a:r>
              <a:rPr lang="zh-CN" altLang="en-US" sz="2400" dirty="0"/>
              <a:t>确定新系统的功能</a:t>
            </a:r>
          </a:p>
          <a:p>
            <a:pPr>
              <a:lnSpc>
                <a:spcPct val="170000"/>
              </a:lnSpc>
            </a:pPr>
            <a:r>
              <a:rPr lang="zh-CN" altLang="en-US" sz="2400" dirty="0"/>
              <a:t>充分考虑今后可能的扩充和改变</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23528" y="569912"/>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需求分析的重点</a:t>
            </a:r>
            <a:endParaRPr lang="zh-CN" altLang="en-US" sz="3600" b="1" dirty="0">
              <a:solidFill>
                <a:srgbClr val="0000FF"/>
              </a:solidFill>
              <a:latin typeface="黑体" panose="02010609060101010101" pitchFamily="49" charset="-122"/>
              <a:ea typeface="黑体" panose="02010609060101010101" pitchFamily="49" charset="-122"/>
            </a:endParaRPr>
          </a:p>
        </p:txBody>
      </p:sp>
      <p:sp>
        <p:nvSpPr>
          <p:cNvPr id="15363" name="Rectangle 3"/>
          <p:cNvSpPr>
            <a:spLocks noGrp="1" noChangeArrowheads="1"/>
          </p:cNvSpPr>
          <p:nvPr>
            <p:ph idx="1"/>
          </p:nvPr>
        </p:nvSpPr>
        <p:spPr bwMode="auto">
          <a:xfrm>
            <a:off x="358602" y="1540184"/>
            <a:ext cx="8424862"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Clr>
                <a:srgbClr val="0000FF"/>
              </a:buClr>
              <a:buSzPct val="75000"/>
            </a:pPr>
            <a:r>
              <a:rPr lang="en-US" altLang="zh-CN" sz="2600" b="1" dirty="0">
                <a:solidFill>
                  <a:srgbClr val="000066"/>
                </a:solidFill>
              </a:rPr>
              <a:t>  </a:t>
            </a:r>
            <a:r>
              <a:rPr lang="zh-CN" altLang="en-US" sz="2600" b="1" dirty="0">
                <a:solidFill>
                  <a:srgbClr val="CC3300"/>
                </a:solidFill>
              </a:rPr>
              <a:t>需求分析的重点：“数据”和</a:t>
            </a:r>
            <a:r>
              <a:rPr lang="en-US" altLang="zh-CN" sz="2600" b="1" dirty="0">
                <a:solidFill>
                  <a:srgbClr val="CC3300"/>
                </a:solidFill>
              </a:rPr>
              <a:t>“</a:t>
            </a:r>
            <a:r>
              <a:rPr lang="zh-CN" altLang="en-US" sz="2600" b="1" dirty="0">
                <a:solidFill>
                  <a:srgbClr val="CC3300"/>
                </a:solidFill>
              </a:rPr>
              <a:t>处理</a:t>
            </a:r>
            <a:r>
              <a:rPr lang="en-US" altLang="zh-CN" sz="2600" b="1" dirty="0">
                <a:solidFill>
                  <a:srgbClr val="CC3300"/>
                </a:solidFill>
              </a:rPr>
              <a:t>”</a:t>
            </a:r>
            <a:r>
              <a:rPr lang="zh-CN" altLang="en-US" sz="2600" b="1" dirty="0">
                <a:solidFill>
                  <a:srgbClr val="CC3300"/>
                </a:solidFill>
              </a:rPr>
              <a:t>，</a:t>
            </a:r>
            <a:r>
              <a:rPr lang="zh-CN" altLang="en-US" sz="2600" dirty="0"/>
              <a:t> 获得用户对数据库要求</a:t>
            </a:r>
            <a:endParaRPr lang="en-US" altLang="zh-CN" sz="2600" b="1" dirty="0">
              <a:solidFill>
                <a:srgbClr val="CC3300"/>
              </a:solidFill>
            </a:endParaRPr>
          </a:p>
        </p:txBody>
      </p:sp>
      <p:sp>
        <p:nvSpPr>
          <p:cNvPr id="428036" name="Rectangle 4"/>
          <p:cNvSpPr>
            <a:spLocks noChangeArrowheads="1"/>
          </p:cNvSpPr>
          <p:nvPr/>
        </p:nvSpPr>
        <p:spPr bwMode="auto">
          <a:xfrm>
            <a:off x="467544" y="2276872"/>
            <a:ext cx="8534400" cy="175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342900" indent="-342900" eaLnBrk="0" hangingPunct="0">
              <a:defRPr i="1">
                <a:solidFill>
                  <a:schemeClr val="tx1"/>
                </a:solidFill>
                <a:latin typeface="Arial" charset="0"/>
                <a:ea typeface="宋体" pitchFamily="2" charset="-122"/>
              </a:defRPr>
            </a:lvl1pPr>
            <a:lvl2pPr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lvl="1" eaLnBrk="1" hangingPunct="1">
              <a:lnSpc>
                <a:spcPct val="150000"/>
              </a:lnSpc>
              <a:spcBef>
                <a:spcPct val="10000"/>
              </a:spcBef>
              <a:buClr>
                <a:schemeClr val="hlink"/>
              </a:buClr>
            </a:pPr>
            <a:r>
              <a:rPr kumimoji="1" lang="en-US" altLang="zh-CN" sz="2200" b="1" i="0" dirty="0">
                <a:solidFill>
                  <a:srgbClr val="CC3300"/>
                </a:solidFill>
                <a:latin typeface="Tahoma" pitchFamily="34" charset="0"/>
              </a:rPr>
              <a:t>1</a:t>
            </a:r>
            <a:r>
              <a:rPr kumimoji="1" lang="zh-CN" altLang="en-US" sz="2200" b="1" i="0" dirty="0">
                <a:solidFill>
                  <a:srgbClr val="CC3300"/>
                </a:solidFill>
                <a:latin typeface="Tahoma" pitchFamily="34" charset="0"/>
              </a:rPr>
              <a:t>）信息要求</a:t>
            </a:r>
            <a:r>
              <a:rPr kumimoji="1" lang="zh-CN" altLang="en-US" sz="2200" b="1" i="0" dirty="0">
                <a:solidFill>
                  <a:srgbClr val="000066"/>
                </a:solidFill>
                <a:latin typeface="Tahoma" pitchFamily="34" charset="0"/>
              </a:rPr>
              <a:t>：</a:t>
            </a:r>
          </a:p>
          <a:p>
            <a:pPr lvl="1" eaLnBrk="1" hangingPunct="1">
              <a:lnSpc>
                <a:spcPct val="110000"/>
              </a:lnSpc>
              <a:spcBef>
                <a:spcPct val="10000"/>
              </a:spcBef>
              <a:buClr>
                <a:srgbClr val="FFFF66"/>
              </a:buClr>
              <a:buFontTx/>
              <a:buChar char="•"/>
            </a:pPr>
            <a:r>
              <a:rPr kumimoji="1" lang="zh-CN" altLang="en-US" sz="2400" b="1" i="0" dirty="0">
                <a:solidFill>
                  <a:schemeClr val="tx2"/>
                </a:solidFill>
                <a:latin typeface="Tahoma" pitchFamily="34" charset="0"/>
              </a:rPr>
              <a:t>  </a:t>
            </a:r>
            <a:r>
              <a:rPr kumimoji="1" lang="zh-CN" altLang="en-US" sz="2000" b="1" i="0" dirty="0">
                <a:solidFill>
                  <a:schemeClr val="tx2"/>
                </a:solidFill>
                <a:latin typeface="Tahoma" pitchFamily="34" charset="0"/>
              </a:rPr>
              <a:t>用户需要从数据库中获得信息的内容与性质；</a:t>
            </a:r>
          </a:p>
          <a:p>
            <a:pPr lvl="1" eaLnBrk="1" hangingPunct="1">
              <a:lnSpc>
                <a:spcPct val="110000"/>
              </a:lnSpc>
              <a:spcBef>
                <a:spcPct val="10000"/>
              </a:spcBef>
              <a:buClr>
                <a:srgbClr val="FFFF66"/>
              </a:buClr>
              <a:buFontTx/>
              <a:buChar char="•"/>
            </a:pPr>
            <a:r>
              <a:rPr kumimoji="1" lang="zh-CN" altLang="en-US" sz="2000" b="1" i="0" dirty="0">
                <a:solidFill>
                  <a:schemeClr val="tx2"/>
                </a:solidFill>
                <a:latin typeface="Tahoma" pitchFamily="34" charset="0"/>
              </a:rPr>
              <a:t>  由用户的信息要求可以导出数据要求，即在数据库中需要存储哪些数据。</a:t>
            </a:r>
          </a:p>
        </p:txBody>
      </p:sp>
      <p:sp>
        <p:nvSpPr>
          <p:cNvPr id="428037" name="Rectangle 5"/>
          <p:cNvSpPr>
            <a:spLocks noChangeArrowheads="1"/>
          </p:cNvSpPr>
          <p:nvPr/>
        </p:nvSpPr>
        <p:spPr bwMode="auto">
          <a:xfrm>
            <a:off x="395288" y="3927990"/>
            <a:ext cx="8382000" cy="1684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342900" indent="-342900" eaLnBrk="0" hangingPunct="0">
              <a:defRPr i="1">
                <a:solidFill>
                  <a:schemeClr val="tx1"/>
                </a:solidFill>
                <a:latin typeface="Arial" charset="0"/>
                <a:ea typeface="宋体" pitchFamily="2" charset="-122"/>
              </a:defRPr>
            </a:lvl1pPr>
            <a:lvl2pPr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lvl="1" eaLnBrk="1" hangingPunct="1">
              <a:lnSpc>
                <a:spcPct val="95000"/>
              </a:lnSpc>
              <a:spcBef>
                <a:spcPct val="10000"/>
              </a:spcBef>
            </a:pPr>
            <a:r>
              <a:rPr kumimoji="1" lang="en-US" altLang="zh-CN" sz="2300" b="1" i="0" dirty="0">
                <a:solidFill>
                  <a:srgbClr val="CC3300"/>
                </a:solidFill>
                <a:latin typeface="宋体" pitchFamily="2" charset="-122"/>
              </a:rPr>
              <a:t>2</a:t>
            </a:r>
            <a:r>
              <a:rPr kumimoji="1" lang="zh-CN" altLang="en-US" sz="2300" b="1" i="0" dirty="0">
                <a:solidFill>
                  <a:srgbClr val="CC3300"/>
                </a:solidFill>
                <a:latin typeface="宋体" pitchFamily="2" charset="-122"/>
              </a:rPr>
              <a:t>）处理要求：</a:t>
            </a:r>
            <a:r>
              <a:rPr lang="zh-CN" altLang="en-US" sz="1800" dirty="0"/>
              <a:t>指用户需要完成的数据处理功能，对处理性能的要求。</a:t>
            </a:r>
          </a:p>
          <a:p>
            <a:pPr lvl="1" eaLnBrk="1" hangingPunct="1">
              <a:lnSpc>
                <a:spcPct val="110000"/>
              </a:lnSpc>
              <a:spcBef>
                <a:spcPct val="10000"/>
              </a:spcBef>
              <a:buClr>
                <a:srgbClr val="FFFF66"/>
              </a:buClr>
              <a:buFontTx/>
              <a:buChar char="•"/>
            </a:pPr>
            <a:r>
              <a:rPr kumimoji="1" lang="zh-CN" altLang="en-US" sz="2800" b="1" i="0" dirty="0">
                <a:solidFill>
                  <a:schemeClr val="tx2"/>
                </a:solidFill>
                <a:latin typeface="Tahoma" pitchFamily="34" charset="0"/>
              </a:rPr>
              <a:t>  </a:t>
            </a:r>
            <a:r>
              <a:rPr kumimoji="1" lang="zh-CN" altLang="en-US" sz="2000" b="1" i="0" dirty="0">
                <a:solidFill>
                  <a:schemeClr val="tx2"/>
                </a:solidFill>
                <a:latin typeface="Tahoma" pitchFamily="34" charset="0"/>
              </a:rPr>
              <a:t>对处理功能的要求；</a:t>
            </a:r>
          </a:p>
          <a:p>
            <a:pPr lvl="1" eaLnBrk="1" hangingPunct="1">
              <a:lnSpc>
                <a:spcPct val="110000"/>
              </a:lnSpc>
              <a:spcBef>
                <a:spcPct val="10000"/>
              </a:spcBef>
              <a:buClr>
                <a:srgbClr val="FFFF66"/>
              </a:buClr>
              <a:buFontTx/>
              <a:buChar char="•"/>
            </a:pPr>
            <a:r>
              <a:rPr kumimoji="1" lang="zh-CN" altLang="en-US" sz="2000" b="1" i="0" dirty="0">
                <a:solidFill>
                  <a:schemeClr val="tx2"/>
                </a:solidFill>
                <a:latin typeface="Tahoma" pitchFamily="34" charset="0"/>
              </a:rPr>
              <a:t>  对处理响应时间的要求；</a:t>
            </a:r>
          </a:p>
          <a:p>
            <a:pPr lvl="1" eaLnBrk="1" hangingPunct="1">
              <a:lnSpc>
                <a:spcPct val="110000"/>
              </a:lnSpc>
              <a:spcBef>
                <a:spcPct val="10000"/>
              </a:spcBef>
              <a:buClr>
                <a:srgbClr val="FFFF66"/>
              </a:buClr>
              <a:buFontTx/>
              <a:buChar char="•"/>
            </a:pPr>
            <a:r>
              <a:rPr kumimoji="1" lang="zh-CN" altLang="en-US" sz="2000" b="1" i="0" dirty="0">
                <a:solidFill>
                  <a:schemeClr val="tx2"/>
                </a:solidFill>
                <a:latin typeface="Tahoma" pitchFamily="34" charset="0"/>
              </a:rPr>
              <a:t>  对处理方式的要求</a:t>
            </a:r>
            <a:r>
              <a:rPr kumimoji="1" lang="en-US" altLang="zh-CN" sz="2000" b="1" i="0" dirty="0">
                <a:solidFill>
                  <a:schemeClr val="tx2"/>
                </a:solidFill>
                <a:latin typeface="Tahoma" pitchFamily="34" charset="0"/>
              </a:rPr>
              <a:t>(</a:t>
            </a:r>
            <a:r>
              <a:rPr kumimoji="1" lang="zh-CN" altLang="en-US" sz="2000" b="1" i="0" dirty="0">
                <a:solidFill>
                  <a:schemeClr val="tx2"/>
                </a:solidFill>
                <a:latin typeface="Tahoma" pitchFamily="34" charset="0"/>
              </a:rPr>
              <a:t>批处理 </a:t>
            </a:r>
            <a:r>
              <a:rPr kumimoji="1" lang="en-US" altLang="zh-CN" sz="2000" b="1" i="0" dirty="0">
                <a:solidFill>
                  <a:schemeClr val="tx2"/>
                </a:solidFill>
                <a:latin typeface="Tahoma" pitchFamily="34" charset="0"/>
              </a:rPr>
              <a:t>/ </a:t>
            </a:r>
            <a:r>
              <a:rPr kumimoji="1" lang="zh-CN" altLang="en-US" sz="2000" b="1" i="0" dirty="0">
                <a:solidFill>
                  <a:schemeClr val="tx2"/>
                </a:solidFill>
                <a:latin typeface="Tahoma" pitchFamily="34" charset="0"/>
              </a:rPr>
              <a:t>联机处理</a:t>
            </a:r>
            <a:r>
              <a:rPr kumimoji="1" lang="en-US" altLang="zh-CN" sz="2000" b="1" i="0" dirty="0">
                <a:solidFill>
                  <a:schemeClr val="tx2"/>
                </a:solidFill>
                <a:latin typeface="Tahoma" pitchFamily="34" charset="0"/>
              </a:rPr>
              <a:t>)</a:t>
            </a:r>
            <a:r>
              <a:rPr kumimoji="1" lang="zh-CN" altLang="en-US" sz="2000" b="1" i="0" dirty="0">
                <a:solidFill>
                  <a:schemeClr val="tx2"/>
                </a:solidFill>
                <a:latin typeface="Tahoma" pitchFamily="34" charset="0"/>
              </a:rPr>
              <a:t>。</a:t>
            </a:r>
          </a:p>
        </p:txBody>
      </p:sp>
      <p:sp>
        <p:nvSpPr>
          <p:cNvPr id="428038" name="Rectangle 6"/>
          <p:cNvSpPr>
            <a:spLocks noChangeArrowheads="1"/>
          </p:cNvSpPr>
          <p:nvPr/>
        </p:nvSpPr>
        <p:spPr bwMode="auto">
          <a:xfrm>
            <a:off x="395288" y="5395604"/>
            <a:ext cx="8382000" cy="540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342900" indent="-342900" eaLnBrk="0" hangingPunct="0">
              <a:defRPr i="1">
                <a:solidFill>
                  <a:schemeClr val="tx1"/>
                </a:solidFill>
                <a:latin typeface="Arial" charset="0"/>
                <a:ea typeface="宋体" pitchFamily="2" charset="-122"/>
              </a:defRPr>
            </a:lvl1pPr>
            <a:lvl2pPr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lvl="1" eaLnBrk="1" hangingPunct="1">
              <a:lnSpc>
                <a:spcPct val="150000"/>
              </a:lnSpc>
              <a:spcBef>
                <a:spcPct val="50000"/>
              </a:spcBef>
              <a:buClr>
                <a:schemeClr val="hlink"/>
              </a:buClr>
            </a:pPr>
            <a:r>
              <a:rPr kumimoji="1" lang="en-US" altLang="zh-CN" sz="2300" b="1" i="0" dirty="0">
                <a:solidFill>
                  <a:srgbClr val="CC3300"/>
                </a:solidFill>
                <a:latin typeface="宋体" pitchFamily="2" charset="-122"/>
              </a:rPr>
              <a:t>3</a:t>
            </a:r>
            <a:r>
              <a:rPr kumimoji="1" lang="zh-CN" altLang="en-US" sz="2300" b="1" i="0" dirty="0">
                <a:solidFill>
                  <a:srgbClr val="CC3300"/>
                </a:solidFill>
                <a:latin typeface="宋体" pitchFamily="2" charset="-122"/>
              </a:rPr>
              <a:t>）安全性与完整性要求</a:t>
            </a:r>
            <a:endParaRPr kumimoji="1" lang="zh-CN" altLang="en-US" sz="2300" b="1" i="0" dirty="0">
              <a:solidFill>
                <a:srgbClr val="000066"/>
              </a:solidFill>
              <a:latin typeface="宋体" pitchFamily="2" charset="-122"/>
            </a:endParaRPr>
          </a:p>
        </p:txBody>
      </p:sp>
      <p:sp>
        <p:nvSpPr>
          <p:cNvPr id="2" name="灯片编号占位符 1"/>
          <p:cNvSpPr>
            <a:spLocks noGrp="1"/>
          </p:cNvSpPr>
          <p:nvPr>
            <p:ph type="sldNum" sz="quarter" idx="11"/>
          </p:nvPr>
        </p:nvSpPr>
        <p:spPr/>
        <p:txBody>
          <a:bodyPr/>
          <a:lstStyle/>
          <a:p>
            <a:pPr>
              <a:defRPr/>
            </a:pPr>
            <a:fld id="{C8E68E76-BED9-4822-AFC4-B7367625829A}" type="slidenum">
              <a:rPr lang="en-US" altLang="zh-CN" smtClean="0"/>
              <a:pPr>
                <a:defRPr/>
              </a:pPr>
              <a:t>19</a:t>
            </a:fld>
            <a:endParaRPr lang="en-US" altLang="zh-CN" dirty="0"/>
          </a:p>
        </p:txBody>
      </p:sp>
    </p:spTree>
    <p:extLst>
      <p:ext uri="{BB962C8B-B14F-4D97-AF65-F5344CB8AC3E}">
        <p14:creationId xmlns:p14="http://schemas.microsoft.com/office/powerpoint/2010/main" val="11083512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28036"/>
                                        </p:tgtEl>
                                        <p:attrNameLst>
                                          <p:attrName>style.visibility</p:attrName>
                                        </p:attrNameLst>
                                      </p:cBhvr>
                                      <p:to>
                                        <p:strVal val="visible"/>
                                      </p:to>
                                    </p:set>
                                    <p:animEffect transition="in" filter="checkerboard(across)">
                                      <p:cBhvr>
                                        <p:cTn id="7" dur="500"/>
                                        <p:tgtEl>
                                          <p:spTgt spid="428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8037"/>
                                        </p:tgtEl>
                                        <p:attrNameLst>
                                          <p:attrName>style.visibility</p:attrName>
                                        </p:attrNameLst>
                                      </p:cBhvr>
                                      <p:to>
                                        <p:strVal val="visible"/>
                                      </p:to>
                                    </p:set>
                                    <p:animEffect transition="in" filter="blinds(horizontal)">
                                      <p:cBhvr>
                                        <p:cTn id="12" dur="500"/>
                                        <p:tgtEl>
                                          <p:spTgt spid="4280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28038"/>
                                        </p:tgtEl>
                                        <p:attrNameLst>
                                          <p:attrName>style.visibility</p:attrName>
                                        </p:attrNameLst>
                                      </p:cBhvr>
                                      <p:to>
                                        <p:strVal val="visible"/>
                                      </p:to>
                                    </p:set>
                                    <p:animEffect transition="in" filter="checkerboard(across)">
                                      <p:cBhvr>
                                        <p:cTn id="17" dur="500"/>
                                        <p:tgtEl>
                                          <p:spTgt spid="428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6" grpId="0" autoUpdateAnimBg="0"/>
      <p:bldP spid="428037" grpId="0"/>
      <p:bldP spid="42803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zh-CN" altLang="en-US"/>
              <a:t>第七章  数据库设计</a:t>
            </a:r>
          </a:p>
        </p:txBody>
      </p:sp>
      <p:sp>
        <p:nvSpPr>
          <p:cNvPr id="394243" name="Rectangle 3"/>
          <p:cNvSpPr>
            <a:spLocks noGrp="1" noChangeArrowheads="1"/>
          </p:cNvSpPr>
          <p:nvPr>
            <p:ph type="body" idx="1"/>
          </p:nvPr>
        </p:nvSpPr>
        <p:spPr>
          <a:xfrm>
            <a:off x="900113" y="1700213"/>
            <a:ext cx="7643812" cy="4495800"/>
          </a:xfrm>
        </p:spPr>
        <p:txBody>
          <a:bodyPr/>
          <a:lstStyle/>
          <a:p>
            <a:pPr>
              <a:lnSpc>
                <a:spcPct val="130000"/>
              </a:lnSpc>
              <a:buFont typeface="Wingdings" panose="05000000000000000000" pitchFamily="2" charset="2"/>
              <a:buNone/>
            </a:pPr>
            <a:r>
              <a:rPr lang="en-US" altLang="zh-CN" b="1">
                <a:solidFill>
                  <a:schemeClr val="tx2"/>
                </a:solidFill>
              </a:rPr>
              <a:t>7.1  </a:t>
            </a:r>
            <a:r>
              <a:rPr lang="zh-CN" altLang="en-US" b="1">
                <a:solidFill>
                  <a:schemeClr val="tx2"/>
                </a:solidFill>
              </a:rPr>
              <a:t>数据库设计概述</a:t>
            </a:r>
          </a:p>
          <a:p>
            <a:pPr>
              <a:lnSpc>
                <a:spcPct val="130000"/>
              </a:lnSpc>
              <a:buFont typeface="Wingdings" panose="05000000000000000000" pitchFamily="2" charset="2"/>
              <a:buNone/>
            </a:pPr>
            <a:r>
              <a:rPr lang="en-US" altLang="zh-CN" b="1"/>
              <a:t>7.2  </a:t>
            </a:r>
            <a:r>
              <a:rPr lang="zh-CN" altLang="en-US" b="1"/>
              <a:t>需求分析</a:t>
            </a:r>
          </a:p>
          <a:p>
            <a:pPr>
              <a:lnSpc>
                <a:spcPct val="130000"/>
              </a:lnSpc>
              <a:buFont typeface="Wingdings" panose="05000000000000000000" pitchFamily="2" charset="2"/>
              <a:buNone/>
            </a:pPr>
            <a:r>
              <a:rPr lang="en-US" altLang="zh-CN" b="1"/>
              <a:t>7.3  </a:t>
            </a:r>
            <a:r>
              <a:rPr lang="zh-CN" altLang="en-US" b="1"/>
              <a:t>概念结构设计</a:t>
            </a:r>
          </a:p>
          <a:p>
            <a:pPr>
              <a:lnSpc>
                <a:spcPct val="130000"/>
              </a:lnSpc>
              <a:buFont typeface="Wingdings" panose="05000000000000000000" pitchFamily="2" charset="2"/>
              <a:buNone/>
            </a:pPr>
            <a:r>
              <a:rPr lang="en-US" altLang="zh-CN" b="1"/>
              <a:t>7.4  </a:t>
            </a:r>
            <a:r>
              <a:rPr lang="zh-CN" altLang="en-US" b="1"/>
              <a:t>逻辑结构设计</a:t>
            </a:r>
          </a:p>
          <a:p>
            <a:pPr>
              <a:lnSpc>
                <a:spcPct val="130000"/>
              </a:lnSpc>
              <a:buFont typeface="Wingdings" panose="05000000000000000000" pitchFamily="2" charset="2"/>
              <a:buNone/>
            </a:pPr>
            <a:r>
              <a:rPr lang="en-US" altLang="zh-CN" b="1"/>
              <a:t>7.5  </a:t>
            </a:r>
            <a:r>
              <a:rPr lang="zh-CN" altLang="en-US" b="1"/>
              <a:t>数据库的物理设计</a:t>
            </a:r>
          </a:p>
          <a:p>
            <a:pPr>
              <a:lnSpc>
                <a:spcPct val="130000"/>
              </a:lnSpc>
              <a:buFont typeface="Wingdings" panose="05000000000000000000" pitchFamily="2" charset="2"/>
              <a:buNone/>
            </a:pPr>
            <a:r>
              <a:rPr lang="en-US" altLang="zh-CN" b="1"/>
              <a:t>7.6  </a:t>
            </a:r>
            <a:r>
              <a:rPr lang="zh-CN" altLang="en-US" b="1"/>
              <a:t>数据库实施和维护</a:t>
            </a:r>
          </a:p>
          <a:p>
            <a:pPr>
              <a:lnSpc>
                <a:spcPct val="130000"/>
              </a:lnSpc>
              <a:buFont typeface="Wingdings" panose="05000000000000000000" pitchFamily="2" charset="2"/>
              <a:buNone/>
            </a:pPr>
            <a:r>
              <a:rPr lang="en-US" altLang="zh-CN" b="1"/>
              <a:t>7.7  </a:t>
            </a:r>
            <a:r>
              <a:rPr lang="zh-CN" altLang="en-US" b="1"/>
              <a:t>小结</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533400" y="642083"/>
            <a:ext cx="7325816"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需求分析的难点</a:t>
            </a:r>
            <a:endParaRPr lang="zh-CN" altLang="en-US" sz="3600" b="1" dirty="0">
              <a:solidFill>
                <a:srgbClr val="0000FF"/>
              </a:solidFill>
              <a:latin typeface="黑体" panose="02010609060101010101" pitchFamily="49" charset="-122"/>
              <a:ea typeface="黑体" panose="02010609060101010101" pitchFamily="49" charset="-122"/>
            </a:endParaRPr>
          </a:p>
        </p:txBody>
      </p:sp>
      <p:sp>
        <p:nvSpPr>
          <p:cNvPr id="16387" name="Rectangle 3"/>
          <p:cNvSpPr>
            <a:spLocks noGrp="1" noChangeArrowheads="1"/>
          </p:cNvSpPr>
          <p:nvPr>
            <p:ph idx="1"/>
          </p:nvPr>
        </p:nvSpPr>
        <p:spPr bwMode="auto">
          <a:xfrm>
            <a:off x="533400" y="1556792"/>
            <a:ext cx="77724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Clr>
                <a:srgbClr val="0000FF"/>
              </a:buClr>
              <a:buSzPct val="75000"/>
              <a:buFont typeface="Wingdings" pitchFamily="2" charset="2"/>
              <a:buChar char="v"/>
            </a:pPr>
            <a:r>
              <a:rPr lang="en-US" altLang="zh-CN" b="1" dirty="0">
                <a:solidFill>
                  <a:srgbClr val="000066"/>
                </a:solidFill>
              </a:rPr>
              <a:t>  </a:t>
            </a:r>
            <a:r>
              <a:rPr lang="zh-CN" altLang="en-US" b="1" dirty="0">
                <a:solidFill>
                  <a:srgbClr val="CC3300"/>
                </a:solidFill>
              </a:rPr>
              <a:t>需求分析的难点：确定用户的最终需求</a:t>
            </a:r>
          </a:p>
        </p:txBody>
      </p:sp>
      <p:sp>
        <p:nvSpPr>
          <p:cNvPr id="427012" name="Rectangle 4"/>
          <p:cNvSpPr>
            <a:spLocks noChangeArrowheads="1"/>
          </p:cNvSpPr>
          <p:nvPr/>
        </p:nvSpPr>
        <p:spPr bwMode="auto">
          <a:xfrm>
            <a:off x="304800" y="2166392"/>
            <a:ext cx="8382000"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342900" indent="-342900" eaLnBrk="0" hangingPunct="0">
              <a:defRPr i="1">
                <a:solidFill>
                  <a:schemeClr val="tx1"/>
                </a:solidFill>
                <a:latin typeface="Arial" charset="0"/>
                <a:ea typeface="宋体" pitchFamily="2" charset="-122"/>
              </a:defRPr>
            </a:lvl1pPr>
            <a:lvl2pPr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lvl="1" eaLnBrk="1" hangingPunct="1">
              <a:lnSpc>
                <a:spcPct val="105000"/>
              </a:lnSpc>
              <a:spcBef>
                <a:spcPct val="45000"/>
              </a:spcBef>
              <a:buClr>
                <a:srgbClr val="FFFF66"/>
              </a:buClr>
              <a:buFontTx/>
              <a:buChar char="•"/>
            </a:pPr>
            <a:r>
              <a:rPr kumimoji="1" lang="en-US" altLang="zh-CN" sz="2400" b="1" i="0">
                <a:solidFill>
                  <a:srgbClr val="000066"/>
                </a:solidFill>
                <a:latin typeface="Tahoma" pitchFamily="34" charset="0"/>
              </a:rPr>
              <a:t>  </a:t>
            </a:r>
            <a:r>
              <a:rPr kumimoji="1" lang="zh-CN" altLang="en-US" sz="2400" b="1" i="0">
                <a:solidFill>
                  <a:schemeClr val="tx2"/>
                </a:solidFill>
                <a:latin typeface="Tahoma" pitchFamily="34" charset="0"/>
              </a:rPr>
              <a:t>用户缺少计算机知识，开始时无法确定计算机究竟能为自己做什么，不能做什么，因此无法准确地表达自己的需求，他们所提出的需求往往不断地变化；</a:t>
            </a:r>
          </a:p>
          <a:p>
            <a:pPr lvl="1" eaLnBrk="1" hangingPunct="1">
              <a:lnSpc>
                <a:spcPct val="105000"/>
              </a:lnSpc>
              <a:spcBef>
                <a:spcPct val="45000"/>
              </a:spcBef>
              <a:buClr>
                <a:srgbClr val="FFFF66"/>
              </a:buClr>
              <a:buFontTx/>
              <a:buChar char="•"/>
            </a:pPr>
            <a:r>
              <a:rPr kumimoji="1" lang="zh-CN" altLang="en-US" sz="2400" b="1" i="0">
                <a:solidFill>
                  <a:schemeClr val="tx2"/>
                </a:solidFill>
                <a:latin typeface="Tahoma" pitchFamily="34" charset="0"/>
              </a:rPr>
              <a:t>  设计人员缺少用户的专业知识，不易理解用户的真正需求，甚至误解用户的需求；</a:t>
            </a:r>
          </a:p>
          <a:p>
            <a:pPr lvl="1" eaLnBrk="1" hangingPunct="1">
              <a:lnSpc>
                <a:spcPct val="105000"/>
              </a:lnSpc>
              <a:spcBef>
                <a:spcPct val="45000"/>
              </a:spcBef>
              <a:buClr>
                <a:srgbClr val="FFFF66"/>
              </a:buClr>
              <a:buFontTx/>
              <a:buChar char="•"/>
            </a:pPr>
            <a:r>
              <a:rPr kumimoji="1" lang="zh-CN" altLang="en-US" sz="2400" b="1" i="0">
                <a:solidFill>
                  <a:schemeClr val="tx2"/>
                </a:solidFill>
                <a:latin typeface="Tahoma" pitchFamily="34" charset="0"/>
              </a:rPr>
              <a:t>  新的硬、软件技术的出现也会使用户需求发生变化。</a:t>
            </a:r>
          </a:p>
        </p:txBody>
      </p:sp>
      <p:sp>
        <p:nvSpPr>
          <p:cNvPr id="427013" name="Rectangle 5"/>
          <p:cNvSpPr>
            <a:spLocks noChangeArrowheads="1"/>
          </p:cNvSpPr>
          <p:nvPr/>
        </p:nvSpPr>
        <p:spPr bwMode="auto">
          <a:xfrm>
            <a:off x="611560" y="5138539"/>
            <a:ext cx="8229600" cy="88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05000"/>
              </a:lnSpc>
              <a:spcBef>
                <a:spcPct val="50000"/>
              </a:spcBef>
              <a:buClr>
                <a:srgbClr val="FFFF66"/>
              </a:buClr>
              <a:buSzPct val="80000"/>
              <a:buFont typeface="Wingdings" pitchFamily="2" charset="2"/>
              <a:buChar char="v"/>
            </a:pPr>
            <a:r>
              <a:rPr kumimoji="1" lang="en-US" altLang="zh-CN" sz="2600" b="1" i="0" dirty="0">
                <a:solidFill>
                  <a:schemeClr val="accent6">
                    <a:lumMod val="50000"/>
                  </a:schemeClr>
                </a:solidFill>
                <a:latin typeface="黑体" panose="02010609060101010101" pitchFamily="49" charset="-122"/>
                <a:ea typeface="黑体" panose="02010609060101010101" pitchFamily="49" charset="-122"/>
              </a:rPr>
              <a:t> </a:t>
            </a:r>
            <a:r>
              <a:rPr kumimoji="1" lang="zh-CN" altLang="en-US" sz="2600" b="1" i="0" dirty="0">
                <a:solidFill>
                  <a:schemeClr val="accent6">
                    <a:lumMod val="50000"/>
                  </a:schemeClr>
                </a:solidFill>
                <a:latin typeface="黑体" panose="02010609060101010101" pitchFamily="49" charset="-122"/>
                <a:ea typeface="黑体" panose="02010609060101010101" pitchFamily="49" charset="-122"/>
              </a:rPr>
              <a:t>解决方法</a:t>
            </a:r>
            <a:r>
              <a:rPr kumimoji="1" lang="en-US" altLang="zh-CN" sz="2600" b="1" i="0" dirty="0">
                <a:solidFill>
                  <a:schemeClr val="accent6">
                    <a:lumMod val="50000"/>
                  </a:schemeClr>
                </a:solidFill>
                <a:latin typeface="黑体" panose="02010609060101010101" pitchFamily="49" charset="-122"/>
                <a:ea typeface="黑体" panose="02010609060101010101" pitchFamily="49" charset="-122"/>
              </a:rPr>
              <a:t>: </a:t>
            </a:r>
            <a:r>
              <a:rPr kumimoji="1" lang="zh-CN" altLang="en-US" sz="2600" b="1" i="0" dirty="0">
                <a:solidFill>
                  <a:schemeClr val="accent6">
                    <a:lumMod val="50000"/>
                  </a:schemeClr>
                </a:solidFill>
                <a:latin typeface="黑体" panose="02010609060101010101" pitchFamily="49" charset="-122"/>
                <a:ea typeface="黑体" panose="02010609060101010101" pitchFamily="49" charset="-122"/>
              </a:rPr>
              <a:t>设计人员必须采用有效的方法，与用户不断深入地进行交流，才能逐步确定用户的实际需求。</a:t>
            </a:r>
          </a:p>
        </p:txBody>
      </p:sp>
      <p:sp>
        <p:nvSpPr>
          <p:cNvPr id="2" name="灯片编号占位符 1"/>
          <p:cNvSpPr>
            <a:spLocks noGrp="1"/>
          </p:cNvSpPr>
          <p:nvPr>
            <p:ph type="sldNum" sz="quarter" idx="11"/>
          </p:nvPr>
        </p:nvSpPr>
        <p:spPr/>
        <p:txBody>
          <a:bodyPr/>
          <a:lstStyle/>
          <a:p>
            <a:pPr>
              <a:defRPr/>
            </a:pPr>
            <a:fld id="{C8E68E76-BED9-4822-AFC4-B7367625829A}" type="slidenum">
              <a:rPr lang="en-US" altLang="zh-CN" smtClean="0"/>
              <a:pPr>
                <a:defRPr/>
              </a:pPr>
              <a:t>20</a:t>
            </a:fld>
            <a:endParaRPr lang="en-US" altLang="zh-CN" dirty="0"/>
          </a:p>
        </p:txBody>
      </p:sp>
    </p:spTree>
    <p:extLst>
      <p:ext uri="{BB962C8B-B14F-4D97-AF65-F5344CB8AC3E}">
        <p14:creationId xmlns:p14="http://schemas.microsoft.com/office/powerpoint/2010/main" val="29904547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27012">
                                            <p:txEl>
                                              <p:pRg st="0" end="0"/>
                                            </p:txEl>
                                          </p:spTgt>
                                        </p:tgtEl>
                                        <p:attrNameLst>
                                          <p:attrName>style.visibility</p:attrName>
                                        </p:attrNameLst>
                                      </p:cBhvr>
                                      <p:to>
                                        <p:strVal val="visible"/>
                                      </p:to>
                                    </p:set>
                                    <p:animEffect transition="in" filter="checkerboard(across)">
                                      <p:cBhvr>
                                        <p:cTn id="7" dur="500"/>
                                        <p:tgtEl>
                                          <p:spTgt spid="4270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27012">
                                            <p:txEl>
                                              <p:pRg st="1" end="1"/>
                                            </p:txEl>
                                          </p:spTgt>
                                        </p:tgtEl>
                                        <p:attrNameLst>
                                          <p:attrName>style.visibility</p:attrName>
                                        </p:attrNameLst>
                                      </p:cBhvr>
                                      <p:to>
                                        <p:strVal val="visible"/>
                                      </p:to>
                                    </p:set>
                                    <p:animEffect transition="in" filter="checkerboard(across)">
                                      <p:cBhvr>
                                        <p:cTn id="12" dur="500"/>
                                        <p:tgtEl>
                                          <p:spTgt spid="4270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27012">
                                            <p:txEl>
                                              <p:pRg st="2" end="2"/>
                                            </p:txEl>
                                          </p:spTgt>
                                        </p:tgtEl>
                                        <p:attrNameLst>
                                          <p:attrName>style.visibility</p:attrName>
                                        </p:attrNameLst>
                                      </p:cBhvr>
                                      <p:to>
                                        <p:strVal val="visible"/>
                                      </p:to>
                                    </p:set>
                                    <p:animEffect transition="in" filter="checkerboard(across)">
                                      <p:cBhvr>
                                        <p:cTn id="17" dur="500"/>
                                        <p:tgtEl>
                                          <p:spTgt spid="42701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27013"/>
                                        </p:tgtEl>
                                        <p:attrNameLst>
                                          <p:attrName>style.visibility</p:attrName>
                                        </p:attrNameLst>
                                      </p:cBhvr>
                                      <p:to>
                                        <p:strVal val="visible"/>
                                      </p:to>
                                    </p:set>
                                    <p:animEffect transition="in" filter="box(in)">
                                      <p:cBhvr>
                                        <p:cTn id="22" dur="500"/>
                                        <p:tgtEl>
                                          <p:spTgt spid="427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2" grpId="0" build="p" bldLvl="2" autoUpdateAnimBg="0"/>
      <p:bldP spid="42701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r>
              <a:rPr lang="en-US" altLang="zh-CN"/>
              <a:t>7.2.2  </a:t>
            </a:r>
            <a:r>
              <a:rPr lang="zh-CN" altLang="en-US"/>
              <a:t>需求分析的方法</a:t>
            </a:r>
          </a:p>
        </p:txBody>
      </p:sp>
      <p:sp>
        <p:nvSpPr>
          <p:cNvPr id="436227" name="Rectangle 3"/>
          <p:cNvSpPr>
            <a:spLocks noGrp="1" noChangeArrowheads="1"/>
          </p:cNvSpPr>
          <p:nvPr>
            <p:ph type="body" idx="1"/>
          </p:nvPr>
        </p:nvSpPr>
        <p:spPr>
          <a:xfrm>
            <a:off x="755650" y="1828800"/>
            <a:ext cx="7632700" cy="4840288"/>
          </a:xfrm>
        </p:spPr>
        <p:txBody>
          <a:bodyPr/>
          <a:lstStyle/>
          <a:p>
            <a:pPr>
              <a:lnSpc>
                <a:spcPct val="180000"/>
              </a:lnSpc>
            </a:pPr>
            <a:r>
              <a:rPr lang="zh-CN" altLang="en-US" sz="3600"/>
              <a:t>调查需求</a:t>
            </a:r>
          </a:p>
          <a:p>
            <a:pPr>
              <a:lnSpc>
                <a:spcPct val="180000"/>
              </a:lnSpc>
            </a:pPr>
            <a:r>
              <a:rPr lang="zh-CN" altLang="en-US" sz="3600"/>
              <a:t>达成共识</a:t>
            </a:r>
          </a:p>
          <a:p>
            <a:pPr>
              <a:lnSpc>
                <a:spcPct val="180000"/>
              </a:lnSpc>
            </a:pPr>
            <a:r>
              <a:rPr lang="zh-CN" altLang="en-US" sz="3600"/>
              <a:t>分析表达需求</a:t>
            </a:r>
            <a:endParaRPr lang="zh-CN" altLang="en-US" sz="3200"/>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04453" y="620688"/>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a:t>调查用户需求的具体步骤</a:t>
            </a:r>
            <a:endParaRPr lang="zh-CN" altLang="en-US" sz="3200" b="1" dirty="0">
              <a:solidFill>
                <a:srgbClr val="0000FF"/>
              </a:solidFill>
              <a:latin typeface="黑体" panose="02010609060101010101" pitchFamily="49" charset="-122"/>
              <a:ea typeface="黑体" panose="02010609060101010101" pitchFamily="49" charset="-122"/>
            </a:endParaRPr>
          </a:p>
        </p:txBody>
      </p:sp>
      <p:sp>
        <p:nvSpPr>
          <p:cNvPr id="425987" name="Rectangle 3"/>
          <p:cNvSpPr>
            <a:spLocks noGrp="1" noChangeArrowheads="1"/>
          </p:cNvSpPr>
          <p:nvPr>
            <p:ph idx="1"/>
          </p:nvPr>
        </p:nvSpPr>
        <p:spPr bwMode="auto">
          <a:xfrm>
            <a:off x="533400" y="1960240"/>
            <a:ext cx="8294687" cy="420506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zh-CN" sz="2400" b="1" dirty="0">
                <a:solidFill>
                  <a:srgbClr val="CC3300"/>
                </a:solidFill>
              </a:rPr>
              <a:t>1. </a:t>
            </a:r>
            <a:r>
              <a:rPr lang="zh-CN" altLang="en-US" sz="2400" b="1" dirty="0">
                <a:solidFill>
                  <a:srgbClr val="CC3300"/>
                </a:solidFill>
              </a:rPr>
              <a:t>调查分析用户活动</a:t>
            </a:r>
          </a:p>
          <a:p>
            <a:pPr lvl="2" eaLnBrk="1" hangingPunct="1">
              <a:buFontTx/>
              <a:buNone/>
            </a:pPr>
            <a:r>
              <a:rPr lang="zh-CN" altLang="en-US" b="1" dirty="0"/>
              <a:t>调查组织机构情况，以及各部门的业务活动情况。</a:t>
            </a:r>
            <a:endParaRPr lang="zh-CN" altLang="en-US" b="1" dirty="0">
              <a:solidFill>
                <a:srgbClr val="000066"/>
              </a:solidFill>
            </a:endParaRPr>
          </a:p>
          <a:p>
            <a:pPr eaLnBrk="1" hangingPunct="1">
              <a:lnSpc>
                <a:spcPct val="115000"/>
              </a:lnSpc>
              <a:buFontTx/>
              <a:buNone/>
            </a:pPr>
            <a:r>
              <a:rPr lang="en-US" altLang="zh-CN" sz="2400" b="1" dirty="0">
                <a:solidFill>
                  <a:srgbClr val="CC3300"/>
                </a:solidFill>
              </a:rPr>
              <a:t>2. </a:t>
            </a:r>
            <a:r>
              <a:rPr lang="zh-CN" altLang="en-US" sz="2400" b="1" dirty="0">
                <a:solidFill>
                  <a:srgbClr val="CC3300"/>
                </a:solidFill>
              </a:rPr>
              <a:t>收集和分析需求数据，确定系统边界</a:t>
            </a:r>
          </a:p>
          <a:p>
            <a:pPr eaLnBrk="1" hangingPunct="1">
              <a:lnSpc>
                <a:spcPct val="120000"/>
              </a:lnSpc>
              <a:buFontTx/>
              <a:buNone/>
            </a:pPr>
            <a:r>
              <a:rPr lang="zh-CN" altLang="en-US" sz="2400" b="1" dirty="0">
                <a:solidFill>
                  <a:srgbClr val="000066"/>
                </a:solidFill>
              </a:rPr>
              <a:t>          </a:t>
            </a:r>
            <a:r>
              <a:rPr lang="zh-CN" altLang="en-US" sz="2400" dirty="0"/>
              <a:t> </a:t>
            </a:r>
            <a:r>
              <a:rPr lang="zh-CN" altLang="en-US" sz="2400" b="1" dirty="0"/>
              <a:t>在熟悉业务活动的基础上，协助用户明确对新系统的各种需求，包括用户的信息需求、处理需求、安全性和完整性需求等，并确定哪些功能由计算机或将来由计算机完成，哪些活动由人工完成。</a:t>
            </a:r>
          </a:p>
          <a:p>
            <a:pPr eaLnBrk="1" hangingPunct="1">
              <a:lnSpc>
                <a:spcPct val="120000"/>
              </a:lnSpc>
              <a:buFontTx/>
              <a:buNone/>
            </a:pPr>
            <a:r>
              <a:rPr lang="en-US" altLang="zh-CN" sz="2400" b="1" dirty="0">
                <a:solidFill>
                  <a:srgbClr val="CC3300"/>
                </a:solidFill>
              </a:rPr>
              <a:t>3. </a:t>
            </a:r>
            <a:r>
              <a:rPr lang="zh-CN" altLang="en-US" sz="2400" b="1" dirty="0">
                <a:solidFill>
                  <a:srgbClr val="CC3300"/>
                </a:solidFill>
              </a:rPr>
              <a:t>编写系统需求分析报告</a:t>
            </a:r>
          </a:p>
          <a:p>
            <a:pPr eaLnBrk="1" hangingPunct="1">
              <a:lnSpc>
                <a:spcPct val="120000"/>
              </a:lnSpc>
              <a:buFontTx/>
              <a:buNone/>
            </a:pPr>
            <a:r>
              <a:rPr lang="zh-CN" altLang="en-US" sz="2400" b="1" dirty="0">
                <a:solidFill>
                  <a:schemeClr val="tx2"/>
                </a:solidFill>
              </a:rPr>
              <a:t>        数据流图、功能模块图、数据字典等。</a:t>
            </a:r>
          </a:p>
          <a:p>
            <a:pPr lvl="1" eaLnBrk="1" hangingPunct="1">
              <a:buFontTx/>
              <a:buNone/>
            </a:pPr>
            <a:endParaRPr lang="en-US" altLang="zh-CN" sz="2400" b="1" dirty="0">
              <a:solidFill>
                <a:schemeClr val="tx2"/>
              </a:solidFill>
            </a:endParaRPr>
          </a:p>
        </p:txBody>
      </p:sp>
      <p:sp>
        <p:nvSpPr>
          <p:cNvPr id="14340" name="Rectangle 4"/>
          <p:cNvSpPr>
            <a:spLocks noChangeArrowheads="1"/>
          </p:cNvSpPr>
          <p:nvPr/>
        </p:nvSpPr>
        <p:spPr bwMode="auto">
          <a:xfrm>
            <a:off x="533400" y="1426839"/>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90000"/>
              </a:lnSpc>
              <a:spcBef>
                <a:spcPct val="20000"/>
              </a:spcBef>
              <a:buClr>
                <a:srgbClr val="FF0000"/>
              </a:buClr>
              <a:buSzPct val="75000"/>
              <a:buFont typeface="Wingdings" pitchFamily="2" charset="2"/>
              <a:buChar char="v"/>
            </a:pPr>
            <a:r>
              <a:rPr kumimoji="1" lang="en-US" altLang="zh-CN" sz="2800" b="1" i="0" dirty="0">
                <a:solidFill>
                  <a:srgbClr val="000066"/>
                </a:solidFill>
                <a:latin typeface="Tahoma" pitchFamily="34" charset="0"/>
              </a:rPr>
              <a:t> </a:t>
            </a:r>
            <a:r>
              <a:rPr kumimoji="1" lang="zh-CN" altLang="en-US" sz="2800" b="1" i="0" dirty="0">
                <a:solidFill>
                  <a:srgbClr val="000066"/>
                </a:solidFill>
                <a:latin typeface="Tahoma" pitchFamily="34" charset="0"/>
              </a:rPr>
              <a:t>需求分析的步骤：</a:t>
            </a:r>
          </a:p>
        </p:txBody>
      </p:sp>
      <p:sp>
        <p:nvSpPr>
          <p:cNvPr id="2" name="灯片编号占位符 1"/>
          <p:cNvSpPr>
            <a:spLocks noGrp="1"/>
          </p:cNvSpPr>
          <p:nvPr>
            <p:ph type="sldNum" sz="quarter" idx="11"/>
          </p:nvPr>
        </p:nvSpPr>
        <p:spPr>
          <a:xfrm>
            <a:off x="107504" y="6381328"/>
            <a:ext cx="1314450" cy="358775"/>
          </a:xfrm>
        </p:spPr>
        <p:txBody>
          <a:bodyPr/>
          <a:lstStyle/>
          <a:p>
            <a:pPr>
              <a:defRPr/>
            </a:pPr>
            <a:fld id="{C8E68E76-BED9-4822-AFC4-B7367625829A}" type="slidenum">
              <a:rPr lang="en-US" altLang="zh-CN" smtClean="0"/>
              <a:pPr>
                <a:defRPr/>
              </a:pPr>
              <a:t>22</a:t>
            </a:fld>
            <a:endParaRPr lang="en-US" altLang="zh-CN" dirty="0"/>
          </a:p>
        </p:txBody>
      </p:sp>
    </p:spTree>
    <p:extLst>
      <p:ext uri="{BB962C8B-B14F-4D97-AF65-F5344CB8AC3E}">
        <p14:creationId xmlns:p14="http://schemas.microsoft.com/office/powerpoint/2010/main" val="1982716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animEffect transition="in" filter="blinds(horizontal)">
                                      <p:cBhvr>
                                        <p:cTn id="7" dur="500"/>
                                        <p:tgtEl>
                                          <p:spTgt spid="4259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5987">
                                            <p:txEl>
                                              <p:pRg st="1" end="1"/>
                                            </p:txEl>
                                          </p:spTgt>
                                        </p:tgtEl>
                                        <p:attrNameLst>
                                          <p:attrName>style.visibility</p:attrName>
                                        </p:attrNameLst>
                                      </p:cBhvr>
                                      <p:to>
                                        <p:strVal val="visible"/>
                                      </p:to>
                                    </p:set>
                                    <p:animEffect transition="in" filter="blinds(horizontal)">
                                      <p:cBhvr>
                                        <p:cTn id="10" dur="500"/>
                                        <p:tgtEl>
                                          <p:spTgt spid="42598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25987">
                                            <p:txEl>
                                              <p:pRg st="2" end="2"/>
                                            </p:txEl>
                                          </p:spTgt>
                                        </p:tgtEl>
                                        <p:attrNameLst>
                                          <p:attrName>style.visibility</p:attrName>
                                        </p:attrNameLst>
                                      </p:cBhvr>
                                      <p:to>
                                        <p:strVal val="visible"/>
                                      </p:to>
                                    </p:set>
                                    <p:animEffect transition="in" filter="blinds(horizontal)">
                                      <p:cBhvr>
                                        <p:cTn id="15" dur="500"/>
                                        <p:tgtEl>
                                          <p:spTgt spid="42598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25987">
                                            <p:txEl>
                                              <p:pRg st="3" end="3"/>
                                            </p:txEl>
                                          </p:spTgt>
                                        </p:tgtEl>
                                        <p:attrNameLst>
                                          <p:attrName>style.visibility</p:attrName>
                                        </p:attrNameLst>
                                      </p:cBhvr>
                                      <p:to>
                                        <p:strVal val="visible"/>
                                      </p:to>
                                    </p:set>
                                    <p:animEffect transition="in" filter="blinds(horizontal)">
                                      <p:cBhvr>
                                        <p:cTn id="20" dur="500"/>
                                        <p:tgtEl>
                                          <p:spTgt spid="42598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25987">
                                            <p:txEl>
                                              <p:pRg st="4" end="4"/>
                                            </p:txEl>
                                          </p:spTgt>
                                        </p:tgtEl>
                                        <p:attrNameLst>
                                          <p:attrName>style.visibility</p:attrName>
                                        </p:attrNameLst>
                                      </p:cBhvr>
                                      <p:to>
                                        <p:strVal val="visible"/>
                                      </p:to>
                                    </p:set>
                                    <p:animEffect transition="in" filter="blinds(horizontal)">
                                      <p:cBhvr>
                                        <p:cTn id="25" dur="500"/>
                                        <p:tgtEl>
                                          <p:spTgt spid="42598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25987">
                                            <p:txEl>
                                              <p:pRg st="5" end="5"/>
                                            </p:txEl>
                                          </p:spTgt>
                                        </p:tgtEl>
                                        <p:attrNameLst>
                                          <p:attrName>style.visibility</p:attrName>
                                        </p:attrNameLst>
                                      </p:cBhvr>
                                      <p:to>
                                        <p:strVal val="visible"/>
                                      </p:to>
                                    </p:set>
                                    <p:animEffect transition="in" filter="blinds(horizontal)">
                                      <p:cBhvr>
                                        <p:cTn id="30" dur="500"/>
                                        <p:tgtEl>
                                          <p:spTgt spid="425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zh-CN" altLang="en-US" sz="3200" dirty="0"/>
              <a:t>调查用户需求的具体步骤（续）</a:t>
            </a:r>
          </a:p>
        </p:txBody>
      </p:sp>
      <p:sp>
        <p:nvSpPr>
          <p:cNvPr id="487427" name="Rectangle 3"/>
          <p:cNvSpPr>
            <a:spLocks noGrp="1" noChangeArrowheads="1"/>
          </p:cNvSpPr>
          <p:nvPr>
            <p:ph type="body" idx="1"/>
          </p:nvPr>
        </p:nvSpPr>
        <p:spPr>
          <a:xfrm>
            <a:off x="409575" y="1772816"/>
            <a:ext cx="8734425" cy="4608513"/>
          </a:xfrm>
          <a:noFill/>
          <a:ln/>
        </p:spPr>
        <p:txBody>
          <a:bodyPr wrap="none" lIns="54000" tIns="0" rIns="54000" bIns="0"/>
          <a:lstStyle/>
          <a:p>
            <a:pPr>
              <a:lnSpc>
                <a:spcPct val="180000"/>
              </a:lnSpc>
            </a:pPr>
            <a:r>
              <a:rPr lang="zh-CN" altLang="en-US" sz="2400" b="1" dirty="0">
                <a:solidFill>
                  <a:srgbClr val="3333FF"/>
                </a:solidFill>
              </a:rPr>
              <a:t>常用调查方法</a:t>
            </a:r>
          </a:p>
          <a:p>
            <a:pPr>
              <a:lnSpc>
                <a:spcPct val="180000"/>
              </a:lnSpc>
              <a:buFont typeface="Wingdings" panose="05000000000000000000" pitchFamily="2" charset="2"/>
              <a:buNone/>
            </a:pPr>
            <a:r>
              <a:rPr lang="zh-CN" altLang="en-US" sz="2400" b="1" dirty="0"/>
              <a:t>     </a:t>
            </a:r>
            <a:r>
              <a:rPr lang="en-US" altLang="zh-CN" sz="2400" b="1" dirty="0"/>
              <a:t>(1)</a:t>
            </a:r>
            <a:r>
              <a:rPr lang="zh-CN" altLang="en-US" sz="2400" b="1" dirty="0"/>
              <a:t>跟班作业     </a:t>
            </a:r>
            <a:r>
              <a:rPr lang="en-US" altLang="zh-CN" sz="2400" b="1" dirty="0"/>
              <a:t>(2)</a:t>
            </a:r>
            <a:r>
              <a:rPr lang="zh-CN" altLang="en-US" sz="2400" b="1" dirty="0"/>
              <a:t>开调查会      </a:t>
            </a:r>
            <a:r>
              <a:rPr lang="en-US" altLang="zh-CN" sz="2400" b="1" dirty="0"/>
              <a:t>(3)</a:t>
            </a:r>
            <a:r>
              <a:rPr lang="zh-CN" altLang="en-US" sz="2400" b="1" dirty="0"/>
              <a:t>请专人介绍        </a:t>
            </a:r>
            <a:r>
              <a:rPr lang="en-US" altLang="zh-CN" sz="2400" b="1" dirty="0"/>
              <a:t>(4)</a:t>
            </a:r>
            <a:r>
              <a:rPr lang="zh-CN" altLang="en-US" sz="2400" b="1" dirty="0"/>
              <a:t>询问</a:t>
            </a:r>
          </a:p>
          <a:p>
            <a:pPr lvl="1">
              <a:lnSpc>
                <a:spcPct val="200000"/>
              </a:lnSpc>
              <a:buFont typeface="Wingdings" panose="05000000000000000000" pitchFamily="2" charset="2"/>
              <a:buNone/>
            </a:pPr>
            <a:r>
              <a:rPr lang="en-US" altLang="zh-CN" b="1" dirty="0"/>
              <a:t>(5)</a:t>
            </a:r>
            <a:r>
              <a:rPr lang="zh-CN" altLang="en-US" b="1" dirty="0"/>
              <a:t>设计调查表请用户填写        </a:t>
            </a:r>
            <a:r>
              <a:rPr lang="en-US" altLang="zh-CN" b="1" dirty="0"/>
              <a:t>(6)</a:t>
            </a:r>
            <a:r>
              <a:rPr lang="zh-CN" altLang="en-US" b="1" dirty="0"/>
              <a:t>查阅记录</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rPr lang="zh-CN" altLang="en-US" sz="3200"/>
              <a:t>进一步分析和表达用户需求</a:t>
            </a:r>
          </a:p>
        </p:txBody>
      </p:sp>
      <p:sp>
        <p:nvSpPr>
          <p:cNvPr id="445443" name="Rectangle 3"/>
          <p:cNvSpPr>
            <a:spLocks noGrp="1" noChangeArrowheads="1"/>
          </p:cNvSpPr>
          <p:nvPr>
            <p:ph type="body" idx="1"/>
          </p:nvPr>
        </p:nvSpPr>
        <p:spPr>
          <a:xfrm>
            <a:off x="468313" y="1268413"/>
            <a:ext cx="8229600" cy="2520950"/>
          </a:xfrm>
        </p:spPr>
        <p:txBody>
          <a:bodyPr/>
          <a:lstStyle/>
          <a:p>
            <a:pPr>
              <a:lnSpc>
                <a:spcPct val="160000"/>
              </a:lnSpc>
            </a:pPr>
            <a:r>
              <a:rPr lang="zh-CN" altLang="en-US" sz="2400" b="1">
                <a:latin typeface="隶书" panose="02010509060101010101" pitchFamily="49" charset="-122"/>
                <a:ea typeface="隶书" panose="02010509060101010101" pitchFamily="49" charset="-122"/>
              </a:rPr>
              <a:t>结构化分析方法（</a:t>
            </a:r>
            <a:r>
              <a:rPr lang="en-US" altLang="zh-CN" sz="2400" b="1">
                <a:latin typeface="隶书" panose="02010509060101010101" pitchFamily="49" charset="-122"/>
                <a:ea typeface="隶书" panose="02010509060101010101" pitchFamily="49" charset="-122"/>
              </a:rPr>
              <a:t>Structured Analysis</a:t>
            </a:r>
            <a:r>
              <a:rPr lang="zh-CN" altLang="en-US" sz="2400" b="1">
                <a:latin typeface="隶书" panose="02010509060101010101" pitchFamily="49" charset="-122"/>
                <a:ea typeface="隶书" panose="02010509060101010101" pitchFamily="49" charset="-122"/>
              </a:rPr>
              <a:t>，简称</a:t>
            </a:r>
            <a:r>
              <a:rPr lang="en-US" altLang="zh-CN" sz="2400" b="1">
                <a:latin typeface="隶书" panose="02010509060101010101" pitchFamily="49" charset="-122"/>
                <a:ea typeface="隶书" panose="02010509060101010101" pitchFamily="49" charset="-122"/>
              </a:rPr>
              <a:t>SA</a:t>
            </a:r>
            <a:r>
              <a:rPr lang="zh-CN" altLang="en-US" sz="2400" b="1">
                <a:latin typeface="隶书" panose="02010509060101010101" pitchFamily="49" charset="-122"/>
                <a:ea typeface="隶书" panose="02010509060101010101" pitchFamily="49" charset="-122"/>
              </a:rPr>
              <a:t>方法）</a:t>
            </a:r>
          </a:p>
          <a:p>
            <a:pPr lvl="1">
              <a:lnSpc>
                <a:spcPct val="160000"/>
              </a:lnSpc>
            </a:pPr>
            <a:r>
              <a:rPr lang="zh-CN" altLang="en-US" b="1">
                <a:latin typeface="隶书" panose="02010509060101010101" pitchFamily="49" charset="-122"/>
                <a:ea typeface="隶书" panose="02010509060101010101" pitchFamily="49" charset="-122"/>
              </a:rPr>
              <a:t>	从最上层的系统组织机构入手</a:t>
            </a:r>
          </a:p>
          <a:p>
            <a:pPr lvl="1">
              <a:lnSpc>
                <a:spcPct val="160000"/>
              </a:lnSpc>
            </a:pPr>
            <a:r>
              <a:rPr lang="zh-CN" altLang="en-US" b="1">
                <a:latin typeface="隶书" panose="02010509060101010101" pitchFamily="49" charset="-122"/>
                <a:ea typeface="隶书" panose="02010509060101010101" pitchFamily="49" charset="-122"/>
              </a:rPr>
              <a:t> 自顶向下、逐层分解分析系统</a:t>
            </a:r>
          </a:p>
          <a:p>
            <a:pPr>
              <a:buFont typeface="Wingdings" panose="05000000000000000000" pitchFamily="2" charset="2"/>
              <a:buNone/>
            </a:pPr>
            <a:r>
              <a:rPr lang="en-US" altLang="zh-CN" sz="2400"/>
              <a:t>1</a:t>
            </a:r>
            <a:r>
              <a:rPr lang="zh-CN" altLang="en-US" sz="2400"/>
              <a:t>．首先把任何一个系统都抽象为：</a:t>
            </a:r>
          </a:p>
        </p:txBody>
      </p:sp>
      <p:grpSp>
        <p:nvGrpSpPr>
          <p:cNvPr id="445444" name="Group 4"/>
          <p:cNvGrpSpPr>
            <a:grpSpLocks/>
          </p:cNvGrpSpPr>
          <p:nvPr/>
        </p:nvGrpSpPr>
        <p:grpSpPr bwMode="auto">
          <a:xfrm>
            <a:off x="1295400" y="4022725"/>
            <a:ext cx="7315200" cy="2286000"/>
            <a:chOff x="768" y="1824"/>
            <a:chExt cx="4608" cy="1440"/>
          </a:xfrm>
        </p:grpSpPr>
        <p:sp>
          <p:nvSpPr>
            <p:cNvPr id="445445" name="Text Box 5"/>
            <p:cNvSpPr txBox="1">
              <a:spLocks noChangeArrowheads="1"/>
            </p:cNvSpPr>
            <p:nvPr/>
          </p:nvSpPr>
          <p:spPr bwMode="auto">
            <a:xfrm>
              <a:off x="2621" y="2544"/>
              <a:ext cx="64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algn="ctr" eaLnBrk="0" hangingPunct="0">
                <a:lnSpc>
                  <a:spcPct val="100000"/>
                </a:lnSpc>
                <a:spcBef>
                  <a:spcPct val="0"/>
                </a:spcBef>
                <a:buClrTx/>
                <a:buFontTx/>
                <a:buNone/>
              </a:pPr>
              <a:r>
                <a:rPr lang="zh-CN" altLang="en-US" sz="2000">
                  <a:latin typeface="Times New Roman" panose="02020603050405020304" pitchFamily="18" charset="0"/>
                </a:rPr>
                <a:t>数据流</a:t>
              </a:r>
              <a:endParaRPr lang="zh-CN" altLang="en-US" sz="1800">
                <a:latin typeface="Times New Roman" panose="02020603050405020304" pitchFamily="18" charset="0"/>
              </a:endParaRPr>
            </a:p>
          </p:txBody>
        </p:sp>
        <p:sp>
          <p:nvSpPr>
            <p:cNvPr id="445446" name="Text Box 6"/>
            <p:cNvSpPr txBox="1">
              <a:spLocks noChangeArrowheads="1"/>
            </p:cNvSpPr>
            <p:nvPr/>
          </p:nvSpPr>
          <p:spPr bwMode="auto">
            <a:xfrm>
              <a:off x="1481" y="2544"/>
              <a:ext cx="570"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algn="ctr" eaLnBrk="0" hangingPunct="0">
                <a:lnSpc>
                  <a:spcPct val="100000"/>
                </a:lnSpc>
                <a:spcBef>
                  <a:spcPct val="0"/>
                </a:spcBef>
                <a:buClrTx/>
                <a:buFontTx/>
                <a:buNone/>
              </a:pPr>
              <a:r>
                <a:rPr lang="zh-CN" altLang="en-US" sz="2000">
                  <a:latin typeface="Times New Roman" panose="02020603050405020304" pitchFamily="18" charset="0"/>
                </a:rPr>
                <a:t>数据流</a:t>
              </a:r>
              <a:endParaRPr lang="zh-CN" altLang="en-US" sz="1800" b="0">
                <a:latin typeface="Times New Roman" panose="02020603050405020304" pitchFamily="18" charset="0"/>
              </a:endParaRPr>
            </a:p>
          </p:txBody>
        </p:sp>
        <p:sp>
          <p:nvSpPr>
            <p:cNvPr id="445447" name="Oval 7"/>
            <p:cNvSpPr>
              <a:spLocks noChangeArrowheads="1"/>
            </p:cNvSpPr>
            <p:nvPr/>
          </p:nvSpPr>
          <p:spPr bwMode="auto">
            <a:xfrm>
              <a:off x="2051" y="2647"/>
              <a:ext cx="570" cy="61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zh-CN" altLang="en-US"/>
            </a:p>
          </p:txBody>
        </p:sp>
        <p:sp>
          <p:nvSpPr>
            <p:cNvPr id="445448" name="Text Box 8"/>
            <p:cNvSpPr txBox="1">
              <a:spLocks noChangeArrowheads="1"/>
            </p:cNvSpPr>
            <p:nvPr/>
          </p:nvSpPr>
          <p:spPr bwMode="auto">
            <a:xfrm>
              <a:off x="1980" y="1824"/>
              <a:ext cx="712" cy="41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ctr" eaLnBrk="0" hangingPunct="0">
                <a:lnSpc>
                  <a:spcPct val="100000"/>
                </a:lnSpc>
                <a:spcBef>
                  <a:spcPct val="0"/>
                </a:spcBef>
                <a:buClrTx/>
                <a:buFontTx/>
                <a:buNone/>
              </a:pPr>
              <a:r>
                <a:rPr lang="zh-CN" altLang="en-US" sz="2000">
                  <a:latin typeface="Times New Roman" panose="02020603050405020304" pitchFamily="18" charset="0"/>
                </a:rPr>
                <a:t>数据</a:t>
              </a:r>
            </a:p>
            <a:p>
              <a:pPr algn="ctr" eaLnBrk="0" hangingPunct="0">
                <a:lnSpc>
                  <a:spcPct val="100000"/>
                </a:lnSpc>
                <a:spcBef>
                  <a:spcPct val="0"/>
                </a:spcBef>
                <a:buClrTx/>
                <a:buFontTx/>
                <a:buNone/>
              </a:pPr>
              <a:r>
                <a:rPr lang="zh-CN" altLang="en-US" sz="2000">
                  <a:latin typeface="Times New Roman" panose="02020603050405020304" pitchFamily="18" charset="0"/>
                </a:rPr>
                <a:t>存储</a:t>
              </a:r>
            </a:p>
          </p:txBody>
        </p:sp>
        <p:sp>
          <p:nvSpPr>
            <p:cNvPr id="445449" name="Text Box 9"/>
            <p:cNvSpPr txBox="1">
              <a:spLocks noChangeArrowheads="1"/>
            </p:cNvSpPr>
            <p:nvPr/>
          </p:nvSpPr>
          <p:spPr bwMode="auto">
            <a:xfrm>
              <a:off x="4656" y="2016"/>
              <a:ext cx="713"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algn="ctr" eaLnBrk="0" hangingPunct="0">
                <a:lnSpc>
                  <a:spcPct val="100000"/>
                </a:lnSpc>
                <a:spcBef>
                  <a:spcPct val="0"/>
                </a:spcBef>
                <a:buClrTx/>
                <a:buFontTx/>
                <a:buNone/>
              </a:pPr>
              <a:r>
                <a:rPr lang="zh-CN" altLang="en-US" sz="2000">
                  <a:latin typeface="Times New Roman" panose="02020603050405020304" pitchFamily="18" charset="0"/>
                </a:rPr>
                <a:t>信息要求</a:t>
              </a:r>
              <a:endParaRPr lang="zh-CN" altLang="en-US" sz="1800" b="0">
                <a:latin typeface="Times New Roman" panose="02020603050405020304" pitchFamily="18" charset="0"/>
              </a:endParaRPr>
            </a:p>
          </p:txBody>
        </p:sp>
        <p:sp>
          <p:nvSpPr>
            <p:cNvPr id="445450" name="Line 10"/>
            <p:cNvSpPr>
              <a:spLocks noChangeShapeType="1"/>
            </p:cNvSpPr>
            <p:nvPr/>
          </p:nvSpPr>
          <p:spPr bwMode="auto">
            <a:xfrm flipH="1">
              <a:off x="4224" y="2112"/>
              <a:ext cx="35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445451" name="Text Box 11"/>
            <p:cNvSpPr txBox="1">
              <a:spLocks noChangeArrowheads="1"/>
            </p:cNvSpPr>
            <p:nvPr/>
          </p:nvSpPr>
          <p:spPr bwMode="auto">
            <a:xfrm>
              <a:off x="768" y="2750"/>
              <a:ext cx="713" cy="5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ctr" eaLnBrk="0" hangingPunct="0">
                <a:lnSpc>
                  <a:spcPct val="100000"/>
                </a:lnSpc>
                <a:spcBef>
                  <a:spcPct val="0"/>
                </a:spcBef>
                <a:buClrTx/>
                <a:buFontTx/>
                <a:buNone/>
              </a:pPr>
              <a:r>
                <a:rPr lang="zh-CN" altLang="en-US" sz="2000">
                  <a:latin typeface="Times New Roman" panose="02020603050405020304" pitchFamily="18" charset="0"/>
                </a:rPr>
                <a:t>数据</a:t>
              </a:r>
              <a:endParaRPr lang="zh-CN" altLang="en-US" sz="1800">
                <a:latin typeface="Times New Roman" panose="02020603050405020304" pitchFamily="18" charset="0"/>
              </a:endParaRPr>
            </a:p>
            <a:p>
              <a:pPr algn="ctr" eaLnBrk="0" hangingPunct="0">
                <a:lnSpc>
                  <a:spcPct val="100000"/>
                </a:lnSpc>
                <a:spcBef>
                  <a:spcPct val="0"/>
                </a:spcBef>
                <a:buClrTx/>
                <a:buFontTx/>
                <a:buNone/>
              </a:pPr>
              <a:r>
                <a:rPr lang="zh-CN" altLang="en-US" sz="2000">
                  <a:latin typeface="Times New Roman" panose="02020603050405020304" pitchFamily="18" charset="0"/>
                </a:rPr>
                <a:t>来源</a:t>
              </a:r>
              <a:endParaRPr lang="zh-CN" altLang="en-US" sz="1800">
                <a:latin typeface="Times New Roman" panose="02020603050405020304" pitchFamily="18" charset="0"/>
              </a:endParaRPr>
            </a:p>
          </p:txBody>
        </p:sp>
        <p:sp>
          <p:nvSpPr>
            <p:cNvPr id="445452" name="Line 12"/>
            <p:cNvSpPr>
              <a:spLocks noChangeShapeType="1"/>
            </p:cNvSpPr>
            <p:nvPr/>
          </p:nvSpPr>
          <p:spPr bwMode="auto">
            <a:xfrm>
              <a:off x="1481" y="2955"/>
              <a:ext cx="49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445453" name="Text Box 13"/>
            <p:cNvSpPr txBox="1">
              <a:spLocks noChangeArrowheads="1"/>
            </p:cNvSpPr>
            <p:nvPr/>
          </p:nvSpPr>
          <p:spPr bwMode="auto">
            <a:xfrm>
              <a:off x="2122" y="2750"/>
              <a:ext cx="42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algn="ctr" eaLnBrk="0" hangingPunct="0">
                <a:lnSpc>
                  <a:spcPct val="100000"/>
                </a:lnSpc>
                <a:spcBef>
                  <a:spcPct val="0"/>
                </a:spcBef>
                <a:buClrTx/>
                <a:buFontTx/>
                <a:buNone/>
              </a:pPr>
              <a:r>
                <a:rPr lang="zh-CN" altLang="en-US" sz="2000">
                  <a:latin typeface="Times New Roman" panose="02020603050405020304" pitchFamily="18" charset="0"/>
                </a:rPr>
                <a:t>处理</a:t>
              </a:r>
              <a:endParaRPr lang="zh-CN" altLang="en-US" sz="1800">
                <a:latin typeface="Times New Roman" panose="02020603050405020304" pitchFamily="18" charset="0"/>
              </a:endParaRPr>
            </a:p>
          </p:txBody>
        </p:sp>
        <p:sp>
          <p:nvSpPr>
            <p:cNvPr id="445454" name="Line 14"/>
            <p:cNvSpPr>
              <a:spLocks noChangeShapeType="1"/>
            </p:cNvSpPr>
            <p:nvPr/>
          </p:nvSpPr>
          <p:spPr bwMode="auto">
            <a:xfrm>
              <a:off x="2692" y="2955"/>
              <a:ext cx="57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445455" name="Text Box 15"/>
            <p:cNvSpPr txBox="1">
              <a:spLocks noChangeArrowheads="1"/>
            </p:cNvSpPr>
            <p:nvPr/>
          </p:nvSpPr>
          <p:spPr bwMode="auto">
            <a:xfrm>
              <a:off x="3263" y="2750"/>
              <a:ext cx="855" cy="5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ctr" eaLnBrk="0" hangingPunct="0">
                <a:lnSpc>
                  <a:spcPct val="100000"/>
                </a:lnSpc>
                <a:spcBef>
                  <a:spcPct val="0"/>
                </a:spcBef>
                <a:buClrTx/>
                <a:buFontTx/>
                <a:buNone/>
              </a:pPr>
              <a:r>
                <a:rPr lang="zh-CN" altLang="en-US" sz="2000">
                  <a:latin typeface="Times New Roman" panose="02020603050405020304" pitchFamily="18" charset="0"/>
                </a:rPr>
                <a:t>数据</a:t>
              </a:r>
              <a:endParaRPr lang="zh-CN" altLang="en-US" sz="1800">
                <a:latin typeface="Times New Roman" panose="02020603050405020304" pitchFamily="18" charset="0"/>
              </a:endParaRPr>
            </a:p>
            <a:p>
              <a:pPr algn="ctr" eaLnBrk="0" hangingPunct="0">
                <a:lnSpc>
                  <a:spcPct val="100000"/>
                </a:lnSpc>
                <a:spcBef>
                  <a:spcPct val="0"/>
                </a:spcBef>
                <a:buClrTx/>
                <a:buFontTx/>
                <a:buNone/>
              </a:pPr>
              <a:r>
                <a:rPr lang="zh-CN" altLang="en-US" sz="2000">
                  <a:latin typeface="Times New Roman" panose="02020603050405020304" pitchFamily="18" charset="0"/>
                </a:rPr>
                <a:t>输出</a:t>
              </a:r>
            </a:p>
          </p:txBody>
        </p:sp>
        <p:sp>
          <p:nvSpPr>
            <p:cNvPr id="445456" name="Line 16"/>
            <p:cNvSpPr>
              <a:spLocks noChangeShapeType="1"/>
            </p:cNvSpPr>
            <p:nvPr/>
          </p:nvSpPr>
          <p:spPr bwMode="auto">
            <a:xfrm flipH="1">
              <a:off x="4320" y="2976"/>
              <a:ext cx="28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445457" name="Text Box 17"/>
            <p:cNvSpPr txBox="1">
              <a:spLocks noChangeArrowheads="1"/>
            </p:cNvSpPr>
            <p:nvPr/>
          </p:nvSpPr>
          <p:spPr bwMode="auto">
            <a:xfrm>
              <a:off x="4663" y="2832"/>
              <a:ext cx="71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algn="ctr" eaLnBrk="0" hangingPunct="0">
                <a:lnSpc>
                  <a:spcPct val="100000"/>
                </a:lnSpc>
                <a:spcBef>
                  <a:spcPct val="0"/>
                </a:spcBef>
                <a:buClrTx/>
                <a:buFontTx/>
                <a:buNone/>
              </a:pPr>
              <a:r>
                <a:rPr lang="zh-CN" altLang="en-US" sz="2000">
                  <a:latin typeface="Times New Roman" panose="02020603050405020304" pitchFamily="18" charset="0"/>
                </a:rPr>
                <a:t>处理要求</a:t>
              </a:r>
              <a:endParaRPr lang="zh-CN" altLang="en-US" sz="1800" b="0">
                <a:latin typeface="Times New Roman" panose="02020603050405020304" pitchFamily="18" charset="0"/>
              </a:endParaRPr>
            </a:p>
          </p:txBody>
        </p:sp>
        <p:sp>
          <p:nvSpPr>
            <p:cNvPr id="445458" name="Line 18"/>
            <p:cNvSpPr>
              <a:spLocks noChangeShapeType="1"/>
            </p:cNvSpPr>
            <p:nvPr/>
          </p:nvSpPr>
          <p:spPr bwMode="auto">
            <a:xfrm>
              <a:off x="2336" y="2235"/>
              <a:ext cx="0" cy="41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grpSp>
      <p:sp>
        <p:nvSpPr>
          <p:cNvPr id="2" name="灯片编号占位符 1"/>
          <p:cNvSpPr>
            <a:spLocks noGrp="1"/>
          </p:cNvSpPr>
          <p:nvPr>
            <p:ph type="sldNum" sz="quarter" idx="12"/>
          </p:nvPr>
        </p:nvSpPr>
        <p:spPr/>
        <p:txBody>
          <a:bodyPr/>
          <a:lstStyle/>
          <a:p>
            <a:fld id="{945D2E7A-0FED-4726-9E29-881D901EFE19}" type="slidenum">
              <a:rPr lang="en-US" altLang="zh-CN" smtClean="0"/>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zh-CN" altLang="en-US" sz="3200"/>
              <a:t>进一步分析和表达用户需求（续）</a:t>
            </a:r>
          </a:p>
        </p:txBody>
      </p:sp>
      <p:sp>
        <p:nvSpPr>
          <p:cNvPr id="446467" name="Rectangle 3"/>
          <p:cNvSpPr>
            <a:spLocks noGrp="1" noChangeArrowheads="1"/>
          </p:cNvSpPr>
          <p:nvPr>
            <p:ph type="body" idx="1"/>
          </p:nvPr>
        </p:nvSpPr>
        <p:spPr>
          <a:xfrm>
            <a:off x="468313" y="1484313"/>
            <a:ext cx="8229600" cy="4840287"/>
          </a:xfrm>
        </p:spPr>
        <p:txBody>
          <a:bodyPr/>
          <a:lstStyle/>
          <a:p>
            <a:pPr>
              <a:lnSpc>
                <a:spcPct val="150000"/>
              </a:lnSpc>
              <a:buFont typeface="Wingdings" panose="05000000000000000000" pitchFamily="2" charset="2"/>
              <a:buNone/>
            </a:pPr>
            <a:r>
              <a:rPr lang="en-US" altLang="zh-CN" sz="2600"/>
              <a:t>2</a:t>
            </a:r>
            <a:r>
              <a:rPr lang="zh-CN" altLang="en-US" sz="2600"/>
              <a:t>．分解处理功能和数据</a:t>
            </a:r>
          </a:p>
          <a:p>
            <a:pPr>
              <a:lnSpc>
                <a:spcPct val="110000"/>
              </a:lnSpc>
              <a:buFont typeface="Wingdings" panose="05000000000000000000" pitchFamily="2" charset="2"/>
              <a:buNone/>
            </a:pPr>
            <a:r>
              <a:rPr lang="zh-CN" altLang="en-US" sz="2400"/>
              <a:t>  </a:t>
            </a:r>
            <a:r>
              <a:rPr lang="en-US" altLang="zh-CN" sz="2400"/>
              <a:t>(1)</a:t>
            </a:r>
            <a:r>
              <a:rPr lang="zh-CN" altLang="en-US" sz="2400"/>
              <a:t>分解处理功能</a:t>
            </a:r>
          </a:p>
          <a:p>
            <a:pPr marL="1162050" lvl="2">
              <a:lnSpc>
                <a:spcPct val="110000"/>
              </a:lnSpc>
              <a:buFont typeface="Wingdings" panose="05000000000000000000" pitchFamily="2" charset="2"/>
              <a:buChar char="Ø"/>
            </a:pPr>
            <a:r>
              <a:rPr lang="zh-CN" altLang="en-US"/>
              <a:t>将处理功能的具体内容分解为若干子功能</a:t>
            </a:r>
          </a:p>
          <a:p>
            <a:pPr>
              <a:lnSpc>
                <a:spcPct val="110000"/>
              </a:lnSpc>
              <a:buFont typeface="Wingdings" panose="05000000000000000000" pitchFamily="2" charset="2"/>
              <a:buNone/>
            </a:pPr>
            <a:r>
              <a:rPr lang="zh-CN" altLang="en-US" sz="2400"/>
              <a:t>  </a:t>
            </a:r>
            <a:r>
              <a:rPr lang="en-US" altLang="zh-CN" sz="2400"/>
              <a:t>(2)</a:t>
            </a:r>
            <a:r>
              <a:rPr lang="zh-CN" altLang="en-US" sz="2400"/>
              <a:t>分解数据</a:t>
            </a:r>
          </a:p>
          <a:p>
            <a:pPr marL="1162050" lvl="2">
              <a:lnSpc>
                <a:spcPct val="110000"/>
              </a:lnSpc>
              <a:buFont typeface="Wingdings" panose="05000000000000000000" pitchFamily="2" charset="2"/>
              <a:buChar char="Ø"/>
            </a:pPr>
            <a:r>
              <a:rPr lang="zh-CN" altLang="en-US"/>
              <a:t>处理功能逐步分解同时，逐级分解所用数据，形成若干层次的数据流图</a:t>
            </a:r>
          </a:p>
          <a:p>
            <a:pPr>
              <a:lnSpc>
                <a:spcPct val="110000"/>
              </a:lnSpc>
              <a:buFont typeface="Wingdings" panose="05000000000000000000" pitchFamily="2" charset="2"/>
              <a:buNone/>
            </a:pPr>
            <a:r>
              <a:rPr lang="zh-CN" altLang="en-US" sz="2400"/>
              <a:t>  </a:t>
            </a:r>
            <a:r>
              <a:rPr lang="en-US" altLang="zh-CN" sz="2400"/>
              <a:t>(3)</a:t>
            </a:r>
            <a:r>
              <a:rPr lang="zh-CN" altLang="en-US" sz="2400"/>
              <a:t>表达方法</a:t>
            </a:r>
            <a:endParaRPr lang="zh-CN" altLang="en-US"/>
          </a:p>
          <a:p>
            <a:pPr marL="1162050" lvl="2">
              <a:lnSpc>
                <a:spcPct val="110000"/>
              </a:lnSpc>
              <a:buFont typeface="Wingdings" panose="05000000000000000000" pitchFamily="2" charset="2"/>
              <a:buChar char="Ø"/>
            </a:pPr>
            <a:r>
              <a:rPr lang="zh-CN" altLang="en-US"/>
              <a:t> 处理逻辑：用判定表或判定树来描述</a:t>
            </a:r>
          </a:p>
          <a:p>
            <a:pPr marL="1162050" lvl="2">
              <a:lnSpc>
                <a:spcPct val="110000"/>
              </a:lnSpc>
              <a:buFont typeface="Wingdings" panose="05000000000000000000" pitchFamily="2" charset="2"/>
              <a:buChar char="Ø"/>
            </a:pPr>
            <a:r>
              <a:rPr lang="zh-CN" altLang="en-US"/>
              <a:t> 数据：用数据字典来描述</a:t>
            </a:r>
          </a:p>
          <a:p>
            <a:pPr>
              <a:lnSpc>
                <a:spcPct val="110000"/>
              </a:lnSpc>
              <a:buFont typeface="Wingdings" panose="05000000000000000000" pitchFamily="2" charset="2"/>
              <a:buNone/>
            </a:pPr>
            <a:r>
              <a:rPr lang="en-US" altLang="zh-CN" sz="2600"/>
              <a:t>3</a:t>
            </a:r>
            <a:r>
              <a:rPr lang="zh-CN" altLang="en-US" sz="2600"/>
              <a:t>．将分析结果再次提交给用户，征得用户的认可</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zh-CN" altLang="en-US"/>
              <a:t>需求分析过程</a:t>
            </a:r>
          </a:p>
        </p:txBody>
      </p:sp>
      <p:pic>
        <p:nvPicPr>
          <p:cNvPr id="449541" name="Picture 5" descr="7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350" y="2133600"/>
            <a:ext cx="6481763"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9542" name="Text Box 6"/>
          <p:cNvSpPr txBox="1">
            <a:spLocks noChangeArrowheads="1"/>
          </p:cNvSpPr>
          <p:nvPr/>
        </p:nvSpPr>
        <p:spPr bwMode="auto">
          <a:xfrm>
            <a:off x="3708400" y="5949950"/>
            <a:ext cx="1454150" cy="3365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FontTx/>
              <a:buNone/>
            </a:pPr>
            <a:r>
              <a:rPr kumimoji="0" lang="zh-CN" altLang="en-US" sz="1600" b="0"/>
              <a:t>需求分析过程 </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509713" y="1556792"/>
            <a:ext cx="7634287" cy="278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50000"/>
              </a:lnSpc>
              <a:spcBef>
                <a:spcPct val="50000"/>
              </a:spcBef>
              <a:buClr>
                <a:schemeClr val="hlink"/>
              </a:buClr>
              <a:buSzPct val="70000"/>
              <a:buFont typeface="Wingdings" pitchFamily="2" charset="2"/>
              <a:buNone/>
            </a:pPr>
            <a:r>
              <a:rPr kumimoji="1" lang="zh-CN" altLang="en-US" sz="2800" b="1" i="0" dirty="0">
                <a:latin typeface="楷体_GB2312" pitchFamily="49" charset="-122"/>
                <a:ea typeface="楷体_GB2312" pitchFamily="49" charset="-122"/>
              </a:rPr>
              <a:t>：</a:t>
            </a:r>
            <a:r>
              <a:rPr kumimoji="1" lang="zh-CN" altLang="en-US" sz="2700" b="1" i="0" dirty="0">
                <a:latin typeface="楷体_GB2312" pitchFamily="49" charset="-122"/>
                <a:ea typeface="楷体_GB2312" pitchFamily="49" charset="-122"/>
              </a:rPr>
              <a:t>数据及其流动方向，直线上方标明数据流名称。</a:t>
            </a:r>
          </a:p>
          <a:p>
            <a:pPr eaLnBrk="1" hangingPunct="1">
              <a:lnSpc>
                <a:spcPct val="150000"/>
              </a:lnSpc>
            </a:pPr>
            <a:r>
              <a:rPr kumimoji="1" lang="zh-CN" altLang="en-US" sz="2700" b="1" i="0" dirty="0">
                <a:latin typeface="楷体_GB2312" pitchFamily="49" charset="-122"/>
                <a:ea typeface="楷体_GB2312" pitchFamily="49" charset="-122"/>
              </a:rPr>
              <a:t>：数据处理，圆圈内标明处理名称。</a:t>
            </a:r>
            <a:endParaRPr kumimoji="1" lang="en-US" altLang="zh-CN" sz="2700" b="1" i="0" dirty="0">
              <a:latin typeface="楷体_GB2312" pitchFamily="49" charset="-122"/>
              <a:ea typeface="楷体_GB2312" pitchFamily="49" charset="-122"/>
            </a:endParaRPr>
          </a:p>
          <a:p>
            <a:pPr eaLnBrk="1" hangingPunct="1">
              <a:lnSpc>
                <a:spcPct val="150000"/>
              </a:lnSpc>
            </a:pPr>
            <a:r>
              <a:rPr kumimoji="1" lang="zh-CN" altLang="en-US" sz="2700" b="1" i="0" dirty="0">
                <a:latin typeface="楷体_GB2312" pitchFamily="49" charset="-122"/>
                <a:ea typeface="楷体_GB2312" pitchFamily="49" charset="-122"/>
              </a:rPr>
              <a:t>：数据流的终点和源点，方框内标明相应的名称。</a:t>
            </a:r>
            <a:endParaRPr kumimoji="1" lang="en-US" altLang="zh-CN" sz="2700" b="1" i="0" dirty="0">
              <a:latin typeface="楷体_GB2312" pitchFamily="49" charset="-122"/>
              <a:ea typeface="楷体_GB2312" pitchFamily="49" charset="-122"/>
            </a:endParaRPr>
          </a:p>
          <a:p>
            <a:pPr eaLnBrk="1" hangingPunct="1">
              <a:lnSpc>
                <a:spcPct val="150000"/>
              </a:lnSpc>
            </a:pPr>
            <a:r>
              <a:rPr kumimoji="1" lang="zh-CN" altLang="en-US" sz="2700" b="1" i="0" dirty="0">
                <a:latin typeface="楷体_GB2312" pitchFamily="49" charset="-122"/>
                <a:ea typeface="楷体_GB2312" pitchFamily="49" charset="-122"/>
              </a:rPr>
              <a:t>：文件和数据存储，在其内标明相应名称。</a:t>
            </a:r>
            <a:r>
              <a:rPr kumimoji="1" lang="zh-CN" altLang="en-US" sz="2800" b="1" i="0" dirty="0">
                <a:latin typeface="宋体" pitchFamily="2" charset="-122"/>
              </a:rPr>
              <a:t> </a:t>
            </a:r>
          </a:p>
        </p:txBody>
      </p:sp>
      <p:sp>
        <p:nvSpPr>
          <p:cNvPr id="17411" name="Line 3"/>
          <p:cNvSpPr>
            <a:spLocks noChangeShapeType="1"/>
          </p:cNvSpPr>
          <p:nvPr/>
        </p:nvSpPr>
        <p:spPr bwMode="auto">
          <a:xfrm>
            <a:off x="468313" y="1987794"/>
            <a:ext cx="838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12" name="Rectangle 4"/>
          <p:cNvSpPr>
            <a:spLocks noChangeArrowheads="1"/>
          </p:cNvSpPr>
          <p:nvPr/>
        </p:nvSpPr>
        <p:spPr bwMode="auto">
          <a:xfrm>
            <a:off x="395288" y="3067294"/>
            <a:ext cx="914400" cy="3810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endParaRPr lang="zh-CN" altLang="en-US"/>
          </a:p>
        </p:txBody>
      </p:sp>
      <p:sp>
        <p:nvSpPr>
          <p:cNvPr id="17413" name="Oval 5"/>
          <p:cNvSpPr>
            <a:spLocks noChangeArrowheads="1"/>
          </p:cNvSpPr>
          <p:nvPr/>
        </p:nvSpPr>
        <p:spPr bwMode="auto">
          <a:xfrm>
            <a:off x="684213" y="2491031"/>
            <a:ext cx="5334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endParaRPr lang="zh-CN" altLang="en-US"/>
          </a:p>
        </p:txBody>
      </p:sp>
      <p:grpSp>
        <p:nvGrpSpPr>
          <p:cNvPr id="17414" name="Group 6"/>
          <p:cNvGrpSpPr>
            <a:grpSpLocks/>
          </p:cNvGrpSpPr>
          <p:nvPr/>
        </p:nvGrpSpPr>
        <p:grpSpPr bwMode="auto">
          <a:xfrm>
            <a:off x="468313" y="3788019"/>
            <a:ext cx="914400" cy="533400"/>
            <a:chOff x="240" y="3024"/>
            <a:chExt cx="576" cy="336"/>
          </a:xfrm>
        </p:grpSpPr>
        <p:sp>
          <p:nvSpPr>
            <p:cNvPr id="17418" name="Line 7"/>
            <p:cNvSpPr>
              <a:spLocks noChangeShapeType="1"/>
            </p:cNvSpPr>
            <p:nvPr/>
          </p:nvSpPr>
          <p:spPr bwMode="auto">
            <a:xfrm>
              <a:off x="240" y="3024"/>
              <a:ext cx="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9" name="Line 8"/>
            <p:cNvSpPr>
              <a:spLocks noChangeShapeType="1"/>
            </p:cNvSpPr>
            <p:nvPr/>
          </p:nvSpPr>
          <p:spPr bwMode="auto">
            <a:xfrm>
              <a:off x="240" y="3360"/>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0" name="Line 9"/>
            <p:cNvSpPr>
              <a:spLocks noChangeShapeType="1"/>
            </p:cNvSpPr>
            <p:nvPr/>
          </p:nvSpPr>
          <p:spPr bwMode="auto">
            <a:xfrm>
              <a:off x="240" y="3024"/>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1" name="Line 10"/>
            <p:cNvSpPr>
              <a:spLocks noChangeShapeType="1"/>
            </p:cNvSpPr>
            <p:nvPr/>
          </p:nvSpPr>
          <p:spPr bwMode="auto">
            <a:xfrm>
              <a:off x="336" y="3024"/>
              <a:ext cx="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16" name="Rectangle 12"/>
          <p:cNvSpPr>
            <a:spLocks noChangeArrowheads="1"/>
          </p:cNvSpPr>
          <p:nvPr/>
        </p:nvSpPr>
        <p:spPr bwMode="auto">
          <a:xfrm>
            <a:off x="372071" y="952752"/>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90000"/>
              </a:lnSpc>
              <a:spcBef>
                <a:spcPct val="20000"/>
              </a:spcBef>
              <a:buClr>
                <a:srgbClr val="0000FF"/>
              </a:buClr>
              <a:buSzPct val="75000"/>
              <a:buFont typeface="Wingdings" pitchFamily="2" charset="2"/>
              <a:buChar char="v"/>
            </a:pPr>
            <a:r>
              <a:rPr kumimoji="1" lang="en-US" altLang="zh-CN" sz="3200" b="1" i="0" dirty="0">
                <a:solidFill>
                  <a:srgbClr val="000066"/>
                </a:solidFill>
                <a:latin typeface="Tahoma" pitchFamily="34" charset="0"/>
              </a:rPr>
              <a:t>  </a:t>
            </a:r>
            <a:r>
              <a:rPr kumimoji="1" lang="zh-CN" altLang="en-US" sz="3200" b="1" i="0" dirty="0">
                <a:solidFill>
                  <a:srgbClr val="CC3300"/>
                </a:solidFill>
                <a:latin typeface="Tahoma" pitchFamily="34" charset="0"/>
              </a:rPr>
              <a:t>数据流图</a:t>
            </a:r>
            <a:r>
              <a:rPr kumimoji="1" lang="en-US" altLang="zh-CN" sz="3200" b="1" i="0" dirty="0">
                <a:solidFill>
                  <a:srgbClr val="CC3300"/>
                </a:solidFill>
                <a:latin typeface="Tahoma" pitchFamily="34" charset="0"/>
              </a:rPr>
              <a:t>DFD</a:t>
            </a:r>
            <a:r>
              <a:rPr kumimoji="1" lang="zh-CN" altLang="en-US" sz="3200" b="1" i="0" dirty="0">
                <a:solidFill>
                  <a:srgbClr val="CC3300"/>
                </a:solidFill>
                <a:latin typeface="Tahoma" pitchFamily="34" charset="0"/>
              </a:rPr>
              <a:t>（</a:t>
            </a:r>
            <a:r>
              <a:rPr kumimoji="1" lang="en-US" altLang="zh-CN" sz="3200" b="1" i="0" dirty="0">
                <a:solidFill>
                  <a:srgbClr val="CC3300"/>
                </a:solidFill>
                <a:latin typeface="Tahoma" pitchFamily="34" charset="0"/>
              </a:rPr>
              <a:t>Data Flow Diagrams</a:t>
            </a:r>
            <a:r>
              <a:rPr kumimoji="1" lang="zh-CN" altLang="en-US" sz="3200" b="1" i="0" dirty="0">
                <a:solidFill>
                  <a:srgbClr val="CC3300"/>
                </a:solidFill>
                <a:latin typeface="Tahoma" pitchFamily="34" charset="0"/>
              </a:rPr>
              <a:t>）</a:t>
            </a:r>
          </a:p>
        </p:txBody>
      </p:sp>
      <p:sp>
        <p:nvSpPr>
          <p:cNvPr id="341005" name="Rectangle 13"/>
          <p:cNvSpPr>
            <a:spLocks noChangeArrowheads="1"/>
          </p:cNvSpPr>
          <p:nvPr/>
        </p:nvSpPr>
        <p:spPr bwMode="auto">
          <a:xfrm>
            <a:off x="233361" y="4458193"/>
            <a:ext cx="79200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i="1">
                <a:solidFill>
                  <a:schemeClr val="tx1"/>
                </a:solidFill>
                <a:latin typeface="Arial" charset="0"/>
                <a:ea typeface="宋体" pitchFamily="2" charset="-122"/>
              </a:defRPr>
            </a:lvl1pPr>
            <a:lvl2pPr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lvl="1" eaLnBrk="1" hangingPunct="1"/>
            <a:r>
              <a:rPr lang="zh-CN" altLang="en-US" sz="2400" b="1" i="0" dirty="0">
                <a:solidFill>
                  <a:srgbClr val="CC3300"/>
                </a:solidFill>
              </a:rPr>
              <a:t>绘制要求：</a:t>
            </a:r>
            <a:r>
              <a:rPr lang="zh-CN" altLang="en-US" sz="2400" b="1" i="0" dirty="0">
                <a:solidFill>
                  <a:srgbClr val="000066"/>
                </a:solidFill>
              </a:rPr>
              <a:t>自顶向下，逐步细化</a:t>
            </a:r>
          </a:p>
          <a:p>
            <a:pPr lvl="1" eaLnBrk="1" hangingPunct="1"/>
            <a:r>
              <a:rPr lang="zh-CN" altLang="en-US" sz="2400" b="1" i="0" dirty="0">
                <a:solidFill>
                  <a:srgbClr val="CC3300"/>
                </a:solidFill>
              </a:rPr>
              <a:t>作用：</a:t>
            </a:r>
            <a:r>
              <a:rPr lang="zh-CN" altLang="en-US" sz="2400" b="1" i="0" dirty="0">
                <a:solidFill>
                  <a:srgbClr val="000066"/>
                </a:solidFill>
              </a:rPr>
              <a:t>可以形象的表示数据流与各业务活动的关系，是需求分析的工具和分析结构的描述手段。</a:t>
            </a:r>
          </a:p>
        </p:txBody>
      </p:sp>
    </p:spTree>
    <p:extLst>
      <p:ext uri="{BB962C8B-B14F-4D97-AF65-F5344CB8AC3E}">
        <p14:creationId xmlns:p14="http://schemas.microsoft.com/office/powerpoint/2010/main" val="22439309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1005"/>
                                        </p:tgtEl>
                                        <p:attrNameLst>
                                          <p:attrName>style.visibility</p:attrName>
                                        </p:attrNameLst>
                                      </p:cBhvr>
                                      <p:to>
                                        <p:strVal val="visible"/>
                                      </p:to>
                                    </p:set>
                                    <p:animEffect transition="in" filter="blinds(horizontal)">
                                      <p:cBhvr>
                                        <p:cTn id="7" dur="500"/>
                                        <p:tgtEl>
                                          <p:spTgt spid="341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00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67544" y="530251"/>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zh-CN" altLang="en-US" sz="3600" b="1" dirty="0">
                <a:latin typeface="黑体" panose="02010609060101010101" pitchFamily="49" charset="-122"/>
                <a:ea typeface="黑体" panose="02010609060101010101" pitchFamily="49" charset="-122"/>
              </a:rPr>
              <a:t>需求分析阶段</a:t>
            </a:r>
          </a:p>
        </p:txBody>
      </p:sp>
      <p:sp>
        <p:nvSpPr>
          <p:cNvPr id="429059" name="Rectangle 3"/>
          <p:cNvSpPr>
            <a:spLocks noGrp="1" noChangeArrowheads="1"/>
          </p:cNvSpPr>
          <p:nvPr>
            <p:ph idx="1"/>
          </p:nvPr>
        </p:nvSpPr>
        <p:spPr bwMode="auto">
          <a:xfrm>
            <a:off x="467544" y="1477169"/>
            <a:ext cx="8305800" cy="487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15000"/>
              </a:lnSpc>
              <a:spcBef>
                <a:spcPct val="30000"/>
              </a:spcBef>
              <a:buFontTx/>
              <a:buNone/>
            </a:pPr>
            <a:r>
              <a:rPr lang="zh-CN" altLang="en-US" sz="2400" b="1" dirty="0">
                <a:solidFill>
                  <a:srgbClr val="000066"/>
                </a:solidFill>
              </a:rPr>
              <a:t>实例：假设我们要开发一个学校管理系统。</a:t>
            </a:r>
          </a:p>
          <a:p>
            <a:pPr eaLnBrk="1" hangingPunct="1">
              <a:lnSpc>
                <a:spcPct val="115000"/>
              </a:lnSpc>
              <a:spcBef>
                <a:spcPct val="30000"/>
              </a:spcBef>
              <a:buFontTx/>
              <a:buNone/>
            </a:pPr>
            <a:r>
              <a:rPr lang="en-US" altLang="zh-CN" sz="2400" b="1" dirty="0">
                <a:solidFill>
                  <a:srgbClr val="000066"/>
                </a:solidFill>
              </a:rPr>
              <a:t>1</a:t>
            </a:r>
            <a:r>
              <a:rPr lang="zh-CN" altLang="en-US" sz="2400" b="1" dirty="0">
                <a:solidFill>
                  <a:srgbClr val="000066"/>
                </a:solidFill>
              </a:rPr>
              <a:t>．经过可行性分析和初步需求调查，抽象出该系统</a:t>
            </a:r>
            <a:r>
              <a:rPr lang="zh-CN" altLang="en-US" sz="2400" b="1" dirty="0">
                <a:solidFill>
                  <a:srgbClr val="CC3300"/>
                </a:solidFill>
              </a:rPr>
              <a:t>最高层数据流图</a:t>
            </a:r>
            <a:r>
              <a:rPr lang="zh-CN" altLang="en-US" sz="2400" b="1" dirty="0">
                <a:solidFill>
                  <a:srgbClr val="000066"/>
                </a:solidFill>
              </a:rPr>
              <a:t>，该系统由教师管理子系统、学生管理子系统、后勤管理子系统、图书管理子系统，每个子系统分别配备一个开发小组。</a:t>
            </a:r>
          </a:p>
          <a:p>
            <a:pPr eaLnBrk="1" hangingPunct="1">
              <a:lnSpc>
                <a:spcPct val="115000"/>
              </a:lnSpc>
              <a:spcBef>
                <a:spcPct val="30000"/>
              </a:spcBef>
              <a:buFontTx/>
              <a:buNone/>
            </a:pPr>
            <a:r>
              <a:rPr lang="en-US" altLang="zh-CN" sz="2400" b="1" dirty="0">
                <a:solidFill>
                  <a:srgbClr val="000066"/>
                </a:solidFill>
              </a:rPr>
              <a:t>2</a:t>
            </a:r>
            <a:r>
              <a:rPr lang="zh-CN" altLang="en-US" sz="2400" b="1" dirty="0">
                <a:solidFill>
                  <a:srgbClr val="000066"/>
                </a:solidFill>
              </a:rPr>
              <a:t>．进一步细化各个子系统。</a:t>
            </a:r>
          </a:p>
          <a:p>
            <a:pPr eaLnBrk="1" hangingPunct="1">
              <a:lnSpc>
                <a:spcPct val="115000"/>
              </a:lnSpc>
              <a:spcBef>
                <a:spcPct val="30000"/>
              </a:spcBef>
              <a:buFontTx/>
              <a:buNone/>
            </a:pPr>
            <a:r>
              <a:rPr lang="zh-CN" altLang="en-US" sz="2400" b="1" dirty="0">
                <a:solidFill>
                  <a:srgbClr val="000066"/>
                </a:solidFill>
              </a:rPr>
              <a:t>	其中</a:t>
            </a:r>
            <a:r>
              <a:rPr lang="zh-CN" altLang="en-US" sz="2400" b="1" dirty="0">
                <a:solidFill>
                  <a:srgbClr val="CC3300"/>
                </a:solidFill>
              </a:rPr>
              <a:t>学生管理子系统</a:t>
            </a:r>
            <a:r>
              <a:rPr lang="zh-CN" altLang="en-US" sz="2400" b="1" dirty="0">
                <a:solidFill>
                  <a:srgbClr val="000066"/>
                </a:solidFill>
              </a:rPr>
              <a:t>开发小组通过进行进一步的需求调查，明确了该子系统的主要功能是进行</a:t>
            </a:r>
            <a:r>
              <a:rPr lang="zh-CN" altLang="en-US" sz="2400" b="1" dirty="0">
                <a:solidFill>
                  <a:srgbClr val="CC3300"/>
                </a:solidFill>
              </a:rPr>
              <a:t>学籍管理</a:t>
            </a:r>
            <a:r>
              <a:rPr lang="zh-CN" altLang="en-US" sz="2400" b="1" dirty="0">
                <a:solidFill>
                  <a:srgbClr val="000066"/>
                </a:solidFill>
              </a:rPr>
              <a:t>和</a:t>
            </a:r>
            <a:r>
              <a:rPr lang="zh-CN" altLang="en-US" sz="2400" b="1" dirty="0">
                <a:solidFill>
                  <a:srgbClr val="CC3300"/>
                </a:solidFill>
              </a:rPr>
              <a:t>课程管理</a:t>
            </a:r>
            <a:r>
              <a:rPr lang="zh-CN" altLang="en-US" sz="2400" b="1" dirty="0">
                <a:solidFill>
                  <a:srgbClr val="000066"/>
                </a:solidFill>
              </a:rPr>
              <a:t>，包括学生报到、入学、毕业的管理，学生上课情况的管理。通过详细的信息流程分析和数据收集后，他们生成了该子系统的数据流图。</a:t>
            </a:r>
          </a:p>
        </p:txBody>
      </p:sp>
      <p:sp>
        <p:nvSpPr>
          <p:cNvPr id="2" name="灯片编号占位符 1"/>
          <p:cNvSpPr>
            <a:spLocks noGrp="1"/>
          </p:cNvSpPr>
          <p:nvPr>
            <p:ph type="sldNum" sz="quarter" idx="11"/>
          </p:nvPr>
        </p:nvSpPr>
        <p:spPr/>
        <p:txBody>
          <a:bodyPr/>
          <a:lstStyle/>
          <a:p>
            <a:pPr>
              <a:defRPr/>
            </a:pPr>
            <a:fld id="{C8E68E76-BED9-4822-AFC4-B7367625829A}" type="slidenum">
              <a:rPr lang="en-US" altLang="zh-CN" smtClean="0"/>
              <a:pPr>
                <a:defRPr/>
              </a:pPr>
              <a:t>28</a:t>
            </a:fld>
            <a:endParaRPr lang="en-US" altLang="zh-CN" dirty="0"/>
          </a:p>
        </p:txBody>
      </p:sp>
    </p:spTree>
    <p:extLst>
      <p:ext uri="{BB962C8B-B14F-4D97-AF65-F5344CB8AC3E}">
        <p14:creationId xmlns:p14="http://schemas.microsoft.com/office/powerpoint/2010/main" val="8939075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9059">
                                            <p:txEl>
                                              <p:pRg st="0" end="0"/>
                                            </p:txEl>
                                          </p:spTgt>
                                        </p:tgtEl>
                                        <p:attrNameLst>
                                          <p:attrName>style.visibility</p:attrName>
                                        </p:attrNameLst>
                                      </p:cBhvr>
                                      <p:to>
                                        <p:strVal val="visible"/>
                                      </p:to>
                                    </p:set>
                                    <p:animEffect transition="in" filter="blinds(horizontal)">
                                      <p:cBhvr>
                                        <p:cTn id="7" dur="500"/>
                                        <p:tgtEl>
                                          <p:spTgt spid="429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9059">
                                            <p:txEl>
                                              <p:pRg st="1" end="1"/>
                                            </p:txEl>
                                          </p:spTgt>
                                        </p:tgtEl>
                                        <p:attrNameLst>
                                          <p:attrName>style.visibility</p:attrName>
                                        </p:attrNameLst>
                                      </p:cBhvr>
                                      <p:to>
                                        <p:strVal val="visible"/>
                                      </p:to>
                                    </p:set>
                                    <p:animEffect transition="in" filter="blinds(horizontal)">
                                      <p:cBhvr>
                                        <p:cTn id="12" dur="500"/>
                                        <p:tgtEl>
                                          <p:spTgt spid="429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9059">
                                            <p:txEl>
                                              <p:pRg st="2" end="2"/>
                                            </p:txEl>
                                          </p:spTgt>
                                        </p:tgtEl>
                                        <p:attrNameLst>
                                          <p:attrName>style.visibility</p:attrName>
                                        </p:attrNameLst>
                                      </p:cBhvr>
                                      <p:to>
                                        <p:strVal val="visible"/>
                                      </p:to>
                                    </p:set>
                                    <p:animEffect transition="in" filter="blinds(horizontal)">
                                      <p:cBhvr>
                                        <p:cTn id="17" dur="500"/>
                                        <p:tgtEl>
                                          <p:spTgt spid="4290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9059">
                                            <p:txEl>
                                              <p:pRg st="3" end="3"/>
                                            </p:txEl>
                                          </p:spTgt>
                                        </p:tgtEl>
                                        <p:attrNameLst>
                                          <p:attrName>style.visibility</p:attrName>
                                        </p:attrNameLst>
                                      </p:cBhvr>
                                      <p:to>
                                        <p:strVal val="visible"/>
                                      </p:to>
                                    </p:set>
                                    <p:animEffect transition="in" filter="blinds(horizontal)">
                                      <p:cBhvr>
                                        <p:cTn id="22" dur="500"/>
                                        <p:tgtEl>
                                          <p:spTgt spid="429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381000" y="304800"/>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a:solidFill>
                  <a:srgbClr val="000066"/>
                </a:solidFill>
              </a:rPr>
              <a:t>数据流图</a:t>
            </a:r>
          </a:p>
        </p:txBody>
      </p:sp>
      <p:pic>
        <p:nvPicPr>
          <p:cNvPr id="19459" name="Picture 3"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404813"/>
            <a:ext cx="8515350" cy="566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1"/>
          </p:nvPr>
        </p:nvSpPr>
        <p:spPr/>
        <p:txBody>
          <a:bodyPr/>
          <a:lstStyle/>
          <a:p>
            <a:pPr>
              <a:defRPr/>
            </a:pPr>
            <a:fld id="{C8E68E76-BED9-4822-AFC4-B7367625829A}" type="slidenum">
              <a:rPr lang="en-US" altLang="zh-CN" smtClean="0"/>
              <a:pPr>
                <a:defRPr/>
              </a:pPr>
              <a:t>29</a:t>
            </a:fld>
            <a:endParaRPr lang="en-US" altLang="zh-CN" dirty="0"/>
          </a:p>
        </p:txBody>
      </p:sp>
    </p:spTree>
    <p:extLst>
      <p:ext uri="{BB962C8B-B14F-4D97-AF65-F5344CB8AC3E}">
        <p14:creationId xmlns:p14="http://schemas.microsoft.com/office/powerpoint/2010/main" val="18476679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zh-CN" altLang="en-US"/>
              <a:t>数据库设计概述</a:t>
            </a:r>
          </a:p>
        </p:txBody>
      </p:sp>
      <p:sp>
        <p:nvSpPr>
          <p:cNvPr id="396291" name="Rectangle 3"/>
          <p:cNvSpPr>
            <a:spLocks noGrp="1" noChangeArrowheads="1"/>
          </p:cNvSpPr>
          <p:nvPr>
            <p:ph type="body" idx="1"/>
          </p:nvPr>
        </p:nvSpPr>
        <p:spPr/>
        <p:txBody>
          <a:bodyPr/>
          <a:lstStyle/>
          <a:p>
            <a:pPr>
              <a:lnSpc>
                <a:spcPct val="90000"/>
              </a:lnSpc>
            </a:pPr>
            <a:r>
              <a:rPr lang="en-US" altLang="zh-CN"/>
              <a:t> </a:t>
            </a:r>
            <a:r>
              <a:rPr lang="zh-CN" altLang="en-US"/>
              <a:t>数据库设计</a:t>
            </a:r>
          </a:p>
          <a:p>
            <a:pPr lvl="1">
              <a:lnSpc>
                <a:spcPct val="110000"/>
              </a:lnSpc>
              <a:spcBef>
                <a:spcPct val="40000"/>
              </a:spcBef>
              <a:spcAft>
                <a:spcPct val="20000"/>
              </a:spcAft>
            </a:pPr>
            <a:r>
              <a:rPr lang="zh-CN" altLang="en-US"/>
              <a:t>数据库设计是指对于一个给定的应用环境，构造（设计）优化的数据库逻辑模式和物理结构，并据此建立数据库及其应用系统，使之能够有效地存储和管理数据，满足各种用户的应用需求，包括信息管理要求和数据操作要求。</a:t>
            </a:r>
          </a:p>
          <a:p>
            <a:pPr lvl="1">
              <a:lnSpc>
                <a:spcPct val="110000"/>
              </a:lnSpc>
              <a:spcBef>
                <a:spcPct val="40000"/>
              </a:spcBef>
              <a:spcAft>
                <a:spcPct val="20000"/>
              </a:spcAft>
            </a:pPr>
            <a:r>
              <a:rPr lang="zh-CN" altLang="en-US"/>
              <a:t>目标：为用户和各种应用系统提供一个信息基础设施和高效率的运行环境</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endParaRPr lang="zh-CN" altLang="zh-CN"/>
          </a:p>
        </p:txBody>
      </p:sp>
      <p:sp>
        <p:nvSpPr>
          <p:cNvPr id="20483"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endParaRPr lang="zh-CN" altLang="zh-CN"/>
          </a:p>
        </p:txBody>
      </p:sp>
      <p:pic>
        <p:nvPicPr>
          <p:cNvPr id="20484" name="Picture 4"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60350"/>
            <a:ext cx="8424863"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AutoShape 5">
            <a:hlinkClick r:id="rId3" action="ppaction://hlinksldjump"/>
          </p:cNvPr>
          <p:cNvSpPr>
            <a:spLocks noChangeArrowheads="1"/>
          </p:cNvSpPr>
          <p:nvPr/>
        </p:nvSpPr>
        <p:spPr bwMode="auto">
          <a:xfrm>
            <a:off x="7740650" y="6237288"/>
            <a:ext cx="719138" cy="215900"/>
          </a:xfrm>
          <a:prstGeom prst="rightArrow">
            <a:avLst>
              <a:gd name="adj1" fmla="val 50000"/>
              <a:gd name="adj2" fmla="val 83272"/>
            </a:avLst>
          </a:prstGeom>
          <a:solidFill>
            <a:schemeClr val="accent1"/>
          </a:solidFill>
          <a:ln w="9525">
            <a:solidFill>
              <a:srgbClr val="FF00FF"/>
            </a:solidFill>
            <a:miter lim="800000"/>
            <a:headEnd/>
            <a:tailEnd/>
          </a:ln>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endParaRPr lang="zh-CN" altLang="en-US"/>
          </a:p>
        </p:txBody>
      </p:sp>
      <p:sp>
        <p:nvSpPr>
          <p:cNvPr id="2" name="灯片编号占位符 1"/>
          <p:cNvSpPr>
            <a:spLocks noGrp="1"/>
          </p:cNvSpPr>
          <p:nvPr>
            <p:ph type="sldNum" sz="quarter" idx="11"/>
          </p:nvPr>
        </p:nvSpPr>
        <p:spPr/>
        <p:txBody>
          <a:bodyPr/>
          <a:lstStyle/>
          <a:p>
            <a:pPr>
              <a:defRPr/>
            </a:pPr>
            <a:fld id="{C8E68E76-BED9-4822-AFC4-B7367625829A}" type="slidenum">
              <a:rPr lang="en-US" altLang="zh-CN" smtClean="0"/>
              <a:pPr>
                <a:defRPr/>
              </a:pPr>
              <a:t>30</a:t>
            </a:fld>
            <a:endParaRPr lang="en-US" altLang="zh-CN" dirty="0"/>
          </a:p>
        </p:txBody>
      </p:sp>
    </p:spTree>
    <p:extLst>
      <p:ext uri="{BB962C8B-B14F-4D97-AF65-F5344CB8AC3E}">
        <p14:creationId xmlns:p14="http://schemas.microsoft.com/office/powerpoint/2010/main" val="47008020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5" name="Rectangle 5"/>
          <p:cNvSpPr>
            <a:spLocks noChangeArrowheads="1"/>
          </p:cNvSpPr>
          <p:nvPr/>
        </p:nvSpPr>
        <p:spPr bwMode="auto">
          <a:xfrm>
            <a:off x="395536" y="1389426"/>
            <a:ext cx="8280400" cy="2595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20000"/>
              </a:spcBef>
              <a:buClr>
                <a:schemeClr val="folHlink"/>
              </a:buClr>
              <a:buSzPct val="60000"/>
              <a:buFont typeface="Wingdings" pitchFamily="2" charset="2"/>
              <a:defRPr sz="2800" b="1">
                <a:solidFill>
                  <a:schemeClr val="tx1"/>
                </a:solidFill>
                <a:effectLst>
                  <a:outerShdw blurRad="38100" dist="38100" dir="2700000" algn="tl">
                    <a:srgbClr val="C0C0C0"/>
                  </a:outerShdw>
                </a:effectLst>
                <a:latin typeface="Tahoma" pitchFamily="34" charset="0"/>
                <a:ea typeface="楷体_GB2312" pitchFamily="49" charset="-122"/>
              </a:defRPr>
            </a:lvl1pPr>
            <a:lvl2pPr marL="742950" indent="-285750">
              <a:lnSpc>
                <a:spcPct val="120000"/>
              </a:lnSpc>
              <a:spcBef>
                <a:spcPct val="20000"/>
              </a:spcBef>
              <a:buClr>
                <a:schemeClr val="hlink"/>
              </a:buClr>
              <a:buSzPct val="55000"/>
              <a:buFont typeface="Wingdings" pitchFamily="2" charset="2"/>
              <a:buChar char="n"/>
              <a:defRPr sz="2800" b="1">
                <a:solidFill>
                  <a:schemeClr val="tx1"/>
                </a:solidFill>
                <a:effectLst>
                  <a:outerShdw blurRad="38100" dist="38100" dir="2700000" algn="tl">
                    <a:srgbClr val="C0C0C0"/>
                  </a:outerShdw>
                </a:effectLst>
                <a:latin typeface="Tahoma" pitchFamily="34" charset="0"/>
                <a:ea typeface="楷体_GB2312" pitchFamily="49" charset="-122"/>
              </a:defRPr>
            </a:lvl2pPr>
            <a:lvl3pPr marL="1143000" indent="-228600">
              <a:lnSpc>
                <a:spcPct val="120000"/>
              </a:lnSpc>
              <a:spcBef>
                <a:spcPct val="20000"/>
              </a:spcBef>
              <a:buClr>
                <a:schemeClr val="folHlink"/>
              </a:buClr>
              <a:buSzPct val="50000"/>
              <a:buFont typeface="Wingdings" pitchFamily="2" charset="2"/>
              <a:buChar char="n"/>
              <a:defRPr sz="2400" b="1">
                <a:solidFill>
                  <a:schemeClr val="tx1"/>
                </a:solidFill>
                <a:effectLst>
                  <a:outerShdw blurRad="38100" dist="38100" dir="2700000" algn="tl">
                    <a:srgbClr val="C0C0C0"/>
                  </a:outerShdw>
                </a:effectLst>
                <a:latin typeface="Tahoma" pitchFamily="34" charset="0"/>
                <a:ea typeface="楷体_GB2312" pitchFamily="49" charset="-122"/>
              </a:defRPr>
            </a:lvl3pPr>
            <a:lvl4pPr marL="1600200" indent="-228600">
              <a:lnSpc>
                <a:spcPct val="120000"/>
              </a:lnSpc>
              <a:spcBef>
                <a:spcPct val="20000"/>
              </a:spcBef>
              <a:buClr>
                <a:schemeClr val="accent2"/>
              </a:buClr>
              <a:buSzPct val="55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4pPr>
            <a:lvl5pPr marL="2057400" indent="-228600">
              <a:lnSpc>
                <a:spcPct val="120000"/>
              </a:lnSpc>
              <a:spcBef>
                <a:spcPct val="20000"/>
              </a:spcBef>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5pPr>
            <a:lvl6pPr marL="25146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6pPr>
            <a:lvl7pPr marL="29718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7pPr>
            <a:lvl8pPr marL="34290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8pPr>
            <a:lvl9pPr marL="38862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457200" indent="-457200">
              <a:buBlip>
                <a:blip r:embed="rId2"/>
              </a:buBlip>
            </a:pPr>
            <a:r>
              <a:rPr lang="zh-CN" altLang="en-US" sz="2900" i="0" dirty="0">
                <a:solidFill>
                  <a:srgbClr val="660033"/>
                </a:solidFill>
                <a:effectLst/>
                <a:ea typeface="华文新魏" pitchFamily="2" charset="-122"/>
              </a:rPr>
              <a:t>数据字典的引入</a:t>
            </a:r>
          </a:p>
          <a:p>
            <a:pPr>
              <a:spcBef>
                <a:spcPct val="10000"/>
              </a:spcBef>
              <a:buClrTx/>
              <a:buSzTx/>
              <a:buFontTx/>
              <a:buNone/>
            </a:pPr>
            <a:r>
              <a:rPr lang="zh-CN" altLang="en-US" i="0" dirty="0">
                <a:effectLst/>
              </a:rPr>
              <a:t>          </a:t>
            </a:r>
            <a:r>
              <a:rPr lang="zh-CN" altLang="en-US" sz="2400" i="0" dirty="0">
                <a:effectLst/>
              </a:rPr>
              <a:t>数据流图表示了数据与处理的关系，但在数据流图中无法表达出每个数据和处理的具体含义和详细描述信息，于是引入数据字典来弥补数据流图的不足，并和数据流图一起构成了用户需求信息的描述手段和工具。</a:t>
            </a:r>
          </a:p>
        </p:txBody>
      </p:sp>
      <p:grpSp>
        <p:nvGrpSpPr>
          <p:cNvPr id="399402" name="Group 42"/>
          <p:cNvGrpSpPr>
            <a:grpSpLocks/>
          </p:cNvGrpSpPr>
          <p:nvPr/>
        </p:nvGrpSpPr>
        <p:grpSpPr bwMode="auto">
          <a:xfrm>
            <a:off x="77787" y="4140201"/>
            <a:ext cx="8886701" cy="2103437"/>
            <a:chOff x="0" y="2795"/>
            <a:chExt cx="5760" cy="1325"/>
          </a:xfrm>
        </p:grpSpPr>
        <p:grpSp>
          <p:nvGrpSpPr>
            <p:cNvPr id="399366" name="Group 6"/>
            <p:cNvGrpSpPr>
              <a:grpSpLocks/>
            </p:cNvGrpSpPr>
            <p:nvPr/>
          </p:nvGrpSpPr>
          <p:grpSpPr bwMode="auto">
            <a:xfrm>
              <a:off x="336" y="2886"/>
              <a:ext cx="5129" cy="1234"/>
              <a:chOff x="336" y="1487"/>
              <a:chExt cx="5129" cy="2120"/>
            </a:xfrm>
          </p:grpSpPr>
          <p:sp>
            <p:nvSpPr>
              <p:cNvPr id="399367" name="Oval 7" descr="花束"/>
              <p:cNvSpPr>
                <a:spLocks noChangeArrowheads="1"/>
              </p:cNvSpPr>
              <p:nvPr/>
            </p:nvSpPr>
            <p:spPr bwMode="auto">
              <a:xfrm>
                <a:off x="1603" y="1984"/>
                <a:ext cx="749" cy="932"/>
              </a:xfrm>
              <a:prstGeom prst="ellipse">
                <a:avLst/>
              </a:prstGeom>
              <a:blipFill dpi="0" rotWithShape="1">
                <a:blip r:embed="rId3"/>
                <a:srcRect/>
                <a:tile tx="0" ty="0" sx="100000" sy="100000" flip="none" algn="tl"/>
              </a:bli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lnSpc>
                    <a:spcPct val="100000"/>
                  </a:lnSpc>
                  <a:spcBef>
                    <a:spcPct val="50000"/>
                  </a:spcBef>
                </a:pPr>
                <a:r>
                  <a:rPr lang="zh-CN" altLang="en-US" sz="2000" b="1" dirty="0"/>
                  <a:t>图书预定</a:t>
                </a:r>
                <a:br>
                  <a:rPr lang="en-US" altLang="zh-CN" sz="2000" b="1" dirty="0"/>
                </a:br>
                <a:r>
                  <a:rPr lang="zh-CN" altLang="en-US" sz="2000" b="1" dirty="0"/>
                  <a:t>处理</a:t>
                </a:r>
              </a:p>
            </p:txBody>
          </p:sp>
          <p:sp>
            <p:nvSpPr>
              <p:cNvPr id="399368" name="Oval 8" descr="花束"/>
              <p:cNvSpPr>
                <a:spLocks noChangeArrowheads="1"/>
              </p:cNvSpPr>
              <p:nvPr/>
            </p:nvSpPr>
            <p:spPr bwMode="auto">
              <a:xfrm>
                <a:off x="3332" y="1984"/>
                <a:ext cx="806" cy="932"/>
              </a:xfrm>
              <a:prstGeom prst="ellipse">
                <a:avLst/>
              </a:prstGeom>
              <a:blipFill dpi="0" rotWithShape="1">
                <a:blip r:embed="rId3"/>
                <a:srcRect/>
                <a:tile tx="0" ty="0" sx="100000" sy="100000" flip="none" algn="tl"/>
              </a:bli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lnSpc>
                    <a:spcPct val="100000"/>
                  </a:lnSpc>
                  <a:spcBef>
                    <a:spcPct val="50000"/>
                  </a:spcBef>
                </a:pPr>
                <a:r>
                  <a:rPr lang="zh-CN" altLang="en-US" sz="2000" b="1" dirty="0"/>
                  <a:t>图书预定</a:t>
                </a:r>
                <a:br>
                  <a:rPr lang="en-US" altLang="zh-CN" sz="2000" b="1" dirty="0"/>
                </a:br>
                <a:r>
                  <a:rPr lang="zh-CN" altLang="en-US" sz="2000" b="1" dirty="0"/>
                  <a:t>汇总</a:t>
                </a:r>
              </a:p>
            </p:txBody>
          </p:sp>
          <p:sp>
            <p:nvSpPr>
              <p:cNvPr id="399369" name="Rectangle 9" descr="信纸"/>
              <p:cNvSpPr>
                <a:spLocks noChangeArrowheads="1"/>
              </p:cNvSpPr>
              <p:nvPr/>
            </p:nvSpPr>
            <p:spPr bwMode="auto">
              <a:xfrm>
                <a:off x="1257" y="1487"/>
                <a:ext cx="1211" cy="248"/>
              </a:xfrm>
              <a:prstGeom prst="rect">
                <a:avLst/>
              </a:prstGeom>
              <a:blipFill dpi="0" rotWithShape="1">
                <a:blip r:embed="rId4"/>
                <a:srcRect/>
                <a:tile tx="0" ty="0" sx="100000" sy="100000" flip="none" algn="tl"/>
              </a:blipFill>
              <a:ln w="19050" algn="ctr">
                <a:solidFill>
                  <a:srgbClr val="CCFF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50000"/>
                  </a:spcBef>
                </a:pPr>
                <a:r>
                  <a:rPr lang="zh-CN" altLang="en-US" sz="2000" b="1"/>
                  <a:t>图书目录文件</a:t>
                </a:r>
              </a:p>
            </p:txBody>
          </p:sp>
          <p:sp>
            <p:nvSpPr>
              <p:cNvPr id="399370" name="Line 10"/>
              <p:cNvSpPr>
                <a:spLocks noChangeShapeType="1"/>
              </p:cNvSpPr>
              <p:nvPr/>
            </p:nvSpPr>
            <p:spPr bwMode="auto">
              <a:xfrm>
                <a:off x="1257" y="1735"/>
                <a:ext cx="121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371" name="Line 11"/>
              <p:cNvSpPr>
                <a:spLocks noChangeShapeType="1"/>
              </p:cNvSpPr>
              <p:nvPr/>
            </p:nvSpPr>
            <p:spPr bwMode="auto">
              <a:xfrm>
                <a:off x="1257" y="1487"/>
                <a:ext cx="121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372" name="Line 12"/>
              <p:cNvSpPr>
                <a:spLocks noChangeShapeType="1"/>
              </p:cNvSpPr>
              <p:nvPr/>
            </p:nvSpPr>
            <p:spPr bwMode="auto">
              <a:xfrm>
                <a:off x="1257" y="1487"/>
                <a:ext cx="0" cy="24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373" name="Rectangle 13" descr="信纸"/>
              <p:cNvSpPr>
                <a:spLocks noChangeArrowheads="1"/>
              </p:cNvSpPr>
              <p:nvPr/>
            </p:nvSpPr>
            <p:spPr bwMode="auto">
              <a:xfrm>
                <a:off x="3101" y="1487"/>
                <a:ext cx="1211" cy="248"/>
              </a:xfrm>
              <a:prstGeom prst="rect">
                <a:avLst/>
              </a:prstGeom>
              <a:blipFill dpi="0" rotWithShape="1">
                <a:blip r:embed="rId4"/>
                <a:srcRect/>
                <a:tile tx="0" ty="0" sx="100000" sy="100000" flip="none" algn="tl"/>
              </a:blipFill>
              <a:ln w="19050" algn="ctr">
                <a:solidFill>
                  <a:srgbClr val="CCFF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50000"/>
                  </a:spcBef>
                </a:pPr>
                <a:r>
                  <a:rPr lang="zh-CN" altLang="en-US" sz="2000" b="1"/>
                  <a:t>出版社档案文件</a:t>
                </a:r>
              </a:p>
            </p:txBody>
          </p:sp>
          <p:sp>
            <p:nvSpPr>
              <p:cNvPr id="399374" name="Rectangle 14" descr="信纸"/>
              <p:cNvSpPr>
                <a:spLocks noChangeArrowheads="1"/>
              </p:cNvSpPr>
              <p:nvPr/>
            </p:nvSpPr>
            <p:spPr bwMode="auto">
              <a:xfrm>
                <a:off x="1275" y="3367"/>
                <a:ext cx="1335" cy="240"/>
              </a:xfrm>
              <a:prstGeom prst="rect">
                <a:avLst/>
              </a:prstGeom>
              <a:blipFill dpi="0" rotWithShape="1">
                <a:blip r:embed="rId4"/>
                <a:srcRect/>
                <a:tile tx="0" ty="0" sx="100000" sy="100000" flip="none" algn="tl"/>
              </a:blipFill>
              <a:ln w="19050" algn="ctr">
                <a:solidFill>
                  <a:srgbClr val="CCFF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50000"/>
                  </a:spcBef>
                </a:pPr>
                <a:r>
                  <a:rPr lang="zh-CN" altLang="en-US" sz="2000" b="1"/>
                  <a:t>顾客购书档案文件</a:t>
                </a:r>
              </a:p>
            </p:txBody>
          </p:sp>
          <p:sp>
            <p:nvSpPr>
              <p:cNvPr id="399375" name="Rectangle 15" descr="信纸"/>
              <p:cNvSpPr>
                <a:spLocks noChangeArrowheads="1"/>
              </p:cNvSpPr>
              <p:nvPr/>
            </p:nvSpPr>
            <p:spPr bwMode="auto">
              <a:xfrm>
                <a:off x="3217" y="3351"/>
                <a:ext cx="1210" cy="248"/>
              </a:xfrm>
              <a:prstGeom prst="rect">
                <a:avLst/>
              </a:prstGeom>
              <a:blipFill dpi="0" rotWithShape="1">
                <a:blip r:embed="rId4"/>
                <a:srcRect/>
                <a:tile tx="0" ty="0" sx="100000" sy="100000" flip="none" algn="tl"/>
              </a:blipFill>
              <a:ln w="19050" algn="ctr">
                <a:solidFill>
                  <a:srgbClr val="CCFF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50000"/>
                  </a:spcBef>
                </a:pPr>
                <a:r>
                  <a:rPr lang="zh-CN" altLang="en-US" sz="2000" b="1"/>
                  <a:t>订货汇总文件</a:t>
                </a:r>
              </a:p>
            </p:txBody>
          </p:sp>
          <p:sp>
            <p:nvSpPr>
              <p:cNvPr id="399376" name="Rectangle 16"/>
              <p:cNvSpPr>
                <a:spLocks noChangeArrowheads="1"/>
              </p:cNvSpPr>
              <p:nvPr/>
            </p:nvSpPr>
            <p:spPr bwMode="auto">
              <a:xfrm>
                <a:off x="336" y="2232"/>
                <a:ext cx="578" cy="435"/>
              </a:xfrm>
              <a:prstGeom prst="rect">
                <a:avLst/>
              </a:prstGeom>
              <a:gradFill rotWithShape="1">
                <a:gsLst>
                  <a:gs pos="0">
                    <a:srgbClr val="CCFFCC">
                      <a:gamma/>
                      <a:shade val="46275"/>
                      <a:invGamma/>
                    </a:srgbClr>
                  </a:gs>
                  <a:gs pos="50000">
                    <a:srgbClr val="CCFFCC"/>
                  </a:gs>
                  <a:gs pos="100000">
                    <a:srgbClr val="CCFFCC">
                      <a:gamma/>
                      <a:shade val="46275"/>
                      <a:invGamma/>
                    </a:srgbClr>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50000"/>
                  </a:spcBef>
                </a:pPr>
                <a:r>
                  <a:rPr lang="zh-CN" altLang="en-US" sz="2000" b="1"/>
                  <a:t>顾客</a:t>
                </a:r>
              </a:p>
            </p:txBody>
          </p:sp>
          <p:sp>
            <p:nvSpPr>
              <p:cNvPr id="399377" name="Rectangle 17"/>
              <p:cNvSpPr>
                <a:spLocks noChangeArrowheads="1"/>
              </p:cNvSpPr>
              <p:nvPr/>
            </p:nvSpPr>
            <p:spPr bwMode="auto">
              <a:xfrm>
                <a:off x="4887" y="2232"/>
                <a:ext cx="578" cy="435"/>
              </a:xfrm>
              <a:prstGeom prst="rect">
                <a:avLst/>
              </a:prstGeom>
              <a:gradFill rotWithShape="1">
                <a:gsLst>
                  <a:gs pos="0">
                    <a:srgbClr val="CCFFCC">
                      <a:gamma/>
                      <a:shade val="46275"/>
                      <a:invGamma/>
                    </a:srgbClr>
                  </a:gs>
                  <a:gs pos="50000">
                    <a:srgbClr val="CCFFCC"/>
                  </a:gs>
                  <a:gs pos="100000">
                    <a:srgbClr val="CCFFCC">
                      <a:gamma/>
                      <a:shade val="46275"/>
                      <a:invGamma/>
                    </a:srgbClr>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50000"/>
                  </a:spcBef>
                </a:pPr>
                <a:r>
                  <a:rPr lang="zh-CN" altLang="en-US" sz="2000" b="1"/>
                  <a:t>出版社</a:t>
                </a:r>
              </a:p>
            </p:txBody>
          </p:sp>
          <p:sp>
            <p:nvSpPr>
              <p:cNvPr id="399378" name="Line 18"/>
              <p:cNvSpPr>
                <a:spLocks noChangeShapeType="1"/>
              </p:cNvSpPr>
              <p:nvPr/>
            </p:nvSpPr>
            <p:spPr bwMode="auto">
              <a:xfrm>
                <a:off x="913" y="2481"/>
                <a:ext cx="69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379" name="Line 19"/>
              <p:cNvSpPr>
                <a:spLocks noChangeShapeType="1"/>
              </p:cNvSpPr>
              <p:nvPr/>
            </p:nvSpPr>
            <p:spPr bwMode="auto">
              <a:xfrm>
                <a:off x="1949" y="1735"/>
                <a:ext cx="0" cy="24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380" name="Line 20"/>
              <p:cNvSpPr>
                <a:spLocks noChangeShapeType="1"/>
              </p:cNvSpPr>
              <p:nvPr/>
            </p:nvSpPr>
            <p:spPr bwMode="auto">
              <a:xfrm flipV="1">
                <a:off x="1949" y="2916"/>
                <a:ext cx="0" cy="43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381" name="Line 21"/>
              <p:cNvSpPr>
                <a:spLocks noChangeShapeType="1"/>
              </p:cNvSpPr>
              <p:nvPr/>
            </p:nvSpPr>
            <p:spPr bwMode="auto">
              <a:xfrm flipV="1">
                <a:off x="3793" y="2916"/>
                <a:ext cx="0" cy="43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382" name="Rectangle 22" descr="信纸"/>
              <p:cNvSpPr>
                <a:spLocks noChangeArrowheads="1"/>
              </p:cNvSpPr>
              <p:nvPr/>
            </p:nvSpPr>
            <p:spPr bwMode="auto">
              <a:xfrm>
                <a:off x="2526" y="2916"/>
                <a:ext cx="806" cy="248"/>
              </a:xfrm>
              <a:prstGeom prst="rect">
                <a:avLst/>
              </a:prstGeom>
              <a:blipFill dpi="0" rotWithShape="1">
                <a:blip r:embed="rId4"/>
                <a:srcRect/>
                <a:tile tx="0" ty="0" sx="100000" sy="100000" flip="none" algn="tl"/>
              </a:blipFill>
              <a:ln w="19050" algn="ctr">
                <a:solidFill>
                  <a:srgbClr val="CCFF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50000"/>
                  </a:spcBef>
                </a:pPr>
                <a:r>
                  <a:rPr lang="zh-CN" altLang="en-US" sz="2000" b="1"/>
                  <a:t>订单文件</a:t>
                </a:r>
              </a:p>
            </p:txBody>
          </p:sp>
          <p:sp>
            <p:nvSpPr>
              <p:cNvPr id="399383" name="Line 23"/>
              <p:cNvSpPr>
                <a:spLocks noChangeShapeType="1"/>
              </p:cNvSpPr>
              <p:nvPr/>
            </p:nvSpPr>
            <p:spPr bwMode="auto">
              <a:xfrm>
                <a:off x="4138" y="2481"/>
                <a:ext cx="749"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384" name="Rectangle 24"/>
              <p:cNvSpPr>
                <a:spLocks noChangeArrowheads="1"/>
              </p:cNvSpPr>
              <p:nvPr/>
            </p:nvSpPr>
            <p:spPr bwMode="auto">
              <a:xfrm>
                <a:off x="970" y="2046"/>
                <a:ext cx="633" cy="249"/>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50000"/>
                  </a:spcBef>
                </a:pPr>
                <a:r>
                  <a:rPr lang="zh-CN" altLang="en-US" sz="2000" b="1"/>
                  <a:t>顾客订单</a:t>
                </a:r>
              </a:p>
            </p:txBody>
          </p:sp>
          <p:sp>
            <p:nvSpPr>
              <p:cNvPr id="399385" name="Rectangle 25"/>
              <p:cNvSpPr>
                <a:spLocks noChangeArrowheads="1"/>
              </p:cNvSpPr>
              <p:nvPr/>
            </p:nvSpPr>
            <p:spPr bwMode="auto">
              <a:xfrm>
                <a:off x="4196" y="1984"/>
                <a:ext cx="634" cy="435"/>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50000"/>
                  </a:spcBef>
                </a:pPr>
                <a:r>
                  <a:rPr lang="zh-CN" altLang="en-US" sz="2000" b="1"/>
                  <a:t>出版社</a:t>
                </a:r>
              </a:p>
              <a:p>
                <a:pPr algn="ctr">
                  <a:spcBef>
                    <a:spcPct val="50000"/>
                  </a:spcBef>
                </a:pPr>
                <a:r>
                  <a:rPr lang="zh-CN" altLang="en-US" sz="2000" b="1"/>
                  <a:t>订单</a:t>
                </a:r>
              </a:p>
            </p:txBody>
          </p:sp>
          <p:sp>
            <p:nvSpPr>
              <p:cNvPr id="399386" name="Line 26"/>
              <p:cNvSpPr>
                <a:spLocks noChangeShapeType="1"/>
              </p:cNvSpPr>
              <p:nvPr/>
            </p:nvSpPr>
            <p:spPr bwMode="auto">
              <a:xfrm>
                <a:off x="1268" y="3351"/>
                <a:ext cx="13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387" name="Line 27"/>
              <p:cNvSpPr>
                <a:spLocks noChangeShapeType="1"/>
              </p:cNvSpPr>
              <p:nvPr/>
            </p:nvSpPr>
            <p:spPr bwMode="auto">
              <a:xfrm>
                <a:off x="1271" y="3607"/>
                <a:ext cx="13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388" name="Line 28"/>
              <p:cNvSpPr>
                <a:spLocks noChangeShapeType="1"/>
              </p:cNvSpPr>
              <p:nvPr/>
            </p:nvSpPr>
            <p:spPr bwMode="auto">
              <a:xfrm>
                <a:off x="1268" y="3351"/>
                <a:ext cx="0" cy="24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389" name="Line 29"/>
              <p:cNvSpPr>
                <a:spLocks noChangeShapeType="1"/>
              </p:cNvSpPr>
              <p:nvPr/>
            </p:nvSpPr>
            <p:spPr bwMode="auto">
              <a:xfrm>
                <a:off x="3217" y="3351"/>
                <a:ext cx="121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390" name="Line 30"/>
              <p:cNvSpPr>
                <a:spLocks noChangeShapeType="1"/>
              </p:cNvSpPr>
              <p:nvPr/>
            </p:nvSpPr>
            <p:spPr bwMode="auto">
              <a:xfrm>
                <a:off x="3217" y="3599"/>
                <a:ext cx="121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391" name="Line 31"/>
              <p:cNvSpPr>
                <a:spLocks noChangeShapeType="1"/>
              </p:cNvSpPr>
              <p:nvPr/>
            </p:nvSpPr>
            <p:spPr bwMode="auto">
              <a:xfrm>
                <a:off x="3217" y="3351"/>
                <a:ext cx="0" cy="24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392" name="Line 32"/>
              <p:cNvSpPr>
                <a:spLocks noChangeShapeType="1"/>
              </p:cNvSpPr>
              <p:nvPr/>
            </p:nvSpPr>
            <p:spPr bwMode="auto">
              <a:xfrm>
                <a:off x="2526" y="2916"/>
                <a:ext cx="80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393" name="Line 33"/>
              <p:cNvSpPr>
                <a:spLocks noChangeShapeType="1"/>
              </p:cNvSpPr>
              <p:nvPr/>
            </p:nvSpPr>
            <p:spPr bwMode="auto">
              <a:xfrm>
                <a:off x="2526" y="3164"/>
                <a:ext cx="80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394" name="Line 34"/>
              <p:cNvSpPr>
                <a:spLocks noChangeShapeType="1"/>
              </p:cNvSpPr>
              <p:nvPr/>
            </p:nvSpPr>
            <p:spPr bwMode="auto">
              <a:xfrm>
                <a:off x="2526" y="2916"/>
                <a:ext cx="0" cy="24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395" name="Line 35"/>
              <p:cNvSpPr>
                <a:spLocks noChangeShapeType="1"/>
              </p:cNvSpPr>
              <p:nvPr/>
            </p:nvSpPr>
            <p:spPr bwMode="auto">
              <a:xfrm>
                <a:off x="3101" y="1487"/>
                <a:ext cx="121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396" name="Line 36"/>
              <p:cNvSpPr>
                <a:spLocks noChangeShapeType="1"/>
              </p:cNvSpPr>
              <p:nvPr/>
            </p:nvSpPr>
            <p:spPr bwMode="auto">
              <a:xfrm>
                <a:off x="3101" y="1735"/>
                <a:ext cx="121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397" name="Line 37"/>
              <p:cNvSpPr>
                <a:spLocks noChangeShapeType="1"/>
              </p:cNvSpPr>
              <p:nvPr/>
            </p:nvSpPr>
            <p:spPr bwMode="auto">
              <a:xfrm>
                <a:off x="3101" y="1487"/>
                <a:ext cx="0" cy="24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398" name="Line 38"/>
              <p:cNvSpPr>
                <a:spLocks noChangeShapeType="1"/>
              </p:cNvSpPr>
              <p:nvPr/>
            </p:nvSpPr>
            <p:spPr bwMode="auto">
              <a:xfrm>
                <a:off x="2411" y="2605"/>
                <a:ext cx="403" cy="31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399" name="Line 39"/>
              <p:cNvSpPr>
                <a:spLocks noChangeShapeType="1"/>
              </p:cNvSpPr>
              <p:nvPr/>
            </p:nvSpPr>
            <p:spPr bwMode="auto">
              <a:xfrm flipV="1">
                <a:off x="3044" y="2543"/>
                <a:ext cx="288" cy="37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400" name="Line 40"/>
              <p:cNvSpPr>
                <a:spLocks noChangeShapeType="1"/>
              </p:cNvSpPr>
              <p:nvPr/>
            </p:nvSpPr>
            <p:spPr bwMode="auto">
              <a:xfrm>
                <a:off x="3735" y="1735"/>
                <a:ext cx="0" cy="24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99401" name="Line 41"/>
            <p:cNvSpPr>
              <a:spLocks noChangeShapeType="1"/>
            </p:cNvSpPr>
            <p:nvPr/>
          </p:nvSpPr>
          <p:spPr bwMode="auto">
            <a:xfrm>
              <a:off x="0" y="2795"/>
              <a:ext cx="576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grpSp>
      <p:sp>
        <p:nvSpPr>
          <p:cNvPr id="2" name="矩形 1"/>
          <p:cNvSpPr/>
          <p:nvPr/>
        </p:nvSpPr>
        <p:spPr>
          <a:xfrm>
            <a:off x="2842167" y="6285447"/>
            <a:ext cx="3677835" cy="590931"/>
          </a:xfrm>
          <a:prstGeom prst="rect">
            <a:avLst/>
          </a:prstGeom>
        </p:spPr>
        <p:txBody>
          <a:bodyPr wrap="square">
            <a:spAutoFit/>
          </a:bodyPr>
          <a:lstStyle/>
          <a:p>
            <a:r>
              <a:rPr lang="zh-CN" altLang="en-US" sz="1800" i="0" dirty="0">
                <a:solidFill>
                  <a:srgbClr val="0000FF"/>
                </a:solidFill>
                <a:ea typeface="华文中宋" pitchFamily="2" charset="-122"/>
              </a:rPr>
              <a:t>图书预定系统 数据流图</a:t>
            </a:r>
            <a:endParaRPr lang="zh-CN" altLang="en-US" sz="1800" i="0" dirty="0">
              <a:solidFill>
                <a:srgbClr val="0000FF"/>
              </a:solidFill>
            </a:endParaRPr>
          </a:p>
        </p:txBody>
      </p:sp>
      <p:sp>
        <p:nvSpPr>
          <p:cNvPr id="3" name="灯片编号占位符 2"/>
          <p:cNvSpPr>
            <a:spLocks noGrp="1"/>
          </p:cNvSpPr>
          <p:nvPr>
            <p:ph type="sldNum" sz="quarter" idx="11"/>
          </p:nvPr>
        </p:nvSpPr>
        <p:spPr>
          <a:xfrm>
            <a:off x="197958" y="6434220"/>
            <a:ext cx="1688195" cy="293384"/>
          </a:xfrm>
        </p:spPr>
        <p:txBody>
          <a:bodyPr/>
          <a:lstStyle/>
          <a:p>
            <a:pPr>
              <a:defRPr/>
            </a:pPr>
            <a:fld id="{C8E68E76-BED9-4822-AFC4-B7367625829A}" type="slidenum">
              <a:rPr lang="en-US" altLang="zh-CN" smtClean="0"/>
              <a:pPr>
                <a:defRPr/>
              </a:pPr>
              <a:t>31</a:t>
            </a:fld>
            <a:endParaRPr lang="en-US" altLang="zh-CN" dirty="0"/>
          </a:p>
        </p:txBody>
      </p:sp>
      <p:sp>
        <p:nvSpPr>
          <p:cNvPr id="5" name="矩形 4"/>
          <p:cNvSpPr/>
          <p:nvPr/>
        </p:nvSpPr>
        <p:spPr>
          <a:xfrm>
            <a:off x="2719427" y="380695"/>
            <a:ext cx="3923314" cy="1089529"/>
          </a:xfrm>
          <a:prstGeom prst="rect">
            <a:avLst/>
          </a:prstGeom>
        </p:spPr>
        <p:txBody>
          <a:bodyPr wrap="square">
            <a:spAutoFit/>
          </a:bodyPr>
          <a:lstStyle/>
          <a:p>
            <a:r>
              <a:rPr lang="en-US" altLang="zh-CN" sz="3600" dirty="0">
                <a:solidFill>
                  <a:srgbClr val="FFFFFF"/>
                </a:solidFill>
                <a:latin typeface="Arial"/>
                <a:ea typeface="宋体"/>
                <a:cs typeface="+mj-cs"/>
              </a:rPr>
              <a:t>7.2.3  </a:t>
            </a:r>
            <a:r>
              <a:rPr lang="zh-CN" altLang="en-US" sz="3600" dirty="0">
                <a:solidFill>
                  <a:srgbClr val="FFFFFF"/>
                </a:solidFill>
                <a:latin typeface="Arial"/>
                <a:ea typeface="宋体"/>
                <a:cs typeface="+mj-cs"/>
              </a:rPr>
              <a:t>数据字典</a:t>
            </a:r>
            <a:endParaRPr lang="zh-CN" altLang="en-US" dirty="0"/>
          </a:p>
        </p:txBody>
      </p:sp>
    </p:spTree>
    <p:extLst>
      <p:ext uri="{BB962C8B-B14F-4D97-AF65-F5344CB8AC3E}">
        <p14:creationId xmlns:p14="http://schemas.microsoft.com/office/powerpoint/2010/main" val="3949931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99402"/>
                                        </p:tgtEl>
                                        <p:attrNameLst>
                                          <p:attrName>style.visibility</p:attrName>
                                        </p:attrNameLst>
                                      </p:cBhvr>
                                      <p:to>
                                        <p:strVal val="visible"/>
                                      </p:to>
                                    </p:set>
                                    <p:animEffect transition="in" filter="checkerboard(across)">
                                      <p:cBhvr>
                                        <p:cTn id="7" dur="500"/>
                                        <p:tgtEl>
                                          <p:spTgt spid="39940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6227" name="Rectangle 3"/>
          <p:cNvSpPr>
            <a:spLocks noGrp="1" noChangeArrowheads="1"/>
          </p:cNvSpPr>
          <p:nvPr>
            <p:ph idx="1"/>
          </p:nvPr>
        </p:nvSpPr>
        <p:spPr bwMode="auto">
          <a:xfrm>
            <a:off x="899592" y="2132856"/>
            <a:ext cx="7772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10000"/>
              </a:lnSpc>
              <a:buClr>
                <a:srgbClr val="0000FF"/>
              </a:buClr>
            </a:pPr>
            <a:r>
              <a:rPr lang="zh-CN" altLang="en-US" sz="2400" b="1" dirty="0">
                <a:solidFill>
                  <a:srgbClr val="000066"/>
                </a:solidFill>
              </a:rPr>
              <a:t>数据字典是各类数据描述的集合。</a:t>
            </a:r>
          </a:p>
          <a:p>
            <a:pPr eaLnBrk="1" hangingPunct="1">
              <a:lnSpc>
                <a:spcPct val="110000"/>
              </a:lnSpc>
              <a:buClr>
                <a:srgbClr val="0000FF"/>
              </a:buClr>
            </a:pPr>
            <a:r>
              <a:rPr lang="zh-CN" altLang="en-US" sz="2400" b="1" dirty="0">
                <a:solidFill>
                  <a:srgbClr val="000066"/>
                </a:solidFill>
              </a:rPr>
              <a:t>数据字典是进行详细的数据收集和数据分析所获得的主要结果。</a:t>
            </a:r>
          </a:p>
          <a:p>
            <a:pPr eaLnBrk="1" hangingPunct="1">
              <a:lnSpc>
                <a:spcPct val="110000"/>
              </a:lnSpc>
              <a:buClr>
                <a:srgbClr val="0000FF"/>
              </a:buClr>
            </a:pPr>
            <a:r>
              <a:rPr lang="zh-CN" altLang="en-US" sz="2400" b="1" dirty="0">
                <a:solidFill>
                  <a:srgbClr val="000066"/>
                </a:solidFill>
              </a:rPr>
              <a:t>数据字典用来说明或描述系统中</a:t>
            </a:r>
            <a:r>
              <a:rPr lang="zh-CN" altLang="en-US" sz="2400" b="1" dirty="0">
                <a:solidFill>
                  <a:srgbClr val="CC3300"/>
                </a:solidFill>
              </a:rPr>
              <a:t>数据的静态组成结构</a:t>
            </a:r>
            <a:r>
              <a:rPr lang="zh-CN" altLang="en-US" sz="2400" b="1" dirty="0">
                <a:solidFill>
                  <a:srgbClr val="000066"/>
                </a:solidFill>
              </a:rPr>
              <a:t>，是</a:t>
            </a:r>
            <a:r>
              <a:rPr lang="zh-CN" altLang="en-US" sz="2400" b="1" dirty="0">
                <a:solidFill>
                  <a:srgbClr val="000066"/>
                </a:solidFill>
                <a:latin typeface="宋体" pitchFamily="2" charset="-122"/>
              </a:rPr>
              <a:t>数据库系统中各类数据属性的清单，</a:t>
            </a:r>
            <a:r>
              <a:rPr lang="zh-CN" altLang="en-US" sz="2400" b="1" dirty="0">
                <a:solidFill>
                  <a:srgbClr val="000066"/>
                </a:solidFill>
              </a:rPr>
              <a:t>在数据库设计中占有很重要的地位。</a:t>
            </a:r>
          </a:p>
          <a:p>
            <a:pPr eaLnBrk="1" hangingPunct="1">
              <a:lnSpc>
                <a:spcPct val="110000"/>
              </a:lnSpc>
              <a:buClr>
                <a:srgbClr val="0000FF"/>
              </a:buClr>
            </a:pPr>
            <a:r>
              <a:rPr lang="zh-CN" altLang="en-US" sz="2400" b="1" dirty="0">
                <a:solidFill>
                  <a:srgbClr val="000066"/>
                </a:solidFill>
              </a:rPr>
              <a:t>数据字典在需求分析阶段建立，在数据库设计过程中不断修改、充实、完善。</a:t>
            </a:r>
          </a:p>
        </p:txBody>
      </p:sp>
      <p:sp>
        <p:nvSpPr>
          <p:cNvPr id="21508" name="Rectangle 4"/>
          <p:cNvSpPr>
            <a:spLocks noChangeArrowheads="1"/>
          </p:cNvSpPr>
          <p:nvPr/>
        </p:nvSpPr>
        <p:spPr bwMode="auto">
          <a:xfrm>
            <a:off x="323528" y="1488158"/>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90000"/>
              </a:lnSpc>
              <a:spcBef>
                <a:spcPct val="20000"/>
              </a:spcBef>
              <a:buClr>
                <a:srgbClr val="0000FF"/>
              </a:buClr>
              <a:buSzPct val="75000"/>
              <a:buFont typeface="Wingdings" pitchFamily="2" charset="2"/>
              <a:buChar char="v"/>
            </a:pPr>
            <a:r>
              <a:rPr kumimoji="1" lang="en-US" altLang="zh-CN" sz="2600" b="1" i="0" dirty="0">
                <a:solidFill>
                  <a:srgbClr val="000066"/>
                </a:solidFill>
                <a:latin typeface="Tahoma" pitchFamily="34" charset="0"/>
              </a:rPr>
              <a:t>  </a:t>
            </a:r>
            <a:r>
              <a:rPr kumimoji="1" lang="zh-CN" altLang="en-US" sz="2600" b="1" i="0" dirty="0">
                <a:solidFill>
                  <a:srgbClr val="CC3300"/>
                </a:solidFill>
                <a:latin typeface="Tahoma" pitchFamily="34" charset="0"/>
              </a:rPr>
              <a:t>数据字典</a:t>
            </a:r>
            <a:r>
              <a:rPr kumimoji="1" lang="zh-CN" altLang="en-US" sz="2600" b="1" i="0" dirty="0">
                <a:solidFill>
                  <a:srgbClr val="000066"/>
                </a:solidFill>
                <a:latin typeface="Tahoma" pitchFamily="34" charset="0"/>
              </a:rPr>
              <a:t>的用途：</a:t>
            </a:r>
          </a:p>
        </p:txBody>
      </p:sp>
      <p:sp>
        <p:nvSpPr>
          <p:cNvPr id="2" name="灯片编号占位符 1"/>
          <p:cNvSpPr>
            <a:spLocks noGrp="1"/>
          </p:cNvSpPr>
          <p:nvPr>
            <p:ph type="sldNum" sz="quarter" idx="11"/>
          </p:nvPr>
        </p:nvSpPr>
        <p:spPr>
          <a:xfrm>
            <a:off x="179512" y="6247656"/>
            <a:ext cx="1152128" cy="278829"/>
          </a:xfrm>
        </p:spPr>
        <p:txBody>
          <a:bodyPr/>
          <a:lstStyle/>
          <a:p>
            <a:pPr>
              <a:defRPr/>
            </a:pPr>
            <a:fld id="{C8E68E76-BED9-4822-AFC4-B7367625829A}" type="slidenum">
              <a:rPr lang="en-US" altLang="zh-CN" smtClean="0"/>
              <a:pPr>
                <a:defRPr/>
              </a:pPr>
              <a:t>32</a:t>
            </a:fld>
            <a:endParaRPr lang="en-US" altLang="zh-CN" dirty="0"/>
          </a:p>
        </p:txBody>
      </p:sp>
      <p:sp>
        <p:nvSpPr>
          <p:cNvPr id="6" name="矩形 5"/>
          <p:cNvSpPr/>
          <p:nvPr/>
        </p:nvSpPr>
        <p:spPr>
          <a:xfrm>
            <a:off x="2719427" y="380695"/>
            <a:ext cx="3923314" cy="1089529"/>
          </a:xfrm>
          <a:prstGeom prst="rect">
            <a:avLst/>
          </a:prstGeom>
        </p:spPr>
        <p:txBody>
          <a:bodyPr wrap="square">
            <a:spAutoFit/>
          </a:bodyPr>
          <a:lstStyle/>
          <a:p>
            <a:r>
              <a:rPr lang="en-US" altLang="zh-CN" sz="3600" dirty="0">
                <a:solidFill>
                  <a:srgbClr val="FFFFFF"/>
                </a:solidFill>
                <a:latin typeface="Arial"/>
                <a:ea typeface="宋体"/>
                <a:cs typeface="+mj-cs"/>
              </a:rPr>
              <a:t>7.2.3  </a:t>
            </a:r>
            <a:r>
              <a:rPr lang="zh-CN" altLang="en-US" sz="3600" dirty="0">
                <a:solidFill>
                  <a:srgbClr val="FFFFFF"/>
                </a:solidFill>
                <a:latin typeface="Arial"/>
                <a:ea typeface="宋体"/>
                <a:cs typeface="+mj-cs"/>
              </a:rPr>
              <a:t>数据字典</a:t>
            </a:r>
            <a:endParaRPr lang="zh-CN" altLang="en-US" dirty="0"/>
          </a:p>
        </p:txBody>
      </p:sp>
    </p:spTree>
    <p:extLst>
      <p:ext uri="{BB962C8B-B14F-4D97-AF65-F5344CB8AC3E}">
        <p14:creationId xmlns:p14="http://schemas.microsoft.com/office/powerpoint/2010/main" val="26073677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6227">
                                            <p:txEl>
                                              <p:pRg st="0" end="0"/>
                                            </p:txEl>
                                          </p:spTgt>
                                        </p:tgtEl>
                                        <p:attrNameLst>
                                          <p:attrName>style.visibility</p:attrName>
                                        </p:attrNameLst>
                                      </p:cBhvr>
                                      <p:to>
                                        <p:strVal val="visible"/>
                                      </p:to>
                                    </p:set>
                                    <p:animEffect transition="in" filter="blinds(horizontal)">
                                      <p:cBhvr>
                                        <p:cTn id="7" dur="500"/>
                                        <p:tgtEl>
                                          <p:spTgt spid="436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6227">
                                            <p:txEl>
                                              <p:pRg st="1" end="1"/>
                                            </p:txEl>
                                          </p:spTgt>
                                        </p:tgtEl>
                                        <p:attrNameLst>
                                          <p:attrName>style.visibility</p:attrName>
                                        </p:attrNameLst>
                                      </p:cBhvr>
                                      <p:to>
                                        <p:strVal val="visible"/>
                                      </p:to>
                                    </p:set>
                                    <p:animEffect transition="in" filter="blinds(horizontal)">
                                      <p:cBhvr>
                                        <p:cTn id="12" dur="500"/>
                                        <p:tgtEl>
                                          <p:spTgt spid="436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6227">
                                            <p:txEl>
                                              <p:pRg st="2" end="2"/>
                                            </p:txEl>
                                          </p:spTgt>
                                        </p:tgtEl>
                                        <p:attrNameLst>
                                          <p:attrName>style.visibility</p:attrName>
                                        </p:attrNameLst>
                                      </p:cBhvr>
                                      <p:to>
                                        <p:strVal val="visible"/>
                                      </p:to>
                                    </p:set>
                                    <p:animEffect transition="in" filter="blinds(horizontal)">
                                      <p:cBhvr>
                                        <p:cTn id="17" dur="500"/>
                                        <p:tgtEl>
                                          <p:spTgt spid="4362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6227">
                                            <p:txEl>
                                              <p:pRg st="3" end="3"/>
                                            </p:txEl>
                                          </p:spTgt>
                                        </p:tgtEl>
                                        <p:attrNameLst>
                                          <p:attrName>style.visibility</p:attrName>
                                        </p:attrNameLst>
                                      </p:cBhvr>
                                      <p:to>
                                        <p:strVal val="visible"/>
                                      </p:to>
                                    </p:set>
                                    <p:animEffect transition="in" filter="blinds(horizontal)">
                                      <p:cBhvr>
                                        <p:cTn id="22" dur="500"/>
                                        <p:tgtEl>
                                          <p:spTgt spid="4362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395536" y="717501"/>
            <a:ext cx="77724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7.2.3  </a:t>
            </a:r>
            <a:r>
              <a:rPr lang="zh-CN" altLang="en-US" dirty="0"/>
              <a:t>数据字典</a:t>
            </a:r>
            <a:endParaRPr lang="zh-CN" altLang="en-US" sz="3600" b="1" dirty="0">
              <a:solidFill>
                <a:srgbClr val="0000FF"/>
              </a:solidFill>
              <a:latin typeface="黑体" panose="02010609060101010101" pitchFamily="49" charset="-122"/>
              <a:ea typeface="黑体" panose="02010609060101010101" pitchFamily="49" charset="-122"/>
            </a:endParaRPr>
          </a:p>
        </p:txBody>
      </p:sp>
      <p:sp>
        <p:nvSpPr>
          <p:cNvPr id="22531" name="Rectangle 3"/>
          <p:cNvSpPr>
            <a:spLocks noGrp="1" noChangeArrowheads="1"/>
          </p:cNvSpPr>
          <p:nvPr>
            <p:ph idx="1"/>
          </p:nvPr>
        </p:nvSpPr>
        <p:spPr bwMode="auto">
          <a:xfrm>
            <a:off x="594395" y="2060848"/>
            <a:ext cx="7772400" cy="187220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spcBef>
                <a:spcPct val="0"/>
              </a:spcBef>
            </a:pPr>
            <a:r>
              <a:rPr lang="zh-CN" altLang="en-US" b="1" dirty="0">
                <a:solidFill>
                  <a:srgbClr val="000066"/>
                </a:solidFill>
              </a:rPr>
              <a:t>数据项</a:t>
            </a:r>
          </a:p>
          <a:p>
            <a:pPr lvl="1" eaLnBrk="1" hangingPunct="1">
              <a:spcBef>
                <a:spcPct val="0"/>
              </a:spcBef>
            </a:pPr>
            <a:r>
              <a:rPr lang="zh-CN" altLang="en-US" b="1" dirty="0">
                <a:solidFill>
                  <a:srgbClr val="000066"/>
                </a:solidFill>
              </a:rPr>
              <a:t>数据结构</a:t>
            </a:r>
          </a:p>
          <a:p>
            <a:pPr lvl="1" eaLnBrk="1" hangingPunct="1">
              <a:spcBef>
                <a:spcPct val="0"/>
              </a:spcBef>
            </a:pPr>
            <a:r>
              <a:rPr lang="zh-CN" altLang="en-US" b="1" dirty="0">
                <a:solidFill>
                  <a:srgbClr val="000066"/>
                </a:solidFill>
              </a:rPr>
              <a:t>数据流</a:t>
            </a:r>
          </a:p>
          <a:p>
            <a:pPr lvl="1" eaLnBrk="1" hangingPunct="1">
              <a:spcBef>
                <a:spcPct val="0"/>
              </a:spcBef>
            </a:pPr>
            <a:r>
              <a:rPr lang="zh-CN" altLang="en-US" b="1" dirty="0">
                <a:solidFill>
                  <a:srgbClr val="000066"/>
                </a:solidFill>
              </a:rPr>
              <a:t>数据存储</a:t>
            </a:r>
          </a:p>
          <a:p>
            <a:pPr lvl="1" eaLnBrk="1" hangingPunct="1">
              <a:spcBef>
                <a:spcPct val="0"/>
              </a:spcBef>
            </a:pPr>
            <a:r>
              <a:rPr lang="zh-CN" altLang="en-US" b="1" dirty="0">
                <a:solidFill>
                  <a:srgbClr val="000066"/>
                </a:solidFill>
              </a:rPr>
              <a:t>处理过程</a:t>
            </a:r>
          </a:p>
          <a:p>
            <a:pPr eaLnBrk="1" hangingPunct="1">
              <a:buClr>
                <a:srgbClr val="FFFF66"/>
              </a:buClr>
            </a:pPr>
            <a:endParaRPr lang="en-US" altLang="zh-CN" sz="3600" b="1" dirty="0">
              <a:solidFill>
                <a:srgbClr val="000066"/>
              </a:solidFill>
            </a:endParaRPr>
          </a:p>
        </p:txBody>
      </p:sp>
      <p:sp>
        <p:nvSpPr>
          <p:cNvPr id="22532" name="Rectangle 4"/>
          <p:cNvSpPr>
            <a:spLocks noChangeArrowheads="1"/>
          </p:cNvSpPr>
          <p:nvPr/>
        </p:nvSpPr>
        <p:spPr bwMode="auto">
          <a:xfrm>
            <a:off x="179512" y="1595661"/>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90000"/>
              </a:lnSpc>
              <a:spcBef>
                <a:spcPct val="20000"/>
              </a:spcBef>
              <a:buClr>
                <a:srgbClr val="0000FF"/>
              </a:buClr>
              <a:buSzPct val="75000"/>
              <a:buFont typeface="Wingdings" pitchFamily="2" charset="2"/>
              <a:buChar char="v"/>
            </a:pPr>
            <a:r>
              <a:rPr kumimoji="1" lang="en-US" altLang="zh-CN" sz="2600" b="1" i="0" dirty="0">
                <a:solidFill>
                  <a:srgbClr val="000066"/>
                </a:solidFill>
                <a:latin typeface="Tahoma" pitchFamily="34" charset="0"/>
              </a:rPr>
              <a:t>  </a:t>
            </a:r>
            <a:r>
              <a:rPr kumimoji="1" lang="zh-CN" altLang="en-US" sz="2600" b="1" i="0" dirty="0">
                <a:solidFill>
                  <a:srgbClr val="000066"/>
                </a:solidFill>
                <a:latin typeface="Tahoma" pitchFamily="34" charset="0"/>
              </a:rPr>
              <a:t>数据字典的内容：</a:t>
            </a:r>
          </a:p>
        </p:txBody>
      </p:sp>
      <p:sp>
        <p:nvSpPr>
          <p:cNvPr id="437253" name="Rectangle 5"/>
          <p:cNvSpPr>
            <a:spLocks noChangeArrowheads="1"/>
          </p:cNvSpPr>
          <p:nvPr/>
        </p:nvSpPr>
        <p:spPr bwMode="auto">
          <a:xfrm>
            <a:off x="817438" y="4077072"/>
            <a:ext cx="7931026" cy="1720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00000"/>
              </a:lnSpc>
              <a:spcBef>
                <a:spcPct val="30000"/>
              </a:spcBef>
              <a:buClr>
                <a:srgbClr val="0000FF"/>
              </a:buClr>
              <a:buFontTx/>
              <a:buChar char="•"/>
            </a:pPr>
            <a:r>
              <a:rPr kumimoji="1" lang="en-US" altLang="zh-CN" sz="2300" b="1" i="0" dirty="0">
                <a:solidFill>
                  <a:srgbClr val="000066"/>
                </a:solidFill>
                <a:latin typeface="Tahoma" pitchFamily="34" charset="0"/>
              </a:rPr>
              <a:t> </a:t>
            </a:r>
            <a:r>
              <a:rPr kumimoji="1" lang="zh-CN" altLang="en-US" sz="2300" b="1" i="0" dirty="0">
                <a:solidFill>
                  <a:srgbClr val="000066"/>
                </a:solidFill>
                <a:latin typeface="Tahoma" pitchFamily="34" charset="0"/>
              </a:rPr>
              <a:t>数据项是数据的最小组成单位；</a:t>
            </a:r>
          </a:p>
          <a:p>
            <a:pPr eaLnBrk="1" hangingPunct="1">
              <a:lnSpc>
                <a:spcPct val="100000"/>
              </a:lnSpc>
              <a:spcBef>
                <a:spcPct val="30000"/>
              </a:spcBef>
              <a:buClr>
                <a:srgbClr val="0000FF"/>
              </a:buClr>
              <a:buFontTx/>
              <a:buChar char="•"/>
            </a:pPr>
            <a:r>
              <a:rPr kumimoji="1" lang="zh-CN" altLang="en-US" sz="2300" b="1" i="0" dirty="0">
                <a:solidFill>
                  <a:srgbClr val="000066"/>
                </a:solidFill>
                <a:latin typeface="Tahoma" pitchFamily="34" charset="0"/>
              </a:rPr>
              <a:t> 若干个数据项可以组成一个数据结构；</a:t>
            </a:r>
          </a:p>
          <a:p>
            <a:pPr eaLnBrk="1" hangingPunct="1">
              <a:lnSpc>
                <a:spcPct val="100000"/>
              </a:lnSpc>
              <a:spcBef>
                <a:spcPct val="30000"/>
              </a:spcBef>
              <a:buClr>
                <a:srgbClr val="0000FF"/>
              </a:buClr>
              <a:buFontTx/>
              <a:buChar char="•"/>
            </a:pPr>
            <a:r>
              <a:rPr kumimoji="1" lang="zh-CN" altLang="en-US" sz="2300" b="1" i="0" dirty="0">
                <a:solidFill>
                  <a:srgbClr val="000066"/>
                </a:solidFill>
                <a:latin typeface="Tahoma" pitchFamily="34" charset="0"/>
              </a:rPr>
              <a:t> 数据字典通过对数据项和数据结构的定义来描述数据流、数据存储的逻辑内容。</a:t>
            </a:r>
          </a:p>
        </p:txBody>
      </p:sp>
      <p:sp>
        <p:nvSpPr>
          <p:cNvPr id="2" name="灯片编号占位符 1"/>
          <p:cNvSpPr>
            <a:spLocks noGrp="1"/>
          </p:cNvSpPr>
          <p:nvPr>
            <p:ph type="sldNum" sz="quarter" idx="11"/>
          </p:nvPr>
        </p:nvSpPr>
        <p:spPr/>
        <p:txBody>
          <a:bodyPr/>
          <a:lstStyle/>
          <a:p>
            <a:pPr>
              <a:defRPr/>
            </a:pPr>
            <a:fld id="{C8E68E76-BED9-4822-AFC4-B7367625829A}" type="slidenum">
              <a:rPr lang="en-US" altLang="zh-CN" smtClean="0"/>
              <a:pPr>
                <a:defRPr/>
              </a:pPr>
              <a:t>33</a:t>
            </a:fld>
            <a:endParaRPr lang="en-US" altLang="zh-CN" dirty="0"/>
          </a:p>
        </p:txBody>
      </p:sp>
    </p:spTree>
    <p:extLst>
      <p:ext uri="{BB962C8B-B14F-4D97-AF65-F5344CB8AC3E}">
        <p14:creationId xmlns:p14="http://schemas.microsoft.com/office/powerpoint/2010/main" val="12830600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7253"/>
                                        </p:tgtEl>
                                        <p:attrNameLst>
                                          <p:attrName>style.visibility</p:attrName>
                                        </p:attrNameLst>
                                      </p:cBhvr>
                                      <p:to>
                                        <p:strVal val="visible"/>
                                      </p:to>
                                    </p:set>
                                    <p:animEffect transition="in" filter="blinds(horizontal)">
                                      <p:cBhvr>
                                        <p:cTn id="7" dur="500"/>
                                        <p:tgtEl>
                                          <p:spTgt spid="437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67544" y="620688"/>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⒈ </a:t>
            </a:r>
            <a:r>
              <a:rPr lang="zh-CN" altLang="en-US" dirty="0"/>
              <a:t>数据项</a:t>
            </a:r>
            <a:endParaRPr lang="zh-CN" altLang="en-US" sz="3600" b="1" dirty="0">
              <a:solidFill>
                <a:srgbClr val="0000FF"/>
              </a:solidFill>
              <a:latin typeface="黑体" panose="02010609060101010101" pitchFamily="49" charset="-122"/>
              <a:ea typeface="黑体" panose="02010609060101010101" pitchFamily="49" charset="-122"/>
            </a:endParaRPr>
          </a:p>
        </p:txBody>
      </p:sp>
      <p:sp>
        <p:nvSpPr>
          <p:cNvPr id="438275" name="Rectangle 3"/>
          <p:cNvSpPr>
            <a:spLocks noGrp="1" noChangeArrowheads="1"/>
          </p:cNvSpPr>
          <p:nvPr>
            <p:ph idx="1"/>
          </p:nvPr>
        </p:nvSpPr>
        <p:spPr bwMode="auto">
          <a:xfrm>
            <a:off x="467544" y="1369219"/>
            <a:ext cx="8229600" cy="18240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Clr>
                <a:srgbClr val="FF0000"/>
              </a:buClr>
            </a:pPr>
            <a:r>
              <a:rPr lang="zh-CN" altLang="en-US" sz="2400" b="1" dirty="0">
                <a:solidFill>
                  <a:srgbClr val="000066"/>
                </a:solidFill>
                <a:latin typeface="楷体_GB2312" pitchFamily="49" charset="-122"/>
                <a:ea typeface="楷体_GB2312" pitchFamily="49" charset="-122"/>
              </a:rPr>
              <a:t>数据项是不可再分的数据单位。</a:t>
            </a:r>
          </a:p>
          <a:p>
            <a:pPr eaLnBrk="1" hangingPunct="1">
              <a:spcBef>
                <a:spcPct val="60000"/>
              </a:spcBef>
              <a:buClr>
                <a:srgbClr val="FF0000"/>
              </a:buClr>
            </a:pPr>
            <a:r>
              <a:rPr lang="zh-CN" altLang="en-US" sz="2400" b="1" dirty="0">
                <a:solidFill>
                  <a:srgbClr val="000066"/>
                </a:solidFill>
                <a:latin typeface="楷体_GB2312" pitchFamily="49" charset="-122"/>
                <a:ea typeface="楷体_GB2312" pitchFamily="49" charset="-122"/>
              </a:rPr>
              <a:t> </a:t>
            </a:r>
            <a:r>
              <a:rPr lang="zh-CN" altLang="en-US" sz="2400" b="1" dirty="0">
                <a:solidFill>
                  <a:schemeClr val="accent6">
                    <a:lumMod val="50000"/>
                  </a:schemeClr>
                </a:solidFill>
                <a:latin typeface="楷体_GB2312" pitchFamily="49" charset="-122"/>
                <a:ea typeface="楷体_GB2312" pitchFamily="49" charset="-122"/>
              </a:rPr>
              <a:t>数据项描述｛数据项名，数据项含义说明，别名，数据类型，长度，取值范围，取值含义，与其他数据项的逻辑关系｝</a:t>
            </a:r>
          </a:p>
        </p:txBody>
      </p:sp>
      <p:sp>
        <p:nvSpPr>
          <p:cNvPr id="438277" name="Rectangle 5"/>
          <p:cNvSpPr>
            <a:spLocks noChangeArrowheads="1"/>
          </p:cNvSpPr>
          <p:nvPr/>
        </p:nvSpPr>
        <p:spPr bwMode="auto">
          <a:xfrm>
            <a:off x="1259632" y="3111253"/>
            <a:ext cx="7344048" cy="3384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20000"/>
              </a:lnSpc>
              <a:buClr>
                <a:schemeClr val="accent1"/>
              </a:buClr>
            </a:pPr>
            <a:r>
              <a:rPr kumimoji="1" lang="zh-CN" altLang="en-US" sz="2000" b="1" i="0" dirty="0">
                <a:solidFill>
                  <a:srgbClr val="CC3300"/>
                </a:solidFill>
                <a:latin typeface="楷体_GB2312" pitchFamily="49" charset="-122"/>
                <a:ea typeface="楷体_GB2312" pitchFamily="49" charset="-122"/>
              </a:rPr>
              <a:t>数据项：以</a:t>
            </a:r>
            <a:r>
              <a:rPr kumimoji="1" lang="zh-CN" altLang="en-US" sz="2000" b="1" i="0" dirty="0">
                <a:solidFill>
                  <a:srgbClr val="CC3300"/>
                </a:solidFill>
                <a:latin typeface="Times New Roman" pitchFamily="18" charset="0"/>
                <a:ea typeface="楷体_GB2312" pitchFamily="49" charset="-122"/>
              </a:rPr>
              <a:t>“</a:t>
            </a:r>
            <a:r>
              <a:rPr kumimoji="1" lang="zh-CN" altLang="en-US" sz="2000" b="1" i="0" dirty="0">
                <a:solidFill>
                  <a:srgbClr val="CC3300"/>
                </a:solidFill>
                <a:latin typeface="楷体_GB2312" pitchFamily="49" charset="-122"/>
                <a:ea typeface="楷体_GB2312" pitchFamily="49" charset="-122"/>
              </a:rPr>
              <a:t>学号</a:t>
            </a:r>
            <a:r>
              <a:rPr kumimoji="1" lang="zh-CN" altLang="en-US" sz="2000" b="1" i="0" dirty="0">
                <a:solidFill>
                  <a:srgbClr val="CC3300"/>
                </a:solidFill>
                <a:latin typeface="Times New Roman" pitchFamily="18" charset="0"/>
                <a:ea typeface="楷体_GB2312" pitchFamily="49" charset="-122"/>
              </a:rPr>
              <a:t>”</a:t>
            </a:r>
            <a:r>
              <a:rPr kumimoji="1" lang="zh-CN" altLang="en-US" sz="2000" b="1" i="0" dirty="0">
                <a:solidFill>
                  <a:srgbClr val="CC3300"/>
                </a:solidFill>
                <a:latin typeface="楷体_GB2312" pitchFamily="49" charset="-122"/>
                <a:ea typeface="楷体_GB2312" pitchFamily="49" charset="-122"/>
              </a:rPr>
              <a:t>为例：</a:t>
            </a:r>
          </a:p>
          <a:p>
            <a:pPr eaLnBrk="1" hangingPunct="1">
              <a:lnSpc>
                <a:spcPct val="120000"/>
              </a:lnSpc>
              <a:buClr>
                <a:schemeClr val="accent1"/>
              </a:buClr>
            </a:pPr>
            <a:r>
              <a:rPr kumimoji="1" lang="zh-CN" altLang="en-US" sz="2000" b="1" i="0" dirty="0">
                <a:solidFill>
                  <a:srgbClr val="000066"/>
                </a:solidFill>
                <a:latin typeface="楷体_GB2312" pitchFamily="49" charset="-122"/>
                <a:ea typeface="楷体_GB2312" pitchFamily="49" charset="-122"/>
              </a:rPr>
              <a:t>数据项名：　  学号</a:t>
            </a:r>
          </a:p>
          <a:p>
            <a:pPr eaLnBrk="1" hangingPunct="1">
              <a:lnSpc>
                <a:spcPct val="120000"/>
              </a:lnSpc>
              <a:buClr>
                <a:schemeClr val="accent1"/>
              </a:buClr>
            </a:pPr>
            <a:r>
              <a:rPr kumimoji="1" lang="zh-CN" altLang="en-US" sz="2000" b="1" i="0" dirty="0">
                <a:solidFill>
                  <a:srgbClr val="000066"/>
                </a:solidFill>
                <a:latin typeface="楷体_GB2312" pitchFamily="49" charset="-122"/>
                <a:ea typeface="楷体_GB2312" pitchFamily="49" charset="-122"/>
              </a:rPr>
              <a:t>含义说明：    唯一标识每个学生</a:t>
            </a:r>
          </a:p>
          <a:p>
            <a:pPr eaLnBrk="1" hangingPunct="1">
              <a:lnSpc>
                <a:spcPct val="120000"/>
              </a:lnSpc>
              <a:buClr>
                <a:schemeClr val="accent1"/>
              </a:buClr>
            </a:pPr>
            <a:r>
              <a:rPr kumimoji="1" lang="zh-CN" altLang="en-US" sz="2000" b="1" i="0" dirty="0">
                <a:solidFill>
                  <a:srgbClr val="000066"/>
                </a:solidFill>
                <a:latin typeface="楷体_GB2312" pitchFamily="49" charset="-122"/>
                <a:ea typeface="楷体_GB2312" pitchFamily="49" charset="-122"/>
              </a:rPr>
              <a:t>别名：　　   学生编号</a:t>
            </a:r>
          </a:p>
          <a:p>
            <a:pPr eaLnBrk="1" hangingPunct="1">
              <a:lnSpc>
                <a:spcPct val="120000"/>
              </a:lnSpc>
              <a:buClr>
                <a:schemeClr val="accent1"/>
              </a:buClr>
            </a:pPr>
            <a:r>
              <a:rPr kumimoji="1" lang="zh-CN" altLang="en-US" sz="2000" b="1" i="0" dirty="0">
                <a:solidFill>
                  <a:srgbClr val="000066"/>
                </a:solidFill>
                <a:latin typeface="楷体_GB2312" pitchFamily="49" charset="-122"/>
                <a:ea typeface="楷体_GB2312" pitchFamily="49" charset="-122"/>
              </a:rPr>
              <a:t>类型：　　   字符型</a:t>
            </a:r>
          </a:p>
          <a:p>
            <a:pPr eaLnBrk="1" hangingPunct="1">
              <a:lnSpc>
                <a:spcPct val="120000"/>
              </a:lnSpc>
              <a:buClr>
                <a:schemeClr val="accent1"/>
              </a:buClr>
            </a:pPr>
            <a:r>
              <a:rPr kumimoji="1" lang="zh-CN" altLang="en-US" sz="2000" b="1" i="0" dirty="0">
                <a:solidFill>
                  <a:srgbClr val="000066"/>
                </a:solidFill>
                <a:latin typeface="楷体_GB2312" pitchFamily="49" charset="-122"/>
                <a:ea typeface="楷体_GB2312" pitchFamily="49" charset="-122"/>
              </a:rPr>
              <a:t>长度：　　   </a:t>
            </a:r>
            <a:r>
              <a:rPr kumimoji="1" lang="en-US" altLang="zh-CN" sz="2000" b="1" i="0" dirty="0">
                <a:solidFill>
                  <a:srgbClr val="000066"/>
                </a:solidFill>
                <a:latin typeface="楷体_GB2312" pitchFamily="49" charset="-122"/>
                <a:ea typeface="楷体_GB2312" pitchFamily="49" charset="-122"/>
              </a:rPr>
              <a:t>8</a:t>
            </a:r>
          </a:p>
          <a:p>
            <a:pPr eaLnBrk="1" hangingPunct="1">
              <a:lnSpc>
                <a:spcPct val="120000"/>
              </a:lnSpc>
              <a:buClr>
                <a:schemeClr val="accent1"/>
              </a:buClr>
            </a:pPr>
            <a:r>
              <a:rPr kumimoji="1" lang="zh-CN" altLang="en-US" sz="2000" b="1" i="0" dirty="0">
                <a:solidFill>
                  <a:srgbClr val="000066"/>
                </a:solidFill>
                <a:latin typeface="楷体_GB2312" pitchFamily="49" charset="-122"/>
                <a:ea typeface="楷体_GB2312" pitchFamily="49" charset="-122"/>
              </a:rPr>
              <a:t>取值范围： </a:t>
            </a:r>
            <a:r>
              <a:rPr kumimoji="1" lang="en-US" altLang="zh-CN" sz="2000" b="1" i="0" dirty="0">
                <a:solidFill>
                  <a:srgbClr val="000066"/>
                </a:solidFill>
                <a:latin typeface="楷体_GB2312" pitchFamily="49" charset="-122"/>
                <a:ea typeface="楷体_GB2312" pitchFamily="49" charset="-122"/>
              </a:rPr>
              <a:t>00000000-99999999</a:t>
            </a:r>
          </a:p>
          <a:p>
            <a:pPr eaLnBrk="1" hangingPunct="1">
              <a:lnSpc>
                <a:spcPct val="120000"/>
              </a:lnSpc>
              <a:buClr>
                <a:schemeClr val="accent1"/>
              </a:buClr>
            </a:pPr>
            <a:r>
              <a:rPr kumimoji="1" lang="zh-CN" altLang="en-US" sz="2000" b="1" i="0" dirty="0">
                <a:solidFill>
                  <a:srgbClr val="000066"/>
                </a:solidFill>
                <a:latin typeface="楷体_GB2312" pitchFamily="49" charset="-122"/>
                <a:ea typeface="楷体_GB2312" pitchFamily="49" charset="-122"/>
              </a:rPr>
              <a:t>取值含义： 前四位标别入学年份，后四位按顺序编号。</a:t>
            </a:r>
          </a:p>
        </p:txBody>
      </p:sp>
      <p:sp>
        <p:nvSpPr>
          <p:cNvPr id="2" name="灯片编号占位符 1"/>
          <p:cNvSpPr>
            <a:spLocks noGrp="1"/>
          </p:cNvSpPr>
          <p:nvPr>
            <p:ph type="sldNum" sz="quarter" idx="11"/>
          </p:nvPr>
        </p:nvSpPr>
        <p:spPr>
          <a:xfrm>
            <a:off x="0" y="6378823"/>
            <a:ext cx="1584548" cy="321097"/>
          </a:xfrm>
        </p:spPr>
        <p:txBody>
          <a:bodyPr/>
          <a:lstStyle/>
          <a:p>
            <a:pPr>
              <a:defRPr/>
            </a:pPr>
            <a:fld id="{C8E68E76-BED9-4822-AFC4-B7367625829A}" type="slidenum">
              <a:rPr lang="en-US" altLang="zh-CN" smtClean="0"/>
              <a:pPr>
                <a:defRPr/>
              </a:pPr>
              <a:t>34</a:t>
            </a:fld>
            <a:endParaRPr lang="en-US" altLang="zh-CN" dirty="0"/>
          </a:p>
        </p:txBody>
      </p:sp>
    </p:spTree>
    <p:extLst>
      <p:ext uri="{BB962C8B-B14F-4D97-AF65-F5344CB8AC3E}">
        <p14:creationId xmlns:p14="http://schemas.microsoft.com/office/powerpoint/2010/main" val="8057912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38275">
                                            <p:txEl>
                                              <p:pRg st="0" end="0"/>
                                            </p:txEl>
                                          </p:spTgt>
                                        </p:tgtEl>
                                        <p:attrNameLst>
                                          <p:attrName>style.visibility</p:attrName>
                                        </p:attrNameLst>
                                      </p:cBhvr>
                                      <p:to>
                                        <p:strVal val="visible"/>
                                      </p:to>
                                    </p:set>
                                    <p:animEffect transition="in" filter="box(in)">
                                      <p:cBhvr>
                                        <p:cTn id="7" dur="500"/>
                                        <p:tgtEl>
                                          <p:spTgt spid="438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38275">
                                            <p:txEl>
                                              <p:pRg st="1" end="1"/>
                                            </p:txEl>
                                          </p:spTgt>
                                        </p:tgtEl>
                                        <p:attrNameLst>
                                          <p:attrName>style.visibility</p:attrName>
                                        </p:attrNameLst>
                                      </p:cBhvr>
                                      <p:to>
                                        <p:strVal val="visible"/>
                                      </p:to>
                                    </p:set>
                                    <p:animEffect transition="in" filter="box(in)">
                                      <p:cBhvr>
                                        <p:cTn id="12" dur="500"/>
                                        <p:tgtEl>
                                          <p:spTgt spid="438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38277"/>
                                        </p:tgtEl>
                                        <p:attrNameLst>
                                          <p:attrName>style.visibility</p:attrName>
                                        </p:attrNameLst>
                                      </p:cBhvr>
                                      <p:to>
                                        <p:strVal val="visible"/>
                                      </p:to>
                                    </p:set>
                                    <p:animEffect transition="in" filter="checkerboard(across)">
                                      <p:cBhvr>
                                        <p:cTn id="17" dur="500"/>
                                        <p:tgtEl>
                                          <p:spTgt spid="438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5" grpId="0" build="p" autoUpdateAnimBg="0"/>
      <p:bldP spid="438277"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bwMode="auto">
          <a:xfrm>
            <a:off x="395536" y="1484785"/>
            <a:ext cx="8424614" cy="216011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5000"/>
              </a:lnSpc>
              <a:spcBef>
                <a:spcPct val="30000"/>
              </a:spcBef>
              <a:buClr>
                <a:srgbClr val="7030A0"/>
              </a:buClr>
            </a:pPr>
            <a:r>
              <a:rPr lang="zh-CN" altLang="en-US" sz="2400" b="1" dirty="0">
                <a:solidFill>
                  <a:srgbClr val="000066"/>
                </a:solidFill>
                <a:latin typeface="楷体_GB2312" pitchFamily="49" charset="-122"/>
                <a:ea typeface="楷体_GB2312" pitchFamily="49" charset="-122"/>
              </a:rPr>
              <a:t>数据结构反映了数据之间的组合关系。</a:t>
            </a:r>
          </a:p>
          <a:p>
            <a:pPr eaLnBrk="1" hangingPunct="1">
              <a:lnSpc>
                <a:spcPct val="95000"/>
              </a:lnSpc>
              <a:spcBef>
                <a:spcPct val="30000"/>
              </a:spcBef>
              <a:buClr>
                <a:srgbClr val="7030A0"/>
              </a:buClr>
            </a:pPr>
            <a:r>
              <a:rPr lang="zh-CN" altLang="en-US" sz="2400" b="1" dirty="0">
                <a:solidFill>
                  <a:srgbClr val="000066"/>
                </a:solidFill>
                <a:latin typeface="楷体_GB2312" pitchFamily="49" charset="-122"/>
                <a:ea typeface="楷体_GB2312" pitchFamily="49" charset="-122"/>
              </a:rPr>
              <a:t> 可以由若干个数据项组成，也可以由若干个数据结构组成，或由若干个数据项和数据结构混合组成。</a:t>
            </a:r>
          </a:p>
          <a:p>
            <a:pPr eaLnBrk="1" hangingPunct="1">
              <a:lnSpc>
                <a:spcPct val="95000"/>
              </a:lnSpc>
              <a:spcBef>
                <a:spcPct val="30000"/>
              </a:spcBef>
              <a:buClr>
                <a:srgbClr val="7030A0"/>
              </a:buClr>
            </a:pPr>
            <a:r>
              <a:rPr lang="zh-CN" altLang="en-US" sz="2400" b="1" dirty="0">
                <a:solidFill>
                  <a:schemeClr val="accent6">
                    <a:lumMod val="50000"/>
                  </a:schemeClr>
                </a:solidFill>
                <a:latin typeface="楷体_GB2312" pitchFamily="49" charset="-122"/>
                <a:ea typeface="楷体_GB2312" pitchFamily="49" charset="-122"/>
              </a:rPr>
              <a:t>数据结构描述｛数据结构名，含义说明，组成</a:t>
            </a:r>
            <a:r>
              <a:rPr lang="en-US" altLang="zh-CN" sz="2400" b="1" dirty="0">
                <a:solidFill>
                  <a:schemeClr val="accent6">
                    <a:lumMod val="50000"/>
                  </a:schemeClr>
                </a:solidFill>
                <a:latin typeface="楷体_GB2312" pitchFamily="49" charset="-122"/>
                <a:ea typeface="楷体_GB2312" pitchFamily="49" charset="-122"/>
              </a:rPr>
              <a:t>:</a:t>
            </a:r>
            <a:r>
              <a:rPr lang="zh-CN" altLang="en-US" sz="2400" b="1" dirty="0">
                <a:solidFill>
                  <a:schemeClr val="accent6">
                    <a:lumMod val="50000"/>
                  </a:schemeClr>
                </a:solidFill>
                <a:latin typeface="楷体_GB2312" pitchFamily="49" charset="-122"/>
                <a:ea typeface="楷体_GB2312" pitchFamily="49" charset="-122"/>
              </a:rPr>
              <a:t>｛数据项或数据结构｝｝</a:t>
            </a:r>
          </a:p>
        </p:txBody>
      </p:sp>
      <p:sp>
        <p:nvSpPr>
          <p:cNvPr id="24580" name="Rectangle 4"/>
          <p:cNvSpPr>
            <a:spLocks noChangeArrowheads="1"/>
          </p:cNvSpPr>
          <p:nvPr/>
        </p:nvSpPr>
        <p:spPr bwMode="auto">
          <a:xfrm>
            <a:off x="251520" y="620688"/>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lnSpc>
                <a:spcPct val="90000"/>
              </a:lnSpc>
              <a:spcBef>
                <a:spcPct val="20000"/>
              </a:spcBef>
              <a:buClr>
                <a:srgbClr val="FFFF66"/>
              </a:buClr>
              <a:buSzPct val="75000"/>
              <a:buFont typeface="Wingdings" pitchFamily="2" charset="2"/>
              <a:buNone/>
            </a:pPr>
            <a:r>
              <a:rPr kumimoji="1" lang="en-US" altLang="zh-CN" sz="3200" b="1" i="0" dirty="0">
                <a:solidFill>
                  <a:schemeClr val="bg1"/>
                </a:solidFill>
                <a:latin typeface="Tahoma" pitchFamily="34" charset="0"/>
              </a:rPr>
              <a:t>2. </a:t>
            </a:r>
            <a:r>
              <a:rPr kumimoji="1" lang="zh-CN" altLang="en-US" sz="3200" b="1" i="0" dirty="0">
                <a:solidFill>
                  <a:schemeClr val="bg1"/>
                </a:solidFill>
                <a:latin typeface="Tahoma" pitchFamily="34" charset="0"/>
              </a:rPr>
              <a:t>数据结构</a:t>
            </a:r>
          </a:p>
        </p:txBody>
      </p:sp>
      <p:sp>
        <p:nvSpPr>
          <p:cNvPr id="440325" name="Rectangle 5"/>
          <p:cNvSpPr>
            <a:spLocks noChangeArrowheads="1"/>
          </p:cNvSpPr>
          <p:nvPr/>
        </p:nvSpPr>
        <p:spPr bwMode="auto">
          <a:xfrm>
            <a:off x="541214" y="3630043"/>
            <a:ext cx="8133258" cy="265447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20000"/>
              </a:lnSpc>
              <a:spcBef>
                <a:spcPct val="20000"/>
              </a:spcBef>
            </a:pPr>
            <a:r>
              <a:rPr lang="zh-CN" altLang="en-US" sz="2400" b="1" i="0" dirty="0">
                <a:solidFill>
                  <a:srgbClr val="CC3300"/>
                </a:solidFill>
                <a:latin typeface="楷体_GB2312" pitchFamily="49" charset="-122"/>
                <a:ea typeface="楷体_GB2312" pitchFamily="49" charset="-122"/>
              </a:rPr>
              <a:t>数据结构 </a:t>
            </a:r>
            <a:r>
              <a:rPr lang="en-US" altLang="zh-CN" sz="2400" b="1" i="0" dirty="0">
                <a:solidFill>
                  <a:srgbClr val="CC3300"/>
                </a:solidFill>
                <a:latin typeface="楷体_GB2312" pitchFamily="49" charset="-122"/>
                <a:ea typeface="楷体_GB2312" pitchFamily="49" charset="-122"/>
              </a:rPr>
              <a:t>:  </a:t>
            </a:r>
            <a:r>
              <a:rPr lang="zh-CN" altLang="en-US" sz="2400" b="1" i="0" dirty="0">
                <a:solidFill>
                  <a:srgbClr val="CC3300"/>
                </a:solidFill>
                <a:latin typeface="楷体_GB2312" pitchFamily="49" charset="-122"/>
                <a:ea typeface="楷体_GB2312" pitchFamily="49" charset="-122"/>
              </a:rPr>
              <a:t>以</a:t>
            </a:r>
            <a:r>
              <a:rPr lang="zh-CN" altLang="en-US" sz="2400" b="1" i="0" dirty="0">
                <a:solidFill>
                  <a:srgbClr val="CC3300"/>
                </a:solidFill>
                <a:ea typeface="楷体_GB2312" pitchFamily="49" charset="-122"/>
              </a:rPr>
              <a:t>“</a:t>
            </a:r>
            <a:r>
              <a:rPr lang="zh-CN" altLang="en-US" sz="2400" b="1" i="0" dirty="0">
                <a:solidFill>
                  <a:srgbClr val="CC3300"/>
                </a:solidFill>
                <a:latin typeface="楷体_GB2312" pitchFamily="49" charset="-122"/>
                <a:ea typeface="楷体_GB2312" pitchFamily="49" charset="-122"/>
              </a:rPr>
              <a:t>学生</a:t>
            </a:r>
            <a:r>
              <a:rPr lang="zh-CN" altLang="en-US" sz="2400" b="1" i="0" dirty="0">
                <a:solidFill>
                  <a:srgbClr val="CC3300"/>
                </a:solidFill>
                <a:ea typeface="楷体_GB2312" pitchFamily="49" charset="-122"/>
              </a:rPr>
              <a:t>”</a:t>
            </a:r>
            <a:r>
              <a:rPr lang="zh-CN" altLang="en-US" sz="2400" b="1" i="0" dirty="0">
                <a:solidFill>
                  <a:srgbClr val="CC3300"/>
                </a:solidFill>
                <a:latin typeface="楷体_GB2312" pitchFamily="49" charset="-122"/>
                <a:ea typeface="楷体_GB2312" pitchFamily="49" charset="-122"/>
              </a:rPr>
              <a:t>为例</a:t>
            </a:r>
          </a:p>
          <a:p>
            <a:pPr eaLnBrk="1" hangingPunct="1">
              <a:lnSpc>
                <a:spcPct val="120000"/>
              </a:lnSpc>
              <a:spcBef>
                <a:spcPct val="20000"/>
              </a:spcBef>
            </a:pPr>
            <a:r>
              <a:rPr lang="zh-CN" altLang="en-US" sz="2400" b="1" i="0" dirty="0">
                <a:solidFill>
                  <a:srgbClr val="000066"/>
                </a:solidFill>
                <a:latin typeface="楷体_GB2312" pitchFamily="49" charset="-122"/>
                <a:ea typeface="楷体_GB2312" pitchFamily="49" charset="-122"/>
              </a:rPr>
              <a:t>   数据结构名：学生</a:t>
            </a:r>
          </a:p>
          <a:p>
            <a:pPr eaLnBrk="1" hangingPunct="1">
              <a:lnSpc>
                <a:spcPct val="120000"/>
              </a:lnSpc>
              <a:spcBef>
                <a:spcPct val="20000"/>
              </a:spcBef>
            </a:pPr>
            <a:r>
              <a:rPr lang="zh-CN" altLang="en-US" sz="2400" b="1" i="0" dirty="0">
                <a:solidFill>
                  <a:srgbClr val="000066"/>
                </a:solidFill>
                <a:latin typeface="楷体_GB2312" pitchFamily="49" charset="-122"/>
                <a:ea typeface="楷体_GB2312" pitchFamily="49" charset="-122"/>
              </a:rPr>
              <a:t>   含义说明：课程管理子系统的主体数据结构，定义了一个学生的有关信息。</a:t>
            </a:r>
          </a:p>
          <a:p>
            <a:pPr eaLnBrk="1" hangingPunct="1">
              <a:lnSpc>
                <a:spcPct val="120000"/>
              </a:lnSpc>
              <a:spcBef>
                <a:spcPct val="20000"/>
              </a:spcBef>
            </a:pPr>
            <a:r>
              <a:rPr lang="zh-CN" altLang="en-US" sz="2400" b="1" i="0" dirty="0">
                <a:solidFill>
                  <a:srgbClr val="000066"/>
                </a:solidFill>
                <a:latin typeface="楷体_GB2312" pitchFamily="49" charset="-122"/>
                <a:ea typeface="楷体_GB2312" pitchFamily="49" charset="-122"/>
              </a:rPr>
              <a:t>   组  成：学号，姓名，性别，年龄，所在系，年级                </a:t>
            </a:r>
          </a:p>
        </p:txBody>
      </p:sp>
      <p:sp>
        <p:nvSpPr>
          <p:cNvPr id="2" name="灯片编号占位符 1"/>
          <p:cNvSpPr>
            <a:spLocks noGrp="1"/>
          </p:cNvSpPr>
          <p:nvPr>
            <p:ph type="sldNum" sz="quarter" idx="11"/>
          </p:nvPr>
        </p:nvSpPr>
        <p:spPr>
          <a:xfrm>
            <a:off x="107504" y="6284516"/>
            <a:ext cx="1512540" cy="393105"/>
          </a:xfrm>
        </p:spPr>
        <p:txBody>
          <a:bodyPr/>
          <a:lstStyle/>
          <a:p>
            <a:pPr>
              <a:defRPr/>
            </a:pPr>
            <a:fld id="{C8E68E76-BED9-4822-AFC4-B7367625829A}" type="slidenum">
              <a:rPr lang="en-US" altLang="zh-CN" smtClean="0"/>
              <a:pPr>
                <a:defRPr/>
              </a:pPr>
              <a:t>35</a:t>
            </a:fld>
            <a:endParaRPr lang="en-US" altLang="zh-CN" dirty="0"/>
          </a:p>
        </p:txBody>
      </p:sp>
    </p:spTree>
    <p:extLst>
      <p:ext uri="{BB962C8B-B14F-4D97-AF65-F5344CB8AC3E}">
        <p14:creationId xmlns:p14="http://schemas.microsoft.com/office/powerpoint/2010/main" val="22362837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25"/>
                                        </p:tgtEl>
                                        <p:attrNameLst>
                                          <p:attrName>style.visibility</p:attrName>
                                        </p:attrNameLst>
                                      </p:cBhvr>
                                      <p:to>
                                        <p:strVal val="visible"/>
                                      </p:to>
                                    </p:set>
                                    <p:animEffect transition="in" filter="blinds(horizontal)">
                                      <p:cBhvr>
                                        <p:cTn id="7" dur="500"/>
                                        <p:tgtEl>
                                          <p:spTgt spid="440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idx="1"/>
          </p:nvPr>
        </p:nvSpPr>
        <p:spPr bwMode="auto">
          <a:xfrm>
            <a:off x="395958" y="1351558"/>
            <a:ext cx="8077200" cy="279752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0"/>
              </a:spcBef>
              <a:buClr>
                <a:srgbClr val="3333FF"/>
              </a:buClr>
            </a:pPr>
            <a:r>
              <a:rPr lang="en-US" altLang="zh-CN" sz="2400" b="1" dirty="0">
                <a:solidFill>
                  <a:srgbClr val="000066"/>
                </a:solidFill>
                <a:latin typeface="楷体_GB2312" pitchFamily="49" charset="-122"/>
                <a:ea typeface="楷体_GB2312" pitchFamily="49" charset="-122"/>
              </a:rPr>
              <a:t> </a:t>
            </a:r>
            <a:r>
              <a:rPr lang="zh-CN" altLang="en-US" sz="2400" b="1" dirty="0">
                <a:solidFill>
                  <a:srgbClr val="000066"/>
                </a:solidFill>
                <a:latin typeface="楷体_GB2312" pitchFamily="49" charset="-122"/>
                <a:ea typeface="楷体_GB2312" pitchFamily="49" charset="-122"/>
              </a:rPr>
              <a:t>数据流是数据结构在系统内传输的路径。</a:t>
            </a:r>
          </a:p>
          <a:p>
            <a:pPr eaLnBrk="1" hangingPunct="1">
              <a:spcBef>
                <a:spcPct val="0"/>
              </a:spcBef>
              <a:buClr>
                <a:srgbClr val="3333FF"/>
              </a:buClr>
            </a:pPr>
            <a:r>
              <a:rPr lang="zh-CN" altLang="en-US" sz="2400" b="1" dirty="0">
                <a:solidFill>
                  <a:srgbClr val="000066"/>
                </a:solidFill>
                <a:latin typeface="楷体_GB2312" pitchFamily="49" charset="-122"/>
                <a:ea typeface="楷体_GB2312" pitchFamily="49" charset="-122"/>
              </a:rPr>
              <a:t> </a:t>
            </a:r>
            <a:r>
              <a:rPr lang="zh-CN" altLang="en-US" sz="2400" b="1" dirty="0">
                <a:solidFill>
                  <a:srgbClr val="CC3300"/>
                </a:solidFill>
                <a:latin typeface="楷体_GB2312" pitchFamily="49" charset="-122"/>
                <a:ea typeface="楷体_GB2312" pitchFamily="49" charset="-122"/>
              </a:rPr>
              <a:t>数据流描述｛数据流名，说明，数据流来源，数据流去向，组成</a:t>
            </a:r>
            <a:r>
              <a:rPr lang="en-US" altLang="zh-CN" sz="2400" b="1" dirty="0">
                <a:solidFill>
                  <a:srgbClr val="CC3300"/>
                </a:solidFill>
                <a:latin typeface="楷体_GB2312" pitchFamily="49" charset="-122"/>
                <a:ea typeface="楷体_GB2312" pitchFamily="49" charset="-122"/>
              </a:rPr>
              <a:t>:</a:t>
            </a:r>
            <a:r>
              <a:rPr lang="zh-CN" altLang="en-US" sz="2400" b="1" dirty="0">
                <a:solidFill>
                  <a:srgbClr val="CC3300"/>
                </a:solidFill>
                <a:latin typeface="楷体_GB2312" pitchFamily="49" charset="-122"/>
                <a:ea typeface="楷体_GB2312" pitchFamily="49" charset="-122"/>
              </a:rPr>
              <a:t>｛数据结构｝，平均流量，高峰期流量｝</a:t>
            </a:r>
          </a:p>
          <a:p>
            <a:pPr lvl="1" eaLnBrk="1" hangingPunct="1">
              <a:spcBef>
                <a:spcPct val="0"/>
              </a:spcBef>
            </a:pPr>
            <a:r>
              <a:rPr lang="zh-CN" altLang="en-US" sz="2400" b="1" dirty="0">
                <a:solidFill>
                  <a:srgbClr val="000066"/>
                </a:solidFill>
                <a:latin typeface="楷体_GB2312" pitchFamily="49" charset="-122"/>
                <a:ea typeface="楷体_GB2312" pitchFamily="49" charset="-122"/>
              </a:rPr>
              <a:t>数据流来源：说明该数据流来自哪个过程；</a:t>
            </a:r>
          </a:p>
          <a:p>
            <a:pPr lvl="1" eaLnBrk="1" hangingPunct="1">
              <a:spcBef>
                <a:spcPct val="0"/>
              </a:spcBef>
            </a:pPr>
            <a:r>
              <a:rPr lang="zh-CN" altLang="en-US" sz="2400" b="1" dirty="0">
                <a:solidFill>
                  <a:srgbClr val="000066"/>
                </a:solidFill>
                <a:latin typeface="楷体_GB2312" pitchFamily="49" charset="-122"/>
                <a:ea typeface="楷体_GB2312" pitchFamily="49" charset="-122"/>
              </a:rPr>
              <a:t>数据流去向：说明该数据流将到哪个过程去；</a:t>
            </a:r>
          </a:p>
          <a:p>
            <a:pPr lvl="1" eaLnBrk="1" hangingPunct="1">
              <a:spcBef>
                <a:spcPct val="0"/>
              </a:spcBef>
            </a:pPr>
            <a:r>
              <a:rPr lang="zh-CN" altLang="en-US" sz="2400" b="1" dirty="0">
                <a:solidFill>
                  <a:srgbClr val="000066"/>
                </a:solidFill>
                <a:latin typeface="楷体_GB2312" pitchFamily="49" charset="-122"/>
                <a:ea typeface="楷体_GB2312" pitchFamily="49" charset="-122"/>
              </a:rPr>
              <a:t>平均流量：在单位时间里的传输次数；</a:t>
            </a:r>
          </a:p>
          <a:p>
            <a:pPr lvl="1" eaLnBrk="1" hangingPunct="1">
              <a:spcBef>
                <a:spcPct val="0"/>
              </a:spcBef>
            </a:pPr>
            <a:r>
              <a:rPr lang="zh-CN" altLang="en-US" sz="2400" b="1" dirty="0">
                <a:solidFill>
                  <a:srgbClr val="000066"/>
                </a:solidFill>
                <a:latin typeface="楷体_GB2312" pitchFamily="49" charset="-122"/>
                <a:ea typeface="楷体_GB2312" pitchFamily="49" charset="-122"/>
              </a:rPr>
              <a:t>高峰期流量：在高峰时期的数据流量。</a:t>
            </a:r>
          </a:p>
        </p:txBody>
      </p:sp>
      <p:sp>
        <p:nvSpPr>
          <p:cNvPr id="25603" name="Rectangle 3"/>
          <p:cNvSpPr>
            <a:spLocks noChangeArrowheads="1"/>
          </p:cNvSpPr>
          <p:nvPr/>
        </p:nvSpPr>
        <p:spPr bwMode="auto">
          <a:xfrm>
            <a:off x="395536" y="692696"/>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lnSpc>
                <a:spcPct val="90000"/>
              </a:lnSpc>
              <a:spcBef>
                <a:spcPct val="20000"/>
              </a:spcBef>
              <a:buClr>
                <a:srgbClr val="FFFF66"/>
              </a:buClr>
              <a:buSzPct val="75000"/>
              <a:buFont typeface="Wingdings" pitchFamily="2" charset="2"/>
              <a:buNone/>
            </a:pPr>
            <a:r>
              <a:rPr kumimoji="1" lang="en-US" altLang="zh-CN" sz="3200" b="1" i="0">
                <a:solidFill>
                  <a:schemeClr val="bg1"/>
                </a:solidFill>
                <a:latin typeface="Tahoma" pitchFamily="34" charset="0"/>
              </a:rPr>
              <a:t>3. </a:t>
            </a:r>
            <a:r>
              <a:rPr kumimoji="1" lang="zh-CN" altLang="en-US" sz="3200" b="1" i="0">
                <a:solidFill>
                  <a:schemeClr val="bg1"/>
                </a:solidFill>
                <a:latin typeface="Tahoma" pitchFamily="34" charset="0"/>
              </a:rPr>
              <a:t>数据流</a:t>
            </a:r>
          </a:p>
        </p:txBody>
      </p:sp>
      <p:sp>
        <p:nvSpPr>
          <p:cNvPr id="442373" name="Rectangle 5"/>
          <p:cNvSpPr>
            <a:spLocks noChangeArrowheads="1"/>
          </p:cNvSpPr>
          <p:nvPr/>
        </p:nvSpPr>
        <p:spPr bwMode="auto">
          <a:xfrm>
            <a:off x="1331640" y="4005064"/>
            <a:ext cx="7402513" cy="269736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20000"/>
              </a:lnSpc>
            </a:pPr>
            <a:r>
              <a:rPr lang="zh-CN" altLang="en-US" sz="2400" b="1" i="0" dirty="0">
                <a:solidFill>
                  <a:srgbClr val="CC3300"/>
                </a:solidFill>
                <a:latin typeface="楷体_GB2312" pitchFamily="49" charset="-122"/>
                <a:ea typeface="楷体_GB2312" pitchFamily="49" charset="-122"/>
              </a:rPr>
              <a:t>数据流</a:t>
            </a:r>
            <a:r>
              <a:rPr lang="en-US" altLang="zh-CN" sz="2400" b="1" i="0" dirty="0">
                <a:solidFill>
                  <a:srgbClr val="CC3300"/>
                </a:solidFill>
                <a:latin typeface="楷体_GB2312" pitchFamily="49" charset="-122"/>
                <a:ea typeface="楷体_GB2312" pitchFamily="49" charset="-122"/>
              </a:rPr>
              <a:t>:   </a:t>
            </a:r>
            <a:r>
              <a:rPr lang="en-US" altLang="zh-CN" sz="2400" b="1" i="0" dirty="0">
                <a:solidFill>
                  <a:srgbClr val="CC3300"/>
                </a:solidFill>
                <a:ea typeface="楷体_GB2312" pitchFamily="49" charset="-122"/>
              </a:rPr>
              <a:t>“</a:t>
            </a:r>
            <a:r>
              <a:rPr lang="zh-CN" altLang="en-US" sz="2400" b="1" i="0" dirty="0">
                <a:solidFill>
                  <a:srgbClr val="CC3300"/>
                </a:solidFill>
                <a:latin typeface="楷体_GB2312" pitchFamily="49" charset="-122"/>
                <a:ea typeface="楷体_GB2312" pitchFamily="49" charset="-122"/>
              </a:rPr>
              <a:t>教室安排</a:t>
            </a:r>
            <a:r>
              <a:rPr lang="zh-CN" altLang="en-US" sz="2400" b="1" i="0" dirty="0">
                <a:solidFill>
                  <a:srgbClr val="CC3300"/>
                </a:solidFill>
                <a:ea typeface="楷体_GB2312" pitchFamily="49" charset="-122"/>
              </a:rPr>
              <a:t>”</a:t>
            </a:r>
            <a:r>
              <a:rPr lang="zh-CN" altLang="en-US" sz="2400" b="1" i="0" dirty="0">
                <a:solidFill>
                  <a:srgbClr val="CC3300"/>
                </a:solidFill>
                <a:latin typeface="楷体_GB2312" pitchFamily="49" charset="-122"/>
                <a:ea typeface="楷体_GB2312" pitchFamily="49" charset="-122"/>
              </a:rPr>
              <a:t>可如下描述：</a:t>
            </a:r>
          </a:p>
          <a:p>
            <a:pPr eaLnBrk="1" hangingPunct="1">
              <a:lnSpc>
                <a:spcPct val="120000"/>
              </a:lnSpc>
            </a:pPr>
            <a:r>
              <a:rPr lang="zh-CN" altLang="en-US" sz="2400" b="1" i="0" dirty="0">
                <a:solidFill>
                  <a:srgbClr val="000066"/>
                </a:solidFill>
                <a:latin typeface="楷体_GB2312" pitchFamily="49" charset="-122"/>
                <a:ea typeface="楷体_GB2312" pitchFamily="49" charset="-122"/>
              </a:rPr>
              <a:t>    数据流：　　教室安排</a:t>
            </a:r>
          </a:p>
          <a:p>
            <a:pPr eaLnBrk="1" hangingPunct="1">
              <a:lnSpc>
                <a:spcPct val="120000"/>
              </a:lnSpc>
            </a:pPr>
            <a:r>
              <a:rPr lang="zh-CN" altLang="en-US" sz="2400" b="1" i="0" dirty="0">
                <a:solidFill>
                  <a:srgbClr val="000066"/>
                </a:solidFill>
                <a:latin typeface="楷体_GB2312" pitchFamily="49" charset="-122"/>
                <a:ea typeface="楷体_GB2312" pitchFamily="49" charset="-122"/>
              </a:rPr>
              <a:t>    说明：　　　学生上课的教室布置</a:t>
            </a:r>
          </a:p>
          <a:p>
            <a:pPr eaLnBrk="1" hangingPunct="1">
              <a:lnSpc>
                <a:spcPct val="120000"/>
              </a:lnSpc>
            </a:pPr>
            <a:r>
              <a:rPr lang="zh-CN" altLang="en-US" sz="2400" b="1" i="0" dirty="0">
                <a:solidFill>
                  <a:srgbClr val="000066"/>
                </a:solidFill>
                <a:latin typeface="楷体_GB2312" pitchFamily="49" charset="-122"/>
                <a:ea typeface="楷体_GB2312" pitchFamily="49" charset="-122"/>
              </a:rPr>
              <a:t>    数据流来源：排课</a:t>
            </a:r>
          </a:p>
          <a:p>
            <a:pPr eaLnBrk="1" hangingPunct="1">
              <a:lnSpc>
                <a:spcPct val="120000"/>
              </a:lnSpc>
            </a:pPr>
            <a:r>
              <a:rPr lang="zh-CN" altLang="en-US" sz="2400" b="1" i="0" dirty="0">
                <a:solidFill>
                  <a:srgbClr val="000066"/>
                </a:solidFill>
                <a:latin typeface="楷体_GB2312" pitchFamily="49" charset="-122"/>
                <a:ea typeface="楷体_GB2312" pitchFamily="49" charset="-122"/>
              </a:rPr>
              <a:t>    数据流去向：上课</a:t>
            </a:r>
          </a:p>
        </p:txBody>
      </p:sp>
      <p:sp>
        <p:nvSpPr>
          <p:cNvPr id="2" name="灯片编号占位符 1"/>
          <p:cNvSpPr>
            <a:spLocks noGrp="1"/>
          </p:cNvSpPr>
          <p:nvPr>
            <p:ph type="sldNum" sz="quarter" idx="11"/>
          </p:nvPr>
        </p:nvSpPr>
        <p:spPr>
          <a:xfrm>
            <a:off x="-216507" y="6453336"/>
            <a:ext cx="1800572" cy="249089"/>
          </a:xfrm>
        </p:spPr>
        <p:txBody>
          <a:bodyPr/>
          <a:lstStyle/>
          <a:p>
            <a:pPr>
              <a:defRPr/>
            </a:pPr>
            <a:fld id="{C8E68E76-BED9-4822-AFC4-B7367625829A}" type="slidenum">
              <a:rPr lang="en-US" altLang="zh-CN" smtClean="0"/>
              <a:pPr>
                <a:defRPr/>
              </a:pPr>
              <a:t>36</a:t>
            </a:fld>
            <a:endParaRPr lang="en-US" altLang="zh-CN" dirty="0"/>
          </a:p>
        </p:txBody>
      </p:sp>
    </p:spTree>
    <p:extLst>
      <p:ext uri="{BB962C8B-B14F-4D97-AF65-F5344CB8AC3E}">
        <p14:creationId xmlns:p14="http://schemas.microsoft.com/office/powerpoint/2010/main" val="33900232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2373"/>
                                        </p:tgtEl>
                                        <p:attrNameLst>
                                          <p:attrName>style.visibility</p:attrName>
                                        </p:attrNameLst>
                                      </p:cBhvr>
                                      <p:to>
                                        <p:strVal val="visible"/>
                                      </p:to>
                                    </p:set>
                                    <p:animEffect transition="in" filter="blinds(horizontal)">
                                      <p:cBhvr>
                                        <p:cTn id="7" dur="500"/>
                                        <p:tgtEl>
                                          <p:spTgt spid="442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idx="1"/>
          </p:nvPr>
        </p:nvSpPr>
        <p:spPr bwMode="auto">
          <a:xfrm>
            <a:off x="425600" y="1412776"/>
            <a:ext cx="8650287" cy="23019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15000"/>
              </a:lnSpc>
              <a:buClr>
                <a:srgbClr val="FF0000"/>
              </a:buClr>
            </a:pPr>
            <a:r>
              <a:rPr lang="zh-CN" altLang="en-US" sz="2400" b="1" dirty="0">
                <a:solidFill>
                  <a:srgbClr val="000066"/>
                </a:solidFill>
                <a:latin typeface="楷体_GB2312" pitchFamily="49" charset="-122"/>
                <a:ea typeface="楷体_GB2312" pitchFamily="49" charset="-122"/>
              </a:rPr>
              <a:t>数据存储是数据结构停留或保存的地方，也是数据流的来源和去向之一。</a:t>
            </a:r>
          </a:p>
          <a:p>
            <a:pPr eaLnBrk="1" hangingPunct="1">
              <a:lnSpc>
                <a:spcPct val="115000"/>
              </a:lnSpc>
              <a:buClr>
                <a:srgbClr val="FF0000"/>
              </a:buClr>
            </a:pPr>
            <a:r>
              <a:rPr lang="zh-CN" altLang="en-US" sz="2400" b="1" dirty="0">
                <a:solidFill>
                  <a:srgbClr val="CC3300"/>
                </a:solidFill>
                <a:latin typeface="楷体_GB2312" pitchFamily="49" charset="-122"/>
                <a:ea typeface="楷体_GB2312" pitchFamily="49" charset="-122"/>
              </a:rPr>
              <a:t>数据存储描述｛数据存储名，说明，编号，输入的数据流 ，输出的数据流 ，组成</a:t>
            </a:r>
            <a:r>
              <a:rPr lang="en-US" altLang="zh-CN" sz="2400" b="1" dirty="0">
                <a:solidFill>
                  <a:srgbClr val="CC3300"/>
                </a:solidFill>
                <a:latin typeface="楷体_GB2312" pitchFamily="49" charset="-122"/>
                <a:ea typeface="楷体_GB2312" pitchFamily="49" charset="-122"/>
              </a:rPr>
              <a:t>:</a:t>
            </a:r>
            <a:r>
              <a:rPr lang="zh-CN" altLang="en-US" sz="2400" b="1" dirty="0">
                <a:solidFill>
                  <a:srgbClr val="CC3300"/>
                </a:solidFill>
                <a:latin typeface="楷体_GB2312" pitchFamily="49" charset="-122"/>
                <a:ea typeface="楷体_GB2312" pitchFamily="49" charset="-122"/>
              </a:rPr>
              <a:t>｛数据结构｝，数据量，存取频度，存取方式｝</a:t>
            </a:r>
          </a:p>
        </p:txBody>
      </p:sp>
      <p:sp>
        <p:nvSpPr>
          <p:cNvPr id="26627" name="Rectangle 3"/>
          <p:cNvSpPr>
            <a:spLocks noChangeArrowheads="1"/>
          </p:cNvSpPr>
          <p:nvPr/>
        </p:nvSpPr>
        <p:spPr bwMode="auto">
          <a:xfrm>
            <a:off x="459086" y="733425"/>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lnSpc>
                <a:spcPct val="90000"/>
              </a:lnSpc>
              <a:spcBef>
                <a:spcPct val="20000"/>
              </a:spcBef>
              <a:buClr>
                <a:srgbClr val="FFFF66"/>
              </a:buClr>
              <a:buSzPct val="75000"/>
              <a:buFont typeface="Wingdings" pitchFamily="2" charset="2"/>
              <a:buNone/>
            </a:pPr>
            <a:r>
              <a:rPr kumimoji="1" lang="en-US" altLang="zh-CN" sz="3200" b="1" i="0" dirty="0">
                <a:solidFill>
                  <a:schemeClr val="bg1"/>
                </a:solidFill>
                <a:latin typeface="Tahoma" pitchFamily="34" charset="0"/>
              </a:rPr>
              <a:t>4. </a:t>
            </a:r>
            <a:r>
              <a:rPr kumimoji="1" lang="zh-CN" altLang="en-US" sz="3200" b="1" i="0" dirty="0">
                <a:solidFill>
                  <a:schemeClr val="bg1"/>
                </a:solidFill>
                <a:latin typeface="Tahoma" pitchFamily="34" charset="0"/>
              </a:rPr>
              <a:t>数据存储</a:t>
            </a:r>
          </a:p>
        </p:txBody>
      </p:sp>
      <p:sp>
        <p:nvSpPr>
          <p:cNvPr id="444421" name="Rectangle 5"/>
          <p:cNvSpPr>
            <a:spLocks noChangeArrowheads="1"/>
          </p:cNvSpPr>
          <p:nvPr/>
        </p:nvSpPr>
        <p:spPr bwMode="auto">
          <a:xfrm>
            <a:off x="1264247" y="3711699"/>
            <a:ext cx="6984776" cy="25923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15000"/>
              </a:lnSpc>
              <a:spcBef>
                <a:spcPct val="20000"/>
              </a:spcBef>
            </a:pPr>
            <a:r>
              <a:rPr lang="zh-CN" altLang="en-US" sz="2400" b="1" i="0" dirty="0">
                <a:solidFill>
                  <a:srgbClr val="CC3300"/>
                </a:solidFill>
                <a:latin typeface="楷体_GB2312" pitchFamily="49" charset="-122"/>
                <a:ea typeface="楷体_GB2312" pitchFamily="49" charset="-122"/>
              </a:rPr>
              <a:t>数据存储</a:t>
            </a:r>
            <a:r>
              <a:rPr lang="en-US" altLang="zh-CN" sz="2400" b="1" i="0" dirty="0">
                <a:solidFill>
                  <a:srgbClr val="CC3300"/>
                </a:solidFill>
                <a:latin typeface="楷体_GB2312" pitchFamily="49" charset="-122"/>
                <a:ea typeface="楷体_GB2312" pitchFamily="49" charset="-122"/>
              </a:rPr>
              <a:t>:   </a:t>
            </a:r>
            <a:r>
              <a:rPr lang="en-US" altLang="zh-CN" sz="2400" b="1" i="0" dirty="0">
                <a:solidFill>
                  <a:srgbClr val="CC3300"/>
                </a:solidFill>
                <a:ea typeface="楷体_GB2312" pitchFamily="49" charset="-122"/>
              </a:rPr>
              <a:t>“</a:t>
            </a:r>
            <a:r>
              <a:rPr lang="zh-CN" altLang="en-US" sz="2400" b="1" i="0" dirty="0">
                <a:solidFill>
                  <a:srgbClr val="CC3300"/>
                </a:solidFill>
                <a:latin typeface="楷体_GB2312" pitchFamily="49" charset="-122"/>
                <a:ea typeface="楷体_GB2312" pitchFamily="49" charset="-122"/>
              </a:rPr>
              <a:t>学生登记表</a:t>
            </a:r>
            <a:r>
              <a:rPr lang="zh-CN" altLang="en-US" sz="2400" b="1" i="0" dirty="0">
                <a:solidFill>
                  <a:srgbClr val="CC3300"/>
                </a:solidFill>
                <a:ea typeface="楷体_GB2312" pitchFamily="49" charset="-122"/>
              </a:rPr>
              <a:t>”</a:t>
            </a:r>
            <a:r>
              <a:rPr lang="zh-CN" altLang="en-US" sz="2400" b="1" i="0" dirty="0">
                <a:solidFill>
                  <a:srgbClr val="CC3300"/>
                </a:solidFill>
                <a:latin typeface="楷体_GB2312" pitchFamily="49" charset="-122"/>
                <a:ea typeface="楷体_GB2312" pitchFamily="49" charset="-122"/>
              </a:rPr>
              <a:t>可如下描述：</a:t>
            </a:r>
          </a:p>
          <a:p>
            <a:pPr eaLnBrk="1" hangingPunct="1">
              <a:lnSpc>
                <a:spcPct val="115000"/>
              </a:lnSpc>
              <a:spcBef>
                <a:spcPct val="20000"/>
              </a:spcBef>
            </a:pPr>
            <a:r>
              <a:rPr lang="zh-CN" altLang="en-US" sz="2400" b="1" i="0" dirty="0">
                <a:solidFill>
                  <a:srgbClr val="000066"/>
                </a:solidFill>
                <a:latin typeface="楷体_GB2312" pitchFamily="49" charset="-122"/>
                <a:ea typeface="楷体_GB2312" pitchFamily="49" charset="-122"/>
              </a:rPr>
              <a:t>  数据存储：　学生登记表</a:t>
            </a:r>
          </a:p>
          <a:p>
            <a:pPr eaLnBrk="1" hangingPunct="1">
              <a:lnSpc>
                <a:spcPct val="115000"/>
              </a:lnSpc>
              <a:spcBef>
                <a:spcPct val="20000"/>
              </a:spcBef>
            </a:pPr>
            <a:r>
              <a:rPr lang="zh-CN" altLang="en-US" sz="2400" b="1" i="0" dirty="0">
                <a:solidFill>
                  <a:srgbClr val="000066"/>
                </a:solidFill>
                <a:latin typeface="楷体_GB2312" pitchFamily="49" charset="-122"/>
                <a:ea typeface="楷体_GB2312" pitchFamily="49" charset="-122"/>
              </a:rPr>
              <a:t>  说明：　　　记录学生的基本情况</a:t>
            </a:r>
          </a:p>
          <a:p>
            <a:pPr eaLnBrk="1" hangingPunct="1">
              <a:lnSpc>
                <a:spcPct val="115000"/>
              </a:lnSpc>
              <a:spcBef>
                <a:spcPct val="20000"/>
              </a:spcBef>
            </a:pPr>
            <a:r>
              <a:rPr lang="zh-CN" altLang="en-US" sz="2400" b="1" i="0" dirty="0">
                <a:solidFill>
                  <a:srgbClr val="000066"/>
                </a:solidFill>
                <a:latin typeface="楷体_GB2312" pitchFamily="49" charset="-122"/>
                <a:ea typeface="楷体_GB2312" pitchFamily="49" charset="-122"/>
              </a:rPr>
              <a:t>  数据量：　　每年</a:t>
            </a:r>
            <a:r>
              <a:rPr lang="en-US" altLang="zh-CN" sz="2400" b="1" i="0" dirty="0">
                <a:solidFill>
                  <a:srgbClr val="000066"/>
                </a:solidFill>
                <a:latin typeface="楷体_GB2312" pitchFamily="49" charset="-122"/>
                <a:ea typeface="楷体_GB2312" pitchFamily="49" charset="-122"/>
              </a:rPr>
              <a:t>3000</a:t>
            </a:r>
            <a:r>
              <a:rPr lang="zh-CN" altLang="en-US" sz="2400" b="1" i="0" dirty="0">
                <a:solidFill>
                  <a:srgbClr val="000066"/>
                </a:solidFill>
                <a:latin typeface="楷体_GB2312" pitchFamily="49" charset="-122"/>
                <a:ea typeface="楷体_GB2312" pitchFamily="49" charset="-122"/>
              </a:rPr>
              <a:t>张</a:t>
            </a:r>
          </a:p>
          <a:p>
            <a:pPr eaLnBrk="1" hangingPunct="1">
              <a:lnSpc>
                <a:spcPct val="115000"/>
              </a:lnSpc>
              <a:spcBef>
                <a:spcPct val="20000"/>
              </a:spcBef>
            </a:pPr>
            <a:r>
              <a:rPr lang="zh-CN" altLang="en-US" sz="2400" b="1" i="0" dirty="0">
                <a:solidFill>
                  <a:srgbClr val="000066"/>
                </a:solidFill>
                <a:latin typeface="楷体_GB2312" pitchFamily="49" charset="-122"/>
                <a:ea typeface="楷体_GB2312" pitchFamily="49" charset="-122"/>
              </a:rPr>
              <a:t>  存取方式：　随机存取</a:t>
            </a:r>
          </a:p>
          <a:p>
            <a:pPr eaLnBrk="1" hangingPunct="1">
              <a:lnSpc>
                <a:spcPct val="80000"/>
              </a:lnSpc>
              <a:spcBef>
                <a:spcPct val="20000"/>
              </a:spcBef>
            </a:pPr>
            <a:r>
              <a:rPr lang="zh-CN" altLang="en-US" sz="2400" b="1" i="0" dirty="0">
                <a:solidFill>
                  <a:srgbClr val="000066"/>
                </a:solidFill>
                <a:latin typeface="楷体_GB2312" pitchFamily="49" charset="-122"/>
                <a:ea typeface="楷体_GB2312" pitchFamily="49" charset="-122"/>
              </a:rPr>
              <a:t>    </a:t>
            </a:r>
          </a:p>
        </p:txBody>
      </p:sp>
      <p:sp>
        <p:nvSpPr>
          <p:cNvPr id="2" name="灯片编号占位符 1"/>
          <p:cNvSpPr>
            <a:spLocks noGrp="1"/>
          </p:cNvSpPr>
          <p:nvPr>
            <p:ph type="sldNum" sz="quarter" idx="11"/>
          </p:nvPr>
        </p:nvSpPr>
        <p:spPr>
          <a:xfrm>
            <a:off x="179512" y="6381750"/>
            <a:ext cx="1224508" cy="357981"/>
          </a:xfrm>
        </p:spPr>
        <p:txBody>
          <a:bodyPr/>
          <a:lstStyle/>
          <a:p>
            <a:pPr>
              <a:defRPr/>
            </a:pPr>
            <a:fld id="{C8E68E76-BED9-4822-AFC4-B7367625829A}" type="slidenum">
              <a:rPr lang="en-US" altLang="zh-CN" smtClean="0"/>
              <a:pPr>
                <a:defRPr/>
              </a:pPr>
              <a:t>37</a:t>
            </a:fld>
            <a:endParaRPr lang="en-US" altLang="zh-CN" dirty="0"/>
          </a:p>
        </p:txBody>
      </p:sp>
    </p:spTree>
    <p:extLst>
      <p:ext uri="{BB962C8B-B14F-4D97-AF65-F5344CB8AC3E}">
        <p14:creationId xmlns:p14="http://schemas.microsoft.com/office/powerpoint/2010/main" val="6371719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4421"/>
                                        </p:tgtEl>
                                        <p:attrNameLst>
                                          <p:attrName>style.visibility</p:attrName>
                                        </p:attrNameLst>
                                      </p:cBhvr>
                                      <p:to>
                                        <p:strVal val="visible"/>
                                      </p:to>
                                    </p:set>
                                    <p:animEffect transition="in" filter="blinds(horizontal)">
                                      <p:cBhvr>
                                        <p:cTn id="7" dur="500"/>
                                        <p:tgtEl>
                                          <p:spTgt spid="444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idx="1"/>
          </p:nvPr>
        </p:nvSpPr>
        <p:spPr bwMode="auto">
          <a:xfrm>
            <a:off x="457199" y="1412776"/>
            <a:ext cx="8444831" cy="12241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05000"/>
              </a:lnSpc>
              <a:spcBef>
                <a:spcPct val="0"/>
              </a:spcBef>
              <a:buClr>
                <a:srgbClr val="3333FF"/>
              </a:buClr>
            </a:pPr>
            <a:r>
              <a:rPr lang="zh-CN" altLang="en-US" sz="2400" b="1" dirty="0">
                <a:solidFill>
                  <a:srgbClr val="000066"/>
                </a:solidFill>
                <a:latin typeface="楷体_GB2312" pitchFamily="49" charset="-122"/>
                <a:ea typeface="楷体_GB2312" pitchFamily="49" charset="-122"/>
              </a:rPr>
              <a:t>其具体处理逻辑一般用判定表或判定树来描述。</a:t>
            </a:r>
          </a:p>
          <a:p>
            <a:pPr eaLnBrk="1" hangingPunct="1">
              <a:lnSpc>
                <a:spcPct val="105000"/>
              </a:lnSpc>
              <a:spcBef>
                <a:spcPct val="0"/>
              </a:spcBef>
              <a:buClr>
                <a:srgbClr val="3333FF"/>
              </a:buClr>
            </a:pPr>
            <a:r>
              <a:rPr lang="zh-CN" altLang="en-US" sz="2400" b="1" dirty="0">
                <a:solidFill>
                  <a:srgbClr val="7030A0"/>
                </a:solidFill>
                <a:latin typeface="楷体_GB2312" pitchFamily="49" charset="-122"/>
                <a:ea typeface="楷体_GB2312" pitchFamily="49" charset="-122"/>
              </a:rPr>
              <a:t>处理过程描述｛处理过程名，说明，输入</a:t>
            </a:r>
            <a:r>
              <a:rPr lang="en-US" altLang="zh-CN" sz="2400" b="1" dirty="0">
                <a:solidFill>
                  <a:srgbClr val="7030A0"/>
                </a:solidFill>
                <a:latin typeface="楷体_GB2312" pitchFamily="49" charset="-122"/>
                <a:ea typeface="楷体_GB2312" pitchFamily="49" charset="-122"/>
              </a:rPr>
              <a:t>:</a:t>
            </a:r>
            <a:r>
              <a:rPr lang="zh-CN" altLang="en-US" sz="2400" b="1" dirty="0">
                <a:solidFill>
                  <a:srgbClr val="7030A0"/>
                </a:solidFill>
                <a:latin typeface="楷体_GB2312" pitchFamily="49" charset="-122"/>
                <a:ea typeface="楷体_GB2312" pitchFamily="49" charset="-122"/>
              </a:rPr>
              <a:t>｛数据流｝，输出</a:t>
            </a:r>
            <a:r>
              <a:rPr lang="en-US" altLang="zh-CN" sz="2400" b="1" dirty="0">
                <a:solidFill>
                  <a:srgbClr val="7030A0"/>
                </a:solidFill>
                <a:latin typeface="楷体_GB2312" pitchFamily="49" charset="-122"/>
                <a:ea typeface="楷体_GB2312" pitchFamily="49" charset="-122"/>
              </a:rPr>
              <a:t>:</a:t>
            </a:r>
            <a:r>
              <a:rPr lang="zh-CN" altLang="en-US" sz="2400" b="1" dirty="0">
                <a:solidFill>
                  <a:srgbClr val="7030A0"/>
                </a:solidFill>
                <a:latin typeface="楷体_GB2312" pitchFamily="49" charset="-122"/>
                <a:ea typeface="楷体_GB2312" pitchFamily="49" charset="-122"/>
              </a:rPr>
              <a:t>｛数据流｝，处理</a:t>
            </a:r>
            <a:r>
              <a:rPr lang="en-US" altLang="zh-CN" sz="2400" b="1" dirty="0">
                <a:solidFill>
                  <a:srgbClr val="7030A0"/>
                </a:solidFill>
                <a:latin typeface="楷体_GB2312" pitchFamily="49" charset="-122"/>
                <a:ea typeface="楷体_GB2312" pitchFamily="49" charset="-122"/>
              </a:rPr>
              <a:t>:</a:t>
            </a:r>
            <a:r>
              <a:rPr lang="zh-CN" altLang="en-US" sz="2400" b="1" dirty="0">
                <a:solidFill>
                  <a:srgbClr val="7030A0"/>
                </a:solidFill>
                <a:latin typeface="楷体_GB2312" pitchFamily="49" charset="-122"/>
                <a:ea typeface="楷体_GB2312" pitchFamily="49" charset="-122"/>
              </a:rPr>
              <a:t>｛简要说明｝｝</a:t>
            </a:r>
          </a:p>
          <a:p>
            <a:pPr lvl="1" eaLnBrk="1" hangingPunct="1">
              <a:lnSpc>
                <a:spcPct val="105000"/>
              </a:lnSpc>
              <a:spcBef>
                <a:spcPct val="0"/>
              </a:spcBef>
              <a:buClr>
                <a:srgbClr val="FFFF66"/>
              </a:buClr>
              <a:buFontTx/>
              <a:buChar char="•"/>
            </a:pPr>
            <a:endParaRPr lang="en-US" altLang="zh-CN" sz="2400" b="1" dirty="0">
              <a:solidFill>
                <a:schemeClr val="accent2"/>
              </a:solidFill>
              <a:latin typeface="楷体_GB2312" pitchFamily="49" charset="-122"/>
              <a:ea typeface="楷体_GB2312" pitchFamily="49" charset="-122"/>
            </a:endParaRPr>
          </a:p>
        </p:txBody>
      </p:sp>
      <p:sp>
        <p:nvSpPr>
          <p:cNvPr id="27651" name="Rectangle 3"/>
          <p:cNvSpPr>
            <a:spLocks noChangeArrowheads="1"/>
          </p:cNvSpPr>
          <p:nvPr/>
        </p:nvSpPr>
        <p:spPr bwMode="auto">
          <a:xfrm>
            <a:off x="323528" y="692696"/>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lnSpc>
                <a:spcPct val="90000"/>
              </a:lnSpc>
              <a:spcBef>
                <a:spcPct val="20000"/>
              </a:spcBef>
              <a:buClr>
                <a:srgbClr val="FFFF66"/>
              </a:buClr>
              <a:buSzPct val="75000"/>
              <a:buFont typeface="Wingdings" pitchFamily="2" charset="2"/>
              <a:buNone/>
            </a:pPr>
            <a:r>
              <a:rPr kumimoji="1" lang="en-US" altLang="zh-CN" sz="3200" b="1" i="0" dirty="0">
                <a:solidFill>
                  <a:schemeClr val="bg1"/>
                </a:solidFill>
                <a:latin typeface="Tahoma" pitchFamily="34" charset="0"/>
              </a:rPr>
              <a:t>5. </a:t>
            </a:r>
            <a:r>
              <a:rPr kumimoji="1" lang="zh-CN" altLang="en-US" sz="3200" b="1" i="0" dirty="0">
                <a:solidFill>
                  <a:schemeClr val="bg1"/>
                </a:solidFill>
                <a:latin typeface="Tahoma" pitchFamily="34" charset="0"/>
              </a:rPr>
              <a:t>处理过程</a:t>
            </a:r>
          </a:p>
        </p:txBody>
      </p:sp>
      <p:sp>
        <p:nvSpPr>
          <p:cNvPr id="446469" name="Rectangle 5"/>
          <p:cNvSpPr>
            <a:spLocks noChangeArrowheads="1"/>
          </p:cNvSpPr>
          <p:nvPr/>
        </p:nvSpPr>
        <p:spPr bwMode="auto">
          <a:xfrm>
            <a:off x="705991" y="2636912"/>
            <a:ext cx="8229600" cy="3389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00000"/>
              </a:lnSpc>
              <a:spcBef>
                <a:spcPct val="5000"/>
              </a:spcBef>
            </a:pPr>
            <a:r>
              <a:rPr lang="zh-CN" altLang="en-US" sz="2400" b="1" i="0" dirty="0">
                <a:solidFill>
                  <a:srgbClr val="CC3300"/>
                </a:solidFill>
                <a:latin typeface="楷体_GB2312" pitchFamily="49" charset="-122"/>
                <a:ea typeface="楷体_GB2312" pitchFamily="49" charset="-122"/>
              </a:rPr>
              <a:t>处理过程</a:t>
            </a:r>
            <a:r>
              <a:rPr lang="en-US" altLang="zh-CN" sz="2400" b="1" i="0" dirty="0">
                <a:solidFill>
                  <a:srgbClr val="CC3300"/>
                </a:solidFill>
                <a:latin typeface="楷体_GB2312" pitchFamily="49" charset="-122"/>
                <a:ea typeface="楷体_GB2312" pitchFamily="49" charset="-122"/>
              </a:rPr>
              <a:t>: </a:t>
            </a:r>
            <a:r>
              <a:rPr lang="en-US" altLang="zh-CN" sz="2400" b="1" i="0" dirty="0">
                <a:solidFill>
                  <a:srgbClr val="CC3300"/>
                </a:solidFill>
                <a:ea typeface="楷体_GB2312" pitchFamily="49" charset="-122"/>
              </a:rPr>
              <a:t>“</a:t>
            </a:r>
            <a:r>
              <a:rPr lang="zh-CN" altLang="en-US" sz="2400" b="1" i="0" dirty="0">
                <a:solidFill>
                  <a:srgbClr val="CC3300"/>
                </a:solidFill>
                <a:latin typeface="楷体_GB2312" pitchFamily="49" charset="-122"/>
                <a:ea typeface="楷体_GB2312" pitchFamily="49" charset="-122"/>
              </a:rPr>
              <a:t>分配宿舍</a:t>
            </a:r>
            <a:r>
              <a:rPr lang="zh-CN" altLang="en-US" sz="2400" b="1" i="0" dirty="0">
                <a:solidFill>
                  <a:srgbClr val="CC3300"/>
                </a:solidFill>
                <a:ea typeface="楷体_GB2312" pitchFamily="49" charset="-122"/>
              </a:rPr>
              <a:t>”</a:t>
            </a:r>
            <a:r>
              <a:rPr lang="zh-CN" altLang="en-US" sz="2400" b="1" i="0" dirty="0">
                <a:solidFill>
                  <a:srgbClr val="CC3300"/>
                </a:solidFill>
                <a:latin typeface="楷体_GB2312" pitchFamily="49" charset="-122"/>
                <a:ea typeface="楷体_GB2312" pitchFamily="49" charset="-122"/>
              </a:rPr>
              <a:t>可如下描述：</a:t>
            </a:r>
          </a:p>
          <a:p>
            <a:pPr eaLnBrk="1" hangingPunct="1">
              <a:lnSpc>
                <a:spcPct val="100000"/>
              </a:lnSpc>
              <a:spcBef>
                <a:spcPct val="5000"/>
              </a:spcBef>
            </a:pPr>
            <a:r>
              <a:rPr lang="zh-CN" altLang="en-US" sz="2400" b="1" i="0" dirty="0">
                <a:solidFill>
                  <a:srgbClr val="000066"/>
                </a:solidFill>
                <a:latin typeface="楷体_GB2312" pitchFamily="49" charset="-122"/>
                <a:ea typeface="楷体_GB2312" pitchFamily="49" charset="-122"/>
              </a:rPr>
              <a:t>处理过程：分配宿舍</a:t>
            </a:r>
          </a:p>
          <a:p>
            <a:pPr eaLnBrk="1" hangingPunct="1">
              <a:lnSpc>
                <a:spcPct val="100000"/>
              </a:lnSpc>
              <a:spcBef>
                <a:spcPct val="5000"/>
              </a:spcBef>
            </a:pPr>
            <a:r>
              <a:rPr lang="zh-CN" altLang="en-US" sz="2400" b="1" i="0" dirty="0">
                <a:solidFill>
                  <a:srgbClr val="000066"/>
                </a:solidFill>
                <a:latin typeface="楷体_GB2312" pitchFamily="49" charset="-122"/>
                <a:ea typeface="楷体_GB2312" pitchFamily="49" charset="-122"/>
              </a:rPr>
              <a:t>说明：为所有新生分配学生宿舍</a:t>
            </a:r>
          </a:p>
          <a:p>
            <a:pPr eaLnBrk="1" hangingPunct="1">
              <a:lnSpc>
                <a:spcPct val="100000"/>
              </a:lnSpc>
              <a:spcBef>
                <a:spcPct val="5000"/>
              </a:spcBef>
            </a:pPr>
            <a:r>
              <a:rPr lang="zh-CN" altLang="en-US" sz="2400" b="1" i="0" dirty="0">
                <a:solidFill>
                  <a:srgbClr val="000066"/>
                </a:solidFill>
                <a:latin typeface="楷体_GB2312" pitchFamily="49" charset="-122"/>
                <a:ea typeface="楷体_GB2312" pitchFamily="49" charset="-122"/>
              </a:rPr>
              <a:t>输入：学生，宿舍</a:t>
            </a:r>
          </a:p>
          <a:p>
            <a:pPr eaLnBrk="1" hangingPunct="1">
              <a:lnSpc>
                <a:spcPct val="100000"/>
              </a:lnSpc>
              <a:spcBef>
                <a:spcPct val="5000"/>
              </a:spcBef>
            </a:pPr>
            <a:r>
              <a:rPr lang="zh-CN" altLang="en-US" sz="2400" b="1" i="0" dirty="0">
                <a:solidFill>
                  <a:srgbClr val="000066"/>
                </a:solidFill>
                <a:latin typeface="楷体_GB2312" pitchFamily="49" charset="-122"/>
                <a:ea typeface="楷体_GB2312" pitchFamily="49" charset="-122"/>
              </a:rPr>
              <a:t>输出：宿舍安排</a:t>
            </a:r>
          </a:p>
          <a:p>
            <a:pPr eaLnBrk="1" hangingPunct="1">
              <a:lnSpc>
                <a:spcPct val="100000"/>
              </a:lnSpc>
              <a:spcBef>
                <a:spcPct val="5000"/>
              </a:spcBef>
            </a:pPr>
            <a:r>
              <a:rPr lang="zh-CN" altLang="en-US" sz="2400" b="1" i="0" dirty="0">
                <a:solidFill>
                  <a:srgbClr val="000066"/>
                </a:solidFill>
                <a:latin typeface="楷体_GB2312" pitchFamily="49" charset="-122"/>
                <a:ea typeface="楷体_GB2312" pitchFamily="49" charset="-122"/>
              </a:rPr>
              <a:t>处理：在新生报到后，为所有新生分配学生宿舍。要求同一间宿舍只能安排同一性别的学生，同一个学生只能安排在一个宿舍中，安排新生宿舍其处理时间应不超过</a:t>
            </a:r>
            <a:r>
              <a:rPr lang="en-US" altLang="zh-CN" sz="2400" b="1" i="0" dirty="0">
                <a:solidFill>
                  <a:srgbClr val="000066"/>
                </a:solidFill>
                <a:latin typeface="楷体_GB2312" pitchFamily="49" charset="-122"/>
                <a:ea typeface="楷体_GB2312" pitchFamily="49" charset="-122"/>
              </a:rPr>
              <a:t>15</a:t>
            </a:r>
            <a:r>
              <a:rPr lang="zh-CN" altLang="en-US" sz="2400" b="1" i="0" dirty="0">
                <a:solidFill>
                  <a:srgbClr val="000066"/>
                </a:solidFill>
                <a:latin typeface="楷体_GB2312" pitchFamily="49" charset="-122"/>
                <a:ea typeface="楷体_GB2312" pitchFamily="49" charset="-122"/>
              </a:rPr>
              <a:t>分钟。</a:t>
            </a:r>
          </a:p>
        </p:txBody>
      </p:sp>
      <p:sp>
        <p:nvSpPr>
          <p:cNvPr id="2" name="灯片编号占位符 1"/>
          <p:cNvSpPr>
            <a:spLocks noGrp="1"/>
          </p:cNvSpPr>
          <p:nvPr>
            <p:ph type="sldNum" sz="quarter" idx="11"/>
          </p:nvPr>
        </p:nvSpPr>
        <p:spPr>
          <a:xfrm>
            <a:off x="179512" y="6309320"/>
            <a:ext cx="1440532" cy="321097"/>
          </a:xfrm>
        </p:spPr>
        <p:txBody>
          <a:bodyPr/>
          <a:lstStyle/>
          <a:p>
            <a:pPr>
              <a:defRPr/>
            </a:pPr>
            <a:fld id="{C8E68E76-BED9-4822-AFC4-B7367625829A}" type="slidenum">
              <a:rPr lang="en-US" altLang="zh-CN" smtClean="0"/>
              <a:pPr>
                <a:defRPr/>
              </a:pPr>
              <a:t>38</a:t>
            </a:fld>
            <a:endParaRPr lang="en-US" altLang="zh-CN" dirty="0"/>
          </a:p>
        </p:txBody>
      </p:sp>
    </p:spTree>
    <p:extLst>
      <p:ext uri="{BB962C8B-B14F-4D97-AF65-F5344CB8AC3E}">
        <p14:creationId xmlns:p14="http://schemas.microsoft.com/office/powerpoint/2010/main" val="13104038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6469"/>
                                        </p:tgtEl>
                                        <p:attrNameLst>
                                          <p:attrName>style.visibility</p:attrName>
                                        </p:attrNameLst>
                                      </p:cBhvr>
                                      <p:to>
                                        <p:strVal val="visible"/>
                                      </p:to>
                                    </p:set>
                                    <p:animEffect transition="in" filter="blinds(horizontal)">
                                      <p:cBhvr>
                                        <p:cTn id="7" dur="500"/>
                                        <p:tgtEl>
                                          <p:spTgt spid="446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zh-CN" altLang="en-US"/>
              <a:t>需求分析小结</a:t>
            </a:r>
          </a:p>
        </p:txBody>
      </p:sp>
      <p:sp>
        <p:nvSpPr>
          <p:cNvPr id="485379" name="Rectangle 3"/>
          <p:cNvSpPr>
            <a:spLocks noGrp="1" noChangeArrowheads="1"/>
          </p:cNvSpPr>
          <p:nvPr>
            <p:ph type="body" idx="1"/>
          </p:nvPr>
        </p:nvSpPr>
        <p:spPr>
          <a:xfrm>
            <a:off x="304800" y="2017713"/>
            <a:ext cx="8650288" cy="4114800"/>
          </a:xfrm>
        </p:spPr>
        <p:txBody>
          <a:bodyPr/>
          <a:lstStyle/>
          <a:p>
            <a:pPr>
              <a:lnSpc>
                <a:spcPct val="160000"/>
              </a:lnSpc>
            </a:pPr>
            <a:r>
              <a:rPr lang="zh-CN" altLang="en-US" sz="2600"/>
              <a:t>设计人员应充分考虑到可能的扩充和改变，使设计易于更改，系统易于扩充 </a:t>
            </a:r>
          </a:p>
          <a:p>
            <a:pPr>
              <a:lnSpc>
                <a:spcPct val="160000"/>
              </a:lnSpc>
            </a:pPr>
            <a:r>
              <a:rPr lang="zh-CN" altLang="en-US" sz="2600"/>
              <a:t>必须强调用户的参与</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ltLang="zh-CN"/>
              <a:t>7.1.1  </a:t>
            </a:r>
            <a:r>
              <a:rPr lang="zh-CN" altLang="en-US"/>
              <a:t>数据库设计的特点</a:t>
            </a:r>
          </a:p>
        </p:txBody>
      </p:sp>
      <p:sp>
        <p:nvSpPr>
          <p:cNvPr id="400387" name="Rectangle 3"/>
          <p:cNvSpPr>
            <a:spLocks noGrp="1" noChangeArrowheads="1"/>
          </p:cNvSpPr>
          <p:nvPr>
            <p:ph type="body" idx="1"/>
          </p:nvPr>
        </p:nvSpPr>
        <p:spPr/>
        <p:txBody>
          <a:bodyPr/>
          <a:lstStyle/>
          <a:p>
            <a:pPr>
              <a:lnSpc>
                <a:spcPct val="90000"/>
              </a:lnSpc>
            </a:pPr>
            <a:r>
              <a:rPr lang="zh-CN" altLang="en-US"/>
              <a:t>数据库建设的基本规律</a:t>
            </a:r>
          </a:p>
          <a:p>
            <a:pPr lvl="1">
              <a:lnSpc>
                <a:spcPct val="90000"/>
              </a:lnSpc>
            </a:pPr>
            <a:r>
              <a:rPr lang="zh-CN" altLang="en-US"/>
              <a:t>三分技术，七分管理，十二分基础数据 </a:t>
            </a:r>
          </a:p>
          <a:p>
            <a:pPr lvl="1">
              <a:lnSpc>
                <a:spcPct val="90000"/>
              </a:lnSpc>
            </a:pPr>
            <a:r>
              <a:rPr lang="zh-CN" altLang="en-US"/>
              <a:t>管理 </a:t>
            </a:r>
          </a:p>
          <a:p>
            <a:pPr lvl="2">
              <a:lnSpc>
                <a:spcPct val="120000"/>
              </a:lnSpc>
              <a:buFont typeface="Wingdings" panose="05000000000000000000" pitchFamily="2" charset="2"/>
              <a:buChar char="Ø"/>
            </a:pPr>
            <a:r>
              <a:rPr lang="zh-CN" altLang="en-US"/>
              <a:t>数据库建设项目管理 </a:t>
            </a:r>
          </a:p>
          <a:p>
            <a:pPr lvl="2">
              <a:lnSpc>
                <a:spcPct val="120000"/>
              </a:lnSpc>
              <a:buFont typeface="Wingdings" panose="05000000000000000000" pitchFamily="2" charset="2"/>
              <a:buChar char="Ø"/>
            </a:pPr>
            <a:r>
              <a:rPr lang="zh-CN" altLang="en-US"/>
              <a:t>企业（即应用部门）的业务管理 </a:t>
            </a:r>
          </a:p>
          <a:p>
            <a:pPr lvl="1">
              <a:lnSpc>
                <a:spcPct val="90000"/>
              </a:lnSpc>
            </a:pPr>
            <a:r>
              <a:rPr lang="zh-CN" altLang="en-US"/>
              <a:t>基础数据  </a:t>
            </a:r>
          </a:p>
          <a:p>
            <a:pPr lvl="2">
              <a:lnSpc>
                <a:spcPct val="120000"/>
              </a:lnSpc>
              <a:buFont typeface="Wingdings" panose="05000000000000000000" pitchFamily="2" charset="2"/>
              <a:buChar char="Ø"/>
            </a:pPr>
            <a:r>
              <a:rPr lang="zh-CN" altLang="en-US"/>
              <a:t>收集、入库 </a:t>
            </a:r>
          </a:p>
          <a:p>
            <a:pPr lvl="2">
              <a:lnSpc>
                <a:spcPct val="120000"/>
              </a:lnSpc>
              <a:buFont typeface="Wingdings" panose="05000000000000000000" pitchFamily="2" charset="2"/>
              <a:buChar char="Ø"/>
            </a:pPr>
            <a:r>
              <a:rPr lang="zh-CN" altLang="en-US"/>
              <a:t>更新新的数据</a:t>
            </a:r>
          </a:p>
          <a:p>
            <a:pPr>
              <a:lnSpc>
                <a:spcPct val="90000"/>
              </a:lnSpc>
            </a:pPr>
            <a:r>
              <a:rPr lang="zh-CN" altLang="en-US"/>
              <a:t>结构（数据）设计和行为（处理）设计相结合 </a:t>
            </a:r>
          </a:p>
          <a:p>
            <a:pPr lvl="1">
              <a:lnSpc>
                <a:spcPct val="90000"/>
              </a:lnSpc>
            </a:pPr>
            <a:r>
              <a:rPr lang="zh-CN" altLang="en-US"/>
              <a:t>将数据库结构设计和数据处理设计密切结合</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zh-CN" altLang="en-US"/>
              <a:t>第七章  数据库设计</a:t>
            </a:r>
          </a:p>
        </p:txBody>
      </p:sp>
      <p:sp>
        <p:nvSpPr>
          <p:cNvPr id="492547" name="Rectangle 3"/>
          <p:cNvSpPr>
            <a:spLocks noGrp="1" noChangeArrowheads="1"/>
          </p:cNvSpPr>
          <p:nvPr>
            <p:ph type="body" idx="1"/>
          </p:nvPr>
        </p:nvSpPr>
        <p:spPr>
          <a:xfrm>
            <a:off x="900113" y="1773238"/>
            <a:ext cx="7283450" cy="4495800"/>
          </a:xfrm>
        </p:spPr>
        <p:txBody>
          <a:bodyPr/>
          <a:lstStyle/>
          <a:p>
            <a:pPr>
              <a:lnSpc>
                <a:spcPct val="130000"/>
              </a:lnSpc>
              <a:buFont typeface="Wingdings" panose="05000000000000000000" pitchFamily="2" charset="2"/>
              <a:buNone/>
            </a:pPr>
            <a:r>
              <a:rPr lang="en-US" altLang="zh-CN" b="1"/>
              <a:t>7.1  </a:t>
            </a:r>
            <a:r>
              <a:rPr lang="zh-CN" altLang="en-US" b="1"/>
              <a:t>数据库设计概述</a:t>
            </a:r>
          </a:p>
          <a:p>
            <a:pPr>
              <a:lnSpc>
                <a:spcPct val="130000"/>
              </a:lnSpc>
              <a:buFont typeface="Wingdings" panose="05000000000000000000" pitchFamily="2" charset="2"/>
              <a:buNone/>
            </a:pPr>
            <a:r>
              <a:rPr lang="en-US" altLang="zh-CN" b="1"/>
              <a:t>7.2  </a:t>
            </a:r>
            <a:r>
              <a:rPr lang="zh-CN" altLang="en-US" b="1"/>
              <a:t>需求分析</a:t>
            </a:r>
          </a:p>
          <a:p>
            <a:pPr>
              <a:lnSpc>
                <a:spcPct val="130000"/>
              </a:lnSpc>
              <a:buFont typeface="Wingdings" panose="05000000000000000000" pitchFamily="2" charset="2"/>
              <a:buNone/>
            </a:pPr>
            <a:r>
              <a:rPr lang="en-US" altLang="zh-CN" b="1">
                <a:solidFill>
                  <a:schemeClr val="tx2"/>
                </a:solidFill>
              </a:rPr>
              <a:t>7.3  </a:t>
            </a:r>
            <a:r>
              <a:rPr lang="zh-CN" altLang="en-US" b="1">
                <a:solidFill>
                  <a:schemeClr val="tx2"/>
                </a:solidFill>
              </a:rPr>
              <a:t>概念结构设计</a:t>
            </a:r>
          </a:p>
          <a:p>
            <a:pPr>
              <a:lnSpc>
                <a:spcPct val="130000"/>
              </a:lnSpc>
              <a:buFont typeface="Wingdings" panose="05000000000000000000" pitchFamily="2" charset="2"/>
              <a:buNone/>
            </a:pPr>
            <a:r>
              <a:rPr lang="en-US" altLang="zh-CN" b="1"/>
              <a:t>7.4  </a:t>
            </a:r>
            <a:r>
              <a:rPr lang="zh-CN" altLang="en-US" b="1"/>
              <a:t>逻辑结构设计</a:t>
            </a:r>
          </a:p>
          <a:p>
            <a:pPr>
              <a:lnSpc>
                <a:spcPct val="130000"/>
              </a:lnSpc>
              <a:buFont typeface="Wingdings" panose="05000000000000000000" pitchFamily="2" charset="2"/>
              <a:buNone/>
            </a:pPr>
            <a:r>
              <a:rPr lang="en-US" altLang="zh-CN" b="1"/>
              <a:t>7.5  </a:t>
            </a:r>
            <a:r>
              <a:rPr lang="zh-CN" altLang="en-US" b="1"/>
              <a:t>数据库的物理设计</a:t>
            </a:r>
          </a:p>
          <a:p>
            <a:pPr>
              <a:lnSpc>
                <a:spcPct val="130000"/>
              </a:lnSpc>
              <a:buFont typeface="Wingdings" panose="05000000000000000000" pitchFamily="2" charset="2"/>
              <a:buNone/>
            </a:pPr>
            <a:r>
              <a:rPr lang="en-US" altLang="zh-CN" b="1"/>
              <a:t>7.6  </a:t>
            </a:r>
            <a:r>
              <a:rPr lang="zh-CN" altLang="en-US" b="1"/>
              <a:t>数据库实施和维护</a:t>
            </a:r>
          </a:p>
          <a:p>
            <a:pPr>
              <a:lnSpc>
                <a:spcPct val="130000"/>
              </a:lnSpc>
              <a:buFont typeface="Wingdings" panose="05000000000000000000" pitchFamily="2" charset="2"/>
              <a:buNone/>
            </a:pPr>
            <a:r>
              <a:rPr lang="en-US" altLang="zh-CN" b="1"/>
              <a:t>7.7  </a:t>
            </a:r>
            <a:r>
              <a:rPr lang="zh-CN" altLang="en-US" b="1"/>
              <a:t>小结</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670570" y="552853"/>
            <a:ext cx="7249616"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zh-CN" sz="3200" b="1" dirty="0">
                <a:latin typeface="黑体" panose="02010609060101010101" pitchFamily="49" charset="-122"/>
                <a:ea typeface="黑体" panose="02010609060101010101" pitchFamily="49" charset="-122"/>
              </a:rPr>
              <a:t>7.3 </a:t>
            </a:r>
            <a:r>
              <a:rPr lang="zh-CN" altLang="en-US" sz="3200" b="1" dirty="0">
                <a:latin typeface="黑体" panose="02010609060101010101" pitchFamily="49" charset="-122"/>
                <a:ea typeface="黑体" panose="02010609060101010101" pitchFamily="49" charset="-122"/>
              </a:rPr>
              <a:t>概念结构设计</a:t>
            </a:r>
          </a:p>
        </p:txBody>
      </p:sp>
      <p:sp>
        <p:nvSpPr>
          <p:cNvPr id="28675" name="Rectangle 3"/>
          <p:cNvSpPr>
            <a:spLocks noGrp="1" noChangeArrowheads="1"/>
          </p:cNvSpPr>
          <p:nvPr>
            <p:ph idx="1"/>
          </p:nvPr>
        </p:nvSpPr>
        <p:spPr bwMode="auto">
          <a:xfrm>
            <a:off x="304800" y="1268760"/>
            <a:ext cx="8382000" cy="160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zh-CN" sz="2400" b="1">
                <a:solidFill>
                  <a:srgbClr val="000066"/>
                </a:solidFill>
                <a:latin typeface="宋体" pitchFamily="2" charset="-122"/>
              </a:rPr>
              <a:t>     </a:t>
            </a:r>
            <a:r>
              <a:rPr lang="zh-CN" altLang="en-US" sz="2400" b="1">
                <a:solidFill>
                  <a:srgbClr val="000066"/>
                </a:solidFill>
                <a:latin typeface="宋体" pitchFamily="2" charset="-122"/>
              </a:rPr>
              <a:t>在进行数据库设计时，通常先将现实世界中的客观对象首先抽象为不依赖任何具体机器的信息结构，这种结构不是</a:t>
            </a:r>
            <a:r>
              <a:rPr lang="en-US" altLang="zh-CN" sz="2400" b="1">
                <a:solidFill>
                  <a:srgbClr val="000066"/>
                </a:solidFill>
                <a:latin typeface="宋体" pitchFamily="2" charset="-122"/>
              </a:rPr>
              <a:t>DBMS</a:t>
            </a:r>
            <a:r>
              <a:rPr lang="zh-CN" altLang="en-US" sz="2400" b="1">
                <a:solidFill>
                  <a:srgbClr val="000066"/>
                </a:solidFill>
                <a:latin typeface="宋体" pitchFamily="2" charset="-122"/>
              </a:rPr>
              <a:t>支持的数据模型，而是概念模型（</a:t>
            </a:r>
            <a:r>
              <a:rPr lang="zh-CN" altLang="en-US" sz="2400" b="1">
                <a:solidFill>
                  <a:srgbClr val="CC3300"/>
                </a:solidFill>
                <a:ea typeface="楷体_GB2312" pitchFamily="49" charset="-122"/>
              </a:rPr>
              <a:t>概念结构设计</a:t>
            </a:r>
            <a:r>
              <a:rPr lang="zh-CN" altLang="en-US" sz="2400" b="1">
                <a:solidFill>
                  <a:srgbClr val="000066"/>
                </a:solidFill>
                <a:ea typeface="楷体_GB2312" pitchFamily="49" charset="-122"/>
              </a:rPr>
              <a:t>）</a:t>
            </a:r>
            <a:r>
              <a:rPr lang="zh-CN" altLang="en-US" sz="2400" b="1">
                <a:solidFill>
                  <a:srgbClr val="000066"/>
                </a:solidFill>
                <a:latin typeface="宋体" pitchFamily="2" charset="-122"/>
              </a:rPr>
              <a:t>。然后再把概念模型转换成具体机器上</a:t>
            </a:r>
            <a:r>
              <a:rPr lang="en-US" altLang="zh-CN" sz="2400" b="1">
                <a:solidFill>
                  <a:srgbClr val="000066"/>
                </a:solidFill>
                <a:latin typeface="宋体" pitchFamily="2" charset="-122"/>
              </a:rPr>
              <a:t>DBMS</a:t>
            </a:r>
            <a:r>
              <a:rPr lang="zh-CN" altLang="en-US" sz="2400" b="1">
                <a:solidFill>
                  <a:srgbClr val="000066"/>
                </a:solidFill>
                <a:latin typeface="宋体" pitchFamily="2" charset="-122"/>
              </a:rPr>
              <a:t>支持的数据模型。</a:t>
            </a:r>
          </a:p>
        </p:txBody>
      </p:sp>
      <p:grpSp>
        <p:nvGrpSpPr>
          <p:cNvPr id="2" name="Group 4"/>
          <p:cNvGrpSpPr>
            <a:grpSpLocks/>
          </p:cNvGrpSpPr>
          <p:nvPr/>
        </p:nvGrpSpPr>
        <p:grpSpPr bwMode="auto">
          <a:xfrm>
            <a:off x="2771775" y="2893597"/>
            <a:ext cx="5083175" cy="3409127"/>
            <a:chOff x="1791" y="2058"/>
            <a:chExt cx="3202" cy="2053"/>
          </a:xfrm>
        </p:grpSpPr>
        <p:sp>
          <p:nvSpPr>
            <p:cNvPr id="28678" name="Oval 5"/>
            <p:cNvSpPr>
              <a:spLocks noChangeArrowheads="1"/>
            </p:cNvSpPr>
            <p:nvPr/>
          </p:nvSpPr>
          <p:spPr bwMode="auto">
            <a:xfrm>
              <a:off x="1927" y="2058"/>
              <a:ext cx="1543" cy="453"/>
            </a:xfrm>
            <a:prstGeom prst="ellipse">
              <a:avLst/>
            </a:prstGeom>
            <a:solidFill>
              <a:schemeClr val="accent1"/>
            </a:solidFill>
            <a:ln w="9525">
              <a:solidFill>
                <a:srgbClr val="000066"/>
              </a:solidFill>
              <a:miter lim="800000"/>
              <a:headEnd/>
              <a:tailEnd/>
            </a:ln>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lnSpc>
                  <a:spcPct val="100000"/>
                </a:lnSpc>
              </a:pPr>
              <a:r>
                <a:rPr kumimoji="1" lang="zh-CN" altLang="en-US" sz="2400" b="1" i="0" dirty="0">
                  <a:solidFill>
                    <a:srgbClr val="000066"/>
                  </a:solidFill>
                  <a:latin typeface="Tahoma" pitchFamily="34" charset="0"/>
                </a:rPr>
                <a:t>客观事物</a:t>
              </a:r>
            </a:p>
            <a:p>
              <a:pPr algn="ctr" eaLnBrk="1" hangingPunct="1">
                <a:lnSpc>
                  <a:spcPct val="100000"/>
                </a:lnSpc>
              </a:pPr>
              <a:r>
                <a:rPr kumimoji="1" lang="zh-CN" altLang="en-US" sz="2400" b="1" i="0" dirty="0">
                  <a:solidFill>
                    <a:srgbClr val="000066"/>
                  </a:solidFill>
                  <a:latin typeface="Tahoma" pitchFamily="34" charset="0"/>
                </a:rPr>
                <a:t>（需求分析）</a:t>
              </a:r>
            </a:p>
          </p:txBody>
        </p:sp>
        <p:sp>
          <p:nvSpPr>
            <p:cNvPr id="28679" name="Rectangle 6"/>
            <p:cNvSpPr>
              <a:spLocks noChangeArrowheads="1"/>
            </p:cNvSpPr>
            <p:nvPr/>
          </p:nvSpPr>
          <p:spPr bwMode="auto">
            <a:xfrm>
              <a:off x="1882" y="2931"/>
              <a:ext cx="1678" cy="363"/>
            </a:xfrm>
            <a:prstGeom prst="rect">
              <a:avLst/>
            </a:prstGeom>
            <a:solidFill>
              <a:schemeClr val="accent1"/>
            </a:solidFill>
            <a:ln w="9525">
              <a:solidFill>
                <a:srgbClr val="000066"/>
              </a:solidFill>
              <a:miter lim="800000"/>
              <a:headEnd/>
              <a:tailEnd/>
            </a:ln>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r>
                <a:rPr kumimoji="1" lang="zh-CN" altLang="en-US" sz="2400" b="1" i="0">
                  <a:solidFill>
                    <a:srgbClr val="000066"/>
                  </a:solidFill>
                  <a:latin typeface="Tahoma" pitchFamily="34" charset="0"/>
                </a:rPr>
                <a:t>概念模型</a:t>
              </a:r>
            </a:p>
          </p:txBody>
        </p:sp>
        <p:sp>
          <p:nvSpPr>
            <p:cNvPr id="28680" name="Rectangle 7"/>
            <p:cNvSpPr>
              <a:spLocks noChangeArrowheads="1"/>
            </p:cNvSpPr>
            <p:nvPr/>
          </p:nvSpPr>
          <p:spPr bwMode="auto">
            <a:xfrm>
              <a:off x="1791" y="3749"/>
              <a:ext cx="1905" cy="362"/>
            </a:xfrm>
            <a:prstGeom prst="rect">
              <a:avLst/>
            </a:prstGeom>
            <a:solidFill>
              <a:schemeClr val="accent1"/>
            </a:solidFill>
            <a:ln w="9525">
              <a:solidFill>
                <a:srgbClr val="000066"/>
              </a:solidFill>
              <a:miter lim="800000"/>
              <a:headEnd/>
              <a:tailEnd/>
            </a:ln>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r>
                <a:rPr kumimoji="1" lang="en-US" altLang="zh-CN" sz="2400" b="1" i="0">
                  <a:solidFill>
                    <a:srgbClr val="000066"/>
                  </a:solidFill>
                  <a:latin typeface="Tahoma" pitchFamily="34" charset="0"/>
                </a:rPr>
                <a:t>DBMS</a:t>
              </a:r>
              <a:r>
                <a:rPr kumimoji="1" lang="zh-CN" altLang="en-US" sz="2400" b="1" i="0">
                  <a:solidFill>
                    <a:srgbClr val="000066"/>
                  </a:solidFill>
                  <a:latin typeface="Tahoma" pitchFamily="34" charset="0"/>
                </a:rPr>
                <a:t>支持的数据模型</a:t>
              </a:r>
            </a:p>
          </p:txBody>
        </p:sp>
        <p:sp>
          <p:nvSpPr>
            <p:cNvPr id="28681" name="Text Box 8"/>
            <p:cNvSpPr txBox="1">
              <a:spLocks noChangeArrowheads="1"/>
            </p:cNvSpPr>
            <p:nvPr/>
          </p:nvSpPr>
          <p:spPr bwMode="auto">
            <a:xfrm>
              <a:off x="4047" y="2099"/>
              <a:ext cx="88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r>
                <a:rPr kumimoji="1" lang="zh-CN" altLang="en-US" sz="2400" b="1" i="0">
                  <a:solidFill>
                    <a:srgbClr val="000066"/>
                  </a:solidFill>
                  <a:latin typeface="Tahoma" pitchFamily="34" charset="0"/>
                  <a:ea typeface="楷体_GB2312" pitchFamily="49" charset="-122"/>
                </a:rPr>
                <a:t>现实世界</a:t>
              </a:r>
            </a:p>
          </p:txBody>
        </p:sp>
        <p:sp>
          <p:nvSpPr>
            <p:cNvPr id="28682" name="Text Box 9"/>
            <p:cNvSpPr txBox="1">
              <a:spLocks noChangeArrowheads="1"/>
            </p:cNvSpPr>
            <p:nvPr/>
          </p:nvSpPr>
          <p:spPr bwMode="auto">
            <a:xfrm>
              <a:off x="4037" y="2915"/>
              <a:ext cx="88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r>
                <a:rPr kumimoji="1" lang="zh-CN" altLang="en-US" sz="2400" b="1" i="0">
                  <a:solidFill>
                    <a:srgbClr val="000066"/>
                  </a:solidFill>
                  <a:latin typeface="Tahoma" pitchFamily="34" charset="0"/>
                  <a:ea typeface="楷体_GB2312" pitchFamily="49" charset="-122"/>
                </a:rPr>
                <a:t>信息世界</a:t>
              </a:r>
            </a:p>
          </p:txBody>
        </p:sp>
        <p:sp>
          <p:nvSpPr>
            <p:cNvPr id="28683" name="Text Box 10"/>
            <p:cNvSpPr txBox="1">
              <a:spLocks noChangeArrowheads="1"/>
            </p:cNvSpPr>
            <p:nvPr/>
          </p:nvSpPr>
          <p:spPr bwMode="auto">
            <a:xfrm>
              <a:off x="4105" y="3793"/>
              <a:ext cx="88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r>
                <a:rPr kumimoji="1" lang="zh-CN" altLang="en-US" sz="2400" b="1" i="0">
                  <a:solidFill>
                    <a:srgbClr val="000066"/>
                  </a:solidFill>
                  <a:latin typeface="Tahoma" pitchFamily="34" charset="0"/>
                  <a:ea typeface="楷体_GB2312" pitchFamily="49" charset="-122"/>
                </a:rPr>
                <a:t>机器世界</a:t>
              </a:r>
            </a:p>
          </p:txBody>
        </p:sp>
        <p:sp>
          <p:nvSpPr>
            <p:cNvPr id="28684" name="Line 11"/>
            <p:cNvSpPr>
              <a:spLocks noChangeShapeType="1"/>
            </p:cNvSpPr>
            <p:nvPr/>
          </p:nvSpPr>
          <p:spPr bwMode="auto">
            <a:xfrm>
              <a:off x="2699" y="2478"/>
              <a:ext cx="0" cy="453"/>
            </a:xfrm>
            <a:prstGeom prst="line">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85" name="Line 12"/>
            <p:cNvSpPr>
              <a:spLocks noChangeShapeType="1"/>
            </p:cNvSpPr>
            <p:nvPr/>
          </p:nvSpPr>
          <p:spPr bwMode="auto">
            <a:xfrm>
              <a:off x="2699" y="3294"/>
              <a:ext cx="0" cy="454"/>
            </a:xfrm>
            <a:prstGeom prst="line">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86" name="Text Box 13"/>
            <p:cNvSpPr txBox="1">
              <a:spLocks noChangeArrowheads="1"/>
            </p:cNvSpPr>
            <p:nvPr/>
          </p:nvSpPr>
          <p:spPr bwMode="auto">
            <a:xfrm>
              <a:off x="2731" y="2568"/>
              <a:ext cx="1081"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r>
                <a:rPr kumimoji="1" lang="zh-CN" altLang="en-US" sz="2400" b="1" i="0">
                  <a:solidFill>
                    <a:srgbClr val="000066"/>
                  </a:solidFill>
                  <a:latin typeface="Tahoma" pitchFamily="34" charset="0"/>
                  <a:ea typeface="楷体_GB2312" pitchFamily="49" charset="-122"/>
                </a:rPr>
                <a:t>认识、抽象</a:t>
              </a:r>
            </a:p>
          </p:txBody>
        </p:sp>
      </p:grpSp>
      <p:sp>
        <p:nvSpPr>
          <p:cNvPr id="449550" name="Text Box 14"/>
          <p:cNvSpPr txBox="1">
            <a:spLocks noChangeArrowheads="1"/>
          </p:cNvSpPr>
          <p:nvPr/>
        </p:nvSpPr>
        <p:spPr bwMode="auto">
          <a:xfrm>
            <a:off x="562248" y="3896187"/>
            <a:ext cx="172596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50000"/>
              </a:lnSpc>
            </a:pPr>
            <a:r>
              <a:rPr kumimoji="1" lang="en-US" altLang="zh-CN" sz="2400" b="1" i="0" dirty="0">
                <a:solidFill>
                  <a:srgbClr val="000066"/>
                </a:solidFill>
                <a:latin typeface="Tahoma" pitchFamily="34" charset="0"/>
                <a:ea typeface="楷体_GB2312" pitchFamily="49" charset="-122"/>
              </a:rPr>
              <a:t>   </a:t>
            </a:r>
            <a:r>
              <a:rPr kumimoji="1" lang="zh-CN" altLang="en-US" sz="2400" b="1" i="0" dirty="0">
                <a:solidFill>
                  <a:srgbClr val="CC3300"/>
                </a:solidFill>
                <a:latin typeface="Tahoma" pitchFamily="34" charset="0"/>
                <a:ea typeface="楷体_GB2312" pitchFamily="49" charset="-122"/>
              </a:rPr>
              <a:t>概念模型是一个过渡的中间层次</a:t>
            </a:r>
          </a:p>
        </p:txBody>
      </p:sp>
      <p:sp>
        <p:nvSpPr>
          <p:cNvPr id="3" name="灯片编号占位符 2"/>
          <p:cNvSpPr>
            <a:spLocks noGrp="1"/>
          </p:cNvSpPr>
          <p:nvPr>
            <p:ph type="sldNum" sz="quarter" idx="11"/>
          </p:nvPr>
        </p:nvSpPr>
        <p:spPr>
          <a:xfrm>
            <a:off x="69975" y="6395668"/>
            <a:ext cx="1296516" cy="282072"/>
          </a:xfrm>
        </p:spPr>
        <p:txBody>
          <a:bodyPr/>
          <a:lstStyle/>
          <a:p>
            <a:pPr>
              <a:defRPr/>
            </a:pPr>
            <a:fld id="{C8E68E76-BED9-4822-AFC4-B7367625829A}" type="slidenum">
              <a:rPr lang="en-US" altLang="zh-CN" smtClean="0"/>
              <a:pPr>
                <a:defRPr/>
              </a:pPr>
              <a:t>41</a:t>
            </a:fld>
            <a:endParaRPr lang="en-US" altLang="zh-CN" dirty="0"/>
          </a:p>
        </p:txBody>
      </p:sp>
    </p:spTree>
    <p:extLst>
      <p:ext uri="{BB962C8B-B14F-4D97-AF65-F5344CB8AC3E}">
        <p14:creationId xmlns:p14="http://schemas.microsoft.com/office/powerpoint/2010/main" val="39710116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9550"/>
                                        </p:tgtEl>
                                        <p:attrNameLst>
                                          <p:attrName>style.visibility</p:attrName>
                                        </p:attrNameLst>
                                      </p:cBhvr>
                                      <p:to>
                                        <p:strVal val="visible"/>
                                      </p:to>
                                    </p:set>
                                    <p:animEffect transition="in" filter="blinds(horizontal)">
                                      <p:cBhvr>
                                        <p:cTn id="12" dur="500"/>
                                        <p:tgtEl>
                                          <p:spTgt spid="449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5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6" name="Rectangle 6"/>
          <p:cNvSpPr>
            <a:spLocks noChangeArrowheads="1"/>
          </p:cNvSpPr>
          <p:nvPr/>
        </p:nvSpPr>
        <p:spPr bwMode="auto">
          <a:xfrm>
            <a:off x="144139" y="1484784"/>
            <a:ext cx="8892357" cy="533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20000"/>
              </a:spcBef>
              <a:buClr>
                <a:schemeClr val="folHlink"/>
              </a:buClr>
              <a:buSzPct val="60000"/>
              <a:buFont typeface="Wingdings" pitchFamily="2" charset="2"/>
              <a:defRPr sz="2800" b="1">
                <a:solidFill>
                  <a:schemeClr val="tx1"/>
                </a:solidFill>
                <a:effectLst>
                  <a:outerShdw blurRad="38100" dist="38100" dir="2700000" algn="tl">
                    <a:srgbClr val="C0C0C0"/>
                  </a:outerShdw>
                </a:effectLst>
                <a:latin typeface="Tahoma" pitchFamily="34" charset="0"/>
                <a:ea typeface="楷体_GB2312" pitchFamily="49" charset="-122"/>
              </a:defRPr>
            </a:lvl1pPr>
            <a:lvl2pPr marL="742950" indent="-285750">
              <a:lnSpc>
                <a:spcPct val="120000"/>
              </a:lnSpc>
              <a:spcBef>
                <a:spcPct val="20000"/>
              </a:spcBef>
              <a:buClr>
                <a:schemeClr val="hlink"/>
              </a:buClr>
              <a:buSzPct val="55000"/>
              <a:buFont typeface="Wingdings" pitchFamily="2" charset="2"/>
              <a:buChar char="n"/>
              <a:defRPr sz="2800" b="1">
                <a:solidFill>
                  <a:schemeClr val="tx1"/>
                </a:solidFill>
                <a:effectLst>
                  <a:outerShdw blurRad="38100" dist="38100" dir="2700000" algn="tl">
                    <a:srgbClr val="C0C0C0"/>
                  </a:outerShdw>
                </a:effectLst>
                <a:latin typeface="Tahoma" pitchFamily="34" charset="0"/>
                <a:ea typeface="楷体_GB2312" pitchFamily="49" charset="-122"/>
              </a:defRPr>
            </a:lvl2pPr>
            <a:lvl3pPr marL="1143000" indent="-228600">
              <a:lnSpc>
                <a:spcPct val="120000"/>
              </a:lnSpc>
              <a:spcBef>
                <a:spcPct val="20000"/>
              </a:spcBef>
              <a:buClr>
                <a:schemeClr val="folHlink"/>
              </a:buClr>
              <a:buSzPct val="50000"/>
              <a:buFont typeface="Wingdings" pitchFamily="2" charset="2"/>
              <a:buChar char="n"/>
              <a:defRPr sz="2400" b="1">
                <a:solidFill>
                  <a:schemeClr val="tx1"/>
                </a:solidFill>
                <a:effectLst>
                  <a:outerShdw blurRad="38100" dist="38100" dir="2700000" algn="tl">
                    <a:srgbClr val="C0C0C0"/>
                  </a:outerShdw>
                </a:effectLst>
                <a:latin typeface="Tahoma" pitchFamily="34" charset="0"/>
                <a:ea typeface="楷体_GB2312" pitchFamily="49" charset="-122"/>
              </a:defRPr>
            </a:lvl3pPr>
            <a:lvl4pPr marL="1600200" indent="-228600">
              <a:lnSpc>
                <a:spcPct val="120000"/>
              </a:lnSpc>
              <a:spcBef>
                <a:spcPct val="20000"/>
              </a:spcBef>
              <a:buClr>
                <a:schemeClr val="accent2"/>
              </a:buClr>
              <a:buSzPct val="55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4pPr>
            <a:lvl5pPr marL="2057400" indent="-228600">
              <a:lnSpc>
                <a:spcPct val="120000"/>
              </a:lnSpc>
              <a:spcBef>
                <a:spcPct val="20000"/>
              </a:spcBef>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5pPr>
            <a:lvl6pPr marL="25146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6pPr>
            <a:lvl7pPr marL="29718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7pPr>
            <a:lvl8pPr marL="34290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8pPr>
            <a:lvl9pPr marL="38862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9pPr>
          </a:lstStyle>
          <a:p>
            <a:pPr>
              <a:lnSpc>
                <a:spcPct val="135000"/>
              </a:lnSpc>
            </a:pPr>
            <a:r>
              <a:rPr lang="zh-CN" altLang="en-US" i="0" dirty="0">
                <a:effectLst/>
              </a:rPr>
              <a:t>          </a:t>
            </a:r>
            <a:r>
              <a:rPr lang="zh-CN" altLang="en-US" sz="2600" b="0" i="0" dirty="0">
                <a:solidFill>
                  <a:srgbClr val="003366"/>
                </a:solidFill>
                <a:effectLst/>
                <a:ea typeface="黑体" pitchFamily="2" charset="-122"/>
              </a:rPr>
              <a:t>属性表概念结构设计</a:t>
            </a:r>
            <a:r>
              <a:rPr lang="zh-CN" altLang="en-US" sz="2600" b="0" i="0" dirty="0">
                <a:solidFill>
                  <a:srgbClr val="0000FF"/>
                </a:solidFill>
                <a:effectLst/>
                <a:ea typeface="黑体" pitchFamily="2" charset="-122"/>
              </a:rPr>
              <a:t>方法</a:t>
            </a:r>
            <a:r>
              <a:rPr lang="zh-CN" altLang="en-US" sz="2600" b="0" i="0" dirty="0">
                <a:solidFill>
                  <a:srgbClr val="003366"/>
                </a:solidFill>
                <a:effectLst/>
                <a:ea typeface="黑体" pitchFamily="2" charset="-122"/>
              </a:rPr>
              <a:t>的基本思路是：</a:t>
            </a:r>
            <a:r>
              <a:rPr lang="zh-CN" altLang="en-US" sz="2600" i="0" dirty="0">
                <a:effectLst/>
              </a:rPr>
              <a:t>期望建成的数据库应用系统中的关系表，尽可能地与用户组织进行日常信息管理时用到的各种表格相一致。</a:t>
            </a:r>
          </a:p>
          <a:p>
            <a:pPr>
              <a:lnSpc>
                <a:spcPct val="135000"/>
              </a:lnSpc>
              <a:spcBef>
                <a:spcPct val="0"/>
              </a:spcBef>
            </a:pPr>
            <a:r>
              <a:rPr lang="zh-CN" altLang="en-US" sz="2600" i="0" dirty="0">
                <a:effectLst/>
              </a:rPr>
              <a:t>           </a:t>
            </a:r>
            <a:r>
              <a:rPr lang="zh-CN" altLang="en-US" sz="2600" b="0" i="0" dirty="0">
                <a:solidFill>
                  <a:srgbClr val="003366"/>
                </a:solidFill>
                <a:effectLst/>
                <a:ea typeface="黑体" pitchFamily="2" charset="-122"/>
              </a:rPr>
              <a:t>采用的所谓设计方法是：</a:t>
            </a:r>
            <a:r>
              <a:rPr lang="zh-CN" altLang="en-US" sz="2600" i="0" dirty="0">
                <a:effectLst/>
              </a:rPr>
              <a:t>直接把用户组织所用的各种表格进行收集、整理和归纳，把每一个表格看作成是描述其相应数据与信息特性的一个子概念结构（模型），用户组织实施信息管理涉及到的所有表格（包括，现有的表格和经过梳理新构建的表格），就构成了该用户组织的概念结构（模型）。 </a:t>
            </a:r>
          </a:p>
        </p:txBody>
      </p:sp>
      <p:sp>
        <p:nvSpPr>
          <p:cNvPr id="419847" name="Rectangle 7"/>
          <p:cNvSpPr>
            <a:spLocks noChangeArrowheads="1"/>
          </p:cNvSpPr>
          <p:nvPr/>
        </p:nvSpPr>
        <p:spPr bwMode="auto">
          <a:xfrm>
            <a:off x="971600" y="692696"/>
            <a:ext cx="7381502" cy="670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600" b="1">
                <a:solidFill>
                  <a:schemeClr val="tx2"/>
                </a:solidFill>
                <a:effectLst>
                  <a:outerShdw blurRad="38100" dist="38100" dir="2700000" algn="tl">
                    <a:srgbClr val="C0C0C0"/>
                  </a:outerShdw>
                </a:effectLst>
                <a:latin typeface="Tahoma" pitchFamily="34" charset="0"/>
                <a:ea typeface="幼圆" pitchFamily="49" charset="-122"/>
              </a:defRPr>
            </a:lvl1pPr>
            <a:lvl2pPr>
              <a:defRPr sz="3600" b="1">
                <a:solidFill>
                  <a:schemeClr val="tx2"/>
                </a:solidFill>
                <a:effectLst>
                  <a:outerShdw blurRad="38100" dist="38100" dir="2700000" algn="tl">
                    <a:srgbClr val="C0C0C0"/>
                  </a:outerShdw>
                </a:effectLst>
                <a:latin typeface="Tahoma" pitchFamily="34" charset="0"/>
                <a:ea typeface="幼圆" pitchFamily="49" charset="-122"/>
              </a:defRPr>
            </a:lvl2pPr>
            <a:lvl3pPr>
              <a:defRPr sz="3600" b="1">
                <a:solidFill>
                  <a:schemeClr val="tx2"/>
                </a:solidFill>
                <a:effectLst>
                  <a:outerShdw blurRad="38100" dist="38100" dir="2700000" algn="tl">
                    <a:srgbClr val="C0C0C0"/>
                  </a:outerShdw>
                </a:effectLst>
                <a:latin typeface="Tahoma" pitchFamily="34" charset="0"/>
                <a:ea typeface="幼圆" pitchFamily="49" charset="-122"/>
              </a:defRPr>
            </a:lvl3pPr>
            <a:lvl4pPr>
              <a:defRPr sz="3600" b="1">
                <a:solidFill>
                  <a:schemeClr val="tx2"/>
                </a:solidFill>
                <a:effectLst>
                  <a:outerShdw blurRad="38100" dist="38100" dir="2700000" algn="tl">
                    <a:srgbClr val="C0C0C0"/>
                  </a:outerShdw>
                </a:effectLst>
                <a:latin typeface="Tahoma" pitchFamily="34" charset="0"/>
                <a:ea typeface="幼圆" pitchFamily="49" charset="-122"/>
              </a:defRPr>
            </a:lvl4pPr>
            <a:lvl5pPr>
              <a:defRPr sz="3600" b="1">
                <a:solidFill>
                  <a:schemeClr val="tx2"/>
                </a:solidFill>
                <a:effectLst>
                  <a:outerShdw blurRad="38100" dist="38100" dir="2700000" algn="tl">
                    <a:srgbClr val="C0C0C0"/>
                  </a:outerShdw>
                </a:effectLst>
                <a:latin typeface="Tahoma" pitchFamily="34" charset="0"/>
                <a:ea typeface="幼圆" pitchFamily="49" charset="-122"/>
              </a:defRPr>
            </a:lvl5pPr>
            <a:lvl6pPr marL="4572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6pPr>
            <a:lvl7pPr marL="9144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7pPr>
            <a:lvl8pPr marL="13716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8pPr>
            <a:lvl9pPr marL="18288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9pPr>
          </a:lstStyle>
          <a:p>
            <a:pPr algn="ctr"/>
            <a:r>
              <a:rPr lang="zh-CN" altLang="en-US" sz="3200" i="0" dirty="0">
                <a:solidFill>
                  <a:schemeClr val="bg1"/>
                </a:solidFill>
                <a:effectLst/>
              </a:rPr>
              <a:t>概念模型的特点</a:t>
            </a:r>
            <a:endParaRPr lang="en-US" altLang="zh-CN" sz="3200" i="0" dirty="0">
              <a:solidFill>
                <a:schemeClr val="bg1"/>
              </a:solidFill>
              <a:effectLst/>
            </a:endParaRPr>
          </a:p>
        </p:txBody>
      </p:sp>
      <p:sp>
        <p:nvSpPr>
          <p:cNvPr id="2" name="灯片编号占位符 1"/>
          <p:cNvSpPr>
            <a:spLocks noGrp="1"/>
          </p:cNvSpPr>
          <p:nvPr>
            <p:ph type="sldNum" sz="quarter" idx="11"/>
          </p:nvPr>
        </p:nvSpPr>
        <p:spPr>
          <a:xfrm>
            <a:off x="0" y="6381328"/>
            <a:ext cx="1368524" cy="321097"/>
          </a:xfrm>
        </p:spPr>
        <p:txBody>
          <a:bodyPr/>
          <a:lstStyle/>
          <a:p>
            <a:pPr>
              <a:defRPr/>
            </a:pPr>
            <a:fld id="{C8E68E76-BED9-4822-AFC4-B7367625829A}" type="slidenum">
              <a:rPr lang="en-US" altLang="zh-CN" smtClean="0"/>
              <a:pPr>
                <a:defRPr/>
              </a:pPr>
              <a:t>42</a:t>
            </a:fld>
            <a:endParaRPr lang="en-US" altLang="zh-CN" dirty="0"/>
          </a:p>
        </p:txBody>
      </p:sp>
    </p:spTree>
    <p:extLst>
      <p:ext uri="{BB962C8B-B14F-4D97-AF65-F5344CB8AC3E}">
        <p14:creationId xmlns:p14="http://schemas.microsoft.com/office/powerpoint/2010/main" val="768417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419846">
                                            <p:txEl>
                                              <p:pRg st="0" end="0"/>
                                            </p:txEl>
                                          </p:spTgt>
                                        </p:tgtEl>
                                        <p:attrNameLst>
                                          <p:attrName>style.visibility</p:attrName>
                                        </p:attrNameLst>
                                      </p:cBhvr>
                                      <p:to>
                                        <p:strVal val="visible"/>
                                      </p:to>
                                    </p:set>
                                    <p:animEffect transition="in" filter="wipe(up)">
                                      <p:cBhvr>
                                        <p:cTn id="7" dur="5000"/>
                                        <p:tgtEl>
                                          <p:spTgt spid="419846">
                                            <p:txEl>
                                              <p:pRg st="0" end="0"/>
                                            </p:txEl>
                                          </p:spTgt>
                                        </p:tgtEl>
                                      </p:cBhvr>
                                    </p:animEffect>
                                  </p:childTnLst>
                                </p:cTn>
                              </p:par>
                            </p:childTnLst>
                          </p:cTn>
                        </p:par>
                        <p:par>
                          <p:cTn id="8" fill="hold" nodeType="afterGroup">
                            <p:stCondLst>
                              <p:cond delay="5000"/>
                            </p:stCondLst>
                            <p:childTnLst>
                              <p:par>
                                <p:cTn id="9" presetID="22" presetClass="entr" presetSubtype="1" fill="hold" nodeType="afterEffect">
                                  <p:stCondLst>
                                    <p:cond delay="0"/>
                                  </p:stCondLst>
                                  <p:childTnLst>
                                    <p:set>
                                      <p:cBhvr>
                                        <p:cTn id="10" dur="1" fill="hold">
                                          <p:stCondLst>
                                            <p:cond delay="0"/>
                                          </p:stCondLst>
                                        </p:cTn>
                                        <p:tgtEl>
                                          <p:spTgt spid="419846">
                                            <p:txEl>
                                              <p:pRg st="1" end="1"/>
                                            </p:txEl>
                                          </p:spTgt>
                                        </p:tgtEl>
                                        <p:attrNameLst>
                                          <p:attrName>style.visibility</p:attrName>
                                        </p:attrNameLst>
                                      </p:cBhvr>
                                      <p:to>
                                        <p:strVal val="visible"/>
                                      </p:to>
                                    </p:set>
                                    <p:animEffect transition="in" filter="wipe(up)">
                                      <p:cBhvr>
                                        <p:cTn id="11" dur="5000"/>
                                        <p:tgtEl>
                                          <p:spTgt spid="41984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8" name="Rectangle 4"/>
          <p:cNvSpPr>
            <a:spLocks noChangeArrowheads="1"/>
          </p:cNvSpPr>
          <p:nvPr/>
        </p:nvSpPr>
        <p:spPr bwMode="auto">
          <a:xfrm>
            <a:off x="107950" y="71438"/>
            <a:ext cx="7793038" cy="1341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600" b="1">
                <a:solidFill>
                  <a:schemeClr val="tx2"/>
                </a:solidFill>
                <a:effectLst>
                  <a:outerShdw blurRad="38100" dist="38100" dir="2700000" algn="tl">
                    <a:srgbClr val="C0C0C0"/>
                  </a:outerShdw>
                </a:effectLst>
                <a:latin typeface="Tahoma" pitchFamily="34" charset="0"/>
                <a:ea typeface="幼圆" pitchFamily="49" charset="-122"/>
              </a:defRPr>
            </a:lvl1pPr>
            <a:lvl2pPr>
              <a:defRPr sz="3600" b="1">
                <a:solidFill>
                  <a:schemeClr val="tx2"/>
                </a:solidFill>
                <a:effectLst>
                  <a:outerShdw blurRad="38100" dist="38100" dir="2700000" algn="tl">
                    <a:srgbClr val="C0C0C0"/>
                  </a:outerShdw>
                </a:effectLst>
                <a:latin typeface="Tahoma" pitchFamily="34" charset="0"/>
                <a:ea typeface="幼圆" pitchFamily="49" charset="-122"/>
              </a:defRPr>
            </a:lvl2pPr>
            <a:lvl3pPr>
              <a:defRPr sz="3600" b="1">
                <a:solidFill>
                  <a:schemeClr val="tx2"/>
                </a:solidFill>
                <a:effectLst>
                  <a:outerShdw blurRad="38100" dist="38100" dir="2700000" algn="tl">
                    <a:srgbClr val="C0C0C0"/>
                  </a:outerShdw>
                </a:effectLst>
                <a:latin typeface="Tahoma" pitchFamily="34" charset="0"/>
                <a:ea typeface="幼圆" pitchFamily="49" charset="-122"/>
              </a:defRPr>
            </a:lvl3pPr>
            <a:lvl4pPr>
              <a:defRPr sz="3600" b="1">
                <a:solidFill>
                  <a:schemeClr val="tx2"/>
                </a:solidFill>
                <a:effectLst>
                  <a:outerShdw blurRad="38100" dist="38100" dir="2700000" algn="tl">
                    <a:srgbClr val="C0C0C0"/>
                  </a:outerShdw>
                </a:effectLst>
                <a:latin typeface="Tahoma" pitchFamily="34" charset="0"/>
                <a:ea typeface="幼圆" pitchFamily="49" charset="-122"/>
              </a:defRPr>
            </a:lvl4pPr>
            <a:lvl5pPr>
              <a:defRPr sz="3600" b="1">
                <a:solidFill>
                  <a:schemeClr val="tx2"/>
                </a:solidFill>
                <a:effectLst>
                  <a:outerShdw blurRad="38100" dist="38100" dir="2700000" algn="tl">
                    <a:srgbClr val="C0C0C0"/>
                  </a:outerShdw>
                </a:effectLst>
                <a:latin typeface="Tahoma" pitchFamily="34" charset="0"/>
                <a:ea typeface="幼圆" pitchFamily="49" charset="-122"/>
              </a:defRPr>
            </a:lvl5pPr>
            <a:lvl6pPr marL="4572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6pPr>
            <a:lvl7pPr marL="9144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7pPr>
            <a:lvl8pPr marL="13716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8pPr>
            <a:lvl9pPr marL="18288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9pPr>
          </a:lstStyle>
          <a:p>
            <a:endParaRPr lang="en-US" altLang="zh-CN"/>
          </a:p>
        </p:txBody>
      </p:sp>
      <p:sp>
        <p:nvSpPr>
          <p:cNvPr id="641539" name="Line 515"/>
          <p:cNvSpPr>
            <a:spLocks noChangeShapeType="1"/>
          </p:cNvSpPr>
          <p:nvPr/>
        </p:nvSpPr>
        <p:spPr bwMode="auto">
          <a:xfrm>
            <a:off x="3686175" y="9223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641540" name="Line 516"/>
          <p:cNvSpPr>
            <a:spLocks noChangeShapeType="1"/>
          </p:cNvSpPr>
          <p:nvPr/>
        </p:nvSpPr>
        <p:spPr bwMode="auto">
          <a:xfrm>
            <a:off x="3686175" y="104616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641543" name="Line 519"/>
          <p:cNvSpPr>
            <a:spLocks noChangeShapeType="1"/>
          </p:cNvSpPr>
          <p:nvPr/>
        </p:nvSpPr>
        <p:spPr bwMode="auto">
          <a:xfrm>
            <a:off x="3717925" y="11699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641544" name="Line 520"/>
          <p:cNvSpPr>
            <a:spLocks noChangeShapeType="1"/>
          </p:cNvSpPr>
          <p:nvPr/>
        </p:nvSpPr>
        <p:spPr bwMode="auto">
          <a:xfrm>
            <a:off x="3717925" y="12938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641545" name="Line 521"/>
          <p:cNvSpPr>
            <a:spLocks noChangeShapeType="1"/>
          </p:cNvSpPr>
          <p:nvPr/>
        </p:nvSpPr>
        <p:spPr bwMode="auto">
          <a:xfrm>
            <a:off x="3733800" y="12938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641546" name="Line 522"/>
          <p:cNvSpPr>
            <a:spLocks noChangeShapeType="1"/>
          </p:cNvSpPr>
          <p:nvPr/>
        </p:nvSpPr>
        <p:spPr bwMode="auto">
          <a:xfrm>
            <a:off x="3733800" y="1417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641547" name="Line 523"/>
          <p:cNvSpPr>
            <a:spLocks noChangeShapeType="1"/>
          </p:cNvSpPr>
          <p:nvPr/>
        </p:nvSpPr>
        <p:spPr bwMode="auto">
          <a:xfrm>
            <a:off x="3749675" y="1417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641548" name="Line 524"/>
          <p:cNvSpPr>
            <a:spLocks noChangeShapeType="1"/>
          </p:cNvSpPr>
          <p:nvPr/>
        </p:nvSpPr>
        <p:spPr bwMode="auto">
          <a:xfrm>
            <a:off x="3749675" y="154146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641894" name="Line 870"/>
          <p:cNvSpPr>
            <a:spLocks noChangeShapeType="1"/>
          </p:cNvSpPr>
          <p:nvPr/>
        </p:nvSpPr>
        <p:spPr bwMode="auto">
          <a:xfrm>
            <a:off x="3686175" y="1957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graphicFrame>
        <p:nvGraphicFramePr>
          <p:cNvPr id="642039" name="Group 1015"/>
          <p:cNvGraphicFramePr>
            <a:graphicFrameLocks noGrp="1"/>
          </p:cNvGraphicFramePr>
          <p:nvPr/>
        </p:nvGraphicFramePr>
        <p:xfrm>
          <a:off x="323850" y="869950"/>
          <a:ext cx="8640763" cy="5151374"/>
        </p:xfrm>
        <a:graphic>
          <a:graphicData uri="http://schemas.openxmlformats.org/drawingml/2006/table">
            <a:tbl>
              <a:tblPr/>
              <a:tblGrid>
                <a:gridCol w="719138">
                  <a:extLst>
                    <a:ext uri="{9D8B030D-6E8A-4147-A177-3AD203B41FA5}">
                      <a16:colId xmlns:a16="http://schemas.microsoft.com/office/drawing/2014/main" val="20000"/>
                    </a:ext>
                  </a:extLst>
                </a:gridCol>
                <a:gridCol w="433387">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1008063">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1012825">
                  <a:extLst>
                    <a:ext uri="{9D8B030D-6E8A-4147-A177-3AD203B41FA5}">
                      <a16:colId xmlns:a16="http://schemas.microsoft.com/office/drawing/2014/main" val="20006"/>
                    </a:ext>
                  </a:extLst>
                </a:gridCol>
                <a:gridCol w="211137">
                  <a:extLst>
                    <a:ext uri="{9D8B030D-6E8A-4147-A177-3AD203B41FA5}">
                      <a16:colId xmlns:a16="http://schemas.microsoft.com/office/drawing/2014/main" val="20007"/>
                    </a:ext>
                  </a:extLst>
                </a:gridCol>
                <a:gridCol w="1179513">
                  <a:extLst>
                    <a:ext uri="{9D8B030D-6E8A-4147-A177-3AD203B41FA5}">
                      <a16:colId xmlns:a16="http://schemas.microsoft.com/office/drawing/2014/main" val="20008"/>
                    </a:ext>
                  </a:extLst>
                </a:gridCol>
                <a:gridCol w="182562">
                  <a:extLst>
                    <a:ext uri="{9D8B030D-6E8A-4147-A177-3AD203B41FA5}">
                      <a16:colId xmlns:a16="http://schemas.microsoft.com/office/drawing/2014/main" val="20009"/>
                    </a:ext>
                  </a:extLst>
                </a:gridCol>
                <a:gridCol w="1158875">
                  <a:extLst>
                    <a:ext uri="{9D8B030D-6E8A-4147-A177-3AD203B41FA5}">
                      <a16:colId xmlns:a16="http://schemas.microsoft.com/office/drawing/2014/main" val="20010"/>
                    </a:ext>
                  </a:extLst>
                </a:gridCol>
                <a:gridCol w="360363">
                  <a:extLst>
                    <a:ext uri="{9D8B030D-6E8A-4147-A177-3AD203B41FA5}">
                      <a16:colId xmlns:a16="http://schemas.microsoft.com/office/drawing/2014/main" val="20011"/>
                    </a:ext>
                  </a:extLst>
                </a:gridCol>
                <a:gridCol w="1079500">
                  <a:extLst>
                    <a:ext uri="{9D8B030D-6E8A-4147-A177-3AD203B41FA5}">
                      <a16:colId xmlns:a16="http://schemas.microsoft.com/office/drawing/2014/main" val="20012"/>
                    </a:ext>
                  </a:extLst>
                </a:gridCol>
              </a:tblGrid>
              <a:tr h="266700">
                <a:tc gridSpan="2">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学    号</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姓    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性    别</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5" gridSpan="2">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照片</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5" hMerge="1">
                  <a:txBody>
                    <a:bodyPr/>
                    <a:lstStyle/>
                    <a:p>
                      <a:endParaRPr lang="zh-CN" altLang="en-US"/>
                    </a:p>
                  </a:txBody>
                  <a:tcPr/>
                </a:tc>
                <a:extLst>
                  <a:ext uri="{0D108BD9-81ED-4DB2-BD59-A6C34878D82A}">
                    <a16:rowId xmlns:a16="http://schemas.microsoft.com/office/drawing/2014/main" val="10000"/>
                  </a:ext>
                </a:extLst>
              </a:tr>
              <a:tr h="266700">
                <a:tc gridSpan="2">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出生日期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籍    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入学日期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1"/>
                  </a:ext>
                </a:extLst>
              </a:tr>
              <a:tr h="266700">
                <a:tc gridSpan="2">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父亲姓名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母亲姓名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85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家庭联系</a:t>
                      </a:r>
                    </a:p>
                    <a:p>
                      <a:pPr marL="0" marR="0" lvl="0" indent="0" algn="ctr" defTabSz="914400" rtl="0" eaLnBrk="1" fontAlgn="base" latinLnBrk="0" hangingPunct="1">
                        <a:lnSpc>
                          <a:spcPct val="85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方      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2"/>
                  </a:ext>
                </a:extLst>
              </a:tr>
              <a:tr h="266700">
                <a:tc gridSpan="2">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家庭住址</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5">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邮政编码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3"/>
                  </a:ext>
                </a:extLst>
              </a:tr>
              <a:tr h="266700">
                <a:tc gridSpan="2">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所学专业</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5">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专业代码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4"/>
                  </a:ext>
                </a:extLst>
              </a:tr>
              <a:tr h="447675">
                <a:tc rowSpan="7">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主</a:t>
                      </a:r>
                    </a:p>
                    <a:p>
                      <a:pPr marL="0" marR="0" lvl="0" indent="0" algn="ctr" defTabSz="914400" rtl="0" eaLnBrk="0" fontAlgn="base" latinLnBrk="0" hangingPunct="0">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要</a:t>
                      </a:r>
                    </a:p>
                    <a:p>
                      <a:pPr marL="0" marR="0" lvl="0" indent="0" algn="ctr" defTabSz="914400" rtl="0" eaLnBrk="0" fontAlgn="base" latinLnBrk="0" hangingPunct="0">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经</a:t>
                      </a:r>
                    </a:p>
                    <a:p>
                      <a:pPr marL="0" marR="0" lvl="0" indent="0" algn="ctr" defTabSz="914400" rtl="0" eaLnBrk="0" fontAlgn="base" latinLnBrk="0" hangingPunct="0">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起始年月</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4">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学习</a:t>
                      </a:r>
                      <a:r>
                        <a:rPr kumimoji="1" lang="en-US" altLang="zh-CN"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a:t>
                      </a: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工作单位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 职  业</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担任职务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备  注</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23825">
                <a:tc v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4">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v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4">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23825">
                <a:tc v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4">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23825">
                <a:tc v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4">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23825">
                <a:tc v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4">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23825">
                <a:tc v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4">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92100">
                <a:tc rowSpan="2">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入学信息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准考证号</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3">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语文成绩</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数学成绩</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92100">
                <a:tc v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总 成 绩</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3">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英语成绩</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120000"/>
                        </a:lnSpc>
                        <a:spcBef>
                          <a:spcPct val="20000"/>
                        </a:spcBef>
                        <a:buClr>
                          <a:schemeClr val="folHlink"/>
                        </a:buClr>
                        <a:buSzPct val="60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tabLst>
                          <a:tab pos="3543300" algn="l"/>
                        </a:tabLst>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tabLst>
                          <a:tab pos="3543300" algn="l"/>
                        </a:tabLst>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tabLst>
                          <a:tab pos="3543300" algn="l"/>
                        </a:tabLst>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3543300" algn="l"/>
                        </a:tabLst>
                      </a:pPr>
                      <a:r>
                        <a:rPr kumimoji="1" lang="zh-CN" altLang="en-US" sz="1800" b="0" i="0" u="none" strike="noStrike" cap="none" normalizeH="0" baseline="0">
                          <a:ln>
                            <a:noFill/>
                          </a:ln>
                          <a:solidFill>
                            <a:schemeClr val="tx1"/>
                          </a:solidFill>
                          <a:effectLst/>
                          <a:latin typeface="华文中宋" pitchFamily="2" charset="-122"/>
                          <a:ea typeface="华文中宋" pitchFamily="2" charset="-122"/>
                          <a:cs typeface="Times New Roman" pitchFamily="18" charset="0"/>
                        </a:rPr>
                        <a:t>综合成绩</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nSpc>
                          <a:spcPct val="120000"/>
                        </a:lnSpc>
                        <a:spcBef>
                          <a:spcPct val="20000"/>
                        </a:spcBef>
                        <a:buClr>
                          <a:schemeClr val="folHlink"/>
                        </a:buClr>
                        <a:buSzPct val="60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1pPr>
                      <a:lvl2pPr>
                        <a:lnSpc>
                          <a:spcPct val="120000"/>
                        </a:lnSpc>
                        <a:spcBef>
                          <a:spcPct val="20000"/>
                        </a:spcBef>
                        <a:buClr>
                          <a:schemeClr val="hlink"/>
                        </a:buClr>
                        <a:buSzPct val="55000"/>
                        <a:buFont typeface="Wingdings" pitchFamily="2" charset="2"/>
                        <a:defRPr sz="2400" b="1">
                          <a:solidFill>
                            <a:schemeClr val="tx1"/>
                          </a:solidFill>
                          <a:effectLst>
                            <a:outerShdw blurRad="38100" dist="38100" dir="2700000" algn="tl">
                              <a:srgbClr val="C0C0C0"/>
                            </a:outerShdw>
                          </a:effectLst>
                          <a:latin typeface="Tahoma" pitchFamily="34" charset="0"/>
                          <a:ea typeface="楷体_GB2312" pitchFamily="49" charset="-122"/>
                        </a:defRPr>
                      </a:lvl2pPr>
                      <a:lvl3pPr>
                        <a:lnSpc>
                          <a:spcPct val="120000"/>
                        </a:lnSpc>
                        <a:spcBef>
                          <a:spcPct val="20000"/>
                        </a:spcBef>
                        <a:buClr>
                          <a:schemeClr val="folHlink"/>
                        </a:buClr>
                        <a:buSzPct val="50000"/>
                        <a:buFont typeface="Wingdings" pitchFamily="2" charset="2"/>
                        <a:defRPr sz="2000" b="1">
                          <a:solidFill>
                            <a:schemeClr val="tx1"/>
                          </a:solidFill>
                          <a:effectLst>
                            <a:outerShdw blurRad="38100" dist="38100" dir="2700000" algn="tl">
                              <a:srgbClr val="C0C0C0"/>
                            </a:outerShdw>
                          </a:effectLst>
                          <a:latin typeface="Tahoma" pitchFamily="34" charset="0"/>
                          <a:ea typeface="楷体_GB2312" pitchFamily="49" charset="-122"/>
                        </a:defRPr>
                      </a:lvl3pPr>
                      <a:lvl4pPr>
                        <a:lnSpc>
                          <a:spcPct val="120000"/>
                        </a:lnSpc>
                        <a:spcBef>
                          <a:spcPct val="20000"/>
                        </a:spcBef>
                        <a:buClr>
                          <a:schemeClr val="accent2"/>
                        </a:buClr>
                        <a:buSzPct val="55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4pPr>
                      <a:lvl5pPr>
                        <a:lnSpc>
                          <a:spcPct val="120000"/>
                        </a:lnSpc>
                        <a:spcBef>
                          <a:spcPct val="20000"/>
                        </a:spcBef>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5pPr>
                      <a:lvl6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6pPr>
                      <a:lvl7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7pPr>
                      <a:lvl8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8pPr>
                      <a:lvl9pPr fontAlgn="base">
                        <a:lnSpc>
                          <a:spcPct val="120000"/>
                        </a:lnSpc>
                        <a:spcBef>
                          <a:spcPct val="20000"/>
                        </a:spcBef>
                        <a:spcAft>
                          <a:spcPct val="0"/>
                        </a:spcAft>
                        <a:buClr>
                          <a:schemeClr val="accent1"/>
                        </a:buClr>
                        <a:buSzPct val="50000"/>
                        <a:buFont typeface="Wingdings" pitchFamily="2" charset="2"/>
                        <a:defRPr b="1">
                          <a:solidFill>
                            <a:schemeClr val="tx1"/>
                          </a:solidFill>
                          <a:effectLst>
                            <a:outerShdw blurRad="38100" dist="38100" dir="2700000" algn="tl">
                              <a:srgbClr val="C0C0C0"/>
                            </a:outerShdw>
                          </a:effectLst>
                          <a:latin typeface="Tahoma"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a:ln>
                          <a:noFill/>
                        </a:ln>
                        <a:solidFill>
                          <a:schemeClr val="tx1"/>
                        </a:solidFill>
                        <a:effectLst>
                          <a:outerShdw blurRad="38100" dist="38100" dir="2700000" algn="tl">
                            <a:srgbClr val="C0C0C0"/>
                          </a:outerShdw>
                        </a:effectLst>
                        <a:latin typeface="华文中宋" pitchFamily="2" charset="-122"/>
                        <a:ea typeface="华文中宋"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642040" name="Rectangle 1016"/>
          <p:cNvSpPr>
            <a:spLocks noChangeArrowheads="1"/>
          </p:cNvSpPr>
          <p:nvPr/>
        </p:nvSpPr>
        <p:spPr bwMode="auto">
          <a:xfrm>
            <a:off x="3132138" y="374650"/>
            <a:ext cx="31813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200">
                <a:solidFill>
                  <a:srgbClr val="660033"/>
                </a:solidFill>
                <a:latin typeface="黑体" pitchFamily="2" charset="-122"/>
                <a:ea typeface="黑体" pitchFamily="2" charset="-122"/>
              </a:rPr>
              <a:t>表</a:t>
            </a:r>
            <a:r>
              <a:rPr kumimoji="1" lang="en-US" altLang="zh-CN" sz="2200">
                <a:solidFill>
                  <a:srgbClr val="660033"/>
                </a:solidFill>
                <a:latin typeface="黑体" pitchFamily="2" charset="-122"/>
                <a:ea typeface="黑体" pitchFamily="2" charset="-122"/>
              </a:rPr>
              <a:t>3.2</a:t>
            </a:r>
            <a:r>
              <a:rPr kumimoji="1" lang="en-US" altLang="zh-CN" sz="2200">
                <a:latin typeface="黑体" pitchFamily="2" charset="-122"/>
                <a:ea typeface="黑体" pitchFamily="2" charset="-122"/>
              </a:rPr>
              <a:t>  </a:t>
            </a:r>
            <a:r>
              <a:rPr kumimoji="1" lang="zh-CN" altLang="en-US" sz="2200">
                <a:solidFill>
                  <a:srgbClr val="003366"/>
                </a:solidFill>
                <a:latin typeface="黑体" pitchFamily="2" charset="-122"/>
                <a:ea typeface="黑体" pitchFamily="2" charset="-122"/>
              </a:rPr>
              <a:t>大学学生学籍表</a:t>
            </a:r>
            <a:r>
              <a:rPr kumimoji="1" lang="zh-CN" altLang="en-US"/>
              <a:t> </a:t>
            </a:r>
          </a:p>
        </p:txBody>
      </p:sp>
      <p:sp>
        <p:nvSpPr>
          <p:cNvPr id="2" name="灯片编号占位符 1"/>
          <p:cNvSpPr>
            <a:spLocks noGrp="1"/>
          </p:cNvSpPr>
          <p:nvPr>
            <p:ph type="sldNum" sz="quarter" idx="11"/>
          </p:nvPr>
        </p:nvSpPr>
        <p:spPr>
          <a:xfrm>
            <a:off x="-11063" y="6453336"/>
            <a:ext cx="1368524" cy="321097"/>
          </a:xfrm>
        </p:spPr>
        <p:txBody>
          <a:bodyPr/>
          <a:lstStyle/>
          <a:p>
            <a:pPr>
              <a:defRPr/>
            </a:pPr>
            <a:fld id="{C8E68E76-BED9-4822-AFC4-B7367625829A}" type="slidenum">
              <a:rPr lang="en-US" altLang="zh-CN" smtClean="0"/>
              <a:pPr>
                <a:defRPr/>
              </a:pPr>
              <a:t>43</a:t>
            </a:fld>
            <a:endParaRPr lang="en-US" altLang="zh-CN" dirty="0"/>
          </a:p>
        </p:txBody>
      </p:sp>
    </p:spTree>
    <p:extLst>
      <p:ext uri="{BB962C8B-B14F-4D97-AF65-F5344CB8AC3E}">
        <p14:creationId xmlns:p14="http://schemas.microsoft.com/office/powerpoint/2010/main" val="40055794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899592" y="610394"/>
            <a:ext cx="7177608"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zh-CN" sz="3200" b="1" dirty="0"/>
              <a:t>7.3.1  </a:t>
            </a:r>
            <a:r>
              <a:rPr lang="zh-CN" altLang="en-US" sz="3200" b="1" dirty="0"/>
              <a:t>概念模型的特点</a:t>
            </a:r>
          </a:p>
        </p:txBody>
      </p:sp>
      <p:sp>
        <p:nvSpPr>
          <p:cNvPr id="29699" name="Rectangle 3"/>
          <p:cNvSpPr>
            <a:spLocks noGrp="1" noChangeArrowheads="1"/>
          </p:cNvSpPr>
          <p:nvPr>
            <p:ph idx="1"/>
          </p:nvPr>
        </p:nvSpPr>
        <p:spPr bwMode="auto">
          <a:xfrm>
            <a:off x="411696" y="1371753"/>
            <a:ext cx="8552792" cy="137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15000"/>
              </a:lnSpc>
              <a:buClr>
                <a:srgbClr val="C00000"/>
              </a:buClr>
            </a:pPr>
            <a:r>
              <a:rPr lang="zh-CN" altLang="en-US" sz="2000" b="1" dirty="0">
                <a:solidFill>
                  <a:srgbClr val="000066"/>
                </a:solidFill>
              </a:rPr>
              <a:t>概念结构是各种数据模型的共同基础，它比数据模型更独立于机器、更抽象，从而更加稳定。</a:t>
            </a:r>
          </a:p>
          <a:p>
            <a:pPr eaLnBrk="1" hangingPunct="1">
              <a:lnSpc>
                <a:spcPct val="115000"/>
              </a:lnSpc>
              <a:buClr>
                <a:srgbClr val="C00000"/>
              </a:buClr>
            </a:pPr>
            <a:r>
              <a:rPr lang="zh-CN" altLang="en-US" sz="2000" b="1" dirty="0">
                <a:solidFill>
                  <a:srgbClr val="000066"/>
                </a:solidFill>
              </a:rPr>
              <a:t>概念结构设计：将需求分析得到的用户需求</a:t>
            </a:r>
            <a:r>
              <a:rPr lang="zh-CN" altLang="en-US" sz="2000" b="1" dirty="0">
                <a:solidFill>
                  <a:srgbClr val="3333FF"/>
                </a:solidFill>
              </a:rPr>
              <a:t>抽象</a:t>
            </a:r>
            <a:r>
              <a:rPr lang="zh-CN" altLang="en-US" sz="2000" b="1" dirty="0">
                <a:solidFill>
                  <a:srgbClr val="000066"/>
                </a:solidFill>
              </a:rPr>
              <a:t>为信息结构即</a:t>
            </a:r>
            <a:r>
              <a:rPr lang="zh-CN" altLang="en-US" sz="2000" b="1" dirty="0">
                <a:solidFill>
                  <a:srgbClr val="CC3300"/>
                </a:solidFill>
              </a:rPr>
              <a:t>概念模型</a:t>
            </a:r>
            <a:r>
              <a:rPr lang="zh-CN" altLang="en-US" sz="2000" b="1" dirty="0">
                <a:solidFill>
                  <a:srgbClr val="000066"/>
                </a:solidFill>
              </a:rPr>
              <a:t>的过程。</a:t>
            </a:r>
          </a:p>
        </p:txBody>
      </p:sp>
      <p:sp>
        <p:nvSpPr>
          <p:cNvPr id="450564" name="Rectangle 4"/>
          <p:cNvSpPr>
            <a:spLocks noChangeArrowheads="1"/>
          </p:cNvSpPr>
          <p:nvPr/>
        </p:nvSpPr>
        <p:spPr bwMode="auto">
          <a:xfrm>
            <a:off x="357187" y="3036574"/>
            <a:ext cx="8786813" cy="2156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00000"/>
              </a:lnSpc>
              <a:buClr>
                <a:srgbClr val="C00000"/>
              </a:buClr>
              <a:buFontTx/>
              <a:buChar char="•"/>
            </a:pPr>
            <a:r>
              <a:rPr kumimoji="1" lang="zh-CN" altLang="en-US" sz="2200" b="1" i="0" dirty="0">
                <a:solidFill>
                  <a:srgbClr val="000066"/>
                </a:solidFill>
                <a:latin typeface="Tahoma" pitchFamily="34" charset="0"/>
              </a:rPr>
              <a:t>概念结构设计的特点：</a:t>
            </a:r>
          </a:p>
          <a:p>
            <a:pPr lvl="0" eaLnBrk="1" hangingPunct="1">
              <a:lnSpc>
                <a:spcPct val="100000"/>
              </a:lnSpc>
              <a:spcBef>
                <a:spcPct val="60000"/>
              </a:spcBef>
              <a:buClr>
                <a:srgbClr val="7DA0D3"/>
              </a:buClr>
            </a:pPr>
            <a:r>
              <a:rPr kumimoji="1" lang="zh-CN" altLang="en-US" sz="2200" b="1" i="0" dirty="0">
                <a:solidFill>
                  <a:srgbClr val="000066"/>
                </a:solidFill>
                <a:latin typeface="Tahoma" pitchFamily="34" charset="0"/>
              </a:rPr>
              <a:t>   </a:t>
            </a:r>
            <a:r>
              <a:rPr lang="zh-CN" altLang="en-US" sz="2000" i="0" dirty="0">
                <a:solidFill>
                  <a:srgbClr val="000000"/>
                </a:solidFill>
                <a:latin typeface="Arial"/>
                <a:ea typeface="宋体"/>
              </a:rPr>
              <a:t> </a:t>
            </a:r>
            <a:r>
              <a:rPr lang="en-US" altLang="zh-CN" sz="2000" i="0" dirty="0">
                <a:solidFill>
                  <a:srgbClr val="000000"/>
                </a:solidFill>
                <a:latin typeface="Arial"/>
                <a:ea typeface="宋体"/>
              </a:rPr>
              <a:t>(1) </a:t>
            </a:r>
            <a:r>
              <a:rPr lang="zh-CN" altLang="en-US" sz="2000" i="0" dirty="0">
                <a:solidFill>
                  <a:srgbClr val="FF0000"/>
                </a:solidFill>
                <a:latin typeface="Arial"/>
                <a:ea typeface="宋体"/>
              </a:rPr>
              <a:t>能真实、充分地反映现实世界</a:t>
            </a:r>
            <a:r>
              <a:rPr lang="zh-CN" altLang="en-US" sz="2000" i="0" dirty="0">
                <a:solidFill>
                  <a:srgbClr val="000000"/>
                </a:solidFill>
                <a:latin typeface="Arial"/>
                <a:ea typeface="宋体"/>
              </a:rPr>
              <a:t>，包括事物和事物之间的联系，能满足用户对数据的处理要求，是现实世界的一个真实模型</a:t>
            </a:r>
          </a:p>
          <a:p>
            <a:pPr lvl="0" eaLnBrk="1" hangingPunct="1">
              <a:lnSpc>
                <a:spcPct val="100000"/>
              </a:lnSpc>
              <a:spcBef>
                <a:spcPct val="60000"/>
              </a:spcBef>
              <a:buClr>
                <a:srgbClr val="7DA0D3"/>
              </a:buClr>
            </a:pPr>
            <a:r>
              <a:rPr lang="zh-CN" altLang="en-US" sz="2000" i="0" dirty="0">
                <a:solidFill>
                  <a:srgbClr val="000000"/>
                </a:solidFill>
                <a:latin typeface="Arial"/>
                <a:ea typeface="宋体"/>
              </a:rPr>
              <a:t>   </a:t>
            </a:r>
            <a:r>
              <a:rPr lang="en-US" altLang="zh-CN" sz="2000" i="0" dirty="0">
                <a:solidFill>
                  <a:srgbClr val="000000"/>
                </a:solidFill>
                <a:latin typeface="Arial"/>
                <a:ea typeface="宋体"/>
              </a:rPr>
              <a:t>(2) </a:t>
            </a:r>
            <a:r>
              <a:rPr lang="zh-CN" altLang="en-US" sz="2000" i="0" dirty="0">
                <a:solidFill>
                  <a:srgbClr val="FF0000"/>
                </a:solidFill>
                <a:latin typeface="Arial"/>
                <a:ea typeface="宋体"/>
              </a:rPr>
              <a:t>易于理解</a:t>
            </a:r>
            <a:r>
              <a:rPr lang="zh-CN" altLang="en-US" sz="2000" i="0" dirty="0">
                <a:solidFill>
                  <a:srgbClr val="000000"/>
                </a:solidFill>
                <a:latin typeface="Arial"/>
                <a:ea typeface="宋体"/>
              </a:rPr>
              <a:t>，可以用它和不熟悉计算机的用户交换意见</a:t>
            </a:r>
          </a:p>
          <a:p>
            <a:pPr lvl="0" eaLnBrk="1" hangingPunct="1">
              <a:lnSpc>
                <a:spcPct val="100000"/>
              </a:lnSpc>
              <a:spcBef>
                <a:spcPct val="60000"/>
              </a:spcBef>
              <a:buClr>
                <a:srgbClr val="7DA0D3"/>
              </a:buClr>
            </a:pPr>
            <a:r>
              <a:rPr lang="zh-CN" altLang="en-US" sz="2000" i="0" dirty="0">
                <a:solidFill>
                  <a:srgbClr val="000000"/>
                </a:solidFill>
                <a:latin typeface="Arial"/>
                <a:ea typeface="宋体"/>
              </a:rPr>
              <a:t>   </a:t>
            </a:r>
            <a:r>
              <a:rPr lang="en-US" altLang="zh-CN" sz="2000" i="0" dirty="0">
                <a:solidFill>
                  <a:srgbClr val="000000"/>
                </a:solidFill>
                <a:latin typeface="Arial"/>
                <a:ea typeface="宋体"/>
              </a:rPr>
              <a:t>(3) </a:t>
            </a:r>
            <a:r>
              <a:rPr lang="zh-CN" altLang="en-US" sz="2000" i="0" dirty="0">
                <a:solidFill>
                  <a:srgbClr val="FF0000"/>
                </a:solidFill>
                <a:latin typeface="Arial"/>
                <a:ea typeface="宋体"/>
              </a:rPr>
              <a:t>易于更改</a:t>
            </a:r>
            <a:r>
              <a:rPr lang="zh-CN" altLang="en-US" sz="2000" i="0" dirty="0">
                <a:solidFill>
                  <a:srgbClr val="000000"/>
                </a:solidFill>
                <a:latin typeface="Arial"/>
                <a:ea typeface="宋体"/>
              </a:rPr>
              <a:t>，当应用环境和应用要求改变时容易对概念模型修改和扩充</a:t>
            </a:r>
          </a:p>
          <a:p>
            <a:pPr lvl="0" eaLnBrk="1" hangingPunct="1">
              <a:lnSpc>
                <a:spcPct val="100000"/>
              </a:lnSpc>
              <a:spcBef>
                <a:spcPct val="60000"/>
              </a:spcBef>
              <a:buClr>
                <a:srgbClr val="7DA0D3"/>
              </a:buClr>
            </a:pPr>
            <a:r>
              <a:rPr lang="zh-CN" altLang="en-US" sz="2000" i="0" dirty="0">
                <a:solidFill>
                  <a:srgbClr val="000000"/>
                </a:solidFill>
                <a:latin typeface="Arial"/>
                <a:ea typeface="宋体"/>
              </a:rPr>
              <a:t>   </a:t>
            </a:r>
            <a:r>
              <a:rPr lang="en-US" altLang="zh-CN" sz="2000" i="0" dirty="0">
                <a:solidFill>
                  <a:srgbClr val="000000"/>
                </a:solidFill>
                <a:latin typeface="Arial"/>
                <a:ea typeface="宋体"/>
              </a:rPr>
              <a:t>(4) </a:t>
            </a:r>
            <a:r>
              <a:rPr lang="zh-CN" altLang="en-US" sz="2000" i="0" dirty="0">
                <a:solidFill>
                  <a:srgbClr val="FF0000"/>
                </a:solidFill>
                <a:latin typeface="Arial"/>
                <a:ea typeface="宋体"/>
              </a:rPr>
              <a:t>易于向关系、网状、层次等各种数据模型转换</a:t>
            </a:r>
            <a:endParaRPr kumimoji="1" lang="zh-CN" altLang="en-US" sz="2200" b="1" i="0" dirty="0">
              <a:solidFill>
                <a:srgbClr val="000066"/>
              </a:solidFill>
              <a:latin typeface="Tahoma" pitchFamily="34" charset="0"/>
            </a:endParaRPr>
          </a:p>
        </p:txBody>
      </p:sp>
      <p:sp>
        <p:nvSpPr>
          <p:cNvPr id="450565" name="Rectangle 5"/>
          <p:cNvSpPr>
            <a:spLocks noChangeArrowheads="1"/>
          </p:cNvSpPr>
          <p:nvPr/>
        </p:nvSpPr>
        <p:spPr bwMode="auto">
          <a:xfrm>
            <a:off x="611560" y="5733256"/>
            <a:ext cx="606965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spcBef>
                <a:spcPct val="20000"/>
              </a:spcBef>
              <a:buClr>
                <a:srgbClr val="C00000"/>
              </a:buClr>
              <a:buFontTx/>
              <a:buChar char="•"/>
            </a:pPr>
            <a:r>
              <a:rPr kumimoji="1" lang="zh-CN" altLang="en-US" sz="2800" b="1" i="0" dirty="0">
                <a:solidFill>
                  <a:srgbClr val="CC3300"/>
                </a:solidFill>
                <a:latin typeface="Tahoma" pitchFamily="34" charset="0"/>
              </a:rPr>
              <a:t>描述工具：</a:t>
            </a:r>
            <a:r>
              <a:rPr kumimoji="1" lang="en-US" altLang="zh-CN" sz="2800" b="1" i="0" dirty="0">
                <a:solidFill>
                  <a:srgbClr val="CC3300"/>
                </a:solidFill>
                <a:latin typeface="Tahoma" pitchFamily="34" charset="0"/>
              </a:rPr>
              <a:t>E-R</a:t>
            </a:r>
            <a:r>
              <a:rPr kumimoji="1" lang="zh-CN" altLang="en-US" sz="2800" b="1" i="0" dirty="0">
                <a:solidFill>
                  <a:srgbClr val="CC3300"/>
                </a:solidFill>
                <a:latin typeface="Tahoma" pitchFamily="34" charset="0"/>
              </a:rPr>
              <a:t>模型</a:t>
            </a:r>
          </a:p>
        </p:txBody>
      </p:sp>
      <p:sp>
        <p:nvSpPr>
          <p:cNvPr id="2" name="灯片编号占位符 1"/>
          <p:cNvSpPr>
            <a:spLocks noGrp="1"/>
          </p:cNvSpPr>
          <p:nvPr>
            <p:ph type="sldNum" sz="quarter" idx="11"/>
          </p:nvPr>
        </p:nvSpPr>
        <p:spPr>
          <a:xfrm>
            <a:off x="0" y="6453336"/>
            <a:ext cx="1583854" cy="321097"/>
          </a:xfrm>
        </p:spPr>
        <p:txBody>
          <a:bodyPr/>
          <a:lstStyle/>
          <a:p>
            <a:pPr>
              <a:defRPr/>
            </a:pPr>
            <a:fld id="{C8E68E76-BED9-4822-AFC4-B7367625829A}" type="slidenum">
              <a:rPr lang="en-US" altLang="zh-CN" smtClean="0"/>
              <a:pPr>
                <a:defRPr/>
              </a:pPr>
              <a:t>44</a:t>
            </a:fld>
            <a:endParaRPr lang="en-US" altLang="zh-CN" dirty="0"/>
          </a:p>
        </p:txBody>
      </p:sp>
    </p:spTree>
    <p:extLst>
      <p:ext uri="{BB962C8B-B14F-4D97-AF65-F5344CB8AC3E}">
        <p14:creationId xmlns:p14="http://schemas.microsoft.com/office/powerpoint/2010/main" val="11417146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50564"/>
                                        </p:tgtEl>
                                        <p:attrNameLst>
                                          <p:attrName>style.visibility</p:attrName>
                                        </p:attrNameLst>
                                      </p:cBhvr>
                                      <p:to>
                                        <p:strVal val="visible"/>
                                      </p:to>
                                    </p:set>
                                    <p:animEffect transition="in" filter="box(in)">
                                      <p:cBhvr>
                                        <p:cTn id="7" dur="500"/>
                                        <p:tgtEl>
                                          <p:spTgt spid="4505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50565"/>
                                        </p:tgtEl>
                                        <p:attrNameLst>
                                          <p:attrName>style.visibility</p:attrName>
                                        </p:attrNameLst>
                                      </p:cBhvr>
                                      <p:to>
                                        <p:strVal val="visible"/>
                                      </p:to>
                                    </p:set>
                                    <p:animEffect transition="in" filter="box(in)">
                                      <p:cBhvr>
                                        <p:cTn id="12" dur="500"/>
                                        <p:tgtEl>
                                          <p:spTgt spid="450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4" grpId="0" autoUpdateAnimBg="0"/>
      <p:bldP spid="450565"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8" name="Rectangle 4"/>
          <p:cNvSpPr>
            <a:spLocks noChangeArrowheads="1"/>
          </p:cNvSpPr>
          <p:nvPr/>
        </p:nvSpPr>
        <p:spPr bwMode="auto">
          <a:xfrm>
            <a:off x="-353467" y="1754027"/>
            <a:ext cx="9497467"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20000"/>
              </a:spcBef>
              <a:buClr>
                <a:schemeClr val="folHlink"/>
              </a:buClr>
              <a:buSzPct val="60000"/>
              <a:buFont typeface="Wingdings" pitchFamily="2" charset="2"/>
              <a:defRPr sz="2800" b="1">
                <a:solidFill>
                  <a:schemeClr val="tx1"/>
                </a:solidFill>
                <a:effectLst>
                  <a:outerShdw blurRad="38100" dist="38100" dir="2700000" algn="tl">
                    <a:srgbClr val="C0C0C0"/>
                  </a:outerShdw>
                </a:effectLst>
                <a:latin typeface="Tahoma" pitchFamily="34" charset="0"/>
                <a:ea typeface="楷体_GB2312" pitchFamily="49" charset="-122"/>
              </a:defRPr>
            </a:lvl1pPr>
            <a:lvl2pPr marL="742950" indent="-285750">
              <a:lnSpc>
                <a:spcPct val="120000"/>
              </a:lnSpc>
              <a:spcBef>
                <a:spcPct val="20000"/>
              </a:spcBef>
              <a:buClr>
                <a:schemeClr val="hlink"/>
              </a:buClr>
              <a:buSzPct val="55000"/>
              <a:buFont typeface="Wingdings" pitchFamily="2" charset="2"/>
              <a:buChar char="n"/>
              <a:defRPr sz="2800" b="1">
                <a:solidFill>
                  <a:schemeClr val="tx1"/>
                </a:solidFill>
                <a:effectLst>
                  <a:outerShdw blurRad="38100" dist="38100" dir="2700000" algn="tl">
                    <a:srgbClr val="C0C0C0"/>
                  </a:outerShdw>
                </a:effectLst>
                <a:latin typeface="Tahoma" pitchFamily="34" charset="0"/>
                <a:ea typeface="楷体_GB2312" pitchFamily="49" charset="-122"/>
              </a:defRPr>
            </a:lvl2pPr>
            <a:lvl3pPr marL="1143000" indent="-228600">
              <a:lnSpc>
                <a:spcPct val="120000"/>
              </a:lnSpc>
              <a:spcBef>
                <a:spcPct val="20000"/>
              </a:spcBef>
              <a:buClr>
                <a:schemeClr val="folHlink"/>
              </a:buClr>
              <a:buSzPct val="50000"/>
              <a:buFont typeface="Wingdings" pitchFamily="2" charset="2"/>
              <a:buChar char="n"/>
              <a:defRPr sz="2400" b="1">
                <a:solidFill>
                  <a:schemeClr val="tx1"/>
                </a:solidFill>
                <a:effectLst>
                  <a:outerShdw blurRad="38100" dist="38100" dir="2700000" algn="tl">
                    <a:srgbClr val="C0C0C0"/>
                  </a:outerShdw>
                </a:effectLst>
                <a:latin typeface="Tahoma" pitchFamily="34" charset="0"/>
                <a:ea typeface="楷体_GB2312" pitchFamily="49" charset="-122"/>
              </a:defRPr>
            </a:lvl3pPr>
            <a:lvl4pPr marL="1600200" indent="-228600">
              <a:lnSpc>
                <a:spcPct val="120000"/>
              </a:lnSpc>
              <a:spcBef>
                <a:spcPct val="20000"/>
              </a:spcBef>
              <a:buClr>
                <a:schemeClr val="accent2"/>
              </a:buClr>
              <a:buSzPct val="55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4pPr>
            <a:lvl5pPr marL="2057400" indent="-228600">
              <a:lnSpc>
                <a:spcPct val="120000"/>
              </a:lnSpc>
              <a:spcBef>
                <a:spcPct val="20000"/>
              </a:spcBef>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5pPr>
            <a:lvl6pPr marL="25146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6pPr>
            <a:lvl7pPr marL="29718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7pPr>
            <a:lvl8pPr marL="34290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8pPr>
            <a:lvl9pPr marL="38862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9pPr>
          </a:lstStyle>
          <a:p>
            <a:pPr>
              <a:spcBef>
                <a:spcPct val="10000"/>
              </a:spcBef>
            </a:pPr>
            <a:r>
              <a:rPr lang="en-US" altLang="zh-CN" sz="2200" i="0" dirty="0">
                <a:effectLst/>
              </a:rPr>
              <a:t>          </a:t>
            </a:r>
            <a:r>
              <a:rPr lang="en-US" altLang="zh-CN" sz="2200" i="0" dirty="0">
                <a:solidFill>
                  <a:srgbClr val="660033"/>
                </a:solidFill>
                <a:effectLst/>
                <a:ea typeface="华文新魏" pitchFamily="2" charset="-122"/>
              </a:rPr>
              <a:t>1</a:t>
            </a:r>
            <a:r>
              <a:rPr lang="zh-CN" altLang="en-US" sz="2200" i="0" dirty="0">
                <a:solidFill>
                  <a:srgbClr val="660033"/>
                </a:solidFill>
                <a:effectLst/>
                <a:ea typeface="华文新魏" pitchFamily="2" charset="-122"/>
              </a:rPr>
              <a:t>、实体与实体集</a:t>
            </a:r>
            <a:endParaRPr lang="en-US" altLang="zh-CN" sz="2200" i="0" dirty="0">
              <a:solidFill>
                <a:srgbClr val="660033"/>
              </a:solidFill>
              <a:effectLst/>
              <a:ea typeface="华文新魏" pitchFamily="2" charset="-122"/>
            </a:endParaRPr>
          </a:p>
          <a:p>
            <a:pPr>
              <a:lnSpc>
                <a:spcPct val="135000"/>
              </a:lnSpc>
              <a:spcBef>
                <a:spcPct val="10000"/>
              </a:spcBef>
            </a:pPr>
            <a:r>
              <a:rPr lang="zh-CN" altLang="en-US" sz="2200" i="0" dirty="0">
                <a:effectLst/>
              </a:rPr>
              <a:t>         </a:t>
            </a:r>
            <a:r>
              <a:rPr lang="zh-CN" altLang="en-US" sz="2200" i="0" dirty="0">
                <a:solidFill>
                  <a:srgbClr val="003366"/>
                </a:solidFill>
                <a:effectLst/>
              </a:rPr>
              <a:t>（</a:t>
            </a:r>
            <a:r>
              <a:rPr lang="en-US" altLang="zh-CN" sz="2200" i="0" dirty="0">
                <a:solidFill>
                  <a:srgbClr val="003366"/>
                </a:solidFill>
                <a:effectLst/>
              </a:rPr>
              <a:t>1</a:t>
            </a:r>
            <a:r>
              <a:rPr lang="zh-CN" altLang="en-US" sz="2200" i="0" dirty="0">
                <a:solidFill>
                  <a:srgbClr val="003366"/>
                </a:solidFill>
                <a:effectLst/>
              </a:rPr>
              <a:t>）实体</a:t>
            </a:r>
            <a:r>
              <a:rPr lang="zh-CN" altLang="en-US" sz="2200" i="0" dirty="0">
                <a:effectLst/>
              </a:rPr>
              <a:t>   是存在于用户组织中的抽象的但</a:t>
            </a:r>
            <a:r>
              <a:rPr lang="zh-CN" altLang="en-US" sz="2200" i="0" dirty="0">
                <a:solidFill>
                  <a:srgbClr val="008000"/>
                </a:solidFill>
                <a:effectLst/>
              </a:rPr>
              <a:t>有意义</a:t>
            </a:r>
            <a:r>
              <a:rPr lang="zh-CN" altLang="en-US" sz="2200" i="0" dirty="0">
                <a:effectLst/>
              </a:rPr>
              <a:t>的</a:t>
            </a:r>
            <a:r>
              <a:rPr lang="zh-CN" altLang="en-US" sz="2200" i="0" dirty="0">
                <a:effectLst/>
                <a:latin typeface="Arial"/>
              </a:rPr>
              <a:t>“</a:t>
            </a:r>
            <a:r>
              <a:rPr lang="zh-CN" altLang="en-US" sz="2200" i="0" dirty="0">
                <a:effectLst/>
              </a:rPr>
              <a:t>事物</a:t>
            </a:r>
            <a:r>
              <a:rPr lang="zh-CN" altLang="en-US" sz="2200" i="0" dirty="0">
                <a:effectLst/>
                <a:latin typeface="Arial"/>
              </a:rPr>
              <a:t>”</a:t>
            </a:r>
            <a:r>
              <a:rPr lang="zh-CN" altLang="en-US" sz="2200" i="0" dirty="0">
                <a:effectLst/>
              </a:rPr>
              <a:t>。</a:t>
            </a:r>
          </a:p>
          <a:p>
            <a:pPr>
              <a:lnSpc>
                <a:spcPct val="135000"/>
              </a:lnSpc>
              <a:spcBef>
                <a:spcPct val="10000"/>
              </a:spcBef>
            </a:pPr>
            <a:r>
              <a:rPr lang="zh-CN" altLang="en-US" sz="2200" i="0" dirty="0">
                <a:effectLst/>
              </a:rPr>
              <a:t>          也即是用户组织中</a:t>
            </a:r>
            <a:r>
              <a:rPr lang="zh-CN" altLang="en-US" sz="2200" i="0" dirty="0">
                <a:solidFill>
                  <a:srgbClr val="FF0000"/>
                </a:solidFill>
                <a:effectLst/>
              </a:rPr>
              <a:t>独立</a:t>
            </a:r>
            <a:r>
              <a:rPr lang="zh-CN" altLang="en-US" sz="2200" i="0" dirty="0">
                <a:effectLst/>
              </a:rPr>
              <a:t>的客体。</a:t>
            </a:r>
          </a:p>
        </p:txBody>
      </p:sp>
      <p:sp>
        <p:nvSpPr>
          <p:cNvPr id="420869" name="Rectangle 5"/>
          <p:cNvSpPr>
            <a:spLocks noChangeArrowheads="1"/>
          </p:cNvSpPr>
          <p:nvPr/>
        </p:nvSpPr>
        <p:spPr bwMode="auto">
          <a:xfrm>
            <a:off x="251049" y="1244997"/>
            <a:ext cx="7793037" cy="669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600" b="1">
                <a:solidFill>
                  <a:schemeClr val="tx2"/>
                </a:solidFill>
                <a:effectLst>
                  <a:outerShdw blurRad="38100" dist="38100" dir="2700000" algn="tl">
                    <a:srgbClr val="C0C0C0"/>
                  </a:outerShdw>
                </a:effectLst>
                <a:latin typeface="Tahoma" pitchFamily="34" charset="0"/>
                <a:ea typeface="幼圆" pitchFamily="49" charset="-122"/>
              </a:defRPr>
            </a:lvl1pPr>
            <a:lvl2pPr>
              <a:defRPr sz="3600" b="1">
                <a:solidFill>
                  <a:schemeClr val="tx2"/>
                </a:solidFill>
                <a:effectLst>
                  <a:outerShdw blurRad="38100" dist="38100" dir="2700000" algn="tl">
                    <a:srgbClr val="C0C0C0"/>
                  </a:outerShdw>
                </a:effectLst>
                <a:latin typeface="Tahoma" pitchFamily="34" charset="0"/>
                <a:ea typeface="幼圆" pitchFamily="49" charset="-122"/>
              </a:defRPr>
            </a:lvl2pPr>
            <a:lvl3pPr>
              <a:defRPr sz="3600" b="1">
                <a:solidFill>
                  <a:schemeClr val="tx2"/>
                </a:solidFill>
                <a:effectLst>
                  <a:outerShdw blurRad="38100" dist="38100" dir="2700000" algn="tl">
                    <a:srgbClr val="C0C0C0"/>
                  </a:outerShdw>
                </a:effectLst>
                <a:latin typeface="Tahoma" pitchFamily="34" charset="0"/>
                <a:ea typeface="幼圆" pitchFamily="49" charset="-122"/>
              </a:defRPr>
            </a:lvl3pPr>
            <a:lvl4pPr>
              <a:defRPr sz="3600" b="1">
                <a:solidFill>
                  <a:schemeClr val="tx2"/>
                </a:solidFill>
                <a:effectLst>
                  <a:outerShdw blurRad="38100" dist="38100" dir="2700000" algn="tl">
                    <a:srgbClr val="C0C0C0"/>
                  </a:outerShdw>
                </a:effectLst>
                <a:latin typeface="Tahoma" pitchFamily="34" charset="0"/>
                <a:ea typeface="幼圆" pitchFamily="49" charset="-122"/>
              </a:defRPr>
            </a:lvl4pPr>
            <a:lvl5pPr>
              <a:defRPr sz="3600" b="1">
                <a:solidFill>
                  <a:schemeClr val="tx2"/>
                </a:solidFill>
                <a:effectLst>
                  <a:outerShdw blurRad="38100" dist="38100" dir="2700000" algn="tl">
                    <a:srgbClr val="C0C0C0"/>
                  </a:outerShdw>
                </a:effectLst>
                <a:latin typeface="Tahoma" pitchFamily="34" charset="0"/>
                <a:ea typeface="幼圆" pitchFamily="49" charset="-122"/>
              </a:defRPr>
            </a:lvl5pPr>
            <a:lvl6pPr marL="4572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6pPr>
            <a:lvl7pPr marL="9144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7pPr>
            <a:lvl8pPr marL="13716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8pPr>
            <a:lvl9pPr marL="18288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9pPr>
          </a:lstStyle>
          <a:p>
            <a:r>
              <a:rPr lang="zh-CN" altLang="en-US" sz="2600" i="0" dirty="0">
                <a:effectLst/>
              </a:rPr>
              <a:t>一、实体与实体集</a:t>
            </a:r>
            <a:endParaRPr lang="en-US" altLang="zh-CN" sz="2600" i="0" dirty="0">
              <a:effectLst/>
            </a:endParaRPr>
          </a:p>
        </p:txBody>
      </p:sp>
      <p:sp>
        <p:nvSpPr>
          <p:cNvPr id="4" name="Rectangle 2"/>
          <p:cNvSpPr txBox="1">
            <a:spLocks noChangeArrowheads="1"/>
          </p:cNvSpPr>
          <p:nvPr/>
        </p:nvSpPr>
        <p:spPr bwMode="auto">
          <a:xfrm>
            <a:off x="899592" y="304800"/>
            <a:ext cx="7177608"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pPr algn="ctr"/>
            <a:r>
              <a:rPr lang="zh-CN" altLang="en-US" sz="3600" b="1" i="0" kern="0" dirty="0">
                <a:solidFill>
                  <a:schemeClr val="bg1"/>
                </a:solidFill>
              </a:rPr>
              <a:t>实体</a:t>
            </a:r>
            <a:r>
              <a:rPr lang="en-US" altLang="zh-CN" sz="3600" b="1" i="0" kern="0" dirty="0">
                <a:solidFill>
                  <a:schemeClr val="bg1"/>
                </a:solidFill>
              </a:rPr>
              <a:t>-</a:t>
            </a:r>
            <a:r>
              <a:rPr lang="zh-CN" altLang="en-US" sz="3600" b="1" i="0" kern="0" dirty="0">
                <a:solidFill>
                  <a:schemeClr val="bg1"/>
                </a:solidFill>
              </a:rPr>
              <a:t>联系（</a:t>
            </a:r>
            <a:r>
              <a:rPr lang="en-US" altLang="zh-CN" sz="3600" b="1" i="0" kern="0" dirty="0">
                <a:solidFill>
                  <a:schemeClr val="bg1"/>
                </a:solidFill>
              </a:rPr>
              <a:t>E-R</a:t>
            </a:r>
            <a:r>
              <a:rPr lang="zh-CN" altLang="en-US" sz="3600" b="1" i="0" kern="0" dirty="0">
                <a:solidFill>
                  <a:schemeClr val="bg1"/>
                </a:solidFill>
              </a:rPr>
              <a:t>）模型</a:t>
            </a:r>
          </a:p>
        </p:txBody>
      </p:sp>
      <p:sp>
        <p:nvSpPr>
          <p:cNvPr id="2" name="灯片编号占位符 1"/>
          <p:cNvSpPr>
            <a:spLocks noGrp="1"/>
          </p:cNvSpPr>
          <p:nvPr>
            <p:ph type="sldNum" sz="quarter" idx="11"/>
          </p:nvPr>
        </p:nvSpPr>
        <p:spPr>
          <a:xfrm>
            <a:off x="-108520" y="6526956"/>
            <a:ext cx="1368524" cy="321097"/>
          </a:xfrm>
        </p:spPr>
        <p:txBody>
          <a:bodyPr/>
          <a:lstStyle/>
          <a:p>
            <a:pPr>
              <a:defRPr/>
            </a:pPr>
            <a:fld id="{C8E68E76-BED9-4822-AFC4-B7367625829A}" type="slidenum">
              <a:rPr lang="en-US" altLang="zh-CN" smtClean="0"/>
              <a:pPr>
                <a:defRPr/>
              </a:pPr>
              <a:t>45</a:t>
            </a:fld>
            <a:endParaRPr lang="en-US" altLang="zh-CN" dirty="0"/>
          </a:p>
        </p:txBody>
      </p:sp>
      <p:sp>
        <p:nvSpPr>
          <p:cNvPr id="6" name="Rectangle 4"/>
          <p:cNvSpPr>
            <a:spLocks noChangeArrowheads="1"/>
          </p:cNvSpPr>
          <p:nvPr/>
        </p:nvSpPr>
        <p:spPr bwMode="auto">
          <a:xfrm>
            <a:off x="383914" y="3160054"/>
            <a:ext cx="8208963" cy="352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20000"/>
              </a:spcBef>
              <a:buClr>
                <a:schemeClr val="folHlink"/>
              </a:buClr>
              <a:buSzPct val="60000"/>
              <a:buFont typeface="Wingdings" pitchFamily="2" charset="2"/>
              <a:defRPr sz="2800" b="1">
                <a:solidFill>
                  <a:schemeClr val="tx1"/>
                </a:solidFill>
                <a:effectLst>
                  <a:outerShdw blurRad="38100" dist="38100" dir="2700000" algn="tl">
                    <a:srgbClr val="C0C0C0"/>
                  </a:outerShdw>
                </a:effectLst>
                <a:latin typeface="Tahoma" pitchFamily="34" charset="0"/>
                <a:ea typeface="楷体_GB2312" pitchFamily="49" charset="-122"/>
              </a:defRPr>
            </a:lvl1pPr>
            <a:lvl2pPr marL="742950" indent="-285750">
              <a:lnSpc>
                <a:spcPct val="120000"/>
              </a:lnSpc>
              <a:spcBef>
                <a:spcPct val="20000"/>
              </a:spcBef>
              <a:buClr>
                <a:schemeClr val="hlink"/>
              </a:buClr>
              <a:buSzPct val="55000"/>
              <a:buFont typeface="Wingdings" pitchFamily="2" charset="2"/>
              <a:buChar char="n"/>
              <a:defRPr sz="2800" b="1">
                <a:solidFill>
                  <a:schemeClr val="tx1"/>
                </a:solidFill>
                <a:effectLst>
                  <a:outerShdw blurRad="38100" dist="38100" dir="2700000" algn="tl">
                    <a:srgbClr val="C0C0C0"/>
                  </a:outerShdw>
                </a:effectLst>
                <a:latin typeface="Tahoma" pitchFamily="34" charset="0"/>
                <a:ea typeface="楷体_GB2312" pitchFamily="49" charset="-122"/>
              </a:defRPr>
            </a:lvl2pPr>
            <a:lvl3pPr marL="1143000" indent="-228600">
              <a:lnSpc>
                <a:spcPct val="120000"/>
              </a:lnSpc>
              <a:spcBef>
                <a:spcPct val="20000"/>
              </a:spcBef>
              <a:buClr>
                <a:schemeClr val="folHlink"/>
              </a:buClr>
              <a:buSzPct val="50000"/>
              <a:buFont typeface="Wingdings" pitchFamily="2" charset="2"/>
              <a:buChar char="n"/>
              <a:defRPr sz="2400" b="1">
                <a:solidFill>
                  <a:schemeClr val="tx1"/>
                </a:solidFill>
                <a:effectLst>
                  <a:outerShdw blurRad="38100" dist="38100" dir="2700000" algn="tl">
                    <a:srgbClr val="C0C0C0"/>
                  </a:outerShdw>
                </a:effectLst>
                <a:latin typeface="Tahoma" pitchFamily="34" charset="0"/>
                <a:ea typeface="楷体_GB2312" pitchFamily="49" charset="-122"/>
              </a:defRPr>
            </a:lvl3pPr>
            <a:lvl4pPr marL="1600200" indent="-228600">
              <a:lnSpc>
                <a:spcPct val="120000"/>
              </a:lnSpc>
              <a:spcBef>
                <a:spcPct val="20000"/>
              </a:spcBef>
              <a:buClr>
                <a:schemeClr val="accent2"/>
              </a:buClr>
              <a:buSzPct val="55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4pPr>
            <a:lvl5pPr marL="2057400" indent="-228600">
              <a:lnSpc>
                <a:spcPct val="120000"/>
              </a:lnSpc>
              <a:spcBef>
                <a:spcPct val="20000"/>
              </a:spcBef>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5pPr>
            <a:lvl6pPr marL="25146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6pPr>
            <a:lvl7pPr marL="29718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7pPr>
            <a:lvl8pPr marL="34290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8pPr>
            <a:lvl9pPr marL="38862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9pPr>
          </a:lstStyle>
          <a:p>
            <a:pPr>
              <a:lnSpc>
                <a:spcPct val="125000"/>
              </a:lnSpc>
              <a:spcBef>
                <a:spcPct val="5000"/>
              </a:spcBef>
            </a:pPr>
            <a:r>
              <a:rPr lang="en-US" altLang="zh-CN" sz="2200" i="0" dirty="0">
                <a:effectLst/>
              </a:rPr>
              <a:t>          </a:t>
            </a:r>
            <a:r>
              <a:rPr lang="en-US" altLang="zh-CN" sz="2100" i="0" dirty="0">
                <a:solidFill>
                  <a:srgbClr val="A50021"/>
                </a:solidFill>
                <a:effectLst/>
              </a:rPr>
              <a:t>1</a:t>
            </a:r>
            <a:r>
              <a:rPr lang="zh-CN" altLang="en-US" sz="2100" i="0" dirty="0">
                <a:solidFill>
                  <a:srgbClr val="A50021"/>
                </a:solidFill>
                <a:effectLst/>
              </a:rPr>
              <a:t>）</a:t>
            </a:r>
            <a:r>
              <a:rPr lang="zh-CN" altLang="en-US" sz="2100" i="0" dirty="0">
                <a:effectLst/>
              </a:rPr>
              <a:t>实体可以是具体的对象。</a:t>
            </a:r>
          </a:p>
          <a:p>
            <a:pPr>
              <a:lnSpc>
                <a:spcPct val="125000"/>
              </a:lnSpc>
              <a:spcBef>
                <a:spcPct val="5000"/>
              </a:spcBef>
            </a:pPr>
            <a:r>
              <a:rPr lang="zh-CN" altLang="en-US" sz="2100" i="0" dirty="0">
                <a:effectLst/>
              </a:rPr>
              <a:t>         </a:t>
            </a:r>
            <a:r>
              <a:rPr lang="zh-CN" altLang="en-US" sz="2100" i="0" dirty="0">
                <a:solidFill>
                  <a:srgbClr val="003366"/>
                </a:solidFill>
                <a:effectLst/>
                <a:ea typeface="黑体" pitchFamily="2" charset="-122"/>
              </a:rPr>
              <a:t>例如，</a:t>
            </a:r>
            <a:r>
              <a:rPr lang="zh-CN" altLang="en-US" sz="2100" i="0" dirty="0">
                <a:solidFill>
                  <a:srgbClr val="006666"/>
                </a:solidFill>
                <a:effectLst/>
              </a:rPr>
              <a:t>一个班级是一个实体。</a:t>
            </a:r>
          </a:p>
          <a:p>
            <a:pPr>
              <a:lnSpc>
                <a:spcPct val="125000"/>
              </a:lnSpc>
              <a:spcBef>
                <a:spcPct val="5000"/>
              </a:spcBef>
            </a:pPr>
            <a:r>
              <a:rPr lang="zh-CN" altLang="en-US" sz="2100" i="0" dirty="0">
                <a:effectLst/>
              </a:rPr>
              <a:t>         </a:t>
            </a:r>
            <a:r>
              <a:rPr lang="en-US" altLang="zh-CN" sz="2100" i="0" dirty="0">
                <a:solidFill>
                  <a:srgbClr val="A50021"/>
                </a:solidFill>
                <a:effectLst/>
              </a:rPr>
              <a:t>2</a:t>
            </a:r>
            <a:r>
              <a:rPr lang="zh-CN" altLang="en-US" sz="2100" i="0" dirty="0">
                <a:solidFill>
                  <a:srgbClr val="A50021"/>
                </a:solidFill>
                <a:effectLst/>
              </a:rPr>
              <a:t>）</a:t>
            </a:r>
            <a:r>
              <a:rPr lang="zh-CN" altLang="en-US" sz="2100" i="0" dirty="0">
                <a:effectLst/>
              </a:rPr>
              <a:t> 实体可以是抽象的事件、抽象的概念这样的对象。</a:t>
            </a:r>
          </a:p>
          <a:p>
            <a:pPr>
              <a:lnSpc>
                <a:spcPct val="125000"/>
              </a:lnSpc>
              <a:spcBef>
                <a:spcPct val="5000"/>
              </a:spcBef>
            </a:pPr>
            <a:r>
              <a:rPr lang="zh-CN" altLang="en-US" sz="2100" i="0" dirty="0">
                <a:solidFill>
                  <a:srgbClr val="003366"/>
                </a:solidFill>
                <a:effectLst/>
              </a:rPr>
              <a:t>         </a:t>
            </a:r>
            <a:r>
              <a:rPr lang="zh-CN" altLang="en-US" sz="2100" i="0" dirty="0">
                <a:solidFill>
                  <a:srgbClr val="003366"/>
                </a:solidFill>
                <a:effectLst/>
                <a:ea typeface="黑体" pitchFamily="2" charset="-122"/>
              </a:rPr>
              <a:t>例如，</a:t>
            </a:r>
            <a:r>
              <a:rPr lang="zh-CN" altLang="en-US" sz="2100" i="0" dirty="0">
                <a:solidFill>
                  <a:srgbClr val="006666"/>
                </a:solidFill>
                <a:effectLst/>
              </a:rPr>
              <a:t>一次考试是这样的一个实体。</a:t>
            </a:r>
          </a:p>
          <a:p>
            <a:pPr>
              <a:lnSpc>
                <a:spcPct val="125000"/>
              </a:lnSpc>
              <a:spcBef>
                <a:spcPct val="5000"/>
              </a:spcBef>
            </a:pPr>
            <a:r>
              <a:rPr lang="zh-CN" altLang="en-US" sz="2100" i="0" dirty="0">
                <a:effectLst/>
              </a:rPr>
              <a:t>         </a:t>
            </a:r>
            <a:r>
              <a:rPr lang="en-US" altLang="zh-CN" sz="2100" i="0" dirty="0">
                <a:solidFill>
                  <a:srgbClr val="A50021"/>
                </a:solidFill>
                <a:effectLst/>
              </a:rPr>
              <a:t>3</a:t>
            </a:r>
            <a:r>
              <a:rPr lang="zh-CN" altLang="en-US" sz="2100" i="0" dirty="0">
                <a:solidFill>
                  <a:srgbClr val="A50021"/>
                </a:solidFill>
                <a:effectLst/>
              </a:rPr>
              <a:t>）</a:t>
            </a:r>
            <a:r>
              <a:rPr lang="zh-CN" altLang="en-US" sz="2100" i="0" dirty="0">
                <a:effectLst/>
              </a:rPr>
              <a:t>实体可以是有形的对象。</a:t>
            </a:r>
          </a:p>
          <a:p>
            <a:pPr>
              <a:lnSpc>
                <a:spcPct val="125000"/>
              </a:lnSpc>
              <a:spcBef>
                <a:spcPct val="5000"/>
              </a:spcBef>
            </a:pPr>
            <a:r>
              <a:rPr lang="zh-CN" altLang="en-US" sz="2100" i="0" dirty="0">
                <a:solidFill>
                  <a:srgbClr val="006666"/>
                </a:solidFill>
                <a:effectLst/>
              </a:rPr>
              <a:t>        </a:t>
            </a:r>
            <a:r>
              <a:rPr lang="zh-CN" altLang="en-US" sz="2100" i="0" dirty="0">
                <a:solidFill>
                  <a:srgbClr val="003366"/>
                </a:solidFill>
                <a:effectLst/>
                <a:ea typeface="黑体" pitchFamily="2" charset="-122"/>
              </a:rPr>
              <a:t>例如，</a:t>
            </a:r>
            <a:r>
              <a:rPr lang="zh-CN" altLang="en-US" sz="2100" i="0" dirty="0">
                <a:solidFill>
                  <a:srgbClr val="006666"/>
                </a:solidFill>
                <a:effectLst/>
              </a:rPr>
              <a:t>一个学生是一个实体。</a:t>
            </a:r>
          </a:p>
          <a:p>
            <a:pPr>
              <a:lnSpc>
                <a:spcPct val="125000"/>
              </a:lnSpc>
              <a:spcBef>
                <a:spcPct val="5000"/>
              </a:spcBef>
            </a:pPr>
            <a:r>
              <a:rPr lang="zh-CN" altLang="en-US" sz="2100" i="0" dirty="0">
                <a:effectLst/>
              </a:rPr>
              <a:t>        </a:t>
            </a:r>
            <a:r>
              <a:rPr lang="en-US" altLang="zh-CN" sz="2100" i="0" dirty="0">
                <a:solidFill>
                  <a:srgbClr val="A50021"/>
                </a:solidFill>
                <a:effectLst/>
              </a:rPr>
              <a:t>4</a:t>
            </a:r>
            <a:r>
              <a:rPr lang="zh-CN" altLang="en-US" sz="2100" i="0" dirty="0">
                <a:solidFill>
                  <a:srgbClr val="A50021"/>
                </a:solidFill>
                <a:effectLst/>
              </a:rPr>
              <a:t>）</a:t>
            </a:r>
            <a:r>
              <a:rPr lang="zh-CN" altLang="en-US" sz="2100" i="0" dirty="0">
                <a:effectLst/>
              </a:rPr>
              <a:t>实体可以是无形的对象。</a:t>
            </a:r>
          </a:p>
          <a:p>
            <a:pPr>
              <a:lnSpc>
                <a:spcPct val="125000"/>
              </a:lnSpc>
              <a:spcBef>
                <a:spcPct val="5000"/>
              </a:spcBef>
            </a:pPr>
            <a:r>
              <a:rPr lang="zh-CN" altLang="en-US" sz="2100" i="0" dirty="0">
                <a:solidFill>
                  <a:srgbClr val="006699"/>
                </a:solidFill>
                <a:effectLst/>
              </a:rPr>
              <a:t>        </a:t>
            </a:r>
            <a:r>
              <a:rPr lang="zh-CN" altLang="en-US" sz="2100" i="0" dirty="0">
                <a:solidFill>
                  <a:srgbClr val="003366"/>
                </a:solidFill>
                <a:effectLst/>
                <a:ea typeface="黑体" pitchFamily="2" charset="-122"/>
              </a:rPr>
              <a:t>例如，</a:t>
            </a:r>
            <a:r>
              <a:rPr lang="zh-CN" altLang="en-US" sz="2100" i="0" dirty="0">
                <a:solidFill>
                  <a:srgbClr val="006666"/>
                </a:solidFill>
                <a:effectLst/>
              </a:rPr>
              <a:t>像爱和恨这样的概念就是无形实体</a:t>
            </a:r>
            <a:r>
              <a:rPr lang="zh-CN" altLang="en-US" sz="2100" i="0" dirty="0">
                <a:effectLst/>
              </a:rPr>
              <a:t> </a:t>
            </a:r>
          </a:p>
        </p:txBody>
      </p:sp>
    </p:spTree>
    <p:extLst>
      <p:ext uri="{BB962C8B-B14F-4D97-AF65-F5344CB8AC3E}">
        <p14:creationId xmlns:p14="http://schemas.microsoft.com/office/powerpoint/2010/main" val="9367594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20868">
                                            <p:txEl>
                                              <p:pRg st="0" end="0"/>
                                            </p:txEl>
                                          </p:spTgt>
                                        </p:tgtEl>
                                        <p:attrNameLst>
                                          <p:attrName>style.visibility</p:attrName>
                                        </p:attrNameLst>
                                      </p:cBhvr>
                                      <p:to>
                                        <p:strVal val="visible"/>
                                      </p:to>
                                    </p:set>
                                    <p:animEffect transition="in" filter="wipe(left)">
                                      <p:cBhvr>
                                        <p:cTn id="7" dur="1000"/>
                                        <p:tgtEl>
                                          <p:spTgt spid="420868">
                                            <p:txEl>
                                              <p:pRg st="0" end="0"/>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420868">
                                            <p:txEl>
                                              <p:pRg st="1" end="1"/>
                                            </p:txEl>
                                          </p:spTgt>
                                        </p:tgtEl>
                                        <p:attrNameLst>
                                          <p:attrName>style.visibility</p:attrName>
                                        </p:attrNameLst>
                                      </p:cBhvr>
                                      <p:to>
                                        <p:strVal val="visible"/>
                                      </p:to>
                                    </p:set>
                                    <p:animEffect transition="in" filter="wipe(left)">
                                      <p:cBhvr>
                                        <p:cTn id="11" dur="1000"/>
                                        <p:tgtEl>
                                          <p:spTgt spid="420868">
                                            <p:txEl>
                                              <p:pRg st="1" end="1"/>
                                            </p:txEl>
                                          </p:spTgt>
                                        </p:tgtEl>
                                      </p:cBhvr>
                                    </p:animEffect>
                                  </p:childTnLst>
                                </p:cTn>
                              </p:par>
                            </p:childTnLst>
                          </p:cTn>
                        </p:par>
                        <p:par>
                          <p:cTn id="12" fill="hold" nodeType="afterGroup">
                            <p:stCondLst>
                              <p:cond delay="2000"/>
                            </p:stCondLst>
                            <p:childTnLst>
                              <p:par>
                                <p:cTn id="13" presetID="22" presetClass="entr" presetSubtype="8" fill="hold" nodeType="afterEffect">
                                  <p:stCondLst>
                                    <p:cond delay="0"/>
                                  </p:stCondLst>
                                  <p:childTnLst>
                                    <p:set>
                                      <p:cBhvr>
                                        <p:cTn id="14" dur="1" fill="hold">
                                          <p:stCondLst>
                                            <p:cond delay="0"/>
                                          </p:stCondLst>
                                        </p:cTn>
                                        <p:tgtEl>
                                          <p:spTgt spid="420868">
                                            <p:txEl>
                                              <p:pRg st="2" end="2"/>
                                            </p:txEl>
                                          </p:spTgt>
                                        </p:tgtEl>
                                        <p:attrNameLst>
                                          <p:attrName>style.visibility</p:attrName>
                                        </p:attrNameLst>
                                      </p:cBhvr>
                                      <p:to>
                                        <p:strVal val="visible"/>
                                      </p:to>
                                    </p:set>
                                    <p:animEffect transition="in" filter="wipe(left)">
                                      <p:cBhvr>
                                        <p:cTn id="15" dur="3000"/>
                                        <p:tgtEl>
                                          <p:spTgt spid="420868">
                                            <p:txEl>
                                              <p:pRg st="2" end="2"/>
                                            </p:txEl>
                                          </p:spTgt>
                                        </p:tgtEl>
                                      </p:cBhvr>
                                    </p:animEffect>
                                  </p:childTnLst>
                                </p:cTn>
                              </p:par>
                            </p:childTnLst>
                          </p:cTn>
                        </p:par>
                        <p:par>
                          <p:cTn id="16" fill="hold">
                            <p:stCondLst>
                              <p:cond delay="5000"/>
                            </p:stCondLst>
                            <p:childTnLst>
                              <p:par>
                                <p:cTn id="17" presetID="22" presetClass="entr" presetSubtype="1" fill="hold"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up)">
                                      <p:cBhvr>
                                        <p:cTn id="19" dur="1000"/>
                                        <p:tgtEl>
                                          <p:spTgt spid="6">
                                            <p:txEl>
                                              <p:pRg st="0" end="0"/>
                                            </p:txEl>
                                          </p:spTgt>
                                        </p:tgtEl>
                                      </p:cBhvr>
                                    </p:animEffect>
                                  </p:childTnLst>
                                </p:cTn>
                              </p:par>
                            </p:childTnLst>
                          </p:cTn>
                        </p:par>
                        <p:par>
                          <p:cTn id="20" fill="hold">
                            <p:stCondLst>
                              <p:cond delay="6000"/>
                            </p:stCondLst>
                            <p:childTnLst>
                              <p:par>
                                <p:cTn id="21" presetID="22" presetClass="entr" presetSubtype="1" fill="hold" nodeType="after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wipe(up)">
                                      <p:cBhvr>
                                        <p:cTn id="23" dur="3000"/>
                                        <p:tgtEl>
                                          <p:spTgt spid="6">
                                            <p:txEl>
                                              <p:pRg st="1" end="1"/>
                                            </p:txEl>
                                          </p:spTgt>
                                        </p:tgtEl>
                                      </p:cBhvr>
                                    </p:animEffect>
                                  </p:childTnLst>
                                </p:cTn>
                              </p:par>
                            </p:childTnLst>
                          </p:cTn>
                        </p:par>
                        <p:par>
                          <p:cTn id="24" fill="hold">
                            <p:stCondLst>
                              <p:cond delay="9000"/>
                            </p:stCondLst>
                            <p:childTnLst>
                              <p:par>
                                <p:cTn id="25" presetID="22" presetClass="entr" presetSubtype="1" fill="hold" nodeType="after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wipe(up)">
                                      <p:cBhvr>
                                        <p:cTn id="27" dur="3000"/>
                                        <p:tgtEl>
                                          <p:spTgt spid="6">
                                            <p:txEl>
                                              <p:pRg st="2" end="2"/>
                                            </p:txEl>
                                          </p:spTgt>
                                        </p:tgtEl>
                                      </p:cBhvr>
                                    </p:animEffect>
                                  </p:childTnLst>
                                </p:cTn>
                              </p:par>
                            </p:childTnLst>
                          </p:cTn>
                        </p:par>
                        <p:par>
                          <p:cTn id="28" fill="hold">
                            <p:stCondLst>
                              <p:cond delay="12000"/>
                            </p:stCondLst>
                            <p:childTnLst>
                              <p:par>
                                <p:cTn id="29" presetID="22" presetClass="entr" presetSubtype="1" fill="hold" nodeType="after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wipe(up)">
                                      <p:cBhvr>
                                        <p:cTn id="31" dur="3000"/>
                                        <p:tgtEl>
                                          <p:spTgt spid="6">
                                            <p:txEl>
                                              <p:pRg st="3" end="3"/>
                                            </p:txEl>
                                          </p:spTgt>
                                        </p:tgtEl>
                                      </p:cBhvr>
                                    </p:animEffect>
                                  </p:childTnLst>
                                </p:cTn>
                              </p:par>
                            </p:childTnLst>
                          </p:cTn>
                        </p:par>
                        <p:par>
                          <p:cTn id="32" fill="hold">
                            <p:stCondLst>
                              <p:cond delay="15000"/>
                            </p:stCondLst>
                            <p:childTnLst>
                              <p:par>
                                <p:cTn id="33" presetID="22" presetClass="entr" presetSubtype="1" fill="hold" nodeType="after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wipe(up)">
                                      <p:cBhvr>
                                        <p:cTn id="35" dur="3000"/>
                                        <p:tgtEl>
                                          <p:spTgt spid="6">
                                            <p:txEl>
                                              <p:pRg st="4" end="4"/>
                                            </p:txEl>
                                          </p:spTgt>
                                        </p:tgtEl>
                                      </p:cBhvr>
                                    </p:animEffect>
                                  </p:childTnLst>
                                </p:cTn>
                              </p:par>
                            </p:childTnLst>
                          </p:cTn>
                        </p:par>
                        <p:par>
                          <p:cTn id="36" fill="hold">
                            <p:stCondLst>
                              <p:cond delay="18000"/>
                            </p:stCondLst>
                            <p:childTnLst>
                              <p:par>
                                <p:cTn id="37" presetID="22" presetClass="entr" presetSubtype="1" fill="hold" nodeType="after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animEffect transition="in" filter="wipe(up)">
                                      <p:cBhvr>
                                        <p:cTn id="39" dur="3000"/>
                                        <p:tgtEl>
                                          <p:spTgt spid="6">
                                            <p:txEl>
                                              <p:pRg st="5" end="5"/>
                                            </p:txEl>
                                          </p:spTgt>
                                        </p:tgtEl>
                                      </p:cBhvr>
                                    </p:animEffect>
                                  </p:childTnLst>
                                </p:cTn>
                              </p:par>
                            </p:childTnLst>
                          </p:cTn>
                        </p:par>
                        <p:par>
                          <p:cTn id="40" fill="hold">
                            <p:stCondLst>
                              <p:cond delay="21000"/>
                            </p:stCondLst>
                            <p:childTnLst>
                              <p:par>
                                <p:cTn id="41" presetID="22" presetClass="entr" presetSubtype="1" fill="hold" nodeType="after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Effect transition="in" filter="wipe(up)">
                                      <p:cBhvr>
                                        <p:cTn id="43" dur="3000"/>
                                        <p:tgtEl>
                                          <p:spTgt spid="6">
                                            <p:txEl>
                                              <p:pRg st="6" end="6"/>
                                            </p:txEl>
                                          </p:spTgt>
                                        </p:tgtEl>
                                      </p:cBhvr>
                                    </p:animEffect>
                                  </p:childTnLst>
                                </p:cTn>
                              </p:par>
                            </p:childTnLst>
                          </p:cTn>
                        </p:par>
                        <p:par>
                          <p:cTn id="44" fill="hold">
                            <p:stCondLst>
                              <p:cond delay="24000"/>
                            </p:stCondLst>
                            <p:childTnLst>
                              <p:par>
                                <p:cTn id="45" presetID="22" presetClass="entr" presetSubtype="1" fill="hold" nodeType="after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animEffect transition="in" filter="wipe(up)">
                                      <p:cBhvr>
                                        <p:cTn id="47" dur="30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8" name="Rectangle 6"/>
          <p:cNvSpPr>
            <a:spLocks noChangeArrowheads="1"/>
          </p:cNvSpPr>
          <p:nvPr/>
        </p:nvSpPr>
        <p:spPr bwMode="auto">
          <a:xfrm>
            <a:off x="448469" y="1412776"/>
            <a:ext cx="8208963" cy="4248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20000"/>
              </a:spcBef>
              <a:buClr>
                <a:schemeClr val="folHlink"/>
              </a:buClr>
              <a:buSzPct val="60000"/>
              <a:buFont typeface="Wingdings" pitchFamily="2" charset="2"/>
              <a:defRPr sz="2800" b="1">
                <a:solidFill>
                  <a:schemeClr val="tx1"/>
                </a:solidFill>
                <a:effectLst>
                  <a:outerShdw blurRad="38100" dist="38100" dir="2700000" algn="tl">
                    <a:srgbClr val="C0C0C0"/>
                  </a:outerShdw>
                </a:effectLst>
                <a:latin typeface="Tahoma" pitchFamily="34" charset="0"/>
                <a:ea typeface="楷体_GB2312" pitchFamily="49" charset="-122"/>
              </a:defRPr>
            </a:lvl1pPr>
            <a:lvl2pPr marL="742950" indent="-285750">
              <a:lnSpc>
                <a:spcPct val="120000"/>
              </a:lnSpc>
              <a:spcBef>
                <a:spcPct val="20000"/>
              </a:spcBef>
              <a:buClr>
                <a:schemeClr val="hlink"/>
              </a:buClr>
              <a:buSzPct val="55000"/>
              <a:buFont typeface="Wingdings" pitchFamily="2" charset="2"/>
              <a:buChar char="n"/>
              <a:defRPr sz="2800" b="1">
                <a:solidFill>
                  <a:schemeClr val="tx1"/>
                </a:solidFill>
                <a:effectLst>
                  <a:outerShdw blurRad="38100" dist="38100" dir="2700000" algn="tl">
                    <a:srgbClr val="C0C0C0"/>
                  </a:outerShdw>
                </a:effectLst>
                <a:latin typeface="Tahoma" pitchFamily="34" charset="0"/>
                <a:ea typeface="楷体_GB2312" pitchFamily="49" charset="-122"/>
              </a:defRPr>
            </a:lvl2pPr>
            <a:lvl3pPr marL="1143000" indent="-228600">
              <a:lnSpc>
                <a:spcPct val="120000"/>
              </a:lnSpc>
              <a:spcBef>
                <a:spcPct val="20000"/>
              </a:spcBef>
              <a:buClr>
                <a:schemeClr val="folHlink"/>
              </a:buClr>
              <a:buSzPct val="50000"/>
              <a:buFont typeface="Wingdings" pitchFamily="2" charset="2"/>
              <a:buChar char="n"/>
              <a:defRPr sz="2400" b="1">
                <a:solidFill>
                  <a:schemeClr val="tx1"/>
                </a:solidFill>
                <a:effectLst>
                  <a:outerShdw blurRad="38100" dist="38100" dir="2700000" algn="tl">
                    <a:srgbClr val="C0C0C0"/>
                  </a:outerShdw>
                </a:effectLst>
                <a:latin typeface="Tahoma" pitchFamily="34" charset="0"/>
                <a:ea typeface="楷体_GB2312" pitchFamily="49" charset="-122"/>
              </a:defRPr>
            </a:lvl3pPr>
            <a:lvl4pPr marL="1600200" indent="-228600">
              <a:lnSpc>
                <a:spcPct val="120000"/>
              </a:lnSpc>
              <a:spcBef>
                <a:spcPct val="20000"/>
              </a:spcBef>
              <a:buClr>
                <a:schemeClr val="accent2"/>
              </a:buClr>
              <a:buSzPct val="55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4pPr>
            <a:lvl5pPr marL="2057400" indent="-228600">
              <a:lnSpc>
                <a:spcPct val="120000"/>
              </a:lnSpc>
              <a:spcBef>
                <a:spcPct val="20000"/>
              </a:spcBef>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5pPr>
            <a:lvl6pPr marL="25146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6pPr>
            <a:lvl7pPr marL="29718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7pPr>
            <a:lvl8pPr marL="34290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8pPr>
            <a:lvl9pPr marL="38862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9pPr>
          </a:lstStyle>
          <a:p>
            <a:pPr>
              <a:lnSpc>
                <a:spcPct val="130000"/>
              </a:lnSpc>
              <a:spcBef>
                <a:spcPct val="10000"/>
              </a:spcBef>
            </a:pPr>
            <a:r>
              <a:rPr lang="zh-CN" altLang="en-US" sz="2400" i="0" dirty="0">
                <a:effectLst/>
              </a:rPr>
              <a:t>         </a:t>
            </a:r>
            <a:r>
              <a:rPr lang="zh-CN" altLang="en-US" sz="2400" i="0" dirty="0">
                <a:solidFill>
                  <a:srgbClr val="003366"/>
                </a:solidFill>
                <a:effectLst/>
              </a:rPr>
              <a:t>（</a:t>
            </a:r>
            <a:r>
              <a:rPr lang="en-US" altLang="zh-CN" sz="2400" i="0" dirty="0">
                <a:solidFill>
                  <a:srgbClr val="003366"/>
                </a:solidFill>
                <a:effectLst/>
              </a:rPr>
              <a:t>2</a:t>
            </a:r>
            <a:r>
              <a:rPr lang="zh-CN" altLang="en-US" sz="2400" i="0" dirty="0">
                <a:solidFill>
                  <a:srgbClr val="003366"/>
                </a:solidFill>
                <a:effectLst/>
              </a:rPr>
              <a:t>）实体集</a:t>
            </a:r>
          </a:p>
          <a:p>
            <a:pPr>
              <a:lnSpc>
                <a:spcPct val="130000"/>
              </a:lnSpc>
              <a:spcBef>
                <a:spcPct val="10000"/>
              </a:spcBef>
            </a:pPr>
            <a:r>
              <a:rPr lang="zh-CN" altLang="en-US" sz="2400" i="0" dirty="0">
                <a:effectLst/>
              </a:rPr>
              <a:t>          性质（属性）相同的同类实体的组成的集合。</a:t>
            </a:r>
          </a:p>
          <a:p>
            <a:pPr>
              <a:lnSpc>
                <a:spcPct val="130000"/>
              </a:lnSpc>
              <a:spcBef>
                <a:spcPct val="10000"/>
              </a:spcBef>
            </a:pPr>
            <a:r>
              <a:rPr lang="zh-CN" altLang="en-US" sz="2400" i="0" dirty="0">
                <a:effectLst/>
              </a:rPr>
              <a:t>   </a:t>
            </a:r>
            <a:r>
              <a:rPr lang="zh-CN" altLang="en-US" sz="2400" i="0" dirty="0">
                <a:solidFill>
                  <a:srgbClr val="800080"/>
                </a:solidFill>
                <a:effectLst/>
                <a:ea typeface="黑体" pitchFamily="2" charset="-122"/>
              </a:rPr>
              <a:t>例如：</a:t>
            </a:r>
          </a:p>
          <a:p>
            <a:pPr>
              <a:lnSpc>
                <a:spcPct val="130000"/>
              </a:lnSpc>
              <a:spcBef>
                <a:spcPct val="10000"/>
              </a:spcBef>
            </a:pPr>
            <a:r>
              <a:rPr lang="zh-CN" altLang="en-US" sz="2400" i="0" dirty="0">
                <a:effectLst/>
              </a:rPr>
              <a:t>          所有的大学生构成了一个大学生实体集；</a:t>
            </a:r>
          </a:p>
          <a:p>
            <a:pPr>
              <a:lnSpc>
                <a:spcPct val="130000"/>
              </a:lnSpc>
              <a:spcBef>
                <a:spcPct val="10000"/>
              </a:spcBef>
            </a:pPr>
            <a:r>
              <a:rPr lang="zh-CN" altLang="en-US" sz="2400" i="0" dirty="0">
                <a:effectLst/>
              </a:rPr>
              <a:t>          一个大学的所有的课程，构成一个课程实体集；</a:t>
            </a:r>
          </a:p>
          <a:p>
            <a:pPr>
              <a:lnSpc>
                <a:spcPct val="130000"/>
              </a:lnSpc>
              <a:spcBef>
                <a:spcPct val="10000"/>
              </a:spcBef>
            </a:pPr>
            <a:r>
              <a:rPr lang="zh-CN" altLang="en-US" sz="2400" i="0" dirty="0">
                <a:effectLst/>
              </a:rPr>
              <a:t>          所有的汽车构成一个汽车实体集。 </a:t>
            </a:r>
          </a:p>
        </p:txBody>
      </p:sp>
      <p:sp>
        <p:nvSpPr>
          <p:cNvPr id="422919" name="Rectangle 7"/>
          <p:cNvSpPr>
            <a:spLocks noChangeArrowheads="1"/>
          </p:cNvSpPr>
          <p:nvPr/>
        </p:nvSpPr>
        <p:spPr bwMode="auto">
          <a:xfrm>
            <a:off x="882651" y="529864"/>
            <a:ext cx="7793037" cy="667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600" b="1">
                <a:solidFill>
                  <a:schemeClr val="tx2"/>
                </a:solidFill>
                <a:effectLst>
                  <a:outerShdw blurRad="38100" dist="38100" dir="2700000" algn="tl">
                    <a:srgbClr val="C0C0C0"/>
                  </a:outerShdw>
                </a:effectLst>
                <a:latin typeface="Tahoma" pitchFamily="34" charset="0"/>
                <a:ea typeface="幼圆" pitchFamily="49" charset="-122"/>
              </a:defRPr>
            </a:lvl1pPr>
            <a:lvl2pPr>
              <a:defRPr sz="3600" b="1">
                <a:solidFill>
                  <a:schemeClr val="tx2"/>
                </a:solidFill>
                <a:effectLst>
                  <a:outerShdw blurRad="38100" dist="38100" dir="2700000" algn="tl">
                    <a:srgbClr val="C0C0C0"/>
                  </a:outerShdw>
                </a:effectLst>
                <a:latin typeface="Tahoma" pitchFamily="34" charset="0"/>
                <a:ea typeface="幼圆" pitchFamily="49" charset="-122"/>
              </a:defRPr>
            </a:lvl2pPr>
            <a:lvl3pPr>
              <a:defRPr sz="3600" b="1">
                <a:solidFill>
                  <a:schemeClr val="tx2"/>
                </a:solidFill>
                <a:effectLst>
                  <a:outerShdw blurRad="38100" dist="38100" dir="2700000" algn="tl">
                    <a:srgbClr val="C0C0C0"/>
                  </a:outerShdw>
                </a:effectLst>
                <a:latin typeface="Tahoma" pitchFamily="34" charset="0"/>
                <a:ea typeface="幼圆" pitchFamily="49" charset="-122"/>
              </a:defRPr>
            </a:lvl3pPr>
            <a:lvl4pPr>
              <a:defRPr sz="3600" b="1">
                <a:solidFill>
                  <a:schemeClr val="tx2"/>
                </a:solidFill>
                <a:effectLst>
                  <a:outerShdw blurRad="38100" dist="38100" dir="2700000" algn="tl">
                    <a:srgbClr val="C0C0C0"/>
                  </a:outerShdw>
                </a:effectLst>
                <a:latin typeface="Tahoma" pitchFamily="34" charset="0"/>
                <a:ea typeface="幼圆" pitchFamily="49" charset="-122"/>
              </a:defRPr>
            </a:lvl4pPr>
            <a:lvl5pPr>
              <a:defRPr sz="3600" b="1">
                <a:solidFill>
                  <a:schemeClr val="tx2"/>
                </a:solidFill>
                <a:effectLst>
                  <a:outerShdw blurRad="38100" dist="38100" dir="2700000" algn="tl">
                    <a:srgbClr val="C0C0C0"/>
                  </a:outerShdw>
                </a:effectLst>
                <a:latin typeface="Tahoma" pitchFamily="34" charset="0"/>
                <a:ea typeface="幼圆" pitchFamily="49" charset="-122"/>
              </a:defRPr>
            </a:lvl5pPr>
            <a:lvl6pPr marL="4572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6pPr>
            <a:lvl7pPr marL="9144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7pPr>
            <a:lvl8pPr marL="13716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8pPr>
            <a:lvl9pPr marL="18288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9pPr>
          </a:lstStyle>
          <a:p>
            <a:r>
              <a:rPr lang="zh-CN" altLang="en-US" sz="3200" i="0" dirty="0">
                <a:solidFill>
                  <a:schemeClr val="bg1"/>
                </a:solidFill>
                <a:effectLst/>
              </a:rPr>
              <a:t>一、实体与实体集</a:t>
            </a:r>
            <a:r>
              <a:rPr lang="en-US" altLang="zh-CN" sz="3200" i="0" dirty="0">
                <a:solidFill>
                  <a:schemeClr val="bg1"/>
                </a:solidFill>
                <a:effectLst/>
              </a:rPr>
              <a:t>(</a:t>
            </a:r>
            <a:r>
              <a:rPr lang="zh-CN" altLang="en-US" sz="3200" i="0" dirty="0">
                <a:solidFill>
                  <a:schemeClr val="bg1"/>
                </a:solidFill>
                <a:effectLst/>
              </a:rPr>
              <a:t>续</a:t>
            </a:r>
            <a:r>
              <a:rPr lang="en-US" altLang="zh-CN" sz="3200" i="0" dirty="0">
                <a:solidFill>
                  <a:schemeClr val="bg1"/>
                </a:solidFill>
                <a:effectLst/>
              </a:rPr>
              <a:t>)</a:t>
            </a:r>
          </a:p>
        </p:txBody>
      </p:sp>
      <p:sp>
        <p:nvSpPr>
          <p:cNvPr id="2" name="灯片编号占位符 1"/>
          <p:cNvSpPr>
            <a:spLocks noGrp="1"/>
          </p:cNvSpPr>
          <p:nvPr>
            <p:ph type="sldNum" sz="quarter" idx="11"/>
          </p:nvPr>
        </p:nvSpPr>
        <p:spPr>
          <a:xfrm>
            <a:off x="251520" y="6237312"/>
            <a:ext cx="1440532" cy="321097"/>
          </a:xfrm>
        </p:spPr>
        <p:txBody>
          <a:bodyPr/>
          <a:lstStyle/>
          <a:p>
            <a:pPr>
              <a:defRPr/>
            </a:pPr>
            <a:fld id="{C8E68E76-BED9-4822-AFC4-B7367625829A}" type="slidenum">
              <a:rPr lang="en-US" altLang="zh-CN" smtClean="0"/>
              <a:pPr>
                <a:defRPr/>
              </a:pPr>
              <a:t>46</a:t>
            </a:fld>
            <a:endParaRPr lang="en-US" altLang="zh-CN" dirty="0"/>
          </a:p>
        </p:txBody>
      </p:sp>
    </p:spTree>
    <p:extLst>
      <p:ext uri="{BB962C8B-B14F-4D97-AF65-F5344CB8AC3E}">
        <p14:creationId xmlns:p14="http://schemas.microsoft.com/office/powerpoint/2010/main" val="4238925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22918">
                                            <p:txEl>
                                              <p:pRg st="0" end="0"/>
                                            </p:txEl>
                                          </p:spTgt>
                                        </p:tgtEl>
                                        <p:attrNameLst>
                                          <p:attrName>style.visibility</p:attrName>
                                        </p:attrNameLst>
                                      </p:cBhvr>
                                      <p:to>
                                        <p:strVal val="visible"/>
                                      </p:to>
                                    </p:set>
                                    <p:animEffect transition="in" filter="wipe(left)">
                                      <p:cBhvr>
                                        <p:cTn id="7" dur="1000"/>
                                        <p:tgtEl>
                                          <p:spTgt spid="422918">
                                            <p:txEl>
                                              <p:pRg st="0" end="0"/>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422918">
                                            <p:txEl>
                                              <p:pRg st="1" end="1"/>
                                            </p:txEl>
                                          </p:spTgt>
                                        </p:tgtEl>
                                        <p:attrNameLst>
                                          <p:attrName>style.visibility</p:attrName>
                                        </p:attrNameLst>
                                      </p:cBhvr>
                                      <p:to>
                                        <p:strVal val="visible"/>
                                      </p:to>
                                    </p:set>
                                    <p:animEffect transition="in" filter="wipe(left)">
                                      <p:cBhvr>
                                        <p:cTn id="11" dur="3000"/>
                                        <p:tgtEl>
                                          <p:spTgt spid="422918">
                                            <p:txEl>
                                              <p:pRg st="1" end="1"/>
                                            </p:txEl>
                                          </p:spTgt>
                                        </p:tgtEl>
                                      </p:cBhvr>
                                    </p:animEffect>
                                  </p:childTnLst>
                                </p:cTn>
                              </p:par>
                            </p:childTnLst>
                          </p:cTn>
                        </p:par>
                        <p:par>
                          <p:cTn id="12" fill="hold" nodeType="afterGroup">
                            <p:stCondLst>
                              <p:cond delay="4000"/>
                            </p:stCondLst>
                            <p:childTnLst>
                              <p:par>
                                <p:cTn id="13" presetID="22" presetClass="entr" presetSubtype="8" fill="hold" nodeType="afterEffect">
                                  <p:stCondLst>
                                    <p:cond delay="0"/>
                                  </p:stCondLst>
                                  <p:childTnLst>
                                    <p:set>
                                      <p:cBhvr>
                                        <p:cTn id="14" dur="1" fill="hold">
                                          <p:stCondLst>
                                            <p:cond delay="0"/>
                                          </p:stCondLst>
                                        </p:cTn>
                                        <p:tgtEl>
                                          <p:spTgt spid="422918">
                                            <p:txEl>
                                              <p:pRg st="2" end="2"/>
                                            </p:txEl>
                                          </p:spTgt>
                                        </p:tgtEl>
                                        <p:attrNameLst>
                                          <p:attrName>style.visibility</p:attrName>
                                        </p:attrNameLst>
                                      </p:cBhvr>
                                      <p:to>
                                        <p:strVal val="visible"/>
                                      </p:to>
                                    </p:set>
                                    <p:animEffect transition="in" filter="wipe(left)">
                                      <p:cBhvr>
                                        <p:cTn id="15" dur="3000"/>
                                        <p:tgtEl>
                                          <p:spTgt spid="422918">
                                            <p:txEl>
                                              <p:pRg st="2" end="2"/>
                                            </p:txEl>
                                          </p:spTgt>
                                        </p:tgtEl>
                                      </p:cBhvr>
                                    </p:animEffect>
                                  </p:childTnLst>
                                </p:cTn>
                              </p:par>
                            </p:childTnLst>
                          </p:cTn>
                        </p:par>
                        <p:par>
                          <p:cTn id="16" fill="hold" nodeType="afterGroup">
                            <p:stCondLst>
                              <p:cond delay="7000"/>
                            </p:stCondLst>
                            <p:childTnLst>
                              <p:par>
                                <p:cTn id="17" presetID="22" presetClass="entr" presetSubtype="8" fill="hold" nodeType="afterEffect">
                                  <p:stCondLst>
                                    <p:cond delay="0"/>
                                  </p:stCondLst>
                                  <p:childTnLst>
                                    <p:set>
                                      <p:cBhvr>
                                        <p:cTn id="18" dur="1" fill="hold">
                                          <p:stCondLst>
                                            <p:cond delay="0"/>
                                          </p:stCondLst>
                                        </p:cTn>
                                        <p:tgtEl>
                                          <p:spTgt spid="422918">
                                            <p:txEl>
                                              <p:pRg st="3" end="3"/>
                                            </p:txEl>
                                          </p:spTgt>
                                        </p:tgtEl>
                                        <p:attrNameLst>
                                          <p:attrName>style.visibility</p:attrName>
                                        </p:attrNameLst>
                                      </p:cBhvr>
                                      <p:to>
                                        <p:strVal val="visible"/>
                                      </p:to>
                                    </p:set>
                                    <p:animEffect transition="in" filter="wipe(left)">
                                      <p:cBhvr>
                                        <p:cTn id="19" dur="3000"/>
                                        <p:tgtEl>
                                          <p:spTgt spid="422918">
                                            <p:txEl>
                                              <p:pRg st="3" end="3"/>
                                            </p:txEl>
                                          </p:spTgt>
                                        </p:tgtEl>
                                      </p:cBhvr>
                                    </p:animEffect>
                                  </p:childTnLst>
                                </p:cTn>
                              </p:par>
                            </p:childTnLst>
                          </p:cTn>
                        </p:par>
                        <p:par>
                          <p:cTn id="20" fill="hold" nodeType="afterGroup">
                            <p:stCondLst>
                              <p:cond delay="10000"/>
                            </p:stCondLst>
                            <p:childTnLst>
                              <p:par>
                                <p:cTn id="21" presetID="22" presetClass="entr" presetSubtype="8" fill="hold" nodeType="afterEffect">
                                  <p:stCondLst>
                                    <p:cond delay="0"/>
                                  </p:stCondLst>
                                  <p:childTnLst>
                                    <p:set>
                                      <p:cBhvr>
                                        <p:cTn id="22" dur="1" fill="hold">
                                          <p:stCondLst>
                                            <p:cond delay="0"/>
                                          </p:stCondLst>
                                        </p:cTn>
                                        <p:tgtEl>
                                          <p:spTgt spid="422918">
                                            <p:txEl>
                                              <p:pRg st="4" end="4"/>
                                            </p:txEl>
                                          </p:spTgt>
                                        </p:tgtEl>
                                        <p:attrNameLst>
                                          <p:attrName>style.visibility</p:attrName>
                                        </p:attrNameLst>
                                      </p:cBhvr>
                                      <p:to>
                                        <p:strVal val="visible"/>
                                      </p:to>
                                    </p:set>
                                    <p:animEffect transition="in" filter="wipe(left)">
                                      <p:cBhvr>
                                        <p:cTn id="23" dur="3000"/>
                                        <p:tgtEl>
                                          <p:spTgt spid="422918">
                                            <p:txEl>
                                              <p:pRg st="4" end="4"/>
                                            </p:txEl>
                                          </p:spTgt>
                                        </p:tgtEl>
                                      </p:cBhvr>
                                    </p:animEffect>
                                  </p:childTnLst>
                                </p:cTn>
                              </p:par>
                            </p:childTnLst>
                          </p:cTn>
                        </p:par>
                        <p:par>
                          <p:cTn id="24" fill="hold" nodeType="afterGroup">
                            <p:stCondLst>
                              <p:cond delay="13000"/>
                            </p:stCondLst>
                            <p:childTnLst>
                              <p:par>
                                <p:cTn id="25" presetID="22" presetClass="entr" presetSubtype="8" fill="hold" nodeType="afterEffect">
                                  <p:stCondLst>
                                    <p:cond delay="0"/>
                                  </p:stCondLst>
                                  <p:childTnLst>
                                    <p:set>
                                      <p:cBhvr>
                                        <p:cTn id="26" dur="1" fill="hold">
                                          <p:stCondLst>
                                            <p:cond delay="0"/>
                                          </p:stCondLst>
                                        </p:cTn>
                                        <p:tgtEl>
                                          <p:spTgt spid="422918">
                                            <p:txEl>
                                              <p:pRg st="5" end="5"/>
                                            </p:txEl>
                                          </p:spTgt>
                                        </p:tgtEl>
                                        <p:attrNameLst>
                                          <p:attrName>style.visibility</p:attrName>
                                        </p:attrNameLst>
                                      </p:cBhvr>
                                      <p:to>
                                        <p:strVal val="visible"/>
                                      </p:to>
                                    </p:set>
                                    <p:animEffect transition="in" filter="wipe(left)">
                                      <p:cBhvr>
                                        <p:cTn id="27" dur="3000"/>
                                        <p:tgtEl>
                                          <p:spTgt spid="4229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2" name="Rectangle 4"/>
          <p:cNvSpPr>
            <a:spLocks noChangeArrowheads="1"/>
          </p:cNvSpPr>
          <p:nvPr/>
        </p:nvSpPr>
        <p:spPr bwMode="auto">
          <a:xfrm>
            <a:off x="323528" y="1378620"/>
            <a:ext cx="8820472" cy="4824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20000"/>
              </a:spcBef>
              <a:buClr>
                <a:schemeClr val="folHlink"/>
              </a:buClr>
              <a:buSzPct val="60000"/>
              <a:buFont typeface="Wingdings" pitchFamily="2" charset="2"/>
              <a:defRPr sz="2800" b="1">
                <a:solidFill>
                  <a:schemeClr val="tx1"/>
                </a:solidFill>
                <a:effectLst>
                  <a:outerShdw blurRad="38100" dist="38100" dir="2700000" algn="tl">
                    <a:srgbClr val="C0C0C0"/>
                  </a:outerShdw>
                </a:effectLst>
                <a:latin typeface="Tahoma" pitchFamily="34" charset="0"/>
                <a:ea typeface="楷体_GB2312" pitchFamily="49" charset="-122"/>
              </a:defRPr>
            </a:lvl1pPr>
            <a:lvl2pPr marL="742950" indent="-285750">
              <a:lnSpc>
                <a:spcPct val="120000"/>
              </a:lnSpc>
              <a:spcBef>
                <a:spcPct val="20000"/>
              </a:spcBef>
              <a:buClr>
                <a:schemeClr val="hlink"/>
              </a:buClr>
              <a:buSzPct val="55000"/>
              <a:buFont typeface="Wingdings" pitchFamily="2" charset="2"/>
              <a:buChar char="n"/>
              <a:defRPr sz="2800" b="1">
                <a:solidFill>
                  <a:schemeClr val="tx1"/>
                </a:solidFill>
                <a:effectLst>
                  <a:outerShdw blurRad="38100" dist="38100" dir="2700000" algn="tl">
                    <a:srgbClr val="C0C0C0"/>
                  </a:outerShdw>
                </a:effectLst>
                <a:latin typeface="Tahoma" pitchFamily="34" charset="0"/>
                <a:ea typeface="楷体_GB2312" pitchFamily="49" charset="-122"/>
              </a:defRPr>
            </a:lvl2pPr>
            <a:lvl3pPr marL="1143000" indent="-228600">
              <a:lnSpc>
                <a:spcPct val="120000"/>
              </a:lnSpc>
              <a:spcBef>
                <a:spcPct val="20000"/>
              </a:spcBef>
              <a:buClr>
                <a:schemeClr val="folHlink"/>
              </a:buClr>
              <a:buSzPct val="50000"/>
              <a:buFont typeface="Wingdings" pitchFamily="2" charset="2"/>
              <a:buChar char="n"/>
              <a:defRPr sz="2400" b="1">
                <a:solidFill>
                  <a:schemeClr val="tx1"/>
                </a:solidFill>
                <a:effectLst>
                  <a:outerShdw blurRad="38100" dist="38100" dir="2700000" algn="tl">
                    <a:srgbClr val="C0C0C0"/>
                  </a:outerShdw>
                </a:effectLst>
                <a:latin typeface="Tahoma" pitchFamily="34" charset="0"/>
                <a:ea typeface="楷体_GB2312" pitchFamily="49" charset="-122"/>
              </a:defRPr>
            </a:lvl3pPr>
            <a:lvl4pPr marL="1600200" indent="-228600">
              <a:lnSpc>
                <a:spcPct val="120000"/>
              </a:lnSpc>
              <a:spcBef>
                <a:spcPct val="20000"/>
              </a:spcBef>
              <a:buClr>
                <a:schemeClr val="accent2"/>
              </a:buClr>
              <a:buSzPct val="55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4pPr>
            <a:lvl5pPr marL="2057400" indent="-228600">
              <a:lnSpc>
                <a:spcPct val="120000"/>
              </a:lnSpc>
              <a:spcBef>
                <a:spcPct val="20000"/>
              </a:spcBef>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5pPr>
            <a:lvl6pPr marL="25146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6pPr>
            <a:lvl7pPr marL="29718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7pPr>
            <a:lvl8pPr marL="34290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8pPr>
            <a:lvl9pPr marL="38862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9pPr>
          </a:lstStyle>
          <a:p>
            <a:pPr>
              <a:spcBef>
                <a:spcPct val="10000"/>
              </a:spcBef>
            </a:pPr>
            <a:r>
              <a:rPr lang="en-US" altLang="zh-CN" i="0" dirty="0">
                <a:effectLst/>
              </a:rPr>
              <a:t>   </a:t>
            </a:r>
            <a:r>
              <a:rPr lang="en-US" altLang="zh-CN" sz="2600" i="0" dirty="0">
                <a:solidFill>
                  <a:srgbClr val="660033"/>
                </a:solidFill>
                <a:effectLst/>
                <a:ea typeface="华文新魏" pitchFamily="2" charset="-122"/>
              </a:rPr>
              <a:t>2</a:t>
            </a:r>
            <a:r>
              <a:rPr lang="zh-CN" altLang="en-US" sz="2600" i="0" dirty="0">
                <a:solidFill>
                  <a:srgbClr val="660033"/>
                </a:solidFill>
                <a:effectLst/>
                <a:ea typeface="华文新魏" pitchFamily="2" charset="-122"/>
              </a:rPr>
              <a:t>、属性与实体集的标识码</a:t>
            </a:r>
            <a:r>
              <a:rPr lang="zh-CN" altLang="en-US" sz="2600" i="0" dirty="0">
                <a:effectLst/>
              </a:rPr>
              <a:t> </a:t>
            </a:r>
            <a:endParaRPr lang="en-US" altLang="zh-CN" sz="2600" i="0" dirty="0">
              <a:solidFill>
                <a:srgbClr val="660033"/>
              </a:solidFill>
              <a:effectLst/>
              <a:ea typeface="华文新魏" pitchFamily="2" charset="-122"/>
            </a:endParaRPr>
          </a:p>
          <a:p>
            <a:pPr>
              <a:lnSpc>
                <a:spcPct val="135000"/>
              </a:lnSpc>
              <a:spcBef>
                <a:spcPct val="10000"/>
              </a:spcBef>
            </a:pPr>
            <a:r>
              <a:rPr lang="zh-CN" altLang="en-US" sz="2400" i="0" dirty="0">
                <a:effectLst/>
              </a:rPr>
              <a:t>    </a:t>
            </a:r>
            <a:r>
              <a:rPr lang="zh-CN" altLang="en-US" sz="2100" i="0" dirty="0">
                <a:solidFill>
                  <a:srgbClr val="003366"/>
                </a:solidFill>
                <a:effectLst/>
              </a:rPr>
              <a:t>（</a:t>
            </a:r>
            <a:r>
              <a:rPr lang="en-US" altLang="zh-CN" sz="2100" i="0" dirty="0">
                <a:solidFill>
                  <a:srgbClr val="003366"/>
                </a:solidFill>
                <a:effectLst/>
              </a:rPr>
              <a:t>1</a:t>
            </a:r>
            <a:r>
              <a:rPr lang="zh-CN" altLang="en-US" sz="2100" i="0" dirty="0">
                <a:solidFill>
                  <a:srgbClr val="003366"/>
                </a:solidFill>
                <a:effectLst/>
              </a:rPr>
              <a:t>）属性</a:t>
            </a:r>
          </a:p>
          <a:p>
            <a:pPr>
              <a:lnSpc>
                <a:spcPct val="135000"/>
              </a:lnSpc>
              <a:spcBef>
                <a:spcPct val="10000"/>
              </a:spcBef>
            </a:pPr>
            <a:r>
              <a:rPr lang="zh-CN" altLang="en-US" sz="2100" i="0" dirty="0">
                <a:effectLst/>
              </a:rPr>
              <a:t>         属性（</a:t>
            </a:r>
            <a:r>
              <a:rPr lang="en-US" altLang="zh-CN" sz="2100" i="0" dirty="0">
                <a:effectLst/>
              </a:rPr>
              <a:t>Attribute</a:t>
            </a:r>
            <a:r>
              <a:rPr lang="zh-CN" altLang="en-US" sz="2100" i="0" dirty="0">
                <a:effectLst/>
              </a:rPr>
              <a:t>）是指实体集中所有实体所具有的共同特征。</a:t>
            </a:r>
          </a:p>
          <a:p>
            <a:pPr>
              <a:lnSpc>
                <a:spcPct val="135000"/>
              </a:lnSpc>
              <a:spcBef>
                <a:spcPct val="10000"/>
              </a:spcBef>
            </a:pPr>
            <a:r>
              <a:rPr lang="zh-CN" altLang="en-US" sz="2100" i="0" dirty="0">
                <a:effectLst/>
              </a:rPr>
              <a:t>          </a:t>
            </a:r>
            <a:r>
              <a:rPr lang="zh-CN" altLang="en-US" sz="2100" b="0" i="0" dirty="0">
                <a:solidFill>
                  <a:schemeClr val="hlink"/>
                </a:solidFill>
                <a:effectLst/>
                <a:ea typeface="黑体" pitchFamily="2" charset="-122"/>
              </a:rPr>
              <a:t>例如，</a:t>
            </a:r>
            <a:r>
              <a:rPr lang="zh-CN" altLang="en-US" sz="2100" i="0" dirty="0">
                <a:effectLst/>
              </a:rPr>
              <a:t>不同专业的学生实体集的属性都包括：</a:t>
            </a:r>
            <a:r>
              <a:rPr lang="zh-CN" altLang="en-US" sz="2100" i="0" dirty="0">
                <a:effectLst/>
                <a:latin typeface="Arial"/>
              </a:rPr>
              <a:t>“</a:t>
            </a:r>
            <a:r>
              <a:rPr lang="zh-CN" altLang="en-US" sz="2100" i="0" dirty="0">
                <a:effectLst/>
              </a:rPr>
              <a:t>学号</a:t>
            </a:r>
            <a:r>
              <a:rPr lang="zh-CN" altLang="en-US" sz="2100" i="0" dirty="0">
                <a:effectLst/>
                <a:latin typeface="Arial"/>
              </a:rPr>
              <a:t>”</a:t>
            </a:r>
            <a:r>
              <a:rPr lang="zh-CN" altLang="en-US" sz="2100" i="0" dirty="0">
                <a:effectLst/>
              </a:rPr>
              <a:t>、</a:t>
            </a:r>
            <a:r>
              <a:rPr lang="zh-CN" altLang="en-US" sz="2100" i="0" dirty="0">
                <a:effectLst/>
                <a:latin typeface="Arial"/>
              </a:rPr>
              <a:t>“</a:t>
            </a:r>
            <a:r>
              <a:rPr lang="zh-CN" altLang="en-US" sz="2100" i="0" dirty="0">
                <a:effectLst/>
              </a:rPr>
              <a:t>姓名</a:t>
            </a:r>
            <a:r>
              <a:rPr lang="zh-CN" altLang="en-US" sz="2100" i="0" dirty="0">
                <a:effectLst/>
                <a:latin typeface="Arial"/>
              </a:rPr>
              <a:t>”</a:t>
            </a:r>
            <a:r>
              <a:rPr lang="zh-CN" altLang="en-US" sz="2100" i="0" dirty="0">
                <a:effectLst/>
              </a:rPr>
              <a:t>、</a:t>
            </a:r>
            <a:r>
              <a:rPr lang="zh-CN" altLang="en-US" sz="2100" i="0" dirty="0">
                <a:effectLst/>
                <a:latin typeface="Arial"/>
              </a:rPr>
              <a:t>“</a:t>
            </a:r>
            <a:r>
              <a:rPr lang="zh-CN" altLang="en-US" sz="2100" i="0" dirty="0">
                <a:effectLst/>
              </a:rPr>
              <a:t>性别</a:t>
            </a:r>
            <a:r>
              <a:rPr lang="zh-CN" altLang="en-US" sz="2100" i="0" dirty="0">
                <a:effectLst/>
                <a:latin typeface="Arial"/>
              </a:rPr>
              <a:t>”</a:t>
            </a:r>
            <a:r>
              <a:rPr lang="zh-CN" altLang="en-US" sz="2100" i="0" dirty="0">
                <a:effectLst/>
              </a:rPr>
              <a:t>、</a:t>
            </a:r>
            <a:r>
              <a:rPr lang="zh-CN" altLang="en-US" sz="2100" i="0" dirty="0">
                <a:effectLst/>
                <a:latin typeface="Arial"/>
              </a:rPr>
              <a:t>“</a:t>
            </a:r>
            <a:r>
              <a:rPr lang="zh-CN" altLang="en-US" sz="2100" i="0" dirty="0">
                <a:effectLst/>
              </a:rPr>
              <a:t>出生年月</a:t>
            </a:r>
            <a:r>
              <a:rPr lang="zh-CN" altLang="en-US" sz="2100" i="0" dirty="0">
                <a:effectLst/>
                <a:latin typeface="Arial"/>
              </a:rPr>
              <a:t>”</a:t>
            </a:r>
            <a:r>
              <a:rPr lang="zh-CN" altLang="en-US" sz="2100" i="0" dirty="0">
                <a:effectLst/>
              </a:rPr>
              <a:t>等 </a:t>
            </a:r>
            <a:endParaRPr lang="en-US" altLang="zh-CN" sz="2100" i="0" dirty="0">
              <a:effectLst/>
            </a:endParaRPr>
          </a:p>
          <a:p>
            <a:pPr>
              <a:lnSpc>
                <a:spcPct val="135000"/>
              </a:lnSpc>
              <a:spcBef>
                <a:spcPct val="10000"/>
              </a:spcBef>
            </a:pPr>
            <a:r>
              <a:rPr lang="zh-CN" altLang="en-US" sz="2100" dirty="0">
                <a:solidFill>
                  <a:srgbClr val="003366"/>
                </a:solidFill>
                <a:effectLst/>
              </a:rPr>
              <a:t>     （</a:t>
            </a:r>
            <a:r>
              <a:rPr lang="en-US" altLang="zh-CN" sz="2100" dirty="0">
                <a:solidFill>
                  <a:srgbClr val="003366"/>
                </a:solidFill>
                <a:effectLst/>
              </a:rPr>
              <a:t>2</a:t>
            </a:r>
            <a:r>
              <a:rPr lang="zh-CN" altLang="en-US" sz="2100" dirty="0">
                <a:solidFill>
                  <a:srgbClr val="003366"/>
                </a:solidFill>
                <a:effectLst/>
              </a:rPr>
              <a:t>）属性的值</a:t>
            </a:r>
          </a:p>
          <a:p>
            <a:pPr>
              <a:lnSpc>
                <a:spcPct val="135000"/>
              </a:lnSpc>
              <a:spcBef>
                <a:spcPct val="10000"/>
              </a:spcBef>
            </a:pPr>
            <a:r>
              <a:rPr lang="zh-CN" altLang="en-US" sz="2100" dirty="0">
                <a:effectLst/>
              </a:rPr>
              <a:t>          属性的值指属性的具体取值。</a:t>
            </a:r>
          </a:p>
          <a:p>
            <a:pPr>
              <a:lnSpc>
                <a:spcPct val="135000"/>
              </a:lnSpc>
              <a:spcBef>
                <a:spcPct val="10000"/>
              </a:spcBef>
            </a:pPr>
            <a:r>
              <a:rPr lang="zh-CN" altLang="en-US" sz="2100" dirty="0">
                <a:effectLst/>
              </a:rPr>
              <a:t>          </a:t>
            </a:r>
            <a:r>
              <a:rPr lang="zh-CN" altLang="en-US" sz="2100" b="0" dirty="0">
                <a:solidFill>
                  <a:schemeClr val="hlink"/>
                </a:solidFill>
                <a:effectLst/>
                <a:ea typeface="黑体" pitchFamily="2" charset="-122"/>
              </a:rPr>
              <a:t>例如，</a:t>
            </a:r>
            <a:r>
              <a:rPr lang="zh-CN" altLang="en-US" sz="2100" dirty="0">
                <a:effectLst/>
              </a:rPr>
              <a:t>学生张中华，其</a:t>
            </a:r>
            <a:r>
              <a:rPr lang="zh-CN" altLang="en-US" sz="2100" dirty="0">
                <a:effectLst/>
                <a:latin typeface="Arial"/>
              </a:rPr>
              <a:t>“</a:t>
            </a:r>
            <a:r>
              <a:rPr lang="zh-CN" altLang="en-US" sz="2100" dirty="0">
                <a:effectLst/>
              </a:rPr>
              <a:t>姓名</a:t>
            </a:r>
            <a:r>
              <a:rPr lang="zh-CN" altLang="en-US" sz="2100" dirty="0">
                <a:effectLst/>
                <a:latin typeface="Arial"/>
              </a:rPr>
              <a:t>”</a:t>
            </a:r>
            <a:r>
              <a:rPr lang="zh-CN" altLang="en-US" sz="2100" dirty="0">
                <a:effectLst/>
              </a:rPr>
              <a:t>取值为张中华，</a:t>
            </a:r>
            <a:r>
              <a:rPr lang="zh-CN" altLang="en-US" sz="2100" dirty="0">
                <a:effectLst/>
                <a:latin typeface="Arial"/>
              </a:rPr>
              <a:t>“</a:t>
            </a:r>
            <a:r>
              <a:rPr lang="zh-CN" altLang="en-US" sz="2100" dirty="0">
                <a:effectLst/>
              </a:rPr>
              <a:t>学号</a:t>
            </a:r>
            <a:r>
              <a:rPr lang="zh-CN" altLang="en-US" sz="2100" dirty="0">
                <a:effectLst/>
                <a:latin typeface="Arial"/>
              </a:rPr>
              <a:t>”</a:t>
            </a:r>
            <a:r>
              <a:rPr lang="zh-CN" altLang="en-US" sz="2100" dirty="0">
                <a:effectLst/>
              </a:rPr>
              <a:t>取值为</a:t>
            </a:r>
            <a:r>
              <a:rPr lang="en-US" altLang="zh-CN" sz="2100" dirty="0">
                <a:effectLst/>
              </a:rPr>
              <a:t>200901001</a:t>
            </a:r>
            <a:r>
              <a:rPr lang="zh-CN" altLang="en-US" sz="2100" dirty="0">
                <a:effectLst/>
              </a:rPr>
              <a:t>，</a:t>
            </a:r>
            <a:r>
              <a:rPr lang="zh-CN" altLang="en-US" sz="2100" dirty="0">
                <a:effectLst/>
                <a:latin typeface="Arial"/>
              </a:rPr>
              <a:t>“</a:t>
            </a:r>
            <a:r>
              <a:rPr lang="zh-CN" altLang="en-US" sz="2100" dirty="0">
                <a:effectLst/>
              </a:rPr>
              <a:t>性别</a:t>
            </a:r>
            <a:r>
              <a:rPr lang="zh-CN" altLang="en-US" sz="2100" dirty="0">
                <a:effectLst/>
                <a:latin typeface="Arial"/>
              </a:rPr>
              <a:t>”</a:t>
            </a:r>
            <a:r>
              <a:rPr lang="zh-CN" altLang="en-US" sz="2100" dirty="0">
                <a:effectLst/>
              </a:rPr>
              <a:t>取值为男，</a:t>
            </a:r>
            <a:r>
              <a:rPr lang="zh-CN" altLang="en-US" sz="2100" dirty="0">
                <a:effectLst/>
                <a:latin typeface="Arial"/>
              </a:rPr>
              <a:t>“</a:t>
            </a:r>
            <a:r>
              <a:rPr lang="zh-CN" altLang="en-US" sz="2100" dirty="0">
                <a:effectLst/>
              </a:rPr>
              <a:t>出生年月</a:t>
            </a:r>
            <a:r>
              <a:rPr lang="zh-CN" altLang="en-US" sz="2100" dirty="0">
                <a:effectLst/>
                <a:latin typeface="Arial"/>
              </a:rPr>
              <a:t>”</a:t>
            </a:r>
            <a:r>
              <a:rPr lang="zh-CN" altLang="en-US" sz="2100" dirty="0">
                <a:effectLst/>
              </a:rPr>
              <a:t>取值为</a:t>
            </a:r>
            <a:r>
              <a:rPr lang="en-US" altLang="zh-CN" sz="2100" dirty="0">
                <a:effectLst/>
              </a:rPr>
              <a:t>14-dec-1992</a:t>
            </a:r>
            <a:r>
              <a:rPr lang="zh-CN" altLang="en-US" sz="2100" dirty="0">
                <a:effectLst/>
              </a:rPr>
              <a:t>。 </a:t>
            </a:r>
          </a:p>
        </p:txBody>
      </p:sp>
      <p:sp>
        <p:nvSpPr>
          <p:cNvPr id="642053" name="Rectangle 5"/>
          <p:cNvSpPr>
            <a:spLocks noChangeArrowheads="1"/>
          </p:cNvSpPr>
          <p:nvPr/>
        </p:nvSpPr>
        <p:spPr bwMode="auto">
          <a:xfrm>
            <a:off x="905546" y="363836"/>
            <a:ext cx="7793037"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600" b="1">
                <a:solidFill>
                  <a:schemeClr val="tx2"/>
                </a:solidFill>
                <a:effectLst>
                  <a:outerShdw blurRad="38100" dist="38100" dir="2700000" algn="tl">
                    <a:srgbClr val="C0C0C0"/>
                  </a:outerShdw>
                </a:effectLst>
                <a:latin typeface="Tahoma" pitchFamily="34" charset="0"/>
                <a:ea typeface="幼圆" pitchFamily="49" charset="-122"/>
              </a:defRPr>
            </a:lvl1pPr>
            <a:lvl2pPr>
              <a:defRPr sz="3600" b="1">
                <a:solidFill>
                  <a:schemeClr val="tx2"/>
                </a:solidFill>
                <a:effectLst>
                  <a:outerShdw blurRad="38100" dist="38100" dir="2700000" algn="tl">
                    <a:srgbClr val="C0C0C0"/>
                  </a:outerShdw>
                </a:effectLst>
                <a:latin typeface="Tahoma" pitchFamily="34" charset="0"/>
                <a:ea typeface="幼圆" pitchFamily="49" charset="-122"/>
              </a:defRPr>
            </a:lvl2pPr>
            <a:lvl3pPr>
              <a:defRPr sz="3600" b="1">
                <a:solidFill>
                  <a:schemeClr val="tx2"/>
                </a:solidFill>
                <a:effectLst>
                  <a:outerShdw blurRad="38100" dist="38100" dir="2700000" algn="tl">
                    <a:srgbClr val="C0C0C0"/>
                  </a:outerShdw>
                </a:effectLst>
                <a:latin typeface="Tahoma" pitchFamily="34" charset="0"/>
                <a:ea typeface="幼圆" pitchFamily="49" charset="-122"/>
              </a:defRPr>
            </a:lvl3pPr>
            <a:lvl4pPr>
              <a:defRPr sz="3600" b="1">
                <a:solidFill>
                  <a:schemeClr val="tx2"/>
                </a:solidFill>
                <a:effectLst>
                  <a:outerShdw blurRad="38100" dist="38100" dir="2700000" algn="tl">
                    <a:srgbClr val="C0C0C0"/>
                  </a:outerShdw>
                </a:effectLst>
                <a:latin typeface="Tahoma" pitchFamily="34" charset="0"/>
                <a:ea typeface="幼圆" pitchFamily="49" charset="-122"/>
              </a:defRPr>
            </a:lvl4pPr>
            <a:lvl5pPr>
              <a:defRPr sz="3600" b="1">
                <a:solidFill>
                  <a:schemeClr val="tx2"/>
                </a:solidFill>
                <a:effectLst>
                  <a:outerShdw blurRad="38100" dist="38100" dir="2700000" algn="tl">
                    <a:srgbClr val="C0C0C0"/>
                  </a:outerShdw>
                </a:effectLst>
                <a:latin typeface="Tahoma" pitchFamily="34" charset="0"/>
                <a:ea typeface="幼圆" pitchFamily="49" charset="-122"/>
              </a:defRPr>
            </a:lvl5pPr>
            <a:lvl6pPr marL="4572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6pPr>
            <a:lvl7pPr marL="9144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7pPr>
            <a:lvl8pPr marL="13716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8pPr>
            <a:lvl9pPr marL="18288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9pPr>
          </a:lstStyle>
          <a:p>
            <a:r>
              <a:rPr lang="zh-CN" altLang="en-US" sz="3200" i="0" dirty="0">
                <a:solidFill>
                  <a:schemeClr val="bg1"/>
                </a:solidFill>
                <a:effectLst/>
              </a:rPr>
              <a:t>二、实体与实体集（续）</a:t>
            </a:r>
            <a:endParaRPr lang="en-US" altLang="zh-CN" sz="3200" i="0" dirty="0">
              <a:solidFill>
                <a:schemeClr val="bg1"/>
              </a:solidFill>
              <a:effectLst/>
            </a:endParaRPr>
          </a:p>
        </p:txBody>
      </p:sp>
      <p:sp>
        <p:nvSpPr>
          <p:cNvPr id="2" name="灯片编号占位符 1"/>
          <p:cNvSpPr>
            <a:spLocks noGrp="1"/>
          </p:cNvSpPr>
          <p:nvPr>
            <p:ph type="sldNum" sz="quarter" idx="11"/>
          </p:nvPr>
        </p:nvSpPr>
        <p:spPr>
          <a:xfrm>
            <a:off x="323528" y="6367610"/>
            <a:ext cx="792460" cy="249089"/>
          </a:xfrm>
        </p:spPr>
        <p:txBody>
          <a:bodyPr/>
          <a:lstStyle/>
          <a:p>
            <a:pPr>
              <a:defRPr/>
            </a:pPr>
            <a:fld id="{C8E68E76-BED9-4822-AFC4-B7367625829A}" type="slidenum">
              <a:rPr lang="en-US" altLang="zh-CN" smtClean="0"/>
              <a:pPr>
                <a:defRPr/>
              </a:pPr>
              <a:t>47</a:t>
            </a:fld>
            <a:endParaRPr lang="en-US" altLang="zh-CN" dirty="0"/>
          </a:p>
        </p:txBody>
      </p:sp>
    </p:spTree>
    <p:extLst>
      <p:ext uri="{BB962C8B-B14F-4D97-AF65-F5344CB8AC3E}">
        <p14:creationId xmlns:p14="http://schemas.microsoft.com/office/powerpoint/2010/main" val="3876275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42052">
                                            <p:txEl>
                                              <p:pRg st="0" end="0"/>
                                            </p:txEl>
                                          </p:spTgt>
                                        </p:tgtEl>
                                        <p:attrNameLst>
                                          <p:attrName>style.visibility</p:attrName>
                                        </p:attrNameLst>
                                      </p:cBhvr>
                                      <p:to>
                                        <p:strVal val="visible"/>
                                      </p:to>
                                    </p:set>
                                    <p:animEffect transition="in" filter="wipe(left)">
                                      <p:cBhvr>
                                        <p:cTn id="7" dur="1000"/>
                                        <p:tgtEl>
                                          <p:spTgt spid="642052">
                                            <p:txEl>
                                              <p:pRg st="0" end="0"/>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642052">
                                            <p:txEl>
                                              <p:pRg st="1" end="1"/>
                                            </p:txEl>
                                          </p:spTgt>
                                        </p:tgtEl>
                                        <p:attrNameLst>
                                          <p:attrName>style.visibility</p:attrName>
                                        </p:attrNameLst>
                                      </p:cBhvr>
                                      <p:to>
                                        <p:strVal val="visible"/>
                                      </p:to>
                                    </p:set>
                                    <p:animEffect transition="in" filter="wipe(left)">
                                      <p:cBhvr>
                                        <p:cTn id="11" dur="1000"/>
                                        <p:tgtEl>
                                          <p:spTgt spid="642052">
                                            <p:txEl>
                                              <p:pRg st="1" end="1"/>
                                            </p:txEl>
                                          </p:spTgt>
                                        </p:tgtEl>
                                      </p:cBhvr>
                                    </p:animEffect>
                                  </p:childTnLst>
                                </p:cTn>
                              </p:par>
                            </p:childTnLst>
                          </p:cTn>
                        </p:par>
                        <p:par>
                          <p:cTn id="12" fill="hold" nodeType="afterGroup">
                            <p:stCondLst>
                              <p:cond delay="2000"/>
                            </p:stCondLst>
                            <p:childTnLst>
                              <p:par>
                                <p:cTn id="13" presetID="22" presetClass="entr" presetSubtype="8" fill="hold" nodeType="afterEffect">
                                  <p:stCondLst>
                                    <p:cond delay="0"/>
                                  </p:stCondLst>
                                  <p:childTnLst>
                                    <p:set>
                                      <p:cBhvr>
                                        <p:cTn id="14" dur="1" fill="hold">
                                          <p:stCondLst>
                                            <p:cond delay="0"/>
                                          </p:stCondLst>
                                        </p:cTn>
                                        <p:tgtEl>
                                          <p:spTgt spid="642052">
                                            <p:txEl>
                                              <p:pRg st="2" end="2"/>
                                            </p:txEl>
                                          </p:spTgt>
                                        </p:tgtEl>
                                        <p:attrNameLst>
                                          <p:attrName>style.visibility</p:attrName>
                                        </p:attrNameLst>
                                      </p:cBhvr>
                                      <p:to>
                                        <p:strVal val="visible"/>
                                      </p:to>
                                    </p:set>
                                    <p:animEffect transition="in" filter="wipe(left)">
                                      <p:cBhvr>
                                        <p:cTn id="15" dur="2000"/>
                                        <p:tgtEl>
                                          <p:spTgt spid="642052">
                                            <p:txEl>
                                              <p:pRg st="2" end="2"/>
                                            </p:txEl>
                                          </p:spTgt>
                                        </p:tgtEl>
                                      </p:cBhvr>
                                    </p:animEffect>
                                  </p:childTnLst>
                                </p:cTn>
                              </p:par>
                            </p:childTnLst>
                          </p:cTn>
                        </p:par>
                        <p:par>
                          <p:cTn id="16" fill="hold" nodeType="afterGroup">
                            <p:stCondLst>
                              <p:cond delay="4000"/>
                            </p:stCondLst>
                            <p:childTnLst>
                              <p:par>
                                <p:cTn id="17" presetID="22" presetClass="entr" presetSubtype="8" fill="hold" nodeType="afterEffect">
                                  <p:stCondLst>
                                    <p:cond delay="0"/>
                                  </p:stCondLst>
                                  <p:childTnLst>
                                    <p:set>
                                      <p:cBhvr>
                                        <p:cTn id="18" dur="1" fill="hold">
                                          <p:stCondLst>
                                            <p:cond delay="0"/>
                                          </p:stCondLst>
                                        </p:cTn>
                                        <p:tgtEl>
                                          <p:spTgt spid="642052">
                                            <p:txEl>
                                              <p:pRg st="3" end="3"/>
                                            </p:txEl>
                                          </p:spTgt>
                                        </p:tgtEl>
                                        <p:attrNameLst>
                                          <p:attrName>style.visibility</p:attrName>
                                        </p:attrNameLst>
                                      </p:cBhvr>
                                      <p:to>
                                        <p:strVal val="visible"/>
                                      </p:to>
                                    </p:set>
                                    <p:animEffect transition="in" filter="wipe(left)">
                                      <p:cBhvr>
                                        <p:cTn id="19" dur="2000"/>
                                        <p:tgtEl>
                                          <p:spTgt spid="642052">
                                            <p:txEl>
                                              <p:pRg st="3" end="3"/>
                                            </p:txEl>
                                          </p:spTgt>
                                        </p:tgtEl>
                                      </p:cBhvr>
                                    </p:animEffect>
                                  </p:childTnLst>
                                </p:cTn>
                              </p:par>
                            </p:childTnLst>
                          </p:cTn>
                        </p:par>
                        <p:par>
                          <p:cTn id="20" fill="hold">
                            <p:stCondLst>
                              <p:cond delay="6000"/>
                            </p:stCondLst>
                            <p:childTnLst>
                              <p:par>
                                <p:cTn id="21" presetID="22" presetClass="entr" presetSubtype="8" fill="hold" nodeType="afterEffect">
                                  <p:stCondLst>
                                    <p:cond delay="0"/>
                                  </p:stCondLst>
                                  <p:childTnLst>
                                    <p:set>
                                      <p:cBhvr>
                                        <p:cTn id="22" dur="1" fill="hold">
                                          <p:stCondLst>
                                            <p:cond delay="0"/>
                                          </p:stCondLst>
                                        </p:cTn>
                                        <p:tgtEl>
                                          <p:spTgt spid="642052">
                                            <p:txEl>
                                              <p:pRg st="4" end="4"/>
                                            </p:txEl>
                                          </p:spTgt>
                                        </p:tgtEl>
                                        <p:attrNameLst>
                                          <p:attrName>style.visibility</p:attrName>
                                        </p:attrNameLst>
                                      </p:cBhvr>
                                      <p:to>
                                        <p:strVal val="visible"/>
                                      </p:to>
                                    </p:set>
                                    <p:animEffect transition="in" filter="wipe(left)">
                                      <p:cBhvr>
                                        <p:cTn id="23" dur="2000"/>
                                        <p:tgtEl>
                                          <p:spTgt spid="642052">
                                            <p:txEl>
                                              <p:pRg st="4" end="4"/>
                                            </p:txEl>
                                          </p:spTgt>
                                        </p:tgtEl>
                                      </p:cBhvr>
                                    </p:animEffect>
                                  </p:childTnLst>
                                </p:cTn>
                              </p:par>
                            </p:childTnLst>
                          </p:cTn>
                        </p:par>
                        <p:par>
                          <p:cTn id="24" fill="hold">
                            <p:stCondLst>
                              <p:cond delay="8000"/>
                            </p:stCondLst>
                            <p:childTnLst>
                              <p:par>
                                <p:cTn id="25" presetID="22" presetClass="entr" presetSubtype="8" fill="hold" nodeType="afterEffect">
                                  <p:stCondLst>
                                    <p:cond delay="0"/>
                                  </p:stCondLst>
                                  <p:childTnLst>
                                    <p:set>
                                      <p:cBhvr>
                                        <p:cTn id="26" dur="1" fill="hold">
                                          <p:stCondLst>
                                            <p:cond delay="0"/>
                                          </p:stCondLst>
                                        </p:cTn>
                                        <p:tgtEl>
                                          <p:spTgt spid="642052">
                                            <p:txEl>
                                              <p:pRg st="5" end="5"/>
                                            </p:txEl>
                                          </p:spTgt>
                                        </p:tgtEl>
                                        <p:attrNameLst>
                                          <p:attrName>style.visibility</p:attrName>
                                        </p:attrNameLst>
                                      </p:cBhvr>
                                      <p:to>
                                        <p:strVal val="visible"/>
                                      </p:to>
                                    </p:set>
                                    <p:animEffect transition="in" filter="wipe(left)">
                                      <p:cBhvr>
                                        <p:cTn id="27" dur="2000"/>
                                        <p:tgtEl>
                                          <p:spTgt spid="642052">
                                            <p:txEl>
                                              <p:pRg st="5" end="5"/>
                                            </p:txEl>
                                          </p:spTgt>
                                        </p:tgtEl>
                                      </p:cBhvr>
                                    </p:animEffect>
                                  </p:childTnLst>
                                </p:cTn>
                              </p:par>
                            </p:childTnLst>
                          </p:cTn>
                        </p:par>
                        <p:par>
                          <p:cTn id="28" fill="hold">
                            <p:stCondLst>
                              <p:cond delay="10000"/>
                            </p:stCondLst>
                            <p:childTnLst>
                              <p:par>
                                <p:cTn id="29" presetID="22" presetClass="entr" presetSubtype="8" fill="hold" nodeType="afterEffect">
                                  <p:stCondLst>
                                    <p:cond delay="0"/>
                                  </p:stCondLst>
                                  <p:childTnLst>
                                    <p:set>
                                      <p:cBhvr>
                                        <p:cTn id="30" dur="1" fill="hold">
                                          <p:stCondLst>
                                            <p:cond delay="0"/>
                                          </p:stCondLst>
                                        </p:cTn>
                                        <p:tgtEl>
                                          <p:spTgt spid="642052">
                                            <p:txEl>
                                              <p:pRg st="6" end="6"/>
                                            </p:txEl>
                                          </p:spTgt>
                                        </p:tgtEl>
                                        <p:attrNameLst>
                                          <p:attrName>style.visibility</p:attrName>
                                        </p:attrNameLst>
                                      </p:cBhvr>
                                      <p:to>
                                        <p:strVal val="visible"/>
                                      </p:to>
                                    </p:set>
                                    <p:animEffect transition="in" filter="wipe(left)">
                                      <p:cBhvr>
                                        <p:cTn id="31" dur="2000"/>
                                        <p:tgtEl>
                                          <p:spTgt spid="64205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0" name="Rectangle 4"/>
          <p:cNvSpPr>
            <a:spLocks noChangeArrowheads="1"/>
          </p:cNvSpPr>
          <p:nvPr/>
        </p:nvSpPr>
        <p:spPr bwMode="auto">
          <a:xfrm>
            <a:off x="251520" y="1484784"/>
            <a:ext cx="8424168" cy="4248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20000"/>
              </a:spcBef>
              <a:buClr>
                <a:schemeClr val="folHlink"/>
              </a:buClr>
              <a:buSzPct val="60000"/>
              <a:buFont typeface="Wingdings" pitchFamily="2" charset="2"/>
              <a:defRPr sz="2800" b="1">
                <a:solidFill>
                  <a:schemeClr val="tx1"/>
                </a:solidFill>
                <a:effectLst>
                  <a:outerShdw blurRad="38100" dist="38100" dir="2700000" algn="tl">
                    <a:srgbClr val="C0C0C0"/>
                  </a:outerShdw>
                </a:effectLst>
                <a:latin typeface="Tahoma" pitchFamily="34" charset="0"/>
                <a:ea typeface="楷体_GB2312" pitchFamily="49" charset="-122"/>
              </a:defRPr>
            </a:lvl1pPr>
            <a:lvl2pPr marL="742950" indent="-285750">
              <a:lnSpc>
                <a:spcPct val="120000"/>
              </a:lnSpc>
              <a:spcBef>
                <a:spcPct val="20000"/>
              </a:spcBef>
              <a:buClr>
                <a:schemeClr val="hlink"/>
              </a:buClr>
              <a:buSzPct val="55000"/>
              <a:buFont typeface="Wingdings" pitchFamily="2" charset="2"/>
              <a:buChar char="n"/>
              <a:defRPr sz="2800" b="1">
                <a:solidFill>
                  <a:schemeClr val="tx1"/>
                </a:solidFill>
                <a:effectLst>
                  <a:outerShdw blurRad="38100" dist="38100" dir="2700000" algn="tl">
                    <a:srgbClr val="C0C0C0"/>
                  </a:outerShdw>
                </a:effectLst>
                <a:latin typeface="Tahoma" pitchFamily="34" charset="0"/>
                <a:ea typeface="楷体_GB2312" pitchFamily="49" charset="-122"/>
              </a:defRPr>
            </a:lvl2pPr>
            <a:lvl3pPr marL="1143000" indent="-228600">
              <a:lnSpc>
                <a:spcPct val="120000"/>
              </a:lnSpc>
              <a:spcBef>
                <a:spcPct val="20000"/>
              </a:spcBef>
              <a:buClr>
                <a:schemeClr val="folHlink"/>
              </a:buClr>
              <a:buSzPct val="50000"/>
              <a:buFont typeface="Wingdings" pitchFamily="2" charset="2"/>
              <a:buChar char="n"/>
              <a:defRPr sz="2400" b="1">
                <a:solidFill>
                  <a:schemeClr val="tx1"/>
                </a:solidFill>
                <a:effectLst>
                  <a:outerShdw blurRad="38100" dist="38100" dir="2700000" algn="tl">
                    <a:srgbClr val="C0C0C0"/>
                  </a:outerShdw>
                </a:effectLst>
                <a:latin typeface="Tahoma" pitchFamily="34" charset="0"/>
                <a:ea typeface="楷体_GB2312" pitchFamily="49" charset="-122"/>
              </a:defRPr>
            </a:lvl3pPr>
            <a:lvl4pPr marL="1600200" indent="-228600">
              <a:lnSpc>
                <a:spcPct val="120000"/>
              </a:lnSpc>
              <a:spcBef>
                <a:spcPct val="20000"/>
              </a:spcBef>
              <a:buClr>
                <a:schemeClr val="accent2"/>
              </a:buClr>
              <a:buSzPct val="55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4pPr>
            <a:lvl5pPr marL="2057400" indent="-228600">
              <a:lnSpc>
                <a:spcPct val="120000"/>
              </a:lnSpc>
              <a:spcBef>
                <a:spcPct val="20000"/>
              </a:spcBef>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5pPr>
            <a:lvl6pPr marL="25146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6pPr>
            <a:lvl7pPr marL="29718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7pPr>
            <a:lvl8pPr marL="34290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8pPr>
            <a:lvl9pPr marL="38862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9pPr>
          </a:lstStyle>
          <a:p>
            <a:pPr>
              <a:spcBef>
                <a:spcPct val="10000"/>
              </a:spcBef>
            </a:pPr>
            <a:r>
              <a:rPr lang="en-US" altLang="zh-CN" sz="2600" i="0" dirty="0">
                <a:effectLst/>
              </a:rPr>
              <a:t>   </a:t>
            </a:r>
            <a:r>
              <a:rPr lang="en-US" altLang="zh-CN" sz="2600" i="0" dirty="0">
                <a:solidFill>
                  <a:srgbClr val="660033"/>
                </a:solidFill>
                <a:effectLst/>
                <a:ea typeface="华文新魏" pitchFamily="2" charset="-122"/>
              </a:rPr>
              <a:t>2</a:t>
            </a:r>
            <a:r>
              <a:rPr lang="zh-CN" altLang="en-US" sz="2600" i="0" dirty="0">
                <a:solidFill>
                  <a:srgbClr val="660033"/>
                </a:solidFill>
                <a:effectLst/>
                <a:ea typeface="华文新魏" pitchFamily="2" charset="-122"/>
              </a:rPr>
              <a:t>、属性与实体集的标识码</a:t>
            </a:r>
            <a:r>
              <a:rPr lang="zh-CN" altLang="en-US" sz="2600" i="0" dirty="0">
                <a:effectLst/>
              </a:rPr>
              <a:t> </a:t>
            </a:r>
            <a:endParaRPr lang="en-US" altLang="zh-CN" sz="2600" i="0" dirty="0">
              <a:solidFill>
                <a:srgbClr val="660033"/>
              </a:solidFill>
              <a:effectLst/>
              <a:ea typeface="华文新魏" pitchFamily="2" charset="-122"/>
            </a:endParaRPr>
          </a:p>
          <a:p>
            <a:pPr>
              <a:lnSpc>
                <a:spcPct val="135000"/>
              </a:lnSpc>
              <a:spcBef>
                <a:spcPct val="10000"/>
              </a:spcBef>
            </a:pPr>
            <a:r>
              <a:rPr lang="zh-CN" altLang="en-US" i="0" dirty="0">
                <a:effectLst/>
              </a:rPr>
              <a:t>  </a:t>
            </a:r>
            <a:r>
              <a:rPr lang="zh-CN" altLang="en-US" sz="2100" i="0" dirty="0">
                <a:solidFill>
                  <a:srgbClr val="003366"/>
                </a:solidFill>
                <a:effectLst/>
              </a:rPr>
              <a:t>（</a:t>
            </a:r>
            <a:r>
              <a:rPr lang="en-US" altLang="zh-CN" sz="2100" i="0" dirty="0">
                <a:solidFill>
                  <a:srgbClr val="003366"/>
                </a:solidFill>
                <a:effectLst/>
              </a:rPr>
              <a:t>3</a:t>
            </a:r>
            <a:r>
              <a:rPr lang="zh-CN" altLang="en-US" sz="2100" i="0" dirty="0">
                <a:solidFill>
                  <a:srgbClr val="003366"/>
                </a:solidFill>
                <a:effectLst/>
              </a:rPr>
              <a:t>）属性的值域</a:t>
            </a:r>
          </a:p>
          <a:p>
            <a:pPr>
              <a:lnSpc>
                <a:spcPct val="135000"/>
              </a:lnSpc>
              <a:spcBef>
                <a:spcPct val="10000"/>
              </a:spcBef>
            </a:pPr>
            <a:r>
              <a:rPr lang="zh-CN" altLang="en-US" sz="2100" i="0" dirty="0">
                <a:effectLst/>
              </a:rPr>
              <a:t>          属性的值域（</a:t>
            </a:r>
            <a:r>
              <a:rPr lang="en-US" altLang="zh-CN" sz="2100" i="0" dirty="0">
                <a:effectLst/>
              </a:rPr>
              <a:t>Domain</a:t>
            </a:r>
            <a:r>
              <a:rPr lang="zh-CN" altLang="en-US" sz="2100" i="0" dirty="0">
                <a:effectLst/>
              </a:rPr>
              <a:t>）是指属性的取值范围。</a:t>
            </a:r>
          </a:p>
          <a:p>
            <a:pPr>
              <a:lnSpc>
                <a:spcPct val="135000"/>
              </a:lnSpc>
              <a:spcBef>
                <a:spcPct val="10000"/>
              </a:spcBef>
            </a:pPr>
            <a:r>
              <a:rPr lang="zh-CN" altLang="en-US" sz="2100" i="0" dirty="0">
                <a:effectLst/>
              </a:rPr>
              <a:t>          </a:t>
            </a:r>
            <a:r>
              <a:rPr lang="zh-CN" altLang="en-US" sz="2100" b="0" i="0" dirty="0">
                <a:solidFill>
                  <a:schemeClr val="hlink"/>
                </a:solidFill>
                <a:effectLst/>
                <a:ea typeface="黑体" pitchFamily="2" charset="-122"/>
              </a:rPr>
              <a:t>例如，</a:t>
            </a:r>
            <a:r>
              <a:rPr lang="zh-CN" altLang="en-US" sz="2100" i="0" dirty="0">
                <a:effectLst/>
              </a:rPr>
              <a:t>大学生的</a:t>
            </a:r>
            <a:r>
              <a:rPr lang="zh-CN" altLang="en-US" sz="2100" i="0" dirty="0">
                <a:effectLst/>
                <a:latin typeface="Arial"/>
              </a:rPr>
              <a:t>“</a:t>
            </a:r>
            <a:r>
              <a:rPr lang="zh-CN" altLang="en-US" sz="2100" i="0" dirty="0">
                <a:effectLst/>
              </a:rPr>
              <a:t>性别</a:t>
            </a:r>
            <a:r>
              <a:rPr lang="zh-CN" altLang="en-US" sz="2100" i="0" dirty="0">
                <a:effectLst/>
                <a:latin typeface="Arial"/>
              </a:rPr>
              <a:t>”</a:t>
            </a:r>
            <a:r>
              <a:rPr lang="zh-CN" altLang="en-US" sz="2100" i="0" dirty="0">
                <a:effectLst/>
              </a:rPr>
              <a:t>的值域为</a:t>
            </a:r>
            <a:r>
              <a:rPr lang="en-US" altLang="zh-CN" sz="2100" i="0" dirty="0">
                <a:effectLst/>
              </a:rPr>
              <a:t>{</a:t>
            </a:r>
            <a:r>
              <a:rPr lang="zh-CN" altLang="en-US" sz="2100" i="0" dirty="0">
                <a:effectLst/>
              </a:rPr>
              <a:t>男，女</a:t>
            </a:r>
            <a:r>
              <a:rPr lang="en-US" altLang="zh-CN" sz="2100" i="0" dirty="0">
                <a:effectLst/>
              </a:rPr>
              <a:t>}</a:t>
            </a:r>
            <a:r>
              <a:rPr lang="zh-CN" altLang="en-US" sz="2100" i="0" dirty="0">
                <a:effectLst/>
              </a:rPr>
              <a:t>。属性的值域可以是整数的集合，实数的集合，字符串的集合，或其它类型的值的集合。</a:t>
            </a:r>
            <a:endParaRPr lang="en-US" altLang="zh-CN" sz="2100" i="0" dirty="0">
              <a:effectLst/>
            </a:endParaRPr>
          </a:p>
          <a:p>
            <a:pPr>
              <a:lnSpc>
                <a:spcPct val="135000"/>
              </a:lnSpc>
              <a:spcBef>
                <a:spcPct val="10000"/>
              </a:spcBef>
            </a:pPr>
            <a:r>
              <a:rPr lang="zh-CN" altLang="en-US" sz="2100" dirty="0">
                <a:solidFill>
                  <a:srgbClr val="003366"/>
                </a:solidFill>
                <a:effectLst/>
              </a:rPr>
              <a:t>  （</a:t>
            </a:r>
            <a:r>
              <a:rPr lang="en-US" altLang="zh-CN" sz="2100" dirty="0">
                <a:solidFill>
                  <a:srgbClr val="003366"/>
                </a:solidFill>
                <a:effectLst/>
              </a:rPr>
              <a:t>4</a:t>
            </a:r>
            <a:r>
              <a:rPr lang="zh-CN" altLang="en-US" sz="2100" dirty="0">
                <a:solidFill>
                  <a:srgbClr val="003366"/>
                </a:solidFill>
                <a:effectLst/>
              </a:rPr>
              <a:t>）特定的实体</a:t>
            </a:r>
          </a:p>
          <a:p>
            <a:r>
              <a:rPr lang="zh-CN" altLang="en-US" sz="2100" dirty="0">
                <a:effectLst/>
              </a:rPr>
              <a:t>          当某实体集的每个属性使它的值域中的一个值同该实体集中的一个实体相联系时，就具体地描述了该实体集中的某个特定的实体。</a:t>
            </a:r>
          </a:p>
          <a:p>
            <a:pPr>
              <a:lnSpc>
                <a:spcPct val="135000"/>
              </a:lnSpc>
              <a:spcBef>
                <a:spcPct val="10000"/>
              </a:spcBef>
            </a:pPr>
            <a:r>
              <a:rPr lang="zh-CN" altLang="en-US" sz="2100" i="0" dirty="0">
                <a:effectLst/>
              </a:rPr>
              <a:t> </a:t>
            </a:r>
          </a:p>
        </p:txBody>
      </p:sp>
      <p:sp>
        <p:nvSpPr>
          <p:cNvPr id="644101" name="Rectangle 5"/>
          <p:cNvSpPr>
            <a:spLocks noChangeArrowheads="1"/>
          </p:cNvSpPr>
          <p:nvPr/>
        </p:nvSpPr>
        <p:spPr bwMode="auto">
          <a:xfrm>
            <a:off x="882651" y="692696"/>
            <a:ext cx="7793037" cy="643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600" b="1">
                <a:solidFill>
                  <a:schemeClr val="tx2"/>
                </a:solidFill>
                <a:effectLst>
                  <a:outerShdw blurRad="38100" dist="38100" dir="2700000" algn="tl">
                    <a:srgbClr val="C0C0C0"/>
                  </a:outerShdw>
                </a:effectLst>
                <a:latin typeface="Tahoma" pitchFamily="34" charset="0"/>
                <a:ea typeface="幼圆" pitchFamily="49" charset="-122"/>
              </a:defRPr>
            </a:lvl1pPr>
            <a:lvl2pPr>
              <a:defRPr sz="3600" b="1">
                <a:solidFill>
                  <a:schemeClr val="tx2"/>
                </a:solidFill>
                <a:effectLst>
                  <a:outerShdw blurRad="38100" dist="38100" dir="2700000" algn="tl">
                    <a:srgbClr val="C0C0C0"/>
                  </a:outerShdw>
                </a:effectLst>
                <a:latin typeface="Tahoma" pitchFamily="34" charset="0"/>
                <a:ea typeface="幼圆" pitchFamily="49" charset="-122"/>
              </a:defRPr>
            </a:lvl2pPr>
            <a:lvl3pPr>
              <a:defRPr sz="3600" b="1">
                <a:solidFill>
                  <a:schemeClr val="tx2"/>
                </a:solidFill>
                <a:effectLst>
                  <a:outerShdw blurRad="38100" dist="38100" dir="2700000" algn="tl">
                    <a:srgbClr val="C0C0C0"/>
                  </a:outerShdw>
                </a:effectLst>
                <a:latin typeface="Tahoma" pitchFamily="34" charset="0"/>
                <a:ea typeface="幼圆" pitchFamily="49" charset="-122"/>
              </a:defRPr>
            </a:lvl3pPr>
            <a:lvl4pPr>
              <a:defRPr sz="3600" b="1">
                <a:solidFill>
                  <a:schemeClr val="tx2"/>
                </a:solidFill>
                <a:effectLst>
                  <a:outerShdw blurRad="38100" dist="38100" dir="2700000" algn="tl">
                    <a:srgbClr val="C0C0C0"/>
                  </a:outerShdw>
                </a:effectLst>
                <a:latin typeface="Tahoma" pitchFamily="34" charset="0"/>
                <a:ea typeface="幼圆" pitchFamily="49" charset="-122"/>
              </a:defRPr>
            </a:lvl4pPr>
            <a:lvl5pPr>
              <a:defRPr sz="3600" b="1">
                <a:solidFill>
                  <a:schemeClr val="tx2"/>
                </a:solidFill>
                <a:effectLst>
                  <a:outerShdw blurRad="38100" dist="38100" dir="2700000" algn="tl">
                    <a:srgbClr val="C0C0C0"/>
                  </a:outerShdw>
                </a:effectLst>
                <a:latin typeface="Tahoma" pitchFamily="34" charset="0"/>
                <a:ea typeface="幼圆" pitchFamily="49" charset="-122"/>
              </a:defRPr>
            </a:lvl5pPr>
            <a:lvl6pPr marL="4572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6pPr>
            <a:lvl7pPr marL="9144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7pPr>
            <a:lvl8pPr marL="13716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8pPr>
            <a:lvl9pPr marL="18288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9pPr>
          </a:lstStyle>
          <a:p>
            <a:r>
              <a:rPr lang="zh-CN" altLang="en-US" sz="3200" dirty="0">
                <a:solidFill>
                  <a:schemeClr val="bg1"/>
                </a:solidFill>
                <a:effectLst/>
              </a:rPr>
              <a:t>一、实体与实体集（续）</a:t>
            </a:r>
            <a:endParaRPr lang="en-US" altLang="zh-CN" sz="3200" dirty="0">
              <a:solidFill>
                <a:schemeClr val="bg1"/>
              </a:solidFill>
              <a:effectLst/>
            </a:endParaRPr>
          </a:p>
        </p:txBody>
      </p:sp>
      <p:sp>
        <p:nvSpPr>
          <p:cNvPr id="2" name="灯片编号占位符 1"/>
          <p:cNvSpPr>
            <a:spLocks noGrp="1"/>
          </p:cNvSpPr>
          <p:nvPr>
            <p:ph type="sldNum" sz="quarter" idx="11"/>
          </p:nvPr>
        </p:nvSpPr>
        <p:spPr>
          <a:xfrm>
            <a:off x="162385" y="6453336"/>
            <a:ext cx="1440532" cy="249089"/>
          </a:xfrm>
        </p:spPr>
        <p:txBody>
          <a:bodyPr/>
          <a:lstStyle/>
          <a:p>
            <a:pPr>
              <a:defRPr/>
            </a:pPr>
            <a:fld id="{C8E68E76-BED9-4822-AFC4-B7367625829A}" type="slidenum">
              <a:rPr lang="en-US" altLang="zh-CN" smtClean="0"/>
              <a:pPr>
                <a:defRPr/>
              </a:pPr>
              <a:t>48</a:t>
            </a:fld>
            <a:endParaRPr lang="en-US" altLang="zh-CN" dirty="0"/>
          </a:p>
        </p:txBody>
      </p:sp>
    </p:spTree>
    <p:extLst>
      <p:ext uri="{BB962C8B-B14F-4D97-AF65-F5344CB8AC3E}">
        <p14:creationId xmlns:p14="http://schemas.microsoft.com/office/powerpoint/2010/main" val="3075909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44100">
                                            <p:txEl>
                                              <p:pRg st="1" end="1"/>
                                            </p:txEl>
                                          </p:spTgt>
                                        </p:tgtEl>
                                        <p:attrNameLst>
                                          <p:attrName>style.visibility</p:attrName>
                                        </p:attrNameLst>
                                      </p:cBhvr>
                                      <p:to>
                                        <p:strVal val="visible"/>
                                      </p:to>
                                    </p:set>
                                    <p:animEffect transition="in" filter="wipe(left)">
                                      <p:cBhvr>
                                        <p:cTn id="7" dur="1000"/>
                                        <p:tgtEl>
                                          <p:spTgt spid="644100">
                                            <p:txEl>
                                              <p:pRg st="1" end="1"/>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644100">
                                            <p:txEl>
                                              <p:pRg st="2" end="2"/>
                                            </p:txEl>
                                          </p:spTgt>
                                        </p:tgtEl>
                                        <p:attrNameLst>
                                          <p:attrName>style.visibility</p:attrName>
                                        </p:attrNameLst>
                                      </p:cBhvr>
                                      <p:to>
                                        <p:strVal val="visible"/>
                                      </p:to>
                                    </p:set>
                                    <p:animEffect transition="in" filter="wipe(left)">
                                      <p:cBhvr>
                                        <p:cTn id="11" dur="2000"/>
                                        <p:tgtEl>
                                          <p:spTgt spid="644100">
                                            <p:txEl>
                                              <p:pRg st="2" end="2"/>
                                            </p:txEl>
                                          </p:spTgt>
                                        </p:tgtEl>
                                      </p:cBhvr>
                                    </p:animEffect>
                                  </p:childTnLst>
                                </p:cTn>
                              </p:par>
                            </p:childTnLst>
                          </p:cTn>
                        </p:par>
                        <p:par>
                          <p:cTn id="12" fill="hold" nodeType="afterGroup">
                            <p:stCondLst>
                              <p:cond delay="3000"/>
                            </p:stCondLst>
                            <p:childTnLst>
                              <p:par>
                                <p:cTn id="13" presetID="22" presetClass="entr" presetSubtype="8" fill="hold" nodeType="afterEffect">
                                  <p:stCondLst>
                                    <p:cond delay="0"/>
                                  </p:stCondLst>
                                  <p:childTnLst>
                                    <p:set>
                                      <p:cBhvr>
                                        <p:cTn id="14" dur="1" fill="hold">
                                          <p:stCondLst>
                                            <p:cond delay="0"/>
                                          </p:stCondLst>
                                        </p:cTn>
                                        <p:tgtEl>
                                          <p:spTgt spid="644100">
                                            <p:txEl>
                                              <p:pRg st="3" end="3"/>
                                            </p:txEl>
                                          </p:spTgt>
                                        </p:tgtEl>
                                        <p:attrNameLst>
                                          <p:attrName>style.visibility</p:attrName>
                                        </p:attrNameLst>
                                      </p:cBhvr>
                                      <p:to>
                                        <p:strVal val="visible"/>
                                      </p:to>
                                    </p:set>
                                    <p:animEffect transition="in" filter="wipe(left)">
                                      <p:cBhvr>
                                        <p:cTn id="15" dur="2000"/>
                                        <p:tgtEl>
                                          <p:spTgt spid="644100">
                                            <p:txEl>
                                              <p:pRg st="3" end="3"/>
                                            </p:txEl>
                                          </p:spTgt>
                                        </p:tgtEl>
                                      </p:cBhvr>
                                    </p:animEffect>
                                  </p:childTnLst>
                                </p:cTn>
                              </p:par>
                            </p:childTnLst>
                          </p:cTn>
                        </p:par>
                        <p:par>
                          <p:cTn id="16" fill="hold">
                            <p:stCondLst>
                              <p:cond delay="5000"/>
                            </p:stCondLst>
                            <p:childTnLst>
                              <p:par>
                                <p:cTn id="17" presetID="22" presetClass="entr" presetSubtype="8" fill="hold" nodeType="afterEffect">
                                  <p:stCondLst>
                                    <p:cond delay="0"/>
                                  </p:stCondLst>
                                  <p:childTnLst>
                                    <p:set>
                                      <p:cBhvr>
                                        <p:cTn id="18" dur="1" fill="hold">
                                          <p:stCondLst>
                                            <p:cond delay="0"/>
                                          </p:stCondLst>
                                        </p:cTn>
                                        <p:tgtEl>
                                          <p:spTgt spid="644100">
                                            <p:txEl>
                                              <p:pRg st="6" end="6"/>
                                            </p:txEl>
                                          </p:spTgt>
                                        </p:tgtEl>
                                        <p:attrNameLst>
                                          <p:attrName>style.visibility</p:attrName>
                                        </p:attrNameLst>
                                      </p:cBhvr>
                                      <p:to>
                                        <p:strVal val="visible"/>
                                      </p:to>
                                    </p:set>
                                    <p:animEffect transition="in" filter="wipe(left)">
                                      <p:cBhvr>
                                        <p:cTn id="19" dur="2000"/>
                                        <p:tgtEl>
                                          <p:spTgt spid="644100">
                                            <p:txEl>
                                              <p:pRg st="6" end="6"/>
                                            </p:txEl>
                                          </p:spTgt>
                                        </p:tgtEl>
                                      </p:cBhvr>
                                    </p:animEffect>
                                  </p:childTnLst>
                                </p:cTn>
                              </p:par>
                            </p:childTnLst>
                          </p:cTn>
                        </p:par>
                        <p:par>
                          <p:cTn id="20" fill="hold">
                            <p:stCondLst>
                              <p:cond delay="7000"/>
                            </p:stCondLst>
                            <p:childTnLst>
                              <p:par>
                                <p:cTn id="21" presetID="22" presetClass="entr" presetSubtype="8" fill="hold" nodeType="afterEffect">
                                  <p:stCondLst>
                                    <p:cond delay="0"/>
                                  </p:stCondLst>
                                  <p:childTnLst>
                                    <p:set>
                                      <p:cBhvr>
                                        <p:cTn id="22" dur="1" fill="hold">
                                          <p:stCondLst>
                                            <p:cond delay="0"/>
                                          </p:stCondLst>
                                        </p:cTn>
                                        <p:tgtEl>
                                          <p:spTgt spid="644100">
                                            <p:txEl>
                                              <p:pRg st="4" end="4"/>
                                            </p:txEl>
                                          </p:spTgt>
                                        </p:tgtEl>
                                        <p:attrNameLst>
                                          <p:attrName>style.visibility</p:attrName>
                                        </p:attrNameLst>
                                      </p:cBhvr>
                                      <p:to>
                                        <p:strVal val="visible"/>
                                      </p:to>
                                    </p:set>
                                    <p:animEffect transition="in" filter="wipe(left)">
                                      <p:cBhvr>
                                        <p:cTn id="23" dur="2000"/>
                                        <p:tgtEl>
                                          <p:spTgt spid="644100">
                                            <p:txEl>
                                              <p:pRg st="4" end="4"/>
                                            </p:txEl>
                                          </p:spTgt>
                                        </p:tgtEl>
                                      </p:cBhvr>
                                    </p:animEffect>
                                  </p:childTnLst>
                                </p:cTn>
                              </p:par>
                            </p:childTnLst>
                          </p:cTn>
                        </p:par>
                        <p:par>
                          <p:cTn id="24" fill="hold">
                            <p:stCondLst>
                              <p:cond delay="9000"/>
                            </p:stCondLst>
                            <p:childTnLst>
                              <p:par>
                                <p:cTn id="25" presetID="22" presetClass="entr" presetSubtype="8" fill="hold" nodeType="afterEffect">
                                  <p:stCondLst>
                                    <p:cond delay="0"/>
                                  </p:stCondLst>
                                  <p:childTnLst>
                                    <p:set>
                                      <p:cBhvr>
                                        <p:cTn id="26" dur="1" fill="hold">
                                          <p:stCondLst>
                                            <p:cond delay="0"/>
                                          </p:stCondLst>
                                        </p:cTn>
                                        <p:tgtEl>
                                          <p:spTgt spid="644100">
                                            <p:txEl>
                                              <p:pRg st="5" end="5"/>
                                            </p:txEl>
                                          </p:spTgt>
                                        </p:tgtEl>
                                        <p:attrNameLst>
                                          <p:attrName>style.visibility</p:attrName>
                                        </p:attrNameLst>
                                      </p:cBhvr>
                                      <p:to>
                                        <p:strVal val="visible"/>
                                      </p:to>
                                    </p:set>
                                    <p:animEffect transition="in" filter="wipe(left)">
                                      <p:cBhvr>
                                        <p:cTn id="27" dur="2000"/>
                                        <p:tgtEl>
                                          <p:spTgt spid="6441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8" name="Rectangle 4"/>
          <p:cNvSpPr>
            <a:spLocks noChangeArrowheads="1"/>
          </p:cNvSpPr>
          <p:nvPr/>
        </p:nvSpPr>
        <p:spPr bwMode="auto">
          <a:xfrm>
            <a:off x="459904" y="1530350"/>
            <a:ext cx="8208963" cy="3986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20000"/>
              </a:spcBef>
              <a:buClr>
                <a:schemeClr val="folHlink"/>
              </a:buClr>
              <a:buSzPct val="60000"/>
              <a:buFont typeface="Wingdings" pitchFamily="2" charset="2"/>
              <a:defRPr sz="2800" b="1">
                <a:solidFill>
                  <a:schemeClr val="tx1"/>
                </a:solidFill>
                <a:effectLst>
                  <a:outerShdw blurRad="38100" dist="38100" dir="2700000" algn="tl">
                    <a:srgbClr val="C0C0C0"/>
                  </a:outerShdw>
                </a:effectLst>
                <a:latin typeface="Tahoma" pitchFamily="34" charset="0"/>
                <a:ea typeface="楷体_GB2312" pitchFamily="49" charset="-122"/>
              </a:defRPr>
            </a:lvl1pPr>
            <a:lvl2pPr marL="742950" indent="-285750">
              <a:lnSpc>
                <a:spcPct val="120000"/>
              </a:lnSpc>
              <a:spcBef>
                <a:spcPct val="20000"/>
              </a:spcBef>
              <a:buClr>
                <a:schemeClr val="hlink"/>
              </a:buClr>
              <a:buSzPct val="55000"/>
              <a:buFont typeface="Wingdings" pitchFamily="2" charset="2"/>
              <a:buChar char="n"/>
              <a:defRPr sz="2800" b="1">
                <a:solidFill>
                  <a:schemeClr val="tx1"/>
                </a:solidFill>
                <a:effectLst>
                  <a:outerShdw blurRad="38100" dist="38100" dir="2700000" algn="tl">
                    <a:srgbClr val="C0C0C0"/>
                  </a:outerShdw>
                </a:effectLst>
                <a:latin typeface="Tahoma" pitchFamily="34" charset="0"/>
                <a:ea typeface="楷体_GB2312" pitchFamily="49" charset="-122"/>
              </a:defRPr>
            </a:lvl2pPr>
            <a:lvl3pPr marL="1143000" indent="-228600">
              <a:lnSpc>
                <a:spcPct val="120000"/>
              </a:lnSpc>
              <a:spcBef>
                <a:spcPct val="20000"/>
              </a:spcBef>
              <a:buClr>
                <a:schemeClr val="folHlink"/>
              </a:buClr>
              <a:buSzPct val="50000"/>
              <a:buFont typeface="Wingdings" pitchFamily="2" charset="2"/>
              <a:buChar char="n"/>
              <a:defRPr sz="2400" b="1">
                <a:solidFill>
                  <a:schemeClr val="tx1"/>
                </a:solidFill>
                <a:effectLst>
                  <a:outerShdw blurRad="38100" dist="38100" dir="2700000" algn="tl">
                    <a:srgbClr val="C0C0C0"/>
                  </a:outerShdw>
                </a:effectLst>
                <a:latin typeface="Tahoma" pitchFamily="34" charset="0"/>
                <a:ea typeface="楷体_GB2312" pitchFamily="49" charset="-122"/>
              </a:defRPr>
            </a:lvl3pPr>
            <a:lvl4pPr marL="1600200" indent="-228600">
              <a:lnSpc>
                <a:spcPct val="120000"/>
              </a:lnSpc>
              <a:spcBef>
                <a:spcPct val="20000"/>
              </a:spcBef>
              <a:buClr>
                <a:schemeClr val="accent2"/>
              </a:buClr>
              <a:buSzPct val="55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4pPr>
            <a:lvl5pPr marL="2057400" indent="-228600">
              <a:lnSpc>
                <a:spcPct val="120000"/>
              </a:lnSpc>
              <a:spcBef>
                <a:spcPct val="20000"/>
              </a:spcBef>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5pPr>
            <a:lvl6pPr marL="25146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6pPr>
            <a:lvl7pPr marL="29718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7pPr>
            <a:lvl8pPr marL="34290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8pPr>
            <a:lvl9pPr marL="38862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9pPr>
          </a:lstStyle>
          <a:p>
            <a:pPr>
              <a:spcBef>
                <a:spcPct val="10000"/>
              </a:spcBef>
            </a:pPr>
            <a:r>
              <a:rPr lang="en-US" altLang="zh-CN" sz="2100" i="0" dirty="0">
                <a:effectLst/>
              </a:rPr>
              <a:t>   </a:t>
            </a:r>
            <a:r>
              <a:rPr lang="zh-CN" altLang="en-US" sz="2100" i="0" dirty="0">
                <a:solidFill>
                  <a:srgbClr val="003366"/>
                </a:solidFill>
                <a:effectLst/>
              </a:rPr>
              <a:t>（</a:t>
            </a:r>
            <a:r>
              <a:rPr lang="en-US" altLang="zh-CN" sz="2100" i="0" dirty="0">
                <a:solidFill>
                  <a:srgbClr val="003366"/>
                </a:solidFill>
                <a:effectLst/>
              </a:rPr>
              <a:t>4</a:t>
            </a:r>
            <a:r>
              <a:rPr lang="zh-CN" altLang="en-US" sz="2100" i="0" dirty="0">
                <a:solidFill>
                  <a:srgbClr val="003366"/>
                </a:solidFill>
                <a:effectLst/>
              </a:rPr>
              <a:t>）特定的实体</a:t>
            </a:r>
          </a:p>
          <a:p>
            <a:pPr>
              <a:spcBef>
                <a:spcPct val="0"/>
              </a:spcBef>
            </a:pPr>
            <a:r>
              <a:rPr lang="zh-CN" altLang="en-US" sz="2100" i="0" dirty="0">
                <a:effectLst/>
              </a:rPr>
              <a:t>          例如，设学生实体集有属性值域：</a:t>
            </a:r>
          </a:p>
          <a:p>
            <a:pPr>
              <a:spcBef>
                <a:spcPct val="0"/>
              </a:spcBef>
            </a:pPr>
            <a:r>
              <a:rPr lang="en-US" altLang="zh-CN" sz="2100" i="0" dirty="0">
                <a:effectLst/>
              </a:rPr>
              <a:t>           {</a:t>
            </a:r>
            <a:r>
              <a:rPr lang="zh-CN" altLang="en-US" sz="2100" i="0" dirty="0">
                <a:effectLst/>
              </a:rPr>
              <a:t>张中华，王丽丽，李建军，</a:t>
            </a:r>
            <a:r>
              <a:rPr lang="en-US" altLang="zh-CN" sz="2100" i="0" dirty="0">
                <a:effectLst/>
                <a:latin typeface="Arial"/>
              </a:rPr>
              <a:t>…</a:t>
            </a:r>
            <a:r>
              <a:rPr lang="en-US" altLang="zh-CN" sz="2100" i="0" dirty="0">
                <a:effectLst/>
              </a:rPr>
              <a:t> </a:t>
            </a:r>
            <a:r>
              <a:rPr lang="en-US" altLang="zh-CN" sz="2100" i="0" dirty="0">
                <a:effectLst/>
                <a:latin typeface="Arial"/>
              </a:rPr>
              <a:t>…</a:t>
            </a:r>
            <a:r>
              <a:rPr lang="en-US" altLang="zh-CN" sz="2100" i="0" dirty="0">
                <a:effectLst/>
              </a:rPr>
              <a:t> } </a:t>
            </a:r>
          </a:p>
          <a:p>
            <a:pPr>
              <a:spcBef>
                <a:spcPct val="0"/>
              </a:spcBef>
            </a:pPr>
            <a:r>
              <a:rPr lang="en-US" altLang="zh-CN" sz="2100" i="0" dirty="0">
                <a:effectLst/>
              </a:rPr>
              <a:t>           {200901001</a:t>
            </a:r>
            <a:r>
              <a:rPr lang="zh-CN" altLang="en-US" sz="2100" i="0" dirty="0">
                <a:effectLst/>
              </a:rPr>
              <a:t>，</a:t>
            </a:r>
            <a:r>
              <a:rPr lang="en-US" altLang="zh-CN" sz="2100" i="0" dirty="0">
                <a:effectLst/>
              </a:rPr>
              <a:t>200901002</a:t>
            </a:r>
            <a:r>
              <a:rPr lang="zh-CN" altLang="en-US" sz="2100" i="0" dirty="0">
                <a:effectLst/>
              </a:rPr>
              <a:t>，</a:t>
            </a:r>
            <a:r>
              <a:rPr lang="en-US" altLang="zh-CN" sz="2100" i="0" dirty="0">
                <a:effectLst/>
                <a:latin typeface="Arial"/>
              </a:rPr>
              <a:t>…</a:t>
            </a:r>
            <a:r>
              <a:rPr lang="en-US" altLang="zh-CN" sz="2100" i="0" dirty="0">
                <a:effectLst/>
              </a:rPr>
              <a:t> </a:t>
            </a:r>
            <a:r>
              <a:rPr lang="en-US" altLang="zh-CN" sz="2100" i="0" dirty="0">
                <a:effectLst/>
                <a:latin typeface="Arial"/>
              </a:rPr>
              <a:t>…</a:t>
            </a:r>
            <a:r>
              <a:rPr lang="en-US" altLang="zh-CN" sz="2100" i="0" dirty="0">
                <a:effectLst/>
              </a:rPr>
              <a:t> }</a:t>
            </a:r>
          </a:p>
          <a:p>
            <a:pPr>
              <a:spcBef>
                <a:spcPct val="0"/>
              </a:spcBef>
            </a:pPr>
            <a:r>
              <a:rPr lang="en-US" altLang="zh-CN" sz="2100" i="0" dirty="0">
                <a:effectLst/>
              </a:rPr>
              <a:t>           {</a:t>
            </a:r>
            <a:r>
              <a:rPr lang="zh-CN" altLang="en-US" sz="2100" i="0" dirty="0">
                <a:effectLst/>
              </a:rPr>
              <a:t>男，女</a:t>
            </a:r>
            <a:r>
              <a:rPr lang="en-US" altLang="zh-CN" sz="2100" i="0" dirty="0">
                <a:effectLst/>
              </a:rPr>
              <a:t>}</a:t>
            </a:r>
          </a:p>
          <a:p>
            <a:pPr>
              <a:spcBef>
                <a:spcPct val="0"/>
              </a:spcBef>
            </a:pPr>
            <a:r>
              <a:rPr lang="en-US" altLang="zh-CN" sz="2100" i="0" dirty="0">
                <a:effectLst/>
              </a:rPr>
              <a:t>           {14-dec-1992</a:t>
            </a:r>
            <a:r>
              <a:rPr lang="zh-CN" altLang="en-US" sz="2100" i="0" dirty="0">
                <a:effectLst/>
              </a:rPr>
              <a:t>，</a:t>
            </a:r>
            <a:r>
              <a:rPr lang="en-US" altLang="zh-CN" sz="2100" i="0" dirty="0">
                <a:effectLst/>
              </a:rPr>
              <a:t>02-feb-1993</a:t>
            </a:r>
            <a:r>
              <a:rPr lang="zh-CN" altLang="en-US" sz="2100" i="0" dirty="0">
                <a:effectLst/>
              </a:rPr>
              <a:t>，</a:t>
            </a:r>
            <a:r>
              <a:rPr lang="en-US" altLang="zh-CN" sz="2100" i="0" dirty="0">
                <a:effectLst/>
                <a:latin typeface="Arial"/>
              </a:rPr>
              <a:t>…</a:t>
            </a:r>
            <a:r>
              <a:rPr lang="en-US" altLang="zh-CN" sz="2100" i="0" dirty="0">
                <a:effectLst/>
              </a:rPr>
              <a:t> </a:t>
            </a:r>
            <a:r>
              <a:rPr lang="en-US" altLang="zh-CN" sz="2100" i="0" dirty="0">
                <a:effectLst/>
                <a:latin typeface="Arial"/>
              </a:rPr>
              <a:t>…</a:t>
            </a:r>
            <a:r>
              <a:rPr lang="en-US" altLang="zh-CN" sz="2100" i="0" dirty="0">
                <a:effectLst/>
              </a:rPr>
              <a:t> }</a:t>
            </a:r>
          </a:p>
          <a:p>
            <a:pPr>
              <a:spcBef>
                <a:spcPct val="0"/>
              </a:spcBef>
            </a:pPr>
            <a:r>
              <a:rPr lang="zh-CN" altLang="en-US" sz="2100" i="0" dirty="0">
                <a:effectLst/>
              </a:rPr>
              <a:t>           </a:t>
            </a:r>
            <a:r>
              <a:rPr lang="zh-CN" altLang="en-US" sz="2100" b="0" i="0" dirty="0">
                <a:solidFill>
                  <a:srgbClr val="003366"/>
                </a:solidFill>
                <a:effectLst/>
                <a:ea typeface="黑体" pitchFamily="2" charset="-122"/>
              </a:rPr>
              <a:t>则当该学生实体集的每个属性使它的值域中的一个值同该实体集中的</a:t>
            </a:r>
            <a:r>
              <a:rPr lang="zh-CN" altLang="en-US" sz="2100" b="0" i="0" dirty="0">
                <a:solidFill>
                  <a:srgbClr val="003366"/>
                </a:solidFill>
                <a:effectLst/>
                <a:latin typeface="Arial"/>
                <a:ea typeface="黑体" pitchFamily="2" charset="-122"/>
              </a:rPr>
              <a:t>“</a:t>
            </a:r>
            <a:r>
              <a:rPr lang="zh-CN" altLang="en-US" sz="2100" b="0" i="0" dirty="0">
                <a:solidFill>
                  <a:srgbClr val="660033"/>
                </a:solidFill>
                <a:effectLst/>
                <a:ea typeface="黑体" pitchFamily="2" charset="-122"/>
              </a:rPr>
              <a:t>张中华</a:t>
            </a:r>
            <a:r>
              <a:rPr lang="zh-CN" altLang="en-US" sz="2100" b="0" i="0" dirty="0">
                <a:solidFill>
                  <a:srgbClr val="003366"/>
                </a:solidFill>
                <a:effectLst/>
                <a:latin typeface="Arial"/>
                <a:ea typeface="黑体" pitchFamily="2" charset="-122"/>
              </a:rPr>
              <a:t>”</a:t>
            </a:r>
            <a:r>
              <a:rPr lang="zh-CN" altLang="en-US" sz="2100" b="0" i="0" dirty="0">
                <a:solidFill>
                  <a:srgbClr val="003366"/>
                </a:solidFill>
                <a:effectLst/>
                <a:ea typeface="黑体" pitchFamily="2" charset="-122"/>
              </a:rPr>
              <a:t>这个特定实体相联系时，</a:t>
            </a:r>
            <a:r>
              <a:rPr lang="zh-CN" altLang="en-US" sz="2100" i="0" dirty="0">
                <a:effectLst/>
              </a:rPr>
              <a:t>学生</a:t>
            </a:r>
            <a:r>
              <a:rPr lang="zh-CN" altLang="en-US" sz="2100" i="0" dirty="0">
                <a:solidFill>
                  <a:srgbClr val="660033"/>
                </a:solidFill>
                <a:effectLst/>
                <a:ea typeface="黑体" pitchFamily="2" charset="-122"/>
              </a:rPr>
              <a:t>张中华</a:t>
            </a:r>
            <a:r>
              <a:rPr lang="zh-CN" altLang="en-US" sz="2100" i="0" dirty="0">
                <a:effectLst/>
              </a:rPr>
              <a:t>的属性值集合</a:t>
            </a:r>
            <a:r>
              <a:rPr lang="en-US" altLang="zh-CN" sz="2100" i="0" dirty="0">
                <a:solidFill>
                  <a:schemeClr val="hlink"/>
                </a:solidFill>
                <a:effectLst/>
              </a:rPr>
              <a:t>{</a:t>
            </a:r>
            <a:r>
              <a:rPr lang="zh-CN" altLang="en-US" sz="2100" i="0" dirty="0">
                <a:solidFill>
                  <a:schemeClr val="hlink"/>
                </a:solidFill>
                <a:effectLst/>
              </a:rPr>
              <a:t>张中华，</a:t>
            </a:r>
            <a:r>
              <a:rPr lang="en-US" altLang="zh-CN" sz="2100" i="0" dirty="0">
                <a:solidFill>
                  <a:schemeClr val="hlink"/>
                </a:solidFill>
                <a:effectLst/>
              </a:rPr>
              <a:t>200901001</a:t>
            </a:r>
            <a:r>
              <a:rPr lang="zh-CN" altLang="en-US" sz="2100" i="0" dirty="0">
                <a:solidFill>
                  <a:schemeClr val="hlink"/>
                </a:solidFill>
                <a:effectLst/>
              </a:rPr>
              <a:t>，男，</a:t>
            </a:r>
            <a:r>
              <a:rPr lang="en-US" altLang="zh-CN" sz="2100" i="0" dirty="0">
                <a:solidFill>
                  <a:schemeClr val="hlink"/>
                </a:solidFill>
                <a:effectLst/>
              </a:rPr>
              <a:t>14-dec-1992</a:t>
            </a:r>
            <a:r>
              <a:rPr lang="zh-CN" altLang="en-US" sz="2100" i="0" dirty="0">
                <a:solidFill>
                  <a:schemeClr val="hlink"/>
                </a:solidFill>
                <a:effectLst/>
              </a:rPr>
              <a:t>，</a:t>
            </a:r>
            <a:r>
              <a:rPr lang="en-US" altLang="zh-CN" sz="2100" i="0" dirty="0">
                <a:solidFill>
                  <a:schemeClr val="hlink"/>
                </a:solidFill>
                <a:effectLst/>
                <a:latin typeface="Arial"/>
              </a:rPr>
              <a:t>…</a:t>
            </a:r>
            <a:r>
              <a:rPr lang="en-US" altLang="zh-CN" sz="2100" i="0" dirty="0">
                <a:solidFill>
                  <a:schemeClr val="hlink"/>
                </a:solidFill>
                <a:effectLst/>
              </a:rPr>
              <a:t> </a:t>
            </a:r>
            <a:r>
              <a:rPr lang="en-US" altLang="zh-CN" sz="2100" i="0" dirty="0">
                <a:solidFill>
                  <a:schemeClr val="hlink"/>
                </a:solidFill>
                <a:effectLst/>
                <a:latin typeface="Arial"/>
              </a:rPr>
              <a:t>…</a:t>
            </a:r>
            <a:r>
              <a:rPr lang="zh-CN" altLang="en-US" sz="2100" i="0" dirty="0">
                <a:solidFill>
                  <a:schemeClr val="hlink"/>
                </a:solidFill>
                <a:effectLst/>
              </a:rPr>
              <a:t>　</a:t>
            </a:r>
            <a:r>
              <a:rPr lang="en-US" altLang="zh-CN" sz="2100" i="0" dirty="0">
                <a:solidFill>
                  <a:schemeClr val="hlink"/>
                </a:solidFill>
                <a:effectLst/>
              </a:rPr>
              <a:t>}</a:t>
            </a:r>
            <a:r>
              <a:rPr lang="zh-CN" altLang="en-US" sz="2100" i="0" dirty="0">
                <a:effectLst/>
              </a:rPr>
              <a:t>就具体地描述了该学生实体集中的一个特定实体</a:t>
            </a:r>
            <a:r>
              <a:rPr lang="en-US" altLang="zh-CN" sz="2100" i="0" dirty="0">
                <a:effectLst/>
                <a:latin typeface="Arial"/>
              </a:rPr>
              <a:t>——</a:t>
            </a:r>
            <a:r>
              <a:rPr lang="zh-CN" altLang="en-US" sz="2100" i="0" dirty="0">
                <a:solidFill>
                  <a:srgbClr val="006666"/>
                </a:solidFill>
                <a:effectLst/>
              </a:rPr>
              <a:t>张中华的特征</a:t>
            </a:r>
            <a:r>
              <a:rPr lang="zh-CN" altLang="en-US" sz="2100" i="0" dirty="0">
                <a:effectLst/>
              </a:rPr>
              <a:t>。 </a:t>
            </a:r>
          </a:p>
        </p:txBody>
      </p:sp>
      <p:sp>
        <p:nvSpPr>
          <p:cNvPr id="646149" name="Rectangle 5"/>
          <p:cNvSpPr>
            <a:spLocks noChangeArrowheads="1"/>
          </p:cNvSpPr>
          <p:nvPr/>
        </p:nvSpPr>
        <p:spPr bwMode="auto">
          <a:xfrm>
            <a:off x="875830" y="692695"/>
            <a:ext cx="7793037" cy="661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600" b="1">
                <a:solidFill>
                  <a:schemeClr val="tx2"/>
                </a:solidFill>
                <a:effectLst>
                  <a:outerShdw blurRad="38100" dist="38100" dir="2700000" algn="tl">
                    <a:srgbClr val="C0C0C0"/>
                  </a:outerShdw>
                </a:effectLst>
                <a:latin typeface="Tahoma" pitchFamily="34" charset="0"/>
                <a:ea typeface="幼圆" pitchFamily="49" charset="-122"/>
              </a:defRPr>
            </a:lvl1pPr>
            <a:lvl2pPr>
              <a:defRPr sz="3600" b="1">
                <a:solidFill>
                  <a:schemeClr val="tx2"/>
                </a:solidFill>
                <a:effectLst>
                  <a:outerShdw blurRad="38100" dist="38100" dir="2700000" algn="tl">
                    <a:srgbClr val="C0C0C0"/>
                  </a:outerShdw>
                </a:effectLst>
                <a:latin typeface="Tahoma" pitchFamily="34" charset="0"/>
                <a:ea typeface="幼圆" pitchFamily="49" charset="-122"/>
              </a:defRPr>
            </a:lvl2pPr>
            <a:lvl3pPr>
              <a:defRPr sz="3600" b="1">
                <a:solidFill>
                  <a:schemeClr val="tx2"/>
                </a:solidFill>
                <a:effectLst>
                  <a:outerShdw blurRad="38100" dist="38100" dir="2700000" algn="tl">
                    <a:srgbClr val="C0C0C0"/>
                  </a:outerShdw>
                </a:effectLst>
                <a:latin typeface="Tahoma" pitchFamily="34" charset="0"/>
                <a:ea typeface="幼圆" pitchFamily="49" charset="-122"/>
              </a:defRPr>
            </a:lvl3pPr>
            <a:lvl4pPr>
              <a:defRPr sz="3600" b="1">
                <a:solidFill>
                  <a:schemeClr val="tx2"/>
                </a:solidFill>
                <a:effectLst>
                  <a:outerShdw blurRad="38100" dist="38100" dir="2700000" algn="tl">
                    <a:srgbClr val="C0C0C0"/>
                  </a:outerShdw>
                </a:effectLst>
                <a:latin typeface="Tahoma" pitchFamily="34" charset="0"/>
                <a:ea typeface="幼圆" pitchFamily="49" charset="-122"/>
              </a:defRPr>
            </a:lvl4pPr>
            <a:lvl5pPr>
              <a:defRPr sz="3600" b="1">
                <a:solidFill>
                  <a:schemeClr val="tx2"/>
                </a:solidFill>
                <a:effectLst>
                  <a:outerShdw blurRad="38100" dist="38100" dir="2700000" algn="tl">
                    <a:srgbClr val="C0C0C0"/>
                  </a:outerShdw>
                </a:effectLst>
                <a:latin typeface="Tahoma" pitchFamily="34" charset="0"/>
                <a:ea typeface="幼圆" pitchFamily="49" charset="-122"/>
              </a:defRPr>
            </a:lvl5pPr>
            <a:lvl6pPr marL="4572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6pPr>
            <a:lvl7pPr marL="9144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7pPr>
            <a:lvl8pPr marL="13716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8pPr>
            <a:lvl9pPr marL="18288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9pPr>
          </a:lstStyle>
          <a:p>
            <a:r>
              <a:rPr lang="zh-CN" altLang="en-US" sz="3200" i="0" dirty="0">
                <a:solidFill>
                  <a:schemeClr val="bg1"/>
                </a:solidFill>
                <a:effectLst/>
              </a:rPr>
              <a:t>一、实体与实体集（续）</a:t>
            </a:r>
            <a:endParaRPr lang="en-US" altLang="zh-CN" sz="3200" i="0" dirty="0">
              <a:solidFill>
                <a:schemeClr val="bg1"/>
              </a:solidFill>
              <a:effectLst/>
            </a:endParaRPr>
          </a:p>
        </p:txBody>
      </p:sp>
      <p:sp>
        <p:nvSpPr>
          <p:cNvPr id="2" name="灯片编号占位符 1"/>
          <p:cNvSpPr>
            <a:spLocks noGrp="1"/>
          </p:cNvSpPr>
          <p:nvPr>
            <p:ph type="sldNum" sz="quarter" idx="11"/>
          </p:nvPr>
        </p:nvSpPr>
        <p:spPr>
          <a:xfrm>
            <a:off x="299580" y="6381328"/>
            <a:ext cx="1152500" cy="249089"/>
          </a:xfrm>
        </p:spPr>
        <p:txBody>
          <a:bodyPr/>
          <a:lstStyle/>
          <a:p>
            <a:pPr>
              <a:defRPr/>
            </a:pPr>
            <a:fld id="{C8E68E76-BED9-4822-AFC4-B7367625829A}" type="slidenum">
              <a:rPr lang="en-US" altLang="zh-CN" smtClean="0"/>
              <a:pPr>
                <a:defRPr/>
              </a:pPr>
              <a:t>49</a:t>
            </a:fld>
            <a:endParaRPr lang="en-US" altLang="zh-CN" dirty="0"/>
          </a:p>
        </p:txBody>
      </p:sp>
    </p:spTree>
    <p:extLst>
      <p:ext uri="{BB962C8B-B14F-4D97-AF65-F5344CB8AC3E}">
        <p14:creationId xmlns:p14="http://schemas.microsoft.com/office/powerpoint/2010/main" val="3577855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46148">
                                            <p:txEl>
                                              <p:pRg st="1" end="1"/>
                                            </p:txEl>
                                          </p:spTgt>
                                        </p:tgtEl>
                                        <p:attrNameLst>
                                          <p:attrName>style.visibility</p:attrName>
                                        </p:attrNameLst>
                                      </p:cBhvr>
                                      <p:to>
                                        <p:strVal val="visible"/>
                                      </p:to>
                                    </p:set>
                                    <p:animEffect transition="in" filter="wipe(left)">
                                      <p:cBhvr>
                                        <p:cTn id="7" dur="2000"/>
                                        <p:tgtEl>
                                          <p:spTgt spid="646148">
                                            <p:txEl>
                                              <p:pRg st="1" end="1"/>
                                            </p:txEl>
                                          </p:spTgt>
                                        </p:tgtEl>
                                      </p:cBhvr>
                                    </p:animEffect>
                                  </p:childTnLst>
                                </p:cTn>
                              </p:par>
                            </p:childTnLst>
                          </p:cTn>
                        </p:par>
                        <p:par>
                          <p:cTn id="8" fill="hold" nodeType="afterGroup">
                            <p:stCondLst>
                              <p:cond delay="2000"/>
                            </p:stCondLst>
                            <p:childTnLst>
                              <p:par>
                                <p:cTn id="9" presetID="22" presetClass="entr" presetSubtype="8" fill="hold" nodeType="afterEffect">
                                  <p:stCondLst>
                                    <p:cond delay="0"/>
                                  </p:stCondLst>
                                  <p:childTnLst>
                                    <p:set>
                                      <p:cBhvr>
                                        <p:cTn id="10" dur="1" fill="hold">
                                          <p:stCondLst>
                                            <p:cond delay="0"/>
                                          </p:stCondLst>
                                        </p:cTn>
                                        <p:tgtEl>
                                          <p:spTgt spid="646148">
                                            <p:txEl>
                                              <p:pRg st="2" end="2"/>
                                            </p:txEl>
                                          </p:spTgt>
                                        </p:tgtEl>
                                        <p:attrNameLst>
                                          <p:attrName>style.visibility</p:attrName>
                                        </p:attrNameLst>
                                      </p:cBhvr>
                                      <p:to>
                                        <p:strVal val="visible"/>
                                      </p:to>
                                    </p:set>
                                    <p:animEffect transition="in" filter="wipe(left)">
                                      <p:cBhvr>
                                        <p:cTn id="11" dur="2000"/>
                                        <p:tgtEl>
                                          <p:spTgt spid="646148">
                                            <p:txEl>
                                              <p:pRg st="2" end="2"/>
                                            </p:txEl>
                                          </p:spTgt>
                                        </p:tgtEl>
                                      </p:cBhvr>
                                    </p:animEffect>
                                  </p:childTnLst>
                                </p:cTn>
                              </p:par>
                            </p:childTnLst>
                          </p:cTn>
                        </p:par>
                        <p:par>
                          <p:cTn id="12" fill="hold" nodeType="afterGroup">
                            <p:stCondLst>
                              <p:cond delay="4000"/>
                            </p:stCondLst>
                            <p:childTnLst>
                              <p:par>
                                <p:cTn id="13" presetID="22" presetClass="entr" presetSubtype="8" fill="hold" nodeType="afterEffect">
                                  <p:stCondLst>
                                    <p:cond delay="0"/>
                                  </p:stCondLst>
                                  <p:childTnLst>
                                    <p:set>
                                      <p:cBhvr>
                                        <p:cTn id="14" dur="1" fill="hold">
                                          <p:stCondLst>
                                            <p:cond delay="0"/>
                                          </p:stCondLst>
                                        </p:cTn>
                                        <p:tgtEl>
                                          <p:spTgt spid="646148">
                                            <p:txEl>
                                              <p:pRg st="3" end="3"/>
                                            </p:txEl>
                                          </p:spTgt>
                                        </p:tgtEl>
                                        <p:attrNameLst>
                                          <p:attrName>style.visibility</p:attrName>
                                        </p:attrNameLst>
                                      </p:cBhvr>
                                      <p:to>
                                        <p:strVal val="visible"/>
                                      </p:to>
                                    </p:set>
                                    <p:animEffect transition="in" filter="wipe(left)">
                                      <p:cBhvr>
                                        <p:cTn id="15" dur="2000"/>
                                        <p:tgtEl>
                                          <p:spTgt spid="646148">
                                            <p:txEl>
                                              <p:pRg st="3" end="3"/>
                                            </p:txEl>
                                          </p:spTgt>
                                        </p:tgtEl>
                                      </p:cBhvr>
                                    </p:animEffect>
                                  </p:childTnLst>
                                </p:cTn>
                              </p:par>
                            </p:childTnLst>
                          </p:cTn>
                        </p:par>
                        <p:par>
                          <p:cTn id="16" fill="hold" nodeType="afterGroup">
                            <p:stCondLst>
                              <p:cond delay="6000"/>
                            </p:stCondLst>
                            <p:childTnLst>
                              <p:par>
                                <p:cTn id="17" presetID="22" presetClass="entr" presetSubtype="8" fill="hold" nodeType="afterEffect">
                                  <p:stCondLst>
                                    <p:cond delay="0"/>
                                  </p:stCondLst>
                                  <p:childTnLst>
                                    <p:set>
                                      <p:cBhvr>
                                        <p:cTn id="18" dur="1" fill="hold">
                                          <p:stCondLst>
                                            <p:cond delay="0"/>
                                          </p:stCondLst>
                                        </p:cTn>
                                        <p:tgtEl>
                                          <p:spTgt spid="646148">
                                            <p:txEl>
                                              <p:pRg st="4" end="4"/>
                                            </p:txEl>
                                          </p:spTgt>
                                        </p:tgtEl>
                                        <p:attrNameLst>
                                          <p:attrName>style.visibility</p:attrName>
                                        </p:attrNameLst>
                                      </p:cBhvr>
                                      <p:to>
                                        <p:strVal val="visible"/>
                                      </p:to>
                                    </p:set>
                                    <p:animEffect transition="in" filter="wipe(left)">
                                      <p:cBhvr>
                                        <p:cTn id="19" dur="2000"/>
                                        <p:tgtEl>
                                          <p:spTgt spid="646148">
                                            <p:txEl>
                                              <p:pRg st="4" end="4"/>
                                            </p:txEl>
                                          </p:spTgt>
                                        </p:tgtEl>
                                      </p:cBhvr>
                                    </p:animEffect>
                                  </p:childTnLst>
                                </p:cTn>
                              </p:par>
                            </p:childTnLst>
                          </p:cTn>
                        </p:par>
                        <p:par>
                          <p:cTn id="20" fill="hold" nodeType="afterGroup">
                            <p:stCondLst>
                              <p:cond delay="8000"/>
                            </p:stCondLst>
                            <p:childTnLst>
                              <p:par>
                                <p:cTn id="21" presetID="22" presetClass="entr" presetSubtype="8" fill="hold" nodeType="afterEffect">
                                  <p:stCondLst>
                                    <p:cond delay="0"/>
                                  </p:stCondLst>
                                  <p:childTnLst>
                                    <p:set>
                                      <p:cBhvr>
                                        <p:cTn id="22" dur="1" fill="hold">
                                          <p:stCondLst>
                                            <p:cond delay="0"/>
                                          </p:stCondLst>
                                        </p:cTn>
                                        <p:tgtEl>
                                          <p:spTgt spid="646148">
                                            <p:txEl>
                                              <p:pRg st="5" end="5"/>
                                            </p:txEl>
                                          </p:spTgt>
                                        </p:tgtEl>
                                        <p:attrNameLst>
                                          <p:attrName>style.visibility</p:attrName>
                                        </p:attrNameLst>
                                      </p:cBhvr>
                                      <p:to>
                                        <p:strVal val="visible"/>
                                      </p:to>
                                    </p:set>
                                    <p:animEffect transition="in" filter="wipe(left)">
                                      <p:cBhvr>
                                        <p:cTn id="23" dur="2000"/>
                                        <p:tgtEl>
                                          <p:spTgt spid="646148">
                                            <p:txEl>
                                              <p:pRg st="5" end="5"/>
                                            </p:txEl>
                                          </p:spTgt>
                                        </p:tgtEl>
                                      </p:cBhvr>
                                    </p:animEffect>
                                  </p:childTnLst>
                                </p:cTn>
                              </p:par>
                            </p:childTnLst>
                          </p:cTn>
                        </p:par>
                        <p:par>
                          <p:cTn id="24" fill="hold" nodeType="afterGroup">
                            <p:stCondLst>
                              <p:cond delay="10000"/>
                            </p:stCondLst>
                            <p:childTnLst>
                              <p:par>
                                <p:cTn id="25" presetID="22" presetClass="entr" presetSubtype="8" fill="hold" nodeType="afterEffect">
                                  <p:stCondLst>
                                    <p:cond delay="0"/>
                                  </p:stCondLst>
                                  <p:childTnLst>
                                    <p:set>
                                      <p:cBhvr>
                                        <p:cTn id="26" dur="1" fill="hold">
                                          <p:stCondLst>
                                            <p:cond delay="0"/>
                                          </p:stCondLst>
                                        </p:cTn>
                                        <p:tgtEl>
                                          <p:spTgt spid="646148">
                                            <p:txEl>
                                              <p:pRg st="6" end="6"/>
                                            </p:txEl>
                                          </p:spTgt>
                                        </p:tgtEl>
                                        <p:attrNameLst>
                                          <p:attrName>style.visibility</p:attrName>
                                        </p:attrNameLst>
                                      </p:cBhvr>
                                      <p:to>
                                        <p:strVal val="visible"/>
                                      </p:to>
                                    </p:set>
                                    <p:animEffect transition="in" filter="wipe(left)">
                                      <p:cBhvr>
                                        <p:cTn id="27" dur="2000"/>
                                        <p:tgtEl>
                                          <p:spTgt spid="64614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zh-CN" altLang="en-US"/>
              <a:t>数据库设计的特点（续）</a:t>
            </a:r>
          </a:p>
        </p:txBody>
      </p:sp>
      <p:grpSp>
        <p:nvGrpSpPr>
          <p:cNvPr id="402435" name="Group 3"/>
          <p:cNvGrpSpPr>
            <a:grpSpLocks/>
          </p:cNvGrpSpPr>
          <p:nvPr/>
        </p:nvGrpSpPr>
        <p:grpSpPr bwMode="auto">
          <a:xfrm>
            <a:off x="1905000" y="1484313"/>
            <a:ext cx="6019800" cy="4495800"/>
            <a:chOff x="4658" y="7588"/>
            <a:chExt cx="3739" cy="3903"/>
          </a:xfrm>
        </p:grpSpPr>
        <p:sp>
          <p:nvSpPr>
            <p:cNvPr id="402436" name="Freeform 4"/>
            <p:cNvSpPr>
              <a:spLocks/>
            </p:cNvSpPr>
            <p:nvPr/>
          </p:nvSpPr>
          <p:spPr bwMode="auto">
            <a:xfrm>
              <a:off x="5836" y="7588"/>
              <a:ext cx="1319" cy="431"/>
            </a:xfrm>
            <a:custGeom>
              <a:avLst/>
              <a:gdLst>
                <a:gd name="T0" fmla="*/ 95 w 2106"/>
                <a:gd name="T1" fmla="*/ 54 h 774"/>
                <a:gd name="T2" fmla="*/ 217 w 2106"/>
                <a:gd name="T3" fmla="*/ 0 h 774"/>
                <a:gd name="T4" fmla="*/ 1753 w 2106"/>
                <a:gd name="T5" fmla="*/ 14 h 774"/>
                <a:gd name="T6" fmla="*/ 2106 w 2106"/>
                <a:gd name="T7" fmla="*/ 285 h 774"/>
                <a:gd name="T8" fmla="*/ 2092 w 2106"/>
                <a:gd name="T9" fmla="*/ 489 h 774"/>
                <a:gd name="T10" fmla="*/ 2051 w 2106"/>
                <a:gd name="T11" fmla="*/ 571 h 774"/>
                <a:gd name="T12" fmla="*/ 1970 w 2106"/>
                <a:gd name="T13" fmla="*/ 584 h 774"/>
                <a:gd name="T14" fmla="*/ 1861 w 2106"/>
                <a:gd name="T15" fmla="*/ 611 h 774"/>
                <a:gd name="T16" fmla="*/ 1562 w 2106"/>
                <a:gd name="T17" fmla="*/ 679 h 774"/>
                <a:gd name="T18" fmla="*/ 1182 w 2106"/>
                <a:gd name="T19" fmla="*/ 720 h 774"/>
                <a:gd name="T20" fmla="*/ 829 w 2106"/>
                <a:gd name="T21" fmla="*/ 774 h 774"/>
                <a:gd name="T22" fmla="*/ 448 w 2106"/>
                <a:gd name="T23" fmla="*/ 720 h 774"/>
                <a:gd name="T24" fmla="*/ 177 w 2106"/>
                <a:gd name="T25" fmla="*/ 625 h 774"/>
                <a:gd name="T26" fmla="*/ 82 w 2106"/>
                <a:gd name="T27" fmla="*/ 516 h 774"/>
                <a:gd name="T28" fmla="*/ 68 w 2106"/>
                <a:gd name="T29" fmla="*/ 476 h 774"/>
                <a:gd name="T30" fmla="*/ 41 w 2106"/>
                <a:gd name="T31" fmla="*/ 435 h 774"/>
                <a:gd name="T32" fmla="*/ 0 w 2106"/>
                <a:gd name="T33" fmla="*/ 299 h 774"/>
                <a:gd name="T34" fmla="*/ 14 w 2106"/>
                <a:gd name="T35" fmla="*/ 163 h 774"/>
                <a:gd name="T36" fmla="*/ 82 w 2106"/>
                <a:gd name="T37" fmla="*/ 95 h 774"/>
                <a:gd name="T38" fmla="*/ 95 w 2106"/>
                <a:gd name="T39" fmla="*/ 5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06" h="774">
                  <a:moveTo>
                    <a:pt x="95" y="54"/>
                  </a:moveTo>
                  <a:cubicBezTo>
                    <a:pt x="136" y="27"/>
                    <a:pt x="171" y="16"/>
                    <a:pt x="217" y="0"/>
                  </a:cubicBezTo>
                  <a:cubicBezTo>
                    <a:pt x="729" y="5"/>
                    <a:pt x="1241" y="6"/>
                    <a:pt x="1753" y="14"/>
                  </a:cubicBezTo>
                  <a:cubicBezTo>
                    <a:pt x="1918" y="17"/>
                    <a:pt x="2052" y="131"/>
                    <a:pt x="2106" y="285"/>
                  </a:cubicBezTo>
                  <a:cubicBezTo>
                    <a:pt x="2101" y="353"/>
                    <a:pt x="2099" y="421"/>
                    <a:pt x="2092" y="489"/>
                  </a:cubicBezTo>
                  <a:cubicBezTo>
                    <a:pt x="2090" y="508"/>
                    <a:pt x="2069" y="562"/>
                    <a:pt x="2051" y="571"/>
                  </a:cubicBezTo>
                  <a:cubicBezTo>
                    <a:pt x="2026" y="583"/>
                    <a:pt x="1997" y="578"/>
                    <a:pt x="1970" y="584"/>
                  </a:cubicBezTo>
                  <a:cubicBezTo>
                    <a:pt x="1933" y="592"/>
                    <a:pt x="1897" y="602"/>
                    <a:pt x="1861" y="611"/>
                  </a:cubicBezTo>
                  <a:cubicBezTo>
                    <a:pt x="1761" y="636"/>
                    <a:pt x="1663" y="659"/>
                    <a:pt x="1562" y="679"/>
                  </a:cubicBezTo>
                  <a:cubicBezTo>
                    <a:pt x="1437" y="704"/>
                    <a:pt x="1182" y="720"/>
                    <a:pt x="1182" y="720"/>
                  </a:cubicBezTo>
                  <a:cubicBezTo>
                    <a:pt x="1073" y="757"/>
                    <a:pt x="943" y="760"/>
                    <a:pt x="829" y="774"/>
                  </a:cubicBezTo>
                  <a:cubicBezTo>
                    <a:pt x="696" y="763"/>
                    <a:pt x="578" y="737"/>
                    <a:pt x="448" y="720"/>
                  </a:cubicBezTo>
                  <a:cubicBezTo>
                    <a:pt x="357" y="689"/>
                    <a:pt x="263" y="668"/>
                    <a:pt x="177" y="625"/>
                  </a:cubicBezTo>
                  <a:cubicBezTo>
                    <a:pt x="139" y="569"/>
                    <a:pt x="148" y="539"/>
                    <a:pt x="82" y="516"/>
                  </a:cubicBezTo>
                  <a:cubicBezTo>
                    <a:pt x="77" y="503"/>
                    <a:pt x="74" y="489"/>
                    <a:pt x="68" y="476"/>
                  </a:cubicBezTo>
                  <a:cubicBezTo>
                    <a:pt x="61" y="461"/>
                    <a:pt x="48" y="450"/>
                    <a:pt x="41" y="435"/>
                  </a:cubicBezTo>
                  <a:cubicBezTo>
                    <a:pt x="24" y="396"/>
                    <a:pt x="11" y="342"/>
                    <a:pt x="0" y="299"/>
                  </a:cubicBezTo>
                  <a:cubicBezTo>
                    <a:pt x="5" y="254"/>
                    <a:pt x="4" y="207"/>
                    <a:pt x="14" y="163"/>
                  </a:cubicBezTo>
                  <a:cubicBezTo>
                    <a:pt x="28" y="103"/>
                    <a:pt x="50" y="136"/>
                    <a:pt x="82" y="95"/>
                  </a:cubicBezTo>
                  <a:cubicBezTo>
                    <a:pt x="91" y="84"/>
                    <a:pt x="91" y="68"/>
                    <a:pt x="95" y="54"/>
                  </a:cubicBez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2437" name="Text Box 5"/>
            <p:cNvSpPr txBox="1">
              <a:spLocks noChangeArrowheads="1"/>
            </p:cNvSpPr>
            <p:nvPr/>
          </p:nvSpPr>
          <p:spPr bwMode="auto">
            <a:xfrm>
              <a:off x="6040" y="7599"/>
              <a:ext cx="893"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80000"/>
                </a:lnSpc>
                <a:spcBef>
                  <a:spcPct val="0"/>
                </a:spcBef>
                <a:buClrTx/>
                <a:buFontTx/>
                <a:buNone/>
              </a:pPr>
              <a:r>
                <a:rPr lang="zh-CN" altLang="en-US" sz="1800">
                  <a:latin typeface="Times New Roman" panose="02020603050405020304" pitchFamily="18" charset="0"/>
                </a:rPr>
                <a:t>现实世界</a:t>
              </a:r>
            </a:p>
          </p:txBody>
        </p:sp>
        <p:sp>
          <p:nvSpPr>
            <p:cNvPr id="402438" name="Text Box 6"/>
            <p:cNvSpPr txBox="1">
              <a:spLocks noChangeArrowheads="1"/>
            </p:cNvSpPr>
            <p:nvPr/>
          </p:nvSpPr>
          <p:spPr bwMode="auto">
            <a:xfrm>
              <a:off x="4778" y="8870"/>
              <a:ext cx="1215"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lnSpc>
                  <a:spcPct val="80000"/>
                </a:lnSpc>
                <a:spcBef>
                  <a:spcPct val="0"/>
                </a:spcBef>
                <a:buClrTx/>
                <a:buFontTx/>
                <a:buNone/>
              </a:pPr>
              <a:r>
                <a:rPr lang="zh-CN" altLang="en-US" sz="1800">
                  <a:latin typeface="Times New Roman" panose="02020603050405020304" pitchFamily="18" charset="0"/>
                </a:rPr>
                <a:t>概念模型设计</a:t>
              </a:r>
            </a:p>
          </p:txBody>
        </p:sp>
        <p:sp>
          <p:nvSpPr>
            <p:cNvPr id="402439" name="Text Box 7"/>
            <p:cNvSpPr txBox="1">
              <a:spLocks noChangeArrowheads="1"/>
            </p:cNvSpPr>
            <p:nvPr/>
          </p:nvSpPr>
          <p:spPr bwMode="auto">
            <a:xfrm>
              <a:off x="4825" y="10573"/>
              <a:ext cx="107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lnSpc>
                  <a:spcPct val="80000"/>
                </a:lnSpc>
                <a:spcBef>
                  <a:spcPct val="0"/>
                </a:spcBef>
                <a:buClrTx/>
                <a:buFontTx/>
                <a:buNone/>
              </a:pPr>
              <a:r>
                <a:rPr lang="zh-CN" altLang="en-US" sz="1800">
                  <a:latin typeface="Times New Roman" panose="02020603050405020304" pitchFamily="18" charset="0"/>
                </a:rPr>
                <a:t>子模式设计</a:t>
              </a:r>
            </a:p>
          </p:txBody>
        </p:sp>
        <p:sp>
          <p:nvSpPr>
            <p:cNvPr id="402440" name="Text Box 8"/>
            <p:cNvSpPr txBox="1">
              <a:spLocks noChangeArrowheads="1"/>
            </p:cNvSpPr>
            <p:nvPr/>
          </p:nvSpPr>
          <p:spPr bwMode="auto">
            <a:xfrm>
              <a:off x="4658" y="10005"/>
              <a:ext cx="1380"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lnSpc>
                  <a:spcPct val="80000"/>
                </a:lnSpc>
                <a:spcBef>
                  <a:spcPct val="0"/>
                </a:spcBef>
                <a:buClrTx/>
                <a:buFontTx/>
                <a:buNone/>
              </a:pPr>
              <a:r>
                <a:rPr lang="zh-CN" altLang="en-US" sz="1800">
                  <a:latin typeface="Times New Roman" panose="02020603050405020304" pitchFamily="18" charset="0"/>
                </a:rPr>
                <a:t>物理数据库设计</a:t>
              </a:r>
            </a:p>
          </p:txBody>
        </p:sp>
        <p:sp>
          <p:nvSpPr>
            <p:cNvPr id="402441" name="Text Box 9"/>
            <p:cNvSpPr txBox="1">
              <a:spLocks noChangeArrowheads="1"/>
            </p:cNvSpPr>
            <p:nvPr/>
          </p:nvSpPr>
          <p:spPr bwMode="auto">
            <a:xfrm>
              <a:off x="4673" y="9438"/>
              <a:ext cx="1380"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lnSpc>
                  <a:spcPct val="80000"/>
                </a:lnSpc>
                <a:spcBef>
                  <a:spcPct val="0"/>
                </a:spcBef>
                <a:buClrTx/>
                <a:buFontTx/>
                <a:buNone/>
              </a:pPr>
              <a:r>
                <a:rPr lang="zh-CN" altLang="en-US" sz="1800">
                  <a:latin typeface="Times New Roman" panose="02020603050405020304" pitchFamily="18" charset="0"/>
                </a:rPr>
                <a:t>逻辑数据库设计</a:t>
              </a:r>
            </a:p>
          </p:txBody>
        </p:sp>
        <p:sp>
          <p:nvSpPr>
            <p:cNvPr id="402442" name="Text Box 10"/>
            <p:cNvSpPr txBox="1">
              <a:spLocks noChangeArrowheads="1"/>
            </p:cNvSpPr>
            <p:nvPr/>
          </p:nvSpPr>
          <p:spPr bwMode="auto">
            <a:xfrm>
              <a:off x="4915" y="11140"/>
              <a:ext cx="92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lnSpc>
                  <a:spcPct val="80000"/>
                </a:lnSpc>
                <a:spcBef>
                  <a:spcPct val="0"/>
                </a:spcBef>
                <a:buClrTx/>
                <a:buFontTx/>
                <a:buNone/>
              </a:pPr>
              <a:r>
                <a:rPr lang="zh-CN" altLang="en-US" sz="1800">
                  <a:latin typeface="Times New Roman" panose="02020603050405020304" pitchFamily="18" charset="0"/>
                </a:rPr>
                <a:t>建立数据库</a:t>
              </a:r>
            </a:p>
          </p:txBody>
        </p:sp>
        <p:sp>
          <p:nvSpPr>
            <p:cNvPr id="402443" name="Text Box 11"/>
            <p:cNvSpPr txBox="1">
              <a:spLocks noChangeArrowheads="1"/>
            </p:cNvSpPr>
            <p:nvPr/>
          </p:nvSpPr>
          <p:spPr bwMode="auto">
            <a:xfrm>
              <a:off x="4915" y="8303"/>
              <a:ext cx="92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lnSpc>
                  <a:spcPct val="80000"/>
                </a:lnSpc>
                <a:spcBef>
                  <a:spcPct val="0"/>
                </a:spcBef>
                <a:buClrTx/>
                <a:buFontTx/>
                <a:buNone/>
              </a:pPr>
              <a:r>
                <a:rPr lang="zh-CN" altLang="en-US" sz="1800">
                  <a:latin typeface="Times New Roman" panose="02020603050405020304" pitchFamily="18" charset="0"/>
                </a:rPr>
                <a:t>数据分析</a:t>
              </a:r>
            </a:p>
          </p:txBody>
        </p:sp>
        <p:sp>
          <p:nvSpPr>
            <p:cNvPr id="402444" name="Text Box 12"/>
            <p:cNvSpPr txBox="1">
              <a:spLocks noChangeArrowheads="1"/>
            </p:cNvSpPr>
            <p:nvPr/>
          </p:nvSpPr>
          <p:spPr bwMode="auto">
            <a:xfrm>
              <a:off x="6938" y="8303"/>
              <a:ext cx="92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lnSpc>
                  <a:spcPct val="80000"/>
                </a:lnSpc>
                <a:spcBef>
                  <a:spcPct val="0"/>
                </a:spcBef>
                <a:buClrTx/>
                <a:buFontTx/>
                <a:buNone/>
              </a:pPr>
              <a:r>
                <a:rPr lang="zh-CN" altLang="en-US" sz="1800">
                  <a:latin typeface="Times New Roman" panose="02020603050405020304" pitchFamily="18" charset="0"/>
                </a:rPr>
                <a:t>功能分析</a:t>
              </a:r>
            </a:p>
          </p:txBody>
        </p:sp>
        <p:sp>
          <p:nvSpPr>
            <p:cNvPr id="402445" name="Text Box 13"/>
            <p:cNvSpPr txBox="1">
              <a:spLocks noChangeArrowheads="1"/>
            </p:cNvSpPr>
            <p:nvPr/>
          </p:nvSpPr>
          <p:spPr bwMode="auto">
            <a:xfrm>
              <a:off x="6397" y="8870"/>
              <a:ext cx="923"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lnSpc>
                  <a:spcPct val="80000"/>
                </a:lnSpc>
                <a:spcBef>
                  <a:spcPct val="0"/>
                </a:spcBef>
                <a:buClrTx/>
                <a:buFontTx/>
                <a:buNone/>
              </a:pPr>
              <a:r>
                <a:rPr lang="zh-CN" altLang="en-US" sz="1800">
                  <a:latin typeface="Times New Roman" panose="02020603050405020304" pitchFamily="18" charset="0"/>
                </a:rPr>
                <a:t>功能模型</a:t>
              </a:r>
            </a:p>
          </p:txBody>
        </p:sp>
        <p:sp>
          <p:nvSpPr>
            <p:cNvPr id="402446" name="Text Box 14"/>
            <p:cNvSpPr txBox="1">
              <a:spLocks noChangeArrowheads="1"/>
            </p:cNvSpPr>
            <p:nvPr/>
          </p:nvSpPr>
          <p:spPr bwMode="auto">
            <a:xfrm>
              <a:off x="7473" y="8870"/>
              <a:ext cx="92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lnSpc>
                  <a:spcPct val="80000"/>
                </a:lnSpc>
                <a:spcBef>
                  <a:spcPct val="0"/>
                </a:spcBef>
                <a:buClrTx/>
                <a:buFontTx/>
                <a:buNone/>
              </a:pPr>
              <a:r>
                <a:rPr lang="zh-CN" altLang="en-US" sz="1800">
                  <a:latin typeface="Times New Roman" panose="02020603050405020304" pitchFamily="18" charset="0"/>
                </a:rPr>
                <a:t>功能说明</a:t>
              </a:r>
            </a:p>
          </p:txBody>
        </p:sp>
        <p:sp>
          <p:nvSpPr>
            <p:cNvPr id="402447" name="Text Box 15"/>
            <p:cNvSpPr txBox="1">
              <a:spLocks noChangeArrowheads="1"/>
            </p:cNvSpPr>
            <p:nvPr/>
          </p:nvSpPr>
          <p:spPr bwMode="auto">
            <a:xfrm>
              <a:off x="6938" y="9438"/>
              <a:ext cx="92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lnSpc>
                  <a:spcPct val="80000"/>
                </a:lnSpc>
                <a:spcBef>
                  <a:spcPct val="0"/>
                </a:spcBef>
                <a:buClrTx/>
                <a:buFontTx/>
                <a:buNone/>
              </a:pPr>
              <a:r>
                <a:rPr lang="zh-CN" altLang="en-US" sz="1800">
                  <a:latin typeface="Times New Roman" panose="02020603050405020304" pitchFamily="18" charset="0"/>
                </a:rPr>
                <a:t>事务设计</a:t>
              </a:r>
            </a:p>
          </p:txBody>
        </p:sp>
        <p:sp>
          <p:nvSpPr>
            <p:cNvPr id="402448" name="Text Box 16"/>
            <p:cNvSpPr txBox="1">
              <a:spLocks noChangeArrowheads="1"/>
            </p:cNvSpPr>
            <p:nvPr/>
          </p:nvSpPr>
          <p:spPr bwMode="auto">
            <a:xfrm>
              <a:off x="6938" y="10005"/>
              <a:ext cx="92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lnSpc>
                  <a:spcPct val="80000"/>
                </a:lnSpc>
                <a:spcBef>
                  <a:spcPct val="0"/>
                </a:spcBef>
                <a:buClrTx/>
                <a:buFontTx/>
                <a:buNone/>
              </a:pPr>
              <a:r>
                <a:rPr lang="zh-CN" altLang="en-US" sz="1800">
                  <a:latin typeface="Times New Roman" panose="02020603050405020304" pitchFamily="18" charset="0"/>
                </a:rPr>
                <a:t>程序说明</a:t>
              </a:r>
            </a:p>
          </p:txBody>
        </p:sp>
        <p:sp>
          <p:nvSpPr>
            <p:cNvPr id="402449" name="Text Box 17"/>
            <p:cNvSpPr txBox="1">
              <a:spLocks noChangeArrowheads="1"/>
            </p:cNvSpPr>
            <p:nvPr/>
          </p:nvSpPr>
          <p:spPr bwMode="auto">
            <a:xfrm>
              <a:off x="6801" y="10573"/>
              <a:ext cx="1215"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lnSpc>
                  <a:spcPct val="80000"/>
                </a:lnSpc>
                <a:spcBef>
                  <a:spcPct val="0"/>
                </a:spcBef>
                <a:buClrTx/>
                <a:buFontTx/>
                <a:buNone/>
              </a:pPr>
              <a:r>
                <a:rPr lang="zh-CN" altLang="en-US" sz="1800">
                  <a:latin typeface="Times New Roman" panose="02020603050405020304" pitchFamily="18" charset="0"/>
                </a:rPr>
                <a:t>应用程序设计</a:t>
              </a:r>
            </a:p>
          </p:txBody>
        </p:sp>
        <p:sp>
          <p:nvSpPr>
            <p:cNvPr id="402450" name="Text Box 18"/>
            <p:cNvSpPr txBox="1">
              <a:spLocks noChangeArrowheads="1"/>
            </p:cNvSpPr>
            <p:nvPr/>
          </p:nvSpPr>
          <p:spPr bwMode="auto">
            <a:xfrm>
              <a:off x="6796" y="11140"/>
              <a:ext cx="1216" cy="3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lnSpc>
                  <a:spcPct val="80000"/>
                </a:lnSpc>
                <a:spcBef>
                  <a:spcPct val="0"/>
                </a:spcBef>
                <a:buClrTx/>
                <a:buFontTx/>
                <a:buNone/>
              </a:pPr>
              <a:r>
                <a:rPr lang="zh-CN" altLang="en-US" sz="1800">
                  <a:latin typeface="Times New Roman" panose="02020603050405020304" pitchFamily="18" charset="0"/>
                </a:rPr>
                <a:t>程序编码调试</a:t>
              </a:r>
            </a:p>
          </p:txBody>
        </p:sp>
        <p:sp>
          <p:nvSpPr>
            <p:cNvPr id="402451" name="Line 19"/>
            <p:cNvSpPr>
              <a:spLocks noChangeShapeType="1"/>
            </p:cNvSpPr>
            <p:nvPr/>
          </p:nvSpPr>
          <p:spPr bwMode="auto">
            <a:xfrm flipH="1">
              <a:off x="5319" y="8036"/>
              <a:ext cx="1022" cy="267"/>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402452" name="Line 20"/>
            <p:cNvSpPr>
              <a:spLocks noChangeShapeType="1"/>
            </p:cNvSpPr>
            <p:nvPr/>
          </p:nvSpPr>
          <p:spPr bwMode="auto">
            <a:xfrm>
              <a:off x="5392" y="8637"/>
              <a:ext cx="0" cy="23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402453" name="Line 21"/>
            <p:cNvSpPr>
              <a:spLocks noChangeShapeType="1"/>
            </p:cNvSpPr>
            <p:nvPr/>
          </p:nvSpPr>
          <p:spPr bwMode="auto">
            <a:xfrm flipH="1">
              <a:off x="5366" y="9214"/>
              <a:ext cx="0" cy="22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402454" name="Line 22"/>
            <p:cNvSpPr>
              <a:spLocks noChangeShapeType="1"/>
            </p:cNvSpPr>
            <p:nvPr/>
          </p:nvSpPr>
          <p:spPr bwMode="auto">
            <a:xfrm>
              <a:off x="5358" y="9786"/>
              <a:ext cx="0" cy="21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402455" name="Line 23"/>
            <p:cNvSpPr>
              <a:spLocks noChangeShapeType="1"/>
            </p:cNvSpPr>
            <p:nvPr/>
          </p:nvSpPr>
          <p:spPr bwMode="auto">
            <a:xfrm>
              <a:off x="5358" y="10354"/>
              <a:ext cx="0" cy="21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402456" name="Line 24"/>
            <p:cNvSpPr>
              <a:spLocks noChangeShapeType="1"/>
            </p:cNvSpPr>
            <p:nvPr/>
          </p:nvSpPr>
          <p:spPr bwMode="auto">
            <a:xfrm>
              <a:off x="5366" y="10921"/>
              <a:ext cx="0" cy="23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402457" name="Line 25"/>
            <p:cNvSpPr>
              <a:spLocks noChangeShapeType="1"/>
            </p:cNvSpPr>
            <p:nvPr/>
          </p:nvSpPr>
          <p:spPr bwMode="auto">
            <a:xfrm>
              <a:off x="6785" y="7988"/>
              <a:ext cx="608" cy="325"/>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402458" name="Line 26"/>
            <p:cNvSpPr>
              <a:spLocks noChangeShapeType="1"/>
            </p:cNvSpPr>
            <p:nvPr/>
          </p:nvSpPr>
          <p:spPr bwMode="auto">
            <a:xfrm flipH="1">
              <a:off x="6893" y="8652"/>
              <a:ext cx="376" cy="21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402459" name="Line 27"/>
            <p:cNvSpPr>
              <a:spLocks noChangeShapeType="1"/>
            </p:cNvSpPr>
            <p:nvPr/>
          </p:nvSpPr>
          <p:spPr bwMode="auto">
            <a:xfrm>
              <a:off x="7524" y="8662"/>
              <a:ext cx="459" cy="20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402460" name="Line 28"/>
            <p:cNvSpPr>
              <a:spLocks noChangeShapeType="1"/>
            </p:cNvSpPr>
            <p:nvPr/>
          </p:nvSpPr>
          <p:spPr bwMode="auto">
            <a:xfrm>
              <a:off x="6893" y="9204"/>
              <a:ext cx="434" cy="22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402461" name="Line 29"/>
            <p:cNvSpPr>
              <a:spLocks noChangeShapeType="1"/>
            </p:cNvSpPr>
            <p:nvPr/>
          </p:nvSpPr>
          <p:spPr bwMode="auto">
            <a:xfrm flipH="1">
              <a:off x="7500" y="9204"/>
              <a:ext cx="476" cy="24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402462" name="Line 30"/>
            <p:cNvSpPr>
              <a:spLocks noChangeShapeType="1"/>
            </p:cNvSpPr>
            <p:nvPr/>
          </p:nvSpPr>
          <p:spPr bwMode="auto">
            <a:xfrm>
              <a:off x="7406" y="9771"/>
              <a:ext cx="0" cy="23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402463" name="Line 31"/>
            <p:cNvSpPr>
              <a:spLocks noChangeShapeType="1"/>
            </p:cNvSpPr>
            <p:nvPr/>
          </p:nvSpPr>
          <p:spPr bwMode="auto">
            <a:xfrm>
              <a:off x="7408" y="10339"/>
              <a:ext cx="0" cy="23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402464" name="Line 32"/>
            <p:cNvSpPr>
              <a:spLocks noChangeShapeType="1"/>
            </p:cNvSpPr>
            <p:nvPr/>
          </p:nvSpPr>
          <p:spPr bwMode="auto">
            <a:xfrm>
              <a:off x="7417" y="10921"/>
              <a:ext cx="0" cy="231"/>
            </a:xfrm>
            <a:prstGeom prst="line">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grpSp>
      <p:sp>
        <p:nvSpPr>
          <p:cNvPr id="402465" name="Rectangle 33"/>
          <p:cNvSpPr>
            <a:spLocks noChangeArrowheads="1"/>
          </p:cNvSpPr>
          <p:nvPr/>
        </p:nvSpPr>
        <p:spPr bwMode="auto">
          <a:xfrm>
            <a:off x="3348038" y="6092825"/>
            <a:ext cx="252730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00000"/>
              </a:lnSpc>
              <a:spcBef>
                <a:spcPct val="0"/>
              </a:spcBef>
              <a:buClrTx/>
              <a:buFontTx/>
              <a:buNone/>
            </a:pPr>
            <a:r>
              <a:rPr kumimoji="1" lang="zh-CN" altLang="en-US" sz="1800" b="0">
                <a:latin typeface="Times New Roman" panose="02020603050405020304" pitchFamily="18" charset="0"/>
              </a:rPr>
              <a:t>结构和行为分离的设计</a:t>
            </a:r>
            <a:r>
              <a:rPr kumimoji="1" lang="zh-CN" altLang="en-US" sz="1800">
                <a:latin typeface="Times New Roman" panose="02020603050405020304" pitchFamily="18" charset="0"/>
              </a:rPr>
              <a:t> </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2" name="Rectangle 4"/>
          <p:cNvSpPr>
            <a:spLocks noChangeArrowheads="1"/>
          </p:cNvSpPr>
          <p:nvPr/>
        </p:nvSpPr>
        <p:spPr bwMode="auto">
          <a:xfrm>
            <a:off x="323528" y="1556792"/>
            <a:ext cx="8496622" cy="4824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20000"/>
              </a:spcBef>
              <a:buClr>
                <a:schemeClr val="folHlink"/>
              </a:buClr>
              <a:buSzPct val="60000"/>
              <a:buFont typeface="Wingdings" pitchFamily="2" charset="2"/>
              <a:defRPr sz="2800" b="1">
                <a:solidFill>
                  <a:schemeClr val="tx1"/>
                </a:solidFill>
                <a:effectLst>
                  <a:outerShdw blurRad="38100" dist="38100" dir="2700000" algn="tl">
                    <a:srgbClr val="C0C0C0"/>
                  </a:outerShdw>
                </a:effectLst>
                <a:latin typeface="Tahoma" pitchFamily="34" charset="0"/>
                <a:ea typeface="楷体_GB2312" pitchFamily="49" charset="-122"/>
              </a:defRPr>
            </a:lvl1pPr>
            <a:lvl2pPr marL="742950" indent="-285750">
              <a:lnSpc>
                <a:spcPct val="120000"/>
              </a:lnSpc>
              <a:spcBef>
                <a:spcPct val="20000"/>
              </a:spcBef>
              <a:buClr>
                <a:schemeClr val="hlink"/>
              </a:buClr>
              <a:buSzPct val="55000"/>
              <a:buFont typeface="Wingdings" pitchFamily="2" charset="2"/>
              <a:buChar char="n"/>
              <a:defRPr sz="2800" b="1">
                <a:solidFill>
                  <a:schemeClr val="tx1"/>
                </a:solidFill>
                <a:effectLst>
                  <a:outerShdw blurRad="38100" dist="38100" dir="2700000" algn="tl">
                    <a:srgbClr val="C0C0C0"/>
                  </a:outerShdw>
                </a:effectLst>
                <a:latin typeface="Tahoma" pitchFamily="34" charset="0"/>
                <a:ea typeface="楷体_GB2312" pitchFamily="49" charset="-122"/>
              </a:defRPr>
            </a:lvl2pPr>
            <a:lvl3pPr marL="1143000" indent="-228600">
              <a:lnSpc>
                <a:spcPct val="120000"/>
              </a:lnSpc>
              <a:spcBef>
                <a:spcPct val="20000"/>
              </a:spcBef>
              <a:buClr>
                <a:schemeClr val="folHlink"/>
              </a:buClr>
              <a:buSzPct val="50000"/>
              <a:buFont typeface="Wingdings" pitchFamily="2" charset="2"/>
              <a:buChar char="n"/>
              <a:defRPr sz="2400" b="1">
                <a:solidFill>
                  <a:schemeClr val="tx1"/>
                </a:solidFill>
                <a:effectLst>
                  <a:outerShdw blurRad="38100" dist="38100" dir="2700000" algn="tl">
                    <a:srgbClr val="C0C0C0"/>
                  </a:outerShdw>
                </a:effectLst>
                <a:latin typeface="Tahoma" pitchFamily="34" charset="0"/>
                <a:ea typeface="楷体_GB2312" pitchFamily="49" charset="-122"/>
              </a:defRPr>
            </a:lvl3pPr>
            <a:lvl4pPr marL="1600200" indent="-228600">
              <a:lnSpc>
                <a:spcPct val="120000"/>
              </a:lnSpc>
              <a:spcBef>
                <a:spcPct val="20000"/>
              </a:spcBef>
              <a:buClr>
                <a:schemeClr val="accent2"/>
              </a:buClr>
              <a:buSzPct val="55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4pPr>
            <a:lvl5pPr marL="2057400" indent="-228600">
              <a:lnSpc>
                <a:spcPct val="120000"/>
              </a:lnSpc>
              <a:spcBef>
                <a:spcPct val="20000"/>
              </a:spcBef>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5pPr>
            <a:lvl6pPr marL="25146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6pPr>
            <a:lvl7pPr marL="29718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7pPr>
            <a:lvl8pPr marL="34290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8pPr>
            <a:lvl9pPr marL="38862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9pPr>
          </a:lstStyle>
          <a:p>
            <a:pPr>
              <a:spcBef>
                <a:spcPct val="10000"/>
              </a:spcBef>
            </a:pPr>
            <a:r>
              <a:rPr lang="en-US" altLang="zh-CN" sz="2300" i="0" dirty="0">
                <a:solidFill>
                  <a:srgbClr val="660033"/>
                </a:solidFill>
                <a:effectLst/>
                <a:ea typeface="华文新魏" pitchFamily="2" charset="-122"/>
              </a:rPr>
              <a:t> 2</a:t>
            </a:r>
            <a:r>
              <a:rPr lang="zh-CN" altLang="en-US" sz="2300" i="0" dirty="0">
                <a:solidFill>
                  <a:srgbClr val="660033"/>
                </a:solidFill>
                <a:effectLst/>
                <a:ea typeface="华文新魏" pitchFamily="2" charset="-122"/>
              </a:rPr>
              <a:t>、属性与实体集的标识码</a:t>
            </a:r>
            <a:endParaRPr lang="en-US" altLang="zh-CN" sz="2300" i="0" dirty="0">
              <a:effectLst/>
            </a:endParaRPr>
          </a:p>
          <a:p>
            <a:pPr>
              <a:spcBef>
                <a:spcPct val="10000"/>
              </a:spcBef>
            </a:pPr>
            <a:r>
              <a:rPr lang="en-US" altLang="zh-CN" i="0" dirty="0">
                <a:effectLst/>
              </a:rPr>
              <a:t>  </a:t>
            </a:r>
            <a:r>
              <a:rPr lang="zh-CN" altLang="en-US" sz="2100" i="0" dirty="0">
                <a:solidFill>
                  <a:srgbClr val="003366"/>
                </a:solidFill>
                <a:effectLst/>
              </a:rPr>
              <a:t>（</a:t>
            </a:r>
            <a:r>
              <a:rPr lang="en-US" altLang="zh-CN" sz="2100" i="0" dirty="0">
                <a:solidFill>
                  <a:srgbClr val="003366"/>
                </a:solidFill>
                <a:effectLst/>
              </a:rPr>
              <a:t>5</a:t>
            </a:r>
            <a:r>
              <a:rPr lang="zh-CN" altLang="en-US" sz="2100" i="0" dirty="0">
                <a:solidFill>
                  <a:srgbClr val="003366"/>
                </a:solidFill>
                <a:effectLst/>
              </a:rPr>
              <a:t>）实体记录</a:t>
            </a:r>
          </a:p>
          <a:p>
            <a:pPr>
              <a:lnSpc>
                <a:spcPct val="140000"/>
              </a:lnSpc>
              <a:spcBef>
                <a:spcPct val="0"/>
              </a:spcBef>
            </a:pPr>
            <a:r>
              <a:rPr lang="zh-CN" altLang="en-US" sz="2100" i="0" dirty="0">
                <a:effectLst/>
              </a:rPr>
              <a:t>          用来表示一个特定实体的属性值集合称为实体记录。</a:t>
            </a:r>
          </a:p>
          <a:p>
            <a:pPr>
              <a:lnSpc>
                <a:spcPct val="140000"/>
              </a:lnSpc>
              <a:spcBef>
                <a:spcPct val="0"/>
              </a:spcBef>
            </a:pPr>
            <a:r>
              <a:rPr lang="zh-CN" altLang="en-US" sz="2100" i="0" dirty="0">
                <a:effectLst/>
              </a:rPr>
              <a:t>          </a:t>
            </a:r>
            <a:r>
              <a:rPr lang="zh-CN" altLang="en-US" sz="2100" b="0" i="0" dirty="0">
                <a:solidFill>
                  <a:srgbClr val="003366"/>
                </a:solidFill>
                <a:effectLst/>
                <a:ea typeface="黑体" pitchFamily="2" charset="-122"/>
              </a:rPr>
              <a:t>例如：</a:t>
            </a:r>
            <a:r>
              <a:rPr lang="en-US" altLang="zh-CN" sz="2100" i="0" dirty="0">
                <a:effectLst/>
              </a:rPr>
              <a:t>{</a:t>
            </a:r>
            <a:r>
              <a:rPr lang="zh-CN" altLang="en-US" sz="2100" i="0" dirty="0">
                <a:effectLst/>
              </a:rPr>
              <a:t>张中华，</a:t>
            </a:r>
            <a:r>
              <a:rPr lang="en-US" altLang="zh-CN" sz="2100" i="0" dirty="0">
                <a:effectLst/>
              </a:rPr>
              <a:t>200901001</a:t>
            </a:r>
            <a:r>
              <a:rPr lang="zh-CN" altLang="en-US" sz="2100" i="0" dirty="0">
                <a:effectLst/>
              </a:rPr>
              <a:t>，男，</a:t>
            </a:r>
            <a:r>
              <a:rPr lang="en-US" altLang="zh-CN" sz="2100" i="0" dirty="0">
                <a:effectLst/>
              </a:rPr>
              <a:t>14-dec-1992</a:t>
            </a:r>
            <a:r>
              <a:rPr lang="zh-CN" altLang="en-US" sz="2100" i="0" dirty="0">
                <a:effectLst/>
              </a:rPr>
              <a:t>，</a:t>
            </a:r>
            <a:r>
              <a:rPr lang="en-US" altLang="zh-CN" sz="2100" i="0" dirty="0">
                <a:effectLst/>
                <a:latin typeface="Arial"/>
              </a:rPr>
              <a:t>…</a:t>
            </a:r>
            <a:r>
              <a:rPr lang="en-US" altLang="zh-CN" sz="2100" i="0" dirty="0">
                <a:effectLst/>
              </a:rPr>
              <a:t> </a:t>
            </a:r>
            <a:r>
              <a:rPr lang="en-US" altLang="zh-CN" sz="2100" i="0" dirty="0">
                <a:effectLst/>
                <a:latin typeface="Arial"/>
              </a:rPr>
              <a:t>…</a:t>
            </a:r>
            <a:r>
              <a:rPr lang="zh-CN" altLang="en-US" sz="2100" i="0" dirty="0">
                <a:effectLst/>
              </a:rPr>
              <a:t>　</a:t>
            </a:r>
            <a:r>
              <a:rPr lang="en-US" altLang="zh-CN" sz="2100" i="0" dirty="0">
                <a:effectLst/>
              </a:rPr>
              <a:t>}</a:t>
            </a:r>
            <a:r>
              <a:rPr lang="zh-CN" altLang="en-US" sz="2100" i="0" dirty="0">
                <a:solidFill>
                  <a:srgbClr val="660033"/>
                </a:solidFill>
                <a:effectLst/>
              </a:rPr>
              <a:t>是一个实体记录</a:t>
            </a:r>
            <a:r>
              <a:rPr lang="zh-CN" altLang="en-US" sz="2100" i="0" dirty="0">
                <a:effectLst/>
              </a:rPr>
              <a:t>。</a:t>
            </a:r>
          </a:p>
          <a:p>
            <a:pPr>
              <a:lnSpc>
                <a:spcPct val="140000"/>
              </a:lnSpc>
              <a:spcBef>
                <a:spcPct val="0"/>
              </a:spcBef>
            </a:pPr>
            <a:r>
              <a:rPr lang="zh-CN" altLang="en-US" sz="2100" i="0" dirty="0">
                <a:effectLst/>
              </a:rPr>
              <a:t>           </a:t>
            </a:r>
            <a:r>
              <a:rPr lang="zh-CN" altLang="en-US" sz="2100" b="0" i="0" dirty="0">
                <a:solidFill>
                  <a:srgbClr val="003366"/>
                </a:solidFill>
                <a:effectLst/>
                <a:latin typeface="黑体" pitchFamily="2" charset="-122"/>
                <a:ea typeface="黑体" pitchFamily="2" charset="-122"/>
              </a:rPr>
              <a:t>实体记录</a:t>
            </a:r>
            <a:r>
              <a:rPr lang="zh-CN" altLang="en-US" sz="2100" b="0" i="0" dirty="0">
                <a:solidFill>
                  <a:srgbClr val="006666"/>
                </a:solidFill>
                <a:effectLst/>
                <a:latin typeface="黑体" pitchFamily="2" charset="-122"/>
                <a:ea typeface="黑体" pitchFamily="2" charset="-122"/>
              </a:rPr>
              <a:t>集即为同类实体的实体记录的集合。</a:t>
            </a:r>
            <a:endParaRPr lang="en-US" altLang="zh-CN" sz="2100" b="0" i="0" dirty="0">
              <a:solidFill>
                <a:srgbClr val="006666"/>
              </a:solidFill>
              <a:effectLst/>
              <a:latin typeface="黑体" pitchFamily="2" charset="-122"/>
              <a:ea typeface="黑体" pitchFamily="2" charset="-122"/>
            </a:endParaRPr>
          </a:p>
          <a:p>
            <a:pPr>
              <a:spcBef>
                <a:spcPct val="10000"/>
              </a:spcBef>
            </a:pPr>
            <a:r>
              <a:rPr lang="zh-CN" altLang="en-US" sz="2100" dirty="0">
                <a:solidFill>
                  <a:srgbClr val="003366"/>
                </a:solidFill>
                <a:effectLst/>
              </a:rPr>
              <a:t>（</a:t>
            </a:r>
            <a:r>
              <a:rPr lang="en-US" altLang="zh-CN" sz="2100" dirty="0">
                <a:solidFill>
                  <a:srgbClr val="003366"/>
                </a:solidFill>
                <a:effectLst/>
              </a:rPr>
              <a:t>6</a:t>
            </a:r>
            <a:r>
              <a:rPr lang="zh-CN" altLang="en-US" sz="2100" dirty="0">
                <a:solidFill>
                  <a:srgbClr val="003366"/>
                </a:solidFill>
                <a:effectLst/>
              </a:rPr>
              <a:t>）实体集的标识码</a:t>
            </a:r>
          </a:p>
          <a:p>
            <a:pPr>
              <a:lnSpc>
                <a:spcPct val="140000"/>
              </a:lnSpc>
              <a:spcBef>
                <a:spcPct val="0"/>
              </a:spcBef>
            </a:pPr>
            <a:r>
              <a:rPr lang="zh-CN" altLang="en-US" sz="2100" dirty="0">
                <a:effectLst/>
              </a:rPr>
              <a:t>          </a:t>
            </a:r>
            <a:r>
              <a:rPr lang="zh-CN" altLang="en-US" sz="2100" b="0" dirty="0">
                <a:solidFill>
                  <a:srgbClr val="003366"/>
                </a:solidFill>
                <a:effectLst/>
                <a:ea typeface="黑体" pitchFamily="2" charset="-122"/>
              </a:rPr>
              <a:t>一般，</a:t>
            </a:r>
            <a:r>
              <a:rPr lang="zh-CN" altLang="en-US" sz="2100" dirty="0">
                <a:effectLst/>
              </a:rPr>
              <a:t>把能够唯一地标识实体集中的每个实体的一个或一组属性称为</a:t>
            </a:r>
            <a:r>
              <a:rPr lang="zh-CN" altLang="en-US" sz="2100" b="0" dirty="0">
                <a:solidFill>
                  <a:srgbClr val="660033"/>
                </a:solidFill>
                <a:effectLst/>
                <a:ea typeface="黑体" pitchFamily="2" charset="-122"/>
              </a:rPr>
              <a:t>实体集的标识码</a:t>
            </a:r>
            <a:r>
              <a:rPr lang="zh-CN" altLang="en-US" sz="2100" dirty="0">
                <a:effectLst/>
              </a:rPr>
              <a:t>，并用实体集的标识码标识实体集中的不同实体。 </a:t>
            </a:r>
            <a:r>
              <a:rPr lang="zh-CN" altLang="en-US" sz="2100" b="0" i="0" dirty="0">
                <a:solidFill>
                  <a:srgbClr val="006666"/>
                </a:solidFill>
                <a:effectLst/>
                <a:latin typeface="黑体" pitchFamily="2" charset="-122"/>
                <a:ea typeface="黑体" pitchFamily="2" charset="-122"/>
              </a:rPr>
              <a:t> </a:t>
            </a:r>
          </a:p>
        </p:txBody>
      </p:sp>
      <p:sp>
        <p:nvSpPr>
          <p:cNvPr id="647173" name="Rectangle 5"/>
          <p:cNvSpPr>
            <a:spLocks noChangeArrowheads="1"/>
          </p:cNvSpPr>
          <p:nvPr/>
        </p:nvSpPr>
        <p:spPr bwMode="auto">
          <a:xfrm>
            <a:off x="841822" y="692696"/>
            <a:ext cx="7793037" cy="62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600" b="1">
                <a:solidFill>
                  <a:schemeClr val="tx2"/>
                </a:solidFill>
                <a:effectLst>
                  <a:outerShdw blurRad="38100" dist="38100" dir="2700000" algn="tl">
                    <a:srgbClr val="C0C0C0"/>
                  </a:outerShdw>
                </a:effectLst>
                <a:latin typeface="Tahoma" pitchFamily="34" charset="0"/>
                <a:ea typeface="幼圆" pitchFamily="49" charset="-122"/>
              </a:defRPr>
            </a:lvl1pPr>
            <a:lvl2pPr>
              <a:defRPr sz="3600" b="1">
                <a:solidFill>
                  <a:schemeClr val="tx2"/>
                </a:solidFill>
                <a:effectLst>
                  <a:outerShdw blurRad="38100" dist="38100" dir="2700000" algn="tl">
                    <a:srgbClr val="C0C0C0"/>
                  </a:outerShdw>
                </a:effectLst>
                <a:latin typeface="Tahoma" pitchFamily="34" charset="0"/>
                <a:ea typeface="幼圆" pitchFamily="49" charset="-122"/>
              </a:defRPr>
            </a:lvl2pPr>
            <a:lvl3pPr>
              <a:defRPr sz="3600" b="1">
                <a:solidFill>
                  <a:schemeClr val="tx2"/>
                </a:solidFill>
                <a:effectLst>
                  <a:outerShdw blurRad="38100" dist="38100" dir="2700000" algn="tl">
                    <a:srgbClr val="C0C0C0"/>
                  </a:outerShdw>
                </a:effectLst>
                <a:latin typeface="Tahoma" pitchFamily="34" charset="0"/>
                <a:ea typeface="幼圆" pitchFamily="49" charset="-122"/>
              </a:defRPr>
            </a:lvl3pPr>
            <a:lvl4pPr>
              <a:defRPr sz="3600" b="1">
                <a:solidFill>
                  <a:schemeClr val="tx2"/>
                </a:solidFill>
                <a:effectLst>
                  <a:outerShdw blurRad="38100" dist="38100" dir="2700000" algn="tl">
                    <a:srgbClr val="C0C0C0"/>
                  </a:outerShdw>
                </a:effectLst>
                <a:latin typeface="Tahoma" pitchFamily="34" charset="0"/>
                <a:ea typeface="幼圆" pitchFamily="49" charset="-122"/>
              </a:defRPr>
            </a:lvl4pPr>
            <a:lvl5pPr>
              <a:defRPr sz="3600" b="1">
                <a:solidFill>
                  <a:schemeClr val="tx2"/>
                </a:solidFill>
                <a:effectLst>
                  <a:outerShdw blurRad="38100" dist="38100" dir="2700000" algn="tl">
                    <a:srgbClr val="C0C0C0"/>
                  </a:outerShdw>
                </a:effectLst>
                <a:latin typeface="Tahoma" pitchFamily="34" charset="0"/>
                <a:ea typeface="幼圆" pitchFamily="49" charset="-122"/>
              </a:defRPr>
            </a:lvl5pPr>
            <a:lvl6pPr marL="4572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6pPr>
            <a:lvl7pPr marL="9144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7pPr>
            <a:lvl8pPr marL="13716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8pPr>
            <a:lvl9pPr marL="18288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9pPr>
          </a:lstStyle>
          <a:p>
            <a:r>
              <a:rPr lang="zh-CN" altLang="en-US" sz="3200" i="0" dirty="0">
                <a:solidFill>
                  <a:schemeClr val="bg1"/>
                </a:solidFill>
                <a:effectLst/>
              </a:rPr>
              <a:t>一、实体与实体集（续）</a:t>
            </a:r>
            <a:endParaRPr lang="en-US" altLang="zh-CN" sz="3200" i="0" dirty="0">
              <a:solidFill>
                <a:schemeClr val="bg1"/>
              </a:solidFill>
              <a:effectLst/>
            </a:endParaRPr>
          </a:p>
        </p:txBody>
      </p:sp>
      <p:sp>
        <p:nvSpPr>
          <p:cNvPr id="2" name="灯片编号占位符 1"/>
          <p:cNvSpPr>
            <a:spLocks noGrp="1"/>
          </p:cNvSpPr>
          <p:nvPr>
            <p:ph type="sldNum" sz="quarter" idx="11"/>
          </p:nvPr>
        </p:nvSpPr>
        <p:spPr>
          <a:xfrm>
            <a:off x="301576" y="6352504"/>
            <a:ext cx="1080492" cy="249089"/>
          </a:xfrm>
        </p:spPr>
        <p:txBody>
          <a:bodyPr/>
          <a:lstStyle/>
          <a:p>
            <a:pPr>
              <a:defRPr/>
            </a:pPr>
            <a:fld id="{C8E68E76-BED9-4822-AFC4-B7367625829A}" type="slidenum">
              <a:rPr lang="en-US" altLang="zh-CN" smtClean="0"/>
              <a:pPr>
                <a:defRPr/>
              </a:pPr>
              <a:t>50</a:t>
            </a:fld>
            <a:endParaRPr lang="en-US" altLang="zh-CN" dirty="0"/>
          </a:p>
        </p:txBody>
      </p:sp>
    </p:spTree>
    <p:extLst>
      <p:ext uri="{BB962C8B-B14F-4D97-AF65-F5344CB8AC3E}">
        <p14:creationId xmlns:p14="http://schemas.microsoft.com/office/powerpoint/2010/main" val="4210741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47172">
                                            <p:txEl>
                                              <p:pRg st="1" end="1"/>
                                            </p:txEl>
                                          </p:spTgt>
                                        </p:tgtEl>
                                        <p:attrNameLst>
                                          <p:attrName>style.visibility</p:attrName>
                                        </p:attrNameLst>
                                      </p:cBhvr>
                                      <p:to>
                                        <p:strVal val="visible"/>
                                      </p:to>
                                    </p:set>
                                    <p:animEffect transition="in" filter="wipe(left)">
                                      <p:cBhvr>
                                        <p:cTn id="7" dur="1000"/>
                                        <p:tgtEl>
                                          <p:spTgt spid="647172">
                                            <p:txEl>
                                              <p:pRg st="1" end="1"/>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647172">
                                            <p:txEl>
                                              <p:pRg st="2" end="2"/>
                                            </p:txEl>
                                          </p:spTgt>
                                        </p:tgtEl>
                                        <p:attrNameLst>
                                          <p:attrName>style.visibility</p:attrName>
                                        </p:attrNameLst>
                                      </p:cBhvr>
                                      <p:to>
                                        <p:strVal val="visible"/>
                                      </p:to>
                                    </p:set>
                                    <p:animEffect transition="in" filter="wipe(left)">
                                      <p:cBhvr>
                                        <p:cTn id="11" dur="2000"/>
                                        <p:tgtEl>
                                          <p:spTgt spid="647172">
                                            <p:txEl>
                                              <p:pRg st="2" end="2"/>
                                            </p:txEl>
                                          </p:spTgt>
                                        </p:tgtEl>
                                      </p:cBhvr>
                                    </p:animEffect>
                                  </p:childTnLst>
                                </p:cTn>
                              </p:par>
                            </p:childTnLst>
                          </p:cTn>
                        </p:par>
                        <p:par>
                          <p:cTn id="12" fill="hold" nodeType="afterGroup">
                            <p:stCondLst>
                              <p:cond delay="3000"/>
                            </p:stCondLst>
                            <p:childTnLst>
                              <p:par>
                                <p:cTn id="13" presetID="22" presetClass="entr" presetSubtype="8" fill="hold" nodeType="afterEffect">
                                  <p:stCondLst>
                                    <p:cond delay="0"/>
                                  </p:stCondLst>
                                  <p:childTnLst>
                                    <p:set>
                                      <p:cBhvr>
                                        <p:cTn id="14" dur="1" fill="hold">
                                          <p:stCondLst>
                                            <p:cond delay="0"/>
                                          </p:stCondLst>
                                        </p:cTn>
                                        <p:tgtEl>
                                          <p:spTgt spid="647172">
                                            <p:txEl>
                                              <p:pRg st="3" end="3"/>
                                            </p:txEl>
                                          </p:spTgt>
                                        </p:tgtEl>
                                        <p:attrNameLst>
                                          <p:attrName>style.visibility</p:attrName>
                                        </p:attrNameLst>
                                      </p:cBhvr>
                                      <p:to>
                                        <p:strVal val="visible"/>
                                      </p:to>
                                    </p:set>
                                    <p:animEffect transition="in" filter="wipe(left)">
                                      <p:cBhvr>
                                        <p:cTn id="15" dur="2000"/>
                                        <p:tgtEl>
                                          <p:spTgt spid="647172">
                                            <p:txEl>
                                              <p:pRg st="3" end="3"/>
                                            </p:txEl>
                                          </p:spTgt>
                                        </p:tgtEl>
                                      </p:cBhvr>
                                    </p:animEffect>
                                  </p:childTnLst>
                                </p:cTn>
                              </p:par>
                            </p:childTnLst>
                          </p:cTn>
                        </p:par>
                        <p:par>
                          <p:cTn id="16" fill="hold" nodeType="afterGroup">
                            <p:stCondLst>
                              <p:cond delay="5000"/>
                            </p:stCondLst>
                            <p:childTnLst>
                              <p:par>
                                <p:cTn id="17" presetID="22" presetClass="entr" presetSubtype="8" fill="hold" nodeType="afterEffect">
                                  <p:stCondLst>
                                    <p:cond delay="0"/>
                                  </p:stCondLst>
                                  <p:childTnLst>
                                    <p:set>
                                      <p:cBhvr>
                                        <p:cTn id="18" dur="1" fill="hold">
                                          <p:stCondLst>
                                            <p:cond delay="0"/>
                                          </p:stCondLst>
                                        </p:cTn>
                                        <p:tgtEl>
                                          <p:spTgt spid="647172">
                                            <p:txEl>
                                              <p:pRg st="4" end="4"/>
                                            </p:txEl>
                                          </p:spTgt>
                                        </p:tgtEl>
                                        <p:attrNameLst>
                                          <p:attrName>style.visibility</p:attrName>
                                        </p:attrNameLst>
                                      </p:cBhvr>
                                      <p:to>
                                        <p:strVal val="visible"/>
                                      </p:to>
                                    </p:set>
                                    <p:animEffect transition="in" filter="wipe(left)">
                                      <p:cBhvr>
                                        <p:cTn id="19" dur="2000"/>
                                        <p:tgtEl>
                                          <p:spTgt spid="647172">
                                            <p:txEl>
                                              <p:pRg st="4" end="4"/>
                                            </p:txEl>
                                          </p:spTgt>
                                        </p:tgtEl>
                                      </p:cBhvr>
                                    </p:animEffect>
                                  </p:childTnLst>
                                </p:cTn>
                              </p:par>
                            </p:childTnLst>
                          </p:cTn>
                        </p:par>
                        <p:par>
                          <p:cTn id="20" fill="hold">
                            <p:stCondLst>
                              <p:cond delay="7000"/>
                            </p:stCondLst>
                            <p:childTnLst>
                              <p:par>
                                <p:cTn id="21" presetID="22" presetClass="entr" presetSubtype="8" fill="hold" nodeType="afterEffect">
                                  <p:stCondLst>
                                    <p:cond delay="0"/>
                                  </p:stCondLst>
                                  <p:childTnLst>
                                    <p:set>
                                      <p:cBhvr>
                                        <p:cTn id="22" dur="1" fill="hold">
                                          <p:stCondLst>
                                            <p:cond delay="0"/>
                                          </p:stCondLst>
                                        </p:cTn>
                                        <p:tgtEl>
                                          <p:spTgt spid="647172">
                                            <p:txEl>
                                              <p:pRg st="5" end="5"/>
                                            </p:txEl>
                                          </p:spTgt>
                                        </p:tgtEl>
                                        <p:attrNameLst>
                                          <p:attrName>style.visibility</p:attrName>
                                        </p:attrNameLst>
                                      </p:cBhvr>
                                      <p:to>
                                        <p:strVal val="visible"/>
                                      </p:to>
                                    </p:set>
                                    <p:animEffect transition="in" filter="wipe(left)">
                                      <p:cBhvr>
                                        <p:cTn id="23" dur="2000"/>
                                        <p:tgtEl>
                                          <p:spTgt spid="647172">
                                            <p:txEl>
                                              <p:pRg st="5" end="5"/>
                                            </p:txEl>
                                          </p:spTgt>
                                        </p:tgtEl>
                                      </p:cBhvr>
                                    </p:animEffect>
                                  </p:childTnLst>
                                </p:cTn>
                              </p:par>
                            </p:childTnLst>
                          </p:cTn>
                        </p:par>
                        <p:par>
                          <p:cTn id="24" fill="hold">
                            <p:stCondLst>
                              <p:cond delay="9000"/>
                            </p:stCondLst>
                            <p:childTnLst>
                              <p:par>
                                <p:cTn id="25" presetID="22" presetClass="entr" presetSubtype="8" fill="hold" nodeType="afterEffect">
                                  <p:stCondLst>
                                    <p:cond delay="0"/>
                                  </p:stCondLst>
                                  <p:childTnLst>
                                    <p:set>
                                      <p:cBhvr>
                                        <p:cTn id="26" dur="1" fill="hold">
                                          <p:stCondLst>
                                            <p:cond delay="0"/>
                                          </p:stCondLst>
                                        </p:cTn>
                                        <p:tgtEl>
                                          <p:spTgt spid="647172">
                                            <p:txEl>
                                              <p:pRg st="6" end="6"/>
                                            </p:txEl>
                                          </p:spTgt>
                                        </p:tgtEl>
                                        <p:attrNameLst>
                                          <p:attrName>style.visibility</p:attrName>
                                        </p:attrNameLst>
                                      </p:cBhvr>
                                      <p:to>
                                        <p:strVal val="visible"/>
                                      </p:to>
                                    </p:set>
                                    <p:animEffect transition="in" filter="wipe(left)">
                                      <p:cBhvr>
                                        <p:cTn id="27" dur="2000"/>
                                        <p:tgtEl>
                                          <p:spTgt spid="64717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4" name="Rectangle 4"/>
          <p:cNvSpPr>
            <a:spLocks noChangeArrowheads="1"/>
          </p:cNvSpPr>
          <p:nvPr/>
        </p:nvSpPr>
        <p:spPr bwMode="auto">
          <a:xfrm>
            <a:off x="466723" y="1700808"/>
            <a:ext cx="8208963" cy="40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20000"/>
              </a:spcBef>
              <a:buClr>
                <a:schemeClr val="folHlink"/>
              </a:buClr>
              <a:buSzPct val="60000"/>
              <a:buFont typeface="Wingdings" pitchFamily="2" charset="2"/>
              <a:defRPr sz="2800" b="1">
                <a:solidFill>
                  <a:schemeClr val="tx1"/>
                </a:solidFill>
                <a:effectLst>
                  <a:outerShdw blurRad="38100" dist="38100" dir="2700000" algn="tl">
                    <a:srgbClr val="C0C0C0"/>
                  </a:outerShdw>
                </a:effectLst>
                <a:latin typeface="Tahoma" pitchFamily="34" charset="0"/>
                <a:ea typeface="楷体_GB2312" pitchFamily="49" charset="-122"/>
              </a:defRPr>
            </a:lvl1pPr>
            <a:lvl2pPr marL="742950" indent="-285750">
              <a:lnSpc>
                <a:spcPct val="120000"/>
              </a:lnSpc>
              <a:spcBef>
                <a:spcPct val="20000"/>
              </a:spcBef>
              <a:buClr>
                <a:schemeClr val="hlink"/>
              </a:buClr>
              <a:buSzPct val="55000"/>
              <a:buFont typeface="Wingdings" pitchFamily="2" charset="2"/>
              <a:buChar char="n"/>
              <a:defRPr sz="2800" b="1">
                <a:solidFill>
                  <a:schemeClr val="tx1"/>
                </a:solidFill>
                <a:effectLst>
                  <a:outerShdw blurRad="38100" dist="38100" dir="2700000" algn="tl">
                    <a:srgbClr val="C0C0C0"/>
                  </a:outerShdw>
                </a:effectLst>
                <a:latin typeface="Tahoma" pitchFamily="34" charset="0"/>
                <a:ea typeface="楷体_GB2312" pitchFamily="49" charset="-122"/>
              </a:defRPr>
            </a:lvl2pPr>
            <a:lvl3pPr marL="1143000" indent="-228600">
              <a:lnSpc>
                <a:spcPct val="120000"/>
              </a:lnSpc>
              <a:spcBef>
                <a:spcPct val="20000"/>
              </a:spcBef>
              <a:buClr>
                <a:schemeClr val="folHlink"/>
              </a:buClr>
              <a:buSzPct val="50000"/>
              <a:buFont typeface="Wingdings" pitchFamily="2" charset="2"/>
              <a:buChar char="n"/>
              <a:defRPr sz="2400" b="1">
                <a:solidFill>
                  <a:schemeClr val="tx1"/>
                </a:solidFill>
                <a:effectLst>
                  <a:outerShdw blurRad="38100" dist="38100" dir="2700000" algn="tl">
                    <a:srgbClr val="C0C0C0"/>
                  </a:outerShdw>
                </a:effectLst>
                <a:latin typeface="Tahoma" pitchFamily="34" charset="0"/>
                <a:ea typeface="楷体_GB2312" pitchFamily="49" charset="-122"/>
              </a:defRPr>
            </a:lvl3pPr>
            <a:lvl4pPr marL="1600200" indent="-228600">
              <a:lnSpc>
                <a:spcPct val="120000"/>
              </a:lnSpc>
              <a:spcBef>
                <a:spcPct val="20000"/>
              </a:spcBef>
              <a:buClr>
                <a:schemeClr val="accent2"/>
              </a:buClr>
              <a:buSzPct val="55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4pPr>
            <a:lvl5pPr marL="2057400" indent="-228600">
              <a:lnSpc>
                <a:spcPct val="120000"/>
              </a:lnSpc>
              <a:spcBef>
                <a:spcPct val="20000"/>
              </a:spcBef>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5pPr>
            <a:lvl6pPr marL="25146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6pPr>
            <a:lvl7pPr marL="29718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7pPr>
            <a:lvl8pPr marL="34290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8pPr>
            <a:lvl9pPr marL="38862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9pPr>
          </a:lstStyle>
          <a:p>
            <a:pPr>
              <a:lnSpc>
                <a:spcPct val="150000"/>
              </a:lnSpc>
              <a:spcBef>
                <a:spcPct val="0"/>
              </a:spcBef>
            </a:pPr>
            <a:r>
              <a:rPr lang="zh-CN" altLang="en-US" sz="2400" i="0" dirty="0">
                <a:effectLst/>
              </a:rPr>
              <a:t> </a:t>
            </a:r>
            <a:r>
              <a:rPr lang="zh-CN" altLang="en-US" sz="2400" i="0" dirty="0">
                <a:solidFill>
                  <a:srgbClr val="660033"/>
                </a:solidFill>
                <a:effectLst/>
                <a:ea typeface="华文新魏" pitchFamily="2" charset="-122"/>
              </a:rPr>
              <a:t>实体之间的联系：</a:t>
            </a:r>
            <a:endParaRPr lang="zh-CN" altLang="en-US" sz="2400" i="0" dirty="0">
              <a:solidFill>
                <a:srgbClr val="003366"/>
              </a:solidFill>
              <a:effectLst/>
            </a:endParaRPr>
          </a:p>
          <a:p>
            <a:pPr>
              <a:lnSpc>
                <a:spcPct val="150000"/>
              </a:lnSpc>
              <a:spcBef>
                <a:spcPct val="0"/>
              </a:spcBef>
            </a:pPr>
            <a:r>
              <a:rPr lang="zh-CN" altLang="en-US" sz="2400" i="0" dirty="0">
                <a:effectLst/>
              </a:rPr>
              <a:t>          </a:t>
            </a:r>
            <a:r>
              <a:rPr lang="zh-CN" altLang="en-US" sz="2400" b="0" i="0" dirty="0">
                <a:solidFill>
                  <a:srgbClr val="003366"/>
                </a:solidFill>
                <a:effectLst/>
                <a:ea typeface="黑体" pitchFamily="2" charset="-122"/>
              </a:rPr>
              <a:t>实体之间有意义的相互作用称为实体之间的联系。</a:t>
            </a:r>
          </a:p>
          <a:p>
            <a:pPr>
              <a:lnSpc>
                <a:spcPct val="130000"/>
              </a:lnSpc>
              <a:spcBef>
                <a:spcPct val="10000"/>
              </a:spcBef>
            </a:pPr>
            <a:r>
              <a:rPr lang="zh-CN" altLang="en-US" i="0" dirty="0">
                <a:effectLst/>
              </a:rPr>
              <a:t>         </a:t>
            </a:r>
            <a:r>
              <a:rPr lang="en-US" altLang="zh-CN" dirty="0"/>
              <a:t> </a:t>
            </a:r>
            <a:r>
              <a:rPr lang="en-US" altLang="zh-CN" i="0" dirty="0">
                <a:solidFill>
                  <a:srgbClr val="660033"/>
                </a:solidFill>
                <a:effectLst/>
                <a:ea typeface="华文新魏" pitchFamily="2" charset="-122"/>
              </a:rPr>
              <a:t>1</a:t>
            </a:r>
            <a:r>
              <a:rPr lang="zh-CN" altLang="en-US" i="0" dirty="0">
                <a:solidFill>
                  <a:srgbClr val="660033"/>
                </a:solidFill>
                <a:effectLst/>
                <a:ea typeface="华文新魏" pitchFamily="2" charset="-122"/>
              </a:rPr>
              <a:t>、一对一联系；</a:t>
            </a:r>
            <a:endParaRPr lang="en-US" altLang="zh-CN" i="0" dirty="0">
              <a:solidFill>
                <a:srgbClr val="660033"/>
              </a:solidFill>
              <a:effectLst/>
              <a:ea typeface="华文新魏" pitchFamily="2" charset="-122"/>
            </a:endParaRPr>
          </a:p>
          <a:p>
            <a:pPr>
              <a:lnSpc>
                <a:spcPct val="130000"/>
              </a:lnSpc>
              <a:spcBef>
                <a:spcPct val="10000"/>
              </a:spcBef>
            </a:pPr>
            <a:r>
              <a:rPr lang="en-US" altLang="zh-CN" i="0" dirty="0">
                <a:solidFill>
                  <a:srgbClr val="660033"/>
                </a:solidFill>
                <a:effectLst/>
                <a:ea typeface="华文新魏" pitchFamily="2" charset="-122"/>
              </a:rPr>
              <a:t>          2</a:t>
            </a:r>
            <a:r>
              <a:rPr lang="zh-CN" altLang="en-US" i="0" dirty="0">
                <a:solidFill>
                  <a:srgbClr val="660033"/>
                </a:solidFill>
                <a:effectLst/>
                <a:ea typeface="华文新魏" pitchFamily="2" charset="-122"/>
              </a:rPr>
              <a:t>、一对多联系</a:t>
            </a:r>
            <a:r>
              <a:rPr lang="en-US" altLang="zh-CN" i="0" dirty="0">
                <a:solidFill>
                  <a:srgbClr val="660033"/>
                </a:solidFill>
                <a:effectLst/>
                <a:ea typeface="华文新魏" pitchFamily="2" charset="-122"/>
              </a:rPr>
              <a:t>;</a:t>
            </a:r>
          </a:p>
          <a:p>
            <a:pPr>
              <a:lnSpc>
                <a:spcPct val="130000"/>
              </a:lnSpc>
              <a:spcBef>
                <a:spcPct val="10000"/>
              </a:spcBef>
            </a:pPr>
            <a:r>
              <a:rPr lang="en-US" altLang="zh-CN" i="0" dirty="0">
                <a:solidFill>
                  <a:srgbClr val="660033"/>
                </a:solidFill>
                <a:effectLst/>
                <a:ea typeface="华文新魏" pitchFamily="2" charset="-122"/>
              </a:rPr>
              <a:t>          3</a:t>
            </a:r>
            <a:r>
              <a:rPr lang="zh-CN" altLang="en-US" i="0" dirty="0">
                <a:solidFill>
                  <a:srgbClr val="660033"/>
                </a:solidFill>
                <a:effectLst/>
                <a:ea typeface="华文新魏" pitchFamily="2" charset="-122"/>
              </a:rPr>
              <a:t>、多对多联系</a:t>
            </a:r>
            <a:endParaRPr lang="zh-CN" altLang="en-US" i="0" dirty="0">
              <a:effectLst/>
            </a:endParaRPr>
          </a:p>
        </p:txBody>
      </p:sp>
      <p:sp>
        <p:nvSpPr>
          <p:cNvPr id="650245" name="Rectangle 5"/>
          <p:cNvSpPr>
            <a:spLocks noChangeArrowheads="1"/>
          </p:cNvSpPr>
          <p:nvPr/>
        </p:nvSpPr>
        <p:spPr bwMode="auto">
          <a:xfrm>
            <a:off x="674687" y="692696"/>
            <a:ext cx="7793037" cy="644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600" b="1">
                <a:solidFill>
                  <a:schemeClr val="tx2"/>
                </a:solidFill>
                <a:effectLst>
                  <a:outerShdw blurRad="38100" dist="38100" dir="2700000" algn="tl">
                    <a:srgbClr val="C0C0C0"/>
                  </a:outerShdw>
                </a:effectLst>
                <a:latin typeface="Tahoma" pitchFamily="34" charset="0"/>
                <a:ea typeface="幼圆" pitchFamily="49" charset="-122"/>
              </a:defRPr>
            </a:lvl1pPr>
            <a:lvl2pPr>
              <a:defRPr sz="3600" b="1">
                <a:solidFill>
                  <a:schemeClr val="tx2"/>
                </a:solidFill>
                <a:effectLst>
                  <a:outerShdw blurRad="38100" dist="38100" dir="2700000" algn="tl">
                    <a:srgbClr val="C0C0C0"/>
                  </a:outerShdw>
                </a:effectLst>
                <a:latin typeface="Tahoma" pitchFamily="34" charset="0"/>
                <a:ea typeface="幼圆" pitchFamily="49" charset="-122"/>
              </a:defRPr>
            </a:lvl2pPr>
            <a:lvl3pPr>
              <a:defRPr sz="3600" b="1">
                <a:solidFill>
                  <a:schemeClr val="tx2"/>
                </a:solidFill>
                <a:effectLst>
                  <a:outerShdw blurRad="38100" dist="38100" dir="2700000" algn="tl">
                    <a:srgbClr val="C0C0C0"/>
                  </a:outerShdw>
                </a:effectLst>
                <a:latin typeface="Tahoma" pitchFamily="34" charset="0"/>
                <a:ea typeface="幼圆" pitchFamily="49" charset="-122"/>
              </a:defRPr>
            </a:lvl3pPr>
            <a:lvl4pPr>
              <a:defRPr sz="3600" b="1">
                <a:solidFill>
                  <a:schemeClr val="tx2"/>
                </a:solidFill>
                <a:effectLst>
                  <a:outerShdw blurRad="38100" dist="38100" dir="2700000" algn="tl">
                    <a:srgbClr val="C0C0C0"/>
                  </a:outerShdw>
                </a:effectLst>
                <a:latin typeface="Tahoma" pitchFamily="34" charset="0"/>
                <a:ea typeface="幼圆" pitchFamily="49" charset="-122"/>
              </a:defRPr>
            </a:lvl4pPr>
            <a:lvl5pPr>
              <a:defRPr sz="3600" b="1">
                <a:solidFill>
                  <a:schemeClr val="tx2"/>
                </a:solidFill>
                <a:effectLst>
                  <a:outerShdw blurRad="38100" dist="38100" dir="2700000" algn="tl">
                    <a:srgbClr val="C0C0C0"/>
                  </a:outerShdw>
                </a:effectLst>
                <a:latin typeface="Tahoma" pitchFamily="34" charset="0"/>
                <a:ea typeface="幼圆" pitchFamily="49" charset="-122"/>
              </a:defRPr>
            </a:lvl5pPr>
            <a:lvl6pPr marL="4572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6pPr>
            <a:lvl7pPr marL="9144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7pPr>
            <a:lvl8pPr marL="13716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8pPr>
            <a:lvl9pPr marL="18288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9pPr>
          </a:lstStyle>
          <a:p>
            <a:r>
              <a:rPr lang="zh-CN" altLang="en-US" sz="3200" i="0" dirty="0">
                <a:solidFill>
                  <a:schemeClr val="bg1"/>
                </a:solidFill>
                <a:effectLst/>
              </a:rPr>
              <a:t>二、实体集之间的联系与联系集</a:t>
            </a:r>
          </a:p>
        </p:txBody>
      </p:sp>
      <p:sp>
        <p:nvSpPr>
          <p:cNvPr id="2" name="灯片编号占位符 1"/>
          <p:cNvSpPr>
            <a:spLocks noGrp="1"/>
          </p:cNvSpPr>
          <p:nvPr>
            <p:ph type="sldNum" sz="quarter" idx="11"/>
          </p:nvPr>
        </p:nvSpPr>
        <p:spPr>
          <a:xfrm>
            <a:off x="323528" y="6309320"/>
            <a:ext cx="1224508" cy="321097"/>
          </a:xfrm>
        </p:spPr>
        <p:txBody>
          <a:bodyPr/>
          <a:lstStyle/>
          <a:p>
            <a:pPr>
              <a:defRPr/>
            </a:pPr>
            <a:fld id="{C8E68E76-BED9-4822-AFC4-B7367625829A}" type="slidenum">
              <a:rPr lang="en-US" altLang="zh-CN" smtClean="0"/>
              <a:pPr>
                <a:defRPr/>
              </a:pPr>
              <a:t>51</a:t>
            </a:fld>
            <a:endParaRPr lang="en-US" altLang="zh-CN" dirty="0"/>
          </a:p>
        </p:txBody>
      </p:sp>
    </p:spTree>
    <p:extLst>
      <p:ext uri="{BB962C8B-B14F-4D97-AF65-F5344CB8AC3E}">
        <p14:creationId xmlns:p14="http://schemas.microsoft.com/office/powerpoint/2010/main" val="42558267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20" name="Rectangle 4"/>
          <p:cNvSpPr>
            <a:spLocks noChangeArrowheads="1"/>
          </p:cNvSpPr>
          <p:nvPr/>
        </p:nvSpPr>
        <p:spPr bwMode="auto">
          <a:xfrm>
            <a:off x="882651" y="557981"/>
            <a:ext cx="7793037" cy="64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600" b="1">
                <a:solidFill>
                  <a:schemeClr val="tx2"/>
                </a:solidFill>
                <a:effectLst>
                  <a:outerShdw blurRad="38100" dist="38100" dir="2700000" algn="tl">
                    <a:srgbClr val="C0C0C0"/>
                  </a:outerShdw>
                </a:effectLst>
                <a:latin typeface="Tahoma" pitchFamily="34" charset="0"/>
                <a:ea typeface="幼圆" pitchFamily="49" charset="-122"/>
              </a:defRPr>
            </a:lvl1pPr>
            <a:lvl2pPr>
              <a:defRPr sz="3600" b="1">
                <a:solidFill>
                  <a:schemeClr val="tx2"/>
                </a:solidFill>
                <a:effectLst>
                  <a:outerShdw blurRad="38100" dist="38100" dir="2700000" algn="tl">
                    <a:srgbClr val="C0C0C0"/>
                  </a:outerShdw>
                </a:effectLst>
                <a:latin typeface="Tahoma" pitchFamily="34" charset="0"/>
                <a:ea typeface="幼圆" pitchFamily="49" charset="-122"/>
              </a:defRPr>
            </a:lvl2pPr>
            <a:lvl3pPr>
              <a:defRPr sz="3600" b="1">
                <a:solidFill>
                  <a:schemeClr val="tx2"/>
                </a:solidFill>
                <a:effectLst>
                  <a:outerShdw blurRad="38100" dist="38100" dir="2700000" algn="tl">
                    <a:srgbClr val="C0C0C0"/>
                  </a:outerShdw>
                </a:effectLst>
                <a:latin typeface="Tahoma" pitchFamily="34" charset="0"/>
                <a:ea typeface="幼圆" pitchFamily="49" charset="-122"/>
              </a:defRPr>
            </a:lvl3pPr>
            <a:lvl4pPr>
              <a:defRPr sz="3600" b="1">
                <a:solidFill>
                  <a:schemeClr val="tx2"/>
                </a:solidFill>
                <a:effectLst>
                  <a:outerShdw blurRad="38100" dist="38100" dir="2700000" algn="tl">
                    <a:srgbClr val="C0C0C0"/>
                  </a:outerShdw>
                </a:effectLst>
                <a:latin typeface="Tahoma" pitchFamily="34" charset="0"/>
                <a:ea typeface="幼圆" pitchFamily="49" charset="-122"/>
              </a:defRPr>
            </a:lvl4pPr>
            <a:lvl5pPr>
              <a:defRPr sz="3600" b="1">
                <a:solidFill>
                  <a:schemeClr val="tx2"/>
                </a:solidFill>
                <a:effectLst>
                  <a:outerShdw blurRad="38100" dist="38100" dir="2700000" algn="tl">
                    <a:srgbClr val="C0C0C0"/>
                  </a:outerShdw>
                </a:effectLst>
                <a:latin typeface="Tahoma" pitchFamily="34" charset="0"/>
                <a:ea typeface="幼圆" pitchFamily="49" charset="-122"/>
              </a:defRPr>
            </a:lvl5pPr>
            <a:lvl6pPr marL="4572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6pPr>
            <a:lvl7pPr marL="9144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7pPr>
            <a:lvl8pPr marL="13716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8pPr>
            <a:lvl9pPr marL="18288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9pPr>
          </a:lstStyle>
          <a:p>
            <a:r>
              <a:rPr lang="zh-CN" altLang="en-US" sz="3200" i="0" dirty="0">
                <a:solidFill>
                  <a:schemeClr val="bg1"/>
                </a:solidFill>
                <a:effectLst/>
              </a:rPr>
              <a:t>二、实体集之间的联系与联系集</a:t>
            </a:r>
          </a:p>
        </p:txBody>
      </p:sp>
      <p:sp>
        <p:nvSpPr>
          <p:cNvPr id="649221" name="Rectangle 5"/>
          <p:cNvSpPr>
            <a:spLocks noChangeArrowheads="1"/>
          </p:cNvSpPr>
          <p:nvPr/>
        </p:nvSpPr>
        <p:spPr bwMode="auto">
          <a:xfrm>
            <a:off x="251520" y="1484784"/>
            <a:ext cx="8208963" cy="4320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20000"/>
              </a:spcBef>
              <a:buClr>
                <a:schemeClr val="folHlink"/>
              </a:buClr>
              <a:buSzPct val="60000"/>
              <a:buFont typeface="Wingdings" pitchFamily="2" charset="2"/>
              <a:defRPr sz="2800" b="1">
                <a:solidFill>
                  <a:schemeClr val="tx1"/>
                </a:solidFill>
                <a:effectLst>
                  <a:outerShdw blurRad="38100" dist="38100" dir="2700000" algn="tl">
                    <a:srgbClr val="C0C0C0"/>
                  </a:outerShdw>
                </a:effectLst>
                <a:latin typeface="Tahoma" pitchFamily="34" charset="0"/>
                <a:ea typeface="楷体_GB2312" pitchFamily="49" charset="-122"/>
              </a:defRPr>
            </a:lvl1pPr>
            <a:lvl2pPr marL="742950" indent="-285750">
              <a:lnSpc>
                <a:spcPct val="120000"/>
              </a:lnSpc>
              <a:spcBef>
                <a:spcPct val="20000"/>
              </a:spcBef>
              <a:buClr>
                <a:schemeClr val="hlink"/>
              </a:buClr>
              <a:buSzPct val="55000"/>
              <a:buFont typeface="Wingdings" pitchFamily="2" charset="2"/>
              <a:buChar char="n"/>
              <a:defRPr sz="2800" b="1">
                <a:solidFill>
                  <a:schemeClr val="tx1"/>
                </a:solidFill>
                <a:effectLst>
                  <a:outerShdw blurRad="38100" dist="38100" dir="2700000" algn="tl">
                    <a:srgbClr val="C0C0C0"/>
                  </a:outerShdw>
                </a:effectLst>
                <a:latin typeface="Tahoma" pitchFamily="34" charset="0"/>
                <a:ea typeface="楷体_GB2312" pitchFamily="49" charset="-122"/>
              </a:defRPr>
            </a:lvl2pPr>
            <a:lvl3pPr marL="1143000" indent="-228600">
              <a:lnSpc>
                <a:spcPct val="120000"/>
              </a:lnSpc>
              <a:spcBef>
                <a:spcPct val="20000"/>
              </a:spcBef>
              <a:buClr>
                <a:schemeClr val="folHlink"/>
              </a:buClr>
              <a:buSzPct val="50000"/>
              <a:buFont typeface="Wingdings" pitchFamily="2" charset="2"/>
              <a:buChar char="n"/>
              <a:defRPr sz="2400" b="1">
                <a:solidFill>
                  <a:schemeClr val="tx1"/>
                </a:solidFill>
                <a:effectLst>
                  <a:outerShdw blurRad="38100" dist="38100" dir="2700000" algn="tl">
                    <a:srgbClr val="C0C0C0"/>
                  </a:outerShdw>
                </a:effectLst>
                <a:latin typeface="Tahoma" pitchFamily="34" charset="0"/>
                <a:ea typeface="楷体_GB2312" pitchFamily="49" charset="-122"/>
              </a:defRPr>
            </a:lvl3pPr>
            <a:lvl4pPr marL="1600200" indent="-228600">
              <a:lnSpc>
                <a:spcPct val="120000"/>
              </a:lnSpc>
              <a:spcBef>
                <a:spcPct val="20000"/>
              </a:spcBef>
              <a:buClr>
                <a:schemeClr val="accent2"/>
              </a:buClr>
              <a:buSzPct val="55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4pPr>
            <a:lvl5pPr marL="2057400" indent="-228600">
              <a:lnSpc>
                <a:spcPct val="120000"/>
              </a:lnSpc>
              <a:spcBef>
                <a:spcPct val="20000"/>
              </a:spcBef>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5pPr>
            <a:lvl6pPr marL="25146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6pPr>
            <a:lvl7pPr marL="29718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7pPr>
            <a:lvl8pPr marL="34290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8pPr>
            <a:lvl9pPr marL="38862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9pPr>
          </a:lstStyle>
          <a:p>
            <a:pPr>
              <a:lnSpc>
                <a:spcPct val="130000"/>
              </a:lnSpc>
              <a:spcBef>
                <a:spcPct val="10000"/>
              </a:spcBef>
            </a:pPr>
            <a:r>
              <a:rPr lang="zh-CN" altLang="en-US" i="0" dirty="0">
                <a:effectLst/>
              </a:rPr>
              <a:t>    </a:t>
            </a:r>
            <a:r>
              <a:rPr lang="en-US" altLang="zh-CN" sz="2300" i="0" dirty="0">
                <a:solidFill>
                  <a:srgbClr val="660033"/>
                </a:solidFill>
                <a:effectLst/>
                <a:ea typeface="华文新魏" pitchFamily="2" charset="-122"/>
              </a:rPr>
              <a:t>4</a:t>
            </a:r>
            <a:r>
              <a:rPr lang="zh-CN" altLang="en-US" sz="2300" i="0" dirty="0">
                <a:solidFill>
                  <a:srgbClr val="660033"/>
                </a:solidFill>
                <a:effectLst/>
                <a:ea typeface="华文新魏" pitchFamily="2" charset="-122"/>
              </a:rPr>
              <a:t>、联系集及其标识码</a:t>
            </a:r>
            <a:endParaRPr lang="zh-CN" altLang="en-US" sz="2300" i="0" dirty="0">
              <a:solidFill>
                <a:srgbClr val="003366"/>
              </a:solidFill>
              <a:effectLst/>
            </a:endParaRPr>
          </a:p>
          <a:p>
            <a:pPr>
              <a:lnSpc>
                <a:spcPct val="130000"/>
              </a:lnSpc>
              <a:spcBef>
                <a:spcPct val="10000"/>
              </a:spcBef>
            </a:pPr>
            <a:r>
              <a:rPr lang="zh-CN" altLang="en-US" i="0" dirty="0">
                <a:effectLst/>
              </a:rPr>
              <a:t>          </a:t>
            </a:r>
            <a:r>
              <a:rPr lang="zh-CN" altLang="en-US" sz="2200" b="0" i="0" dirty="0">
                <a:solidFill>
                  <a:srgbClr val="003366"/>
                </a:solidFill>
                <a:effectLst/>
                <a:ea typeface="黑体" pitchFamily="2" charset="-122"/>
              </a:rPr>
              <a:t>两个联系集之间的具有相同属性的联系组成的集合称为</a:t>
            </a:r>
            <a:r>
              <a:rPr lang="zh-CN" altLang="en-US" sz="2200" b="0" i="0" dirty="0">
                <a:solidFill>
                  <a:srgbClr val="CC0000"/>
                </a:solidFill>
                <a:effectLst/>
                <a:ea typeface="黑体" pitchFamily="2" charset="-122"/>
              </a:rPr>
              <a:t>联系集</a:t>
            </a:r>
            <a:r>
              <a:rPr lang="zh-CN" altLang="en-US" sz="2200" b="0" i="0" dirty="0">
                <a:solidFill>
                  <a:srgbClr val="003366"/>
                </a:solidFill>
                <a:effectLst/>
                <a:ea typeface="黑体" pitchFamily="2" charset="-122"/>
              </a:rPr>
              <a:t>。</a:t>
            </a:r>
          </a:p>
          <a:p>
            <a:pPr>
              <a:lnSpc>
                <a:spcPct val="130000"/>
              </a:lnSpc>
              <a:spcBef>
                <a:spcPct val="10000"/>
              </a:spcBef>
            </a:pPr>
            <a:r>
              <a:rPr lang="zh-CN" altLang="en-US" sz="2200" b="0" i="0" dirty="0">
                <a:effectLst/>
              </a:rPr>
              <a:t>         </a:t>
            </a:r>
            <a:r>
              <a:rPr lang="zh-CN" altLang="en-US" sz="2200" i="0" dirty="0">
                <a:effectLst/>
              </a:rPr>
              <a:t>把能够唯一地标识联系集中的每个联系的一个或一组属性称为</a:t>
            </a:r>
            <a:r>
              <a:rPr lang="zh-CN" altLang="en-US" sz="2200" i="0" dirty="0">
                <a:solidFill>
                  <a:srgbClr val="CC0000"/>
                </a:solidFill>
                <a:effectLst/>
              </a:rPr>
              <a:t>联系集的标识码。</a:t>
            </a:r>
          </a:p>
          <a:p>
            <a:pPr>
              <a:lnSpc>
                <a:spcPct val="130000"/>
              </a:lnSpc>
              <a:spcBef>
                <a:spcPct val="10000"/>
              </a:spcBef>
            </a:pPr>
            <a:r>
              <a:rPr lang="zh-CN" altLang="en-US" sz="2200" b="0" i="0" dirty="0">
                <a:effectLst/>
              </a:rPr>
              <a:t>         </a:t>
            </a:r>
            <a:r>
              <a:rPr lang="zh-CN" altLang="en-US" sz="2200" b="0" i="0" dirty="0">
                <a:solidFill>
                  <a:schemeClr val="tx2"/>
                </a:solidFill>
                <a:effectLst/>
                <a:ea typeface="黑体" pitchFamily="2" charset="-122"/>
              </a:rPr>
              <a:t>一般情况下，联系集的标识码由被它联系的两个实体集的标识码组成。</a:t>
            </a:r>
            <a:r>
              <a:rPr lang="zh-CN" altLang="en-US" sz="2200" i="0" dirty="0">
                <a:effectLst/>
              </a:rPr>
              <a:t> </a:t>
            </a:r>
          </a:p>
        </p:txBody>
      </p:sp>
      <p:sp>
        <p:nvSpPr>
          <p:cNvPr id="2" name="灯片编号占位符 1"/>
          <p:cNvSpPr>
            <a:spLocks noGrp="1"/>
          </p:cNvSpPr>
          <p:nvPr>
            <p:ph type="sldNum" sz="quarter" idx="11"/>
          </p:nvPr>
        </p:nvSpPr>
        <p:spPr>
          <a:xfrm>
            <a:off x="251520" y="6381328"/>
            <a:ext cx="1296144" cy="320675"/>
          </a:xfrm>
        </p:spPr>
        <p:txBody>
          <a:bodyPr/>
          <a:lstStyle/>
          <a:p>
            <a:pPr>
              <a:defRPr/>
            </a:pPr>
            <a:fld id="{C8E68E76-BED9-4822-AFC4-B7367625829A}" type="slidenum">
              <a:rPr lang="en-US" altLang="zh-CN" smtClean="0"/>
              <a:pPr>
                <a:defRPr/>
              </a:pPr>
              <a:t>52</a:t>
            </a:fld>
            <a:endParaRPr lang="en-US" altLang="zh-CN" dirty="0"/>
          </a:p>
        </p:txBody>
      </p:sp>
    </p:spTree>
    <p:extLst>
      <p:ext uri="{BB962C8B-B14F-4D97-AF65-F5344CB8AC3E}">
        <p14:creationId xmlns:p14="http://schemas.microsoft.com/office/powerpoint/2010/main" val="1579815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49221">
                                            <p:txEl>
                                              <p:pRg st="0" end="0"/>
                                            </p:txEl>
                                          </p:spTgt>
                                        </p:tgtEl>
                                        <p:attrNameLst>
                                          <p:attrName>style.visibility</p:attrName>
                                        </p:attrNameLst>
                                      </p:cBhvr>
                                      <p:to>
                                        <p:strVal val="visible"/>
                                      </p:to>
                                    </p:set>
                                    <p:animEffect transition="in" filter="wipe(left)">
                                      <p:cBhvr>
                                        <p:cTn id="7" dur="1000"/>
                                        <p:tgtEl>
                                          <p:spTgt spid="649221">
                                            <p:txEl>
                                              <p:pRg st="0" end="0"/>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649221">
                                            <p:txEl>
                                              <p:pRg st="1" end="1"/>
                                            </p:txEl>
                                          </p:spTgt>
                                        </p:tgtEl>
                                        <p:attrNameLst>
                                          <p:attrName>style.visibility</p:attrName>
                                        </p:attrNameLst>
                                      </p:cBhvr>
                                      <p:to>
                                        <p:strVal val="visible"/>
                                      </p:to>
                                    </p:set>
                                    <p:animEffect transition="in" filter="wipe(left)">
                                      <p:cBhvr>
                                        <p:cTn id="11" dur="3000"/>
                                        <p:tgtEl>
                                          <p:spTgt spid="649221">
                                            <p:txEl>
                                              <p:pRg st="1" end="1"/>
                                            </p:txEl>
                                          </p:spTgt>
                                        </p:tgtEl>
                                      </p:cBhvr>
                                    </p:animEffect>
                                  </p:childTnLst>
                                </p:cTn>
                              </p:par>
                            </p:childTnLst>
                          </p:cTn>
                        </p:par>
                        <p:par>
                          <p:cTn id="12" fill="hold" nodeType="afterGroup">
                            <p:stCondLst>
                              <p:cond delay="4000"/>
                            </p:stCondLst>
                            <p:childTnLst>
                              <p:par>
                                <p:cTn id="13" presetID="22" presetClass="entr" presetSubtype="8" fill="hold" nodeType="afterEffect">
                                  <p:stCondLst>
                                    <p:cond delay="0"/>
                                  </p:stCondLst>
                                  <p:childTnLst>
                                    <p:set>
                                      <p:cBhvr>
                                        <p:cTn id="14" dur="1" fill="hold">
                                          <p:stCondLst>
                                            <p:cond delay="0"/>
                                          </p:stCondLst>
                                        </p:cTn>
                                        <p:tgtEl>
                                          <p:spTgt spid="649221">
                                            <p:txEl>
                                              <p:pRg st="2" end="2"/>
                                            </p:txEl>
                                          </p:spTgt>
                                        </p:tgtEl>
                                        <p:attrNameLst>
                                          <p:attrName>style.visibility</p:attrName>
                                        </p:attrNameLst>
                                      </p:cBhvr>
                                      <p:to>
                                        <p:strVal val="visible"/>
                                      </p:to>
                                    </p:set>
                                    <p:animEffect transition="in" filter="wipe(left)">
                                      <p:cBhvr>
                                        <p:cTn id="15" dur="3000"/>
                                        <p:tgtEl>
                                          <p:spTgt spid="649221">
                                            <p:txEl>
                                              <p:pRg st="2" end="2"/>
                                            </p:txEl>
                                          </p:spTgt>
                                        </p:tgtEl>
                                      </p:cBhvr>
                                    </p:animEffect>
                                  </p:childTnLst>
                                </p:cTn>
                              </p:par>
                            </p:childTnLst>
                          </p:cTn>
                        </p:par>
                        <p:par>
                          <p:cTn id="16" fill="hold" nodeType="afterGroup">
                            <p:stCondLst>
                              <p:cond delay="7000"/>
                            </p:stCondLst>
                            <p:childTnLst>
                              <p:par>
                                <p:cTn id="17" presetID="22" presetClass="entr" presetSubtype="8" fill="hold" nodeType="afterEffect">
                                  <p:stCondLst>
                                    <p:cond delay="0"/>
                                  </p:stCondLst>
                                  <p:childTnLst>
                                    <p:set>
                                      <p:cBhvr>
                                        <p:cTn id="18" dur="1" fill="hold">
                                          <p:stCondLst>
                                            <p:cond delay="0"/>
                                          </p:stCondLst>
                                        </p:cTn>
                                        <p:tgtEl>
                                          <p:spTgt spid="649221">
                                            <p:txEl>
                                              <p:pRg st="3" end="3"/>
                                            </p:txEl>
                                          </p:spTgt>
                                        </p:tgtEl>
                                        <p:attrNameLst>
                                          <p:attrName>style.visibility</p:attrName>
                                        </p:attrNameLst>
                                      </p:cBhvr>
                                      <p:to>
                                        <p:strVal val="visible"/>
                                      </p:to>
                                    </p:set>
                                    <p:animEffect transition="in" filter="wipe(left)">
                                      <p:cBhvr>
                                        <p:cTn id="19" dur="3000"/>
                                        <p:tgtEl>
                                          <p:spTgt spid="6492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过程 2"/>
          <p:cNvSpPr/>
          <p:nvPr/>
        </p:nvSpPr>
        <p:spPr bwMode="auto">
          <a:xfrm>
            <a:off x="0" y="0"/>
            <a:ext cx="9144000" cy="6702425"/>
          </a:xfrm>
          <a:prstGeom prst="flowChartProcess">
            <a:avLst/>
          </a:prstGeom>
          <a:solidFill>
            <a:schemeClr val="bg1"/>
          </a:solidFill>
          <a:ln>
            <a:noFill/>
          </a:ln>
          <a:effectLst/>
        </p:spPr>
        <p:txBody>
          <a:bodyPr vert="horz" wrap="none" lIns="54000" tIns="0" rIns="54000" bIns="0" numCol="1" rtlCol="0" anchor="t" anchorCtr="0" compatLnSpc="1">
            <a:prstTxWarp prst="textNoShape">
              <a:avLst/>
            </a:prstTxWarp>
          </a:bodyPr>
          <a:lstStyle/>
          <a:p>
            <a:pPr marL="342900" marR="0" indent="-34290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tabLst/>
            </a:pP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439382" name="Group 86"/>
          <p:cNvGrpSpPr>
            <a:grpSpLocks/>
          </p:cNvGrpSpPr>
          <p:nvPr/>
        </p:nvGrpSpPr>
        <p:grpSpPr bwMode="auto">
          <a:xfrm>
            <a:off x="42863" y="131763"/>
            <a:ext cx="9037637" cy="6324600"/>
            <a:chOff x="27" y="83"/>
            <a:chExt cx="5693" cy="3984"/>
          </a:xfrm>
        </p:grpSpPr>
        <p:grpSp>
          <p:nvGrpSpPr>
            <p:cNvPr id="439381" name="Group 85"/>
            <p:cNvGrpSpPr>
              <a:grpSpLocks/>
            </p:cNvGrpSpPr>
            <p:nvPr/>
          </p:nvGrpSpPr>
          <p:grpSpPr bwMode="auto">
            <a:xfrm>
              <a:off x="27" y="83"/>
              <a:ext cx="5693" cy="3529"/>
              <a:chOff x="27" y="83"/>
              <a:chExt cx="5693" cy="3529"/>
            </a:xfrm>
          </p:grpSpPr>
          <p:sp>
            <p:nvSpPr>
              <p:cNvPr id="439380" name="Rectangle 84"/>
              <p:cNvSpPr>
                <a:spLocks noChangeArrowheads="1"/>
              </p:cNvSpPr>
              <p:nvPr/>
            </p:nvSpPr>
            <p:spPr bwMode="auto">
              <a:xfrm>
                <a:off x="27" y="83"/>
                <a:ext cx="5556" cy="816"/>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01" name="Oval 5"/>
              <p:cNvSpPr>
                <a:spLocks noChangeArrowheads="1"/>
              </p:cNvSpPr>
              <p:nvPr/>
            </p:nvSpPr>
            <p:spPr bwMode="auto">
              <a:xfrm>
                <a:off x="799" y="355"/>
                <a:ext cx="709" cy="338"/>
              </a:xfrm>
              <a:prstGeom prst="ellipse">
                <a:avLst/>
              </a:prstGeom>
              <a:solidFill>
                <a:srgbClr val="CCECFF"/>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50000"/>
                  </a:lnSpc>
                </a:pPr>
                <a:r>
                  <a:rPr lang="zh-CN" altLang="en-US" sz="2200" b="1" dirty="0">
                    <a:effectLst>
                      <a:outerShdw blurRad="38100" dist="38100" dir="2700000" algn="tl">
                        <a:srgbClr val="FFFFFF"/>
                      </a:outerShdw>
                    </a:effectLst>
                  </a:rPr>
                  <a:t>专业名称</a:t>
                </a:r>
              </a:p>
            </p:txBody>
          </p:sp>
          <p:sp>
            <p:nvSpPr>
              <p:cNvPr id="439302" name="Oval 6"/>
              <p:cNvSpPr>
                <a:spLocks noChangeArrowheads="1"/>
              </p:cNvSpPr>
              <p:nvPr/>
            </p:nvSpPr>
            <p:spPr bwMode="auto">
              <a:xfrm>
                <a:off x="1603" y="355"/>
                <a:ext cx="697" cy="335"/>
              </a:xfrm>
              <a:prstGeom prst="ellipse">
                <a:avLst/>
              </a:prstGeom>
              <a:solidFill>
                <a:srgbClr val="CCFFCC"/>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sz="2200" b="1" u="sng" dirty="0">
                    <a:effectLst>
                      <a:outerShdw blurRad="38100" dist="38100" dir="2700000" algn="tl">
                        <a:srgbClr val="FFFFFF"/>
                      </a:outerShdw>
                    </a:effectLst>
                  </a:rPr>
                  <a:t>专业代码</a:t>
                </a:r>
              </a:p>
            </p:txBody>
          </p:sp>
          <p:sp>
            <p:nvSpPr>
              <p:cNvPr id="439303" name="Oval 7"/>
              <p:cNvSpPr>
                <a:spLocks noChangeArrowheads="1"/>
              </p:cNvSpPr>
              <p:nvPr/>
            </p:nvSpPr>
            <p:spPr bwMode="auto">
              <a:xfrm>
                <a:off x="2356" y="355"/>
                <a:ext cx="449" cy="291"/>
              </a:xfrm>
              <a:prstGeom prst="ellipse">
                <a:avLst/>
              </a:prstGeom>
              <a:solidFill>
                <a:srgbClr val="CCFFCC"/>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sz="2200" b="1" u="sng" dirty="0">
                    <a:effectLst>
                      <a:outerShdw blurRad="38100" dist="38100" dir="2700000" algn="tl">
                        <a:srgbClr val="FFFFFF"/>
                      </a:outerShdw>
                    </a:effectLst>
                  </a:rPr>
                  <a:t>学号</a:t>
                </a:r>
              </a:p>
            </p:txBody>
          </p:sp>
          <p:sp>
            <p:nvSpPr>
              <p:cNvPr id="439304" name="Oval 8"/>
              <p:cNvSpPr>
                <a:spLocks noChangeArrowheads="1"/>
              </p:cNvSpPr>
              <p:nvPr/>
            </p:nvSpPr>
            <p:spPr bwMode="auto">
              <a:xfrm>
                <a:off x="2859" y="355"/>
                <a:ext cx="452" cy="291"/>
              </a:xfrm>
              <a:prstGeom prst="ellipse">
                <a:avLst/>
              </a:prstGeom>
              <a:solidFill>
                <a:srgbClr val="CCFFCC"/>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sz="2200" b="1" dirty="0">
                    <a:effectLst>
                      <a:outerShdw blurRad="38100" dist="38100" dir="2700000" algn="tl">
                        <a:srgbClr val="FFFFFF"/>
                      </a:outerShdw>
                    </a:effectLst>
                  </a:rPr>
                  <a:t>班级</a:t>
                </a:r>
              </a:p>
            </p:txBody>
          </p:sp>
          <p:sp>
            <p:nvSpPr>
              <p:cNvPr id="439305" name="Oval 9"/>
              <p:cNvSpPr>
                <a:spLocks noChangeArrowheads="1"/>
              </p:cNvSpPr>
              <p:nvPr/>
            </p:nvSpPr>
            <p:spPr bwMode="auto">
              <a:xfrm>
                <a:off x="3361" y="355"/>
                <a:ext cx="446" cy="294"/>
              </a:xfrm>
              <a:prstGeom prst="ellipse">
                <a:avLst/>
              </a:prstGeom>
              <a:solidFill>
                <a:srgbClr val="CCFFFF"/>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sz="2200" b="1" u="sng" dirty="0">
                    <a:effectLst>
                      <a:outerShdw blurRad="38100" dist="38100" dir="2700000" algn="tl">
                        <a:srgbClr val="FFFFFF"/>
                      </a:outerShdw>
                    </a:effectLst>
                  </a:rPr>
                  <a:t>学号</a:t>
                </a:r>
              </a:p>
            </p:txBody>
          </p:sp>
          <p:sp>
            <p:nvSpPr>
              <p:cNvPr id="439306" name="Oval 10"/>
              <p:cNvSpPr>
                <a:spLocks noChangeArrowheads="1"/>
              </p:cNvSpPr>
              <p:nvPr/>
            </p:nvSpPr>
            <p:spPr bwMode="auto">
              <a:xfrm>
                <a:off x="3864" y="355"/>
                <a:ext cx="448" cy="294"/>
              </a:xfrm>
              <a:prstGeom prst="ellipse">
                <a:avLst/>
              </a:prstGeom>
              <a:solidFill>
                <a:srgbClr val="CCFFFF"/>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sz="2200" b="1" dirty="0">
                    <a:effectLst>
                      <a:outerShdw blurRad="38100" dist="38100" dir="2700000" algn="tl">
                        <a:srgbClr val="FFFFFF"/>
                      </a:outerShdw>
                    </a:effectLst>
                  </a:rPr>
                  <a:t>姓名</a:t>
                </a:r>
              </a:p>
            </p:txBody>
          </p:sp>
          <p:sp>
            <p:nvSpPr>
              <p:cNvPr id="439307" name="Oval 11"/>
              <p:cNvSpPr>
                <a:spLocks noChangeArrowheads="1"/>
              </p:cNvSpPr>
              <p:nvPr/>
            </p:nvSpPr>
            <p:spPr bwMode="auto">
              <a:xfrm>
                <a:off x="4366" y="355"/>
                <a:ext cx="453" cy="294"/>
              </a:xfrm>
              <a:prstGeom prst="ellipse">
                <a:avLst/>
              </a:prstGeom>
              <a:solidFill>
                <a:srgbClr val="CCFFFF"/>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sz="2200" b="1" dirty="0">
                    <a:effectLst>
                      <a:outerShdw blurRad="38100" dist="38100" dir="2700000" algn="tl">
                        <a:srgbClr val="FFFFFF"/>
                      </a:outerShdw>
                    </a:effectLst>
                  </a:rPr>
                  <a:t>性别</a:t>
                </a:r>
              </a:p>
            </p:txBody>
          </p:sp>
          <p:sp>
            <p:nvSpPr>
              <p:cNvPr id="439308" name="Oval 12"/>
              <p:cNvSpPr>
                <a:spLocks noChangeArrowheads="1"/>
              </p:cNvSpPr>
              <p:nvPr/>
            </p:nvSpPr>
            <p:spPr bwMode="auto">
              <a:xfrm>
                <a:off x="45" y="355"/>
                <a:ext cx="703" cy="335"/>
              </a:xfrm>
              <a:prstGeom prst="ellipse">
                <a:avLst/>
              </a:prstGeom>
              <a:solidFill>
                <a:srgbClr val="CCECFF"/>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50000"/>
                  </a:lnSpc>
                </a:pPr>
                <a:r>
                  <a:rPr lang="zh-CN" altLang="en-US" sz="2200" b="1" u="sng" dirty="0">
                    <a:effectLst>
                      <a:outerShdw blurRad="38100" dist="38100" dir="2700000" algn="tl">
                        <a:srgbClr val="FFFFFF"/>
                      </a:outerShdw>
                    </a:effectLst>
                  </a:rPr>
                  <a:t>专业代码</a:t>
                </a:r>
              </a:p>
            </p:txBody>
          </p:sp>
          <p:sp>
            <p:nvSpPr>
              <p:cNvPr id="439309" name="Oval 13"/>
              <p:cNvSpPr>
                <a:spLocks noChangeArrowheads="1"/>
              </p:cNvSpPr>
              <p:nvPr/>
            </p:nvSpPr>
            <p:spPr bwMode="auto">
              <a:xfrm>
                <a:off x="4919" y="346"/>
                <a:ext cx="714" cy="333"/>
              </a:xfrm>
              <a:prstGeom prst="ellipse">
                <a:avLst/>
              </a:prstGeom>
              <a:solidFill>
                <a:srgbClr val="CCFFFF"/>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sz="2200" b="1" dirty="0">
                    <a:effectLst>
                      <a:outerShdw blurRad="38100" dist="38100" dir="2700000" algn="tl">
                        <a:srgbClr val="FFFFFF"/>
                      </a:outerShdw>
                    </a:effectLst>
                  </a:rPr>
                  <a:t>出生年月</a:t>
                </a:r>
              </a:p>
            </p:txBody>
          </p:sp>
          <p:sp>
            <p:nvSpPr>
              <p:cNvPr id="439310" name="Rectangle 14"/>
              <p:cNvSpPr>
                <a:spLocks noChangeArrowheads="1"/>
              </p:cNvSpPr>
              <p:nvPr/>
            </p:nvSpPr>
            <p:spPr bwMode="auto">
              <a:xfrm>
                <a:off x="503" y="897"/>
                <a:ext cx="603" cy="246"/>
              </a:xfrm>
              <a:prstGeom prst="rect">
                <a:avLst/>
              </a:prstGeom>
              <a:solidFill>
                <a:srgbClr val="66FF66"/>
              </a:solidFill>
              <a:ln w="9525">
                <a:solidFill>
                  <a:schemeClr val="tx1"/>
                </a:solidFill>
                <a:miter lim="800000"/>
                <a:headEnd/>
                <a:tailEnd/>
              </a:ln>
              <a:effectLst>
                <a:outerShdw dist="17961" dir="2700000" algn="ctr" rotWithShape="0">
                  <a:schemeClr val="tx1"/>
                </a:outerShdw>
              </a:effectLst>
            </p:spPr>
            <p:txBody>
              <a:bodyPr wrap="none" lIns="0" tIns="0" rIns="0" bIns="0" anchor="ctr" anchorCtr="1"/>
              <a:lstStyle/>
              <a:p>
                <a:pPr algn="ctr">
                  <a:lnSpc>
                    <a:spcPct val="100000"/>
                  </a:lnSpc>
                  <a:spcBef>
                    <a:spcPts val="0"/>
                  </a:spcBef>
                </a:pPr>
                <a:r>
                  <a:rPr lang="zh-CN" altLang="en-US" b="1" dirty="0">
                    <a:effectLst>
                      <a:outerShdw blurRad="38100" dist="38100" dir="2700000" algn="tl">
                        <a:srgbClr val="FFFFFF"/>
                      </a:outerShdw>
                    </a:effectLst>
                  </a:rPr>
                  <a:t>专业</a:t>
                </a:r>
              </a:p>
            </p:txBody>
          </p:sp>
          <p:sp>
            <p:nvSpPr>
              <p:cNvPr id="439311" name="AutoShape 15"/>
              <p:cNvSpPr>
                <a:spLocks noChangeArrowheads="1"/>
              </p:cNvSpPr>
              <p:nvPr/>
            </p:nvSpPr>
            <p:spPr bwMode="auto">
              <a:xfrm>
                <a:off x="2160" y="840"/>
                <a:ext cx="954" cy="353"/>
              </a:xfrm>
              <a:prstGeom prst="flowChartDecision">
                <a:avLst/>
              </a:prstGeom>
              <a:solidFill>
                <a:srgbClr val="FFCC00"/>
              </a:solidFill>
              <a:ln w="9525">
                <a:solidFill>
                  <a:schemeClr val="tx1"/>
                </a:solidFill>
                <a:miter lim="800000"/>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b="1" dirty="0">
                    <a:effectLst>
                      <a:outerShdw blurRad="38100" dist="38100" dir="2700000" algn="tl">
                        <a:srgbClr val="FFFFFF"/>
                      </a:outerShdw>
                    </a:effectLst>
                  </a:rPr>
                  <a:t>归属</a:t>
                </a:r>
              </a:p>
            </p:txBody>
          </p:sp>
          <p:sp>
            <p:nvSpPr>
              <p:cNvPr id="439312" name="Rectangle 16"/>
              <p:cNvSpPr>
                <a:spLocks noChangeArrowheads="1"/>
              </p:cNvSpPr>
              <p:nvPr/>
            </p:nvSpPr>
            <p:spPr bwMode="auto">
              <a:xfrm>
                <a:off x="4057" y="840"/>
                <a:ext cx="607" cy="249"/>
              </a:xfrm>
              <a:prstGeom prst="rect">
                <a:avLst/>
              </a:prstGeom>
              <a:solidFill>
                <a:srgbClr val="66FF66"/>
              </a:solidFill>
              <a:ln w="9525">
                <a:solidFill>
                  <a:schemeClr val="tx1"/>
                </a:solidFill>
                <a:miter lim="800000"/>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b="1" dirty="0">
                    <a:effectLst>
                      <a:outerShdw blurRad="38100" dist="38100" dir="2700000" algn="tl">
                        <a:srgbClr val="FFFFFF"/>
                      </a:outerShdw>
                    </a:effectLst>
                  </a:rPr>
                  <a:t>学生</a:t>
                </a:r>
              </a:p>
            </p:txBody>
          </p:sp>
          <p:sp>
            <p:nvSpPr>
              <p:cNvPr id="439313" name="Oval 17"/>
              <p:cNvSpPr>
                <a:spLocks noChangeArrowheads="1"/>
              </p:cNvSpPr>
              <p:nvPr/>
            </p:nvSpPr>
            <p:spPr bwMode="auto">
              <a:xfrm>
                <a:off x="5274" y="794"/>
                <a:ext cx="446" cy="259"/>
              </a:xfrm>
              <a:prstGeom prst="ellipse">
                <a:avLst/>
              </a:prstGeom>
              <a:solidFill>
                <a:srgbClr val="CCFFFF"/>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sz="2200" b="1" dirty="0">
                    <a:effectLst>
                      <a:outerShdw blurRad="38100" dist="38100" dir="2700000" algn="tl">
                        <a:srgbClr val="FFFFFF"/>
                      </a:outerShdw>
                    </a:effectLst>
                  </a:rPr>
                  <a:t>籍贯</a:t>
                </a:r>
              </a:p>
            </p:txBody>
          </p:sp>
          <p:sp>
            <p:nvSpPr>
              <p:cNvPr id="439314" name="AutoShape 18"/>
              <p:cNvSpPr>
                <a:spLocks noChangeArrowheads="1"/>
              </p:cNvSpPr>
              <p:nvPr/>
            </p:nvSpPr>
            <p:spPr bwMode="auto">
              <a:xfrm>
                <a:off x="1100" y="1193"/>
                <a:ext cx="963" cy="339"/>
              </a:xfrm>
              <a:prstGeom prst="flowChartDecision">
                <a:avLst/>
              </a:prstGeom>
              <a:solidFill>
                <a:srgbClr val="FFCC00"/>
              </a:solidFill>
              <a:ln w="9525">
                <a:solidFill>
                  <a:schemeClr val="tx1"/>
                </a:solidFill>
                <a:miter lim="800000"/>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b="1" dirty="0">
                    <a:effectLst>
                      <a:outerShdw blurRad="38100" dist="38100" dir="2700000" algn="tl">
                        <a:srgbClr val="FFFFFF"/>
                      </a:outerShdw>
                    </a:effectLst>
                  </a:rPr>
                  <a:t>设置</a:t>
                </a:r>
              </a:p>
            </p:txBody>
          </p:sp>
          <p:sp>
            <p:nvSpPr>
              <p:cNvPr id="439315" name="AutoShape 19"/>
              <p:cNvSpPr>
                <a:spLocks noChangeArrowheads="1"/>
              </p:cNvSpPr>
              <p:nvPr/>
            </p:nvSpPr>
            <p:spPr bwMode="auto">
              <a:xfrm>
                <a:off x="3211" y="1193"/>
                <a:ext cx="953" cy="325"/>
              </a:xfrm>
              <a:prstGeom prst="flowChartDecision">
                <a:avLst/>
              </a:prstGeom>
              <a:solidFill>
                <a:srgbClr val="FFCC00"/>
              </a:solidFill>
              <a:ln w="9525">
                <a:solidFill>
                  <a:schemeClr val="tx1"/>
                </a:solidFill>
                <a:miter lim="800000"/>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b="1" dirty="0">
                    <a:effectLst>
                      <a:outerShdw blurRad="38100" dist="38100" dir="2700000" algn="tl">
                        <a:srgbClr val="FFFFFF"/>
                      </a:outerShdw>
                    </a:effectLst>
                  </a:rPr>
                  <a:t>学习</a:t>
                </a:r>
              </a:p>
            </p:txBody>
          </p:sp>
          <p:sp>
            <p:nvSpPr>
              <p:cNvPr id="439316" name="Oval 20"/>
              <p:cNvSpPr>
                <a:spLocks noChangeArrowheads="1"/>
              </p:cNvSpPr>
              <p:nvPr/>
            </p:nvSpPr>
            <p:spPr bwMode="auto">
              <a:xfrm>
                <a:off x="4567" y="1100"/>
                <a:ext cx="448" cy="278"/>
              </a:xfrm>
              <a:prstGeom prst="ellipse">
                <a:avLst/>
              </a:prstGeom>
              <a:solidFill>
                <a:srgbClr val="CCFFCC"/>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sz="2100" b="1" u="sng" dirty="0">
                    <a:effectLst>
                      <a:outerShdw blurRad="38100" dist="38100" dir="2700000" algn="tl">
                        <a:srgbClr val="FFFFFF"/>
                      </a:outerShdw>
                    </a:effectLst>
                  </a:rPr>
                  <a:t>学号</a:t>
                </a:r>
              </a:p>
            </p:txBody>
          </p:sp>
          <p:sp>
            <p:nvSpPr>
              <p:cNvPr id="439317" name="Oval 21"/>
              <p:cNvSpPr>
                <a:spLocks noChangeArrowheads="1"/>
              </p:cNvSpPr>
              <p:nvPr/>
            </p:nvSpPr>
            <p:spPr bwMode="auto">
              <a:xfrm>
                <a:off x="4989" y="1272"/>
                <a:ext cx="603" cy="293"/>
              </a:xfrm>
              <a:prstGeom prst="ellipse">
                <a:avLst/>
              </a:prstGeom>
              <a:solidFill>
                <a:srgbClr val="CCFFCC"/>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sz="2100" b="1" u="sng" dirty="0">
                    <a:effectLst>
                      <a:outerShdw blurRad="38100" dist="38100" dir="2700000" algn="tl">
                        <a:srgbClr val="FFFFFF"/>
                      </a:outerShdw>
                    </a:effectLst>
                  </a:rPr>
                  <a:t>课程号</a:t>
                </a:r>
              </a:p>
            </p:txBody>
          </p:sp>
          <p:sp>
            <p:nvSpPr>
              <p:cNvPr id="439318" name="Oval 22"/>
              <p:cNvSpPr>
                <a:spLocks noChangeArrowheads="1"/>
              </p:cNvSpPr>
              <p:nvPr/>
            </p:nvSpPr>
            <p:spPr bwMode="auto">
              <a:xfrm>
                <a:off x="4718" y="1518"/>
                <a:ext cx="452" cy="279"/>
              </a:xfrm>
              <a:prstGeom prst="ellipse">
                <a:avLst/>
              </a:prstGeom>
              <a:solidFill>
                <a:srgbClr val="CCFFCC"/>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sz="2100" b="1" dirty="0">
                    <a:effectLst>
                      <a:outerShdw blurRad="38100" dist="38100" dir="2700000" algn="tl">
                        <a:srgbClr val="FFFFFF"/>
                      </a:outerShdw>
                    </a:effectLst>
                  </a:rPr>
                  <a:t>分数</a:t>
                </a:r>
              </a:p>
            </p:txBody>
          </p:sp>
          <p:sp>
            <p:nvSpPr>
              <p:cNvPr id="439319" name="AutoShape 23"/>
              <p:cNvSpPr>
                <a:spLocks noChangeArrowheads="1"/>
              </p:cNvSpPr>
              <p:nvPr/>
            </p:nvSpPr>
            <p:spPr bwMode="auto">
              <a:xfrm>
                <a:off x="2306" y="1582"/>
                <a:ext cx="617" cy="249"/>
              </a:xfrm>
              <a:prstGeom prst="flowChartProcess">
                <a:avLst/>
              </a:prstGeom>
              <a:solidFill>
                <a:srgbClr val="66FF66"/>
              </a:solidFill>
              <a:ln w="9525">
                <a:solidFill>
                  <a:schemeClr val="tx1"/>
                </a:solidFill>
                <a:miter lim="800000"/>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b="1" dirty="0">
                    <a:effectLst>
                      <a:outerShdw blurRad="38100" dist="38100" dir="2700000" algn="tl">
                        <a:srgbClr val="FFFFFF"/>
                      </a:outerShdw>
                    </a:effectLst>
                  </a:rPr>
                  <a:t>课程</a:t>
                </a:r>
              </a:p>
            </p:txBody>
          </p:sp>
          <p:sp>
            <p:nvSpPr>
              <p:cNvPr id="439320" name="AutoShape 24"/>
              <p:cNvSpPr>
                <a:spLocks noChangeArrowheads="1"/>
              </p:cNvSpPr>
              <p:nvPr/>
            </p:nvSpPr>
            <p:spPr bwMode="auto">
              <a:xfrm>
                <a:off x="2155" y="2077"/>
                <a:ext cx="957" cy="343"/>
              </a:xfrm>
              <a:prstGeom prst="flowChartDecision">
                <a:avLst/>
              </a:prstGeom>
              <a:solidFill>
                <a:srgbClr val="FFCC00"/>
              </a:solidFill>
              <a:ln w="9525">
                <a:solidFill>
                  <a:schemeClr val="tx1"/>
                </a:solidFill>
                <a:miter lim="800000"/>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b="1" dirty="0">
                    <a:effectLst>
                      <a:outerShdw blurRad="38100" dist="38100" dir="2700000" algn="tl">
                        <a:srgbClr val="FFFFFF"/>
                      </a:outerShdw>
                    </a:effectLst>
                  </a:rPr>
                  <a:t>讲授</a:t>
                </a:r>
              </a:p>
            </p:txBody>
          </p:sp>
          <p:sp>
            <p:nvSpPr>
              <p:cNvPr id="439321" name="AutoShape 25"/>
              <p:cNvSpPr>
                <a:spLocks noChangeArrowheads="1"/>
              </p:cNvSpPr>
              <p:nvPr/>
            </p:nvSpPr>
            <p:spPr bwMode="auto">
              <a:xfrm>
                <a:off x="2306" y="2714"/>
                <a:ext cx="612" cy="249"/>
              </a:xfrm>
              <a:prstGeom prst="flowChartProcess">
                <a:avLst/>
              </a:prstGeom>
              <a:solidFill>
                <a:srgbClr val="66FF66"/>
              </a:solidFill>
              <a:ln w="9525">
                <a:solidFill>
                  <a:schemeClr val="tx1"/>
                </a:solidFill>
                <a:miter lim="800000"/>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b="1" dirty="0">
                    <a:effectLst>
                      <a:outerShdw blurRad="38100" dist="38100" dir="2700000" algn="tl">
                        <a:srgbClr val="FFFFFF"/>
                      </a:outerShdw>
                    </a:effectLst>
                  </a:rPr>
                  <a:t>教师</a:t>
                </a:r>
              </a:p>
            </p:txBody>
          </p:sp>
          <p:sp>
            <p:nvSpPr>
              <p:cNvPr id="439322" name="Oval 26"/>
              <p:cNvSpPr>
                <a:spLocks noChangeArrowheads="1"/>
              </p:cNvSpPr>
              <p:nvPr/>
            </p:nvSpPr>
            <p:spPr bwMode="auto">
              <a:xfrm>
                <a:off x="95" y="1239"/>
                <a:ext cx="698" cy="343"/>
              </a:xfrm>
              <a:prstGeom prst="ellipse">
                <a:avLst/>
              </a:prstGeom>
              <a:solidFill>
                <a:srgbClr val="CCFFCC"/>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sz="2100" b="1" u="sng" dirty="0">
                    <a:effectLst>
                      <a:outerShdw blurRad="38100" dist="38100" dir="2700000" algn="tl">
                        <a:srgbClr val="FFFFFF"/>
                      </a:outerShdw>
                    </a:effectLst>
                  </a:rPr>
                  <a:t>专业代码</a:t>
                </a:r>
              </a:p>
            </p:txBody>
          </p:sp>
          <p:sp>
            <p:nvSpPr>
              <p:cNvPr id="439323" name="Oval 27"/>
              <p:cNvSpPr>
                <a:spLocks noChangeArrowheads="1"/>
              </p:cNvSpPr>
              <p:nvPr/>
            </p:nvSpPr>
            <p:spPr bwMode="auto">
              <a:xfrm>
                <a:off x="296" y="1657"/>
                <a:ext cx="603" cy="327"/>
              </a:xfrm>
              <a:prstGeom prst="ellipse">
                <a:avLst/>
              </a:prstGeom>
              <a:solidFill>
                <a:srgbClr val="CCFFCC"/>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sz="2100" b="1" u="sng" dirty="0">
                    <a:effectLst>
                      <a:outerShdw blurRad="38100" dist="38100" dir="2700000" algn="tl">
                        <a:srgbClr val="FFFFFF"/>
                      </a:outerShdw>
                    </a:effectLst>
                  </a:rPr>
                  <a:t>课程号</a:t>
                </a:r>
              </a:p>
            </p:txBody>
          </p:sp>
          <p:sp>
            <p:nvSpPr>
              <p:cNvPr id="439324" name="Oval 28"/>
              <p:cNvSpPr>
                <a:spLocks noChangeArrowheads="1"/>
              </p:cNvSpPr>
              <p:nvPr/>
            </p:nvSpPr>
            <p:spPr bwMode="auto">
              <a:xfrm>
                <a:off x="1502" y="1877"/>
                <a:ext cx="603" cy="292"/>
              </a:xfrm>
              <a:prstGeom prst="ellipse">
                <a:avLst/>
              </a:prstGeom>
              <a:solidFill>
                <a:srgbClr val="CCECFF"/>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sz="2100" b="1" u="sng" dirty="0">
                    <a:effectLst>
                      <a:outerShdw blurRad="38100" dist="38100" dir="2700000" algn="tl">
                        <a:srgbClr val="FFFFFF"/>
                      </a:outerShdw>
                    </a:effectLst>
                  </a:rPr>
                  <a:t>课程号</a:t>
                </a:r>
              </a:p>
            </p:txBody>
          </p:sp>
          <p:sp>
            <p:nvSpPr>
              <p:cNvPr id="439325" name="Oval 29"/>
              <p:cNvSpPr>
                <a:spLocks noChangeArrowheads="1"/>
              </p:cNvSpPr>
              <p:nvPr/>
            </p:nvSpPr>
            <p:spPr bwMode="auto">
              <a:xfrm>
                <a:off x="3462" y="1565"/>
                <a:ext cx="448" cy="263"/>
              </a:xfrm>
              <a:prstGeom prst="ellipse">
                <a:avLst/>
              </a:prstGeom>
              <a:solidFill>
                <a:srgbClr val="CCECFF"/>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sz="2100" b="1" dirty="0">
                    <a:effectLst>
                      <a:outerShdw blurRad="38100" dist="38100" dir="2700000" algn="tl">
                        <a:srgbClr val="FFFFFF"/>
                      </a:outerShdw>
                    </a:effectLst>
                  </a:rPr>
                  <a:t>学时</a:t>
                </a:r>
              </a:p>
            </p:txBody>
          </p:sp>
          <p:sp>
            <p:nvSpPr>
              <p:cNvPr id="439326" name="Oval 30"/>
              <p:cNvSpPr>
                <a:spLocks noChangeArrowheads="1"/>
              </p:cNvSpPr>
              <p:nvPr/>
            </p:nvSpPr>
            <p:spPr bwMode="auto">
              <a:xfrm>
                <a:off x="3311" y="1877"/>
                <a:ext cx="605" cy="292"/>
              </a:xfrm>
              <a:prstGeom prst="ellipse">
                <a:avLst/>
              </a:prstGeom>
              <a:solidFill>
                <a:srgbClr val="CCECFF"/>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sz="2100" b="1" dirty="0">
                    <a:effectLst>
                      <a:outerShdw blurRad="38100" dist="38100" dir="2700000" algn="tl">
                        <a:srgbClr val="FFFFFF"/>
                      </a:outerShdw>
                    </a:effectLst>
                  </a:rPr>
                  <a:t>课程名</a:t>
                </a:r>
              </a:p>
            </p:txBody>
          </p:sp>
          <p:sp>
            <p:nvSpPr>
              <p:cNvPr id="439327" name="Oval 31"/>
              <p:cNvSpPr>
                <a:spLocks noChangeArrowheads="1"/>
              </p:cNvSpPr>
              <p:nvPr/>
            </p:nvSpPr>
            <p:spPr bwMode="auto">
              <a:xfrm>
                <a:off x="289" y="2169"/>
                <a:ext cx="817" cy="343"/>
              </a:xfrm>
              <a:prstGeom prst="ellipse">
                <a:avLst/>
              </a:prstGeom>
              <a:solidFill>
                <a:srgbClr val="CCFFCC"/>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sz="2100" b="1" u="sng" dirty="0">
                    <a:effectLst>
                      <a:outerShdw blurRad="38100" dist="38100" dir="2700000" algn="tl">
                        <a:srgbClr val="FFFFFF"/>
                      </a:outerShdw>
                    </a:effectLst>
                  </a:rPr>
                  <a:t>教职工号</a:t>
                </a:r>
              </a:p>
            </p:txBody>
          </p:sp>
          <p:sp>
            <p:nvSpPr>
              <p:cNvPr id="439328" name="Oval 32"/>
              <p:cNvSpPr>
                <a:spLocks noChangeArrowheads="1"/>
              </p:cNvSpPr>
              <p:nvPr/>
            </p:nvSpPr>
            <p:spPr bwMode="auto">
              <a:xfrm>
                <a:off x="4216" y="2221"/>
                <a:ext cx="653" cy="247"/>
              </a:xfrm>
              <a:prstGeom prst="ellipse">
                <a:avLst/>
              </a:prstGeom>
              <a:solidFill>
                <a:srgbClr val="CCFFCC"/>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sz="2100" b="1" u="sng" dirty="0">
                    <a:effectLst>
                      <a:outerShdw blurRad="38100" dist="38100" dir="2700000" algn="tl">
                        <a:srgbClr val="FFFFFF"/>
                      </a:outerShdw>
                    </a:effectLst>
                  </a:rPr>
                  <a:t>课程号</a:t>
                </a:r>
              </a:p>
            </p:txBody>
          </p:sp>
          <p:sp>
            <p:nvSpPr>
              <p:cNvPr id="439329" name="Oval 33"/>
              <p:cNvSpPr>
                <a:spLocks noChangeArrowheads="1"/>
              </p:cNvSpPr>
              <p:nvPr/>
            </p:nvSpPr>
            <p:spPr bwMode="auto">
              <a:xfrm>
                <a:off x="1251" y="2541"/>
                <a:ext cx="708" cy="328"/>
              </a:xfrm>
              <a:prstGeom prst="ellipse">
                <a:avLst/>
              </a:prstGeom>
              <a:solidFill>
                <a:srgbClr val="CCFFFF"/>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50000"/>
                  </a:lnSpc>
                </a:pPr>
                <a:r>
                  <a:rPr lang="zh-CN" altLang="en-US" sz="2100" b="1" u="sng" dirty="0">
                    <a:effectLst>
                      <a:outerShdw blurRad="38100" dist="38100" dir="2700000" algn="tl">
                        <a:srgbClr val="FFFFFF"/>
                      </a:outerShdw>
                    </a:effectLst>
                  </a:rPr>
                  <a:t>教职工号</a:t>
                </a:r>
              </a:p>
            </p:txBody>
          </p:sp>
          <p:sp>
            <p:nvSpPr>
              <p:cNvPr id="439330" name="Oval 34"/>
              <p:cNvSpPr>
                <a:spLocks noChangeArrowheads="1"/>
              </p:cNvSpPr>
              <p:nvPr/>
            </p:nvSpPr>
            <p:spPr bwMode="auto">
              <a:xfrm>
                <a:off x="3462" y="2589"/>
                <a:ext cx="710" cy="320"/>
              </a:xfrm>
              <a:prstGeom prst="ellipse">
                <a:avLst/>
              </a:prstGeom>
              <a:solidFill>
                <a:srgbClr val="CCFFFF"/>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sz="2100" b="1" dirty="0">
                    <a:effectLst>
                      <a:outerShdw blurRad="38100" dist="38100" dir="2700000" algn="tl">
                        <a:srgbClr val="FFFFFF"/>
                      </a:outerShdw>
                    </a:effectLst>
                  </a:rPr>
                  <a:t>电话号码</a:t>
                </a:r>
              </a:p>
            </p:txBody>
          </p:sp>
          <p:sp>
            <p:nvSpPr>
              <p:cNvPr id="439331" name="Oval 35"/>
              <p:cNvSpPr>
                <a:spLocks noChangeArrowheads="1"/>
              </p:cNvSpPr>
              <p:nvPr/>
            </p:nvSpPr>
            <p:spPr bwMode="auto">
              <a:xfrm>
                <a:off x="3663" y="3009"/>
                <a:ext cx="607" cy="323"/>
              </a:xfrm>
              <a:prstGeom prst="ellipse">
                <a:avLst/>
              </a:prstGeom>
              <a:solidFill>
                <a:srgbClr val="CCFFFF"/>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00000"/>
                  </a:lnSpc>
                </a:pPr>
                <a:r>
                  <a:rPr lang="zh-CN" altLang="en-US" sz="2100" b="1" dirty="0">
                    <a:effectLst>
                      <a:outerShdw blurRad="38100" dist="38100" dir="2700000" algn="tl">
                        <a:srgbClr val="FFFFFF"/>
                      </a:outerShdw>
                    </a:effectLst>
                  </a:rPr>
                  <a:t>教研室</a:t>
                </a:r>
              </a:p>
            </p:txBody>
          </p:sp>
          <p:sp>
            <p:nvSpPr>
              <p:cNvPr id="439332" name="Oval 36"/>
              <p:cNvSpPr>
                <a:spLocks noChangeArrowheads="1"/>
              </p:cNvSpPr>
              <p:nvPr/>
            </p:nvSpPr>
            <p:spPr bwMode="auto">
              <a:xfrm>
                <a:off x="1402" y="2914"/>
                <a:ext cx="435" cy="292"/>
              </a:xfrm>
              <a:prstGeom prst="ellipse">
                <a:avLst/>
              </a:prstGeom>
              <a:solidFill>
                <a:srgbClr val="CCFFFF"/>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50000"/>
                  </a:lnSpc>
                </a:pPr>
                <a:r>
                  <a:rPr lang="zh-CN" altLang="en-US" sz="2100" b="1" dirty="0">
                    <a:effectLst>
                      <a:outerShdw blurRad="38100" dist="38100" dir="2700000" algn="tl">
                        <a:srgbClr val="FFFFFF"/>
                      </a:outerShdw>
                    </a:effectLst>
                  </a:rPr>
                  <a:t>姓名</a:t>
                </a:r>
              </a:p>
            </p:txBody>
          </p:sp>
          <p:sp>
            <p:nvSpPr>
              <p:cNvPr id="439333" name="Oval 37"/>
              <p:cNvSpPr>
                <a:spLocks noChangeArrowheads="1"/>
              </p:cNvSpPr>
              <p:nvPr/>
            </p:nvSpPr>
            <p:spPr bwMode="auto">
              <a:xfrm>
                <a:off x="1703" y="3206"/>
                <a:ext cx="437" cy="313"/>
              </a:xfrm>
              <a:prstGeom prst="ellipse">
                <a:avLst/>
              </a:prstGeom>
              <a:solidFill>
                <a:srgbClr val="CCFFFF"/>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50000"/>
                  </a:lnSpc>
                </a:pPr>
                <a:r>
                  <a:rPr lang="zh-CN" altLang="en-US" sz="2100" b="1" dirty="0">
                    <a:effectLst>
                      <a:outerShdw blurRad="38100" dist="38100" dir="2700000" algn="tl">
                        <a:srgbClr val="FFFFFF"/>
                      </a:outerShdw>
                    </a:effectLst>
                  </a:rPr>
                  <a:t>性别</a:t>
                </a:r>
              </a:p>
            </p:txBody>
          </p:sp>
          <p:sp>
            <p:nvSpPr>
              <p:cNvPr id="439334" name="Oval 38"/>
              <p:cNvSpPr>
                <a:spLocks noChangeArrowheads="1"/>
              </p:cNvSpPr>
              <p:nvPr/>
            </p:nvSpPr>
            <p:spPr bwMode="auto">
              <a:xfrm>
                <a:off x="2284" y="3206"/>
                <a:ext cx="703" cy="406"/>
              </a:xfrm>
              <a:prstGeom prst="ellipse">
                <a:avLst/>
              </a:prstGeom>
              <a:solidFill>
                <a:srgbClr val="CCFFFF"/>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50000"/>
                  </a:lnSpc>
                </a:pPr>
                <a:r>
                  <a:rPr lang="zh-CN" altLang="en-US" sz="2100" b="1" dirty="0">
                    <a:effectLst>
                      <a:outerShdw blurRad="38100" dist="38100" dir="2700000" algn="tl">
                        <a:srgbClr val="FFFFFF"/>
                      </a:outerShdw>
                    </a:effectLst>
                  </a:rPr>
                  <a:t>出生年月</a:t>
                </a:r>
              </a:p>
            </p:txBody>
          </p:sp>
          <p:sp>
            <p:nvSpPr>
              <p:cNvPr id="439335" name="Oval 39"/>
              <p:cNvSpPr>
                <a:spLocks noChangeArrowheads="1"/>
              </p:cNvSpPr>
              <p:nvPr/>
            </p:nvSpPr>
            <p:spPr bwMode="auto">
              <a:xfrm>
                <a:off x="3138" y="3193"/>
                <a:ext cx="489" cy="326"/>
              </a:xfrm>
              <a:prstGeom prst="ellipse">
                <a:avLst/>
              </a:prstGeom>
              <a:solidFill>
                <a:srgbClr val="CCFFFF"/>
              </a:solidFill>
              <a:ln w="9525">
                <a:solidFill>
                  <a:schemeClr val="tx1"/>
                </a:solidFill>
                <a:round/>
                <a:headEnd/>
                <a:tailEnd/>
              </a:ln>
              <a:effectLst>
                <a:outerShdw dist="17961" dir="2700000" algn="ctr" rotWithShape="0">
                  <a:schemeClr val="tx1"/>
                </a:outerShdw>
              </a:effectLst>
            </p:spPr>
            <p:txBody>
              <a:bodyPr wrap="none" lIns="0" tIns="0" rIns="0" bIns="0" anchor="ctr" anchorCtr="1"/>
              <a:lstStyle/>
              <a:p>
                <a:pPr algn="ctr">
                  <a:lnSpc>
                    <a:spcPct val="150000"/>
                  </a:lnSpc>
                </a:pPr>
                <a:r>
                  <a:rPr lang="zh-CN" altLang="en-US" sz="2100" b="1" dirty="0">
                    <a:effectLst>
                      <a:outerShdw blurRad="38100" dist="38100" dir="2700000" algn="tl">
                        <a:srgbClr val="FFFFFF"/>
                      </a:outerShdw>
                    </a:effectLst>
                  </a:rPr>
                  <a:t>职称</a:t>
                </a:r>
              </a:p>
            </p:txBody>
          </p:sp>
          <p:sp>
            <p:nvSpPr>
              <p:cNvPr id="439336" name="Line 40"/>
              <p:cNvSpPr>
                <a:spLocks noChangeShapeType="1"/>
              </p:cNvSpPr>
              <p:nvPr/>
            </p:nvSpPr>
            <p:spPr bwMode="auto">
              <a:xfrm>
                <a:off x="497" y="695"/>
                <a:ext cx="251" cy="197"/>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37" name="Line 41"/>
              <p:cNvSpPr>
                <a:spLocks noChangeShapeType="1"/>
              </p:cNvSpPr>
              <p:nvPr/>
            </p:nvSpPr>
            <p:spPr bwMode="auto">
              <a:xfrm flipH="1">
                <a:off x="949" y="695"/>
                <a:ext cx="302" cy="197"/>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38" name="Line 42"/>
              <p:cNvSpPr>
                <a:spLocks noChangeShapeType="1"/>
              </p:cNvSpPr>
              <p:nvPr/>
            </p:nvSpPr>
            <p:spPr bwMode="auto">
              <a:xfrm>
                <a:off x="1100" y="991"/>
                <a:ext cx="1055" cy="0"/>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39" name="Line 43"/>
              <p:cNvSpPr>
                <a:spLocks noChangeShapeType="1"/>
              </p:cNvSpPr>
              <p:nvPr/>
            </p:nvSpPr>
            <p:spPr bwMode="auto">
              <a:xfrm>
                <a:off x="3110" y="991"/>
                <a:ext cx="955" cy="0"/>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40" name="Line 44"/>
              <p:cNvSpPr>
                <a:spLocks noChangeShapeType="1"/>
              </p:cNvSpPr>
              <p:nvPr/>
            </p:nvSpPr>
            <p:spPr bwMode="auto">
              <a:xfrm>
                <a:off x="2055" y="695"/>
                <a:ext cx="402" cy="197"/>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41" name="Line 45"/>
              <p:cNvSpPr>
                <a:spLocks noChangeShapeType="1"/>
              </p:cNvSpPr>
              <p:nvPr/>
            </p:nvSpPr>
            <p:spPr bwMode="auto">
              <a:xfrm>
                <a:off x="2608" y="646"/>
                <a:ext cx="50" cy="197"/>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42" name="Line 46"/>
              <p:cNvSpPr>
                <a:spLocks noChangeShapeType="1"/>
              </p:cNvSpPr>
              <p:nvPr/>
            </p:nvSpPr>
            <p:spPr bwMode="auto">
              <a:xfrm flipH="1">
                <a:off x="2859" y="646"/>
                <a:ext cx="201" cy="246"/>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43" name="Line 47"/>
              <p:cNvSpPr>
                <a:spLocks noChangeShapeType="1"/>
              </p:cNvSpPr>
              <p:nvPr/>
            </p:nvSpPr>
            <p:spPr bwMode="auto">
              <a:xfrm>
                <a:off x="3670" y="639"/>
                <a:ext cx="431" cy="197"/>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44" name="Line 48"/>
              <p:cNvSpPr>
                <a:spLocks noChangeShapeType="1"/>
              </p:cNvSpPr>
              <p:nvPr/>
            </p:nvSpPr>
            <p:spPr bwMode="auto">
              <a:xfrm>
                <a:off x="4115" y="639"/>
                <a:ext cx="101" cy="197"/>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45" name="Line 49"/>
              <p:cNvSpPr>
                <a:spLocks noChangeShapeType="1"/>
              </p:cNvSpPr>
              <p:nvPr/>
            </p:nvSpPr>
            <p:spPr bwMode="auto">
              <a:xfrm flipH="1">
                <a:off x="4373" y="639"/>
                <a:ext cx="151" cy="197"/>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46" name="Line 50"/>
              <p:cNvSpPr>
                <a:spLocks noChangeShapeType="1"/>
              </p:cNvSpPr>
              <p:nvPr/>
            </p:nvSpPr>
            <p:spPr bwMode="auto">
              <a:xfrm flipH="1">
                <a:off x="4567" y="663"/>
                <a:ext cx="530" cy="173"/>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47" name="Line 51"/>
              <p:cNvSpPr>
                <a:spLocks noChangeShapeType="1"/>
              </p:cNvSpPr>
              <p:nvPr/>
            </p:nvSpPr>
            <p:spPr bwMode="auto">
              <a:xfrm flipV="1">
                <a:off x="4676" y="960"/>
                <a:ext cx="594" cy="0"/>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48" name="Line 52"/>
              <p:cNvSpPr>
                <a:spLocks noChangeShapeType="1"/>
              </p:cNvSpPr>
              <p:nvPr/>
            </p:nvSpPr>
            <p:spPr bwMode="auto">
              <a:xfrm flipH="1">
                <a:off x="3814" y="1089"/>
                <a:ext cx="402" cy="148"/>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49" name="Line 53"/>
              <p:cNvSpPr>
                <a:spLocks noChangeShapeType="1"/>
              </p:cNvSpPr>
              <p:nvPr/>
            </p:nvSpPr>
            <p:spPr bwMode="auto">
              <a:xfrm flipV="1">
                <a:off x="4165" y="1286"/>
                <a:ext cx="453" cy="49"/>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50" name="Line 54"/>
              <p:cNvSpPr>
                <a:spLocks noChangeShapeType="1"/>
              </p:cNvSpPr>
              <p:nvPr/>
            </p:nvSpPr>
            <p:spPr bwMode="auto">
              <a:xfrm>
                <a:off x="4086" y="1378"/>
                <a:ext cx="903" cy="48"/>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51" name="Line 55"/>
              <p:cNvSpPr>
                <a:spLocks noChangeShapeType="1"/>
              </p:cNvSpPr>
              <p:nvPr/>
            </p:nvSpPr>
            <p:spPr bwMode="auto">
              <a:xfrm flipH="1" flipV="1">
                <a:off x="3945" y="1426"/>
                <a:ext cx="773" cy="254"/>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52" name="Line 56"/>
              <p:cNvSpPr>
                <a:spLocks noChangeShapeType="1"/>
              </p:cNvSpPr>
              <p:nvPr/>
            </p:nvSpPr>
            <p:spPr bwMode="auto">
              <a:xfrm>
                <a:off x="1904" y="1434"/>
                <a:ext cx="402" cy="148"/>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53" name="Line 57"/>
              <p:cNvSpPr>
                <a:spLocks noChangeShapeType="1"/>
              </p:cNvSpPr>
              <p:nvPr/>
            </p:nvSpPr>
            <p:spPr bwMode="auto">
              <a:xfrm flipV="1">
                <a:off x="2923" y="1434"/>
                <a:ext cx="496" cy="154"/>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54" name="Line 58"/>
              <p:cNvSpPr>
                <a:spLocks noChangeShapeType="1"/>
              </p:cNvSpPr>
              <p:nvPr/>
            </p:nvSpPr>
            <p:spPr bwMode="auto">
              <a:xfrm flipV="1">
                <a:off x="1811" y="1722"/>
                <a:ext cx="502" cy="148"/>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55" name="Line 59"/>
              <p:cNvSpPr>
                <a:spLocks noChangeShapeType="1"/>
              </p:cNvSpPr>
              <p:nvPr/>
            </p:nvSpPr>
            <p:spPr bwMode="auto">
              <a:xfrm flipV="1">
                <a:off x="2923" y="1706"/>
                <a:ext cx="535" cy="9"/>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56" name="Line 60"/>
              <p:cNvSpPr>
                <a:spLocks noChangeShapeType="1"/>
              </p:cNvSpPr>
              <p:nvPr/>
            </p:nvSpPr>
            <p:spPr bwMode="auto">
              <a:xfrm>
                <a:off x="2909" y="1828"/>
                <a:ext cx="402" cy="147"/>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57" name="Line 61"/>
              <p:cNvSpPr>
                <a:spLocks noChangeShapeType="1"/>
              </p:cNvSpPr>
              <p:nvPr/>
            </p:nvSpPr>
            <p:spPr bwMode="auto">
              <a:xfrm flipV="1">
                <a:off x="1100" y="2271"/>
                <a:ext cx="1055" cy="98"/>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58" name="Line 62"/>
              <p:cNvSpPr>
                <a:spLocks noChangeShapeType="1"/>
              </p:cNvSpPr>
              <p:nvPr/>
            </p:nvSpPr>
            <p:spPr bwMode="auto">
              <a:xfrm>
                <a:off x="3110" y="2250"/>
                <a:ext cx="1095" cy="91"/>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59" name="Line 63"/>
              <p:cNvSpPr>
                <a:spLocks noChangeShapeType="1"/>
              </p:cNvSpPr>
              <p:nvPr/>
            </p:nvSpPr>
            <p:spPr bwMode="auto">
              <a:xfrm>
                <a:off x="2658" y="2418"/>
                <a:ext cx="1" cy="296"/>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60" name="Line 64"/>
              <p:cNvSpPr>
                <a:spLocks noChangeShapeType="1"/>
              </p:cNvSpPr>
              <p:nvPr/>
            </p:nvSpPr>
            <p:spPr bwMode="auto">
              <a:xfrm>
                <a:off x="1954" y="2763"/>
                <a:ext cx="352" cy="0"/>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61" name="Line 65"/>
              <p:cNvSpPr>
                <a:spLocks noChangeShapeType="1"/>
              </p:cNvSpPr>
              <p:nvPr/>
            </p:nvSpPr>
            <p:spPr bwMode="auto">
              <a:xfrm flipV="1">
                <a:off x="1832" y="2861"/>
                <a:ext cx="476" cy="197"/>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62" name="Line 66"/>
              <p:cNvSpPr>
                <a:spLocks noChangeShapeType="1"/>
              </p:cNvSpPr>
              <p:nvPr/>
            </p:nvSpPr>
            <p:spPr bwMode="auto">
              <a:xfrm flipV="1">
                <a:off x="2105" y="2960"/>
                <a:ext cx="251" cy="295"/>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63" name="Line 67"/>
              <p:cNvSpPr>
                <a:spLocks noChangeShapeType="1"/>
              </p:cNvSpPr>
              <p:nvPr/>
            </p:nvSpPr>
            <p:spPr bwMode="auto">
              <a:xfrm flipV="1">
                <a:off x="2658" y="2960"/>
                <a:ext cx="1" cy="246"/>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64" name="Line 68"/>
              <p:cNvSpPr>
                <a:spLocks noChangeShapeType="1"/>
              </p:cNvSpPr>
              <p:nvPr/>
            </p:nvSpPr>
            <p:spPr bwMode="auto">
              <a:xfrm flipH="1" flipV="1">
                <a:off x="2909" y="2960"/>
                <a:ext cx="402" cy="246"/>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65" name="Line 69"/>
              <p:cNvSpPr>
                <a:spLocks noChangeShapeType="1"/>
              </p:cNvSpPr>
              <p:nvPr/>
            </p:nvSpPr>
            <p:spPr bwMode="auto">
              <a:xfrm>
                <a:off x="2923" y="2861"/>
                <a:ext cx="754" cy="246"/>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66" name="Line 70"/>
              <p:cNvSpPr>
                <a:spLocks noChangeShapeType="1"/>
              </p:cNvSpPr>
              <p:nvPr/>
            </p:nvSpPr>
            <p:spPr bwMode="auto">
              <a:xfrm>
                <a:off x="2916" y="2763"/>
                <a:ext cx="546" cy="0"/>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67" name="Line 71"/>
              <p:cNvSpPr>
                <a:spLocks noChangeShapeType="1"/>
              </p:cNvSpPr>
              <p:nvPr/>
            </p:nvSpPr>
            <p:spPr bwMode="auto">
              <a:xfrm flipV="1">
                <a:off x="899" y="1483"/>
                <a:ext cx="503" cy="345"/>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68" name="Line 72"/>
              <p:cNvSpPr>
                <a:spLocks noChangeShapeType="1"/>
              </p:cNvSpPr>
              <p:nvPr/>
            </p:nvSpPr>
            <p:spPr bwMode="auto">
              <a:xfrm flipV="1">
                <a:off x="799" y="1371"/>
                <a:ext cx="301" cy="49"/>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69" name="Line 73"/>
              <p:cNvSpPr>
                <a:spLocks noChangeShapeType="1"/>
              </p:cNvSpPr>
              <p:nvPr/>
            </p:nvSpPr>
            <p:spPr bwMode="auto">
              <a:xfrm>
                <a:off x="892" y="1131"/>
                <a:ext cx="295" cy="194"/>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sp>
            <p:nvSpPr>
              <p:cNvPr id="439370" name="Text Box 74"/>
              <p:cNvSpPr txBox="1">
                <a:spLocks noChangeArrowheads="1"/>
              </p:cNvSpPr>
              <p:nvPr/>
            </p:nvSpPr>
            <p:spPr bwMode="auto">
              <a:xfrm>
                <a:off x="1453" y="750"/>
                <a:ext cx="402" cy="173"/>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en-US" altLang="zh-CN" b="1" dirty="0"/>
                  <a:t>1</a:t>
                </a:r>
              </a:p>
            </p:txBody>
          </p:sp>
          <p:sp>
            <p:nvSpPr>
              <p:cNvPr id="439371" name="Text Box 75"/>
              <p:cNvSpPr txBox="1">
                <a:spLocks noChangeArrowheads="1"/>
              </p:cNvSpPr>
              <p:nvPr/>
            </p:nvSpPr>
            <p:spPr bwMode="auto">
              <a:xfrm>
                <a:off x="3407" y="752"/>
                <a:ext cx="452" cy="173"/>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en-US" altLang="zh-CN" b="1" dirty="0"/>
                  <a:t>N</a:t>
                </a:r>
              </a:p>
            </p:txBody>
          </p:sp>
          <p:sp>
            <p:nvSpPr>
              <p:cNvPr id="439372" name="Text Box 76"/>
              <p:cNvSpPr txBox="1">
                <a:spLocks noChangeArrowheads="1"/>
              </p:cNvSpPr>
              <p:nvPr/>
            </p:nvSpPr>
            <p:spPr bwMode="auto">
              <a:xfrm>
                <a:off x="3844" y="1028"/>
                <a:ext cx="402" cy="173"/>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en-US" altLang="zh-CN" b="1" dirty="0"/>
                  <a:t>M</a:t>
                </a:r>
              </a:p>
            </p:txBody>
          </p:sp>
          <p:sp>
            <p:nvSpPr>
              <p:cNvPr id="439373" name="Text Box 77"/>
              <p:cNvSpPr txBox="1">
                <a:spLocks noChangeArrowheads="1"/>
              </p:cNvSpPr>
              <p:nvPr/>
            </p:nvSpPr>
            <p:spPr bwMode="auto">
              <a:xfrm>
                <a:off x="1012" y="1050"/>
                <a:ext cx="352" cy="173"/>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en-US" altLang="zh-CN" b="1" dirty="0"/>
                  <a:t>M</a:t>
                </a:r>
              </a:p>
            </p:txBody>
          </p:sp>
          <p:sp>
            <p:nvSpPr>
              <p:cNvPr id="439374" name="Text Box 78"/>
              <p:cNvSpPr txBox="1">
                <a:spLocks noChangeArrowheads="1"/>
              </p:cNvSpPr>
              <p:nvPr/>
            </p:nvSpPr>
            <p:spPr bwMode="auto">
              <a:xfrm>
                <a:off x="2033" y="1306"/>
                <a:ext cx="402" cy="173"/>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en-US" altLang="zh-CN" b="1" dirty="0"/>
                  <a:t>N</a:t>
                </a:r>
              </a:p>
            </p:txBody>
          </p:sp>
          <p:sp>
            <p:nvSpPr>
              <p:cNvPr id="439375" name="Text Box 79"/>
              <p:cNvSpPr txBox="1">
                <a:spLocks noChangeArrowheads="1"/>
              </p:cNvSpPr>
              <p:nvPr/>
            </p:nvSpPr>
            <p:spPr bwMode="auto">
              <a:xfrm>
                <a:off x="2847" y="1334"/>
                <a:ext cx="452" cy="173"/>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r">
                  <a:spcBef>
                    <a:spcPct val="50000"/>
                  </a:spcBef>
                </a:pPr>
                <a:r>
                  <a:rPr lang="en-US" altLang="zh-CN" b="1" dirty="0"/>
                  <a:t>N</a:t>
                </a:r>
              </a:p>
            </p:txBody>
          </p:sp>
          <p:sp>
            <p:nvSpPr>
              <p:cNvPr id="439376" name="Text Box 80"/>
              <p:cNvSpPr txBox="1">
                <a:spLocks noChangeArrowheads="1"/>
              </p:cNvSpPr>
              <p:nvPr/>
            </p:nvSpPr>
            <p:spPr bwMode="auto">
              <a:xfrm>
                <a:off x="2658" y="1909"/>
                <a:ext cx="352" cy="173"/>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en-US" altLang="zh-CN" b="1"/>
                  <a:t>N</a:t>
                </a:r>
              </a:p>
            </p:txBody>
          </p:sp>
          <p:sp>
            <p:nvSpPr>
              <p:cNvPr id="439377" name="Text Box 81"/>
              <p:cNvSpPr txBox="1">
                <a:spLocks noChangeArrowheads="1"/>
              </p:cNvSpPr>
              <p:nvPr/>
            </p:nvSpPr>
            <p:spPr bwMode="auto">
              <a:xfrm>
                <a:off x="2658" y="2499"/>
                <a:ext cx="251" cy="173"/>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en-US" altLang="zh-CN" b="1"/>
                  <a:t>M</a:t>
                </a:r>
              </a:p>
            </p:txBody>
          </p:sp>
          <p:sp>
            <p:nvSpPr>
              <p:cNvPr id="439378" name="Line 82"/>
              <p:cNvSpPr>
                <a:spLocks noChangeShapeType="1"/>
              </p:cNvSpPr>
              <p:nvPr/>
            </p:nvSpPr>
            <p:spPr bwMode="auto">
              <a:xfrm flipV="1">
                <a:off x="2637" y="1828"/>
                <a:ext cx="1" cy="238"/>
              </a:xfrm>
              <a:prstGeom prst="line">
                <a:avLst/>
              </a:prstGeom>
              <a:noFill/>
              <a:ln w="9525">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0" tIns="0" rIns="0" bIns="0" anchor="ctr" anchorCtr="1"/>
              <a:lstStyle/>
              <a:p>
                <a:endParaRPr lang="zh-CN" altLang="en-US"/>
              </a:p>
            </p:txBody>
          </p:sp>
        </p:grpSp>
        <p:sp>
          <p:nvSpPr>
            <p:cNvPr id="439379" name="Text Box 83"/>
            <p:cNvSpPr txBox="1">
              <a:spLocks noChangeArrowheads="1"/>
            </p:cNvSpPr>
            <p:nvPr/>
          </p:nvSpPr>
          <p:spPr bwMode="auto">
            <a:xfrm>
              <a:off x="739" y="3834"/>
              <a:ext cx="4137" cy="233"/>
            </a:xfrm>
            <a:prstGeom prst="rect">
              <a:avLst/>
            </a:prstGeom>
            <a:ln>
              <a:noFill/>
            </a:ln>
          </p:spPr>
          <p:style>
            <a:lnRef idx="2">
              <a:schemeClr val="dk1"/>
            </a:lnRef>
            <a:fillRef idx="1">
              <a:schemeClr val="lt1"/>
            </a:fillRef>
            <a:effectRef idx="0">
              <a:schemeClr val="dk1"/>
            </a:effectRef>
            <a:fontRef idx="minor">
              <a:schemeClr val="dk1"/>
            </a:fontRef>
          </p:style>
          <p:txBody>
            <a:bodyPr lIns="0" tIns="0" rIns="0" bIns="0" anchor="ctr" anchorCtr="1">
              <a:spAutoFit/>
            </a:bodyPr>
            <a:lstStyle/>
            <a:p>
              <a:pPr>
                <a:spcBef>
                  <a:spcPct val="50000"/>
                </a:spcBef>
              </a:pPr>
              <a:r>
                <a:rPr lang="zh-CN" altLang="en-US" sz="2400" b="1" i="0" dirty="0">
                  <a:latin typeface="楷体_GB2312" pitchFamily="49" charset="-122"/>
                  <a:ea typeface="楷体_GB2312" pitchFamily="49" charset="-122"/>
                </a:rPr>
                <a:t>大学教学情况的实体</a:t>
              </a:r>
              <a:r>
                <a:rPr lang="en-US" altLang="zh-CN" sz="2400" b="1" i="0" dirty="0">
                  <a:latin typeface="楷体_GB2312" pitchFamily="49" charset="-122"/>
                  <a:ea typeface="楷体_GB2312" pitchFamily="49" charset="-122"/>
                </a:rPr>
                <a:t>-</a:t>
              </a:r>
              <a:r>
                <a:rPr lang="zh-CN" altLang="en-US" sz="2400" b="1" i="0" dirty="0">
                  <a:latin typeface="楷体_GB2312" pitchFamily="49" charset="-122"/>
                  <a:ea typeface="楷体_GB2312" pitchFamily="49" charset="-122"/>
                </a:rPr>
                <a:t>联系模型</a:t>
              </a:r>
              <a:r>
                <a:rPr lang="en-US" altLang="zh-CN" sz="2400" b="1" i="0" dirty="0">
                  <a:latin typeface="楷体_GB2312" pitchFamily="49" charset="-122"/>
                  <a:ea typeface="楷体_GB2312" pitchFamily="49" charset="-122"/>
                </a:rPr>
                <a:t>(E-R</a:t>
              </a:r>
              <a:r>
                <a:rPr lang="zh-CN" altLang="en-US" sz="2400" b="1" i="0" dirty="0">
                  <a:latin typeface="楷体_GB2312" pitchFamily="49" charset="-122"/>
                  <a:ea typeface="楷体_GB2312" pitchFamily="49" charset="-122"/>
                </a:rPr>
                <a:t>图</a:t>
              </a:r>
              <a:r>
                <a:rPr lang="en-US" altLang="zh-CN" sz="2400" b="1" i="0" dirty="0">
                  <a:latin typeface="楷体_GB2312" pitchFamily="49" charset="-122"/>
                  <a:ea typeface="楷体_GB2312" pitchFamily="49" charset="-122"/>
                </a:rPr>
                <a:t>)</a:t>
              </a:r>
            </a:p>
          </p:txBody>
        </p:sp>
      </p:grpSp>
      <p:sp>
        <p:nvSpPr>
          <p:cNvPr id="2" name="灯片编号占位符 1"/>
          <p:cNvSpPr>
            <a:spLocks noGrp="1"/>
          </p:cNvSpPr>
          <p:nvPr>
            <p:ph type="sldNum" sz="quarter" idx="11"/>
          </p:nvPr>
        </p:nvSpPr>
        <p:spPr>
          <a:xfrm>
            <a:off x="365125" y="6330483"/>
            <a:ext cx="1050925" cy="320675"/>
          </a:xfrm>
        </p:spPr>
        <p:txBody>
          <a:bodyPr/>
          <a:lstStyle/>
          <a:p>
            <a:pPr>
              <a:defRPr/>
            </a:pPr>
            <a:fld id="{C8E68E76-BED9-4822-AFC4-B7367625829A}" type="slidenum">
              <a:rPr lang="en-US" altLang="zh-CN" smtClean="0"/>
              <a:pPr>
                <a:defRPr/>
              </a:pPr>
              <a:t>53</a:t>
            </a:fld>
            <a:endParaRPr lang="en-US" altLang="zh-CN" dirty="0"/>
          </a:p>
        </p:txBody>
      </p:sp>
    </p:spTree>
    <p:extLst>
      <p:ext uri="{BB962C8B-B14F-4D97-AF65-F5344CB8AC3E}">
        <p14:creationId xmlns:p14="http://schemas.microsoft.com/office/powerpoint/2010/main" val="41715227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4" name="Rectangle 4"/>
          <p:cNvSpPr>
            <a:spLocks noChangeArrowheads="1"/>
          </p:cNvSpPr>
          <p:nvPr/>
        </p:nvSpPr>
        <p:spPr bwMode="auto">
          <a:xfrm>
            <a:off x="715169" y="766043"/>
            <a:ext cx="8243888"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600" b="1">
                <a:solidFill>
                  <a:schemeClr val="tx2"/>
                </a:solidFill>
                <a:effectLst>
                  <a:outerShdw blurRad="38100" dist="38100" dir="2700000" algn="tl">
                    <a:srgbClr val="C0C0C0"/>
                  </a:outerShdw>
                </a:effectLst>
                <a:latin typeface="Tahoma" pitchFamily="34" charset="0"/>
                <a:ea typeface="幼圆" pitchFamily="49" charset="-122"/>
              </a:defRPr>
            </a:lvl1pPr>
            <a:lvl2pPr>
              <a:defRPr sz="3600" b="1">
                <a:solidFill>
                  <a:schemeClr val="tx2"/>
                </a:solidFill>
                <a:effectLst>
                  <a:outerShdw blurRad="38100" dist="38100" dir="2700000" algn="tl">
                    <a:srgbClr val="C0C0C0"/>
                  </a:outerShdw>
                </a:effectLst>
                <a:latin typeface="Tahoma" pitchFamily="34" charset="0"/>
                <a:ea typeface="幼圆" pitchFamily="49" charset="-122"/>
              </a:defRPr>
            </a:lvl2pPr>
            <a:lvl3pPr>
              <a:defRPr sz="3600" b="1">
                <a:solidFill>
                  <a:schemeClr val="tx2"/>
                </a:solidFill>
                <a:effectLst>
                  <a:outerShdw blurRad="38100" dist="38100" dir="2700000" algn="tl">
                    <a:srgbClr val="C0C0C0"/>
                  </a:outerShdw>
                </a:effectLst>
                <a:latin typeface="Tahoma" pitchFamily="34" charset="0"/>
                <a:ea typeface="幼圆" pitchFamily="49" charset="-122"/>
              </a:defRPr>
            </a:lvl3pPr>
            <a:lvl4pPr>
              <a:defRPr sz="3600" b="1">
                <a:solidFill>
                  <a:schemeClr val="tx2"/>
                </a:solidFill>
                <a:effectLst>
                  <a:outerShdw blurRad="38100" dist="38100" dir="2700000" algn="tl">
                    <a:srgbClr val="C0C0C0"/>
                  </a:outerShdw>
                </a:effectLst>
                <a:latin typeface="Tahoma" pitchFamily="34" charset="0"/>
                <a:ea typeface="幼圆" pitchFamily="49" charset="-122"/>
              </a:defRPr>
            </a:lvl4pPr>
            <a:lvl5pPr>
              <a:defRPr sz="3600" b="1">
                <a:solidFill>
                  <a:schemeClr val="tx2"/>
                </a:solidFill>
                <a:effectLst>
                  <a:outerShdw blurRad="38100" dist="38100" dir="2700000" algn="tl">
                    <a:srgbClr val="C0C0C0"/>
                  </a:outerShdw>
                </a:effectLst>
                <a:latin typeface="Tahoma" pitchFamily="34" charset="0"/>
                <a:ea typeface="幼圆" pitchFamily="49" charset="-122"/>
              </a:defRPr>
            </a:lvl5pPr>
            <a:lvl6pPr marL="4572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6pPr>
            <a:lvl7pPr marL="9144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7pPr>
            <a:lvl8pPr marL="13716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8pPr>
            <a:lvl9pPr marL="18288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9pPr>
          </a:lstStyle>
          <a:p>
            <a:r>
              <a:rPr lang="zh-CN" altLang="en-US" sz="2800" i="0" dirty="0">
                <a:solidFill>
                  <a:schemeClr val="bg1"/>
                </a:solidFill>
                <a:effectLst/>
              </a:rPr>
              <a:t>三、实体</a:t>
            </a:r>
            <a:r>
              <a:rPr lang="en-US" altLang="zh-CN" sz="2800" i="0" dirty="0">
                <a:solidFill>
                  <a:schemeClr val="bg1"/>
                </a:solidFill>
                <a:effectLst/>
                <a:latin typeface="Arial"/>
              </a:rPr>
              <a:t>—</a:t>
            </a:r>
            <a:r>
              <a:rPr lang="zh-CN" altLang="en-US" sz="2800" i="0" dirty="0">
                <a:solidFill>
                  <a:schemeClr val="bg1"/>
                </a:solidFill>
                <a:effectLst/>
              </a:rPr>
              <a:t>联系模型设计中的一些特殊情况</a:t>
            </a:r>
            <a:endParaRPr lang="en-US" altLang="zh-CN" sz="2800" i="0" dirty="0">
              <a:solidFill>
                <a:schemeClr val="bg1"/>
              </a:solidFill>
              <a:effectLst/>
            </a:endParaRPr>
          </a:p>
        </p:txBody>
      </p:sp>
      <p:sp>
        <p:nvSpPr>
          <p:cNvPr id="440326" name="Rectangle 6"/>
          <p:cNvSpPr>
            <a:spLocks noChangeArrowheads="1"/>
          </p:cNvSpPr>
          <p:nvPr/>
        </p:nvSpPr>
        <p:spPr bwMode="auto">
          <a:xfrm>
            <a:off x="-127545" y="1457771"/>
            <a:ext cx="770785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20000"/>
              </a:spcBef>
              <a:buClr>
                <a:schemeClr val="folHlink"/>
              </a:buClr>
              <a:buSzPct val="60000"/>
              <a:buFont typeface="Wingdings" pitchFamily="2" charset="2"/>
              <a:defRPr sz="2800" b="1">
                <a:solidFill>
                  <a:schemeClr val="tx1"/>
                </a:solidFill>
                <a:effectLst>
                  <a:outerShdw blurRad="38100" dist="38100" dir="2700000" algn="tl">
                    <a:srgbClr val="C0C0C0"/>
                  </a:outerShdw>
                </a:effectLst>
                <a:latin typeface="Tahoma" pitchFamily="34" charset="0"/>
                <a:ea typeface="楷体_GB2312" pitchFamily="49" charset="-122"/>
              </a:defRPr>
            </a:lvl1pPr>
            <a:lvl2pPr marL="742950" indent="-285750">
              <a:lnSpc>
                <a:spcPct val="120000"/>
              </a:lnSpc>
              <a:spcBef>
                <a:spcPct val="20000"/>
              </a:spcBef>
              <a:buClr>
                <a:schemeClr val="hlink"/>
              </a:buClr>
              <a:buSzPct val="55000"/>
              <a:buFont typeface="Wingdings" pitchFamily="2" charset="2"/>
              <a:buChar char="n"/>
              <a:defRPr sz="2800" b="1">
                <a:solidFill>
                  <a:schemeClr val="tx1"/>
                </a:solidFill>
                <a:effectLst>
                  <a:outerShdw blurRad="38100" dist="38100" dir="2700000" algn="tl">
                    <a:srgbClr val="C0C0C0"/>
                  </a:outerShdw>
                </a:effectLst>
                <a:latin typeface="Tahoma" pitchFamily="34" charset="0"/>
                <a:ea typeface="楷体_GB2312" pitchFamily="49" charset="-122"/>
              </a:defRPr>
            </a:lvl2pPr>
            <a:lvl3pPr marL="1143000" indent="-228600">
              <a:lnSpc>
                <a:spcPct val="120000"/>
              </a:lnSpc>
              <a:spcBef>
                <a:spcPct val="20000"/>
              </a:spcBef>
              <a:buClr>
                <a:schemeClr val="folHlink"/>
              </a:buClr>
              <a:buSzPct val="50000"/>
              <a:buFont typeface="Wingdings" pitchFamily="2" charset="2"/>
              <a:buChar char="n"/>
              <a:defRPr sz="2400" b="1">
                <a:solidFill>
                  <a:schemeClr val="tx1"/>
                </a:solidFill>
                <a:effectLst>
                  <a:outerShdw blurRad="38100" dist="38100" dir="2700000" algn="tl">
                    <a:srgbClr val="C0C0C0"/>
                  </a:outerShdw>
                </a:effectLst>
                <a:latin typeface="Tahoma" pitchFamily="34" charset="0"/>
                <a:ea typeface="楷体_GB2312" pitchFamily="49" charset="-122"/>
              </a:defRPr>
            </a:lvl3pPr>
            <a:lvl4pPr marL="1600200" indent="-228600">
              <a:lnSpc>
                <a:spcPct val="120000"/>
              </a:lnSpc>
              <a:spcBef>
                <a:spcPct val="20000"/>
              </a:spcBef>
              <a:buClr>
                <a:schemeClr val="accent2"/>
              </a:buClr>
              <a:buSzPct val="55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4pPr>
            <a:lvl5pPr marL="2057400" indent="-228600">
              <a:lnSpc>
                <a:spcPct val="120000"/>
              </a:lnSpc>
              <a:spcBef>
                <a:spcPct val="20000"/>
              </a:spcBef>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5pPr>
            <a:lvl6pPr marL="25146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6pPr>
            <a:lvl7pPr marL="29718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7pPr>
            <a:lvl8pPr marL="34290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8pPr>
            <a:lvl9pPr marL="38862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9pPr>
          </a:lstStyle>
          <a:p>
            <a:pPr>
              <a:spcBef>
                <a:spcPct val="10000"/>
              </a:spcBef>
            </a:pPr>
            <a:r>
              <a:rPr lang="en-US" altLang="zh-CN" sz="2600" i="0" dirty="0">
                <a:effectLst/>
              </a:rPr>
              <a:t>          </a:t>
            </a:r>
            <a:r>
              <a:rPr lang="en-US" altLang="zh-CN" sz="2600" i="0" dirty="0">
                <a:solidFill>
                  <a:srgbClr val="660033"/>
                </a:solidFill>
                <a:effectLst/>
                <a:ea typeface="华文新魏" pitchFamily="2" charset="-122"/>
              </a:rPr>
              <a:t>1</a:t>
            </a:r>
            <a:r>
              <a:rPr lang="zh-CN" altLang="en-US" sz="2600" i="0" dirty="0">
                <a:solidFill>
                  <a:srgbClr val="660033"/>
                </a:solidFill>
                <a:effectLst/>
                <a:ea typeface="华文新魏" pitchFamily="2" charset="-122"/>
              </a:rPr>
              <a:t>、递归联系</a:t>
            </a:r>
            <a:r>
              <a:rPr lang="zh-CN" altLang="en-US" sz="2600" i="0" dirty="0">
                <a:effectLst/>
              </a:rPr>
              <a:t>         </a:t>
            </a:r>
            <a:endParaRPr lang="en-US" altLang="zh-CN" sz="2600" i="0" dirty="0">
              <a:effectLst/>
            </a:endParaRPr>
          </a:p>
        </p:txBody>
      </p:sp>
      <p:sp>
        <p:nvSpPr>
          <p:cNvPr id="440336" name="Text Box 16"/>
          <p:cNvSpPr txBox="1">
            <a:spLocks noChangeArrowheads="1"/>
          </p:cNvSpPr>
          <p:nvPr/>
        </p:nvSpPr>
        <p:spPr bwMode="auto">
          <a:xfrm>
            <a:off x="950913" y="5573713"/>
            <a:ext cx="914400" cy="589905"/>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100" dirty="0"/>
              <a:t>    </a:t>
            </a:r>
            <a:r>
              <a:rPr lang="en-US" altLang="zh-CN" sz="2100" dirty="0"/>
              <a:t>(a)</a:t>
            </a:r>
          </a:p>
        </p:txBody>
      </p:sp>
      <p:sp>
        <p:nvSpPr>
          <p:cNvPr id="440346" name="Text Box 26"/>
          <p:cNvSpPr txBox="1">
            <a:spLocks noChangeArrowheads="1"/>
          </p:cNvSpPr>
          <p:nvPr/>
        </p:nvSpPr>
        <p:spPr bwMode="auto">
          <a:xfrm>
            <a:off x="4303713" y="5576888"/>
            <a:ext cx="990600" cy="589905"/>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100" dirty="0">
                <a:solidFill>
                  <a:srgbClr val="990000"/>
                </a:solidFill>
              </a:rPr>
              <a:t>(b)</a:t>
            </a:r>
          </a:p>
        </p:txBody>
      </p:sp>
      <p:grpSp>
        <p:nvGrpSpPr>
          <p:cNvPr id="440359" name="Group 39"/>
          <p:cNvGrpSpPr>
            <a:grpSpLocks/>
          </p:cNvGrpSpPr>
          <p:nvPr/>
        </p:nvGrpSpPr>
        <p:grpSpPr bwMode="auto">
          <a:xfrm>
            <a:off x="36513" y="2222723"/>
            <a:ext cx="9067800" cy="3438525"/>
            <a:chOff x="23" y="1207"/>
            <a:chExt cx="5712" cy="2166"/>
          </a:xfrm>
        </p:grpSpPr>
        <p:sp>
          <p:nvSpPr>
            <p:cNvPr id="440328" name="Rectangle 8"/>
            <p:cNvSpPr>
              <a:spLocks noChangeArrowheads="1"/>
            </p:cNvSpPr>
            <p:nvPr/>
          </p:nvSpPr>
          <p:spPr bwMode="auto">
            <a:xfrm>
              <a:off x="503" y="1207"/>
              <a:ext cx="1152" cy="33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EMPLOYEES</a:t>
              </a:r>
            </a:p>
          </p:txBody>
        </p:sp>
        <p:sp>
          <p:nvSpPr>
            <p:cNvPr id="440329" name="AutoShape 9"/>
            <p:cNvSpPr>
              <a:spLocks noChangeArrowheads="1"/>
            </p:cNvSpPr>
            <p:nvPr/>
          </p:nvSpPr>
          <p:spPr bwMode="auto">
            <a:xfrm>
              <a:off x="407" y="2839"/>
              <a:ext cx="1344" cy="528"/>
            </a:xfrm>
            <a:prstGeom prst="flowChartDecision">
              <a:avLst/>
            </a:prstGeom>
            <a:noFill/>
            <a:ln w="19050">
              <a:solidFill>
                <a:schemeClr val="tx1"/>
              </a:solidFill>
              <a:miter lim="800000"/>
              <a:headEnd/>
              <a:tailEnd/>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MANAGE</a:t>
              </a:r>
            </a:p>
          </p:txBody>
        </p:sp>
        <p:sp>
          <p:nvSpPr>
            <p:cNvPr id="440330" name="Text Box 10"/>
            <p:cNvSpPr txBox="1">
              <a:spLocks noChangeArrowheads="1"/>
            </p:cNvSpPr>
            <p:nvPr/>
          </p:nvSpPr>
          <p:spPr bwMode="auto">
            <a:xfrm>
              <a:off x="1271" y="2493"/>
              <a:ext cx="960" cy="250"/>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MANAGED</a:t>
              </a:r>
            </a:p>
          </p:txBody>
        </p:sp>
        <p:sp>
          <p:nvSpPr>
            <p:cNvPr id="440331" name="Line 11"/>
            <p:cNvSpPr>
              <a:spLocks noChangeShapeType="1"/>
            </p:cNvSpPr>
            <p:nvPr/>
          </p:nvSpPr>
          <p:spPr bwMode="auto">
            <a:xfrm>
              <a:off x="935" y="1543"/>
              <a:ext cx="0" cy="134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32" name="Line 12"/>
            <p:cNvSpPr>
              <a:spLocks noChangeShapeType="1"/>
            </p:cNvSpPr>
            <p:nvPr/>
          </p:nvSpPr>
          <p:spPr bwMode="auto">
            <a:xfrm>
              <a:off x="1223" y="1543"/>
              <a:ext cx="0" cy="134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33" name="Text Box 13"/>
            <p:cNvSpPr txBox="1">
              <a:spLocks noChangeArrowheads="1"/>
            </p:cNvSpPr>
            <p:nvPr/>
          </p:nvSpPr>
          <p:spPr bwMode="auto">
            <a:xfrm>
              <a:off x="23" y="2493"/>
              <a:ext cx="1008" cy="250"/>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MANAGER</a:t>
              </a:r>
            </a:p>
          </p:txBody>
        </p:sp>
        <p:sp>
          <p:nvSpPr>
            <p:cNvPr id="440334" name="Text Box 14"/>
            <p:cNvSpPr txBox="1">
              <a:spLocks noChangeArrowheads="1"/>
            </p:cNvSpPr>
            <p:nvPr/>
          </p:nvSpPr>
          <p:spPr bwMode="auto">
            <a:xfrm>
              <a:off x="647" y="1591"/>
              <a:ext cx="288" cy="28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1</a:t>
              </a:r>
            </a:p>
          </p:txBody>
        </p:sp>
        <p:sp>
          <p:nvSpPr>
            <p:cNvPr id="440335" name="Text Box 15"/>
            <p:cNvSpPr txBox="1">
              <a:spLocks noChangeArrowheads="1"/>
            </p:cNvSpPr>
            <p:nvPr/>
          </p:nvSpPr>
          <p:spPr bwMode="auto">
            <a:xfrm>
              <a:off x="1271" y="1591"/>
              <a:ext cx="336" cy="28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N</a:t>
              </a:r>
            </a:p>
          </p:txBody>
        </p:sp>
        <p:sp>
          <p:nvSpPr>
            <p:cNvPr id="440338" name="Rectangle 18"/>
            <p:cNvSpPr>
              <a:spLocks noChangeArrowheads="1"/>
            </p:cNvSpPr>
            <p:nvPr/>
          </p:nvSpPr>
          <p:spPr bwMode="auto">
            <a:xfrm>
              <a:off x="2330" y="1207"/>
              <a:ext cx="1149" cy="33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990000"/>
                  </a:solidFill>
                </a:rPr>
                <a:t>PERSONS</a:t>
              </a:r>
            </a:p>
          </p:txBody>
        </p:sp>
        <p:sp>
          <p:nvSpPr>
            <p:cNvPr id="440339" name="AutoShape 19"/>
            <p:cNvSpPr>
              <a:spLocks noChangeArrowheads="1"/>
            </p:cNvSpPr>
            <p:nvPr/>
          </p:nvSpPr>
          <p:spPr bwMode="auto">
            <a:xfrm>
              <a:off x="2240" y="2841"/>
              <a:ext cx="1335" cy="528"/>
            </a:xfrm>
            <a:prstGeom prst="flowChartDecision">
              <a:avLst/>
            </a:prstGeom>
            <a:noFill/>
            <a:ln w="19050">
              <a:solidFill>
                <a:schemeClr val="tx1"/>
              </a:solidFill>
              <a:miter lim="800000"/>
              <a:headEnd/>
              <a:tailEnd/>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990000"/>
                  </a:solidFill>
                </a:rPr>
                <a:t>MOTHER-OF</a:t>
              </a:r>
            </a:p>
          </p:txBody>
        </p:sp>
        <p:sp>
          <p:nvSpPr>
            <p:cNvPr id="440340" name="Line 20"/>
            <p:cNvSpPr>
              <a:spLocks noChangeShapeType="1"/>
            </p:cNvSpPr>
            <p:nvPr/>
          </p:nvSpPr>
          <p:spPr bwMode="auto">
            <a:xfrm flipV="1">
              <a:off x="2759" y="1545"/>
              <a:ext cx="0" cy="134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41" name="Line 21"/>
            <p:cNvSpPr>
              <a:spLocks noChangeShapeType="1"/>
            </p:cNvSpPr>
            <p:nvPr/>
          </p:nvSpPr>
          <p:spPr bwMode="auto">
            <a:xfrm flipV="1">
              <a:off x="3047" y="1545"/>
              <a:ext cx="0" cy="134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42" name="Text Box 22"/>
            <p:cNvSpPr txBox="1">
              <a:spLocks noChangeArrowheads="1"/>
            </p:cNvSpPr>
            <p:nvPr/>
          </p:nvSpPr>
          <p:spPr bwMode="auto">
            <a:xfrm>
              <a:off x="1943" y="2063"/>
              <a:ext cx="912" cy="250"/>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990000"/>
                  </a:solidFill>
                </a:rPr>
                <a:t>MOTHER</a:t>
              </a:r>
            </a:p>
          </p:txBody>
        </p:sp>
        <p:sp>
          <p:nvSpPr>
            <p:cNvPr id="440343" name="Text Box 23"/>
            <p:cNvSpPr txBox="1">
              <a:spLocks noChangeArrowheads="1"/>
            </p:cNvSpPr>
            <p:nvPr/>
          </p:nvSpPr>
          <p:spPr bwMode="auto">
            <a:xfrm>
              <a:off x="3095" y="2063"/>
              <a:ext cx="1008" cy="250"/>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990000"/>
                  </a:solidFill>
                </a:rPr>
                <a:t>CHILDREN</a:t>
              </a:r>
            </a:p>
          </p:txBody>
        </p:sp>
        <p:sp>
          <p:nvSpPr>
            <p:cNvPr id="440344" name="Text Box 24"/>
            <p:cNvSpPr txBox="1">
              <a:spLocks noChangeArrowheads="1"/>
            </p:cNvSpPr>
            <p:nvPr/>
          </p:nvSpPr>
          <p:spPr bwMode="auto">
            <a:xfrm>
              <a:off x="2519" y="1593"/>
              <a:ext cx="432" cy="28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990000"/>
                  </a:solidFill>
                </a:rPr>
                <a:t>1</a:t>
              </a:r>
            </a:p>
          </p:txBody>
        </p:sp>
        <p:sp>
          <p:nvSpPr>
            <p:cNvPr id="440345" name="Text Box 25"/>
            <p:cNvSpPr txBox="1">
              <a:spLocks noChangeArrowheads="1"/>
            </p:cNvSpPr>
            <p:nvPr/>
          </p:nvSpPr>
          <p:spPr bwMode="auto">
            <a:xfrm>
              <a:off x="3095" y="1593"/>
              <a:ext cx="336" cy="28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990000"/>
                  </a:solidFill>
                </a:rPr>
                <a:t>N</a:t>
              </a:r>
            </a:p>
          </p:txBody>
        </p:sp>
        <p:sp>
          <p:nvSpPr>
            <p:cNvPr id="440348" name="Rectangle 28"/>
            <p:cNvSpPr>
              <a:spLocks noChangeArrowheads="1"/>
            </p:cNvSpPr>
            <p:nvPr/>
          </p:nvSpPr>
          <p:spPr bwMode="auto">
            <a:xfrm>
              <a:off x="4055" y="1207"/>
              <a:ext cx="1152" cy="34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PERSONS</a:t>
              </a:r>
            </a:p>
          </p:txBody>
        </p:sp>
        <p:sp>
          <p:nvSpPr>
            <p:cNvPr id="440349" name="AutoShape 29"/>
            <p:cNvSpPr>
              <a:spLocks noChangeArrowheads="1"/>
            </p:cNvSpPr>
            <p:nvPr/>
          </p:nvSpPr>
          <p:spPr bwMode="auto">
            <a:xfrm>
              <a:off x="3959" y="2856"/>
              <a:ext cx="1344" cy="517"/>
            </a:xfrm>
            <a:prstGeom prst="flowChartDecision">
              <a:avLst/>
            </a:prstGeom>
            <a:noFill/>
            <a:ln w="19050">
              <a:solidFill>
                <a:schemeClr val="tx1"/>
              </a:solidFill>
              <a:miter lim="800000"/>
              <a:headEnd/>
              <a:tailEnd/>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FAMILY</a:t>
              </a:r>
            </a:p>
          </p:txBody>
        </p:sp>
        <p:sp>
          <p:nvSpPr>
            <p:cNvPr id="440350" name="Line 30"/>
            <p:cNvSpPr>
              <a:spLocks noChangeShapeType="1"/>
            </p:cNvSpPr>
            <p:nvPr/>
          </p:nvSpPr>
          <p:spPr bwMode="auto">
            <a:xfrm flipV="1">
              <a:off x="4487" y="1549"/>
              <a:ext cx="0" cy="13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51" name="Line 31"/>
            <p:cNvSpPr>
              <a:spLocks noChangeShapeType="1"/>
            </p:cNvSpPr>
            <p:nvPr/>
          </p:nvSpPr>
          <p:spPr bwMode="auto">
            <a:xfrm flipV="1">
              <a:off x="4775" y="1549"/>
              <a:ext cx="0" cy="13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52" name="Text Box 32"/>
            <p:cNvSpPr txBox="1">
              <a:spLocks noChangeArrowheads="1"/>
            </p:cNvSpPr>
            <p:nvPr/>
          </p:nvSpPr>
          <p:spPr bwMode="auto">
            <a:xfrm>
              <a:off x="3606" y="2557"/>
              <a:ext cx="907" cy="250"/>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PARENTs</a:t>
              </a:r>
            </a:p>
          </p:txBody>
        </p:sp>
        <p:sp>
          <p:nvSpPr>
            <p:cNvPr id="440353" name="Text Box 33"/>
            <p:cNvSpPr txBox="1">
              <a:spLocks noChangeArrowheads="1"/>
            </p:cNvSpPr>
            <p:nvPr/>
          </p:nvSpPr>
          <p:spPr bwMode="auto">
            <a:xfrm>
              <a:off x="4775" y="2557"/>
              <a:ext cx="960" cy="250"/>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CHILDREN</a:t>
              </a:r>
            </a:p>
          </p:txBody>
        </p:sp>
        <p:sp>
          <p:nvSpPr>
            <p:cNvPr id="440354" name="Text Box 34"/>
            <p:cNvSpPr txBox="1">
              <a:spLocks noChangeArrowheads="1"/>
            </p:cNvSpPr>
            <p:nvPr/>
          </p:nvSpPr>
          <p:spPr bwMode="auto">
            <a:xfrm>
              <a:off x="4247" y="1597"/>
              <a:ext cx="336" cy="28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2</a:t>
              </a:r>
            </a:p>
          </p:txBody>
        </p:sp>
        <p:sp>
          <p:nvSpPr>
            <p:cNvPr id="440355" name="Text Box 35"/>
            <p:cNvSpPr txBox="1">
              <a:spLocks noChangeArrowheads="1"/>
            </p:cNvSpPr>
            <p:nvPr/>
          </p:nvSpPr>
          <p:spPr bwMode="auto">
            <a:xfrm>
              <a:off x="4823" y="1597"/>
              <a:ext cx="384" cy="28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N</a:t>
              </a:r>
            </a:p>
          </p:txBody>
        </p:sp>
      </p:grpSp>
      <p:sp>
        <p:nvSpPr>
          <p:cNvPr id="440356" name="Text Box 36"/>
          <p:cNvSpPr txBox="1">
            <a:spLocks noChangeArrowheads="1"/>
          </p:cNvSpPr>
          <p:nvPr/>
        </p:nvSpPr>
        <p:spPr bwMode="auto">
          <a:xfrm>
            <a:off x="7123113" y="5522913"/>
            <a:ext cx="609600" cy="674031"/>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100" dirty="0"/>
              <a:t>(c)</a:t>
            </a:r>
          </a:p>
        </p:txBody>
      </p:sp>
      <p:sp>
        <p:nvSpPr>
          <p:cNvPr id="440357" name="Text Box 37"/>
          <p:cNvSpPr txBox="1">
            <a:spLocks noChangeArrowheads="1"/>
          </p:cNvSpPr>
          <p:nvPr/>
        </p:nvSpPr>
        <p:spPr bwMode="auto">
          <a:xfrm>
            <a:off x="3463653" y="6000694"/>
            <a:ext cx="3240360" cy="701731"/>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200" b="1" dirty="0"/>
              <a:t>递归联系的</a:t>
            </a:r>
            <a:r>
              <a:rPr lang="en-US" altLang="zh-CN" sz="2200" b="1" dirty="0"/>
              <a:t>E-R</a:t>
            </a:r>
            <a:r>
              <a:rPr lang="zh-CN" altLang="en-US" sz="2200" b="1" dirty="0"/>
              <a:t>图表示</a:t>
            </a:r>
          </a:p>
        </p:txBody>
      </p:sp>
      <p:sp>
        <p:nvSpPr>
          <p:cNvPr id="2" name="灯片编号占位符 1"/>
          <p:cNvSpPr>
            <a:spLocks noGrp="1"/>
          </p:cNvSpPr>
          <p:nvPr>
            <p:ph type="sldNum" sz="quarter" idx="11"/>
          </p:nvPr>
        </p:nvSpPr>
        <p:spPr>
          <a:xfrm>
            <a:off x="36513" y="6453336"/>
            <a:ext cx="1217613" cy="280986"/>
          </a:xfrm>
        </p:spPr>
        <p:txBody>
          <a:bodyPr/>
          <a:lstStyle/>
          <a:p>
            <a:pPr>
              <a:defRPr/>
            </a:pPr>
            <a:fld id="{C8E68E76-BED9-4822-AFC4-B7367625829A}" type="slidenum">
              <a:rPr lang="en-US" altLang="zh-CN" smtClean="0"/>
              <a:pPr>
                <a:defRPr/>
              </a:pPr>
              <a:t>54</a:t>
            </a:fld>
            <a:endParaRPr lang="en-US" altLang="zh-CN" dirty="0"/>
          </a:p>
        </p:txBody>
      </p:sp>
    </p:spTree>
    <p:extLst>
      <p:ext uri="{BB962C8B-B14F-4D97-AF65-F5344CB8AC3E}">
        <p14:creationId xmlns:p14="http://schemas.microsoft.com/office/powerpoint/2010/main" val="8388186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8" name="Rectangle 4"/>
          <p:cNvSpPr>
            <a:spLocks noChangeArrowheads="1"/>
          </p:cNvSpPr>
          <p:nvPr/>
        </p:nvSpPr>
        <p:spPr bwMode="auto">
          <a:xfrm>
            <a:off x="743744" y="615158"/>
            <a:ext cx="8243888" cy="66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600" b="1">
                <a:solidFill>
                  <a:schemeClr val="tx2"/>
                </a:solidFill>
                <a:effectLst>
                  <a:outerShdw blurRad="38100" dist="38100" dir="2700000" algn="tl">
                    <a:srgbClr val="C0C0C0"/>
                  </a:outerShdw>
                </a:effectLst>
                <a:latin typeface="Tahoma" pitchFamily="34" charset="0"/>
                <a:ea typeface="幼圆" pitchFamily="49" charset="-122"/>
              </a:defRPr>
            </a:lvl1pPr>
            <a:lvl2pPr>
              <a:defRPr sz="3600" b="1">
                <a:solidFill>
                  <a:schemeClr val="tx2"/>
                </a:solidFill>
                <a:effectLst>
                  <a:outerShdw blurRad="38100" dist="38100" dir="2700000" algn="tl">
                    <a:srgbClr val="C0C0C0"/>
                  </a:outerShdw>
                </a:effectLst>
                <a:latin typeface="Tahoma" pitchFamily="34" charset="0"/>
                <a:ea typeface="幼圆" pitchFamily="49" charset="-122"/>
              </a:defRPr>
            </a:lvl2pPr>
            <a:lvl3pPr>
              <a:defRPr sz="3600" b="1">
                <a:solidFill>
                  <a:schemeClr val="tx2"/>
                </a:solidFill>
                <a:effectLst>
                  <a:outerShdw blurRad="38100" dist="38100" dir="2700000" algn="tl">
                    <a:srgbClr val="C0C0C0"/>
                  </a:outerShdw>
                </a:effectLst>
                <a:latin typeface="Tahoma" pitchFamily="34" charset="0"/>
                <a:ea typeface="幼圆" pitchFamily="49" charset="-122"/>
              </a:defRPr>
            </a:lvl3pPr>
            <a:lvl4pPr>
              <a:defRPr sz="3600" b="1">
                <a:solidFill>
                  <a:schemeClr val="tx2"/>
                </a:solidFill>
                <a:effectLst>
                  <a:outerShdw blurRad="38100" dist="38100" dir="2700000" algn="tl">
                    <a:srgbClr val="C0C0C0"/>
                  </a:outerShdw>
                </a:effectLst>
                <a:latin typeface="Tahoma" pitchFamily="34" charset="0"/>
                <a:ea typeface="幼圆" pitchFamily="49" charset="-122"/>
              </a:defRPr>
            </a:lvl4pPr>
            <a:lvl5pPr>
              <a:defRPr sz="3600" b="1">
                <a:solidFill>
                  <a:schemeClr val="tx2"/>
                </a:solidFill>
                <a:effectLst>
                  <a:outerShdw blurRad="38100" dist="38100" dir="2700000" algn="tl">
                    <a:srgbClr val="C0C0C0"/>
                  </a:outerShdw>
                </a:effectLst>
                <a:latin typeface="Tahoma" pitchFamily="34" charset="0"/>
                <a:ea typeface="幼圆" pitchFamily="49" charset="-122"/>
              </a:defRPr>
            </a:lvl5pPr>
            <a:lvl6pPr marL="4572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6pPr>
            <a:lvl7pPr marL="9144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7pPr>
            <a:lvl8pPr marL="13716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8pPr>
            <a:lvl9pPr marL="18288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9pPr>
          </a:lstStyle>
          <a:p>
            <a:r>
              <a:rPr lang="zh-CN" altLang="en-US" sz="2800" i="0" dirty="0">
                <a:solidFill>
                  <a:schemeClr val="bg1"/>
                </a:solidFill>
                <a:effectLst/>
              </a:rPr>
              <a:t>三、实体</a:t>
            </a:r>
            <a:r>
              <a:rPr lang="en-US" altLang="zh-CN" sz="2800" i="0" dirty="0">
                <a:solidFill>
                  <a:schemeClr val="bg1"/>
                </a:solidFill>
                <a:effectLst/>
                <a:latin typeface="Arial"/>
              </a:rPr>
              <a:t>—</a:t>
            </a:r>
            <a:r>
              <a:rPr lang="zh-CN" altLang="en-US" sz="2800" i="0" dirty="0">
                <a:solidFill>
                  <a:schemeClr val="bg1"/>
                </a:solidFill>
                <a:effectLst/>
              </a:rPr>
              <a:t>联系模型设计中的一些特殊情况</a:t>
            </a:r>
            <a:endParaRPr lang="en-US" altLang="zh-CN" sz="2800" i="0" dirty="0">
              <a:solidFill>
                <a:schemeClr val="bg1"/>
              </a:solidFill>
              <a:effectLst/>
            </a:endParaRPr>
          </a:p>
        </p:txBody>
      </p:sp>
      <p:sp>
        <p:nvSpPr>
          <p:cNvPr id="441349" name="Rectangle 5"/>
          <p:cNvSpPr>
            <a:spLocks noChangeArrowheads="1"/>
          </p:cNvSpPr>
          <p:nvPr/>
        </p:nvSpPr>
        <p:spPr bwMode="auto">
          <a:xfrm>
            <a:off x="-221456" y="1544638"/>
            <a:ext cx="820896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20000"/>
              </a:spcBef>
              <a:buClr>
                <a:schemeClr val="folHlink"/>
              </a:buClr>
              <a:buSzPct val="60000"/>
              <a:buFont typeface="Wingdings" pitchFamily="2" charset="2"/>
              <a:defRPr sz="2800" b="1">
                <a:solidFill>
                  <a:schemeClr val="tx1"/>
                </a:solidFill>
                <a:effectLst>
                  <a:outerShdw blurRad="38100" dist="38100" dir="2700000" algn="tl">
                    <a:srgbClr val="C0C0C0"/>
                  </a:outerShdw>
                </a:effectLst>
                <a:latin typeface="Tahoma" pitchFamily="34" charset="0"/>
                <a:ea typeface="楷体_GB2312" pitchFamily="49" charset="-122"/>
              </a:defRPr>
            </a:lvl1pPr>
            <a:lvl2pPr marL="742950" indent="-285750">
              <a:lnSpc>
                <a:spcPct val="120000"/>
              </a:lnSpc>
              <a:spcBef>
                <a:spcPct val="20000"/>
              </a:spcBef>
              <a:buClr>
                <a:schemeClr val="hlink"/>
              </a:buClr>
              <a:buSzPct val="55000"/>
              <a:buFont typeface="Wingdings" pitchFamily="2" charset="2"/>
              <a:buChar char="n"/>
              <a:defRPr sz="2800" b="1">
                <a:solidFill>
                  <a:schemeClr val="tx1"/>
                </a:solidFill>
                <a:effectLst>
                  <a:outerShdw blurRad="38100" dist="38100" dir="2700000" algn="tl">
                    <a:srgbClr val="C0C0C0"/>
                  </a:outerShdw>
                </a:effectLst>
                <a:latin typeface="Tahoma" pitchFamily="34" charset="0"/>
                <a:ea typeface="楷体_GB2312" pitchFamily="49" charset="-122"/>
              </a:defRPr>
            </a:lvl2pPr>
            <a:lvl3pPr marL="1143000" indent="-228600">
              <a:lnSpc>
                <a:spcPct val="120000"/>
              </a:lnSpc>
              <a:spcBef>
                <a:spcPct val="20000"/>
              </a:spcBef>
              <a:buClr>
                <a:schemeClr val="folHlink"/>
              </a:buClr>
              <a:buSzPct val="50000"/>
              <a:buFont typeface="Wingdings" pitchFamily="2" charset="2"/>
              <a:buChar char="n"/>
              <a:defRPr sz="2400" b="1">
                <a:solidFill>
                  <a:schemeClr val="tx1"/>
                </a:solidFill>
                <a:effectLst>
                  <a:outerShdw blurRad="38100" dist="38100" dir="2700000" algn="tl">
                    <a:srgbClr val="C0C0C0"/>
                  </a:outerShdw>
                </a:effectLst>
                <a:latin typeface="Tahoma" pitchFamily="34" charset="0"/>
                <a:ea typeface="楷体_GB2312" pitchFamily="49" charset="-122"/>
              </a:defRPr>
            </a:lvl3pPr>
            <a:lvl4pPr marL="1600200" indent="-228600">
              <a:lnSpc>
                <a:spcPct val="120000"/>
              </a:lnSpc>
              <a:spcBef>
                <a:spcPct val="20000"/>
              </a:spcBef>
              <a:buClr>
                <a:schemeClr val="accent2"/>
              </a:buClr>
              <a:buSzPct val="55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4pPr>
            <a:lvl5pPr marL="2057400" indent="-228600">
              <a:lnSpc>
                <a:spcPct val="120000"/>
              </a:lnSpc>
              <a:spcBef>
                <a:spcPct val="20000"/>
              </a:spcBef>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5pPr>
            <a:lvl6pPr marL="25146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6pPr>
            <a:lvl7pPr marL="29718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7pPr>
            <a:lvl8pPr marL="34290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8pPr>
            <a:lvl9pPr marL="38862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9pPr>
          </a:lstStyle>
          <a:p>
            <a:pPr>
              <a:spcBef>
                <a:spcPct val="10000"/>
              </a:spcBef>
            </a:pPr>
            <a:r>
              <a:rPr lang="en-US" altLang="zh-CN" i="0" dirty="0">
                <a:effectLst/>
              </a:rPr>
              <a:t>          </a:t>
            </a:r>
            <a:r>
              <a:rPr lang="en-US" altLang="zh-CN" i="0" dirty="0">
                <a:solidFill>
                  <a:srgbClr val="660033"/>
                </a:solidFill>
                <a:effectLst/>
                <a:ea typeface="华文新魏" pitchFamily="2" charset="-122"/>
              </a:rPr>
              <a:t>2</a:t>
            </a:r>
            <a:r>
              <a:rPr lang="zh-CN" altLang="en-US" i="0" dirty="0">
                <a:solidFill>
                  <a:srgbClr val="660033"/>
                </a:solidFill>
                <a:effectLst/>
                <a:ea typeface="华文新魏" pitchFamily="2" charset="-122"/>
              </a:rPr>
              <a:t>、冗余联系</a:t>
            </a:r>
            <a:r>
              <a:rPr lang="zh-CN" altLang="en-US" i="0" dirty="0">
                <a:effectLst/>
              </a:rPr>
              <a:t>         </a:t>
            </a:r>
            <a:endParaRPr lang="en-US" altLang="zh-CN" i="0" dirty="0">
              <a:effectLst/>
            </a:endParaRPr>
          </a:p>
        </p:txBody>
      </p:sp>
      <p:grpSp>
        <p:nvGrpSpPr>
          <p:cNvPr id="441350" name="Group 6"/>
          <p:cNvGrpSpPr>
            <a:grpSpLocks/>
          </p:cNvGrpSpPr>
          <p:nvPr/>
        </p:nvGrpSpPr>
        <p:grpSpPr bwMode="auto">
          <a:xfrm>
            <a:off x="827088" y="1989138"/>
            <a:ext cx="7391400" cy="3657600"/>
            <a:chOff x="624" y="624"/>
            <a:chExt cx="4656" cy="2304"/>
          </a:xfrm>
        </p:grpSpPr>
        <p:sp>
          <p:nvSpPr>
            <p:cNvPr id="441351" name="Rectangle 7"/>
            <p:cNvSpPr>
              <a:spLocks noChangeArrowheads="1"/>
            </p:cNvSpPr>
            <p:nvPr/>
          </p:nvSpPr>
          <p:spPr bwMode="auto">
            <a:xfrm>
              <a:off x="2208" y="624"/>
              <a:ext cx="1296" cy="432"/>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effectLst>
                    <a:outerShdw blurRad="38100" dist="38100" dir="2700000" algn="tl">
                      <a:srgbClr val="FFFFFF"/>
                    </a:outerShdw>
                  </a:effectLst>
                  <a:ea typeface="黑体" pitchFamily="2" charset="-122"/>
                </a:rPr>
                <a:t>用户</a:t>
              </a:r>
            </a:p>
          </p:txBody>
        </p:sp>
        <p:sp>
          <p:nvSpPr>
            <p:cNvPr id="441352" name="Rectangle 8"/>
            <p:cNvSpPr>
              <a:spLocks noChangeArrowheads="1"/>
            </p:cNvSpPr>
            <p:nvPr/>
          </p:nvSpPr>
          <p:spPr bwMode="auto">
            <a:xfrm>
              <a:off x="624" y="2495"/>
              <a:ext cx="1252" cy="433"/>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effectLst>
                    <a:outerShdw blurRad="38100" dist="38100" dir="2700000" algn="tl">
                      <a:srgbClr val="FFFFFF"/>
                    </a:outerShdw>
                  </a:effectLst>
                  <a:ea typeface="黑体" pitchFamily="2" charset="-122"/>
                </a:rPr>
                <a:t>合同</a:t>
              </a:r>
            </a:p>
          </p:txBody>
        </p:sp>
        <p:sp>
          <p:nvSpPr>
            <p:cNvPr id="441353" name="Rectangle 9"/>
            <p:cNvSpPr>
              <a:spLocks noChangeArrowheads="1"/>
            </p:cNvSpPr>
            <p:nvPr/>
          </p:nvSpPr>
          <p:spPr bwMode="auto">
            <a:xfrm>
              <a:off x="4080" y="2496"/>
              <a:ext cx="1200" cy="432"/>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effectLst>
                    <a:outerShdw blurRad="38100" dist="38100" dir="2700000" algn="tl">
                      <a:srgbClr val="FFFFFF"/>
                    </a:outerShdw>
                  </a:effectLst>
                  <a:ea typeface="黑体" pitchFamily="2" charset="-122"/>
                </a:rPr>
                <a:t>产品</a:t>
              </a:r>
            </a:p>
          </p:txBody>
        </p:sp>
        <p:sp>
          <p:nvSpPr>
            <p:cNvPr id="441354" name="AutoShape 10"/>
            <p:cNvSpPr>
              <a:spLocks noChangeArrowheads="1"/>
            </p:cNvSpPr>
            <p:nvPr/>
          </p:nvSpPr>
          <p:spPr bwMode="auto">
            <a:xfrm>
              <a:off x="2304" y="2496"/>
              <a:ext cx="1344" cy="432"/>
            </a:xfrm>
            <a:prstGeom prst="flowChartDecision">
              <a:avLst/>
            </a:prstGeom>
            <a:solidFill>
              <a:srgbClr val="FF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effectLst>
                    <a:outerShdw blurRad="38100" dist="38100" dir="2700000" algn="tl">
                      <a:srgbClr val="FFFFFF"/>
                    </a:outerShdw>
                  </a:effectLst>
                  <a:ea typeface="黑体" pitchFamily="2" charset="-122"/>
                </a:rPr>
                <a:t>订货</a:t>
              </a:r>
            </a:p>
          </p:txBody>
        </p:sp>
        <p:sp>
          <p:nvSpPr>
            <p:cNvPr id="441355" name="AutoShape 11"/>
            <p:cNvSpPr>
              <a:spLocks noChangeArrowheads="1"/>
            </p:cNvSpPr>
            <p:nvPr/>
          </p:nvSpPr>
          <p:spPr bwMode="auto">
            <a:xfrm>
              <a:off x="1104" y="1440"/>
              <a:ext cx="1445" cy="432"/>
            </a:xfrm>
            <a:prstGeom prst="flowChartDecision">
              <a:avLst/>
            </a:prstGeom>
            <a:solidFill>
              <a:srgbClr val="FF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effectLst>
                    <a:outerShdw blurRad="38100" dist="38100" dir="2700000" algn="tl">
                      <a:srgbClr val="FFFFFF"/>
                    </a:outerShdw>
                  </a:effectLst>
                  <a:ea typeface="黑体" pitchFamily="2" charset="-122"/>
                </a:rPr>
                <a:t>签定</a:t>
              </a:r>
            </a:p>
          </p:txBody>
        </p:sp>
        <p:sp>
          <p:nvSpPr>
            <p:cNvPr id="441356" name="AutoShape 12"/>
            <p:cNvSpPr>
              <a:spLocks noChangeArrowheads="1"/>
            </p:cNvSpPr>
            <p:nvPr/>
          </p:nvSpPr>
          <p:spPr bwMode="auto">
            <a:xfrm>
              <a:off x="3216" y="1440"/>
              <a:ext cx="1440" cy="432"/>
            </a:xfrm>
            <a:prstGeom prst="flowChartDecision">
              <a:avLst/>
            </a:prstGeom>
            <a:solidFill>
              <a:srgbClr val="FFFFCC"/>
            </a:solidFill>
            <a:ln w="19050">
              <a:solidFill>
                <a:srgbClr val="00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660033"/>
                  </a:solidFill>
                  <a:effectLst>
                    <a:outerShdw blurRad="38100" dist="38100" dir="2700000" algn="tl">
                      <a:srgbClr val="000000"/>
                    </a:outerShdw>
                  </a:effectLst>
                </a:rPr>
                <a:t>供应</a:t>
              </a:r>
            </a:p>
          </p:txBody>
        </p:sp>
        <p:sp>
          <p:nvSpPr>
            <p:cNvPr id="441357" name="Line 13"/>
            <p:cNvSpPr>
              <a:spLocks noChangeShapeType="1"/>
            </p:cNvSpPr>
            <p:nvPr/>
          </p:nvSpPr>
          <p:spPr bwMode="auto">
            <a:xfrm flipH="1">
              <a:off x="2016" y="1056"/>
              <a:ext cx="528"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58" name="Line 14"/>
            <p:cNvSpPr>
              <a:spLocks noChangeShapeType="1"/>
            </p:cNvSpPr>
            <p:nvPr/>
          </p:nvSpPr>
          <p:spPr bwMode="auto">
            <a:xfrm flipH="1">
              <a:off x="864" y="1824"/>
              <a:ext cx="768" cy="6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59" name="Line 15"/>
            <p:cNvSpPr>
              <a:spLocks noChangeShapeType="1"/>
            </p:cNvSpPr>
            <p:nvPr/>
          </p:nvSpPr>
          <p:spPr bwMode="auto">
            <a:xfrm>
              <a:off x="3168" y="1056"/>
              <a:ext cx="576"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60" name="Line 16"/>
            <p:cNvSpPr>
              <a:spLocks noChangeShapeType="1"/>
            </p:cNvSpPr>
            <p:nvPr/>
          </p:nvSpPr>
          <p:spPr bwMode="auto">
            <a:xfrm>
              <a:off x="4128" y="1824"/>
              <a:ext cx="864" cy="6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61" name="Line 17"/>
            <p:cNvSpPr>
              <a:spLocks noChangeShapeType="1"/>
            </p:cNvSpPr>
            <p:nvPr/>
          </p:nvSpPr>
          <p:spPr bwMode="auto">
            <a:xfrm flipH="1">
              <a:off x="1872" y="2713"/>
              <a:ext cx="4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62" name="Line 18"/>
            <p:cNvSpPr>
              <a:spLocks noChangeShapeType="1"/>
            </p:cNvSpPr>
            <p:nvPr/>
          </p:nvSpPr>
          <p:spPr bwMode="auto">
            <a:xfrm>
              <a:off x="3648" y="2713"/>
              <a:ext cx="4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363" name="Text Box 19"/>
            <p:cNvSpPr txBox="1">
              <a:spLocks noChangeArrowheads="1"/>
            </p:cNvSpPr>
            <p:nvPr/>
          </p:nvSpPr>
          <p:spPr bwMode="auto">
            <a:xfrm>
              <a:off x="2352" y="1200"/>
              <a:ext cx="480" cy="28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1</a:t>
              </a:r>
            </a:p>
          </p:txBody>
        </p:sp>
        <p:sp>
          <p:nvSpPr>
            <p:cNvPr id="441364" name="Text Box 20"/>
            <p:cNvSpPr txBox="1">
              <a:spLocks noChangeArrowheads="1"/>
            </p:cNvSpPr>
            <p:nvPr/>
          </p:nvSpPr>
          <p:spPr bwMode="auto">
            <a:xfrm>
              <a:off x="864" y="1968"/>
              <a:ext cx="432" cy="28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M</a:t>
              </a:r>
            </a:p>
          </p:txBody>
        </p:sp>
        <p:sp>
          <p:nvSpPr>
            <p:cNvPr id="441365" name="Text Box 21"/>
            <p:cNvSpPr txBox="1">
              <a:spLocks noChangeArrowheads="1"/>
            </p:cNvSpPr>
            <p:nvPr/>
          </p:nvSpPr>
          <p:spPr bwMode="auto">
            <a:xfrm>
              <a:off x="1968" y="2448"/>
              <a:ext cx="384" cy="28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M</a:t>
              </a:r>
            </a:p>
          </p:txBody>
        </p:sp>
        <p:sp>
          <p:nvSpPr>
            <p:cNvPr id="441366" name="Text Box 22"/>
            <p:cNvSpPr txBox="1">
              <a:spLocks noChangeArrowheads="1"/>
            </p:cNvSpPr>
            <p:nvPr/>
          </p:nvSpPr>
          <p:spPr bwMode="auto">
            <a:xfrm>
              <a:off x="3696" y="2448"/>
              <a:ext cx="384" cy="28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N</a:t>
              </a:r>
            </a:p>
          </p:txBody>
        </p:sp>
        <p:sp>
          <p:nvSpPr>
            <p:cNvPr id="441367" name="Text Box 23"/>
            <p:cNvSpPr txBox="1">
              <a:spLocks noChangeArrowheads="1"/>
            </p:cNvSpPr>
            <p:nvPr/>
          </p:nvSpPr>
          <p:spPr bwMode="auto">
            <a:xfrm>
              <a:off x="3072" y="1200"/>
              <a:ext cx="384" cy="28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M</a:t>
              </a:r>
            </a:p>
          </p:txBody>
        </p:sp>
        <p:sp>
          <p:nvSpPr>
            <p:cNvPr id="441368" name="Text Box 24"/>
            <p:cNvSpPr txBox="1">
              <a:spLocks noChangeArrowheads="1"/>
            </p:cNvSpPr>
            <p:nvPr/>
          </p:nvSpPr>
          <p:spPr bwMode="auto">
            <a:xfrm>
              <a:off x="4704" y="1968"/>
              <a:ext cx="528" cy="28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N</a:t>
              </a:r>
            </a:p>
          </p:txBody>
        </p:sp>
      </p:grpSp>
      <p:sp>
        <p:nvSpPr>
          <p:cNvPr id="441369" name="Text Box 25"/>
          <p:cNvSpPr txBox="1">
            <a:spLocks noChangeArrowheads="1"/>
          </p:cNvSpPr>
          <p:nvPr/>
        </p:nvSpPr>
        <p:spPr bwMode="auto">
          <a:xfrm>
            <a:off x="3940176" y="5799139"/>
            <a:ext cx="3048000" cy="610552"/>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200" b="1" dirty="0"/>
              <a:t>冗余联系示例</a:t>
            </a:r>
          </a:p>
        </p:txBody>
      </p:sp>
      <p:grpSp>
        <p:nvGrpSpPr>
          <p:cNvPr id="441373" name="Group 29"/>
          <p:cNvGrpSpPr>
            <a:grpSpLocks/>
          </p:cNvGrpSpPr>
          <p:nvPr/>
        </p:nvGrpSpPr>
        <p:grpSpPr bwMode="auto">
          <a:xfrm>
            <a:off x="5651500" y="3141663"/>
            <a:ext cx="958850" cy="936625"/>
            <a:chOff x="4363" y="1406"/>
            <a:chExt cx="604" cy="590"/>
          </a:xfrm>
        </p:grpSpPr>
        <p:sp>
          <p:nvSpPr>
            <p:cNvPr id="441370" name="Line 26"/>
            <p:cNvSpPr>
              <a:spLocks noChangeShapeType="1"/>
            </p:cNvSpPr>
            <p:nvPr/>
          </p:nvSpPr>
          <p:spPr bwMode="auto">
            <a:xfrm flipH="1">
              <a:off x="4391" y="1406"/>
              <a:ext cx="530" cy="59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441371" name="Line 27"/>
            <p:cNvSpPr>
              <a:spLocks noChangeShapeType="1"/>
            </p:cNvSpPr>
            <p:nvPr/>
          </p:nvSpPr>
          <p:spPr bwMode="auto">
            <a:xfrm>
              <a:off x="4363" y="1424"/>
              <a:ext cx="604" cy="572"/>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grpSp>
      <p:sp>
        <p:nvSpPr>
          <p:cNvPr id="2" name="灯片编号占位符 1"/>
          <p:cNvSpPr>
            <a:spLocks noGrp="1"/>
          </p:cNvSpPr>
          <p:nvPr>
            <p:ph type="sldNum" sz="quarter" idx="11"/>
          </p:nvPr>
        </p:nvSpPr>
        <p:spPr>
          <a:xfrm>
            <a:off x="214834" y="6315552"/>
            <a:ext cx="1224508" cy="293687"/>
          </a:xfrm>
        </p:spPr>
        <p:txBody>
          <a:bodyPr/>
          <a:lstStyle/>
          <a:p>
            <a:pPr>
              <a:defRPr/>
            </a:pPr>
            <a:fld id="{C8E68E76-BED9-4822-AFC4-B7367625829A}" type="slidenum">
              <a:rPr lang="en-US" altLang="zh-CN" smtClean="0"/>
              <a:pPr>
                <a:defRPr/>
              </a:pPr>
              <a:t>55</a:t>
            </a:fld>
            <a:endParaRPr lang="en-US" altLang="zh-CN" dirty="0"/>
          </a:p>
        </p:txBody>
      </p:sp>
    </p:spTree>
    <p:extLst>
      <p:ext uri="{BB962C8B-B14F-4D97-AF65-F5344CB8AC3E}">
        <p14:creationId xmlns:p14="http://schemas.microsoft.com/office/powerpoint/2010/main" val="3261385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41350"/>
                                        </p:tgtEl>
                                        <p:attrNameLst>
                                          <p:attrName>style.visibility</p:attrName>
                                        </p:attrNameLst>
                                      </p:cBhvr>
                                      <p:to>
                                        <p:strVal val="visible"/>
                                      </p:to>
                                    </p:set>
                                    <p:animEffect transition="in" filter="checkerboard(across)">
                                      <p:cBhvr>
                                        <p:cTn id="7" dur="500"/>
                                        <p:tgtEl>
                                          <p:spTgt spid="44135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41369"/>
                                        </p:tgtEl>
                                        <p:attrNameLst>
                                          <p:attrName>style.visibility</p:attrName>
                                        </p:attrNameLst>
                                      </p:cBhvr>
                                      <p:to>
                                        <p:strVal val="visible"/>
                                      </p:to>
                                    </p:set>
                                    <p:animEffect transition="in" filter="checkerboard(across)">
                                      <p:cBhvr>
                                        <p:cTn id="10" dur="500"/>
                                        <p:tgtEl>
                                          <p:spTgt spid="44136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nodeType="clickEffect">
                                  <p:stCondLst>
                                    <p:cond delay="0"/>
                                  </p:stCondLst>
                                  <p:childTnLst>
                                    <p:set>
                                      <p:cBhvr>
                                        <p:cTn id="14" dur="1" fill="hold">
                                          <p:stCondLst>
                                            <p:cond delay="0"/>
                                          </p:stCondLst>
                                        </p:cTn>
                                        <p:tgtEl>
                                          <p:spTgt spid="441373"/>
                                        </p:tgtEl>
                                        <p:attrNameLst>
                                          <p:attrName>style.visibility</p:attrName>
                                        </p:attrNameLst>
                                      </p:cBhvr>
                                      <p:to>
                                        <p:strVal val="visible"/>
                                      </p:to>
                                    </p:set>
                                    <p:animEffect transition="in" filter="box(out)">
                                      <p:cBhvr>
                                        <p:cTn id="15" dur="500"/>
                                        <p:tgtEl>
                                          <p:spTgt spid="441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6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2" name="Rectangle 4"/>
          <p:cNvSpPr>
            <a:spLocks noChangeArrowheads="1"/>
          </p:cNvSpPr>
          <p:nvPr/>
        </p:nvSpPr>
        <p:spPr bwMode="auto">
          <a:xfrm>
            <a:off x="755576" y="548680"/>
            <a:ext cx="8243888"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600" b="1">
                <a:solidFill>
                  <a:schemeClr val="tx2"/>
                </a:solidFill>
                <a:effectLst>
                  <a:outerShdw blurRad="38100" dist="38100" dir="2700000" algn="tl">
                    <a:srgbClr val="C0C0C0"/>
                  </a:outerShdw>
                </a:effectLst>
                <a:latin typeface="Tahoma" pitchFamily="34" charset="0"/>
                <a:ea typeface="幼圆" pitchFamily="49" charset="-122"/>
              </a:defRPr>
            </a:lvl1pPr>
            <a:lvl2pPr>
              <a:defRPr sz="3600" b="1">
                <a:solidFill>
                  <a:schemeClr val="tx2"/>
                </a:solidFill>
                <a:effectLst>
                  <a:outerShdw blurRad="38100" dist="38100" dir="2700000" algn="tl">
                    <a:srgbClr val="C0C0C0"/>
                  </a:outerShdw>
                </a:effectLst>
                <a:latin typeface="Tahoma" pitchFamily="34" charset="0"/>
                <a:ea typeface="幼圆" pitchFamily="49" charset="-122"/>
              </a:defRPr>
            </a:lvl2pPr>
            <a:lvl3pPr>
              <a:defRPr sz="3600" b="1">
                <a:solidFill>
                  <a:schemeClr val="tx2"/>
                </a:solidFill>
                <a:effectLst>
                  <a:outerShdw blurRad="38100" dist="38100" dir="2700000" algn="tl">
                    <a:srgbClr val="C0C0C0"/>
                  </a:outerShdw>
                </a:effectLst>
                <a:latin typeface="Tahoma" pitchFamily="34" charset="0"/>
                <a:ea typeface="幼圆" pitchFamily="49" charset="-122"/>
              </a:defRPr>
            </a:lvl3pPr>
            <a:lvl4pPr>
              <a:defRPr sz="3600" b="1">
                <a:solidFill>
                  <a:schemeClr val="tx2"/>
                </a:solidFill>
                <a:effectLst>
                  <a:outerShdw blurRad="38100" dist="38100" dir="2700000" algn="tl">
                    <a:srgbClr val="C0C0C0"/>
                  </a:outerShdw>
                </a:effectLst>
                <a:latin typeface="Tahoma" pitchFamily="34" charset="0"/>
                <a:ea typeface="幼圆" pitchFamily="49" charset="-122"/>
              </a:defRPr>
            </a:lvl4pPr>
            <a:lvl5pPr>
              <a:defRPr sz="3600" b="1">
                <a:solidFill>
                  <a:schemeClr val="tx2"/>
                </a:solidFill>
                <a:effectLst>
                  <a:outerShdw blurRad="38100" dist="38100" dir="2700000" algn="tl">
                    <a:srgbClr val="C0C0C0"/>
                  </a:outerShdw>
                </a:effectLst>
                <a:latin typeface="Tahoma" pitchFamily="34" charset="0"/>
                <a:ea typeface="幼圆" pitchFamily="49" charset="-122"/>
              </a:defRPr>
            </a:lvl5pPr>
            <a:lvl6pPr marL="4572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6pPr>
            <a:lvl7pPr marL="9144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7pPr>
            <a:lvl8pPr marL="13716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8pPr>
            <a:lvl9pPr marL="18288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9pPr>
          </a:lstStyle>
          <a:p>
            <a:r>
              <a:rPr lang="zh-CN" altLang="en-US" sz="2800" i="0" dirty="0">
                <a:solidFill>
                  <a:schemeClr val="bg1"/>
                </a:solidFill>
                <a:effectLst/>
              </a:rPr>
              <a:t>三、实体</a:t>
            </a:r>
            <a:r>
              <a:rPr lang="en-US" altLang="zh-CN" sz="2800" i="0" dirty="0">
                <a:solidFill>
                  <a:schemeClr val="bg1"/>
                </a:solidFill>
                <a:effectLst/>
                <a:latin typeface="Arial"/>
              </a:rPr>
              <a:t>—</a:t>
            </a:r>
            <a:r>
              <a:rPr lang="zh-CN" altLang="en-US" sz="2800" i="0" dirty="0">
                <a:solidFill>
                  <a:schemeClr val="bg1"/>
                </a:solidFill>
                <a:effectLst/>
              </a:rPr>
              <a:t>联系模型设计中的一些特殊情况</a:t>
            </a:r>
            <a:endParaRPr lang="en-US" altLang="zh-CN" sz="2800" i="0" dirty="0">
              <a:solidFill>
                <a:schemeClr val="bg1"/>
              </a:solidFill>
              <a:effectLst/>
            </a:endParaRPr>
          </a:p>
        </p:txBody>
      </p:sp>
      <p:sp>
        <p:nvSpPr>
          <p:cNvPr id="442373" name="Rectangle 5"/>
          <p:cNvSpPr>
            <a:spLocks noChangeArrowheads="1"/>
          </p:cNvSpPr>
          <p:nvPr/>
        </p:nvSpPr>
        <p:spPr bwMode="auto">
          <a:xfrm>
            <a:off x="395536" y="1556792"/>
            <a:ext cx="8208963" cy="208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20000"/>
              </a:spcBef>
              <a:buClr>
                <a:schemeClr val="folHlink"/>
              </a:buClr>
              <a:buSzPct val="60000"/>
              <a:buFont typeface="Wingdings" pitchFamily="2" charset="2"/>
              <a:defRPr sz="2800" b="1">
                <a:solidFill>
                  <a:schemeClr val="tx1"/>
                </a:solidFill>
                <a:effectLst>
                  <a:outerShdw blurRad="38100" dist="38100" dir="2700000" algn="tl">
                    <a:srgbClr val="C0C0C0"/>
                  </a:outerShdw>
                </a:effectLst>
                <a:latin typeface="Tahoma" pitchFamily="34" charset="0"/>
                <a:ea typeface="楷体_GB2312" pitchFamily="49" charset="-122"/>
              </a:defRPr>
            </a:lvl1pPr>
            <a:lvl2pPr marL="742950" indent="-285750">
              <a:lnSpc>
                <a:spcPct val="120000"/>
              </a:lnSpc>
              <a:spcBef>
                <a:spcPct val="20000"/>
              </a:spcBef>
              <a:buClr>
                <a:schemeClr val="hlink"/>
              </a:buClr>
              <a:buSzPct val="55000"/>
              <a:buFont typeface="Wingdings" pitchFamily="2" charset="2"/>
              <a:buChar char="n"/>
              <a:defRPr sz="2800" b="1">
                <a:solidFill>
                  <a:schemeClr val="tx1"/>
                </a:solidFill>
                <a:effectLst>
                  <a:outerShdw blurRad="38100" dist="38100" dir="2700000" algn="tl">
                    <a:srgbClr val="C0C0C0"/>
                  </a:outerShdw>
                </a:effectLst>
                <a:latin typeface="Tahoma" pitchFamily="34" charset="0"/>
                <a:ea typeface="楷体_GB2312" pitchFamily="49" charset="-122"/>
              </a:defRPr>
            </a:lvl2pPr>
            <a:lvl3pPr marL="1143000" indent="-228600">
              <a:lnSpc>
                <a:spcPct val="120000"/>
              </a:lnSpc>
              <a:spcBef>
                <a:spcPct val="20000"/>
              </a:spcBef>
              <a:buClr>
                <a:schemeClr val="folHlink"/>
              </a:buClr>
              <a:buSzPct val="50000"/>
              <a:buFont typeface="Wingdings" pitchFamily="2" charset="2"/>
              <a:buChar char="n"/>
              <a:defRPr sz="2400" b="1">
                <a:solidFill>
                  <a:schemeClr val="tx1"/>
                </a:solidFill>
                <a:effectLst>
                  <a:outerShdw blurRad="38100" dist="38100" dir="2700000" algn="tl">
                    <a:srgbClr val="C0C0C0"/>
                  </a:outerShdw>
                </a:effectLst>
                <a:latin typeface="Tahoma" pitchFamily="34" charset="0"/>
                <a:ea typeface="楷体_GB2312" pitchFamily="49" charset="-122"/>
              </a:defRPr>
            </a:lvl3pPr>
            <a:lvl4pPr marL="1600200" indent="-228600">
              <a:lnSpc>
                <a:spcPct val="120000"/>
              </a:lnSpc>
              <a:spcBef>
                <a:spcPct val="20000"/>
              </a:spcBef>
              <a:buClr>
                <a:schemeClr val="accent2"/>
              </a:buClr>
              <a:buSzPct val="55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4pPr>
            <a:lvl5pPr marL="2057400" indent="-228600">
              <a:lnSpc>
                <a:spcPct val="120000"/>
              </a:lnSpc>
              <a:spcBef>
                <a:spcPct val="20000"/>
              </a:spcBef>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5pPr>
            <a:lvl6pPr marL="25146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6pPr>
            <a:lvl7pPr marL="29718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7pPr>
            <a:lvl8pPr marL="34290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8pPr>
            <a:lvl9pPr marL="38862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9pPr>
          </a:lstStyle>
          <a:p>
            <a:pPr>
              <a:spcBef>
                <a:spcPct val="10000"/>
              </a:spcBef>
            </a:pPr>
            <a:r>
              <a:rPr lang="en-US" altLang="zh-CN" i="0" dirty="0"/>
              <a:t>  </a:t>
            </a:r>
            <a:r>
              <a:rPr lang="en-US" altLang="zh-CN" i="0" dirty="0">
                <a:solidFill>
                  <a:srgbClr val="660033"/>
                </a:solidFill>
                <a:ea typeface="华文新魏" pitchFamily="2" charset="-122"/>
              </a:rPr>
              <a:t>3</a:t>
            </a:r>
            <a:r>
              <a:rPr lang="zh-CN" altLang="en-US" i="0" dirty="0">
                <a:solidFill>
                  <a:srgbClr val="660033"/>
                </a:solidFill>
                <a:ea typeface="华文新魏" pitchFamily="2" charset="-122"/>
              </a:rPr>
              <a:t>、 </a:t>
            </a:r>
            <a:r>
              <a:rPr lang="en-US" altLang="zh-CN" i="0" dirty="0" err="1">
                <a:solidFill>
                  <a:srgbClr val="660033"/>
                </a:solidFill>
                <a:ea typeface="华文新魏" pitchFamily="2" charset="-122"/>
              </a:rPr>
              <a:t>isa</a:t>
            </a:r>
            <a:r>
              <a:rPr lang="zh-CN" altLang="en-US" i="0" dirty="0">
                <a:solidFill>
                  <a:srgbClr val="660033"/>
                </a:solidFill>
                <a:ea typeface="华文新魏" pitchFamily="2" charset="-122"/>
              </a:rPr>
              <a:t>联系</a:t>
            </a:r>
          </a:p>
          <a:p>
            <a:pPr>
              <a:lnSpc>
                <a:spcPct val="145000"/>
              </a:lnSpc>
              <a:spcBef>
                <a:spcPct val="40000"/>
              </a:spcBef>
            </a:pPr>
            <a:r>
              <a:rPr lang="en-US" altLang="zh-CN" sz="2400" i="0" dirty="0"/>
              <a:t>          </a:t>
            </a:r>
            <a:r>
              <a:rPr lang="en-US" altLang="zh-CN" sz="2400" b="0" i="0" dirty="0">
                <a:effectLst/>
                <a:latin typeface="黑体" pitchFamily="2" charset="-122"/>
                <a:ea typeface="黑体" pitchFamily="2" charset="-122"/>
              </a:rPr>
              <a:t>A </a:t>
            </a:r>
            <a:r>
              <a:rPr lang="en-US" altLang="zh-CN" sz="2400" b="0" i="0" dirty="0" err="1">
                <a:solidFill>
                  <a:srgbClr val="FF0000"/>
                </a:solidFill>
                <a:effectLst/>
                <a:latin typeface="黑体" pitchFamily="2" charset="-122"/>
                <a:ea typeface="黑体" pitchFamily="2" charset="-122"/>
              </a:rPr>
              <a:t>isa</a:t>
            </a:r>
            <a:r>
              <a:rPr lang="en-US" altLang="zh-CN" sz="2400" b="0" i="0" dirty="0">
                <a:effectLst/>
                <a:latin typeface="黑体" pitchFamily="2" charset="-122"/>
                <a:ea typeface="黑体" pitchFamily="2" charset="-122"/>
              </a:rPr>
              <a:t> B </a:t>
            </a:r>
            <a:r>
              <a:rPr lang="zh-CN" altLang="en-US" sz="2400" b="0" i="0" dirty="0">
                <a:effectLst/>
                <a:latin typeface="黑体" pitchFamily="2" charset="-122"/>
                <a:ea typeface="黑体" pitchFamily="2" charset="-122"/>
              </a:rPr>
              <a:t>表示实体集</a:t>
            </a:r>
            <a:r>
              <a:rPr lang="en-US" altLang="zh-CN" sz="2400" b="0" i="0" dirty="0">
                <a:effectLst/>
                <a:latin typeface="黑体" pitchFamily="2" charset="-122"/>
                <a:ea typeface="黑体" pitchFamily="2" charset="-122"/>
              </a:rPr>
              <a:t>A</a:t>
            </a:r>
            <a:r>
              <a:rPr lang="zh-CN" altLang="en-US" sz="2400" b="0" i="0" dirty="0">
                <a:effectLst/>
                <a:latin typeface="黑体" pitchFamily="2" charset="-122"/>
                <a:ea typeface="黑体" pitchFamily="2" charset="-122"/>
              </a:rPr>
              <a:t>包含在实体集</a:t>
            </a:r>
            <a:r>
              <a:rPr lang="en-US" altLang="zh-CN" sz="2400" b="0" i="0" dirty="0">
                <a:effectLst/>
                <a:latin typeface="黑体" pitchFamily="2" charset="-122"/>
                <a:ea typeface="黑体" pitchFamily="2" charset="-122"/>
              </a:rPr>
              <a:t>B</a:t>
            </a:r>
            <a:r>
              <a:rPr lang="zh-CN" altLang="en-US" sz="2400" b="0" i="0" dirty="0">
                <a:effectLst/>
                <a:latin typeface="黑体" pitchFamily="2" charset="-122"/>
                <a:ea typeface="黑体" pitchFamily="2" charset="-122"/>
              </a:rPr>
              <a:t>中，</a:t>
            </a:r>
            <a:r>
              <a:rPr lang="en-US" altLang="zh-CN" sz="2400" b="0" i="0" dirty="0">
                <a:effectLst/>
                <a:latin typeface="黑体" pitchFamily="2" charset="-122"/>
                <a:ea typeface="黑体" pitchFamily="2" charset="-122"/>
              </a:rPr>
              <a:t>A</a:t>
            </a:r>
            <a:r>
              <a:rPr lang="zh-CN" altLang="en-US" sz="2400" b="0" i="0" dirty="0">
                <a:effectLst/>
                <a:latin typeface="黑体" pitchFamily="2" charset="-122"/>
                <a:ea typeface="黑体" pitchFamily="2" charset="-122"/>
              </a:rPr>
              <a:t>是</a:t>
            </a:r>
            <a:r>
              <a:rPr lang="en-US" altLang="zh-CN" sz="2400" b="0" i="0" dirty="0">
                <a:effectLst/>
                <a:latin typeface="黑体" pitchFamily="2" charset="-122"/>
                <a:ea typeface="黑体" pitchFamily="2" charset="-122"/>
              </a:rPr>
              <a:t>B</a:t>
            </a:r>
            <a:r>
              <a:rPr lang="zh-CN" altLang="en-US" sz="2400" b="0" i="0" dirty="0">
                <a:effectLst/>
                <a:latin typeface="黑体" pitchFamily="2" charset="-122"/>
                <a:ea typeface="黑体" pitchFamily="2" charset="-122"/>
              </a:rPr>
              <a:t>中的一种特殊的群体。</a:t>
            </a:r>
            <a:endParaRPr lang="en-US" altLang="zh-CN" sz="2400" b="0" i="0" dirty="0">
              <a:effectLst/>
              <a:latin typeface="黑体" pitchFamily="2" charset="-122"/>
              <a:ea typeface="黑体" pitchFamily="2" charset="-122"/>
            </a:endParaRPr>
          </a:p>
          <a:p>
            <a:pPr>
              <a:lnSpc>
                <a:spcPct val="145000"/>
              </a:lnSpc>
              <a:spcBef>
                <a:spcPct val="40000"/>
              </a:spcBef>
            </a:pPr>
            <a:r>
              <a:rPr lang="en-US" altLang="zh-CN" sz="2400" b="0" dirty="0">
                <a:effectLst/>
                <a:latin typeface="黑体" pitchFamily="2" charset="-122"/>
                <a:ea typeface="黑体" pitchFamily="2" charset="-122"/>
              </a:rPr>
              <a:t> </a:t>
            </a:r>
            <a:r>
              <a:rPr lang="zh-CN" altLang="en-US" sz="2400" b="0" dirty="0">
                <a:effectLst/>
                <a:latin typeface="黑体" pitchFamily="2" charset="-122"/>
                <a:ea typeface="黑体" pitchFamily="2" charset="-122"/>
              </a:rPr>
              <a:t>例如：研究生和本科生是学生的子类型，学生是父类型</a:t>
            </a:r>
            <a:endParaRPr lang="en-US" altLang="zh-CN" sz="2400" b="0" i="0" dirty="0">
              <a:effectLst/>
              <a:latin typeface="黑体" pitchFamily="2" charset="-122"/>
              <a:ea typeface="黑体" pitchFamily="2" charset="-122"/>
            </a:endParaRPr>
          </a:p>
        </p:txBody>
      </p:sp>
      <p:sp>
        <p:nvSpPr>
          <p:cNvPr id="2" name="灯片编号占位符 1"/>
          <p:cNvSpPr>
            <a:spLocks noGrp="1"/>
          </p:cNvSpPr>
          <p:nvPr>
            <p:ph type="sldNum" sz="quarter" idx="11"/>
          </p:nvPr>
        </p:nvSpPr>
        <p:spPr>
          <a:xfrm>
            <a:off x="251520" y="6309320"/>
            <a:ext cx="1152500" cy="321097"/>
          </a:xfrm>
        </p:spPr>
        <p:txBody>
          <a:bodyPr/>
          <a:lstStyle/>
          <a:p>
            <a:pPr>
              <a:defRPr/>
            </a:pPr>
            <a:fld id="{C8E68E76-BED9-4822-AFC4-B7367625829A}" type="slidenum">
              <a:rPr lang="en-US" altLang="zh-CN" smtClean="0"/>
              <a:pPr>
                <a:defRPr/>
              </a:pPr>
              <a:t>56</a:t>
            </a:fld>
            <a:endParaRPr lang="en-US" altLang="zh-CN" dirty="0"/>
          </a:p>
        </p:txBody>
      </p:sp>
    </p:spTree>
    <p:extLst>
      <p:ext uri="{BB962C8B-B14F-4D97-AF65-F5344CB8AC3E}">
        <p14:creationId xmlns:p14="http://schemas.microsoft.com/office/powerpoint/2010/main" val="18199957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过程 2"/>
          <p:cNvSpPr/>
          <p:nvPr/>
        </p:nvSpPr>
        <p:spPr bwMode="auto">
          <a:xfrm>
            <a:off x="0" y="1"/>
            <a:ext cx="9144000" cy="6237288"/>
          </a:xfrm>
          <a:prstGeom prst="flowChartProcess">
            <a:avLst/>
          </a:prstGeom>
          <a:solidFill>
            <a:schemeClr val="bg1"/>
          </a:solidFill>
          <a:ln>
            <a:noFill/>
          </a:ln>
          <a:effectLst/>
        </p:spPr>
        <p:txBody>
          <a:bodyPr vert="horz" wrap="none" lIns="54000" tIns="0" rIns="54000" bIns="0" numCol="1" rtlCol="0" anchor="t" anchorCtr="0" compatLnSpc="1">
            <a:prstTxWarp prst="textNoShape">
              <a:avLst/>
            </a:prstTxWarp>
          </a:bodyPr>
          <a:lstStyle/>
          <a:p>
            <a:pPr marL="342900" marR="0" indent="-34290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tabLst/>
            </a:pP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43397" name="Text Box 5"/>
          <p:cNvSpPr txBox="1">
            <a:spLocks noChangeArrowheads="1"/>
          </p:cNvSpPr>
          <p:nvPr/>
        </p:nvSpPr>
        <p:spPr bwMode="auto">
          <a:xfrm>
            <a:off x="755650" y="6237288"/>
            <a:ext cx="8064500" cy="427037"/>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200" b="1" i="0" dirty="0"/>
              <a:t>航空公司飞行员和班组人员的</a:t>
            </a:r>
            <a:r>
              <a:rPr lang="en-US" altLang="zh-CN" sz="2200" b="1" i="0" dirty="0" err="1"/>
              <a:t>isa</a:t>
            </a:r>
            <a:r>
              <a:rPr lang="zh-CN" altLang="en-US" sz="2200" b="1" i="0" dirty="0"/>
              <a:t>联系的</a:t>
            </a:r>
            <a:r>
              <a:rPr lang="en-US" altLang="zh-CN" sz="2200" b="1" i="0" dirty="0"/>
              <a:t>E-R</a:t>
            </a:r>
            <a:r>
              <a:rPr lang="zh-CN" altLang="en-US" sz="2200" b="1" i="0" dirty="0"/>
              <a:t>模型表示</a:t>
            </a:r>
          </a:p>
        </p:txBody>
      </p:sp>
      <p:grpSp>
        <p:nvGrpSpPr>
          <p:cNvPr id="443434" name="Group 42"/>
          <p:cNvGrpSpPr>
            <a:grpSpLocks/>
          </p:cNvGrpSpPr>
          <p:nvPr/>
        </p:nvGrpSpPr>
        <p:grpSpPr bwMode="auto">
          <a:xfrm>
            <a:off x="107950" y="79375"/>
            <a:ext cx="8713788" cy="5951538"/>
            <a:chOff x="68" y="50"/>
            <a:chExt cx="5489" cy="3749"/>
          </a:xfrm>
        </p:grpSpPr>
        <p:sp>
          <p:nvSpPr>
            <p:cNvPr id="443396" name="Rectangle 4"/>
            <p:cNvSpPr>
              <a:spLocks noChangeArrowheads="1"/>
            </p:cNvSpPr>
            <p:nvPr/>
          </p:nvSpPr>
          <p:spPr bwMode="auto">
            <a:xfrm>
              <a:off x="68" y="83"/>
              <a:ext cx="5489" cy="998"/>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399" name="Rectangle 7"/>
            <p:cNvSpPr>
              <a:spLocks noChangeArrowheads="1"/>
            </p:cNvSpPr>
            <p:nvPr/>
          </p:nvSpPr>
          <p:spPr bwMode="auto">
            <a:xfrm>
              <a:off x="2473" y="871"/>
              <a:ext cx="912" cy="33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pPr>
              <a:r>
                <a:rPr lang="en-US" altLang="zh-CN" sz="1600" b="1" dirty="0"/>
                <a:t>PERSONNEL</a:t>
              </a:r>
            </a:p>
            <a:p>
              <a:pPr algn="ctr">
                <a:lnSpc>
                  <a:spcPct val="100000"/>
                </a:lnSpc>
              </a:pPr>
              <a:r>
                <a:rPr lang="zh-CN" altLang="en-US" sz="1600" b="1" dirty="0"/>
                <a:t>机组人员</a:t>
              </a:r>
            </a:p>
          </p:txBody>
        </p:sp>
        <p:sp>
          <p:nvSpPr>
            <p:cNvPr id="443400" name="Oval 8"/>
            <p:cNvSpPr>
              <a:spLocks noChangeArrowheads="1"/>
            </p:cNvSpPr>
            <p:nvPr/>
          </p:nvSpPr>
          <p:spPr bwMode="auto">
            <a:xfrm>
              <a:off x="841" y="583"/>
              <a:ext cx="912" cy="384"/>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pPr>
              <a:r>
                <a:rPr lang="en-US" altLang="zh-CN" sz="1600" b="1" dirty="0"/>
                <a:t>NAME</a:t>
              </a:r>
            </a:p>
            <a:p>
              <a:pPr algn="ctr">
                <a:lnSpc>
                  <a:spcPct val="100000"/>
                </a:lnSpc>
              </a:pPr>
              <a:r>
                <a:rPr lang="zh-CN" altLang="en-US" sz="1600" b="1" dirty="0"/>
                <a:t>姓名</a:t>
              </a:r>
            </a:p>
          </p:txBody>
        </p:sp>
        <p:sp>
          <p:nvSpPr>
            <p:cNvPr id="443401" name="Oval 9"/>
            <p:cNvSpPr>
              <a:spLocks noChangeArrowheads="1"/>
            </p:cNvSpPr>
            <p:nvPr/>
          </p:nvSpPr>
          <p:spPr bwMode="auto">
            <a:xfrm>
              <a:off x="2013" y="374"/>
              <a:ext cx="907" cy="390"/>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pPr>
              <a:r>
                <a:rPr lang="en-US" altLang="zh-CN" sz="1600" b="1" dirty="0"/>
                <a:t>ADDRESS</a:t>
              </a:r>
            </a:p>
            <a:p>
              <a:pPr algn="ctr">
                <a:lnSpc>
                  <a:spcPct val="100000"/>
                </a:lnSpc>
              </a:pPr>
              <a:r>
                <a:rPr lang="zh-CN" altLang="en-US" sz="1600" b="1" dirty="0"/>
                <a:t>地址</a:t>
              </a:r>
            </a:p>
          </p:txBody>
        </p:sp>
        <p:sp>
          <p:nvSpPr>
            <p:cNvPr id="443402" name="Oval 10"/>
            <p:cNvSpPr>
              <a:spLocks noChangeArrowheads="1"/>
            </p:cNvSpPr>
            <p:nvPr/>
          </p:nvSpPr>
          <p:spPr bwMode="auto">
            <a:xfrm>
              <a:off x="3001" y="391"/>
              <a:ext cx="916" cy="388"/>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pPr>
              <a:r>
                <a:rPr lang="en-US" altLang="zh-CN" sz="1600" b="1" dirty="0"/>
                <a:t>SALARY</a:t>
              </a:r>
            </a:p>
            <a:p>
              <a:pPr algn="ctr">
                <a:lnSpc>
                  <a:spcPct val="100000"/>
                </a:lnSpc>
              </a:pPr>
              <a:r>
                <a:rPr lang="zh-CN" altLang="en-US" sz="1600" b="1" dirty="0"/>
                <a:t>工资</a:t>
              </a:r>
            </a:p>
          </p:txBody>
        </p:sp>
        <p:sp>
          <p:nvSpPr>
            <p:cNvPr id="443403" name="Oval 11"/>
            <p:cNvSpPr>
              <a:spLocks noChangeArrowheads="1"/>
            </p:cNvSpPr>
            <p:nvPr/>
          </p:nvSpPr>
          <p:spPr bwMode="auto">
            <a:xfrm>
              <a:off x="4105" y="535"/>
              <a:ext cx="918" cy="370"/>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pPr>
              <a:r>
                <a:rPr lang="en-US" altLang="zh-CN" sz="1600" b="1" dirty="0"/>
                <a:t>EMP-NO</a:t>
              </a:r>
            </a:p>
            <a:p>
              <a:pPr algn="ctr">
                <a:lnSpc>
                  <a:spcPct val="100000"/>
                </a:lnSpc>
              </a:pPr>
              <a:r>
                <a:rPr lang="zh-CN" altLang="en-US" sz="1600" b="1" dirty="0"/>
                <a:t>职工号</a:t>
              </a:r>
            </a:p>
          </p:txBody>
        </p:sp>
        <p:sp>
          <p:nvSpPr>
            <p:cNvPr id="443404" name="Rectangle 12"/>
            <p:cNvSpPr>
              <a:spLocks noChangeArrowheads="1"/>
            </p:cNvSpPr>
            <p:nvPr/>
          </p:nvSpPr>
          <p:spPr bwMode="auto">
            <a:xfrm>
              <a:off x="2377" y="1639"/>
              <a:ext cx="1147" cy="33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t>PILOTS</a:t>
              </a:r>
              <a:r>
                <a:rPr lang="zh-CN" altLang="en-US" sz="1600" b="1"/>
                <a:t>飞行员</a:t>
              </a:r>
            </a:p>
          </p:txBody>
        </p:sp>
        <p:sp>
          <p:nvSpPr>
            <p:cNvPr id="443405" name="AutoShape 13"/>
            <p:cNvSpPr>
              <a:spLocks noChangeArrowheads="1"/>
            </p:cNvSpPr>
            <p:nvPr/>
          </p:nvSpPr>
          <p:spPr bwMode="auto">
            <a:xfrm>
              <a:off x="2482" y="1292"/>
              <a:ext cx="912" cy="288"/>
            </a:xfrm>
            <a:prstGeom prst="flowChartDecision">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pPr>
              <a:r>
                <a:rPr lang="en-US" altLang="zh-CN" sz="2400" b="1" dirty="0"/>
                <a:t>isa</a:t>
              </a:r>
            </a:p>
          </p:txBody>
        </p:sp>
        <p:sp>
          <p:nvSpPr>
            <p:cNvPr id="443406" name="AutoShape 14"/>
            <p:cNvSpPr>
              <a:spLocks noChangeArrowheads="1"/>
            </p:cNvSpPr>
            <p:nvPr/>
          </p:nvSpPr>
          <p:spPr bwMode="auto">
            <a:xfrm>
              <a:off x="2377" y="2023"/>
              <a:ext cx="1152" cy="432"/>
            </a:xfrm>
            <a:prstGeom prst="flowChartDecision">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pPr>
              <a:r>
                <a:rPr lang="en-US" altLang="zh-CN" sz="1600" b="1" dirty="0"/>
                <a:t>CAN-FLY</a:t>
              </a:r>
            </a:p>
            <a:p>
              <a:pPr algn="ctr">
                <a:lnSpc>
                  <a:spcPct val="100000"/>
                </a:lnSpc>
              </a:pPr>
              <a:r>
                <a:rPr lang="zh-CN" altLang="en-US" sz="1600" b="1" dirty="0"/>
                <a:t>能驾驶</a:t>
              </a:r>
            </a:p>
          </p:txBody>
        </p:sp>
        <p:sp>
          <p:nvSpPr>
            <p:cNvPr id="443407" name="Rectangle 15"/>
            <p:cNvSpPr>
              <a:spLocks noChangeArrowheads="1"/>
            </p:cNvSpPr>
            <p:nvPr/>
          </p:nvSpPr>
          <p:spPr bwMode="auto">
            <a:xfrm>
              <a:off x="2377" y="2551"/>
              <a:ext cx="1140" cy="33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t>PLANES</a:t>
              </a:r>
              <a:r>
                <a:rPr lang="zh-CN" altLang="en-US" sz="1600" b="1" dirty="0"/>
                <a:t>飞机</a:t>
              </a:r>
            </a:p>
          </p:txBody>
        </p:sp>
        <p:sp>
          <p:nvSpPr>
            <p:cNvPr id="443408" name="AutoShape 16"/>
            <p:cNvSpPr>
              <a:spLocks noChangeArrowheads="1"/>
            </p:cNvSpPr>
            <p:nvPr/>
          </p:nvSpPr>
          <p:spPr bwMode="auto">
            <a:xfrm>
              <a:off x="2377" y="2935"/>
              <a:ext cx="1145" cy="428"/>
            </a:xfrm>
            <a:prstGeom prst="flowChartDecision">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pPr>
              <a:r>
                <a:rPr lang="en-US" altLang="zh-CN" sz="1600" b="1" dirty="0"/>
                <a:t>TYPE</a:t>
              </a:r>
            </a:p>
            <a:p>
              <a:pPr algn="ctr">
                <a:lnSpc>
                  <a:spcPct val="100000"/>
                </a:lnSpc>
              </a:pPr>
              <a:r>
                <a:rPr lang="zh-CN" altLang="en-US" sz="1600" b="1" dirty="0"/>
                <a:t>类型是</a:t>
              </a:r>
            </a:p>
          </p:txBody>
        </p:sp>
        <p:sp>
          <p:nvSpPr>
            <p:cNvPr id="443409" name="Rectangle 17"/>
            <p:cNvSpPr>
              <a:spLocks noChangeArrowheads="1"/>
            </p:cNvSpPr>
            <p:nvPr/>
          </p:nvSpPr>
          <p:spPr bwMode="auto">
            <a:xfrm>
              <a:off x="2377" y="3463"/>
              <a:ext cx="1152" cy="33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t>AICRAFT</a:t>
              </a:r>
              <a:r>
                <a:rPr lang="zh-CN" altLang="en-US" sz="1600" b="1"/>
                <a:t>具体飞机</a:t>
              </a:r>
            </a:p>
          </p:txBody>
        </p:sp>
        <p:sp>
          <p:nvSpPr>
            <p:cNvPr id="443410" name="Oval 18"/>
            <p:cNvSpPr>
              <a:spLocks noChangeArrowheads="1"/>
            </p:cNvSpPr>
            <p:nvPr/>
          </p:nvSpPr>
          <p:spPr bwMode="auto">
            <a:xfrm>
              <a:off x="4105" y="3319"/>
              <a:ext cx="925" cy="365"/>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pPr>
              <a:r>
                <a:rPr lang="en-US" altLang="zh-CN" sz="1600" b="1" dirty="0"/>
                <a:t>SERIAL-NO</a:t>
              </a:r>
            </a:p>
            <a:p>
              <a:pPr algn="ctr">
                <a:lnSpc>
                  <a:spcPct val="100000"/>
                </a:lnSpc>
              </a:pPr>
              <a:r>
                <a:rPr lang="zh-CN" altLang="en-US" sz="1600" b="1" dirty="0"/>
                <a:t>序列号</a:t>
              </a:r>
            </a:p>
          </p:txBody>
        </p:sp>
        <p:sp>
          <p:nvSpPr>
            <p:cNvPr id="443411" name="Oval 19"/>
            <p:cNvSpPr>
              <a:spLocks noChangeArrowheads="1"/>
            </p:cNvSpPr>
            <p:nvPr/>
          </p:nvSpPr>
          <p:spPr bwMode="auto">
            <a:xfrm>
              <a:off x="457" y="2407"/>
              <a:ext cx="1344" cy="480"/>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pPr>
              <a:r>
                <a:rPr lang="en-US" altLang="zh-CN" sz="1600" b="1" dirty="0"/>
                <a:t>MANUFACTURER</a:t>
              </a:r>
            </a:p>
            <a:p>
              <a:pPr algn="ctr">
                <a:lnSpc>
                  <a:spcPct val="100000"/>
                </a:lnSpc>
              </a:pPr>
              <a:r>
                <a:rPr lang="zh-CN" altLang="en-US" sz="1600" b="1" dirty="0"/>
                <a:t>制造厂</a:t>
              </a:r>
            </a:p>
          </p:txBody>
        </p:sp>
        <p:sp>
          <p:nvSpPr>
            <p:cNvPr id="443412" name="Oval 20"/>
            <p:cNvSpPr>
              <a:spLocks noChangeArrowheads="1"/>
            </p:cNvSpPr>
            <p:nvPr/>
          </p:nvSpPr>
          <p:spPr bwMode="auto">
            <a:xfrm>
              <a:off x="3865" y="2359"/>
              <a:ext cx="1328" cy="467"/>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pPr>
              <a:r>
                <a:rPr lang="en-US" altLang="zh-CN" sz="1600" b="1" dirty="0"/>
                <a:t>MODEL-NO</a:t>
              </a:r>
            </a:p>
            <a:p>
              <a:pPr algn="ctr">
                <a:lnSpc>
                  <a:spcPct val="100000"/>
                </a:lnSpc>
              </a:pPr>
              <a:r>
                <a:rPr lang="zh-CN" altLang="en-US" sz="1600" b="1" dirty="0"/>
                <a:t>型号</a:t>
              </a:r>
            </a:p>
          </p:txBody>
        </p:sp>
        <p:sp>
          <p:nvSpPr>
            <p:cNvPr id="443413" name="Line 21"/>
            <p:cNvSpPr>
              <a:spLocks noChangeShapeType="1"/>
            </p:cNvSpPr>
            <p:nvPr/>
          </p:nvSpPr>
          <p:spPr bwMode="auto">
            <a:xfrm>
              <a:off x="1609" y="919"/>
              <a:ext cx="86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3414" name="Line 22"/>
            <p:cNvSpPr>
              <a:spLocks noChangeShapeType="1"/>
            </p:cNvSpPr>
            <p:nvPr/>
          </p:nvSpPr>
          <p:spPr bwMode="auto">
            <a:xfrm>
              <a:off x="2617" y="775"/>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3415" name="Line 23"/>
            <p:cNvSpPr>
              <a:spLocks noChangeShapeType="1"/>
            </p:cNvSpPr>
            <p:nvPr/>
          </p:nvSpPr>
          <p:spPr bwMode="auto">
            <a:xfrm flipH="1">
              <a:off x="3049" y="727"/>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3416" name="Line 24"/>
            <p:cNvSpPr>
              <a:spLocks noChangeShapeType="1"/>
            </p:cNvSpPr>
            <p:nvPr/>
          </p:nvSpPr>
          <p:spPr bwMode="auto">
            <a:xfrm flipH="1">
              <a:off x="3385" y="823"/>
              <a:ext cx="81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3417" name="Line 25"/>
            <p:cNvSpPr>
              <a:spLocks noChangeShapeType="1"/>
            </p:cNvSpPr>
            <p:nvPr/>
          </p:nvSpPr>
          <p:spPr bwMode="auto">
            <a:xfrm flipV="1">
              <a:off x="2953" y="1207"/>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3418" name="Line 26"/>
            <p:cNvSpPr>
              <a:spLocks noChangeShapeType="1"/>
            </p:cNvSpPr>
            <p:nvPr/>
          </p:nvSpPr>
          <p:spPr bwMode="auto">
            <a:xfrm>
              <a:off x="2953" y="1591"/>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3419" name="Line 27"/>
            <p:cNvSpPr>
              <a:spLocks noChangeShapeType="1"/>
            </p:cNvSpPr>
            <p:nvPr/>
          </p:nvSpPr>
          <p:spPr bwMode="auto">
            <a:xfrm flipV="1">
              <a:off x="2953" y="1975"/>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3420" name="Line 28"/>
            <p:cNvSpPr>
              <a:spLocks noChangeShapeType="1"/>
            </p:cNvSpPr>
            <p:nvPr/>
          </p:nvSpPr>
          <p:spPr bwMode="auto">
            <a:xfrm>
              <a:off x="2953" y="245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3421" name="Line 29"/>
            <p:cNvSpPr>
              <a:spLocks noChangeShapeType="1"/>
            </p:cNvSpPr>
            <p:nvPr/>
          </p:nvSpPr>
          <p:spPr bwMode="auto">
            <a:xfrm flipV="1">
              <a:off x="2953" y="2887"/>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3422" name="Line 30"/>
            <p:cNvSpPr>
              <a:spLocks noChangeShapeType="1"/>
            </p:cNvSpPr>
            <p:nvPr/>
          </p:nvSpPr>
          <p:spPr bwMode="auto">
            <a:xfrm>
              <a:off x="2953" y="3367"/>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3423" name="Line 31"/>
            <p:cNvSpPr>
              <a:spLocks noChangeShapeType="1"/>
            </p:cNvSpPr>
            <p:nvPr/>
          </p:nvSpPr>
          <p:spPr bwMode="auto">
            <a:xfrm>
              <a:off x="1801" y="2647"/>
              <a:ext cx="57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3424" name="Line 32"/>
            <p:cNvSpPr>
              <a:spLocks noChangeShapeType="1"/>
            </p:cNvSpPr>
            <p:nvPr/>
          </p:nvSpPr>
          <p:spPr bwMode="auto">
            <a:xfrm flipH="1">
              <a:off x="3529" y="2647"/>
              <a:ext cx="33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3425" name="Line 33"/>
            <p:cNvSpPr>
              <a:spLocks noChangeShapeType="1"/>
            </p:cNvSpPr>
            <p:nvPr/>
          </p:nvSpPr>
          <p:spPr bwMode="auto">
            <a:xfrm flipH="1">
              <a:off x="3529" y="3511"/>
              <a:ext cx="57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3426" name="Text Box 34"/>
            <p:cNvSpPr txBox="1">
              <a:spLocks noChangeArrowheads="1"/>
            </p:cNvSpPr>
            <p:nvPr/>
          </p:nvSpPr>
          <p:spPr bwMode="auto">
            <a:xfrm>
              <a:off x="3145" y="1842"/>
              <a:ext cx="384" cy="2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dirty="0"/>
                <a:t>M</a:t>
              </a:r>
            </a:p>
          </p:txBody>
        </p:sp>
        <p:sp>
          <p:nvSpPr>
            <p:cNvPr id="443427" name="Text Box 35"/>
            <p:cNvSpPr txBox="1">
              <a:spLocks noChangeArrowheads="1"/>
            </p:cNvSpPr>
            <p:nvPr/>
          </p:nvSpPr>
          <p:spPr bwMode="auto">
            <a:xfrm>
              <a:off x="3097" y="2251"/>
              <a:ext cx="384" cy="2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dirty="0"/>
                <a:t>N</a:t>
              </a:r>
            </a:p>
          </p:txBody>
        </p:sp>
        <p:sp>
          <p:nvSpPr>
            <p:cNvPr id="443428" name="Text Box 36"/>
            <p:cNvSpPr txBox="1">
              <a:spLocks noChangeArrowheads="1"/>
            </p:cNvSpPr>
            <p:nvPr/>
          </p:nvSpPr>
          <p:spPr bwMode="auto">
            <a:xfrm>
              <a:off x="3097" y="2750"/>
              <a:ext cx="384" cy="2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dirty="0"/>
                <a:t>1</a:t>
              </a:r>
            </a:p>
          </p:txBody>
        </p:sp>
        <p:sp>
          <p:nvSpPr>
            <p:cNvPr id="443429" name="Text Box 37"/>
            <p:cNvSpPr txBox="1">
              <a:spLocks noChangeArrowheads="1"/>
            </p:cNvSpPr>
            <p:nvPr/>
          </p:nvSpPr>
          <p:spPr bwMode="auto">
            <a:xfrm>
              <a:off x="3097" y="3173"/>
              <a:ext cx="288" cy="2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dirty="0"/>
                <a:t>M</a:t>
              </a:r>
            </a:p>
          </p:txBody>
        </p:sp>
        <p:sp>
          <p:nvSpPr>
            <p:cNvPr id="443432" name="Rectangle 40"/>
            <p:cNvSpPr>
              <a:spLocks noChangeArrowheads="1"/>
            </p:cNvSpPr>
            <p:nvPr/>
          </p:nvSpPr>
          <p:spPr bwMode="auto">
            <a:xfrm>
              <a:off x="295" y="50"/>
              <a:ext cx="195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en-US" altLang="zh-CN" sz="2600" b="1">
                  <a:solidFill>
                    <a:srgbClr val="660033"/>
                  </a:solidFill>
                  <a:latin typeface="黑体" pitchFamily="2" charset="-122"/>
                  <a:ea typeface="黑体" pitchFamily="2" charset="-122"/>
                </a:rPr>
                <a:t>isa</a:t>
              </a:r>
              <a:r>
                <a:rPr lang="en-US" altLang="zh-CN" sz="2400" b="1">
                  <a:solidFill>
                    <a:srgbClr val="660033"/>
                  </a:solidFill>
                  <a:latin typeface="黑体" pitchFamily="2" charset="-122"/>
                  <a:ea typeface="黑体" pitchFamily="2" charset="-122"/>
                </a:rPr>
                <a:t> </a:t>
              </a:r>
              <a:r>
                <a:rPr lang="zh-CN" altLang="en-US" sz="2400" b="1">
                  <a:solidFill>
                    <a:srgbClr val="660033"/>
                  </a:solidFill>
                  <a:latin typeface="黑体" pitchFamily="2" charset="-122"/>
                  <a:ea typeface="黑体" pitchFamily="2" charset="-122"/>
                </a:rPr>
                <a:t>联系示例：</a:t>
              </a:r>
            </a:p>
          </p:txBody>
        </p:sp>
      </p:grpSp>
      <p:sp>
        <p:nvSpPr>
          <p:cNvPr id="2" name="灯片编号占位符 1"/>
          <p:cNvSpPr>
            <a:spLocks noGrp="1"/>
          </p:cNvSpPr>
          <p:nvPr>
            <p:ph type="sldNum" sz="quarter" idx="11"/>
          </p:nvPr>
        </p:nvSpPr>
        <p:spPr>
          <a:xfrm>
            <a:off x="107950" y="6313489"/>
            <a:ext cx="998538" cy="366712"/>
          </a:xfrm>
        </p:spPr>
        <p:txBody>
          <a:bodyPr/>
          <a:lstStyle/>
          <a:p>
            <a:pPr>
              <a:defRPr/>
            </a:pPr>
            <a:fld id="{C8E68E76-BED9-4822-AFC4-B7367625829A}" type="slidenum">
              <a:rPr lang="en-US" altLang="zh-CN" smtClean="0"/>
              <a:pPr>
                <a:defRPr/>
              </a:pPr>
              <a:t>57</a:t>
            </a:fld>
            <a:endParaRPr lang="en-US" altLang="zh-CN" dirty="0"/>
          </a:p>
        </p:txBody>
      </p:sp>
    </p:spTree>
    <p:extLst>
      <p:ext uri="{BB962C8B-B14F-4D97-AF65-F5344CB8AC3E}">
        <p14:creationId xmlns:p14="http://schemas.microsoft.com/office/powerpoint/2010/main" val="4685210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20" name="Rectangle 4"/>
          <p:cNvSpPr>
            <a:spLocks noChangeArrowheads="1"/>
          </p:cNvSpPr>
          <p:nvPr/>
        </p:nvSpPr>
        <p:spPr bwMode="auto">
          <a:xfrm>
            <a:off x="755576" y="751838"/>
            <a:ext cx="8243888" cy="575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600" b="1">
                <a:solidFill>
                  <a:schemeClr val="tx2"/>
                </a:solidFill>
                <a:effectLst>
                  <a:outerShdw blurRad="38100" dist="38100" dir="2700000" algn="tl">
                    <a:srgbClr val="C0C0C0"/>
                  </a:outerShdw>
                </a:effectLst>
                <a:latin typeface="Tahoma" pitchFamily="34" charset="0"/>
                <a:ea typeface="幼圆" pitchFamily="49" charset="-122"/>
              </a:defRPr>
            </a:lvl1pPr>
            <a:lvl2pPr>
              <a:defRPr sz="3600" b="1">
                <a:solidFill>
                  <a:schemeClr val="tx2"/>
                </a:solidFill>
                <a:effectLst>
                  <a:outerShdw blurRad="38100" dist="38100" dir="2700000" algn="tl">
                    <a:srgbClr val="C0C0C0"/>
                  </a:outerShdw>
                </a:effectLst>
                <a:latin typeface="Tahoma" pitchFamily="34" charset="0"/>
                <a:ea typeface="幼圆" pitchFamily="49" charset="-122"/>
              </a:defRPr>
            </a:lvl2pPr>
            <a:lvl3pPr>
              <a:defRPr sz="3600" b="1">
                <a:solidFill>
                  <a:schemeClr val="tx2"/>
                </a:solidFill>
                <a:effectLst>
                  <a:outerShdw blurRad="38100" dist="38100" dir="2700000" algn="tl">
                    <a:srgbClr val="C0C0C0"/>
                  </a:outerShdw>
                </a:effectLst>
                <a:latin typeface="Tahoma" pitchFamily="34" charset="0"/>
                <a:ea typeface="幼圆" pitchFamily="49" charset="-122"/>
              </a:defRPr>
            </a:lvl3pPr>
            <a:lvl4pPr>
              <a:defRPr sz="3600" b="1">
                <a:solidFill>
                  <a:schemeClr val="tx2"/>
                </a:solidFill>
                <a:effectLst>
                  <a:outerShdw blurRad="38100" dist="38100" dir="2700000" algn="tl">
                    <a:srgbClr val="C0C0C0"/>
                  </a:outerShdw>
                </a:effectLst>
                <a:latin typeface="Tahoma" pitchFamily="34" charset="0"/>
                <a:ea typeface="幼圆" pitchFamily="49" charset="-122"/>
              </a:defRPr>
            </a:lvl4pPr>
            <a:lvl5pPr>
              <a:defRPr sz="3600" b="1">
                <a:solidFill>
                  <a:schemeClr val="tx2"/>
                </a:solidFill>
                <a:effectLst>
                  <a:outerShdw blurRad="38100" dist="38100" dir="2700000" algn="tl">
                    <a:srgbClr val="C0C0C0"/>
                  </a:outerShdw>
                </a:effectLst>
                <a:latin typeface="Tahoma" pitchFamily="34" charset="0"/>
                <a:ea typeface="幼圆" pitchFamily="49" charset="-122"/>
              </a:defRPr>
            </a:lvl5pPr>
            <a:lvl6pPr marL="4572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6pPr>
            <a:lvl7pPr marL="9144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7pPr>
            <a:lvl8pPr marL="13716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8pPr>
            <a:lvl9pPr marL="18288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9pPr>
          </a:lstStyle>
          <a:p>
            <a:r>
              <a:rPr lang="zh-CN" altLang="en-US" sz="2800" i="0" dirty="0">
                <a:solidFill>
                  <a:schemeClr val="bg1"/>
                </a:solidFill>
                <a:effectLst/>
              </a:rPr>
              <a:t>三、实体</a:t>
            </a:r>
            <a:r>
              <a:rPr lang="en-US" altLang="zh-CN" sz="2800" i="0" dirty="0">
                <a:solidFill>
                  <a:schemeClr val="bg1"/>
                </a:solidFill>
                <a:effectLst/>
                <a:latin typeface="Arial"/>
              </a:rPr>
              <a:t>—</a:t>
            </a:r>
            <a:r>
              <a:rPr lang="zh-CN" altLang="en-US" sz="2800" i="0" dirty="0">
                <a:solidFill>
                  <a:schemeClr val="bg1"/>
                </a:solidFill>
                <a:effectLst/>
              </a:rPr>
              <a:t>联系模型设计中的一些特殊情况</a:t>
            </a:r>
            <a:endParaRPr lang="en-US" altLang="zh-CN" sz="2800" i="0" dirty="0">
              <a:solidFill>
                <a:schemeClr val="bg1"/>
              </a:solidFill>
              <a:effectLst/>
            </a:endParaRPr>
          </a:p>
        </p:txBody>
      </p:sp>
      <p:sp>
        <p:nvSpPr>
          <p:cNvPr id="444421" name="Rectangle 5"/>
          <p:cNvSpPr>
            <a:spLocks noChangeArrowheads="1"/>
          </p:cNvSpPr>
          <p:nvPr/>
        </p:nvSpPr>
        <p:spPr bwMode="auto">
          <a:xfrm>
            <a:off x="107453" y="1484933"/>
            <a:ext cx="8208963"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20000"/>
              </a:spcBef>
              <a:buClr>
                <a:schemeClr val="folHlink"/>
              </a:buClr>
              <a:buSzPct val="60000"/>
              <a:buFont typeface="Wingdings" pitchFamily="2" charset="2"/>
              <a:defRPr sz="2800" b="1">
                <a:solidFill>
                  <a:schemeClr val="tx1"/>
                </a:solidFill>
                <a:effectLst>
                  <a:outerShdw blurRad="38100" dist="38100" dir="2700000" algn="tl">
                    <a:srgbClr val="C0C0C0"/>
                  </a:outerShdw>
                </a:effectLst>
                <a:latin typeface="Tahoma" pitchFamily="34" charset="0"/>
                <a:ea typeface="楷体_GB2312" pitchFamily="49" charset="-122"/>
              </a:defRPr>
            </a:lvl1pPr>
            <a:lvl2pPr marL="742950" indent="-285750">
              <a:lnSpc>
                <a:spcPct val="120000"/>
              </a:lnSpc>
              <a:spcBef>
                <a:spcPct val="20000"/>
              </a:spcBef>
              <a:buClr>
                <a:schemeClr val="hlink"/>
              </a:buClr>
              <a:buSzPct val="55000"/>
              <a:buFont typeface="Wingdings" pitchFamily="2" charset="2"/>
              <a:buChar char="n"/>
              <a:defRPr sz="2800" b="1">
                <a:solidFill>
                  <a:schemeClr val="tx1"/>
                </a:solidFill>
                <a:effectLst>
                  <a:outerShdw blurRad="38100" dist="38100" dir="2700000" algn="tl">
                    <a:srgbClr val="C0C0C0"/>
                  </a:outerShdw>
                </a:effectLst>
                <a:latin typeface="Tahoma" pitchFamily="34" charset="0"/>
                <a:ea typeface="楷体_GB2312" pitchFamily="49" charset="-122"/>
              </a:defRPr>
            </a:lvl2pPr>
            <a:lvl3pPr marL="1143000" indent="-228600">
              <a:lnSpc>
                <a:spcPct val="120000"/>
              </a:lnSpc>
              <a:spcBef>
                <a:spcPct val="20000"/>
              </a:spcBef>
              <a:buClr>
                <a:schemeClr val="folHlink"/>
              </a:buClr>
              <a:buSzPct val="50000"/>
              <a:buFont typeface="Wingdings" pitchFamily="2" charset="2"/>
              <a:buChar char="n"/>
              <a:defRPr sz="2400" b="1">
                <a:solidFill>
                  <a:schemeClr val="tx1"/>
                </a:solidFill>
                <a:effectLst>
                  <a:outerShdw blurRad="38100" dist="38100" dir="2700000" algn="tl">
                    <a:srgbClr val="C0C0C0"/>
                  </a:outerShdw>
                </a:effectLst>
                <a:latin typeface="Tahoma" pitchFamily="34" charset="0"/>
                <a:ea typeface="楷体_GB2312" pitchFamily="49" charset="-122"/>
              </a:defRPr>
            </a:lvl3pPr>
            <a:lvl4pPr marL="1600200" indent="-228600">
              <a:lnSpc>
                <a:spcPct val="120000"/>
              </a:lnSpc>
              <a:spcBef>
                <a:spcPct val="20000"/>
              </a:spcBef>
              <a:buClr>
                <a:schemeClr val="accent2"/>
              </a:buClr>
              <a:buSzPct val="55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4pPr>
            <a:lvl5pPr marL="2057400" indent="-228600">
              <a:lnSpc>
                <a:spcPct val="120000"/>
              </a:lnSpc>
              <a:spcBef>
                <a:spcPct val="20000"/>
              </a:spcBef>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5pPr>
            <a:lvl6pPr marL="25146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6pPr>
            <a:lvl7pPr marL="29718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7pPr>
            <a:lvl8pPr marL="34290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8pPr>
            <a:lvl9pPr marL="38862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9pPr>
          </a:lstStyle>
          <a:p>
            <a:pPr>
              <a:spcBef>
                <a:spcPct val="10000"/>
              </a:spcBef>
            </a:pPr>
            <a:r>
              <a:rPr lang="en-US" altLang="zh-CN" i="0" dirty="0">
                <a:effectLst/>
              </a:rPr>
              <a:t>          </a:t>
            </a:r>
            <a:r>
              <a:rPr lang="en-US" altLang="zh-CN" sz="3000" i="0" dirty="0">
                <a:solidFill>
                  <a:srgbClr val="660033"/>
                </a:solidFill>
                <a:effectLst/>
                <a:ea typeface="华文新魏" pitchFamily="2" charset="-122"/>
              </a:rPr>
              <a:t>4</a:t>
            </a:r>
            <a:r>
              <a:rPr lang="zh-CN" altLang="en-US" sz="3000" i="0" dirty="0">
                <a:solidFill>
                  <a:srgbClr val="660033"/>
                </a:solidFill>
                <a:effectLst/>
                <a:ea typeface="华文新魏" pitchFamily="2" charset="-122"/>
              </a:rPr>
              <a:t>、 弱实体与弱联系</a:t>
            </a:r>
          </a:p>
          <a:p>
            <a:pPr>
              <a:lnSpc>
                <a:spcPct val="145000"/>
              </a:lnSpc>
              <a:spcBef>
                <a:spcPct val="40000"/>
              </a:spcBef>
            </a:pPr>
            <a:r>
              <a:rPr lang="en-US" altLang="zh-CN" i="0" dirty="0">
                <a:effectLst/>
              </a:rPr>
              <a:t>          </a:t>
            </a:r>
            <a:r>
              <a:rPr lang="zh-CN" altLang="en-US" b="0" i="0" dirty="0">
                <a:effectLst/>
                <a:latin typeface="黑体" pitchFamily="2" charset="-122"/>
                <a:ea typeface="黑体" pitchFamily="2" charset="-122"/>
              </a:rPr>
              <a:t>如果某实体集</a:t>
            </a:r>
            <a:r>
              <a:rPr lang="en-US" altLang="zh-CN" i="0" dirty="0">
                <a:solidFill>
                  <a:srgbClr val="660066"/>
                </a:solidFill>
                <a:effectLst/>
                <a:latin typeface="黑体" pitchFamily="2" charset="-122"/>
                <a:ea typeface="黑体" pitchFamily="2" charset="-122"/>
              </a:rPr>
              <a:t>E1</a:t>
            </a:r>
            <a:r>
              <a:rPr lang="zh-CN" altLang="en-US" b="0" i="0" dirty="0">
                <a:effectLst/>
                <a:latin typeface="黑体" pitchFamily="2" charset="-122"/>
                <a:ea typeface="黑体" pitchFamily="2" charset="-122"/>
              </a:rPr>
              <a:t>的存在依赖于另一个实体集</a:t>
            </a:r>
            <a:r>
              <a:rPr lang="en-US" altLang="zh-CN" i="0" dirty="0">
                <a:solidFill>
                  <a:srgbClr val="660066"/>
                </a:solidFill>
                <a:effectLst/>
                <a:latin typeface="黑体" pitchFamily="2" charset="-122"/>
                <a:ea typeface="黑体" pitchFamily="2" charset="-122"/>
              </a:rPr>
              <a:t>E2</a:t>
            </a:r>
            <a:r>
              <a:rPr lang="zh-CN" altLang="en-US" b="0" i="0" dirty="0">
                <a:effectLst/>
                <a:latin typeface="黑体" pitchFamily="2" charset="-122"/>
                <a:ea typeface="黑体" pitchFamily="2" charset="-122"/>
              </a:rPr>
              <a:t>的存在，并且这两个实体集之间的联系是用来标识</a:t>
            </a:r>
            <a:r>
              <a:rPr lang="en-US" altLang="zh-CN" i="0" dirty="0">
                <a:effectLst/>
                <a:latin typeface="黑体" pitchFamily="2" charset="-122"/>
                <a:ea typeface="黑体" pitchFamily="2" charset="-122"/>
              </a:rPr>
              <a:t>E1</a:t>
            </a:r>
            <a:r>
              <a:rPr lang="zh-CN" altLang="en-US" b="0" i="0" dirty="0">
                <a:effectLst/>
                <a:latin typeface="黑体" pitchFamily="2" charset="-122"/>
                <a:ea typeface="黑体" pitchFamily="2" charset="-122"/>
              </a:rPr>
              <a:t>的，那么就把实体集</a:t>
            </a:r>
            <a:r>
              <a:rPr lang="en-US" altLang="zh-CN" b="0" i="0" dirty="0">
                <a:effectLst/>
                <a:latin typeface="黑体" pitchFamily="2" charset="-122"/>
                <a:ea typeface="黑体" pitchFamily="2" charset="-122"/>
              </a:rPr>
              <a:t>E1</a:t>
            </a:r>
            <a:r>
              <a:rPr lang="zh-CN" altLang="en-US" b="0" i="0" dirty="0">
                <a:effectLst/>
                <a:latin typeface="黑体" pitchFamily="2" charset="-122"/>
                <a:ea typeface="黑体" pitchFamily="2" charset="-122"/>
              </a:rPr>
              <a:t>称为弱实体。</a:t>
            </a:r>
            <a:endParaRPr lang="en-US" altLang="zh-CN" b="0" i="0" dirty="0">
              <a:effectLst/>
              <a:latin typeface="黑体" pitchFamily="2" charset="-122"/>
              <a:ea typeface="黑体" pitchFamily="2" charset="-122"/>
            </a:endParaRPr>
          </a:p>
        </p:txBody>
      </p:sp>
      <p:sp>
        <p:nvSpPr>
          <p:cNvPr id="444422" name="Line 6"/>
          <p:cNvSpPr>
            <a:spLocks noChangeShapeType="1"/>
          </p:cNvSpPr>
          <p:nvPr/>
        </p:nvSpPr>
        <p:spPr bwMode="auto">
          <a:xfrm rot="360000" flipV="1">
            <a:off x="3420317" y="2751981"/>
            <a:ext cx="395288" cy="38100"/>
          </a:xfrm>
          <a:prstGeom prst="line">
            <a:avLst/>
          </a:prstGeom>
          <a:noFill/>
          <a:ln w="38100" cap="sq">
            <a:solidFill>
              <a:srgbClr val="FF0066"/>
            </a:solidFill>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44423" name="Line 7"/>
          <p:cNvSpPr>
            <a:spLocks noChangeShapeType="1"/>
          </p:cNvSpPr>
          <p:nvPr/>
        </p:nvSpPr>
        <p:spPr bwMode="auto">
          <a:xfrm rot="360000" flipV="1">
            <a:off x="612030" y="3385394"/>
            <a:ext cx="395287" cy="38100"/>
          </a:xfrm>
          <a:prstGeom prst="line">
            <a:avLst/>
          </a:prstGeom>
          <a:noFill/>
          <a:ln w="38100" cap="sq">
            <a:solidFill>
              <a:srgbClr val="FF0066"/>
            </a:solidFill>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44424" name="Line 8"/>
          <p:cNvSpPr>
            <a:spLocks noChangeShapeType="1"/>
          </p:cNvSpPr>
          <p:nvPr/>
        </p:nvSpPr>
        <p:spPr bwMode="auto">
          <a:xfrm rot="360000" flipV="1">
            <a:off x="1296242" y="4010869"/>
            <a:ext cx="395288" cy="38100"/>
          </a:xfrm>
          <a:prstGeom prst="line">
            <a:avLst/>
          </a:prstGeom>
          <a:noFill/>
          <a:ln w="38100" cap="sq">
            <a:solidFill>
              <a:srgbClr val="FF0066"/>
            </a:solidFill>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灯片编号占位符 1"/>
          <p:cNvSpPr>
            <a:spLocks noGrp="1"/>
          </p:cNvSpPr>
          <p:nvPr>
            <p:ph type="sldNum" sz="quarter" idx="11"/>
          </p:nvPr>
        </p:nvSpPr>
        <p:spPr/>
        <p:txBody>
          <a:bodyPr/>
          <a:lstStyle/>
          <a:p>
            <a:pPr>
              <a:defRPr/>
            </a:pPr>
            <a:fld id="{C8E68E76-BED9-4822-AFC4-B7367625829A}" type="slidenum">
              <a:rPr lang="en-US" altLang="zh-CN" smtClean="0"/>
              <a:pPr>
                <a:defRPr/>
              </a:pPr>
              <a:t>58</a:t>
            </a:fld>
            <a:endParaRPr lang="en-US" altLang="zh-CN" dirty="0"/>
          </a:p>
        </p:txBody>
      </p:sp>
    </p:spTree>
    <p:extLst>
      <p:ext uri="{BB962C8B-B14F-4D97-AF65-F5344CB8AC3E}">
        <p14:creationId xmlns:p14="http://schemas.microsoft.com/office/powerpoint/2010/main" val="1018575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4422"/>
                                        </p:tgtEl>
                                        <p:attrNameLst>
                                          <p:attrName>style.visibility</p:attrName>
                                        </p:attrNameLst>
                                      </p:cBhvr>
                                      <p:to>
                                        <p:strVal val="visible"/>
                                      </p:to>
                                    </p:set>
                                    <p:animEffect transition="in" filter="wipe(left)">
                                      <p:cBhvr>
                                        <p:cTn id="7" dur="2000"/>
                                        <p:tgtEl>
                                          <p:spTgt spid="444422"/>
                                        </p:tgtEl>
                                      </p:cBhvr>
                                    </p:animEffect>
                                  </p:childTnLst>
                                </p:cTn>
                              </p:par>
                            </p:childTnLst>
                          </p:cTn>
                        </p:par>
                        <p:par>
                          <p:cTn id="8" fill="hold" nodeType="afterGroup">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444423"/>
                                        </p:tgtEl>
                                        <p:attrNameLst>
                                          <p:attrName>style.visibility</p:attrName>
                                        </p:attrNameLst>
                                      </p:cBhvr>
                                      <p:to>
                                        <p:strVal val="visible"/>
                                      </p:to>
                                    </p:set>
                                    <p:animEffect transition="in" filter="wipe(left)">
                                      <p:cBhvr>
                                        <p:cTn id="11" dur="2000"/>
                                        <p:tgtEl>
                                          <p:spTgt spid="444423"/>
                                        </p:tgtEl>
                                      </p:cBhvr>
                                    </p:animEffect>
                                  </p:childTnLst>
                                </p:cTn>
                              </p:par>
                            </p:childTnLst>
                          </p:cTn>
                        </p:par>
                        <p:par>
                          <p:cTn id="12" fill="hold" nodeType="afterGroup">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444424"/>
                                        </p:tgtEl>
                                        <p:attrNameLst>
                                          <p:attrName>style.visibility</p:attrName>
                                        </p:attrNameLst>
                                      </p:cBhvr>
                                      <p:to>
                                        <p:strVal val="visible"/>
                                      </p:to>
                                    </p:set>
                                    <p:animEffect transition="in" filter="wipe(left)">
                                      <p:cBhvr>
                                        <p:cTn id="15" dur="5000"/>
                                        <p:tgtEl>
                                          <p:spTgt spid="444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2" grpId="0" animBg="1"/>
      <p:bldP spid="444423" grpId="0" animBg="1"/>
      <p:bldP spid="44442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4" name="Rectangle 4"/>
          <p:cNvSpPr>
            <a:spLocks noChangeArrowheads="1"/>
          </p:cNvSpPr>
          <p:nvPr/>
        </p:nvSpPr>
        <p:spPr bwMode="auto">
          <a:xfrm>
            <a:off x="886453" y="715629"/>
            <a:ext cx="8243888" cy="573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600" b="1">
                <a:solidFill>
                  <a:schemeClr val="tx2"/>
                </a:solidFill>
                <a:effectLst>
                  <a:outerShdw blurRad="38100" dist="38100" dir="2700000" algn="tl">
                    <a:srgbClr val="C0C0C0"/>
                  </a:outerShdw>
                </a:effectLst>
                <a:latin typeface="Tahoma" pitchFamily="34" charset="0"/>
                <a:ea typeface="幼圆" pitchFamily="49" charset="-122"/>
              </a:defRPr>
            </a:lvl1pPr>
            <a:lvl2pPr>
              <a:defRPr sz="3600" b="1">
                <a:solidFill>
                  <a:schemeClr val="tx2"/>
                </a:solidFill>
                <a:effectLst>
                  <a:outerShdw blurRad="38100" dist="38100" dir="2700000" algn="tl">
                    <a:srgbClr val="C0C0C0"/>
                  </a:outerShdw>
                </a:effectLst>
                <a:latin typeface="Tahoma" pitchFamily="34" charset="0"/>
                <a:ea typeface="幼圆" pitchFamily="49" charset="-122"/>
              </a:defRPr>
            </a:lvl2pPr>
            <a:lvl3pPr>
              <a:defRPr sz="3600" b="1">
                <a:solidFill>
                  <a:schemeClr val="tx2"/>
                </a:solidFill>
                <a:effectLst>
                  <a:outerShdw blurRad="38100" dist="38100" dir="2700000" algn="tl">
                    <a:srgbClr val="C0C0C0"/>
                  </a:outerShdw>
                </a:effectLst>
                <a:latin typeface="Tahoma" pitchFamily="34" charset="0"/>
                <a:ea typeface="幼圆" pitchFamily="49" charset="-122"/>
              </a:defRPr>
            </a:lvl3pPr>
            <a:lvl4pPr>
              <a:defRPr sz="3600" b="1">
                <a:solidFill>
                  <a:schemeClr val="tx2"/>
                </a:solidFill>
                <a:effectLst>
                  <a:outerShdw blurRad="38100" dist="38100" dir="2700000" algn="tl">
                    <a:srgbClr val="C0C0C0"/>
                  </a:outerShdw>
                </a:effectLst>
                <a:latin typeface="Tahoma" pitchFamily="34" charset="0"/>
                <a:ea typeface="幼圆" pitchFamily="49" charset="-122"/>
              </a:defRPr>
            </a:lvl4pPr>
            <a:lvl5pPr>
              <a:defRPr sz="3600" b="1">
                <a:solidFill>
                  <a:schemeClr val="tx2"/>
                </a:solidFill>
                <a:effectLst>
                  <a:outerShdw blurRad="38100" dist="38100" dir="2700000" algn="tl">
                    <a:srgbClr val="C0C0C0"/>
                  </a:outerShdw>
                </a:effectLst>
                <a:latin typeface="Tahoma" pitchFamily="34" charset="0"/>
                <a:ea typeface="幼圆" pitchFamily="49" charset="-122"/>
              </a:defRPr>
            </a:lvl5pPr>
            <a:lvl6pPr marL="4572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6pPr>
            <a:lvl7pPr marL="9144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7pPr>
            <a:lvl8pPr marL="13716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8pPr>
            <a:lvl9pPr marL="1828800" fontAlgn="base">
              <a:spcBef>
                <a:spcPct val="0"/>
              </a:spcBef>
              <a:spcAft>
                <a:spcPct val="0"/>
              </a:spcAft>
              <a:defRPr sz="3600" b="1">
                <a:solidFill>
                  <a:schemeClr val="tx2"/>
                </a:solidFill>
                <a:effectLst>
                  <a:outerShdw blurRad="38100" dist="38100" dir="2700000" algn="tl">
                    <a:srgbClr val="C0C0C0"/>
                  </a:outerShdw>
                </a:effectLst>
                <a:latin typeface="Tahoma" pitchFamily="34" charset="0"/>
                <a:ea typeface="幼圆" pitchFamily="49" charset="-122"/>
              </a:defRPr>
            </a:lvl9pPr>
          </a:lstStyle>
          <a:p>
            <a:r>
              <a:rPr lang="zh-CN" altLang="en-US" sz="2800" i="0" dirty="0">
                <a:solidFill>
                  <a:schemeClr val="bg1"/>
                </a:solidFill>
                <a:effectLst/>
              </a:rPr>
              <a:t>三、实体</a:t>
            </a:r>
            <a:r>
              <a:rPr lang="en-US" altLang="zh-CN" sz="2800" i="0" dirty="0">
                <a:solidFill>
                  <a:schemeClr val="bg1"/>
                </a:solidFill>
                <a:effectLst/>
                <a:latin typeface="Arial"/>
              </a:rPr>
              <a:t>—</a:t>
            </a:r>
            <a:r>
              <a:rPr lang="zh-CN" altLang="en-US" sz="2800" i="0" dirty="0">
                <a:solidFill>
                  <a:schemeClr val="bg1"/>
                </a:solidFill>
                <a:effectLst/>
              </a:rPr>
              <a:t>联系模型设计中的一些特殊情况</a:t>
            </a:r>
            <a:endParaRPr lang="en-US" altLang="zh-CN" sz="2800" i="0" dirty="0">
              <a:solidFill>
                <a:schemeClr val="bg1"/>
              </a:solidFill>
              <a:effectLst/>
            </a:endParaRPr>
          </a:p>
        </p:txBody>
      </p:sp>
      <p:sp>
        <p:nvSpPr>
          <p:cNvPr id="445445" name="Rectangle 5"/>
          <p:cNvSpPr>
            <a:spLocks noChangeArrowheads="1"/>
          </p:cNvSpPr>
          <p:nvPr/>
        </p:nvSpPr>
        <p:spPr bwMode="auto">
          <a:xfrm>
            <a:off x="323528" y="1363963"/>
            <a:ext cx="7488560"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20000"/>
              </a:spcBef>
              <a:buClr>
                <a:schemeClr val="folHlink"/>
              </a:buClr>
              <a:buSzPct val="60000"/>
              <a:buFont typeface="Wingdings" pitchFamily="2" charset="2"/>
              <a:defRPr sz="2800" b="1">
                <a:solidFill>
                  <a:schemeClr val="tx1"/>
                </a:solidFill>
                <a:effectLst>
                  <a:outerShdw blurRad="38100" dist="38100" dir="2700000" algn="tl">
                    <a:srgbClr val="C0C0C0"/>
                  </a:outerShdw>
                </a:effectLst>
                <a:latin typeface="Tahoma" pitchFamily="34" charset="0"/>
                <a:ea typeface="楷体_GB2312" pitchFamily="49" charset="-122"/>
              </a:defRPr>
            </a:lvl1pPr>
            <a:lvl2pPr marL="742950" indent="-285750">
              <a:lnSpc>
                <a:spcPct val="120000"/>
              </a:lnSpc>
              <a:spcBef>
                <a:spcPct val="20000"/>
              </a:spcBef>
              <a:buClr>
                <a:schemeClr val="hlink"/>
              </a:buClr>
              <a:buSzPct val="55000"/>
              <a:buFont typeface="Wingdings" pitchFamily="2" charset="2"/>
              <a:buChar char="n"/>
              <a:defRPr sz="2800" b="1">
                <a:solidFill>
                  <a:schemeClr val="tx1"/>
                </a:solidFill>
                <a:effectLst>
                  <a:outerShdw blurRad="38100" dist="38100" dir="2700000" algn="tl">
                    <a:srgbClr val="C0C0C0"/>
                  </a:outerShdw>
                </a:effectLst>
                <a:latin typeface="Tahoma" pitchFamily="34" charset="0"/>
                <a:ea typeface="楷体_GB2312" pitchFamily="49" charset="-122"/>
              </a:defRPr>
            </a:lvl2pPr>
            <a:lvl3pPr marL="1143000" indent="-228600">
              <a:lnSpc>
                <a:spcPct val="120000"/>
              </a:lnSpc>
              <a:spcBef>
                <a:spcPct val="20000"/>
              </a:spcBef>
              <a:buClr>
                <a:schemeClr val="folHlink"/>
              </a:buClr>
              <a:buSzPct val="50000"/>
              <a:buFont typeface="Wingdings" pitchFamily="2" charset="2"/>
              <a:buChar char="n"/>
              <a:defRPr sz="2400" b="1">
                <a:solidFill>
                  <a:schemeClr val="tx1"/>
                </a:solidFill>
                <a:effectLst>
                  <a:outerShdw blurRad="38100" dist="38100" dir="2700000" algn="tl">
                    <a:srgbClr val="C0C0C0"/>
                  </a:outerShdw>
                </a:effectLst>
                <a:latin typeface="Tahoma" pitchFamily="34" charset="0"/>
                <a:ea typeface="楷体_GB2312" pitchFamily="49" charset="-122"/>
              </a:defRPr>
            </a:lvl3pPr>
            <a:lvl4pPr marL="1600200" indent="-228600">
              <a:lnSpc>
                <a:spcPct val="120000"/>
              </a:lnSpc>
              <a:spcBef>
                <a:spcPct val="20000"/>
              </a:spcBef>
              <a:buClr>
                <a:schemeClr val="accent2"/>
              </a:buClr>
              <a:buSzPct val="55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4pPr>
            <a:lvl5pPr marL="2057400" indent="-228600">
              <a:lnSpc>
                <a:spcPct val="120000"/>
              </a:lnSpc>
              <a:spcBef>
                <a:spcPct val="20000"/>
              </a:spcBef>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5pPr>
            <a:lvl6pPr marL="25146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6pPr>
            <a:lvl7pPr marL="29718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7pPr>
            <a:lvl8pPr marL="34290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8pPr>
            <a:lvl9pPr marL="3886200" indent="-228600" fontAlgn="base">
              <a:lnSpc>
                <a:spcPct val="120000"/>
              </a:lnSpc>
              <a:spcBef>
                <a:spcPct val="20000"/>
              </a:spcBef>
              <a:spcAft>
                <a:spcPct val="0"/>
              </a:spcAft>
              <a:buClr>
                <a:schemeClr val="accent1"/>
              </a:buClr>
              <a:buSzPct val="50000"/>
              <a:buFont typeface="Wingdings" pitchFamily="2" charset="2"/>
              <a:buChar char="n"/>
              <a:defRPr sz="2000" b="1">
                <a:solidFill>
                  <a:schemeClr val="tx1"/>
                </a:solidFill>
                <a:effectLst>
                  <a:outerShdw blurRad="38100" dist="38100" dir="2700000" algn="tl">
                    <a:srgbClr val="C0C0C0"/>
                  </a:outerShdw>
                </a:effectLst>
                <a:latin typeface="Tahoma" pitchFamily="34" charset="0"/>
                <a:ea typeface="楷体_GB2312" pitchFamily="49" charset="-122"/>
              </a:defRPr>
            </a:lvl9pPr>
          </a:lstStyle>
          <a:p>
            <a:pPr>
              <a:spcBef>
                <a:spcPct val="10000"/>
              </a:spcBef>
            </a:pPr>
            <a:r>
              <a:rPr lang="en-US" altLang="zh-CN" sz="2500" i="0" dirty="0">
                <a:effectLst/>
              </a:rPr>
              <a:t>  </a:t>
            </a:r>
            <a:r>
              <a:rPr lang="en-US" altLang="zh-CN" sz="2500" i="0" dirty="0">
                <a:solidFill>
                  <a:srgbClr val="660033"/>
                </a:solidFill>
                <a:effectLst/>
                <a:ea typeface="华文新魏" pitchFamily="2" charset="-122"/>
              </a:rPr>
              <a:t>4</a:t>
            </a:r>
            <a:r>
              <a:rPr lang="zh-CN" altLang="en-US" sz="2500" i="0" dirty="0">
                <a:solidFill>
                  <a:srgbClr val="660033"/>
                </a:solidFill>
                <a:effectLst/>
                <a:ea typeface="华文新魏" pitchFamily="2" charset="-122"/>
              </a:rPr>
              <a:t>、 弱实体与弱联系</a:t>
            </a:r>
            <a:endParaRPr lang="zh-CN" altLang="en-US" sz="2500" b="0" i="0" dirty="0">
              <a:effectLst/>
              <a:latin typeface="黑体" pitchFamily="2" charset="-122"/>
              <a:ea typeface="黑体" pitchFamily="2" charset="-122"/>
            </a:endParaRPr>
          </a:p>
        </p:txBody>
      </p:sp>
      <p:sp>
        <p:nvSpPr>
          <p:cNvPr id="445449" name="Text Box 9"/>
          <p:cNvSpPr txBox="1">
            <a:spLocks noChangeArrowheads="1"/>
          </p:cNvSpPr>
          <p:nvPr/>
        </p:nvSpPr>
        <p:spPr bwMode="auto">
          <a:xfrm>
            <a:off x="2959646" y="5652819"/>
            <a:ext cx="3429000" cy="4572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dirty="0"/>
              <a:t>弱实体示例</a:t>
            </a:r>
          </a:p>
        </p:txBody>
      </p:sp>
      <p:grpSp>
        <p:nvGrpSpPr>
          <p:cNvPr id="445475" name="Group 35"/>
          <p:cNvGrpSpPr>
            <a:grpSpLocks/>
          </p:cNvGrpSpPr>
          <p:nvPr/>
        </p:nvGrpSpPr>
        <p:grpSpPr bwMode="auto">
          <a:xfrm>
            <a:off x="1236626" y="1936726"/>
            <a:ext cx="6592888" cy="4090987"/>
            <a:chOff x="768" y="480"/>
            <a:chExt cx="4182" cy="2886"/>
          </a:xfrm>
        </p:grpSpPr>
        <p:sp>
          <p:nvSpPr>
            <p:cNvPr id="445476" name="Rectangle 36"/>
            <p:cNvSpPr>
              <a:spLocks noChangeArrowheads="1"/>
            </p:cNvSpPr>
            <p:nvPr/>
          </p:nvSpPr>
          <p:spPr bwMode="auto">
            <a:xfrm>
              <a:off x="2400" y="960"/>
              <a:ext cx="934" cy="358"/>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黑体" pitchFamily="2" charset="-122"/>
                </a:rPr>
                <a:t>教职工</a:t>
              </a:r>
            </a:p>
          </p:txBody>
        </p:sp>
        <p:sp>
          <p:nvSpPr>
            <p:cNvPr id="445477" name="Oval 37"/>
            <p:cNvSpPr>
              <a:spLocks noChangeArrowheads="1"/>
            </p:cNvSpPr>
            <p:nvPr/>
          </p:nvSpPr>
          <p:spPr bwMode="auto">
            <a:xfrm>
              <a:off x="768" y="672"/>
              <a:ext cx="912" cy="384"/>
            </a:xfrm>
            <a:prstGeom prst="ellipse">
              <a:avLst/>
            </a:prstGeom>
            <a:solidFill>
              <a:srgbClr val="CC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ffectLst>
                    <a:outerShdw blurRad="38100" dist="38100" dir="2700000" algn="tl">
                      <a:srgbClr val="FFFFFF"/>
                    </a:outerShdw>
                  </a:effectLst>
                  <a:ea typeface="黑体" pitchFamily="2" charset="-122"/>
                </a:rPr>
                <a:t>教职工</a:t>
              </a:r>
              <a:r>
                <a:rPr lang="zh-CN" altLang="en-US" sz="2000" b="1">
                  <a:ea typeface="黑体" pitchFamily="2" charset="-122"/>
                </a:rPr>
                <a:t>号</a:t>
              </a:r>
            </a:p>
          </p:txBody>
        </p:sp>
        <p:sp>
          <p:nvSpPr>
            <p:cNvPr id="445478" name="Oval 38"/>
            <p:cNvSpPr>
              <a:spLocks noChangeArrowheads="1"/>
            </p:cNvSpPr>
            <p:nvPr/>
          </p:nvSpPr>
          <p:spPr bwMode="auto">
            <a:xfrm>
              <a:off x="1872" y="480"/>
              <a:ext cx="907" cy="390"/>
            </a:xfrm>
            <a:prstGeom prst="ellipse">
              <a:avLst/>
            </a:prstGeom>
            <a:solidFill>
              <a:srgbClr val="CC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黑体" pitchFamily="2" charset="-122"/>
                </a:rPr>
                <a:t>姓 名</a:t>
              </a:r>
            </a:p>
          </p:txBody>
        </p:sp>
        <p:sp>
          <p:nvSpPr>
            <p:cNvPr id="445479" name="Oval 39"/>
            <p:cNvSpPr>
              <a:spLocks noChangeArrowheads="1"/>
            </p:cNvSpPr>
            <p:nvPr/>
          </p:nvSpPr>
          <p:spPr bwMode="auto">
            <a:xfrm>
              <a:off x="2928" y="480"/>
              <a:ext cx="916" cy="388"/>
            </a:xfrm>
            <a:prstGeom prst="ellipse">
              <a:avLst/>
            </a:prstGeom>
            <a:solidFill>
              <a:srgbClr val="CC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黑体" pitchFamily="2" charset="-122"/>
                </a:rPr>
                <a:t>性 别</a:t>
              </a:r>
            </a:p>
          </p:txBody>
        </p:sp>
        <p:sp>
          <p:nvSpPr>
            <p:cNvPr id="445480" name="Oval 40"/>
            <p:cNvSpPr>
              <a:spLocks noChangeArrowheads="1"/>
            </p:cNvSpPr>
            <p:nvPr/>
          </p:nvSpPr>
          <p:spPr bwMode="auto">
            <a:xfrm>
              <a:off x="4032" y="624"/>
              <a:ext cx="918" cy="370"/>
            </a:xfrm>
            <a:prstGeom prst="ellipse">
              <a:avLst/>
            </a:prstGeom>
            <a:solidFill>
              <a:srgbClr val="CC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黑体" pitchFamily="2" charset="-122"/>
                </a:rPr>
                <a:t>出生年月</a:t>
              </a:r>
            </a:p>
          </p:txBody>
        </p:sp>
        <p:sp>
          <p:nvSpPr>
            <p:cNvPr id="445481" name="AutoShape 41"/>
            <p:cNvSpPr>
              <a:spLocks noChangeArrowheads="1"/>
            </p:cNvSpPr>
            <p:nvPr/>
          </p:nvSpPr>
          <p:spPr bwMode="auto">
            <a:xfrm>
              <a:off x="2207" y="1632"/>
              <a:ext cx="1333" cy="569"/>
            </a:xfrm>
            <a:prstGeom prst="flowChartDecision">
              <a:avLst/>
            </a:prstGeom>
            <a:solidFill>
              <a:srgbClr val="CC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r>
                <a:rPr lang="zh-CN" altLang="en-US" sz="2000" b="1" dirty="0">
                  <a:ea typeface="黑体" pitchFamily="2" charset="-122"/>
                </a:rPr>
                <a:t>抚 养</a:t>
              </a:r>
            </a:p>
          </p:txBody>
        </p:sp>
        <p:sp>
          <p:nvSpPr>
            <p:cNvPr id="445482" name="Rectangle 42"/>
            <p:cNvSpPr>
              <a:spLocks noChangeArrowheads="1"/>
            </p:cNvSpPr>
            <p:nvPr/>
          </p:nvSpPr>
          <p:spPr bwMode="auto">
            <a:xfrm>
              <a:off x="2398" y="2496"/>
              <a:ext cx="960" cy="525"/>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600" b="1"/>
            </a:p>
          </p:txBody>
        </p:sp>
        <p:sp>
          <p:nvSpPr>
            <p:cNvPr id="445483" name="Oval 43"/>
            <p:cNvSpPr>
              <a:spLocks noChangeArrowheads="1"/>
            </p:cNvSpPr>
            <p:nvPr/>
          </p:nvSpPr>
          <p:spPr bwMode="auto">
            <a:xfrm>
              <a:off x="3888" y="2976"/>
              <a:ext cx="925" cy="365"/>
            </a:xfrm>
            <a:prstGeom prst="ellipse">
              <a:avLst/>
            </a:prstGeom>
            <a:solidFill>
              <a:srgbClr val="CC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黑体" pitchFamily="2" charset="-122"/>
                </a:rPr>
                <a:t>出生年月</a:t>
              </a:r>
            </a:p>
          </p:txBody>
        </p:sp>
        <p:sp>
          <p:nvSpPr>
            <p:cNvPr id="445484" name="Oval 44"/>
            <p:cNvSpPr>
              <a:spLocks noChangeArrowheads="1"/>
            </p:cNvSpPr>
            <p:nvPr/>
          </p:nvSpPr>
          <p:spPr bwMode="auto">
            <a:xfrm>
              <a:off x="862" y="2352"/>
              <a:ext cx="914" cy="367"/>
            </a:xfrm>
            <a:prstGeom prst="ellipse">
              <a:avLst/>
            </a:prstGeom>
            <a:solidFill>
              <a:srgbClr val="CC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黑体" pitchFamily="2" charset="-122"/>
                </a:rPr>
                <a:t>教职工号</a:t>
              </a:r>
            </a:p>
          </p:txBody>
        </p:sp>
        <p:sp>
          <p:nvSpPr>
            <p:cNvPr id="445485" name="Oval 45"/>
            <p:cNvSpPr>
              <a:spLocks noChangeArrowheads="1"/>
            </p:cNvSpPr>
            <p:nvPr/>
          </p:nvSpPr>
          <p:spPr bwMode="auto">
            <a:xfrm>
              <a:off x="3936" y="2304"/>
              <a:ext cx="960" cy="371"/>
            </a:xfrm>
            <a:prstGeom prst="ellipse">
              <a:avLst/>
            </a:prstGeom>
            <a:solidFill>
              <a:srgbClr val="CC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黑体" pitchFamily="2" charset="-122"/>
                </a:rPr>
                <a:t>子女姓名</a:t>
              </a:r>
            </a:p>
          </p:txBody>
        </p:sp>
        <p:sp>
          <p:nvSpPr>
            <p:cNvPr id="445486" name="Rectangle 46"/>
            <p:cNvSpPr>
              <a:spLocks noChangeArrowheads="1"/>
            </p:cNvSpPr>
            <p:nvPr/>
          </p:nvSpPr>
          <p:spPr bwMode="auto">
            <a:xfrm>
              <a:off x="2496" y="2592"/>
              <a:ext cx="768" cy="336"/>
            </a:xfrm>
            <a:prstGeom prst="rect">
              <a:avLst/>
            </a:prstGeom>
            <a:solidFill>
              <a:srgbClr val="FF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pPr>
              <a:r>
                <a:rPr lang="zh-CN" altLang="en-US" sz="2000" b="1" dirty="0">
                  <a:ea typeface="黑体" pitchFamily="2" charset="-122"/>
                </a:rPr>
                <a:t>子 女</a:t>
              </a:r>
            </a:p>
          </p:txBody>
        </p:sp>
        <p:sp>
          <p:nvSpPr>
            <p:cNvPr id="445487" name="Oval 47"/>
            <p:cNvSpPr>
              <a:spLocks noChangeArrowheads="1"/>
            </p:cNvSpPr>
            <p:nvPr/>
          </p:nvSpPr>
          <p:spPr bwMode="auto">
            <a:xfrm>
              <a:off x="958" y="2976"/>
              <a:ext cx="914" cy="390"/>
            </a:xfrm>
            <a:prstGeom prst="ellipse">
              <a:avLst/>
            </a:prstGeom>
            <a:solidFill>
              <a:srgbClr val="CC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黑体" pitchFamily="2" charset="-122"/>
                </a:rPr>
                <a:t>子女号</a:t>
              </a:r>
            </a:p>
          </p:txBody>
        </p:sp>
        <p:sp>
          <p:nvSpPr>
            <p:cNvPr id="445488" name="Text Box 48"/>
            <p:cNvSpPr txBox="1">
              <a:spLocks noChangeArrowheads="1"/>
            </p:cNvSpPr>
            <p:nvPr/>
          </p:nvSpPr>
          <p:spPr bwMode="auto">
            <a:xfrm>
              <a:off x="2928" y="1192"/>
              <a:ext cx="432" cy="322"/>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t>1</a:t>
              </a:r>
            </a:p>
          </p:txBody>
        </p:sp>
        <p:sp>
          <p:nvSpPr>
            <p:cNvPr id="445489" name="Text Box 49"/>
            <p:cNvSpPr txBox="1">
              <a:spLocks noChangeArrowheads="1"/>
            </p:cNvSpPr>
            <p:nvPr/>
          </p:nvSpPr>
          <p:spPr bwMode="auto">
            <a:xfrm>
              <a:off x="2965" y="2055"/>
              <a:ext cx="432" cy="323"/>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t>N</a:t>
              </a:r>
            </a:p>
          </p:txBody>
        </p:sp>
        <p:cxnSp>
          <p:nvCxnSpPr>
            <p:cNvPr id="445490" name="AutoShape 50"/>
            <p:cNvCxnSpPr>
              <a:cxnSpLocks noChangeShapeType="1"/>
              <a:stCxn id="445481" idx="2"/>
              <a:endCxn id="445482" idx="0"/>
            </p:cNvCxnSpPr>
            <p:nvPr/>
          </p:nvCxnSpPr>
          <p:spPr bwMode="auto">
            <a:xfrm>
              <a:off x="2874" y="2207"/>
              <a:ext cx="4" cy="28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5491" name="AutoShape 51"/>
            <p:cNvCxnSpPr>
              <a:cxnSpLocks noChangeShapeType="1"/>
              <a:stCxn id="445484" idx="6"/>
              <a:endCxn id="445482" idx="1"/>
            </p:cNvCxnSpPr>
            <p:nvPr/>
          </p:nvCxnSpPr>
          <p:spPr bwMode="auto">
            <a:xfrm>
              <a:off x="1782" y="2536"/>
              <a:ext cx="610" cy="22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5492" name="AutoShape 52"/>
            <p:cNvCxnSpPr>
              <a:cxnSpLocks noChangeShapeType="1"/>
              <a:stCxn id="445477" idx="6"/>
              <a:endCxn id="445476" idx="1"/>
            </p:cNvCxnSpPr>
            <p:nvPr/>
          </p:nvCxnSpPr>
          <p:spPr bwMode="auto">
            <a:xfrm>
              <a:off x="1686" y="864"/>
              <a:ext cx="708" cy="2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5493" name="AutoShape 53"/>
            <p:cNvCxnSpPr>
              <a:cxnSpLocks noChangeShapeType="1"/>
              <a:stCxn id="445478" idx="5"/>
              <a:endCxn id="445476" idx="0"/>
            </p:cNvCxnSpPr>
            <p:nvPr/>
          </p:nvCxnSpPr>
          <p:spPr bwMode="auto">
            <a:xfrm>
              <a:off x="2646" y="819"/>
              <a:ext cx="221" cy="13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5494" name="AutoShape 54"/>
            <p:cNvCxnSpPr>
              <a:cxnSpLocks noChangeShapeType="1"/>
              <a:stCxn id="445479" idx="4"/>
              <a:endCxn id="445476" idx="0"/>
            </p:cNvCxnSpPr>
            <p:nvPr/>
          </p:nvCxnSpPr>
          <p:spPr bwMode="auto">
            <a:xfrm flipH="1">
              <a:off x="2867" y="874"/>
              <a:ext cx="519" cy="8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5495" name="AutoShape 55"/>
            <p:cNvCxnSpPr>
              <a:cxnSpLocks noChangeShapeType="1"/>
              <a:stCxn id="445480" idx="3"/>
              <a:endCxn id="445480" idx="3"/>
            </p:cNvCxnSpPr>
            <p:nvPr/>
          </p:nvCxnSpPr>
          <p:spPr bwMode="auto">
            <a:xfrm>
              <a:off x="4166" y="946"/>
              <a:ext cx="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5496" name="AutoShape 56"/>
            <p:cNvCxnSpPr>
              <a:cxnSpLocks noChangeShapeType="1"/>
              <a:stCxn id="445480" idx="3"/>
              <a:endCxn id="445476" idx="3"/>
            </p:cNvCxnSpPr>
            <p:nvPr/>
          </p:nvCxnSpPr>
          <p:spPr bwMode="auto">
            <a:xfrm flipH="1">
              <a:off x="3340" y="946"/>
              <a:ext cx="826" cy="19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5497" name="AutoShape 57"/>
            <p:cNvCxnSpPr>
              <a:cxnSpLocks noChangeShapeType="1"/>
              <a:stCxn id="445476" idx="2"/>
              <a:endCxn id="445481" idx="0"/>
            </p:cNvCxnSpPr>
            <p:nvPr/>
          </p:nvCxnSpPr>
          <p:spPr bwMode="auto">
            <a:xfrm>
              <a:off x="2867" y="1324"/>
              <a:ext cx="7" cy="30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5498" name="AutoShape 58"/>
            <p:cNvCxnSpPr>
              <a:cxnSpLocks noChangeShapeType="1"/>
              <a:stCxn id="445482" idx="3"/>
              <a:endCxn id="445485" idx="2"/>
            </p:cNvCxnSpPr>
            <p:nvPr/>
          </p:nvCxnSpPr>
          <p:spPr bwMode="auto">
            <a:xfrm flipV="1">
              <a:off x="3364" y="2490"/>
              <a:ext cx="566" cy="26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5499" name="AutoShape 59"/>
            <p:cNvCxnSpPr>
              <a:cxnSpLocks noChangeShapeType="1"/>
              <a:stCxn id="445482" idx="3"/>
              <a:endCxn id="445483" idx="2"/>
            </p:cNvCxnSpPr>
            <p:nvPr/>
          </p:nvCxnSpPr>
          <p:spPr bwMode="auto">
            <a:xfrm>
              <a:off x="3364" y="2759"/>
              <a:ext cx="518" cy="4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5500" name="AutoShape 60"/>
            <p:cNvCxnSpPr>
              <a:cxnSpLocks noChangeShapeType="1"/>
              <a:stCxn id="445487" idx="6"/>
              <a:endCxn id="445482" idx="1"/>
            </p:cNvCxnSpPr>
            <p:nvPr/>
          </p:nvCxnSpPr>
          <p:spPr bwMode="auto">
            <a:xfrm flipV="1">
              <a:off x="1878" y="2759"/>
              <a:ext cx="514" cy="41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灯片编号占位符 1"/>
          <p:cNvSpPr>
            <a:spLocks noGrp="1"/>
          </p:cNvSpPr>
          <p:nvPr>
            <p:ph type="sldNum" sz="quarter" idx="11"/>
          </p:nvPr>
        </p:nvSpPr>
        <p:spPr>
          <a:xfrm>
            <a:off x="78201" y="6448562"/>
            <a:ext cx="1440532" cy="309645"/>
          </a:xfrm>
        </p:spPr>
        <p:txBody>
          <a:bodyPr/>
          <a:lstStyle/>
          <a:p>
            <a:pPr>
              <a:defRPr/>
            </a:pPr>
            <a:fld id="{C8E68E76-BED9-4822-AFC4-B7367625829A}" type="slidenum">
              <a:rPr lang="en-US" altLang="zh-CN" smtClean="0"/>
              <a:pPr>
                <a:defRPr/>
              </a:pPr>
              <a:t>59</a:t>
            </a:fld>
            <a:endParaRPr lang="en-US" altLang="zh-CN" dirty="0"/>
          </a:p>
        </p:txBody>
      </p:sp>
    </p:spTree>
    <p:extLst>
      <p:ext uri="{BB962C8B-B14F-4D97-AF65-F5344CB8AC3E}">
        <p14:creationId xmlns:p14="http://schemas.microsoft.com/office/powerpoint/2010/main" val="1332756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US" altLang="zh-CN"/>
              <a:t>7.1.2  </a:t>
            </a:r>
            <a:r>
              <a:rPr lang="zh-CN" altLang="en-US"/>
              <a:t>数据库设计方法</a:t>
            </a:r>
          </a:p>
        </p:txBody>
      </p:sp>
      <p:sp>
        <p:nvSpPr>
          <p:cNvPr id="404483" name="Rectangle 3"/>
          <p:cNvSpPr>
            <a:spLocks noGrp="1" noChangeArrowheads="1"/>
          </p:cNvSpPr>
          <p:nvPr>
            <p:ph type="body" idx="1"/>
          </p:nvPr>
        </p:nvSpPr>
        <p:spPr/>
        <p:txBody>
          <a:bodyPr/>
          <a:lstStyle/>
          <a:p>
            <a:pPr>
              <a:lnSpc>
                <a:spcPct val="150000"/>
              </a:lnSpc>
            </a:pPr>
            <a:r>
              <a:rPr lang="en-US" altLang="zh-CN"/>
              <a:t> </a:t>
            </a:r>
            <a:r>
              <a:rPr lang="zh-CN" altLang="en-US"/>
              <a:t>手工与经验相结合方法 </a:t>
            </a:r>
            <a:endParaRPr lang="zh-CN" altLang="en-US" sz="3200"/>
          </a:p>
          <a:p>
            <a:pPr lvl="1">
              <a:lnSpc>
                <a:spcPct val="150000"/>
              </a:lnSpc>
              <a:spcAft>
                <a:spcPct val="30000"/>
              </a:spcAft>
            </a:pPr>
            <a:r>
              <a:rPr lang="zh-CN" altLang="en-US"/>
              <a:t>设计质量与设计人员的经验和水平有直接关系</a:t>
            </a:r>
          </a:p>
          <a:p>
            <a:pPr lvl="1">
              <a:lnSpc>
                <a:spcPct val="150000"/>
              </a:lnSpc>
              <a:spcAft>
                <a:spcPct val="30000"/>
              </a:spcAft>
            </a:pPr>
            <a:r>
              <a:rPr lang="zh-CN" altLang="en-US"/>
              <a:t>数据库运行一段时间后常常不同程度地发现各种问题，增加了维护代价</a:t>
            </a:r>
          </a:p>
          <a:p>
            <a:r>
              <a:rPr lang="zh-CN" altLang="en-US"/>
              <a:t>规范设计法</a:t>
            </a:r>
          </a:p>
          <a:p>
            <a:pPr lvl="1"/>
            <a:r>
              <a:rPr lang="zh-CN" altLang="en-US"/>
              <a:t>基本思想：过程迭代和逐步求精</a:t>
            </a:r>
          </a:p>
          <a:p>
            <a:endParaRPr lang="en-US" altLang="zh-CN"/>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US" altLang="zh-CN" sz="3200"/>
              <a:t>7.3.2  </a:t>
            </a:r>
            <a:r>
              <a:rPr lang="zh-CN" altLang="en-US" sz="3200"/>
              <a:t>概念结构设计的方法与步骤</a:t>
            </a:r>
          </a:p>
        </p:txBody>
      </p:sp>
      <p:sp>
        <p:nvSpPr>
          <p:cNvPr id="499715" name="Rectangle 3"/>
          <p:cNvSpPr>
            <a:spLocks noGrp="1" noChangeArrowheads="1"/>
          </p:cNvSpPr>
          <p:nvPr>
            <p:ph type="body" idx="1"/>
          </p:nvPr>
        </p:nvSpPr>
        <p:spPr>
          <a:xfrm>
            <a:off x="457200" y="1700213"/>
            <a:ext cx="8229600" cy="2463800"/>
          </a:xfrm>
        </p:spPr>
        <p:txBody>
          <a:bodyPr/>
          <a:lstStyle/>
          <a:p>
            <a:r>
              <a:rPr lang="zh-CN" altLang="en-US" sz="2600"/>
              <a:t>设计概念结构的四类方法</a:t>
            </a:r>
          </a:p>
          <a:p>
            <a:pPr lvl="1"/>
            <a:r>
              <a:rPr lang="zh-CN" altLang="en-US" sz="2600"/>
              <a:t>自顶向下</a:t>
            </a:r>
          </a:p>
          <a:p>
            <a:pPr lvl="2">
              <a:buFont typeface="Wingdings" panose="05000000000000000000" pitchFamily="2" charset="2"/>
              <a:buChar char="Ø"/>
            </a:pPr>
            <a:r>
              <a:rPr lang="zh-CN" altLang="en-US" sz="2600"/>
              <a:t> </a:t>
            </a:r>
            <a:r>
              <a:rPr lang="zh-CN" altLang="en-US"/>
              <a:t>首先定义全局概念结构的框架，然后逐步细化</a:t>
            </a:r>
          </a:p>
          <a:p>
            <a:pPr lvl="2"/>
            <a:endParaRPr lang="en-US" altLang="zh-CN"/>
          </a:p>
        </p:txBody>
      </p:sp>
      <p:pic>
        <p:nvPicPr>
          <p:cNvPr id="499716" name="Picture 4" descr="6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92275" y="3141663"/>
            <a:ext cx="5753100" cy="3482975"/>
          </a:xfrm>
          <a:prstGeom prst="rect">
            <a:avLst/>
          </a:prstGeom>
          <a:noFill/>
          <a:extLst>
            <a:ext uri="{909E8E84-426E-40DD-AFC4-6F175D3DCCD1}">
              <a14:hiddenFill xmlns:a14="http://schemas.microsoft.com/office/drawing/2010/main">
                <a:solidFill>
                  <a:srgbClr val="FFFFFF"/>
                </a:solidFill>
              </a14:hiddenFill>
            </a:ext>
          </a:extLst>
        </p:spPr>
      </p:pic>
      <p:sp>
        <p:nvSpPr>
          <p:cNvPr id="499717" name="Text Box 5"/>
          <p:cNvSpPr txBox="1">
            <a:spLocks noChangeArrowheads="1"/>
          </p:cNvSpPr>
          <p:nvPr/>
        </p:nvSpPr>
        <p:spPr bwMode="auto">
          <a:xfrm>
            <a:off x="3711575" y="6335713"/>
            <a:ext cx="1403350" cy="3365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FontTx/>
              <a:buNone/>
            </a:pPr>
            <a:r>
              <a:rPr kumimoji="0" lang="zh-CN" altLang="en-US" sz="1600" b="0"/>
              <a:t>自顶向下策略</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altLang="zh-CN" sz="3200"/>
              <a:t>7.3.2  </a:t>
            </a:r>
            <a:r>
              <a:rPr lang="zh-CN" altLang="en-US" sz="3200"/>
              <a:t>概念结构设计的方法与步骤</a:t>
            </a:r>
          </a:p>
        </p:txBody>
      </p:sp>
      <p:sp>
        <p:nvSpPr>
          <p:cNvPr id="500739" name="Rectangle 3"/>
          <p:cNvSpPr>
            <a:spLocks noGrp="1" noChangeArrowheads="1"/>
          </p:cNvSpPr>
          <p:nvPr>
            <p:ph type="body" idx="1"/>
          </p:nvPr>
        </p:nvSpPr>
        <p:spPr>
          <a:xfrm>
            <a:off x="457200" y="1557338"/>
            <a:ext cx="8229600" cy="4495800"/>
          </a:xfrm>
        </p:spPr>
        <p:txBody>
          <a:bodyPr/>
          <a:lstStyle/>
          <a:p>
            <a:pPr lvl="1"/>
            <a:r>
              <a:rPr lang="zh-CN" altLang="en-US" sz="2600"/>
              <a:t>自底向上</a:t>
            </a:r>
          </a:p>
          <a:p>
            <a:pPr lvl="2">
              <a:buFont typeface="Wingdings" panose="05000000000000000000" pitchFamily="2" charset="2"/>
              <a:buChar char="Ø"/>
            </a:pPr>
            <a:r>
              <a:rPr lang="zh-CN" altLang="en-US" sz="2600"/>
              <a:t> </a:t>
            </a:r>
            <a:r>
              <a:rPr lang="zh-CN" altLang="en-US"/>
              <a:t>首先定义各局部应用的概念结构，然后将它们集成起来，得到全局概念结构</a:t>
            </a:r>
          </a:p>
        </p:txBody>
      </p:sp>
      <p:pic>
        <p:nvPicPr>
          <p:cNvPr id="500740" name="Picture 4" descr="63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3713" y="3068638"/>
            <a:ext cx="5743575" cy="3313112"/>
          </a:xfrm>
          <a:prstGeom prst="rect">
            <a:avLst/>
          </a:prstGeom>
          <a:noFill/>
          <a:extLst>
            <a:ext uri="{909E8E84-426E-40DD-AFC4-6F175D3DCCD1}">
              <a14:hiddenFill xmlns:a14="http://schemas.microsoft.com/office/drawing/2010/main">
                <a:solidFill>
                  <a:srgbClr val="FFFFFF"/>
                </a:solidFill>
              </a14:hiddenFill>
            </a:ext>
          </a:extLst>
        </p:spPr>
      </p:pic>
      <p:sp>
        <p:nvSpPr>
          <p:cNvPr id="500741" name="Rectangle 5"/>
          <p:cNvSpPr>
            <a:spLocks noChangeArrowheads="1"/>
          </p:cNvSpPr>
          <p:nvPr/>
        </p:nvSpPr>
        <p:spPr bwMode="auto">
          <a:xfrm>
            <a:off x="3779838" y="6381750"/>
            <a:ext cx="155575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FontTx/>
              <a:buNone/>
            </a:pPr>
            <a:r>
              <a:rPr kumimoji="0" lang="zh-CN" altLang="en-US" sz="1800" b="0"/>
              <a:t>自底向上策略</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zh-CN" altLang="en-US" sz="3200"/>
              <a:t>概念结构设计的方法与步骤（续）</a:t>
            </a:r>
          </a:p>
        </p:txBody>
      </p:sp>
      <p:sp>
        <p:nvSpPr>
          <p:cNvPr id="501763" name="Rectangle 3"/>
          <p:cNvSpPr>
            <a:spLocks noGrp="1" noChangeArrowheads="1"/>
          </p:cNvSpPr>
          <p:nvPr>
            <p:ph type="body" idx="1"/>
          </p:nvPr>
        </p:nvSpPr>
        <p:spPr>
          <a:xfrm>
            <a:off x="457200" y="1828800"/>
            <a:ext cx="8229600" cy="2320925"/>
          </a:xfrm>
        </p:spPr>
        <p:txBody>
          <a:bodyPr/>
          <a:lstStyle/>
          <a:p>
            <a:pPr lvl="1"/>
            <a:r>
              <a:rPr lang="zh-CN" altLang="en-US" sz="2800"/>
              <a:t>逐步扩张</a:t>
            </a:r>
          </a:p>
          <a:p>
            <a:pPr lvl="2">
              <a:buFont typeface="Wingdings" panose="05000000000000000000" pitchFamily="2" charset="2"/>
              <a:buChar char="Ø"/>
            </a:pPr>
            <a:r>
              <a:rPr lang="zh-CN" altLang="en-US" sz="2600"/>
              <a:t> </a:t>
            </a:r>
            <a:r>
              <a:rPr lang="zh-CN" altLang="en-US"/>
              <a:t>首先定义最重要的核心概念结构，然后向外扩充，以滚雪球的方式逐步生成其他概念结构，直至总体概念结构</a:t>
            </a:r>
          </a:p>
        </p:txBody>
      </p:sp>
      <p:pic>
        <p:nvPicPr>
          <p:cNvPr id="501764" name="Picture 4" descr="6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95513" y="3573463"/>
            <a:ext cx="5270500" cy="2590800"/>
          </a:xfrm>
          <a:prstGeom prst="rect">
            <a:avLst/>
          </a:prstGeom>
          <a:noFill/>
          <a:extLst>
            <a:ext uri="{909E8E84-426E-40DD-AFC4-6F175D3DCCD1}">
              <a14:hiddenFill xmlns:a14="http://schemas.microsoft.com/office/drawing/2010/main">
                <a:solidFill>
                  <a:srgbClr val="FFFFFF"/>
                </a:solidFill>
              </a14:hiddenFill>
            </a:ext>
          </a:extLst>
        </p:spPr>
      </p:pic>
      <p:sp>
        <p:nvSpPr>
          <p:cNvPr id="501765" name="Rectangle 5"/>
          <p:cNvSpPr>
            <a:spLocks noChangeArrowheads="1"/>
          </p:cNvSpPr>
          <p:nvPr/>
        </p:nvSpPr>
        <p:spPr bwMode="auto">
          <a:xfrm>
            <a:off x="3563938" y="6092825"/>
            <a:ext cx="155575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FontTx/>
              <a:buNone/>
            </a:pPr>
            <a:r>
              <a:rPr kumimoji="0" lang="zh-CN" altLang="en-US" sz="1800" b="0"/>
              <a:t>逐步扩张策略</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62</a:t>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zh-CN" altLang="en-US" sz="3200"/>
              <a:t>概念结构设计的方法与步骤（续）</a:t>
            </a:r>
          </a:p>
        </p:txBody>
      </p:sp>
      <p:sp>
        <p:nvSpPr>
          <p:cNvPr id="502787" name="Rectangle 3"/>
          <p:cNvSpPr>
            <a:spLocks noGrp="1" noChangeArrowheads="1"/>
          </p:cNvSpPr>
          <p:nvPr>
            <p:ph type="body" idx="1"/>
          </p:nvPr>
        </p:nvSpPr>
        <p:spPr/>
        <p:txBody>
          <a:bodyPr/>
          <a:lstStyle/>
          <a:p>
            <a:pPr lvl="1"/>
            <a:r>
              <a:rPr lang="zh-CN" altLang="en-US" sz="2800"/>
              <a:t>混合策略</a:t>
            </a:r>
          </a:p>
          <a:p>
            <a:pPr lvl="2">
              <a:lnSpc>
                <a:spcPct val="170000"/>
              </a:lnSpc>
              <a:buFont typeface="Wingdings" panose="05000000000000000000" pitchFamily="2" charset="2"/>
              <a:buChar char="Ø"/>
            </a:pPr>
            <a:r>
              <a:rPr lang="zh-CN" altLang="en-US"/>
              <a:t> 将自顶向下和自底向上相结合，用自顶向下策略设计一个全局概念结构的框架，以它为骨架集成由自底向上策略中设计的各局部概念结构。</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zh-CN" altLang="en-US" sz="3200"/>
              <a:t>概念结构设计的方法与步骤（续）</a:t>
            </a:r>
          </a:p>
        </p:txBody>
      </p:sp>
      <p:sp>
        <p:nvSpPr>
          <p:cNvPr id="503811" name="Rectangle 3"/>
          <p:cNvSpPr>
            <a:spLocks noGrp="1" noChangeArrowheads="1"/>
          </p:cNvSpPr>
          <p:nvPr>
            <p:ph type="body" sz="half" idx="1"/>
          </p:nvPr>
        </p:nvSpPr>
        <p:spPr>
          <a:xfrm>
            <a:off x="539750" y="1628775"/>
            <a:ext cx="7920038" cy="1600200"/>
          </a:xfrm>
        </p:spPr>
        <p:txBody>
          <a:bodyPr/>
          <a:lstStyle/>
          <a:p>
            <a:pPr>
              <a:lnSpc>
                <a:spcPct val="130000"/>
              </a:lnSpc>
            </a:pPr>
            <a:r>
              <a:rPr lang="zh-CN" altLang="en-US" sz="2400"/>
              <a:t>常用策略</a:t>
            </a:r>
          </a:p>
          <a:p>
            <a:pPr lvl="1">
              <a:lnSpc>
                <a:spcPct val="130000"/>
              </a:lnSpc>
            </a:pPr>
            <a:r>
              <a:rPr lang="zh-CN" altLang="en-US" sz="2000"/>
              <a:t>自顶向下地进行需求分析</a:t>
            </a:r>
          </a:p>
          <a:p>
            <a:pPr lvl="1">
              <a:lnSpc>
                <a:spcPct val="130000"/>
              </a:lnSpc>
            </a:pPr>
            <a:r>
              <a:rPr lang="zh-CN" altLang="en-US" sz="2000"/>
              <a:t>自底向上地设计概念结构</a:t>
            </a:r>
          </a:p>
        </p:txBody>
      </p:sp>
      <p:graphicFrame>
        <p:nvGraphicFramePr>
          <p:cNvPr id="503812" name="Object 4"/>
          <p:cNvGraphicFramePr>
            <a:graphicFrameLocks noGrp="1" noChangeAspect="1"/>
          </p:cNvGraphicFramePr>
          <p:nvPr>
            <p:ph sz="half" idx="2"/>
          </p:nvPr>
        </p:nvGraphicFramePr>
        <p:xfrm>
          <a:off x="1404938" y="3213100"/>
          <a:ext cx="6696075" cy="3201988"/>
        </p:xfrm>
        <a:graphic>
          <a:graphicData uri="http://schemas.openxmlformats.org/presentationml/2006/ole">
            <mc:AlternateContent xmlns:mc="http://schemas.openxmlformats.org/markup-compatibility/2006">
              <mc:Choice xmlns:v="urn:schemas-microsoft-com:vml" Requires="v">
                <p:oleObj name="Image" r:id="rId2" imgW="6349206" imgH="4495238" progId="Photoshop.Image.7">
                  <p:embed/>
                </p:oleObj>
              </mc:Choice>
              <mc:Fallback>
                <p:oleObj name="Image" r:id="rId2" imgW="6349206" imgH="4495238" progId="Photoshop.Image.7">
                  <p:embed/>
                  <p:pic>
                    <p:nvPicPr>
                      <p:cNvPr id="50381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38" y="3213100"/>
                        <a:ext cx="6696075" cy="32019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CD5C3753-734A-477F-97D0-D05E6A5C33B1}" type="slidenum">
              <a:rPr lang="en-US" altLang="zh-CN" smtClean="0"/>
              <a:pPr/>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zh-CN" altLang="en-US" sz="3200"/>
              <a:t>概念结构设计的方法与步骤（续）</a:t>
            </a:r>
          </a:p>
        </p:txBody>
      </p:sp>
      <p:pic>
        <p:nvPicPr>
          <p:cNvPr id="504835" name="Picture 3" descr="7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613" y="2917825"/>
            <a:ext cx="5545137"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4836" name="Rectangle 4"/>
          <p:cNvSpPr>
            <a:spLocks noChangeArrowheads="1"/>
          </p:cNvSpPr>
          <p:nvPr/>
        </p:nvSpPr>
        <p:spPr bwMode="auto">
          <a:xfrm>
            <a:off x="754063" y="1557338"/>
            <a:ext cx="7921625" cy="12573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20000"/>
              </a:spcBef>
              <a:buFont typeface="Wingdings" panose="05000000000000000000" pitchFamily="2" charset="2"/>
              <a:buChar char="v"/>
            </a:pPr>
            <a:r>
              <a:rPr kumimoji="0" lang="zh-CN" altLang="en-US" sz="2800" b="0"/>
              <a:t>自底向上设计概念结构的步骤</a:t>
            </a:r>
            <a:r>
              <a:rPr kumimoji="0" lang="zh-CN" altLang="en-US" b="0"/>
              <a:t>                                       </a:t>
            </a:r>
          </a:p>
          <a:p>
            <a:pPr lvl="1">
              <a:lnSpc>
                <a:spcPct val="100000"/>
              </a:lnSpc>
              <a:buClrTx/>
              <a:buFontTx/>
              <a:buNone/>
            </a:pPr>
            <a:r>
              <a:rPr kumimoji="0" lang="zh-CN" altLang="en-US" sz="2000" b="0"/>
              <a:t>	第</a:t>
            </a:r>
            <a:r>
              <a:rPr kumimoji="0" lang="en-US" altLang="zh-CN" sz="2000" b="0"/>
              <a:t>1</a:t>
            </a:r>
            <a:r>
              <a:rPr kumimoji="0" lang="zh-CN" altLang="en-US" sz="2000" b="0"/>
              <a:t>步：抽象数据并设计局部视图</a:t>
            </a:r>
          </a:p>
          <a:p>
            <a:pPr lvl="1">
              <a:lnSpc>
                <a:spcPct val="100000"/>
              </a:lnSpc>
              <a:buClrTx/>
              <a:buFontTx/>
              <a:buNone/>
            </a:pPr>
            <a:r>
              <a:rPr kumimoji="0" lang="zh-CN" altLang="en-US" sz="2000" b="0"/>
              <a:t>	第</a:t>
            </a:r>
            <a:r>
              <a:rPr kumimoji="0" lang="en-US" altLang="zh-CN" sz="2000" b="0"/>
              <a:t>2</a:t>
            </a:r>
            <a:r>
              <a:rPr kumimoji="0" lang="zh-CN" altLang="en-US" sz="2000" b="0"/>
              <a:t>步：集成局部视图，得到全局概念结构</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65</a:t>
            </a:fld>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altLang="zh-CN"/>
              <a:t>7.3.3  </a:t>
            </a:r>
            <a:r>
              <a:rPr lang="zh-CN" altLang="en-US"/>
              <a:t>数据抽象与局部视图设计</a:t>
            </a:r>
          </a:p>
        </p:txBody>
      </p:sp>
      <p:sp>
        <p:nvSpPr>
          <p:cNvPr id="506883" name="Rectangle 3"/>
          <p:cNvSpPr>
            <a:spLocks noGrp="1" noChangeArrowheads="1"/>
          </p:cNvSpPr>
          <p:nvPr>
            <p:ph type="body" idx="1"/>
          </p:nvPr>
        </p:nvSpPr>
        <p:spPr>
          <a:xfrm>
            <a:off x="611188" y="1557338"/>
            <a:ext cx="8229600" cy="4495800"/>
          </a:xfrm>
        </p:spPr>
        <p:txBody>
          <a:bodyPr/>
          <a:lstStyle/>
          <a:p>
            <a:pPr>
              <a:lnSpc>
                <a:spcPct val="180000"/>
              </a:lnSpc>
            </a:pPr>
            <a:r>
              <a:rPr lang="zh-CN" altLang="en-US"/>
              <a:t>数据抽象</a:t>
            </a:r>
          </a:p>
          <a:p>
            <a:pPr>
              <a:lnSpc>
                <a:spcPct val="110000"/>
              </a:lnSpc>
              <a:spcBef>
                <a:spcPct val="60000"/>
              </a:spcBef>
              <a:buFont typeface="Wingdings" panose="05000000000000000000" pitchFamily="2" charset="2"/>
              <a:buNone/>
            </a:pPr>
            <a:r>
              <a:rPr lang="zh-CN" altLang="en-US"/>
              <a:t>    </a:t>
            </a:r>
            <a:r>
              <a:rPr lang="zh-CN" altLang="en-US" sz="2400"/>
              <a:t>抽象是对实际的人、物、事和概念中抽取所关心的共同特性，忽略非本质的细节，并把这些特性用各种概念精确地加以描述。</a:t>
            </a:r>
          </a:p>
          <a:p>
            <a:pPr lvl="1">
              <a:lnSpc>
                <a:spcPct val="110000"/>
              </a:lnSpc>
              <a:spcBef>
                <a:spcPct val="60000"/>
              </a:spcBef>
            </a:pPr>
            <a:r>
              <a:rPr lang="zh-CN" altLang="en-US"/>
              <a:t>概念结构是对现实世界的一种抽象</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66</a:t>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zh-CN" altLang="en-US"/>
              <a:t>数据抽象（续）</a:t>
            </a:r>
          </a:p>
        </p:txBody>
      </p:sp>
      <p:sp>
        <p:nvSpPr>
          <p:cNvPr id="508931" name="Rectangle 3"/>
          <p:cNvSpPr>
            <a:spLocks noGrp="1" noChangeArrowheads="1"/>
          </p:cNvSpPr>
          <p:nvPr>
            <p:ph type="body" idx="1"/>
          </p:nvPr>
        </p:nvSpPr>
        <p:spPr>
          <a:xfrm>
            <a:off x="468313" y="1412875"/>
            <a:ext cx="8229600" cy="2663825"/>
          </a:xfrm>
        </p:spPr>
        <p:txBody>
          <a:bodyPr/>
          <a:lstStyle/>
          <a:p>
            <a:pPr>
              <a:lnSpc>
                <a:spcPct val="150000"/>
              </a:lnSpc>
            </a:pPr>
            <a:r>
              <a:rPr lang="zh-CN" altLang="en-US" sz="2400" dirty="0"/>
              <a:t>三种常用抽象</a:t>
            </a:r>
          </a:p>
          <a:p>
            <a:pPr>
              <a:lnSpc>
                <a:spcPct val="150000"/>
              </a:lnSpc>
              <a:buFont typeface="Wingdings" panose="05000000000000000000" pitchFamily="2" charset="2"/>
              <a:buNone/>
            </a:pPr>
            <a:r>
              <a:rPr lang="en-US" altLang="zh-CN" sz="2400" b="1" dirty="0"/>
              <a:t>1. </a:t>
            </a:r>
            <a:r>
              <a:rPr lang="zh-CN" altLang="en-US" sz="2400" b="1" dirty="0">
                <a:solidFill>
                  <a:srgbClr val="FF00FF"/>
                </a:solidFill>
              </a:rPr>
              <a:t>分类</a:t>
            </a:r>
            <a:r>
              <a:rPr lang="zh-CN" altLang="en-US" sz="2400" b="1" dirty="0"/>
              <a:t>（</a:t>
            </a:r>
            <a:r>
              <a:rPr lang="en-US" altLang="zh-CN" sz="2400" b="1" dirty="0"/>
              <a:t>Classification</a:t>
            </a:r>
            <a:r>
              <a:rPr lang="zh-CN" altLang="en-US" sz="2400" b="1" dirty="0"/>
              <a:t>）</a:t>
            </a:r>
          </a:p>
          <a:p>
            <a:pPr lvl="1">
              <a:lnSpc>
                <a:spcPct val="150000"/>
              </a:lnSpc>
            </a:pPr>
            <a:r>
              <a:rPr lang="zh-CN" altLang="en-US" sz="2000" b="1" dirty="0"/>
              <a:t>定义</a:t>
            </a:r>
            <a:r>
              <a:rPr lang="zh-CN" altLang="en-US" sz="2000" b="1" dirty="0">
                <a:solidFill>
                  <a:srgbClr val="3333FF"/>
                </a:solidFill>
              </a:rPr>
              <a:t>某一类概念</a:t>
            </a:r>
            <a:r>
              <a:rPr lang="zh-CN" altLang="en-US" sz="2000" b="1" dirty="0"/>
              <a:t>作为现实世界中一组对象的类型</a:t>
            </a:r>
          </a:p>
          <a:p>
            <a:pPr lvl="1">
              <a:lnSpc>
                <a:spcPct val="150000"/>
              </a:lnSpc>
            </a:pPr>
            <a:r>
              <a:rPr lang="zh-CN" altLang="en-US" sz="2000" b="1" dirty="0"/>
              <a:t>抽象了对象</a:t>
            </a:r>
            <a:r>
              <a:rPr lang="zh-CN" altLang="en-US" sz="2000" b="1" dirty="0">
                <a:solidFill>
                  <a:srgbClr val="FF00FF"/>
                </a:solidFill>
              </a:rPr>
              <a:t>值和型</a:t>
            </a:r>
            <a:r>
              <a:rPr lang="zh-CN" altLang="en-US" sz="2000" b="1" dirty="0"/>
              <a:t>之间的“</a:t>
            </a:r>
            <a:r>
              <a:rPr lang="en-US" altLang="zh-CN" sz="2000" b="1" dirty="0"/>
              <a:t>is member of”</a:t>
            </a:r>
            <a:r>
              <a:rPr lang="zh-CN" altLang="en-US" sz="2000" b="1" dirty="0"/>
              <a:t>的语义</a:t>
            </a:r>
          </a:p>
          <a:p>
            <a:pPr lvl="1">
              <a:buFont typeface="Wingdings" panose="05000000000000000000" pitchFamily="2" charset="2"/>
              <a:buNone/>
            </a:pPr>
            <a:endParaRPr lang="en-US" altLang="zh-CN" sz="1800" b="1" dirty="0"/>
          </a:p>
        </p:txBody>
      </p:sp>
      <p:pic>
        <p:nvPicPr>
          <p:cNvPr id="508932" name="Picture 4" descr="7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4076700"/>
            <a:ext cx="423545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945D2E7A-0FED-4726-9E29-881D901EFE19}" type="slidenum">
              <a:rPr lang="en-US" altLang="zh-CN" smtClean="0"/>
              <a:pPr/>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zh-CN" altLang="en-US"/>
              <a:t>数据抽象（续）</a:t>
            </a:r>
          </a:p>
        </p:txBody>
      </p:sp>
      <p:sp>
        <p:nvSpPr>
          <p:cNvPr id="510979" name="Rectangle 3"/>
          <p:cNvSpPr>
            <a:spLocks noGrp="1" noChangeArrowheads="1"/>
          </p:cNvSpPr>
          <p:nvPr>
            <p:ph type="body" sz="half" idx="1"/>
          </p:nvPr>
        </p:nvSpPr>
        <p:spPr>
          <a:xfrm>
            <a:off x="457200" y="1828800"/>
            <a:ext cx="8218488" cy="1960563"/>
          </a:xfrm>
        </p:spPr>
        <p:txBody>
          <a:bodyPr/>
          <a:lstStyle/>
          <a:p>
            <a:pPr>
              <a:lnSpc>
                <a:spcPct val="160000"/>
              </a:lnSpc>
              <a:buFont typeface="Wingdings" panose="05000000000000000000" pitchFamily="2" charset="2"/>
              <a:buNone/>
            </a:pPr>
            <a:r>
              <a:rPr lang="en-US" altLang="zh-CN" sz="2400" b="1" dirty="0"/>
              <a:t>2. </a:t>
            </a:r>
            <a:r>
              <a:rPr lang="zh-CN" altLang="en-US" sz="2400" b="1" dirty="0">
                <a:solidFill>
                  <a:srgbClr val="FF00FF"/>
                </a:solidFill>
              </a:rPr>
              <a:t>聚集</a:t>
            </a:r>
            <a:r>
              <a:rPr lang="zh-CN" altLang="en-US" sz="2400" b="1" dirty="0"/>
              <a:t>（</a:t>
            </a:r>
            <a:r>
              <a:rPr lang="en-US" altLang="zh-CN" sz="2400" b="1" dirty="0"/>
              <a:t>Aggregation</a:t>
            </a:r>
            <a:r>
              <a:rPr lang="zh-CN" altLang="en-US" sz="2400" b="1" dirty="0"/>
              <a:t>）</a:t>
            </a:r>
          </a:p>
          <a:p>
            <a:pPr lvl="1">
              <a:lnSpc>
                <a:spcPct val="160000"/>
              </a:lnSpc>
            </a:pPr>
            <a:r>
              <a:rPr lang="zh-CN" altLang="en-US" sz="2000" b="1" dirty="0"/>
              <a:t>定义某一类型的组成成分</a:t>
            </a:r>
          </a:p>
          <a:p>
            <a:pPr lvl="1">
              <a:lnSpc>
                <a:spcPct val="160000"/>
              </a:lnSpc>
            </a:pPr>
            <a:r>
              <a:rPr lang="zh-CN" altLang="en-US" sz="2000" b="1" dirty="0"/>
              <a:t>抽象了对象内部类型和成分之间“</a:t>
            </a:r>
            <a:r>
              <a:rPr lang="en-US" altLang="zh-CN" sz="2000" b="1" dirty="0"/>
              <a:t>is part of”</a:t>
            </a:r>
            <a:r>
              <a:rPr lang="zh-CN" altLang="en-US" sz="2000" b="1" dirty="0"/>
              <a:t>的语义</a:t>
            </a:r>
          </a:p>
        </p:txBody>
      </p:sp>
      <p:graphicFrame>
        <p:nvGraphicFramePr>
          <p:cNvPr id="510980" name="Object 4"/>
          <p:cNvGraphicFramePr>
            <a:graphicFrameLocks noGrp="1" noChangeAspect="1"/>
          </p:cNvGraphicFramePr>
          <p:nvPr>
            <p:ph sz="half" idx="2"/>
          </p:nvPr>
        </p:nvGraphicFramePr>
        <p:xfrm>
          <a:off x="1187450" y="4292600"/>
          <a:ext cx="6481763" cy="1587500"/>
        </p:xfrm>
        <a:graphic>
          <a:graphicData uri="http://schemas.openxmlformats.org/presentationml/2006/ole">
            <mc:AlternateContent xmlns:mc="http://schemas.openxmlformats.org/markup-compatibility/2006">
              <mc:Choice xmlns:v="urn:schemas-microsoft-com:vml" Requires="v">
                <p:oleObj name="图片" r:id="rId2" imgW="3069125" imgH="751438" progId="Word.Picture.8">
                  <p:embed/>
                </p:oleObj>
              </mc:Choice>
              <mc:Fallback>
                <p:oleObj name="图片" r:id="rId2" imgW="3069125" imgH="751438" progId="Word.Picture.8">
                  <p:embed/>
                  <p:pic>
                    <p:nvPicPr>
                      <p:cNvPr id="51098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4292600"/>
                        <a:ext cx="6481763" cy="158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CD5C3753-734A-477F-97D0-D05E6A5C33B1}" type="slidenum">
              <a:rPr lang="en-US" altLang="zh-CN" smtClean="0"/>
              <a:pPr/>
              <a:t>68</a:t>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zh-CN" altLang="en-US"/>
              <a:t>数据抽象（续）</a:t>
            </a:r>
          </a:p>
        </p:txBody>
      </p:sp>
      <p:sp>
        <p:nvSpPr>
          <p:cNvPr id="514051" name="Rectangle 3"/>
          <p:cNvSpPr>
            <a:spLocks noChangeArrowheads="1"/>
          </p:cNvSpPr>
          <p:nvPr/>
        </p:nvSpPr>
        <p:spPr bwMode="auto">
          <a:xfrm>
            <a:off x="468313" y="2133600"/>
            <a:ext cx="8424862" cy="9683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nSpc>
                <a:spcPct val="110000"/>
              </a:lnSpc>
              <a:spcBef>
                <a:spcPct val="20000"/>
              </a:spcBef>
              <a:buClr>
                <a:schemeClr val="accent1"/>
              </a:buClr>
              <a:buFont typeface="Wingdings" panose="05000000000000000000" pitchFamily="2" charset="2"/>
              <a:buChar char="§"/>
            </a:pPr>
            <a:r>
              <a:rPr lang="en-US" altLang="zh-CN" b="0"/>
              <a:t>  </a:t>
            </a:r>
            <a:r>
              <a:rPr lang="zh-CN" altLang="en-US" b="0"/>
              <a:t>复杂的聚集，某一类型的成分仍是一个聚集</a:t>
            </a:r>
            <a:r>
              <a:rPr lang="zh-CN" altLang="en-US"/>
              <a:t> </a:t>
            </a:r>
            <a:endParaRPr lang="zh-CN" altLang="en-US" b="0"/>
          </a:p>
          <a:p>
            <a:pPr lvl="1">
              <a:lnSpc>
                <a:spcPct val="110000"/>
              </a:lnSpc>
              <a:spcBef>
                <a:spcPct val="20000"/>
              </a:spcBef>
              <a:buClr>
                <a:schemeClr val="accent1"/>
              </a:buClr>
            </a:pPr>
            <a:endParaRPr lang="en-US" altLang="zh-CN" b="0"/>
          </a:p>
        </p:txBody>
      </p:sp>
      <p:pic>
        <p:nvPicPr>
          <p:cNvPr id="514052" name="Picture 4" descr="7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8888" y="3068638"/>
            <a:ext cx="6481762" cy="199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053" name="Text Box 5"/>
          <p:cNvSpPr txBox="1">
            <a:spLocks noChangeArrowheads="1"/>
          </p:cNvSpPr>
          <p:nvPr/>
        </p:nvSpPr>
        <p:spPr bwMode="auto">
          <a:xfrm>
            <a:off x="3492500" y="5805488"/>
            <a:ext cx="1612900" cy="36671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FontTx/>
              <a:buNone/>
            </a:pPr>
            <a:r>
              <a:rPr kumimoji="0" lang="zh-CN" altLang="en-US" sz="1800" b="0"/>
              <a:t>更复杂的聚集</a:t>
            </a:r>
            <a:r>
              <a:rPr kumimoji="0" lang="zh-CN" altLang="en-US" sz="1800"/>
              <a:t> </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69</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zh-CN" altLang="en-US"/>
              <a:t>数据库设计方法（续）</a:t>
            </a:r>
          </a:p>
        </p:txBody>
      </p:sp>
      <p:sp>
        <p:nvSpPr>
          <p:cNvPr id="406531" name="Rectangle 3"/>
          <p:cNvSpPr>
            <a:spLocks noGrp="1" noChangeArrowheads="1"/>
          </p:cNvSpPr>
          <p:nvPr>
            <p:ph type="body" idx="1"/>
          </p:nvPr>
        </p:nvSpPr>
        <p:spPr>
          <a:xfrm>
            <a:off x="495300" y="1412776"/>
            <a:ext cx="8229600" cy="4495800"/>
          </a:xfrm>
        </p:spPr>
        <p:txBody>
          <a:bodyPr/>
          <a:lstStyle/>
          <a:p>
            <a:pPr>
              <a:lnSpc>
                <a:spcPct val="150000"/>
              </a:lnSpc>
            </a:pPr>
            <a:r>
              <a:rPr lang="zh-CN" altLang="en-US" sz="2200" dirty="0"/>
              <a:t>新奥尔良（</a:t>
            </a:r>
            <a:r>
              <a:rPr lang="en-US" altLang="zh-CN" sz="2200" dirty="0"/>
              <a:t>New Orleans</a:t>
            </a:r>
            <a:r>
              <a:rPr lang="zh-CN" altLang="en-US" sz="2200" dirty="0"/>
              <a:t>）方法</a:t>
            </a:r>
          </a:p>
          <a:p>
            <a:pPr lvl="1">
              <a:lnSpc>
                <a:spcPct val="150000"/>
              </a:lnSpc>
              <a:buFont typeface="Wingdings" panose="05000000000000000000" pitchFamily="2" charset="2"/>
              <a:buChar char="Ø"/>
            </a:pPr>
            <a:r>
              <a:rPr lang="zh-CN" altLang="en-US" sz="2000" dirty="0"/>
              <a:t>将数据库设计分为若干阶段和步骤 </a:t>
            </a:r>
          </a:p>
          <a:p>
            <a:pPr>
              <a:lnSpc>
                <a:spcPct val="130000"/>
              </a:lnSpc>
            </a:pPr>
            <a:r>
              <a:rPr lang="zh-CN" altLang="en-US" sz="2300" dirty="0"/>
              <a:t>基于</a:t>
            </a:r>
            <a:r>
              <a:rPr lang="en-US" altLang="zh-CN" sz="2300" dirty="0"/>
              <a:t>E-R</a:t>
            </a:r>
            <a:r>
              <a:rPr lang="zh-CN" altLang="en-US" sz="2300" dirty="0"/>
              <a:t>模型的数据库设计方法</a:t>
            </a:r>
          </a:p>
          <a:p>
            <a:pPr lvl="1">
              <a:lnSpc>
                <a:spcPct val="130000"/>
              </a:lnSpc>
              <a:buFont typeface="Wingdings" panose="05000000000000000000" pitchFamily="2" charset="2"/>
              <a:buChar char="Ø"/>
            </a:pPr>
            <a:r>
              <a:rPr lang="zh-CN" altLang="en-US" sz="2000" dirty="0"/>
              <a:t>概念设计阶段广泛采用</a:t>
            </a:r>
          </a:p>
          <a:p>
            <a:pPr>
              <a:lnSpc>
                <a:spcPct val="130000"/>
              </a:lnSpc>
            </a:pPr>
            <a:r>
              <a:rPr lang="en-US" altLang="zh-CN" sz="2200" dirty="0"/>
              <a:t>3NF</a:t>
            </a:r>
            <a:r>
              <a:rPr lang="zh-CN" altLang="en-US" sz="2200" dirty="0"/>
              <a:t>（第三范式）的设计方法</a:t>
            </a:r>
          </a:p>
          <a:p>
            <a:pPr lvl="1">
              <a:lnSpc>
                <a:spcPct val="130000"/>
              </a:lnSpc>
              <a:buFont typeface="Wingdings" panose="05000000000000000000" pitchFamily="2" charset="2"/>
              <a:buChar char="Ø"/>
            </a:pPr>
            <a:r>
              <a:rPr lang="zh-CN" altLang="en-US" sz="2000" dirty="0"/>
              <a:t>逻辑阶段可采用的有效方法 </a:t>
            </a:r>
          </a:p>
          <a:p>
            <a:pPr>
              <a:lnSpc>
                <a:spcPct val="130000"/>
              </a:lnSpc>
            </a:pPr>
            <a:r>
              <a:rPr lang="en-US" altLang="zh-CN" sz="2200" dirty="0"/>
              <a:t>ODL</a:t>
            </a:r>
            <a:r>
              <a:rPr lang="zh-CN" altLang="en-US" sz="2200" dirty="0"/>
              <a:t>（</a:t>
            </a:r>
            <a:r>
              <a:rPr lang="en-US" altLang="zh-CN" sz="2200" dirty="0"/>
              <a:t>Object Definition Language</a:t>
            </a:r>
            <a:r>
              <a:rPr lang="zh-CN" altLang="en-US" sz="2200" dirty="0"/>
              <a:t>）方法</a:t>
            </a:r>
          </a:p>
          <a:p>
            <a:pPr lvl="1">
              <a:lnSpc>
                <a:spcPct val="130000"/>
              </a:lnSpc>
              <a:buFont typeface="Wingdings" panose="05000000000000000000" pitchFamily="2" charset="2"/>
              <a:buChar char="Ø"/>
            </a:pPr>
            <a:r>
              <a:rPr lang="zh-CN" altLang="en-US" sz="2000" dirty="0"/>
              <a:t>面向对象的数据库设计方法</a:t>
            </a:r>
            <a:endParaRPr lang="en-US" altLang="zh-CN" sz="2000" dirty="0"/>
          </a:p>
          <a:p>
            <a:r>
              <a:rPr lang="zh-CN" altLang="en-US" sz="2000" dirty="0"/>
              <a:t>统一建模语言</a:t>
            </a:r>
            <a:r>
              <a:rPr lang="en-US" altLang="zh-CN" sz="2000" dirty="0"/>
              <a:t>UML</a:t>
            </a:r>
          </a:p>
          <a:p>
            <a:pPr marL="57150" indent="0">
              <a:lnSpc>
                <a:spcPct val="130000"/>
              </a:lnSpc>
              <a:buNone/>
            </a:pPr>
            <a:endParaRPr lang="en-US" altLang="zh-CN" dirty="0"/>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zh-CN" altLang="en-US"/>
              <a:t>数据抽象（续）</a:t>
            </a:r>
          </a:p>
        </p:txBody>
      </p:sp>
      <p:sp>
        <p:nvSpPr>
          <p:cNvPr id="515075" name="Rectangle 3"/>
          <p:cNvSpPr>
            <a:spLocks noGrp="1" noChangeArrowheads="1"/>
          </p:cNvSpPr>
          <p:nvPr>
            <p:ph type="body" idx="1"/>
          </p:nvPr>
        </p:nvSpPr>
        <p:spPr>
          <a:xfrm>
            <a:off x="457200" y="1341438"/>
            <a:ext cx="8229600" cy="3024187"/>
          </a:xfrm>
        </p:spPr>
        <p:txBody>
          <a:bodyPr/>
          <a:lstStyle/>
          <a:p>
            <a:pPr>
              <a:lnSpc>
                <a:spcPct val="170000"/>
              </a:lnSpc>
              <a:buFont typeface="Wingdings" panose="05000000000000000000" pitchFamily="2" charset="2"/>
              <a:buNone/>
            </a:pPr>
            <a:r>
              <a:rPr lang="en-US" altLang="zh-CN" sz="2400" b="1" dirty="0"/>
              <a:t>3. </a:t>
            </a:r>
            <a:r>
              <a:rPr lang="zh-CN" altLang="en-US" sz="2400" b="1" dirty="0">
                <a:solidFill>
                  <a:srgbClr val="FF00FF"/>
                </a:solidFill>
              </a:rPr>
              <a:t>概括</a:t>
            </a:r>
            <a:r>
              <a:rPr lang="zh-CN" altLang="en-US" sz="2400" b="1" dirty="0"/>
              <a:t>（</a:t>
            </a:r>
            <a:r>
              <a:rPr lang="en-US" altLang="zh-CN" sz="2400" b="1" dirty="0"/>
              <a:t>Generalization</a:t>
            </a:r>
            <a:r>
              <a:rPr lang="zh-CN" altLang="en-US" sz="2400" b="1" dirty="0"/>
              <a:t>）</a:t>
            </a:r>
          </a:p>
          <a:p>
            <a:pPr lvl="1">
              <a:lnSpc>
                <a:spcPct val="170000"/>
              </a:lnSpc>
            </a:pPr>
            <a:r>
              <a:rPr lang="zh-CN" altLang="en-US" sz="2000" b="1" dirty="0"/>
              <a:t>定义类型之间的一种子集联系</a:t>
            </a:r>
          </a:p>
          <a:p>
            <a:pPr lvl="1">
              <a:lnSpc>
                <a:spcPct val="170000"/>
              </a:lnSpc>
            </a:pPr>
            <a:r>
              <a:rPr lang="zh-CN" altLang="en-US" sz="2000" b="1" dirty="0"/>
              <a:t>抽象了类型之间的“</a:t>
            </a:r>
            <a:r>
              <a:rPr lang="en-US" altLang="zh-CN" sz="2000" b="1" dirty="0"/>
              <a:t>is subset of”</a:t>
            </a:r>
            <a:r>
              <a:rPr lang="zh-CN" altLang="en-US" sz="2000" b="1" dirty="0"/>
              <a:t>的语义</a:t>
            </a:r>
          </a:p>
          <a:p>
            <a:pPr lvl="1">
              <a:lnSpc>
                <a:spcPct val="170000"/>
              </a:lnSpc>
            </a:pPr>
            <a:r>
              <a:rPr lang="zh-CN" altLang="en-US" sz="2000" b="1" dirty="0"/>
              <a:t>继承性</a:t>
            </a:r>
          </a:p>
          <a:p>
            <a:pPr>
              <a:lnSpc>
                <a:spcPct val="120000"/>
              </a:lnSpc>
              <a:buFont typeface="Wingdings" panose="05000000000000000000" pitchFamily="2" charset="2"/>
              <a:buNone/>
            </a:pPr>
            <a:r>
              <a:rPr lang="zh-CN" altLang="en-US" sz="2400" b="1" dirty="0"/>
              <a:t>    </a:t>
            </a:r>
          </a:p>
        </p:txBody>
      </p:sp>
      <p:pic>
        <p:nvPicPr>
          <p:cNvPr id="515076" name="Picture 4" descr="7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8175" y="4076700"/>
            <a:ext cx="5256213"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945D2E7A-0FED-4726-9E29-881D901EFE19}" type="slidenum">
              <a:rPr lang="en-US" altLang="zh-CN" smtClean="0"/>
              <a:pPr/>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zh-CN" altLang="en-US"/>
              <a:t>局部视图设计</a:t>
            </a:r>
          </a:p>
        </p:txBody>
      </p:sp>
      <p:sp>
        <p:nvSpPr>
          <p:cNvPr id="517123" name="Rectangle 3"/>
          <p:cNvSpPr>
            <a:spLocks noGrp="1" noChangeArrowheads="1"/>
          </p:cNvSpPr>
          <p:nvPr>
            <p:ph type="body" idx="1"/>
          </p:nvPr>
        </p:nvSpPr>
        <p:spPr/>
        <p:txBody>
          <a:bodyPr/>
          <a:lstStyle/>
          <a:p>
            <a:pPr>
              <a:lnSpc>
                <a:spcPct val="180000"/>
              </a:lnSpc>
              <a:buFont typeface="Wingdings" panose="05000000000000000000" pitchFamily="2" charset="2"/>
              <a:buNone/>
            </a:pPr>
            <a:r>
              <a:rPr lang="zh-CN" altLang="en-US"/>
              <a:t>设计分</a:t>
            </a:r>
            <a:r>
              <a:rPr lang="en-US" altLang="zh-CN"/>
              <a:t>E-R</a:t>
            </a:r>
            <a:r>
              <a:rPr lang="zh-CN" altLang="en-US"/>
              <a:t>图的步骤</a:t>
            </a:r>
            <a:r>
              <a:rPr lang="en-US" altLang="zh-CN"/>
              <a:t>:</a:t>
            </a:r>
          </a:p>
          <a:p>
            <a:pPr>
              <a:lnSpc>
                <a:spcPct val="180000"/>
              </a:lnSpc>
              <a:buFont typeface="Wingdings" panose="05000000000000000000" pitchFamily="2" charset="2"/>
              <a:buNone/>
            </a:pPr>
            <a:r>
              <a:rPr lang="en-US" altLang="zh-CN"/>
              <a:t>⒈</a:t>
            </a:r>
            <a:r>
              <a:rPr lang="zh-CN" altLang="en-US"/>
              <a:t>选择局部应用</a:t>
            </a:r>
          </a:p>
          <a:p>
            <a:pPr>
              <a:lnSpc>
                <a:spcPct val="180000"/>
              </a:lnSpc>
              <a:buFont typeface="Wingdings" panose="05000000000000000000" pitchFamily="2" charset="2"/>
              <a:buNone/>
            </a:pPr>
            <a:r>
              <a:rPr lang="zh-CN" altLang="en-US"/>
              <a:t>⒉逐一设计分</a:t>
            </a:r>
            <a:r>
              <a:rPr lang="en-US" altLang="zh-CN"/>
              <a:t>E-R</a:t>
            </a:r>
            <a:r>
              <a:rPr lang="zh-CN" altLang="en-US"/>
              <a:t>图</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71</a:t>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2" name="Rectangle 4"/>
          <p:cNvSpPr>
            <a:spLocks noChangeArrowheads="1"/>
          </p:cNvSpPr>
          <p:nvPr/>
        </p:nvSpPr>
        <p:spPr bwMode="auto">
          <a:xfrm>
            <a:off x="251520" y="1579564"/>
            <a:ext cx="8784976"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05000"/>
              </a:lnSpc>
              <a:spcBef>
                <a:spcPct val="25000"/>
              </a:spcBef>
              <a:buClr>
                <a:srgbClr val="FF0000"/>
              </a:buClr>
              <a:buFontTx/>
              <a:buChar char="•"/>
            </a:pPr>
            <a:r>
              <a:rPr kumimoji="1" lang="zh-CN" altLang="en-US" sz="2200" b="1" i="0" dirty="0">
                <a:solidFill>
                  <a:srgbClr val="000066"/>
                </a:solidFill>
                <a:latin typeface="Tahoma" pitchFamily="34" charset="0"/>
              </a:rPr>
              <a:t>需求分析阶段，已用多层数据流图和数据字典描述了整个系统。</a:t>
            </a:r>
          </a:p>
          <a:p>
            <a:pPr eaLnBrk="1" hangingPunct="1">
              <a:lnSpc>
                <a:spcPct val="105000"/>
              </a:lnSpc>
              <a:spcBef>
                <a:spcPct val="25000"/>
              </a:spcBef>
              <a:buClr>
                <a:srgbClr val="FF0000"/>
              </a:buClr>
              <a:buFontTx/>
              <a:buChar char="•"/>
            </a:pPr>
            <a:r>
              <a:rPr kumimoji="1" lang="zh-CN" altLang="en-US" sz="2200" b="1" i="0" dirty="0">
                <a:solidFill>
                  <a:srgbClr val="000066"/>
                </a:solidFill>
                <a:latin typeface="Tahoma" pitchFamily="34" charset="0"/>
              </a:rPr>
              <a:t>设计分</a:t>
            </a:r>
            <a:r>
              <a:rPr kumimoji="1" lang="en-US" altLang="zh-CN" sz="2200" b="1" i="0" dirty="0">
                <a:solidFill>
                  <a:srgbClr val="000066"/>
                </a:solidFill>
                <a:latin typeface="Tahoma" pitchFamily="34" charset="0"/>
              </a:rPr>
              <a:t>E-R</a:t>
            </a:r>
            <a:r>
              <a:rPr kumimoji="1" lang="zh-CN" altLang="en-US" sz="2200" b="1" i="0" dirty="0">
                <a:solidFill>
                  <a:srgbClr val="000066"/>
                </a:solidFill>
                <a:latin typeface="Tahoma" pitchFamily="34" charset="0"/>
              </a:rPr>
              <a:t>图首先需要根据系统的具体情况，在多层的数据流图中</a:t>
            </a:r>
            <a:r>
              <a:rPr kumimoji="1" lang="zh-CN" altLang="en-US" sz="2200" b="1" i="0" dirty="0">
                <a:solidFill>
                  <a:srgbClr val="CC3300"/>
                </a:solidFill>
                <a:latin typeface="Tahoma" pitchFamily="34" charset="0"/>
              </a:rPr>
              <a:t>选择一个适当层次的数据流图</a:t>
            </a:r>
            <a:r>
              <a:rPr kumimoji="1" lang="zh-CN" altLang="en-US" sz="2200" b="1" i="0" dirty="0">
                <a:solidFill>
                  <a:srgbClr val="000066"/>
                </a:solidFill>
                <a:latin typeface="Tahoma" pitchFamily="34" charset="0"/>
              </a:rPr>
              <a:t>，让这组图中每一部分对应一个局部应用，然后以这一层次的数据流图为出发点，设计分</a:t>
            </a:r>
            <a:r>
              <a:rPr kumimoji="1" lang="en-US" altLang="zh-CN" sz="2200" b="1" i="0" dirty="0">
                <a:solidFill>
                  <a:srgbClr val="000066"/>
                </a:solidFill>
                <a:latin typeface="Tahoma" pitchFamily="34" charset="0"/>
              </a:rPr>
              <a:t>E-R</a:t>
            </a:r>
            <a:r>
              <a:rPr kumimoji="1" lang="zh-CN" altLang="en-US" sz="2200" b="1" i="0" dirty="0">
                <a:solidFill>
                  <a:srgbClr val="000066"/>
                </a:solidFill>
                <a:latin typeface="Tahoma" pitchFamily="34" charset="0"/>
              </a:rPr>
              <a:t>图。 </a:t>
            </a:r>
          </a:p>
        </p:txBody>
      </p:sp>
      <p:sp>
        <p:nvSpPr>
          <p:cNvPr id="457733" name="Rectangle 5"/>
          <p:cNvSpPr>
            <a:spLocks noChangeArrowheads="1"/>
          </p:cNvSpPr>
          <p:nvPr/>
        </p:nvSpPr>
        <p:spPr bwMode="auto">
          <a:xfrm>
            <a:off x="278582" y="3140968"/>
            <a:ext cx="8142287" cy="270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buClr>
                <a:srgbClr val="FFFF66"/>
              </a:buClr>
              <a:buFontTx/>
              <a:buChar char="•"/>
            </a:pPr>
            <a:r>
              <a:rPr lang="zh-CN" altLang="en-US" sz="2200" b="1" i="0" dirty="0">
                <a:solidFill>
                  <a:srgbClr val="000066"/>
                </a:solidFill>
              </a:rPr>
              <a:t>通常以</a:t>
            </a:r>
            <a:r>
              <a:rPr lang="zh-CN" altLang="en-US" sz="2200" b="1" i="0" dirty="0">
                <a:solidFill>
                  <a:srgbClr val="CC3300"/>
                </a:solidFill>
              </a:rPr>
              <a:t>中层数据流图</a:t>
            </a:r>
            <a:r>
              <a:rPr lang="zh-CN" altLang="en-US" sz="2200" b="1" i="0" dirty="0">
                <a:solidFill>
                  <a:srgbClr val="000066"/>
                </a:solidFill>
              </a:rPr>
              <a:t>作为设计分</a:t>
            </a:r>
            <a:r>
              <a:rPr lang="en-US" altLang="zh-CN" sz="2200" b="1" i="0" dirty="0">
                <a:solidFill>
                  <a:srgbClr val="000066"/>
                </a:solidFill>
              </a:rPr>
              <a:t>E-R</a:t>
            </a:r>
            <a:r>
              <a:rPr lang="zh-CN" altLang="en-US" sz="2200" b="1" i="0" dirty="0">
                <a:solidFill>
                  <a:srgbClr val="000066"/>
                </a:solidFill>
              </a:rPr>
              <a:t>图的依据。原因：</a:t>
            </a:r>
          </a:p>
          <a:p>
            <a:pPr lvl="1" eaLnBrk="1" hangingPunct="1">
              <a:buFontTx/>
              <a:buChar char="–"/>
            </a:pPr>
            <a:r>
              <a:rPr lang="zh-CN" altLang="en-US" sz="2200" b="1" i="0" dirty="0">
                <a:solidFill>
                  <a:srgbClr val="000066"/>
                </a:solidFill>
              </a:rPr>
              <a:t>高层数据流图只能反映系统的概貌；</a:t>
            </a:r>
          </a:p>
          <a:p>
            <a:pPr lvl="1" eaLnBrk="1" hangingPunct="1">
              <a:buFontTx/>
              <a:buChar char="–"/>
            </a:pPr>
            <a:r>
              <a:rPr lang="zh-CN" altLang="en-US" sz="2200" b="1" i="0" dirty="0">
                <a:solidFill>
                  <a:srgbClr val="000066"/>
                </a:solidFill>
              </a:rPr>
              <a:t>中层数据流图能较好地反映系统中各局部应用的子系统组成；</a:t>
            </a:r>
          </a:p>
          <a:p>
            <a:pPr lvl="1" eaLnBrk="1" hangingPunct="1">
              <a:buFontTx/>
              <a:buChar char="–"/>
            </a:pPr>
            <a:r>
              <a:rPr lang="zh-CN" altLang="en-US" sz="2200" b="1" i="0" dirty="0">
                <a:solidFill>
                  <a:srgbClr val="000066"/>
                </a:solidFill>
              </a:rPr>
              <a:t>低层数据流图过细描述整个系统。</a:t>
            </a:r>
          </a:p>
        </p:txBody>
      </p:sp>
      <p:sp>
        <p:nvSpPr>
          <p:cNvPr id="36870" name="Rectangle 6"/>
          <p:cNvSpPr>
            <a:spLocks noChangeArrowheads="1"/>
          </p:cNvSpPr>
          <p:nvPr/>
        </p:nvSpPr>
        <p:spPr bwMode="auto">
          <a:xfrm>
            <a:off x="395288" y="90805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90000"/>
              </a:lnSpc>
              <a:spcBef>
                <a:spcPct val="20000"/>
              </a:spcBef>
              <a:buClr>
                <a:srgbClr val="C00000"/>
              </a:buClr>
              <a:buSzPct val="75000"/>
              <a:buFont typeface="Wingdings" pitchFamily="2" charset="2"/>
              <a:buChar char="v"/>
            </a:pPr>
            <a:endParaRPr kumimoji="1" lang="zh-CN" altLang="en-US" sz="3200" b="1" i="0" dirty="0">
              <a:solidFill>
                <a:srgbClr val="000066"/>
              </a:solidFill>
              <a:latin typeface="Tahoma" pitchFamily="34" charset="0"/>
            </a:endParaRPr>
          </a:p>
        </p:txBody>
      </p:sp>
      <p:sp>
        <p:nvSpPr>
          <p:cNvPr id="2" name="灯片编号占位符 1"/>
          <p:cNvSpPr>
            <a:spLocks noGrp="1"/>
          </p:cNvSpPr>
          <p:nvPr>
            <p:ph type="sldNum" sz="quarter" idx="11"/>
          </p:nvPr>
        </p:nvSpPr>
        <p:spPr/>
        <p:txBody>
          <a:bodyPr/>
          <a:lstStyle/>
          <a:p>
            <a:pPr>
              <a:defRPr/>
            </a:pPr>
            <a:fld id="{C8E68E76-BED9-4822-AFC4-B7367625829A}" type="slidenum">
              <a:rPr lang="en-US" altLang="zh-CN" smtClean="0"/>
              <a:pPr>
                <a:defRPr/>
              </a:pPr>
              <a:t>72</a:t>
            </a:fld>
            <a:endParaRPr lang="en-US" altLang="zh-CN" dirty="0"/>
          </a:p>
        </p:txBody>
      </p:sp>
      <p:sp>
        <p:nvSpPr>
          <p:cNvPr id="3" name="标题 2"/>
          <p:cNvSpPr>
            <a:spLocks noGrp="1"/>
          </p:cNvSpPr>
          <p:nvPr>
            <p:ph type="title"/>
          </p:nvPr>
        </p:nvSpPr>
        <p:spPr/>
        <p:txBody>
          <a:bodyPr/>
          <a:lstStyle/>
          <a:p>
            <a:r>
              <a:rPr lang="en-US" altLang="zh-CN" dirty="0"/>
              <a:t>⒈ </a:t>
            </a:r>
            <a:r>
              <a:rPr lang="zh-CN" altLang="en-US" dirty="0"/>
              <a:t>选择局部应用</a:t>
            </a:r>
          </a:p>
        </p:txBody>
      </p:sp>
    </p:spTree>
    <p:extLst>
      <p:ext uri="{BB962C8B-B14F-4D97-AF65-F5344CB8AC3E}">
        <p14:creationId xmlns:p14="http://schemas.microsoft.com/office/powerpoint/2010/main" val="10315537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57732">
                                            <p:txEl>
                                              <p:pRg st="0" end="0"/>
                                            </p:txEl>
                                          </p:spTgt>
                                        </p:tgtEl>
                                        <p:attrNameLst>
                                          <p:attrName>style.visibility</p:attrName>
                                        </p:attrNameLst>
                                      </p:cBhvr>
                                      <p:to>
                                        <p:strVal val="visible"/>
                                      </p:to>
                                    </p:set>
                                    <p:animEffect transition="in" filter="checkerboard(across)">
                                      <p:cBhvr>
                                        <p:cTn id="7" dur="500"/>
                                        <p:tgtEl>
                                          <p:spTgt spid="4577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57732">
                                            <p:txEl>
                                              <p:pRg st="1" end="1"/>
                                            </p:txEl>
                                          </p:spTgt>
                                        </p:tgtEl>
                                        <p:attrNameLst>
                                          <p:attrName>style.visibility</p:attrName>
                                        </p:attrNameLst>
                                      </p:cBhvr>
                                      <p:to>
                                        <p:strVal val="visible"/>
                                      </p:to>
                                    </p:set>
                                    <p:animEffect transition="in" filter="checkerboard(across)">
                                      <p:cBhvr>
                                        <p:cTn id="12" dur="500"/>
                                        <p:tgtEl>
                                          <p:spTgt spid="45773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7733"/>
                                        </p:tgtEl>
                                        <p:attrNameLst>
                                          <p:attrName>style.visibility</p:attrName>
                                        </p:attrNameLst>
                                      </p:cBhvr>
                                      <p:to>
                                        <p:strVal val="visible"/>
                                      </p:to>
                                    </p:set>
                                    <p:animEffect transition="in" filter="blinds(horizontal)">
                                      <p:cBhvr>
                                        <p:cTn id="17" dur="500"/>
                                        <p:tgtEl>
                                          <p:spTgt spid="457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2" grpId="0" build="p" autoUpdateAnimBg="0"/>
      <p:bldP spid="45773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zh-CN" dirty="0"/>
              <a:t>⒈ </a:t>
            </a:r>
            <a:r>
              <a:rPr lang="zh-CN" altLang="en-US" dirty="0"/>
              <a:t>选择局部应用</a:t>
            </a:r>
          </a:p>
        </p:txBody>
      </p:sp>
      <p:sp>
        <p:nvSpPr>
          <p:cNvPr id="518147" name="Rectangle 3"/>
          <p:cNvSpPr>
            <a:spLocks noGrp="1" noChangeArrowheads="1"/>
          </p:cNvSpPr>
          <p:nvPr>
            <p:ph type="body" idx="1"/>
          </p:nvPr>
        </p:nvSpPr>
        <p:spPr>
          <a:xfrm>
            <a:off x="467544" y="1628800"/>
            <a:ext cx="8229600" cy="647973"/>
          </a:xfrm>
        </p:spPr>
        <p:txBody>
          <a:bodyPr/>
          <a:lstStyle/>
          <a:p>
            <a:pPr>
              <a:lnSpc>
                <a:spcPct val="180000"/>
              </a:lnSpc>
              <a:spcBef>
                <a:spcPct val="60000"/>
              </a:spcBef>
            </a:pPr>
            <a:r>
              <a:rPr lang="zh-CN" altLang="en-US" sz="2000" b="1" dirty="0"/>
              <a:t>通常以</a:t>
            </a:r>
            <a:r>
              <a:rPr lang="zh-CN" altLang="en-US" sz="2000" b="1" dirty="0">
                <a:solidFill>
                  <a:srgbClr val="FF00FF"/>
                </a:solidFill>
              </a:rPr>
              <a:t>中层数据流图</a:t>
            </a:r>
            <a:r>
              <a:rPr lang="zh-CN" altLang="en-US" sz="2000" b="1" dirty="0"/>
              <a:t>作为设计分</a:t>
            </a:r>
            <a:r>
              <a:rPr lang="en-US" altLang="zh-CN" sz="2000" b="1" dirty="0"/>
              <a:t>E-R</a:t>
            </a:r>
            <a:r>
              <a:rPr lang="zh-CN" altLang="en-US" sz="2000" b="1" dirty="0"/>
              <a:t>图的依据</a:t>
            </a:r>
          </a:p>
        </p:txBody>
      </p:sp>
      <p:pic>
        <p:nvPicPr>
          <p:cNvPr id="518148" name="Picture 4" descr="7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3078" y="2420888"/>
            <a:ext cx="6191250" cy="3235325"/>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945D2E7A-0FED-4726-9E29-881D901EFE19}" type="slidenum">
              <a:rPr lang="en-US" altLang="zh-CN" smtClean="0"/>
              <a:pPr/>
              <a:t>73</a:t>
            </a:fld>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altLang="zh-CN"/>
              <a:t>⒉ </a:t>
            </a:r>
            <a:r>
              <a:rPr lang="zh-CN" altLang="en-US"/>
              <a:t>逐一设计分</a:t>
            </a:r>
            <a:r>
              <a:rPr lang="en-US" altLang="zh-CN"/>
              <a:t>E-R</a:t>
            </a:r>
            <a:r>
              <a:rPr lang="zh-CN" altLang="en-US"/>
              <a:t>图</a:t>
            </a:r>
          </a:p>
        </p:txBody>
      </p:sp>
      <p:sp>
        <p:nvSpPr>
          <p:cNvPr id="520195" name="Rectangle 3"/>
          <p:cNvSpPr>
            <a:spLocks noGrp="1" noChangeArrowheads="1"/>
          </p:cNvSpPr>
          <p:nvPr>
            <p:ph type="body" idx="1"/>
          </p:nvPr>
        </p:nvSpPr>
        <p:spPr>
          <a:xfrm>
            <a:off x="611188" y="1628775"/>
            <a:ext cx="8135937" cy="4608513"/>
          </a:xfrm>
        </p:spPr>
        <p:txBody>
          <a:bodyPr/>
          <a:lstStyle/>
          <a:p>
            <a:pPr>
              <a:lnSpc>
                <a:spcPct val="140000"/>
              </a:lnSpc>
            </a:pPr>
            <a:r>
              <a:rPr lang="zh-CN" altLang="en-US" sz="2200" dirty="0"/>
              <a:t>任务</a:t>
            </a:r>
          </a:p>
          <a:p>
            <a:pPr lvl="1">
              <a:lnSpc>
                <a:spcPct val="140000"/>
              </a:lnSpc>
            </a:pPr>
            <a:r>
              <a:rPr lang="zh-CN" altLang="en-US" sz="2000" dirty="0"/>
              <a:t>将各局部应用涉及的数据分别从数据字典中抽取出来</a:t>
            </a:r>
          </a:p>
          <a:p>
            <a:pPr lvl="1">
              <a:lnSpc>
                <a:spcPct val="140000"/>
              </a:lnSpc>
            </a:pPr>
            <a:r>
              <a:rPr lang="zh-CN" altLang="en-US" sz="2000" dirty="0"/>
              <a:t>参照数据流图，标定各局部应用中的实体、实体的属性、标识实体的码</a:t>
            </a:r>
          </a:p>
          <a:p>
            <a:pPr lvl="1">
              <a:lnSpc>
                <a:spcPct val="140000"/>
              </a:lnSpc>
            </a:pPr>
            <a:r>
              <a:rPr lang="zh-CN" altLang="en-US" sz="2000" dirty="0"/>
              <a:t>确定实体之间的联系及其类型（</a:t>
            </a:r>
            <a:r>
              <a:rPr lang="en-US" altLang="zh-CN" sz="2000" dirty="0"/>
              <a:t>1:1</a:t>
            </a:r>
            <a:r>
              <a:rPr lang="zh-CN" altLang="en-US" sz="2000" dirty="0"/>
              <a:t>，</a:t>
            </a:r>
            <a:r>
              <a:rPr lang="en-US" altLang="zh-CN" sz="2000" dirty="0"/>
              <a:t>1:n</a:t>
            </a:r>
            <a:r>
              <a:rPr lang="zh-CN" altLang="en-US" sz="2000" dirty="0"/>
              <a:t>，</a:t>
            </a:r>
            <a:r>
              <a:rPr lang="en-US" altLang="zh-CN" sz="2000" dirty="0"/>
              <a:t>m:n</a:t>
            </a:r>
            <a:r>
              <a:rPr lang="zh-CN" altLang="en-US" sz="2000" dirty="0"/>
              <a:t>）</a:t>
            </a:r>
          </a:p>
          <a:p>
            <a:pPr>
              <a:lnSpc>
                <a:spcPct val="150000"/>
              </a:lnSpc>
            </a:pPr>
            <a:r>
              <a:rPr lang="zh-CN" altLang="en-US" sz="2100" dirty="0">
                <a:latin typeface="黑体" panose="02010609060101010101" pitchFamily="49" charset="-122"/>
                <a:ea typeface="黑体" panose="02010609060101010101" pitchFamily="49" charset="-122"/>
              </a:rPr>
              <a:t>两条准则：</a:t>
            </a:r>
          </a:p>
          <a:p>
            <a:pPr lvl="1">
              <a:lnSpc>
                <a:spcPct val="150000"/>
              </a:lnSpc>
              <a:buFont typeface="Wingdings" panose="05000000000000000000" pitchFamily="2" charset="2"/>
              <a:buChar char="Ø"/>
            </a:pPr>
            <a:r>
              <a:rPr lang="zh-CN" altLang="en-US" sz="1900" dirty="0">
                <a:latin typeface="黑体" panose="02010609060101010101" pitchFamily="49" charset="-122"/>
                <a:ea typeface="黑体" panose="02010609060101010101" pitchFamily="49" charset="-122"/>
              </a:rPr>
              <a:t>（</a:t>
            </a:r>
            <a:r>
              <a:rPr lang="en-US" altLang="zh-CN" sz="1900" dirty="0">
                <a:latin typeface="黑体" panose="02010609060101010101" pitchFamily="49" charset="-122"/>
                <a:ea typeface="黑体" panose="02010609060101010101" pitchFamily="49" charset="-122"/>
              </a:rPr>
              <a:t>1</a:t>
            </a:r>
            <a:r>
              <a:rPr lang="zh-CN" altLang="en-US" sz="1900" dirty="0">
                <a:latin typeface="黑体" panose="02010609060101010101" pitchFamily="49" charset="-122"/>
                <a:ea typeface="黑体" panose="02010609060101010101" pitchFamily="49" charset="-122"/>
              </a:rPr>
              <a:t>）属性不能再具有需要描述的性质。即属性必须是不可分的数据项，不能再由另一些属性组成</a:t>
            </a:r>
          </a:p>
          <a:p>
            <a:pPr lvl="1">
              <a:lnSpc>
                <a:spcPct val="150000"/>
              </a:lnSpc>
              <a:buFont typeface="Wingdings" panose="05000000000000000000" pitchFamily="2" charset="2"/>
              <a:buChar char="Ø"/>
            </a:pPr>
            <a:r>
              <a:rPr lang="zh-CN" altLang="en-US" sz="1900" dirty="0">
                <a:latin typeface="黑体" panose="02010609060101010101" pitchFamily="49" charset="-122"/>
                <a:ea typeface="黑体" panose="02010609060101010101" pitchFamily="49" charset="-122"/>
              </a:rPr>
              <a:t>（</a:t>
            </a:r>
            <a:r>
              <a:rPr lang="en-US" altLang="zh-CN" sz="1900" dirty="0">
                <a:latin typeface="黑体" panose="02010609060101010101" pitchFamily="49" charset="-122"/>
                <a:ea typeface="黑体" panose="02010609060101010101" pitchFamily="49" charset="-122"/>
              </a:rPr>
              <a:t>2</a:t>
            </a:r>
            <a:r>
              <a:rPr lang="zh-CN" altLang="en-US" sz="1900" dirty="0">
                <a:latin typeface="黑体" panose="02010609060101010101" pitchFamily="49" charset="-122"/>
                <a:ea typeface="黑体" panose="02010609060101010101" pitchFamily="49" charset="-122"/>
              </a:rPr>
              <a:t>）属性不能与其他实体具有联系。联系只发生在实体之间</a:t>
            </a:r>
          </a:p>
          <a:p>
            <a:pPr>
              <a:lnSpc>
                <a:spcPct val="140000"/>
              </a:lnSpc>
            </a:pPr>
            <a:endParaRPr lang="en-US" altLang="zh-CN" sz="2000" dirty="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74</a:t>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zh-CN" altLang="en-US"/>
              <a:t>逐一设计分</a:t>
            </a:r>
            <a:r>
              <a:rPr lang="en-US" altLang="zh-CN"/>
              <a:t>E-R</a:t>
            </a:r>
            <a:r>
              <a:rPr lang="zh-CN" altLang="en-US"/>
              <a:t>图（续）</a:t>
            </a:r>
          </a:p>
        </p:txBody>
      </p:sp>
      <p:sp>
        <p:nvSpPr>
          <p:cNvPr id="522243" name="Rectangle 3"/>
          <p:cNvSpPr>
            <a:spLocks noChangeArrowheads="1"/>
          </p:cNvSpPr>
          <p:nvPr/>
        </p:nvSpPr>
        <p:spPr bwMode="auto">
          <a:xfrm>
            <a:off x="3132138" y="5949950"/>
            <a:ext cx="3917950" cy="3968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00000"/>
              </a:lnSpc>
              <a:spcBef>
                <a:spcPct val="0"/>
              </a:spcBef>
              <a:buClrTx/>
              <a:buFontTx/>
              <a:buNone/>
            </a:pPr>
            <a:r>
              <a:rPr kumimoji="1" lang="zh-CN" altLang="en-US" sz="2000" b="0">
                <a:latin typeface="Times New Roman" panose="02020603050405020304" pitchFamily="18" charset="0"/>
              </a:rPr>
              <a:t>职称作为一个实体</a:t>
            </a:r>
          </a:p>
        </p:txBody>
      </p:sp>
      <p:pic>
        <p:nvPicPr>
          <p:cNvPr id="522244" name="Picture 4" descr="7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88" y="1628775"/>
            <a:ext cx="6408737"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945D2E7A-0FED-4726-9E29-881D901EFE19}" type="slidenum">
              <a:rPr lang="en-US" altLang="zh-CN" smtClean="0"/>
              <a:pPr/>
              <a:t>75</a:t>
            </a:fld>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zh-CN" altLang="en-US"/>
              <a:t>逐一设计分</a:t>
            </a:r>
            <a:r>
              <a:rPr lang="en-US" altLang="zh-CN"/>
              <a:t>E-R</a:t>
            </a:r>
            <a:r>
              <a:rPr lang="zh-CN" altLang="en-US"/>
              <a:t>图（续）</a:t>
            </a:r>
          </a:p>
        </p:txBody>
      </p:sp>
      <p:sp>
        <p:nvSpPr>
          <p:cNvPr id="523267" name="Rectangle 3"/>
          <p:cNvSpPr>
            <a:spLocks noChangeArrowheads="1"/>
          </p:cNvSpPr>
          <p:nvPr/>
        </p:nvSpPr>
        <p:spPr bwMode="auto">
          <a:xfrm>
            <a:off x="2916238" y="5691188"/>
            <a:ext cx="3917950" cy="3968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00000"/>
              </a:lnSpc>
              <a:spcBef>
                <a:spcPct val="0"/>
              </a:spcBef>
              <a:buClrTx/>
              <a:buFontTx/>
              <a:buNone/>
            </a:pPr>
            <a:r>
              <a:rPr kumimoji="1" lang="zh-CN" altLang="en-US" sz="2000" b="0">
                <a:latin typeface="Times New Roman" panose="02020603050405020304" pitchFamily="18" charset="0"/>
              </a:rPr>
              <a:t>病房作为一个实体</a:t>
            </a:r>
          </a:p>
        </p:txBody>
      </p:sp>
      <p:pic>
        <p:nvPicPr>
          <p:cNvPr id="523268" name="Picture 4" descr="7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2062163"/>
            <a:ext cx="8280400" cy="3382962"/>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945D2E7A-0FED-4726-9E29-881D901EFE19}" type="slidenum">
              <a:rPr lang="en-US" altLang="zh-CN" smtClean="0"/>
              <a:pPr/>
              <a:t>76</a:t>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zh-CN" altLang="en-US"/>
              <a:t>逐一设计分</a:t>
            </a:r>
            <a:r>
              <a:rPr lang="en-US" altLang="zh-CN"/>
              <a:t>E-R</a:t>
            </a:r>
            <a:r>
              <a:rPr lang="zh-CN" altLang="en-US"/>
              <a:t>图（续）</a:t>
            </a:r>
          </a:p>
        </p:txBody>
      </p:sp>
      <p:sp>
        <p:nvSpPr>
          <p:cNvPr id="524291" name="Rectangle 3"/>
          <p:cNvSpPr>
            <a:spLocks noChangeArrowheads="1"/>
          </p:cNvSpPr>
          <p:nvPr/>
        </p:nvSpPr>
        <p:spPr bwMode="auto">
          <a:xfrm>
            <a:off x="2916238" y="5691188"/>
            <a:ext cx="3917950" cy="3968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00000"/>
              </a:lnSpc>
              <a:spcBef>
                <a:spcPct val="0"/>
              </a:spcBef>
              <a:buClrTx/>
              <a:buFontTx/>
              <a:buNone/>
            </a:pPr>
            <a:r>
              <a:rPr kumimoji="1" lang="zh-CN" altLang="en-US" sz="2000" b="0">
                <a:latin typeface="Times New Roman" panose="02020603050405020304" pitchFamily="18" charset="0"/>
              </a:rPr>
              <a:t>仓库作为一个实体</a:t>
            </a:r>
          </a:p>
        </p:txBody>
      </p:sp>
      <p:pic>
        <p:nvPicPr>
          <p:cNvPr id="524292" name="Picture 4" descr="7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1700213"/>
            <a:ext cx="799147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945D2E7A-0FED-4726-9E29-881D901EFE19}" type="slidenum">
              <a:rPr lang="en-US" altLang="zh-CN" smtClean="0"/>
              <a:pPr/>
              <a:t>77</a:t>
            </a:fld>
            <a:endParaRPr lang="en-US"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bwMode="auto">
          <a:xfrm>
            <a:off x="299377" y="869740"/>
            <a:ext cx="8229600" cy="1081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zh-CN" sz="28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例： 某校的教务管理系统中，分为学籍管理、选课管理和教师开课管理部分。</a:t>
            </a:r>
            <a:r>
              <a:rPr lang="zh-CN" altLang="en-US" sz="2800" b="1" dirty="0">
                <a:latin typeface="楷体_GB2312" pitchFamily="49" charset="-122"/>
                <a:ea typeface="楷体_GB2312" pitchFamily="49" charset="-122"/>
              </a:rPr>
              <a:t> </a:t>
            </a:r>
          </a:p>
        </p:txBody>
      </p:sp>
      <p:sp>
        <p:nvSpPr>
          <p:cNvPr id="459780" name="Rectangle 4"/>
          <p:cNvSpPr>
            <a:spLocks noChangeArrowheads="1"/>
          </p:cNvSpPr>
          <p:nvPr/>
        </p:nvSpPr>
        <p:spPr bwMode="auto">
          <a:xfrm>
            <a:off x="467544" y="1796848"/>
            <a:ext cx="8496300" cy="164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286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00000"/>
              </a:lnSpc>
            </a:pPr>
            <a:r>
              <a:rPr lang="zh-CN" altLang="en-US" sz="2200" b="1" i="0" dirty="0">
                <a:solidFill>
                  <a:srgbClr val="FF3300"/>
                </a:solidFill>
                <a:latin typeface="楷体_GB2312" pitchFamily="49" charset="-122"/>
                <a:ea typeface="楷体_GB2312" pitchFamily="49" charset="-122"/>
              </a:rPr>
              <a:t>学籍管理语义：</a:t>
            </a:r>
          </a:p>
          <a:p>
            <a:pPr eaLnBrk="1" hangingPunct="1">
              <a:lnSpc>
                <a:spcPct val="100000"/>
              </a:lnSpc>
            </a:pPr>
            <a:r>
              <a:rPr lang="zh-CN" altLang="en-US" sz="2200" b="1" i="0" dirty="0">
                <a:latin typeface="楷体_GB2312" pitchFamily="49" charset="-122"/>
                <a:ea typeface="楷体_GB2312" pitchFamily="49" charset="-122"/>
              </a:rPr>
              <a:t>（</a:t>
            </a:r>
            <a:r>
              <a:rPr lang="en-US" altLang="zh-CN" sz="2200" b="1" i="0" dirty="0">
                <a:latin typeface="楷体_GB2312" pitchFamily="49" charset="-122"/>
                <a:ea typeface="楷体_GB2312" pitchFamily="49" charset="-122"/>
              </a:rPr>
              <a:t>1</a:t>
            </a:r>
            <a:r>
              <a:rPr lang="zh-CN" altLang="en-US" sz="2200" b="1" i="0" dirty="0">
                <a:latin typeface="楷体_GB2312" pitchFamily="49" charset="-122"/>
                <a:ea typeface="楷体_GB2312" pitchFamily="49" charset="-122"/>
              </a:rPr>
              <a:t>）一个系开设有多个专业，一个专业只能属于一个系；</a:t>
            </a:r>
          </a:p>
          <a:p>
            <a:pPr eaLnBrk="1" hangingPunct="1">
              <a:lnSpc>
                <a:spcPct val="100000"/>
              </a:lnSpc>
            </a:pPr>
            <a:r>
              <a:rPr lang="zh-CN" altLang="en-US" sz="2200" b="1" i="0" dirty="0">
                <a:latin typeface="楷体_GB2312" pitchFamily="49" charset="-122"/>
                <a:ea typeface="楷体_GB2312" pitchFamily="49" charset="-122"/>
              </a:rPr>
              <a:t>（</a:t>
            </a:r>
            <a:r>
              <a:rPr lang="en-US" altLang="zh-CN" sz="2200" b="1" i="0" dirty="0">
                <a:latin typeface="楷体_GB2312" pitchFamily="49" charset="-122"/>
                <a:ea typeface="楷体_GB2312" pitchFamily="49" charset="-122"/>
              </a:rPr>
              <a:t>2</a:t>
            </a:r>
            <a:r>
              <a:rPr lang="zh-CN" altLang="en-US" sz="2200" b="1" i="0" dirty="0">
                <a:latin typeface="楷体_GB2312" pitchFamily="49" charset="-122"/>
                <a:ea typeface="楷体_GB2312" pitchFamily="49" charset="-122"/>
              </a:rPr>
              <a:t>）一个专业有多个班级，一个班级只属于一个专业；</a:t>
            </a:r>
          </a:p>
          <a:p>
            <a:pPr eaLnBrk="1" hangingPunct="1">
              <a:lnSpc>
                <a:spcPct val="100000"/>
              </a:lnSpc>
            </a:pPr>
            <a:r>
              <a:rPr lang="zh-CN" altLang="en-US" sz="2200" b="1" i="0" dirty="0">
                <a:latin typeface="楷体_GB2312" pitchFamily="49" charset="-122"/>
                <a:ea typeface="楷体_GB2312" pitchFamily="49" charset="-122"/>
              </a:rPr>
              <a:t>（</a:t>
            </a:r>
            <a:r>
              <a:rPr lang="en-US" altLang="zh-CN" sz="2200" b="1" i="0" dirty="0">
                <a:latin typeface="楷体_GB2312" pitchFamily="49" charset="-122"/>
                <a:ea typeface="楷体_GB2312" pitchFamily="49" charset="-122"/>
              </a:rPr>
              <a:t>3</a:t>
            </a:r>
            <a:r>
              <a:rPr lang="zh-CN" altLang="en-US" sz="2200" b="1" i="0" dirty="0">
                <a:latin typeface="楷体_GB2312" pitchFamily="49" charset="-122"/>
                <a:ea typeface="楷体_GB2312" pitchFamily="49" charset="-122"/>
              </a:rPr>
              <a:t>）一个班级有多个学生，一个学生只属于一个班级。</a:t>
            </a:r>
          </a:p>
        </p:txBody>
      </p:sp>
      <p:grpSp>
        <p:nvGrpSpPr>
          <p:cNvPr id="2" name="Group 5"/>
          <p:cNvGrpSpPr>
            <a:grpSpLocks/>
          </p:cNvGrpSpPr>
          <p:nvPr/>
        </p:nvGrpSpPr>
        <p:grpSpPr bwMode="auto">
          <a:xfrm>
            <a:off x="900113" y="3716338"/>
            <a:ext cx="7559675" cy="2374900"/>
            <a:chOff x="1680" y="4557"/>
            <a:chExt cx="8519" cy="2403"/>
          </a:xfrm>
        </p:grpSpPr>
        <p:sp>
          <p:nvSpPr>
            <p:cNvPr id="38919" name="AutoShape 6"/>
            <p:cNvSpPr>
              <a:spLocks noChangeArrowheads="1"/>
            </p:cNvSpPr>
            <p:nvPr/>
          </p:nvSpPr>
          <p:spPr bwMode="auto">
            <a:xfrm>
              <a:off x="1800" y="5480"/>
              <a:ext cx="686" cy="484"/>
            </a:xfrm>
            <a:prstGeom prst="flowChartProcess">
              <a:avLst/>
            </a:prstGeom>
            <a:solidFill>
              <a:srgbClr val="FFFFFF"/>
            </a:solidFill>
            <a:ln w="0" algn="ctr">
              <a:solidFill>
                <a:srgbClr val="000000"/>
              </a:solidFill>
              <a:miter lim="800000"/>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r>
                <a:rPr lang="zh-CN" altLang="en-US" sz="1400" i="0">
                  <a:latin typeface="Times New Roman" pitchFamily="18" charset="0"/>
                </a:rPr>
                <a:t>系</a:t>
              </a:r>
              <a:endParaRPr lang="zh-CN" altLang="en-US" sz="1400"/>
            </a:p>
          </p:txBody>
        </p:sp>
        <p:sp>
          <p:nvSpPr>
            <p:cNvPr id="38920" name="AutoShape 7"/>
            <p:cNvSpPr>
              <a:spLocks noChangeArrowheads="1"/>
            </p:cNvSpPr>
            <p:nvPr/>
          </p:nvSpPr>
          <p:spPr bwMode="auto">
            <a:xfrm>
              <a:off x="4167" y="5480"/>
              <a:ext cx="674" cy="484"/>
            </a:xfrm>
            <a:prstGeom prst="flowChartProcess">
              <a:avLst/>
            </a:prstGeom>
            <a:solidFill>
              <a:srgbClr val="FFFFFF"/>
            </a:solidFill>
            <a:ln w="0" algn="ctr">
              <a:solidFill>
                <a:srgbClr val="000000"/>
              </a:solidFill>
              <a:miter lim="800000"/>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专业</a:t>
              </a:r>
              <a:endParaRPr lang="zh-CN" altLang="en-US" sz="1400"/>
            </a:p>
          </p:txBody>
        </p:sp>
        <p:sp>
          <p:nvSpPr>
            <p:cNvPr id="38921" name="AutoShape 8"/>
            <p:cNvSpPr>
              <a:spLocks noChangeArrowheads="1"/>
            </p:cNvSpPr>
            <p:nvPr/>
          </p:nvSpPr>
          <p:spPr bwMode="auto">
            <a:xfrm>
              <a:off x="6465" y="5480"/>
              <a:ext cx="827" cy="484"/>
            </a:xfrm>
            <a:prstGeom prst="flowChartProcess">
              <a:avLst/>
            </a:prstGeom>
            <a:solidFill>
              <a:srgbClr val="FFFFFF"/>
            </a:solidFill>
            <a:ln w="0" algn="ctr">
              <a:solidFill>
                <a:srgbClr val="000000"/>
              </a:solidFill>
              <a:miter lim="800000"/>
              <a:headEnd/>
              <a:tailEnd/>
            </a:ln>
          </p:spPr>
          <p:txBody>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班级</a:t>
              </a:r>
              <a:endParaRPr lang="zh-CN" altLang="en-US" sz="1400"/>
            </a:p>
          </p:txBody>
        </p:sp>
        <p:sp>
          <p:nvSpPr>
            <p:cNvPr id="38922" name="AutoShape 9"/>
            <p:cNvSpPr>
              <a:spLocks noChangeArrowheads="1"/>
            </p:cNvSpPr>
            <p:nvPr/>
          </p:nvSpPr>
          <p:spPr bwMode="auto">
            <a:xfrm>
              <a:off x="9090" y="5510"/>
              <a:ext cx="789" cy="484"/>
            </a:xfrm>
            <a:prstGeom prst="flowChartProcess">
              <a:avLst/>
            </a:prstGeom>
            <a:solidFill>
              <a:srgbClr val="FFFFFF"/>
            </a:solidFill>
            <a:ln w="0" algn="ctr">
              <a:solidFill>
                <a:srgbClr val="000000"/>
              </a:solidFill>
              <a:miter lim="800000"/>
              <a:headEnd/>
              <a:tailEnd/>
            </a:ln>
          </p:spPr>
          <p:txBody>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学生</a:t>
              </a:r>
              <a:endParaRPr lang="zh-CN" altLang="en-US" sz="1400"/>
            </a:p>
          </p:txBody>
        </p:sp>
        <p:sp>
          <p:nvSpPr>
            <p:cNvPr id="38923" name="AutoShape 10"/>
            <p:cNvSpPr>
              <a:spLocks noChangeArrowheads="1"/>
            </p:cNvSpPr>
            <p:nvPr/>
          </p:nvSpPr>
          <p:spPr bwMode="auto">
            <a:xfrm>
              <a:off x="2823" y="5366"/>
              <a:ext cx="957" cy="754"/>
            </a:xfrm>
            <a:prstGeom prst="flowChartDecision">
              <a:avLst/>
            </a:prstGeom>
            <a:solidFill>
              <a:srgbClr val="FFFFFF"/>
            </a:solidFill>
            <a:ln w="0" algn="ctr">
              <a:solidFill>
                <a:srgbClr val="000000"/>
              </a:solidFill>
              <a:miter lim="800000"/>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开设</a:t>
              </a:r>
              <a:endParaRPr lang="zh-CN" altLang="en-US" sz="1400"/>
            </a:p>
          </p:txBody>
        </p:sp>
        <p:sp>
          <p:nvSpPr>
            <p:cNvPr id="38924" name="AutoShape 11"/>
            <p:cNvSpPr>
              <a:spLocks noChangeArrowheads="1"/>
            </p:cNvSpPr>
            <p:nvPr/>
          </p:nvSpPr>
          <p:spPr bwMode="auto">
            <a:xfrm>
              <a:off x="1710" y="4557"/>
              <a:ext cx="900" cy="546"/>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r>
                <a:rPr lang="zh-CN" altLang="en-US" sz="1400" i="0" u="sng">
                  <a:latin typeface="Times New Roman" pitchFamily="18" charset="0"/>
                </a:rPr>
                <a:t>系号</a:t>
              </a:r>
              <a:endParaRPr lang="zh-CN" altLang="en-US" sz="1400"/>
            </a:p>
          </p:txBody>
        </p:sp>
        <p:sp>
          <p:nvSpPr>
            <p:cNvPr id="38925" name="AutoShape 12"/>
            <p:cNvSpPr>
              <a:spLocks noChangeArrowheads="1"/>
            </p:cNvSpPr>
            <p:nvPr/>
          </p:nvSpPr>
          <p:spPr bwMode="auto">
            <a:xfrm>
              <a:off x="3957" y="4557"/>
              <a:ext cx="1038" cy="546"/>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r>
                <a:rPr lang="zh-CN" altLang="en-US" sz="1400" i="0">
                  <a:latin typeface="Times New Roman" pitchFamily="18" charset="0"/>
                </a:rPr>
                <a:t>专业名</a:t>
              </a:r>
              <a:endParaRPr lang="zh-CN" altLang="en-US" sz="1400"/>
            </a:p>
          </p:txBody>
        </p:sp>
        <p:sp>
          <p:nvSpPr>
            <p:cNvPr id="38926" name="AutoShape 13"/>
            <p:cNvSpPr>
              <a:spLocks noChangeArrowheads="1"/>
            </p:cNvSpPr>
            <p:nvPr/>
          </p:nvSpPr>
          <p:spPr bwMode="auto">
            <a:xfrm>
              <a:off x="5190" y="5381"/>
              <a:ext cx="900" cy="679"/>
            </a:xfrm>
            <a:prstGeom prst="flowChartDecision">
              <a:avLst/>
            </a:prstGeom>
            <a:solidFill>
              <a:srgbClr val="FFFFFF"/>
            </a:solidFill>
            <a:ln w="0" algn="ctr">
              <a:solidFill>
                <a:srgbClr val="000000"/>
              </a:solidFill>
              <a:miter lim="800000"/>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拥有</a:t>
              </a:r>
              <a:endParaRPr lang="zh-CN" altLang="en-US" sz="1400"/>
            </a:p>
          </p:txBody>
        </p:sp>
        <p:sp>
          <p:nvSpPr>
            <p:cNvPr id="38927" name="AutoShape 14"/>
            <p:cNvSpPr>
              <a:spLocks noChangeArrowheads="1"/>
            </p:cNvSpPr>
            <p:nvPr/>
          </p:nvSpPr>
          <p:spPr bwMode="auto">
            <a:xfrm>
              <a:off x="7650" y="5366"/>
              <a:ext cx="1080" cy="754"/>
            </a:xfrm>
            <a:prstGeom prst="flowChartDecision">
              <a:avLst/>
            </a:prstGeom>
            <a:solidFill>
              <a:srgbClr val="FFFFFF"/>
            </a:solidFill>
            <a:ln w="0" algn="ctr">
              <a:solidFill>
                <a:srgbClr val="000000"/>
              </a:solidFill>
              <a:miter lim="800000"/>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包含</a:t>
              </a:r>
              <a:endParaRPr lang="zh-CN" altLang="en-US" sz="1400"/>
            </a:p>
          </p:txBody>
        </p:sp>
        <p:sp>
          <p:nvSpPr>
            <p:cNvPr id="38928" name="AutoShape 15"/>
            <p:cNvSpPr>
              <a:spLocks noChangeArrowheads="1"/>
            </p:cNvSpPr>
            <p:nvPr/>
          </p:nvSpPr>
          <p:spPr bwMode="auto">
            <a:xfrm>
              <a:off x="1680" y="6214"/>
              <a:ext cx="900" cy="536"/>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r>
                <a:rPr lang="zh-CN" altLang="en-US" sz="1400" i="0">
                  <a:latin typeface="Times New Roman" pitchFamily="18" charset="0"/>
                </a:rPr>
                <a:t>系名</a:t>
              </a:r>
              <a:endParaRPr lang="zh-CN" altLang="en-US" sz="1400"/>
            </a:p>
          </p:txBody>
        </p:sp>
        <p:sp>
          <p:nvSpPr>
            <p:cNvPr id="38929" name="AutoShape 16"/>
            <p:cNvSpPr>
              <a:spLocks noChangeArrowheads="1"/>
            </p:cNvSpPr>
            <p:nvPr/>
          </p:nvSpPr>
          <p:spPr bwMode="auto">
            <a:xfrm>
              <a:off x="3987" y="6299"/>
              <a:ext cx="1038" cy="619"/>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r>
                <a:rPr lang="zh-CN" altLang="en-US" sz="1400" i="0" u="sng">
                  <a:latin typeface="Times New Roman" pitchFamily="18" charset="0"/>
                </a:rPr>
                <a:t>专业号</a:t>
              </a:r>
              <a:endParaRPr lang="zh-CN" altLang="en-US" sz="1400" u="sng"/>
            </a:p>
          </p:txBody>
        </p:sp>
        <p:sp>
          <p:nvSpPr>
            <p:cNvPr id="38930" name="AutoShape 17"/>
            <p:cNvSpPr>
              <a:spLocks noChangeArrowheads="1"/>
            </p:cNvSpPr>
            <p:nvPr/>
          </p:nvSpPr>
          <p:spPr bwMode="auto">
            <a:xfrm>
              <a:off x="6249" y="4572"/>
              <a:ext cx="1176" cy="546"/>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r>
                <a:rPr lang="zh-CN" altLang="en-US" sz="1400" i="0" u="sng">
                  <a:latin typeface="Times New Roman" pitchFamily="18" charset="0"/>
                </a:rPr>
                <a:t>班级号</a:t>
              </a:r>
              <a:endParaRPr lang="zh-CN" altLang="en-US" sz="1400"/>
            </a:p>
          </p:txBody>
        </p:sp>
        <p:sp>
          <p:nvSpPr>
            <p:cNvPr id="38931" name="AutoShape 18"/>
            <p:cNvSpPr>
              <a:spLocks noChangeArrowheads="1"/>
            </p:cNvSpPr>
            <p:nvPr/>
          </p:nvSpPr>
          <p:spPr bwMode="auto">
            <a:xfrm>
              <a:off x="6330" y="6306"/>
              <a:ext cx="1007" cy="577"/>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r>
                <a:rPr lang="zh-CN" altLang="en-US" sz="1400" i="0">
                  <a:latin typeface="Times New Roman" pitchFamily="18" charset="0"/>
                </a:rPr>
                <a:t>班级名</a:t>
              </a:r>
              <a:endParaRPr lang="zh-CN" altLang="en-US" sz="1400"/>
            </a:p>
          </p:txBody>
        </p:sp>
        <p:sp>
          <p:nvSpPr>
            <p:cNvPr id="38932" name="AutoShape 19"/>
            <p:cNvSpPr>
              <a:spLocks noChangeArrowheads="1"/>
            </p:cNvSpPr>
            <p:nvPr/>
          </p:nvSpPr>
          <p:spPr bwMode="auto">
            <a:xfrm>
              <a:off x="8340" y="4626"/>
              <a:ext cx="854" cy="504"/>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r>
                <a:rPr lang="zh-CN" altLang="en-US" sz="1400" i="0" u="sng">
                  <a:latin typeface="Times New Roman" pitchFamily="18" charset="0"/>
                </a:rPr>
                <a:t>学号</a:t>
              </a:r>
              <a:endParaRPr lang="zh-CN" altLang="en-US" sz="1400"/>
            </a:p>
          </p:txBody>
        </p:sp>
        <p:sp>
          <p:nvSpPr>
            <p:cNvPr id="38933" name="AutoShape 20"/>
            <p:cNvSpPr>
              <a:spLocks noChangeArrowheads="1"/>
            </p:cNvSpPr>
            <p:nvPr/>
          </p:nvSpPr>
          <p:spPr bwMode="auto">
            <a:xfrm>
              <a:off x="9345" y="4626"/>
              <a:ext cx="854" cy="515"/>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r>
                <a:rPr lang="zh-CN" altLang="en-US" sz="1400" i="0">
                  <a:latin typeface="Times New Roman" pitchFamily="18" charset="0"/>
                </a:rPr>
                <a:t>姓名</a:t>
              </a:r>
              <a:endParaRPr lang="zh-CN" altLang="en-US" sz="1400"/>
            </a:p>
          </p:txBody>
        </p:sp>
        <p:sp>
          <p:nvSpPr>
            <p:cNvPr id="38934" name="AutoShape 21"/>
            <p:cNvSpPr>
              <a:spLocks noChangeArrowheads="1"/>
            </p:cNvSpPr>
            <p:nvPr/>
          </p:nvSpPr>
          <p:spPr bwMode="auto">
            <a:xfrm>
              <a:off x="8295" y="6402"/>
              <a:ext cx="854" cy="525"/>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r>
                <a:rPr lang="zh-CN" altLang="en-US" sz="1400" i="0">
                  <a:latin typeface="Times New Roman" pitchFamily="18" charset="0"/>
                </a:rPr>
                <a:t>性别</a:t>
              </a:r>
              <a:endParaRPr lang="zh-CN" altLang="en-US" sz="1400"/>
            </a:p>
          </p:txBody>
        </p:sp>
        <p:sp>
          <p:nvSpPr>
            <p:cNvPr id="38935" name="AutoShape 22"/>
            <p:cNvSpPr>
              <a:spLocks noChangeArrowheads="1"/>
            </p:cNvSpPr>
            <p:nvPr/>
          </p:nvSpPr>
          <p:spPr bwMode="auto">
            <a:xfrm>
              <a:off x="9286" y="6424"/>
              <a:ext cx="854" cy="536"/>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r>
                <a:rPr lang="zh-CN" altLang="en-US" sz="1400" i="0">
                  <a:latin typeface="Times New Roman" pitchFamily="18" charset="0"/>
                </a:rPr>
                <a:t>年龄</a:t>
              </a:r>
              <a:endParaRPr lang="zh-CN" altLang="en-US" sz="1400"/>
            </a:p>
          </p:txBody>
        </p:sp>
        <p:sp>
          <p:nvSpPr>
            <p:cNvPr id="38936" name="Line 23"/>
            <p:cNvSpPr>
              <a:spLocks noChangeShapeType="1"/>
            </p:cNvSpPr>
            <p:nvPr/>
          </p:nvSpPr>
          <p:spPr bwMode="auto">
            <a:xfrm>
              <a:off x="2167" y="5116"/>
              <a:ext cx="0" cy="3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7" name="Line 24"/>
            <p:cNvSpPr>
              <a:spLocks noChangeShapeType="1"/>
            </p:cNvSpPr>
            <p:nvPr/>
          </p:nvSpPr>
          <p:spPr bwMode="auto">
            <a:xfrm>
              <a:off x="2137" y="5971"/>
              <a:ext cx="0" cy="22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Line 25"/>
            <p:cNvSpPr>
              <a:spLocks noChangeShapeType="1"/>
            </p:cNvSpPr>
            <p:nvPr/>
          </p:nvSpPr>
          <p:spPr bwMode="auto">
            <a:xfrm>
              <a:off x="4489" y="5116"/>
              <a:ext cx="0" cy="3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Line 26"/>
            <p:cNvSpPr>
              <a:spLocks noChangeShapeType="1"/>
            </p:cNvSpPr>
            <p:nvPr/>
          </p:nvSpPr>
          <p:spPr bwMode="auto">
            <a:xfrm>
              <a:off x="6840" y="5964"/>
              <a:ext cx="0" cy="3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0" name="Line 27"/>
            <p:cNvSpPr>
              <a:spLocks noChangeShapeType="1"/>
            </p:cNvSpPr>
            <p:nvPr/>
          </p:nvSpPr>
          <p:spPr bwMode="auto">
            <a:xfrm>
              <a:off x="6840" y="5139"/>
              <a:ext cx="0" cy="3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1" name="Line 28"/>
            <p:cNvSpPr>
              <a:spLocks noChangeShapeType="1"/>
            </p:cNvSpPr>
            <p:nvPr/>
          </p:nvSpPr>
          <p:spPr bwMode="auto">
            <a:xfrm>
              <a:off x="2486" y="5751"/>
              <a:ext cx="33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2" name="Line 29"/>
            <p:cNvSpPr>
              <a:spLocks noChangeShapeType="1"/>
            </p:cNvSpPr>
            <p:nvPr/>
          </p:nvSpPr>
          <p:spPr bwMode="auto">
            <a:xfrm>
              <a:off x="3780" y="574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3" name="Line 30"/>
            <p:cNvSpPr>
              <a:spLocks noChangeShapeType="1"/>
            </p:cNvSpPr>
            <p:nvPr/>
          </p:nvSpPr>
          <p:spPr bwMode="auto">
            <a:xfrm flipH="1">
              <a:off x="4845" y="5727"/>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4" name="Line 31"/>
            <p:cNvSpPr>
              <a:spLocks noChangeShapeType="1"/>
            </p:cNvSpPr>
            <p:nvPr/>
          </p:nvSpPr>
          <p:spPr bwMode="auto">
            <a:xfrm>
              <a:off x="6090" y="5727"/>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5" name="Line 32"/>
            <p:cNvSpPr>
              <a:spLocks noChangeShapeType="1"/>
            </p:cNvSpPr>
            <p:nvPr/>
          </p:nvSpPr>
          <p:spPr bwMode="auto">
            <a:xfrm flipH="1">
              <a:off x="7305" y="574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6" name="Line 33"/>
            <p:cNvSpPr>
              <a:spLocks noChangeShapeType="1"/>
            </p:cNvSpPr>
            <p:nvPr/>
          </p:nvSpPr>
          <p:spPr bwMode="auto">
            <a:xfrm>
              <a:off x="8715" y="574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7" name="Line 34"/>
            <p:cNvSpPr>
              <a:spLocks noChangeShapeType="1"/>
            </p:cNvSpPr>
            <p:nvPr/>
          </p:nvSpPr>
          <p:spPr bwMode="auto">
            <a:xfrm flipH="1">
              <a:off x="9540" y="5124"/>
              <a:ext cx="180" cy="3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8" name="Line 35"/>
            <p:cNvSpPr>
              <a:spLocks noChangeShapeType="1"/>
            </p:cNvSpPr>
            <p:nvPr/>
          </p:nvSpPr>
          <p:spPr bwMode="auto">
            <a:xfrm>
              <a:off x="8925" y="5109"/>
              <a:ext cx="435" cy="4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9" name="Line 36"/>
            <p:cNvSpPr>
              <a:spLocks noChangeShapeType="1"/>
            </p:cNvSpPr>
            <p:nvPr/>
          </p:nvSpPr>
          <p:spPr bwMode="auto">
            <a:xfrm>
              <a:off x="4500" y="596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0" name="Line 37"/>
            <p:cNvSpPr>
              <a:spLocks noChangeShapeType="1"/>
            </p:cNvSpPr>
            <p:nvPr/>
          </p:nvSpPr>
          <p:spPr bwMode="auto">
            <a:xfrm>
              <a:off x="9525" y="6009"/>
              <a:ext cx="195" cy="4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1" name="Line 38"/>
            <p:cNvSpPr>
              <a:spLocks noChangeShapeType="1"/>
            </p:cNvSpPr>
            <p:nvPr/>
          </p:nvSpPr>
          <p:spPr bwMode="auto">
            <a:xfrm flipH="1">
              <a:off x="8820" y="5994"/>
              <a:ext cx="510" cy="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9817" name="Text Box 41"/>
          <p:cNvSpPr txBox="1">
            <a:spLocks noChangeArrowheads="1"/>
          </p:cNvSpPr>
          <p:nvPr/>
        </p:nvSpPr>
        <p:spPr bwMode="auto">
          <a:xfrm>
            <a:off x="1692275" y="4581525"/>
            <a:ext cx="71278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en-US" altLang="zh-CN" sz="1600" i="0">
                <a:latin typeface="Times New Roman" pitchFamily="18" charset="0"/>
              </a:rPr>
              <a:t>1                  m                  1                 m                   1                       m</a:t>
            </a:r>
            <a:endParaRPr lang="en-US" altLang="zh-CN" sz="1600"/>
          </a:p>
        </p:txBody>
      </p:sp>
      <p:sp>
        <p:nvSpPr>
          <p:cNvPr id="3" name="灯片编号占位符 2"/>
          <p:cNvSpPr>
            <a:spLocks noGrp="1"/>
          </p:cNvSpPr>
          <p:nvPr>
            <p:ph type="sldNum" sz="quarter" idx="11"/>
          </p:nvPr>
        </p:nvSpPr>
        <p:spPr>
          <a:xfrm>
            <a:off x="259102" y="6401466"/>
            <a:ext cx="1296516" cy="306369"/>
          </a:xfrm>
        </p:spPr>
        <p:txBody>
          <a:bodyPr/>
          <a:lstStyle/>
          <a:p>
            <a:pPr>
              <a:defRPr/>
            </a:pPr>
            <a:fld id="{C8E68E76-BED9-4822-AFC4-B7367625829A}" type="slidenum">
              <a:rPr lang="en-US" altLang="zh-CN" smtClean="0">
                <a:solidFill>
                  <a:schemeClr val="tx1"/>
                </a:solidFill>
              </a:rPr>
              <a:pPr>
                <a:defRPr/>
              </a:pPr>
              <a:t>78</a:t>
            </a:fld>
            <a:endParaRPr lang="en-US" altLang="zh-CN" dirty="0">
              <a:solidFill>
                <a:schemeClr val="tx1"/>
              </a:solidFill>
            </a:endParaRPr>
          </a:p>
        </p:txBody>
      </p:sp>
    </p:spTree>
    <p:extLst>
      <p:ext uri="{BB962C8B-B14F-4D97-AF65-F5344CB8AC3E}">
        <p14:creationId xmlns:p14="http://schemas.microsoft.com/office/powerpoint/2010/main" val="3019528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9780"/>
                                        </p:tgtEl>
                                        <p:attrNameLst>
                                          <p:attrName>style.visibility</p:attrName>
                                        </p:attrNameLst>
                                      </p:cBhvr>
                                      <p:to>
                                        <p:strVal val="visible"/>
                                      </p:to>
                                    </p:set>
                                    <p:animEffect transition="in" filter="blinds(horizontal)">
                                      <p:cBhvr>
                                        <p:cTn id="7" dur="500"/>
                                        <p:tgtEl>
                                          <p:spTgt spid="459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59817"/>
                                        </p:tgtEl>
                                        <p:attrNameLst>
                                          <p:attrName>style.visibility</p:attrName>
                                        </p:attrNameLst>
                                      </p:cBhvr>
                                      <p:to>
                                        <p:strVal val="visible"/>
                                      </p:to>
                                    </p:set>
                                    <p:animEffect transition="in" filter="blinds(horizontal)">
                                      <p:cBhvr>
                                        <p:cTn id="15" dur="500"/>
                                        <p:tgtEl>
                                          <p:spTgt spid="459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0" grpId="0"/>
      <p:bldP spid="45981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6"/>
          <p:cNvSpPr>
            <a:spLocks noChangeArrowheads="1"/>
          </p:cNvSpPr>
          <p:nvPr/>
        </p:nvSpPr>
        <p:spPr bwMode="auto">
          <a:xfrm>
            <a:off x="468313" y="903288"/>
            <a:ext cx="8675687"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286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r>
              <a:rPr lang="zh-CN" altLang="en-US" sz="2400" b="1" i="0" dirty="0">
                <a:solidFill>
                  <a:srgbClr val="FF3300"/>
                </a:solidFill>
                <a:latin typeface="楷体_GB2312" pitchFamily="49" charset="-122"/>
                <a:ea typeface="楷体_GB2312" pitchFamily="49" charset="-122"/>
              </a:rPr>
              <a:t>选课管理语义：</a:t>
            </a:r>
          </a:p>
          <a:p>
            <a:pPr eaLnBrk="1" hangingPunct="1"/>
            <a:r>
              <a:rPr lang="zh-CN" altLang="en-US" sz="2400" b="1" i="0" dirty="0">
                <a:latin typeface="楷体_GB2312" pitchFamily="49" charset="-122"/>
                <a:ea typeface="楷体_GB2312" pitchFamily="49" charset="-122"/>
              </a:rPr>
              <a:t>（</a:t>
            </a:r>
            <a:r>
              <a:rPr lang="en-US" altLang="zh-CN" sz="2400" b="1" i="0" dirty="0">
                <a:latin typeface="楷体_GB2312" pitchFamily="49" charset="-122"/>
                <a:ea typeface="楷体_GB2312" pitchFamily="49" charset="-122"/>
              </a:rPr>
              <a:t>1</a:t>
            </a:r>
            <a:r>
              <a:rPr lang="zh-CN" altLang="en-US" sz="2400" b="1" i="0" dirty="0">
                <a:latin typeface="楷体_GB2312" pitchFamily="49" charset="-122"/>
                <a:ea typeface="楷体_GB2312" pitchFamily="49" charset="-122"/>
              </a:rPr>
              <a:t>）一个系可以开设多门课程，不同系开设的课程必须不同。</a:t>
            </a:r>
          </a:p>
          <a:p>
            <a:pPr eaLnBrk="1" hangingPunct="1"/>
            <a:r>
              <a:rPr lang="zh-CN" altLang="en-US" sz="2400" b="1" i="0" dirty="0">
                <a:latin typeface="楷体_GB2312" pitchFamily="49" charset="-122"/>
                <a:ea typeface="楷体_GB2312" pitchFamily="49" charset="-122"/>
              </a:rPr>
              <a:t>（</a:t>
            </a:r>
            <a:r>
              <a:rPr lang="en-US" altLang="zh-CN" sz="2400" b="1" i="0" dirty="0">
                <a:latin typeface="楷体_GB2312" pitchFamily="49" charset="-122"/>
                <a:ea typeface="楷体_GB2312" pitchFamily="49" charset="-122"/>
              </a:rPr>
              <a:t>2</a:t>
            </a:r>
            <a:r>
              <a:rPr lang="zh-CN" altLang="en-US" sz="2400" b="1" i="0" dirty="0">
                <a:latin typeface="楷体_GB2312" pitchFamily="49" charset="-122"/>
                <a:ea typeface="楷体_GB2312" pitchFamily="49" charset="-122"/>
              </a:rPr>
              <a:t>）一个学生可选修多门课程，一门课程可为多个学生选修；</a:t>
            </a:r>
          </a:p>
          <a:p>
            <a:pPr eaLnBrk="1" hangingPunct="1"/>
            <a:endParaRPr lang="en-US" altLang="zh-CN" sz="2400" b="1" i="0" dirty="0">
              <a:latin typeface="楷体_GB2312" pitchFamily="49" charset="-122"/>
              <a:ea typeface="楷体_GB2312" pitchFamily="49" charset="-122"/>
            </a:endParaRPr>
          </a:p>
        </p:txBody>
      </p:sp>
      <p:sp>
        <p:nvSpPr>
          <p:cNvPr id="39941" name="AutoShape 10"/>
          <p:cNvSpPr>
            <a:spLocks noChangeArrowheads="1"/>
          </p:cNvSpPr>
          <p:nvPr/>
        </p:nvSpPr>
        <p:spPr bwMode="auto">
          <a:xfrm>
            <a:off x="4449763" y="4383088"/>
            <a:ext cx="595313" cy="396875"/>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课程</a:t>
            </a:r>
            <a:endParaRPr lang="zh-CN" altLang="en-US" sz="1400"/>
          </a:p>
        </p:txBody>
      </p:sp>
      <p:sp>
        <p:nvSpPr>
          <p:cNvPr id="39942" name="AutoShape 11"/>
          <p:cNvSpPr>
            <a:spLocks noChangeArrowheads="1"/>
          </p:cNvSpPr>
          <p:nvPr/>
        </p:nvSpPr>
        <p:spPr bwMode="auto">
          <a:xfrm>
            <a:off x="2352676" y="4383088"/>
            <a:ext cx="595313" cy="396875"/>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学生</a:t>
            </a:r>
            <a:endParaRPr lang="zh-CN" altLang="en-US" sz="1400"/>
          </a:p>
        </p:txBody>
      </p:sp>
      <p:sp>
        <p:nvSpPr>
          <p:cNvPr id="39943" name="AutoShape 13"/>
          <p:cNvSpPr>
            <a:spLocks noChangeArrowheads="1"/>
          </p:cNvSpPr>
          <p:nvPr/>
        </p:nvSpPr>
        <p:spPr bwMode="auto">
          <a:xfrm>
            <a:off x="3268663" y="4325938"/>
            <a:ext cx="887413" cy="531813"/>
          </a:xfrm>
          <a:prstGeom prst="flowChartDecision">
            <a:avLst/>
          </a:prstGeom>
          <a:solidFill>
            <a:srgbClr val="FFFFFF"/>
          </a:solidFill>
          <a:ln w="0" algn="ctr">
            <a:solidFill>
              <a:srgbClr val="000000"/>
            </a:solidFill>
            <a:miter lim="800000"/>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选修</a:t>
            </a:r>
            <a:endParaRPr lang="zh-CN" altLang="en-US" sz="1400"/>
          </a:p>
        </p:txBody>
      </p:sp>
      <p:sp>
        <p:nvSpPr>
          <p:cNvPr id="39944" name="AutoShape 14"/>
          <p:cNvSpPr>
            <a:spLocks noChangeArrowheads="1"/>
          </p:cNvSpPr>
          <p:nvPr/>
        </p:nvSpPr>
        <p:spPr bwMode="auto">
          <a:xfrm>
            <a:off x="2268538" y="3586163"/>
            <a:ext cx="738188"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u="sng">
                <a:latin typeface="Times New Roman" pitchFamily="18" charset="0"/>
              </a:rPr>
              <a:t>学号</a:t>
            </a:r>
            <a:endParaRPr lang="zh-CN" altLang="en-US" sz="1400"/>
          </a:p>
        </p:txBody>
      </p:sp>
      <p:sp>
        <p:nvSpPr>
          <p:cNvPr id="39945" name="AutoShape 15"/>
          <p:cNvSpPr>
            <a:spLocks noChangeArrowheads="1"/>
          </p:cNvSpPr>
          <p:nvPr/>
        </p:nvSpPr>
        <p:spPr bwMode="auto">
          <a:xfrm>
            <a:off x="4721226" y="5311776"/>
            <a:ext cx="892175"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课程名</a:t>
            </a:r>
            <a:endParaRPr lang="zh-CN" altLang="en-US" sz="1400"/>
          </a:p>
        </p:txBody>
      </p:sp>
      <p:sp>
        <p:nvSpPr>
          <p:cNvPr id="39946" name="AutoShape 18"/>
          <p:cNvSpPr>
            <a:spLocks noChangeArrowheads="1"/>
          </p:cNvSpPr>
          <p:nvPr/>
        </p:nvSpPr>
        <p:spPr bwMode="auto">
          <a:xfrm>
            <a:off x="2268538" y="5046663"/>
            <a:ext cx="738188"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姓名</a:t>
            </a:r>
            <a:endParaRPr lang="zh-CN" altLang="en-US" sz="1400"/>
          </a:p>
        </p:txBody>
      </p:sp>
      <p:sp>
        <p:nvSpPr>
          <p:cNvPr id="39947" name="AutoShape 19"/>
          <p:cNvSpPr>
            <a:spLocks noChangeArrowheads="1"/>
          </p:cNvSpPr>
          <p:nvPr/>
        </p:nvSpPr>
        <p:spPr bwMode="auto">
          <a:xfrm>
            <a:off x="3749676" y="5311776"/>
            <a:ext cx="885825"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u="sng">
                <a:latin typeface="Times New Roman" pitchFamily="18" charset="0"/>
              </a:rPr>
              <a:t>课程号</a:t>
            </a:r>
            <a:endParaRPr lang="zh-CN" altLang="en-US" sz="1400"/>
          </a:p>
        </p:txBody>
      </p:sp>
      <p:sp>
        <p:nvSpPr>
          <p:cNvPr id="39948" name="AutoShape 20"/>
          <p:cNvSpPr>
            <a:spLocks noChangeArrowheads="1"/>
          </p:cNvSpPr>
          <p:nvPr/>
        </p:nvSpPr>
        <p:spPr bwMode="auto">
          <a:xfrm>
            <a:off x="5502276" y="2852738"/>
            <a:ext cx="703263"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u="sng">
                <a:latin typeface="Times New Roman" pitchFamily="18" charset="0"/>
              </a:rPr>
              <a:t>系号</a:t>
            </a:r>
            <a:endParaRPr lang="zh-CN" altLang="en-US" sz="1400" u="sng"/>
          </a:p>
        </p:txBody>
      </p:sp>
      <p:sp>
        <p:nvSpPr>
          <p:cNvPr id="39949" name="Line 26"/>
          <p:cNvSpPr>
            <a:spLocks noChangeShapeType="1"/>
          </p:cNvSpPr>
          <p:nvPr/>
        </p:nvSpPr>
        <p:spPr bwMode="auto">
          <a:xfrm>
            <a:off x="2660651" y="3984626"/>
            <a:ext cx="0" cy="398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9950" name="Line 27"/>
          <p:cNvSpPr>
            <a:spLocks noChangeShapeType="1"/>
          </p:cNvSpPr>
          <p:nvPr/>
        </p:nvSpPr>
        <p:spPr bwMode="auto">
          <a:xfrm>
            <a:off x="2660651" y="4826098"/>
            <a:ext cx="0" cy="266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9951" name="Line 28"/>
          <p:cNvSpPr>
            <a:spLocks noChangeShapeType="1"/>
          </p:cNvSpPr>
          <p:nvPr/>
        </p:nvSpPr>
        <p:spPr bwMode="auto">
          <a:xfrm>
            <a:off x="4721226" y="4116388"/>
            <a:ext cx="0" cy="266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9952" name="Line 29"/>
          <p:cNvSpPr>
            <a:spLocks noChangeShapeType="1"/>
          </p:cNvSpPr>
          <p:nvPr/>
        </p:nvSpPr>
        <p:spPr bwMode="auto">
          <a:xfrm>
            <a:off x="4870451" y="4779963"/>
            <a:ext cx="147638" cy="531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9953" name="Line 30"/>
          <p:cNvSpPr>
            <a:spLocks noChangeShapeType="1"/>
          </p:cNvSpPr>
          <p:nvPr/>
        </p:nvSpPr>
        <p:spPr bwMode="auto">
          <a:xfrm>
            <a:off x="4710113" y="3281363"/>
            <a:ext cx="0" cy="6635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9954" name="AutoShape 32"/>
          <p:cNvSpPr>
            <a:spLocks noChangeArrowheads="1"/>
          </p:cNvSpPr>
          <p:nvPr/>
        </p:nvSpPr>
        <p:spPr bwMode="auto">
          <a:xfrm>
            <a:off x="4354513" y="2870201"/>
            <a:ext cx="690563" cy="398463"/>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系</a:t>
            </a:r>
            <a:endParaRPr lang="zh-CN" altLang="en-US" sz="1400"/>
          </a:p>
        </p:txBody>
      </p:sp>
      <p:sp>
        <p:nvSpPr>
          <p:cNvPr id="39955" name="AutoShape 33"/>
          <p:cNvSpPr>
            <a:spLocks noChangeArrowheads="1"/>
          </p:cNvSpPr>
          <p:nvPr/>
        </p:nvSpPr>
        <p:spPr bwMode="auto">
          <a:xfrm>
            <a:off x="4265613" y="3501008"/>
            <a:ext cx="890588" cy="530225"/>
          </a:xfrm>
          <a:prstGeom prst="flowChartDecision">
            <a:avLst/>
          </a:prstGeom>
          <a:solidFill>
            <a:srgbClr val="FFFFFF"/>
          </a:solidFill>
          <a:ln w="0" algn="ctr">
            <a:solidFill>
              <a:srgbClr val="000000"/>
            </a:solidFill>
            <a:miter lim="800000"/>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开设</a:t>
            </a:r>
            <a:endParaRPr lang="zh-CN" altLang="en-US" sz="1400"/>
          </a:p>
        </p:txBody>
      </p:sp>
      <p:sp>
        <p:nvSpPr>
          <p:cNvPr id="39956" name="AutoShape 36"/>
          <p:cNvSpPr>
            <a:spLocks noChangeArrowheads="1"/>
          </p:cNvSpPr>
          <p:nvPr/>
        </p:nvSpPr>
        <p:spPr bwMode="auto">
          <a:xfrm>
            <a:off x="3327401" y="3478213"/>
            <a:ext cx="742950"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成绩</a:t>
            </a:r>
            <a:endParaRPr lang="zh-CN" altLang="en-US" sz="1400"/>
          </a:p>
        </p:txBody>
      </p:sp>
      <p:sp>
        <p:nvSpPr>
          <p:cNvPr id="39957" name="Line 38"/>
          <p:cNvSpPr>
            <a:spLocks noChangeShapeType="1"/>
          </p:cNvSpPr>
          <p:nvPr/>
        </p:nvSpPr>
        <p:spPr bwMode="auto">
          <a:xfrm flipH="1">
            <a:off x="3709988" y="3902076"/>
            <a:ext cx="0" cy="398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9958" name="Line 39"/>
          <p:cNvSpPr>
            <a:spLocks noChangeShapeType="1"/>
          </p:cNvSpPr>
          <p:nvPr/>
        </p:nvSpPr>
        <p:spPr bwMode="auto">
          <a:xfrm>
            <a:off x="4132263" y="4597401"/>
            <a:ext cx="2952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9" name="Line 42"/>
          <p:cNvSpPr>
            <a:spLocks noChangeShapeType="1"/>
          </p:cNvSpPr>
          <p:nvPr/>
        </p:nvSpPr>
        <p:spPr bwMode="auto">
          <a:xfrm>
            <a:off x="2959101" y="4637186"/>
            <a:ext cx="2968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0" name="Line 43"/>
          <p:cNvSpPr>
            <a:spLocks noChangeShapeType="1"/>
          </p:cNvSpPr>
          <p:nvPr/>
        </p:nvSpPr>
        <p:spPr bwMode="auto">
          <a:xfrm flipH="1">
            <a:off x="4279901" y="4779963"/>
            <a:ext cx="296863" cy="5318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1" name="Line 47"/>
          <p:cNvSpPr>
            <a:spLocks noChangeShapeType="1"/>
          </p:cNvSpPr>
          <p:nvPr/>
        </p:nvSpPr>
        <p:spPr bwMode="auto">
          <a:xfrm>
            <a:off x="5045076" y="3054351"/>
            <a:ext cx="44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2" name="AutoShape 50"/>
          <p:cNvSpPr>
            <a:spLocks noChangeArrowheads="1"/>
          </p:cNvSpPr>
          <p:nvPr/>
        </p:nvSpPr>
        <p:spPr bwMode="auto">
          <a:xfrm>
            <a:off x="3070226" y="5046761"/>
            <a:ext cx="914400"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所在系</a:t>
            </a:r>
            <a:endParaRPr lang="zh-CN" altLang="en-US" sz="1400"/>
          </a:p>
        </p:txBody>
      </p:sp>
      <p:sp>
        <p:nvSpPr>
          <p:cNvPr id="39963" name="Line 51"/>
          <p:cNvSpPr>
            <a:spLocks noChangeShapeType="1"/>
          </p:cNvSpPr>
          <p:nvPr/>
        </p:nvSpPr>
        <p:spPr bwMode="auto">
          <a:xfrm>
            <a:off x="2798763" y="4826098"/>
            <a:ext cx="444500" cy="266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4" name="Text Box 52"/>
          <p:cNvSpPr txBox="1">
            <a:spLocks noChangeArrowheads="1"/>
          </p:cNvSpPr>
          <p:nvPr/>
        </p:nvSpPr>
        <p:spPr bwMode="auto">
          <a:xfrm>
            <a:off x="3059832" y="3069432"/>
            <a:ext cx="2952750"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en-US" altLang="zh-CN" sz="1600" i="0" dirty="0">
                <a:latin typeface="Times New Roman" pitchFamily="18" charset="0"/>
              </a:rPr>
              <a:t>                          1</a:t>
            </a:r>
          </a:p>
          <a:p>
            <a:pPr algn="just" eaLnBrk="1" hangingPunct="1"/>
            <a:endParaRPr lang="en-US" altLang="zh-CN" sz="1600" i="0" dirty="0">
              <a:latin typeface="Times New Roman" pitchFamily="18" charset="0"/>
            </a:endParaRPr>
          </a:p>
          <a:p>
            <a:pPr algn="just" eaLnBrk="1" hangingPunct="1"/>
            <a:r>
              <a:rPr lang="en-US" altLang="zh-CN" sz="1600" i="0" dirty="0">
                <a:latin typeface="Times New Roman" pitchFamily="18" charset="0"/>
              </a:rPr>
              <a:t>                           n                                             </a:t>
            </a:r>
          </a:p>
          <a:p>
            <a:pPr algn="just" eaLnBrk="1" hangingPunct="1"/>
            <a:r>
              <a:rPr lang="en-US" altLang="zh-CN" sz="1600" i="0" dirty="0">
                <a:latin typeface="Times New Roman" pitchFamily="18" charset="0"/>
              </a:rPr>
              <a:t>m                   n                                    </a:t>
            </a:r>
            <a:endParaRPr lang="en-US" altLang="zh-CN" sz="1600" dirty="0"/>
          </a:p>
        </p:txBody>
      </p:sp>
      <p:sp>
        <p:nvSpPr>
          <p:cNvPr id="3" name="灯片编号占位符 2"/>
          <p:cNvSpPr>
            <a:spLocks noGrp="1"/>
          </p:cNvSpPr>
          <p:nvPr>
            <p:ph type="sldNum" sz="quarter" idx="11"/>
          </p:nvPr>
        </p:nvSpPr>
        <p:spPr>
          <a:xfrm>
            <a:off x="323528" y="6453336"/>
            <a:ext cx="1152500" cy="249089"/>
          </a:xfrm>
        </p:spPr>
        <p:txBody>
          <a:bodyPr/>
          <a:lstStyle/>
          <a:p>
            <a:pPr>
              <a:defRPr/>
            </a:pPr>
            <a:fld id="{C8E68E76-BED9-4822-AFC4-B7367625829A}" type="slidenum">
              <a:rPr lang="en-US" altLang="zh-CN" smtClean="0">
                <a:solidFill>
                  <a:schemeClr val="tx1"/>
                </a:solidFill>
              </a:rPr>
              <a:pPr>
                <a:defRPr/>
              </a:pPr>
              <a:t>79</a:t>
            </a:fld>
            <a:endParaRPr lang="en-US" altLang="zh-CN" dirty="0">
              <a:solidFill>
                <a:schemeClr val="tx1"/>
              </a:solidFill>
            </a:endParaRPr>
          </a:p>
        </p:txBody>
      </p:sp>
    </p:spTree>
    <p:extLst>
      <p:ext uri="{BB962C8B-B14F-4D97-AF65-F5344CB8AC3E}">
        <p14:creationId xmlns:p14="http://schemas.microsoft.com/office/powerpoint/2010/main" val="72645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altLang="zh-CN"/>
              <a:t>7.1.3  </a:t>
            </a:r>
            <a:r>
              <a:rPr lang="zh-CN" altLang="en-US"/>
              <a:t>数据库设计的基本步骤</a:t>
            </a:r>
          </a:p>
        </p:txBody>
      </p:sp>
      <p:sp>
        <p:nvSpPr>
          <p:cNvPr id="409603" name="Rectangle 3"/>
          <p:cNvSpPr>
            <a:spLocks noGrp="1" noChangeArrowheads="1"/>
          </p:cNvSpPr>
          <p:nvPr>
            <p:ph type="body" idx="1"/>
          </p:nvPr>
        </p:nvSpPr>
        <p:spPr>
          <a:xfrm>
            <a:off x="513491" y="1484784"/>
            <a:ext cx="8229600" cy="4495800"/>
          </a:xfrm>
        </p:spPr>
        <p:txBody>
          <a:bodyPr/>
          <a:lstStyle/>
          <a:p>
            <a:pPr>
              <a:lnSpc>
                <a:spcPct val="170000"/>
              </a:lnSpc>
            </a:pPr>
            <a:r>
              <a:rPr lang="zh-CN" altLang="en-US" sz="2400" dirty="0"/>
              <a:t>数据库设计分</a:t>
            </a:r>
            <a:r>
              <a:rPr lang="en-US" altLang="zh-CN" sz="2400" dirty="0"/>
              <a:t>6</a:t>
            </a:r>
            <a:r>
              <a:rPr lang="zh-CN" altLang="en-US" sz="2400" dirty="0"/>
              <a:t>个阶段</a:t>
            </a:r>
          </a:p>
          <a:p>
            <a:pPr lvl="1">
              <a:lnSpc>
                <a:spcPct val="90000"/>
              </a:lnSpc>
            </a:pPr>
            <a:r>
              <a:rPr lang="zh-CN" altLang="en-US" sz="2200" dirty="0"/>
              <a:t>需求分析</a:t>
            </a:r>
          </a:p>
          <a:p>
            <a:pPr lvl="1">
              <a:lnSpc>
                <a:spcPct val="90000"/>
              </a:lnSpc>
            </a:pPr>
            <a:r>
              <a:rPr lang="zh-CN" altLang="en-US" sz="2200" dirty="0"/>
              <a:t>概念结构设计</a:t>
            </a:r>
          </a:p>
          <a:p>
            <a:pPr lvl="1">
              <a:lnSpc>
                <a:spcPct val="90000"/>
              </a:lnSpc>
            </a:pPr>
            <a:r>
              <a:rPr lang="zh-CN" altLang="en-US" sz="2200" dirty="0"/>
              <a:t>逻辑结构设计</a:t>
            </a:r>
          </a:p>
          <a:p>
            <a:pPr lvl="1">
              <a:lnSpc>
                <a:spcPct val="90000"/>
              </a:lnSpc>
            </a:pPr>
            <a:r>
              <a:rPr lang="zh-CN" altLang="en-US" sz="2200" dirty="0"/>
              <a:t>物理结构设计</a:t>
            </a:r>
          </a:p>
          <a:p>
            <a:pPr lvl="1">
              <a:lnSpc>
                <a:spcPct val="90000"/>
              </a:lnSpc>
            </a:pPr>
            <a:r>
              <a:rPr lang="zh-CN" altLang="en-US" sz="2200" dirty="0"/>
              <a:t>数据库实施</a:t>
            </a:r>
          </a:p>
          <a:p>
            <a:pPr lvl="1">
              <a:lnSpc>
                <a:spcPct val="90000"/>
              </a:lnSpc>
            </a:pPr>
            <a:r>
              <a:rPr lang="zh-CN" altLang="en-US" sz="2200" dirty="0"/>
              <a:t>数据库运行和维护</a:t>
            </a:r>
            <a:r>
              <a:rPr lang="zh-CN" altLang="en-US" sz="2000" dirty="0"/>
              <a:t> </a:t>
            </a:r>
          </a:p>
          <a:p>
            <a:pPr>
              <a:lnSpc>
                <a:spcPct val="170000"/>
              </a:lnSpc>
            </a:pPr>
            <a:r>
              <a:rPr lang="zh-CN" altLang="en-US" sz="2400" dirty="0"/>
              <a:t>需求分析和概念设计独立于任何数据库管理系统 </a:t>
            </a:r>
          </a:p>
          <a:p>
            <a:pPr>
              <a:lnSpc>
                <a:spcPct val="170000"/>
              </a:lnSpc>
            </a:pPr>
            <a:r>
              <a:rPr lang="zh-CN" altLang="en-US" sz="2400" dirty="0"/>
              <a:t>逻辑设计和物理设计与选用的</a:t>
            </a:r>
            <a:r>
              <a:rPr lang="en-US" altLang="zh-CN" sz="2400" dirty="0"/>
              <a:t>DBMS</a:t>
            </a:r>
            <a:r>
              <a:rPr lang="zh-CN" altLang="en-US" sz="2400" dirty="0"/>
              <a:t>密切相关</a:t>
            </a:r>
            <a:endParaRPr lang="zh-CN" altLang="en-US" sz="2000" dirty="0"/>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8</a:t>
            </a:fld>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468313" y="933170"/>
            <a:ext cx="8675687" cy="179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286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00000"/>
              </a:lnSpc>
            </a:pPr>
            <a:r>
              <a:rPr lang="zh-CN" altLang="en-US" sz="2400" b="1" i="0" dirty="0">
                <a:solidFill>
                  <a:srgbClr val="FF3300"/>
                </a:solidFill>
                <a:latin typeface="楷体_GB2312" pitchFamily="49" charset="-122"/>
                <a:ea typeface="楷体_GB2312" pitchFamily="49" charset="-122"/>
              </a:rPr>
              <a:t>教师开课管理语义：</a:t>
            </a:r>
          </a:p>
          <a:p>
            <a:pPr eaLnBrk="1" hangingPunct="1">
              <a:lnSpc>
                <a:spcPct val="100000"/>
              </a:lnSpc>
            </a:pPr>
            <a:r>
              <a:rPr lang="zh-CN" altLang="en-US" sz="2400" b="1" i="0" dirty="0">
                <a:latin typeface="楷体_GB2312" pitchFamily="49" charset="-122"/>
                <a:ea typeface="楷体_GB2312" pitchFamily="49" charset="-122"/>
              </a:rPr>
              <a:t>（</a:t>
            </a:r>
            <a:r>
              <a:rPr lang="en-US" altLang="zh-CN" sz="2400" b="1" i="0" dirty="0">
                <a:latin typeface="楷体_GB2312" pitchFamily="49" charset="-122"/>
                <a:ea typeface="楷体_GB2312" pitchFamily="49" charset="-122"/>
              </a:rPr>
              <a:t>1</a:t>
            </a:r>
            <a:r>
              <a:rPr lang="zh-CN" altLang="en-US" sz="2400" b="1" i="0" dirty="0">
                <a:latin typeface="楷体_GB2312" pitchFamily="49" charset="-122"/>
                <a:ea typeface="楷体_GB2312" pitchFamily="49" charset="-122"/>
              </a:rPr>
              <a:t>）一个部门可有多名教师，一名教师只能属于一个部门；</a:t>
            </a:r>
          </a:p>
          <a:p>
            <a:pPr eaLnBrk="1" hangingPunct="1">
              <a:lnSpc>
                <a:spcPct val="100000"/>
              </a:lnSpc>
            </a:pPr>
            <a:r>
              <a:rPr lang="zh-CN" altLang="en-US" sz="2400" b="1" i="0" dirty="0">
                <a:latin typeface="楷体_GB2312" pitchFamily="49" charset="-122"/>
                <a:ea typeface="楷体_GB2312" pitchFamily="49" charset="-122"/>
              </a:rPr>
              <a:t>（</a:t>
            </a:r>
            <a:r>
              <a:rPr lang="en-US" altLang="zh-CN" sz="2400" b="1" i="0" dirty="0">
                <a:latin typeface="楷体_GB2312" pitchFamily="49" charset="-122"/>
                <a:ea typeface="楷体_GB2312" pitchFamily="49" charset="-122"/>
              </a:rPr>
              <a:t>2</a:t>
            </a:r>
            <a:r>
              <a:rPr lang="zh-CN" altLang="en-US" sz="2400" b="1" i="0" dirty="0">
                <a:latin typeface="楷体_GB2312" pitchFamily="49" charset="-122"/>
                <a:ea typeface="楷体_GB2312" pitchFamily="49" charset="-122"/>
              </a:rPr>
              <a:t>）一个部门只有一个负责人；</a:t>
            </a:r>
          </a:p>
          <a:p>
            <a:pPr eaLnBrk="1" hangingPunct="1">
              <a:lnSpc>
                <a:spcPct val="100000"/>
              </a:lnSpc>
            </a:pPr>
            <a:r>
              <a:rPr lang="zh-CN" altLang="en-US" sz="2400" b="1" i="0" dirty="0">
                <a:latin typeface="楷体_GB2312" pitchFamily="49" charset="-122"/>
                <a:ea typeface="楷体_GB2312" pitchFamily="49" charset="-122"/>
              </a:rPr>
              <a:t>（</a:t>
            </a:r>
            <a:r>
              <a:rPr lang="en-US" altLang="zh-CN" sz="2400" b="1" i="0" dirty="0">
                <a:latin typeface="楷体_GB2312" pitchFamily="49" charset="-122"/>
                <a:ea typeface="楷体_GB2312" pitchFamily="49" charset="-122"/>
              </a:rPr>
              <a:t>2</a:t>
            </a:r>
            <a:r>
              <a:rPr lang="zh-CN" altLang="en-US" sz="2400" b="1" i="0" dirty="0">
                <a:latin typeface="楷体_GB2312" pitchFamily="49" charset="-122"/>
                <a:ea typeface="楷体_GB2312" pitchFamily="49" charset="-122"/>
              </a:rPr>
              <a:t>）一名教师可讲授多门课程，一门课程可为多名教师讲授。</a:t>
            </a:r>
          </a:p>
        </p:txBody>
      </p:sp>
      <p:sp>
        <p:nvSpPr>
          <p:cNvPr id="40965" name="Line 7"/>
          <p:cNvSpPr>
            <a:spLocks noChangeShapeType="1"/>
          </p:cNvSpPr>
          <p:nvPr/>
        </p:nvSpPr>
        <p:spPr bwMode="auto">
          <a:xfrm flipH="1" flipV="1">
            <a:off x="3529013" y="4203700"/>
            <a:ext cx="293688" cy="665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40966" name="AutoShape 8"/>
          <p:cNvSpPr>
            <a:spLocks noChangeArrowheads="1"/>
          </p:cNvSpPr>
          <p:nvPr/>
        </p:nvSpPr>
        <p:spPr bwMode="auto">
          <a:xfrm>
            <a:off x="1039813" y="3806825"/>
            <a:ext cx="588963" cy="396875"/>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课程</a:t>
            </a:r>
            <a:endParaRPr lang="zh-CN" altLang="en-US" sz="1400"/>
          </a:p>
        </p:txBody>
      </p:sp>
      <p:sp>
        <p:nvSpPr>
          <p:cNvPr id="40967" name="AutoShape 10"/>
          <p:cNvSpPr>
            <a:spLocks noChangeArrowheads="1"/>
          </p:cNvSpPr>
          <p:nvPr/>
        </p:nvSpPr>
        <p:spPr bwMode="auto">
          <a:xfrm>
            <a:off x="3101976" y="3792538"/>
            <a:ext cx="588963" cy="398463"/>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教师</a:t>
            </a:r>
            <a:endParaRPr lang="zh-CN" altLang="en-US" sz="1400"/>
          </a:p>
        </p:txBody>
      </p:sp>
      <p:sp>
        <p:nvSpPr>
          <p:cNvPr id="40968" name="AutoShape 13"/>
          <p:cNvSpPr>
            <a:spLocks noChangeArrowheads="1"/>
          </p:cNvSpPr>
          <p:nvPr/>
        </p:nvSpPr>
        <p:spPr bwMode="auto">
          <a:xfrm>
            <a:off x="827088" y="4724400"/>
            <a:ext cx="881063"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课程名</a:t>
            </a:r>
            <a:endParaRPr lang="zh-CN" altLang="en-US" sz="1400"/>
          </a:p>
        </p:txBody>
      </p:sp>
      <p:sp>
        <p:nvSpPr>
          <p:cNvPr id="40969" name="AutoShape 14"/>
          <p:cNvSpPr>
            <a:spLocks noChangeArrowheads="1"/>
          </p:cNvSpPr>
          <p:nvPr/>
        </p:nvSpPr>
        <p:spPr bwMode="auto">
          <a:xfrm>
            <a:off x="4273551" y="3736975"/>
            <a:ext cx="881063" cy="531813"/>
          </a:xfrm>
          <a:prstGeom prst="flowChartDecision">
            <a:avLst/>
          </a:prstGeom>
          <a:solidFill>
            <a:srgbClr val="FFFFFF"/>
          </a:solidFill>
          <a:ln w="0" algn="ctr">
            <a:solidFill>
              <a:srgbClr val="000000"/>
            </a:solidFill>
            <a:miter lim="800000"/>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属于</a:t>
            </a:r>
            <a:endParaRPr lang="zh-CN" altLang="en-US" sz="1400"/>
          </a:p>
        </p:txBody>
      </p:sp>
      <p:sp>
        <p:nvSpPr>
          <p:cNvPr id="40970" name="AutoShape 15"/>
          <p:cNvSpPr>
            <a:spLocks noChangeArrowheads="1"/>
          </p:cNvSpPr>
          <p:nvPr/>
        </p:nvSpPr>
        <p:spPr bwMode="auto">
          <a:xfrm>
            <a:off x="1920876" y="3754438"/>
            <a:ext cx="881063" cy="531813"/>
          </a:xfrm>
          <a:prstGeom prst="flowChartDecision">
            <a:avLst/>
          </a:prstGeom>
          <a:solidFill>
            <a:srgbClr val="FFFFFF"/>
          </a:solidFill>
          <a:ln w="0" algn="ctr">
            <a:solidFill>
              <a:srgbClr val="000000"/>
            </a:solidFill>
            <a:miter lim="800000"/>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讲授</a:t>
            </a:r>
            <a:endParaRPr lang="zh-CN" altLang="en-US" sz="1400"/>
          </a:p>
        </p:txBody>
      </p:sp>
      <p:sp>
        <p:nvSpPr>
          <p:cNvPr id="40971" name="AutoShape 17"/>
          <p:cNvSpPr>
            <a:spLocks noChangeArrowheads="1"/>
          </p:cNvSpPr>
          <p:nvPr/>
        </p:nvSpPr>
        <p:spPr bwMode="auto">
          <a:xfrm>
            <a:off x="898526" y="2924175"/>
            <a:ext cx="874713"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u="sng">
                <a:latin typeface="Times New Roman" pitchFamily="18" charset="0"/>
              </a:rPr>
              <a:t>课程号</a:t>
            </a:r>
            <a:endParaRPr lang="zh-CN" altLang="en-US" sz="1400"/>
          </a:p>
        </p:txBody>
      </p:sp>
      <p:sp>
        <p:nvSpPr>
          <p:cNvPr id="40972" name="AutoShape 19"/>
          <p:cNvSpPr>
            <a:spLocks noChangeArrowheads="1"/>
          </p:cNvSpPr>
          <p:nvPr/>
        </p:nvSpPr>
        <p:spPr bwMode="auto">
          <a:xfrm>
            <a:off x="5773738" y="3108325"/>
            <a:ext cx="881063"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部门名</a:t>
            </a:r>
            <a:endParaRPr lang="zh-CN" altLang="en-US" sz="1400"/>
          </a:p>
        </p:txBody>
      </p:sp>
      <p:sp>
        <p:nvSpPr>
          <p:cNvPr id="40973" name="AutoShape 20"/>
          <p:cNvSpPr>
            <a:spLocks noChangeArrowheads="1"/>
          </p:cNvSpPr>
          <p:nvPr/>
        </p:nvSpPr>
        <p:spPr bwMode="auto">
          <a:xfrm>
            <a:off x="2479676" y="2998788"/>
            <a:ext cx="881063"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u="sng">
                <a:latin typeface="Times New Roman" pitchFamily="18" charset="0"/>
              </a:rPr>
              <a:t>教师号</a:t>
            </a:r>
            <a:endParaRPr lang="zh-CN" altLang="en-US" sz="1400"/>
          </a:p>
        </p:txBody>
      </p:sp>
      <p:sp>
        <p:nvSpPr>
          <p:cNvPr id="40974" name="AutoShape 21"/>
          <p:cNvSpPr>
            <a:spLocks noChangeArrowheads="1"/>
          </p:cNvSpPr>
          <p:nvPr/>
        </p:nvSpPr>
        <p:spPr bwMode="auto">
          <a:xfrm>
            <a:off x="3433763" y="3009900"/>
            <a:ext cx="735013"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姓名</a:t>
            </a:r>
            <a:endParaRPr lang="zh-CN" altLang="en-US" sz="1400"/>
          </a:p>
        </p:txBody>
      </p:sp>
      <p:sp>
        <p:nvSpPr>
          <p:cNvPr id="40975" name="AutoShape 22"/>
          <p:cNvSpPr>
            <a:spLocks noChangeArrowheads="1"/>
          </p:cNvSpPr>
          <p:nvPr/>
        </p:nvSpPr>
        <p:spPr bwMode="auto">
          <a:xfrm>
            <a:off x="2687638" y="4748213"/>
            <a:ext cx="735013"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性别</a:t>
            </a:r>
            <a:endParaRPr lang="zh-CN" altLang="en-US" sz="1400"/>
          </a:p>
        </p:txBody>
      </p:sp>
      <p:sp>
        <p:nvSpPr>
          <p:cNvPr id="40976" name="AutoShape 23"/>
          <p:cNvSpPr>
            <a:spLocks noChangeArrowheads="1"/>
          </p:cNvSpPr>
          <p:nvPr/>
        </p:nvSpPr>
        <p:spPr bwMode="auto">
          <a:xfrm>
            <a:off x="3492501" y="4748213"/>
            <a:ext cx="735013"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职称</a:t>
            </a:r>
            <a:endParaRPr lang="zh-CN" altLang="en-US" sz="1400"/>
          </a:p>
        </p:txBody>
      </p:sp>
      <p:sp>
        <p:nvSpPr>
          <p:cNvPr id="40977" name="Line 27"/>
          <p:cNvSpPr>
            <a:spLocks noChangeShapeType="1"/>
          </p:cNvSpPr>
          <p:nvPr/>
        </p:nvSpPr>
        <p:spPr bwMode="auto">
          <a:xfrm>
            <a:off x="1258888" y="4221163"/>
            <a:ext cx="0" cy="5032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40978" name="Line 29"/>
          <p:cNvSpPr>
            <a:spLocks noChangeShapeType="1"/>
          </p:cNvSpPr>
          <p:nvPr/>
        </p:nvSpPr>
        <p:spPr bwMode="auto">
          <a:xfrm flipH="1">
            <a:off x="3090863" y="4203700"/>
            <a:ext cx="146050" cy="531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40979" name="AutoShape 32"/>
          <p:cNvSpPr>
            <a:spLocks noChangeArrowheads="1"/>
          </p:cNvSpPr>
          <p:nvPr/>
        </p:nvSpPr>
        <p:spPr bwMode="auto">
          <a:xfrm>
            <a:off x="5575301" y="3806825"/>
            <a:ext cx="585788" cy="398463"/>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部门</a:t>
            </a:r>
            <a:endParaRPr lang="zh-CN" altLang="en-US" sz="1400"/>
          </a:p>
        </p:txBody>
      </p:sp>
      <p:sp>
        <p:nvSpPr>
          <p:cNvPr id="40980" name="AutoShape 33"/>
          <p:cNvSpPr>
            <a:spLocks noChangeArrowheads="1"/>
          </p:cNvSpPr>
          <p:nvPr/>
        </p:nvSpPr>
        <p:spPr bwMode="auto">
          <a:xfrm>
            <a:off x="4927601" y="3087688"/>
            <a:ext cx="881063"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u="sng">
                <a:latin typeface="Times New Roman" pitchFamily="18" charset="0"/>
              </a:rPr>
              <a:t>部门号</a:t>
            </a:r>
            <a:endParaRPr lang="zh-CN" altLang="en-US" sz="1400"/>
          </a:p>
        </p:txBody>
      </p:sp>
      <p:sp>
        <p:nvSpPr>
          <p:cNvPr id="40981" name="Line 35"/>
          <p:cNvSpPr>
            <a:spLocks noChangeShapeType="1"/>
          </p:cNvSpPr>
          <p:nvPr/>
        </p:nvSpPr>
        <p:spPr bwMode="auto">
          <a:xfrm flipH="1">
            <a:off x="5143501" y="4022725"/>
            <a:ext cx="43180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40982" name="Line 38"/>
          <p:cNvSpPr>
            <a:spLocks noChangeShapeType="1"/>
          </p:cNvSpPr>
          <p:nvPr/>
        </p:nvSpPr>
        <p:spPr bwMode="auto">
          <a:xfrm>
            <a:off x="1628776" y="4021138"/>
            <a:ext cx="292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3" name="Line 39"/>
          <p:cNvSpPr>
            <a:spLocks noChangeShapeType="1"/>
          </p:cNvSpPr>
          <p:nvPr/>
        </p:nvSpPr>
        <p:spPr bwMode="auto">
          <a:xfrm>
            <a:off x="2800351" y="4021138"/>
            <a:ext cx="292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4" name="Line 41"/>
          <p:cNvSpPr>
            <a:spLocks noChangeShapeType="1"/>
          </p:cNvSpPr>
          <p:nvPr/>
        </p:nvSpPr>
        <p:spPr bwMode="auto">
          <a:xfrm flipH="1">
            <a:off x="1331913" y="3357563"/>
            <a:ext cx="0" cy="387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5" name="Line 42"/>
          <p:cNvSpPr>
            <a:spLocks noChangeShapeType="1"/>
          </p:cNvSpPr>
          <p:nvPr/>
        </p:nvSpPr>
        <p:spPr bwMode="auto">
          <a:xfrm>
            <a:off x="2922588" y="3408363"/>
            <a:ext cx="292100" cy="3984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6" name="Line 43"/>
          <p:cNvSpPr>
            <a:spLocks noChangeShapeType="1"/>
          </p:cNvSpPr>
          <p:nvPr/>
        </p:nvSpPr>
        <p:spPr bwMode="auto">
          <a:xfrm flipH="1">
            <a:off x="3508376" y="3408363"/>
            <a:ext cx="292100" cy="3984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7" name="Line 44"/>
          <p:cNvSpPr>
            <a:spLocks noChangeShapeType="1"/>
          </p:cNvSpPr>
          <p:nvPr/>
        </p:nvSpPr>
        <p:spPr bwMode="auto">
          <a:xfrm>
            <a:off x="3690938" y="4002088"/>
            <a:ext cx="5857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8" name="Line 46"/>
          <p:cNvSpPr>
            <a:spLocks noChangeShapeType="1"/>
          </p:cNvSpPr>
          <p:nvPr/>
        </p:nvSpPr>
        <p:spPr bwMode="auto">
          <a:xfrm>
            <a:off x="5359401" y="3519488"/>
            <a:ext cx="438150" cy="265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9" name="Line 47"/>
          <p:cNvSpPr>
            <a:spLocks noChangeShapeType="1"/>
          </p:cNvSpPr>
          <p:nvPr/>
        </p:nvSpPr>
        <p:spPr bwMode="auto">
          <a:xfrm flipH="1">
            <a:off x="6091238" y="3519488"/>
            <a:ext cx="146050" cy="265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0" name="AutoShape 51"/>
          <p:cNvSpPr>
            <a:spLocks noChangeArrowheads="1"/>
          </p:cNvSpPr>
          <p:nvPr/>
        </p:nvSpPr>
        <p:spPr bwMode="auto">
          <a:xfrm>
            <a:off x="6727826" y="3735388"/>
            <a:ext cx="881063" cy="531813"/>
          </a:xfrm>
          <a:prstGeom prst="flowChartDecision">
            <a:avLst/>
          </a:prstGeom>
          <a:solidFill>
            <a:srgbClr val="FFFFFF"/>
          </a:solidFill>
          <a:ln w="0" algn="ctr">
            <a:solidFill>
              <a:srgbClr val="000000"/>
            </a:solidFill>
            <a:miter lim="800000"/>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负责</a:t>
            </a:r>
            <a:endParaRPr lang="zh-CN" altLang="en-US" sz="1400"/>
          </a:p>
        </p:txBody>
      </p:sp>
      <p:sp>
        <p:nvSpPr>
          <p:cNvPr id="40991" name="Line 53"/>
          <p:cNvSpPr>
            <a:spLocks noChangeShapeType="1"/>
          </p:cNvSpPr>
          <p:nvPr/>
        </p:nvSpPr>
        <p:spPr bwMode="auto">
          <a:xfrm>
            <a:off x="6145213" y="4000500"/>
            <a:ext cx="5857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2" name="Line 54"/>
          <p:cNvSpPr>
            <a:spLocks noChangeShapeType="1"/>
          </p:cNvSpPr>
          <p:nvPr/>
        </p:nvSpPr>
        <p:spPr bwMode="auto">
          <a:xfrm>
            <a:off x="7159626" y="4311650"/>
            <a:ext cx="0" cy="3603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40993" name="Line 55"/>
          <p:cNvSpPr>
            <a:spLocks noChangeShapeType="1"/>
          </p:cNvSpPr>
          <p:nvPr/>
        </p:nvSpPr>
        <p:spPr bwMode="auto">
          <a:xfrm flipH="1" flipV="1">
            <a:off x="7370763" y="5083175"/>
            <a:ext cx="293688" cy="665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40994" name="AutoShape 56"/>
          <p:cNvSpPr>
            <a:spLocks noChangeArrowheads="1"/>
          </p:cNvSpPr>
          <p:nvPr/>
        </p:nvSpPr>
        <p:spPr bwMode="auto">
          <a:xfrm>
            <a:off x="6943726" y="4672013"/>
            <a:ext cx="720725" cy="398463"/>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负责人</a:t>
            </a:r>
            <a:endParaRPr lang="zh-CN" altLang="en-US" sz="1400"/>
          </a:p>
        </p:txBody>
      </p:sp>
      <p:sp>
        <p:nvSpPr>
          <p:cNvPr id="40995" name="AutoShape 57"/>
          <p:cNvSpPr>
            <a:spLocks noChangeArrowheads="1"/>
          </p:cNvSpPr>
          <p:nvPr/>
        </p:nvSpPr>
        <p:spPr bwMode="auto">
          <a:xfrm>
            <a:off x="6529388" y="5627688"/>
            <a:ext cx="735013"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性别</a:t>
            </a:r>
            <a:endParaRPr lang="zh-CN" altLang="en-US" sz="1400"/>
          </a:p>
        </p:txBody>
      </p:sp>
      <p:sp>
        <p:nvSpPr>
          <p:cNvPr id="40996" name="AutoShape 58"/>
          <p:cNvSpPr>
            <a:spLocks noChangeArrowheads="1"/>
          </p:cNvSpPr>
          <p:nvPr/>
        </p:nvSpPr>
        <p:spPr bwMode="auto">
          <a:xfrm>
            <a:off x="7334251" y="5627688"/>
            <a:ext cx="735013"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a:latin typeface="Times New Roman" pitchFamily="18" charset="0"/>
              </a:rPr>
              <a:t>性别</a:t>
            </a:r>
            <a:endParaRPr lang="zh-CN" altLang="en-US" sz="1400"/>
          </a:p>
        </p:txBody>
      </p:sp>
      <p:sp>
        <p:nvSpPr>
          <p:cNvPr id="40997" name="Line 59"/>
          <p:cNvSpPr>
            <a:spLocks noChangeShapeType="1"/>
          </p:cNvSpPr>
          <p:nvPr/>
        </p:nvSpPr>
        <p:spPr bwMode="auto">
          <a:xfrm flipH="1">
            <a:off x="6932613" y="5083175"/>
            <a:ext cx="146050" cy="531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40998" name="AutoShape 62"/>
          <p:cNvSpPr>
            <a:spLocks noChangeArrowheads="1"/>
          </p:cNvSpPr>
          <p:nvPr/>
        </p:nvSpPr>
        <p:spPr bwMode="auto">
          <a:xfrm>
            <a:off x="5719763" y="4672013"/>
            <a:ext cx="881063"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eaLnBrk="1" hangingPunct="1"/>
            <a:r>
              <a:rPr lang="zh-CN" altLang="en-US" sz="1400" i="0" u="sng">
                <a:latin typeface="Times New Roman" pitchFamily="18" charset="0"/>
              </a:rPr>
              <a:t>工号</a:t>
            </a:r>
            <a:endParaRPr lang="zh-CN" altLang="en-US" sz="1400"/>
          </a:p>
        </p:txBody>
      </p:sp>
      <p:sp>
        <p:nvSpPr>
          <p:cNvPr id="40999" name="Line 63"/>
          <p:cNvSpPr>
            <a:spLocks noChangeShapeType="1"/>
          </p:cNvSpPr>
          <p:nvPr/>
        </p:nvSpPr>
        <p:spPr bwMode="auto">
          <a:xfrm flipV="1">
            <a:off x="6511926" y="4935538"/>
            <a:ext cx="436563" cy="238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0" name="Rectangle 64"/>
          <p:cNvSpPr>
            <a:spLocks noChangeArrowheads="1"/>
          </p:cNvSpPr>
          <p:nvPr/>
        </p:nvSpPr>
        <p:spPr bwMode="auto">
          <a:xfrm>
            <a:off x="1543051" y="2060848"/>
            <a:ext cx="6416675" cy="37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715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r>
              <a:rPr lang="en-US" altLang="zh-CN" dirty="0"/>
              <a:t>                     </a:t>
            </a:r>
            <a:endParaRPr lang="en-US" altLang="zh-CN" i="0" dirty="0"/>
          </a:p>
          <a:p>
            <a:pPr eaLnBrk="1" hangingPunct="1"/>
            <a:r>
              <a:rPr lang="en-US" altLang="zh-CN" i="0" dirty="0"/>
              <a:t>                                                                  </a:t>
            </a:r>
          </a:p>
          <a:p>
            <a:pPr eaLnBrk="1" hangingPunct="1"/>
            <a:r>
              <a:rPr lang="en-US" altLang="zh-CN" i="0" dirty="0"/>
              <a:t> m         n           </a:t>
            </a:r>
            <a:r>
              <a:rPr lang="en-US" altLang="zh-CN" i="0" dirty="0" err="1"/>
              <a:t>n</a:t>
            </a:r>
            <a:r>
              <a:rPr lang="en-US" altLang="zh-CN" i="0" dirty="0"/>
              <a:t>              1           1</a:t>
            </a:r>
          </a:p>
          <a:p>
            <a:pPr eaLnBrk="1" hangingPunct="1"/>
            <a:endParaRPr lang="en-US" altLang="zh-CN" i="0" dirty="0"/>
          </a:p>
          <a:p>
            <a:pPr eaLnBrk="1" hangingPunct="1"/>
            <a:r>
              <a:rPr lang="en-US" altLang="zh-CN" i="0" dirty="0"/>
              <a:t>                                                                                    </a:t>
            </a:r>
          </a:p>
        </p:txBody>
      </p:sp>
      <p:sp>
        <p:nvSpPr>
          <p:cNvPr id="3" name="灯片编号占位符 2"/>
          <p:cNvSpPr>
            <a:spLocks noGrp="1"/>
          </p:cNvSpPr>
          <p:nvPr>
            <p:ph type="sldNum" sz="quarter" idx="11"/>
          </p:nvPr>
        </p:nvSpPr>
        <p:spPr>
          <a:xfrm>
            <a:off x="193204" y="6433236"/>
            <a:ext cx="1080492" cy="258280"/>
          </a:xfrm>
        </p:spPr>
        <p:txBody>
          <a:bodyPr/>
          <a:lstStyle/>
          <a:p>
            <a:pPr>
              <a:defRPr/>
            </a:pPr>
            <a:fld id="{C8E68E76-BED9-4822-AFC4-B7367625829A}" type="slidenum">
              <a:rPr lang="en-US" altLang="zh-CN" smtClean="0">
                <a:solidFill>
                  <a:schemeClr val="tx1"/>
                </a:solidFill>
              </a:rPr>
              <a:pPr>
                <a:defRPr/>
              </a:pPr>
              <a:t>80</a:t>
            </a:fld>
            <a:endParaRPr lang="en-US" altLang="zh-CN" dirty="0">
              <a:solidFill>
                <a:schemeClr val="tx1"/>
              </a:solidFill>
            </a:endParaRPr>
          </a:p>
        </p:txBody>
      </p:sp>
      <p:sp>
        <p:nvSpPr>
          <p:cNvPr id="5" name="矩形 4"/>
          <p:cNvSpPr/>
          <p:nvPr/>
        </p:nvSpPr>
        <p:spPr>
          <a:xfrm>
            <a:off x="7108531" y="4107710"/>
            <a:ext cx="356188" cy="757130"/>
          </a:xfrm>
          <a:prstGeom prst="rect">
            <a:avLst/>
          </a:prstGeom>
        </p:spPr>
        <p:txBody>
          <a:bodyPr wrap="none">
            <a:spAutoFit/>
          </a:bodyPr>
          <a:lstStyle/>
          <a:p>
            <a:pPr eaLnBrk="1" hangingPunct="1"/>
            <a:r>
              <a:rPr lang="en-US" altLang="zh-CN" dirty="0"/>
              <a:t>1</a:t>
            </a:r>
          </a:p>
        </p:txBody>
      </p:sp>
    </p:spTree>
    <p:extLst>
      <p:ext uri="{BB962C8B-B14F-4D97-AF65-F5344CB8AC3E}">
        <p14:creationId xmlns:p14="http://schemas.microsoft.com/office/powerpoint/2010/main" val="37676382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zh-CN" altLang="en-US"/>
              <a:t>逐一设计分</a:t>
            </a:r>
            <a:r>
              <a:rPr lang="en-US" altLang="zh-CN"/>
              <a:t>E-R</a:t>
            </a:r>
            <a:r>
              <a:rPr lang="zh-CN" altLang="en-US"/>
              <a:t>图（续）</a:t>
            </a:r>
          </a:p>
        </p:txBody>
      </p:sp>
      <p:sp>
        <p:nvSpPr>
          <p:cNvPr id="525315" name="Rectangle 3"/>
          <p:cNvSpPr>
            <a:spLocks noGrp="1" noChangeArrowheads="1"/>
          </p:cNvSpPr>
          <p:nvPr>
            <p:ph type="body" idx="1"/>
          </p:nvPr>
        </p:nvSpPr>
        <p:spPr/>
        <p:txBody>
          <a:bodyPr/>
          <a:lstStyle/>
          <a:p>
            <a:pPr lvl="1">
              <a:buFont typeface="Wingdings" panose="05000000000000000000" pitchFamily="2" charset="2"/>
              <a:buNone/>
            </a:pPr>
            <a:r>
              <a:rPr lang="zh-CN" altLang="en-US" b="1"/>
              <a:t>［实例］销售管理子系统分</a:t>
            </a:r>
            <a:r>
              <a:rPr lang="en-US" altLang="zh-CN" b="1"/>
              <a:t>E-R</a:t>
            </a:r>
            <a:r>
              <a:rPr lang="zh-CN" altLang="en-US" b="1"/>
              <a:t>图的设计</a:t>
            </a:r>
          </a:p>
          <a:p>
            <a:pPr lvl="1">
              <a:buFont typeface="Wingdings" panose="05000000000000000000" pitchFamily="2" charset="2"/>
              <a:buNone/>
            </a:pPr>
            <a:endParaRPr lang="zh-CN" altLang="en-US" b="1"/>
          </a:p>
          <a:p>
            <a:pPr lvl="1">
              <a:buFont typeface="Wingdings" panose="05000000000000000000" pitchFamily="2" charset="2"/>
              <a:buChar char="v"/>
            </a:pPr>
            <a:r>
              <a:rPr lang="zh-CN" altLang="en-US"/>
              <a:t>销售管理子系统的主要功能：</a:t>
            </a:r>
          </a:p>
          <a:p>
            <a:pPr lvl="2">
              <a:buClr>
                <a:schemeClr val="accent1"/>
              </a:buClr>
              <a:buSzPct val="70000"/>
              <a:buFont typeface="Wingdings" panose="05000000000000000000" pitchFamily="2" charset="2"/>
              <a:buChar char="n"/>
            </a:pPr>
            <a:r>
              <a:rPr lang="zh-CN" altLang="en-US"/>
              <a:t>处理顾客和销售员送来的订单</a:t>
            </a:r>
          </a:p>
          <a:p>
            <a:pPr lvl="2">
              <a:buClr>
                <a:schemeClr val="accent1"/>
              </a:buClr>
              <a:buSzPct val="70000"/>
              <a:buFont typeface="Wingdings" panose="05000000000000000000" pitchFamily="2" charset="2"/>
              <a:buChar char="n"/>
            </a:pPr>
            <a:r>
              <a:rPr lang="zh-CN" altLang="en-US"/>
              <a:t>工厂是根据订货安排生产的</a:t>
            </a:r>
          </a:p>
          <a:p>
            <a:pPr lvl="2">
              <a:buClr>
                <a:schemeClr val="accent1"/>
              </a:buClr>
              <a:buSzPct val="70000"/>
              <a:buFont typeface="Wingdings" panose="05000000000000000000" pitchFamily="2" charset="2"/>
              <a:buChar char="n"/>
            </a:pPr>
            <a:r>
              <a:rPr lang="zh-CN" altLang="en-US"/>
              <a:t>交出货物同时开出发票</a:t>
            </a:r>
          </a:p>
          <a:p>
            <a:pPr lvl="2">
              <a:buClr>
                <a:schemeClr val="accent1"/>
              </a:buClr>
              <a:buSzPct val="70000"/>
              <a:buFont typeface="Wingdings" panose="05000000000000000000" pitchFamily="2" charset="2"/>
              <a:buChar char="n"/>
            </a:pPr>
            <a:r>
              <a:rPr lang="zh-CN" altLang="en-US"/>
              <a:t>收到顾客付款后，根据发票存根和信贷情况进行应收款处理</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81</a:t>
            </a:fld>
            <a:endParaRPr lang="en-US" altLang="zh-CN"/>
          </a:p>
        </p:txBody>
      </p:sp>
    </p:spTree>
    <p:extLst>
      <p:ext uri="{BB962C8B-B14F-4D97-AF65-F5344CB8AC3E}">
        <p14:creationId xmlns:p14="http://schemas.microsoft.com/office/powerpoint/2010/main" val="37256859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r>
              <a:rPr lang="zh-CN" altLang="en-US" sz="3200"/>
              <a:t>逐一设计分</a:t>
            </a:r>
            <a:r>
              <a:rPr lang="en-US" altLang="zh-CN" sz="3200"/>
              <a:t>E-R</a:t>
            </a:r>
            <a:r>
              <a:rPr lang="zh-CN" altLang="en-US" sz="3200"/>
              <a:t>图（续）</a:t>
            </a:r>
          </a:p>
        </p:txBody>
      </p:sp>
      <p:sp>
        <p:nvSpPr>
          <p:cNvPr id="526339" name="Rectangle 3"/>
          <p:cNvSpPr>
            <a:spLocks noGrp="1" noChangeArrowheads="1"/>
          </p:cNvSpPr>
          <p:nvPr>
            <p:ph type="body" idx="1"/>
          </p:nvPr>
        </p:nvSpPr>
        <p:spPr>
          <a:xfrm>
            <a:off x="468313" y="1557338"/>
            <a:ext cx="8229600" cy="376237"/>
          </a:xfrm>
        </p:spPr>
        <p:txBody>
          <a:bodyPr/>
          <a:lstStyle/>
          <a:p>
            <a:pPr>
              <a:lnSpc>
                <a:spcPct val="90000"/>
              </a:lnSpc>
            </a:pPr>
            <a:r>
              <a:rPr lang="zh-CN" altLang="en-US" sz="2000"/>
              <a:t>下图是第一层数据流图，虚线部分划出了系统边界</a:t>
            </a:r>
            <a:r>
              <a:rPr lang="zh-CN" altLang="en-US" sz="1800"/>
              <a:t> </a:t>
            </a:r>
          </a:p>
        </p:txBody>
      </p:sp>
      <p:pic>
        <p:nvPicPr>
          <p:cNvPr id="526340" name="Picture 4" descr="7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550" y="1844675"/>
            <a:ext cx="7272338"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6341" name="Text Box 5"/>
          <p:cNvSpPr txBox="1">
            <a:spLocks noChangeArrowheads="1"/>
          </p:cNvSpPr>
          <p:nvPr/>
        </p:nvSpPr>
        <p:spPr bwMode="auto">
          <a:xfrm>
            <a:off x="2106613" y="6491288"/>
            <a:ext cx="3695700" cy="36671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FontTx/>
              <a:buNone/>
            </a:pPr>
            <a:r>
              <a:rPr kumimoji="0" lang="zh-CN" altLang="en-US" sz="1600" b="0"/>
              <a:t>图</a:t>
            </a:r>
            <a:r>
              <a:rPr kumimoji="0" lang="en-US" altLang="zh-CN" sz="1600" b="0"/>
              <a:t>7.18 </a:t>
            </a:r>
            <a:r>
              <a:rPr kumimoji="0" lang="zh-CN" altLang="en-US" sz="1600" b="0"/>
              <a:t>销售管理子系统第一层数据流图</a:t>
            </a:r>
            <a:r>
              <a:rPr kumimoji="0" lang="zh-CN" altLang="en-US" sz="1800"/>
              <a:t> </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82</a:t>
            </a:fld>
            <a:endParaRPr lang="en-US" altLang="zh-CN"/>
          </a:p>
        </p:txBody>
      </p:sp>
    </p:spTree>
    <p:extLst>
      <p:ext uri="{BB962C8B-B14F-4D97-AF65-F5344CB8AC3E}">
        <p14:creationId xmlns:p14="http://schemas.microsoft.com/office/powerpoint/2010/main" val="37874319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zh-CN" altLang="en-US" sz="3200"/>
              <a:t>逐一设计分</a:t>
            </a:r>
            <a:r>
              <a:rPr lang="en-US" altLang="zh-CN" sz="3200"/>
              <a:t>E-R</a:t>
            </a:r>
            <a:r>
              <a:rPr lang="zh-CN" altLang="en-US" sz="3200"/>
              <a:t>图（续）</a:t>
            </a:r>
          </a:p>
        </p:txBody>
      </p:sp>
      <p:sp>
        <p:nvSpPr>
          <p:cNvPr id="527363" name="Rectangle 3"/>
          <p:cNvSpPr>
            <a:spLocks noGrp="1" noChangeArrowheads="1"/>
          </p:cNvSpPr>
          <p:nvPr>
            <p:ph type="body" idx="1"/>
          </p:nvPr>
        </p:nvSpPr>
        <p:spPr>
          <a:xfrm>
            <a:off x="468313" y="1700213"/>
            <a:ext cx="8229600" cy="376237"/>
          </a:xfrm>
        </p:spPr>
        <p:txBody>
          <a:bodyPr/>
          <a:lstStyle/>
          <a:p>
            <a:pPr>
              <a:lnSpc>
                <a:spcPct val="90000"/>
              </a:lnSpc>
            </a:pPr>
            <a:r>
              <a:rPr lang="zh-CN" altLang="en-US" sz="2000"/>
              <a:t>上图中把系统功能又分为</a:t>
            </a:r>
            <a:r>
              <a:rPr lang="en-US" altLang="zh-CN" sz="2000"/>
              <a:t>4</a:t>
            </a:r>
            <a:r>
              <a:rPr lang="zh-CN" altLang="en-US" sz="2000"/>
              <a:t>个子系统，下面四个图是第二层数据流图</a:t>
            </a:r>
            <a:r>
              <a:rPr lang="zh-CN" altLang="en-US" sz="1800"/>
              <a:t> </a:t>
            </a:r>
          </a:p>
        </p:txBody>
      </p:sp>
      <p:pic>
        <p:nvPicPr>
          <p:cNvPr id="527364" name="Picture 4" descr="7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913" y="2205038"/>
            <a:ext cx="5688012" cy="409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7365" name="Text Box 5"/>
          <p:cNvSpPr txBox="1">
            <a:spLocks noChangeArrowheads="1"/>
          </p:cNvSpPr>
          <p:nvPr/>
        </p:nvSpPr>
        <p:spPr bwMode="auto">
          <a:xfrm>
            <a:off x="3384550" y="6515100"/>
            <a:ext cx="1657350" cy="3365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FontTx/>
              <a:buNone/>
            </a:pPr>
            <a:r>
              <a:rPr kumimoji="0" lang="zh-CN" altLang="en-US" sz="1600" b="0"/>
              <a:t>图</a:t>
            </a:r>
            <a:r>
              <a:rPr kumimoji="0" lang="en-US" altLang="zh-CN" sz="1600" b="0"/>
              <a:t>7.19 </a:t>
            </a:r>
            <a:r>
              <a:rPr kumimoji="0" lang="zh-CN" altLang="en-US" sz="1600" b="0"/>
              <a:t>接收订单 </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83</a:t>
            </a:fld>
            <a:endParaRPr lang="en-US" altLang="zh-CN"/>
          </a:p>
        </p:txBody>
      </p:sp>
    </p:spTree>
    <p:extLst>
      <p:ext uri="{BB962C8B-B14F-4D97-AF65-F5344CB8AC3E}">
        <p14:creationId xmlns:p14="http://schemas.microsoft.com/office/powerpoint/2010/main" val="10736775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zh-CN" altLang="en-US" sz="3200"/>
              <a:t>逐一设计分</a:t>
            </a:r>
            <a:r>
              <a:rPr lang="en-US" altLang="zh-CN" sz="3200"/>
              <a:t>E-R</a:t>
            </a:r>
            <a:r>
              <a:rPr lang="zh-CN" altLang="en-US" sz="3200"/>
              <a:t>图（续）</a:t>
            </a:r>
          </a:p>
        </p:txBody>
      </p:sp>
      <p:pic>
        <p:nvPicPr>
          <p:cNvPr id="528387" name="Picture 3" descr="7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375" y="1628775"/>
            <a:ext cx="554513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8388" name="Text Box 4"/>
          <p:cNvSpPr txBox="1">
            <a:spLocks noChangeArrowheads="1"/>
          </p:cNvSpPr>
          <p:nvPr/>
        </p:nvSpPr>
        <p:spPr bwMode="auto">
          <a:xfrm>
            <a:off x="3233738" y="6332538"/>
            <a:ext cx="1708150" cy="3365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FontTx/>
              <a:buNone/>
            </a:pPr>
            <a:r>
              <a:rPr kumimoji="0" lang="zh-CN" altLang="en-US" sz="1600" b="0"/>
              <a:t>图</a:t>
            </a:r>
            <a:r>
              <a:rPr kumimoji="0" lang="en-US" altLang="zh-CN" sz="1600" b="0"/>
              <a:t>7.20  </a:t>
            </a:r>
            <a:r>
              <a:rPr kumimoji="0" lang="zh-CN" altLang="en-US" sz="1600" b="0"/>
              <a:t>处理订单 </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84</a:t>
            </a:fld>
            <a:endParaRPr lang="en-US" altLang="zh-CN"/>
          </a:p>
        </p:txBody>
      </p:sp>
    </p:spTree>
    <p:extLst>
      <p:ext uri="{BB962C8B-B14F-4D97-AF65-F5344CB8AC3E}">
        <p14:creationId xmlns:p14="http://schemas.microsoft.com/office/powerpoint/2010/main" val="35982896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zh-CN" altLang="en-US" sz="3200"/>
              <a:t>逐一设计分</a:t>
            </a:r>
            <a:r>
              <a:rPr lang="en-US" altLang="zh-CN" sz="3200"/>
              <a:t>E-R</a:t>
            </a:r>
            <a:r>
              <a:rPr lang="zh-CN" altLang="en-US" sz="3200"/>
              <a:t>图（续）</a:t>
            </a:r>
          </a:p>
        </p:txBody>
      </p:sp>
      <p:pic>
        <p:nvPicPr>
          <p:cNvPr id="529411" name="Picture 3" descr="7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350" y="1844675"/>
            <a:ext cx="5832475"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9412" name="Text Box 4"/>
          <p:cNvSpPr txBox="1">
            <a:spLocks noChangeArrowheads="1"/>
          </p:cNvSpPr>
          <p:nvPr/>
        </p:nvSpPr>
        <p:spPr bwMode="auto">
          <a:xfrm>
            <a:off x="3403600" y="5876925"/>
            <a:ext cx="146050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FontTx/>
              <a:buNone/>
            </a:pPr>
            <a:r>
              <a:rPr kumimoji="0" lang="zh-CN" altLang="en-US" sz="1600" b="0"/>
              <a:t>图</a:t>
            </a:r>
            <a:r>
              <a:rPr kumimoji="0" lang="en-US" altLang="zh-CN" sz="1600" b="0"/>
              <a:t>7.21 </a:t>
            </a:r>
            <a:r>
              <a:rPr kumimoji="0" lang="zh-CN" altLang="en-US" sz="1600" b="0"/>
              <a:t>开发票</a:t>
            </a:r>
            <a:r>
              <a:rPr kumimoji="0" lang="zh-CN" altLang="en-US" sz="1800"/>
              <a:t> </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85</a:t>
            </a:fld>
            <a:endParaRPr lang="en-US" altLang="zh-CN"/>
          </a:p>
        </p:txBody>
      </p:sp>
    </p:spTree>
    <p:extLst>
      <p:ext uri="{BB962C8B-B14F-4D97-AF65-F5344CB8AC3E}">
        <p14:creationId xmlns:p14="http://schemas.microsoft.com/office/powerpoint/2010/main" val="24537126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zh-CN" altLang="en-US" sz="3200"/>
              <a:t>逐一设计分</a:t>
            </a:r>
            <a:r>
              <a:rPr lang="en-US" altLang="zh-CN" sz="3200"/>
              <a:t>E-R</a:t>
            </a:r>
            <a:r>
              <a:rPr lang="zh-CN" altLang="en-US" sz="3200"/>
              <a:t>图（续）</a:t>
            </a:r>
          </a:p>
        </p:txBody>
      </p:sp>
      <p:pic>
        <p:nvPicPr>
          <p:cNvPr id="530435" name="Picture 3" descr="7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6013" y="1773238"/>
            <a:ext cx="65532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0436" name="Text Box 4"/>
          <p:cNvSpPr txBox="1">
            <a:spLocks noChangeArrowheads="1"/>
          </p:cNvSpPr>
          <p:nvPr/>
        </p:nvSpPr>
        <p:spPr bwMode="auto">
          <a:xfrm>
            <a:off x="3305175" y="6237288"/>
            <a:ext cx="1708150" cy="3365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FontTx/>
              <a:buNone/>
            </a:pPr>
            <a:r>
              <a:rPr kumimoji="0" lang="zh-CN" altLang="en-US" sz="1600" b="0"/>
              <a:t>图</a:t>
            </a:r>
            <a:r>
              <a:rPr kumimoji="0" lang="en-US" altLang="zh-CN" sz="1600" b="0"/>
              <a:t>7.22  </a:t>
            </a:r>
            <a:r>
              <a:rPr kumimoji="0" lang="zh-CN" altLang="en-US" sz="1600" b="0"/>
              <a:t>支付过账 </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86</a:t>
            </a:fld>
            <a:endParaRPr lang="en-US" altLang="zh-CN"/>
          </a:p>
        </p:txBody>
      </p:sp>
    </p:spTree>
    <p:extLst>
      <p:ext uri="{BB962C8B-B14F-4D97-AF65-F5344CB8AC3E}">
        <p14:creationId xmlns:p14="http://schemas.microsoft.com/office/powerpoint/2010/main" val="4085952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zh-CN" altLang="en-US" sz="3200"/>
              <a:t>逐一设计分</a:t>
            </a:r>
            <a:r>
              <a:rPr lang="en-US" altLang="zh-CN" sz="3200"/>
              <a:t>E-R</a:t>
            </a:r>
            <a:r>
              <a:rPr lang="zh-CN" altLang="en-US" sz="3200"/>
              <a:t>图（续）</a:t>
            </a:r>
          </a:p>
        </p:txBody>
      </p:sp>
      <p:pic>
        <p:nvPicPr>
          <p:cNvPr id="531459" name="Picture 3" descr="7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150" y="1989138"/>
            <a:ext cx="5329238" cy="327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1460" name="Text Box 4"/>
          <p:cNvSpPr txBox="1">
            <a:spLocks noChangeArrowheads="1"/>
          </p:cNvSpPr>
          <p:nvPr/>
        </p:nvSpPr>
        <p:spPr bwMode="auto">
          <a:xfrm>
            <a:off x="3635375" y="5661025"/>
            <a:ext cx="1584325"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FontTx/>
              <a:buNone/>
            </a:pPr>
            <a:r>
              <a:rPr kumimoji="0" lang="zh-CN" altLang="en-US" sz="1600" b="0"/>
              <a:t>分</a:t>
            </a:r>
            <a:r>
              <a:rPr kumimoji="0" lang="en-US" altLang="zh-CN" sz="1600" b="0"/>
              <a:t>E-R</a:t>
            </a:r>
            <a:r>
              <a:rPr kumimoji="0" lang="zh-CN" altLang="en-US" sz="1600" b="0"/>
              <a:t>图的框架</a:t>
            </a:r>
            <a:r>
              <a:rPr kumimoji="0" lang="zh-CN" altLang="en-US" sz="1800"/>
              <a:t> </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87</a:t>
            </a:fld>
            <a:endParaRPr lang="en-US" altLang="zh-CN"/>
          </a:p>
        </p:txBody>
      </p:sp>
    </p:spTree>
    <p:extLst>
      <p:ext uri="{BB962C8B-B14F-4D97-AF65-F5344CB8AC3E}">
        <p14:creationId xmlns:p14="http://schemas.microsoft.com/office/powerpoint/2010/main" val="13155949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zh-CN" altLang="en-US" sz="3200"/>
              <a:t>逐一设计分</a:t>
            </a:r>
            <a:r>
              <a:rPr lang="en-US" altLang="zh-CN" sz="3200"/>
              <a:t>E-R</a:t>
            </a:r>
            <a:r>
              <a:rPr lang="zh-CN" altLang="en-US" sz="3200"/>
              <a:t>图（续）</a:t>
            </a:r>
          </a:p>
        </p:txBody>
      </p:sp>
      <p:sp>
        <p:nvSpPr>
          <p:cNvPr id="532483" name="Rectangle 3"/>
          <p:cNvSpPr>
            <a:spLocks noGrp="1" noChangeArrowheads="1"/>
          </p:cNvSpPr>
          <p:nvPr>
            <p:ph type="body" idx="1"/>
          </p:nvPr>
        </p:nvSpPr>
        <p:spPr>
          <a:xfrm>
            <a:off x="457200" y="1828800"/>
            <a:ext cx="8435975" cy="4495800"/>
          </a:xfrm>
        </p:spPr>
        <p:txBody>
          <a:bodyPr/>
          <a:lstStyle/>
          <a:p>
            <a:pPr>
              <a:lnSpc>
                <a:spcPct val="150000"/>
              </a:lnSpc>
            </a:pPr>
            <a:r>
              <a:rPr lang="zh-CN" altLang="en-US" sz="2400" dirty="0"/>
              <a:t>参照第二层数据流图和数据字典，遵循两个准则，进行如下调整：</a:t>
            </a:r>
          </a:p>
          <a:p>
            <a:pPr lvl="1">
              <a:lnSpc>
                <a:spcPct val="150000"/>
              </a:lnSpc>
            </a:pPr>
            <a:r>
              <a:rPr lang="en-US" altLang="zh-CN" sz="2200" dirty="0"/>
              <a:t>(1) </a:t>
            </a:r>
            <a:r>
              <a:rPr lang="zh-CN" altLang="en-US" sz="2200" dirty="0"/>
              <a:t>订单与订单细节是</a:t>
            </a:r>
            <a:r>
              <a:rPr lang="en-US" altLang="zh-CN" sz="2200" dirty="0">
                <a:solidFill>
                  <a:srgbClr val="FF00FF"/>
                </a:solidFill>
              </a:rPr>
              <a:t>1∶</a:t>
            </a:r>
            <a:r>
              <a:rPr lang="en-US" altLang="zh-CN" sz="2200" i="1" dirty="0">
                <a:solidFill>
                  <a:srgbClr val="FF00FF"/>
                </a:solidFill>
              </a:rPr>
              <a:t>n</a:t>
            </a:r>
            <a:r>
              <a:rPr lang="zh-CN" altLang="en-US" sz="2200" dirty="0"/>
              <a:t>的联系</a:t>
            </a:r>
          </a:p>
          <a:p>
            <a:pPr lvl="1">
              <a:lnSpc>
                <a:spcPct val="150000"/>
              </a:lnSpc>
            </a:pPr>
            <a:r>
              <a:rPr lang="en-US" altLang="zh-CN" sz="2200" dirty="0"/>
              <a:t>(2) </a:t>
            </a:r>
            <a:r>
              <a:rPr lang="zh-CN" altLang="en-US" sz="2200" dirty="0"/>
              <a:t>原订单和产品的联系实际上是订单细节和产品的联系。</a:t>
            </a:r>
          </a:p>
          <a:p>
            <a:pPr lvl="1">
              <a:lnSpc>
                <a:spcPct val="160000"/>
              </a:lnSpc>
            </a:pPr>
            <a:r>
              <a:rPr lang="en-US" altLang="zh-CN" sz="2200" dirty="0"/>
              <a:t>(3) </a:t>
            </a:r>
            <a:r>
              <a:rPr lang="zh-CN" altLang="en-US" sz="2200" dirty="0"/>
              <a:t>图</a:t>
            </a:r>
            <a:r>
              <a:rPr lang="en-US" altLang="zh-CN" sz="2200" dirty="0"/>
              <a:t>7.21</a:t>
            </a:r>
            <a:r>
              <a:rPr lang="zh-CN" altLang="en-US" sz="2200" dirty="0"/>
              <a:t>中“发票主清单”是一个数据存储，不必作为实体加入分</a:t>
            </a:r>
            <a:r>
              <a:rPr lang="en-US" altLang="zh-CN" sz="2200" dirty="0"/>
              <a:t>E-R</a:t>
            </a:r>
            <a:r>
              <a:rPr lang="zh-CN" altLang="en-US" sz="2200" dirty="0"/>
              <a:t>图</a:t>
            </a:r>
          </a:p>
          <a:p>
            <a:pPr lvl="1">
              <a:lnSpc>
                <a:spcPct val="150000"/>
              </a:lnSpc>
            </a:pPr>
            <a:r>
              <a:rPr lang="en-US" altLang="zh-CN" sz="2200" dirty="0"/>
              <a:t>(4) </a:t>
            </a:r>
            <a:r>
              <a:rPr lang="zh-CN" altLang="en-US" sz="2200" dirty="0"/>
              <a:t>工厂对大宗订货给予优惠，应增加一个“折扣规则”实体</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88</a:t>
            </a:fld>
            <a:endParaRPr lang="en-US" altLang="zh-CN"/>
          </a:p>
        </p:txBody>
      </p:sp>
    </p:spTree>
    <p:extLst>
      <p:ext uri="{BB962C8B-B14F-4D97-AF65-F5344CB8AC3E}">
        <p14:creationId xmlns:p14="http://schemas.microsoft.com/office/powerpoint/2010/main" val="17746205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zh-CN" altLang="en-US" sz="3200"/>
              <a:t>逐一设计分</a:t>
            </a:r>
            <a:r>
              <a:rPr lang="en-US" altLang="zh-CN" sz="3200"/>
              <a:t>E-R</a:t>
            </a:r>
            <a:r>
              <a:rPr lang="zh-CN" altLang="en-US" sz="3200"/>
              <a:t>图（续）</a:t>
            </a:r>
          </a:p>
        </p:txBody>
      </p:sp>
      <p:sp>
        <p:nvSpPr>
          <p:cNvPr id="533507" name="Rectangle 3"/>
          <p:cNvSpPr>
            <a:spLocks noGrp="1" noChangeArrowheads="1"/>
          </p:cNvSpPr>
          <p:nvPr>
            <p:ph type="body" idx="1"/>
          </p:nvPr>
        </p:nvSpPr>
        <p:spPr>
          <a:xfrm>
            <a:off x="457200" y="1773238"/>
            <a:ext cx="8686800" cy="808037"/>
          </a:xfrm>
        </p:spPr>
        <p:txBody>
          <a:bodyPr/>
          <a:lstStyle/>
          <a:p>
            <a:r>
              <a:rPr lang="zh-CN" altLang="en-US"/>
              <a:t>得到分</a:t>
            </a:r>
            <a:r>
              <a:rPr lang="en-US" altLang="zh-CN"/>
              <a:t>E-R</a:t>
            </a:r>
            <a:r>
              <a:rPr lang="zh-CN" altLang="en-US"/>
              <a:t>图如下图所示</a:t>
            </a:r>
            <a:r>
              <a:rPr lang="zh-CN" altLang="en-US" sz="3500"/>
              <a:t> </a:t>
            </a:r>
            <a:endParaRPr lang="zh-CN" altLang="en-US"/>
          </a:p>
        </p:txBody>
      </p:sp>
      <p:pic>
        <p:nvPicPr>
          <p:cNvPr id="533508" name="Picture 4" descr="7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550" y="2636838"/>
            <a:ext cx="6119813" cy="322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509" name="Text Box 5"/>
          <p:cNvSpPr txBox="1">
            <a:spLocks noChangeArrowheads="1"/>
          </p:cNvSpPr>
          <p:nvPr/>
        </p:nvSpPr>
        <p:spPr bwMode="auto">
          <a:xfrm>
            <a:off x="2862263" y="6165850"/>
            <a:ext cx="2593975" cy="3365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FontTx/>
              <a:buNone/>
            </a:pPr>
            <a:r>
              <a:rPr kumimoji="0" lang="zh-CN" altLang="en-US" sz="1600" b="0"/>
              <a:t>销售管理子系统的分</a:t>
            </a:r>
            <a:r>
              <a:rPr kumimoji="0" lang="en-US" altLang="zh-CN" sz="1600" b="0"/>
              <a:t>E-R</a:t>
            </a:r>
            <a:r>
              <a:rPr kumimoji="0" lang="zh-CN" altLang="en-US" sz="1600" b="0"/>
              <a:t>图 </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89</a:t>
            </a:fld>
            <a:endParaRPr lang="en-US" altLang="zh-CN"/>
          </a:p>
        </p:txBody>
      </p:sp>
    </p:spTree>
    <p:extLst>
      <p:ext uri="{BB962C8B-B14F-4D97-AF65-F5344CB8AC3E}">
        <p14:creationId xmlns:p14="http://schemas.microsoft.com/office/powerpoint/2010/main" val="401966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数据库设计的基本步骤（续）</a:t>
            </a:r>
          </a:p>
        </p:txBody>
      </p:sp>
      <p:sp>
        <p:nvSpPr>
          <p:cNvPr id="4" name="灯片编号占位符 3"/>
          <p:cNvSpPr>
            <a:spLocks noGrp="1"/>
          </p:cNvSpPr>
          <p:nvPr>
            <p:ph type="sldNum" sz="quarter" idx="12"/>
          </p:nvPr>
        </p:nvSpPr>
        <p:spPr/>
        <p:txBody>
          <a:bodyPr/>
          <a:lstStyle/>
          <a:p>
            <a:fld id="{945D2E7A-0FED-4726-9E29-881D901EFE19}" type="slidenum">
              <a:rPr lang="en-US" altLang="zh-CN" smtClean="0"/>
              <a:pPr/>
              <a:t>9</a:t>
            </a:fld>
            <a:endParaRPr lang="en-US" altLang="zh-CN"/>
          </a:p>
        </p:txBody>
      </p:sp>
      <p:sp>
        <p:nvSpPr>
          <p:cNvPr id="5" name="Rectangle 3"/>
          <p:cNvSpPr>
            <a:spLocks noGrp="1" noChangeArrowheads="1"/>
          </p:cNvSpPr>
          <p:nvPr>
            <p:ph idx="1"/>
          </p:nvPr>
        </p:nvSpPr>
        <p:spPr bwMode="auto">
          <a:xfrm>
            <a:off x="323528" y="1854895"/>
            <a:ext cx="8382000" cy="143008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lnSpc>
                <a:spcPct val="105000"/>
              </a:lnSpc>
              <a:spcBef>
                <a:spcPct val="0"/>
              </a:spcBef>
              <a:buFontTx/>
              <a:buNone/>
            </a:pPr>
            <a:r>
              <a:rPr lang="en-US" altLang="zh-CN" sz="2400" b="1" dirty="0">
                <a:solidFill>
                  <a:srgbClr val="000066"/>
                </a:solidFill>
                <a:latin typeface="楷体_GB2312" pitchFamily="49" charset="-122"/>
                <a:ea typeface="楷体_GB2312" pitchFamily="49" charset="-122"/>
              </a:rPr>
              <a:t>1. </a:t>
            </a:r>
            <a:r>
              <a:rPr lang="zh-CN" altLang="en-US" sz="2400" b="1" dirty="0">
                <a:solidFill>
                  <a:srgbClr val="CC3300"/>
                </a:solidFill>
                <a:latin typeface="楷体_GB2312" pitchFamily="49" charset="-122"/>
                <a:ea typeface="楷体_GB2312" pitchFamily="49" charset="-122"/>
              </a:rPr>
              <a:t>系统分析和数据库设计人员</a:t>
            </a:r>
          </a:p>
          <a:p>
            <a:pPr lvl="1" eaLnBrk="1" hangingPunct="1">
              <a:lnSpc>
                <a:spcPct val="105000"/>
              </a:lnSpc>
              <a:spcBef>
                <a:spcPct val="0"/>
              </a:spcBef>
            </a:pPr>
            <a:r>
              <a:rPr lang="zh-CN" altLang="en-US" sz="2100" b="1" dirty="0">
                <a:solidFill>
                  <a:schemeClr val="tx2"/>
                </a:solidFill>
                <a:latin typeface="楷体_GB2312" pitchFamily="49" charset="-122"/>
                <a:ea typeface="楷体_GB2312" pitchFamily="49" charset="-122"/>
              </a:rPr>
              <a:t>数据库设计的核心人员</a:t>
            </a:r>
          </a:p>
          <a:p>
            <a:pPr lvl="1" eaLnBrk="1" hangingPunct="1">
              <a:lnSpc>
                <a:spcPct val="105000"/>
              </a:lnSpc>
              <a:spcBef>
                <a:spcPct val="0"/>
              </a:spcBef>
            </a:pPr>
            <a:r>
              <a:rPr lang="zh-CN" altLang="en-US" sz="2100" b="1" dirty="0">
                <a:solidFill>
                  <a:schemeClr val="tx2"/>
                </a:solidFill>
                <a:latin typeface="楷体_GB2312" pitchFamily="49" charset="-122"/>
                <a:ea typeface="楷体_GB2312" pitchFamily="49" charset="-122"/>
              </a:rPr>
              <a:t>自始至终参与数据库设计</a:t>
            </a:r>
          </a:p>
          <a:p>
            <a:pPr lvl="1" eaLnBrk="1" hangingPunct="1">
              <a:lnSpc>
                <a:spcPct val="105000"/>
              </a:lnSpc>
              <a:spcBef>
                <a:spcPct val="0"/>
              </a:spcBef>
            </a:pPr>
            <a:r>
              <a:rPr lang="zh-CN" altLang="en-US" sz="2100" b="1" dirty="0">
                <a:solidFill>
                  <a:schemeClr val="tx2"/>
                </a:solidFill>
                <a:latin typeface="楷体_GB2312" pitchFamily="49" charset="-122"/>
                <a:ea typeface="楷体_GB2312" pitchFamily="49" charset="-122"/>
              </a:rPr>
              <a:t>其水平决定了数据库系统的质量</a:t>
            </a:r>
          </a:p>
        </p:txBody>
      </p:sp>
      <p:sp>
        <p:nvSpPr>
          <p:cNvPr id="6" name="Rectangle 5"/>
          <p:cNvSpPr>
            <a:spLocks noChangeArrowheads="1"/>
          </p:cNvSpPr>
          <p:nvPr/>
        </p:nvSpPr>
        <p:spPr bwMode="auto">
          <a:xfrm>
            <a:off x="742082" y="3263652"/>
            <a:ext cx="8153400"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05000"/>
              </a:lnSpc>
            </a:pPr>
            <a:r>
              <a:rPr lang="en-US" altLang="zh-CN" sz="2400" b="1" i="0" dirty="0">
                <a:solidFill>
                  <a:srgbClr val="000066"/>
                </a:solidFill>
                <a:latin typeface="楷体_GB2312" pitchFamily="49" charset="-122"/>
                <a:ea typeface="楷体_GB2312" pitchFamily="49" charset="-122"/>
              </a:rPr>
              <a:t>2. </a:t>
            </a:r>
            <a:r>
              <a:rPr lang="zh-CN" altLang="en-US" sz="2400" b="1" i="0" dirty="0">
                <a:solidFill>
                  <a:srgbClr val="CC3300"/>
                </a:solidFill>
                <a:latin typeface="楷体_GB2312" pitchFamily="49" charset="-122"/>
                <a:ea typeface="楷体_GB2312" pitchFamily="49" charset="-122"/>
              </a:rPr>
              <a:t>用户和</a:t>
            </a:r>
            <a:r>
              <a:rPr lang="en-US" altLang="zh-CN" sz="2400" b="1" i="0" dirty="0">
                <a:solidFill>
                  <a:srgbClr val="CC3300"/>
                </a:solidFill>
                <a:latin typeface="楷体_GB2312" pitchFamily="49" charset="-122"/>
                <a:ea typeface="楷体_GB2312" pitchFamily="49" charset="-122"/>
              </a:rPr>
              <a:t>DBA</a:t>
            </a:r>
          </a:p>
          <a:p>
            <a:pPr lvl="1" eaLnBrk="1" hangingPunct="1">
              <a:lnSpc>
                <a:spcPct val="105000"/>
              </a:lnSpc>
              <a:buFontTx/>
              <a:buChar char="–"/>
            </a:pPr>
            <a:r>
              <a:rPr lang="zh-CN" altLang="en-US" sz="2100" b="1" i="0" dirty="0">
                <a:solidFill>
                  <a:schemeClr val="tx2"/>
                </a:solidFill>
                <a:latin typeface="楷体_GB2312" pitchFamily="49" charset="-122"/>
                <a:ea typeface="楷体_GB2312" pitchFamily="49" charset="-122"/>
              </a:rPr>
              <a:t>在数据库设计中也是举足轻重的</a:t>
            </a:r>
          </a:p>
          <a:p>
            <a:pPr lvl="1" eaLnBrk="1" hangingPunct="1">
              <a:lnSpc>
                <a:spcPct val="105000"/>
              </a:lnSpc>
              <a:buFontTx/>
              <a:buChar char="–"/>
            </a:pPr>
            <a:r>
              <a:rPr lang="zh-CN" altLang="en-US" sz="2100" b="1" i="0" dirty="0">
                <a:solidFill>
                  <a:schemeClr val="tx2"/>
                </a:solidFill>
                <a:latin typeface="楷体_GB2312" pitchFamily="49" charset="-122"/>
                <a:ea typeface="楷体_GB2312" pitchFamily="49" charset="-122"/>
              </a:rPr>
              <a:t>主要参加需求分析和数据库的运行维护</a:t>
            </a:r>
          </a:p>
          <a:p>
            <a:pPr lvl="1" eaLnBrk="1" hangingPunct="1">
              <a:lnSpc>
                <a:spcPct val="105000"/>
              </a:lnSpc>
              <a:buFontTx/>
              <a:buChar char="–"/>
            </a:pPr>
            <a:r>
              <a:rPr lang="zh-CN" altLang="en-US" sz="2100" b="1" i="0" dirty="0">
                <a:solidFill>
                  <a:schemeClr val="tx2"/>
                </a:solidFill>
                <a:latin typeface="楷体_GB2312" pitchFamily="49" charset="-122"/>
                <a:ea typeface="楷体_GB2312" pitchFamily="49" charset="-122"/>
              </a:rPr>
              <a:t>积极参与带来的好处：</a:t>
            </a:r>
          </a:p>
          <a:p>
            <a:pPr lvl="2" eaLnBrk="1" hangingPunct="1">
              <a:lnSpc>
                <a:spcPct val="105000"/>
              </a:lnSpc>
              <a:buFontTx/>
              <a:buChar char="•"/>
            </a:pPr>
            <a:r>
              <a:rPr lang="zh-CN" altLang="en-US" sz="2100" b="1" i="0" dirty="0">
                <a:solidFill>
                  <a:schemeClr val="tx2"/>
                </a:solidFill>
                <a:latin typeface="楷体_GB2312" pitchFamily="49" charset="-122"/>
                <a:ea typeface="楷体_GB2312" pitchFamily="49" charset="-122"/>
              </a:rPr>
              <a:t>加速数据库设计</a:t>
            </a:r>
          </a:p>
          <a:p>
            <a:pPr lvl="2" eaLnBrk="1" hangingPunct="1">
              <a:lnSpc>
                <a:spcPct val="105000"/>
              </a:lnSpc>
              <a:buFontTx/>
              <a:buChar char="•"/>
            </a:pPr>
            <a:r>
              <a:rPr lang="zh-CN" altLang="en-US" sz="2100" b="1" i="0" dirty="0">
                <a:solidFill>
                  <a:schemeClr val="tx2"/>
                </a:solidFill>
                <a:latin typeface="楷体_GB2312" pitchFamily="49" charset="-122"/>
                <a:ea typeface="楷体_GB2312" pitchFamily="49" charset="-122"/>
              </a:rPr>
              <a:t>提高数据库设计的质量</a:t>
            </a:r>
          </a:p>
        </p:txBody>
      </p:sp>
      <p:sp>
        <p:nvSpPr>
          <p:cNvPr id="7" name="Rectangle 6"/>
          <p:cNvSpPr>
            <a:spLocks noChangeArrowheads="1"/>
          </p:cNvSpPr>
          <p:nvPr/>
        </p:nvSpPr>
        <p:spPr bwMode="auto">
          <a:xfrm>
            <a:off x="539750" y="5786437"/>
            <a:ext cx="8382000" cy="81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05000"/>
              </a:lnSpc>
              <a:buClr>
                <a:schemeClr val="accent1"/>
              </a:buClr>
            </a:pPr>
            <a:r>
              <a:rPr kumimoji="1" lang="en-US" altLang="zh-CN" sz="2400" b="1" i="0" dirty="0">
                <a:solidFill>
                  <a:srgbClr val="000066"/>
                </a:solidFill>
                <a:latin typeface="楷体_GB2312" pitchFamily="49" charset="-122"/>
                <a:ea typeface="楷体_GB2312" pitchFamily="49" charset="-122"/>
              </a:rPr>
              <a:t> 3. </a:t>
            </a:r>
            <a:r>
              <a:rPr kumimoji="1" lang="zh-CN" altLang="en-US" sz="2400" b="1" i="0" dirty="0">
                <a:solidFill>
                  <a:srgbClr val="CC3300"/>
                </a:solidFill>
                <a:latin typeface="楷体_GB2312" pitchFamily="49" charset="-122"/>
                <a:ea typeface="楷体_GB2312" pitchFamily="49" charset="-122"/>
              </a:rPr>
              <a:t>应用开发人员</a:t>
            </a:r>
            <a:r>
              <a:rPr kumimoji="1" lang="zh-CN" altLang="en-US" sz="2400" b="1" i="0" dirty="0">
                <a:solidFill>
                  <a:srgbClr val="000066"/>
                </a:solidFill>
                <a:latin typeface="楷体_GB2312" pitchFamily="49" charset="-122"/>
                <a:ea typeface="楷体_GB2312" pitchFamily="49" charset="-122"/>
              </a:rPr>
              <a:t>：</a:t>
            </a:r>
            <a:r>
              <a:rPr kumimoji="1" lang="zh-CN" altLang="en-US" sz="2100" b="1" i="0" dirty="0">
                <a:solidFill>
                  <a:schemeClr val="tx2"/>
                </a:solidFill>
                <a:latin typeface="楷体_GB2312" pitchFamily="49" charset="-122"/>
                <a:ea typeface="楷体_GB2312" pitchFamily="49" charset="-122"/>
              </a:rPr>
              <a:t>在系统实施阶段参与，负责编制程序和准备软硬件环境</a:t>
            </a:r>
          </a:p>
        </p:txBody>
      </p:sp>
      <p:sp>
        <p:nvSpPr>
          <p:cNvPr id="8" name="矩形 7"/>
          <p:cNvSpPr/>
          <p:nvPr/>
        </p:nvSpPr>
        <p:spPr>
          <a:xfrm>
            <a:off x="352474" y="1344368"/>
            <a:ext cx="7747917" cy="572464"/>
          </a:xfrm>
          <a:prstGeom prst="rect">
            <a:avLst/>
          </a:prstGeom>
        </p:spPr>
        <p:txBody>
          <a:bodyPr wrap="square">
            <a:spAutoFit/>
          </a:bodyPr>
          <a:lstStyle/>
          <a:p>
            <a:pPr>
              <a:lnSpc>
                <a:spcPct val="130000"/>
              </a:lnSpc>
            </a:pPr>
            <a:r>
              <a:rPr lang="zh-CN" altLang="en-US" dirty="0"/>
              <a:t>一、数据库设计的准备工作：</a:t>
            </a:r>
            <a:r>
              <a:rPr lang="zh-CN" altLang="en-US" dirty="0">
                <a:solidFill>
                  <a:srgbClr val="FF00FF"/>
                </a:solidFill>
              </a:rPr>
              <a:t>选定参加设计的人</a:t>
            </a:r>
          </a:p>
        </p:txBody>
      </p:sp>
    </p:spTree>
    <p:extLst>
      <p:ext uri="{BB962C8B-B14F-4D97-AF65-F5344CB8AC3E}">
        <p14:creationId xmlns:p14="http://schemas.microsoft.com/office/powerpoint/2010/main" val="152786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p:bldP spid="7"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zh-CN" altLang="en-US" sz="3200"/>
              <a:t>逐一设计分</a:t>
            </a:r>
            <a:r>
              <a:rPr lang="en-US" altLang="zh-CN" sz="3200"/>
              <a:t>E-R</a:t>
            </a:r>
            <a:r>
              <a:rPr lang="zh-CN" altLang="en-US" sz="3200"/>
              <a:t>图（续）</a:t>
            </a:r>
          </a:p>
        </p:txBody>
      </p:sp>
      <p:sp>
        <p:nvSpPr>
          <p:cNvPr id="534531" name="Rectangle 3"/>
          <p:cNvSpPr>
            <a:spLocks noGrp="1" noChangeArrowheads="1"/>
          </p:cNvSpPr>
          <p:nvPr>
            <p:ph type="body" idx="1"/>
          </p:nvPr>
        </p:nvSpPr>
        <p:spPr/>
        <p:txBody>
          <a:bodyPr/>
          <a:lstStyle/>
          <a:p>
            <a:pPr>
              <a:lnSpc>
                <a:spcPct val="120000"/>
              </a:lnSpc>
              <a:buFont typeface="Wingdings" panose="05000000000000000000" pitchFamily="2" charset="2"/>
              <a:buNone/>
            </a:pPr>
            <a:r>
              <a:rPr lang="zh-CN" altLang="en-US" sz="2400" dirty="0"/>
              <a:t>对每个实体定义的属性如下：</a:t>
            </a:r>
          </a:p>
          <a:p>
            <a:pPr lvl="1">
              <a:lnSpc>
                <a:spcPct val="120000"/>
              </a:lnSpc>
            </a:pPr>
            <a:r>
              <a:rPr lang="zh-CN" altLang="en-US" sz="2000" dirty="0"/>
              <a:t>顾客：</a:t>
            </a:r>
            <a:r>
              <a:rPr lang="en-US" altLang="zh-CN" sz="2000" dirty="0"/>
              <a:t>{</a:t>
            </a:r>
            <a:r>
              <a:rPr lang="zh-CN" altLang="en-US" sz="2000" u="sng" dirty="0"/>
              <a:t>顾客号</a:t>
            </a:r>
            <a:r>
              <a:rPr lang="zh-CN" altLang="en-US" sz="2000" dirty="0"/>
              <a:t>，顾客名，地址，电话，信贷状况，账目余额</a:t>
            </a:r>
            <a:r>
              <a:rPr lang="en-US" altLang="zh-CN" sz="2000" dirty="0"/>
              <a:t>}</a:t>
            </a:r>
          </a:p>
          <a:p>
            <a:pPr lvl="1">
              <a:lnSpc>
                <a:spcPct val="120000"/>
              </a:lnSpc>
            </a:pPr>
            <a:r>
              <a:rPr lang="zh-CN" altLang="en-US" sz="2000" dirty="0"/>
              <a:t>订单：</a:t>
            </a:r>
            <a:r>
              <a:rPr lang="en-US" altLang="zh-CN" sz="2000" dirty="0"/>
              <a:t>{</a:t>
            </a:r>
            <a:r>
              <a:rPr lang="zh-CN" altLang="en-US" sz="2000" u="sng" dirty="0"/>
              <a:t>订单号</a:t>
            </a:r>
            <a:r>
              <a:rPr lang="zh-CN" altLang="en-US" sz="2000" dirty="0"/>
              <a:t>，顾客号，订货项数，订货日期，交货日期，工种号，生产地点</a:t>
            </a:r>
            <a:r>
              <a:rPr lang="en-US" altLang="zh-CN" sz="2000" dirty="0"/>
              <a:t>}</a:t>
            </a:r>
          </a:p>
          <a:p>
            <a:pPr lvl="1">
              <a:lnSpc>
                <a:spcPct val="120000"/>
              </a:lnSpc>
            </a:pPr>
            <a:r>
              <a:rPr lang="zh-CN" altLang="en-US" sz="2000" dirty="0"/>
              <a:t>订单细则：</a:t>
            </a:r>
            <a:r>
              <a:rPr lang="en-US" altLang="zh-CN" sz="2000" dirty="0"/>
              <a:t>{</a:t>
            </a:r>
            <a:r>
              <a:rPr lang="zh-CN" altLang="en-US" sz="2000" u="sng" dirty="0"/>
              <a:t>订单号，细则号</a:t>
            </a:r>
            <a:r>
              <a:rPr lang="zh-CN" altLang="en-US" sz="2000" dirty="0"/>
              <a:t>，零件号，订货数，金额</a:t>
            </a:r>
            <a:r>
              <a:rPr lang="en-US" altLang="zh-CN" sz="2000" dirty="0"/>
              <a:t>}</a:t>
            </a:r>
          </a:p>
          <a:p>
            <a:pPr lvl="1">
              <a:lnSpc>
                <a:spcPct val="120000"/>
              </a:lnSpc>
            </a:pPr>
            <a:r>
              <a:rPr lang="zh-CN" altLang="en-US" sz="2000" dirty="0"/>
              <a:t>应收账款：</a:t>
            </a:r>
            <a:r>
              <a:rPr lang="en-US" altLang="zh-CN" sz="2000" dirty="0"/>
              <a:t>{</a:t>
            </a:r>
            <a:r>
              <a:rPr lang="zh-CN" altLang="en-US" sz="2000" u="sng" dirty="0"/>
              <a:t>顾客号，订单号</a:t>
            </a:r>
            <a:r>
              <a:rPr lang="zh-CN" altLang="en-US" sz="2000" dirty="0"/>
              <a:t>，发票号，应收金额，支付日期，支付金额，当前余额，货款限额</a:t>
            </a:r>
            <a:r>
              <a:rPr lang="en-US" altLang="zh-CN" sz="2000" dirty="0"/>
              <a:t>}</a:t>
            </a:r>
          </a:p>
          <a:p>
            <a:pPr lvl="1">
              <a:lnSpc>
                <a:spcPct val="120000"/>
              </a:lnSpc>
            </a:pPr>
            <a:r>
              <a:rPr lang="zh-CN" altLang="en-US" sz="2000" dirty="0"/>
              <a:t>产品描述：</a:t>
            </a:r>
            <a:r>
              <a:rPr lang="en-US" altLang="zh-CN" sz="2000" dirty="0"/>
              <a:t>{</a:t>
            </a:r>
            <a:r>
              <a:rPr lang="zh-CN" altLang="en-US" sz="2000" u="sng" dirty="0"/>
              <a:t>产品号</a:t>
            </a:r>
            <a:r>
              <a:rPr lang="zh-CN" altLang="en-US" sz="2000" dirty="0"/>
              <a:t>，产品名，单价，重量</a:t>
            </a:r>
            <a:r>
              <a:rPr lang="en-US" altLang="zh-CN" sz="2000" dirty="0"/>
              <a:t>}</a:t>
            </a:r>
          </a:p>
          <a:p>
            <a:pPr lvl="1">
              <a:lnSpc>
                <a:spcPct val="120000"/>
              </a:lnSpc>
            </a:pPr>
            <a:r>
              <a:rPr lang="zh-CN" altLang="en-US" sz="2000" dirty="0"/>
              <a:t>折扣规则：</a:t>
            </a:r>
            <a:r>
              <a:rPr lang="en-US" altLang="zh-CN" sz="2000" dirty="0"/>
              <a:t>{</a:t>
            </a:r>
            <a:r>
              <a:rPr lang="zh-CN" altLang="en-US" sz="2000" u="sng" dirty="0"/>
              <a:t>产品号，订货量</a:t>
            </a:r>
            <a:r>
              <a:rPr lang="zh-CN" altLang="en-US" sz="2000" dirty="0"/>
              <a:t>，折扣</a:t>
            </a:r>
            <a:r>
              <a:rPr lang="en-US" altLang="zh-CN" sz="2000" dirty="0"/>
              <a:t>}</a:t>
            </a:r>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90</a:t>
            </a:fld>
            <a:endParaRPr lang="en-US" altLang="zh-CN"/>
          </a:p>
        </p:txBody>
      </p:sp>
    </p:spTree>
    <p:extLst>
      <p:ext uri="{BB962C8B-B14F-4D97-AF65-F5344CB8AC3E}">
        <p14:creationId xmlns:p14="http://schemas.microsoft.com/office/powerpoint/2010/main" val="15602408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ChangeArrowheads="1"/>
          </p:cNvSpPr>
          <p:nvPr/>
        </p:nvSpPr>
        <p:spPr bwMode="auto">
          <a:xfrm>
            <a:off x="395536" y="1463481"/>
            <a:ext cx="8229600" cy="491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eaLnBrk="0" hangingPunct="0">
              <a:defRPr i="1">
                <a:solidFill>
                  <a:schemeClr val="tx1"/>
                </a:solidFill>
                <a:latin typeface="Arial" charset="0"/>
                <a:ea typeface="宋体" pitchFamily="2" charset="-122"/>
              </a:defRPr>
            </a:lvl2pPr>
            <a:lvl3pPr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00000"/>
              </a:lnSpc>
            </a:pPr>
            <a:r>
              <a:rPr kumimoji="1" lang="en-US" altLang="zh-CN" sz="2800" b="1" i="0" dirty="0">
                <a:latin typeface="楷体_GB2312" pitchFamily="49" charset="-122"/>
                <a:ea typeface="楷体_GB2312" pitchFamily="49" charset="-122"/>
              </a:rPr>
              <a:t>    </a:t>
            </a:r>
            <a:r>
              <a:rPr kumimoji="1" lang="zh-CN" altLang="en-US" sz="2800" b="1" i="0" dirty="0">
                <a:latin typeface="楷体_GB2312" pitchFamily="49" charset="-122"/>
                <a:ea typeface="楷体_GB2312" pitchFamily="49" charset="-122"/>
              </a:rPr>
              <a:t>对局部概念模型进行合并，集成为一个整体的数据概念结构即总</a:t>
            </a:r>
            <a:r>
              <a:rPr kumimoji="1" lang="en-US" altLang="zh-CN" sz="2800" b="1" i="0" dirty="0">
                <a:latin typeface="楷体_GB2312" pitchFamily="49" charset="-122"/>
                <a:ea typeface="楷体_GB2312" pitchFamily="49" charset="-122"/>
              </a:rPr>
              <a:t>E-R</a:t>
            </a:r>
            <a:r>
              <a:rPr kumimoji="1" lang="zh-CN" altLang="en-US" sz="2800" b="1" i="0" dirty="0">
                <a:latin typeface="楷体_GB2312" pitchFamily="49" charset="-122"/>
                <a:ea typeface="楷体_GB2312" pitchFamily="49" charset="-122"/>
              </a:rPr>
              <a:t>图。</a:t>
            </a:r>
          </a:p>
          <a:p>
            <a:pPr eaLnBrk="1" hangingPunct="1">
              <a:lnSpc>
                <a:spcPct val="100000"/>
              </a:lnSpc>
            </a:pPr>
            <a:r>
              <a:rPr kumimoji="1" lang="zh-CN" altLang="en-US" sz="2800" i="0" dirty="0">
                <a:solidFill>
                  <a:srgbClr val="FF6600"/>
                </a:solidFill>
                <a:latin typeface="楷体_GB2312" pitchFamily="49" charset="-122"/>
                <a:ea typeface="楷体_GB2312" pitchFamily="49" charset="-122"/>
              </a:rPr>
              <a:t>▼</a:t>
            </a:r>
            <a:r>
              <a:rPr kumimoji="1" lang="zh-CN" altLang="en-US" sz="2800" b="1" i="0" dirty="0">
                <a:latin typeface="楷体_GB2312" pitchFamily="49" charset="-122"/>
                <a:ea typeface="楷体_GB2312" pitchFamily="49" charset="-122"/>
              </a:rPr>
              <a:t>集成的两种方式：</a:t>
            </a:r>
          </a:p>
          <a:p>
            <a:pPr lvl="1" eaLnBrk="1" hangingPunct="1">
              <a:lnSpc>
                <a:spcPct val="100000"/>
              </a:lnSpc>
            </a:pPr>
            <a:r>
              <a:rPr kumimoji="1" lang="zh-CN" altLang="en-US" sz="2800" b="1" i="0" dirty="0">
                <a:latin typeface="楷体_GB2312" pitchFamily="49" charset="-122"/>
                <a:ea typeface="楷体_GB2312" pitchFamily="49" charset="-122"/>
              </a:rPr>
              <a:t>１）</a:t>
            </a:r>
            <a:r>
              <a:rPr kumimoji="1" lang="zh-CN" altLang="en-US" sz="2800" b="1" i="0" dirty="0">
                <a:solidFill>
                  <a:srgbClr val="FF3300"/>
                </a:solidFill>
                <a:latin typeface="楷体_GB2312" pitchFamily="49" charset="-122"/>
                <a:ea typeface="楷体_GB2312" pitchFamily="49" charset="-122"/>
              </a:rPr>
              <a:t>多元集成法</a:t>
            </a:r>
          </a:p>
          <a:p>
            <a:pPr lvl="2" eaLnBrk="1" hangingPunct="1">
              <a:lnSpc>
                <a:spcPct val="100000"/>
              </a:lnSpc>
            </a:pPr>
            <a:r>
              <a:rPr kumimoji="1" lang="zh-CN" altLang="en-US" sz="2800" b="1" i="0" dirty="0">
                <a:latin typeface="楷体_GB2312" pitchFamily="49" charset="-122"/>
                <a:ea typeface="楷体_GB2312" pitchFamily="49" charset="-122"/>
              </a:rPr>
              <a:t>通常用于局部视图比较简单时。</a:t>
            </a:r>
          </a:p>
          <a:p>
            <a:pPr lvl="1" eaLnBrk="1" hangingPunct="1">
              <a:lnSpc>
                <a:spcPct val="100000"/>
              </a:lnSpc>
            </a:pPr>
            <a:r>
              <a:rPr kumimoji="1" lang="zh-CN" altLang="en-US" sz="2800" b="1" i="0" dirty="0">
                <a:latin typeface="楷体_GB2312" pitchFamily="49" charset="-122"/>
                <a:ea typeface="楷体_GB2312" pitchFamily="49" charset="-122"/>
              </a:rPr>
              <a:t>２）</a:t>
            </a:r>
            <a:r>
              <a:rPr kumimoji="1" lang="zh-CN" altLang="en-US" sz="2800" b="1" i="0" dirty="0">
                <a:solidFill>
                  <a:srgbClr val="FF3300"/>
                </a:solidFill>
                <a:latin typeface="楷体_GB2312" pitchFamily="49" charset="-122"/>
                <a:ea typeface="楷体_GB2312" pitchFamily="49" charset="-122"/>
              </a:rPr>
              <a:t>二元集成法</a:t>
            </a:r>
          </a:p>
          <a:p>
            <a:pPr lvl="2" eaLnBrk="1" hangingPunct="1">
              <a:lnSpc>
                <a:spcPct val="100000"/>
              </a:lnSpc>
            </a:pPr>
            <a:r>
              <a:rPr kumimoji="1" lang="zh-CN" altLang="en-US" sz="2800" b="1" i="0" dirty="0">
                <a:latin typeface="楷体_GB2312" pitchFamily="49" charset="-122"/>
                <a:ea typeface="楷体_GB2312" pitchFamily="49" charset="-122"/>
              </a:rPr>
              <a:t>首先集成两个局部视图（通常是比较关键的两个局部视图）；以后每次将一个新的局部视图集成进来。</a:t>
            </a:r>
          </a:p>
          <a:p>
            <a:pPr eaLnBrk="1" hangingPunct="1">
              <a:lnSpc>
                <a:spcPct val="100000"/>
              </a:lnSpc>
            </a:pPr>
            <a:endParaRPr kumimoji="1" lang="en-US" altLang="zh-CN" sz="2800" b="1" i="0" dirty="0">
              <a:latin typeface="楷体_GB2312" pitchFamily="49" charset="-122"/>
              <a:ea typeface="楷体_GB2312" pitchFamily="49" charset="-122"/>
            </a:endParaRPr>
          </a:p>
        </p:txBody>
      </p:sp>
      <p:sp>
        <p:nvSpPr>
          <p:cNvPr id="41988" name="Rectangle 4"/>
          <p:cNvSpPr>
            <a:spLocks noChangeArrowheads="1"/>
          </p:cNvSpPr>
          <p:nvPr/>
        </p:nvSpPr>
        <p:spPr bwMode="auto">
          <a:xfrm>
            <a:off x="395536" y="692696"/>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marL="0" indent="0" eaLnBrk="1" hangingPunct="1">
              <a:lnSpc>
                <a:spcPct val="90000"/>
              </a:lnSpc>
              <a:spcBef>
                <a:spcPct val="20000"/>
              </a:spcBef>
              <a:buClr>
                <a:srgbClr val="FFFF66"/>
              </a:buClr>
              <a:buSzPct val="75000"/>
            </a:pPr>
            <a:r>
              <a:rPr kumimoji="1" lang="en-US" altLang="zh-CN" sz="3200" b="1" i="0" dirty="0">
                <a:solidFill>
                  <a:schemeClr val="bg1"/>
                </a:solidFill>
                <a:latin typeface="Tahoma" pitchFamily="34" charset="0"/>
              </a:rPr>
              <a:t>  </a:t>
            </a:r>
            <a:r>
              <a:rPr kumimoji="1" lang="zh-CN" altLang="en-US" sz="3200" b="1" i="0" dirty="0">
                <a:solidFill>
                  <a:schemeClr val="bg1"/>
                </a:solidFill>
                <a:latin typeface="Tahoma" pitchFamily="34" charset="0"/>
              </a:rPr>
              <a:t>局部</a:t>
            </a:r>
            <a:r>
              <a:rPr kumimoji="1" lang="en-US" altLang="zh-CN" sz="3200" b="1" i="0" dirty="0">
                <a:solidFill>
                  <a:schemeClr val="bg1"/>
                </a:solidFill>
                <a:latin typeface="Tahoma" pitchFamily="34" charset="0"/>
              </a:rPr>
              <a:t>E-R</a:t>
            </a:r>
            <a:r>
              <a:rPr kumimoji="1" lang="zh-CN" altLang="en-US" sz="3200" b="1" i="0" dirty="0">
                <a:solidFill>
                  <a:schemeClr val="bg1"/>
                </a:solidFill>
                <a:latin typeface="Tahoma" pitchFamily="34" charset="0"/>
              </a:rPr>
              <a:t>模型的集成</a:t>
            </a:r>
          </a:p>
        </p:txBody>
      </p:sp>
      <p:sp>
        <p:nvSpPr>
          <p:cNvPr id="2" name="灯片编号占位符 1"/>
          <p:cNvSpPr>
            <a:spLocks noGrp="1"/>
          </p:cNvSpPr>
          <p:nvPr>
            <p:ph type="sldNum" sz="quarter" idx="11"/>
          </p:nvPr>
        </p:nvSpPr>
        <p:spPr>
          <a:xfrm>
            <a:off x="251520" y="6221412"/>
            <a:ext cx="864468" cy="320675"/>
          </a:xfrm>
        </p:spPr>
        <p:txBody>
          <a:bodyPr/>
          <a:lstStyle/>
          <a:p>
            <a:pPr>
              <a:defRPr/>
            </a:pPr>
            <a:fld id="{C8E68E76-BED9-4822-AFC4-B7367625829A}" type="slidenum">
              <a:rPr lang="en-US" altLang="zh-CN" smtClean="0">
                <a:solidFill>
                  <a:schemeClr val="tx1"/>
                </a:solidFill>
              </a:rPr>
              <a:pPr>
                <a:defRPr/>
              </a:pPr>
              <a:t>91</a:t>
            </a:fld>
            <a:endParaRPr lang="en-US" altLang="zh-CN" dirty="0">
              <a:solidFill>
                <a:schemeClr val="tx1"/>
              </a:solidFill>
            </a:endParaRPr>
          </a:p>
        </p:txBody>
      </p:sp>
    </p:spTree>
    <p:extLst>
      <p:ext uri="{BB962C8B-B14F-4D97-AF65-F5344CB8AC3E}">
        <p14:creationId xmlns:p14="http://schemas.microsoft.com/office/powerpoint/2010/main" val="1638968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69666">
                                            <p:txEl>
                                              <p:pRg st="0" end="0"/>
                                            </p:txEl>
                                          </p:spTgt>
                                        </p:tgtEl>
                                        <p:attrNameLst>
                                          <p:attrName>style.visibility</p:attrName>
                                        </p:attrNameLst>
                                      </p:cBhvr>
                                      <p:to>
                                        <p:strVal val="visible"/>
                                      </p:to>
                                    </p:set>
                                    <p:animEffect transition="in" filter="checkerboard(across)">
                                      <p:cBhvr>
                                        <p:cTn id="7" dur="500"/>
                                        <p:tgtEl>
                                          <p:spTgt spid="3696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69666">
                                            <p:txEl>
                                              <p:pRg st="1" end="1"/>
                                            </p:txEl>
                                          </p:spTgt>
                                        </p:tgtEl>
                                        <p:attrNameLst>
                                          <p:attrName>style.visibility</p:attrName>
                                        </p:attrNameLst>
                                      </p:cBhvr>
                                      <p:to>
                                        <p:strVal val="visible"/>
                                      </p:to>
                                    </p:set>
                                    <p:animEffect transition="in" filter="checkerboard(across)">
                                      <p:cBhvr>
                                        <p:cTn id="12" dur="500"/>
                                        <p:tgtEl>
                                          <p:spTgt spid="3696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69666">
                                            <p:txEl>
                                              <p:pRg st="2" end="2"/>
                                            </p:txEl>
                                          </p:spTgt>
                                        </p:tgtEl>
                                        <p:attrNameLst>
                                          <p:attrName>style.visibility</p:attrName>
                                        </p:attrNameLst>
                                      </p:cBhvr>
                                      <p:to>
                                        <p:strVal val="visible"/>
                                      </p:to>
                                    </p:set>
                                    <p:animEffect transition="in" filter="checkerboard(across)">
                                      <p:cBhvr>
                                        <p:cTn id="17" dur="500"/>
                                        <p:tgtEl>
                                          <p:spTgt spid="3696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69666">
                                            <p:txEl>
                                              <p:pRg st="3" end="3"/>
                                            </p:txEl>
                                          </p:spTgt>
                                        </p:tgtEl>
                                        <p:attrNameLst>
                                          <p:attrName>style.visibility</p:attrName>
                                        </p:attrNameLst>
                                      </p:cBhvr>
                                      <p:to>
                                        <p:strVal val="visible"/>
                                      </p:to>
                                    </p:set>
                                    <p:animEffect transition="in" filter="checkerboard(across)">
                                      <p:cBhvr>
                                        <p:cTn id="22" dur="500"/>
                                        <p:tgtEl>
                                          <p:spTgt spid="3696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69666">
                                            <p:txEl>
                                              <p:pRg st="4" end="4"/>
                                            </p:txEl>
                                          </p:spTgt>
                                        </p:tgtEl>
                                        <p:attrNameLst>
                                          <p:attrName>style.visibility</p:attrName>
                                        </p:attrNameLst>
                                      </p:cBhvr>
                                      <p:to>
                                        <p:strVal val="visible"/>
                                      </p:to>
                                    </p:set>
                                    <p:animEffect transition="in" filter="checkerboard(across)">
                                      <p:cBhvr>
                                        <p:cTn id="27" dur="500"/>
                                        <p:tgtEl>
                                          <p:spTgt spid="3696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369666">
                                            <p:txEl>
                                              <p:pRg st="5" end="5"/>
                                            </p:txEl>
                                          </p:spTgt>
                                        </p:tgtEl>
                                        <p:attrNameLst>
                                          <p:attrName>style.visibility</p:attrName>
                                        </p:attrNameLst>
                                      </p:cBhvr>
                                      <p:to>
                                        <p:strVal val="visible"/>
                                      </p:to>
                                    </p:set>
                                    <p:animEffect transition="in" filter="checkerboard(across)">
                                      <p:cBhvr>
                                        <p:cTn id="32" dur="500"/>
                                        <p:tgtEl>
                                          <p:spTgt spid="3696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zh-CN" altLang="en-US"/>
              <a:t>视图集成的两种方式</a:t>
            </a:r>
          </a:p>
        </p:txBody>
      </p:sp>
      <p:sp>
        <p:nvSpPr>
          <p:cNvPr id="537603" name="Rectangle 3"/>
          <p:cNvSpPr>
            <a:spLocks noGrp="1" noChangeArrowheads="1"/>
          </p:cNvSpPr>
          <p:nvPr>
            <p:ph type="body" idx="1"/>
          </p:nvPr>
        </p:nvSpPr>
        <p:spPr>
          <a:xfrm>
            <a:off x="457200" y="1557338"/>
            <a:ext cx="8229600" cy="1727200"/>
          </a:xfrm>
        </p:spPr>
        <p:txBody>
          <a:bodyPr/>
          <a:lstStyle/>
          <a:p>
            <a:pPr>
              <a:lnSpc>
                <a:spcPct val="130000"/>
              </a:lnSpc>
            </a:pPr>
            <a:r>
              <a:rPr lang="zh-CN" altLang="en-US" dirty="0"/>
              <a:t>多元集成法 </a:t>
            </a:r>
            <a:endParaRPr lang="zh-CN" altLang="en-US" sz="3200" dirty="0"/>
          </a:p>
          <a:p>
            <a:pPr lvl="2">
              <a:lnSpc>
                <a:spcPct val="130000"/>
              </a:lnSpc>
              <a:buFont typeface="Wingdings" panose="05000000000000000000" pitchFamily="2" charset="2"/>
              <a:buChar char="Ø"/>
            </a:pPr>
            <a:r>
              <a:rPr lang="zh-CN" altLang="en-US" sz="2000" dirty="0"/>
              <a:t>一次集成多个分</a:t>
            </a:r>
            <a:r>
              <a:rPr lang="en-US" altLang="zh-CN" sz="2000" dirty="0"/>
              <a:t>E-R</a:t>
            </a:r>
            <a:r>
              <a:rPr lang="zh-CN" altLang="en-US" sz="2000" dirty="0"/>
              <a:t>图</a:t>
            </a:r>
          </a:p>
          <a:p>
            <a:pPr lvl="2">
              <a:lnSpc>
                <a:spcPct val="130000"/>
              </a:lnSpc>
              <a:buFont typeface="Wingdings" panose="05000000000000000000" pitchFamily="2" charset="2"/>
              <a:buChar char="Ø"/>
            </a:pPr>
            <a:r>
              <a:rPr lang="zh-CN" altLang="en-US" sz="2000" dirty="0"/>
              <a:t>通常用于局部视图比较简单时</a:t>
            </a:r>
          </a:p>
        </p:txBody>
      </p:sp>
      <p:pic>
        <p:nvPicPr>
          <p:cNvPr id="537604" name="Picture 4" descr="725"/>
          <p:cNvPicPr>
            <a:picLocks noChangeAspect="1" noChangeArrowheads="1"/>
          </p:cNvPicPr>
          <p:nvPr/>
        </p:nvPicPr>
        <p:blipFill>
          <a:blip r:embed="rId2" cstate="print">
            <a:extLst>
              <a:ext uri="{28A0092B-C50C-407E-A947-70E740481C1C}">
                <a14:useLocalDpi xmlns:a14="http://schemas.microsoft.com/office/drawing/2010/main" val="0"/>
              </a:ext>
            </a:extLst>
          </a:blip>
          <a:srcRect r="44945" b="6844"/>
          <a:stretch>
            <a:fillRect/>
          </a:stretch>
        </p:blipFill>
        <p:spPr bwMode="auto">
          <a:xfrm>
            <a:off x="2124075" y="3141663"/>
            <a:ext cx="4752975" cy="3313112"/>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945D2E7A-0FED-4726-9E29-881D901EFE19}" type="slidenum">
              <a:rPr lang="en-US" altLang="zh-CN" smtClean="0"/>
              <a:pPr/>
              <a:t>92</a:t>
            </a:fld>
            <a:endParaRPr lang="en-US" altLang="zh-CN"/>
          </a:p>
        </p:txBody>
      </p:sp>
    </p:spTree>
    <p:extLst>
      <p:ext uri="{BB962C8B-B14F-4D97-AF65-F5344CB8AC3E}">
        <p14:creationId xmlns:p14="http://schemas.microsoft.com/office/powerpoint/2010/main" val="30640686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8626" name="Picture 2" descr="725"/>
          <p:cNvPicPr>
            <a:picLocks noChangeAspect="1" noChangeArrowheads="1"/>
          </p:cNvPicPr>
          <p:nvPr/>
        </p:nvPicPr>
        <p:blipFill>
          <a:blip r:embed="rId2" cstate="print">
            <a:extLst>
              <a:ext uri="{28A0092B-C50C-407E-A947-70E740481C1C}">
                <a14:useLocalDpi xmlns:a14="http://schemas.microsoft.com/office/drawing/2010/main" val="0"/>
              </a:ext>
            </a:extLst>
          </a:blip>
          <a:srcRect l="55432" b="7477"/>
          <a:stretch>
            <a:fillRect/>
          </a:stretch>
        </p:blipFill>
        <p:spPr bwMode="auto">
          <a:xfrm>
            <a:off x="2195513" y="3141663"/>
            <a:ext cx="4176712" cy="2998787"/>
          </a:xfrm>
          <a:prstGeom prst="rect">
            <a:avLst/>
          </a:prstGeom>
          <a:noFill/>
          <a:extLst>
            <a:ext uri="{909E8E84-426E-40DD-AFC4-6F175D3DCCD1}">
              <a14:hiddenFill xmlns:a14="http://schemas.microsoft.com/office/drawing/2010/main">
                <a:solidFill>
                  <a:srgbClr val="FFFFFF"/>
                </a:solidFill>
              </a14:hiddenFill>
            </a:ext>
          </a:extLst>
        </p:spPr>
      </p:pic>
      <p:sp>
        <p:nvSpPr>
          <p:cNvPr id="538627" name="Rectangle 3"/>
          <p:cNvSpPr>
            <a:spLocks noGrp="1" noChangeArrowheads="1"/>
          </p:cNvSpPr>
          <p:nvPr>
            <p:ph type="title"/>
          </p:nvPr>
        </p:nvSpPr>
        <p:spPr/>
        <p:txBody>
          <a:bodyPr/>
          <a:lstStyle/>
          <a:p>
            <a:r>
              <a:rPr lang="zh-CN" altLang="en-US"/>
              <a:t>视图的集成（续）</a:t>
            </a:r>
          </a:p>
        </p:txBody>
      </p:sp>
      <p:sp>
        <p:nvSpPr>
          <p:cNvPr id="538628" name="Rectangle 4"/>
          <p:cNvSpPr>
            <a:spLocks noGrp="1" noChangeArrowheads="1"/>
          </p:cNvSpPr>
          <p:nvPr>
            <p:ph type="body" idx="1"/>
          </p:nvPr>
        </p:nvSpPr>
        <p:spPr>
          <a:xfrm>
            <a:off x="457200" y="1484313"/>
            <a:ext cx="8229600" cy="1239837"/>
          </a:xfrm>
        </p:spPr>
        <p:txBody>
          <a:bodyPr/>
          <a:lstStyle/>
          <a:p>
            <a:pPr>
              <a:lnSpc>
                <a:spcPct val="130000"/>
              </a:lnSpc>
            </a:pPr>
            <a:r>
              <a:rPr lang="zh-CN" altLang="en-US" sz="3200" dirty="0"/>
              <a:t>逐步集成（二元集成法）</a:t>
            </a:r>
          </a:p>
          <a:p>
            <a:pPr lvl="1">
              <a:lnSpc>
                <a:spcPct val="130000"/>
              </a:lnSpc>
              <a:buFont typeface="Wingdings" panose="05000000000000000000" pitchFamily="2" charset="2"/>
              <a:buChar char="Ø"/>
            </a:pPr>
            <a:r>
              <a:rPr lang="zh-CN" altLang="en-US" sz="2000" dirty="0"/>
              <a:t>用累加的方式一次集成两个分</a:t>
            </a:r>
            <a:r>
              <a:rPr lang="en-US" altLang="zh-CN" sz="2000" dirty="0"/>
              <a:t>E-R</a:t>
            </a:r>
            <a:r>
              <a:rPr lang="zh-CN" altLang="en-US" sz="2000" dirty="0"/>
              <a:t>图 </a:t>
            </a:r>
            <a:endParaRPr lang="zh-CN" altLang="en-US" sz="1800" dirty="0"/>
          </a:p>
        </p:txBody>
      </p:sp>
      <p:sp>
        <p:nvSpPr>
          <p:cNvPr id="2" name="灯片编号占位符 1"/>
          <p:cNvSpPr>
            <a:spLocks noGrp="1"/>
          </p:cNvSpPr>
          <p:nvPr>
            <p:ph type="sldNum" sz="quarter" idx="12"/>
          </p:nvPr>
        </p:nvSpPr>
        <p:spPr/>
        <p:txBody>
          <a:bodyPr/>
          <a:lstStyle/>
          <a:p>
            <a:fld id="{945D2E7A-0FED-4726-9E29-881D901EFE19}" type="slidenum">
              <a:rPr lang="en-US" altLang="zh-CN" smtClean="0"/>
              <a:pPr/>
              <a:t>93</a:t>
            </a:fld>
            <a:endParaRPr lang="en-US" altLang="zh-CN"/>
          </a:p>
        </p:txBody>
      </p:sp>
    </p:spTree>
    <p:extLst>
      <p:ext uri="{BB962C8B-B14F-4D97-AF65-F5344CB8AC3E}">
        <p14:creationId xmlns:p14="http://schemas.microsoft.com/office/powerpoint/2010/main" val="4859587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2" name="Rectangle 4"/>
          <p:cNvSpPr>
            <a:spLocks noChangeArrowheads="1"/>
          </p:cNvSpPr>
          <p:nvPr/>
        </p:nvSpPr>
        <p:spPr bwMode="auto">
          <a:xfrm>
            <a:off x="247938" y="1651795"/>
            <a:ext cx="4824413"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marL="457200" indent="-457200" eaLnBrk="1" hangingPunct="1">
              <a:lnSpc>
                <a:spcPct val="110000"/>
              </a:lnSpc>
              <a:spcBef>
                <a:spcPct val="20000"/>
              </a:spcBef>
              <a:buClr>
                <a:srgbClr val="FF0000"/>
              </a:buClr>
              <a:buFont typeface="Arial" panose="020B0604020202020204" pitchFamily="34" charset="0"/>
              <a:buChar char="•"/>
            </a:pPr>
            <a:r>
              <a:rPr kumimoji="1" lang="zh-CN" altLang="en-US" sz="2800" b="1" i="0" dirty="0">
                <a:solidFill>
                  <a:srgbClr val="000066"/>
                </a:solidFill>
                <a:latin typeface="Tahoma" pitchFamily="34" charset="0"/>
              </a:rPr>
              <a:t>集成局部</a:t>
            </a:r>
            <a:r>
              <a:rPr kumimoji="1" lang="en-US" altLang="zh-CN" sz="2800" b="1" i="0" dirty="0">
                <a:solidFill>
                  <a:srgbClr val="000066"/>
                </a:solidFill>
                <a:latin typeface="Tahoma" pitchFamily="34" charset="0"/>
              </a:rPr>
              <a:t>E-R</a:t>
            </a:r>
            <a:r>
              <a:rPr kumimoji="1" lang="zh-CN" altLang="en-US" sz="2800" b="1" i="0" dirty="0">
                <a:solidFill>
                  <a:srgbClr val="000066"/>
                </a:solidFill>
                <a:latin typeface="Tahoma" pitchFamily="34" charset="0"/>
              </a:rPr>
              <a:t>图步骤</a:t>
            </a:r>
            <a:r>
              <a:rPr kumimoji="1" lang="en-US" altLang="zh-CN" sz="2800" b="1" i="0" dirty="0">
                <a:solidFill>
                  <a:srgbClr val="000066"/>
                </a:solidFill>
                <a:latin typeface="Tahoma" pitchFamily="34" charset="0"/>
              </a:rPr>
              <a:t>:</a:t>
            </a:r>
          </a:p>
          <a:p>
            <a:pPr eaLnBrk="1" hangingPunct="1">
              <a:lnSpc>
                <a:spcPct val="110000"/>
              </a:lnSpc>
              <a:spcBef>
                <a:spcPct val="20000"/>
              </a:spcBef>
              <a:buClr>
                <a:schemeClr val="accent1"/>
              </a:buClr>
            </a:pPr>
            <a:r>
              <a:rPr kumimoji="1" lang="en-US" altLang="zh-CN" sz="2800" b="1" i="0" dirty="0">
                <a:solidFill>
                  <a:srgbClr val="CC3300"/>
                </a:solidFill>
                <a:latin typeface="Tahoma" pitchFamily="34" charset="0"/>
              </a:rPr>
              <a:t>⒈  </a:t>
            </a:r>
            <a:r>
              <a:rPr kumimoji="1" lang="zh-CN" altLang="en-US" sz="2800" b="1" i="0" dirty="0">
                <a:solidFill>
                  <a:srgbClr val="CC3300"/>
                </a:solidFill>
                <a:latin typeface="Tahoma" pitchFamily="34" charset="0"/>
              </a:rPr>
              <a:t>合并</a:t>
            </a:r>
            <a:r>
              <a:rPr kumimoji="1" lang="zh-CN" altLang="en-US" sz="2800" b="1" i="0" dirty="0">
                <a:solidFill>
                  <a:srgbClr val="000066"/>
                </a:solidFill>
                <a:latin typeface="Tahoma" pitchFamily="34" charset="0"/>
              </a:rPr>
              <a:t>：解决各局部</a:t>
            </a:r>
            <a:r>
              <a:rPr kumimoji="1" lang="en-US" altLang="zh-CN" sz="2800" b="1" i="0" dirty="0">
                <a:solidFill>
                  <a:srgbClr val="000066"/>
                </a:solidFill>
                <a:latin typeface="Tahoma" pitchFamily="34" charset="0"/>
              </a:rPr>
              <a:t>E-R</a:t>
            </a:r>
            <a:r>
              <a:rPr kumimoji="1" lang="zh-CN" altLang="en-US" sz="2800" b="1" i="0" dirty="0">
                <a:solidFill>
                  <a:srgbClr val="000066"/>
                </a:solidFill>
                <a:latin typeface="Tahoma" pitchFamily="34" charset="0"/>
              </a:rPr>
              <a:t>图之间的冲突，将各分</a:t>
            </a:r>
            <a:r>
              <a:rPr kumimoji="1" lang="en-US" altLang="zh-CN" sz="2800" b="1" i="0" dirty="0">
                <a:solidFill>
                  <a:srgbClr val="000066"/>
                </a:solidFill>
                <a:latin typeface="Tahoma" pitchFamily="34" charset="0"/>
              </a:rPr>
              <a:t>E </a:t>
            </a:r>
            <a:r>
              <a:rPr kumimoji="1" lang="en-US" altLang="zh-CN" sz="2800" b="1" i="0" dirty="0">
                <a:solidFill>
                  <a:srgbClr val="000066"/>
                </a:solidFill>
                <a:latin typeface="Times New Roman" pitchFamily="18" charset="0"/>
              </a:rPr>
              <a:t>–</a:t>
            </a:r>
            <a:r>
              <a:rPr kumimoji="1" lang="en-US" altLang="zh-CN" sz="2800" b="1" i="0" dirty="0">
                <a:solidFill>
                  <a:srgbClr val="000066"/>
                </a:solidFill>
                <a:latin typeface="Tahoma" pitchFamily="34" charset="0"/>
              </a:rPr>
              <a:t>R</a:t>
            </a:r>
            <a:r>
              <a:rPr kumimoji="1" lang="zh-CN" altLang="en-US" sz="2800" b="1" i="0" dirty="0">
                <a:solidFill>
                  <a:srgbClr val="000066"/>
                </a:solidFill>
                <a:latin typeface="Tahoma" pitchFamily="34" charset="0"/>
              </a:rPr>
              <a:t>图合并起来生成初步</a:t>
            </a:r>
            <a:r>
              <a:rPr kumimoji="1" lang="en-US" altLang="zh-CN" sz="2800" b="1" i="0" dirty="0">
                <a:solidFill>
                  <a:srgbClr val="000066"/>
                </a:solidFill>
                <a:latin typeface="Tahoma" pitchFamily="34" charset="0"/>
              </a:rPr>
              <a:t>E-R</a:t>
            </a:r>
            <a:r>
              <a:rPr kumimoji="1" lang="zh-CN" altLang="en-US" sz="2800" b="1" i="0" dirty="0">
                <a:solidFill>
                  <a:srgbClr val="000066"/>
                </a:solidFill>
                <a:latin typeface="Tahoma" pitchFamily="34" charset="0"/>
              </a:rPr>
              <a:t>图。</a:t>
            </a:r>
          </a:p>
          <a:p>
            <a:pPr eaLnBrk="1" hangingPunct="1">
              <a:lnSpc>
                <a:spcPct val="110000"/>
              </a:lnSpc>
              <a:spcBef>
                <a:spcPct val="20000"/>
              </a:spcBef>
              <a:buClr>
                <a:schemeClr val="accent1"/>
              </a:buClr>
            </a:pPr>
            <a:r>
              <a:rPr kumimoji="1" lang="zh-CN" altLang="en-US" sz="2800" b="1" i="0" dirty="0">
                <a:solidFill>
                  <a:srgbClr val="CC3300"/>
                </a:solidFill>
                <a:latin typeface="Tahoma" pitchFamily="34" charset="0"/>
              </a:rPr>
              <a:t>⒉  优化</a:t>
            </a:r>
            <a:r>
              <a:rPr kumimoji="1" lang="zh-CN" altLang="en-US" sz="2800" b="1" i="0" dirty="0">
                <a:solidFill>
                  <a:srgbClr val="000066"/>
                </a:solidFill>
                <a:latin typeface="Tahoma" pitchFamily="34" charset="0"/>
              </a:rPr>
              <a:t>：消除不必要的冗余，生成全局</a:t>
            </a:r>
            <a:r>
              <a:rPr kumimoji="1" lang="en-US" altLang="zh-CN" sz="2800" b="1" i="0" dirty="0">
                <a:solidFill>
                  <a:srgbClr val="000066"/>
                </a:solidFill>
                <a:latin typeface="Tahoma" pitchFamily="34" charset="0"/>
              </a:rPr>
              <a:t>E-R</a:t>
            </a:r>
            <a:r>
              <a:rPr kumimoji="1" lang="zh-CN" altLang="en-US" sz="2800" b="1" i="0" dirty="0">
                <a:solidFill>
                  <a:srgbClr val="000066"/>
                </a:solidFill>
                <a:latin typeface="Tahoma" pitchFamily="34" charset="0"/>
              </a:rPr>
              <a:t>图。</a:t>
            </a:r>
          </a:p>
        </p:txBody>
      </p:sp>
      <p:sp>
        <p:nvSpPr>
          <p:cNvPr id="43013" name="Line 6"/>
          <p:cNvSpPr>
            <a:spLocks noChangeShapeType="1"/>
          </p:cNvSpPr>
          <p:nvPr/>
        </p:nvSpPr>
        <p:spPr bwMode="auto">
          <a:xfrm>
            <a:off x="6243781" y="2536676"/>
            <a:ext cx="0" cy="792163"/>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14" name="Text Box 7"/>
          <p:cNvSpPr txBox="1">
            <a:spLocks noChangeArrowheads="1"/>
          </p:cNvSpPr>
          <p:nvPr/>
        </p:nvSpPr>
        <p:spPr bwMode="auto">
          <a:xfrm>
            <a:off x="6391131" y="2635101"/>
            <a:ext cx="1316939"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a:r>
              <a:rPr lang="zh-CN" altLang="en-US" sz="2400" b="1" i="0">
                <a:solidFill>
                  <a:srgbClr val="000066"/>
                </a:solidFill>
                <a:latin typeface="Times New Roman" pitchFamily="18" charset="0"/>
              </a:rPr>
              <a:t>合并</a:t>
            </a:r>
            <a:endParaRPr lang="zh-CN" altLang="en-US" sz="1600" i="0">
              <a:solidFill>
                <a:srgbClr val="000066"/>
              </a:solidFill>
              <a:latin typeface="Times New Roman" pitchFamily="18" charset="0"/>
            </a:endParaRPr>
          </a:p>
        </p:txBody>
      </p:sp>
      <p:sp>
        <p:nvSpPr>
          <p:cNvPr id="43015" name="Text Box 8"/>
          <p:cNvSpPr txBox="1">
            <a:spLocks noChangeArrowheads="1"/>
          </p:cNvSpPr>
          <p:nvPr/>
        </p:nvSpPr>
        <p:spPr bwMode="auto">
          <a:xfrm>
            <a:off x="5219700" y="3328839"/>
            <a:ext cx="2050005" cy="495300"/>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lnSpc>
                <a:spcPct val="100000"/>
              </a:lnSpc>
            </a:pPr>
            <a:r>
              <a:rPr lang="zh-CN" altLang="en-US" sz="2400" b="1" i="0" dirty="0">
                <a:solidFill>
                  <a:srgbClr val="000066"/>
                </a:solidFill>
                <a:latin typeface="Times New Roman" pitchFamily="18" charset="0"/>
              </a:rPr>
              <a:t>初步</a:t>
            </a:r>
            <a:r>
              <a:rPr lang="en-US" altLang="zh-CN" sz="2400" b="1" i="0" dirty="0">
                <a:solidFill>
                  <a:srgbClr val="000066"/>
                </a:solidFill>
                <a:latin typeface="Times New Roman" pitchFamily="18" charset="0"/>
              </a:rPr>
              <a:t>E-R</a:t>
            </a:r>
            <a:r>
              <a:rPr lang="zh-CN" altLang="en-US" sz="2400" b="1" i="0" dirty="0">
                <a:solidFill>
                  <a:srgbClr val="000066"/>
                </a:solidFill>
                <a:latin typeface="Times New Roman" pitchFamily="18" charset="0"/>
              </a:rPr>
              <a:t>图</a:t>
            </a:r>
          </a:p>
        </p:txBody>
      </p:sp>
      <p:sp>
        <p:nvSpPr>
          <p:cNvPr id="43016" name="Text Box 9"/>
          <p:cNvSpPr txBox="1">
            <a:spLocks noChangeArrowheads="1"/>
          </p:cNvSpPr>
          <p:nvPr/>
        </p:nvSpPr>
        <p:spPr bwMode="auto">
          <a:xfrm>
            <a:off x="5365208" y="2060848"/>
            <a:ext cx="1757147" cy="495300"/>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a:lnSpc>
                <a:spcPct val="100000"/>
              </a:lnSpc>
              <a:spcBef>
                <a:spcPts val="0"/>
              </a:spcBef>
            </a:pPr>
            <a:r>
              <a:rPr lang="zh-CN" altLang="en-US" sz="2400" b="1" i="0" dirty="0">
                <a:solidFill>
                  <a:srgbClr val="000066"/>
                </a:solidFill>
                <a:latin typeface="Times New Roman" pitchFamily="18" charset="0"/>
              </a:rPr>
              <a:t>局部</a:t>
            </a:r>
            <a:r>
              <a:rPr lang="en-US" altLang="zh-CN" sz="2400" b="1" i="0" dirty="0">
                <a:solidFill>
                  <a:srgbClr val="000066"/>
                </a:solidFill>
                <a:latin typeface="Times New Roman" pitchFamily="18" charset="0"/>
              </a:rPr>
              <a:t>E-R</a:t>
            </a:r>
            <a:r>
              <a:rPr lang="zh-CN" altLang="en-US" sz="2400" b="1" i="0" dirty="0">
                <a:solidFill>
                  <a:srgbClr val="000066"/>
                </a:solidFill>
                <a:latin typeface="Times New Roman" pitchFamily="18" charset="0"/>
              </a:rPr>
              <a:t>图</a:t>
            </a:r>
          </a:p>
        </p:txBody>
      </p:sp>
      <p:sp>
        <p:nvSpPr>
          <p:cNvPr id="43017" name="Text Box 10"/>
          <p:cNvSpPr txBox="1">
            <a:spLocks noChangeArrowheads="1"/>
          </p:cNvSpPr>
          <p:nvPr/>
        </p:nvSpPr>
        <p:spPr bwMode="auto">
          <a:xfrm>
            <a:off x="5219700" y="4517876"/>
            <a:ext cx="2050005" cy="495300"/>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a:lnSpc>
                <a:spcPct val="100000"/>
              </a:lnSpc>
            </a:pPr>
            <a:r>
              <a:rPr lang="zh-CN" altLang="en-US" sz="2400" b="1" i="0" dirty="0">
                <a:solidFill>
                  <a:srgbClr val="000066"/>
                </a:solidFill>
                <a:latin typeface="Times New Roman" pitchFamily="18" charset="0"/>
              </a:rPr>
              <a:t>全局</a:t>
            </a:r>
            <a:r>
              <a:rPr lang="en-US" altLang="zh-CN" sz="2400" b="1" i="0" dirty="0">
                <a:solidFill>
                  <a:srgbClr val="000066"/>
                </a:solidFill>
                <a:latin typeface="Times New Roman" pitchFamily="18" charset="0"/>
              </a:rPr>
              <a:t>E-R</a:t>
            </a:r>
            <a:r>
              <a:rPr lang="zh-CN" altLang="en-US" sz="2400" b="1" i="0" dirty="0">
                <a:solidFill>
                  <a:srgbClr val="000066"/>
                </a:solidFill>
                <a:latin typeface="Times New Roman" pitchFamily="18" charset="0"/>
              </a:rPr>
              <a:t>图</a:t>
            </a:r>
          </a:p>
        </p:txBody>
      </p:sp>
      <p:sp>
        <p:nvSpPr>
          <p:cNvPr id="43018" name="Line 11"/>
          <p:cNvSpPr>
            <a:spLocks noChangeShapeType="1"/>
          </p:cNvSpPr>
          <p:nvPr/>
        </p:nvSpPr>
        <p:spPr bwMode="auto">
          <a:xfrm>
            <a:off x="6243781" y="3824139"/>
            <a:ext cx="0" cy="693738"/>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19" name="Text Box 12"/>
          <p:cNvSpPr txBox="1">
            <a:spLocks noChangeArrowheads="1"/>
          </p:cNvSpPr>
          <p:nvPr/>
        </p:nvSpPr>
        <p:spPr bwMode="auto">
          <a:xfrm>
            <a:off x="6391131" y="3924151"/>
            <a:ext cx="3219594"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just"/>
            <a:r>
              <a:rPr lang="zh-CN" altLang="en-US" sz="2400" b="1" i="0">
                <a:solidFill>
                  <a:srgbClr val="000066"/>
                </a:solidFill>
                <a:latin typeface="Times New Roman" pitchFamily="18" charset="0"/>
              </a:rPr>
              <a:t>消除不必要的冗余</a:t>
            </a:r>
            <a:endParaRPr lang="zh-CN" altLang="en-US" sz="1600" i="0">
              <a:solidFill>
                <a:srgbClr val="000066"/>
              </a:solidFill>
              <a:latin typeface="Times New Roman" pitchFamily="18" charset="0"/>
            </a:endParaRPr>
          </a:p>
        </p:txBody>
      </p:sp>
      <p:sp>
        <p:nvSpPr>
          <p:cNvPr id="3" name="灯片编号占位符 2"/>
          <p:cNvSpPr>
            <a:spLocks noGrp="1"/>
          </p:cNvSpPr>
          <p:nvPr>
            <p:ph type="sldNum" sz="quarter" idx="11"/>
          </p:nvPr>
        </p:nvSpPr>
        <p:spPr>
          <a:xfrm>
            <a:off x="395536" y="6309320"/>
            <a:ext cx="1368524" cy="321097"/>
          </a:xfrm>
        </p:spPr>
        <p:txBody>
          <a:bodyPr/>
          <a:lstStyle/>
          <a:p>
            <a:pPr>
              <a:defRPr/>
            </a:pPr>
            <a:fld id="{C8E68E76-BED9-4822-AFC4-B7367625829A}" type="slidenum">
              <a:rPr lang="en-US" altLang="zh-CN" smtClean="0">
                <a:solidFill>
                  <a:schemeClr val="tx1"/>
                </a:solidFill>
              </a:rPr>
              <a:pPr>
                <a:defRPr/>
              </a:pPr>
              <a:t>94</a:t>
            </a:fld>
            <a:endParaRPr lang="en-US" altLang="zh-CN" dirty="0">
              <a:solidFill>
                <a:schemeClr val="tx1"/>
              </a:solidFill>
            </a:endParaRPr>
          </a:p>
        </p:txBody>
      </p:sp>
      <p:sp>
        <p:nvSpPr>
          <p:cNvPr id="13" name="Rectangle 4"/>
          <p:cNvSpPr>
            <a:spLocks noChangeArrowheads="1"/>
          </p:cNvSpPr>
          <p:nvPr/>
        </p:nvSpPr>
        <p:spPr bwMode="auto">
          <a:xfrm>
            <a:off x="395536" y="692696"/>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marL="0" indent="0" eaLnBrk="1" hangingPunct="1">
              <a:lnSpc>
                <a:spcPct val="90000"/>
              </a:lnSpc>
              <a:spcBef>
                <a:spcPct val="20000"/>
              </a:spcBef>
              <a:buClr>
                <a:srgbClr val="FFFF66"/>
              </a:buClr>
              <a:buSzPct val="75000"/>
            </a:pPr>
            <a:r>
              <a:rPr kumimoji="1" lang="en-US" altLang="zh-CN" sz="3200" b="1" i="0" dirty="0">
                <a:solidFill>
                  <a:schemeClr val="bg1"/>
                </a:solidFill>
                <a:latin typeface="Tahoma" pitchFamily="34" charset="0"/>
              </a:rPr>
              <a:t>  </a:t>
            </a:r>
            <a:r>
              <a:rPr kumimoji="1" lang="zh-CN" altLang="en-US" sz="3200" b="1" i="0" dirty="0">
                <a:solidFill>
                  <a:schemeClr val="bg1"/>
                </a:solidFill>
                <a:latin typeface="Tahoma" pitchFamily="34" charset="0"/>
              </a:rPr>
              <a:t>局部</a:t>
            </a:r>
            <a:r>
              <a:rPr kumimoji="1" lang="en-US" altLang="zh-CN" sz="3200" b="1" i="0" dirty="0">
                <a:solidFill>
                  <a:schemeClr val="bg1"/>
                </a:solidFill>
                <a:latin typeface="Tahoma" pitchFamily="34" charset="0"/>
              </a:rPr>
              <a:t>E-R</a:t>
            </a:r>
            <a:r>
              <a:rPr kumimoji="1" lang="zh-CN" altLang="en-US" sz="3200" b="1" i="0" dirty="0">
                <a:solidFill>
                  <a:schemeClr val="bg1"/>
                </a:solidFill>
                <a:latin typeface="Tahoma" pitchFamily="34" charset="0"/>
              </a:rPr>
              <a:t>模型的集成</a:t>
            </a:r>
          </a:p>
        </p:txBody>
      </p:sp>
    </p:spTree>
    <p:extLst>
      <p:ext uri="{BB962C8B-B14F-4D97-AF65-F5344CB8AC3E}">
        <p14:creationId xmlns:p14="http://schemas.microsoft.com/office/powerpoint/2010/main" val="2700028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0692">
                                            <p:txEl>
                                              <p:pRg st="0" end="0"/>
                                            </p:txEl>
                                          </p:spTgt>
                                        </p:tgtEl>
                                        <p:attrNameLst>
                                          <p:attrName>style.visibility</p:attrName>
                                        </p:attrNameLst>
                                      </p:cBhvr>
                                      <p:to>
                                        <p:strVal val="visible"/>
                                      </p:to>
                                    </p:set>
                                    <p:animEffect transition="in" filter="blinds(horizontal)">
                                      <p:cBhvr>
                                        <p:cTn id="7" dur="500"/>
                                        <p:tgtEl>
                                          <p:spTgt spid="3706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0692">
                                            <p:txEl>
                                              <p:pRg st="1" end="1"/>
                                            </p:txEl>
                                          </p:spTgt>
                                        </p:tgtEl>
                                        <p:attrNameLst>
                                          <p:attrName>style.visibility</p:attrName>
                                        </p:attrNameLst>
                                      </p:cBhvr>
                                      <p:to>
                                        <p:strVal val="visible"/>
                                      </p:to>
                                    </p:set>
                                    <p:animEffect transition="in" filter="blinds(horizontal)">
                                      <p:cBhvr>
                                        <p:cTn id="12" dur="500"/>
                                        <p:tgtEl>
                                          <p:spTgt spid="3706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0692">
                                            <p:txEl>
                                              <p:pRg st="2" end="2"/>
                                            </p:txEl>
                                          </p:spTgt>
                                        </p:tgtEl>
                                        <p:attrNameLst>
                                          <p:attrName>style.visibility</p:attrName>
                                        </p:attrNameLst>
                                      </p:cBhvr>
                                      <p:to>
                                        <p:strVal val="visible"/>
                                      </p:to>
                                    </p:set>
                                    <p:animEffect transition="in" filter="blinds(horizontal)">
                                      <p:cBhvr>
                                        <p:cTn id="17" dur="500"/>
                                        <p:tgtEl>
                                          <p:spTgt spid="3706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2"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bwMode="auto">
          <a:xfrm>
            <a:off x="304800" y="764704"/>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Clr>
                <a:srgbClr val="FFFF66"/>
              </a:buClr>
              <a:buFontTx/>
              <a:buNone/>
            </a:pPr>
            <a:r>
              <a:rPr lang="zh-CN" altLang="en-US" b="1" dirty="0">
                <a:solidFill>
                  <a:schemeClr val="bg1"/>
                </a:solidFill>
              </a:rPr>
              <a:t>（</a:t>
            </a:r>
            <a:r>
              <a:rPr lang="en-US" altLang="zh-CN" b="1" dirty="0">
                <a:solidFill>
                  <a:schemeClr val="bg1"/>
                </a:solidFill>
              </a:rPr>
              <a:t>1</a:t>
            </a:r>
            <a:r>
              <a:rPr lang="zh-CN" altLang="en-US" b="1" dirty="0">
                <a:solidFill>
                  <a:schemeClr val="bg1"/>
                </a:solidFill>
              </a:rPr>
              <a:t>） 合并局部</a:t>
            </a:r>
            <a:r>
              <a:rPr lang="en-US" altLang="zh-CN" b="1" dirty="0">
                <a:solidFill>
                  <a:schemeClr val="bg1"/>
                </a:solidFill>
              </a:rPr>
              <a:t>E-R</a:t>
            </a:r>
            <a:r>
              <a:rPr lang="zh-CN" altLang="en-US" b="1" dirty="0">
                <a:solidFill>
                  <a:schemeClr val="bg1"/>
                </a:solidFill>
              </a:rPr>
              <a:t>图，生成全局</a:t>
            </a:r>
            <a:r>
              <a:rPr lang="en-US" altLang="zh-CN" b="1" dirty="0">
                <a:solidFill>
                  <a:schemeClr val="bg1"/>
                </a:solidFill>
              </a:rPr>
              <a:t>E-R</a:t>
            </a:r>
            <a:r>
              <a:rPr lang="zh-CN" altLang="en-US" b="1" dirty="0">
                <a:solidFill>
                  <a:schemeClr val="bg1"/>
                </a:solidFill>
              </a:rPr>
              <a:t>图</a:t>
            </a:r>
          </a:p>
        </p:txBody>
      </p:sp>
      <p:sp>
        <p:nvSpPr>
          <p:cNvPr id="462852" name="Rectangle 4"/>
          <p:cNvSpPr>
            <a:spLocks noChangeArrowheads="1"/>
          </p:cNvSpPr>
          <p:nvPr/>
        </p:nvSpPr>
        <p:spPr bwMode="auto">
          <a:xfrm>
            <a:off x="609600" y="1841376"/>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00000"/>
              </a:lnSpc>
              <a:spcBef>
                <a:spcPct val="20000"/>
              </a:spcBef>
              <a:buClr>
                <a:srgbClr val="FF0000"/>
              </a:buClr>
              <a:buFontTx/>
              <a:buChar char="•"/>
            </a:pPr>
            <a:r>
              <a:rPr kumimoji="1" lang="zh-CN" altLang="en-US" sz="2800" b="1" i="0" dirty="0">
                <a:solidFill>
                  <a:srgbClr val="000066"/>
                </a:solidFill>
                <a:latin typeface="Tahoma" pitchFamily="34" charset="0"/>
              </a:rPr>
              <a:t>各局部Ｅ</a:t>
            </a:r>
            <a:r>
              <a:rPr kumimoji="1" lang="en-US" altLang="zh-CN" sz="2800" b="1" i="0" dirty="0">
                <a:solidFill>
                  <a:srgbClr val="000066"/>
                </a:solidFill>
                <a:latin typeface="Tahoma" pitchFamily="34" charset="0"/>
              </a:rPr>
              <a:t>-</a:t>
            </a:r>
            <a:r>
              <a:rPr kumimoji="1" lang="zh-CN" altLang="en-US" sz="2800" b="1" i="0" dirty="0">
                <a:solidFill>
                  <a:srgbClr val="000066"/>
                </a:solidFill>
                <a:latin typeface="Tahoma" pitchFamily="34" charset="0"/>
              </a:rPr>
              <a:t>Ｒ图存在冲突</a:t>
            </a:r>
          </a:p>
          <a:p>
            <a:pPr lvl="1" eaLnBrk="1" hangingPunct="1">
              <a:lnSpc>
                <a:spcPct val="100000"/>
              </a:lnSpc>
              <a:spcBef>
                <a:spcPct val="20000"/>
              </a:spcBef>
              <a:buClr>
                <a:schemeClr val="hlink"/>
              </a:buClr>
            </a:pPr>
            <a:r>
              <a:rPr kumimoji="1" lang="zh-CN" altLang="en-US" sz="2800" b="1" i="0" dirty="0">
                <a:solidFill>
                  <a:srgbClr val="000066"/>
                </a:solidFill>
                <a:latin typeface="Tahoma" pitchFamily="34" charset="0"/>
              </a:rPr>
              <a:t>        各个局部应用所面向的问题不同且由不同的设计人员进行设计</a:t>
            </a:r>
          </a:p>
        </p:txBody>
      </p:sp>
      <p:sp>
        <p:nvSpPr>
          <p:cNvPr id="462853" name="AutoShape 5"/>
          <p:cNvSpPr>
            <a:spLocks noChangeArrowheads="1"/>
          </p:cNvSpPr>
          <p:nvPr/>
        </p:nvSpPr>
        <p:spPr bwMode="auto">
          <a:xfrm>
            <a:off x="3962400" y="3251448"/>
            <a:ext cx="228600" cy="609600"/>
          </a:xfrm>
          <a:prstGeom prst="downArrow">
            <a:avLst>
              <a:gd name="adj1" fmla="val 50000"/>
              <a:gd name="adj2" fmla="val 66667"/>
            </a:avLst>
          </a:prstGeom>
          <a:solidFill>
            <a:schemeClr val="hlink"/>
          </a:solidFill>
          <a:ln w="9525">
            <a:solidFill>
              <a:schemeClr val="hlink"/>
            </a:solidFill>
            <a:miter lim="800000"/>
            <a:headEnd/>
            <a:tailEnd/>
          </a:ln>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endParaRPr lang="zh-CN" altLang="en-US"/>
          </a:p>
        </p:txBody>
      </p:sp>
      <p:sp>
        <p:nvSpPr>
          <p:cNvPr id="462854" name="Rectangle 6"/>
          <p:cNvSpPr>
            <a:spLocks noChangeArrowheads="1"/>
          </p:cNvSpPr>
          <p:nvPr/>
        </p:nvSpPr>
        <p:spPr bwMode="auto">
          <a:xfrm>
            <a:off x="381000" y="3284984"/>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lvl="1" eaLnBrk="1" hangingPunct="1">
              <a:lnSpc>
                <a:spcPct val="100000"/>
              </a:lnSpc>
              <a:spcBef>
                <a:spcPct val="20000"/>
              </a:spcBef>
              <a:buClr>
                <a:schemeClr val="hlink"/>
              </a:buClr>
            </a:pPr>
            <a:endParaRPr kumimoji="1" lang="en-US" altLang="zh-CN" sz="2800" b="1" i="0" dirty="0">
              <a:solidFill>
                <a:srgbClr val="000066"/>
              </a:solidFill>
              <a:latin typeface="Tahoma" pitchFamily="34" charset="0"/>
            </a:endParaRPr>
          </a:p>
          <a:p>
            <a:pPr lvl="1" eaLnBrk="1" hangingPunct="1">
              <a:lnSpc>
                <a:spcPct val="100000"/>
              </a:lnSpc>
              <a:spcBef>
                <a:spcPct val="20000"/>
              </a:spcBef>
              <a:buClr>
                <a:schemeClr val="hlink"/>
              </a:buClr>
            </a:pPr>
            <a:r>
              <a:rPr kumimoji="1" lang="en-US" altLang="zh-CN" sz="2800" b="1" i="0" dirty="0">
                <a:solidFill>
                  <a:srgbClr val="000066"/>
                </a:solidFill>
                <a:latin typeface="Tahoma" pitchFamily="34" charset="0"/>
              </a:rPr>
              <a:t>	        </a:t>
            </a:r>
            <a:r>
              <a:rPr kumimoji="1" lang="zh-CN" altLang="en-US" sz="2800" b="1" i="0" dirty="0">
                <a:solidFill>
                  <a:srgbClr val="000066"/>
                </a:solidFill>
                <a:latin typeface="Tahoma" pitchFamily="34" charset="0"/>
              </a:rPr>
              <a:t>各个局部</a:t>
            </a:r>
            <a:r>
              <a:rPr kumimoji="1" lang="en-US" altLang="zh-CN" sz="2800" b="1" i="0" dirty="0">
                <a:solidFill>
                  <a:srgbClr val="000066"/>
                </a:solidFill>
                <a:latin typeface="Tahoma" pitchFamily="34" charset="0"/>
              </a:rPr>
              <a:t>E-R</a:t>
            </a:r>
            <a:r>
              <a:rPr kumimoji="1" lang="zh-CN" altLang="en-US" sz="2800" b="1" i="0" dirty="0">
                <a:solidFill>
                  <a:srgbClr val="000066"/>
                </a:solidFill>
                <a:latin typeface="Tahoma" pitchFamily="34" charset="0"/>
              </a:rPr>
              <a:t>图之间必定会存在许多不一致的地方－－冲突</a:t>
            </a:r>
          </a:p>
          <a:p>
            <a:pPr lvl="1" eaLnBrk="1" hangingPunct="1">
              <a:lnSpc>
                <a:spcPct val="100000"/>
              </a:lnSpc>
              <a:spcBef>
                <a:spcPct val="20000"/>
              </a:spcBef>
              <a:buClr>
                <a:schemeClr val="hlink"/>
              </a:buClr>
            </a:pPr>
            <a:endParaRPr kumimoji="1" lang="zh-CN" altLang="en-US" sz="1000" b="1" i="0" dirty="0">
              <a:solidFill>
                <a:srgbClr val="000066"/>
              </a:solidFill>
              <a:latin typeface="Tahoma" pitchFamily="34" charset="0"/>
            </a:endParaRPr>
          </a:p>
          <a:p>
            <a:pPr lvl="1" eaLnBrk="1" hangingPunct="1">
              <a:lnSpc>
                <a:spcPct val="100000"/>
              </a:lnSpc>
              <a:spcBef>
                <a:spcPct val="20000"/>
              </a:spcBef>
              <a:buClr>
                <a:schemeClr val="hlink"/>
              </a:buClr>
            </a:pPr>
            <a:r>
              <a:rPr kumimoji="1" lang="zh-CN" altLang="en-US" sz="2800" b="1" i="0" dirty="0">
                <a:solidFill>
                  <a:srgbClr val="000066"/>
                </a:solidFill>
                <a:latin typeface="Tahoma" pitchFamily="34" charset="0"/>
              </a:rPr>
              <a:t>合并局部</a:t>
            </a:r>
            <a:r>
              <a:rPr kumimoji="1" lang="en-US" altLang="zh-CN" sz="2800" b="1" i="0" dirty="0">
                <a:solidFill>
                  <a:srgbClr val="000066"/>
                </a:solidFill>
                <a:latin typeface="Tahoma" pitchFamily="34" charset="0"/>
              </a:rPr>
              <a:t>E-R</a:t>
            </a:r>
            <a:r>
              <a:rPr kumimoji="1" lang="zh-CN" altLang="en-US" sz="2800" b="1" i="0" dirty="0">
                <a:solidFill>
                  <a:srgbClr val="000066"/>
                </a:solidFill>
                <a:latin typeface="Tahoma" pitchFamily="34" charset="0"/>
              </a:rPr>
              <a:t>图的主要工作与关键所在：</a:t>
            </a:r>
            <a:r>
              <a:rPr kumimoji="1" lang="zh-CN" altLang="en-US" sz="2800" b="1" i="0" dirty="0">
                <a:solidFill>
                  <a:srgbClr val="FF3300"/>
                </a:solidFill>
                <a:latin typeface="Tahoma" pitchFamily="34" charset="0"/>
              </a:rPr>
              <a:t>合理消除各局部</a:t>
            </a:r>
            <a:r>
              <a:rPr kumimoji="1" lang="en-US" altLang="zh-CN" sz="2800" b="1" i="0" dirty="0">
                <a:solidFill>
                  <a:srgbClr val="FF3300"/>
                </a:solidFill>
                <a:latin typeface="Tahoma" pitchFamily="34" charset="0"/>
              </a:rPr>
              <a:t>E-R</a:t>
            </a:r>
            <a:r>
              <a:rPr kumimoji="1" lang="zh-CN" altLang="en-US" sz="2800" b="1" i="0" dirty="0">
                <a:solidFill>
                  <a:srgbClr val="FF3300"/>
                </a:solidFill>
                <a:latin typeface="Tahoma" pitchFamily="34" charset="0"/>
              </a:rPr>
              <a:t>图的冲突。</a:t>
            </a:r>
          </a:p>
        </p:txBody>
      </p:sp>
      <p:sp>
        <p:nvSpPr>
          <p:cNvPr id="2" name="灯片编号占位符 1"/>
          <p:cNvSpPr>
            <a:spLocks noGrp="1"/>
          </p:cNvSpPr>
          <p:nvPr>
            <p:ph type="sldNum" sz="quarter" idx="11"/>
          </p:nvPr>
        </p:nvSpPr>
        <p:spPr>
          <a:xfrm>
            <a:off x="381000" y="6309320"/>
            <a:ext cx="1728564" cy="301625"/>
          </a:xfrm>
        </p:spPr>
        <p:txBody>
          <a:bodyPr/>
          <a:lstStyle/>
          <a:p>
            <a:pPr>
              <a:defRPr/>
            </a:pPr>
            <a:fld id="{C8E68E76-BED9-4822-AFC4-B7367625829A}" type="slidenum">
              <a:rPr lang="en-US" altLang="zh-CN" smtClean="0">
                <a:solidFill>
                  <a:schemeClr val="tx1"/>
                </a:solidFill>
              </a:rPr>
              <a:pPr>
                <a:defRPr/>
              </a:pPr>
              <a:t>95</a:t>
            </a:fld>
            <a:endParaRPr lang="en-US" altLang="zh-CN" dirty="0">
              <a:solidFill>
                <a:schemeClr val="tx1"/>
              </a:solidFill>
            </a:endParaRPr>
          </a:p>
        </p:txBody>
      </p:sp>
    </p:spTree>
    <p:extLst>
      <p:ext uri="{BB962C8B-B14F-4D97-AF65-F5344CB8AC3E}">
        <p14:creationId xmlns:p14="http://schemas.microsoft.com/office/powerpoint/2010/main" val="4342551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2852">
                                            <p:txEl>
                                              <p:pRg st="0" end="0"/>
                                            </p:txEl>
                                          </p:spTgt>
                                        </p:tgtEl>
                                        <p:attrNameLst>
                                          <p:attrName>style.visibility</p:attrName>
                                        </p:attrNameLst>
                                      </p:cBhvr>
                                      <p:to>
                                        <p:strVal val="visible"/>
                                      </p:to>
                                    </p:set>
                                    <p:animEffect transition="in" filter="blinds(horizontal)">
                                      <p:cBhvr>
                                        <p:cTn id="7" dur="500"/>
                                        <p:tgtEl>
                                          <p:spTgt spid="4628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2852">
                                            <p:txEl>
                                              <p:pRg st="1" end="1"/>
                                            </p:txEl>
                                          </p:spTgt>
                                        </p:tgtEl>
                                        <p:attrNameLst>
                                          <p:attrName>style.visibility</p:attrName>
                                        </p:attrNameLst>
                                      </p:cBhvr>
                                      <p:to>
                                        <p:strVal val="visible"/>
                                      </p:to>
                                    </p:set>
                                    <p:animEffect transition="in" filter="blinds(horizontal)">
                                      <p:cBhvr>
                                        <p:cTn id="12" dur="500"/>
                                        <p:tgtEl>
                                          <p:spTgt spid="46285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462853"/>
                                        </p:tgtEl>
                                        <p:attrNameLst>
                                          <p:attrName>style.visibility</p:attrName>
                                        </p:attrNameLst>
                                      </p:cBhvr>
                                      <p:to>
                                        <p:strVal val="visible"/>
                                      </p:to>
                                    </p:set>
                                    <p:animEffect transition="in" filter="barn(outHorizontal)">
                                      <p:cBhvr>
                                        <p:cTn id="17" dur="500"/>
                                        <p:tgtEl>
                                          <p:spTgt spid="4628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62854">
                                            <p:txEl>
                                              <p:pRg st="1" end="1"/>
                                            </p:txEl>
                                          </p:spTgt>
                                        </p:tgtEl>
                                        <p:attrNameLst>
                                          <p:attrName>style.visibility</p:attrName>
                                        </p:attrNameLst>
                                      </p:cBhvr>
                                      <p:to>
                                        <p:strVal val="visible"/>
                                      </p:to>
                                    </p:set>
                                    <p:animEffect transition="in" filter="blinds(horizontal)">
                                      <p:cBhvr>
                                        <p:cTn id="22" dur="500"/>
                                        <p:tgtEl>
                                          <p:spTgt spid="46285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62854">
                                            <p:txEl>
                                              <p:pRg st="3" end="3"/>
                                            </p:txEl>
                                          </p:spTgt>
                                        </p:tgtEl>
                                        <p:attrNameLst>
                                          <p:attrName>style.visibility</p:attrName>
                                        </p:attrNameLst>
                                      </p:cBhvr>
                                      <p:to>
                                        <p:strVal val="visible"/>
                                      </p:to>
                                    </p:set>
                                    <p:animEffect transition="in" filter="blinds(horizontal)">
                                      <p:cBhvr>
                                        <p:cTn id="27" dur="500"/>
                                        <p:tgtEl>
                                          <p:spTgt spid="4628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2" grpId="0" build="p" bldLvl="2" autoUpdateAnimBg="0"/>
      <p:bldP spid="462853" grpId="0" animBg="1"/>
      <p:bldP spid="462854" grpId="0" build="p" bldLvl="2"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bwMode="auto">
          <a:xfrm>
            <a:off x="323528" y="1438275"/>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Clr>
                <a:srgbClr val="FF0000"/>
              </a:buClr>
            </a:pPr>
            <a:r>
              <a:rPr kumimoji="1" lang="zh-CN" altLang="en-US" sz="2800" b="1" dirty="0">
                <a:solidFill>
                  <a:srgbClr val="000066"/>
                </a:solidFill>
                <a:latin typeface="Tahoma" pitchFamily="34" charset="0"/>
              </a:rPr>
              <a:t>三种主要的冲突类型：</a:t>
            </a:r>
          </a:p>
        </p:txBody>
      </p:sp>
      <p:sp>
        <p:nvSpPr>
          <p:cNvPr id="463876" name="Rectangle 4"/>
          <p:cNvSpPr>
            <a:spLocks noChangeArrowheads="1"/>
          </p:cNvSpPr>
          <p:nvPr/>
        </p:nvSpPr>
        <p:spPr bwMode="auto">
          <a:xfrm>
            <a:off x="419100" y="2047875"/>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i="1">
                <a:solidFill>
                  <a:schemeClr val="tx1"/>
                </a:solidFill>
                <a:latin typeface="Arial" charset="0"/>
                <a:ea typeface="宋体" pitchFamily="2" charset="-122"/>
              </a:defRPr>
            </a:lvl1pPr>
            <a:lvl2pPr marL="914400" indent="-45720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25000"/>
              </a:lnSpc>
              <a:spcBef>
                <a:spcPct val="30000"/>
              </a:spcBef>
              <a:buClr>
                <a:srgbClr val="FF0000"/>
              </a:buClr>
              <a:buFontTx/>
              <a:buAutoNum type="arabicPeriod"/>
            </a:pPr>
            <a:r>
              <a:rPr kumimoji="1" lang="zh-CN" altLang="en-US" sz="2800" b="1" i="0" dirty="0">
                <a:solidFill>
                  <a:srgbClr val="CC3300"/>
                </a:solidFill>
                <a:latin typeface="Tahoma" pitchFamily="34" charset="0"/>
              </a:rPr>
              <a:t>属性冲突</a:t>
            </a:r>
          </a:p>
          <a:p>
            <a:pPr lvl="1" eaLnBrk="1" hangingPunct="1">
              <a:lnSpc>
                <a:spcPct val="125000"/>
              </a:lnSpc>
              <a:spcBef>
                <a:spcPct val="30000"/>
              </a:spcBef>
              <a:buClr>
                <a:schemeClr val="hlink"/>
              </a:buClr>
              <a:buFontTx/>
              <a:buChar char="–"/>
            </a:pPr>
            <a:r>
              <a:rPr kumimoji="1" lang="zh-CN" altLang="en-US" sz="2800" b="1" i="0" dirty="0">
                <a:solidFill>
                  <a:srgbClr val="000066"/>
                </a:solidFill>
                <a:latin typeface="Tahoma" pitchFamily="34" charset="0"/>
              </a:rPr>
              <a:t>属性域冲突：属性值的类型、取值范围或取值集合不同。</a:t>
            </a:r>
          </a:p>
          <a:p>
            <a:pPr lvl="1" eaLnBrk="1" hangingPunct="1">
              <a:lnSpc>
                <a:spcPct val="125000"/>
              </a:lnSpc>
              <a:spcBef>
                <a:spcPct val="30000"/>
              </a:spcBef>
              <a:buClr>
                <a:schemeClr val="hlink"/>
              </a:buClr>
              <a:buFontTx/>
              <a:buChar char="–"/>
            </a:pPr>
            <a:r>
              <a:rPr kumimoji="1" lang="zh-CN" altLang="en-US" sz="2800" b="1" i="0" dirty="0">
                <a:solidFill>
                  <a:srgbClr val="000066"/>
                </a:solidFill>
                <a:latin typeface="Tahoma" pitchFamily="34" charset="0"/>
              </a:rPr>
              <a:t>属性取值单位冲突</a:t>
            </a:r>
          </a:p>
        </p:txBody>
      </p:sp>
      <p:sp>
        <p:nvSpPr>
          <p:cNvPr id="463877" name="Rectangle 5"/>
          <p:cNvSpPr>
            <a:spLocks noChangeArrowheads="1"/>
          </p:cNvSpPr>
          <p:nvPr/>
        </p:nvSpPr>
        <p:spPr bwMode="auto">
          <a:xfrm>
            <a:off x="457200" y="4495800"/>
            <a:ext cx="8153400" cy="64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50000"/>
              </a:lnSpc>
              <a:spcBef>
                <a:spcPct val="50000"/>
              </a:spcBef>
              <a:buClr>
                <a:schemeClr val="folHlink"/>
              </a:buClr>
              <a:buSzPct val="60000"/>
              <a:buFont typeface="Wingdings" pitchFamily="2" charset="2"/>
              <a:buNone/>
            </a:pPr>
            <a:r>
              <a:rPr kumimoji="1" lang="zh-CN" altLang="en-US" sz="2800" b="1" i="0" dirty="0">
                <a:solidFill>
                  <a:srgbClr val="3333FF"/>
                </a:solidFill>
                <a:latin typeface="Tahoma" pitchFamily="34" charset="0"/>
              </a:rPr>
              <a:t>解决方法：通常用讨论、协商等行政手段加以解决</a:t>
            </a:r>
          </a:p>
        </p:txBody>
      </p:sp>
      <p:sp>
        <p:nvSpPr>
          <p:cNvPr id="2" name="灯片编号占位符 1"/>
          <p:cNvSpPr>
            <a:spLocks noGrp="1"/>
          </p:cNvSpPr>
          <p:nvPr>
            <p:ph type="sldNum" sz="quarter" idx="11"/>
          </p:nvPr>
        </p:nvSpPr>
        <p:spPr>
          <a:xfrm>
            <a:off x="323528" y="6309320"/>
            <a:ext cx="1728564" cy="321097"/>
          </a:xfrm>
        </p:spPr>
        <p:txBody>
          <a:bodyPr/>
          <a:lstStyle/>
          <a:p>
            <a:pPr>
              <a:defRPr/>
            </a:pPr>
            <a:fld id="{C8E68E76-BED9-4822-AFC4-B7367625829A}" type="slidenum">
              <a:rPr lang="en-US" altLang="zh-CN" smtClean="0"/>
              <a:pPr>
                <a:defRPr/>
              </a:pPr>
              <a:t>96</a:t>
            </a:fld>
            <a:endParaRPr lang="en-US" altLang="zh-CN" dirty="0"/>
          </a:p>
        </p:txBody>
      </p:sp>
    </p:spTree>
    <p:extLst>
      <p:ext uri="{BB962C8B-B14F-4D97-AF65-F5344CB8AC3E}">
        <p14:creationId xmlns:p14="http://schemas.microsoft.com/office/powerpoint/2010/main" val="33822338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63876">
                                            <p:txEl>
                                              <p:pRg st="0" end="0"/>
                                            </p:txEl>
                                          </p:spTgt>
                                        </p:tgtEl>
                                        <p:attrNameLst>
                                          <p:attrName>style.visibility</p:attrName>
                                        </p:attrNameLst>
                                      </p:cBhvr>
                                      <p:to>
                                        <p:strVal val="visible"/>
                                      </p:to>
                                    </p:set>
                                    <p:animEffect transition="in" filter="checkerboard(across)">
                                      <p:cBhvr>
                                        <p:cTn id="7" dur="500"/>
                                        <p:tgtEl>
                                          <p:spTgt spid="4638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63876">
                                            <p:txEl>
                                              <p:pRg st="1" end="1"/>
                                            </p:txEl>
                                          </p:spTgt>
                                        </p:tgtEl>
                                        <p:attrNameLst>
                                          <p:attrName>style.visibility</p:attrName>
                                        </p:attrNameLst>
                                      </p:cBhvr>
                                      <p:to>
                                        <p:strVal val="visible"/>
                                      </p:to>
                                    </p:set>
                                    <p:animEffect transition="in" filter="checkerboard(across)">
                                      <p:cBhvr>
                                        <p:cTn id="12" dur="500"/>
                                        <p:tgtEl>
                                          <p:spTgt spid="46387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63876">
                                            <p:txEl>
                                              <p:pRg st="2" end="2"/>
                                            </p:txEl>
                                          </p:spTgt>
                                        </p:tgtEl>
                                        <p:attrNameLst>
                                          <p:attrName>style.visibility</p:attrName>
                                        </p:attrNameLst>
                                      </p:cBhvr>
                                      <p:to>
                                        <p:strVal val="visible"/>
                                      </p:to>
                                    </p:set>
                                    <p:animEffect transition="in" filter="checkerboard(across)">
                                      <p:cBhvr>
                                        <p:cTn id="17" dur="500"/>
                                        <p:tgtEl>
                                          <p:spTgt spid="46387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63877"/>
                                        </p:tgtEl>
                                        <p:attrNameLst>
                                          <p:attrName>style.visibility</p:attrName>
                                        </p:attrNameLst>
                                      </p:cBhvr>
                                      <p:to>
                                        <p:strVal val="visible"/>
                                      </p:to>
                                    </p:set>
                                    <p:animEffect transition="in" filter="checkerboard(across)">
                                      <p:cBhvr>
                                        <p:cTn id="22" dur="500"/>
                                        <p:tgtEl>
                                          <p:spTgt spid="463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6" grpId="0" build="p" bldLvl="2" autoUpdateAnimBg="0"/>
      <p:bldP spid="463877"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9" name="Rectangle 3"/>
          <p:cNvSpPr>
            <a:spLocks noChangeArrowheads="1"/>
          </p:cNvSpPr>
          <p:nvPr/>
        </p:nvSpPr>
        <p:spPr bwMode="auto">
          <a:xfrm>
            <a:off x="294556" y="1465263"/>
            <a:ext cx="8382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i="1">
                <a:solidFill>
                  <a:schemeClr val="tx1"/>
                </a:solidFill>
                <a:latin typeface="Arial" charset="0"/>
                <a:ea typeface="宋体" pitchFamily="2" charset="-122"/>
              </a:defRPr>
            </a:lvl1pPr>
            <a:lvl2pPr marL="914400" indent="-45720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25000"/>
              </a:lnSpc>
              <a:spcBef>
                <a:spcPct val="30000"/>
              </a:spcBef>
              <a:buClr>
                <a:srgbClr val="FFFF66"/>
              </a:buClr>
            </a:pPr>
            <a:r>
              <a:rPr kumimoji="1" lang="en-US" altLang="zh-CN" sz="2800" b="1" i="0" dirty="0">
                <a:solidFill>
                  <a:srgbClr val="CC3300"/>
                </a:solidFill>
                <a:latin typeface="Tahoma" pitchFamily="34" charset="0"/>
              </a:rPr>
              <a:t>2.  </a:t>
            </a:r>
            <a:r>
              <a:rPr kumimoji="1" lang="zh-CN" altLang="en-US" sz="2800" b="1" i="0" dirty="0">
                <a:solidFill>
                  <a:srgbClr val="CC3300"/>
                </a:solidFill>
                <a:latin typeface="Tahoma" pitchFamily="34" charset="0"/>
              </a:rPr>
              <a:t>命名冲突</a:t>
            </a:r>
          </a:p>
          <a:p>
            <a:pPr lvl="1" eaLnBrk="1" hangingPunct="1">
              <a:lnSpc>
                <a:spcPct val="105000"/>
              </a:lnSpc>
              <a:spcBef>
                <a:spcPct val="15000"/>
              </a:spcBef>
              <a:buClr>
                <a:schemeClr val="hlink"/>
              </a:buClr>
              <a:buFontTx/>
              <a:buChar char="–"/>
            </a:pPr>
            <a:r>
              <a:rPr kumimoji="1" lang="zh-CN" altLang="en-US" sz="2800" b="1" i="0" dirty="0">
                <a:solidFill>
                  <a:srgbClr val="CC3300"/>
                </a:solidFill>
                <a:latin typeface="Tahoma" pitchFamily="34" charset="0"/>
              </a:rPr>
              <a:t>同名异义</a:t>
            </a:r>
            <a:r>
              <a:rPr kumimoji="1" lang="zh-CN" altLang="en-US" sz="2800" b="1" i="0" dirty="0">
                <a:solidFill>
                  <a:srgbClr val="000066"/>
                </a:solidFill>
                <a:latin typeface="Tahoma" pitchFamily="34" charset="0"/>
              </a:rPr>
              <a:t>：不同意义的对象在不同的局部应用中具有相同的名字。</a:t>
            </a:r>
          </a:p>
          <a:p>
            <a:pPr lvl="1" eaLnBrk="1" hangingPunct="1">
              <a:lnSpc>
                <a:spcPct val="105000"/>
              </a:lnSpc>
              <a:spcBef>
                <a:spcPct val="15000"/>
              </a:spcBef>
              <a:buClr>
                <a:schemeClr val="hlink"/>
              </a:buClr>
              <a:buFontTx/>
              <a:buChar char="–"/>
            </a:pPr>
            <a:r>
              <a:rPr kumimoji="1" lang="zh-CN" altLang="en-US" sz="2800" b="1" i="0" dirty="0">
                <a:solidFill>
                  <a:srgbClr val="CC3300"/>
                </a:solidFill>
                <a:latin typeface="Tahoma" pitchFamily="34" charset="0"/>
              </a:rPr>
              <a:t>异名同义（一义多名）</a:t>
            </a:r>
            <a:r>
              <a:rPr kumimoji="1" lang="zh-CN" altLang="en-US" sz="2800" b="1" i="0" dirty="0">
                <a:solidFill>
                  <a:srgbClr val="000066"/>
                </a:solidFill>
                <a:latin typeface="Tahoma" pitchFamily="34" charset="0"/>
              </a:rPr>
              <a:t>：同一意义的对象在不同的局部应用中具有不同的名字。</a:t>
            </a:r>
          </a:p>
        </p:txBody>
      </p:sp>
      <p:sp>
        <p:nvSpPr>
          <p:cNvPr id="464900" name="Rectangle 4"/>
          <p:cNvSpPr>
            <a:spLocks noChangeArrowheads="1"/>
          </p:cNvSpPr>
          <p:nvPr/>
        </p:nvSpPr>
        <p:spPr bwMode="auto">
          <a:xfrm>
            <a:off x="510927" y="5103367"/>
            <a:ext cx="8153400" cy="64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50000"/>
              </a:lnSpc>
              <a:spcBef>
                <a:spcPct val="50000"/>
              </a:spcBef>
              <a:buClr>
                <a:schemeClr val="folHlink"/>
              </a:buClr>
              <a:buSzPct val="60000"/>
              <a:buFont typeface="Wingdings" pitchFamily="2" charset="2"/>
              <a:buNone/>
            </a:pPr>
            <a:r>
              <a:rPr kumimoji="1" lang="zh-CN" altLang="en-US" sz="2800" b="1" i="0" dirty="0">
                <a:solidFill>
                  <a:srgbClr val="3333FF"/>
                </a:solidFill>
                <a:latin typeface="Tahoma" pitchFamily="34" charset="0"/>
              </a:rPr>
              <a:t>解决方法：通常用讨论、协商等行政手段加以解决</a:t>
            </a:r>
          </a:p>
        </p:txBody>
      </p:sp>
      <p:sp>
        <p:nvSpPr>
          <p:cNvPr id="464901" name="Rectangle 5"/>
          <p:cNvSpPr>
            <a:spLocks noChangeArrowheads="1"/>
          </p:cNvSpPr>
          <p:nvPr/>
        </p:nvSpPr>
        <p:spPr bwMode="auto">
          <a:xfrm>
            <a:off x="587127" y="4021583"/>
            <a:ext cx="8001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00000"/>
              </a:lnSpc>
              <a:spcBef>
                <a:spcPct val="20000"/>
              </a:spcBef>
              <a:buClr>
                <a:schemeClr val="bg2"/>
              </a:buClr>
              <a:buFont typeface="Monotype Sorts" pitchFamily="2" charset="2"/>
              <a:buNone/>
            </a:pPr>
            <a:r>
              <a:rPr kumimoji="1" lang="zh-CN" altLang="en-US" sz="2800" b="1" i="0" dirty="0">
                <a:solidFill>
                  <a:srgbClr val="000066"/>
                </a:solidFill>
                <a:latin typeface="Tahoma" pitchFamily="34" charset="0"/>
              </a:rPr>
              <a:t>注：命名冲突可能发生在属性级、实体级、联系级上，其中属性的命名冲突更为常见。</a:t>
            </a:r>
          </a:p>
        </p:txBody>
      </p:sp>
      <p:sp>
        <p:nvSpPr>
          <p:cNvPr id="2" name="灯片编号占位符 1"/>
          <p:cNvSpPr>
            <a:spLocks noGrp="1"/>
          </p:cNvSpPr>
          <p:nvPr>
            <p:ph type="sldNum" sz="quarter" idx="11"/>
          </p:nvPr>
        </p:nvSpPr>
        <p:spPr>
          <a:xfrm>
            <a:off x="568052" y="6290864"/>
            <a:ext cx="1512540" cy="321097"/>
          </a:xfrm>
        </p:spPr>
        <p:txBody>
          <a:bodyPr/>
          <a:lstStyle/>
          <a:p>
            <a:pPr>
              <a:defRPr/>
            </a:pPr>
            <a:fld id="{C8E68E76-BED9-4822-AFC4-B7367625829A}" type="slidenum">
              <a:rPr lang="en-US" altLang="zh-CN" smtClean="0"/>
              <a:pPr>
                <a:defRPr/>
              </a:pPr>
              <a:t>97</a:t>
            </a:fld>
            <a:endParaRPr lang="en-US" altLang="zh-CN" dirty="0"/>
          </a:p>
        </p:txBody>
      </p:sp>
    </p:spTree>
    <p:extLst>
      <p:ext uri="{BB962C8B-B14F-4D97-AF65-F5344CB8AC3E}">
        <p14:creationId xmlns:p14="http://schemas.microsoft.com/office/powerpoint/2010/main" val="37803721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64899">
                                            <p:txEl>
                                              <p:pRg st="0" end="0"/>
                                            </p:txEl>
                                          </p:spTgt>
                                        </p:tgtEl>
                                        <p:attrNameLst>
                                          <p:attrName>style.visibility</p:attrName>
                                        </p:attrNameLst>
                                      </p:cBhvr>
                                      <p:to>
                                        <p:strVal val="visible"/>
                                      </p:to>
                                    </p:set>
                                    <p:animEffect transition="in" filter="checkerboard(across)">
                                      <p:cBhvr>
                                        <p:cTn id="7" dur="500"/>
                                        <p:tgtEl>
                                          <p:spTgt spid="464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64899">
                                            <p:txEl>
                                              <p:pRg st="1" end="1"/>
                                            </p:txEl>
                                          </p:spTgt>
                                        </p:tgtEl>
                                        <p:attrNameLst>
                                          <p:attrName>style.visibility</p:attrName>
                                        </p:attrNameLst>
                                      </p:cBhvr>
                                      <p:to>
                                        <p:strVal val="visible"/>
                                      </p:to>
                                    </p:set>
                                    <p:animEffect transition="in" filter="checkerboard(across)">
                                      <p:cBhvr>
                                        <p:cTn id="12" dur="500"/>
                                        <p:tgtEl>
                                          <p:spTgt spid="4648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64899">
                                            <p:txEl>
                                              <p:pRg st="2" end="2"/>
                                            </p:txEl>
                                          </p:spTgt>
                                        </p:tgtEl>
                                        <p:attrNameLst>
                                          <p:attrName>style.visibility</p:attrName>
                                        </p:attrNameLst>
                                      </p:cBhvr>
                                      <p:to>
                                        <p:strVal val="visible"/>
                                      </p:to>
                                    </p:set>
                                    <p:animEffect transition="in" filter="checkerboard(across)">
                                      <p:cBhvr>
                                        <p:cTn id="17" dur="500"/>
                                        <p:tgtEl>
                                          <p:spTgt spid="4648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64901"/>
                                        </p:tgtEl>
                                        <p:attrNameLst>
                                          <p:attrName>style.visibility</p:attrName>
                                        </p:attrNameLst>
                                      </p:cBhvr>
                                      <p:to>
                                        <p:strVal val="visible"/>
                                      </p:to>
                                    </p:set>
                                    <p:animEffect transition="in" filter="box(in)">
                                      <p:cBhvr>
                                        <p:cTn id="22" dur="500"/>
                                        <p:tgtEl>
                                          <p:spTgt spid="4649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64900"/>
                                        </p:tgtEl>
                                        <p:attrNameLst>
                                          <p:attrName>style.visibility</p:attrName>
                                        </p:attrNameLst>
                                      </p:cBhvr>
                                      <p:to>
                                        <p:strVal val="visible"/>
                                      </p:to>
                                    </p:set>
                                    <p:animEffect transition="in" filter="checkerboard(across)">
                                      <p:cBhvr>
                                        <p:cTn id="27" dur="500"/>
                                        <p:tgtEl>
                                          <p:spTgt spid="464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build="p" bldLvl="2" autoUpdateAnimBg="0"/>
      <p:bldP spid="464900" grpId="0" autoUpdateAnimBg="0"/>
      <p:bldP spid="464901"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3" name="Rectangle 3"/>
          <p:cNvSpPr>
            <a:spLocks noChangeArrowheads="1"/>
          </p:cNvSpPr>
          <p:nvPr/>
        </p:nvSpPr>
        <p:spPr bwMode="auto">
          <a:xfrm>
            <a:off x="361950" y="1556792"/>
            <a:ext cx="8458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i="1">
                <a:solidFill>
                  <a:schemeClr val="tx1"/>
                </a:solidFill>
                <a:latin typeface="Arial" charset="0"/>
                <a:ea typeface="宋体" pitchFamily="2" charset="-122"/>
              </a:defRPr>
            </a:lvl1pPr>
            <a:lvl2pPr marL="914400" indent="-457200" eaLnBrk="0" hangingPunct="0">
              <a:defRPr i="1">
                <a:solidFill>
                  <a:schemeClr val="tx1"/>
                </a:solidFill>
                <a:latin typeface="Arial" charset="0"/>
                <a:ea typeface="宋体" pitchFamily="2" charset="-122"/>
              </a:defRPr>
            </a:lvl2pPr>
            <a:lvl3pPr marL="1371600" indent="-4572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lnSpc>
                <a:spcPct val="110000"/>
              </a:lnSpc>
              <a:spcBef>
                <a:spcPct val="30000"/>
              </a:spcBef>
              <a:buClr>
                <a:srgbClr val="FFFF66"/>
              </a:buClr>
            </a:pPr>
            <a:r>
              <a:rPr kumimoji="1" lang="en-US" altLang="zh-CN" sz="2800" b="1" i="0" dirty="0">
                <a:solidFill>
                  <a:srgbClr val="CC3300"/>
                </a:solidFill>
                <a:latin typeface="Tahoma" pitchFamily="34" charset="0"/>
              </a:rPr>
              <a:t>3.  </a:t>
            </a:r>
            <a:r>
              <a:rPr kumimoji="1" lang="zh-CN" altLang="en-US" sz="2800" b="1" i="0" dirty="0">
                <a:solidFill>
                  <a:srgbClr val="CC3300"/>
                </a:solidFill>
                <a:latin typeface="Tahoma" pitchFamily="34" charset="0"/>
              </a:rPr>
              <a:t>结构冲突</a:t>
            </a:r>
          </a:p>
          <a:p>
            <a:pPr lvl="1" eaLnBrk="1" hangingPunct="1">
              <a:lnSpc>
                <a:spcPct val="110000"/>
              </a:lnSpc>
              <a:spcBef>
                <a:spcPct val="15000"/>
              </a:spcBef>
              <a:buClr>
                <a:schemeClr val="hlink"/>
              </a:buClr>
              <a:buFontTx/>
              <a:buChar char="–"/>
            </a:pPr>
            <a:r>
              <a:rPr kumimoji="1" lang="zh-CN" altLang="en-US" sz="2800" b="1" i="0" dirty="0">
                <a:solidFill>
                  <a:srgbClr val="000066"/>
                </a:solidFill>
                <a:latin typeface="Tahoma" pitchFamily="34" charset="0"/>
              </a:rPr>
              <a:t>同一对象在不同应用中具有不同的抽象</a:t>
            </a:r>
          </a:p>
          <a:p>
            <a:pPr lvl="1" eaLnBrk="1" hangingPunct="1">
              <a:lnSpc>
                <a:spcPct val="110000"/>
              </a:lnSpc>
              <a:spcBef>
                <a:spcPct val="15000"/>
              </a:spcBef>
              <a:buClr>
                <a:schemeClr val="hlink"/>
              </a:buClr>
              <a:buFontTx/>
              <a:buChar char="–"/>
            </a:pPr>
            <a:endParaRPr kumimoji="1" lang="zh-CN" altLang="en-US" sz="800" b="1" i="0" dirty="0">
              <a:solidFill>
                <a:srgbClr val="000066"/>
              </a:solidFill>
              <a:latin typeface="Tahoma" pitchFamily="34" charset="0"/>
            </a:endParaRPr>
          </a:p>
          <a:p>
            <a:pPr lvl="1" eaLnBrk="1" hangingPunct="1">
              <a:lnSpc>
                <a:spcPct val="110000"/>
              </a:lnSpc>
              <a:spcBef>
                <a:spcPct val="15000"/>
              </a:spcBef>
              <a:buClr>
                <a:schemeClr val="hlink"/>
              </a:buClr>
              <a:buFontTx/>
              <a:buChar char="•"/>
            </a:pPr>
            <a:r>
              <a:rPr kumimoji="1" lang="zh-CN" altLang="en-US" sz="2800" b="1" i="0" dirty="0">
                <a:solidFill>
                  <a:srgbClr val="000066"/>
                </a:solidFill>
                <a:latin typeface="Tahoma" pitchFamily="34" charset="0"/>
              </a:rPr>
              <a:t>例：</a:t>
            </a:r>
            <a:r>
              <a:rPr kumimoji="1" lang="zh-CN" altLang="en-US" sz="2800" b="1" i="0" dirty="0">
                <a:solidFill>
                  <a:srgbClr val="000066"/>
                </a:solidFill>
                <a:latin typeface="Times New Roman" pitchFamily="18" charset="0"/>
              </a:rPr>
              <a:t>“</a:t>
            </a:r>
            <a:r>
              <a:rPr kumimoji="1" lang="zh-CN" altLang="en-US" sz="2800" b="1" i="0" dirty="0">
                <a:solidFill>
                  <a:srgbClr val="000066"/>
                </a:solidFill>
                <a:latin typeface="Tahoma" pitchFamily="34" charset="0"/>
              </a:rPr>
              <a:t>系</a:t>
            </a:r>
            <a:r>
              <a:rPr kumimoji="1" lang="zh-CN" altLang="en-US" sz="2800" b="1" i="0" dirty="0">
                <a:solidFill>
                  <a:srgbClr val="000066"/>
                </a:solidFill>
                <a:latin typeface="Times New Roman" pitchFamily="18" charset="0"/>
              </a:rPr>
              <a:t>”</a:t>
            </a:r>
            <a:r>
              <a:rPr kumimoji="1" lang="zh-CN" altLang="en-US" sz="2800" b="1" i="0" dirty="0">
                <a:solidFill>
                  <a:srgbClr val="000066"/>
                </a:solidFill>
                <a:latin typeface="Tahoma" pitchFamily="34" charset="0"/>
              </a:rPr>
              <a:t>在某一局部应用中被当作实体，而在另一局部应用中则被当作属性。</a:t>
            </a:r>
          </a:p>
          <a:p>
            <a:pPr lvl="1" eaLnBrk="1" hangingPunct="1">
              <a:lnSpc>
                <a:spcPct val="110000"/>
              </a:lnSpc>
              <a:spcBef>
                <a:spcPct val="15000"/>
              </a:spcBef>
              <a:buClr>
                <a:schemeClr val="hlink"/>
              </a:buClr>
              <a:buFontTx/>
              <a:buChar char="•"/>
            </a:pPr>
            <a:endParaRPr kumimoji="1" lang="zh-CN" altLang="en-US" sz="900" b="1" i="0" dirty="0">
              <a:solidFill>
                <a:srgbClr val="000066"/>
              </a:solidFill>
              <a:latin typeface="Tahoma" pitchFamily="34" charset="0"/>
            </a:endParaRPr>
          </a:p>
          <a:p>
            <a:pPr lvl="1" eaLnBrk="1" hangingPunct="1">
              <a:lnSpc>
                <a:spcPct val="110000"/>
              </a:lnSpc>
              <a:spcBef>
                <a:spcPct val="15000"/>
              </a:spcBef>
              <a:buClr>
                <a:schemeClr val="hlink"/>
              </a:buClr>
              <a:buFontTx/>
              <a:buChar char="•"/>
            </a:pPr>
            <a:r>
              <a:rPr kumimoji="1" lang="zh-CN" altLang="en-US" sz="2800" b="1" i="0" dirty="0">
                <a:solidFill>
                  <a:srgbClr val="3333FF"/>
                </a:solidFill>
                <a:latin typeface="Tahoma" pitchFamily="34" charset="0"/>
              </a:rPr>
              <a:t>解决方法：通常是把属性变换为实体或把实体变换为属性，使同一对象具有相同的抽象。但变换时要遵循两个准则。</a:t>
            </a:r>
          </a:p>
          <a:p>
            <a:pPr lvl="2" eaLnBrk="1" hangingPunct="1">
              <a:spcBef>
                <a:spcPct val="20000"/>
              </a:spcBef>
              <a:buClr>
                <a:schemeClr val="folHlink"/>
              </a:buClr>
              <a:buSzPct val="50000"/>
              <a:buFont typeface="Wingdings" pitchFamily="2" charset="2"/>
              <a:buChar char="n"/>
            </a:pPr>
            <a:endParaRPr kumimoji="1" lang="en-US" altLang="zh-CN" sz="2800" b="1" i="0" dirty="0">
              <a:solidFill>
                <a:srgbClr val="000066"/>
              </a:solidFill>
              <a:latin typeface="Tahoma" pitchFamily="34" charset="0"/>
            </a:endParaRPr>
          </a:p>
        </p:txBody>
      </p:sp>
      <p:sp>
        <p:nvSpPr>
          <p:cNvPr id="2" name="灯片编号占位符 1"/>
          <p:cNvSpPr>
            <a:spLocks noGrp="1"/>
          </p:cNvSpPr>
          <p:nvPr>
            <p:ph type="sldNum" sz="quarter" idx="11"/>
          </p:nvPr>
        </p:nvSpPr>
        <p:spPr>
          <a:xfrm>
            <a:off x="361950" y="6237312"/>
            <a:ext cx="1440532" cy="321097"/>
          </a:xfrm>
        </p:spPr>
        <p:txBody>
          <a:bodyPr/>
          <a:lstStyle/>
          <a:p>
            <a:pPr>
              <a:defRPr/>
            </a:pPr>
            <a:fld id="{C8E68E76-BED9-4822-AFC4-B7367625829A}" type="slidenum">
              <a:rPr lang="en-US" altLang="zh-CN" smtClean="0"/>
              <a:pPr>
                <a:defRPr/>
              </a:pPr>
              <a:t>98</a:t>
            </a:fld>
            <a:endParaRPr lang="en-US" altLang="zh-CN" dirty="0"/>
          </a:p>
        </p:txBody>
      </p:sp>
    </p:spTree>
    <p:extLst>
      <p:ext uri="{BB962C8B-B14F-4D97-AF65-F5344CB8AC3E}">
        <p14:creationId xmlns:p14="http://schemas.microsoft.com/office/powerpoint/2010/main" val="4862729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animEffect transition="in" filter="checkerboard(across)">
                                      <p:cBhvr>
                                        <p:cTn id="7" dur="500"/>
                                        <p:tgtEl>
                                          <p:spTgt spid="465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65923">
                                            <p:txEl>
                                              <p:pRg st="1" end="1"/>
                                            </p:txEl>
                                          </p:spTgt>
                                        </p:tgtEl>
                                        <p:attrNameLst>
                                          <p:attrName>style.visibility</p:attrName>
                                        </p:attrNameLst>
                                      </p:cBhvr>
                                      <p:to>
                                        <p:strVal val="visible"/>
                                      </p:to>
                                    </p:set>
                                    <p:animEffect transition="in" filter="checkerboard(across)">
                                      <p:cBhvr>
                                        <p:cTn id="12" dur="500"/>
                                        <p:tgtEl>
                                          <p:spTgt spid="4659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65923">
                                            <p:txEl>
                                              <p:pRg st="3" end="3"/>
                                            </p:txEl>
                                          </p:spTgt>
                                        </p:tgtEl>
                                        <p:attrNameLst>
                                          <p:attrName>style.visibility</p:attrName>
                                        </p:attrNameLst>
                                      </p:cBhvr>
                                      <p:to>
                                        <p:strVal val="visible"/>
                                      </p:to>
                                    </p:set>
                                    <p:animEffect transition="in" filter="checkerboard(across)">
                                      <p:cBhvr>
                                        <p:cTn id="17" dur="500"/>
                                        <p:tgtEl>
                                          <p:spTgt spid="4659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65923">
                                            <p:txEl>
                                              <p:pRg st="5" end="5"/>
                                            </p:txEl>
                                          </p:spTgt>
                                        </p:tgtEl>
                                        <p:attrNameLst>
                                          <p:attrName>style.visibility</p:attrName>
                                        </p:attrNameLst>
                                      </p:cBhvr>
                                      <p:to>
                                        <p:strVal val="visible"/>
                                      </p:to>
                                    </p:set>
                                    <p:animEffect transition="in" filter="checkerboard(across)">
                                      <p:cBhvr>
                                        <p:cTn id="22" dur="500"/>
                                        <p:tgtEl>
                                          <p:spTgt spid="4659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build="p" bldLvl="2"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6947" name="Rectangle 3"/>
          <p:cNvSpPr>
            <a:spLocks noGrp="1" noChangeArrowheads="1"/>
          </p:cNvSpPr>
          <p:nvPr>
            <p:ph idx="1"/>
          </p:nvPr>
        </p:nvSpPr>
        <p:spPr bwMode="auto">
          <a:xfrm>
            <a:off x="179512" y="1556792"/>
            <a:ext cx="8153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lnSpc>
                <a:spcPct val="120000"/>
              </a:lnSpc>
            </a:pPr>
            <a:r>
              <a:rPr lang="zh-CN" altLang="en-US" sz="2600" b="1" dirty="0">
                <a:solidFill>
                  <a:srgbClr val="000066"/>
                </a:solidFill>
              </a:rPr>
              <a:t>同一实体在不同分</a:t>
            </a:r>
            <a:r>
              <a:rPr lang="en-US" altLang="zh-CN" sz="2600" b="1" dirty="0">
                <a:solidFill>
                  <a:srgbClr val="000066"/>
                </a:solidFill>
              </a:rPr>
              <a:t>E-R</a:t>
            </a:r>
            <a:r>
              <a:rPr lang="zh-CN" altLang="en-US" sz="2600" b="1" dirty="0">
                <a:solidFill>
                  <a:srgbClr val="000066"/>
                </a:solidFill>
              </a:rPr>
              <a:t>图中所包含的属性不完全相同，或者属性的排列次序不完全相同。</a:t>
            </a:r>
          </a:p>
          <a:p>
            <a:pPr lvl="2" eaLnBrk="1" hangingPunct="1">
              <a:lnSpc>
                <a:spcPct val="120000"/>
              </a:lnSpc>
              <a:spcBef>
                <a:spcPct val="60000"/>
              </a:spcBef>
              <a:buClr>
                <a:schemeClr val="hlink"/>
              </a:buClr>
            </a:pPr>
            <a:r>
              <a:rPr lang="zh-CN" altLang="en-US" sz="2600" b="1" dirty="0">
                <a:solidFill>
                  <a:srgbClr val="CC3300"/>
                </a:solidFill>
              </a:rPr>
              <a:t>产生原因</a:t>
            </a:r>
            <a:r>
              <a:rPr lang="zh-CN" altLang="en-US" sz="2600" b="1" dirty="0">
                <a:solidFill>
                  <a:srgbClr val="000066"/>
                </a:solidFill>
              </a:rPr>
              <a:t>：不同的局部应用关心的是该实体的不同侧面。</a:t>
            </a:r>
          </a:p>
          <a:p>
            <a:pPr lvl="2" eaLnBrk="1" hangingPunct="1">
              <a:lnSpc>
                <a:spcPct val="120000"/>
              </a:lnSpc>
              <a:spcBef>
                <a:spcPct val="60000"/>
              </a:spcBef>
              <a:buClr>
                <a:schemeClr val="hlink"/>
              </a:buClr>
            </a:pPr>
            <a:r>
              <a:rPr lang="zh-CN" altLang="en-US" sz="2600" b="1" dirty="0">
                <a:solidFill>
                  <a:srgbClr val="CC3300"/>
                </a:solidFill>
              </a:rPr>
              <a:t>解决方法</a:t>
            </a:r>
            <a:r>
              <a:rPr lang="zh-CN" altLang="en-US" sz="2600" b="1" dirty="0">
                <a:solidFill>
                  <a:srgbClr val="000066"/>
                </a:solidFill>
              </a:rPr>
              <a:t>：使该实体的属性取各分</a:t>
            </a:r>
            <a:r>
              <a:rPr lang="en-US" altLang="zh-CN" sz="2600" b="1" dirty="0">
                <a:solidFill>
                  <a:srgbClr val="000066"/>
                </a:solidFill>
              </a:rPr>
              <a:t>E-R</a:t>
            </a:r>
            <a:r>
              <a:rPr lang="zh-CN" altLang="en-US" sz="2600" b="1" dirty="0">
                <a:solidFill>
                  <a:srgbClr val="000066"/>
                </a:solidFill>
              </a:rPr>
              <a:t>图中属性的并集，再适当调整属性的次序。</a:t>
            </a:r>
          </a:p>
        </p:txBody>
      </p:sp>
      <p:sp>
        <p:nvSpPr>
          <p:cNvPr id="2" name="灯片编号占位符 1"/>
          <p:cNvSpPr>
            <a:spLocks noGrp="1"/>
          </p:cNvSpPr>
          <p:nvPr>
            <p:ph type="sldNum" sz="quarter" idx="11"/>
          </p:nvPr>
        </p:nvSpPr>
        <p:spPr>
          <a:xfrm>
            <a:off x="395536" y="6165304"/>
            <a:ext cx="1512540" cy="321097"/>
          </a:xfrm>
        </p:spPr>
        <p:txBody>
          <a:bodyPr/>
          <a:lstStyle/>
          <a:p>
            <a:pPr>
              <a:defRPr/>
            </a:pPr>
            <a:fld id="{C8E68E76-BED9-4822-AFC4-B7367625829A}" type="slidenum">
              <a:rPr lang="en-US" altLang="zh-CN" smtClean="0"/>
              <a:pPr>
                <a:defRPr/>
              </a:pPr>
              <a:t>99</a:t>
            </a:fld>
            <a:endParaRPr lang="en-US" altLang="zh-CN" dirty="0"/>
          </a:p>
        </p:txBody>
      </p:sp>
    </p:spTree>
    <p:extLst>
      <p:ext uri="{BB962C8B-B14F-4D97-AF65-F5344CB8AC3E}">
        <p14:creationId xmlns:p14="http://schemas.microsoft.com/office/powerpoint/2010/main" val="25637604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6947">
                                            <p:txEl>
                                              <p:pRg st="0" end="0"/>
                                            </p:txEl>
                                          </p:spTgt>
                                        </p:tgtEl>
                                        <p:attrNameLst>
                                          <p:attrName>style.visibility</p:attrName>
                                        </p:attrNameLst>
                                      </p:cBhvr>
                                      <p:to>
                                        <p:strVal val="visible"/>
                                      </p:to>
                                    </p:set>
                                    <p:animEffect transition="in" filter="blinds(horizontal)">
                                      <p:cBhvr>
                                        <p:cTn id="7" dur="500"/>
                                        <p:tgtEl>
                                          <p:spTgt spid="466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6947">
                                            <p:txEl>
                                              <p:pRg st="1" end="1"/>
                                            </p:txEl>
                                          </p:spTgt>
                                        </p:tgtEl>
                                        <p:attrNameLst>
                                          <p:attrName>style.visibility</p:attrName>
                                        </p:attrNameLst>
                                      </p:cBhvr>
                                      <p:to>
                                        <p:strVal val="visible"/>
                                      </p:to>
                                    </p:set>
                                    <p:animEffect transition="in" filter="blinds(horizontal)">
                                      <p:cBhvr>
                                        <p:cTn id="12" dur="500"/>
                                        <p:tgtEl>
                                          <p:spTgt spid="466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6947">
                                            <p:txEl>
                                              <p:pRg st="2" end="2"/>
                                            </p:txEl>
                                          </p:spTgt>
                                        </p:tgtEl>
                                        <p:attrNameLst>
                                          <p:attrName>style.visibility</p:attrName>
                                        </p:attrNameLst>
                                      </p:cBhvr>
                                      <p:to>
                                        <p:strVal val="visible"/>
                                      </p:to>
                                    </p:set>
                                    <p:animEffect transition="in" filter="blinds(horizontal)">
                                      <p:cBhvr>
                                        <p:cTn id="17" dur="500"/>
                                        <p:tgtEl>
                                          <p:spTgt spid="4669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7" grpId="0" build="p" bldLvl="3" autoUpdateAnimBg="0"/>
    </p:bldLst>
  </p:timing>
</p:sld>
</file>

<file path=ppt/theme/theme1.xml><?xml version="1.0" encoding="utf-8"?>
<a:theme xmlns:a="http://schemas.openxmlformats.org/drawingml/2006/main" name="1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54000" tIns="0" rIns="54000" bIns="0" numCol="1" anchor="t" anchorCtr="0" compatLnSpc="1">
        <a:prstTxWarp prst="textNoShape">
          <a:avLst/>
        </a:prstTxWarp>
      </a:bodyPr>
      <a:lstStyle>
        <a:defPPr marL="342900" marR="0" indent="-34290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tabLst/>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54000" tIns="0" rIns="54000" bIns="0" numCol="1" anchor="t" anchorCtr="0" compatLnSpc="1">
        <a:prstTxWarp prst="textNoShape">
          <a:avLst/>
        </a:prstTxWarp>
      </a:bodyPr>
      <a:lstStyle>
        <a:defPPr marL="342900" marR="0" indent="-34290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None/>
          <a:tabLst/>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4914</TotalTime>
  <Words>10853</Words>
  <Application>Microsoft Office PowerPoint</Application>
  <PresentationFormat>全屏显示(4:3)</PresentationFormat>
  <Paragraphs>1477</Paragraphs>
  <Slides>166</Slides>
  <Notes>8</Notes>
  <HiddenSlides>2</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166</vt:i4>
      </vt:variant>
    </vt:vector>
  </HeadingPairs>
  <TitlesOfParts>
    <vt:vector size="179" baseType="lpstr">
      <vt:lpstr>Monotype Sorts</vt:lpstr>
      <vt:lpstr>黑体</vt:lpstr>
      <vt:lpstr>华文中宋</vt:lpstr>
      <vt:lpstr>楷体_GB2312</vt:lpstr>
      <vt:lpstr>隶书</vt:lpstr>
      <vt:lpstr>宋体</vt:lpstr>
      <vt:lpstr>Arial</vt:lpstr>
      <vt:lpstr>Tahoma</vt:lpstr>
      <vt:lpstr>Times New Roman</vt:lpstr>
      <vt:lpstr>Wingdings</vt:lpstr>
      <vt:lpstr>1_商务模板系列34</vt:lpstr>
      <vt:lpstr>Image</vt:lpstr>
      <vt:lpstr>图片</vt:lpstr>
      <vt:lpstr>第七章  数据库设计</vt:lpstr>
      <vt:lpstr>第七章  数据库设计</vt:lpstr>
      <vt:lpstr>数据库设计概述</vt:lpstr>
      <vt:lpstr>7.1.1  数据库设计的特点</vt:lpstr>
      <vt:lpstr>数据库设计的特点（续）</vt:lpstr>
      <vt:lpstr>7.1.2  数据库设计方法</vt:lpstr>
      <vt:lpstr>数据库设计方法（续）</vt:lpstr>
      <vt:lpstr>7.1.3  数据库设计的基本步骤</vt:lpstr>
      <vt:lpstr>数据库设计的基本步骤（续）</vt:lpstr>
      <vt:lpstr>数据库设计的基本步骤（续）</vt:lpstr>
      <vt:lpstr>数据库设计的基本步骤（续）</vt:lpstr>
      <vt:lpstr>数据库设计的基本步骤（续）</vt:lpstr>
      <vt:lpstr>数据库设计的基本步骤（续）</vt:lpstr>
      <vt:lpstr>PowerPoint 演示文稿</vt:lpstr>
      <vt:lpstr>7.1.4数据库设计过程中的各级模式</vt:lpstr>
      <vt:lpstr>第七章  数据库设计</vt:lpstr>
      <vt:lpstr>7.2.1  需求分析的任务</vt:lpstr>
      <vt:lpstr>需求分析的任务</vt:lpstr>
      <vt:lpstr>需求分析的重点</vt:lpstr>
      <vt:lpstr>需求分析的难点</vt:lpstr>
      <vt:lpstr>7.2.2  需求分析的方法</vt:lpstr>
      <vt:lpstr>调查用户需求的具体步骤</vt:lpstr>
      <vt:lpstr>调查用户需求的具体步骤（续）</vt:lpstr>
      <vt:lpstr>进一步分析和表达用户需求</vt:lpstr>
      <vt:lpstr>进一步分析和表达用户需求（续）</vt:lpstr>
      <vt:lpstr>需求分析过程</vt:lpstr>
      <vt:lpstr>PowerPoint 演示文稿</vt:lpstr>
      <vt:lpstr>需求分析阶段</vt:lpstr>
      <vt:lpstr>数据流图</vt:lpstr>
      <vt:lpstr>PowerPoint 演示文稿</vt:lpstr>
      <vt:lpstr>PowerPoint 演示文稿</vt:lpstr>
      <vt:lpstr>PowerPoint 演示文稿</vt:lpstr>
      <vt:lpstr>7.2.3  数据字典</vt:lpstr>
      <vt:lpstr>⒈ 数据项</vt:lpstr>
      <vt:lpstr>PowerPoint 演示文稿</vt:lpstr>
      <vt:lpstr>PowerPoint 演示文稿</vt:lpstr>
      <vt:lpstr>PowerPoint 演示文稿</vt:lpstr>
      <vt:lpstr>PowerPoint 演示文稿</vt:lpstr>
      <vt:lpstr>需求分析小结</vt:lpstr>
      <vt:lpstr>第七章  数据库设计</vt:lpstr>
      <vt:lpstr>7.3 概念结构设计</vt:lpstr>
      <vt:lpstr>PowerPoint 演示文稿</vt:lpstr>
      <vt:lpstr>PowerPoint 演示文稿</vt:lpstr>
      <vt:lpstr>7.3.1  概念模型的特点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7.3.2  概念结构设计的方法与步骤</vt:lpstr>
      <vt:lpstr>7.3.2  概念结构设计的方法与步骤</vt:lpstr>
      <vt:lpstr>概念结构设计的方法与步骤（续）</vt:lpstr>
      <vt:lpstr>概念结构设计的方法与步骤（续）</vt:lpstr>
      <vt:lpstr>概念结构设计的方法与步骤（续）</vt:lpstr>
      <vt:lpstr>概念结构设计的方法与步骤（续）</vt:lpstr>
      <vt:lpstr>7.3.3  数据抽象与局部视图设计</vt:lpstr>
      <vt:lpstr>数据抽象（续）</vt:lpstr>
      <vt:lpstr>数据抽象（续）</vt:lpstr>
      <vt:lpstr>数据抽象（续）</vt:lpstr>
      <vt:lpstr>数据抽象（续）</vt:lpstr>
      <vt:lpstr>局部视图设计</vt:lpstr>
      <vt:lpstr>⒈ 选择局部应用</vt:lpstr>
      <vt:lpstr>⒈ 选择局部应用</vt:lpstr>
      <vt:lpstr>⒉ 逐一设计分E-R图</vt:lpstr>
      <vt:lpstr>逐一设计分E-R图（续）</vt:lpstr>
      <vt:lpstr>逐一设计分E-R图（续）</vt:lpstr>
      <vt:lpstr>逐一设计分E-R图（续）</vt:lpstr>
      <vt:lpstr>PowerPoint 演示文稿</vt:lpstr>
      <vt:lpstr>PowerPoint 演示文稿</vt:lpstr>
      <vt:lpstr>PowerPoint 演示文稿</vt:lpstr>
      <vt:lpstr>逐一设计分E-R图（续）</vt:lpstr>
      <vt:lpstr>逐一设计分E-R图（续）</vt:lpstr>
      <vt:lpstr>逐一设计分E-R图（续）</vt:lpstr>
      <vt:lpstr>逐一设计分E-R图（续）</vt:lpstr>
      <vt:lpstr>逐一设计分E-R图（续）</vt:lpstr>
      <vt:lpstr>逐一设计分E-R图（续）</vt:lpstr>
      <vt:lpstr>逐一设计分E-R图（续）</vt:lpstr>
      <vt:lpstr>逐一设计分E-R图（续）</vt:lpstr>
      <vt:lpstr>逐一设计分E-R图（续）</vt:lpstr>
      <vt:lpstr>逐一设计分E-R图（续）</vt:lpstr>
      <vt:lpstr>PowerPoint 演示文稿</vt:lpstr>
      <vt:lpstr>视图集成的两种方式</vt:lpstr>
      <vt:lpstr>视图的集成（续）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消除冗余的方法－分析方法</vt:lpstr>
      <vt:lpstr>消除冗余的方法－分析方法</vt:lpstr>
      <vt:lpstr>PowerPoint 演示文稿</vt:lpstr>
      <vt:lpstr>消除冗余的方法（续）</vt:lpstr>
      <vt:lpstr>消除冗余的方法（续）</vt:lpstr>
      <vt:lpstr>消除冗余的方法（续）</vt:lpstr>
      <vt:lpstr>消除冗余的方法（续）</vt:lpstr>
      <vt:lpstr>消除冗余，设计生成基本E-R图实例</vt:lpstr>
      <vt:lpstr>消除冗余，设计生成基本E-R图实例（续）</vt:lpstr>
      <vt:lpstr>消除冗余，设计生成基本E-R图实例（续）</vt:lpstr>
      <vt:lpstr>消除冗余，设计生成基本E-R图实例（续）</vt:lpstr>
      <vt:lpstr>消除冗余，设计生成基本E-R图实例（续）</vt:lpstr>
      <vt:lpstr>消除冗余，设计生成基本E-R图实例（续）</vt:lpstr>
      <vt:lpstr>验证整体概念结构</vt:lpstr>
      <vt:lpstr>验证整体概念结构（续）</vt:lpstr>
      <vt:lpstr>第七章  数据库设计</vt:lpstr>
      <vt:lpstr>7.4  逻辑结构设计</vt:lpstr>
      <vt:lpstr>逻辑结构设计(续)</vt:lpstr>
      <vt:lpstr>7.4  逻辑结构设计</vt:lpstr>
      <vt:lpstr>E-R图向关系模型的转换</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[例] 把图7.30中虚线上部的E-R图转换为关系模型 </vt:lpstr>
      <vt:lpstr>E-R图向关系模型的转换（续）</vt:lpstr>
      <vt:lpstr>E-R图向关系模型的转换（续）</vt:lpstr>
      <vt:lpstr>E-R图向关系模型的转换（续）</vt:lpstr>
      <vt:lpstr>7.4  逻辑结构设计</vt:lpstr>
      <vt:lpstr>7.4.2  数据模型的优化</vt:lpstr>
      <vt:lpstr>数据模型的优化（续）</vt:lpstr>
      <vt:lpstr>数据模型的优化（续）</vt:lpstr>
      <vt:lpstr>数据模型的优化（续）</vt:lpstr>
      <vt:lpstr>数据模型的优化（续）</vt:lpstr>
      <vt:lpstr>数据模型的优化（续）</vt:lpstr>
      <vt:lpstr>数据模型的优化（续）</vt:lpstr>
      <vt:lpstr>水平分解</vt:lpstr>
      <vt:lpstr>数据模型的优化（续）</vt:lpstr>
      <vt:lpstr>垂直分解</vt:lpstr>
      <vt:lpstr>7.4  逻辑结构设计</vt:lpstr>
      <vt:lpstr>7.4.3  设计用户子模式</vt:lpstr>
      <vt:lpstr>设计用户子模式（续）</vt:lpstr>
      <vt:lpstr>第七章  数据库设计</vt:lpstr>
      <vt:lpstr>7.5 物理设计阶段</vt:lpstr>
      <vt:lpstr>7.5 物理设计阶段</vt:lpstr>
      <vt:lpstr>7.5 物理设计阶段</vt:lpstr>
      <vt:lpstr>7.5 物理设计阶段</vt:lpstr>
      <vt:lpstr>7.5 数据库实现阶段</vt:lpstr>
      <vt:lpstr>7.5 数据库实现阶段</vt:lpstr>
      <vt:lpstr>7.5 数据库实现阶段</vt:lpstr>
      <vt:lpstr>7.5 数据库实现阶段</vt:lpstr>
      <vt:lpstr>7.5 数据库实现阶段</vt:lpstr>
      <vt:lpstr>第七章  数据库设计</vt:lpstr>
      <vt:lpstr>7.6 数据库的运行与维护阶段</vt:lpstr>
      <vt:lpstr>7.6 数据库的运行与维护阶段</vt:lpstr>
      <vt:lpstr>7.6 数据库的运行与维护阶段</vt:lpstr>
      <vt:lpstr>7.6 数据库的运行与维护阶段</vt:lpstr>
      <vt:lpstr>7.6 数据库的运行与维护阶段</vt:lpstr>
      <vt:lpstr>小结</vt:lpstr>
    </vt:vector>
  </TitlesOfParts>
  <Company>idke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creator>RUC IDKE</dc:creator>
  <cp:lastModifiedBy>zhu xz</cp:lastModifiedBy>
  <cp:revision>302</cp:revision>
  <dcterms:created xsi:type="dcterms:W3CDTF">2000-08-09T08:19:19Z</dcterms:created>
  <dcterms:modified xsi:type="dcterms:W3CDTF">2022-12-05T12:17:57Z</dcterms:modified>
</cp:coreProperties>
</file>