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&amp;ehk=xpEvVjn95x69DaaMWrqpKQ&amp;r=0&amp;pid=OfficeInsert" ContentType="image/jpe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</p:sldMasterIdLst>
  <p:notesMasterIdLst>
    <p:notesMasterId r:id="rId31"/>
  </p:notesMasterIdLst>
  <p:sldIdLst>
    <p:sldId id="264" r:id="rId3"/>
    <p:sldId id="275" r:id="rId4"/>
    <p:sldId id="276" r:id="rId5"/>
    <p:sldId id="274" r:id="rId6"/>
    <p:sldId id="277" r:id="rId7"/>
    <p:sldId id="278" r:id="rId8"/>
    <p:sldId id="279" r:id="rId9"/>
    <p:sldId id="265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66" r:id="rId24"/>
    <p:sldId id="267" r:id="rId25"/>
    <p:sldId id="293" r:id="rId26"/>
    <p:sldId id="268" r:id="rId27"/>
    <p:sldId id="273" r:id="rId28"/>
    <p:sldId id="294" r:id="rId29"/>
    <p:sldId id="295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335F53D-E90C-4045-A952-573C9C2E8B08}">
          <p14:sldIdLst>
            <p14:sldId id="264"/>
            <p14:sldId id="275"/>
            <p14:sldId id="276"/>
            <p14:sldId id="274"/>
            <p14:sldId id="277"/>
            <p14:sldId id="278"/>
            <p14:sldId id="279"/>
            <p14:sldId id="265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66"/>
            <p14:sldId id="267"/>
            <p14:sldId id="293"/>
            <p14:sldId id="268"/>
            <p14:sldId id="27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0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9AA55-6955-43D6-8DF1-1121B7B55B77}" type="datetimeFigureOut">
              <a:rPr lang="de-DE" smtClean="0"/>
              <a:t>12.03.2017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D94A4-27FC-458E-8ACF-06746D46A1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503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28.xml"/><Relationship Id="rId3" Type="http://schemas.openxmlformats.org/officeDocument/2006/relationships/slide" Target="../slides/slide4.xml"/><Relationship Id="rId7" Type="http://schemas.openxmlformats.org/officeDocument/2006/relationships/slide" Target="../slides/slide27.xml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25.xml"/><Relationship Id="rId5" Type="http://schemas.openxmlformats.org/officeDocument/2006/relationships/slide" Target="../slides/slide22.xml"/><Relationship Id="rId4" Type="http://schemas.openxmlformats.org/officeDocument/2006/relationships/slide" Target="../slides/slide8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28.xml"/><Relationship Id="rId3" Type="http://schemas.openxmlformats.org/officeDocument/2006/relationships/slide" Target="../slides/slide4.xml"/><Relationship Id="rId7" Type="http://schemas.openxmlformats.org/officeDocument/2006/relationships/slide" Target="../slides/slide27.xml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25.xml"/><Relationship Id="rId5" Type="http://schemas.openxmlformats.org/officeDocument/2006/relationships/slide" Target="../slides/slide22.xml"/><Relationship Id="rId4" Type="http://schemas.openxmlformats.org/officeDocument/2006/relationships/slide" Target="../slides/slide8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" Target="../slides/slide28.xml"/><Relationship Id="rId3" Type="http://schemas.openxmlformats.org/officeDocument/2006/relationships/slide" Target="../slides/slide4.xml"/><Relationship Id="rId7" Type="http://schemas.openxmlformats.org/officeDocument/2006/relationships/slide" Target="../slides/slide27.xml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25.xml"/><Relationship Id="rId5" Type="http://schemas.openxmlformats.org/officeDocument/2006/relationships/slide" Target="../slides/slide22.xml"/><Relationship Id="rId4" Type="http://schemas.openxmlformats.org/officeDocument/2006/relationships/slide" Target="../slides/slide8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slide" Target="../slides/slide28.xml"/><Relationship Id="rId3" Type="http://schemas.openxmlformats.org/officeDocument/2006/relationships/slide" Target="../slides/slide4.xml"/><Relationship Id="rId7" Type="http://schemas.openxmlformats.org/officeDocument/2006/relationships/slide" Target="../slides/slide27.xml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25.xml"/><Relationship Id="rId5" Type="http://schemas.openxmlformats.org/officeDocument/2006/relationships/slide" Target="../slides/slide22.xml"/><Relationship Id="rId4" Type="http://schemas.openxmlformats.org/officeDocument/2006/relationships/slide" Target="../slides/slide8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" Target="../slides/slide28.xml"/><Relationship Id="rId3" Type="http://schemas.openxmlformats.org/officeDocument/2006/relationships/slide" Target="../slides/slide4.xml"/><Relationship Id="rId7" Type="http://schemas.openxmlformats.org/officeDocument/2006/relationships/slide" Target="../slides/slide27.xml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25.xml"/><Relationship Id="rId5" Type="http://schemas.openxmlformats.org/officeDocument/2006/relationships/slide" Target="../slides/slide22.xml"/><Relationship Id="rId4" Type="http://schemas.openxmlformats.org/officeDocument/2006/relationships/slide" Target="../slides/slide8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" Target="../slides/slide28.xml"/><Relationship Id="rId3" Type="http://schemas.openxmlformats.org/officeDocument/2006/relationships/slide" Target="../slides/slide4.xml"/><Relationship Id="rId7" Type="http://schemas.openxmlformats.org/officeDocument/2006/relationships/slide" Target="../slides/slide27.xml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25.xml"/><Relationship Id="rId5" Type="http://schemas.openxmlformats.org/officeDocument/2006/relationships/slide" Target="../slides/slide22.xml"/><Relationship Id="rId4" Type="http://schemas.openxmlformats.org/officeDocument/2006/relationships/slide" Target="../slides/slide8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slide" Target="../slides/slide28.xml"/><Relationship Id="rId3" Type="http://schemas.openxmlformats.org/officeDocument/2006/relationships/slide" Target="../slides/slide4.xml"/><Relationship Id="rId7" Type="http://schemas.openxmlformats.org/officeDocument/2006/relationships/slide" Target="../slides/slide27.xml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25.xml"/><Relationship Id="rId5" Type="http://schemas.openxmlformats.org/officeDocument/2006/relationships/slide" Target="../slides/slide22.xml"/><Relationship Id="rId4" Type="http://schemas.openxmlformats.org/officeDocument/2006/relationships/slide" Target="../slides/slide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üh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294313" y="290945"/>
            <a:ext cx="9779498" cy="986387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2F4B-F5AE-42F0-8B5F-020F9CD6DC09}" type="datetime1">
              <a:rPr lang="de-DE" smtClean="0"/>
              <a:t>12.03.2017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Copyright Bildmaterial: IDG/Presseportal (dpa)</a:t>
            </a:r>
          </a:p>
          <a:p>
            <a:r>
              <a:rPr lang="de-DE"/>
              <a:t>Inhalt: Lukas Glitt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010B-6A02-42F3-8D70-03569136851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407324" y="1277332"/>
            <a:ext cx="1858557" cy="4555093"/>
          </a:xfrm>
          <a:prstGeom prst="rect">
            <a:avLst/>
          </a:prstGeom>
          <a:solidFill>
            <a:schemeClr val="bg1">
              <a:alpha val="31000"/>
            </a:schemeClr>
          </a:solidFill>
        </p:spPr>
        <p:txBody>
          <a:bodyPr wrap="square" rtlCol="0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de-DE" sz="1800" b="1" u="none" dirty="0">
                <a:solidFill>
                  <a:schemeClr val="bg1"/>
                </a:solidFill>
              </a:rPr>
              <a:t>Themenübersicht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  <a:hlinkClick r:id="rId2" action="ppaction://hlinksldjump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b="1" i="1" u="sng" dirty="0">
                <a:solidFill>
                  <a:schemeClr val="bg1"/>
                </a:solidFill>
                <a:hlinkClick r:id="rId2" action="ppaction://hlinksldjump"/>
              </a:rPr>
              <a:t>Einführung</a:t>
            </a:r>
            <a:endParaRPr lang="de-DE" sz="1600" b="1" i="1" u="sng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  <a:hlinkClick r:id="rId3" action="ppaction://hlinksldjump"/>
              </a:rPr>
              <a:t>Geschichte</a:t>
            </a: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  <a:hlinkClick r:id="rId4" action="ppaction://hlinksldjump"/>
              </a:rPr>
              <a:t>Aufbau und Funktion</a:t>
            </a: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  <a:hlinkClick r:id="rId5" action="ppaction://hlinksldjump"/>
              </a:rPr>
              <a:t>Anschlusstechniken   und Protokolle</a:t>
            </a: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  <a:hlinkClick r:id="rId6" action="ppaction://hlinksldjump"/>
              </a:rPr>
              <a:t>Funktion und   Einsatzgebiete</a:t>
            </a: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  <a:hlinkClick r:id="rId7" action="ppaction://hlinksldjump"/>
              </a:rPr>
              <a:t>Hersteller</a:t>
            </a: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  <a:hlinkClick r:id="rId8" action="ppaction://hlinksldjump"/>
              </a:rPr>
              <a:t>Fazit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294312" y="1276019"/>
            <a:ext cx="9779499" cy="4908650"/>
          </a:xfrm>
        </p:spPr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382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schich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94312" y="1276019"/>
            <a:ext cx="9779499" cy="4908650"/>
          </a:xfrm>
        </p:spPr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294312" y="6311900"/>
            <a:ext cx="2743200" cy="365125"/>
          </a:xfrm>
        </p:spPr>
        <p:txBody>
          <a:bodyPr/>
          <a:lstStyle/>
          <a:p>
            <a:fld id="{D5AEFEB1-5734-4A90-BDC2-34FBA252554B}" type="datetime1">
              <a:rPr lang="de-DE" smtClean="0"/>
              <a:t>12.03.2017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11967" y="6311900"/>
            <a:ext cx="3744189" cy="365125"/>
          </a:xfrm>
        </p:spPr>
        <p:txBody>
          <a:bodyPr/>
          <a:lstStyle/>
          <a:p>
            <a:r>
              <a:rPr lang="de-DE" dirty="0"/>
              <a:t>Copyright Bildmaterial: IDG/Presseportal (dpa) Inhalt: Lukas Glitt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0612" y="6316306"/>
            <a:ext cx="2743200" cy="365125"/>
          </a:xfrm>
        </p:spPr>
        <p:txBody>
          <a:bodyPr/>
          <a:lstStyle/>
          <a:p>
            <a:fld id="{597E010B-6A02-42F3-8D70-03569136851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2294312" y="266975"/>
            <a:ext cx="9779500" cy="1009044"/>
          </a:xfrm>
          <a:prstGeom prst="rect">
            <a:avLst/>
          </a:prstGeom>
          <a:solidFill>
            <a:srgbClr val="002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407324" y="1277332"/>
            <a:ext cx="1858557" cy="4555093"/>
          </a:xfrm>
          <a:prstGeom prst="rect">
            <a:avLst/>
          </a:prstGeom>
          <a:solidFill>
            <a:schemeClr val="bg1">
              <a:alpha val="31000"/>
            </a:schemeClr>
          </a:solidFill>
        </p:spPr>
        <p:txBody>
          <a:bodyPr wrap="square" rtlCol="0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de-DE" sz="1800" b="1" u="none" dirty="0">
                <a:solidFill>
                  <a:schemeClr val="bg1"/>
                </a:solidFill>
              </a:rPr>
              <a:t>Themenübersicht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  <a:hlinkClick r:id="rId2" action="ppaction://hlinksldjump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  <a:hlinkClick r:id="rId2" action="ppaction://hlinksldjump"/>
              </a:rPr>
              <a:t>Einführung</a:t>
            </a: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b="1" i="1" u="sng" dirty="0">
                <a:solidFill>
                  <a:schemeClr val="bg1"/>
                </a:solidFill>
                <a:hlinkClick r:id="rId3" action="ppaction://hlinksldjump"/>
              </a:rPr>
              <a:t>Geschichte</a:t>
            </a:r>
            <a:endParaRPr lang="de-DE" sz="1600" b="1" i="1" u="sng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  <a:hlinkClick r:id="rId4" action="ppaction://hlinksldjump"/>
              </a:rPr>
              <a:t>Aufbau und Funktion</a:t>
            </a: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  <a:hlinkClick r:id="rId5" action="ppaction://hlinksldjump"/>
              </a:rPr>
              <a:t>Anschlusstechniken   und Protokolle</a:t>
            </a: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  <a:hlinkClick r:id="rId6" action="ppaction://hlinksldjump"/>
              </a:rPr>
              <a:t>Funktion und   Einsatzgebiete</a:t>
            </a: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  <a:hlinkClick r:id="rId7" action="ppaction://hlinksldjump"/>
              </a:rPr>
              <a:t>Hersteller</a:t>
            </a: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  <a:hlinkClick r:id="rId8" action="ppaction://hlinksldjump"/>
              </a:rPr>
              <a:t>Fazit</a:t>
            </a:r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83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bau und Funk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94312" y="1276019"/>
            <a:ext cx="9779499" cy="4908650"/>
          </a:xfrm>
        </p:spPr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294312" y="6311900"/>
            <a:ext cx="2743200" cy="365125"/>
          </a:xfrm>
        </p:spPr>
        <p:txBody>
          <a:bodyPr/>
          <a:lstStyle/>
          <a:p>
            <a:fld id="{D5AEFEB1-5734-4A90-BDC2-34FBA252554B}" type="datetime1">
              <a:rPr lang="de-DE" smtClean="0"/>
              <a:t>12.03.2017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11967" y="6311900"/>
            <a:ext cx="3744189" cy="365125"/>
          </a:xfrm>
        </p:spPr>
        <p:txBody>
          <a:bodyPr/>
          <a:lstStyle/>
          <a:p>
            <a:r>
              <a:rPr lang="de-DE" dirty="0"/>
              <a:t>Copyright Bildmaterial: IDG/Presseportal (dpa) Inhalt: Lukas Glitt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0612" y="6316306"/>
            <a:ext cx="2743200" cy="365125"/>
          </a:xfrm>
        </p:spPr>
        <p:txBody>
          <a:bodyPr/>
          <a:lstStyle/>
          <a:p>
            <a:fld id="{597E010B-6A02-42F3-8D70-03569136851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2294312" y="266975"/>
            <a:ext cx="9779500" cy="1009044"/>
          </a:xfrm>
          <a:prstGeom prst="rect">
            <a:avLst/>
          </a:prstGeom>
          <a:solidFill>
            <a:srgbClr val="002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407324" y="1277332"/>
            <a:ext cx="1858557" cy="4555093"/>
          </a:xfrm>
          <a:prstGeom prst="rect">
            <a:avLst/>
          </a:prstGeom>
          <a:solidFill>
            <a:schemeClr val="bg1">
              <a:alpha val="31000"/>
            </a:schemeClr>
          </a:solidFill>
        </p:spPr>
        <p:txBody>
          <a:bodyPr wrap="square" rtlCol="0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de-DE" sz="1800" b="1" u="none" dirty="0">
                <a:solidFill>
                  <a:schemeClr val="bg1"/>
                </a:solidFill>
              </a:rPr>
              <a:t>Themenübersicht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  <a:hlinkClick r:id="rId2" action="ppaction://hlinksldjump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  <a:hlinkClick r:id="rId2" action="ppaction://hlinksldjump"/>
              </a:rPr>
              <a:t>Einführung</a:t>
            </a: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  <a:hlinkClick r:id="rId3" action="ppaction://hlinksldjump"/>
              </a:rPr>
              <a:t>Geschichte</a:t>
            </a: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b="1" i="1" u="sng" dirty="0">
                <a:solidFill>
                  <a:schemeClr val="bg1"/>
                </a:solidFill>
                <a:hlinkClick r:id="rId4" action="ppaction://hlinksldjump"/>
              </a:rPr>
              <a:t>Aufbau und Funktion</a:t>
            </a:r>
            <a:endParaRPr lang="de-DE" sz="1600" b="1" i="1" u="sng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  <a:hlinkClick r:id="rId5" action="ppaction://hlinksldjump"/>
              </a:rPr>
              <a:t>Anschlusstechniken   und Protokolle</a:t>
            </a: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  <a:hlinkClick r:id="rId6" action="ppaction://hlinksldjump"/>
              </a:rPr>
              <a:t>Funktion und   Einsatzgebiete</a:t>
            </a: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  <a:hlinkClick r:id="rId7" action="ppaction://hlinksldjump"/>
              </a:rPr>
              <a:t>Hersteller</a:t>
            </a: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  <a:hlinkClick r:id="rId8" action="ppaction://hlinksldjump"/>
              </a:rPr>
              <a:t>Fazit</a:t>
            </a:r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chlusstechniken und Protoko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94312" y="1276019"/>
            <a:ext cx="9779499" cy="4908650"/>
          </a:xfrm>
        </p:spPr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294312" y="6311900"/>
            <a:ext cx="2743200" cy="365125"/>
          </a:xfrm>
        </p:spPr>
        <p:txBody>
          <a:bodyPr/>
          <a:lstStyle/>
          <a:p>
            <a:fld id="{D5AEFEB1-5734-4A90-BDC2-34FBA252554B}" type="datetime1">
              <a:rPr lang="de-DE" smtClean="0"/>
              <a:t>12.03.2017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11967" y="6311900"/>
            <a:ext cx="3744189" cy="365125"/>
          </a:xfrm>
        </p:spPr>
        <p:txBody>
          <a:bodyPr/>
          <a:lstStyle/>
          <a:p>
            <a:r>
              <a:rPr lang="de-DE" dirty="0"/>
              <a:t>Copyright Bildmaterial: IDG/Presseportal (dpa) Inhalt: Lukas Glitt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0612" y="6316306"/>
            <a:ext cx="2743200" cy="365125"/>
          </a:xfrm>
        </p:spPr>
        <p:txBody>
          <a:bodyPr/>
          <a:lstStyle/>
          <a:p>
            <a:fld id="{597E010B-6A02-42F3-8D70-03569136851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2294312" y="266975"/>
            <a:ext cx="9779500" cy="1009044"/>
          </a:xfrm>
          <a:prstGeom prst="rect">
            <a:avLst/>
          </a:prstGeom>
          <a:solidFill>
            <a:srgbClr val="002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407324" y="1277332"/>
            <a:ext cx="1858557" cy="4555093"/>
          </a:xfrm>
          <a:prstGeom prst="rect">
            <a:avLst/>
          </a:prstGeom>
          <a:solidFill>
            <a:schemeClr val="bg1">
              <a:alpha val="31000"/>
            </a:schemeClr>
          </a:solidFill>
        </p:spPr>
        <p:txBody>
          <a:bodyPr wrap="square" rtlCol="0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de-DE" sz="1800" b="1" u="none" dirty="0">
                <a:solidFill>
                  <a:schemeClr val="bg1"/>
                </a:solidFill>
              </a:rPr>
              <a:t>Themenübersicht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  <a:hlinkClick r:id="rId2" action="ppaction://hlinksldjump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  <a:hlinkClick r:id="rId2" action="ppaction://hlinksldjump"/>
              </a:rPr>
              <a:t>Einführung</a:t>
            </a: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  <a:hlinkClick r:id="rId3" action="ppaction://hlinksldjump"/>
              </a:rPr>
              <a:t>Geschichte</a:t>
            </a: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  <a:hlinkClick r:id="rId4" action="ppaction://hlinksldjump"/>
              </a:rPr>
              <a:t>Aufbau und Funktion</a:t>
            </a: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b="1" i="1" u="sng" dirty="0">
                <a:solidFill>
                  <a:schemeClr val="bg1"/>
                </a:solidFill>
                <a:hlinkClick r:id="rId5" action="ppaction://hlinksldjump"/>
              </a:rPr>
              <a:t>Anschlusstechniken   und Protokolle</a:t>
            </a:r>
            <a:endParaRPr lang="de-DE" sz="1600" b="1" i="1" u="sng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  <a:hlinkClick r:id="rId6" action="ppaction://hlinksldjump"/>
              </a:rPr>
              <a:t>Funktion und   Einsatzgebiete</a:t>
            </a: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  <a:hlinkClick r:id="rId7" action="ppaction://hlinksldjump"/>
              </a:rPr>
              <a:t>Hersteller</a:t>
            </a: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  <a:hlinkClick r:id="rId8" action="ppaction://hlinksldjump"/>
              </a:rPr>
              <a:t>Fazit</a:t>
            </a:r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68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ktion und Einsatzgebi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94312" y="1276019"/>
            <a:ext cx="9779499" cy="4908650"/>
          </a:xfrm>
        </p:spPr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294312" y="6311900"/>
            <a:ext cx="2743200" cy="365125"/>
          </a:xfrm>
        </p:spPr>
        <p:txBody>
          <a:bodyPr/>
          <a:lstStyle/>
          <a:p>
            <a:fld id="{D5AEFEB1-5734-4A90-BDC2-34FBA252554B}" type="datetime1">
              <a:rPr lang="de-DE" smtClean="0"/>
              <a:t>12.03.2017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11967" y="6311900"/>
            <a:ext cx="3744189" cy="365125"/>
          </a:xfrm>
        </p:spPr>
        <p:txBody>
          <a:bodyPr/>
          <a:lstStyle/>
          <a:p>
            <a:r>
              <a:rPr lang="de-DE" dirty="0"/>
              <a:t>Copyright Bildmaterial: IDG/Presseportal (dpa) Inhalt: Lukas Glitt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0612" y="6316306"/>
            <a:ext cx="2743200" cy="365125"/>
          </a:xfrm>
        </p:spPr>
        <p:txBody>
          <a:bodyPr/>
          <a:lstStyle/>
          <a:p>
            <a:fld id="{597E010B-6A02-42F3-8D70-03569136851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2294312" y="266975"/>
            <a:ext cx="9779500" cy="1009044"/>
          </a:xfrm>
          <a:prstGeom prst="rect">
            <a:avLst/>
          </a:prstGeom>
          <a:solidFill>
            <a:srgbClr val="002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407324" y="1277332"/>
            <a:ext cx="1858557" cy="4555093"/>
          </a:xfrm>
          <a:prstGeom prst="rect">
            <a:avLst/>
          </a:prstGeom>
          <a:solidFill>
            <a:schemeClr val="bg1">
              <a:alpha val="31000"/>
            </a:schemeClr>
          </a:solidFill>
        </p:spPr>
        <p:txBody>
          <a:bodyPr wrap="square" rtlCol="0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de-DE" sz="1800" b="1" u="none" dirty="0">
                <a:solidFill>
                  <a:schemeClr val="bg1"/>
                </a:solidFill>
              </a:rPr>
              <a:t>Themenübersicht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  <a:hlinkClick r:id="rId2" action="ppaction://hlinksldjump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  <a:hlinkClick r:id="rId2" action="ppaction://hlinksldjump"/>
              </a:rPr>
              <a:t>Einführung</a:t>
            </a: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  <a:hlinkClick r:id="rId3" action="ppaction://hlinksldjump"/>
              </a:rPr>
              <a:t>Geschichte</a:t>
            </a: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  <a:hlinkClick r:id="rId4" action="ppaction://hlinksldjump"/>
              </a:rPr>
              <a:t>Aufbau und Funktion</a:t>
            </a: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  <a:hlinkClick r:id="rId5" action="ppaction://hlinksldjump"/>
              </a:rPr>
              <a:t>Anschlusstechniken   und Protokolle</a:t>
            </a: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b="1" i="1" u="sng" dirty="0">
                <a:solidFill>
                  <a:schemeClr val="bg1"/>
                </a:solidFill>
                <a:hlinkClick r:id="rId6" action="ppaction://hlinksldjump"/>
              </a:rPr>
              <a:t>Funktion und   Einsatzgebiete</a:t>
            </a:r>
            <a:endParaRPr lang="de-DE" sz="1600" b="1" i="1" u="sng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  <a:hlinkClick r:id="rId7" action="ppaction://hlinksldjump"/>
              </a:rPr>
              <a:t>Hersteller</a:t>
            </a: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  <a:hlinkClick r:id="rId8" action="ppaction://hlinksldjump"/>
              </a:rPr>
              <a:t>Fazit</a:t>
            </a:r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83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stel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94312" y="1276019"/>
            <a:ext cx="9779499" cy="4908650"/>
          </a:xfrm>
        </p:spPr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294312" y="6311900"/>
            <a:ext cx="2743200" cy="365125"/>
          </a:xfrm>
        </p:spPr>
        <p:txBody>
          <a:bodyPr/>
          <a:lstStyle/>
          <a:p>
            <a:fld id="{D5AEFEB1-5734-4A90-BDC2-34FBA252554B}" type="datetime1">
              <a:rPr lang="de-DE" smtClean="0"/>
              <a:t>12.03.2017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11967" y="6311900"/>
            <a:ext cx="3744189" cy="365125"/>
          </a:xfrm>
        </p:spPr>
        <p:txBody>
          <a:bodyPr/>
          <a:lstStyle/>
          <a:p>
            <a:r>
              <a:rPr lang="de-DE" dirty="0"/>
              <a:t>Copyright Bildmaterial: IDG/Presseportal (dpa) Inhalt: Lukas Glitt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0612" y="6316306"/>
            <a:ext cx="2743200" cy="365125"/>
          </a:xfrm>
        </p:spPr>
        <p:txBody>
          <a:bodyPr/>
          <a:lstStyle/>
          <a:p>
            <a:fld id="{597E010B-6A02-42F3-8D70-03569136851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2294312" y="266975"/>
            <a:ext cx="9779500" cy="1009044"/>
          </a:xfrm>
          <a:prstGeom prst="rect">
            <a:avLst/>
          </a:prstGeom>
          <a:solidFill>
            <a:srgbClr val="002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407324" y="1277332"/>
            <a:ext cx="1858557" cy="4555093"/>
          </a:xfrm>
          <a:prstGeom prst="rect">
            <a:avLst/>
          </a:prstGeom>
          <a:solidFill>
            <a:schemeClr val="bg1">
              <a:alpha val="31000"/>
            </a:schemeClr>
          </a:solidFill>
        </p:spPr>
        <p:txBody>
          <a:bodyPr wrap="square" rtlCol="0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de-DE" sz="1800" b="1" u="none" dirty="0">
                <a:solidFill>
                  <a:schemeClr val="bg1"/>
                </a:solidFill>
              </a:rPr>
              <a:t>Themenübersicht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  <a:hlinkClick r:id="rId2" action="ppaction://hlinksldjump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  <a:hlinkClick r:id="rId2" action="ppaction://hlinksldjump"/>
              </a:rPr>
              <a:t>Einführung</a:t>
            </a: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  <a:hlinkClick r:id="rId3" action="ppaction://hlinksldjump"/>
              </a:rPr>
              <a:t>Geschichte</a:t>
            </a: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  <a:hlinkClick r:id="rId4" action="ppaction://hlinksldjump"/>
              </a:rPr>
              <a:t>Aufbau und Funktion</a:t>
            </a: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  <a:hlinkClick r:id="rId5" action="ppaction://hlinksldjump"/>
              </a:rPr>
              <a:t>Anschlusstechniken   und Protokolle</a:t>
            </a: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  <a:hlinkClick r:id="rId6" action="ppaction://hlinksldjump"/>
              </a:rPr>
              <a:t>Funktion und   Einsatzgebiete</a:t>
            </a: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b="1" i="1" u="sng" dirty="0">
                <a:solidFill>
                  <a:schemeClr val="bg1"/>
                </a:solidFill>
                <a:hlinkClick r:id="rId7" action="ppaction://hlinksldjump"/>
              </a:rPr>
              <a:t>Hersteller</a:t>
            </a:r>
            <a:endParaRPr lang="de-DE" sz="1600" b="1" i="1" u="sng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  <a:hlinkClick r:id="rId8" action="ppaction://hlinksldjump"/>
              </a:rPr>
              <a:t>Fazit</a:t>
            </a:r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41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z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94312" y="1276019"/>
            <a:ext cx="9779499" cy="4908650"/>
          </a:xfrm>
        </p:spPr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294312" y="6311900"/>
            <a:ext cx="2743200" cy="365125"/>
          </a:xfrm>
        </p:spPr>
        <p:txBody>
          <a:bodyPr/>
          <a:lstStyle/>
          <a:p>
            <a:fld id="{D5AEFEB1-5734-4A90-BDC2-34FBA252554B}" type="datetime1">
              <a:rPr lang="de-DE" smtClean="0"/>
              <a:t>12.03.2017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11967" y="6311900"/>
            <a:ext cx="3744189" cy="365125"/>
          </a:xfrm>
        </p:spPr>
        <p:txBody>
          <a:bodyPr/>
          <a:lstStyle/>
          <a:p>
            <a:r>
              <a:rPr lang="de-DE" dirty="0"/>
              <a:t>Copyright Bildmaterial: IDG/Presseportal (dpa) Inhalt: Lukas Glitt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0612" y="6316306"/>
            <a:ext cx="2743200" cy="365125"/>
          </a:xfrm>
        </p:spPr>
        <p:txBody>
          <a:bodyPr/>
          <a:lstStyle/>
          <a:p>
            <a:fld id="{597E010B-6A02-42F3-8D70-03569136851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2294312" y="266975"/>
            <a:ext cx="9779500" cy="1009044"/>
          </a:xfrm>
          <a:prstGeom prst="rect">
            <a:avLst/>
          </a:prstGeom>
          <a:solidFill>
            <a:srgbClr val="002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407324" y="1277332"/>
            <a:ext cx="1858557" cy="4555093"/>
          </a:xfrm>
          <a:prstGeom prst="rect">
            <a:avLst/>
          </a:prstGeom>
          <a:solidFill>
            <a:schemeClr val="bg1">
              <a:alpha val="31000"/>
            </a:schemeClr>
          </a:solidFill>
        </p:spPr>
        <p:txBody>
          <a:bodyPr wrap="square" rtlCol="0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de-DE" sz="1800" b="1" u="none" dirty="0">
                <a:solidFill>
                  <a:schemeClr val="bg1"/>
                </a:solidFill>
              </a:rPr>
              <a:t>Themenübersicht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  <a:hlinkClick r:id="rId2" action="ppaction://hlinksldjump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  <a:hlinkClick r:id="rId2" action="ppaction://hlinksldjump"/>
              </a:rPr>
              <a:t>Einführung</a:t>
            </a: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  <a:hlinkClick r:id="rId3" action="ppaction://hlinksldjump"/>
              </a:rPr>
              <a:t>Geschichte</a:t>
            </a: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  <a:hlinkClick r:id="rId4" action="ppaction://hlinksldjump"/>
              </a:rPr>
              <a:t>Aufbau und Funktion</a:t>
            </a: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  <a:hlinkClick r:id="rId5" action="ppaction://hlinksldjump"/>
              </a:rPr>
              <a:t>Anschlusstechniken   und Protokolle</a:t>
            </a: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  <a:hlinkClick r:id="rId6" action="ppaction://hlinksldjump"/>
              </a:rPr>
              <a:t>Funktion und   Einsatzgebiete</a:t>
            </a: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bg1"/>
                </a:solidFill>
                <a:hlinkClick r:id="rId7" action="ppaction://hlinksldjump"/>
              </a:rPr>
              <a:t>Hersteller</a:t>
            </a: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de-DE" sz="1600" dirty="0">
              <a:solidFill>
                <a:schemeClr val="bg1"/>
              </a:solidFill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de-DE" sz="1600" b="1" i="1" u="sng" dirty="0">
                <a:solidFill>
                  <a:schemeClr val="bg1"/>
                </a:solidFill>
                <a:hlinkClick r:id="rId8" action="ppaction://hlinksldjump"/>
              </a:rPr>
              <a:t>Fazit</a:t>
            </a:r>
            <a:endParaRPr lang="de-DE" sz="1600" b="1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68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0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 userDrawn="1"/>
        </p:nvSpPr>
        <p:spPr>
          <a:xfrm>
            <a:off x="105181" y="265785"/>
            <a:ext cx="2197443" cy="6410050"/>
          </a:xfrm>
          <a:prstGeom prst="rect">
            <a:avLst/>
          </a:prstGeom>
          <a:solidFill>
            <a:srgbClr val="002699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99132" y="1269019"/>
            <a:ext cx="9747432" cy="491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447078" y="63273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171450" indent="-171450" algn="l">
              <a:buFont typeface="Arial" panose="020B0604020202020204" pitchFamily="34" charset="0"/>
              <a:buChar char="•"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D2F4B-F5AE-42F0-8B5F-020F9CD6DC09}" type="datetime1">
              <a:rPr lang="de-DE" smtClean="0"/>
              <a:t>12.03.2017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391352" y="6336999"/>
            <a:ext cx="37441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Copyright Bildmaterial: IDG/Presseportal (dpa)</a:t>
            </a:r>
          </a:p>
          <a:p>
            <a:r>
              <a:rPr lang="de-DE" dirty="0"/>
              <a:t>Inhalt: Lukas Glitt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36616" y="63310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171450" indent="-171450" algn="r">
              <a:buFont typeface="Arial" panose="020B0604020202020204" pitchFamily="34" charset="0"/>
              <a:buChar char="•"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E010B-6A02-42F3-8D70-03569136851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2302624" y="265785"/>
            <a:ext cx="9777192" cy="1007996"/>
          </a:xfrm>
          <a:prstGeom prst="rect">
            <a:avLst/>
          </a:prstGeom>
          <a:solidFill>
            <a:srgbClr val="002699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77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0" r:id="rId2"/>
    <p:sldLayoutId id="2147483658" r:id="rId3"/>
    <p:sldLayoutId id="2147483659" r:id="rId4"/>
    <p:sldLayoutId id="2147483660" r:id="rId5"/>
    <p:sldLayoutId id="2147483661" r:id="rId6"/>
    <p:sldLayoutId id="2147483662" r:id="rId7"/>
  </p:sldLayoutIdLst>
  <p:hf hdr="0" ftr="0" dt="0"/>
  <p:txStyles>
    <p:titleStyle>
      <a:lvl1pPr marL="0" indent="0" algn="ctr" defTabSz="914400" rtl="0" eaLnBrk="1" latinLnBrk="0" hangingPunct="1">
        <a:lnSpc>
          <a:spcPct val="90000"/>
        </a:lnSpc>
        <a:spcBef>
          <a:spcPct val="0"/>
        </a:spcBef>
        <a:buFont typeface="Arial" panose="020B0604020202020204" pitchFamily="34" charset="0"/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2144683" y="1269133"/>
            <a:ext cx="7847045" cy="44935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6600" dirty="0">
                <a:solidFill>
                  <a:schemeClr val="bg1"/>
                </a:solidFill>
              </a:rPr>
              <a:t>Festplatten</a:t>
            </a:r>
          </a:p>
          <a:p>
            <a:pPr algn="ctr"/>
            <a:endParaRPr lang="de-DE" sz="6600" dirty="0">
              <a:solidFill>
                <a:schemeClr val="bg1"/>
              </a:solidFill>
            </a:endParaRPr>
          </a:p>
          <a:p>
            <a:pPr algn="ctr"/>
            <a:endParaRPr lang="de-DE" sz="6600" dirty="0">
              <a:solidFill>
                <a:schemeClr val="bg1"/>
              </a:solidFill>
            </a:endParaRPr>
          </a:p>
          <a:p>
            <a:pPr algn="ctr"/>
            <a:r>
              <a:rPr lang="de-DE" sz="4400" dirty="0">
                <a:solidFill>
                  <a:schemeClr val="bg1"/>
                </a:solidFill>
              </a:rPr>
              <a:t>Lukas Glitt</a:t>
            </a:r>
          </a:p>
          <a:p>
            <a:pPr algn="ctr"/>
            <a:r>
              <a:rPr lang="de-DE" sz="4400" dirty="0">
                <a:solidFill>
                  <a:schemeClr val="bg1"/>
                </a:solidFill>
              </a:rPr>
              <a:t>12.03.2017</a:t>
            </a:r>
          </a:p>
        </p:txBody>
      </p:sp>
    </p:spTree>
    <p:extLst>
      <p:ext uri="{BB962C8B-B14F-4D97-AF65-F5344CB8AC3E}">
        <p14:creationId xmlns:p14="http://schemas.microsoft.com/office/powerpoint/2010/main" val="142766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&amp;ehk=xpEvVjn95x69DaaMWrqpKQ&amp;r=0&amp;pid=OfficeInsert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034073" y="6251510"/>
            <a:ext cx="779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78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Im engl. </a:t>
            </a:r>
            <a:r>
              <a:rPr lang="de-DE" dirty="0" err="1"/>
              <a:t>Platterns</a:t>
            </a:r>
            <a:r>
              <a:rPr lang="de-DE" dirty="0"/>
              <a:t> genannt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Speichern die eigentlichen Daten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3 – 12 Stück pro Festplatte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nichtmagnetisches Grundmaterial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In der Regel Magnesium oder Glas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Beschichtet mit Eisenoxid oder Kobalt als magnetische Schicht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Geschützt durch Kohlenstoffdeckschicht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010B-6A02-42F3-8D70-035691368518}" type="slidenum">
              <a:rPr lang="de-DE" smtClean="0"/>
              <a:t>10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Komponenten – magnetische Scheiben</a:t>
            </a:r>
          </a:p>
        </p:txBody>
      </p:sp>
    </p:spTree>
    <p:extLst>
      <p:ext uri="{BB962C8B-B14F-4D97-AF65-F5344CB8AC3E}">
        <p14:creationId xmlns:p14="http://schemas.microsoft.com/office/powerpoint/2010/main" val="2398504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Stammt aus den 60/70er Jahren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Magnetpartikel sind horizontal auf Scheibe ausgerichtet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Erreichte früh Limit der Datendichte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Bei zu Hoher Dichte richten sich Bits auf Grund von supermagnetischen Effekt neu aus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15 – 30 </a:t>
            </a:r>
            <a:r>
              <a:rPr lang="de-DE" dirty="0" err="1"/>
              <a:t>Gbyte</a:t>
            </a:r>
            <a:r>
              <a:rPr lang="de-DE" dirty="0"/>
              <a:t> pro cm²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010B-6A02-42F3-8D70-035691368518}" type="slidenum">
              <a:rPr lang="de-DE" smtClean="0"/>
              <a:t>11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Longitudinal Recording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148" y="4222519"/>
            <a:ext cx="62198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27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Nachfolger von Longitudinal Recording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Seit 1976 bekannt, erste technische Umsetzung 1998, Marktreif seit 2005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Standard seit 2010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Datenbits sind vertikal angeordnet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Ermöglicht 150 </a:t>
            </a:r>
            <a:r>
              <a:rPr lang="de-DE" dirty="0" err="1"/>
              <a:t>Gbyte</a:t>
            </a:r>
            <a:r>
              <a:rPr lang="de-DE" dirty="0"/>
              <a:t> pro cm²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010B-6A02-42F3-8D70-035691368518}" type="slidenum">
              <a:rPr lang="de-DE" smtClean="0"/>
              <a:t>12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Perpendicular</a:t>
            </a:r>
            <a:r>
              <a:rPr lang="de-DE" dirty="0"/>
              <a:t> Recording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848" y="4163656"/>
            <a:ext cx="64484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99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Scheiben bestehen aus </a:t>
            </a:r>
            <a:r>
              <a:rPr lang="de-DE" b="1" dirty="0"/>
              <a:t>Seiten</a:t>
            </a:r>
            <a:r>
              <a:rPr lang="de-DE" dirty="0"/>
              <a:t>, </a:t>
            </a:r>
            <a:r>
              <a:rPr lang="de-DE" b="1" dirty="0"/>
              <a:t>Spuren</a:t>
            </a:r>
            <a:r>
              <a:rPr lang="de-DE" dirty="0"/>
              <a:t>, </a:t>
            </a:r>
            <a:r>
              <a:rPr lang="de-DE" b="1" dirty="0"/>
              <a:t>Zylindern</a:t>
            </a:r>
            <a:r>
              <a:rPr lang="de-DE" dirty="0"/>
              <a:t>, </a:t>
            </a:r>
            <a:r>
              <a:rPr lang="de-DE" b="1" dirty="0"/>
              <a:t>Blöcken</a:t>
            </a:r>
            <a:r>
              <a:rPr lang="de-DE" dirty="0"/>
              <a:t> und </a:t>
            </a:r>
            <a:r>
              <a:rPr lang="de-DE" b="1" dirty="0"/>
              <a:t>Sektoren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Seiten: Die Ober- und Unterseiten einer Scheibe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Spuren: Eine Kreisbahn auf einer Scheibe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Zylinder: Mehrere übereinander liegende Spuren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Blöcke: Teilbereiche einer Spur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Fassen jeweils 4096 Byte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Sektoren: Bereich von Blöcken im selben</a:t>
            </a:r>
            <a:br>
              <a:rPr lang="de-DE" dirty="0"/>
            </a:br>
            <a:r>
              <a:rPr lang="de-DE" dirty="0"/>
              <a:t>Winkelbereich</a:t>
            </a:r>
          </a:p>
          <a:p>
            <a:r>
              <a:rPr lang="de-DE" dirty="0"/>
              <a:t>      Kombination dieser Angaben erlaubt</a:t>
            </a:r>
            <a:br>
              <a:rPr lang="de-DE" dirty="0"/>
            </a:br>
            <a:r>
              <a:rPr lang="de-DE" dirty="0"/>
              <a:t>      präzise Navigation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010B-6A02-42F3-8D70-035691368518}" type="slidenum">
              <a:rPr lang="de-DE" smtClean="0"/>
              <a:t>13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Navigation</a:t>
            </a:r>
          </a:p>
        </p:txBody>
      </p:sp>
      <p:pic>
        <p:nvPicPr>
          <p:cNvPr id="5" name="Inhaltsplatzhalter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53"/>
          <a:stretch/>
        </p:blipFill>
        <p:spPr>
          <a:xfrm>
            <a:off x="8883618" y="3783028"/>
            <a:ext cx="2668967" cy="2898403"/>
          </a:xfrm>
          <a:prstGeom prst="rect">
            <a:avLst/>
          </a:prstGeom>
        </p:spPr>
      </p:pic>
      <p:sp>
        <p:nvSpPr>
          <p:cNvPr id="6" name="Pfeil: nach rechts 5"/>
          <p:cNvSpPr/>
          <p:nvPr/>
        </p:nvSpPr>
        <p:spPr>
          <a:xfrm>
            <a:off x="2370338" y="5187841"/>
            <a:ext cx="435005" cy="319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453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Treibt Scheiben und Schreibkopf 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Hält Scheiben auf konstanter Geschwindigkeit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3,5“ Festplatten in der Regel: 7200 RPM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2,5“ Festplatten in der Regel: 5400 RPM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Konstante Geschwindigkeit ist wichtig, da Timing beim Auslesen nicht mehr stimmt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010B-6A02-42F3-8D70-035691368518}" type="slidenum">
              <a:rPr lang="de-DE" smtClean="0"/>
              <a:t>14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Komponenten – der Motor</a:t>
            </a:r>
          </a:p>
        </p:txBody>
      </p:sp>
    </p:spTree>
    <p:extLst>
      <p:ext uri="{BB962C8B-B14F-4D97-AF65-F5344CB8AC3E}">
        <p14:creationId xmlns:p14="http://schemas.microsoft.com/office/powerpoint/2010/main" val="780421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Feiner Elektromagnet welcher zum Manipulieren der Daten auf den Scheiben genutzt wird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Schwebt mittels Bodeneffekt in 3nm über Scheiben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Bis 1994 Daten mittels Induktion in Schreib-/Lesekopf geschrieben/gelesen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Neues Verfahren mittels GMR</a:t>
            </a:r>
            <a:br>
              <a:rPr lang="de-DE" dirty="0"/>
            </a:br>
            <a:r>
              <a:rPr lang="de-DE" dirty="0"/>
              <a:t>ermöglicht bedeutend feinere</a:t>
            </a:r>
            <a:br>
              <a:rPr lang="de-DE" dirty="0"/>
            </a:br>
            <a:r>
              <a:rPr lang="de-DE" dirty="0"/>
              <a:t>Köpfe</a:t>
            </a:r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010B-6A02-42F3-8D70-035691368518}" type="slidenum">
              <a:rPr lang="de-DE" smtClean="0"/>
              <a:t>15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Komponenten </a:t>
            </a:r>
            <a:r>
              <a:rPr lang="de-DE" b="1" dirty="0"/>
              <a:t>–</a:t>
            </a:r>
            <a:r>
              <a:rPr lang="de-DE" dirty="0"/>
              <a:t> Lese-/Schreibkopf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885" y="3803801"/>
            <a:ext cx="4406933" cy="251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40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Basiert auf </a:t>
            </a:r>
            <a:r>
              <a:rPr lang="de-DE" dirty="0" err="1"/>
              <a:t>Riesenmagnetowiderstand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Effekt wurde 1988 von Prof. Dr. Grünberg (FZ Jülich) und Prof. Dr. Albert </a:t>
            </a:r>
            <a:r>
              <a:rPr lang="de-DE" dirty="0" err="1"/>
              <a:t>Fert</a:t>
            </a:r>
            <a:r>
              <a:rPr lang="de-DE" dirty="0"/>
              <a:t>(Paris) entdeckt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Erhielten Nobelpreis 2007 dafür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Beschreibt Verhalten von Strukturen aus wechseln magnetischen und nichtmagnetischen Materialien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Elektrischer Widerstand dieser Schichten abhängig von der Ausrichtung zueinander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Widerstand sehr empfindlich gegenüber äußere Einflüsse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Ermöglicht durch diese Empfindlichkeit sehr feines Abtasten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010B-6A02-42F3-8D70-035691368518}" type="slidenum">
              <a:rPr lang="de-DE" smtClean="0"/>
              <a:t>16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GMR - Lesekopf</a:t>
            </a:r>
          </a:p>
        </p:txBody>
      </p:sp>
    </p:spTree>
    <p:extLst>
      <p:ext uri="{BB962C8B-B14F-4D97-AF65-F5344CB8AC3E}">
        <p14:creationId xmlns:p14="http://schemas.microsoft.com/office/powerpoint/2010/main" val="3026094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Steuereinheit der Festplatte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de-DE" dirty="0"/>
              <a:t>Bildet Schnittstelle nach außen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de-DE" dirty="0"/>
              <a:t>War ursprünglich eigene Steckkarte auf Mainboard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de-DE" dirty="0"/>
              <a:t>Später direkt in Festplatte integriert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de-DE" dirty="0" err="1"/>
              <a:t>Managed</a:t>
            </a:r>
            <a:r>
              <a:rPr lang="de-DE" dirty="0"/>
              <a:t> Zugriffsreihenfolgen und</a:t>
            </a:r>
            <a:br>
              <a:rPr lang="de-DE" dirty="0"/>
            </a:br>
            <a:r>
              <a:rPr lang="de-DE" dirty="0"/>
              <a:t>Caches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de-DE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010B-6A02-42F3-8D70-035691368518}" type="slidenum">
              <a:rPr lang="de-DE" smtClean="0"/>
              <a:t>17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Komponenten - Controller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530" y="3180945"/>
            <a:ext cx="3989004" cy="2991753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8763586" y="4590606"/>
            <a:ext cx="594804" cy="5504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6472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Es werden keine Bytes sondern immer nur ganze Sektoren angesprochen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Schreiben erfolgt in mehreren Schritten: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Versehen der zu schreibenden Daten mit Fehlerkorrekturinformationen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Modulation der Daten in analog </a:t>
            </a:r>
            <a:r>
              <a:rPr lang="de-DE" dirty="0" err="1"/>
              <a:t>verarbeitbares</a:t>
            </a:r>
            <a:r>
              <a:rPr lang="de-DE" dirty="0"/>
              <a:t> Signal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Kopf in Nähe des zu schreibenden Sektors bringen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Positionsmarkierungen auf Scheibe für Feinpositionierung nutzen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Schreiben der eigentlichen Daten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Das Lesen der Daten verhält sich hierzu in der Reihenfolge umgekehrt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010B-6A02-42F3-8D70-035691368518}" type="slidenum">
              <a:rPr lang="de-DE" smtClean="0"/>
              <a:t>18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 eines Schreib-/Lesevorgangs</a:t>
            </a:r>
          </a:p>
        </p:txBody>
      </p:sp>
    </p:spTree>
    <p:extLst>
      <p:ext uri="{BB962C8B-B14F-4D97-AF65-F5344CB8AC3E}">
        <p14:creationId xmlns:p14="http://schemas.microsoft.com/office/powerpoint/2010/main" val="1036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Schreib- und Leseoperationen müssen </a:t>
            </a:r>
            <a:r>
              <a:rPr lang="de-DE" dirty="0" err="1"/>
              <a:t>gemanaged</a:t>
            </a:r>
            <a:r>
              <a:rPr lang="de-DE" dirty="0"/>
              <a:t> werden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Es existieren verschieden Verfahren um dies zu organisieren: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FCFS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SSTF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SCAN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C-SCAN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Häufig Abwandlungen dieser Verfahren im Einsatz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010B-6A02-42F3-8D70-035691368518}" type="slidenum">
              <a:rPr lang="de-DE" smtClean="0"/>
              <a:t>19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Festplattenscheduling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532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eine Festplatte?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010B-6A02-42F3-8D70-035691368518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sz="2400" dirty="0"/>
              <a:t>„</a:t>
            </a:r>
            <a:r>
              <a:rPr lang="de-DE" sz="2400" dirty="0"/>
              <a:t>Eine Festplatte (auch </a:t>
            </a:r>
            <a:r>
              <a:rPr lang="de-DE" sz="2400" u="sng" dirty="0"/>
              <a:t>HDD</a:t>
            </a:r>
            <a:r>
              <a:rPr lang="de-DE" sz="2400" dirty="0"/>
              <a:t>) ist ein Laufwerk, das Daten magnetisch auf mehreren, im Gehäuse untergebrachten, Scheiben speichert und auf diese wahlfreien (=beliebigen) Zugriff bietet. </a:t>
            </a:r>
            <a:r>
              <a:rPr lang="de-DE" sz="2400" dirty="0"/>
              <a:t>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Diese Definition wirft Fragen auf: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sz="2000" dirty="0"/>
              <a:t>Was bedeutet magnetisch?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sz="2000" dirty="0"/>
              <a:t>Was sind Scheiben?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sz="2000" dirty="0"/>
              <a:t>Was ist wahlfreier Zugriff?</a:t>
            </a:r>
          </a:p>
        </p:txBody>
      </p:sp>
      <p:pic>
        <p:nvPicPr>
          <p:cNvPr id="1026" name="Picture 2" descr="Bildergebnis für festplat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424" y="3671830"/>
            <a:ext cx="2902806" cy="188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024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FCFS – First </a:t>
            </a:r>
            <a:r>
              <a:rPr lang="de-DE" dirty="0" err="1"/>
              <a:t>Come</a:t>
            </a:r>
            <a:r>
              <a:rPr lang="de-DE" dirty="0"/>
              <a:t> First Server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010B-6A02-42F3-8D70-035691368518}" type="slidenum">
              <a:rPr lang="de-DE" smtClean="0"/>
              <a:t>20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Festplattenscheduling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627" y="1873188"/>
            <a:ext cx="7462585" cy="444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99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SSTF – </a:t>
            </a:r>
            <a:r>
              <a:rPr lang="de-DE" dirty="0" err="1"/>
              <a:t>Shortest</a:t>
            </a:r>
            <a:r>
              <a:rPr lang="de-DE" dirty="0"/>
              <a:t> </a:t>
            </a:r>
            <a:r>
              <a:rPr lang="de-DE" dirty="0" err="1"/>
              <a:t>Seek</a:t>
            </a:r>
            <a:r>
              <a:rPr lang="de-DE" dirty="0"/>
              <a:t> Time First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010B-6A02-42F3-8D70-035691368518}" type="slidenum">
              <a:rPr lang="de-DE" smtClean="0"/>
              <a:t>21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Festplattenscheduling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b="1453"/>
          <a:stretch/>
        </p:blipFill>
        <p:spPr>
          <a:xfrm>
            <a:off x="3356612" y="2198207"/>
            <a:ext cx="7654897" cy="448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49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Früher waren Controllerkarten nötig um Festplatten anzusteuern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Keine einheitlichen Anschlüsse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Um Einheit zu schaffen wurde mehrere Standards im Laufe der Zeit geschaffen: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dirty="0"/>
              <a:t>IDE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dirty="0"/>
              <a:t>PSCSI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dirty="0"/>
              <a:t>SATA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dirty="0"/>
              <a:t>SAS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dirty="0" err="1"/>
              <a:t>Fibre</a:t>
            </a:r>
            <a:r>
              <a:rPr lang="de-DE" dirty="0"/>
              <a:t> Channel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parallele und serielle Verfahren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Parallele Verfahren durch serielle verdrängt worden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010B-6A02-42F3-8D70-035691368518}" type="slidenum">
              <a:rPr lang="de-DE" smtClean="0"/>
              <a:t>22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Anschlusstechniken und Protokolle</a:t>
            </a:r>
          </a:p>
        </p:txBody>
      </p:sp>
    </p:spTree>
    <p:extLst>
      <p:ext uri="{BB962C8B-B14F-4D97-AF65-F5344CB8AC3E}">
        <p14:creationId xmlns:p14="http://schemas.microsoft.com/office/powerpoint/2010/main" val="3585035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Beides parallele Systeme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Ata: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Typischerweise 2 Anschlüsse am Mainboard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Höchstens zwei Festplatten pro Anschluss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Benötigt Master/Slave Jumper zur Kanalverteilung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Langsame Geräte bremsen schnellere aus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PSCSI: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Abhängig von Controller bis zu 15 Geräte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Alte Modelle mehrere Jumperfelder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Moderne Modelle regeln Adressierung selbst </a:t>
            </a:r>
            <a:br>
              <a:rPr lang="de-DE" dirty="0"/>
            </a:br>
            <a:r>
              <a:rPr lang="de-DE" dirty="0"/>
              <a:t>untereinander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010B-6A02-42F3-8D70-035691368518}" type="slidenum">
              <a:rPr lang="de-DE" smtClean="0"/>
              <a:t>23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ATA und PSCSI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038" y="4181226"/>
            <a:ext cx="2846773" cy="213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58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Alles serielle Systeme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Ein Kabel pro Festplatte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SATA: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Heutiger Standard im Desktopbereich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SATA 3 übertragt bis zu 6 GB/s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 err="1"/>
              <a:t>HotSwap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SAS: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Serielle Weiterentwicklung von PSCSI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Unterstützt SATA, aber nicht umgekehrt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Werden häufig über Multiplier </a:t>
            </a:r>
            <a:br>
              <a:rPr lang="de-DE" dirty="0"/>
            </a:br>
            <a:r>
              <a:rPr lang="de-DE" dirty="0"/>
              <a:t>angeschlossen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Fibre</a:t>
            </a:r>
            <a:r>
              <a:rPr lang="de-DE" dirty="0"/>
              <a:t> Channel: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Nicht über Glasfaser direkt </a:t>
            </a:r>
            <a:r>
              <a:rPr lang="de-DE" dirty="0" err="1"/>
              <a:t>angeschlosse</a:t>
            </a:r>
            <a:endParaRPr lang="de-DE" dirty="0"/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Überwiegend in Speichersystemen im Einsatz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010B-6A02-42F3-8D70-035691368518}" type="slidenum">
              <a:rPr lang="de-DE" smtClean="0"/>
              <a:t>24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SATA, SAS und </a:t>
            </a:r>
            <a:r>
              <a:rPr lang="de-DE" dirty="0" err="1"/>
              <a:t>Fibrechannel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984" y="3600479"/>
            <a:ext cx="2715827" cy="271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7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Privatbereich: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Massenspeicher in Desktops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Speicherort des Betriebssystems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Hat die CD auf Grund größerer Flexibilität abgelöst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Professioneller Bereich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Massenspeicher in Workstations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Speicherplatz für Server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Wird mittels </a:t>
            </a:r>
            <a:r>
              <a:rPr lang="de-DE" dirty="0" err="1"/>
              <a:t>Storagesystemen</a:t>
            </a:r>
            <a:r>
              <a:rPr lang="de-DE" dirty="0"/>
              <a:t> über das Netzwerk angeboten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SaaS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010B-6A02-42F3-8D70-035691368518}" type="slidenum">
              <a:rPr lang="de-DE" smtClean="0"/>
              <a:t>25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 und Einsatzgebiete</a:t>
            </a:r>
          </a:p>
        </p:txBody>
      </p:sp>
    </p:spTree>
    <p:extLst>
      <p:ext uri="{BB962C8B-B14F-4D97-AF65-F5344CB8AC3E}">
        <p14:creationId xmlns:p14="http://schemas.microsoft.com/office/powerpoint/2010/main" val="1101510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Solid-State-Disk: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Basiert auf Flashspeicher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Seit 2007 für den Massenmarkt verfügbar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Bis zu 10x teurer pro Gigabyte als Festplatten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Unempfindlich gegenüber physischen Einflüssen, wie z.B. Stürzen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Bedeutend schneller als Festplatten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Festplatten immer noch größere Datendichte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Festplatten günstiger in der Produktion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SSDs häufig zur Performancesteigerung als OS Speicher eingesetzt und HDD hält Mediendateien und wenig performancerelevante Dateien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010B-6A02-42F3-8D70-035691368518}" type="slidenum">
              <a:rPr lang="de-DE" smtClean="0"/>
              <a:t>26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Konkurrenz durch SSDs</a:t>
            </a:r>
          </a:p>
        </p:txBody>
      </p:sp>
    </p:spTree>
    <p:extLst>
      <p:ext uri="{BB962C8B-B14F-4D97-AF65-F5344CB8AC3E}">
        <p14:creationId xmlns:p14="http://schemas.microsoft.com/office/powerpoint/2010/main" val="355164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HDD Markt zwischen drei Teilnehmern aufgeteilt: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dirty="0"/>
              <a:t>Western Digital – 43% Marktanteil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dirty="0"/>
              <a:t>Seagate – 41% Marktanteil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dirty="0"/>
              <a:t>Toshiba – 16% Marktanteil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Viele andere Hersteller von den großen drei Übernommen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Alle Hersteller auch im SSD Markt tätig haben aber dort noch mehr Konkurrenz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Alle produzieren für privat und </a:t>
            </a:r>
            <a:r>
              <a:rPr lang="de-DE" dirty="0" err="1"/>
              <a:t>business</a:t>
            </a:r>
            <a:r>
              <a:rPr lang="de-DE" dirty="0"/>
              <a:t> Bereich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Western Digital führender Anbieter im professionellen Umfeld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Bieten verschiedene Modellreihen für verschiedenen Einsatzzwecke an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010B-6A02-42F3-8D70-035691368518}" type="slidenum">
              <a:rPr lang="de-DE" smtClean="0"/>
              <a:t>27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Hersteller</a:t>
            </a:r>
          </a:p>
        </p:txBody>
      </p:sp>
    </p:spTree>
    <p:extLst>
      <p:ext uri="{BB962C8B-B14F-4D97-AF65-F5344CB8AC3E}">
        <p14:creationId xmlns:p14="http://schemas.microsoft.com/office/powerpoint/2010/main" val="1222094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Festplatte hat eine lange Entwicklung hinter sich gebracht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Wichtiger Grundstein für die Digitalisierung der Gesellschaft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Trotz Anfälligkeit gegenüber physischer Einwirkung immer noch preislich und bei der Datendichte der SSD überlegen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Wird sich langfristig weiter neben der sich etablierenden SSD positionieren können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algn="ctr"/>
            <a:r>
              <a:rPr lang="de-DE" dirty="0"/>
              <a:t>Danke für die Aufmerksamkeit.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010B-6A02-42F3-8D70-035691368518}" type="slidenum">
              <a:rPr lang="de-DE" smtClean="0"/>
              <a:t>28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416123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Fragen sind zu klären?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010B-6A02-42F3-8D70-035691368518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Weiterführend sind die folgenden Fragestellungen entstanden: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dirty="0"/>
              <a:t>Wie ist die Festplatte entstanden?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dirty="0"/>
              <a:t>Wie funktioniert so eine Festplatte genau?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dirty="0"/>
              <a:t>Wie wird die denn angeschlossen?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dirty="0"/>
              <a:t>Wo kommen Festplatten denn alles zum Einsatz?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dirty="0"/>
              <a:t>Wer Produziert alles Festplatten?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dirty="0"/>
              <a:t>Sind Festplatten im Zeitalter von SSDs nicht überholt?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038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US </a:t>
            </a:r>
            <a:r>
              <a:rPr lang="de-DE" dirty="0" err="1"/>
              <a:t>Airforce</a:t>
            </a:r>
            <a:r>
              <a:rPr lang="de-DE" dirty="0"/>
              <a:t> benötigt Alternative zu Lochkarten und Bandlaufwerken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IBM wird </a:t>
            </a:r>
            <a:r>
              <a:rPr lang="de-DE" dirty="0" err="1"/>
              <a:t>bzgl</a:t>
            </a:r>
            <a:r>
              <a:rPr lang="de-DE" dirty="0"/>
              <a:t> einer Lösung angefragt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September 1956 wir der IBM 305 vorgestellt RAMAC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500 kg Gewicht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600ms Zugriffszeit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5 MB Speicher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Zur Miete von damals 650$</a:t>
            </a:r>
            <a:br>
              <a:rPr lang="de-DE" dirty="0"/>
            </a:br>
            <a:r>
              <a:rPr lang="de-DE" dirty="0"/>
              <a:t>pro Monat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010B-6A02-42F3-8D70-035691368518}" type="slidenum">
              <a:rPr lang="de-DE" smtClean="0"/>
              <a:t>4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1956</a:t>
            </a:r>
          </a:p>
        </p:txBody>
      </p:sp>
      <p:pic>
        <p:nvPicPr>
          <p:cNvPr id="8" name="Grafik 7" descr="Ein Kühlschrankmonster mit unvorstellbarer Datenmenge: Die Festplatt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569" y="4561609"/>
            <a:ext cx="4798243" cy="175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1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1973: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IBM startet </a:t>
            </a:r>
            <a:r>
              <a:rPr lang="de-DE" dirty="0" err="1"/>
              <a:t>Winchester</a:t>
            </a:r>
            <a:r>
              <a:rPr lang="de-DE" dirty="0"/>
              <a:t> Projekt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Ziel:</a:t>
            </a:r>
          </a:p>
          <a:p>
            <a:pPr marL="1371600" lvl="2" indent="-457200">
              <a:buFont typeface="Symbol" panose="05050102010706020507" pitchFamily="18" charset="2"/>
              <a:buChar char="-"/>
            </a:pPr>
            <a:r>
              <a:rPr lang="de-DE" dirty="0"/>
              <a:t>Fest montierte rotierenden Scheiben</a:t>
            </a:r>
          </a:p>
          <a:p>
            <a:pPr marL="1371600" lvl="2" indent="-457200">
              <a:buFont typeface="Symbol" panose="05050102010706020507" pitchFamily="18" charset="2"/>
              <a:buChar char="-"/>
            </a:pPr>
            <a:r>
              <a:rPr lang="de-DE" dirty="0"/>
              <a:t>Köpfe sollen bei Starten und Stoppen auf Platte aufliegen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1979: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Das erste 8“ </a:t>
            </a:r>
            <a:r>
              <a:rPr lang="de-DE" dirty="0" err="1"/>
              <a:t>Winchester</a:t>
            </a:r>
            <a:r>
              <a:rPr lang="de-DE" dirty="0"/>
              <a:t> Laufwerk kommt auf den Markt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Die Beliebtheit steigt immer weiter 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1980: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Seagate bringt 5,25“ </a:t>
            </a:r>
            <a:r>
              <a:rPr lang="de-DE" dirty="0" err="1"/>
              <a:t>Winchester</a:t>
            </a:r>
            <a:r>
              <a:rPr lang="de-DE" dirty="0"/>
              <a:t> Laufwerk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Große Konkurrenz zu IBM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5,25“ Etabliert sich als Standard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Einführung der ersten Heimcomputer lassen Absatz stark wachsen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010B-6A02-42F3-8D70-035691368518}" type="slidenum">
              <a:rPr lang="de-DE" smtClean="0"/>
              <a:t>5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1973 - 1980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612" y="3865419"/>
            <a:ext cx="2466848" cy="185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1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1986: 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Spezifikation von SCSI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1991: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Spezifikation von ATA/DIE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1997: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Nutzung des GMR Effekt beginnt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Ermöglicht bedeutend höhere Speicherkapazitäten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2007: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Die erste 1 TB Festplatte ist verfügbar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2008: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2 TB Festplatten sind verfügbar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2010: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dirty="0"/>
              <a:t>3 TB Festplatten sind verfügbar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010B-6A02-42F3-8D70-035691368518}" type="slidenum">
              <a:rPr lang="de-DE" smtClean="0"/>
              <a:t>6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1986 - 2010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965" y="3558949"/>
            <a:ext cx="3785845" cy="275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9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562" y="1714950"/>
            <a:ext cx="5715000" cy="4162425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010B-6A02-42F3-8D70-035691368518}" type="slidenum">
              <a:rPr lang="de-DE" smtClean="0"/>
              <a:t>7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 der Festplattengröße ab 2000</a:t>
            </a:r>
          </a:p>
        </p:txBody>
      </p:sp>
    </p:spTree>
    <p:extLst>
      <p:ext uri="{BB962C8B-B14F-4D97-AF65-F5344CB8AC3E}">
        <p14:creationId xmlns:p14="http://schemas.microsoft.com/office/powerpoint/2010/main" val="12496048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19" y="1972454"/>
            <a:ext cx="7573686" cy="3647416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010B-6A02-42F3-8D70-035691368518}" type="slidenum">
              <a:rPr lang="de-DE" smtClean="0"/>
              <a:t>8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Bestandteile einer Festplatte</a:t>
            </a:r>
          </a:p>
        </p:txBody>
      </p:sp>
    </p:spTree>
    <p:extLst>
      <p:ext uri="{BB962C8B-B14F-4D97-AF65-F5344CB8AC3E}">
        <p14:creationId xmlns:p14="http://schemas.microsoft.com/office/powerpoint/2010/main" val="1072220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156" y="3577701"/>
            <a:ext cx="3058862" cy="2738605"/>
          </a:xfr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010B-6A02-42F3-8D70-035691368518}" type="slidenum">
              <a:rPr lang="de-DE" smtClean="0"/>
              <a:t>9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Formfaktoren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306" y="3577701"/>
            <a:ext cx="3388444" cy="2738605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2411332" y="1361872"/>
            <a:ext cx="961957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3.5“, 2.5“ und 1.8“ Zoll sind primärgenutzte Formfaktoren für Festplatten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5.25“ und andere Formfaktoren mittlerweile ausgestorben</a:t>
            </a:r>
          </a:p>
          <a:p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409238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1106</Words>
  <Application>Microsoft Office PowerPoint</Application>
  <PresentationFormat>Breitbild</PresentationFormat>
  <Paragraphs>236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Symbol</vt:lpstr>
      <vt:lpstr>Office</vt:lpstr>
      <vt:lpstr>Benutzerdefiniertes Design</vt:lpstr>
      <vt:lpstr>PowerPoint-Präsentation</vt:lpstr>
      <vt:lpstr>Was ist eine Festplatte?</vt:lpstr>
      <vt:lpstr>Welche Fragen sind zu klären?</vt:lpstr>
      <vt:lpstr>1956</vt:lpstr>
      <vt:lpstr>1973 - 1980</vt:lpstr>
      <vt:lpstr>1986 - 2010</vt:lpstr>
      <vt:lpstr>Entwicklung der Festplattengröße ab 2000</vt:lpstr>
      <vt:lpstr>Bestandteile einer Festplatte</vt:lpstr>
      <vt:lpstr>Formfaktoren</vt:lpstr>
      <vt:lpstr>Die Komponenten – magnetische Scheiben</vt:lpstr>
      <vt:lpstr>Longitudinal Recording</vt:lpstr>
      <vt:lpstr>Perpendicular Recording</vt:lpstr>
      <vt:lpstr>Navigation</vt:lpstr>
      <vt:lpstr>Die Komponenten – der Motor</vt:lpstr>
      <vt:lpstr>Die Komponenten – Lese-/Schreibkopf</vt:lpstr>
      <vt:lpstr>GMR - Lesekopf</vt:lpstr>
      <vt:lpstr>Die Komponenten - Controller</vt:lpstr>
      <vt:lpstr>Ablauf eines Schreib-/Lesevorgangs</vt:lpstr>
      <vt:lpstr>Festplattenscheduling</vt:lpstr>
      <vt:lpstr>Festplattenscheduling</vt:lpstr>
      <vt:lpstr>Festplattenscheduling</vt:lpstr>
      <vt:lpstr>Anschlusstechniken und Protokolle</vt:lpstr>
      <vt:lpstr>ATA und PSCSI</vt:lpstr>
      <vt:lpstr>SATA, SAS und Fibrechannel</vt:lpstr>
      <vt:lpstr>Funktion und Einsatzgebiete</vt:lpstr>
      <vt:lpstr>Die Konkurrenz durch SSDs</vt:lpstr>
      <vt:lpstr>Hersteller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Glitt</dc:creator>
  <cp:lastModifiedBy>Lukas Glitt</cp:lastModifiedBy>
  <cp:revision>86</cp:revision>
  <dcterms:created xsi:type="dcterms:W3CDTF">2016-11-28T07:35:50Z</dcterms:created>
  <dcterms:modified xsi:type="dcterms:W3CDTF">2017-03-13T01:54:24Z</dcterms:modified>
</cp:coreProperties>
</file>