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63" r:id="rId3"/>
    <p:sldId id="264" r:id="rId4"/>
    <p:sldId id="262" r:id="rId5"/>
    <p:sldId id="268" r:id="rId6"/>
    <p:sldId id="269" r:id="rId7"/>
    <p:sldId id="267" r:id="rId8"/>
    <p:sldId id="272" r:id="rId9"/>
    <p:sldId id="260" r:id="rId10"/>
    <p:sldId id="265" r:id="rId11"/>
    <p:sldId id="266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1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0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F1B93C-9DB7-48A6-A1C8-2E45AEA06CF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FA2DED6-A06D-4423-9ED9-E301C8EA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CropBot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Ranuth</a:t>
            </a:r>
            <a:r>
              <a:rPr lang="en-US" dirty="0"/>
              <a:t> </a:t>
            </a:r>
            <a:r>
              <a:rPr lang="en-US" dirty="0" err="1"/>
              <a:t>Seneviratne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8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notes on Inverse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deriving theta values. Trigonometric method and Matrix method.</a:t>
            </a:r>
          </a:p>
          <a:p>
            <a:r>
              <a:rPr lang="en-US" dirty="0"/>
              <a:t>However as I haven’t learnt about matrices yet I decided to go forward with the Trigonometric method. This involves trigonometric functions and the Pythagoras theorem. I have a kinematic diagram and equations on the next slide.</a:t>
            </a:r>
          </a:p>
          <a:p>
            <a:r>
              <a:rPr lang="en-US" dirty="0"/>
              <a:t>I figured out the equations by myself and </a:t>
            </a:r>
          </a:p>
        </p:txBody>
      </p:sp>
    </p:spTree>
    <p:extLst>
      <p:ext uri="{BB962C8B-B14F-4D97-AF65-F5344CB8AC3E}">
        <p14:creationId xmlns:p14="http://schemas.microsoft.com/office/powerpoint/2010/main" val="334795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 flipV="1">
            <a:off x="953587" y="209006"/>
            <a:ext cx="4" cy="229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53588" y="2508068"/>
            <a:ext cx="2965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53589" y="2508068"/>
            <a:ext cx="365760" cy="105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49976" y="130629"/>
            <a:ext cx="197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880" y="2231069"/>
            <a:ext cx="3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B9BD5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9349" y="3289161"/>
            <a:ext cx="3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B9BD5"/>
                </a:solidFill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2981" y="222068"/>
            <a:ext cx="30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B9BD5"/>
                </a:solidFill>
              </a:rPr>
              <a:t>Z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542107" y="2231069"/>
            <a:ext cx="822960" cy="39841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3587" y="1672046"/>
            <a:ext cx="0" cy="62433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Direct Access Storage 10"/>
          <p:cNvSpPr/>
          <p:nvPr/>
        </p:nvSpPr>
        <p:spPr>
          <a:xfrm rot="10800000">
            <a:off x="540474" y="1269709"/>
            <a:ext cx="822960" cy="402336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097280" y="1058090"/>
            <a:ext cx="1005840" cy="40227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Direct Access Storage 12"/>
          <p:cNvSpPr/>
          <p:nvPr/>
        </p:nvSpPr>
        <p:spPr>
          <a:xfrm rot="10800000">
            <a:off x="1691640" y="847677"/>
            <a:ext cx="822960" cy="402336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48446" y="1038330"/>
            <a:ext cx="804725" cy="41816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3363" y="1302846"/>
            <a:ext cx="30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912" y="4208896"/>
            <a:ext cx="104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17" name="Arc 16"/>
          <p:cNvSpPr/>
          <p:nvPr/>
        </p:nvSpPr>
        <p:spPr>
          <a:xfrm rot="5986783">
            <a:off x="969377" y="2130193"/>
            <a:ext cx="813161" cy="817769"/>
          </a:xfrm>
          <a:prstGeom prst="arc">
            <a:avLst>
              <a:gd name="adj1" fmla="val 15373920"/>
              <a:gd name="adj2" fmla="val 18196923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6327" y="2159433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1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 rot="5400000">
            <a:off x="867717" y="1108694"/>
            <a:ext cx="813161" cy="817769"/>
          </a:xfrm>
          <a:prstGeom prst="arc">
            <a:avLst>
              <a:gd name="adj1" fmla="val 13864847"/>
              <a:gd name="adj2" fmla="val 17857321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64364" y="1446818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2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097280" y="1460361"/>
            <a:ext cx="1080770" cy="52042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4048" y="432830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3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230484" y="627017"/>
            <a:ext cx="1191984" cy="411313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2005821" y="624712"/>
            <a:ext cx="813161" cy="817769"/>
          </a:xfrm>
          <a:prstGeom prst="arc">
            <a:avLst>
              <a:gd name="adj1" fmla="val 14917912"/>
              <a:gd name="adj2" fmla="val 18405528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029833" y="4480945"/>
            <a:ext cx="18908" cy="2045662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5" idx="2"/>
          </p:cNvCxnSpPr>
          <p:nvPr/>
        </p:nvCxnSpPr>
        <p:spPr>
          <a:xfrm flipV="1">
            <a:off x="3072391" y="1672178"/>
            <a:ext cx="64461" cy="1920563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64017" y="3576377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X 1_3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5413" y="5299059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 1_3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3171" y="2640713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Z 1_3</a:t>
            </a:r>
            <a:endParaRPr lang="en-US" sz="1200" dirty="0">
              <a:solidFill>
                <a:srgbClr val="ED7D3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70547" y="5687094"/>
            <a:ext cx="548640" cy="548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2857858">
            <a:off x="558085" y="5792498"/>
            <a:ext cx="773563" cy="34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071901" y="5202941"/>
            <a:ext cx="819287" cy="647198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2857858">
            <a:off x="1611822" y="4938591"/>
            <a:ext cx="773563" cy="3454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125638" y="4500437"/>
            <a:ext cx="630614" cy="49579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81141" y="4254924"/>
            <a:ext cx="30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e</a:t>
            </a:r>
          </a:p>
        </p:txBody>
      </p:sp>
      <p:sp>
        <p:nvSpPr>
          <p:cNvPr id="37" name="Arc 36"/>
          <p:cNvSpPr/>
          <p:nvPr/>
        </p:nvSpPr>
        <p:spPr>
          <a:xfrm>
            <a:off x="762751" y="5483725"/>
            <a:ext cx="813161" cy="817769"/>
          </a:xfrm>
          <a:prstGeom prst="arc">
            <a:avLst>
              <a:gd name="adj1" fmla="val 18458613"/>
              <a:gd name="adj2" fmla="val 67598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541291" y="5565432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1</a:t>
            </a:r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942628" y="6497836"/>
            <a:ext cx="1918127" cy="4406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54691" y="6494144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 1_3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57189" y="4085329"/>
            <a:ext cx="1983756" cy="1398396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37950" y="932480"/>
            <a:ext cx="133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43" name="Flowchart: Process 42"/>
          <p:cNvSpPr/>
          <p:nvPr/>
        </p:nvSpPr>
        <p:spPr>
          <a:xfrm>
            <a:off x="4330144" y="4288195"/>
            <a:ext cx="873760" cy="43262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3" idx="0"/>
            <a:endCxn id="62" idx="4"/>
          </p:cNvCxnSpPr>
          <p:nvPr/>
        </p:nvCxnSpPr>
        <p:spPr>
          <a:xfrm flipV="1">
            <a:off x="4767024" y="3823200"/>
            <a:ext cx="0" cy="464995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2613420" y="2480495"/>
            <a:ext cx="458650" cy="111224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72890" y="2613746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Y 1_3</a:t>
            </a:r>
            <a:endParaRPr lang="en-US" sz="1200" dirty="0">
              <a:solidFill>
                <a:srgbClr val="ED7D3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7558811" y="1456497"/>
            <a:ext cx="4793" cy="326431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44063" y="3767376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D7D31"/>
                </a:solidFill>
              </a:rPr>
              <a:t>Z 1_3</a:t>
            </a:r>
            <a:endParaRPr lang="en-US" sz="1200" dirty="0">
              <a:solidFill>
                <a:srgbClr val="ED7D3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17005" y="5921701"/>
            <a:ext cx="1005840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09719" y="2203496"/>
                <a:ext cx="2470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=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atan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1_3 /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1_3)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719" y="2203496"/>
                <a:ext cx="2470228" cy="276999"/>
              </a:xfrm>
              <a:prstGeom prst="rect">
                <a:avLst/>
              </a:prstGeom>
              <a:blipFill>
                <a:blip r:embed="rId2"/>
                <a:stretch>
                  <a:fillRect l="-5679" t="-30435" r="-1728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308355" y="2606974"/>
            <a:ext cx="24846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 =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(X 1_3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+Y 1_3</a:t>
            </a:r>
            <a:r>
              <a:rPr lang="en-US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64110" y="4511881"/>
            <a:ext cx="76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r1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91376" y="2191991"/>
            <a:ext cx="5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r2</a:t>
            </a:r>
            <a:endParaRPr lang="en-US" sz="1200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300498" y="3018666"/>
            <a:ext cx="26866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sqrt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(r1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+(Z 1_3-a1)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00498" y="3426528"/>
            <a:ext cx="370934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((r2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+a2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-a3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)/(2*r2*a2))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00498" y="3834390"/>
            <a:ext cx="3444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t5</a:t>
            </a:r>
            <a:r>
              <a:rPr 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atan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(Z 1_3-a1)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/r1)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02770" y="4612027"/>
            <a:ext cx="36404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t6 =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acos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((a1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+a2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-r2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)/(2*a1*a2))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279027" y="4978526"/>
            <a:ext cx="3444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 = 180-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84210" y="3470368"/>
            <a:ext cx="58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r1</a:t>
            </a:r>
            <a:endParaRPr lang="en-US" sz="1200" dirty="0">
              <a:solidFill>
                <a:srgbClr val="92D050"/>
              </a:solidFill>
            </a:endParaRPr>
          </a:p>
        </p:txBody>
      </p:sp>
      <p:cxnSp>
        <p:nvCxnSpPr>
          <p:cNvPr id="60" name="Straight Connector 59"/>
          <p:cNvCxnSpPr>
            <a:endCxn id="64" idx="4"/>
          </p:cNvCxnSpPr>
          <p:nvPr/>
        </p:nvCxnSpPr>
        <p:spPr>
          <a:xfrm>
            <a:off x="5132013" y="1966654"/>
            <a:ext cx="1616752" cy="122627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795645" y="1980788"/>
            <a:ext cx="336368" cy="163354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492704" y="3274560"/>
            <a:ext cx="548640" cy="548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857693" y="1692334"/>
            <a:ext cx="548640" cy="5486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Triangle 63"/>
          <p:cNvSpPr/>
          <p:nvPr/>
        </p:nvSpPr>
        <p:spPr>
          <a:xfrm rot="16200000">
            <a:off x="5053686" y="1831241"/>
            <a:ext cx="1437039" cy="1953119"/>
          </a:xfrm>
          <a:prstGeom prst="rtTriangl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rot="5400000">
            <a:off x="4395358" y="2971386"/>
            <a:ext cx="813161" cy="817769"/>
          </a:xfrm>
          <a:prstGeom prst="arc">
            <a:avLst>
              <a:gd name="adj1" fmla="val 11969550"/>
              <a:gd name="adj2" fmla="val 14698264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528338" y="2718657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4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7" name="Arc 66"/>
          <p:cNvSpPr/>
          <p:nvPr/>
        </p:nvSpPr>
        <p:spPr>
          <a:xfrm rot="5400000">
            <a:off x="4613567" y="3149627"/>
            <a:ext cx="813161" cy="817769"/>
          </a:xfrm>
          <a:prstGeom prst="arc">
            <a:avLst>
              <a:gd name="adj1" fmla="val 12712603"/>
              <a:gd name="adj2" fmla="val 16134389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305159" y="3510639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5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10939" y="3862499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624304" y="2317354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5928638" y="1732004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  <a:endParaRPr lang="en-US" sz="1200" dirty="0"/>
          </a:p>
        </p:txBody>
      </p:sp>
      <p:sp>
        <p:nvSpPr>
          <p:cNvPr id="72" name="Arc 71"/>
          <p:cNvSpPr/>
          <p:nvPr/>
        </p:nvSpPr>
        <p:spPr>
          <a:xfrm rot="5400000">
            <a:off x="4742739" y="1564817"/>
            <a:ext cx="813161" cy="817769"/>
          </a:xfrm>
          <a:prstGeom prst="arc">
            <a:avLst>
              <a:gd name="adj1" fmla="val 16914385"/>
              <a:gd name="adj2" fmla="val 743812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377848" y="1625804"/>
            <a:ext cx="4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</a:rPr>
              <a:t>θ</a:t>
            </a:r>
            <a:r>
              <a:rPr lang="en-US" dirty="0">
                <a:solidFill>
                  <a:srgbClr val="7030A0"/>
                </a:solidFill>
              </a:rPr>
              <a:t>6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286798" y="4245528"/>
            <a:ext cx="344400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2 -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θ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289959" y="3566160"/>
            <a:ext cx="1776182" cy="980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31463" y="1884286"/>
            <a:ext cx="30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9BD5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73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Raspberry Pi Version – 2017 3B+</a:t>
            </a:r>
          </a:p>
          <a:p>
            <a:r>
              <a:rPr lang="en-US" dirty="0" err="1"/>
              <a:t>Opencv</a:t>
            </a:r>
            <a:r>
              <a:rPr lang="en-US" dirty="0"/>
              <a:t> Version – 3.2.0</a:t>
            </a:r>
          </a:p>
          <a:p>
            <a:r>
              <a:rPr lang="en-US" dirty="0" err="1"/>
              <a:t>Numpy</a:t>
            </a:r>
            <a:r>
              <a:rPr lang="en-US" dirty="0"/>
              <a:t> Version – 1.16.2</a:t>
            </a:r>
          </a:p>
          <a:p>
            <a:r>
              <a:rPr lang="en-US" dirty="0"/>
              <a:t>Python Version – 3.7.3</a:t>
            </a:r>
          </a:p>
        </p:txBody>
      </p:sp>
    </p:spTree>
    <p:extLst>
      <p:ext uri="{BB962C8B-B14F-4D97-AF65-F5344CB8AC3E}">
        <p14:creationId xmlns:p14="http://schemas.microsoft.com/office/powerpoint/2010/main" val="24660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9292" y="4389121"/>
            <a:ext cx="4299311" cy="1447558"/>
          </a:xfrm>
        </p:spPr>
        <p:txBody>
          <a:bodyPr/>
          <a:lstStyle/>
          <a:p>
            <a:pPr algn="r"/>
            <a:r>
              <a:rPr lang="en-US" dirty="0"/>
              <a:t>Created by</a:t>
            </a:r>
            <a:br>
              <a:rPr lang="en-US" dirty="0"/>
            </a:br>
            <a:r>
              <a:rPr lang="en-US" dirty="0" err="1"/>
              <a:t>ranuth</a:t>
            </a:r>
            <a:r>
              <a:rPr lang="en-US" dirty="0"/>
              <a:t> </a:t>
            </a:r>
            <a:r>
              <a:rPr lang="en-US" dirty="0" err="1"/>
              <a:t>Seneviratne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9" b="7048"/>
          <a:stretch/>
        </p:blipFill>
        <p:spPr>
          <a:xfrm>
            <a:off x="6895556" y="783772"/>
            <a:ext cx="2836273" cy="28314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47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Robotics and image processing is used globally more and more in Agriculture to replace manual labor as, </a:t>
            </a:r>
          </a:p>
          <a:p>
            <a:pPr lvl="1"/>
            <a:r>
              <a:rPr lang="en-US" dirty="0"/>
              <a:t>It can perform hard work non stop</a:t>
            </a:r>
          </a:p>
          <a:p>
            <a:pPr lvl="1"/>
            <a:r>
              <a:rPr lang="en-US" dirty="0"/>
              <a:t>Labor is getting more and more expensive</a:t>
            </a:r>
          </a:p>
          <a:p>
            <a:pPr lvl="1"/>
            <a:r>
              <a:rPr lang="en-US" dirty="0"/>
              <a:t>Can perform tasks more accurately</a:t>
            </a:r>
          </a:p>
          <a:p>
            <a:pPr lvl="1"/>
            <a:r>
              <a:rPr lang="en-US" dirty="0"/>
              <a:t>While working can collect lot of data, </a:t>
            </a:r>
            <a:r>
              <a:rPr lang="en-US" dirty="0" err="1"/>
              <a:t>eg</a:t>
            </a:r>
            <a:r>
              <a:rPr lang="en-US" dirty="0"/>
              <a:t>: No. of flowers in each plant and how many were actually pollinated. If manually done these data wont be available for later analysis. </a:t>
            </a:r>
          </a:p>
          <a:p>
            <a:pPr lvl="1"/>
            <a:r>
              <a:rPr lang="en-US" dirty="0"/>
              <a:t>Can work on their own with out supervision </a:t>
            </a:r>
          </a:p>
        </p:txBody>
      </p:sp>
    </p:spTree>
    <p:extLst>
      <p:ext uri="{BB962C8B-B14F-4D97-AF65-F5344CB8AC3E}">
        <p14:creationId xmlns:p14="http://schemas.microsoft.com/office/powerpoint/2010/main" val="103727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916510" cy="706964"/>
          </a:xfrm>
        </p:spPr>
        <p:txBody>
          <a:bodyPr/>
          <a:lstStyle/>
          <a:p>
            <a:r>
              <a:rPr lang="en-US" dirty="0"/>
              <a:t>Problem to be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international robots are,</a:t>
            </a:r>
          </a:p>
          <a:p>
            <a:pPr lvl="1"/>
            <a:r>
              <a:rPr lang="en-US" dirty="0"/>
              <a:t>Too expensive for local farmers</a:t>
            </a:r>
          </a:p>
          <a:p>
            <a:pPr lvl="1"/>
            <a:r>
              <a:rPr lang="en-US" dirty="0"/>
              <a:t>Too big for local farms – our farm scales are not that big</a:t>
            </a:r>
          </a:p>
          <a:p>
            <a:pPr lvl="1"/>
            <a:r>
              <a:rPr lang="en-US" dirty="0"/>
              <a:t>Specialized for specific tasks – Harvesting etc. </a:t>
            </a:r>
          </a:p>
          <a:p>
            <a:pPr lvl="1"/>
            <a:r>
              <a:rPr lang="en-US" dirty="0"/>
              <a:t>May not be adaptable for local growing methods</a:t>
            </a:r>
          </a:p>
          <a:p>
            <a:r>
              <a:rPr lang="en-US" dirty="0"/>
              <a:t>So medium scale farmers can not spend millions of rupees to buy such machines.</a:t>
            </a:r>
          </a:p>
          <a:p>
            <a:r>
              <a:rPr lang="en-US" dirty="0"/>
              <a:t>Some crops grown in green houses need Manual pollination as bees and insects are not present.</a:t>
            </a:r>
          </a:p>
          <a:p>
            <a:r>
              <a:rPr lang="en-US" dirty="0"/>
              <a:t>Pollination is a very </a:t>
            </a:r>
            <a:r>
              <a:rPr lang="en-US" dirty="0" err="1"/>
              <a:t>labour</a:t>
            </a:r>
            <a:r>
              <a:rPr lang="en-US" dirty="0"/>
              <a:t> required and expensive activity specially in crops such as vanilla as it need to be done during a specific time of the day.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8887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robotic arm guided by image processing that can be programed to perform multiple tasks in a medium size farm.</a:t>
            </a:r>
          </a:p>
          <a:p>
            <a:r>
              <a:rPr lang="en-US" dirty="0"/>
              <a:t>Arm would be fitted with different attachments for doing different tasks.</a:t>
            </a:r>
          </a:p>
          <a:p>
            <a:r>
              <a:rPr lang="en-US" dirty="0"/>
              <a:t>Tasks such as Weeding, Chemical Spraying, pollinating, harvesting etc. I am demonstrating Pollination in my project.</a:t>
            </a:r>
          </a:p>
          <a:p>
            <a:r>
              <a:rPr lang="en-US" dirty="0"/>
              <a:t>This arm would be mounted on a self drive vehicle.  Guided by computer vision or/and lane guiding (Inside green houses) – to be developed.</a:t>
            </a:r>
          </a:p>
          <a:p>
            <a:r>
              <a:rPr lang="en-US" dirty="0"/>
              <a:t>Micro processor (Raspberry Pi) would be used for running the different programs that will control different tasks.</a:t>
            </a:r>
          </a:p>
          <a:p>
            <a:r>
              <a:rPr lang="en-US" dirty="0"/>
              <a:t>It can be powered with a battery or even solar panels in later development.</a:t>
            </a:r>
          </a:p>
          <a:p>
            <a:r>
              <a:rPr lang="en-US" dirty="0"/>
              <a:t>I have created a demonstration of one of the aspects, pollination.</a:t>
            </a:r>
          </a:p>
          <a:p>
            <a:r>
              <a:rPr lang="en-US" dirty="0"/>
              <a:t>It does this by using a 6DOF robotic arm with a spray tip at the end.</a:t>
            </a:r>
          </a:p>
          <a:p>
            <a:r>
              <a:rPr lang="en-US" dirty="0"/>
              <a:t>A camera is also fixed at the end of the arm and pump and a nozzle is used for spraying pollen.</a:t>
            </a:r>
          </a:p>
        </p:txBody>
      </p:sp>
    </p:spTree>
    <p:extLst>
      <p:ext uri="{BB962C8B-B14F-4D97-AF65-F5344CB8AC3E}">
        <p14:creationId xmlns:p14="http://schemas.microsoft.com/office/powerpoint/2010/main" val="1145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robotic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92" y="2825568"/>
            <a:ext cx="5585479" cy="34163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 used 3 large MG996 servo motors for the positioning of the end effector, and two small MG90 servo motors for the rotation of the end effector.</a:t>
            </a:r>
          </a:p>
          <a:p>
            <a:r>
              <a:rPr lang="en-US" dirty="0"/>
              <a:t>At the tip I fixed a </a:t>
            </a:r>
            <a:r>
              <a:rPr lang="en-US" dirty="0" err="1"/>
              <a:t>rasPiCam</a:t>
            </a:r>
            <a:r>
              <a:rPr lang="en-US" dirty="0"/>
              <a:t> module, which is used to take photos.</a:t>
            </a:r>
          </a:p>
          <a:p>
            <a:r>
              <a:rPr lang="en-US" dirty="0"/>
              <a:t>I have used a relay to power a pump, and when the relay is turned on, it powers the LED and the pump at the same time.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8381" r="6952" b="11428"/>
          <a:stretch/>
        </p:blipFill>
        <p:spPr>
          <a:xfrm>
            <a:off x="6492240" y="2604082"/>
            <a:ext cx="5399314" cy="38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3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6" t="8492" r="27414"/>
          <a:stretch/>
        </p:blipFill>
        <p:spPr>
          <a:xfrm rot="5400000">
            <a:off x="-236601" y="1122990"/>
            <a:ext cx="5852163" cy="49124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31" y="888283"/>
            <a:ext cx="3117656" cy="23382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81" y="4140925"/>
            <a:ext cx="2926082" cy="21945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416" y="3579225"/>
            <a:ext cx="3369365" cy="25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3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algorithm</a:t>
            </a:r>
          </a:p>
        </p:txBody>
      </p:sp>
      <p:sp>
        <p:nvSpPr>
          <p:cNvPr id="4" name="Flowchart: Terminator 3"/>
          <p:cNvSpPr/>
          <p:nvPr/>
        </p:nvSpPr>
        <p:spPr>
          <a:xfrm>
            <a:off x="658564" y="2795455"/>
            <a:ext cx="992777" cy="378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2351314" y="2710546"/>
            <a:ext cx="2011680" cy="548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 image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5062967" y="2560323"/>
            <a:ext cx="1441824" cy="84908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flower finding algorithm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7318515" y="2560323"/>
            <a:ext cx="2597851" cy="8490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there a flower?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7440" y="3369192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78762" y="2795455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2" name="Elbow Connector 11"/>
          <p:cNvCxnSpPr>
            <a:stCxn id="8" idx="3"/>
            <a:endCxn id="6" idx="1"/>
          </p:cNvCxnSpPr>
          <p:nvPr/>
        </p:nvCxnSpPr>
        <p:spPr>
          <a:xfrm flipH="1" flipV="1">
            <a:off x="3357154" y="2710546"/>
            <a:ext cx="6559212" cy="274319"/>
          </a:xfrm>
          <a:prstGeom prst="bentConnector4">
            <a:avLst>
              <a:gd name="adj1" fmla="val -3485"/>
              <a:gd name="adj2" fmla="val 238096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63" idx="0"/>
          </p:cNvCxnSpPr>
          <p:nvPr/>
        </p:nvCxnSpPr>
        <p:spPr>
          <a:xfrm flipH="1">
            <a:off x="8617440" y="3409407"/>
            <a:ext cx="1" cy="491807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3"/>
            <a:endCxn id="6" idx="2"/>
          </p:cNvCxnSpPr>
          <p:nvPr/>
        </p:nvCxnSpPr>
        <p:spPr>
          <a:xfrm>
            <a:off x="1651341" y="2984866"/>
            <a:ext cx="901141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8" idx="1"/>
          </p:cNvCxnSpPr>
          <p:nvPr/>
        </p:nvCxnSpPr>
        <p:spPr>
          <a:xfrm>
            <a:off x="6504791" y="2984865"/>
            <a:ext cx="813724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5"/>
            <a:endCxn id="7" idx="1"/>
          </p:cNvCxnSpPr>
          <p:nvPr/>
        </p:nvCxnSpPr>
        <p:spPr>
          <a:xfrm flipV="1">
            <a:off x="4161826" y="2984865"/>
            <a:ext cx="901141" cy="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5945830" y="3901214"/>
            <a:ext cx="5343220" cy="14447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Depending on the location of the flower, change the y and z coordinates. If it is in the center of the first window increase the x value. If it is in the center of the second window do the pollinating algorithm.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6911653" y="5675111"/>
            <a:ext cx="3409405" cy="98361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</a:t>
            </a:r>
            <a:r>
              <a:rPr lang="en-US" dirty="0" err="1"/>
              <a:t>invKinemate</a:t>
            </a:r>
            <a:r>
              <a:rPr lang="en-US" dirty="0"/>
              <a:t> function to convert x, y, z coordinated to theta values</a:t>
            </a:r>
          </a:p>
        </p:txBody>
      </p:sp>
      <p:cxnSp>
        <p:nvCxnSpPr>
          <p:cNvPr id="69" name="Straight Arrow Connector 68"/>
          <p:cNvCxnSpPr>
            <a:stCxn id="63" idx="2"/>
            <a:endCxn id="68" idx="0"/>
          </p:cNvCxnSpPr>
          <p:nvPr/>
        </p:nvCxnSpPr>
        <p:spPr>
          <a:xfrm flipH="1">
            <a:off x="8616356" y="5345994"/>
            <a:ext cx="1084" cy="329117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Flowchart: Data 71"/>
          <p:cNvSpPr/>
          <p:nvPr/>
        </p:nvSpPr>
        <p:spPr>
          <a:xfrm>
            <a:off x="2983538" y="5675111"/>
            <a:ext cx="2753173" cy="98361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theta values to the PCA9685</a:t>
            </a:r>
          </a:p>
        </p:txBody>
      </p:sp>
      <p:cxnSp>
        <p:nvCxnSpPr>
          <p:cNvPr id="74" name="Straight Arrow Connector 73"/>
          <p:cNvCxnSpPr>
            <a:stCxn id="68" idx="1"/>
            <a:endCxn id="72" idx="5"/>
          </p:cNvCxnSpPr>
          <p:nvPr/>
        </p:nvCxnSpPr>
        <p:spPr>
          <a:xfrm flipH="1">
            <a:off x="5461394" y="6166918"/>
            <a:ext cx="1450259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2" idx="1"/>
            <a:endCxn id="6" idx="4"/>
          </p:cNvCxnSpPr>
          <p:nvPr/>
        </p:nvCxnSpPr>
        <p:spPr>
          <a:xfrm rot="16200000" flipV="1">
            <a:off x="2650678" y="3965663"/>
            <a:ext cx="2415925" cy="1002971"/>
          </a:xfrm>
          <a:prstGeom prst="bentConnector3">
            <a:avLst>
              <a:gd name="adj1" fmla="val 87308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9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Pollinating Algorithm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4864804" y="2516720"/>
            <a:ext cx="1901756" cy="6139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called, do this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4110979" y="3481316"/>
            <a:ext cx="3409405" cy="6139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the relay on (pin no.4 (BCM))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4731462" y="4445912"/>
            <a:ext cx="2168435" cy="613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for 0.2 seconds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4110976" y="5410508"/>
            <a:ext cx="3409405" cy="61395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the relay off (pin no.4 (BCM))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5319289" y="6375104"/>
            <a:ext cx="992777" cy="378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1" name="Straight Arrow Connector 10"/>
          <p:cNvCxnSpPr>
            <a:stCxn id="5" idx="2"/>
            <a:endCxn id="6" idx="1"/>
          </p:cNvCxnSpPr>
          <p:nvPr/>
        </p:nvCxnSpPr>
        <p:spPr>
          <a:xfrm>
            <a:off x="5815682" y="3130671"/>
            <a:ext cx="0" cy="35064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7" idx="0"/>
          </p:cNvCxnSpPr>
          <p:nvPr/>
        </p:nvCxnSpPr>
        <p:spPr>
          <a:xfrm flipH="1">
            <a:off x="5815680" y="4095267"/>
            <a:ext cx="2" cy="35064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1"/>
          </p:cNvCxnSpPr>
          <p:nvPr/>
        </p:nvCxnSpPr>
        <p:spPr>
          <a:xfrm flipH="1">
            <a:off x="5815679" y="5059863"/>
            <a:ext cx="1" cy="35064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 flipH="1">
            <a:off x="5815678" y="6024459"/>
            <a:ext cx="1" cy="350645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2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Flower Finding Algorithm</a:t>
            </a:r>
          </a:p>
        </p:txBody>
      </p:sp>
      <p:sp>
        <p:nvSpPr>
          <p:cNvPr id="3" name="Flowchart: Terminator 2"/>
          <p:cNvSpPr/>
          <p:nvPr/>
        </p:nvSpPr>
        <p:spPr>
          <a:xfrm>
            <a:off x="658564" y="2612573"/>
            <a:ext cx="992777" cy="378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1" name="Flowchart: Terminator 50"/>
          <p:cNvSpPr/>
          <p:nvPr/>
        </p:nvSpPr>
        <p:spPr>
          <a:xfrm>
            <a:off x="5063676" y="5922074"/>
            <a:ext cx="992777" cy="37882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2476071" y="2338764"/>
            <a:ext cx="3135086" cy="9264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 which needs to be checked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6443233" y="2508067"/>
            <a:ext cx="2090057" cy="58782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Binary mask image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9248503" y="2342728"/>
            <a:ext cx="2294708" cy="926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object n=0 get contours and convex hull</a:t>
            </a:r>
          </a:p>
        </p:txBody>
      </p:sp>
      <p:cxnSp>
        <p:nvCxnSpPr>
          <p:cNvPr id="19" name="Straight Arrow Connector 18"/>
          <p:cNvCxnSpPr>
            <a:stCxn id="3" idx="3"/>
            <a:endCxn id="9" idx="2"/>
          </p:cNvCxnSpPr>
          <p:nvPr/>
        </p:nvCxnSpPr>
        <p:spPr>
          <a:xfrm flipV="1">
            <a:off x="1651341" y="2801981"/>
            <a:ext cx="1138239" cy="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5"/>
            <a:endCxn id="10" idx="1"/>
          </p:cNvCxnSpPr>
          <p:nvPr/>
        </p:nvCxnSpPr>
        <p:spPr>
          <a:xfrm>
            <a:off x="5297648" y="2801981"/>
            <a:ext cx="1145585" cy="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  <a:endCxn id="15" idx="1"/>
          </p:cNvCxnSpPr>
          <p:nvPr/>
        </p:nvCxnSpPr>
        <p:spPr>
          <a:xfrm>
            <a:off x="8533290" y="2801982"/>
            <a:ext cx="715213" cy="3963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9248503" y="3603292"/>
            <a:ext cx="2294708" cy="9425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X, Y coordinates to radial coordinates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033338" y="3615474"/>
            <a:ext cx="3754756" cy="9425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the amount of tips – check with the convex hull and check if each point is a peak</a:t>
            </a:r>
          </a:p>
        </p:txBody>
      </p:sp>
      <p:sp>
        <p:nvSpPr>
          <p:cNvPr id="40" name="Flowchart: Decision 39"/>
          <p:cNvSpPr/>
          <p:nvPr/>
        </p:nvSpPr>
        <p:spPr>
          <a:xfrm>
            <a:off x="2441069" y="3434502"/>
            <a:ext cx="1969010" cy="12801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it have 5 tips?</a:t>
            </a:r>
          </a:p>
        </p:txBody>
      </p:sp>
      <p:cxnSp>
        <p:nvCxnSpPr>
          <p:cNvPr id="78" name="Straight Arrow Connector 77"/>
          <p:cNvCxnSpPr>
            <a:stCxn id="32" idx="1"/>
            <a:endCxn id="40" idx="3"/>
          </p:cNvCxnSpPr>
          <p:nvPr/>
        </p:nvCxnSpPr>
        <p:spPr>
          <a:xfrm flipH="1" flipV="1">
            <a:off x="4410079" y="4074583"/>
            <a:ext cx="623259" cy="12182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Flowchart: Data 81"/>
          <p:cNvSpPr/>
          <p:nvPr/>
        </p:nvSpPr>
        <p:spPr>
          <a:xfrm>
            <a:off x="1854210" y="5330549"/>
            <a:ext cx="3142728" cy="9274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the flower to the array “</a:t>
            </a:r>
            <a:r>
              <a:rPr lang="en-US" dirty="0" err="1"/>
              <a:t>flowerBoxes</a:t>
            </a:r>
            <a:r>
              <a:rPr lang="en-US" dirty="0"/>
              <a:t>”</a:t>
            </a:r>
          </a:p>
        </p:txBody>
      </p:sp>
      <p:cxnSp>
        <p:nvCxnSpPr>
          <p:cNvPr id="118" name="Straight Arrow Connector 117"/>
          <p:cNvCxnSpPr>
            <a:stCxn id="15" idx="2"/>
            <a:endCxn id="26" idx="0"/>
          </p:cNvCxnSpPr>
          <p:nvPr/>
        </p:nvCxnSpPr>
        <p:spPr>
          <a:xfrm>
            <a:off x="10395857" y="3269162"/>
            <a:ext cx="0" cy="33413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425574" y="4661591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59549" y="3430321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28" name="Straight Arrow Connector 127"/>
          <p:cNvCxnSpPr>
            <a:stCxn id="40" idx="2"/>
            <a:endCxn id="82" idx="1"/>
          </p:cNvCxnSpPr>
          <p:nvPr/>
        </p:nvCxnSpPr>
        <p:spPr>
          <a:xfrm>
            <a:off x="3425574" y="4714663"/>
            <a:ext cx="0" cy="6158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40" idx="0"/>
            <a:endCxn id="136" idx="0"/>
          </p:cNvCxnSpPr>
          <p:nvPr/>
        </p:nvCxnSpPr>
        <p:spPr>
          <a:xfrm rot="16200000" flipH="1" flipV="1">
            <a:off x="1232028" y="3352025"/>
            <a:ext cx="2111069" cy="2276022"/>
          </a:xfrm>
          <a:prstGeom prst="bentConnector3">
            <a:avLst>
              <a:gd name="adj1" fmla="val -4641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Flowchart: Process 135"/>
          <p:cNvSpPr/>
          <p:nvPr/>
        </p:nvSpPr>
        <p:spPr>
          <a:xfrm>
            <a:off x="672758" y="5545571"/>
            <a:ext cx="953588" cy="4974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n=n+1</a:t>
            </a:r>
          </a:p>
        </p:txBody>
      </p:sp>
      <p:cxnSp>
        <p:nvCxnSpPr>
          <p:cNvPr id="139" name="Elbow Connector 138"/>
          <p:cNvCxnSpPr>
            <a:stCxn id="136" idx="2"/>
            <a:endCxn id="148" idx="2"/>
          </p:cNvCxnSpPr>
          <p:nvPr/>
        </p:nvCxnSpPr>
        <p:spPr>
          <a:xfrm rot="16200000" flipH="1">
            <a:off x="4125030" y="3067509"/>
            <a:ext cx="387752" cy="6338709"/>
          </a:xfrm>
          <a:prstGeom prst="bentConnector3">
            <a:avLst>
              <a:gd name="adj1" fmla="val 158955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Flowchart: Decision 147"/>
          <p:cNvSpPr/>
          <p:nvPr/>
        </p:nvSpPr>
        <p:spPr>
          <a:xfrm>
            <a:off x="6123192" y="5301464"/>
            <a:ext cx="2730137" cy="11292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n = the amount of contours</a:t>
            </a:r>
          </a:p>
        </p:txBody>
      </p:sp>
      <p:sp>
        <p:nvSpPr>
          <p:cNvPr id="155" name="Flowchart: Process 154"/>
          <p:cNvSpPr/>
          <p:nvPr/>
        </p:nvSpPr>
        <p:spPr>
          <a:xfrm>
            <a:off x="9248503" y="5414921"/>
            <a:ext cx="2294708" cy="926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contours and convex hull</a:t>
            </a:r>
          </a:p>
        </p:txBody>
      </p:sp>
      <p:cxnSp>
        <p:nvCxnSpPr>
          <p:cNvPr id="156" name="Straight Arrow Connector 155"/>
          <p:cNvCxnSpPr>
            <a:stCxn id="148" idx="3"/>
            <a:endCxn id="155" idx="1"/>
          </p:cNvCxnSpPr>
          <p:nvPr/>
        </p:nvCxnSpPr>
        <p:spPr>
          <a:xfrm>
            <a:off x="8853329" y="5866102"/>
            <a:ext cx="395174" cy="1203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5" idx="0"/>
            <a:endCxn id="26" idx="2"/>
          </p:cNvCxnSpPr>
          <p:nvPr/>
        </p:nvCxnSpPr>
        <p:spPr>
          <a:xfrm flipV="1">
            <a:off x="10395857" y="4545874"/>
            <a:ext cx="0" cy="869047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7672967" y="5182919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8627665" y="5828140"/>
            <a:ext cx="45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67" name="Elbow Connector 166"/>
          <p:cNvCxnSpPr>
            <a:stCxn id="148" idx="0"/>
            <a:endCxn id="185" idx="5"/>
          </p:cNvCxnSpPr>
          <p:nvPr/>
        </p:nvCxnSpPr>
        <p:spPr>
          <a:xfrm rot="16200000" flipV="1">
            <a:off x="7254396" y="5067598"/>
            <a:ext cx="297571" cy="170161"/>
          </a:xfrm>
          <a:prstGeom prst="bentConnector4">
            <a:avLst>
              <a:gd name="adj1" fmla="val 5282"/>
              <a:gd name="adj2" fmla="val -3635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82" idx="2"/>
            <a:endCxn id="136" idx="3"/>
          </p:cNvCxnSpPr>
          <p:nvPr/>
        </p:nvCxnSpPr>
        <p:spPr>
          <a:xfrm flipH="1" flipV="1">
            <a:off x="1626346" y="5794280"/>
            <a:ext cx="542137" cy="1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6" idx="1"/>
            <a:endCxn id="32" idx="3"/>
          </p:cNvCxnSpPr>
          <p:nvPr/>
        </p:nvCxnSpPr>
        <p:spPr>
          <a:xfrm flipH="1">
            <a:off x="8788094" y="4074583"/>
            <a:ext cx="460409" cy="12182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5" name="Flowchart: Data 184"/>
          <p:cNvSpPr/>
          <p:nvPr/>
        </p:nvSpPr>
        <p:spPr>
          <a:xfrm>
            <a:off x="4955475" y="4737756"/>
            <a:ext cx="2625139" cy="53227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  <a:r>
              <a:rPr lang="en-US" dirty="0" err="1"/>
              <a:t>flowerBoxes</a:t>
            </a:r>
            <a:endParaRPr lang="en-US" dirty="0"/>
          </a:p>
        </p:txBody>
      </p:sp>
      <p:cxnSp>
        <p:nvCxnSpPr>
          <p:cNvPr id="189" name="Elbow Connector 188"/>
          <p:cNvCxnSpPr>
            <a:stCxn id="185" idx="3"/>
            <a:endCxn id="51" idx="0"/>
          </p:cNvCxnSpPr>
          <p:nvPr/>
        </p:nvCxnSpPr>
        <p:spPr>
          <a:xfrm rot="5400000">
            <a:off x="5456776" y="5373319"/>
            <a:ext cx="652044" cy="44546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38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3323</TotalTime>
  <Words>873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Century Gothic</vt:lpstr>
      <vt:lpstr>Wingdings 3</vt:lpstr>
      <vt:lpstr>Ion Boardroom</vt:lpstr>
      <vt:lpstr>CropBot</vt:lpstr>
      <vt:lpstr>Technology in Agriculture</vt:lpstr>
      <vt:lpstr>Problem to be solved</vt:lpstr>
      <vt:lpstr>My solution</vt:lpstr>
      <vt:lpstr>My robotic arm</vt:lpstr>
      <vt:lpstr>PowerPoint Presentation</vt:lpstr>
      <vt:lpstr>Main algorithm</vt:lpstr>
      <vt:lpstr>Pollinating Algorithm</vt:lpstr>
      <vt:lpstr>Flower Finding Algorithm</vt:lpstr>
      <vt:lpstr>Extra notes on Inverse Kinematics</vt:lpstr>
      <vt:lpstr>PowerPoint Presentation</vt:lpstr>
      <vt:lpstr>Extra information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Ranuth Seneviratne</cp:lastModifiedBy>
  <cp:revision>58</cp:revision>
  <dcterms:created xsi:type="dcterms:W3CDTF">2021-08-21T06:07:30Z</dcterms:created>
  <dcterms:modified xsi:type="dcterms:W3CDTF">2024-09-17T21:01:02Z</dcterms:modified>
</cp:coreProperties>
</file>