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0" r:id="rId11"/>
    <p:sldId id="28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55B"/>
    <a:srgbClr val="FB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1EA6D-4697-4BC8-9C19-55F7099D5604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FCFD8-9226-404C-8C13-93463D267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0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DBEB-2422-4437-8CD5-AD95A5772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D17FC-7814-406B-B3BA-392111B4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5C5C-28EC-4A81-B010-8C1BCD94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95551-F106-4056-802E-6501716D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A2A1-C14D-4054-949F-79FA36AC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8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844-B155-4DF7-A81E-11F6FF99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3ACCE-81B4-4170-99E9-481704953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9B80-B6D3-423B-9A31-D8FF24D1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6208-8DC5-4AB5-A773-D13545E2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5025-4123-4A20-AC12-ACB0D47E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8C9A6-4D9E-4091-80B2-0E7D7B56A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8D6D5-D2A0-41FA-8DB3-249A0C800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4542-B653-48B4-935F-23B9F1A7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F808D-E62B-4591-B63B-B058D27E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E73AA-2683-418D-BB6D-B038ED9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834E-ED9D-4C60-A8A0-75CB2FC2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7823A-1E65-4196-A0EE-C554BE42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C5DCE-4998-4081-98B2-E6A25537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8DF0F-4AA8-4B44-9069-410472BD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CB6D1-C9EE-4502-B11F-9E739B4F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1A63-52AA-48F0-9B28-71B74AAD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05480-C93B-4FB2-8564-64C0973B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C5B24-C0E0-4783-B43A-ECC5BB07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336C6-1B00-41A5-91CE-4143C9BB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83C3-0165-4BE7-8624-C71285FE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675F-AA55-4159-A898-8F74F50B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2A30-8242-45BE-BE95-B62737674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FD9-9E32-4A55-8F8A-D09F3BAFC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3D19E-BB8C-4C5B-A1EB-5B9E040C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A7738-0361-4483-AE9D-13322A7D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3B04F-0118-4827-8FE5-DCBA8047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3ACD-8A74-4E57-A8E6-13D584FD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20EB-7A9F-4D1F-9879-2B06CC88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F78AC-BD1E-49BE-AF25-8D3EC8F2E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EE221-1681-4E54-A831-296BD0A4F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D9BEF-F53F-464A-96A4-CBBCD5965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4AEE5-0689-40CC-B0BB-7500EAE7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80910-2741-4B38-823B-80EA9C03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4FD4C-4546-47B7-A574-1EBD3E89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3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9785-9AD3-48D0-A4CC-9D27D678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4C755-53E0-43CC-8227-57916D0B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AF82D-ACE1-41E4-9A2F-10FBFF7E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A3FC1-406B-4AA4-97A4-18A20D20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6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9D514-6691-4B7D-B79F-129E13C2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1F069-A883-41AE-B7DA-C9269618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09B9D-2D2B-410A-B9E1-65966F76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5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D6B4-8FEA-4C00-818C-B6769BC2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EC75-CFAE-4231-94CE-D17D093F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83A86-7C59-48FB-828C-A09EF949F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9919F-C68C-4842-B613-48489659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14B14-A28B-45CC-8A0F-CE231A2E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65226-F2A7-47D4-B27E-F042964D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5A40-1592-4FD2-AE36-930F09C6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509A5-97B7-4BA4-A905-C5CBC7124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56612-395F-4EE1-B6BC-994116F92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F49DB-B621-4E0A-B567-3659D883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5A4-D2BC-4D53-BD9A-752915214EE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6FCA0-4DDB-4E74-A848-07D90488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CD91-692F-4293-8182-22947BB8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E507D-E34D-4A1F-824D-639C4C1D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1121-58EE-4951-9AA8-659C546EF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1C0F-0ECD-4CF5-8BC3-E16895D8C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65A4-D2BC-4D53-BD9A-752915214EE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3863A-9F29-438E-A84F-CA1E1FB2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0E63-FF44-4419-B4AA-848A1BFD3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00D5-4587-4E19-B0C3-6B1F8DB8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8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E24E-693C-4C50-AA8D-175A4DED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0363"/>
            <a:ext cx="4102997" cy="16739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aleway Black" pitchFamily="2" charset="0"/>
              </a:rPr>
              <a:t>xHealth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7AC86-A706-4F8E-89B4-119D6F2B0C65}"/>
              </a:ext>
            </a:extLst>
          </p:cNvPr>
          <p:cNvSpPr txBox="1"/>
          <p:nvPr/>
        </p:nvSpPr>
        <p:spPr>
          <a:xfrm>
            <a:off x="898708" y="2515088"/>
            <a:ext cx="2851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aleway SemiBold" pitchFamily="2" charset="0"/>
              </a:rPr>
              <a:t>(in a nutshell)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44575-771A-4E84-8F3D-689502202A9B}"/>
              </a:ext>
            </a:extLst>
          </p:cNvPr>
          <p:cNvSpPr txBox="1"/>
          <p:nvPr/>
        </p:nvSpPr>
        <p:spPr>
          <a:xfrm>
            <a:off x="838200" y="3086529"/>
            <a:ext cx="3390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itchFamily="2" charset="0"/>
              </a:rPr>
              <a:t>A simplified introduction to the project xHealth and it’s functionality</a:t>
            </a:r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AE5D45C1-F489-4A86-97AE-AB0B12D7C03C}"/>
              </a:ext>
            </a:extLst>
          </p:cNvPr>
          <p:cNvSpPr/>
          <p:nvPr/>
        </p:nvSpPr>
        <p:spPr>
          <a:xfrm>
            <a:off x="1223993" y="4644571"/>
            <a:ext cx="1736921" cy="677029"/>
          </a:xfrm>
          <a:prstGeom prst="roundRect">
            <a:avLst/>
          </a:prstGeom>
          <a:solidFill>
            <a:srgbClr val="EF555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View Slides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B9CD1E-44BD-4D2D-89A8-60A62B926E6B}"/>
              </a:ext>
            </a:extLst>
          </p:cNvPr>
          <p:cNvSpPr/>
          <p:nvPr/>
        </p:nvSpPr>
        <p:spPr>
          <a:xfrm>
            <a:off x="4851882" y="-1"/>
            <a:ext cx="7340119" cy="6918385"/>
          </a:xfrm>
          <a:custGeom>
            <a:avLst/>
            <a:gdLst>
              <a:gd name="connsiteX0" fmla="*/ 3791416 w 7340119"/>
              <a:gd name="connsiteY0" fmla="*/ 0 h 6858000"/>
              <a:gd name="connsiteX1" fmla="*/ 7340119 w 7340119"/>
              <a:gd name="connsiteY1" fmla="*/ 0 h 6858000"/>
              <a:gd name="connsiteX2" fmla="*/ 7340119 w 7340119"/>
              <a:gd name="connsiteY2" fmla="*/ 6858000 h 6858000"/>
              <a:gd name="connsiteX3" fmla="*/ 1855699 w 7340119"/>
              <a:gd name="connsiteY3" fmla="*/ 6858000 h 6858000"/>
              <a:gd name="connsiteX4" fmla="*/ 428114 w 7340119"/>
              <a:gd name="connsiteY4" fmla="*/ 5430414 h 6858000"/>
              <a:gd name="connsiteX5" fmla="*/ 428114 w 7340119"/>
              <a:gd name="connsiteY5" fmla="*/ 33633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119" h="6858000">
                <a:moveTo>
                  <a:pt x="3791416" y="0"/>
                </a:moveTo>
                <a:lnTo>
                  <a:pt x="7340119" y="0"/>
                </a:lnTo>
                <a:lnTo>
                  <a:pt x="7340119" y="6858000"/>
                </a:lnTo>
                <a:lnTo>
                  <a:pt x="1855699" y="6858000"/>
                </a:lnTo>
                <a:lnTo>
                  <a:pt x="428114" y="5430414"/>
                </a:lnTo>
                <a:cubicBezTo>
                  <a:pt x="-142704" y="4859597"/>
                  <a:pt x="-142704" y="3934120"/>
                  <a:pt x="428114" y="3363303"/>
                </a:cubicBezTo>
                <a:close/>
              </a:path>
            </a:pathLst>
          </a:custGeom>
          <a:solidFill>
            <a:srgbClr val="FBDA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D1701C-5527-408B-A0A2-E877F2183116}"/>
              </a:ext>
            </a:extLst>
          </p:cNvPr>
          <p:cNvSpPr/>
          <p:nvPr/>
        </p:nvSpPr>
        <p:spPr>
          <a:xfrm>
            <a:off x="6113094" y="1297231"/>
            <a:ext cx="1814286" cy="18425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C20778-71C3-470A-9CBB-40A3E8FAB8DF}"/>
              </a:ext>
            </a:extLst>
          </p:cNvPr>
          <p:cNvSpPr/>
          <p:nvPr/>
        </p:nvSpPr>
        <p:spPr>
          <a:xfrm>
            <a:off x="5941786" y="1140598"/>
            <a:ext cx="2122714" cy="2117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9C1C51-B47F-4C0A-A6C7-E50930E56E06}"/>
              </a:ext>
            </a:extLst>
          </p:cNvPr>
          <p:cNvSpPr/>
          <p:nvPr/>
        </p:nvSpPr>
        <p:spPr>
          <a:xfrm>
            <a:off x="5789386" y="1018347"/>
            <a:ext cx="2427514" cy="242949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FC1F2C-A8E0-4527-B17D-73100DDF0FB1}"/>
              </a:ext>
            </a:extLst>
          </p:cNvPr>
          <p:cNvSpPr/>
          <p:nvPr/>
        </p:nvSpPr>
        <p:spPr>
          <a:xfrm>
            <a:off x="5500915" y="624648"/>
            <a:ext cx="3004456" cy="314906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8AB35B-50B0-46E4-A5E1-AB3204F22AC7}"/>
              </a:ext>
            </a:extLst>
          </p:cNvPr>
          <p:cNvSpPr txBox="1"/>
          <p:nvPr/>
        </p:nvSpPr>
        <p:spPr>
          <a:xfrm>
            <a:off x="8355988" y="695638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aleway Black" pitchFamily="2" charset="0"/>
              </a:rPr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1EA60-A8EE-40BE-85AB-C0C4964DB63F}"/>
              </a:ext>
            </a:extLst>
          </p:cNvPr>
          <p:cNvSpPr txBox="1"/>
          <p:nvPr/>
        </p:nvSpPr>
        <p:spPr>
          <a:xfrm>
            <a:off x="8667845" y="2191923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aleway Black" pitchFamily="2" charset="0"/>
              </a:rPr>
              <a:t>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B41101-BD03-45B1-91C5-5BAEB6695B09}"/>
              </a:ext>
            </a:extLst>
          </p:cNvPr>
          <p:cNvSpPr txBox="1"/>
          <p:nvPr/>
        </p:nvSpPr>
        <p:spPr>
          <a:xfrm>
            <a:off x="7556500" y="375445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aleway Black" pitchFamily="2" charset="0"/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5FB7CB-A314-4225-9B48-35A7E6327E0E}"/>
              </a:ext>
            </a:extLst>
          </p:cNvPr>
          <p:cNvSpPr txBox="1"/>
          <p:nvPr/>
        </p:nvSpPr>
        <p:spPr>
          <a:xfrm>
            <a:off x="9016860" y="976472"/>
            <a:ext cx="30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What is xHealth 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E2EEB7-9441-4712-97BD-EF2032E3072F}"/>
              </a:ext>
            </a:extLst>
          </p:cNvPr>
          <p:cNvSpPr txBox="1"/>
          <p:nvPr/>
        </p:nvSpPr>
        <p:spPr>
          <a:xfrm>
            <a:off x="9286601" y="2508019"/>
            <a:ext cx="30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Who are the main users?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ECF9FD-D958-4CEB-BB2F-CF4945830C92}"/>
              </a:ext>
            </a:extLst>
          </p:cNvPr>
          <p:cNvSpPr txBox="1"/>
          <p:nvPr/>
        </p:nvSpPr>
        <p:spPr>
          <a:xfrm>
            <a:off x="8216900" y="4054548"/>
            <a:ext cx="304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How is the project implemented ?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DA93030-0F8C-4739-9B3C-BAAABB81E8A9}"/>
              </a:ext>
            </a:extLst>
          </p:cNvPr>
          <p:cNvSpPr/>
          <p:nvPr/>
        </p:nvSpPr>
        <p:spPr>
          <a:xfrm>
            <a:off x="7844499" y="809437"/>
            <a:ext cx="399311" cy="4146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F36AAA-70DB-4ED2-963F-E59FD67EDF50}"/>
              </a:ext>
            </a:extLst>
          </p:cNvPr>
          <p:cNvSpPr/>
          <p:nvPr/>
        </p:nvSpPr>
        <p:spPr>
          <a:xfrm>
            <a:off x="8283945" y="2227061"/>
            <a:ext cx="399311" cy="4146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C37F331-8731-473E-962B-BEFB8C250BA5}"/>
              </a:ext>
            </a:extLst>
          </p:cNvPr>
          <p:cNvSpPr/>
          <p:nvPr/>
        </p:nvSpPr>
        <p:spPr>
          <a:xfrm>
            <a:off x="7356844" y="3450162"/>
            <a:ext cx="399311" cy="4146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9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6C3399-FF34-4E87-B3AA-E84AD2E89D26}"/>
              </a:ext>
            </a:extLst>
          </p:cNvPr>
          <p:cNvSpPr/>
          <p:nvPr/>
        </p:nvSpPr>
        <p:spPr>
          <a:xfrm>
            <a:off x="0" y="2"/>
            <a:ext cx="12192000" cy="1074056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CD05F84-5BB9-4026-94E5-04A3A91A616E}"/>
              </a:ext>
            </a:extLst>
          </p:cNvPr>
          <p:cNvSpPr/>
          <p:nvPr/>
        </p:nvSpPr>
        <p:spPr>
          <a:xfrm rot="10800000">
            <a:off x="0" y="5950856"/>
            <a:ext cx="12192000" cy="907143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17601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Comments in Python 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601F22-4929-476B-8810-9DADB4E8AE22}"/>
              </a:ext>
            </a:extLst>
          </p:cNvPr>
          <p:cNvSpPr txBox="1"/>
          <p:nvPr/>
        </p:nvSpPr>
        <p:spPr>
          <a:xfrm>
            <a:off x="1523997" y="2450628"/>
            <a:ext cx="734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SemiBold" pitchFamily="2" charset="0"/>
              </a:rPr>
              <a:t>Comments in python are made with: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85BFDB-A0A9-454B-997A-E9A49A3FF129}"/>
              </a:ext>
            </a:extLst>
          </p:cNvPr>
          <p:cNvSpPr/>
          <p:nvPr/>
        </p:nvSpPr>
        <p:spPr>
          <a:xfrm>
            <a:off x="1669143" y="3048000"/>
            <a:ext cx="6894286" cy="6676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  <a:latin typeface="Raleway SemiBold" pitchFamily="2" charset="0"/>
              </a:rPr>
              <a:t># this is a code to help teammates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1BD7C-4D0B-42A0-A085-DC45B30C1E6D}"/>
              </a:ext>
            </a:extLst>
          </p:cNvPr>
          <p:cNvSpPr txBox="1"/>
          <p:nvPr/>
        </p:nvSpPr>
        <p:spPr>
          <a:xfrm>
            <a:off x="1523996" y="3983250"/>
            <a:ext cx="7344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SemiBold" pitchFamily="2" charset="0"/>
              </a:rPr>
              <a:t>You can also comment multiple lines using the following but it’s not a best practice so avoid using it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23046C-0629-4024-AC2E-E8450B530F27}"/>
              </a:ext>
            </a:extLst>
          </p:cNvPr>
          <p:cNvSpPr/>
          <p:nvPr/>
        </p:nvSpPr>
        <p:spPr>
          <a:xfrm>
            <a:off x="2605314" y="4691136"/>
            <a:ext cx="3780972" cy="1350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6"/>
                </a:solidFill>
                <a:latin typeface="Raleway SemiBold" pitchFamily="2" charset="0"/>
              </a:rPr>
              <a:t>“””</a:t>
            </a:r>
          </a:p>
          <a:p>
            <a:r>
              <a:rPr lang="en-US" sz="1600" dirty="0">
                <a:solidFill>
                  <a:schemeClr val="accent6"/>
                </a:solidFill>
                <a:latin typeface="Raleway SemiBold" pitchFamily="2" charset="0"/>
              </a:rPr>
              <a:t>this is a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Raleway SemiBold" pitchFamily="2" charset="0"/>
              </a:rPr>
              <a:t> to help</a:t>
            </a:r>
          </a:p>
          <a:p>
            <a:r>
              <a:rPr lang="en-US" sz="1600" dirty="0">
                <a:solidFill>
                  <a:schemeClr val="accent6"/>
                </a:solidFill>
                <a:latin typeface="Raleway SemiBold" pitchFamily="2" charset="0"/>
              </a:rPr>
              <a:t> teammates </a:t>
            </a:r>
          </a:p>
          <a:p>
            <a:r>
              <a:rPr lang="en-US" sz="1600" dirty="0">
                <a:solidFill>
                  <a:schemeClr val="accent6"/>
                </a:solidFill>
                <a:latin typeface="Raleway SemiBold" pitchFamily="2" charset="0"/>
              </a:rPr>
              <a:t>“””</a:t>
            </a:r>
          </a:p>
        </p:txBody>
      </p:sp>
    </p:spTree>
    <p:extLst>
      <p:ext uri="{BB962C8B-B14F-4D97-AF65-F5344CB8AC3E}">
        <p14:creationId xmlns:p14="http://schemas.microsoft.com/office/powerpoint/2010/main" val="2373256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" grpId="0" animBg="1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6C3399-FF34-4E87-B3AA-E84AD2E89D26}"/>
              </a:ext>
            </a:extLst>
          </p:cNvPr>
          <p:cNvSpPr/>
          <p:nvPr/>
        </p:nvSpPr>
        <p:spPr>
          <a:xfrm>
            <a:off x="0" y="2"/>
            <a:ext cx="12192000" cy="1074056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CD05F84-5BB9-4026-94E5-04A3A91A616E}"/>
              </a:ext>
            </a:extLst>
          </p:cNvPr>
          <p:cNvSpPr/>
          <p:nvPr/>
        </p:nvSpPr>
        <p:spPr>
          <a:xfrm rot="10800000">
            <a:off x="0" y="5950856"/>
            <a:ext cx="12192000" cy="907143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17601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Documenting in Python 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023046C-0629-4024-AC2E-E8450B530F27}"/>
                  </a:ext>
                </a:extLst>
              </p:cNvPr>
              <p:cNvSpPr/>
              <p:nvPr/>
            </p:nvSpPr>
            <p:spPr>
              <a:xfrm>
                <a:off x="3008086" y="3612818"/>
                <a:ext cx="4597400" cy="175746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𝑑𝑒𝑓</m:t>
                    </m:r>
                    <m:r>
                      <a:rPr lang="en-US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𝑝𝑟𝑖𝑛𝑡𝐻𝑒𝑙𝑙𝑜</m:t>
                    </m:r>
                    <m:r>
                      <a:rPr lang="en-US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1600" dirty="0">
                    <a:solidFill>
                      <a:schemeClr val="accent6"/>
                    </a:solidFill>
                    <a:latin typeface="Leelawadee UI Semilight" panose="020B0402040204020203" pitchFamily="34" charset="-34"/>
                    <a:cs typeface="Leelawadee UI Semilight" panose="020B0402040204020203" pitchFamily="34" charset="-34"/>
                  </a:rPr>
                  <a:t> :</a:t>
                </a:r>
              </a:p>
              <a:p>
                <a:r>
                  <a:rPr lang="en-US" sz="1600" dirty="0">
                    <a:solidFill>
                      <a:schemeClr val="accent6"/>
                    </a:solidFill>
                    <a:latin typeface="Leelawadee UI Semilight" panose="020B0402040204020203" pitchFamily="34" charset="-34"/>
                    <a:cs typeface="Leelawadee UI Semilight" panose="020B0402040204020203" pitchFamily="34" charset="-34"/>
                  </a:rPr>
                  <a:t>	“”” this function returns hello world”””</a:t>
                </a:r>
              </a:p>
              <a:p>
                <a:r>
                  <a:rPr lang="en-US" sz="1600" dirty="0">
                    <a:solidFill>
                      <a:schemeClr val="accent6"/>
                    </a:solidFill>
                    <a:latin typeface="Leelawadee UI Semilight" panose="020B0402040204020203" pitchFamily="34" charset="-34"/>
                    <a:cs typeface="Leelawadee UI Semilight" panose="020B0402040204020203" pitchFamily="34" charset="-34"/>
                  </a:rPr>
                  <a:t>	print(“hello world”)</a:t>
                </a: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023046C-0629-4024-AC2E-E8450B530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086" y="3612818"/>
                <a:ext cx="4597400" cy="175746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CDD33AF-9908-4329-8DDE-1E6C953552F3}"/>
              </a:ext>
            </a:extLst>
          </p:cNvPr>
          <p:cNvSpPr txBox="1"/>
          <p:nvPr/>
        </p:nvSpPr>
        <p:spPr>
          <a:xfrm>
            <a:off x="1857828" y="2321852"/>
            <a:ext cx="555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Documenting your code is very essential thing so others know what this code is intended to do and what is the expected output </a:t>
            </a:r>
          </a:p>
        </p:txBody>
      </p:sp>
    </p:spTree>
    <p:extLst>
      <p:ext uri="{BB962C8B-B14F-4D97-AF65-F5344CB8AC3E}">
        <p14:creationId xmlns:p14="http://schemas.microsoft.com/office/powerpoint/2010/main" val="3638903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DAAFDA-3267-4AFB-800F-E83B6576D3EA}"/>
              </a:ext>
            </a:extLst>
          </p:cNvPr>
          <p:cNvSpPr/>
          <p:nvPr/>
        </p:nvSpPr>
        <p:spPr>
          <a:xfrm>
            <a:off x="5768818" y="5148573"/>
            <a:ext cx="3376618" cy="125606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BDFBC16-D3C0-4DBE-831E-0F2FBCCB7CF0}"/>
              </a:ext>
            </a:extLst>
          </p:cNvPr>
          <p:cNvSpPr/>
          <p:nvPr/>
        </p:nvSpPr>
        <p:spPr>
          <a:xfrm>
            <a:off x="1" y="0"/>
            <a:ext cx="5854467" cy="6858000"/>
          </a:xfrm>
          <a:custGeom>
            <a:avLst/>
            <a:gdLst>
              <a:gd name="connsiteX0" fmla="*/ 0 w 5854467"/>
              <a:gd name="connsiteY0" fmla="*/ 0 h 6858000"/>
              <a:gd name="connsiteX1" fmla="*/ 3059142 w 5854467"/>
              <a:gd name="connsiteY1" fmla="*/ 0 h 6858000"/>
              <a:gd name="connsiteX2" fmla="*/ 5493331 w 5854467"/>
              <a:gd name="connsiteY2" fmla="*/ 2282761 h 6858000"/>
              <a:gd name="connsiteX3" fmla="*/ 5545198 w 5854467"/>
              <a:gd name="connsiteY3" fmla="*/ 3898407 h 6858000"/>
              <a:gd name="connsiteX4" fmla="*/ 2769718 w 5854467"/>
              <a:gd name="connsiteY4" fmla="*/ 6858000 h 6858000"/>
              <a:gd name="connsiteX5" fmla="*/ 0 w 58544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4467" h="6858000">
                <a:moveTo>
                  <a:pt x="0" y="0"/>
                </a:moveTo>
                <a:lnTo>
                  <a:pt x="3059142" y="0"/>
                </a:lnTo>
                <a:lnTo>
                  <a:pt x="5493331" y="2282761"/>
                </a:lnTo>
                <a:cubicBezTo>
                  <a:pt x="5953802" y="2714587"/>
                  <a:pt x="5977023" y="3437936"/>
                  <a:pt x="5545198" y="3898407"/>
                </a:cubicBezTo>
                <a:lnTo>
                  <a:pt x="276971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51EA7-32D3-4B0C-BC6B-DFF7314E3C3B}"/>
              </a:ext>
            </a:extLst>
          </p:cNvPr>
          <p:cNvSpPr txBox="1"/>
          <p:nvPr/>
        </p:nvSpPr>
        <p:spPr>
          <a:xfrm>
            <a:off x="304800" y="2858191"/>
            <a:ext cx="4252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aleway Black" pitchFamily="2" charset="0"/>
              </a:rPr>
              <a:t>Pre-Built  data types in python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79A045-7945-4C2A-ABA0-F7273AE6E7DE}"/>
              </a:ext>
            </a:extLst>
          </p:cNvPr>
          <p:cNvSpPr/>
          <p:nvPr/>
        </p:nvSpPr>
        <p:spPr>
          <a:xfrm>
            <a:off x="4281714" y="672583"/>
            <a:ext cx="1814286" cy="18425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06AB54-A76C-42D6-9AEC-87C1A6970AF5}"/>
              </a:ext>
            </a:extLst>
          </p:cNvPr>
          <p:cNvSpPr/>
          <p:nvPr/>
        </p:nvSpPr>
        <p:spPr>
          <a:xfrm>
            <a:off x="3958006" y="393699"/>
            <a:ext cx="2427514" cy="242949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853C7D-52EE-47DF-AD9A-7E8AE9E18F52}"/>
              </a:ext>
            </a:extLst>
          </p:cNvPr>
          <p:cNvSpPr/>
          <p:nvPr/>
        </p:nvSpPr>
        <p:spPr>
          <a:xfrm>
            <a:off x="3669535" y="0"/>
            <a:ext cx="3004456" cy="31490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7036C-BDBC-4BBF-8082-DEBEB37EB60E}"/>
              </a:ext>
            </a:extLst>
          </p:cNvPr>
          <p:cNvSpPr txBox="1"/>
          <p:nvPr/>
        </p:nvSpPr>
        <p:spPr>
          <a:xfrm>
            <a:off x="653142" y="4599700"/>
            <a:ext cx="390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BFBFB"/>
                </a:solidFill>
                <a:effectLst/>
                <a:latin typeface="Raleway SemiBold" pitchFamily="2" charset="0"/>
              </a:rPr>
              <a:t>Variables can store data of different types, and different types can do different things</a:t>
            </a:r>
            <a:endParaRPr lang="en-US" dirty="0">
              <a:latin typeface="Raleway SemiBold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1FB2C5-53BF-421A-8547-63DACC325B35}"/>
              </a:ext>
            </a:extLst>
          </p:cNvPr>
          <p:cNvSpPr/>
          <p:nvPr/>
        </p:nvSpPr>
        <p:spPr>
          <a:xfrm>
            <a:off x="229276" y="4599700"/>
            <a:ext cx="307754" cy="30612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4A69DA-246B-4F4E-8285-9D5294CCB718}"/>
              </a:ext>
            </a:extLst>
          </p:cNvPr>
          <p:cNvSpPr/>
          <p:nvPr/>
        </p:nvSpPr>
        <p:spPr>
          <a:xfrm>
            <a:off x="5920338" y="118502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6D8CA8-A9C3-4812-B140-6602484055B1}"/>
              </a:ext>
            </a:extLst>
          </p:cNvPr>
          <p:cNvSpPr txBox="1"/>
          <p:nvPr/>
        </p:nvSpPr>
        <p:spPr>
          <a:xfrm>
            <a:off x="6385519" y="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Raleway Black" pitchFamily="2" charset="0"/>
              </a:rPr>
              <a:t>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A8F714-79FE-4644-BA25-481691DA450D}"/>
              </a:ext>
            </a:extLst>
          </p:cNvPr>
          <p:cNvSpPr txBox="1"/>
          <p:nvPr/>
        </p:nvSpPr>
        <p:spPr>
          <a:xfrm>
            <a:off x="7167454" y="161523"/>
            <a:ext cx="2356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leway SemiBold" pitchFamily="2" charset="0"/>
              </a:rPr>
              <a:t>Text type : str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16B0BA-DD3F-4B6B-B191-62A5D1C34F38}"/>
              </a:ext>
            </a:extLst>
          </p:cNvPr>
          <p:cNvSpPr/>
          <p:nvPr/>
        </p:nvSpPr>
        <p:spPr>
          <a:xfrm>
            <a:off x="6375456" y="832710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8B6BFA-4E28-4C7E-B196-527184945E79}"/>
              </a:ext>
            </a:extLst>
          </p:cNvPr>
          <p:cNvSpPr txBox="1"/>
          <p:nvPr/>
        </p:nvSpPr>
        <p:spPr>
          <a:xfrm>
            <a:off x="6893519" y="716863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Raleway Black" pitchFamily="2" charset="0"/>
              </a:rPr>
              <a:t>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F25FCE-175A-4173-B984-09E1D492690B}"/>
              </a:ext>
            </a:extLst>
          </p:cNvPr>
          <p:cNvSpPr txBox="1"/>
          <p:nvPr/>
        </p:nvSpPr>
        <p:spPr>
          <a:xfrm rot="21346671">
            <a:off x="7746136" y="675410"/>
            <a:ext cx="4425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leway SemiBold" pitchFamily="2" charset="0"/>
              </a:rPr>
              <a:t>Numerical types :  int, complex, float 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DC1456D-86F1-4DFD-B048-3A3F3F1F5CA6}"/>
              </a:ext>
            </a:extLst>
          </p:cNvPr>
          <p:cNvSpPr/>
          <p:nvPr/>
        </p:nvSpPr>
        <p:spPr>
          <a:xfrm>
            <a:off x="6442416" y="1878839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8C2856-18F6-494C-9AC0-F2CDCD1EE865}"/>
              </a:ext>
            </a:extLst>
          </p:cNvPr>
          <p:cNvSpPr txBox="1"/>
          <p:nvPr/>
        </p:nvSpPr>
        <p:spPr>
          <a:xfrm>
            <a:off x="6893519" y="1749255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Raleway Black" pitchFamily="2" charset="0"/>
              </a:rPr>
              <a:t>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C8630-18E1-4C84-8ED0-C15591DD7811}"/>
              </a:ext>
            </a:extLst>
          </p:cNvPr>
          <p:cNvSpPr txBox="1"/>
          <p:nvPr/>
        </p:nvSpPr>
        <p:spPr>
          <a:xfrm>
            <a:off x="7592018" y="1939535"/>
            <a:ext cx="44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leway SemiBold" pitchFamily="2" charset="0"/>
              </a:rPr>
              <a:t>Sequence types : list, tuple. range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FAED-BB64-42FF-848D-5BEED94C15B9}"/>
              </a:ext>
            </a:extLst>
          </p:cNvPr>
          <p:cNvSpPr/>
          <p:nvPr/>
        </p:nvSpPr>
        <p:spPr>
          <a:xfrm>
            <a:off x="5992456" y="2615869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82CEC6-5EF3-45FB-8517-5B112C52565E}"/>
              </a:ext>
            </a:extLst>
          </p:cNvPr>
          <p:cNvSpPr txBox="1"/>
          <p:nvPr/>
        </p:nvSpPr>
        <p:spPr>
          <a:xfrm>
            <a:off x="6412723" y="2599583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Raleway Black" pitchFamily="2" charset="0"/>
              </a:rPr>
              <a:t>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61BD5-0190-49D8-AEB5-A9ED6327A911}"/>
              </a:ext>
            </a:extLst>
          </p:cNvPr>
          <p:cNvSpPr txBox="1"/>
          <p:nvPr/>
        </p:nvSpPr>
        <p:spPr>
          <a:xfrm rot="198629">
            <a:off x="7077126" y="2991818"/>
            <a:ext cx="44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leway SemiBold" pitchFamily="2" charset="0"/>
              </a:rPr>
              <a:t>mapping types : dicit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47A633-589F-4837-88B5-080677923AE0}"/>
              </a:ext>
            </a:extLst>
          </p:cNvPr>
          <p:cNvSpPr/>
          <p:nvPr/>
        </p:nvSpPr>
        <p:spPr>
          <a:xfrm>
            <a:off x="5188857" y="2953574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761D94-B6C0-4F36-8DB6-CA0CC7DF8078}"/>
              </a:ext>
            </a:extLst>
          </p:cNvPr>
          <p:cNvSpPr txBox="1"/>
          <p:nvPr/>
        </p:nvSpPr>
        <p:spPr>
          <a:xfrm rot="749856">
            <a:off x="5491889" y="3319160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Raleway Black" pitchFamily="2" charset="0"/>
              </a:rPr>
              <a:t>05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3576E6-4AAA-4899-8771-EB3EFB743E87}"/>
              </a:ext>
            </a:extLst>
          </p:cNvPr>
          <p:cNvSpPr txBox="1"/>
          <p:nvPr/>
        </p:nvSpPr>
        <p:spPr>
          <a:xfrm rot="513010">
            <a:off x="6197261" y="3922027"/>
            <a:ext cx="44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leway SemiBold" pitchFamily="2" charset="0"/>
              </a:rPr>
              <a:t>set types : set, frozenset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D7C9B7D-FA6A-42F1-9426-C9F06FC67DC3}"/>
              </a:ext>
            </a:extLst>
          </p:cNvPr>
          <p:cNvSpPr/>
          <p:nvPr/>
        </p:nvSpPr>
        <p:spPr>
          <a:xfrm>
            <a:off x="3600881" y="716863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BC7680-E61E-439A-BCA8-34800E92164E}"/>
              </a:ext>
            </a:extLst>
          </p:cNvPr>
          <p:cNvSpPr txBox="1"/>
          <p:nvPr/>
        </p:nvSpPr>
        <p:spPr>
          <a:xfrm>
            <a:off x="383153" y="343127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Raleway Black" pitchFamily="2" charset="0"/>
              </a:rPr>
              <a:t>06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8091A5-B9ED-46F5-AC71-7D3BFB6EE114}"/>
              </a:ext>
            </a:extLst>
          </p:cNvPr>
          <p:cNvSpPr txBox="1"/>
          <p:nvPr/>
        </p:nvSpPr>
        <p:spPr>
          <a:xfrm>
            <a:off x="1016717" y="541881"/>
            <a:ext cx="2552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Raleway SemiBold" pitchFamily="2" charset="0"/>
              </a:rPr>
              <a:t>Boolean type : bool 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258ABE5-ECC4-42C6-8C9F-CFCA6376292C}"/>
              </a:ext>
            </a:extLst>
          </p:cNvPr>
          <p:cNvSpPr/>
          <p:nvPr/>
        </p:nvSpPr>
        <p:spPr>
          <a:xfrm>
            <a:off x="3508307" y="1825015"/>
            <a:ext cx="399311" cy="4146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0FE405-3BAD-4051-8C7D-228E915250B8}"/>
              </a:ext>
            </a:extLst>
          </p:cNvPr>
          <p:cNvSpPr txBox="1"/>
          <p:nvPr/>
        </p:nvSpPr>
        <p:spPr>
          <a:xfrm>
            <a:off x="758441" y="1607995"/>
            <a:ext cx="25520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aleway SemiBold" pitchFamily="2" charset="0"/>
              </a:rPr>
              <a:t>Binary Types : bytes,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Raleway SemiBold" pitchFamily="2" charset="0"/>
              </a:rPr>
              <a:t>Bytearray, memoryview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867615-439F-42D2-A823-6CE9A4DCFC08}"/>
              </a:ext>
            </a:extLst>
          </p:cNvPr>
          <p:cNvSpPr txBox="1"/>
          <p:nvPr/>
        </p:nvSpPr>
        <p:spPr>
          <a:xfrm>
            <a:off x="73585" y="1360061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Raleway Black" pitchFamily="2" charset="0"/>
              </a:rPr>
              <a:t>07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65FB283-6C97-4064-A643-75B7B10100F5}"/>
              </a:ext>
            </a:extLst>
          </p:cNvPr>
          <p:cNvSpPr/>
          <p:nvPr/>
        </p:nvSpPr>
        <p:spPr>
          <a:xfrm>
            <a:off x="5304641" y="5309818"/>
            <a:ext cx="307754" cy="30612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782864-E7E8-4B15-9C0D-291DC1C3C8C3}"/>
              </a:ext>
            </a:extLst>
          </p:cNvPr>
          <p:cNvSpPr txBox="1"/>
          <p:nvPr/>
        </p:nvSpPr>
        <p:spPr>
          <a:xfrm>
            <a:off x="6010892" y="5262087"/>
            <a:ext cx="2697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x </a:t>
            </a:r>
            <a:r>
              <a:rPr lang="en-US" b="0" i="0" dirty="0">
                <a:effectLst/>
                <a:latin typeface="Raleway SemiBold" pitchFamily="2" charset="0"/>
              </a:rPr>
              <a:t>= 10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aleway SemiBold" pitchFamily="2" charset="0"/>
              </a:rPr>
              <a:t>print</a:t>
            </a:r>
            <a:r>
              <a:rPr lang="en-US" dirty="0">
                <a:latin typeface="Raleway SemiBold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aleway SemiBold" pitchFamily="2" charset="0"/>
              </a:rPr>
              <a:t>x</a:t>
            </a:r>
            <a:r>
              <a:rPr lang="en-US" dirty="0">
                <a:latin typeface="Raleway SemiBold" pitchFamily="2" charset="0"/>
              </a:rPr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aleway SemiBold" pitchFamily="2" charset="0"/>
              </a:rPr>
              <a:t>print</a:t>
            </a:r>
            <a:r>
              <a:rPr lang="en-US" dirty="0">
                <a:latin typeface="Raleway SemiBold" pitchFamily="2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Raleway SemiBold" pitchFamily="2" charset="0"/>
              </a:rPr>
              <a:t>type</a:t>
            </a:r>
            <a:r>
              <a:rPr lang="en-US" dirty="0">
                <a:latin typeface="Raleway SemiBold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aleway SemiBold" pitchFamily="2" charset="0"/>
              </a:rPr>
              <a:t>x</a:t>
            </a:r>
            <a:r>
              <a:rPr lang="en-US" dirty="0">
                <a:latin typeface="Raleway SemiBold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27099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 animBg="1"/>
      <p:bldP spid="31" grpId="0"/>
      <p:bldP spid="34" grpId="0"/>
      <p:bldP spid="35" grpId="0" animBg="1"/>
      <p:bldP spid="37" grpId="0"/>
      <p:bldP spid="38" grpId="0"/>
      <p:bldP spid="39" grpId="0" animBg="1"/>
      <p:bldP spid="40" grpId="0"/>
      <p:bldP spid="41" grpId="0"/>
      <p:bldP spid="42" grpId="0" animBg="1"/>
      <p:bldP spid="43" grpId="0"/>
      <p:bldP spid="44" grpId="0"/>
      <p:bldP spid="45" grpId="0" animBg="1"/>
      <p:bldP spid="47" grpId="0"/>
      <p:bldP spid="48" grpId="0"/>
      <p:bldP spid="54" grpId="0" animBg="1"/>
      <p:bldP spid="55" grpId="0"/>
      <p:bldP spid="56" grpId="0"/>
      <p:bldP spid="57" grpId="0" animBg="1"/>
      <p:bldP spid="58" grpId="0"/>
      <p:bldP spid="59" grpId="0"/>
      <p:bldP spid="60" grpId="0" animBg="1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17601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Operators in Python 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7EC863-69AA-4BED-8ACC-10D8129B4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39724"/>
              </p:ext>
            </p:extLst>
          </p:nvPr>
        </p:nvGraphicFramePr>
        <p:xfrm>
          <a:off x="1270001" y="2367825"/>
          <a:ext cx="3628571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8571">
                  <a:extLst>
                    <a:ext uri="{9D8B030D-6E8A-4147-A177-3AD203B41FA5}">
                      <a16:colId xmlns:a16="http://schemas.microsoft.com/office/drawing/2014/main" val="345747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aleway SemiBold" pitchFamily="2" charset="0"/>
                        </a:rPr>
                        <a:t>Arithmetic operators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46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aleway SemiBold" pitchFamily="2" charset="0"/>
                        </a:rPr>
                        <a:t>Assignment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4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aleway SemiBold" pitchFamily="2" charset="0"/>
                        </a:rPr>
                        <a:t>Comparison operators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5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aleway SemiBold" pitchFamily="2" charset="0"/>
                        </a:rPr>
                        <a:t>Bitwise operators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5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aleway SemiBold" pitchFamily="2" charset="0"/>
                        </a:rPr>
                        <a:t>Logical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5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aleway SemiBold" pitchFamily="2" charset="0"/>
                        </a:rPr>
                        <a:t>Identity operators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7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aleway SemiBold" pitchFamily="2" charset="0"/>
                        </a:rPr>
                        <a:t>Membership operators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45588"/>
                  </a:ext>
                </a:extLst>
              </a:tr>
            </a:tbl>
          </a:graphicData>
        </a:graphic>
      </p:graphicFrame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D1C858D-AC10-4E89-9C48-1053AD919EF0}"/>
              </a:ext>
            </a:extLst>
          </p:cNvPr>
          <p:cNvSpPr/>
          <p:nvPr/>
        </p:nvSpPr>
        <p:spPr>
          <a:xfrm>
            <a:off x="6758958" y="846028"/>
            <a:ext cx="5433042" cy="5726193"/>
          </a:xfrm>
          <a:custGeom>
            <a:avLst/>
            <a:gdLst>
              <a:gd name="connsiteX0" fmla="*/ 2767082 w 5433042"/>
              <a:gd name="connsiteY0" fmla="*/ 445 h 5726193"/>
              <a:gd name="connsiteX1" fmla="*/ 3302855 w 5433042"/>
              <a:gd name="connsiteY1" fmla="*/ 201094 h 5726193"/>
              <a:gd name="connsiteX2" fmla="*/ 5433042 w 5433042"/>
              <a:gd name="connsiteY2" fmla="*/ 2189695 h 5726193"/>
              <a:gd name="connsiteX3" fmla="*/ 5433042 w 5433042"/>
              <a:gd name="connsiteY3" fmla="*/ 3396136 h 5726193"/>
              <a:gd name="connsiteX4" fmla="*/ 3479488 w 5433042"/>
              <a:gd name="connsiteY4" fmla="*/ 5488782 h 5726193"/>
              <a:gd name="connsiteX5" fmla="*/ 2422986 w 5433042"/>
              <a:gd name="connsiteY5" fmla="*/ 5525100 h 5726193"/>
              <a:gd name="connsiteX6" fmla="*/ 237412 w 5433042"/>
              <a:gd name="connsiteY6" fmla="*/ 3484795 h 5726193"/>
              <a:gd name="connsiteX7" fmla="*/ 201094 w 5433042"/>
              <a:gd name="connsiteY7" fmla="*/ 2428292 h 5726193"/>
              <a:gd name="connsiteX8" fmla="*/ 2246353 w 5433042"/>
              <a:gd name="connsiteY8" fmla="*/ 237412 h 5726193"/>
              <a:gd name="connsiteX9" fmla="*/ 2767082 w 5433042"/>
              <a:gd name="connsiteY9" fmla="*/ 445 h 572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3042" h="5726193">
                <a:moveTo>
                  <a:pt x="2767082" y="445"/>
                </a:moveTo>
                <a:cubicBezTo>
                  <a:pt x="2958272" y="-6128"/>
                  <a:pt x="3151968" y="60236"/>
                  <a:pt x="3302855" y="201094"/>
                </a:cubicBezTo>
                <a:lnTo>
                  <a:pt x="5433042" y="2189695"/>
                </a:lnTo>
                <a:lnTo>
                  <a:pt x="5433042" y="3396136"/>
                </a:lnTo>
                <a:lnTo>
                  <a:pt x="3479488" y="5488782"/>
                </a:lnTo>
                <a:cubicBezTo>
                  <a:pt x="3197772" y="5790556"/>
                  <a:pt x="2724760" y="5806816"/>
                  <a:pt x="2422986" y="5525100"/>
                </a:cubicBezTo>
                <a:lnTo>
                  <a:pt x="237412" y="3484795"/>
                </a:lnTo>
                <a:cubicBezTo>
                  <a:pt x="-64361" y="3203079"/>
                  <a:pt x="-80622" y="2730066"/>
                  <a:pt x="201094" y="2428292"/>
                </a:cubicBezTo>
                <a:lnTo>
                  <a:pt x="2246353" y="237412"/>
                </a:lnTo>
                <a:cubicBezTo>
                  <a:pt x="2387211" y="86526"/>
                  <a:pt x="2575893" y="7017"/>
                  <a:pt x="2767082" y="4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8F07D-CDC3-4E49-9AFB-96F6D8B32FD1}"/>
              </a:ext>
            </a:extLst>
          </p:cNvPr>
          <p:cNvSpPr txBox="1"/>
          <p:nvPr/>
        </p:nvSpPr>
        <p:spPr>
          <a:xfrm>
            <a:off x="7474857" y="2678072"/>
            <a:ext cx="46010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Raleway Black" pitchFamily="2" charset="0"/>
              </a:rPr>
              <a:t>Operators are used to perform operations on variables and values</a:t>
            </a:r>
            <a:endParaRPr lang="en-US" sz="3200" dirty="0">
              <a:solidFill>
                <a:schemeClr val="bg1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4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Arithmetic Operators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C77DB-7C65-463F-A984-82626DFB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52" y="2278919"/>
            <a:ext cx="9002381" cy="35342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1A6C21A-4DD9-4B0F-A770-033E2AF2B635}"/>
              </a:ext>
            </a:extLst>
          </p:cNvPr>
          <p:cNvGrpSpPr/>
          <p:nvPr/>
        </p:nvGrpSpPr>
        <p:grpSpPr>
          <a:xfrm>
            <a:off x="1600590" y="1985398"/>
            <a:ext cx="9156258" cy="369332"/>
            <a:chOff x="1600590" y="1985398"/>
            <a:chExt cx="9156258" cy="3693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366D77D-E27A-44BD-A900-F6533BD50E1C}"/>
                </a:ext>
              </a:extLst>
            </p:cNvPr>
            <p:cNvSpPr/>
            <p:nvPr/>
          </p:nvSpPr>
          <p:spPr>
            <a:xfrm>
              <a:off x="1600590" y="2017000"/>
              <a:ext cx="307754" cy="3061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2412AC-1968-460D-9CE9-BB695C983493}"/>
                </a:ext>
              </a:extLst>
            </p:cNvPr>
            <p:cNvSpPr txBox="1"/>
            <p:nvPr/>
          </p:nvSpPr>
          <p:spPr>
            <a:xfrm>
              <a:off x="2046514" y="1985398"/>
              <a:ext cx="8710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Raleway SemiBold" pitchFamily="2" charset="0"/>
                </a:rPr>
                <a:t>are used with numeric values to perform common mathematical operations</a:t>
              </a:r>
              <a:endParaRPr lang="en-US" dirty="0">
                <a:latin typeface="Raleway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76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Assignment Operators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946784-5BB0-43B0-9209-639C230F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92" y="2392893"/>
            <a:ext cx="9888330" cy="34294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2579D32-DFD2-4005-92E4-4BD5A005A730}"/>
              </a:ext>
            </a:extLst>
          </p:cNvPr>
          <p:cNvGrpSpPr/>
          <p:nvPr/>
        </p:nvGrpSpPr>
        <p:grpSpPr>
          <a:xfrm>
            <a:off x="1600590" y="1985398"/>
            <a:ext cx="9156258" cy="369332"/>
            <a:chOff x="1600590" y="1985398"/>
            <a:chExt cx="9156258" cy="36933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96223D5-0EBB-4247-876B-61400B13D886}"/>
                </a:ext>
              </a:extLst>
            </p:cNvPr>
            <p:cNvSpPr/>
            <p:nvPr/>
          </p:nvSpPr>
          <p:spPr>
            <a:xfrm>
              <a:off x="1600590" y="2017000"/>
              <a:ext cx="307754" cy="3061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D13446-61F0-49A8-8B07-6AC121C58DF2}"/>
                </a:ext>
              </a:extLst>
            </p:cNvPr>
            <p:cNvSpPr txBox="1"/>
            <p:nvPr/>
          </p:nvSpPr>
          <p:spPr>
            <a:xfrm>
              <a:off x="2046514" y="1985398"/>
              <a:ext cx="8710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Raleway SemiBold" pitchFamily="2" charset="0"/>
                </a:rPr>
                <a:t>are used to assign values to variable</a:t>
              </a:r>
              <a:endParaRPr lang="en-US" dirty="0">
                <a:latin typeface="Raleway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44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Assignment Operators </a:t>
            </a:r>
            <a:r>
              <a:rPr lang="en-US" sz="2400" dirty="0">
                <a:solidFill>
                  <a:schemeClr val="accent2"/>
                </a:solidFill>
                <a:latin typeface="Raleway Black" pitchFamily="2" charset="0"/>
              </a:rPr>
              <a:t>(cont.)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633635-5A18-4E4D-AA85-4F5C0BD20AB9}"/>
              </a:ext>
            </a:extLst>
          </p:cNvPr>
          <p:cNvGrpSpPr/>
          <p:nvPr/>
        </p:nvGrpSpPr>
        <p:grpSpPr>
          <a:xfrm>
            <a:off x="1117601" y="2539606"/>
            <a:ext cx="9309022" cy="3114145"/>
            <a:chOff x="1117601" y="2139691"/>
            <a:chExt cx="9309022" cy="31141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A68E4A2-386E-4058-A110-9E245CFEC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601" y="2139691"/>
              <a:ext cx="9309022" cy="5239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A35C99-D924-4BC1-89CC-BA14BF8E4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715" y="2576937"/>
              <a:ext cx="9192908" cy="2676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1789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Comparison Operators</a:t>
            </a:r>
            <a:endParaRPr lang="en-US" sz="2400" dirty="0">
              <a:solidFill>
                <a:schemeClr val="accent2"/>
              </a:solidFill>
              <a:latin typeface="Raleway Black" pitchFamily="2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A86D7-2FAA-43FE-9673-AD9F209C3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03" y="2365385"/>
            <a:ext cx="8649907" cy="320084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48DC800-21CF-4CDA-8892-EA972A11B891}"/>
              </a:ext>
            </a:extLst>
          </p:cNvPr>
          <p:cNvGrpSpPr/>
          <p:nvPr/>
        </p:nvGrpSpPr>
        <p:grpSpPr>
          <a:xfrm>
            <a:off x="1600590" y="1985398"/>
            <a:ext cx="9156258" cy="369332"/>
            <a:chOff x="1600590" y="1985398"/>
            <a:chExt cx="9156258" cy="3693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5DB5E9-A743-4458-B800-3A0CB3C39AF5}"/>
                </a:ext>
              </a:extLst>
            </p:cNvPr>
            <p:cNvSpPr/>
            <p:nvPr/>
          </p:nvSpPr>
          <p:spPr>
            <a:xfrm>
              <a:off x="1600590" y="2017000"/>
              <a:ext cx="307754" cy="3061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7173AC-05DF-4903-B25F-9B4111F2B705}"/>
                </a:ext>
              </a:extLst>
            </p:cNvPr>
            <p:cNvSpPr txBox="1"/>
            <p:nvPr/>
          </p:nvSpPr>
          <p:spPr>
            <a:xfrm>
              <a:off x="2046514" y="1985398"/>
              <a:ext cx="8710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Raleway SemiBold" pitchFamily="2" charset="0"/>
                </a:rPr>
                <a:t>are used compare two values</a:t>
              </a:r>
              <a:endParaRPr lang="en-US" dirty="0">
                <a:latin typeface="Raleway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7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Logical Operators</a:t>
            </a:r>
            <a:endParaRPr lang="en-US" sz="2400" dirty="0">
              <a:solidFill>
                <a:schemeClr val="accent2"/>
              </a:solidFill>
              <a:latin typeface="Raleway Black" pitchFamily="2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8DC800-21CF-4CDA-8892-EA972A11B891}"/>
              </a:ext>
            </a:extLst>
          </p:cNvPr>
          <p:cNvGrpSpPr/>
          <p:nvPr/>
        </p:nvGrpSpPr>
        <p:grpSpPr>
          <a:xfrm>
            <a:off x="1600590" y="1985398"/>
            <a:ext cx="9156258" cy="369332"/>
            <a:chOff x="1600590" y="1985398"/>
            <a:chExt cx="9156258" cy="3693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5DB5E9-A743-4458-B800-3A0CB3C39AF5}"/>
                </a:ext>
              </a:extLst>
            </p:cNvPr>
            <p:cNvSpPr/>
            <p:nvPr/>
          </p:nvSpPr>
          <p:spPr>
            <a:xfrm>
              <a:off x="1600590" y="2017000"/>
              <a:ext cx="307754" cy="3061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7173AC-05DF-4903-B25F-9B4111F2B705}"/>
                </a:ext>
              </a:extLst>
            </p:cNvPr>
            <p:cNvSpPr txBox="1"/>
            <p:nvPr/>
          </p:nvSpPr>
          <p:spPr>
            <a:xfrm>
              <a:off x="2046514" y="1985398"/>
              <a:ext cx="8710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Raleway SemiBold" pitchFamily="2" charset="0"/>
                </a:rPr>
                <a:t>are used combine conditional statements </a:t>
              </a:r>
              <a:endParaRPr lang="en-US" dirty="0">
                <a:latin typeface="Raleway SemiBold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B3891CB-E439-407A-932D-D441C7E2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14" y="2861138"/>
            <a:ext cx="920243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37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Identity Operators</a:t>
            </a:r>
            <a:endParaRPr lang="en-US" sz="2400" dirty="0">
              <a:solidFill>
                <a:schemeClr val="accent2"/>
              </a:solidFill>
              <a:latin typeface="Raleway Black" pitchFamily="2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8DC800-21CF-4CDA-8892-EA972A11B891}"/>
              </a:ext>
            </a:extLst>
          </p:cNvPr>
          <p:cNvGrpSpPr/>
          <p:nvPr/>
        </p:nvGrpSpPr>
        <p:grpSpPr>
          <a:xfrm>
            <a:off x="1600590" y="1985398"/>
            <a:ext cx="9156258" cy="646331"/>
            <a:chOff x="1600590" y="1985398"/>
            <a:chExt cx="9156258" cy="64633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5DB5E9-A743-4458-B800-3A0CB3C39AF5}"/>
                </a:ext>
              </a:extLst>
            </p:cNvPr>
            <p:cNvSpPr/>
            <p:nvPr/>
          </p:nvSpPr>
          <p:spPr>
            <a:xfrm>
              <a:off x="1600590" y="2017000"/>
              <a:ext cx="307754" cy="3061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7173AC-05DF-4903-B25F-9B4111F2B705}"/>
                </a:ext>
              </a:extLst>
            </p:cNvPr>
            <p:cNvSpPr txBox="1"/>
            <p:nvPr/>
          </p:nvSpPr>
          <p:spPr>
            <a:xfrm>
              <a:off x="2046514" y="1985398"/>
              <a:ext cx="87103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Raleway SemiBold" pitchFamily="2" charset="0"/>
                </a:rPr>
                <a:t> are used to compare the objects, not if they are equal, but if they are the same object, with the same memory location</a:t>
              </a:r>
              <a:endParaRPr lang="en-US" dirty="0">
                <a:latin typeface="Raleway SemiBold" pitchFamily="2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17911DC-7935-47A5-9009-C8746721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61" y="2993932"/>
            <a:ext cx="9040487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7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816E95-E69B-4070-8F1C-0EEFFFE33F79}"/>
              </a:ext>
            </a:extLst>
          </p:cNvPr>
          <p:cNvSpPr/>
          <p:nvPr/>
        </p:nvSpPr>
        <p:spPr>
          <a:xfrm>
            <a:off x="0" y="0"/>
            <a:ext cx="12192000" cy="6493361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rgbClr val="FBDA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6F0F6-D572-4EF3-A10F-959E8CEA48BB}"/>
              </a:ext>
            </a:extLst>
          </p:cNvPr>
          <p:cNvSpPr txBox="1"/>
          <p:nvPr/>
        </p:nvSpPr>
        <p:spPr>
          <a:xfrm>
            <a:off x="1509486" y="856343"/>
            <a:ext cx="6357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Raleway Black" pitchFamily="2" charset="0"/>
              </a:rPr>
              <a:t>What is xHealth?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19166-3DA6-411D-99B2-69DF465C8773}"/>
              </a:ext>
            </a:extLst>
          </p:cNvPr>
          <p:cNvSpPr txBox="1"/>
          <p:nvPr/>
        </p:nvSpPr>
        <p:spPr>
          <a:xfrm>
            <a:off x="1966686" y="1770743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aleway SemiBold" pitchFamily="2" charset="0"/>
              </a:rPr>
              <a:t>Is a software for the medical section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BA46501D-7919-4553-8BE9-ED846DF24F8D}"/>
              </a:ext>
            </a:extLst>
          </p:cNvPr>
          <p:cNvSpPr/>
          <p:nvPr/>
        </p:nvSpPr>
        <p:spPr>
          <a:xfrm>
            <a:off x="1509486" y="1973943"/>
            <a:ext cx="333828" cy="304800"/>
          </a:xfrm>
          <a:prstGeom prst="homePlate">
            <a:avLst/>
          </a:prstGeom>
          <a:solidFill>
            <a:srgbClr val="EF5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BF2150F-676C-419C-B365-639358DE301F}"/>
              </a:ext>
            </a:extLst>
          </p:cNvPr>
          <p:cNvSpPr/>
          <p:nvPr/>
        </p:nvSpPr>
        <p:spPr>
          <a:xfrm>
            <a:off x="1494972" y="3094281"/>
            <a:ext cx="333828" cy="304800"/>
          </a:xfrm>
          <a:prstGeom prst="homePlate">
            <a:avLst/>
          </a:prstGeom>
          <a:solidFill>
            <a:srgbClr val="EF5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1E37F-6E6C-4A5C-AFC8-C45893C7E301}"/>
              </a:ext>
            </a:extLst>
          </p:cNvPr>
          <p:cNvSpPr txBox="1"/>
          <p:nvPr/>
        </p:nvSpPr>
        <p:spPr>
          <a:xfrm>
            <a:off x="1966686" y="2985071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aleway SemiBold" pitchFamily="2" charset="0"/>
              </a:rPr>
              <a:t>It helps doctors more than patients</a:t>
            </a:r>
            <a:endParaRPr lang="en-US" sz="2800" dirty="0">
              <a:latin typeface="Raleway Black" pitchFamily="2" charset="0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7712860-14C5-41ED-A864-7519DD3CDEB1}"/>
              </a:ext>
            </a:extLst>
          </p:cNvPr>
          <p:cNvSpPr/>
          <p:nvPr/>
        </p:nvSpPr>
        <p:spPr>
          <a:xfrm>
            <a:off x="1494972" y="4224981"/>
            <a:ext cx="333828" cy="304800"/>
          </a:xfrm>
          <a:prstGeom prst="homePlate">
            <a:avLst/>
          </a:prstGeom>
          <a:solidFill>
            <a:srgbClr val="EF5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5D065E-54C4-48FF-84B3-D2AB2803D5D9}"/>
              </a:ext>
            </a:extLst>
          </p:cNvPr>
          <p:cNvSpPr txBox="1"/>
          <p:nvPr/>
        </p:nvSpPr>
        <p:spPr>
          <a:xfrm>
            <a:off x="1894115" y="4133151"/>
            <a:ext cx="8258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aleway SemiBold" pitchFamily="2" charset="0"/>
              </a:rPr>
              <a:t>Help enhances our life quality and reduce time for diagnoses</a:t>
            </a:r>
          </a:p>
        </p:txBody>
      </p:sp>
    </p:spTree>
    <p:extLst>
      <p:ext uri="{BB962C8B-B14F-4D97-AF65-F5344CB8AC3E}">
        <p14:creationId xmlns:p14="http://schemas.microsoft.com/office/powerpoint/2010/main" val="276864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Membership Operators</a:t>
            </a:r>
            <a:endParaRPr lang="en-US" sz="2400" dirty="0">
              <a:solidFill>
                <a:schemeClr val="accent2"/>
              </a:solidFill>
              <a:latin typeface="Raleway Black" pitchFamily="2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8DC800-21CF-4CDA-8892-EA972A11B891}"/>
              </a:ext>
            </a:extLst>
          </p:cNvPr>
          <p:cNvGrpSpPr/>
          <p:nvPr/>
        </p:nvGrpSpPr>
        <p:grpSpPr>
          <a:xfrm>
            <a:off x="1600590" y="1985398"/>
            <a:ext cx="9156258" cy="369332"/>
            <a:chOff x="1600590" y="1985398"/>
            <a:chExt cx="9156258" cy="3693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5DB5E9-A743-4458-B800-3A0CB3C39AF5}"/>
                </a:ext>
              </a:extLst>
            </p:cNvPr>
            <p:cNvSpPr/>
            <p:nvPr/>
          </p:nvSpPr>
          <p:spPr>
            <a:xfrm>
              <a:off x="1600590" y="2017000"/>
              <a:ext cx="307754" cy="3061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7173AC-05DF-4903-B25F-9B4111F2B705}"/>
                </a:ext>
              </a:extLst>
            </p:cNvPr>
            <p:cNvSpPr txBox="1"/>
            <p:nvPr/>
          </p:nvSpPr>
          <p:spPr>
            <a:xfrm>
              <a:off x="2046514" y="1985398"/>
              <a:ext cx="8710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Raleway SemiBold" pitchFamily="2" charset="0"/>
                </a:rPr>
                <a:t> are used to test if a sequence is presented in an object</a:t>
              </a:r>
              <a:endParaRPr lang="en-US" dirty="0">
                <a:latin typeface="Raleway SemiBold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1BF8AEE-5B2B-42DF-8485-D14BEEF1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56" y="2793497"/>
            <a:ext cx="925959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20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Bitwise Operators</a:t>
            </a:r>
            <a:endParaRPr lang="en-US" sz="2400" dirty="0">
              <a:solidFill>
                <a:schemeClr val="accent2"/>
              </a:solidFill>
              <a:latin typeface="Raleway Black" pitchFamily="2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8DC800-21CF-4CDA-8892-EA972A11B891}"/>
              </a:ext>
            </a:extLst>
          </p:cNvPr>
          <p:cNvGrpSpPr/>
          <p:nvPr/>
        </p:nvGrpSpPr>
        <p:grpSpPr>
          <a:xfrm>
            <a:off x="1752990" y="2527517"/>
            <a:ext cx="9156258" cy="369332"/>
            <a:chOff x="1600590" y="1985398"/>
            <a:chExt cx="9156258" cy="3693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5DB5E9-A743-4458-B800-3A0CB3C39AF5}"/>
                </a:ext>
              </a:extLst>
            </p:cNvPr>
            <p:cNvSpPr/>
            <p:nvPr/>
          </p:nvSpPr>
          <p:spPr>
            <a:xfrm>
              <a:off x="1600590" y="2017000"/>
              <a:ext cx="307754" cy="3061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7173AC-05DF-4903-B25F-9B4111F2B705}"/>
                </a:ext>
              </a:extLst>
            </p:cNvPr>
            <p:cNvSpPr txBox="1"/>
            <p:nvPr/>
          </p:nvSpPr>
          <p:spPr>
            <a:xfrm>
              <a:off x="2046514" y="1985398"/>
              <a:ext cx="8710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Raleway SemiBold" pitchFamily="2" charset="0"/>
                </a:rPr>
                <a:t>Exclusive or means one of them but not both</a:t>
              </a:r>
              <a:endParaRPr lang="en-US" dirty="0">
                <a:latin typeface="Raleway SemiBold" pitchFamily="2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A24BB12-3F7B-4013-A0AC-14FC8DBB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39" y="2960050"/>
            <a:ext cx="10402752" cy="28960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541F910-8A8C-4428-BBD2-C14B7096D176}"/>
              </a:ext>
            </a:extLst>
          </p:cNvPr>
          <p:cNvGrpSpPr/>
          <p:nvPr/>
        </p:nvGrpSpPr>
        <p:grpSpPr>
          <a:xfrm>
            <a:off x="1752990" y="2137798"/>
            <a:ext cx="9156258" cy="369332"/>
            <a:chOff x="1600590" y="1985398"/>
            <a:chExt cx="9156258" cy="3693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D3F2D4-897E-49E5-8D43-02DBB28C2C3C}"/>
                </a:ext>
              </a:extLst>
            </p:cNvPr>
            <p:cNvSpPr/>
            <p:nvPr/>
          </p:nvSpPr>
          <p:spPr>
            <a:xfrm>
              <a:off x="1600590" y="2017000"/>
              <a:ext cx="307754" cy="30612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4FA6A1-4825-4961-A6C1-5F48B3BAF313}"/>
                </a:ext>
              </a:extLst>
            </p:cNvPr>
            <p:cNvSpPr txBox="1"/>
            <p:nvPr/>
          </p:nvSpPr>
          <p:spPr>
            <a:xfrm>
              <a:off x="2046514" y="1985398"/>
              <a:ext cx="8710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Raleway SemiBold" pitchFamily="2" charset="0"/>
                </a:rPr>
                <a:t> are used to compare (binary) numbers</a:t>
              </a:r>
              <a:endParaRPr lang="en-US" dirty="0">
                <a:latin typeface="Raleway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99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816E95-E69B-4070-8F1C-0EEFFFE33F79}"/>
              </a:ext>
            </a:extLst>
          </p:cNvPr>
          <p:cNvSpPr/>
          <p:nvPr/>
        </p:nvSpPr>
        <p:spPr>
          <a:xfrm>
            <a:off x="0" y="183"/>
            <a:ext cx="12192000" cy="6493361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FAA05-08B5-4D4D-BD6D-52B40F220869}"/>
              </a:ext>
            </a:extLst>
          </p:cNvPr>
          <p:cNvSpPr txBox="1"/>
          <p:nvPr/>
        </p:nvSpPr>
        <p:spPr>
          <a:xfrm>
            <a:off x="1509486" y="856343"/>
            <a:ext cx="63572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Python Lists &amp; arrays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62268-E984-4A97-BF49-6C2F7D958895}"/>
              </a:ext>
            </a:extLst>
          </p:cNvPr>
          <p:cNvSpPr txBox="1"/>
          <p:nvPr/>
        </p:nvSpPr>
        <p:spPr>
          <a:xfrm>
            <a:off x="2155372" y="1886857"/>
            <a:ext cx="8258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Lists in python are just dynamic-sized arrays in other languages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65D74-71E7-4E93-A8DB-2656B6D51E06}"/>
              </a:ext>
            </a:extLst>
          </p:cNvPr>
          <p:cNvSpPr txBox="1"/>
          <p:nvPr/>
        </p:nvSpPr>
        <p:spPr>
          <a:xfrm>
            <a:off x="2155372" y="3035587"/>
            <a:ext cx="8258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Lists in python are non-homogenous  so they can have different datatypes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F7CCD7-EAD7-4FAC-A2A1-114EC6169FDD}"/>
              </a:ext>
            </a:extLst>
          </p:cNvPr>
          <p:cNvSpPr/>
          <p:nvPr/>
        </p:nvSpPr>
        <p:spPr>
          <a:xfrm>
            <a:off x="1182914" y="725806"/>
            <a:ext cx="159657" cy="103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CDC88-5DA8-43B4-9E76-F279AA939DD0}"/>
              </a:ext>
            </a:extLst>
          </p:cNvPr>
          <p:cNvSpPr txBox="1"/>
          <p:nvPr/>
        </p:nvSpPr>
        <p:spPr>
          <a:xfrm>
            <a:off x="2155372" y="418431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Lists in python are mutable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AFA00-30B6-41BD-84C1-224EDB883821}"/>
              </a:ext>
            </a:extLst>
          </p:cNvPr>
          <p:cNvSpPr txBox="1"/>
          <p:nvPr/>
        </p:nvSpPr>
        <p:spPr>
          <a:xfrm>
            <a:off x="2155372" y="489283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There are prebuilt functions on lists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BCEC82-0AE2-4D22-8D94-796CA40C6F89}"/>
              </a:ext>
            </a:extLst>
          </p:cNvPr>
          <p:cNvSpPr txBox="1"/>
          <p:nvPr/>
        </p:nvSpPr>
        <p:spPr>
          <a:xfrm>
            <a:off x="2155372" y="560135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Are indexed </a:t>
            </a:r>
          </a:p>
        </p:txBody>
      </p:sp>
    </p:spTree>
    <p:extLst>
      <p:ext uri="{BB962C8B-B14F-4D97-AF65-F5344CB8AC3E}">
        <p14:creationId xmlns:p14="http://schemas.microsoft.com/office/powerpoint/2010/main" val="570305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816E95-E69B-4070-8F1C-0EEFFFE33F79}"/>
              </a:ext>
            </a:extLst>
          </p:cNvPr>
          <p:cNvSpPr/>
          <p:nvPr/>
        </p:nvSpPr>
        <p:spPr>
          <a:xfrm>
            <a:off x="0" y="183"/>
            <a:ext cx="12192000" cy="6493361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FAA05-08B5-4D4D-BD6D-52B40F220869}"/>
              </a:ext>
            </a:extLst>
          </p:cNvPr>
          <p:cNvSpPr txBox="1"/>
          <p:nvPr/>
        </p:nvSpPr>
        <p:spPr>
          <a:xfrm>
            <a:off x="1509486" y="856343"/>
            <a:ext cx="63572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Python tuples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62268-E984-4A97-BF49-6C2F7D958895}"/>
              </a:ext>
            </a:extLst>
          </p:cNvPr>
          <p:cNvSpPr txBox="1"/>
          <p:nvPr/>
        </p:nvSpPr>
        <p:spPr>
          <a:xfrm>
            <a:off x="2155372" y="1886857"/>
            <a:ext cx="8258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SemiBold" pitchFamily="2" charset="0"/>
              </a:rPr>
              <a:t>is a collection which is ordered and </a:t>
            </a:r>
            <a:r>
              <a:rPr lang="en-US" sz="3200" b="1" dirty="0">
                <a:solidFill>
                  <a:schemeClr val="bg1"/>
                </a:solidFill>
                <a:latin typeface="Raleway SemiBold" pitchFamily="2" charset="0"/>
              </a:rPr>
              <a:t>unchangeable</a:t>
            </a:r>
            <a:endParaRPr lang="en-US" sz="3200" dirty="0">
              <a:solidFill>
                <a:schemeClr val="bg1"/>
              </a:solidFill>
              <a:latin typeface="Raleway SemiBold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65D74-71E7-4E93-A8DB-2656B6D51E06}"/>
              </a:ext>
            </a:extLst>
          </p:cNvPr>
          <p:cNvSpPr txBox="1"/>
          <p:nvPr/>
        </p:nvSpPr>
        <p:spPr>
          <a:xfrm>
            <a:off x="2155372" y="3301295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Allow duplicate values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F7CCD7-EAD7-4FAC-A2A1-114EC6169FDD}"/>
              </a:ext>
            </a:extLst>
          </p:cNvPr>
          <p:cNvSpPr/>
          <p:nvPr/>
        </p:nvSpPr>
        <p:spPr>
          <a:xfrm>
            <a:off x="1182914" y="725806"/>
            <a:ext cx="159657" cy="103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CDC88-5DA8-43B4-9E76-F279AA939DD0}"/>
              </a:ext>
            </a:extLst>
          </p:cNvPr>
          <p:cNvSpPr txBox="1"/>
          <p:nvPr/>
        </p:nvSpPr>
        <p:spPr>
          <a:xfrm>
            <a:off x="2155372" y="418431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Are indexed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AFA00-30B6-41BD-84C1-224EDB883821}"/>
              </a:ext>
            </a:extLst>
          </p:cNvPr>
          <p:cNvSpPr txBox="1"/>
          <p:nvPr/>
        </p:nvSpPr>
        <p:spPr>
          <a:xfrm>
            <a:off x="2155372" y="489283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There are prebuilt functions on tuples </a:t>
            </a:r>
          </a:p>
        </p:txBody>
      </p:sp>
    </p:spTree>
    <p:extLst>
      <p:ext uri="{BB962C8B-B14F-4D97-AF65-F5344CB8AC3E}">
        <p14:creationId xmlns:p14="http://schemas.microsoft.com/office/powerpoint/2010/main" val="368243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816E95-E69B-4070-8F1C-0EEFFFE33F79}"/>
              </a:ext>
            </a:extLst>
          </p:cNvPr>
          <p:cNvSpPr/>
          <p:nvPr/>
        </p:nvSpPr>
        <p:spPr>
          <a:xfrm>
            <a:off x="0" y="183"/>
            <a:ext cx="12192000" cy="6493361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FAA05-08B5-4D4D-BD6D-52B40F220869}"/>
              </a:ext>
            </a:extLst>
          </p:cNvPr>
          <p:cNvSpPr txBox="1"/>
          <p:nvPr/>
        </p:nvSpPr>
        <p:spPr>
          <a:xfrm>
            <a:off x="1509486" y="856343"/>
            <a:ext cx="63572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Python sets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62268-E984-4A97-BF49-6C2F7D958895}"/>
              </a:ext>
            </a:extLst>
          </p:cNvPr>
          <p:cNvSpPr txBox="1"/>
          <p:nvPr/>
        </p:nvSpPr>
        <p:spPr>
          <a:xfrm>
            <a:off x="2155372" y="1886857"/>
            <a:ext cx="8730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SemiBold" pitchFamily="2" charset="0"/>
              </a:rPr>
              <a:t>is a collection which </a:t>
            </a:r>
            <a:r>
              <a:rPr lang="en-US" dirty="0"/>
              <a:t> </a:t>
            </a:r>
            <a:r>
              <a:rPr lang="en-US" sz="3200" dirty="0">
                <a:solidFill>
                  <a:schemeClr val="bg1"/>
                </a:solidFill>
                <a:latin typeface="Raleway SemiBold" pitchFamily="2" charset="0"/>
              </a:rPr>
              <a:t>is </a:t>
            </a:r>
            <a:r>
              <a:rPr lang="en-US" sz="3200" i="1" dirty="0">
                <a:solidFill>
                  <a:schemeClr val="bg1"/>
                </a:solidFill>
                <a:latin typeface="Raleway SemiBold" pitchFamily="2" charset="0"/>
              </a:rPr>
              <a:t>unordered</a:t>
            </a:r>
            <a:r>
              <a:rPr lang="en-US" sz="3200" dirty="0">
                <a:solidFill>
                  <a:schemeClr val="bg1"/>
                </a:solidFill>
                <a:latin typeface="Raleway SemiBold" pitchFamily="2" charset="0"/>
              </a:rPr>
              <a:t>, </a:t>
            </a:r>
            <a:r>
              <a:rPr lang="en-US" sz="3200" i="1" dirty="0">
                <a:solidFill>
                  <a:schemeClr val="bg1"/>
                </a:solidFill>
                <a:latin typeface="Raleway SemiBold" pitchFamily="2" charset="0"/>
              </a:rPr>
              <a:t>unchangeable</a:t>
            </a:r>
            <a:r>
              <a:rPr lang="en-US" sz="3200" dirty="0">
                <a:solidFill>
                  <a:schemeClr val="bg1"/>
                </a:solidFill>
                <a:latin typeface="Raleway SemiBold" pitchFamily="2" charset="0"/>
              </a:rPr>
              <a:t>, and </a:t>
            </a:r>
            <a:r>
              <a:rPr lang="en-US" sz="3200" i="1" dirty="0">
                <a:solidFill>
                  <a:schemeClr val="bg1"/>
                </a:solidFill>
                <a:latin typeface="Raleway SemiBold" pitchFamily="2" charset="0"/>
              </a:rPr>
              <a:t>unindexed</a:t>
            </a:r>
            <a:endParaRPr lang="en-US" sz="3200" dirty="0">
              <a:solidFill>
                <a:schemeClr val="bg1"/>
              </a:solidFill>
              <a:latin typeface="Raleway SemiBold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65D74-71E7-4E93-A8DB-2656B6D51E06}"/>
              </a:ext>
            </a:extLst>
          </p:cNvPr>
          <p:cNvSpPr txBox="1"/>
          <p:nvPr/>
        </p:nvSpPr>
        <p:spPr>
          <a:xfrm>
            <a:off x="2155372" y="364181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Don’t allow duplicate values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F7CCD7-EAD7-4FAC-A2A1-114EC6169FDD}"/>
              </a:ext>
            </a:extLst>
          </p:cNvPr>
          <p:cNvSpPr/>
          <p:nvPr/>
        </p:nvSpPr>
        <p:spPr>
          <a:xfrm>
            <a:off x="1182914" y="725806"/>
            <a:ext cx="159657" cy="103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CDC88-5DA8-43B4-9E76-F279AA939DD0}"/>
              </a:ext>
            </a:extLst>
          </p:cNvPr>
          <p:cNvSpPr txBox="1"/>
          <p:nvPr/>
        </p:nvSpPr>
        <p:spPr>
          <a:xfrm>
            <a:off x="2155372" y="426732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Not  indexed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AFA00-30B6-41BD-84C1-224EDB883821}"/>
              </a:ext>
            </a:extLst>
          </p:cNvPr>
          <p:cNvSpPr txBox="1"/>
          <p:nvPr/>
        </p:nvSpPr>
        <p:spPr>
          <a:xfrm>
            <a:off x="2155372" y="489283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There are prebuilt functions on sets </a:t>
            </a:r>
          </a:p>
        </p:txBody>
      </p:sp>
    </p:spTree>
    <p:extLst>
      <p:ext uri="{BB962C8B-B14F-4D97-AF65-F5344CB8AC3E}">
        <p14:creationId xmlns:p14="http://schemas.microsoft.com/office/powerpoint/2010/main" val="93495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816E95-E69B-4070-8F1C-0EEFFFE33F79}"/>
              </a:ext>
            </a:extLst>
          </p:cNvPr>
          <p:cNvSpPr/>
          <p:nvPr/>
        </p:nvSpPr>
        <p:spPr>
          <a:xfrm>
            <a:off x="0" y="183"/>
            <a:ext cx="12192000" cy="6493361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FAA05-08B5-4D4D-BD6D-52B40F220869}"/>
              </a:ext>
            </a:extLst>
          </p:cNvPr>
          <p:cNvSpPr txBox="1"/>
          <p:nvPr/>
        </p:nvSpPr>
        <p:spPr>
          <a:xfrm>
            <a:off x="1509486" y="856343"/>
            <a:ext cx="63572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Python dictionaries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62268-E984-4A97-BF49-6C2F7D958895}"/>
              </a:ext>
            </a:extLst>
          </p:cNvPr>
          <p:cNvSpPr txBox="1"/>
          <p:nvPr/>
        </p:nvSpPr>
        <p:spPr>
          <a:xfrm>
            <a:off x="2155372" y="1886857"/>
            <a:ext cx="8258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SemiBold" pitchFamily="2" charset="0"/>
              </a:rPr>
              <a:t>is a collection which is ordered and </a:t>
            </a:r>
            <a:r>
              <a:rPr lang="en-US" sz="3200" b="1" dirty="0">
                <a:solidFill>
                  <a:schemeClr val="bg1"/>
                </a:solidFill>
                <a:latin typeface="Raleway SemiBold" pitchFamily="2" charset="0"/>
              </a:rPr>
              <a:t>changeable</a:t>
            </a:r>
            <a:endParaRPr lang="en-US" sz="3200" dirty="0">
              <a:solidFill>
                <a:schemeClr val="bg1"/>
              </a:solidFill>
              <a:latin typeface="Raleway SemiBold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65D74-71E7-4E93-A8DB-2656B6D51E06}"/>
              </a:ext>
            </a:extLst>
          </p:cNvPr>
          <p:cNvSpPr txBox="1"/>
          <p:nvPr/>
        </p:nvSpPr>
        <p:spPr>
          <a:xfrm>
            <a:off x="2155372" y="3301295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Don’t allow duplicate values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F7CCD7-EAD7-4FAC-A2A1-114EC6169FDD}"/>
              </a:ext>
            </a:extLst>
          </p:cNvPr>
          <p:cNvSpPr/>
          <p:nvPr/>
        </p:nvSpPr>
        <p:spPr>
          <a:xfrm>
            <a:off x="1182914" y="725806"/>
            <a:ext cx="159657" cy="103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CDC88-5DA8-43B4-9E76-F279AA939DD0}"/>
              </a:ext>
            </a:extLst>
          </p:cNvPr>
          <p:cNvSpPr txBox="1"/>
          <p:nvPr/>
        </p:nvSpPr>
        <p:spPr>
          <a:xfrm>
            <a:off x="2155372" y="4184317"/>
            <a:ext cx="825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aleway SemiBold" pitchFamily="2" charset="0"/>
              </a:rPr>
              <a:t>items are presented in key:value pairs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AFA00-30B6-41BD-84C1-224EDB883821}"/>
              </a:ext>
            </a:extLst>
          </p:cNvPr>
          <p:cNvSpPr txBox="1"/>
          <p:nvPr/>
        </p:nvSpPr>
        <p:spPr>
          <a:xfrm>
            <a:off x="2155372" y="4892837"/>
            <a:ext cx="82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There are prebuilt functions on </a:t>
            </a:r>
            <a:r>
              <a:rPr lang="en-US" sz="2800" dirty="0" err="1">
                <a:solidFill>
                  <a:schemeClr val="bg1"/>
                </a:solidFill>
                <a:latin typeface="Raleway SemiBold" pitchFamily="2" charset="0"/>
              </a:rPr>
              <a:t>dicits</a:t>
            </a:r>
            <a:r>
              <a:rPr lang="en-US" sz="2800" dirty="0">
                <a:solidFill>
                  <a:schemeClr val="bg1"/>
                </a:solidFill>
                <a:latin typeface="Raleway SemiBold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82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73415E7-9AE4-44FF-B677-087A24F6ABF5}"/>
              </a:ext>
            </a:extLst>
          </p:cNvPr>
          <p:cNvSpPr/>
          <p:nvPr/>
        </p:nvSpPr>
        <p:spPr>
          <a:xfrm>
            <a:off x="4249768" y="0"/>
            <a:ext cx="7942232" cy="6858000"/>
          </a:xfrm>
          <a:custGeom>
            <a:avLst/>
            <a:gdLst>
              <a:gd name="connsiteX0" fmla="*/ 3506374 w 7942232"/>
              <a:gd name="connsiteY0" fmla="*/ 0 h 6858000"/>
              <a:gd name="connsiteX1" fmla="*/ 6651999 w 7942232"/>
              <a:gd name="connsiteY1" fmla="*/ 0 h 6858000"/>
              <a:gd name="connsiteX2" fmla="*/ 7942232 w 7942232"/>
              <a:gd name="connsiteY2" fmla="*/ 2371785 h 6858000"/>
              <a:gd name="connsiteX3" fmla="*/ 7942232 w 7942232"/>
              <a:gd name="connsiteY3" fmla="*/ 5071797 h 6858000"/>
              <a:gd name="connsiteX4" fmla="*/ 4658723 w 7942232"/>
              <a:gd name="connsiteY4" fmla="*/ 6858000 h 6858000"/>
              <a:gd name="connsiteX5" fmla="*/ 2187344 w 7942232"/>
              <a:gd name="connsiteY5" fmla="*/ 6858000 h 6858000"/>
              <a:gd name="connsiteX6" fmla="*/ 133426 w 7942232"/>
              <a:gd name="connsiteY6" fmla="*/ 3082361 h 6858000"/>
              <a:gd name="connsiteX7" fmla="*/ 572394 w 7942232"/>
              <a:gd name="connsiteY7" fmla="*/ 15960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2232" h="6858000">
                <a:moveTo>
                  <a:pt x="3506374" y="0"/>
                </a:moveTo>
                <a:lnTo>
                  <a:pt x="6651999" y="0"/>
                </a:lnTo>
                <a:lnTo>
                  <a:pt x="7942232" y="2371785"/>
                </a:lnTo>
                <a:lnTo>
                  <a:pt x="7942232" y="5071797"/>
                </a:lnTo>
                <a:lnTo>
                  <a:pt x="4658723" y="6858000"/>
                </a:lnTo>
                <a:lnTo>
                  <a:pt x="2187344" y="6858000"/>
                </a:lnTo>
                <a:lnTo>
                  <a:pt x="133426" y="3082361"/>
                </a:lnTo>
                <a:cubicBezTo>
                  <a:pt x="-155786" y="2550714"/>
                  <a:pt x="40746" y="1885275"/>
                  <a:pt x="572394" y="159606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9EE82-C9FE-453E-8D26-85538A525D42}"/>
              </a:ext>
            </a:extLst>
          </p:cNvPr>
          <p:cNvSpPr txBox="1"/>
          <p:nvPr/>
        </p:nvSpPr>
        <p:spPr>
          <a:xfrm>
            <a:off x="5715712" y="2988208"/>
            <a:ext cx="677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Python If .. Else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BC34F-EDF5-4EC7-AB32-6FA400B5BBA6}"/>
              </a:ext>
            </a:extLst>
          </p:cNvPr>
          <p:cNvSpPr txBox="1"/>
          <p:nvPr/>
        </p:nvSpPr>
        <p:spPr>
          <a:xfrm>
            <a:off x="653143" y="508000"/>
            <a:ext cx="2264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leway Black" pitchFamily="2" charset="0"/>
              </a:rPr>
              <a:t>Syntax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4E8A00-2A2C-47E8-A8D3-DBBAC52B628F}"/>
              </a:ext>
            </a:extLst>
          </p:cNvPr>
          <p:cNvSpPr/>
          <p:nvPr/>
        </p:nvSpPr>
        <p:spPr>
          <a:xfrm>
            <a:off x="653143" y="1393371"/>
            <a:ext cx="3410857" cy="21481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If (condition) 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…..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Elif condtion: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….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Else: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….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493687-A039-4101-95D2-12479EE01F8B}"/>
              </a:ext>
            </a:extLst>
          </p:cNvPr>
          <p:cNvSpPr txBox="1"/>
          <p:nvPr/>
        </p:nvSpPr>
        <p:spPr>
          <a:xfrm>
            <a:off x="805542" y="4085771"/>
            <a:ext cx="3258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leway Black" pitchFamily="2" charset="0"/>
              </a:rPr>
              <a:t>Shorthand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BC29EE5-8B7A-485D-831D-78BE2CFAD206}"/>
              </a:ext>
            </a:extLst>
          </p:cNvPr>
          <p:cNvSpPr/>
          <p:nvPr/>
        </p:nvSpPr>
        <p:spPr>
          <a:xfrm>
            <a:off x="838911" y="4793657"/>
            <a:ext cx="3410857" cy="9394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If(condition): …..</a:t>
            </a:r>
          </a:p>
        </p:txBody>
      </p:sp>
    </p:spTree>
    <p:extLst>
      <p:ext uri="{BB962C8B-B14F-4D97-AF65-F5344CB8AC3E}">
        <p14:creationId xmlns:p14="http://schemas.microsoft.com/office/powerpoint/2010/main" val="4230239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9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73415E7-9AE4-44FF-B677-087A24F6ABF5}"/>
              </a:ext>
            </a:extLst>
          </p:cNvPr>
          <p:cNvSpPr/>
          <p:nvPr/>
        </p:nvSpPr>
        <p:spPr>
          <a:xfrm>
            <a:off x="4249768" y="0"/>
            <a:ext cx="7942232" cy="6858000"/>
          </a:xfrm>
          <a:custGeom>
            <a:avLst/>
            <a:gdLst>
              <a:gd name="connsiteX0" fmla="*/ 3506374 w 7942232"/>
              <a:gd name="connsiteY0" fmla="*/ 0 h 6858000"/>
              <a:gd name="connsiteX1" fmla="*/ 6651999 w 7942232"/>
              <a:gd name="connsiteY1" fmla="*/ 0 h 6858000"/>
              <a:gd name="connsiteX2" fmla="*/ 7942232 w 7942232"/>
              <a:gd name="connsiteY2" fmla="*/ 2371785 h 6858000"/>
              <a:gd name="connsiteX3" fmla="*/ 7942232 w 7942232"/>
              <a:gd name="connsiteY3" fmla="*/ 5071797 h 6858000"/>
              <a:gd name="connsiteX4" fmla="*/ 4658723 w 7942232"/>
              <a:gd name="connsiteY4" fmla="*/ 6858000 h 6858000"/>
              <a:gd name="connsiteX5" fmla="*/ 2187344 w 7942232"/>
              <a:gd name="connsiteY5" fmla="*/ 6858000 h 6858000"/>
              <a:gd name="connsiteX6" fmla="*/ 133426 w 7942232"/>
              <a:gd name="connsiteY6" fmla="*/ 3082361 h 6858000"/>
              <a:gd name="connsiteX7" fmla="*/ 572394 w 7942232"/>
              <a:gd name="connsiteY7" fmla="*/ 15960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2232" h="6858000">
                <a:moveTo>
                  <a:pt x="3506374" y="0"/>
                </a:moveTo>
                <a:lnTo>
                  <a:pt x="6651999" y="0"/>
                </a:lnTo>
                <a:lnTo>
                  <a:pt x="7942232" y="2371785"/>
                </a:lnTo>
                <a:lnTo>
                  <a:pt x="7942232" y="5071797"/>
                </a:lnTo>
                <a:lnTo>
                  <a:pt x="4658723" y="6858000"/>
                </a:lnTo>
                <a:lnTo>
                  <a:pt x="2187344" y="6858000"/>
                </a:lnTo>
                <a:lnTo>
                  <a:pt x="133426" y="3082361"/>
                </a:lnTo>
                <a:cubicBezTo>
                  <a:pt x="-155786" y="2550714"/>
                  <a:pt x="40746" y="1885275"/>
                  <a:pt x="572394" y="159606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9EE82-C9FE-453E-8D26-85538A525D42}"/>
              </a:ext>
            </a:extLst>
          </p:cNvPr>
          <p:cNvSpPr txBox="1"/>
          <p:nvPr/>
        </p:nvSpPr>
        <p:spPr>
          <a:xfrm>
            <a:off x="5715712" y="2988208"/>
            <a:ext cx="677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While Loops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BC34F-EDF5-4EC7-AB32-6FA400B5BBA6}"/>
              </a:ext>
            </a:extLst>
          </p:cNvPr>
          <p:cNvSpPr txBox="1"/>
          <p:nvPr/>
        </p:nvSpPr>
        <p:spPr>
          <a:xfrm>
            <a:off x="653143" y="508000"/>
            <a:ext cx="2264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leway Black" pitchFamily="2" charset="0"/>
              </a:rPr>
              <a:t>Syntax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4E8A00-2A2C-47E8-A8D3-DBBAC52B628F}"/>
              </a:ext>
            </a:extLst>
          </p:cNvPr>
          <p:cNvSpPr/>
          <p:nvPr/>
        </p:nvSpPr>
        <p:spPr>
          <a:xfrm>
            <a:off x="653143" y="1393371"/>
            <a:ext cx="3410857" cy="21481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while (condition) 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…..	….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567E8-78BC-413B-AD23-7EB49C7E22C5}"/>
              </a:ext>
            </a:extLst>
          </p:cNvPr>
          <p:cNvSpPr txBox="1"/>
          <p:nvPr/>
        </p:nvSpPr>
        <p:spPr>
          <a:xfrm>
            <a:off x="928913" y="4238171"/>
            <a:ext cx="368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Don’t forget to increment or decrement the loop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6D5712E-EB3E-499E-B2D2-B43215945897}"/>
              </a:ext>
            </a:extLst>
          </p:cNvPr>
          <p:cNvSpPr/>
          <p:nvPr/>
        </p:nvSpPr>
        <p:spPr>
          <a:xfrm>
            <a:off x="595085" y="4223435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6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73415E7-9AE4-44FF-B677-087A24F6ABF5}"/>
              </a:ext>
            </a:extLst>
          </p:cNvPr>
          <p:cNvSpPr/>
          <p:nvPr/>
        </p:nvSpPr>
        <p:spPr>
          <a:xfrm>
            <a:off x="4249768" y="0"/>
            <a:ext cx="7942232" cy="6858000"/>
          </a:xfrm>
          <a:custGeom>
            <a:avLst/>
            <a:gdLst>
              <a:gd name="connsiteX0" fmla="*/ 3506374 w 7942232"/>
              <a:gd name="connsiteY0" fmla="*/ 0 h 6858000"/>
              <a:gd name="connsiteX1" fmla="*/ 6651999 w 7942232"/>
              <a:gd name="connsiteY1" fmla="*/ 0 h 6858000"/>
              <a:gd name="connsiteX2" fmla="*/ 7942232 w 7942232"/>
              <a:gd name="connsiteY2" fmla="*/ 2371785 h 6858000"/>
              <a:gd name="connsiteX3" fmla="*/ 7942232 w 7942232"/>
              <a:gd name="connsiteY3" fmla="*/ 5071797 h 6858000"/>
              <a:gd name="connsiteX4" fmla="*/ 4658723 w 7942232"/>
              <a:gd name="connsiteY4" fmla="*/ 6858000 h 6858000"/>
              <a:gd name="connsiteX5" fmla="*/ 2187344 w 7942232"/>
              <a:gd name="connsiteY5" fmla="*/ 6858000 h 6858000"/>
              <a:gd name="connsiteX6" fmla="*/ 133426 w 7942232"/>
              <a:gd name="connsiteY6" fmla="*/ 3082361 h 6858000"/>
              <a:gd name="connsiteX7" fmla="*/ 572394 w 7942232"/>
              <a:gd name="connsiteY7" fmla="*/ 15960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2232" h="6858000">
                <a:moveTo>
                  <a:pt x="3506374" y="0"/>
                </a:moveTo>
                <a:lnTo>
                  <a:pt x="6651999" y="0"/>
                </a:lnTo>
                <a:lnTo>
                  <a:pt x="7942232" y="2371785"/>
                </a:lnTo>
                <a:lnTo>
                  <a:pt x="7942232" y="5071797"/>
                </a:lnTo>
                <a:lnTo>
                  <a:pt x="4658723" y="6858000"/>
                </a:lnTo>
                <a:lnTo>
                  <a:pt x="2187344" y="6858000"/>
                </a:lnTo>
                <a:lnTo>
                  <a:pt x="133426" y="3082361"/>
                </a:lnTo>
                <a:cubicBezTo>
                  <a:pt x="-155786" y="2550714"/>
                  <a:pt x="40746" y="1885275"/>
                  <a:pt x="572394" y="159606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9EE82-C9FE-453E-8D26-85538A525D42}"/>
              </a:ext>
            </a:extLst>
          </p:cNvPr>
          <p:cNvSpPr txBox="1"/>
          <p:nvPr/>
        </p:nvSpPr>
        <p:spPr>
          <a:xfrm>
            <a:off x="5715712" y="2988208"/>
            <a:ext cx="677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For Loops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BC34F-EDF5-4EC7-AB32-6FA400B5BBA6}"/>
              </a:ext>
            </a:extLst>
          </p:cNvPr>
          <p:cNvSpPr txBox="1"/>
          <p:nvPr/>
        </p:nvSpPr>
        <p:spPr>
          <a:xfrm>
            <a:off x="653143" y="508000"/>
            <a:ext cx="2264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leway Black" pitchFamily="2" charset="0"/>
              </a:rPr>
              <a:t>Syntax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4E8A00-2A2C-47E8-A8D3-DBBAC52B628F}"/>
              </a:ext>
            </a:extLst>
          </p:cNvPr>
          <p:cNvSpPr/>
          <p:nvPr/>
        </p:nvSpPr>
        <p:spPr>
          <a:xfrm>
            <a:off x="653143" y="1393371"/>
            <a:ext cx="3410857" cy="21481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for x in list 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…..	….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BA1A02-CE2D-4EBB-AD36-5A12D748A52B}"/>
              </a:ext>
            </a:extLst>
          </p:cNvPr>
          <p:cNvSpPr/>
          <p:nvPr/>
        </p:nvSpPr>
        <p:spPr>
          <a:xfrm>
            <a:off x="653142" y="3929521"/>
            <a:ext cx="3410857" cy="26091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for x in range() 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…..	….</a:t>
            </a: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# the else won’t be</a:t>
            </a: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# executed if loop #stopped by a break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else: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…….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75E20-5A3B-408B-81FB-2AC00130AE83}"/>
              </a:ext>
            </a:extLst>
          </p:cNvPr>
          <p:cNvSpPr txBox="1"/>
          <p:nvPr/>
        </p:nvSpPr>
        <p:spPr>
          <a:xfrm>
            <a:off x="6487886" y="3929520"/>
            <a:ext cx="2351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aleway SemiBold" pitchFamily="2" charset="0"/>
              </a:rPr>
              <a:t>Else in For Loop specifies a block of code to be executed when the loop is finished</a:t>
            </a:r>
          </a:p>
          <a:p>
            <a:endParaRPr lang="en-US" dirty="0">
              <a:solidFill>
                <a:schemeClr val="bg1"/>
              </a:solidFill>
              <a:latin typeface="Ralewa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26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73415E7-9AE4-44FF-B677-087A24F6ABF5}"/>
              </a:ext>
            </a:extLst>
          </p:cNvPr>
          <p:cNvSpPr/>
          <p:nvPr/>
        </p:nvSpPr>
        <p:spPr>
          <a:xfrm>
            <a:off x="4249768" y="0"/>
            <a:ext cx="7942232" cy="6858000"/>
          </a:xfrm>
          <a:custGeom>
            <a:avLst/>
            <a:gdLst>
              <a:gd name="connsiteX0" fmla="*/ 3506374 w 7942232"/>
              <a:gd name="connsiteY0" fmla="*/ 0 h 6858000"/>
              <a:gd name="connsiteX1" fmla="*/ 6651999 w 7942232"/>
              <a:gd name="connsiteY1" fmla="*/ 0 h 6858000"/>
              <a:gd name="connsiteX2" fmla="*/ 7942232 w 7942232"/>
              <a:gd name="connsiteY2" fmla="*/ 2371785 h 6858000"/>
              <a:gd name="connsiteX3" fmla="*/ 7942232 w 7942232"/>
              <a:gd name="connsiteY3" fmla="*/ 5071797 h 6858000"/>
              <a:gd name="connsiteX4" fmla="*/ 4658723 w 7942232"/>
              <a:gd name="connsiteY4" fmla="*/ 6858000 h 6858000"/>
              <a:gd name="connsiteX5" fmla="*/ 2187344 w 7942232"/>
              <a:gd name="connsiteY5" fmla="*/ 6858000 h 6858000"/>
              <a:gd name="connsiteX6" fmla="*/ 133426 w 7942232"/>
              <a:gd name="connsiteY6" fmla="*/ 3082361 h 6858000"/>
              <a:gd name="connsiteX7" fmla="*/ 572394 w 7942232"/>
              <a:gd name="connsiteY7" fmla="*/ 15960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2232" h="6858000">
                <a:moveTo>
                  <a:pt x="3506374" y="0"/>
                </a:moveTo>
                <a:lnTo>
                  <a:pt x="6651999" y="0"/>
                </a:lnTo>
                <a:lnTo>
                  <a:pt x="7942232" y="2371785"/>
                </a:lnTo>
                <a:lnTo>
                  <a:pt x="7942232" y="5071797"/>
                </a:lnTo>
                <a:lnTo>
                  <a:pt x="4658723" y="6858000"/>
                </a:lnTo>
                <a:lnTo>
                  <a:pt x="2187344" y="6858000"/>
                </a:lnTo>
                <a:lnTo>
                  <a:pt x="133426" y="3082361"/>
                </a:lnTo>
                <a:cubicBezTo>
                  <a:pt x="-155786" y="2550714"/>
                  <a:pt x="40746" y="1885275"/>
                  <a:pt x="572394" y="159606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9EE82-C9FE-453E-8D26-85538A525D42}"/>
              </a:ext>
            </a:extLst>
          </p:cNvPr>
          <p:cNvSpPr txBox="1"/>
          <p:nvPr/>
        </p:nvSpPr>
        <p:spPr>
          <a:xfrm>
            <a:off x="5715712" y="2988208"/>
            <a:ext cx="677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BC34F-EDF5-4EC7-AB32-6FA400B5BBA6}"/>
              </a:ext>
            </a:extLst>
          </p:cNvPr>
          <p:cNvSpPr txBox="1"/>
          <p:nvPr/>
        </p:nvSpPr>
        <p:spPr>
          <a:xfrm>
            <a:off x="653143" y="508000"/>
            <a:ext cx="2264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leway Black" pitchFamily="2" charset="0"/>
              </a:rPr>
              <a:t>Syntax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4E8A00-2A2C-47E8-A8D3-DBBAC52B628F}"/>
              </a:ext>
            </a:extLst>
          </p:cNvPr>
          <p:cNvSpPr/>
          <p:nvPr/>
        </p:nvSpPr>
        <p:spPr>
          <a:xfrm>
            <a:off x="783771" y="2423886"/>
            <a:ext cx="3280229" cy="1117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def funcName(args):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...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BA1A02-CE2D-4EBB-AD36-5A12D748A52B}"/>
              </a:ext>
            </a:extLst>
          </p:cNvPr>
          <p:cNvSpPr/>
          <p:nvPr/>
        </p:nvSpPr>
        <p:spPr>
          <a:xfrm>
            <a:off x="783771" y="4927599"/>
            <a:ext cx="3410856" cy="14441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def funcName(args):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	return 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4CC9A-C335-4399-B8E3-67DED1FD32B9}"/>
              </a:ext>
            </a:extLst>
          </p:cNvPr>
          <p:cNvSpPr txBox="1"/>
          <p:nvPr/>
        </p:nvSpPr>
        <p:spPr>
          <a:xfrm>
            <a:off x="693768" y="1756229"/>
            <a:ext cx="226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void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FE81C16-A1B2-492D-9468-2BBCD20648FF}"/>
              </a:ext>
            </a:extLst>
          </p:cNvPr>
          <p:cNvSpPr/>
          <p:nvPr/>
        </p:nvSpPr>
        <p:spPr>
          <a:xfrm>
            <a:off x="348343" y="1781071"/>
            <a:ext cx="345425" cy="33382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3C2A7BB-02B0-44B8-9CE5-D038BF6BECA0}"/>
              </a:ext>
            </a:extLst>
          </p:cNvPr>
          <p:cNvSpPr/>
          <p:nvPr/>
        </p:nvSpPr>
        <p:spPr>
          <a:xfrm>
            <a:off x="307718" y="4125128"/>
            <a:ext cx="345425" cy="33382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2A7B5-6E79-4E33-8643-3A6EC11A4B87}"/>
              </a:ext>
            </a:extLst>
          </p:cNvPr>
          <p:cNvSpPr txBox="1"/>
          <p:nvPr/>
        </p:nvSpPr>
        <p:spPr>
          <a:xfrm>
            <a:off x="812801" y="4043905"/>
            <a:ext cx="226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return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7EB46-CEB0-417F-AACD-9EA7E66744E3}"/>
              </a:ext>
            </a:extLst>
          </p:cNvPr>
          <p:cNvSpPr txBox="1"/>
          <p:nvPr/>
        </p:nvSpPr>
        <p:spPr>
          <a:xfrm>
            <a:off x="5527024" y="4125128"/>
            <a:ext cx="369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 SemiBold" pitchFamily="2" charset="0"/>
              </a:rPr>
              <a:t>Lambda functions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97E1F6-A6A0-4F45-B732-D713807EAE43}"/>
              </a:ext>
            </a:extLst>
          </p:cNvPr>
          <p:cNvSpPr/>
          <p:nvPr/>
        </p:nvSpPr>
        <p:spPr>
          <a:xfrm>
            <a:off x="6483507" y="4665228"/>
            <a:ext cx="4257063" cy="17065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x =  lambda args: expression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x(args)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13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38BAAD-7EE3-4002-81AC-6017E5FF6607}"/>
              </a:ext>
            </a:extLst>
          </p:cNvPr>
          <p:cNvSpPr/>
          <p:nvPr/>
        </p:nvSpPr>
        <p:spPr>
          <a:xfrm rot="19276272">
            <a:off x="-540864" y="-3152680"/>
            <a:ext cx="12700045" cy="10687037"/>
          </a:xfrm>
          <a:custGeom>
            <a:avLst/>
            <a:gdLst>
              <a:gd name="connsiteX0" fmla="*/ 3188871 w 12700045"/>
              <a:gd name="connsiteY0" fmla="*/ 0 h 10687037"/>
              <a:gd name="connsiteX1" fmla="*/ 12700045 w 12700045"/>
              <a:gd name="connsiteY1" fmla="*/ 7627740 h 10687037"/>
              <a:gd name="connsiteX2" fmla="*/ 10246560 w 12700045"/>
              <a:gd name="connsiteY2" fmla="*/ 10687037 h 10687037"/>
              <a:gd name="connsiteX3" fmla="*/ 7987727 w 12700045"/>
              <a:gd name="connsiteY3" fmla="*/ 10687037 h 10687037"/>
              <a:gd name="connsiteX4" fmla="*/ 7090027 w 12700045"/>
              <a:gd name="connsiteY4" fmla="*/ 9789338 h 10687037"/>
              <a:gd name="connsiteX5" fmla="*/ 7090028 w 12700045"/>
              <a:gd name="connsiteY5" fmla="*/ 8660487 h 10687037"/>
              <a:gd name="connsiteX6" fmla="*/ 5802969 w 12700045"/>
              <a:gd name="connsiteY6" fmla="*/ 8660487 h 10687037"/>
              <a:gd name="connsiteX7" fmla="*/ 4905270 w 12700045"/>
              <a:gd name="connsiteY7" fmla="*/ 7762789 h 10687037"/>
              <a:gd name="connsiteX8" fmla="*/ 4905270 w 12700045"/>
              <a:gd name="connsiteY8" fmla="*/ 7044253 h 10687037"/>
              <a:gd name="connsiteX9" fmla="*/ 3103283 w 12700045"/>
              <a:gd name="connsiteY9" fmla="*/ 7044253 h 10687037"/>
              <a:gd name="connsiteX10" fmla="*/ 2205584 w 12700045"/>
              <a:gd name="connsiteY10" fmla="*/ 6146554 h 10687037"/>
              <a:gd name="connsiteX11" fmla="*/ 2205584 w 12700045"/>
              <a:gd name="connsiteY11" fmla="*/ 5275426 h 10687037"/>
              <a:gd name="connsiteX12" fmla="*/ 897700 w 12700045"/>
              <a:gd name="connsiteY12" fmla="*/ 5275426 h 10687037"/>
              <a:gd name="connsiteX13" fmla="*/ 0 w 12700045"/>
              <a:gd name="connsiteY13" fmla="*/ 4377727 h 10687037"/>
              <a:gd name="connsiteX14" fmla="*/ 0 w 12700045"/>
              <a:gd name="connsiteY14" fmla="*/ 3976263 h 1068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700045" h="10687037">
                <a:moveTo>
                  <a:pt x="3188871" y="0"/>
                </a:moveTo>
                <a:lnTo>
                  <a:pt x="12700045" y="7627740"/>
                </a:lnTo>
                <a:lnTo>
                  <a:pt x="10246560" y="10687037"/>
                </a:lnTo>
                <a:lnTo>
                  <a:pt x="7987727" y="10687037"/>
                </a:lnTo>
                <a:cubicBezTo>
                  <a:pt x="7491942" y="10687037"/>
                  <a:pt x="7090028" y="10285123"/>
                  <a:pt x="7090027" y="9789338"/>
                </a:cubicBezTo>
                <a:lnTo>
                  <a:pt x="7090028" y="8660487"/>
                </a:lnTo>
                <a:lnTo>
                  <a:pt x="5802969" y="8660487"/>
                </a:lnTo>
                <a:cubicBezTo>
                  <a:pt x="5307184" y="8660488"/>
                  <a:pt x="4905270" y="8258574"/>
                  <a:pt x="4905270" y="7762789"/>
                </a:cubicBezTo>
                <a:lnTo>
                  <a:pt x="4905270" y="7044253"/>
                </a:lnTo>
                <a:lnTo>
                  <a:pt x="3103283" y="7044253"/>
                </a:lnTo>
                <a:cubicBezTo>
                  <a:pt x="2607498" y="7044253"/>
                  <a:pt x="2205584" y="6642339"/>
                  <a:pt x="2205584" y="6146554"/>
                </a:cubicBezTo>
                <a:lnTo>
                  <a:pt x="2205584" y="5275426"/>
                </a:lnTo>
                <a:lnTo>
                  <a:pt x="897700" y="5275426"/>
                </a:lnTo>
                <a:cubicBezTo>
                  <a:pt x="401915" y="5275427"/>
                  <a:pt x="0" y="4873513"/>
                  <a:pt x="0" y="4377727"/>
                </a:cubicBezTo>
                <a:lnTo>
                  <a:pt x="0" y="3976263"/>
                </a:lnTo>
                <a:close/>
              </a:path>
            </a:pathLst>
          </a:custGeom>
          <a:solidFill>
            <a:srgbClr val="FBDA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B176AC-28C0-43EE-B53C-A44FAD678AB9}"/>
              </a:ext>
            </a:extLst>
          </p:cNvPr>
          <p:cNvSpPr txBox="1"/>
          <p:nvPr/>
        </p:nvSpPr>
        <p:spPr>
          <a:xfrm>
            <a:off x="1509486" y="508184"/>
            <a:ext cx="9971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Raleway Black" pitchFamily="2" charset="0"/>
              </a:rPr>
              <a:t>Who are the main users?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9481EC78-6148-4E50-8D5D-89092CB07F97}"/>
              </a:ext>
            </a:extLst>
          </p:cNvPr>
          <p:cNvSpPr/>
          <p:nvPr/>
        </p:nvSpPr>
        <p:spPr>
          <a:xfrm>
            <a:off x="1966686" y="2282668"/>
            <a:ext cx="333828" cy="304800"/>
          </a:xfrm>
          <a:prstGeom prst="homePlate">
            <a:avLst/>
          </a:prstGeom>
          <a:solidFill>
            <a:srgbClr val="EF5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0331D4-24FE-4018-BD8F-6394843F7D06}"/>
              </a:ext>
            </a:extLst>
          </p:cNvPr>
          <p:cNvSpPr txBox="1"/>
          <p:nvPr/>
        </p:nvSpPr>
        <p:spPr>
          <a:xfrm>
            <a:off x="2365829" y="2190838"/>
            <a:ext cx="361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System admins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1C9DF984-FDF5-4B5D-9CD7-AB7C944972BD}"/>
              </a:ext>
            </a:extLst>
          </p:cNvPr>
          <p:cNvSpPr/>
          <p:nvPr/>
        </p:nvSpPr>
        <p:spPr>
          <a:xfrm>
            <a:off x="1955330" y="3147384"/>
            <a:ext cx="333828" cy="304800"/>
          </a:xfrm>
          <a:prstGeom prst="homePlate">
            <a:avLst/>
          </a:prstGeom>
          <a:solidFill>
            <a:srgbClr val="EF5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9F947B-4917-4E31-87C7-B36E69A8EB59}"/>
              </a:ext>
            </a:extLst>
          </p:cNvPr>
          <p:cNvSpPr txBox="1"/>
          <p:nvPr/>
        </p:nvSpPr>
        <p:spPr>
          <a:xfrm>
            <a:off x="2365829" y="3112613"/>
            <a:ext cx="379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Doctors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4FB9CA6-8A45-4DC6-9EF0-3CD87B297213}"/>
              </a:ext>
            </a:extLst>
          </p:cNvPr>
          <p:cNvSpPr/>
          <p:nvPr/>
        </p:nvSpPr>
        <p:spPr>
          <a:xfrm>
            <a:off x="6949889" y="1241870"/>
            <a:ext cx="4907342" cy="3152974"/>
          </a:xfrm>
          <a:prstGeom prst="round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419CFD-BA86-4CD1-B23C-1AF1346FBA19}"/>
              </a:ext>
            </a:extLst>
          </p:cNvPr>
          <p:cNvSpPr txBox="1"/>
          <p:nvPr/>
        </p:nvSpPr>
        <p:spPr>
          <a:xfrm>
            <a:off x="9208373" y="4359088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Fig 1.0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4251836D-5456-4616-AAC7-E91EA884138F}"/>
              </a:ext>
            </a:extLst>
          </p:cNvPr>
          <p:cNvSpPr/>
          <p:nvPr/>
        </p:nvSpPr>
        <p:spPr>
          <a:xfrm>
            <a:off x="6495143" y="5686266"/>
            <a:ext cx="333828" cy="304800"/>
          </a:xfrm>
          <a:prstGeom prst="homePlate">
            <a:avLst/>
          </a:prstGeom>
          <a:solidFill>
            <a:srgbClr val="EF5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5814A5-3D89-40D0-85CF-374403FB8279}"/>
              </a:ext>
            </a:extLst>
          </p:cNvPr>
          <p:cNvSpPr txBox="1"/>
          <p:nvPr/>
        </p:nvSpPr>
        <p:spPr>
          <a:xfrm>
            <a:off x="6949889" y="5626744"/>
            <a:ext cx="379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aleway SemiBold" pitchFamily="2" charset="0"/>
              </a:rPr>
              <a:t>The persons in Fig 1.0 are main system users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092E03D6-403D-1818-FD81-E5D56AC68670}"/>
              </a:ext>
            </a:extLst>
          </p:cNvPr>
          <p:cNvSpPr/>
          <p:nvPr/>
        </p:nvSpPr>
        <p:spPr>
          <a:xfrm>
            <a:off x="1966686" y="4010905"/>
            <a:ext cx="333828" cy="304800"/>
          </a:xfrm>
          <a:prstGeom prst="homePlate">
            <a:avLst/>
          </a:prstGeom>
          <a:solidFill>
            <a:srgbClr val="EF5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47F69-C738-5D81-0EC5-BD06D2DBF9E3}"/>
              </a:ext>
            </a:extLst>
          </p:cNvPr>
          <p:cNvSpPr txBox="1"/>
          <p:nvPr/>
        </p:nvSpPr>
        <p:spPr>
          <a:xfrm>
            <a:off x="2405272" y="3978639"/>
            <a:ext cx="379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patients</a:t>
            </a:r>
          </a:p>
        </p:txBody>
      </p:sp>
    </p:spTree>
    <p:extLst>
      <p:ext uri="{BB962C8B-B14F-4D97-AF65-F5344CB8AC3E}">
        <p14:creationId xmlns:p14="http://schemas.microsoft.com/office/powerpoint/2010/main" val="2909947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 animBg="1"/>
      <p:bldP spid="32" grpId="0"/>
      <p:bldP spid="37" grpId="0" animBg="1"/>
      <p:bldP spid="38" grpId="0"/>
      <p:bldP spid="39" grpId="0" animBg="1"/>
      <p:bldP spid="40" grpId="0"/>
      <p:bldP spid="12" grpId="0" animBg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75658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References</a:t>
            </a:r>
            <a:endParaRPr lang="en-US" sz="2400" dirty="0">
              <a:solidFill>
                <a:schemeClr val="accent2"/>
              </a:solidFill>
              <a:latin typeface="Raleway Black" pitchFamily="2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A81433-F7F6-4044-90EC-2DB189BCCBE9}"/>
              </a:ext>
            </a:extLst>
          </p:cNvPr>
          <p:cNvSpPr/>
          <p:nvPr/>
        </p:nvSpPr>
        <p:spPr>
          <a:xfrm>
            <a:off x="1380226" y="3045125"/>
            <a:ext cx="396816" cy="383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9DA11-7ECD-45E6-8655-B85BAEE21B12}"/>
              </a:ext>
            </a:extLst>
          </p:cNvPr>
          <p:cNvSpPr txBox="1"/>
          <p:nvPr/>
        </p:nvSpPr>
        <p:spPr>
          <a:xfrm>
            <a:off x="2087592" y="2958860"/>
            <a:ext cx="6495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Cory-Althoff-The-Self-Taught-Programmer_-The-Definitive-Guide-to-Programming-Professionally-Self-Taught-Media-2016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D58BF7-0647-4226-ABEB-E7F0996D74DA}"/>
              </a:ext>
            </a:extLst>
          </p:cNvPr>
          <p:cNvSpPr/>
          <p:nvPr/>
        </p:nvSpPr>
        <p:spPr>
          <a:xfrm>
            <a:off x="1380226" y="4181441"/>
            <a:ext cx="396816" cy="383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E76D29-17BC-4579-92CC-7F4B257FD399}"/>
              </a:ext>
            </a:extLst>
          </p:cNvPr>
          <p:cNvSpPr txBox="1"/>
          <p:nvPr/>
        </p:nvSpPr>
        <p:spPr>
          <a:xfrm>
            <a:off x="2087592" y="4181441"/>
            <a:ext cx="649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aleway SemiBold" pitchFamily="2" charset="0"/>
              </a:rPr>
              <a:t>https://docs.python.org/3/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3F1CCE-3610-4EBF-A627-E60FE7A5E936}"/>
              </a:ext>
            </a:extLst>
          </p:cNvPr>
          <p:cNvSpPr/>
          <p:nvPr/>
        </p:nvSpPr>
        <p:spPr>
          <a:xfrm>
            <a:off x="1380226" y="5066148"/>
            <a:ext cx="396816" cy="3838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29C78C-5254-42AF-89DA-F7C0EAA120BE}"/>
              </a:ext>
            </a:extLst>
          </p:cNvPr>
          <p:cNvSpPr txBox="1"/>
          <p:nvPr/>
        </p:nvSpPr>
        <p:spPr>
          <a:xfrm>
            <a:off x="2087592" y="5095879"/>
            <a:ext cx="649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aleway SemiBold" pitchFamily="2" charset="0"/>
              </a:rPr>
              <a:t>https://www.w3schools.com/python/</a:t>
            </a:r>
          </a:p>
        </p:txBody>
      </p:sp>
    </p:spTree>
    <p:extLst>
      <p:ext uri="{BB962C8B-B14F-4D97-AF65-F5344CB8AC3E}">
        <p14:creationId xmlns:p14="http://schemas.microsoft.com/office/powerpoint/2010/main" val="3566779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A63485-B687-41A0-88F8-D08AA234AA7B}"/>
              </a:ext>
            </a:extLst>
          </p:cNvPr>
          <p:cNvGrpSpPr/>
          <p:nvPr/>
        </p:nvGrpSpPr>
        <p:grpSpPr>
          <a:xfrm>
            <a:off x="0" y="2"/>
            <a:ext cx="12192000" cy="6857997"/>
            <a:chOff x="0" y="2"/>
            <a:chExt cx="12192000" cy="685799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6C3399-FF34-4E87-B3AA-E84AD2E89D26}"/>
                </a:ext>
              </a:extLst>
            </p:cNvPr>
            <p:cNvSpPr/>
            <p:nvPr/>
          </p:nvSpPr>
          <p:spPr>
            <a:xfrm flipH="1">
              <a:off x="0" y="2"/>
              <a:ext cx="12192000" cy="1074056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D05F84-5BB9-4026-94E5-04A3A91A616E}"/>
                </a:ext>
              </a:extLst>
            </p:cNvPr>
            <p:cNvSpPr/>
            <p:nvPr/>
          </p:nvSpPr>
          <p:spPr>
            <a:xfrm rot="10800000" flipH="1">
              <a:off x="0" y="5950856"/>
              <a:ext cx="12192000" cy="907143"/>
            </a:xfrm>
            <a:custGeom>
              <a:avLst/>
              <a:gdLst>
                <a:gd name="connsiteX0" fmla="*/ 0 w 12192000"/>
                <a:gd name="connsiteY0" fmla="*/ 0 h 6493361"/>
                <a:gd name="connsiteX1" fmla="*/ 12192000 w 12192000"/>
                <a:gd name="connsiteY1" fmla="*/ 0 h 6493361"/>
                <a:gd name="connsiteX2" fmla="*/ 12192000 w 12192000"/>
                <a:gd name="connsiteY2" fmla="*/ 4612707 h 6493361"/>
                <a:gd name="connsiteX3" fmla="*/ 1949764 w 12192000"/>
                <a:gd name="connsiteY3" fmla="*/ 6473101 h 6493361"/>
                <a:gd name="connsiteX4" fmla="*/ 554779 w 12192000"/>
                <a:gd name="connsiteY4" fmla="*/ 5540467 h 6493361"/>
                <a:gd name="connsiteX5" fmla="*/ 0 w 12192000"/>
                <a:gd name="connsiteY5" fmla="*/ 2486181 h 64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493361">
                  <a:moveTo>
                    <a:pt x="0" y="0"/>
                  </a:moveTo>
                  <a:lnTo>
                    <a:pt x="12192000" y="0"/>
                  </a:lnTo>
                  <a:lnTo>
                    <a:pt x="12192000" y="4612707"/>
                  </a:lnTo>
                  <a:lnTo>
                    <a:pt x="1949764" y="6473101"/>
                  </a:lnTo>
                  <a:cubicBezTo>
                    <a:pt x="1294513" y="6592121"/>
                    <a:pt x="669956" y="6174566"/>
                    <a:pt x="554779" y="5540467"/>
                  </a:cubicBezTo>
                  <a:lnTo>
                    <a:pt x="0" y="248618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aleway Black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4065507" y="3044279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Thank You !</a:t>
            </a:r>
            <a:endParaRPr lang="en-US" sz="2400" dirty="0">
              <a:solidFill>
                <a:schemeClr val="accent2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17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73415E7-9AE4-44FF-B677-087A24F6ABF5}"/>
              </a:ext>
            </a:extLst>
          </p:cNvPr>
          <p:cNvSpPr/>
          <p:nvPr/>
        </p:nvSpPr>
        <p:spPr>
          <a:xfrm>
            <a:off x="4249768" y="0"/>
            <a:ext cx="7942232" cy="6858000"/>
          </a:xfrm>
          <a:custGeom>
            <a:avLst/>
            <a:gdLst>
              <a:gd name="connsiteX0" fmla="*/ 3506374 w 7942232"/>
              <a:gd name="connsiteY0" fmla="*/ 0 h 6858000"/>
              <a:gd name="connsiteX1" fmla="*/ 6651999 w 7942232"/>
              <a:gd name="connsiteY1" fmla="*/ 0 h 6858000"/>
              <a:gd name="connsiteX2" fmla="*/ 7942232 w 7942232"/>
              <a:gd name="connsiteY2" fmla="*/ 2371785 h 6858000"/>
              <a:gd name="connsiteX3" fmla="*/ 7942232 w 7942232"/>
              <a:gd name="connsiteY3" fmla="*/ 5071797 h 6858000"/>
              <a:gd name="connsiteX4" fmla="*/ 4658723 w 7942232"/>
              <a:gd name="connsiteY4" fmla="*/ 6858000 h 6858000"/>
              <a:gd name="connsiteX5" fmla="*/ 2187344 w 7942232"/>
              <a:gd name="connsiteY5" fmla="*/ 6858000 h 6858000"/>
              <a:gd name="connsiteX6" fmla="*/ 133426 w 7942232"/>
              <a:gd name="connsiteY6" fmla="*/ 3082361 h 6858000"/>
              <a:gd name="connsiteX7" fmla="*/ 572394 w 7942232"/>
              <a:gd name="connsiteY7" fmla="*/ 15960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2232" h="6858000">
                <a:moveTo>
                  <a:pt x="3506374" y="0"/>
                </a:moveTo>
                <a:lnTo>
                  <a:pt x="6651999" y="0"/>
                </a:lnTo>
                <a:lnTo>
                  <a:pt x="7942232" y="2371785"/>
                </a:lnTo>
                <a:lnTo>
                  <a:pt x="7942232" y="5071797"/>
                </a:lnTo>
                <a:lnTo>
                  <a:pt x="4658723" y="6858000"/>
                </a:lnTo>
                <a:lnTo>
                  <a:pt x="2187344" y="6858000"/>
                </a:lnTo>
                <a:lnTo>
                  <a:pt x="133426" y="3082361"/>
                </a:lnTo>
                <a:cubicBezTo>
                  <a:pt x="-155786" y="2550714"/>
                  <a:pt x="40746" y="1885275"/>
                  <a:pt x="572394" y="159606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(a programming language that reads more like English)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9EE82-C9FE-453E-8D26-85538A525D42}"/>
              </a:ext>
            </a:extLst>
          </p:cNvPr>
          <p:cNvSpPr txBox="1"/>
          <p:nvPr/>
        </p:nvSpPr>
        <p:spPr>
          <a:xfrm>
            <a:off x="5065484" y="1741714"/>
            <a:ext cx="67781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a high-level programming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33D09-670A-4650-8550-727132960C3A}"/>
              </a:ext>
            </a:extLst>
          </p:cNvPr>
          <p:cNvSpPr txBox="1"/>
          <p:nvPr/>
        </p:nvSpPr>
        <p:spPr>
          <a:xfrm>
            <a:off x="435429" y="653143"/>
            <a:ext cx="4731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aleway Black" pitchFamily="2" charset="0"/>
              </a:rPr>
              <a:t>Same Pervious code but in High-Level Language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F8D6B76-00F8-4D8C-A1EE-FFF11988A7A4}"/>
              </a:ext>
            </a:extLst>
          </p:cNvPr>
          <p:cNvSpPr/>
          <p:nvPr/>
        </p:nvSpPr>
        <p:spPr>
          <a:xfrm>
            <a:off x="595086" y="2883464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7F8073-FAFC-4799-9F0B-0EC36BA20770}"/>
              </a:ext>
            </a:extLst>
          </p:cNvPr>
          <p:cNvSpPr/>
          <p:nvPr/>
        </p:nvSpPr>
        <p:spPr>
          <a:xfrm>
            <a:off x="972455" y="2721367"/>
            <a:ext cx="2975428" cy="93379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39C6F-90C0-4DFD-BD9F-7CDFDB6ECDB9}"/>
              </a:ext>
            </a:extLst>
          </p:cNvPr>
          <p:cNvSpPr txBox="1"/>
          <p:nvPr/>
        </p:nvSpPr>
        <p:spPr>
          <a:xfrm>
            <a:off x="1124125" y="3003597"/>
            <a:ext cx="267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aleway SemiBold" pitchFamily="2" charset="0"/>
              </a:rPr>
              <a:t>Print(</a:t>
            </a:r>
            <a:r>
              <a:rPr lang="en-US" dirty="0">
                <a:solidFill>
                  <a:srgbClr val="00B050"/>
                </a:solidFill>
                <a:latin typeface="Raleway Black" pitchFamily="2" charset="0"/>
              </a:rPr>
              <a:t>“Hello, World!”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aleway SemiBold" pitchFamily="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7022B-98B2-421E-838D-0C8F16E6219C}"/>
              </a:ext>
            </a:extLst>
          </p:cNvPr>
          <p:cNvSpPr txBox="1"/>
          <p:nvPr/>
        </p:nvSpPr>
        <p:spPr>
          <a:xfrm>
            <a:off x="435429" y="3863293"/>
            <a:ext cx="3320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Raleway Black" pitchFamily="2" charset="0"/>
              </a:rPr>
              <a:t>Examples 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A1D7EE84-569E-43CE-8D79-09B85EA5363F}"/>
              </a:ext>
            </a:extLst>
          </p:cNvPr>
          <p:cNvSpPr/>
          <p:nvPr/>
        </p:nvSpPr>
        <p:spPr>
          <a:xfrm>
            <a:off x="638627" y="5936158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1C1C207-5339-4B53-A231-AC438FD556A1}"/>
              </a:ext>
            </a:extLst>
          </p:cNvPr>
          <p:cNvSpPr/>
          <p:nvPr/>
        </p:nvSpPr>
        <p:spPr>
          <a:xfrm>
            <a:off x="638627" y="5321027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02C83ED-0F8C-4049-A5C3-E970188CD252}"/>
              </a:ext>
            </a:extLst>
          </p:cNvPr>
          <p:cNvSpPr/>
          <p:nvPr/>
        </p:nvSpPr>
        <p:spPr>
          <a:xfrm>
            <a:off x="638627" y="4806184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42FFBD-CAF0-44A2-BDD3-170044CD5CA5}"/>
              </a:ext>
            </a:extLst>
          </p:cNvPr>
          <p:cNvSpPr txBox="1"/>
          <p:nvPr/>
        </p:nvSpPr>
        <p:spPr>
          <a:xfrm>
            <a:off x="1124125" y="4806184"/>
            <a:ext cx="212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2EDE58-9AC9-4B84-9440-14928ECDA8F9}"/>
              </a:ext>
            </a:extLst>
          </p:cNvPr>
          <p:cNvSpPr txBox="1"/>
          <p:nvPr/>
        </p:nvSpPr>
        <p:spPr>
          <a:xfrm>
            <a:off x="1124125" y="5288761"/>
            <a:ext cx="212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072C5-57A8-42A9-A9A9-3B0F1C359387}"/>
              </a:ext>
            </a:extLst>
          </p:cNvPr>
          <p:cNvSpPr txBox="1"/>
          <p:nvPr/>
        </p:nvSpPr>
        <p:spPr>
          <a:xfrm>
            <a:off x="1077662" y="5903892"/>
            <a:ext cx="212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SemiBold" pitchFamily="2" charset="0"/>
              </a:rPr>
              <a:t>C &amp; C++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6103D4-1EFB-4069-8F3F-DAEF708D13F9}"/>
              </a:ext>
            </a:extLst>
          </p:cNvPr>
          <p:cNvSpPr txBox="1"/>
          <p:nvPr/>
        </p:nvSpPr>
        <p:spPr>
          <a:xfrm>
            <a:off x="6511081" y="4365937"/>
            <a:ext cx="4455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 SemiBold" pitchFamily="2" charset="0"/>
              </a:rPr>
              <a:t>We will learn programming by coding in an easy-to-read programming language called python</a:t>
            </a:r>
          </a:p>
        </p:txBody>
      </p:sp>
    </p:spTree>
    <p:extLst>
      <p:ext uri="{BB962C8B-B14F-4D97-AF65-F5344CB8AC3E}">
        <p14:creationId xmlns:p14="http://schemas.microsoft.com/office/powerpoint/2010/main" val="2501540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38BAAD-7EE3-4002-81AC-6017E5FF6607}"/>
              </a:ext>
            </a:extLst>
          </p:cNvPr>
          <p:cNvSpPr/>
          <p:nvPr/>
        </p:nvSpPr>
        <p:spPr>
          <a:xfrm rot="8480341">
            <a:off x="33793" y="-631278"/>
            <a:ext cx="12704982" cy="10710937"/>
          </a:xfrm>
          <a:custGeom>
            <a:avLst/>
            <a:gdLst>
              <a:gd name="connsiteX0" fmla="*/ 3188871 w 12700045"/>
              <a:gd name="connsiteY0" fmla="*/ 0 h 10687037"/>
              <a:gd name="connsiteX1" fmla="*/ 12700045 w 12700045"/>
              <a:gd name="connsiteY1" fmla="*/ 7627740 h 10687037"/>
              <a:gd name="connsiteX2" fmla="*/ 10246560 w 12700045"/>
              <a:gd name="connsiteY2" fmla="*/ 10687037 h 10687037"/>
              <a:gd name="connsiteX3" fmla="*/ 7987727 w 12700045"/>
              <a:gd name="connsiteY3" fmla="*/ 10687037 h 10687037"/>
              <a:gd name="connsiteX4" fmla="*/ 7090027 w 12700045"/>
              <a:gd name="connsiteY4" fmla="*/ 9789338 h 10687037"/>
              <a:gd name="connsiteX5" fmla="*/ 7090028 w 12700045"/>
              <a:gd name="connsiteY5" fmla="*/ 8660487 h 10687037"/>
              <a:gd name="connsiteX6" fmla="*/ 5802969 w 12700045"/>
              <a:gd name="connsiteY6" fmla="*/ 8660487 h 10687037"/>
              <a:gd name="connsiteX7" fmla="*/ 4905270 w 12700045"/>
              <a:gd name="connsiteY7" fmla="*/ 7762789 h 10687037"/>
              <a:gd name="connsiteX8" fmla="*/ 4905270 w 12700045"/>
              <a:gd name="connsiteY8" fmla="*/ 7044253 h 10687037"/>
              <a:gd name="connsiteX9" fmla="*/ 3103283 w 12700045"/>
              <a:gd name="connsiteY9" fmla="*/ 7044253 h 10687037"/>
              <a:gd name="connsiteX10" fmla="*/ 2205584 w 12700045"/>
              <a:gd name="connsiteY10" fmla="*/ 6146554 h 10687037"/>
              <a:gd name="connsiteX11" fmla="*/ 2205584 w 12700045"/>
              <a:gd name="connsiteY11" fmla="*/ 5275426 h 10687037"/>
              <a:gd name="connsiteX12" fmla="*/ 897700 w 12700045"/>
              <a:gd name="connsiteY12" fmla="*/ 5275426 h 10687037"/>
              <a:gd name="connsiteX13" fmla="*/ 0 w 12700045"/>
              <a:gd name="connsiteY13" fmla="*/ 4377727 h 10687037"/>
              <a:gd name="connsiteX14" fmla="*/ 0 w 12700045"/>
              <a:gd name="connsiteY14" fmla="*/ 3976263 h 1068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700045" h="10687037">
                <a:moveTo>
                  <a:pt x="3188871" y="0"/>
                </a:moveTo>
                <a:lnTo>
                  <a:pt x="12700045" y="7627740"/>
                </a:lnTo>
                <a:lnTo>
                  <a:pt x="10246560" y="10687037"/>
                </a:lnTo>
                <a:lnTo>
                  <a:pt x="7987727" y="10687037"/>
                </a:lnTo>
                <a:cubicBezTo>
                  <a:pt x="7491942" y="10687037"/>
                  <a:pt x="7090028" y="10285123"/>
                  <a:pt x="7090027" y="9789338"/>
                </a:cubicBezTo>
                <a:lnTo>
                  <a:pt x="7090028" y="8660487"/>
                </a:lnTo>
                <a:lnTo>
                  <a:pt x="5802969" y="8660487"/>
                </a:lnTo>
                <a:cubicBezTo>
                  <a:pt x="5307184" y="8660488"/>
                  <a:pt x="4905270" y="8258574"/>
                  <a:pt x="4905270" y="7762789"/>
                </a:cubicBezTo>
                <a:lnTo>
                  <a:pt x="4905270" y="7044253"/>
                </a:lnTo>
                <a:lnTo>
                  <a:pt x="3103283" y="7044253"/>
                </a:lnTo>
                <a:cubicBezTo>
                  <a:pt x="2607498" y="7044253"/>
                  <a:pt x="2205584" y="6642339"/>
                  <a:pt x="2205584" y="6146554"/>
                </a:cubicBezTo>
                <a:lnTo>
                  <a:pt x="2205584" y="5275426"/>
                </a:lnTo>
                <a:lnTo>
                  <a:pt x="897700" y="5275426"/>
                </a:lnTo>
                <a:cubicBezTo>
                  <a:pt x="401915" y="5275427"/>
                  <a:pt x="0" y="4873513"/>
                  <a:pt x="0" y="4377727"/>
                </a:cubicBezTo>
                <a:lnTo>
                  <a:pt x="0" y="397626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22E3B-21CA-45FB-A2B1-3BE7CF09F07B}"/>
              </a:ext>
            </a:extLst>
          </p:cNvPr>
          <p:cNvSpPr txBox="1"/>
          <p:nvPr/>
        </p:nvSpPr>
        <p:spPr>
          <a:xfrm>
            <a:off x="827314" y="203200"/>
            <a:ext cx="4426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What is Python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DCDB6134-1E9B-4D14-86A1-F8A3A0F17F5C}"/>
              </a:ext>
            </a:extLst>
          </p:cNvPr>
          <p:cNvSpPr/>
          <p:nvPr/>
        </p:nvSpPr>
        <p:spPr>
          <a:xfrm>
            <a:off x="1052285" y="2735284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49B8358E-58E8-4CE8-BA66-A76ADDE52A96}"/>
              </a:ext>
            </a:extLst>
          </p:cNvPr>
          <p:cNvSpPr/>
          <p:nvPr/>
        </p:nvSpPr>
        <p:spPr>
          <a:xfrm>
            <a:off x="1030514" y="4010517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135B4-40DF-4113-B245-612E5C9D222B}"/>
              </a:ext>
            </a:extLst>
          </p:cNvPr>
          <p:cNvSpPr txBox="1"/>
          <p:nvPr/>
        </p:nvSpPr>
        <p:spPr>
          <a:xfrm>
            <a:off x="1582056" y="2614950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 SemiBold" pitchFamily="2" charset="0"/>
              </a:rPr>
              <a:t>Python is one of the most popular and easiest to learn programming languages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C6765-75CC-4E03-AC46-74006E4B2D0C}"/>
              </a:ext>
            </a:extLst>
          </p:cNvPr>
          <p:cNvSpPr txBox="1"/>
          <p:nvPr/>
        </p:nvSpPr>
        <p:spPr>
          <a:xfrm>
            <a:off x="1444170" y="3899818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 SemiBold" pitchFamily="2" charset="0"/>
              </a:rPr>
              <a:t>It is used in everything from building web servers to creating desktop applications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442A5C0F-4B86-4D0C-9F8C-0704EDB1F756}"/>
              </a:ext>
            </a:extLst>
          </p:cNvPr>
          <p:cNvSpPr/>
          <p:nvPr/>
        </p:nvSpPr>
        <p:spPr>
          <a:xfrm>
            <a:off x="1052285" y="5285750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FBB06D-1B24-4E20-A1E4-F50AC5ECE5B3}"/>
              </a:ext>
            </a:extLst>
          </p:cNvPr>
          <p:cNvSpPr txBox="1"/>
          <p:nvPr/>
        </p:nvSpPr>
        <p:spPr>
          <a:xfrm>
            <a:off x="1444170" y="5175051"/>
            <a:ext cx="320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 SemiBold" pitchFamily="2" charset="0"/>
              </a:rPr>
              <a:t>It is interpreted </a:t>
            </a:r>
          </a:p>
        </p:txBody>
      </p:sp>
    </p:spTree>
    <p:extLst>
      <p:ext uri="{BB962C8B-B14F-4D97-AF65-F5344CB8AC3E}">
        <p14:creationId xmlns:p14="http://schemas.microsoft.com/office/powerpoint/2010/main" val="2989944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4" grpId="0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elogram 27">
            <a:extLst>
              <a:ext uri="{FF2B5EF4-FFF2-40B4-BE49-F238E27FC236}">
                <a16:creationId xmlns:a16="http://schemas.microsoft.com/office/drawing/2014/main" id="{FB16EAC1-C504-4A0A-AC2E-AFC920A0B909}"/>
              </a:ext>
            </a:extLst>
          </p:cNvPr>
          <p:cNvSpPr/>
          <p:nvPr/>
        </p:nvSpPr>
        <p:spPr>
          <a:xfrm>
            <a:off x="9622969" y="1654627"/>
            <a:ext cx="2293258" cy="5203371"/>
          </a:xfrm>
          <a:prstGeom prst="parallelogram">
            <a:avLst>
              <a:gd name="adj" fmla="val 8544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F3AAA6FA-A27A-4279-814F-815D2C1DD272}"/>
              </a:ext>
            </a:extLst>
          </p:cNvPr>
          <p:cNvSpPr/>
          <p:nvPr/>
        </p:nvSpPr>
        <p:spPr>
          <a:xfrm>
            <a:off x="9622970" y="1654628"/>
            <a:ext cx="2293258" cy="5203371"/>
          </a:xfrm>
          <a:prstGeom prst="parallelogram">
            <a:avLst>
              <a:gd name="adj" fmla="val 167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816E95-E69B-4070-8F1C-0EEFFFE33F79}"/>
              </a:ext>
            </a:extLst>
          </p:cNvPr>
          <p:cNvSpPr/>
          <p:nvPr/>
        </p:nvSpPr>
        <p:spPr>
          <a:xfrm>
            <a:off x="0" y="1"/>
            <a:ext cx="12192000" cy="2322286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71E0F-72CE-4B11-910B-6D7F52498600}"/>
              </a:ext>
            </a:extLst>
          </p:cNvPr>
          <p:cNvSpPr txBox="1"/>
          <p:nvPr/>
        </p:nvSpPr>
        <p:spPr>
          <a:xfrm>
            <a:off x="1494972" y="377188"/>
            <a:ext cx="10900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Compiler vs Interpreter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B77D07-1EA7-48A5-A62F-4174CE753465}"/>
              </a:ext>
            </a:extLst>
          </p:cNvPr>
          <p:cNvSpPr/>
          <p:nvPr/>
        </p:nvSpPr>
        <p:spPr>
          <a:xfrm>
            <a:off x="856344" y="537029"/>
            <a:ext cx="493486" cy="4789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3E90EBF9-DC4F-43ED-B811-8712B64970E1}"/>
              </a:ext>
            </a:extLst>
          </p:cNvPr>
          <p:cNvSpPr/>
          <p:nvPr/>
        </p:nvSpPr>
        <p:spPr>
          <a:xfrm>
            <a:off x="1052285" y="2735284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8F87B-8D9C-4004-B3C5-7A89303B0D92}"/>
              </a:ext>
            </a:extLst>
          </p:cNvPr>
          <p:cNvSpPr txBox="1"/>
          <p:nvPr/>
        </p:nvSpPr>
        <p:spPr>
          <a:xfrm>
            <a:off x="1582056" y="2614950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Compilation is translation from-(easy-to-read) -source language to target language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EADEF1A3-AFEC-46DA-93C0-B74E52B49040}"/>
              </a:ext>
            </a:extLst>
          </p:cNvPr>
          <p:cNvSpPr/>
          <p:nvPr/>
        </p:nvSpPr>
        <p:spPr>
          <a:xfrm>
            <a:off x="1016002" y="3817917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20F46C-B54F-4BBD-AAEF-EE58313A0CE4}"/>
              </a:ext>
            </a:extLst>
          </p:cNvPr>
          <p:cNvSpPr txBox="1"/>
          <p:nvPr/>
        </p:nvSpPr>
        <p:spPr>
          <a:xfrm>
            <a:off x="1582056" y="3730694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Interpreting is another common kind of language processor 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182CE753-9D69-4922-AE47-62B6D8E0C8F8}"/>
              </a:ext>
            </a:extLst>
          </p:cNvPr>
          <p:cNvSpPr/>
          <p:nvPr/>
        </p:nvSpPr>
        <p:spPr>
          <a:xfrm>
            <a:off x="1016002" y="4986451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589312-8A11-4BFE-996F-E00B10FEEBB4}"/>
              </a:ext>
            </a:extLst>
          </p:cNvPr>
          <p:cNvSpPr txBox="1"/>
          <p:nvPr/>
        </p:nvSpPr>
        <p:spPr>
          <a:xfrm>
            <a:off x="1582056" y="4875752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Interpreter directly executes the operations line by line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510DD9C7-13F7-44DF-AF78-078B9DA84389}"/>
              </a:ext>
            </a:extLst>
          </p:cNvPr>
          <p:cNvSpPr/>
          <p:nvPr/>
        </p:nvSpPr>
        <p:spPr>
          <a:xfrm>
            <a:off x="1023255" y="6154985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1F6FF-B63E-414B-B751-0728FC1DC1E2}"/>
              </a:ext>
            </a:extLst>
          </p:cNvPr>
          <p:cNvSpPr txBox="1"/>
          <p:nvPr/>
        </p:nvSpPr>
        <p:spPr>
          <a:xfrm>
            <a:off x="1582055" y="5891886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Interpreter gives better error diagnostics than a compiler 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80EE826-8702-4D8C-A2BC-742BB0B4D3F0}"/>
              </a:ext>
            </a:extLst>
          </p:cNvPr>
          <p:cNvSpPr/>
          <p:nvPr/>
        </p:nvSpPr>
        <p:spPr>
          <a:xfrm>
            <a:off x="9622971" y="1654629"/>
            <a:ext cx="2293258" cy="5203371"/>
          </a:xfrm>
          <a:prstGeom prst="parallelogra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0FE87-2445-4A40-BD8C-DED596AA0585}"/>
              </a:ext>
            </a:extLst>
          </p:cNvPr>
          <p:cNvSpPr txBox="1"/>
          <p:nvPr/>
        </p:nvSpPr>
        <p:spPr>
          <a:xfrm>
            <a:off x="1640113" y="1232822"/>
            <a:ext cx="505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aleway SemiBold" pitchFamily="2" charset="0"/>
              </a:rPr>
              <a:t>Compiling code is faster than interpreting it</a:t>
            </a:r>
          </a:p>
        </p:txBody>
      </p:sp>
    </p:spTree>
    <p:extLst>
      <p:ext uri="{BB962C8B-B14F-4D97-AF65-F5344CB8AC3E}">
        <p14:creationId xmlns:p14="http://schemas.microsoft.com/office/powerpoint/2010/main" val="923508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elogram 27">
            <a:extLst>
              <a:ext uri="{FF2B5EF4-FFF2-40B4-BE49-F238E27FC236}">
                <a16:creationId xmlns:a16="http://schemas.microsoft.com/office/drawing/2014/main" id="{FB16EAC1-C504-4A0A-AC2E-AFC920A0B909}"/>
              </a:ext>
            </a:extLst>
          </p:cNvPr>
          <p:cNvSpPr/>
          <p:nvPr/>
        </p:nvSpPr>
        <p:spPr>
          <a:xfrm>
            <a:off x="9622969" y="1654627"/>
            <a:ext cx="2293258" cy="5203371"/>
          </a:xfrm>
          <a:prstGeom prst="parallelogram">
            <a:avLst>
              <a:gd name="adj" fmla="val 8544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F3AAA6FA-A27A-4279-814F-815D2C1DD272}"/>
              </a:ext>
            </a:extLst>
          </p:cNvPr>
          <p:cNvSpPr/>
          <p:nvPr/>
        </p:nvSpPr>
        <p:spPr>
          <a:xfrm>
            <a:off x="9622970" y="1654628"/>
            <a:ext cx="2293258" cy="5203371"/>
          </a:xfrm>
          <a:prstGeom prst="parallelogram">
            <a:avLst>
              <a:gd name="adj" fmla="val 167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816E95-E69B-4070-8F1C-0EEFFFE33F79}"/>
              </a:ext>
            </a:extLst>
          </p:cNvPr>
          <p:cNvSpPr/>
          <p:nvPr/>
        </p:nvSpPr>
        <p:spPr>
          <a:xfrm>
            <a:off x="0" y="1"/>
            <a:ext cx="12192000" cy="2322286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71E0F-72CE-4B11-910B-6D7F52498600}"/>
              </a:ext>
            </a:extLst>
          </p:cNvPr>
          <p:cNvSpPr txBox="1"/>
          <p:nvPr/>
        </p:nvSpPr>
        <p:spPr>
          <a:xfrm>
            <a:off x="1494972" y="377188"/>
            <a:ext cx="10900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Raleway Black" pitchFamily="2" charset="0"/>
              </a:rPr>
              <a:t>Installing Python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B77D07-1EA7-48A5-A62F-4174CE753465}"/>
              </a:ext>
            </a:extLst>
          </p:cNvPr>
          <p:cNvSpPr/>
          <p:nvPr/>
        </p:nvSpPr>
        <p:spPr>
          <a:xfrm>
            <a:off x="856344" y="537029"/>
            <a:ext cx="493486" cy="4789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3E90EBF9-DC4F-43ED-B811-8712B64970E1}"/>
              </a:ext>
            </a:extLst>
          </p:cNvPr>
          <p:cNvSpPr/>
          <p:nvPr/>
        </p:nvSpPr>
        <p:spPr>
          <a:xfrm>
            <a:off x="1052285" y="2735284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1F6FF-B63E-414B-B751-0728FC1DC1E2}"/>
              </a:ext>
            </a:extLst>
          </p:cNvPr>
          <p:cNvSpPr txBox="1"/>
          <p:nvPr/>
        </p:nvSpPr>
        <p:spPr>
          <a:xfrm>
            <a:off x="1494972" y="2494617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download Python for Windows and OS X at </a:t>
            </a:r>
            <a:r>
              <a:rPr lang="en-US" sz="2400" dirty="0">
                <a:solidFill>
                  <a:schemeClr val="accent1"/>
                </a:solidFill>
                <a:latin typeface="Raleway SemiBold" pitchFamily="2" charset="0"/>
              </a:rPr>
              <a:t>http://python.org/downloads </a:t>
            </a:r>
            <a:r>
              <a:rPr lang="en-US" sz="2400" dirty="0">
                <a:latin typeface="Raleway SemiBold" pitchFamily="2" charset="0"/>
              </a:rPr>
              <a:t>.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80EE826-8702-4D8C-A2BC-742BB0B4D3F0}"/>
              </a:ext>
            </a:extLst>
          </p:cNvPr>
          <p:cNvSpPr/>
          <p:nvPr/>
        </p:nvSpPr>
        <p:spPr>
          <a:xfrm>
            <a:off x="9622971" y="1654629"/>
            <a:ext cx="2293258" cy="5203371"/>
          </a:xfrm>
          <a:prstGeom prst="parallelogra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E7C77D3-9B4B-4BEA-B29B-CC1BD8671875}"/>
              </a:ext>
            </a:extLst>
          </p:cNvPr>
          <p:cNvSpPr/>
          <p:nvPr/>
        </p:nvSpPr>
        <p:spPr>
          <a:xfrm>
            <a:off x="1052285" y="3513117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082976-0491-403D-BE0F-DE5A8948494E}"/>
              </a:ext>
            </a:extLst>
          </p:cNvPr>
          <p:cNvSpPr txBox="1"/>
          <p:nvPr/>
        </p:nvSpPr>
        <p:spPr>
          <a:xfrm>
            <a:off x="1386113" y="3402418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If you are on Ubuntu Python comes installed by default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DBAC4C-89AC-47BE-A99E-856DF2E0B891}"/>
              </a:ext>
            </a:extLst>
          </p:cNvPr>
          <p:cNvSpPr/>
          <p:nvPr/>
        </p:nvSpPr>
        <p:spPr>
          <a:xfrm>
            <a:off x="3904342" y="3949203"/>
            <a:ext cx="5580739" cy="2531609"/>
          </a:xfrm>
          <a:prstGeom prst="roundRect">
            <a:avLst/>
          </a:prstGeom>
          <a:blipFill dpi="0" rotWithShape="1">
            <a:blip r:embed="rId2"/>
            <a:srcRect/>
            <a:stretch>
              <a:fillRect l="-14000" t="-4000" r="-19000" b="-76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3981834F-C5D3-42C4-A7D9-27A217FC3ADF}"/>
              </a:ext>
            </a:extLst>
          </p:cNvPr>
          <p:cNvSpPr/>
          <p:nvPr/>
        </p:nvSpPr>
        <p:spPr>
          <a:xfrm>
            <a:off x="1052285" y="4826660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B1216D-586D-495E-9E0E-917C8FDA8EDB}"/>
              </a:ext>
            </a:extLst>
          </p:cNvPr>
          <p:cNvSpPr txBox="1"/>
          <p:nvPr/>
        </p:nvSpPr>
        <p:spPr>
          <a:xfrm>
            <a:off x="1494972" y="4715961"/>
            <a:ext cx="2271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Click on Download as </a:t>
            </a:r>
          </a:p>
          <a:p>
            <a:r>
              <a:rPr lang="en-US" sz="2400" dirty="0">
                <a:latin typeface="Raleway SemiBold" pitchFamily="2" charset="0"/>
              </a:rPr>
              <a:t>Shown in Fig 1.1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F40FF9-98D4-4617-910A-840E0042C1C5}"/>
              </a:ext>
            </a:extLst>
          </p:cNvPr>
          <p:cNvSpPr txBox="1"/>
          <p:nvPr/>
        </p:nvSpPr>
        <p:spPr>
          <a:xfrm>
            <a:off x="5958115" y="6396335"/>
            <a:ext cx="22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Fig 1.1</a:t>
            </a:r>
          </a:p>
        </p:txBody>
      </p:sp>
    </p:spTree>
    <p:extLst>
      <p:ext uri="{BB962C8B-B14F-4D97-AF65-F5344CB8AC3E}">
        <p14:creationId xmlns:p14="http://schemas.microsoft.com/office/powerpoint/2010/main" val="1840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/>
      <p:bldP spid="17" grpId="0" animBg="1"/>
      <p:bldP spid="18" grpId="0"/>
      <p:bldP spid="6" grpId="0" animBg="1"/>
      <p:bldP spid="29" grpId="0" animBg="1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elogram 27">
            <a:extLst>
              <a:ext uri="{FF2B5EF4-FFF2-40B4-BE49-F238E27FC236}">
                <a16:creationId xmlns:a16="http://schemas.microsoft.com/office/drawing/2014/main" id="{FB16EAC1-C504-4A0A-AC2E-AFC920A0B909}"/>
              </a:ext>
            </a:extLst>
          </p:cNvPr>
          <p:cNvSpPr/>
          <p:nvPr/>
        </p:nvSpPr>
        <p:spPr>
          <a:xfrm>
            <a:off x="9622969" y="1654627"/>
            <a:ext cx="2293258" cy="5203371"/>
          </a:xfrm>
          <a:prstGeom prst="parallelogram">
            <a:avLst>
              <a:gd name="adj" fmla="val 8544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F3AAA6FA-A27A-4279-814F-815D2C1DD272}"/>
              </a:ext>
            </a:extLst>
          </p:cNvPr>
          <p:cNvSpPr/>
          <p:nvPr/>
        </p:nvSpPr>
        <p:spPr>
          <a:xfrm>
            <a:off x="9622970" y="1654628"/>
            <a:ext cx="2293258" cy="5203371"/>
          </a:xfrm>
          <a:prstGeom prst="parallelogram">
            <a:avLst>
              <a:gd name="adj" fmla="val 167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816E95-E69B-4070-8F1C-0EEFFFE33F79}"/>
              </a:ext>
            </a:extLst>
          </p:cNvPr>
          <p:cNvSpPr/>
          <p:nvPr/>
        </p:nvSpPr>
        <p:spPr>
          <a:xfrm>
            <a:off x="0" y="1"/>
            <a:ext cx="12192000" cy="2322286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71E0F-72CE-4B11-910B-6D7F52498600}"/>
              </a:ext>
            </a:extLst>
          </p:cNvPr>
          <p:cNvSpPr txBox="1"/>
          <p:nvPr/>
        </p:nvSpPr>
        <p:spPr>
          <a:xfrm>
            <a:off x="1494972" y="377188"/>
            <a:ext cx="10900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aleway Black" pitchFamily="2" charset="0"/>
              </a:rPr>
              <a:t>The Interactive Shell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B77D07-1EA7-48A5-A62F-4174CE753465}"/>
              </a:ext>
            </a:extLst>
          </p:cNvPr>
          <p:cNvSpPr/>
          <p:nvPr/>
        </p:nvSpPr>
        <p:spPr>
          <a:xfrm>
            <a:off x="856344" y="537029"/>
            <a:ext cx="493486" cy="4789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3E90EBF9-DC4F-43ED-B811-8712B64970E1}"/>
              </a:ext>
            </a:extLst>
          </p:cNvPr>
          <p:cNvSpPr/>
          <p:nvPr/>
        </p:nvSpPr>
        <p:spPr>
          <a:xfrm>
            <a:off x="1052285" y="2735284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1F6FF-B63E-414B-B751-0728FC1DC1E2}"/>
              </a:ext>
            </a:extLst>
          </p:cNvPr>
          <p:cNvSpPr txBox="1"/>
          <p:nvPr/>
        </p:nvSpPr>
        <p:spPr>
          <a:xfrm>
            <a:off x="1494972" y="2638239"/>
            <a:ext cx="734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Python comes with a program called IDLE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80EE826-8702-4D8C-A2BC-742BB0B4D3F0}"/>
              </a:ext>
            </a:extLst>
          </p:cNvPr>
          <p:cNvSpPr/>
          <p:nvPr/>
        </p:nvSpPr>
        <p:spPr>
          <a:xfrm>
            <a:off x="9622971" y="1654629"/>
            <a:ext cx="2293258" cy="5203371"/>
          </a:xfrm>
          <a:prstGeom prst="parallelogra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E7C77D3-9B4B-4BEA-B29B-CC1BD8671875}"/>
              </a:ext>
            </a:extLst>
          </p:cNvPr>
          <p:cNvSpPr/>
          <p:nvPr/>
        </p:nvSpPr>
        <p:spPr>
          <a:xfrm>
            <a:off x="1052285" y="3513117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082976-0491-403D-BE0F-DE5A8948494E}"/>
              </a:ext>
            </a:extLst>
          </p:cNvPr>
          <p:cNvSpPr txBox="1"/>
          <p:nvPr/>
        </p:nvSpPr>
        <p:spPr>
          <a:xfrm>
            <a:off x="1386113" y="3402418"/>
            <a:ext cx="734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Shorthand for interactive development environment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DBAC4C-89AC-47BE-A99E-856DF2E0B891}"/>
              </a:ext>
            </a:extLst>
          </p:cNvPr>
          <p:cNvSpPr/>
          <p:nvPr/>
        </p:nvSpPr>
        <p:spPr>
          <a:xfrm>
            <a:off x="3904342" y="3949203"/>
            <a:ext cx="5580739" cy="2531609"/>
          </a:xfrm>
          <a:prstGeom prst="roundRect">
            <a:avLst/>
          </a:prstGeom>
          <a:blipFill dpi="0" rotWithShape="1">
            <a:blip r:embed="rId2"/>
            <a:srcRect/>
            <a:stretch>
              <a:fillRect b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3981834F-C5D3-42C4-A7D9-27A217FC3ADF}"/>
              </a:ext>
            </a:extLst>
          </p:cNvPr>
          <p:cNvSpPr/>
          <p:nvPr/>
        </p:nvSpPr>
        <p:spPr>
          <a:xfrm>
            <a:off x="1052285" y="4826660"/>
            <a:ext cx="333828" cy="3048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B1216D-586D-495E-9E0E-917C8FDA8EDB}"/>
              </a:ext>
            </a:extLst>
          </p:cNvPr>
          <p:cNvSpPr txBox="1"/>
          <p:nvPr/>
        </p:nvSpPr>
        <p:spPr>
          <a:xfrm>
            <a:off x="1509486" y="4762006"/>
            <a:ext cx="2271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search for IDLE in Explorer to open it as in fig 1.2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F40FF9-98D4-4617-910A-840E0042C1C5}"/>
              </a:ext>
            </a:extLst>
          </p:cNvPr>
          <p:cNvSpPr txBox="1"/>
          <p:nvPr/>
        </p:nvSpPr>
        <p:spPr>
          <a:xfrm>
            <a:off x="5958115" y="6396335"/>
            <a:ext cx="227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 SemiBold" pitchFamily="2" charset="0"/>
              </a:rPr>
              <a:t>Fig 1.2</a:t>
            </a:r>
          </a:p>
        </p:txBody>
      </p:sp>
    </p:spTree>
    <p:extLst>
      <p:ext uri="{BB962C8B-B14F-4D97-AF65-F5344CB8AC3E}">
        <p14:creationId xmlns:p14="http://schemas.microsoft.com/office/powerpoint/2010/main" val="1071300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/>
      <p:bldP spid="17" grpId="0" animBg="1"/>
      <p:bldP spid="18" grpId="0"/>
      <p:bldP spid="6" grpId="0" animBg="1"/>
      <p:bldP spid="29" grpId="0" animBg="1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6C3399-FF34-4E87-B3AA-E84AD2E89D26}"/>
              </a:ext>
            </a:extLst>
          </p:cNvPr>
          <p:cNvSpPr/>
          <p:nvPr/>
        </p:nvSpPr>
        <p:spPr>
          <a:xfrm>
            <a:off x="0" y="2"/>
            <a:ext cx="12192000" cy="1074056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CD05F84-5BB9-4026-94E5-04A3A91A616E}"/>
              </a:ext>
            </a:extLst>
          </p:cNvPr>
          <p:cNvSpPr/>
          <p:nvPr/>
        </p:nvSpPr>
        <p:spPr>
          <a:xfrm rot="10800000">
            <a:off x="0" y="5950856"/>
            <a:ext cx="12192000" cy="907143"/>
          </a:xfrm>
          <a:custGeom>
            <a:avLst/>
            <a:gdLst>
              <a:gd name="connsiteX0" fmla="*/ 0 w 12192000"/>
              <a:gd name="connsiteY0" fmla="*/ 0 h 6493361"/>
              <a:gd name="connsiteX1" fmla="*/ 12192000 w 12192000"/>
              <a:gd name="connsiteY1" fmla="*/ 0 h 6493361"/>
              <a:gd name="connsiteX2" fmla="*/ 12192000 w 12192000"/>
              <a:gd name="connsiteY2" fmla="*/ 4612707 h 6493361"/>
              <a:gd name="connsiteX3" fmla="*/ 1949764 w 12192000"/>
              <a:gd name="connsiteY3" fmla="*/ 6473101 h 6493361"/>
              <a:gd name="connsiteX4" fmla="*/ 554779 w 12192000"/>
              <a:gd name="connsiteY4" fmla="*/ 5540467 h 6493361"/>
              <a:gd name="connsiteX5" fmla="*/ 0 w 12192000"/>
              <a:gd name="connsiteY5" fmla="*/ 2486181 h 649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493361">
                <a:moveTo>
                  <a:pt x="0" y="0"/>
                </a:moveTo>
                <a:lnTo>
                  <a:pt x="12192000" y="0"/>
                </a:lnTo>
                <a:lnTo>
                  <a:pt x="12192000" y="4612707"/>
                </a:lnTo>
                <a:lnTo>
                  <a:pt x="1949764" y="6473101"/>
                </a:lnTo>
                <a:cubicBezTo>
                  <a:pt x="1294513" y="6592121"/>
                  <a:pt x="669956" y="6174566"/>
                  <a:pt x="554779" y="5540467"/>
                </a:cubicBezTo>
                <a:lnTo>
                  <a:pt x="0" y="248618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Raleway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A4F46-5392-407A-8668-5D073583FA7F}"/>
              </a:ext>
            </a:extLst>
          </p:cNvPr>
          <p:cNvSpPr txBox="1"/>
          <p:nvPr/>
        </p:nvSpPr>
        <p:spPr>
          <a:xfrm>
            <a:off x="1117601" y="1291768"/>
            <a:ext cx="756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aleway Black" pitchFamily="2" charset="0"/>
              </a:rPr>
              <a:t>Data types in Python 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81BC727-5D9A-42D1-8460-183C23B9DDE9}"/>
              </a:ext>
            </a:extLst>
          </p:cNvPr>
          <p:cNvSpPr/>
          <p:nvPr/>
        </p:nvSpPr>
        <p:spPr>
          <a:xfrm>
            <a:off x="580571" y="1676488"/>
            <a:ext cx="537030" cy="384721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6AA86CB-54AA-41F2-8048-F28BCF34347D}"/>
              </a:ext>
            </a:extLst>
          </p:cNvPr>
          <p:cNvSpPr/>
          <p:nvPr/>
        </p:nvSpPr>
        <p:spPr>
          <a:xfrm rot="10800000">
            <a:off x="522514" y="1495194"/>
            <a:ext cx="537030" cy="384721"/>
          </a:xfrm>
          <a:prstGeom prst="rt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0E45D-3D5A-4070-ABD0-A933E59BC824}"/>
              </a:ext>
            </a:extLst>
          </p:cNvPr>
          <p:cNvSpPr txBox="1"/>
          <p:nvPr/>
        </p:nvSpPr>
        <p:spPr>
          <a:xfrm>
            <a:off x="1785256" y="2365829"/>
            <a:ext cx="7344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SemiBold" pitchFamily="2" charset="0"/>
              </a:rPr>
              <a:t>data in Python are grouped into different categories (data types)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E8D4DA-1579-42F4-A6FF-30545AAE4E72}"/>
              </a:ext>
            </a:extLst>
          </p:cNvPr>
          <p:cNvSpPr txBox="1"/>
          <p:nvPr/>
        </p:nvSpPr>
        <p:spPr>
          <a:xfrm>
            <a:off x="1785255" y="3298146"/>
            <a:ext cx="7344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SemiBold" pitchFamily="2" charset="0"/>
              </a:rPr>
              <a:t>each value in python is called an object for example “Hello, World”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CFDAC1C8-D515-4315-99FB-28FFED19ED91}"/>
              </a:ext>
            </a:extLst>
          </p:cNvPr>
          <p:cNvSpPr/>
          <p:nvPr/>
        </p:nvSpPr>
        <p:spPr>
          <a:xfrm>
            <a:off x="1284514" y="2527277"/>
            <a:ext cx="333828" cy="3048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9200EFE7-C149-4DC1-AE39-E030D1DA7252}"/>
              </a:ext>
            </a:extLst>
          </p:cNvPr>
          <p:cNvSpPr/>
          <p:nvPr/>
        </p:nvSpPr>
        <p:spPr>
          <a:xfrm>
            <a:off x="1284514" y="3548832"/>
            <a:ext cx="333828" cy="3048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13C7DAA8-E7D2-4D0C-9E23-2E44B5EBB739}"/>
              </a:ext>
            </a:extLst>
          </p:cNvPr>
          <p:cNvSpPr/>
          <p:nvPr/>
        </p:nvSpPr>
        <p:spPr>
          <a:xfrm>
            <a:off x="1284514" y="4532219"/>
            <a:ext cx="333828" cy="3048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601F22-4929-476B-8810-9DADB4E8AE22}"/>
              </a:ext>
            </a:extLst>
          </p:cNvPr>
          <p:cNvSpPr txBox="1"/>
          <p:nvPr/>
        </p:nvSpPr>
        <p:spPr>
          <a:xfrm>
            <a:off x="1785254" y="4335738"/>
            <a:ext cx="7344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aleway SemiBold" pitchFamily="2" charset="0"/>
              </a:rPr>
              <a:t>Objects with a data type NoneType always have the value None</a:t>
            </a:r>
          </a:p>
        </p:txBody>
      </p:sp>
    </p:spTree>
    <p:extLst>
      <p:ext uri="{BB962C8B-B14F-4D97-AF65-F5344CB8AC3E}">
        <p14:creationId xmlns:p14="http://schemas.microsoft.com/office/powerpoint/2010/main" val="1257019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 animBg="1"/>
      <p:bldP spid="25" grpId="0" animBg="1"/>
      <p:bldP spid="32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900</Words>
  <Application>Microsoft Office PowerPoint</Application>
  <PresentationFormat>Widescreen</PresentationFormat>
  <Paragraphs>177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Leelawadee UI Semilight</vt:lpstr>
      <vt:lpstr>Lucida Console</vt:lpstr>
      <vt:lpstr>Raleway</vt:lpstr>
      <vt:lpstr>Raleway Black</vt:lpstr>
      <vt:lpstr>Raleway SemiBold</vt:lpstr>
      <vt:lpstr>Office Theme</vt:lpstr>
      <vt:lpstr>xHealth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Abd El-Ghany</dc:creator>
  <cp:lastModifiedBy>Ahmed Abd El-Ghany</cp:lastModifiedBy>
  <cp:revision>7</cp:revision>
  <dcterms:created xsi:type="dcterms:W3CDTF">2022-03-01T16:59:18Z</dcterms:created>
  <dcterms:modified xsi:type="dcterms:W3CDTF">2022-07-02T03:12:58Z</dcterms:modified>
</cp:coreProperties>
</file>