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8" r:id="rId16"/>
    <p:sldId id="272" r:id="rId17"/>
    <p:sldId id="273" r:id="rId18"/>
    <p:sldId id="274" r:id="rId19"/>
    <p:sldId id="275" r:id="rId20"/>
    <p:sldId id="276" r:id="rId21"/>
    <p:sldId id="281" r:id="rId22"/>
    <p:sldId id="279" r:id="rId23"/>
    <p:sldId id="280" r:id="rId24"/>
    <p:sldId id="27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0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63EAB-6E9D-4416-B014-E0582CDF3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CEC542-BC22-4680-B973-6A0204067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FFB27-509A-4A40-934F-86AEE17F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249D-8B02-4612-A8CF-9202A7CB84CB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95EB7-D934-4252-BCA0-867CCD52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C71BC4-48F0-456D-BBA4-FB4CE609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B66B-01A3-43C6-9D6E-9D5CD07D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58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9090E-75AF-4691-8B42-F7B2DBEE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232E3F-5FE5-4985-A87E-F62E8ADED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53D03A-CEA9-4505-B0B1-9F287229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249D-8B02-4612-A8CF-9202A7CB84CB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C7426-4969-4A63-A832-29BAA1AA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82D8E-4792-4545-A1A9-6F2C9CDF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B66B-01A3-43C6-9D6E-9D5CD07D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4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B17F57-369E-4680-B231-4E324F65F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94DAF4-7E4A-4F91-92DC-2B836F598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15628-5D2C-424B-8AE9-0016ABA2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249D-8B02-4612-A8CF-9202A7CB84CB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46F62-56F4-4205-A792-65D54575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C937C-4ABE-43AE-AF96-34967251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B66B-01A3-43C6-9D6E-9D5CD07D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7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4B7D6-E065-4CC5-A43E-0690C9F4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CEE05F-227C-432E-ABEA-A90E7D01D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B3FA7-DC75-4A8C-8AA0-3324988E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249D-8B02-4612-A8CF-9202A7CB84CB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6C789-3551-46A0-A6BD-E4E711D1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F8E53-876F-4B1F-B399-7232953E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B66B-01A3-43C6-9D6E-9D5CD07D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10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8B5B2-53F6-4A5F-ACF4-1EF6A718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FAFC3-7D48-41F7-B019-1BCBB05F1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73F2C-62D0-4624-AEAA-475F1967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249D-8B02-4612-A8CF-9202A7CB84CB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4C55D-527E-4953-8469-44B5208B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E906B-0597-46D8-82DA-DD14F8BE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B66B-01A3-43C6-9D6E-9D5CD07D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3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FB6CB-A7D3-413B-8895-57F8C036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ECEE0-7986-4CA9-BC5C-8B16520B1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CC0602-4FF0-4D89-969F-D48BB49BD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53E565-2FDE-4DCA-BF9F-48DDB05B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249D-8B02-4612-A8CF-9202A7CB84CB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75BAC7-84AD-4514-892A-C4880A56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0F221-D9AC-4688-809A-D03AED81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B66B-01A3-43C6-9D6E-9D5CD07D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8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9AD3C-EB9E-4B4B-BC7F-DE5E5227C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87F15E-3B24-4DB3-9754-33F05294E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F3551B-9F9E-40C9-9A2E-DA3A7AF32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02793C-64D3-41F2-991B-B3F24AACE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FB506C-1445-4216-8F6F-435839855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39BB69-3B78-48A7-8A00-A98EF309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249D-8B02-4612-A8CF-9202A7CB84CB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C3EEF2-2816-4AAC-A22E-2B6825D0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1351E5-609A-4678-86C8-FBF891A3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B66B-01A3-43C6-9D6E-9D5CD07D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21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E66C3-CD18-41BA-B7FC-44F3FDB6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6561EB-672C-4BAD-9FEA-2D6CC40F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249D-8B02-4612-A8CF-9202A7CB84CB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79663E-7560-43F2-A6DE-1C0D7AFA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BF58ED-94D0-4933-B71D-DE003FD3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B66B-01A3-43C6-9D6E-9D5CD07D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75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FA025E-8AC8-43F2-9B10-E448A79A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249D-8B02-4612-A8CF-9202A7CB84CB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8E97B-1EAB-465D-8699-BE1AF71A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564A3C-3A16-4F10-BF14-0442E58E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B66B-01A3-43C6-9D6E-9D5CD07D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85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BE37E-B6E6-4377-AEEC-F26A74CE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FBDF1-1647-4433-9CF7-880CD6AA4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95E825-26D6-4E34-B295-1A6BF0D4A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78415D-3EAD-49E4-9943-B989C562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249D-8B02-4612-A8CF-9202A7CB84CB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5262A1-2CF0-489D-B4A4-ADDAD530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CDEDA8-0A8A-4B6A-801E-B0B6F7A8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B66B-01A3-43C6-9D6E-9D5CD07D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30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9F4A9-EF99-452B-9A49-E55CCEC2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F086E0-6B37-40B3-A7A2-73EE4B02D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760DBA-B82B-489D-9E93-3970166F9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B08D2A-0325-4506-A480-A4B34190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249D-8B02-4612-A8CF-9202A7CB84CB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24315-4CEA-4A05-A7C7-5D974489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BC1468-053A-43FA-B6BD-2FAE6C6E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B66B-01A3-43C6-9D6E-9D5CD07D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50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C1AFFB-A5B4-4125-A813-AE872708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02F500-D023-46A7-881A-8B8BA25EE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02EB0-0F9A-4422-9BCA-639F421F1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2249D-8B02-4612-A8CF-9202A7CB84CB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29D0D-9EA7-414D-81A1-0BA5D5061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A11A1E-AFCA-4BED-A4CD-6C2E6DED9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FB66B-01A3-43C6-9D6E-9D5CD07D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3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B2FDF-296B-443C-8C43-6FAD5A3C2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6445" y="890016"/>
            <a:ext cx="9144000" cy="2387600"/>
          </a:xfrm>
        </p:spPr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4CC6D7-5360-4BD8-9DEA-10590887F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5139"/>
            <a:ext cx="9144000" cy="1655762"/>
          </a:xfrm>
        </p:spPr>
        <p:txBody>
          <a:bodyPr/>
          <a:lstStyle/>
          <a:p>
            <a:r>
              <a:rPr lang="zh-CN" altLang="en-US" dirty="0"/>
              <a:t>梁书怡</a:t>
            </a:r>
          </a:p>
        </p:txBody>
      </p:sp>
    </p:spTree>
    <p:extLst>
      <p:ext uri="{BB962C8B-B14F-4D97-AF65-F5344CB8AC3E}">
        <p14:creationId xmlns:p14="http://schemas.microsoft.com/office/powerpoint/2010/main" val="77136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21292-E946-4967-9B51-5CBAD2AB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组织空闲块</a:t>
            </a:r>
            <a:r>
              <a:rPr lang="en-US" altLang="zh-CN" dirty="0"/>
              <a:t>——</a:t>
            </a:r>
            <a:r>
              <a:rPr lang="zh-CN" altLang="en-US" dirty="0"/>
              <a:t>空闲链表的实现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37DADA-11D5-4A47-BE6C-D6ADD8E1E97A}"/>
              </a:ext>
            </a:extLst>
          </p:cNvPr>
          <p:cNvSpPr txBox="1"/>
          <p:nvPr/>
        </p:nvSpPr>
        <p:spPr>
          <a:xfrm>
            <a:off x="838200" y="1533291"/>
            <a:ext cx="79460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隐式空闲链表</a:t>
            </a:r>
            <a:r>
              <a:rPr lang="en-US" altLang="zh-CN" sz="2400" dirty="0"/>
              <a:t>: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已分配块和空闲块都放在链表中</a:t>
            </a:r>
            <a:r>
              <a:rPr lang="zh-CN" altLang="en-US" sz="2400" dirty="0"/>
              <a:t>，链表并不是通过指针来实现的，而是通过每个记录每个块的</a:t>
            </a:r>
            <a:r>
              <a:rPr lang="en-US" altLang="zh-CN" sz="2400" dirty="0"/>
              <a:t>size</a:t>
            </a:r>
            <a:r>
              <a:rPr lang="zh-CN" altLang="en-US" sz="2400" dirty="0"/>
              <a:t>来隐式地实现这个“链表”</a:t>
            </a:r>
            <a:r>
              <a:rPr lang="en-US" altLang="zh-CN" sz="2400" dirty="0"/>
              <a:t>(</a:t>
            </a:r>
            <a:r>
              <a:rPr lang="zh-CN" altLang="en-US" sz="2400" dirty="0"/>
              <a:t>知道了一个块的地址，根据</a:t>
            </a:r>
            <a:r>
              <a:rPr lang="en-US" altLang="zh-CN" sz="2400" dirty="0"/>
              <a:t>size</a:t>
            </a:r>
            <a:r>
              <a:rPr lang="zh-CN" altLang="en-US" sz="2400" dirty="0"/>
              <a:t>就可以得到下一个块的地址）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显式空闲链表：见右图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只存放空闲块</a:t>
            </a:r>
            <a:r>
              <a:rPr lang="zh-CN" altLang="en-US" sz="2400" dirty="0"/>
              <a:t>的链表（“逻辑上”的链表）</a:t>
            </a:r>
            <a:endParaRPr lang="en-US" altLang="zh-CN" sz="2400" dirty="0"/>
          </a:p>
          <a:p>
            <a:r>
              <a:rPr lang="zh-CN" altLang="en-US" sz="2400" dirty="0"/>
              <a:t>空闲块中增加一个祖先指针和一个后继指针，分别指向逻辑上的前一个块和后一个块；</a:t>
            </a:r>
            <a:endParaRPr lang="en-US" altLang="zh-CN" sz="2400" dirty="0"/>
          </a:p>
          <a:p>
            <a:r>
              <a:rPr lang="zh-CN" altLang="en-US" sz="2400" dirty="0"/>
              <a:t>“物理上”的链表依然存在（包括已分配块和空闲块），依然同隐式空闲链表一样根据</a:t>
            </a:r>
            <a:r>
              <a:rPr lang="en-US" altLang="zh-CN" sz="2400" dirty="0"/>
              <a:t>size</a:t>
            </a:r>
            <a:r>
              <a:rPr lang="zh-CN" altLang="en-US" sz="2400" dirty="0"/>
              <a:t>得到物理上的后一块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53BA97-1118-4E3E-AF10-39389A722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90"/>
          <a:stretch/>
        </p:blipFill>
        <p:spPr>
          <a:xfrm>
            <a:off x="8682705" y="3627826"/>
            <a:ext cx="3509295" cy="22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30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06882-9E20-4CE3-AFC8-F1EDD74E8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894" y="226336"/>
            <a:ext cx="8367010" cy="1134022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dirty="0"/>
              <a:t>分配</a:t>
            </a:r>
            <a:r>
              <a:rPr lang="en-US" altLang="zh-CN" sz="4800" dirty="0"/>
              <a:t>——</a:t>
            </a:r>
            <a:r>
              <a:rPr lang="zh-CN" altLang="en-US" sz="4800" dirty="0"/>
              <a:t>放置策略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D9BF62-B515-49AA-9E4E-B0CD2D7FF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4319" y="1926236"/>
            <a:ext cx="9618690" cy="4107305"/>
          </a:xfrm>
        </p:spPr>
        <p:txBody>
          <a:bodyPr/>
          <a:lstStyle/>
          <a:p>
            <a:pPr algn="l"/>
            <a:r>
              <a:rPr lang="en-US" altLang="zh-CN" dirty="0"/>
              <a:t>First fit:</a:t>
            </a:r>
            <a:r>
              <a:rPr lang="zh-CN" altLang="en-US" dirty="0"/>
              <a:t>每次从头检索链表，选择第一个合适的空闲块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Next fit:</a:t>
            </a:r>
            <a:r>
              <a:rPr lang="zh-CN" altLang="en-US" dirty="0"/>
              <a:t>每次从上一次检索结束的地方开始，选择第一个合适的空闲块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Best fit:</a:t>
            </a:r>
            <a:r>
              <a:rPr lang="zh-CN" altLang="en-US" dirty="0"/>
              <a:t>每次从头到尾检索整个链表，选择符合要求的最小的空闲块</a:t>
            </a:r>
          </a:p>
        </p:txBody>
      </p:sp>
    </p:spTree>
    <p:extLst>
      <p:ext uri="{BB962C8B-B14F-4D97-AF65-F5344CB8AC3E}">
        <p14:creationId xmlns:p14="http://schemas.microsoft.com/office/powerpoint/2010/main" val="69733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6F6F1-BA1C-4694-8E7F-CD61453F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27" y="332463"/>
            <a:ext cx="10515600" cy="1133891"/>
          </a:xfrm>
        </p:spPr>
        <p:txBody>
          <a:bodyPr/>
          <a:lstStyle/>
          <a:p>
            <a:r>
              <a:rPr lang="zh-CN" altLang="en-US" dirty="0"/>
              <a:t>分割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1A72A6-30BA-4A1A-BB65-AB03E8342413}"/>
              </a:ext>
            </a:extLst>
          </p:cNvPr>
          <p:cNvSpPr txBox="1"/>
          <p:nvPr/>
        </p:nvSpPr>
        <p:spPr>
          <a:xfrm>
            <a:off x="1026827" y="1791325"/>
            <a:ext cx="9308892" cy="2452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dirty="0"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dirty="0">
                <a:latin typeface="Courier New" pitchFamily="49" charset="0"/>
              </a:rPr>
              <a:t>void </a:t>
            </a:r>
            <a:r>
              <a:rPr lang="en-GB" altLang="zh-CN" sz="1800" dirty="0" err="1">
                <a:latin typeface="Courier New" pitchFamily="49" charset="0"/>
              </a:rPr>
              <a:t>addblock</a:t>
            </a:r>
            <a:r>
              <a:rPr lang="en-GB" altLang="zh-CN" sz="1800" dirty="0">
                <a:latin typeface="Courier New" pitchFamily="49" charset="0"/>
              </a:rPr>
              <a:t>(</a:t>
            </a:r>
            <a:r>
              <a:rPr lang="en-GB" altLang="zh-CN" sz="1800" dirty="0" err="1">
                <a:latin typeface="Courier New" pitchFamily="49" charset="0"/>
              </a:rPr>
              <a:t>ptr</a:t>
            </a:r>
            <a:r>
              <a:rPr lang="en-GB" altLang="zh-CN" sz="1800" dirty="0">
                <a:latin typeface="Courier New" pitchFamily="49" charset="0"/>
              </a:rPr>
              <a:t> p, int </a:t>
            </a:r>
            <a:r>
              <a:rPr lang="en-GB" altLang="zh-CN" sz="1800" dirty="0" err="1">
                <a:latin typeface="Courier New" pitchFamily="49" charset="0"/>
              </a:rPr>
              <a:t>len</a:t>
            </a:r>
            <a:r>
              <a:rPr lang="en-GB" altLang="zh-CN" sz="1800" dirty="0">
                <a:latin typeface="Courier New" pitchFamily="49" charset="0"/>
              </a:rPr>
              <a:t>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dirty="0">
                <a:latin typeface="Courier New" pitchFamily="49" charset="0"/>
              </a:rPr>
              <a:t>  int </a:t>
            </a:r>
            <a:r>
              <a:rPr lang="en-GB" altLang="zh-CN" sz="1800" dirty="0" err="1">
                <a:latin typeface="Courier New" pitchFamily="49" charset="0"/>
              </a:rPr>
              <a:t>newsize</a:t>
            </a:r>
            <a:r>
              <a:rPr lang="en-GB" altLang="zh-CN" sz="1800" dirty="0">
                <a:latin typeface="Courier New" pitchFamily="49" charset="0"/>
              </a:rPr>
              <a:t> = ((</a:t>
            </a:r>
            <a:r>
              <a:rPr lang="en-GB" altLang="zh-CN" sz="1800" dirty="0" err="1">
                <a:latin typeface="Courier New" pitchFamily="49" charset="0"/>
              </a:rPr>
              <a:t>len</a:t>
            </a:r>
            <a:r>
              <a:rPr lang="en-GB" altLang="zh-CN" sz="1800" dirty="0">
                <a:latin typeface="Courier New" pitchFamily="49" charset="0"/>
              </a:rPr>
              <a:t> + 1) &gt;&gt; 1) &lt;&lt; 1;  </a:t>
            </a:r>
            <a:r>
              <a:rPr lang="en-GB" altLang="zh-CN" sz="1800" dirty="0">
                <a:solidFill>
                  <a:srgbClr val="990000"/>
                </a:solidFill>
                <a:latin typeface="Courier New" pitchFamily="49" charset="0"/>
              </a:rPr>
              <a:t>// round up to even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dirty="0">
                <a:latin typeface="Courier New" pitchFamily="49" charset="0"/>
              </a:rPr>
              <a:t>  int </a:t>
            </a:r>
            <a:r>
              <a:rPr lang="en-GB" altLang="zh-CN" sz="1800" dirty="0" err="1">
                <a:latin typeface="Courier New" pitchFamily="49" charset="0"/>
              </a:rPr>
              <a:t>oldsize</a:t>
            </a:r>
            <a:r>
              <a:rPr lang="en-GB" altLang="zh-CN" sz="1800" dirty="0">
                <a:latin typeface="Courier New" pitchFamily="49" charset="0"/>
              </a:rPr>
              <a:t> = *p &amp; -2;                </a:t>
            </a:r>
            <a:r>
              <a:rPr lang="en-GB" altLang="zh-CN" sz="1800" dirty="0">
                <a:solidFill>
                  <a:srgbClr val="990000"/>
                </a:solidFill>
                <a:latin typeface="Courier New" pitchFamily="49" charset="0"/>
              </a:rPr>
              <a:t>// mask out low bit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dirty="0">
                <a:latin typeface="Courier New" pitchFamily="49" charset="0"/>
              </a:rPr>
              <a:t>  *p = </a:t>
            </a:r>
            <a:r>
              <a:rPr lang="en-GB" altLang="zh-CN" sz="1800" dirty="0" err="1">
                <a:latin typeface="Courier New" pitchFamily="49" charset="0"/>
              </a:rPr>
              <a:t>newsize</a:t>
            </a:r>
            <a:r>
              <a:rPr lang="en-GB" altLang="zh-CN" sz="1800" dirty="0">
                <a:latin typeface="Courier New" pitchFamily="49" charset="0"/>
              </a:rPr>
              <a:t> | 1;                     </a:t>
            </a:r>
            <a:r>
              <a:rPr lang="en-GB" altLang="zh-CN" sz="1800" dirty="0">
                <a:solidFill>
                  <a:srgbClr val="990000"/>
                </a:solidFill>
                <a:latin typeface="Courier New" pitchFamily="49" charset="0"/>
              </a:rPr>
              <a:t>// set new length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dirty="0">
                <a:latin typeface="Courier New" pitchFamily="49" charset="0"/>
              </a:rPr>
              <a:t>  if (</a:t>
            </a:r>
            <a:r>
              <a:rPr lang="en-GB" altLang="zh-CN" sz="1800" dirty="0" err="1">
                <a:latin typeface="Courier New" pitchFamily="49" charset="0"/>
              </a:rPr>
              <a:t>newsize</a:t>
            </a:r>
            <a:r>
              <a:rPr lang="en-GB" altLang="zh-CN" sz="1800" dirty="0">
                <a:latin typeface="Courier New" pitchFamily="49" charset="0"/>
              </a:rPr>
              <a:t> &lt; </a:t>
            </a:r>
            <a:r>
              <a:rPr lang="en-GB" altLang="zh-CN" sz="1800" dirty="0" err="1">
                <a:latin typeface="Courier New" pitchFamily="49" charset="0"/>
              </a:rPr>
              <a:t>oldsize</a:t>
            </a:r>
            <a:r>
              <a:rPr lang="en-GB" altLang="zh-CN" sz="1800" dirty="0">
                <a:latin typeface="Courier New" pitchFamily="49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dirty="0">
                <a:latin typeface="Courier New" pitchFamily="49" charset="0"/>
              </a:rPr>
              <a:t>    *(</a:t>
            </a:r>
            <a:r>
              <a:rPr lang="en-GB" altLang="zh-CN" sz="1800" dirty="0" err="1">
                <a:latin typeface="Courier New" pitchFamily="49" charset="0"/>
              </a:rPr>
              <a:t>p+newsize</a:t>
            </a:r>
            <a:r>
              <a:rPr lang="en-GB" altLang="zh-CN" sz="1800" dirty="0">
                <a:latin typeface="Courier New" pitchFamily="49" charset="0"/>
              </a:rPr>
              <a:t>) = </a:t>
            </a:r>
            <a:r>
              <a:rPr lang="en-GB" altLang="zh-CN" sz="1800" dirty="0" err="1">
                <a:latin typeface="Courier New" pitchFamily="49" charset="0"/>
              </a:rPr>
              <a:t>oldsize</a:t>
            </a:r>
            <a:r>
              <a:rPr lang="en-GB" altLang="zh-CN" sz="1800" dirty="0">
                <a:latin typeface="Courier New" pitchFamily="49" charset="0"/>
              </a:rPr>
              <a:t> - </a:t>
            </a:r>
            <a:r>
              <a:rPr lang="en-GB" altLang="zh-CN" sz="1800" dirty="0" err="1">
                <a:latin typeface="Courier New" pitchFamily="49" charset="0"/>
              </a:rPr>
              <a:t>newsize</a:t>
            </a:r>
            <a:r>
              <a:rPr lang="en-GB" altLang="zh-CN" sz="1800" dirty="0">
                <a:latin typeface="Courier New" pitchFamily="49" charset="0"/>
              </a:rPr>
              <a:t>;   </a:t>
            </a:r>
            <a:r>
              <a:rPr lang="en-GB" altLang="zh-CN" sz="1800" dirty="0">
                <a:solidFill>
                  <a:srgbClr val="990000"/>
                </a:solidFill>
                <a:latin typeface="Courier New" pitchFamily="49" charset="0"/>
              </a:rPr>
              <a:t>// set length in remaining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dirty="0">
                <a:latin typeface="Courier New" pitchFamily="49" charset="0"/>
              </a:rPr>
              <a:t>}                                       </a:t>
            </a:r>
            <a:r>
              <a:rPr lang="en-GB" altLang="zh-CN" sz="1800" dirty="0">
                <a:solidFill>
                  <a:srgbClr val="990000"/>
                </a:solidFill>
                <a:latin typeface="Courier New" pitchFamily="49" charset="0"/>
              </a:rPr>
              <a:t>//   part of block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4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18A63-079E-4CC7-9143-73F48462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34" y="237708"/>
            <a:ext cx="10515600" cy="1325563"/>
          </a:xfrm>
        </p:spPr>
        <p:txBody>
          <a:bodyPr/>
          <a:lstStyle/>
          <a:p>
            <a:r>
              <a:rPr lang="zh-CN" altLang="en-US" dirty="0"/>
              <a:t>释放后的合并</a:t>
            </a:r>
            <a:r>
              <a:rPr lang="en-US" altLang="zh-CN" dirty="0"/>
              <a:t>——</a:t>
            </a:r>
            <a:r>
              <a:rPr lang="zh-CN" altLang="en-US" dirty="0"/>
              <a:t>避免假碎片现象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B02F31-9B43-4A01-8194-B79FE801B352}"/>
              </a:ext>
            </a:extLst>
          </p:cNvPr>
          <p:cNvSpPr txBox="1"/>
          <p:nvPr/>
        </p:nvSpPr>
        <p:spPr>
          <a:xfrm>
            <a:off x="584616" y="1618938"/>
            <a:ext cx="70978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合并与刚释放的块相邻的前一个块和后一个块（如果它们也是空闲块的话）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对于</a:t>
            </a:r>
            <a:r>
              <a:rPr lang="zh-CN" altLang="en-US" sz="2000" dirty="0">
                <a:solidFill>
                  <a:srgbClr val="FF0000"/>
                </a:solidFill>
              </a:rPr>
              <a:t>隐式空闲链表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zh-CN" altLang="en-US" sz="2000" dirty="0"/>
              <a:t>根据当前释放块的</a:t>
            </a:r>
            <a:r>
              <a:rPr lang="en-US" altLang="zh-CN" sz="2000" dirty="0"/>
              <a:t>header</a:t>
            </a:r>
            <a:r>
              <a:rPr lang="zh-CN" altLang="en-US" sz="2000" dirty="0"/>
              <a:t>很容易得到下一个块，但上一个块不容易得到，只能遍历链表来定位上一个块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对于</a:t>
            </a:r>
            <a:r>
              <a:rPr lang="zh-CN" altLang="en-US" sz="2000" dirty="0">
                <a:solidFill>
                  <a:srgbClr val="FF0000"/>
                </a:solidFill>
              </a:rPr>
              <a:t>显式空闲链表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zh-CN" altLang="en-US" sz="2000" dirty="0"/>
              <a:t>虽然空闲块中有</a:t>
            </a:r>
            <a:r>
              <a:rPr lang="en-US" altLang="zh-CN" sz="2000" dirty="0"/>
              <a:t>pred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succ</a:t>
            </a:r>
            <a:r>
              <a:rPr lang="zh-CN" altLang="en-US" sz="2000" dirty="0"/>
              <a:t>指针，但是它们</a:t>
            </a:r>
            <a:r>
              <a:rPr lang="zh-CN" altLang="en-US" sz="2000" dirty="0">
                <a:solidFill>
                  <a:srgbClr val="FF0000"/>
                </a:solidFill>
              </a:rPr>
              <a:t>物理上并不相邻</a:t>
            </a:r>
            <a:r>
              <a:rPr lang="zh-CN" altLang="en-US" sz="2000" dirty="0"/>
              <a:t>，还是需要根据</a:t>
            </a:r>
            <a:r>
              <a:rPr lang="en-US" altLang="zh-CN" sz="2000" dirty="0"/>
              <a:t>header</a:t>
            </a:r>
            <a:r>
              <a:rPr lang="zh-CN" altLang="en-US" sz="2000" dirty="0"/>
              <a:t>的</a:t>
            </a:r>
            <a:r>
              <a:rPr lang="en-US" altLang="zh-CN" sz="2000" dirty="0"/>
              <a:t>size</a:t>
            </a:r>
            <a:r>
              <a:rPr lang="zh-CN" altLang="en-US" sz="2000" dirty="0"/>
              <a:t>来确定物理上的下一块，上一块仍然需要遍历链表来定位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1C5E56-2DD3-435C-BCEE-D12BE6409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14" y="1274181"/>
            <a:ext cx="2848132" cy="25667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3072F2-4B15-46D5-8537-1E456AFBA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28" y="5042101"/>
            <a:ext cx="5675024" cy="163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41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29424-2E6E-4BD9-9A78-854D20BF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3990"/>
          </a:xfrm>
        </p:spPr>
        <p:txBody>
          <a:bodyPr/>
          <a:lstStyle/>
          <a:p>
            <a:r>
              <a:rPr lang="zh-CN" altLang="en-US" dirty="0"/>
              <a:t>优化：带边界标记的合并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2F3766-B54C-41EB-82AA-0263E31C2747}"/>
              </a:ext>
            </a:extLst>
          </p:cNvPr>
          <p:cNvSpPr txBox="1"/>
          <p:nvPr/>
        </p:nvSpPr>
        <p:spPr>
          <a:xfrm>
            <a:off x="914400" y="1349116"/>
            <a:ext cx="9878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在每个块的结尾处添加</a:t>
            </a:r>
            <a:r>
              <a:rPr lang="en-US" altLang="zh-CN" sz="2400" dirty="0">
                <a:solidFill>
                  <a:srgbClr val="FF0000"/>
                </a:solidFill>
              </a:rPr>
              <a:t>footer</a:t>
            </a:r>
            <a:r>
              <a:rPr lang="zh-CN" altLang="en-US" sz="2400" dirty="0"/>
              <a:t>，</a:t>
            </a:r>
            <a:r>
              <a:rPr lang="en-US" altLang="zh-CN" sz="2400" dirty="0"/>
              <a:t>footer</a:t>
            </a:r>
            <a:r>
              <a:rPr lang="zh-CN" altLang="en-US" sz="2400" dirty="0"/>
              <a:t>就是</a:t>
            </a:r>
            <a:r>
              <a:rPr lang="en-US" altLang="zh-CN" sz="2400" dirty="0"/>
              <a:t>header</a:t>
            </a:r>
            <a:r>
              <a:rPr lang="zh-CN" altLang="en-US" sz="2400" dirty="0"/>
              <a:t>的一个副本</a:t>
            </a:r>
            <a:endParaRPr lang="en-US" altLang="zh-CN" sz="2400" dirty="0"/>
          </a:p>
          <a:p>
            <a:r>
              <a:rPr lang="zh-CN" altLang="en-US" sz="2400" dirty="0"/>
              <a:t>通过添加</a:t>
            </a:r>
            <a:r>
              <a:rPr lang="en-US" altLang="zh-CN" sz="2400" dirty="0"/>
              <a:t>footer</a:t>
            </a:r>
            <a:r>
              <a:rPr lang="zh-CN" altLang="en-US" sz="2400" dirty="0"/>
              <a:t>，我们相当于建立了一个</a:t>
            </a:r>
            <a:r>
              <a:rPr lang="zh-CN" altLang="en-US" sz="2400" dirty="0">
                <a:solidFill>
                  <a:srgbClr val="FF0000"/>
                </a:solidFill>
              </a:rPr>
              <a:t>隐式的（通过</a:t>
            </a:r>
            <a:r>
              <a:rPr lang="en-US" altLang="zh-CN" sz="2400" dirty="0">
                <a:solidFill>
                  <a:srgbClr val="FF0000"/>
                </a:solidFill>
              </a:rPr>
              <a:t>size</a:t>
            </a:r>
            <a:r>
              <a:rPr lang="zh-CN" altLang="en-US" sz="2400" dirty="0">
                <a:solidFill>
                  <a:srgbClr val="FF0000"/>
                </a:solidFill>
              </a:rPr>
              <a:t>而非指针实现）物理上的双向链表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这样可以在常数时间内得到被释放块的前一块和后一块，合并是</a:t>
            </a:r>
            <a:r>
              <a:rPr lang="en-US" altLang="zh-CN" sz="2400" dirty="0"/>
              <a:t>O(1)</a:t>
            </a:r>
            <a:r>
              <a:rPr lang="zh-CN" altLang="en-US" sz="2400" dirty="0"/>
              <a:t>的</a:t>
            </a:r>
            <a:endParaRPr lang="en-US" altLang="zh-CN" sz="2400" dirty="0"/>
          </a:p>
          <a:p>
            <a:r>
              <a:rPr lang="zh-CN" altLang="en-US" sz="2400" dirty="0"/>
              <a:t>对于隐式空闲链表和显式空闲链表都是如此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090794-1350-4572-BA20-11C7E4A18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85274"/>
            <a:ext cx="6773869" cy="31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0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AC488-0928-4B76-B047-AD992EF28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512"/>
            <a:ext cx="10515600" cy="1325563"/>
          </a:xfrm>
        </p:spPr>
        <p:txBody>
          <a:bodyPr/>
          <a:lstStyle/>
          <a:p>
            <a:r>
              <a:rPr lang="zh-CN" altLang="en-US" dirty="0"/>
              <a:t>进一步改进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FFDB4E-9462-4ED5-BCF9-3B656BFD8441}"/>
              </a:ext>
            </a:extLst>
          </p:cNvPr>
          <p:cNvSpPr txBox="1"/>
          <p:nvPr/>
        </p:nvSpPr>
        <p:spPr>
          <a:xfrm>
            <a:off x="1109271" y="1409075"/>
            <a:ext cx="912151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在合并时，只有前面的块是空闲块的时候，才需要用到它的</a:t>
            </a:r>
            <a:r>
              <a:rPr lang="en-US" altLang="zh-CN" sz="2800" dirty="0"/>
              <a:t>footer</a:t>
            </a:r>
            <a:r>
              <a:rPr lang="zh-CN" altLang="en-US" sz="2800" dirty="0"/>
              <a:t>；所以</a:t>
            </a:r>
            <a:r>
              <a:rPr lang="zh-CN" altLang="en-US" sz="2800" dirty="0">
                <a:solidFill>
                  <a:srgbClr val="FF0000"/>
                </a:solidFill>
              </a:rPr>
              <a:t>已分配块不需要</a:t>
            </a:r>
            <a:r>
              <a:rPr lang="en-US" altLang="zh-CN" sz="2800" dirty="0">
                <a:solidFill>
                  <a:srgbClr val="FF0000"/>
                </a:solidFill>
              </a:rPr>
              <a:t>footer</a:t>
            </a: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只需要通过在当前块的</a:t>
            </a:r>
            <a:r>
              <a:rPr lang="en-US" altLang="zh-CN" sz="2800" dirty="0"/>
              <a:t>header</a:t>
            </a:r>
            <a:r>
              <a:rPr lang="zh-CN" altLang="en-US" sz="2800" dirty="0"/>
              <a:t>的低三位中</a:t>
            </a:r>
            <a:r>
              <a:rPr lang="zh-CN" altLang="en-US" sz="2800" dirty="0">
                <a:solidFill>
                  <a:srgbClr val="FF0000"/>
                </a:solidFill>
              </a:rPr>
              <a:t>再取一位记录前一块是空闲块还是已分配块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zh-CN" altLang="en-US" sz="2800" dirty="0"/>
              <a:t>这样可以通过当前块判断出前一块是不是空闲块，是空闲块的话根据前一块的</a:t>
            </a:r>
            <a:r>
              <a:rPr lang="en-US" altLang="zh-CN" sz="2800" dirty="0"/>
              <a:t>footer</a:t>
            </a:r>
            <a:r>
              <a:rPr lang="zh-CN" altLang="en-US" sz="2800" dirty="0"/>
              <a:t>合并，不是的话不用合并，也不用</a:t>
            </a:r>
            <a:r>
              <a:rPr lang="en-US" altLang="zh-CN" sz="2800" dirty="0"/>
              <a:t>footer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AA8719-8172-4659-AC4D-CC4A8F8C5312}"/>
              </a:ext>
            </a:extLst>
          </p:cNvPr>
          <p:cNvSpPr txBox="1"/>
          <p:nvPr/>
        </p:nvSpPr>
        <p:spPr>
          <a:xfrm>
            <a:off x="1251678" y="4759377"/>
            <a:ext cx="8574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Glibc </a:t>
            </a:r>
            <a:r>
              <a:rPr lang="en-US" altLang="zh-CN" dirty="0" err="1"/>
              <a:t>malloc.c</a:t>
            </a:r>
            <a:r>
              <a:rPr lang="zh-CN" altLang="en-US" dirty="0"/>
              <a:t>文档中貌似用的不是</a:t>
            </a:r>
            <a:r>
              <a:rPr lang="en-US" altLang="zh-CN" dirty="0"/>
              <a:t>footer,</a:t>
            </a:r>
            <a:r>
              <a:rPr lang="zh-CN" altLang="en-US" dirty="0"/>
              <a:t>而是直接存储前一块的</a:t>
            </a:r>
            <a:r>
              <a:rPr lang="en-US" altLang="zh-CN" dirty="0"/>
              <a:t>size</a:t>
            </a:r>
          </a:p>
          <a:p>
            <a:r>
              <a:rPr lang="zh-CN" altLang="en-US" dirty="0"/>
              <a:t>如果前一个块是空闲的，存储前一个块的大小。</a:t>
            </a:r>
            <a:endParaRPr lang="en-US" altLang="zh-CN" dirty="0"/>
          </a:p>
          <a:p>
            <a:r>
              <a:rPr lang="zh-CN" altLang="en-US" dirty="0"/>
              <a:t>如果前一个块是已分配的，</a:t>
            </a:r>
            <a:r>
              <a:rPr lang="en-US" altLang="zh-CN" dirty="0"/>
              <a:t>P </a:t>
            </a:r>
            <a:r>
              <a:rPr lang="zh-CN" altLang="en-US" dirty="0"/>
              <a:t>标志位（最低位）会被置位（设置为 </a:t>
            </a:r>
            <a:r>
              <a:rPr lang="en-US" altLang="zh-CN" dirty="0"/>
              <a:t>1</a:t>
            </a:r>
            <a:r>
              <a:rPr lang="zh-CN" altLang="en-US" dirty="0"/>
              <a:t>），并且不存储前一个块的大小。</a:t>
            </a:r>
          </a:p>
        </p:txBody>
      </p:sp>
    </p:spTree>
    <p:extLst>
      <p:ext uri="{BB962C8B-B14F-4D97-AF65-F5344CB8AC3E}">
        <p14:creationId xmlns:p14="http://schemas.microsoft.com/office/powerpoint/2010/main" val="1112168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5C69D-2406-485A-994E-A828B72F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54" y="267688"/>
            <a:ext cx="10515600" cy="1325563"/>
          </a:xfrm>
        </p:spPr>
        <p:txBody>
          <a:bodyPr/>
          <a:lstStyle/>
          <a:p>
            <a:r>
              <a:rPr lang="zh-CN" altLang="en-US" dirty="0"/>
              <a:t>释放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3DBA12-56E9-4EBE-BDAF-52351A501274}"/>
              </a:ext>
            </a:extLst>
          </p:cNvPr>
          <p:cNvSpPr txBox="1"/>
          <p:nvPr/>
        </p:nvSpPr>
        <p:spPr>
          <a:xfrm>
            <a:off x="920645" y="1593251"/>
            <a:ext cx="96848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由于</a:t>
            </a:r>
            <a:r>
              <a:rPr lang="en-US" altLang="zh-CN" sz="2400" dirty="0"/>
              <a:t>block</a:t>
            </a:r>
            <a:r>
              <a:rPr lang="zh-CN" altLang="en-US" sz="2400" dirty="0"/>
              <a:t>的数据结构，知道释放的</a:t>
            </a:r>
            <a:r>
              <a:rPr lang="en-US" altLang="zh-CN" sz="2400" dirty="0"/>
              <a:t>size</a:t>
            </a:r>
            <a:r>
              <a:rPr lang="zh-CN" altLang="en-US" sz="2400" dirty="0"/>
              <a:t>大小很容易</a:t>
            </a:r>
            <a:endParaRPr lang="en-US" altLang="zh-CN" sz="2400" dirty="0"/>
          </a:p>
          <a:p>
            <a:r>
              <a:rPr lang="zh-CN" altLang="en-US" sz="2400" dirty="0"/>
              <a:t>对于隐式空闲链表：只需要将</a:t>
            </a:r>
            <a:r>
              <a:rPr lang="en-US" altLang="zh-CN" sz="2400" dirty="0"/>
              <a:t>header(</a:t>
            </a:r>
            <a:r>
              <a:rPr lang="zh-CN" altLang="en-US" sz="2400" dirty="0"/>
              <a:t>和</a:t>
            </a:r>
            <a:r>
              <a:rPr lang="en-US" altLang="zh-CN" sz="2400" dirty="0"/>
              <a:t>footer)</a:t>
            </a:r>
            <a:r>
              <a:rPr lang="zh-CN" altLang="en-US" sz="2400" dirty="0"/>
              <a:t>中的那一位修改为</a:t>
            </a:r>
            <a:r>
              <a:rPr lang="en-US" altLang="zh-CN" sz="2400" dirty="0"/>
              <a:t>free</a:t>
            </a:r>
            <a:r>
              <a:rPr lang="zh-CN" altLang="en-US" sz="2400" dirty="0"/>
              <a:t>即可</a:t>
            </a:r>
            <a:r>
              <a:rPr lang="en-US" altLang="zh-CN" sz="2400" dirty="0"/>
              <a:t> </a:t>
            </a:r>
            <a:r>
              <a:rPr lang="zh-CN" altLang="en-US" sz="2400" dirty="0"/>
              <a:t>再合并（如果需要的话</a:t>
            </a:r>
            <a:r>
              <a:rPr lang="en-US" altLang="zh-CN" sz="2400" dirty="0"/>
              <a:t>)</a:t>
            </a:r>
          </a:p>
          <a:p>
            <a:endParaRPr lang="en-US" altLang="zh-CN" sz="2400" dirty="0"/>
          </a:p>
          <a:p>
            <a:r>
              <a:rPr lang="zh-CN" altLang="en-US" sz="2400" dirty="0"/>
              <a:t>对于显式空闲链表：同样需要修改</a:t>
            </a:r>
            <a:r>
              <a:rPr lang="en-US" altLang="zh-CN" sz="2400" dirty="0"/>
              <a:t>header(</a:t>
            </a:r>
            <a:r>
              <a:rPr lang="zh-CN" altLang="en-US" sz="2400" dirty="0"/>
              <a:t>和</a:t>
            </a:r>
            <a:r>
              <a:rPr lang="en-US" altLang="zh-CN" sz="2400" dirty="0"/>
              <a:t>footer)</a:t>
            </a:r>
            <a:r>
              <a:rPr lang="zh-CN" altLang="en-US" sz="2400" dirty="0"/>
              <a:t>，由于空闲链表中只有空闲块，所以需要将释放的块插回到链表中，插入到哪里？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后进先出：永远把新释放的块放在链表最开始处，显然是</a:t>
            </a:r>
            <a:r>
              <a:rPr lang="en-US" altLang="zh-CN" sz="2400" dirty="0"/>
              <a:t>O(1)</a:t>
            </a:r>
            <a:r>
              <a:rPr lang="zh-CN" altLang="en-US" sz="2400" dirty="0"/>
              <a:t>的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按地址大小顺序：链表中每个块的地址小于后一个块的地址，需要先定位到被释放的块的前驱，是</a:t>
            </a:r>
            <a:r>
              <a:rPr lang="en-US" altLang="zh-CN" sz="2400" dirty="0"/>
              <a:t>O(n)</a:t>
            </a:r>
            <a:r>
              <a:rPr lang="zh-CN" altLang="en-US" sz="2400" dirty="0"/>
              <a:t>的；然而内存利用率会更高一些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22444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02371-101D-4BF1-9B64-B1A82AE3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程序中与内存有关的错误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DB707E-33A5-4600-88FB-788B9B55ACD6}"/>
              </a:ext>
            </a:extLst>
          </p:cNvPr>
          <p:cNvSpPr txBox="1"/>
          <p:nvPr/>
        </p:nvSpPr>
        <p:spPr>
          <a:xfrm>
            <a:off x="989351" y="1588957"/>
            <a:ext cx="90915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间接引用非法指针</a:t>
            </a:r>
            <a:endParaRPr lang="en-US" altLang="zh-CN" b="1" dirty="0"/>
          </a:p>
          <a:p>
            <a:r>
              <a:rPr lang="zh-CN" altLang="en-US" dirty="0">
                <a:solidFill>
                  <a:srgbClr val="FF0000"/>
                </a:solidFill>
              </a:rPr>
              <a:t>段错误</a:t>
            </a:r>
            <a:r>
              <a:rPr lang="zh-CN" altLang="en-US" dirty="0"/>
              <a:t>：上一节学过，虚拟地址是否合法；权限保护异常</a:t>
            </a:r>
            <a:endParaRPr lang="en-US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val</a:t>
            </a:r>
            <a:r>
              <a:rPr lang="en-US" altLang="zh-CN" dirty="0"/>
              <a:t>=0;</a:t>
            </a:r>
          </a:p>
          <a:p>
            <a:r>
              <a:rPr lang="en-US" altLang="zh-CN" dirty="0" err="1"/>
              <a:t>scanf</a:t>
            </a:r>
            <a:r>
              <a:rPr lang="en-US" altLang="zh-CN" dirty="0"/>
              <a:t>(“%d”,</a:t>
            </a:r>
            <a:r>
              <a:rPr lang="en-US" altLang="zh-CN" dirty="0" err="1"/>
              <a:t>val</a:t>
            </a:r>
            <a:r>
              <a:rPr lang="en-US" altLang="zh-CN" dirty="0"/>
              <a:t>);   </a:t>
            </a:r>
            <a:r>
              <a:rPr lang="zh-CN" altLang="en-US" dirty="0"/>
              <a:t>地址</a:t>
            </a:r>
            <a:r>
              <a:rPr lang="en-US" altLang="zh-CN" dirty="0"/>
              <a:t>0x00</a:t>
            </a:r>
            <a:r>
              <a:rPr lang="zh-CN" altLang="en-US" dirty="0"/>
              <a:t>位于保留区中，往这个地址中写会触发段错误</a:t>
            </a:r>
            <a:endParaRPr lang="en-US" altLang="zh-CN" dirty="0"/>
          </a:p>
          <a:p>
            <a:r>
              <a:rPr lang="zh-CN" altLang="en-US" dirty="0"/>
              <a:t>恰好覆盖了某个地址的内容：</a:t>
            </a:r>
            <a:r>
              <a:rPr lang="en-US" altLang="zh-CN" dirty="0" err="1"/>
              <a:t>val</a:t>
            </a:r>
            <a:r>
              <a:rPr lang="zh-CN" altLang="en-US" dirty="0"/>
              <a:t>的值正好是一个合法的可以写的地址，就会覆盖这个地址中原本的内容，导致出错（不是报错）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读未初始化的内存</a:t>
            </a:r>
            <a:endParaRPr lang="en-US" altLang="zh-CN" b="1" dirty="0"/>
          </a:p>
          <a:p>
            <a:r>
              <a:rPr lang="en-US" altLang="zh-CN" dirty="0"/>
              <a:t>Malloc</a:t>
            </a:r>
            <a:r>
              <a:rPr lang="zh-CN" altLang="en-US" dirty="0"/>
              <a:t>分配后并不初始化，可以改为</a:t>
            </a:r>
            <a:r>
              <a:rPr lang="en-US" altLang="zh-CN" dirty="0" err="1">
                <a:solidFill>
                  <a:srgbClr val="FF0000"/>
                </a:solidFill>
              </a:rPr>
              <a:t>calloc</a:t>
            </a:r>
            <a:r>
              <a:rPr lang="zh-CN" altLang="en-US" dirty="0"/>
              <a:t>或者初始化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分配空间大小不合适</a:t>
            </a:r>
            <a:endParaRPr lang="en-US" altLang="zh-CN" b="1" dirty="0"/>
          </a:p>
          <a:p>
            <a:r>
              <a:rPr lang="en-US" altLang="zh-CN" dirty="0"/>
              <a:t>int **A=</a:t>
            </a:r>
            <a:r>
              <a:rPr lang="zh-CN" altLang="en-US" dirty="0"/>
              <a:t>（</a:t>
            </a:r>
            <a:r>
              <a:rPr lang="en-US" altLang="zh-CN" dirty="0"/>
              <a:t>int **)malloc(n*</a:t>
            </a:r>
            <a:r>
              <a:rPr lang="en-US" altLang="zh-CN" dirty="0" err="1"/>
              <a:t>sizeof</a:t>
            </a:r>
            <a:r>
              <a:rPr lang="en-US" altLang="zh-CN" dirty="0"/>
              <a:t>(int));  //</a:t>
            </a:r>
            <a:r>
              <a:rPr lang="zh-CN" altLang="en-US" dirty="0"/>
              <a:t>应改为</a:t>
            </a:r>
            <a:r>
              <a:rPr lang="en-US" altLang="zh-CN" dirty="0"/>
              <a:t>int*</a:t>
            </a:r>
          </a:p>
          <a:p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      A[</a:t>
            </a:r>
            <a:r>
              <a:rPr lang="en-US" altLang="zh-CN" dirty="0" err="1"/>
              <a:t>i</a:t>
            </a:r>
            <a:r>
              <a:rPr lang="en-US" altLang="zh-CN" dirty="0"/>
              <a:t>]=(int *)malloc(m*</a:t>
            </a:r>
            <a:r>
              <a:rPr lang="en-US" altLang="zh-CN" dirty="0" err="1"/>
              <a:t>sizeof</a:t>
            </a:r>
            <a:r>
              <a:rPr lang="en-US" altLang="zh-CN" dirty="0"/>
              <a:t>(int));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331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5CD123A1-D4EC-4257-B345-8E6D8ABE32FA}"/>
              </a:ext>
            </a:extLst>
          </p:cNvPr>
          <p:cNvSpPr txBox="1"/>
          <p:nvPr/>
        </p:nvSpPr>
        <p:spPr>
          <a:xfrm>
            <a:off x="1663908" y="1244184"/>
            <a:ext cx="8134037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缓冲区溢出</a:t>
            </a:r>
            <a:endParaRPr lang="en-US" altLang="zh-CN" sz="2000" b="1" dirty="0"/>
          </a:p>
          <a:p>
            <a:r>
              <a:rPr lang="zh-CN" altLang="en-US" sz="2000" dirty="0"/>
              <a:t>第三章学过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错位错误</a:t>
            </a:r>
            <a:endParaRPr lang="en-US" altLang="zh-CN" sz="2000" b="1" dirty="0"/>
          </a:p>
          <a:p>
            <a:r>
              <a:rPr lang="en-US" altLang="zh-CN" sz="2000" dirty="0"/>
              <a:t>int **A=</a:t>
            </a:r>
            <a:r>
              <a:rPr lang="zh-CN" altLang="en-US" sz="2000" dirty="0"/>
              <a:t>（</a:t>
            </a:r>
            <a:r>
              <a:rPr lang="en-US" altLang="zh-CN" sz="2000" dirty="0"/>
              <a:t>int **)malloc(n*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(int));  //</a:t>
            </a:r>
            <a:r>
              <a:rPr lang="zh-CN" altLang="en-US" sz="2000" dirty="0"/>
              <a:t>应改为</a:t>
            </a:r>
            <a:r>
              <a:rPr lang="en-US" altLang="zh-CN" sz="2000" dirty="0"/>
              <a:t>int*</a:t>
            </a:r>
          </a:p>
          <a:p>
            <a:r>
              <a:rPr lang="en-US" altLang="zh-CN" sz="2000" dirty="0"/>
              <a:t>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</a:t>
            </a:r>
            <a:r>
              <a:rPr lang="en-US" altLang="zh-CN" sz="2000" dirty="0">
                <a:solidFill>
                  <a:srgbClr val="FF0000"/>
                </a:solidFill>
              </a:rPr>
              <a:t>&lt;=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en-US" altLang="zh-CN" sz="2000" dirty="0"/>
              <a:t>      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]=(int *)malloc(m*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(int));</a:t>
            </a:r>
            <a:endParaRPr lang="zh-CN" altLang="en-US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误解指针运算</a:t>
            </a:r>
            <a:endParaRPr lang="en-US" altLang="zh-CN" sz="2000" b="1" dirty="0"/>
          </a:p>
          <a:p>
            <a:r>
              <a:rPr lang="zh-CN" altLang="en-US" sz="2000" dirty="0"/>
              <a:t>期中考过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引用指针而非它指向的对象</a:t>
            </a:r>
            <a:endParaRPr lang="en-US" altLang="zh-CN" sz="2000" b="1" dirty="0"/>
          </a:p>
          <a:p>
            <a:r>
              <a:rPr lang="en-US" altLang="zh-CN" sz="2000" dirty="0"/>
              <a:t>*size--;//</a:t>
            </a:r>
            <a:r>
              <a:rPr lang="zh-CN" altLang="en-US" sz="2000" dirty="0"/>
              <a:t>运算符</a:t>
            </a:r>
            <a:r>
              <a:rPr lang="zh-CN" altLang="en-US" sz="2000" dirty="0">
                <a:solidFill>
                  <a:srgbClr val="FF0000"/>
                </a:solidFill>
              </a:rPr>
              <a:t>优先级</a:t>
            </a:r>
            <a:r>
              <a:rPr lang="zh-CN" altLang="en-US" sz="2000" dirty="0"/>
              <a:t> 从右至左结合 </a:t>
            </a:r>
            <a:endParaRPr lang="en-US" altLang="zh-CN" sz="2000" dirty="0"/>
          </a:p>
          <a:p>
            <a:r>
              <a:rPr lang="zh-CN" altLang="en-US" sz="2000" dirty="0"/>
              <a:t>改为（</a:t>
            </a:r>
            <a:r>
              <a:rPr lang="en-US" altLang="zh-CN" sz="2000" dirty="0"/>
              <a:t>*size)--;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5466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2B5F62E-392B-4497-B77D-276D2A0AD1BB}"/>
              </a:ext>
            </a:extLst>
          </p:cNvPr>
          <p:cNvSpPr txBox="1"/>
          <p:nvPr/>
        </p:nvSpPr>
        <p:spPr>
          <a:xfrm>
            <a:off x="1224136" y="475947"/>
            <a:ext cx="923509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引用不存在的变量</a:t>
            </a:r>
            <a:endParaRPr lang="en-US" altLang="zh-CN" sz="2000" b="1" dirty="0"/>
          </a:p>
          <a:p>
            <a:r>
              <a:rPr lang="en-US" altLang="zh-CN" sz="2000" dirty="0"/>
              <a:t>int *</a:t>
            </a:r>
            <a:r>
              <a:rPr lang="en-US" altLang="zh-CN" sz="2000" dirty="0" err="1"/>
              <a:t>stackref</a:t>
            </a:r>
            <a:r>
              <a:rPr lang="en-US" altLang="zh-CN" sz="2000" dirty="0"/>
              <a:t>(){</a:t>
            </a:r>
          </a:p>
          <a:p>
            <a:r>
              <a:rPr lang="en-US" altLang="zh-CN" sz="2000" dirty="0"/>
              <a:t>     int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 return &amp;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}  int *p=</a:t>
            </a:r>
            <a:r>
              <a:rPr lang="en-US" altLang="zh-CN" sz="2000" dirty="0" err="1"/>
              <a:t>stackref</a:t>
            </a:r>
            <a:r>
              <a:rPr lang="en-US" altLang="zh-CN" sz="2000" dirty="0"/>
              <a:t>() ;</a:t>
            </a:r>
            <a:r>
              <a:rPr lang="zh-CN" altLang="en-US" sz="2000" dirty="0"/>
              <a:t>     </a:t>
            </a:r>
            <a:r>
              <a:rPr lang="en-US" altLang="zh-CN" sz="2000" dirty="0"/>
              <a:t>p</a:t>
            </a:r>
            <a:r>
              <a:rPr lang="zh-CN" altLang="en-US" sz="2000" dirty="0"/>
              <a:t>指向的地址是合法的，但并不一定是一个合法的变量，可能是某个函数的栈帧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引用已释放的块中的数据</a:t>
            </a:r>
            <a:endParaRPr lang="en-US" altLang="zh-CN" sz="2000" b="1" dirty="0"/>
          </a:p>
          <a:p>
            <a:r>
              <a:rPr lang="zh-CN" altLang="en-US" sz="2000" dirty="0"/>
              <a:t>释放以后原先分配的指针依然指向原地址，但是块中的内容可能已经被改变，这个时候再引用得到的值是不正确的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重复</a:t>
            </a:r>
            <a:r>
              <a:rPr lang="en-US" altLang="zh-CN" sz="2000" b="1" dirty="0"/>
              <a:t>free  </a:t>
            </a:r>
            <a:r>
              <a:rPr lang="zh-CN" altLang="en-US" sz="2000" dirty="0"/>
              <a:t>会</a:t>
            </a:r>
            <a:r>
              <a:rPr lang="zh-CN" altLang="en-US" sz="2000" dirty="0">
                <a:solidFill>
                  <a:srgbClr val="FF0000"/>
                </a:solidFill>
              </a:rPr>
              <a:t>报错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内存泄漏</a:t>
            </a:r>
            <a:endParaRPr lang="en-US" altLang="zh-CN" sz="2000" b="1" dirty="0"/>
          </a:p>
          <a:p>
            <a:r>
              <a:rPr lang="zh-CN" altLang="en-US" sz="2000" dirty="0"/>
              <a:t>对于采用显式分配器的程序来说，忘记释放已分配的块一次两次貌似没有大问题，但长期积累会导致堆里充满垃圾，占用过多的虚拟地址空间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7FA23D-E7B5-4D85-9D9F-685450E68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43" y="4256026"/>
            <a:ext cx="7543932" cy="76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9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D385C89-093E-46B4-AA9A-2F38E541152F}"/>
              </a:ext>
            </a:extLst>
          </p:cNvPr>
          <p:cNvSpPr txBox="1"/>
          <p:nvPr/>
        </p:nvSpPr>
        <p:spPr>
          <a:xfrm>
            <a:off x="1444053" y="1528998"/>
            <a:ext cx="90990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基本概念：堆、</a:t>
            </a:r>
            <a:r>
              <a:rPr lang="en-US" altLang="zh-CN" sz="3200" dirty="0"/>
              <a:t>C</a:t>
            </a:r>
            <a:r>
              <a:rPr lang="zh-CN" altLang="en-US" sz="3200" dirty="0"/>
              <a:t>标准库中的</a:t>
            </a:r>
            <a:r>
              <a:rPr lang="en-US" altLang="zh-CN" sz="3200" dirty="0"/>
              <a:t>malloc package</a:t>
            </a:r>
            <a:r>
              <a:rPr lang="zh-CN" altLang="en-US" sz="3200" dirty="0"/>
              <a:t>、两种风格的分配器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分配器：要求、性能（碎片现象）、需要解决的问题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显式分配器：隐式空闲链表、显式空闲链表、分离的空闲链表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C</a:t>
            </a:r>
            <a:r>
              <a:rPr lang="zh-CN" altLang="en-US" sz="3200" dirty="0"/>
              <a:t>程序中与内存有关的错误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垃圾收集器（隐式分配器）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E371CD-3FA8-4BDF-80E2-0701072CC8D7}"/>
              </a:ext>
            </a:extLst>
          </p:cNvPr>
          <p:cNvSpPr txBox="1"/>
          <p:nvPr/>
        </p:nvSpPr>
        <p:spPr>
          <a:xfrm>
            <a:off x="981856" y="445562"/>
            <a:ext cx="7180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1061610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0A8F1-0F28-4439-8AC8-6E64722C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95" y="140273"/>
            <a:ext cx="10515600" cy="1325563"/>
          </a:xfrm>
        </p:spPr>
        <p:txBody>
          <a:bodyPr/>
          <a:lstStyle/>
          <a:p>
            <a:r>
              <a:rPr lang="zh-CN" altLang="en-US" dirty="0"/>
              <a:t>分离的空闲链表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3E1D39-0F23-4D82-A7A5-9A4E51F90787}"/>
              </a:ext>
            </a:extLst>
          </p:cNvPr>
          <p:cNvSpPr txBox="1"/>
          <p:nvPr/>
        </p:nvSpPr>
        <p:spPr>
          <a:xfrm>
            <a:off x="1048686" y="1655042"/>
            <a:ext cx="1045439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将所有块按照大小分为一些等价类，称大小类</a:t>
            </a:r>
            <a:endParaRPr lang="en-US" altLang="zh-CN" sz="2000" dirty="0"/>
          </a:p>
          <a:p>
            <a:r>
              <a:rPr lang="zh-CN" altLang="en-US" sz="2000" dirty="0"/>
              <a:t>为每个大小类维护一个空闲链表</a:t>
            </a:r>
            <a:endParaRPr lang="en-US" altLang="zh-CN" sz="2000" dirty="0"/>
          </a:p>
          <a:p>
            <a:r>
              <a:rPr lang="zh-CN" altLang="en-US" sz="2000" dirty="0"/>
              <a:t>根据对大小类不同的定义方式，何时合并，是否分割等有不同的分离存储办法</a:t>
            </a:r>
            <a:endParaRPr lang="en-US" altLang="zh-CN" sz="2000" dirty="0"/>
          </a:p>
          <a:p>
            <a:r>
              <a:rPr lang="zh-CN" altLang="en-US" sz="2000" dirty="0"/>
              <a:t>书上给出两种：</a:t>
            </a:r>
            <a:r>
              <a:rPr lang="zh-CN" altLang="en-US" sz="2000" dirty="0">
                <a:solidFill>
                  <a:srgbClr val="FF0000"/>
                </a:solidFill>
              </a:rPr>
              <a:t>简单分离存储、分离适配 </a:t>
            </a:r>
            <a:r>
              <a:rPr lang="zh-CN" altLang="en-US" sz="2000" dirty="0"/>
              <a:t>和一个特例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简单分离存储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FF0000"/>
                </a:solidFill>
              </a:rPr>
              <a:t>每个大小类相应的空闲链表中只存放该大小类中最大元素的空闲块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即每个大小类对应的链表中块的大小相等，按最大的算（</a:t>
            </a:r>
            <a:r>
              <a:rPr lang="en-US" altLang="zh-CN" sz="2000" dirty="0"/>
              <a:t>17-32</a:t>
            </a:r>
            <a:r>
              <a:rPr lang="zh-CN" altLang="en-US" sz="2000" dirty="0"/>
              <a:t>大小类链表中块的</a:t>
            </a:r>
            <a:r>
              <a:rPr lang="en-US" altLang="zh-CN" sz="2000" dirty="0"/>
              <a:t>size</a:t>
            </a:r>
            <a:r>
              <a:rPr lang="zh-CN" altLang="en-US" sz="2000" dirty="0"/>
              <a:t>均为</a:t>
            </a:r>
            <a:r>
              <a:rPr lang="en-US" altLang="zh-CN" sz="2000" dirty="0"/>
              <a:t>32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000" dirty="0"/>
              <a:t>分配：从相应的链表中选择第一个块</a:t>
            </a:r>
            <a:endParaRPr lang="en-US" altLang="zh-CN" sz="2000" dirty="0"/>
          </a:p>
          <a:p>
            <a:r>
              <a:rPr lang="zh-CN" altLang="en-US" sz="2000" dirty="0"/>
              <a:t>不分割，不合并</a:t>
            </a:r>
            <a:endParaRPr lang="en-US" altLang="zh-CN" sz="2000" dirty="0"/>
          </a:p>
          <a:p>
            <a:r>
              <a:rPr lang="zh-CN" altLang="en-US" sz="2000" dirty="0"/>
              <a:t>释放：将释放的块放在相应链表的开头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4804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CF394-B6F5-4FC5-A3EF-D26C4499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简单分离存储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48CF99-CF02-404F-BD16-D9AB3FABC371}"/>
              </a:ext>
            </a:extLst>
          </p:cNvPr>
          <p:cNvSpPr txBox="1"/>
          <p:nvPr/>
        </p:nvSpPr>
        <p:spPr>
          <a:xfrm>
            <a:off x="1152994" y="1825135"/>
            <a:ext cx="8590613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已分配块不需要</a:t>
            </a:r>
            <a:r>
              <a:rPr lang="en-US" altLang="zh-CN" sz="2400" dirty="0"/>
              <a:t>header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根据地址可以判断出原先在哪个等价类中，从而得到</a:t>
            </a:r>
            <a:r>
              <a:rPr lang="en-US" altLang="zh-CN" sz="2400" dirty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根据是否在链表中可以得到块是已分配还是空闲</a:t>
            </a:r>
            <a:endParaRPr lang="en-US" altLang="zh-CN" sz="2400" dirty="0"/>
          </a:p>
          <a:p>
            <a:r>
              <a:rPr lang="zh-CN" altLang="en-US" sz="2400" dirty="0"/>
              <a:t>不需要</a:t>
            </a:r>
            <a:r>
              <a:rPr lang="en-US" altLang="zh-CN" sz="2400" dirty="0"/>
              <a:t>header: </a:t>
            </a:r>
            <a:r>
              <a:rPr lang="zh-CN" altLang="en-US" sz="2400" dirty="0"/>
              <a:t>不需要合并</a:t>
            </a:r>
            <a:endParaRPr lang="en-US" altLang="zh-CN" sz="2400" dirty="0"/>
          </a:p>
          <a:p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空闲块同样不需要</a:t>
            </a:r>
            <a:r>
              <a:rPr lang="en-US" altLang="zh-CN" sz="2400" dirty="0"/>
              <a:t>header</a:t>
            </a:r>
            <a:r>
              <a:rPr lang="zh-CN" altLang="en-US" sz="2400" dirty="0"/>
              <a:t>和</a:t>
            </a:r>
            <a:r>
              <a:rPr lang="en-US" altLang="zh-CN" sz="2400" dirty="0"/>
              <a:t>footer  </a:t>
            </a:r>
          </a:p>
          <a:p>
            <a:r>
              <a:rPr lang="zh-CN" altLang="en-US" sz="2400" dirty="0"/>
              <a:t>且不需要祖先指针</a:t>
            </a:r>
            <a:r>
              <a:rPr lang="en-US" altLang="zh-CN" sz="2400" dirty="0"/>
              <a:t>,</a:t>
            </a:r>
            <a:r>
              <a:rPr lang="zh-CN" altLang="en-US" sz="2400" dirty="0"/>
              <a:t>只需要后继指针</a:t>
            </a:r>
            <a:r>
              <a:rPr lang="en-US" altLang="zh-CN" sz="2400" dirty="0"/>
              <a:t>:</a:t>
            </a:r>
          </a:p>
          <a:p>
            <a:r>
              <a:rPr lang="zh-CN" altLang="en-US" sz="2400" dirty="0"/>
              <a:t>因为释放的块插入到最开头，分配的时候也是选第一个块，所以</a:t>
            </a:r>
            <a:r>
              <a:rPr lang="zh-CN" altLang="en-US" sz="2400" dirty="0">
                <a:solidFill>
                  <a:srgbClr val="FF0000"/>
                </a:solidFill>
              </a:rPr>
              <a:t>逻辑上只需要单向链表  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最小块就只需要存一个后继指针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493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C5D8D-7A4F-4B04-9953-B7435D80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53" y="87807"/>
            <a:ext cx="10515600" cy="1325563"/>
          </a:xfrm>
        </p:spPr>
        <p:txBody>
          <a:bodyPr/>
          <a:lstStyle/>
          <a:p>
            <a:r>
              <a:rPr lang="zh-CN" altLang="en-US" dirty="0"/>
              <a:t>分离适配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235A9F-DA51-4133-ABD7-A6E538F3AE7B}"/>
              </a:ext>
            </a:extLst>
          </p:cNvPr>
          <p:cNvSpPr txBox="1"/>
          <p:nvPr/>
        </p:nvSpPr>
        <p:spPr>
          <a:xfrm>
            <a:off x="1124261" y="1255974"/>
            <a:ext cx="923695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维护一个空闲链表的数组，每个空闲链表对应一个大小类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分配：确定请求的大小类，对对应的链表首次适配（当然其他策略也可以），查找合适的块；若没有找到，就查找下一个更大的大小类对应的链表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合并：合并后的块</a:t>
            </a:r>
            <a:r>
              <a:rPr lang="en-US" altLang="zh-CN" sz="2400" dirty="0"/>
              <a:t>size</a:t>
            </a:r>
            <a:r>
              <a:rPr lang="zh-CN" altLang="en-US" sz="2400" dirty="0"/>
              <a:t>发生变化，找到对应的空闲链表并插入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分割：分割后剩余部分</a:t>
            </a:r>
            <a:r>
              <a:rPr lang="en-US" altLang="zh-CN" sz="2400" dirty="0"/>
              <a:t>size</a:t>
            </a:r>
            <a:r>
              <a:rPr lang="zh-CN" altLang="en-US" sz="2400" dirty="0"/>
              <a:t>也变化了，应该放入合适的空闲链表中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优点：快速，内存利用率也得到改善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033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95DED-9C3F-4B08-AB1B-4F3C9EAA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16283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err="1"/>
              <a:t>glibc</a:t>
            </a:r>
            <a:r>
              <a:rPr lang="zh-CN" altLang="en-US" sz="3600" dirty="0"/>
              <a:t>中</a:t>
            </a:r>
            <a:r>
              <a:rPr lang="en-US" altLang="zh-CN" sz="3600" dirty="0"/>
              <a:t>malloc</a:t>
            </a:r>
            <a:r>
              <a:rPr lang="zh-CN" altLang="en-US" sz="3600" dirty="0"/>
              <a:t>文档中对于分离适配的具体实现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3AF32C-B087-4674-8B4A-22C3FED8FA47}"/>
              </a:ext>
            </a:extLst>
          </p:cNvPr>
          <p:cNvSpPr txBox="1"/>
          <p:nvPr/>
        </p:nvSpPr>
        <p:spPr>
          <a:xfrm>
            <a:off x="526687" y="911850"/>
            <a:ext cx="1085834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Bin</a:t>
            </a:r>
            <a:r>
              <a:rPr lang="en-US" altLang="zh-CN" sz="2000" dirty="0"/>
              <a:t>:</a:t>
            </a:r>
            <a:r>
              <a:rPr lang="zh-CN" altLang="en-US" sz="2000" dirty="0"/>
              <a:t>一个</a:t>
            </a:r>
            <a:r>
              <a:rPr lang="en-US" altLang="zh-CN" sz="2000" dirty="0"/>
              <a:t>bin</a:t>
            </a:r>
            <a:r>
              <a:rPr lang="zh-CN" altLang="en-US" sz="2000" dirty="0"/>
              <a:t>就是上文所说的一个大小类对应的空闲链表</a:t>
            </a:r>
            <a:r>
              <a:rPr lang="en-US" altLang="zh-CN" sz="2000" dirty="0"/>
              <a:t>,</a:t>
            </a:r>
            <a:r>
              <a:rPr lang="zh-CN" altLang="en-US" sz="2000" dirty="0"/>
              <a:t>用以保存 </a:t>
            </a:r>
            <a:r>
              <a:rPr lang="en-US" altLang="zh-CN" sz="2000" dirty="0"/>
              <a:t>free chunks</a:t>
            </a:r>
            <a:r>
              <a:rPr lang="zh-CN" altLang="en-US" sz="2000" dirty="0"/>
              <a:t>。</a:t>
            </a:r>
            <a:r>
              <a:rPr lang="en-US" altLang="zh-CN" sz="2000" dirty="0"/>
              <a:t>bin </a:t>
            </a:r>
            <a:r>
              <a:rPr lang="zh-CN" altLang="en-US" sz="2000" dirty="0"/>
              <a:t>被分为如下几种类型：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fast bin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unsorted bin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small bin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large bin</a:t>
            </a:r>
          </a:p>
          <a:p>
            <a:r>
              <a:rPr lang="en-US" altLang="zh-CN" sz="2000" dirty="0" err="1"/>
              <a:t>malloc_state</a:t>
            </a:r>
            <a:r>
              <a:rPr lang="zh-CN" altLang="en-US" sz="2000" dirty="0"/>
              <a:t>结构体中有</a:t>
            </a:r>
            <a:r>
              <a:rPr lang="en-US" altLang="zh-CN" sz="2000" dirty="0" err="1"/>
              <a:t>fastbinsY</a:t>
            </a:r>
            <a:r>
              <a:rPr lang="zh-CN" altLang="en-US" sz="2000" dirty="0"/>
              <a:t>和</a:t>
            </a:r>
            <a:r>
              <a:rPr lang="en-US" altLang="zh-CN" sz="2000" dirty="0"/>
              <a:t>bins</a:t>
            </a:r>
            <a:r>
              <a:rPr lang="zh-CN" altLang="en-US" sz="2000" dirty="0"/>
              <a:t>数组</a:t>
            </a:r>
            <a:endParaRPr lang="en-US" altLang="zh-CN" sz="2000" dirty="0"/>
          </a:p>
          <a:p>
            <a:r>
              <a:rPr lang="zh-CN" altLang="en-US" sz="2000" dirty="0"/>
              <a:t>前者用以保存 </a:t>
            </a:r>
            <a:r>
              <a:rPr lang="en-US" altLang="zh-CN" sz="2000" dirty="0"/>
              <a:t>fast bin</a:t>
            </a:r>
          </a:p>
          <a:p>
            <a:r>
              <a:rPr lang="zh-CN" altLang="en-US" sz="2000" dirty="0"/>
              <a:t>后者用于保存 </a:t>
            </a:r>
            <a:r>
              <a:rPr lang="en-US" altLang="zh-CN" sz="2000" dirty="0"/>
              <a:t>unsorted bin</a:t>
            </a:r>
            <a:r>
              <a:rPr lang="zh-CN" altLang="en-US" sz="2000" dirty="0"/>
              <a:t>、</a:t>
            </a:r>
            <a:r>
              <a:rPr lang="en-US" altLang="zh-CN" sz="2000" dirty="0"/>
              <a:t>small bin </a:t>
            </a:r>
            <a:r>
              <a:rPr lang="zh-CN" altLang="en-US" sz="2000" dirty="0"/>
              <a:t>以及 </a:t>
            </a:r>
            <a:r>
              <a:rPr lang="en-US" altLang="zh-CN" sz="2000" dirty="0"/>
              <a:t>large bin</a:t>
            </a:r>
          </a:p>
          <a:p>
            <a:endParaRPr lang="en-US" altLang="zh-CN" sz="600" dirty="0"/>
          </a:p>
          <a:p>
            <a:r>
              <a:rPr lang="en-US" altLang="zh-CN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malloc_chunk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mchunkptr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malloc_state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 ...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altLang="zh-CN" sz="16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Fastbins</a:t>
            </a:r>
            <a:r>
              <a:rPr lang="en-US" altLang="zh-CN" sz="16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mfastbinptr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fastbinsY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NFASTBINS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 /* Normal bins packed as described above */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mchunkptr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NBINS 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因为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unsorted bin</a:t>
            </a:r>
            <a:r>
              <a:rPr lang="zh-CN" alt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small bin </a:t>
            </a:r>
            <a:r>
              <a:rPr lang="zh-CN" alt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large bin</a:t>
            </a:r>
            <a:r>
              <a:rPr lang="zh-CN" alt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是双向链表，</a:t>
            </a:r>
            <a:r>
              <a:rPr lang="zh-CN" alt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每个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free chunk</a:t>
            </a:r>
            <a:r>
              <a:rPr lang="zh-CN" alt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包含两个指针；所以这里需要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*2</a:t>
            </a: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F3F104-AF7A-49B0-A8FE-D68CDF66E162}"/>
              </a:ext>
            </a:extLst>
          </p:cNvPr>
          <p:cNvSpPr txBox="1"/>
          <p:nvPr/>
        </p:nvSpPr>
        <p:spPr>
          <a:xfrm>
            <a:off x="563781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362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2E67D-3045-4349-9B51-016755FA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垃圾收集器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380923-FBA0-4089-A987-6DC5631FE9D9}"/>
              </a:ext>
            </a:extLst>
          </p:cNvPr>
          <p:cNvSpPr txBox="1"/>
          <p:nvPr/>
        </p:nvSpPr>
        <p:spPr>
          <a:xfrm>
            <a:off x="838200" y="4354643"/>
            <a:ext cx="95724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维护一张</a:t>
            </a:r>
            <a:r>
              <a:rPr lang="zh-CN" altLang="en-US" sz="2000" dirty="0">
                <a:solidFill>
                  <a:srgbClr val="FF0000"/>
                </a:solidFill>
              </a:rPr>
              <a:t>有向可达图</a:t>
            </a:r>
            <a:r>
              <a:rPr lang="zh-CN" altLang="en-US" sz="2000" dirty="0"/>
              <a:t>，根节点不在堆中（可以在栈中，寄存器中）</a:t>
            </a:r>
            <a:r>
              <a:rPr lang="en-US" altLang="zh-CN" sz="2000" dirty="0"/>
              <a:t>,</a:t>
            </a:r>
            <a:r>
              <a:rPr lang="zh-CN" altLang="en-US" sz="2000" dirty="0"/>
              <a:t>不可达结点就是垃圾（垃圾就是不再被使用的已分配块），释放不可达结点并插回空闲链表实现对垃圾的回收</a:t>
            </a:r>
            <a:endParaRPr lang="en-US" altLang="zh-CN" sz="2000" dirty="0"/>
          </a:p>
          <a:p>
            <a:r>
              <a:rPr lang="en-US" altLang="zh-CN" sz="2000" dirty="0"/>
              <a:t>C</a:t>
            </a:r>
            <a:r>
              <a:rPr lang="zh-CN" altLang="en-US" sz="2000" dirty="0"/>
              <a:t>和</a:t>
            </a:r>
            <a:r>
              <a:rPr lang="en-US" altLang="zh-CN" sz="2000" dirty="0"/>
              <a:t>C++</a:t>
            </a:r>
            <a:r>
              <a:rPr lang="zh-CN" altLang="en-US" sz="2000" dirty="0"/>
              <a:t>中也有垃圾收集器，但不能精确地维护可达图，一些不可达结点会被误认为是可达的，是一种保守的垃圾收集器，因而还是要求程序员手动释放防止内存泄漏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745303-C960-49F3-AD31-DE529DA62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8514"/>
            <a:ext cx="7550538" cy="28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9CE30-0F6C-4C78-9666-E2F1CAAD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546CD5-EFAF-4C3A-95EB-9628BF802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19" y="596754"/>
            <a:ext cx="4419827" cy="56644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B9674AD-D51C-44F6-B8EE-7336F25F6A91}"/>
              </a:ext>
            </a:extLst>
          </p:cNvPr>
          <p:cNvSpPr txBox="1"/>
          <p:nvPr/>
        </p:nvSpPr>
        <p:spPr>
          <a:xfrm>
            <a:off x="930583" y="1859338"/>
            <a:ext cx="631835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sz="2000" dirty="0"/>
              <a:t>堆：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brk</a:t>
            </a:r>
            <a:r>
              <a:rPr lang="zh-CN" altLang="en-US" sz="2000" dirty="0"/>
              <a:t>指针</a:t>
            </a:r>
            <a:r>
              <a:rPr lang="en-US" altLang="zh-CN" sz="2000" dirty="0"/>
              <a:t>:</a:t>
            </a:r>
            <a:r>
              <a:rPr lang="zh-CN" altLang="en-US" sz="2000" dirty="0"/>
              <a:t>堆顶</a:t>
            </a:r>
            <a:endParaRPr lang="en-US" altLang="zh-CN" sz="2000" dirty="0"/>
          </a:p>
          <a:p>
            <a:r>
              <a:rPr lang="zh-CN" alt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当堆申请新的内存空间时，只需要将 </a:t>
            </a:r>
            <a:r>
              <a:rPr lang="en-US" altLang="zh-CN" sz="2000" b="0" i="0" dirty="0" err="1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brk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指针增加对应      的大小</a:t>
            </a:r>
            <a:r>
              <a:rPr lang="en-US" altLang="zh-CN" sz="2000" dirty="0">
                <a:solidFill>
                  <a:srgbClr val="444444"/>
                </a:solidFill>
                <a:latin typeface="Tahoma" panose="020B0604030504040204" pitchFamily="34" charset="0"/>
              </a:rPr>
              <a:t>  void* </a:t>
            </a:r>
            <a:r>
              <a:rPr lang="en-US" altLang="zh-CN" sz="2000" dirty="0" err="1">
                <a:solidFill>
                  <a:srgbClr val="444444"/>
                </a:solidFill>
                <a:latin typeface="Tahoma" panose="020B0604030504040204" pitchFamily="34" charset="0"/>
              </a:rPr>
              <a:t>sbrk</a:t>
            </a:r>
            <a:r>
              <a:rPr lang="en-US" altLang="zh-CN" sz="2000" dirty="0">
                <a:solidFill>
                  <a:srgbClr val="444444"/>
                </a:solidFill>
                <a:latin typeface="Tahoma" panose="020B0604030504040204" pitchFamily="34" charset="0"/>
              </a:rPr>
              <a:t>(</a:t>
            </a:r>
            <a:r>
              <a:rPr lang="en-US" altLang="zh-CN" sz="2000" dirty="0" err="1">
                <a:solidFill>
                  <a:srgbClr val="444444"/>
                </a:solidFill>
                <a:latin typeface="Tahoma" panose="020B0604030504040204" pitchFamily="34" charset="0"/>
              </a:rPr>
              <a:t>intptr_t</a:t>
            </a:r>
            <a:r>
              <a:rPr lang="en-US" altLang="zh-CN" sz="2000" dirty="0">
                <a:solidFill>
                  <a:srgbClr val="444444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dirty="0" err="1">
                <a:solidFill>
                  <a:srgbClr val="444444"/>
                </a:solidFill>
                <a:latin typeface="Tahoma" panose="020B0604030504040204" pitchFamily="34" charset="0"/>
              </a:rPr>
              <a:t>incr</a:t>
            </a:r>
            <a:r>
              <a:rPr lang="en-US" altLang="zh-CN" sz="2000" dirty="0">
                <a:solidFill>
                  <a:srgbClr val="444444"/>
                </a:solidFill>
                <a:latin typeface="Tahoma" panose="020B0604030504040204" pitchFamily="34" charset="0"/>
              </a:rPr>
              <a:t>)</a:t>
            </a:r>
          </a:p>
          <a:p>
            <a:r>
              <a:rPr lang="en-US" altLang="zh-CN" sz="2000" dirty="0" err="1">
                <a:solidFill>
                  <a:srgbClr val="444444"/>
                </a:solidFill>
                <a:latin typeface="Tahoma" panose="020B0604030504040204" pitchFamily="34" charset="0"/>
              </a:rPr>
              <a:t>incr</a:t>
            </a:r>
            <a:r>
              <a:rPr lang="zh-CN" altLang="en-US" sz="2000" dirty="0">
                <a:solidFill>
                  <a:srgbClr val="444444"/>
                </a:solidFill>
                <a:latin typeface="Tahoma" panose="020B0604030504040204" pitchFamily="34" charset="0"/>
              </a:rPr>
              <a:t>也</a:t>
            </a:r>
            <a:r>
              <a:rPr lang="zh-CN" altLang="en-US" sz="2000" dirty="0">
                <a:solidFill>
                  <a:srgbClr val="FF0000"/>
                </a:solidFill>
                <a:latin typeface="Tahoma" panose="020B0604030504040204" pitchFamily="34" charset="0"/>
              </a:rPr>
              <a:t>可以是负数</a:t>
            </a:r>
            <a:r>
              <a:rPr lang="zh-CN" altLang="en-US" sz="2000" dirty="0">
                <a:solidFill>
                  <a:srgbClr val="444444"/>
                </a:solidFill>
                <a:latin typeface="Tahoma" panose="020B0604030504040204" pitchFamily="34" charset="0"/>
              </a:rPr>
              <a:t>，</a:t>
            </a:r>
            <a:r>
              <a:rPr lang="zh-CN" altLang="en-US" sz="2000">
                <a:solidFill>
                  <a:srgbClr val="444444"/>
                </a:solidFill>
                <a:latin typeface="Tahoma" panose="020B0604030504040204" pitchFamily="34" charset="0"/>
              </a:rPr>
              <a:t>收缩堆</a:t>
            </a:r>
            <a:endParaRPr lang="en-US" altLang="zh-CN" sz="2000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endParaRPr lang="en-US" altLang="zh-CN" sz="2000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444444"/>
                </a:solidFill>
                <a:latin typeface="Tahoma" panose="020B0604030504040204" pitchFamily="34" charset="0"/>
              </a:rPr>
              <a:t>基本单位是</a:t>
            </a:r>
            <a:r>
              <a:rPr lang="en-US" altLang="zh-CN" sz="2000" dirty="0">
                <a:solidFill>
                  <a:srgbClr val="444444"/>
                </a:solidFill>
                <a:latin typeface="Tahoma" panose="020B0604030504040204" pitchFamily="34" charset="0"/>
              </a:rPr>
              <a:t>block(chunk)</a:t>
            </a:r>
            <a:r>
              <a:rPr lang="zh-CN" altLang="en-US" sz="2000" dirty="0">
                <a:solidFill>
                  <a:srgbClr val="444444"/>
                </a:solidFill>
                <a:latin typeface="Tahoma" panose="020B0604030504040204" pitchFamily="34" charset="0"/>
              </a:rPr>
              <a:t>，</a:t>
            </a:r>
            <a:r>
              <a:rPr lang="en-US" altLang="zh-CN" sz="2000" dirty="0" err="1">
                <a:solidFill>
                  <a:srgbClr val="444444"/>
                </a:solidFill>
                <a:latin typeface="Tahoma" panose="020B0604030504040204" pitchFamily="34" charset="0"/>
              </a:rPr>
              <a:t>blcok</a:t>
            </a:r>
            <a:r>
              <a:rPr lang="zh-CN" altLang="en-US" sz="2000" dirty="0">
                <a:solidFill>
                  <a:srgbClr val="444444"/>
                </a:solidFill>
                <a:latin typeface="Tahoma" panose="020B0604030504040204" pitchFamily="34" charset="0"/>
              </a:rPr>
              <a:t>有两种状态：已分配</a:t>
            </a:r>
            <a:r>
              <a:rPr lang="en-US" altLang="zh-CN" sz="2000" dirty="0">
                <a:solidFill>
                  <a:srgbClr val="444444"/>
                </a:solidFill>
                <a:latin typeface="Tahoma" panose="020B0604030504040204" pitchFamily="34" charset="0"/>
              </a:rPr>
              <a:t>(allocated)</a:t>
            </a:r>
            <a:r>
              <a:rPr lang="zh-CN" altLang="en-US" sz="2000" dirty="0">
                <a:solidFill>
                  <a:srgbClr val="444444"/>
                </a:solidFill>
                <a:latin typeface="Tahoma" panose="020B0604030504040204" pitchFamily="34" charset="0"/>
              </a:rPr>
              <a:t>和空闲</a:t>
            </a:r>
            <a:r>
              <a:rPr lang="en-US" altLang="zh-CN" sz="2000" dirty="0">
                <a:solidFill>
                  <a:srgbClr val="444444"/>
                </a:solidFill>
                <a:latin typeface="Tahoma" panose="020B0604030504040204" pitchFamily="34" charset="0"/>
              </a:rPr>
              <a:t>(free)    </a:t>
            </a:r>
            <a:r>
              <a:rPr lang="zh-CN" altLang="en-US" sz="2000" dirty="0">
                <a:solidFill>
                  <a:srgbClr val="444444"/>
                </a:solidFill>
                <a:latin typeface="Tahoma" panose="020B0604030504040204" pitchFamily="34" charset="0"/>
              </a:rPr>
              <a:t>堆可以视为</a:t>
            </a:r>
            <a:r>
              <a:rPr lang="en-US" altLang="zh-CN" sz="2000" dirty="0">
                <a:solidFill>
                  <a:srgbClr val="444444"/>
                </a:solidFill>
                <a:latin typeface="Tahoma" panose="020B0604030504040204" pitchFamily="34" charset="0"/>
              </a:rPr>
              <a:t>block</a:t>
            </a:r>
            <a:r>
              <a:rPr lang="zh-CN" altLang="en-US" sz="2000" dirty="0">
                <a:solidFill>
                  <a:srgbClr val="444444"/>
                </a:solidFill>
                <a:latin typeface="Tahoma" panose="020B0604030504040204" pitchFamily="34" charset="0"/>
              </a:rPr>
              <a:t>的集合</a:t>
            </a:r>
            <a:endParaRPr lang="en-US" altLang="zh-CN" sz="2000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r>
              <a:rPr lang="en-US" altLang="zh-CN" sz="2000" dirty="0">
                <a:solidFill>
                  <a:srgbClr val="444444"/>
                </a:solidFill>
                <a:latin typeface="Tahoma" panose="020B0604030504040204" pitchFamily="34" charset="0"/>
              </a:rPr>
              <a:t>    </a:t>
            </a:r>
            <a:r>
              <a:rPr lang="zh-CN" altLang="en-US" sz="2000" dirty="0">
                <a:solidFill>
                  <a:srgbClr val="444444"/>
                </a:solidFill>
                <a:latin typeface="Tahoma" panose="020B0604030504040204" pitchFamily="34" charset="0"/>
              </a:rPr>
              <a:t>已分配块后续可以被释放，空闲块后续可以被分配</a:t>
            </a:r>
            <a:endParaRPr lang="en-US" altLang="zh-CN" sz="2000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endParaRPr lang="en-US" altLang="zh-CN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26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FCA26-1B77-4407-8531-5FFC20AD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38" y="365126"/>
            <a:ext cx="10515600" cy="1088921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2.Malloc package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BF4622-BC70-4A3C-BAA7-4704F541AE02}"/>
              </a:ext>
            </a:extLst>
          </p:cNvPr>
          <p:cNvSpPr txBox="1"/>
          <p:nvPr/>
        </p:nvSpPr>
        <p:spPr>
          <a:xfrm>
            <a:off x="1048062" y="1390885"/>
            <a:ext cx="101870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void *malloc(</a:t>
            </a:r>
            <a:r>
              <a:rPr lang="en-US" altLang="zh-CN" dirty="0" err="1"/>
              <a:t>size_t</a:t>
            </a:r>
            <a:r>
              <a:rPr lang="en-US" altLang="zh-CN" dirty="0"/>
              <a:t> size)</a:t>
            </a:r>
          </a:p>
          <a:p>
            <a:r>
              <a:rPr lang="zh-CN" altLang="en-US" dirty="0"/>
              <a:t>返回指向分配出的块开头的</a:t>
            </a:r>
            <a:r>
              <a:rPr lang="en-US" altLang="zh-CN" dirty="0"/>
              <a:t>(</a:t>
            </a:r>
            <a:r>
              <a:rPr lang="zh-CN" altLang="en-US" dirty="0"/>
              <a:t>无类型</a:t>
            </a:r>
            <a:r>
              <a:rPr lang="en-US" altLang="zh-CN" dirty="0"/>
              <a:t>)</a:t>
            </a:r>
            <a:r>
              <a:rPr lang="zh-CN" altLang="en-US" dirty="0"/>
              <a:t>指针</a:t>
            </a:r>
            <a:r>
              <a:rPr lang="en-US" altLang="zh-CN" dirty="0"/>
              <a:t>,</a:t>
            </a:r>
            <a:r>
              <a:rPr lang="zh-CN" altLang="en-US" dirty="0"/>
              <a:t>根据具体需求，无类型指针转为具体类型指针</a:t>
            </a:r>
            <a:endParaRPr lang="en-US" altLang="zh-CN" dirty="0"/>
          </a:p>
          <a:p>
            <a:r>
              <a:rPr lang="en-US" altLang="zh-CN" dirty="0"/>
              <a:t>int *p;</a:t>
            </a:r>
          </a:p>
          <a:p>
            <a:r>
              <a:rPr lang="en-US" altLang="zh-CN" dirty="0"/>
              <a:t>p=(int*)malloc(n*</a:t>
            </a:r>
            <a:r>
              <a:rPr lang="en-US" altLang="zh-CN" dirty="0" err="1"/>
              <a:t>sizeof</a:t>
            </a:r>
            <a:r>
              <a:rPr lang="en-US" altLang="zh-CN" dirty="0"/>
              <a:t>(int));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申请失败或</a:t>
            </a:r>
            <a:r>
              <a:rPr lang="en-US" altLang="zh-CN" dirty="0">
                <a:solidFill>
                  <a:srgbClr val="FF0000"/>
                </a:solidFill>
              </a:rPr>
              <a:t>size=0</a:t>
            </a:r>
            <a:r>
              <a:rPr lang="zh-CN" altLang="en-US" dirty="0">
                <a:solidFill>
                  <a:srgbClr val="FF0000"/>
                </a:solidFill>
              </a:rPr>
              <a:t>时返回</a:t>
            </a:r>
            <a:r>
              <a:rPr lang="en-US" altLang="zh-CN" dirty="0">
                <a:solidFill>
                  <a:srgbClr val="FF0000"/>
                </a:solidFill>
              </a:rPr>
              <a:t>NULL</a:t>
            </a:r>
            <a:r>
              <a:rPr lang="zh-CN" altLang="en-US" dirty="0"/>
              <a:t>，申请失败时还会设置</a:t>
            </a:r>
            <a:r>
              <a:rPr lang="en-US" altLang="zh-CN" dirty="0" err="1"/>
              <a:t>errno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Void free(void *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ptr</a:t>
            </a:r>
            <a:r>
              <a:rPr lang="zh-CN" altLang="en-US" dirty="0"/>
              <a:t>必须指向一个已分配块的开头，即只能释放已分配块</a:t>
            </a:r>
            <a:endParaRPr lang="en-US" altLang="zh-CN" dirty="0"/>
          </a:p>
          <a:p>
            <a:r>
              <a:rPr lang="zh-CN" altLang="en-US" dirty="0"/>
              <a:t>释放指的是释放这块内存，原先指向这片内存的指针在这篇内存释放以后依然指向原地址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Other functions:</a:t>
            </a:r>
          </a:p>
          <a:p>
            <a:r>
              <a:rPr lang="en-US" altLang="zh-CN" dirty="0" err="1"/>
              <a:t>Calloc</a:t>
            </a:r>
            <a:r>
              <a:rPr lang="zh-CN" altLang="en-US" dirty="0"/>
              <a:t>：</a:t>
            </a:r>
            <a:r>
              <a:rPr lang="en-US" altLang="zh-CN" dirty="0"/>
              <a:t>malloc</a:t>
            </a:r>
            <a:r>
              <a:rPr lang="zh-CN" altLang="en-US" dirty="0"/>
              <a:t>分配后并不初始化 </a:t>
            </a:r>
            <a:r>
              <a:rPr lang="en-US" altLang="zh-CN" dirty="0" err="1"/>
              <a:t>calloc</a:t>
            </a:r>
            <a:r>
              <a:rPr lang="zh-CN" altLang="en-US" dirty="0">
                <a:solidFill>
                  <a:srgbClr val="FF0000"/>
                </a:solidFill>
              </a:rPr>
              <a:t>初始化为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  <a:p>
            <a:r>
              <a:rPr lang="en-US" altLang="zh-CN" dirty="0" err="1"/>
              <a:t>Realloc</a:t>
            </a:r>
            <a:r>
              <a:rPr lang="zh-CN" altLang="en-US" dirty="0"/>
              <a:t>：改变先前分配块的大小；返回指向新块的指针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块的位置可能与原来不同</a:t>
            </a:r>
            <a:r>
              <a:rPr lang="zh-CN" altLang="en-US" dirty="0"/>
              <a:t>，如果原来的块无法满足扩大</a:t>
            </a:r>
            <a:r>
              <a:rPr lang="en-US" altLang="zh-CN" dirty="0"/>
              <a:t>size</a:t>
            </a:r>
            <a:r>
              <a:rPr lang="zh-CN" altLang="en-US" dirty="0"/>
              <a:t>的需求）</a:t>
            </a:r>
            <a:endParaRPr lang="en-US" altLang="zh-CN" dirty="0"/>
          </a:p>
          <a:p>
            <a:r>
              <a:rPr lang="en-US" altLang="zh-CN" dirty="0" err="1"/>
              <a:t>Sbrk</a:t>
            </a:r>
            <a:r>
              <a:rPr lang="zh-CN" altLang="en-US" dirty="0"/>
              <a:t>：实现堆的扩展与收缩，一般只有现有堆中的空闲块无法满足新的内存分配请求</a:t>
            </a:r>
            <a:r>
              <a:rPr lang="en-US" altLang="zh-CN" dirty="0"/>
              <a:t>(</a:t>
            </a:r>
            <a:r>
              <a:rPr lang="zh-CN" altLang="en-US" dirty="0"/>
              <a:t>且合并也无法满足</a:t>
            </a:r>
            <a:r>
              <a:rPr lang="en-US" altLang="zh-CN" dirty="0"/>
              <a:t>)</a:t>
            </a:r>
            <a:r>
              <a:rPr lang="zh-CN" altLang="en-US" dirty="0"/>
              <a:t>时会调用</a:t>
            </a:r>
            <a:r>
              <a:rPr lang="en-US" altLang="zh-CN" dirty="0" err="1"/>
              <a:t>sbrk</a:t>
            </a:r>
            <a:r>
              <a:rPr lang="zh-CN" altLang="en-US" dirty="0"/>
              <a:t>向内核申请额外的空间</a:t>
            </a:r>
          </a:p>
        </p:txBody>
      </p:sp>
    </p:spTree>
    <p:extLst>
      <p:ext uri="{BB962C8B-B14F-4D97-AF65-F5344CB8AC3E}">
        <p14:creationId xmlns:p14="http://schemas.microsoft.com/office/powerpoint/2010/main" val="230400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1C3928-C89A-42FD-925D-4AE177F780D7}"/>
              </a:ext>
            </a:extLst>
          </p:cNvPr>
          <p:cNvSpPr txBox="1"/>
          <p:nvPr/>
        </p:nvSpPr>
        <p:spPr>
          <a:xfrm>
            <a:off x="1229193" y="464695"/>
            <a:ext cx="6813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3.</a:t>
            </a:r>
            <a:r>
              <a:rPr lang="zh-CN" altLang="en-US" sz="3600" dirty="0"/>
              <a:t>两种分配器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A6C2C5-002E-4276-A08A-D9329BAAC4D7}"/>
              </a:ext>
            </a:extLst>
          </p:cNvPr>
          <p:cNvSpPr txBox="1"/>
          <p:nvPr/>
        </p:nvSpPr>
        <p:spPr>
          <a:xfrm>
            <a:off x="1101778" y="2305615"/>
            <a:ext cx="10193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显式分配器 </a:t>
            </a:r>
            <a:r>
              <a:rPr lang="en-US" altLang="zh-CN" sz="2800" dirty="0"/>
              <a:t>vs </a:t>
            </a:r>
            <a:r>
              <a:rPr lang="zh-CN" altLang="en-US" sz="2800" dirty="0"/>
              <a:t>隐式分配器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都需要手动分配，</a:t>
            </a:r>
            <a:endParaRPr lang="en-US" altLang="zh-CN" sz="2800" dirty="0"/>
          </a:p>
          <a:p>
            <a:r>
              <a:rPr lang="zh-CN" altLang="en-US" sz="2800" dirty="0"/>
              <a:t>前者需要显式释放</a:t>
            </a:r>
            <a:r>
              <a:rPr lang="en-US" altLang="zh-CN" sz="2800" dirty="0"/>
              <a:t>(</a:t>
            </a:r>
            <a:r>
              <a:rPr lang="zh-CN" altLang="en-US" sz="2800" dirty="0"/>
              <a:t>比如调用</a:t>
            </a:r>
            <a:r>
              <a:rPr lang="en-US" altLang="zh-CN" sz="2800" dirty="0"/>
              <a:t>free</a:t>
            </a:r>
            <a:r>
              <a:rPr lang="zh-CN" altLang="en-US" sz="2800" dirty="0"/>
              <a:t>函数</a:t>
            </a:r>
            <a:r>
              <a:rPr lang="en-US" altLang="zh-CN" sz="2800" dirty="0"/>
              <a:t>)</a:t>
            </a:r>
          </a:p>
          <a:p>
            <a:r>
              <a:rPr lang="zh-CN" altLang="en-US" sz="2800" dirty="0"/>
              <a:t>后者不需要显式释放，垃圾收集器会进行检测并自动释放</a:t>
            </a:r>
          </a:p>
        </p:txBody>
      </p:sp>
    </p:spTree>
    <p:extLst>
      <p:ext uri="{BB962C8B-B14F-4D97-AF65-F5344CB8AC3E}">
        <p14:creationId xmlns:p14="http://schemas.microsoft.com/office/powerpoint/2010/main" val="274463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13E6F-34BE-4784-9815-B7A8ED60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56" y="65322"/>
            <a:ext cx="10515600" cy="1325563"/>
          </a:xfrm>
        </p:spPr>
        <p:txBody>
          <a:bodyPr/>
          <a:lstStyle/>
          <a:p>
            <a:r>
              <a:rPr lang="zh-CN" altLang="en-US" dirty="0"/>
              <a:t>分配器的设计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AB00DE1-A70A-4ECA-96BE-EFF665085254}"/>
                  </a:ext>
                </a:extLst>
              </p:cNvPr>
              <p:cNvSpPr txBox="1"/>
              <p:nvPr/>
            </p:nvSpPr>
            <p:spPr>
              <a:xfrm>
                <a:off x="1056807" y="1461540"/>
                <a:ext cx="9556230" cy="4726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要求：</a:t>
                </a:r>
                <a:endParaRPr lang="en-US" altLang="zh-CN" sz="2400" dirty="0"/>
              </a:p>
              <a:p>
                <a:r>
                  <a:rPr lang="zh-CN" altLang="en-US" sz="2400" dirty="0"/>
                  <a:t>处理任意请求序列：不能假设一个顺序</a:t>
                </a:r>
                <a:endParaRPr lang="en-US" altLang="zh-CN" sz="2400" dirty="0"/>
              </a:p>
              <a:p>
                <a:r>
                  <a:rPr lang="zh-CN" altLang="en-US" sz="2400" dirty="0"/>
                  <a:t>立即响应请求：不能通过缓冲等办法来调整顺序以优化</a:t>
                </a:r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对齐</a:t>
                </a:r>
                <a:r>
                  <a:rPr lang="zh-CN" altLang="en-US" sz="2400" dirty="0"/>
                  <a:t>：</a:t>
                </a:r>
                <a:r>
                  <a:rPr lang="en-US" altLang="zh-CN" sz="2400" dirty="0">
                    <a:solidFill>
                      <a:srgbClr val="444444"/>
                    </a:solidFill>
                    <a:latin typeface="Tahoma" panose="020B0604030504040204" pitchFamily="34" charset="0"/>
                  </a:rPr>
                  <a:t>32</a:t>
                </a:r>
                <a:r>
                  <a:rPr lang="zh-CN" altLang="en-US" sz="2400" dirty="0">
                    <a:solidFill>
                      <a:srgbClr val="444444"/>
                    </a:solidFill>
                    <a:latin typeface="Tahoma" panose="020B0604030504040204" pitchFamily="34" charset="0"/>
                  </a:rPr>
                  <a:t>位模式中，</a:t>
                </a:r>
                <a:r>
                  <a:rPr lang="en-US" altLang="zh-CN" sz="2400" dirty="0">
                    <a:solidFill>
                      <a:srgbClr val="444444"/>
                    </a:solidFill>
                    <a:latin typeface="Tahoma" panose="020B0604030504040204" pitchFamily="34" charset="0"/>
                  </a:rPr>
                  <a:t>malloc</a:t>
                </a:r>
                <a:r>
                  <a:rPr lang="zh-CN" altLang="en-US" sz="2400" dirty="0">
                    <a:solidFill>
                      <a:srgbClr val="444444"/>
                    </a:solidFill>
                    <a:latin typeface="Tahoma" panose="020B0604030504040204" pitchFamily="34" charset="0"/>
                  </a:rPr>
                  <a:t>返回的块的地址必须是</a:t>
                </a:r>
                <a:r>
                  <a:rPr lang="en-US" altLang="zh-CN" sz="2400" dirty="0">
                    <a:solidFill>
                      <a:srgbClr val="444444"/>
                    </a:solidFill>
                    <a:latin typeface="Tahoma" panose="020B0604030504040204" pitchFamily="34" charset="0"/>
                  </a:rPr>
                  <a:t>8</a:t>
                </a:r>
                <a:r>
                  <a:rPr lang="zh-CN" altLang="en-US" sz="2400" dirty="0">
                    <a:solidFill>
                      <a:srgbClr val="444444"/>
                    </a:solidFill>
                    <a:latin typeface="Tahoma" panose="020B0604030504040204" pitchFamily="34" charset="0"/>
                  </a:rPr>
                  <a:t>的倍数</a:t>
                </a:r>
                <a:endParaRPr lang="en-US" altLang="zh-CN" sz="2400" dirty="0">
                  <a:solidFill>
                    <a:srgbClr val="444444"/>
                  </a:solidFill>
                  <a:latin typeface="Tahoma" panose="020B0604030504040204" pitchFamily="34" charset="0"/>
                </a:endParaRPr>
              </a:p>
              <a:p>
                <a:r>
                  <a:rPr lang="en-US" altLang="zh-CN" sz="2400" dirty="0">
                    <a:solidFill>
                      <a:srgbClr val="444444"/>
                    </a:solidFill>
                    <a:latin typeface="Tahoma" panose="020B0604030504040204" pitchFamily="34" charset="0"/>
                  </a:rPr>
                  <a:t>          64</a:t>
                </a:r>
                <a:r>
                  <a:rPr lang="zh-CN" altLang="en-US" sz="2400" dirty="0">
                    <a:solidFill>
                      <a:srgbClr val="444444"/>
                    </a:solidFill>
                    <a:latin typeface="Tahoma" panose="020B0604030504040204" pitchFamily="34" charset="0"/>
                  </a:rPr>
                  <a:t>位模式，</a:t>
                </a:r>
                <a:r>
                  <a:rPr lang="en-US" altLang="zh-CN" sz="2400" dirty="0">
                    <a:solidFill>
                      <a:srgbClr val="444444"/>
                    </a:solidFill>
                    <a:latin typeface="Tahoma" panose="020B0604030504040204" pitchFamily="34" charset="0"/>
                  </a:rPr>
                  <a:t>malloc</a:t>
                </a:r>
                <a:r>
                  <a:rPr lang="zh-CN" altLang="en-US" sz="2400" dirty="0">
                    <a:solidFill>
                      <a:srgbClr val="444444"/>
                    </a:solidFill>
                    <a:latin typeface="Tahoma" panose="020B0604030504040204" pitchFamily="34" charset="0"/>
                  </a:rPr>
                  <a:t>返回的块的地址必须是</a:t>
                </a:r>
                <a:r>
                  <a:rPr lang="en-US" altLang="zh-CN" sz="2400" dirty="0">
                    <a:solidFill>
                      <a:srgbClr val="444444"/>
                    </a:solidFill>
                    <a:latin typeface="Tahoma" panose="020B0604030504040204" pitchFamily="34" charset="0"/>
                  </a:rPr>
                  <a:t>16</a:t>
                </a:r>
                <a:r>
                  <a:rPr lang="zh-CN" altLang="en-US" sz="2400" dirty="0">
                    <a:solidFill>
                      <a:srgbClr val="444444"/>
                    </a:solidFill>
                    <a:latin typeface="Tahoma" panose="020B0604030504040204" pitchFamily="34" charset="0"/>
                  </a:rPr>
                  <a:t>的倍数</a:t>
                </a:r>
                <a:r>
                  <a:rPr lang="en-US" altLang="zh-CN" sz="2400" dirty="0">
                    <a:solidFill>
                      <a:srgbClr val="444444"/>
                    </a:solidFill>
                    <a:latin typeface="Tahoma" panose="020B0604030504040204" pitchFamily="34" charset="0"/>
                  </a:rPr>
                  <a:t>(</a:t>
                </a:r>
                <a:r>
                  <a:rPr lang="zh-CN" altLang="en-US" sz="2400" dirty="0">
                    <a:solidFill>
                      <a:srgbClr val="444444"/>
                    </a:solidFill>
                    <a:latin typeface="Tahoma" panose="020B0604030504040204" pitchFamily="34" charset="0"/>
                  </a:rPr>
                  <a:t>双字对齐</a:t>
                </a:r>
                <a:r>
                  <a:rPr lang="en-US" altLang="zh-CN" sz="2400" dirty="0">
                    <a:solidFill>
                      <a:srgbClr val="444444"/>
                    </a:solidFill>
                    <a:latin typeface="Tahoma" panose="020B0604030504040204" pitchFamily="34" charset="0"/>
                  </a:rPr>
                  <a:t>)</a:t>
                </a:r>
              </a:p>
              <a:p>
                <a:r>
                  <a:rPr lang="zh-CN" altLang="en-US" sz="2400" dirty="0">
                    <a:solidFill>
                      <a:srgbClr val="444444"/>
                    </a:solidFill>
                    <a:latin typeface="Tahoma" panose="020B0604030504040204" pitchFamily="34" charset="0"/>
                  </a:rPr>
                  <a:t>不修改已分配的块：指的是不允许再移动或者压缩已分配块，只能操作空闲块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性能：</a:t>
                </a:r>
                <a:endParaRPr lang="en-US" altLang="zh-CN" sz="2400" dirty="0"/>
              </a:p>
              <a:p>
                <a:r>
                  <a:rPr lang="zh-CN" altLang="en-US" sz="2400" dirty="0"/>
                  <a:t>吞吐率 单位时间内完成请求</a:t>
                </a:r>
                <a:endParaRPr lang="en-US" altLang="zh-CN" sz="2400" dirty="0"/>
              </a:p>
              <a:p>
                <a:r>
                  <a:rPr lang="zh-CN" altLang="en-US" sz="2400" dirty="0"/>
                  <a:t>内存利用率（峰值利用率）：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希望最大化吞吐率，最大化内存利用率（最小化内存开销）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AB00DE1-A70A-4ECA-96BE-EFF665085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807" y="1461540"/>
                <a:ext cx="9556230" cy="4726102"/>
              </a:xfrm>
              <a:prstGeom prst="rect">
                <a:avLst/>
              </a:prstGeom>
              <a:blipFill>
                <a:blip r:embed="rId2"/>
                <a:stretch>
                  <a:fillRect l="-957" t="-903" b="-2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02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66B37-7AC5-436F-BAA7-D507DD54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23" y="72817"/>
            <a:ext cx="10515600" cy="1325563"/>
          </a:xfrm>
        </p:spPr>
        <p:txBody>
          <a:bodyPr/>
          <a:lstStyle/>
          <a:p>
            <a:r>
              <a:rPr lang="zh-CN" altLang="en-US" dirty="0"/>
              <a:t>碎片（</a:t>
            </a:r>
            <a:r>
              <a:rPr lang="en-US" altLang="zh-CN" dirty="0"/>
              <a:t>fragmentation)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54F443-D026-4EA9-B794-C24607B84455}"/>
              </a:ext>
            </a:extLst>
          </p:cNvPr>
          <p:cNvSpPr txBox="1"/>
          <p:nvPr/>
        </p:nvSpPr>
        <p:spPr>
          <a:xfrm>
            <a:off x="733268" y="1262841"/>
            <a:ext cx="9864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造成内存利用率低的主要原因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zh-CN" altLang="en-US" sz="2400" dirty="0"/>
              <a:t>内部碎片：</a:t>
            </a:r>
            <a:endParaRPr lang="en-US" altLang="zh-CN" sz="2400" dirty="0"/>
          </a:p>
          <a:p>
            <a:r>
              <a:rPr lang="zh-CN" altLang="en-US" sz="2400" dirty="0"/>
              <a:t>由于对齐要求和分配器策略，</a:t>
            </a:r>
            <a:r>
              <a:rPr lang="en-US" altLang="zh-CN" sz="2400" dirty="0"/>
              <a:t>payload</a:t>
            </a:r>
            <a:r>
              <a:rPr lang="zh-CN" altLang="en-US" sz="2400" dirty="0"/>
              <a:t>比</a:t>
            </a:r>
            <a:r>
              <a:rPr lang="en-US" altLang="zh-CN" sz="2400" dirty="0"/>
              <a:t>block size</a:t>
            </a:r>
            <a:r>
              <a:rPr lang="zh-CN" altLang="en-US" sz="2400" dirty="0"/>
              <a:t>小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400" dirty="0"/>
          </a:p>
          <a:p>
            <a:r>
              <a:rPr lang="zh-CN" altLang="en-US" sz="2400" dirty="0"/>
              <a:t>外部碎片：</a:t>
            </a:r>
            <a:endParaRPr lang="en-US" altLang="zh-CN" sz="2400" dirty="0"/>
          </a:p>
          <a:p>
            <a:r>
              <a:rPr lang="zh-CN" altLang="en-US" sz="2400" dirty="0"/>
              <a:t>空闲块之和可以满足分配需求，但单独的空闲块无法满足需求</a:t>
            </a:r>
            <a:endParaRPr lang="en-US" altLang="zh-CN" sz="2400" dirty="0"/>
          </a:p>
          <a:p>
            <a:r>
              <a:rPr lang="zh-CN" altLang="en-US" sz="2400" dirty="0"/>
              <a:t>取决于后续的分配请求，</a:t>
            </a:r>
            <a:r>
              <a:rPr lang="zh-CN" altLang="en-US" sz="2400" dirty="0">
                <a:solidFill>
                  <a:srgbClr val="FF0000"/>
                </a:solidFill>
              </a:rPr>
              <a:t>无法预测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871983-877B-4368-B2B2-585E30324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10" y="2775688"/>
            <a:ext cx="7050282" cy="182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8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B28AA-B1BB-4F60-A3B3-210C1997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37" y="267690"/>
            <a:ext cx="10515600" cy="1246318"/>
          </a:xfrm>
        </p:spPr>
        <p:txBody>
          <a:bodyPr/>
          <a:lstStyle/>
          <a:p>
            <a:r>
              <a:rPr lang="zh-CN" altLang="en-US" dirty="0"/>
              <a:t>分配器需要解决的问题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0F7FA2-2AB5-45AA-B85D-85CE1D1F7073}"/>
              </a:ext>
            </a:extLst>
          </p:cNvPr>
          <p:cNvSpPr txBox="1"/>
          <p:nvPr/>
        </p:nvSpPr>
        <p:spPr>
          <a:xfrm>
            <a:off x="1259174" y="2211050"/>
            <a:ext cx="938384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如何记录、组织空闲块？（</a:t>
            </a:r>
            <a:r>
              <a:rPr lang="en-US" altLang="zh-CN" sz="2800" dirty="0"/>
              <a:t>block</a:t>
            </a:r>
            <a:r>
              <a:rPr lang="zh-CN" altLang="en-US" sz="2800" dirty="0"/>
              <a:t>的数据结构和空闲链表）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如何从空闲块中选择一个进行分配？（</a:t>
            </a:r>
            <a:r>
              <a:rPr lang="en-US" altLang="zh-CN" sz="2800" dirty="0"/>
              <a:t>placement policy)</a:t>
            </a:r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当申请的</a:t>
            </a:r>
            <a:r>
              <a:rPr lang="en-US" altLang="zh-CN" sz="2800" dirty="0"/>
              <a:t>size</a:t>
            </a:r>
            <a:r>
              <a:rPr lang="zh-CN" altLang="en-US" sz="2800" dirty="0"/>
              <a:t>小于空闲块</a:t>
            </a:r>
            <a:r>
              <a:rPr lang="en-US" altLang="zh-CN" sz="2800" dirty="0"/>
              <a:t>size</a:t>
            </a:r>
            <a:r>
              <a:rPr lang="zh-CN" altLang="en-US" sz="2800" dirty="0"/>
              <a:t>时如何分割？（分割）</a:t>
            </a:r>
            <a:endParaRPr lang="en-US" altLang="zh-CN" sz="2800" dirty="0"/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如何处理刚释放的块？（合并）</a:t>
            </a:r>
            <a:endParaRPr lang="en-US" altLang="zh-CN" sz="2800" dirty="0"/>
          </a:p>
          <a:p>
            <a:r>
              <a:rPr lang="en-US" altLang="zh-CN" sz="2800" dirty="0"/>
              <a:t>5.</a:t>
            </a:r>
            <a:r>
              <a:rPr lang="zh-CN" altLang="en-US" sz="2800" dirty="0"/>
              <a:t>对一个指针调用</a:t>
            </a:r>
            <a:r>
              <a:rPr lang="en-US" altLang="zh-CN" sz="2800" dirty="0"/>
              <a:t>free</a:t>
            </a:r>
            <a:r>
              <a:rPr lang="zh-CN" altLang="en-US" sz="2800" dirty="0"/>
              <a:t>时如何知道释放多少内存（</a:t>
            </a:r>
            <a:r>
              <a:rPr lang="en-US" altLang="zh-CN" sz="2800" dirty="0"/>
              <a:t>block</a:t>
            </a:r>
            <a:r>
              <a:rPr lang="zh-CN" altLang="en-US" sz="2800" dirty="0"/>
              <a:t>的数据结构</a:t>
            </a:r>
            <a:r>
              <a:rPr lang="en-US" altLang="zh-CN" sz="2800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83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930CF-7719-4FB1-9A61-39A7E082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62" y="245203"/>
            <a:ext cx="10515600" cy="1325563"/>
          </a:xfrm>
        </p:spPr>
        <p:txBody>
          <a:bodyPr/>
          <a:lstStyle/>
          <a:p>
            <a:r>
              <a:rPr lang="zh-CN" altLang="en-US" dirty="0"/>
              <a:t>记录空闲块</a:t>
            </a:r>
            <a:r>
              <a:rPr lang="en-US" altLang="zh-CN" dirty="0"/>
              <a:t>——</a:t>
            </a:r>
            <a:r>
              <a:rPr lang="en-US" altLang="zh-CN" dirty="0" err="1"/>
              <a:t>bolck</a:t>
            </a:r>
            <a:r>
              <a:rPr lang="zh-CN" altLang="en-US" dirty="0"/>
              <a:t>的数据结构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F0A983-FE59-4F29-B2C4-F7D2DA40E6B4}"/>
              </a:ext>
            </a:extLst>
          </p:cNvPr>
          <p:cNvSpPr txBox="1"/>
          <p:nvPr/>
        </p:nvSpPr>
        <p:spPr>
          <a:xfrm>
            <a:off x="644577" y="4504544"/>
            <a:ext cx="92939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如上图，</a:t>
            </a:r>
            <a:r>
              <a:rPr lang="en-US" altLang="zh-CN" sz="2400" dirty="0"/>
              <a:t>header</a:t>
            </a:r>
            <a:r>
              <a:rPr lang="zh-CN" altLang="en-US" sz="2400" dirty="0"/>
              <a:t>中记录了块的</a:t>
            </a:r>
            <a:r>
              <a:rPr lang="en-US" altLang="zh-CN" sz="2400" dirty="0"/>
              <a:t>size</a:t>
            </a:r>
            <a:r>
              <a:rPr lang="zh-CN" altLang="en-US" sz="2400" dirty="0"/>
              <a:t>，这也解决了</a:t>
            </a:r>
            <a:r>
              <a:rPr lang="en-US" altLang="zh-CN" sz="2400" dirty="0"/>
              <a:t>free</a:t>
            </a:r>
            <a:r>
              <a:rPr lang="zh-CN" altLang="en-US" sz="2400" dirty="0"/>
              <a:t>时如何知道释放内存大小的问题</a:t>
            </a:r>
            <a:endParaRPr lang="en-US" altLang="zh-CN" sz="2400" dirty="0"/>
          </a:p>
          <a:p>
            <a:r>
              <a:rPr lang="zh-CN" altLang="en-US" sz="2400" dirty="0"/>
              <a:t>由于对齐要求，使得任何块的开头的地址的低三位均为</a:t>
            </a:r>
            <a:r>
              <a:rPr lang="en-US" altLang="zh-CN" sz="2400" dirty="0"/>
              <a:t>0</a:t>
            </a:r>
            <a:r>
              <a:rPr lang="zh-CN" altLang="en-US" sz="2400" dirty="0"/>
              <a:t>，可以利用这三位中的最低位来记录是空闲还是已分配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8C0643-6A2F-4F7D-836C-212C790ED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62" y="1360903"/>
            <a:ext cx="7379079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7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2536</Words>
  <Application>Microsoft Office PowerPoint</Application>
  <PresentationFormat>宽屏</PresentationFormat>
  <Paragraphs>225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Arial</vt:lpstr>
      <vt:lpstr>Cambria Math</vt:lpstr>
      <vt:lpstr>Consolas</vt:lpstr>
      <vt:lpstr>Courier New</vt:lpstr>
      <vt:lpstr>Tahoma</vt:lpstr>
      <vt:lpstr>Office 主题​​</vt:lpstr>
      <vt:lpstr>动态内存分配</vt:lpstr>
      <vt:lpstr>PowerPoint 演示文稿</vt:lpstr>
      <vt:lpstr>基本概念</vt:lpstr>
      <vt:lpstr>2.Malloc package</vt:lpstr>
      <vt:lpstr>PowerPoint 演示文稿</vt:lpstr>
      <vt:lpstr>分配器的设计</vt:lpstr>
      <vt:lpstr>碎片（fragmentation)</vt:lpstr>
      <vt:lpstr>分配器需要解决的问题</vt:lpstr>
      <vt:lpstr>记录空闲块——bolck的数据结构</vt:lpstr>
      <vt:lpstr>组织空闲块——空闲链表的实现</vt:lpstr>
      <vt:lpstr>分配——放置策略</vt:lpstr>
      <vt:lpstr>分割</vt:lpstr>
      <vt:lpstr>释放后的合并——避免假碎片现象</vt:lpstr>
      <vt:lpstr>优化：带边界标记的合并</vt:lpstr>
      <vt:lpstr>进一步改进</vt:lpstr>
      <vt:lpstr>释放</vt:lpstr>
      <vt:lpstr>C程序中与内存有关的错误</vt:lpstr>
      <vt:lpstr>PowerPoint 演示文稿</vt:lpstr>
      <vt:lpstr>PowerPoint 演示文稿</vt:lpstr>
      <vt:lpstr>分离的空闲链表</vt:lpstr>
      <vt:lpstr>简单分离存储</vt:lpstr>
      <vt:lpstr>分离适配</vt:lpstr>
      <vt:lpstr>glibc中malloc文档中对于分离适配的具体实现</vt:lpstr>
      <vt:lpstr>垃圾收集器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动态内存分配</dc:title>
  <dc:creator>书怡</dc:creator>
  <cp:lastModifiedBy>书怡</cp:lastModifiedBy>
  <cp:revision>46</cp:revision>
  <dcterms:created xsi:type="dcterms:W3CDTF">2024-12-03T02:45:28Z</dcterms:created>
  <dcterms:modified xsi:type="dcterms:W3CDTF">2024-12-04T09:43:17Z</dcterms:modified>
</cp:coreProperties>
</file>