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3" r:id="rId14"/>
    <p:sldId id="274" r:id="rId15"/>
    <p:sldId id="265" r:id="rId16"/>
    <p:sldId id="272" r:id="rId17"/>
    <p:sldId id="275" r:id="rId18"/>
    <p:sldId id="270" r:id="rId19"/>
    <p:sldId id="269" r:id="rId20"/>
    <p:sldId id="276" r:id="rId21"/>
    <p:sldId id="278" r:id="rId22"/>
    <p:sldId id="277" r:id="rId23"/>
    <p:sldId id="281" r:id="rId24"/>
    <p:sldId id="279" r:id="rId25"/>
    <p:sldId id="283" r:id="rId26"/>
    <p:sldId id="280" r:id="rId27"/>
    <p:sldId id="28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7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0" y="604"/>
      </p:cViewPr>
      <p:guideLst>
        <p:guide orient="horz" pos="2160"/>
        <p:guide pos="38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11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1605280"/>
            <a:ext cx="9799200" cy="2570400"/>
          </a:xfrm>
        </p:spPr>
        <p:txBody>
          <a:bodyPr/>
          <a:lstStyle/>
          <a:p>
            <a:r>
              <a:rPr lang="en-US" altLang="zh-CN"/>
              <a:t>PIPE: Pipelined Implementation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数据冒险的类型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RAW</a:t>
            </a:r>
            <a:r>
              <a:rPr lang="zh-CN" altLang="en-US"/>
              <a:t>依赖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程序寄存器：写寄存器后读寄存器，会造成数据冒险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写寄存器可以是立即数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>
                <a:solidFill>
                  <a:schemeClr val="tx1"/>
                </a:solidFill>
              </a:rPr>
              <a:t>寄存器，内存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>
                <a:solidFill>
                  <a:schemeClr val="tx1"/>
                </a:solidFill>
              </a:rPr>
              <a:t>寄存器，寄存器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>
                <a:solidFill>
                  <a:schemeClr val="tx1"/>
                </a:solidFill>
              </a:rPr>
              <a:t>寄存器）其中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内存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寄存器后再读寄存器就可能造成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load/use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冒险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内存：我们认为指令内存只读，对于不同指令，由于流水线的设计，一条指令在都内存时，它前面的所有指令一定已经完成了写内存，所以不会造成数据冒险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条件码寄存器：执行阶段写，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cmovxx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分别在执行阶段和访存阶段读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类似于上文，也不会造成数据冒险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45" y="138500"/>
            <a:ext cx="10969200" cy="705600"/>
          </a:xfrm>
        </p:spPr>
        <p:txBody>
          <a:bodyPr/>
          <a:lstStyle/>
          <a:p>
            <a:r>
              <a:rPr lang="zh-CN" altLang="en-US"/>
              <a:t>转发</a:t>
            </a:r>
            <a:r>
              <a:rPr lang="en-US" altLang="zh-CN"/>
              <a:t>(data forwarding)</a:t>
            </a:r>
            <a:r>
              <a:rPr lang="zh-CN" altLang="en-US"/>
              <a:t>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43915"/>
            <a:ext cx="10968990" cy="1155700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简单来说，不必等到写回寄存器文件中再从寄存器文件中读，反正最终都要存到流水线寄存器</a:t>
            </a:r>
            <a:r>
              <a:rPr lang="en-US" altLang="zh-CN"/>
              <a:t>E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zh-CN" altLang="en-US"/>
              <a:t>下面以</a:t>
            </a:r>
            <a:r>
              <a:rPr lang="en-US" altLang="zh-CN"/>
              <a:t>valA</a:t>
            </a:r>
            <a:r>
              <a:rPr lang="zh-CN" altLang="en-US"/>
              <a:t>为例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1835" y="1626235"/>
            <a:ext cx="5080000" cy="32715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word </a:t>
            </a: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d_valA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=[</a:t>
            </a: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D_icode in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ICALL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IJXX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: D_valP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d_srcA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e_dstE : e_valE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</a:t>
            </a: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d_srcA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M_dstM : m_valM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       d_srcA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M_dstE : M_valE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       d_srcA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W_dstM : W_valM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d_srcA 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W_dstE : W_valE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5D27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: d_rvalA</a:t>
            </a: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 # Use value read from </a:t>
            </a:r>
            <a:r>
              <a:rPr lang="en-US" altLang="zh-CN" sz="1600" b="0">
                <a:solidFill>
                  <a:srgbClr val="4B69C6"/>
                </a:solidFill>
                <a:latin typeface="Consolas" panose="020B0609020204030204"/>
                <a:ea typeface="Consolas" panose="020B0609020204030204"/>
              </a:rPr>
              <a:t>register</a:t>
            </a:r>
            <a:r>
              <a:rPr lang="en-US" altLang="zh-CN" sz="16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file</a:t>
            </a:r>
          </a:p>
          <a:p>
            <a:pPr>
              <a:lnSpc>
                <a:spcPts val="1550"/>
              </a:lnSpc>
            </a:pPr>
            <a:r>
              <a:rPr lang="en-US" altLang="zh-CN" sz="16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];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77610" y="1480185"/>
            <a:ext cx="4694555" cy="25742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五个转发源：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e_valE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执行阶段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ALU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产生的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valE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m_valM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访存阶段从内存中读到的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valM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M_valE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存储在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valE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W_valM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存储在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valM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W_valE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存储在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valE</a:t>
            </a: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有优先级：更早阶段的转发源优先级更高</a:t>
            </a: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95" y="3942715"/>
            <a:ext cx="3275965" cy="26377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05" y="126435"/>
            <a:ext cx="10969200" cy="705600"/>
          </a:xfrm>
        </p:spPr>
        <p:txBody>
          <a:bodyPr/>
          <a:lstStyle/>
          <a:p>
            <a:r>
              <a:rPr lang="zh-CN" altLang="en-US"/>
              <a:t>译码阶段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85" y="1049655"/>
            <a:ext cx="592709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9740" y="1602105"/>
            <a:ext cx="4064000" cy="36550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所以会看到右边有一些连到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“Sel+Fwd A”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”Fwd B”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的线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Sel+Fwd 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细节之一：合并信号，减少流水线寄存器状态数量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合并寄存器读出的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d_rvalA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D_valP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因为只有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call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jxx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在后续阶段需要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D_valP,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但他们又不需要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d_rvalA)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实现我们上文的转发逻辑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暂停</a:t>
            </a:r>
            <a:r>
              <a:rPr lang="en-US" altLang="zh-CN"/>
              <a:t>(stalling)</a:t>
            </a:r>
            <a:r>
              <a:rPr lang="zh-CN" altLang="en-US"/>
              <a:t>避免数据冒险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628005" cy="4759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流水线实现暂停和插入气泡的机制</a:t>
            </a:r>
          </a:p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2073910"/>
            <a:ext cx="5056505" cy="413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2485" y="2233295"/>
            <a:ext cx="5337810" cy="327342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气泡和暂停的信号是由组合逻辑产生的，简单认为均为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报错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气泡：寄存器状态设置成复位配置，等效于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nop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指令的状态，气泡不会改变任何状态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往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阶段中插入气泡：就是将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流水线寄存器输入的气泡信号设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，暂停信号设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暂停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阶段：就是将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流水线寄存器输入的暂停信号设为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，气泡设为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43275"/>
            <a:ext cx="10969200" cy="705600"/>
          </a:xfrm>
        </p:spPr>
        <p:txBody>
          <a:bodyPr/>
          <a:lstStyle/>
          <a:p>
            <a:r>
              <a:rPr lang="zh-CN" altLang="en-US"/>
              <a:t>暂停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会降低处理器的吞吐量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" y="1427480"/>
            <a:ext cx="7362190" cy="2750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50810" y="866140"/>
                <a:ext cx="4064000" cy="4539615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zh-CN" altLang="en-US" sz="1800">
                    <a:latin typeface="Arial" panose="020B0604020202020204" pitchFamily="34" charset="0"/>
                    <a:ea typeface="微软雅黑" panose="020B0503020204020204" charset="-122"/>
                  </a:rPr>
                  <a:t>显然需要等到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指令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W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阶段结束以后才能执行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addq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的译码阶段</a:t>
                </a:r>
              </a:p>
              <a:p>
                <a:pPr algn="l"/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所以需要将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addq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阻塞在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D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阶段，除了要将译码阶段</a:t>
                </a:r>
                <a:r>
                  <a:rPr lang="zh-CN" altLang="en-US" sz="180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暂停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外，还要往执行阶段</a:t>
                </a:r>
                <a:r>
                  <a:rPr lang="zh-CN" altLang="en-US" sz="180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插入气泡</a:t>
                </a:r>
                <a:r>
                  <a:rPr lang="en-US" altLang="zh-CN" sz="180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 </a:t>
                </a:r>
                <a:endParaRPr lang="zh-CN" altLang="en-US" sz="18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如果不插入气泡，执行阶段依然会获得流水线寄存器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E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存储的信号进行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addq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的后续阶段，所以插入是为了代替</a:t>
                </a:r>
                <a:r>
                  <a:rPr lang="en-US" altLang="zh-CN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addq</a:t>
                </a:r>
                <a:r>
                  <a:rPr lang="zh-CN" altLang="en-US" sz="18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指令</a:t>
                </a:r>
              </a:p>
              <a:p>
                <a:pPr algn="l"/>
                <a:endParaRPr lang="zh-CN" altLang="en-US" sz="18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10" y="866140"/>
                <a:ext cx="4064000" cy="4539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1"/>
          <p:cNvPicPr>
            <a:picLocks noChangeAspect="1"/>
          </p:cNvPicPr>
          <p:nvPr/>
        </p:nvPicPr>
        <p:blipFill>
          <a:blip r:embed="rId5"/>
          <a:srcRect l="9382" r="5598" b="15968"/>
          <a:stretch>
            <a:fillRect/>
          </a:stretch>
        </p:blipFill>
        <p:spPr>
          <a:xfrm>
            <a:off x="7851775" y="3429000"/>
            <a:ext cx="3159125" cy="3049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3575" y="407979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同时取指阶段也要暂停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这个阶段会设置条件码，产生</a:t>
            </a:r>
            <a:r>
              <a:rPr lang="en-US" altLang="zh-CN"/>
              <a:t>e_Cnd</a:t>
            </a:r>
            <a:r>
              <a:rPr lang="zh-CN" altLang="en-US"/>
              <a:t>信号（即是否选择分支），从而我们会遇到预测错误的分支这这一特殊情况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387600"/>
            <a:ext cx="5689600" cy="3554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93510" y="2818765"/>
            <a:ext cx="4064000" cy="30721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可以注意到这里有一个标号为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“Set CC”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的逻辑，这个逻辑决定是否要更新条件码，它是应对异常指令这种话特殊控制情况采取的措施之一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其他基本和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差不多，主要是命名不同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aluA←E_valA,E_valC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aluB←E_valB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既然如此，流水线控制逻辑如何解决异常的特殊控制情况？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835" y="1313815"/>
            <a:ext cx="7241540" cy="4746625"/>
          </a:xfrm>
        </p:spPr>
        <p:txBody>
          <a:bodyPr>
            <a:normAutofit/>
          </a:bodyPr>
          <a:lstStyle/>
          <a:p>
            <a:pPr marL="285750" lvl="2" indent="-285750">
              <a:lnSpc>
                <a:spcPts val="182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每个流水线寄存器都包含一个状态码</a:t>
            </a:r>
          </a:p>
          <a:p>
            <a:pPr marL="285750" lvl="2" indent="-285750">
              <a:lnSpc>
                <a:spcPts val="182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指令一般只会在取指和访存阶段发现异常：</a:t>
            </a:r>
          </a:p>
          <a:p>
            <a:pPr marL="0" lvl="2" indent="0">
              <a:lnSpc>
                <a:spcPts val="182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取指</a:t>
            </a:r>
            <a:r>
              <a:rPr lang="en-US" altLang="zh-CN">
                <a:solidFill>
                  <a:schemeClr val="tx1"/>
                </a:solidFill>
              </a:rPr>
              <a:t>(instr_valid, imem_error)</a:t>
            </a:r>
            <a:r>
              <a:rPr lang="zh-CN" altLang="en-US">
                <a:solidFill>
                  <a:schemeClr val="tx1"/>
                </a:solidFill>
              </a:rPr>
              <a:t>访存</a:t>
            </a:r>
            <a:r>
              <a:rPr lang="en-US" altLang="zh-CN">
                <a:solidFill>
                  <a:schemeClr val="tx1"/>
                </a:solidFill>
              </a:rPr>
              <a:t>(dmem_error)</a:t>
            </a:r>
          </a:p>
          <a:p>
            <a:pPr marL="0" lvl="2" indent="0">
              <a:lnSpc>
                <a:spcPts val="182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采取措施：</a:t>
            </a:r>
          </a:p>
          <a:p>
            <a:pPr marL="342900" lvl="2" indent="-342900">
              <a:lnSpc>
                <a:spcPts val="182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直到访存阶段我们才处理异常，如果异常在取指阶段被发现，也继续取指，译码，执行直到访存。</a:t>
            </a:r>
          </a:p>
          <a:p>
            <a:pPr marL="342900" lvl="2" indent="-342900">
              <a:lnSpc>
                <a:spcPts val="182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禁止此时处于执行阶段的指令设条件码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也就是</a:t>
            </a:r>
            <a:r>
              <a:rPr lang="en-US" altLang="zh-CN">
                <a:solidFill>
                  <a:schemeClr val="tx1"/>
                </a:solidFill>
              </a:rPr>
              <a:t>Set CC</a:t>
            </a:r>
            <a:r>
              <a:rPr lang="zh-CN" altLang="en-US">
                <a:solidFill>
                  <a:schemeClr val="tx1"/>
                </a:solidFill>
              </a:rPr>
              <a:t>的作用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  <a:p>
            <a:pPr marL="0" lvl="2" indent="0">
              <a:lnSpc>
                <a:spcPts val="1820"/>
              </a:lnSpc>
              <a:buNone/>
            </a:pPr>
            <a:r>
              <a:rPr>
                <a:solidFill>
                  <a:srgbClr val="040973"/>
                </a:solidFill>
              </a:rPr>
              <a:t>bool set_cc = E_icode == IOPQ &amp;&amp;</a:t>
            </a:r>
          </a:p>
          <a:p>
            <a:pPr marL="0" lvl="2" indent="0">
              <a:lnSpc>
                <a:spcPts val="1820"/>
              </a:lnSpc>
              <a:buNone/>
            </a:pPr>
            <a:r>
              <a:rPr>
                <a:solidFill>
                  <a:srgbClr val="040973"/>
                </a:solidFill>
              </a:rPr>
              <a:t>        # State changes only during normal operation</a:t>
            </a:r>
          </a:p>
          <a:p>
            <a:pPr marL="0" lvl="2" indent="0">
              <a:lnSpc>
                <a:spcPts val="1820"/>
              </a:lnSpc>
              <a:buNone/>
            </a:pPr>
            <a:r>
              <a:rPr>
                <a:solidFill>
                  <a:srgbClr val="040973"/>
                </a:solidFill>
              </a:rPr>
              <a:t>        !m_stat in { SADR, SINS, SHLT } &amp;&amp; !W_stat in { SADR, SINS, SHLT };</a:t>
            </a:r>
          </a:p>
          <a:p>
            <a:pPr marL="0" lvl="2" indent="0">
              <a:buNone/>
            </a:pPr>
            <a:r>
              <a:rPr lang="zh-CN" altLang="en-US"/>
              <a:t>3.</a:t>
            </a:r>
            <a:r>
              <a:rPr lang="zh-CN" altLang="en-US">
                <a:solidFill>
                  <a:schemeClr val="tx1"/>
                </a:solidFill>
              </a:rPr>
              <a:t>向访存阶段插入气泡，禁止向内存写入</a:t>
            </a:r>
          </a:p>
          <a:p>
            <a:pPr marL="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4.写回阶段中有异常指令时，暂停写回阶</a:t>
            </a:r>
            <a:r>
              <a:rPr lang="zh-CN" altLang="en-US"/>
              <a:t>段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88745"/>
            <a:ext cx="3556000" cy="4241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具体例子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210" y="1381760"/>
            <a:ext cx="5866765" cy="3122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10" y="4572000"/>
            <a:ext cx="5485765" cy="17532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周期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pushq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到达访存阶段，这时由于访存阶段产生的信号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m_stat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，流水线控制逻辑会发现异常，采取措施：向访存阶段不断插入气泡，当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addq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进入写回阶段时暂停写回阶段，同时还要禁止下面的指令修改修改条件码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 descr="微信图片_202410231407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30" y="1313815"/>
            <a:ext cx="4523105" cy="3219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1810" y="4779010"/>
            <a:ext cx="438594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我们禁止后续指令在执行阶段修改条件码，通过插入气泡使得后续指令不能读写内存，同时暂停了写回阶段，使得寄存器文件也不能被修改，这样就实现想要的效果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访存阶段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675" y="1530985"/>
            <a:ext cx="6750050" cy="324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4240" y="1681480"/>
            <a:ext cx="4064000" cy="430339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可以看到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直接传到内存写端口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因为在之前的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”sel+fwdA”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逻辑中已经将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合并了，所以不需要像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一样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块从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中选择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另外，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寄存器传出的信号一方面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W_valM,W_valE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是转发逻辑的实现，另一方面是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W_dstE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W_dstM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的细节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这个阶段产生的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信号和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寄存器存储的的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也是用于转发逻辑的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写回阶段</a:t>
            </a: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1572895"/>
            <a:ext cx="5904865" cy="4741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05270" y="1490345"/>
            <a:ext cx="4064000" cy="299148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SEQ+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不同的一个细节：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译码阶段产生的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dstM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dstM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不能直接传到寄存器文件的写端口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应该一直传到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寄存器中再在写回时传到写端口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原因：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指令处于写回阶段，它的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valE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本应写到它对应的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dstM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dstE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，但这时处于译码阶段的是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指令，如果直接通过组合逻辑传到写端口，会把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指令的值写到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的目的寄存器中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200" y="1477645"/>
            <a:ext cx="8895715" cy="47993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流水线基本原理：</a:t>
            </a:r>
          </a:p>
          <a:p>
            <a:pPr algn="l"/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一些概念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延迟，吞吐量，组合逻辑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+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流水线寄存器，流水线的局限性，带反馈的流水线系统）</a:t>
            </a:r>
          </a:p>
          <a:p>
            <a:pPr algn="l"/>
            <a:endParaRPr lang="zh-CN" altLang="en-US" sz="32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从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SEQ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PIPE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需要解决的一些问题</a:t>
            </a:r>
          </a:p>
          <a:p>
            <a:pPr algn="l"/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数据冒险，控制冒险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+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异常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→四种特殊控制情况</a:t>
            </a:r>
          </a:p>
          <a:p>
            <a:pPr algn="l"/>
            <a:endParaRPr lang="zh-CN" altLang="en-US" sz="32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3.Y86-64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的流水线实现</a:t>
            </a:r>
          </a:p>
          <a:p>
            <a:pPr algn="l"/>
            <a:endParaRPr lang="zh-CN" altLang="en-US" sz="3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640" y="388535"/>
            <a:ext cx="4064000" cy="76835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4400">
                <a:latin typeface="Arial" panose="020B0604020202020204" pitchFamily="34" charset="0"/>
                <a:ea typeface="微软雅黑" panose="020B0503020204020204" charset="-122"/>
              </a:rPr>
              <a:t>内容梳理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剩余未解决的问题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转发逻辑并不能避免所有的数据冒险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RAW</a:t>
            </a:r>
            <a:r>
              <a:rPr lang="zh-CN" altLang="en-US">
                <a:sym typeface="+mn-ea"/>
              </a:rPr>
              <a:t>依赖，写寄存器可以是立即数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sym typeface="+mn-ea"/>
              </a:rPr>
              <a:t>寄存器，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内存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寄存器</a:t>
            </a:r>
            <a:r>
              <a:rPr lang="zh-CN" altLang="en-US">
                <a:sym typeface="+mn-ea"/>
              </a:rPr>
              <a:t>，寄存器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sym typeface="+mn-ea"/>
              </a:rPr>
              <a:t>寄存器）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950210"/>
            <a:ext cx="6324600" cy="209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34250" y="2950210"/>
            <a:ext cx="4064000" cy="334010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addq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的前一条是内存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→寄存器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addq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进入译码阶段时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mrmovq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还没进入访存阶段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将暂停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加载互锁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和转发结合：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译码阶段暂停一周期，向执行阶段加入气泡；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再利用转发，直接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d_valB←m_valM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也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不需要再暂停到写回阶段结束</a:t>
            </a:r>
          </a:p>
          <a:p>
            <a:pPr algn="l"/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另外要注意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addq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下一条指令的取指阶段应暂停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05" y="169615"/>
            <a:ext cx="10969200" cy="705600"/>
          </a:xfrm>
        </p:spPr>
        <p:txBody>
          <a:bodyPr/>
          <a:lstStyle/>
          <a:p>
            <a:r>
              <a:rPr lang="zh-CN" altLang="en-US" sz="3200"/>
              <a:t>预测错误的分支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828040"/>
            <a:ext cx="10968990" cy="29794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对于跳转指令造成的控制冒险，我们采用分支预测技术，所以下面只需处理预测错误的分支</a:t>
            </a:r>
          </a:p>
          <a:p>
            <a:r>
              <a:rPr lang="zh-CN" altLang="en-US">
                <a:solidFill>
                  <a:schemeClr val="tx1"/>
                </a:solidFill>
              </a:rPr>
              <a:t>周期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，在</a:t>
            </a:r>
            <a:r>
              <a:rPr lang="en-US" altLang="zh-CN">
                <a:solidFill>
                  <a:schemeClr val="tx1"/>
                </a:solidFill>
              </a:rPr>
              <a:t>jxx</a:t>
            </a:r>
            <a:r>
              <a:rPr lang="zh-CN" altLang="en-US">
                <a:solidFill>
                  <a:schemeClr val="tx1"/>
                </a:solidFill>
              </a:rPr>
              <a:t>进入执行阶段时，已经取出了两条错误指令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分支的前两条</a:t>
            </a:r>
            <a:r>
              <a:rPr lang="en-US" altLang="zh-CN">
                <a:solidFill>
                  <a:schemeClr val="tx1"/>
                </a:solidFill>
              </a:rPr>
              <a:t>),</a:t>
            </a:r>
            <a:r>
              <a:rPr lang="zh-CN" altLang="en-US">
                <a:solidFill>
                  <a:schemeClr val="tx1"/>
                </a:solidFill>
              </a:rPr>
              <a:t>此时它们都没有进入执行阶段，没有改变程序员可见状态（如条件码），也容易处理</a:t>
            </a:r>
          </a:p>
          <a:p>
            <a:r>
              <a:rPr lang="zh-CN" altLang="en-US">
                <a:solidFill>
                  <a:schemeClr val="tx1"/>
                </a:solidFill>
              </a:rPr>
              <a:t>只需要在下一周期向执行阶段和译码阶段插入气泡，就可以实现让错误指令消失的效果（指令排除）</a:t>
            </a: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/>
                <a:ea typeface="Consolas" panose="020B0609020204030204"/>
                <a:sym typeface="+mn-ea"/>
              </a:rPr>
              <a:t>M_icode == IJXX &amp;&amp;!M_Cnd : M_valA;</a:t>
            </a:r>
          </a:p>
          <a:p>
            <a:r>
              <a:rPr lang="en-US" altLang="zh-CN">
                <a:solidFill>
                  <a:schemeClr val="tx1"/>
                </a:solidFill>
              </a:rPr>
              <a:t>M_Cnd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M_valA</a:t>
            </a:r>
            <a:r>
              <a:rPr lang="zh-CN" altLang="en-US">
                <a:solidFill>
                  <a:schemeClr val="tx1"/>
                </a:solidFill>
              </a:rPr>
              <a:t>会传到</a:t>
            </a:r>
            <a:r>
              <a:rPr lang="en-US" altLang="zh-CN">
                <a:solidFill>
                  <a:schemeClr val="tx1"/>
                </a:solidFill>
              </a:rPr>
              <a:t>select PC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逻辑块并选中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M_valA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上文所说从三个值里面选一个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，从而取出正确指令</a:t>
            </a: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" y="4042410"/>
            <a:ext cx="6102350" cy="2368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842260"/>
            <a:ext cx="6496050" cy="2063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359410"/>
            <a:ext cx="10770870" cy="5829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ret</a:t>
            </a:r>
            <a:r>
              <a:rPr lang="zh-CN" altLang="en-US"/>
              <a:t>指令</a:t>
            </a:r>
            <a:r>
              <a:rPr lang="en-US" altLang="zh-CN"/>
              <a:t>——</a:t>
            </a:r>
            <a:r>
              <a:rPr lang="zh-CN" altLang="en-US"/>
              <a:t>也会造成控制冒险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942340"/>
            <a:ext cx="11117580" cy="47593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无法像跳转指令一样预测，</a:t>
            </a:r>
            <a:r>
              <a:rPr lang="en-US" altLang="zh-CN">
                <a:solidFill>
                  <a:schemeClr val="tx1"/>
                </a:solidFill>
              </a:rPr>
              <a:t>ret</a:t>
            </a:r>
            <a:r>
              <a:rPr lang="zh-CN" altLang="en-US">
                <a:solidFill>
                  <a:schemeClr val="tx1"/>
                </a:solidFill>
              </a:rPr>
              <a:t>在访存阶段取出返回地址，所以等到</a:t>
            </a:r>
            <a:r>
              <a:rPr lang="en-US" altLang="zh-CN">
                <a:solidFill>
                  <a:schemeClr val="tx1"/>
                </a:solidFill>
              </a:rPr>
              <a:t>ret</a:t>
            </a:r>
            <a:r>
              <a:rPr lang="zh-CN" altLang="en-US">
                <a:solidFill>
                  <a:schemeClr val="tx1"/>
                </a:solidFill>
              </a:rPr>
              <a:t>的访存阶段结束后再取出正确的指令地址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像下面这样插入三个气泡即可</a:t>
            </a:r>
          </a:p>
          <a:p>
            <a:r>
              <a:rPr lang="zh-CN" altLang="en-US">
                <a:solidFill>
                  <a:schemeClr val="tx1"/>
                </a:solidFill>
              </a:rPr>
              <a:t>当返回地址被写入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寄存器后，</a:t>
            </a:r>
            <a:r>
              <a:rPr lang="en-US" altLang="zh-CN">
                <a:solidFill>
                  <a:schemeClr val="tx1"/>
                </a:solidFill>
              </a:rPr>
              <a:t>W_valM</a:t>
            </a:r>
            <a:r>
              <a:rPr lang="zh-CN" altLang="en-US">
                <a:solidFill>
                  <a:schemeClr val="tx1"/>
                </a:solidFill>
              </a:rPr>
              <a:t>会被</a:t>
            </a:r>
            <a:r>
              <a:rPr lang="en-US" altLang="zh-CN">
                <a:solidFill>
                  <a:schemeClr val="tx1"/>
                </a:solidFill>
              </a:rPr>
              <a:t>select PC</a:t>
            </a:r>
            <a:r>
              <a:rPr lang="zh-CN" altLang="en-US">
                <a:solidFill>
                  <a:schemeClr val="tx1"/>
                </a:solidFill>
              </a:rPr>
              <a:t>选择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333333"/>
                </a:solidFill>
                <a:latin typeface="Consolas" panose="020B0609020204030204"/>
                <a:ea typeface="Consolas" panose="020B0609020204030204"/>
                <a:sym typeface="+mn-ea"/>
              </a:rPr>
              <a:t>  W_icode </a:t>
            </a:r>
            <a:r>
              <a:rPr lang="en-US" altLang="zh-CN">
                <a:solidFill>
                  <a:srgbClr val="777777"/>
                </a:solidFill>
                <a:latin typeface="Consolas" panose="020B0609020204030204"/>
                <a:ea typeface="Consolas" panose="020B0609020204030204"/>
                <a:sym typeface="+mn-ea"/>
              </a:rPr>
              <a:t>==</a:t>
            </a:r>
            <a:r>
              <a:rPr lang="en-US" altLang="zh-CN">
                <a:solidFill>
                  <a:srgbClr val="333333"/>
                </a:solidFill>
                <a:latin typeface="Consolas" panose="020B0609020204030204"/>
                <a:ea typeface="Consolas" panose="020B0609020204030204"/>
                <a:sym typeface="+mn-ea"/>
              </a:rPr>
              <a:t> IRET : W_valM</a:t>
            </a:r>
            <a:r>
              <a:rPr lang="en-US" altLang="zh-CN">
                <a:solidFill>
                  <a:srgbClr val="777777"/>
                </a:solidFill>
                <a:latin typeface="Consolas" panose="020B0609020204030204"/>
                <a:ea typeface="Consolas" panose="020B0609020204030204"/>
                <a:sym typeface="+mn-ea"/>
              </a:rPr>
              <a:t>;</a:t>
            </a:r>
            <a:endParaRPr lang="en-US" altLang="zh-CN" b="0">
              <a:solidFill>
                <a:srgbClr val="777777"/>
              </a:solidFill>
              <a:latin typeface="Consolas" panose="020B0609020204030204"/>
              <a:ea typeface="Consolas" panose="020B0609020204030204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43910"/>
            <a:ext cx="10969200" cy="705600"/>
          </a:xfrm>
        </p:spPr>
        <p:txBody>
          <a:bodyPr/>
          <a:lstStyle/>
          <a:p>
            <a:r>
              <a:rPr lang="zh-CN" altLang="en-US" sz="3200"/>
              <a:t>无法向取指阶段插入气泡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0645" y="1073785"/>
            <a:ext cx="6286500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0450" y="4248150"/>
            <a:ext cx="84575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因此只能先取出不正确的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的下一条指令，将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流水线寄存器设为暂停状态，从而不断取出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rrmovq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这一条指令；然后不断向译码阶段插入气泡，代替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rrmovq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的后续阶段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这样知道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的访存阶段结束，下一周期开始时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select PC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就选出了正确的指令地址，进入正确指令的取指阶段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5340"/>
            <a:ext cx="10969200" cy="705600"/>
          </a:xfrm>
        </p:spPr>
        <p:txBody>
          <a:bodyPr/>
          <a:lstStyle/>
          <a:p>
            <a:r>
              <a:rPr lang="zh-CN" altLang="en-US"/>
              <a:t>流水线控制逻辑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37975"/>
            <a:ext cx="10969200" cy="4759200"/>
          </a:xfrm>
        </p:spPr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ret</a:t>
            </a:r>
            <a:r>
              <a:rPr lang="zh-CN" altLang="en-US"/>
              <a:t>指令，预测错误的分支，异常，加载</a:t>
            </a:r>
            <a:r>
              <a:rPr lang="en-US" altLang="zh-CN"/>
              <a:t>/</a:t>
            </a:r>
            <a:r>
              <a:rPr lang="zh-CN" altLang="en-US"/>
              <a:t>使用冒险这四种情况我们均已搞清楚具体逻辑</a:t>
            </a:r>
          </a:p>
          <a:p>
            <a:r>
              <a:rPr lang="zh-CN" altLang="en-US"/>
              <a:t>发现特殊控制条件：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2378710"/>
            <a:ext cx="6940550" cy="133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815" y="3571240"/>
            <a:ext cx="5532755" cy="29603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bool D_bubble =</a:t>
            </a:r>
            <a:endParaRPr lang="en-US" altLang="zh-CN" sz="1600">
              <a:solidFill>
                <a:srgbClr val="7A3E9D"/>
              </a:solidFill>
              <a:latin typeface="Consolas" panose="020B0609020204030204"/>
              <a:ea typeface="Consolas" panose="020B0609020204030204"/>
            </a:endParaRP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        (E_icode == IJXX &amp;&amp; !e_Cnd) ||</a:t>
            </a:r>
            <a:endParaRPr lang="en-US" altLang="zh-CN" sz="1600">
              <a:solidFill>
                <a:srgbClr val="7A3E9D"/>
              </a:solidFill>
              <a:latin typeface="Consolas" panose="020B0609020204030204"/>
              <a:ea typeface="Consolas" panose="020B0609020204030204"/>
            </a:endParaRP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          </a:t>
            </a:r>
            <a:r>
              <a:rPr lang="en-US" altLang="zh-CN" sz="1600">
                <a:solidFill>
                  <a:srgbClr val="FF0000"/>
                </a:solidFill>
                <a:latin typeface="Consolas" panose="020B0609020204030204"/>
                <a:ea typeface="Consolas" panose="020B0609020204030204"/>
                <a:sym typeface="+mn-ea"/>
              </a:rPr>
              <a:t>!(E_icode in { IMRMOVQ, IPOPQ } &amp;&amp; E_dstM in { d_srcA, d_srcB })</a:t>
            </a: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 &amp;&amp;</a:t>
            </a:r>
            <a:endParaRPr lang="en-US" altLang="zh-CN" sz="1600">
              <a:solidFill>
                <a:srgbClr val="7A3E9D"/>
              </a:solidFill>
              <a:latin typeface="Consolas" panose="020B0609020204030204"/>
              <a:ea typeface="Consolas" panose="020B0609020204030204"/>
            </a:endParaRP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          IRET in { D_icode, E_icode, M_icode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  <a:sym typeface="+mn-ea"/>
              </a:rPr>
              <a:t>};</a:t>
            </a: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对于预测错误的分支，往分支的第二条指令的译码阶段插入气泡</a:t>
            </a:r>
          </a:p>
          <a:p>
            <a:pPr algn="l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经过译码，执行，访存阶段时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每一次都向译码阶段插入一个气泡</a:t>
            </a:r>
          </a:p>
          <a:p>
            <a:pPr algn="l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470" y="284480"/>
            <a:ext cx="5080000" cy="31445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Autofit/>
          </a:bodyPr>
          <a:lstStyle/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bool F_stall=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        # Conditions for a load/use hazard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        E_icode in { IMRMOVQ, IPOPQ }&amp;&amp;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         E_dstM in { d_srcA, d_srcB }||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        # Stalling at fetch while ret passes through pipeline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        IRET in { D_icode, E_icode, M_icode };</a:t>
            </a:r>
          </a:p>
          <a:p>
            <a:pPr>
              <a:lnSpc>
                <a:spcPts val="1550"/>
              </a:lnSpc>
            </a:pPr>
            <a:endParaRPr lang="en-US" altLang="zh-CN" sz="1600" b="0">
              <a:solidFill>
                <a:srgbClr val="777777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ts val="2050"/>
              </a:lnSpc>
            </a:pPr>
            <a:r>
              <a:rPr lang="zh-CN" altLang="en-US" sz="1800" b="0">
                <a:latin typeface="Arial" panose="020B0604020202020204" pitchFamily="34" charset="0"/>
                <a:ea typeface="微软雅黑" panose="020B0503020204020204" charset="-122"/>
              </a:rPr>
              <a:t>加载互锁中当load指令处于执行阶段时，use指令的下一条正好在取指阶段，应该让它暂停在取指阶段</a:t>
            </a:r>
          </a:p>
          <a:p>
            <a:pPr indent="0" fontAlgn="auto">
              <a:lnSpc>
                <a:spcPts val="2050"/>
              </a:lnSpc>
            </a:pPr>
            <a:r>
              <a:rPr lang="zh-CN" altLang="en-US" sz="1800" b="0">
                <a:latin typeface="Arial" panose="020B0604020202020204" pitchFamily="34" charset="0"/>
                <a:ea typeface="微软雅黑" panose="020B0503020204020204" charset="-122"/>
              </a:rPr>
              <a:t>处理ret指令，取指阶段暂停，不断取出不正确的那一条指令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74385" y="356870"/>
            <a:ext cx="6096000" cy="11633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zh-CN" altLang="en-US"/>
              <a:t>bo</a:t>
            </a: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ol D_stall = 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# Conditions for a load/use hazard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E_icode in { IMRMOVQ, IPOPQ } &amp;&amp;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 E_dstM in { d_srcA, d_srcB };</a:t>
            </a:r>
          </a:p>
          <a:p>
            <a:r>
              <a:rPr lang="zh-CN" altLang="en-US"/>
              <a:t>加载</a:t>
            </a:r>
            <a:r>
              <a:rPr lang="en-US" altLang="zh-CN"/>
              <a:t>/</a:t>
            </a:r>
            <a:r>
              <a:rPr lang="zh-CN" altLang="en-US"/>
              <a:t>使用冒险</a:t>
            </a:r>
            <a:r>
              <a:rPr lang="en-US" altLang="zh-CN"/>
              <a:t> use</a:t>
            </a:r>
            <a:r>
              <a:rPr lang="zh-CN" altLang="en-US"/>
              <a:t>对应指令暂停在译码阶段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3290" y="1927860"/>
            <a:ext cx="5515610" cy="9645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bool M_bubble = m_stat in { SADR, SINS, SHLT } || W_stat in { SADR, SINS, SHLT };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bool W_stall = W_stat in { SADR, SINS, SHLT };</a:t>
            </a:r>
          </a:p>
          <a:p>
            <a:pPr algn="l">
              <a:buClrTx/>
              <a:buSzTx/>
              <a:buNone/>
            </a:pPr>
            <a:r>
              <a:rPr lang="zh-CN" altLang="en-US"/>
              <a:t>异常情况的处理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6520" y="3670300"/>
            <a:ext cx="4952365" cy="23920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bool E_bubble =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# Mispredicted branch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(E_icode == IJXX &amp;&amp; !e_Cnd) ||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# Conditions for a load/use hazard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E_icode in { IMRMOVQ, IPOPQ } &amp;&amp;</a:t>
            </a:r>
          </a:p>
          <a:p>
            <a:pPr algn="l">
              <a:lnSpc>
                <a:spcPts val="1550"/>
              </a:lnSpc>
              <a:buClrTx/>
              <a:buSzTx/>
              <a:buNone/>
            </a:pPr>
            <a:r>
              <a:rPr lang="en-US" altLang="zh-CN" sz="160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         E_dstM in { d_srcA, d_srcB};</a:t>
            </a:r>
          </a:p>
          <a:p>
            <a:r>
              <a:rPr lang="zh-CN" altLang="en-US"/>
              <a:t>对于预测错误的分支，往分支的第一条指令的执行阶段插入气泡</a:t>
            </a:r>
          </a:p>
          <a:p>
            <a:r>
              <a:rPr lang="zh-CN" altLang="en-US"/>
              <a:t>对于加载</a:t>
            </a:r>
            <a:r>
              <a:rPr lang="en-US" altLang="zh-CN"/>
              <a:t>/</a:t>
            </a:r>
            <a:r>
              <a:rPr lang="zh-CN" altLang="en-US"/>
              <a:t>使用冒险往执行阶段插入气泡代替</a:t>
            </a:r>
            <a:r>
              <a:rPr lang="en-US" altLang="zh-CN"/>
              <a:t>use</a:t>
            </a:r>
            <a:r>
              <a:rPr lang="zh-CN" altLang="en-US"/>
              <a:t>对应指令的执行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控制条件的组合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即以上四种情况可能同时出现多个</a:t>
            </a:r>
          </a:p>
          <a:p>
            <a:r>
              <a:rPr lang="zh-CN" altLang="en-US"/>
              <a:t>只会有两个组合！</a:t>
            </a:r>
          </a:p>
          <a:p>
            <a:pPr marL="0" indent="0">
              <a:buNone/>
            </a:pPr>
            <a:r>
              <a:rPr lang="en-US" altLang="zh-CN" sz="2000" b="1"/>
              <a:t>A</a:t>
            </a:r>
            <a:r>
              <a:rPr lang="zh-CN" altLang="en-US" sz="2000" b="1"/>
              <a:t>组合：</a:t>
            </a:r>
            <a:r>
              <a:rPr lang="en-US" altLang="zh-CN" sz="2000" b="1"/>
              <a:t>jxx+ret</a:t>
            </a:r>
          </a:p>
          <a:p>
            <a:pPr marL="0" indent="0">
              <a:buNone/>
            </a:pPr>
            <a:endParaRPr lang="en-US" altLang="zh-CN" sz="2000" b="1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232785"/>
            <a:ext cx="3978910" cy="30162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rcRect l="9518" r="3526"/>
          <a:stretch>
            <a:fillRect/>
          </a:stretch>
        </p:blipFill>
        <p:spPr>
          <a:xfrm>
            <a:off x="5850890" y="608330"/>
            <a:ext cx="4030345" cy="255714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890" y="3584575"/>
            <a:ext cx="4146550" cy="28797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939790" y="3361690"/>
            <a:ext cx="3896360" cy="22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/>
              <a:t>load(</a:t>
            </a:r>
            <a:r>
              <a:rPr lang="zh-CN" altLang="en-US" sz="2000" b="1"/>
              <a:t>设置</a:t>
            </a:r>
            <a:r>
              <a:rPr lang="en-US" altLang="zh-CN" sz="2000" b="1"/>
              <a:t>%rsp)+ret</a:t>
            </a:r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873125" y="2472605"/>
            <a:ext cx="4064000" cy="101473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marL="0" indent="0">
              <a:buNone/>
            </a:pPr>
            <a:r>
              <a:rPr lang="en-US" altLang="zh-CN" sz="2000" b="1">
                <a:sym typeface="+mn-ea"/>
              </a:rPr>
              <a:t>mrmovq   0(%rbx),%rsp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 b="1">
                <a:sym typeface="+mn-ea"/>
              </a:rPr>
              <a:t>ret</a:t>
            </a:r>
            <a:endParaRPr lang="en-US" altLang="zh-CN" sz="2000" b="1"/>
          </a:p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rrmovq    %rax,%rbx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18200" y="1490345"/>
            <a:ext cx="4064000" cy="206057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要将寄存器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输入的气泡信号设为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，而避免加载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使用冒险要将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输入的暂停信号设为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，两个信号均为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 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左图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正确的逻辑是要将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寄存器暂停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右图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rcRect t="10287"/>
          <a:stretch>
            <a:fillRect/>
          </a:stretch>
        </p:blipFill>
        <p:spPr>
          <a:xfrm>
            <a:off x="360680" y="3677920"/>
            <a:ext cx="5334635" cy="247904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75" y="3550920"/>
            <a:ext cx="4838065" cy="2360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先来了解流水线的基本原理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altLang="en-US"/>
                  <a:t>延迟：从头到尾执行完一条指令的时间</a:t>
                </a: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altLang="en-US"/>
                  <a:t>吞吐量：单位时间内执行指令的数量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公式（以</a:t>
                </a:r>
                <a:r>
                  <a:rPr lang="en-US" altLang="zh-CN"/>
                  <a:t>GIPS </a:t>
                </a:r>
                <a:r>
                  <a:rPr lang="zh-CN" altLang="en-US"/>
                  <a:t>每秒十亿条</a:t>
                </a:r>
                <a:r>
                  <a:rPr lang="en-US" altLang="zh-CN"/>
                  <a:t> </a:t>
                </a:r>
                <a:r>
                  <a:rPr lang="zh-CN" altLang="en-US"/>
                  <a:t>为单位）：延迟以</a:t>
                </a:r>
                <a:r>
                  <a:rPr lang="en-US" altLang="zh-CN"/>
                  <a:t>ps</a:t>
                </a:r>
                <a:r>
                  <a:rPr lang="zh-CN" altLang="en-US"/>
                  <a:t>为单位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吞吐量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延迟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1000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𝑝𝑠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𝑛𝑠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/>
                  <a:t>(网上有的公式好像不太对，这个公式的推导比较简单：对于一个n级流水线而言，在同一个时钟周期可以同时进行n条指令的不同阶段，由此可以得到1s内可以执行阶段的数目，进而得到执行指令的数目）</a:t>
                </a:r>
              </a:p>
              <a:p>
                <a:pPr marL="0" indent="0">
                  <a:buNone/>
                </a:pPr>
                <a:endParaRPr lang="en-US" altLang="zh-CN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组合逻辑</a:t>
            </a:r>
            <a:r>
              <a:rPr lang="en-US" altLang="zh-CN"/>
              <a:t>+</a:t>
            </a:r>
            <a:r>
              <a:rPr lang="zh-CN" altLang="en-US"/>
              <a:t>流水线寄存器</a:t>
            </a:r>
          </a:p>
        </p:txBody>
      </p:sp>
      <p:pic>
        <p:nvPicPr>
          <p:cNvPr id="4" name="内容占位符 3" descr="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340" y="1714500"/>
            <a:ext cx="6142990" cy="4599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8770" y="1265555"/>
            <a:ext cx="4064000" cy="456565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需要注意的几个点：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）通过加入流水线寄存器我们可以将执行一条指令分为多个阶段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）在点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时钟上升之前，信号已经到达流水线寄存器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的输入，但还没有被加载，等到点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时钟上升时才被加载并更新状态及输出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和我们之前学的一样）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）流水线的局限性：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很难划分出平衡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即尽可能让每个阶段的延迟差不多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的阶段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时钟频率由最慢的阶段的延迟决定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流水线过深，收益反而下降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（因为加入越多的流水线寄存器，时钟频率虽然提高了，但是由此带来的延迟限制了吞吐量的增加）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</a:t>
            </a:r>
            <a:r>
              <a:rPr lang="zh-CN" altLang="en-US"/>
              <a:t>到</a:t>
            </a:r>
            <a:r>
              <a:rPr lang="en-US" altLang="zh-CN"/>
              <a:t>SEQ+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pc</a:t>
            </a:r>
            <a:r>
              <a:rPr lang="zh-CN" altLang="en-US"/>
              <a:t>的更新放在最开始的时候执行，而不是像</a:t>
            </a:r>
            <a:r>
              <a:rPr lang="en-US" altLang="zh-CN"/>
              <a:t>SEQ</a:t>
            </a:r>
            <a:r>
              <a:rPr lang="zh-CN" altLang="en-US"/>
              <a:t>那样在最后更新</a:t>
            </a:r>
          </a:p>
          <a:p>
            <a:r>
              <a:rPr lang="zh-CN" altLang="en-US"/>
              <a:t>电路重定时：平衡阶段</a:t>
            </a:r>
          </a:p>
          <a:p>
            <a:r>
              <a:rPr lang="zh-CN" altLang="en-US"/>
              <a:t>只需要加一些状态寄存器就可以实现，但这个改变对于流水线的实现而言仅仅是一个开端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88970"/>
            <a:ext cx="3778250" cy="1767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PIPE</a:t>
            </a:r>
            <a:r>
              <a:rPr lang="zh-CN" altLang="en-US"/>
              <a:t>的第一步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首先要加入流水线寄存器，划分为五个阶段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五级流水线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目前大部分处理器一般是</a:t>
            </a:r>
            <a:r>
              <a:rPr lang="en-US" altLang="zh-CN">
                <a:solidFill>
                  <a:schemeClr val="tx1"/>
                </a:solidFill>
              </a:rPr>
              <a:t>15-20</a:t>
            </a:r>
            <a:r>
              <a:rPr lang="zh-CN" altLang="en-US">
                <a:solidFill>
                  <a:schemeClr val="tx1"/>
                </a:solidFill>
              </a:rPr>
              <a:t>级流水线）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每个流水线寄存器存储着一些信号值（这些信号通过加对应寄存器大写字母的前缀命名，而在组逻辑中产生的信号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或者说刚计算出的信号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加对应阶段的小写字母前缀，比如</a:t>
            </a:r>
            <a:r>
              <a:rPr lang="en-US" altLang="zh-CN">
                <a:solidFill>
                  <a:schemeClr val="tx1"/>
                </a:solidFill>
              </a:rPr>
              <a:t>e_valE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ALU</a:t>
            </a:r>
            <a:r>
              <a:rPr lang="zh-CN" altLang="en-US">
                <a:solidFill>
                  <a:schemeClr val="tx1"/>
                </a:solidFill>
              </a:rPr>
              <a:t>计算出的信号，在时钟上升沿它会被写入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>
                <a:solidFill>
                  <a:schemeClr val="tx1"/>
                </a:solidFill>
              </a:rPr>
              <a:t>中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但在同一周期内它们的值不是相同的</a:t>
            </a:r>
            <a:r>
              <a:rPr lang="zh-CN" altLang="en-US"/>
              <a:t>）</a:t>
            </a:r>
          </a:p>
          <a:p>
            <a:r>
              <a:rPr lang="zh-CN" altLang="en-US">
                <a:solidFill>
                  <a:schemeClr val="tx1"/>
                </a:solidFill>
              </a:rPr>
              <a:t>了解每个寄存器存储了哪些信号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寄存器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" y="3985895"/>
            <a:ext cx="4387850" cy="2498725"/>
          </a:xfrm>
          <a:prstGeom prst="rect">
            <a:avLst/>
          </a:prstGeom>
        </p:spPr>
      </p:pic>
      <p:pic>
        <p:nvPicPr>
          <p:cNvPr id="5" name="图片 4" descr="微信图片_202410191009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3651885"/>
            <a:ext cx="3992245" cy="3049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如果不加其他逻辑会出现什么问题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对于条件跳转指令和</a:t>
            </a:r>
            <a:r>
              <a:rPr lang="en-US" altLang="zh-CN">
                <a:solidFill>
                  <a:schemeClr val="tx1"/>
                </a:solidFill>
              </a:rPr>
              <a:t>ret</a:t>
            </a:r>
            <a:r>
              <a:rPr lang="zh-CN" altLang="en-US">
                <a:solidFill>
                  <a:schemeClr val="tx1"/>
                </a:solidFill>
              </a:rPr>
              <a:t>而言，在它们的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阶段开始时，就要取出正确的下一条指令（而不是顺序），但此时我们还无法得到正确的指令的地址</a:t>
            </a:r>
            <a:r>
              <a:rPr lang="en-US" altLang="zh-CN">
                <a:solidFill>
                  <a:schemeClr val="tx1"/>
                </a:solidFill>
              </a:rPr>
              <a:t>   ——</a:t>
            </a:r>
            <a:r>
              <a:rPr lang="zh-CN" altLang="en-US">
                <a:solidFill>
                  <a:schemeClr val="tx1"/>
                </a:solidFill>
              </a:rPr>
              <a:t>避免控制冒险（对于跳转指令：预测</a:t>
            </a:r>
            <a:r>
              <a:rPr lang="en-US" altLang="zh-CN">
                <a:solidFill>
                  <a:schemeClr val="tx1"/>
                </a:solidFill>
              </a:rPr>
              <a:t>pc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</a:t>
            </a:r>
            <a:r>
              <a:rPr lang="zh-CN" altLang="en-US">
                <a:solidFill>
                  <a:schemeClr val="tx1"/>
                </a:solidFill>
              </a:rPr>
              <a:t>阶段如何实现，预测错误的分支；对于</a:t>
            </a:r>
            <a:r>
              <a:rPr lang="en-US" altLang="zh-CN">
                <a:solidFill>
                  <a:schemeClr val="tx1"/>
                </a:solidFill>
              </a:rPr>
              <a:t>ret</a:t>
            </a:r>
            <a:r>
              <a:rPr lang="zh-CN" altLang="en-US">
                <a:solidFill>
                  <a:schemeClr val="tx1"/>
                </a:solidFill>
              </a:rPr>
              <a:t>指令这种特殊控制情况）</a:t>
            </a:r>
          </a:p>
          <a:p>
            <a:r>
              <a:rPr lang="zh-CN" altLang="en-US">
                <a:solidFill>
                  <a:schemeClr val="tx1"/>
                </a:solidFill>
              </a:rPr>
              <a:t>数据依赖：</a:t>
            </a:r>
            <a:r>
              <a:rPr lang="en-US" altLang="zh-CN">
                <a:solidFill>
                  <a:schemeClr val="tx1"/>
                </a:solidFill>
              </a:rPr>
              <a:t>WAW,RAW,WAR</a:t>
            </a:r>
            <a:r>
              <a:rPr lang="zh-CN" altLang="en-US">
                <a:solidFill>
                  <a:schemeClr val="tx1"/>
                </a:solidFill>
              </a:rPr>
              <a:t>（读后写）（我们的五级流水线只存在</a:t>
            </a:r>
            <a:r>
              <a:rPr lang="en-US" altLang="zh-CN">
                <a:solidFill>
                  <a:schemeClr val="tx1"/>
                </a:solidFill>
              </a:rPr>
              <a:t>WAR</a:t>
            </a:r>
            <a:r>
              <a:rPr lang="zh-CN" altLang="en-US">
                <a:solidFill>
                  <a:schemeClr val="tx1"/>
                </a:solidFill>
              </a:rPr>
              <a:t>依赖）</a:t>
            </a:r>
            <a:r>
              <a:rPr lang="en-US" altLang="zh-CN">
                <a:solidFill>
                  <a:schemeClr val="tx1"/>
                </a:solidFill>
              </a:rPr>
              <a:t> ——</a:t>
            </a:r>
            <a:r>
              <a:rPr lang="zh-CN" altLang="en-US">
                <a:solidFill>
                  <a:schemeClr val="tx1"/>
                </a:solidFill>
              </a:rPr>
              <a:t>避免数据冒险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暂停，转发逻辑，暂停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转发）</a:t>
            </a:r>
          </a:p>
          <a:p>
            <a:r>
              <a:rPr lang="zh-CN" altLang="en-US">
                <a:solidFill>
                  <a:schemeClr val="tx1"/>
                </a:solidFill>
              </a:rPr>
              <a:t>异常：一条指令异常，它前面的指令还是要顺利执行，且要在异常指令到达写回阶段时停止执行</a:t>
            </a:r>
          </a:p>
          <a:p>
            <a:r>
              <a:rPr lang="zh-CN" altLang="en-US">
                <a:solidFill>
                  <a:schemeClr val="tx1"/>
                </a:solidFill>
              </a:rPr>
              <a:t>一些细节：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信号合并：</a:t>
            </a:r>
            <a:r>
              <a:rPr lang="en-US" altLang="zh-CN">
                <a:solidFill>
                  <a:schemeClr val="tx1"/>
                </a:solidFill>
              </a:rPr>
              <a:t>“Select A”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SEQ+</a:t>
            </a:r>
            <a:r>
              <a:rPr lang="zh-CN" altLang="en-US">
                <a:solidFill>
                  <a:schemeClr val="tx1"/>
                </a:solidFill>
              </a:rPr>
              <a:t>一样，译码阶段产生的</a:t>
            </a:r>
            <a:r>
              <a:rPr lang="en-US" altLang="zh-CN">
                <a:solidFill>
                  <a:schemeClr val="tx1"/>
                </a:solidFill>
              </a:rPr>
              <a:t>dstE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dstM</a:t>
            </a:r>
            <a:r>
              <a:rPr lang="zh-CN" altLang="en-US">
                <a:solidFill>
                  <a:schemeClr val="tx1"/>
                </a:solidFill>
              </a:rPr>
              <a:t>直接送到寄存器写端口的地址输入？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取指阶段（包括</a:t>
            </a:r>
            <a:r>
              <a:rPr lang="en-US" altLang="zh-CN"/>
              <a:t>pc</a:t>
            </a:r>
            <a:r>
              <a:rPr lang="zh-CN" altLang="en-US"/>
              <a:t>的选择）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670" y="1313815"/>
            <a:ext cx="623062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1795" y="680720"/>
            <a:ext cx="4064000" cy="549719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预测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：解决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跳转指令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的第一步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先不管预测错误咋办）分支预测技术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对于跳转指令，我们总是预测选择分支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指令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无法预测，有其他办法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对于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其他指令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call,jmp :  pc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←valC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其他：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pc←valP</a:t>
            </a: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Predict PC</a:t>
            </a:r>
            <a:r>
              <a:rPr lang="zh-CN" altLang="en-US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块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valC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valP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中选择一个，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解决了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call,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所有跳转指令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因为我们的预测），除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以外的其他指令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这个块产生的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f_predPC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信号在下一个周期时钟上升时写入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中，存储为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F_predPC</a:t>
            </a:r>
          </a:p>
          <a:p>
            <a:pPr algn="l"/>
            <a:r>
              <a:rPr lang="en-US" altLang="zh-CN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</a:rPr>
              <a:t>Select PC</a:t>
            </a:r>
            <a:r>
              <a:rPr lang="zh-CN" altLang="en-US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</a:rPr>
              <a:t>块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F_predPC,M_valA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,W_valM三个值中选一个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F_predPC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我们了解了，剩下两个怎么回事？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6590" y="1475105"/>
            <a:ext cx="5438775" cy="351980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word </a:t>
            </a:r>
            <a:r>
              <a:rPr lang="en-US" altLang="zh-CN" sz="20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f_pc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=[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777777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# Mispredicted </a:t>
            </a:r>
            <a:r>
              <a:rPr lang="en-US" altLang="zh-CN" sz="20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branch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 </a:t>
            </a:r>
            <a:r>
              <a:rPr lang="en-US" altLang="zh-CN" sz="2000" b="0">
                <a:solidFill>
                  <a:srgbClr val="7A3E9D"/>
                </a:solidFill>
                <a:latin typeface="Consolas" panose="020B0609020204030204"/>
                <a:ea typeface="Consolas" panose="020B0609020204030204"/>
              </a:rPr>
              <a:t>Fetch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at incremented PC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M_icode 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IJXX 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&amp;&amp;!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M_Cnd : M_valA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777777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# Completion of RET instruction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W_icode 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IRET : W_valM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777777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# Default: Use predicted value of PC</a:t>
            </a:r>
          </a:p>
          <a:p>
            <a:pPr>
              <a:lnSpc>
                <a:spcPts val="1550"/>
              </a:lnSpc>
            </a:pPr>
            <a:endParaRPr lang="en-US" altLang="zh-CN" sz="2000" b="0">
              <a:solidFill>
                <a:srgbClr val="333333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2000" b="0">
                <a:solidFill>
                  <a:srgbClr val="9C5D27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2000" b="0">
                <a:solidFill>
                  <a:srgbClr val="333333"/>
                </a:solidFill>
                <a:latin typeface="Consolas" panose="020B0609020204030204"/>
                <a:ea typeface="Consolas" panose="020B0609020204030204"/>
              </a:rPr>
              <a:t> : F_predPC</a:t>
            </a: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550"/>
              </a:lnSpc>
            </a:pPr>
            <a:r>
              <a:rPr lang="en-US" altLang="zh-CN" sz="2000" b="0">
                <a:solidFill>
                  <a:srgbClr val="777777"/>
                </a:solidFill>
                <a:latin typeface="Consolas" panose="020B0609020204030204"/>
                <a:ea typeface="Consolas" panose="020B0609020204030204"/>
              </a:rPr>
              <a:t>];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14205" y="1954585"/>
            <a:ext cx="4064000" cy="31381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f_pc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hcl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语言中可以看出：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M_valA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应该针对预测错误的分支</a:t>
            </a: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在执行阶段会看到具体细节，因为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阶段得到条件码信号以后就能判断出是不是预测错了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W_valM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针对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指令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在访存阶段能知道具体细节，因为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访存阶段才能从内存中读出返回地址</a:t>
            </a: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U4NmExMGI0ZjY0YzEzMTZmNGI0ZDU4MmMyYzVhM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Microsoft Office PowerPoint</Application>
  <PresentationFormat>宽屏</PresentationFormat>
  <Paragraphs>244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Wingdings</vt:lpstr>
      <vt:lpstr>WPS</vt:lpstr>
      <vt:lpstr>PIPE: Pipelined Implementation</vt:lpstr>
      <vt:lpstr>PowerPoint 演示文稿</vt:lpstr>
      <vt:lpstr>先来了解流水线的基本原理</vt:lpstr>
      <vt:lpstr>组合逻辑+流水线寄存器</vt:lpstr>
      <vt:lpstr>SEQ到SEQ+</vt:lpstr>
      <vt:lpstr>实现PIPE的第一步</vt:lpstr>
      <vt:lpstr>如果不加其他逻辑会出现什么问题</vt:lpstr>
      <vt:lpstr>取指阶段（包括pc的选择）</vt:lpstr>
      <vt:lpstr>PowerPoint 演示文稿</vt:lpstr>
      <vt:lpstr>数据冒险的类型</vt:lpstr>
      <vt:lpstr>转发(data forwarding)逻辑</vt:lpstr>
      <vt:lpstr>译码阶段</vt:lpstr>
      <vt:lpstr>暂停(stalling)避免数据冒险</vt:lpstr>
      <vt:lpstr>暂停——会降低处理器的吞吐量</vt:lpstr>
      <vt:lpstr>执行阶段</vt:lpstr>
      <vt:lpstr>既然如此，流水线控制逻辑如何解决异常的特殊控制情况？</vt:lpstr>
      <vt:lpstr>具体例子</vt:lpstr>
      <vt:lpstr>访存阶段</vt:lpstr>
      <vt:lpstr>写回阶段</vt:lpstr>
      <vt:lpstr>剩余未解决的问题</vt:lpstr>
      <vt:lpstr>预测错误的分支</vt:lpstr>
      <vt:lpstr>ret指令——也会造成控制冒险</vt:lpstr>
      <vt:lpstr>无法向取指阶段插入气泡</vt:lpstr>
      <vt:lpstr>流水线控制逻辑</vt:lpstr>
      <vt:lpstr>PowerPoint 演示文稿</vt:lpstr>
      <vt:lpstr>控制条件的组合</vt:lpstr>
      <vt:lpstr>B组合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ashlsy</dc:creator>
  <cp:lastModifiedBy>书怡</cp:lastModifiedBy>
  <cp:revision>160</cp:revision>
  <dcterms:created xsi:type="dcterms:W3CDTF">2019-06-19T02:08:00Z</dcterms:created>
  <dcterms:modified xsi:type="dcterms:W3CDTF">2024-11-17T07:02:47Z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2052-12.1.0.18334</vt:lpwstr>
  </property>
  <property fmtid="{D5CDD505-2E9C-101B-9397-08002B2CF9AE}" pid="3" name="ICV">
    <vt:lpwstr>B295CC668DEE446B9CC698204CADC937_11</vt:lpwstr>
  </property>
</Properties>
</file>